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_rels/presentation.xml.rels" ContentType="application/vnd.openxmlformats-package.relationships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35.xml" ContentType="application/vnd.openxmlformats-officedocument.presentationml.slide+xml"/>
  <Override PartName="/ppt/slides/slide10.xml" ContentType="application/vnd.openxmlformats-officedocument.presentationml.slide+xml"/>
  <Override PartName="/ppt/slides/slide34.xml" ContentType="application/vnd.openxmlformats-officedocument.presentationml.slide+xml"/>
  <Override PartName="/ppt/slides/slide59.xml" ContentType="application/vnd.openxmlformats-officedocument.presentationml.slide+xml"/>
  <Override PartName="/ppt/slides/slide33.xml" ContentType="application/vnd.openxmlformats-officedocument.presentationml.slide+xml"/>
  <Override PartName="/ppt/slides/slide58.xml" ContentType="application/vnd.openxmlformats-officedocument.presentationml.slide+xml"/>
  <Override PartName="/ppt/slides/slide32.xml" ContentType="application/vnd.openxmlformats-officedocument.presentationml.slide+xml"/>
  <Override PartName="/ppt/slides/slide57.xml" ContentType="application/vnd.openxmlformats-officedocument.presentationml.slide+xml"/>
  <Override PartName="/ppt/slides/slide31.xml" ContentType="application/vnd.openxmlformats-officedocument.presentationml.slide+xml"/>
  <Override PartName="/ppt/slides/slide56.xml" ContentType="application/vnd.openxmlformats-officedocument.presentationml.slide+xml"/>
  <Override PartName="/ppt/slides/slide30.xml" ContentType="application/vnd.openxmlformats-officedocument.presentationml.slide+xml"/>
  <Override PartName="/ppt/slides/slide55.xml" ContentType="application/vnd.openxmlformats-officedocument.presentationml.slide+xml"/>
  <Override PartName="/ppt/slides/slide29.xml" ContentType="application/vnd.openxmlformats-officedocument.presentationml.slide+xml"/>
  <Override PartName="/ppt/slides/slide2.xml" ContentType="application/vnd.openxmlformats-officedocument.presentationml.slide+xml"/>
  <Override PartName="/ppt/slides/slide28.xml" ContentType="application/vnd.openxmlformats-officedocument.presentationml.slide+xml"/>
  <Override PartName="/ppt/slides/slide1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49.xml" ContentType="application/vnd.openxmlformats-officedocument.presentationml.slide+xml"/>
  <Override PartName="/ppt/slides/slide23.xml" ContentType="application/vnd.openxmlformats-officedocument.presentationml.slide+xml"/>
  <Override PartName="/ppt/slides/slide48.xml" ContentType="application/vnd.openxmlformats-officedocument.presentationml.slide+xml"/>
  <Override PartName="/ppt/slides/slide22.xml" ContentType="application/vnd.openxmlformats-officedocument.presentationml.slide+xml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0.xml" ContentType="application/vnd.openxmlformats-officedocument.presentationml.slide+xml"/>
  <Override PartName="/ppt/slides/slide44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2.xml" ContentType="application/vnd.openxmlformats-officedocument.presentationml.slide+xml"/>
  <Override PartName="/ppt/slides/slide54.xml" ContentType="application/vnd.openxmlformats-officedocument.presentationml.slide+xml"/>
  <Override PartName="/ppt/slides/slide61.xml" ContentType="application/vnd.openxmlformats-officedocument.presentationml.slide+xml"/>
  <Override PartName="/ppt/slides/slide53.xml" ContentType="application/vnd.openxmlformats-officedocument.presentationml.slide+xml"/>
  <Override PartName="/ppt/slides/slide60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46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45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4.xml.rels" ContentType="application/vnd.openxmlformats-package.relationships+xml"/>
  <Override PartName="/ppt/slides/_rels/slide39.xml.rels" ContentType="application/vnd.openxmlformats-package.relationships+xml"/>
  <Override PartName="/ppt/slides/_rels/slide15.xml.rels" ContentType="application/vnd.openxmlformats-package.relationships+xml"/>
  <Override PartName="/ppt/slides/_rels/slide12.xml.rels" ContentType="application/vnd.openxmlformats-package.relationships+xml"/>
  <Override PartName="/ppt/slides/_rels/slide37.xml.rels" ContentType="application/vnd.openxmlformats-package.relationships+xml"/>
  <Override PartName="/ppt/slides/_rels/slide13.xml.rels" ContentType="application/vnd.openxmlformats-package.relationships+xml"/>
  <Override PartName="/ppt/slides/_rels/slide38.xml.rels" ContentType="application/vnd.openxmlformats-package.relationships+xml"/>
  <Override PartName="/ppt/slides/_rels/slide60.xml.rels" ContentType="application/vnd.openxmlformats-package.relationships+xml"/>
  <Override PartName="/ppt/slides/_rels/slide53.xml.rels" ContentType="application/vnd.openxmlformats-package.relationships+xml"/>
  <Override PartName="/ppt/slides/_rels/slide61.xml.rels" ContentType="application/vnd.openxmlformats-package.relationships+xml"/>
  <Override PartName="/ppt/slides/_rels/slide54.xml.rels" ContentType="application/vnd.openxmlformats-package.relationships+xml"/>
  <Override PartName="/ppt/slides/_rels/slide62.xml.rels" ContentType="application/vnd.openxmlformats-package.relationships+xml"/>
  <Override PartName="/ppt/slides/_rels/slide57.xml.rels" ContentType="application/vnd.openxmlformats-package.relationships+xml"/>
  <Override PartName="/ppt/slides/_rels/slide32.xml.rels" ContentType="application/vnd.openxmlformats-package.relationships+xml"/>
  <Override PartName="/ppt/slides/_rels/slide58.xml.rels" ContentType="application/vnd.openxmlformats-package.relationships+xml"/>
  <Override PartName="/ppt/slides/_rels/slide33.xml.rels" ContentType="application/vnd.openxmlformats-package.relationships+xml"/>
  <Override PartName="/ppt/slides/_rels/slide31.xml.rels" ContentType="application/vnd.openxmlformats-package.relationships+xml"/>
  <Override PartName="/ppt/slides/_rels/slide56.xml.rels" ContentType="application/vnd.openxmlformats-package.relationships+xml"/>
  <Override PartName="/ppt/slides/_rels/slide11.xml.rels" ContentType="application/vnd.openxmlformats-package.relationships+xml"/>
  <Override PartName="/ppt/slides/_rels/slide36.xml.rels" ContentType="application/vnd.openxmlformats-package.relationships+xml"/>
  <Override PartName="/ppt/slides/_rels/slide34.xml.rels" ContentType="application/vnd.openxmlformats-package.relationships+xml"/>
  <Override PartName="/ppt/slides/_rels/slide59.xml.rels" ContentType="application/vnd.openxmlformats-package.relationships+xml"/>
  <Override PartName="/ppt/slides/_rels/slide2.xml.rels" ContentType="application/vnd.openxmlformats-package.relationships+xml"/>
  <Override PartName="/ppt/slides/_rels/slide28.xml.rels" ContentType="application/vnd.openxmlformats-package.relationships+xml"/>
  <Override PartName="/ppt/slides/_rels/slide30.xml.rels" ContentType="application/vnd.openxmlformats-package.relationships+xml"/>
  <Override PartName="/ppt/slides/_rels/slide55.xml.rels" ContentType="application/vnd.openxmlformats-package.relationships+xml"/>
  <Override PartName="/ppt/slides/_rels/slide35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25.xml.rels" ContentType="application/vnd.openxmlformats-package.relationships+xml"/>
  <Override PartName="/ppt/slides/_rels/slide24.xml.rels" ContentType="application/vnd.openxmlformats-package.relationships+xml"/>
  <Override PartName="/ppt/slides/_rels/slide49.xml.rels" ContentType="application/vnd.openxmlformats-package.relationships+xml"/>
  <Override PartName="/ppt/slides/_rels/slide23.xml.rels" ContentType="application/vnd.openxmlformats-package.relationships+xml"/>
  <Override PartName="/ppt/slides/_rels/slide48.xml.rels" ContentType="application/vnd.openxmlformats-package.relationships+xml"/>
  <Override PartName="/ppt/slides/_rels/slide22.xml.rels" ContentType="application/vnd.openxmlformats-package.relationships+xml"/>
  <Override PartName="/ppt/slides/_rels/slide47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50.xml.rels" ContentType="application/vnd.openxmlformats-package.relationships+xml"/>
  <Override PartName="/ppt/slides/_rels/slide44.xml.rels" ContentType="application/vnd.openxmlformats-package.relationships+xml"/>
  <Override PartName="/ppt/slides/_rels/slide51.xml.rels" ContentType="application/vnd.openxmlformats-package.relationships+xml"/>
  <Override PartName="/ppt/slides/_rels/slide5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4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46.xml" ContentType="application/vnd.openxmlformats-officedocument.presentationml.slide+xml"/>
  <Override PartName="/ppt/theme/theme1.xml" ContentType="application/vnd.openxmlformats-officedocument.theme+xml"/>
  <Override PartName="/ppt/theme/theme12.xml" ContentType="application/vnd.openxmlformats-officedocument.theme+xml"/>
  <Override PartName="/ppt/notesSlides/_rels/notesSlide62.xml.rels" ContentType="application/vnd.openxmlformats-package.relationships+xml"/>
  <Override PartName="/ppt/notesSlides/_rels/notesSlide64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63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9.xml.rels" ContentType="application/vnd.openxmlformats-package.relationships+xml"/>
  <Override PartName="/ppt/notesSlides/notesSlide63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62.xml" ContentType="application/vnd.openxmlformats-officedocument.presentationml.notesSlid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media/image75.wmf" ContentType="image/x-wmf"/>
  <Override PartName="/ppt/media/image21.jpeg" ContentType="image/jpeg"/>
  <Override PartName="/ppt/media/image74.wmf" ContentType="image/x-wmf"/>
  <Override PartName="/ppt/media/image73.wmf" ContentType="image/x-wmf"/>
  <Override PartName="/ppt/media/image67.wmf" ContentType="image/x-wmf"/>
  <Override PartName="/ppt/media/image8.png" ContentType="image/png"/>
  <Override PartName="/ppt/media/image66.wmf" ContentType="image/x-wmf"/>
  <Override PartName="/ppt/media/image71.png" ContentType="image/png"/>
  <Override PartName="/ppt/media/image7.png" ContentType="image/png"/>
  <Override PartName="/ppt/media/image61.wmf" ContentType="image/x-wmf"/>
  <Override PartName="/ppt/media/image35.jpeg" ContentType="image/jpeg"/>
  <Override PartName="/ppt/media/image2.png" ContentType="image/png"/>
  <Override PartName="/ppt/media/image64.wmf" ContentType="image/x-wmf"/>
  <Override PartName="/ppt/media/image5.png" ContentType="image/png"/>
  <Override PartName="/ppt/media/image27.gif" ContentType="image/gif"/>
  <Override PartName="/ppt/media/image52.jpeg" ContentType="image/jpeg"/>
  <Override PartName="/ppt/media/image47.png" ContentType="image/png"/>
  <Override PartName="/ppt/media/image22.png" ContentType="image/png"/>
  <Override PartName="/ppt/media/image80.jpeg" ContentType="image/jpeg"/>
  <Override PartName="/ppt/media/image79.jpeg" ContentType="image/jpeg"/>
  <Override PartName="/ppt/media/image56.png" ContentType="image/png"/>
  <Override PartName="/ppt/media/image16.jpeg" ContentType="image/jpeg"/>
  <Override PartName="/ppt/media/image28.png" ContentType="image/png"/>
  <Override PartName="/ppt/media/image1.jpeg" ContentType="image/jpeg"/>
  <Override PartName="/ppt/media/image6.png" ContentType="image/png"/>
  <Override PartName="/ppt/media/image3.png" ContentType="image/png"/>
  <Override PartName="/ppt/media/image10.png" ContentType="image/png"/>
  <Override PartName="/ppt/media/image4.png" ContentType="image/png"/>
  <Override PartName="/ppt/media/image12.png" ContentType="image/png"/>
  <Override PartName="/ppt/media/image23.jpeg" ContentType="image/jpeg"/>
  <Override PartName="/ppt/media/image29.png" ContentType="image/png"/>
  <Override PartName="/ppt/media/image63.png" ContentType="image/png"/>
  <Override PartName="/ppt/media/image49.png" ContentType="image/png"/>
  <Override PartName="/ppt/media/image24.png" ContentType="image/png"/>
  <Override PartName="/ppt/media/image57.png" ContentType="image/png"/>
  <Override PartName="/ppt/media/image32.png" ContentType="image/png"/>
  <Override PartName="/ppt/media/image82.png" ContentType="image/png"/>
  <Override PartName="/ppt/media/image30.png" ContentType="image/png"/>
  <Override PartName="/ppt/media/image81.png" ContentType="image/png"/>
  <Override PartName="/ppt/media/image76.wmf" ContentType="image/x-wmf"/>
  <Override PartName="/ppt/media/image25.png" ContentType="image/png"/>
  <Override PartName="/ppt/media/image9.png" ContentType="image/png"/>
  <Override PartName="/ppt/media/image68.wmf" ContentType="image/x-wmf"/>
  <Override PartName="/ppt/media/image36.jpeg" ContentType="image/jpeg"/>
  <Override PartName="/ppt/media/image65.wmf" ContentType="image/x-wmf"/>
  <Override PartName="/ppt/media/image20.jpeg" ContentType="image/jpeg"/>
  <Override PartName="/ppt/media/image19.jpeg" ContentType="image/jpeg"/>
  <Override PartName="/ppt/media/image33.wmf" ContentType="image/x-wmf"/>
  <Override PartName="/ppt/media/image58.png" ContentType="image/png"/>
  <Override PartName="/ppt/media/image18.jpeg" ContentType="image/jpeg"/>
  <Override PartName="/ppt/media/image48.png" ContentType="image/png"/>
  <Override PartName="/ppt/media/image17.jpeg" ContentType="image/jpeg"/>
  <Override PartName="/ppt/media/image14.jpeg" ContentType="image/jpeg"/>
  <Override PartName="/ppt/media/image13.jpeg" ContentType="image/jpeg"/>
  <Override PartName="/ppt/media/image15.jpeg" ContentType="image/jpeg"/>
  <Override PartName="/ppt/media/image37.jpeg" ContentType="image/jpeg"/>
  <Override PartName="/ppt/media/image11.png" ContentType="image/png"/>
  <Override PartName="/ppt/media/image40.jpeg" ContentType="image/jpeg"/>
  <Override PartName="/ppt/media/image38.jpeg" ContentType="image/jpeg"/>
  <Override PartName="/ppt/media/image60.wmf" ContentType="image/x-wmf"/>
  <Override PartName="/ppt/media/image41.png" ContentType="image/png"/>
  <Override PartName="/ppt/media/image55.jpeg" ContentType="image/jpeg"/>
  <Override PartName="/ppt/media/image31.png" ContentType="image/png"/>
  <Override PartName="/ppt/media/image42.jpeg" ContentType="image/jpeg"/>
  <Override PartName="/ppt/media/image43.png" ContentType="image/png"/>
  <Override PartName="/ppt/media/image44.png" ContentType="image/png"/>
  <Override PartName="/ppt/media/image34.jpeg" ContentType="image/jpeg"/>
  <Override PartName="/ppt/media/image45.png" ContentType="image/png"/>
  <Override PartName="/ppt/media/image46.png" ContentType="image/png"/>
  <Override PartName="/ppt/media/image78.jpeg" ContentType="image/jpeg"/>
  <Override PartName="/ppt/media/image77.png" ContentType="image/png"/>
  <Override PartName="/ppt/media/image50.png" ContentType="image/png"/>
  <Override PartName="/ppt/media/image51.png" ContentType="image/png"/>
  <Override PartName="/ppt/media/image53.png" ContentType="image/png"/>
  <Override PartName="/ppt/media/image54.wmf" ContentType="image/x-wmf"/>
  <Override PartName="/ppt/media/image26.jpeg" ContentType="image/jpeg"/>
  <Override PartName="/ppt/media/image59.png" ContentType="image/png"/>
  <Override PartName="/ppt/media/image62.jpeg" ContentType="image/jpeg"/>
  <Override PartName="/ppt/media/image69.wmf" ContentType="image/x-wmf"/>
  <Override PartName="/ppt/media/image39.jpeg" ContentType="image/jpeg"/>
  <Override PartName="/ppt/media/image70.wmf" ContentType="image/x-wmf"/>
  <Override PartName="/ppt/media/image72.wmf" ContentType="image/x-wmf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move the slide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dt" idx="34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5"/>
          <p:cNvSpPr>
            <a:spLocks noGrp="1"/>
          </p:cNvSpPr>
          <p:nvPr>
            <p:ph type="ftr" idx="35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6"/>
          <p:cNvSpPr>
            <a:spLocks noGrp="1"/>
          </p:cNvSpPr>
          <p:nvPr>
            <p:ph type="sldNum" idx="36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fld id="{6FD5916D-5C31-4456-9EE0-D081AE54BF49}" type="slidenum">
              <a:rPr b="0" lang="en-US" sz="14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62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
</Relationships>
</file>

<file path=ppt/notesSlides/_rels/notesSlide63.xml.rels><?xml version="1.0" encoding="UTF-8"?>
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
</Relationships>
</file>

<file path=ppt/notesSlides/_rels/notesSlide64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
</Relationship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16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5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B0B84C1-7359-45EA-8814-8FEFE9FA2FA7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16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8" name="PlaceHolder 3"/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D5110F1-7473-4139-9A3F-DB84EE074B53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17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1" name="PlaceHolder 3"/>
          <p:cNvSpPr>
            <a:spLocks noGrp="1"/>
          </p:cNvSpPr>
          <p:nvPr>
            <p:ph type="sldNum" idx="3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2CA36D5-5857-4CE6-99CC-8E58757CB6AD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17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4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AC27F2E-5E10-4BB7-BA3C-0A6AA82612D0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17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7" name="PlaceHolder 3"/>
          <p:cNvSpPr>
            <a:spLocks noGrp="1"/>
          </p:cNvSpPr>
          <p:nvPr>
            <p:ph type="sldNum" idx="4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A5192CE-9F82-4CCE-AF1D-BB525920486A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17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0" name="PlaceHolder 3"/>
          <p:cNvSpPr>
            <a:spLocks noGrp="1"/>
          </p:cNvSpPr>
          <p:nvPr>
            <p:ph type="sldNum" idx="4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556E0C2-D057-470A-A927-F71C2DDF8D43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18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3" name="PlaceHolder 3"/>
          <p:cNvSpPr>
            <a:spLocks noGrp="1"/>
          </p:cNvSpPr>
          <p:nvPr>
            <p:ph type="sldNum" idx="4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9BFEDA5-3A16-4BAA-AC74-8D766CBAF594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1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6" name="PlaceHolder 3"/>
          <p:cNvSpPr>
            <a:spLocks noGrp="1"/>
          </p:cNvSpPr>
          <p:nvPr>
            <p:ph type="sldNum" idx="4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99263DB-05AE-4828-A2D8-A589C7ABFAA4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1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9" name="PlaceHolder 3"/>
          <p:cNvSpPr>
            <a:spLocks noGrp="1"/>
          </p:cNvSpPr>
          <p:nvPr>
            <p:ph type="sldNum" idx="4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E524E37-A085-49CE-A8F0-1FD927B09453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19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2" name="PlaceHolder 3"/>
          <p:cNvSpPr>
            <a:spLocks noGrp="1"/>
          </p:cNvSpPr>
          <p:nvPr>
            <p:ph type="sldNum" idx="4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35F5C06-B45D-4D33-94AC-A8695F2A7924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19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5" name="PlaceHolder 3"/>
          <p:cNvSpPr>
            <a:spLocks noGrp="1"/>
          </p:cNvSpPr>
          <p:nvPr>
            <p:ph type="sldNum" idx="4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FE381CC-B038-4812-9AE7-CEE6B0AA091C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19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8" name="PlaceHolder 3"/>
          <p:cNvSpPr>
            <a:spLocks noGrp="1"/>
          </p:cNvSpPr>
          <p:nvPr>
            <p:ph type="sldNum" idx="4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1205308-10D2-4282-8D08-ACC4FAEC0E38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2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1" name="PlaceHolder 3"/>
          <p:cNvSpPr>
            <a:spLocks noGrp="1"/>
          </p:cNvSpPr>
          <p:nvPr>
            <p:ph type="sldNum" idx="4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42AA49F-047E-440D-992A-3D6758978DDE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2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4" name="PlaceHolder 3"/>
          <p:cNvSpPr>
            <a:spLocks noGrp="1"/>
          </p:cNvSpPr>
          <p:nvPr>
            <p:ph type="sldNum" idx="5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2F1CA4C-B3E8-49A6-A00D-CEE5F2F695C8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6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20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7" name="PlaceHolder 3"/>
          <p:cNvSpPr>
            <a:spLocks noGrp="1"/>
          </p:cNvSpPr>
          <p:nvPr>
            <p:ph type="sldNum" idx="5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CE677BD-0DE8-408F-949A-471841136929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6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2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0" name="PlaceHolder 3"/>
          <p:cNvSpPr>
            <a:spLocks noGrp="1"/>
          </p:cNvSpPr>
          <p:nvPr>
            <p:ph type="sldNum" idx="5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70AAA99-C705-4EC3-8A22-FFA3047F8969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6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21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3" name="PlaceHolder 3"/>
          <p:cNvSpPr>
            <a:spLocks noGrp="1"/>
          </p:cNvSpPr>
          <p:nvPr>
            <p:ph type="sldNum" idx="5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8A0B80E-DC20-44AC-B405-67400C279FFC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6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32B4362-F144-4C83-B55D-E6118D7E2A47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6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278830E-DF0E-4356-8390-FB88CC60606B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6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BE4FA5C-D212-4014-96D3-71A8A5C50F7E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8661CA0-3037-4E76-8AE4-DFEAF878458D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7240829-27A2-41EE-9413-CA08A05AD6D2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C0125CB-842B-4635-A077-6AE7751D996E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6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B4935DA-C286-43C0-8D44-E8AE011D6092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6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C184949-A0AF-49CA-A7C8-E58791DF7CA0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8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1C33A93-70CD-4B7A-9C06-C7F0FAA09222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7755679-04C5-40B1-ACE2-B9F55D293345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A15D902-CB69-4D88-B4D4-09F4E2FF1A6B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jpeg"/><Relationship Id="rId4" Type="http://schemas.openxmlformats.org/officeDocument/2006/relationships/image" Target="../media/image23.jpeg"/><Relationship Id="rId5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jpeg"/><Relationship Id="rId4" Type="http://schemas.openxmlformats.org/officeDocument/2006/relationships/image" Target="../media/image23.jpeg"/><Relationship Id="rId5" Type="http://schemas.openxmlformats.org/officeDocument/2006/relationships/image" Target="../media/image27.gif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26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7.jpeg"/><Relationship Id="rId7" Type="http://schemas.openxmlformats.org/officeDocument/2006/relationships/image" Target="../media/image37.jpeg"/><Relationship Id="rId8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26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7.jpeg"/><Relationship Id="rId8" Type="http://schemas.openxmlformats.org/officeDocument/2006/relationships/image" Target="../media/image39.jpeg"/><Relationship Id="rId9" Type="http://schemas.openxmlformats.org/officeDocument/2006/relationships/image" Target="../media/image40.jpeg"/><Relationship Id="rId10" Type="http://schemas.openxmlformats.org/officeDocument/2006/relationships/image" Target="../media/image41.png"/><Relationship Id="rId11" Type="http://schemas.openxmlformats.org/officeDocument/2006/relationships/image" Target="../media/image42.jpe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46.png"/><Relationship Id="rId16" Type="http://schemas.openxmlformats.org/officeDocument/2006/relationships/image" Target="../media/image47.png"/><Relationship Id="rId17" Type="http://schemas.openxmlformats.org/officeDocument/2006/relationships/image" Target="../media/image48.png"/><Relationship Id="rId18" Type="http://schemas.openxmlformats.org/officeDocument/2006/relationships/image" Target="../media/image49.png"/><Relationship Id="rId19" Type="http://schemas.openxmlformats.org/officeDocument/2006/relationships/image" Target="../media/image37.jpeg"/><Relationship Id="rId20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41.png"/><Relationship Id="rId3" Type="http://schemas.openxmlformats.org/officeDocument/2006/relationships/image" Target="../media/image35.jpeg"/><Relationship Id="rId4" Type="http://schemas.openxmlformats.org/officeDocument/2006/relationships/image" Target="../media/image51.png"/><Relationship Id="rId5" Type="http://schemas.openxmlformats.org/officeDocument/2006/relationships/image" Target="../media/image34.jpeg"/><Relationship Id="rId6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34.jpeg"/><Relationship Id="rId3" Type="http://schemas.openxmlformats.org/officeDocument/2006/relationships/image" Target="../media/image41.png"/><Relationship Id="rId4" Type="http://schemas.openxmlformats.org/officeDocument/2006/relationships/image" Target="../media/image35.jpeg"/><Relationship Id="rId5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34.jpeg"/><Relationship Id="rId3" Type="http://schemas.openxmlformats.org/officeDocument/2006/relationships/image" Target="../media/image41.png"/><Relationship Id="rId4" Type="http://schemas.openxmlformats.org/officeDocument/2006/relationships/image" Target="../media/image35.jpeg"/><Relationship Id="rId5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png"/><Relationship Id="rId3" Type="http://schemas.openxmlformats.org/officeDocument/2006/relationships/image" Target="../media/image41.png"/><Relationship Id="rId4" Type="http://schemas.openxmlformats.org/officeDocument/2006/relationships/image" Target="../media/image35.jpeg"/><Relationship Id="rId5" Type="http://schemas.openxmlformats.org/officeDocument/2006/relationships/image" Target="../media/image51.png"/><Relationship Id="rId6" Type="http://schemas.openxmlformats.org/officeDocument/2006/relationships/image" Target="../media/image34.jpeg"/><Relationship Id="rId7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41.png"/><Relationship Id="rId3" Type="http://schemas.openxmlformats.org/officeDocument/2006/relationships/image" Target="../media/image51.png"/><Relationship Id="rId4" Type="http://schemas.openxmlformats.org/officeDocument/2006/relationships/image" Target="../media/image53.png"/><Relationship Id="rId5" Type="http://schemas.openxmlformats.org/officeDocument/2006/relationships/image" Target="../media/image35.jpeg"/><Relationship Id="rId6" Type="http://schemas.openxmlformats.org/officeDocument/2006/relationships/image" Target="../media/image34.jpeg"/><Relationship Id="rId7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4.wmf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4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55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26.jpeg"/><Relationship Id="rId4" Type="http://schemas.openxmlformats.org/officeDocument/2006/relationships/image" Target="../media/image56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png"/><Relationship Id="rId9" Type="http://schemas.openxmlformats.org/officeDocument/2006/relationships/image" Target="../media/image23.jpeg"/><Relationship Id="rId10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5.jpeg"/><Relationship Id="rId3" Type="http://schemas.openxmlformats.org/officeDocument/2006/relationships/image" Target="../media/image35.jpeg"/><Relationship Id="rId4" Type="http://schemas.openxmlformats.org/officeDocument/2006/relationships/image" Target="../media/image34.jpeg"/><Relationship Id="rId5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35.jpeg"/><Relationship Id="rId4" Type="http://schemas.openxmlformats.org/officeDocument/2006/relationships/image" Target="../media/image34.jpeg"/><Relationship Id="rId5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wmf"/><Relationship Id="rId3" Type="http://schemas.openxmlformats.org/officeDocument/2006/relationships/image" Target="../media/image61.wmf"/><Relationship Id="rId4" Type="http://schemas.openxmlformats.org/officeDocument/2006/relationships/image" Target="../media/image35.jpeg"/><Relationship Id="rId5" Type="http://schemas.openxmlformats.org/officeDocument/2006/relationships/image" Target="../media/image34.jpeg"/><Relationship Id="rId6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2.jpeg"/><Relationship Id="rId3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wmf"/><Relationship Id="rId3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wmf"/><Relationship Id="rId3" Type="http://schemas.openxmlformats.org/officeDocument/2006/relationships/image" Target="../media/image65.wmf"/><Relationship Id="rId4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65.wmf"/><Relationship Id="rId2" Type="http://schemas.openxmlformats.org/officeDocument/2006/relationships/image" Target="../media/image65.wmf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slideLayout" Target="../slideLayouts/slideLayout1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65.wmf"/><Relationship Id="rId2" Type="http://schemas.openxmlformats.org/officeDocument/2006/relationships/image" Target="../media/image66.wmf"/><Relationship Id="rId3" Type="http://schemas.openxmlformats.org/officeDocument/2006/relationships/image" Target="../media/image35.jpeg"/><Relationship Id="rId4" Type="http://schemas.openxmlformats.org/officeDocument/2006/relationships/image" Target="../media/image34.jpeg"/><Relationship Id="rId5" Type="http://schemas.openxmlformats.org/officeDocument/2006/relationships/slideLayout" Target="../slideLayouts/slideLayout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67.wmf"/><Relationship Id="rId2" Type="http://schemas.openxmlformats.org/officeDocument/2006/relationships/slideLayout" Target="../slideLayouts/slideLayout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68.wmf"/><Relationship Id="rId2" Type="http://schemas.openxmlformats.org/officeDocument/2006/relationships/image" Target="../media/image69.wmf"/><Relationship Id="rId3" Type="http://schemas.openxmlformats.org/officeDocument/2006/relationships/image" Target="../media/image68.wmf"/><Relationship Id="rId4" Type="http://schemas.openxmlformats.org/officeDocument/2006/relationships/image" Target="../media/image69.wmf"/><Relationship Id="rId5" Type="http://schemas.openxmlformats.org/officeDocument/2006/relationships/image" Target="../media/image35.jpeg"/><Relationship Id="rId6" Type="http://schemas.openxmlformats.org/officeDocument/2006/relationships/image" Target="../media/image34.jpeg"/><Relationship Id="rId7" Type="http://schemas.openxmlformats.org/officeDocument/2006/relationships/slideLayout" Target="../slideLayouts/slideLayout1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70.wmf"/><Relationship Id="rId2" Type="http://schemas.openxmlformats.org/officeDocument/2006/relationships/image" Target="../media/image35.jpeg"/><Relationship Id="rId3" Type="http://schemas.openxmlformats.org/officeDocument/2006/relationships/image" Target="../media/image34.jpeg"/><Relationship Id="rId4" Type="http://schemas.openxmlformats.org/officeDocument/2006/relationships/image" Target="../media/image71.png"/><Relationship Id="rId5" Type="http://schemas.openxmlformats.org/officeDocument/2006/relationships/slideLayout" Target="../slideLayouts/slideLayout1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72.wmf"/><Relationship Id="rId2" Type="http://schemas.openxmlformats.org/officeDocument/2006/relationships/slideLayout" Target="../slideLayouts/slideLayout1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72.wmf"/><Relationship Id="rId2" Type="http://schemas.openxmlformats.org/officeDocument/2006/relationships/image" Target="../media/image73.wmf"/><Relationship Id="rId3" Type="http://schemas.openxmlformats.org/officeDocument/2006/relationships/image" Target="../media/image35.jpeg"/><Relationship Id="rId4" Type="http://schemas.openxmlformats.org/officeDocument/2006/relationships/image" Target="../media/image34.jpeg"/><Relationship Id="rId5" Type="http://schemas.openxmlformats.org/officeDocument/2006/relationships/image" Target="../media/image26.jpeg"/><Relationship Id="rId6" Type="http://schemas.openxmlformats.org/officeDocument/2006/relationships/slideLayout" Target="../slideLayouts/slideLayout1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65.wmf"/><Relationship Id="rId2" Type="http://schemas.openxmlformats.org/officeDocument/2006/relationships/image" Target="../media/image66.wmf"/><Relationship Id="rId3" Type="http://schemas.openxmlformats.org/officeDocument/2006/relationships/image" Target="../media/image35.jpeg"/><Relationship Id="rId4" Type="http://schemas.openxmlformats.org/officeDocument/2006/relationships/image" Target="../media/image34.jpeg"/><Relationship Id="rId5" Type="http://schemas.openxmlformats.org/officeDocument/2006/relationships/slideLayout" Target="../slideLayouts/slideLayout1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74.wmf"/><Relationship Id="rId2" Type="http://schemas.openxmlformats.org/officeDocument/2006/relationships/image" Target="../media/image35.jpeg"/><Relationship Id="rId3" Type="http://schemas.openxmlformats.org/officeDocument/2006/relationships/image" Target="../media/image34.jpeg"/><Relationship Id="rId4" Type="http://schemas.openxmlformats.org/officeDocument/2006/relationships/image" Target="../media/image75.wmf"/><Relationship Id="rId5" Type="http://schemas.openxmlformats.org/officeDocument/2006/relationships/slideLayout" Target="../slideLayouts/slideLayout1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74.wmf"/><Relationship Id="rId2" Type="http://schemas.openxmlformats.org/officeDocument/2006/relationships/image" Target="../media/image35.jpeg"/><Relationship Id="rId3" Type="http://schemas.openxmlformats.org/officeDocument/2006/relationships/image" Target="../media/image34.jpeg"/><Relationship Id="rId4" Type="http://schemas.openxmlformats.org/officeDocument/2006/relationships/slideLayout" Target="../slideLayouts/slideLayout1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74.wmf"/><Relationship Id="rId2" Type="http://schemas.openxmlformats.org/officeDocument/2006/relationships/image" Target="../media/image76.wmf"/><Relationship Id="rId3" Type="http://schemas.openxmlformats.org/officeDocument/2006/relationships/image" Target="../media/image62.jpe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slideLayout" Target="../slideLayouts/slideLayout1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76.wmf"/><Relationship Id="rId2" Type="http://schemas.openxmlformats.org/officeDocument/2006/relationships/image" Target="../media/image77.png"/><Relationship Id="rId3" Type="http://schemas.openxmlformats.org/officeDocument/2006/relationships/slideLayout" Target="../slideLayouts/slideLayout1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5.jpeg"/><Relationship Id="rId3" Type="http://schemas.openxmlformats.org/officeDocument/2006/relationships/image" Target="../media/image34.jpeg"/><Relationship Id="rId4" Type="http://schemas.openxmlformats.org/officeDocument/2006/relationships/image" Target="../media/image55.jpeg"/><Relationship Id="rId5" Type="http://schemas.openxmlformats.org/officeDocument/2006/relationships/slideLayout" Target="../slideLayouts/slideLayout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2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78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image" Target="../media/image23.jpeg"/><Relationship Id="rId3" Type="http://schemas.openxmlformats.org/officeDocument/2006/relationships/image" Target="../media/image80.jpeg"/><Relationship Id="rId4" Type="http://schemas.openxmlformats.org/officeDocument/2006/relationships/image" Target="../media/image37.jpe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37.jpe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6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168" descr=""/>
          <p:cNvPicPr/>
          <p:nvPr/>
        </p:nvPicPr>
        <p:blipFill>
          <a:blip r:embed="rId1"/>
          <a:srcRect l="36504" t="3051" r="40191" b="50274"/>
          <a:stretch/>
        </p:blipFill>
        <p:spPr>
          <a:xfrm rot="21163800">
            <a:off x="498240" y="548640"/>
            <a:ext cx="5238720" cy="5759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7" name="TextBox 169"/>
          <p:cNvSpPr/>
          <p:nvPr/>
        </p:nvSpPr>
        <p:spPr>
          <a:xfrm>
            <a:off x="2889000" y="411840"/>
            <a:ext cx="9147600" cy="136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200" spc="-1" strike="noStrike">
                <a:solidFill>
                  <a:schemeClr val="dk1"/>
                </a:solidFill>
                <a:latin typeface="Calibri"/>
              </a:rPr>
              <a:t>The disk and the jet</a:t>
            </a:r>
            <a:endParaRPr b="0" lang="en-US" sz="42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1" lang="en-US" sz="4200" spc="-1" strike="noStrike">
                <a:solidFill>
                  <a:schemeClr val="dk1"/>
                </a:solidFill>
                <a:latin typeface="Calibri"/>
              </a:rPr>
              <a:t>of the massive protostar W75N(B)-VLA3</a:t>
            </a:r>
            <a:endParaRPr b="0" lang="en-US" sz="4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TextBox 170"/>
          <p:cNvSpPr/>
          <p:nvPr/>
        </p:nvSpPr>
        <p:spPr>
          <a:xfrm>
            <a:off x="5340600" y="2291760"/>
            <a:ext cx="6696000" cy="76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Álvaro Sánchez-Monge</a:t>
            </a:r>
            <a:br>
              <a:rPr sz="2000"/>
            </a:b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–  Institut de Ciències de l’Espai (ICE-CSIC) –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9" name="Picture 171" descr=""/>
          <p:cNvPicPr/>
          <p:nvPr/>
        </p:nvPicPr>
        <p:blipFill>
          <a:blip r:embed="rId2"/>
          <a:srcRect l="0" t="0" r="56083" b="0"/>
          <a:stretch/>
        </p:blipFill>
        <p:spPr>
          <a:xfrm>
            <a:off x="9193680" y="6186240"/>
            <a:ext cx="1220760" cy="566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0" name="Picture 172" descr=""/>
          <p:cNvPicPr/>
          <p:nvPr/>
        </p:nvPicPr>
        <p:blipFill>
          <a:blip r:embed="rId3"/>
          <a:srcRect l="43909" t="0" r="36720" b="0"/>
          <a:stretch/>
        </p:blipFill>
        <p:spPr>
          <a:xfrm>
            <a:off x="10424520" y="6186240"/>
            <a:ext cx="538200" cy="566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1" name="Picture 173" descr=""/>
          <p:cNvPicPr/>
          <p:nvPr/>
        </p:nvPicPr>
        <p:blipFill>
          <a:blip r:embed="rId4"/>
          <a:srcRect l="63272" t="0" r="15144" b="0"/>
          <a:stretch/>
        </p:blipFill>
        <p:spPr>
          <a:xfrm>
            <a:off x="10990080" y="6174360"/>
            <a:ext cx="599760" cy="566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2" name="Picture 174" descr=""/>
          <p:cNvPicPr/>
          <p:nvPr/>
        </p:nvPicPr>
        <p:blipFill>
          <a:blip r:embed="rId5"/>
          <a:srcRect l="84847" t="0" r="0" b="0"/>
          <a:stretch/>
        </p:blipFill>
        <p:spPr>
          <a:xfrm>
            <a:off x="11615760" y="6173280"/>
            <a:ext cx="420840" cy="566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3" name="Picture 175" descr=""/>
          <p:cNvPicPr/>
          <p:nvPr/>
        </p:nvPicPr>
        <p:blipFill>
          <a:blip r:embed="rId6"/>
          <a:stretch/>
        </p:blipFill>
        <p:spPr>
          <a:xfrm>
            <a:off x="3425400" y="6073200"/>
            <a:ext cx="5787720" cy="776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4" name="TextBox 176"/>
          <p:cNvSpPr/>
          <p:nvPr/>
        </p:nvSpPr>
        <p:spPr>
          <a:xfrm>
            <a:off x="5503680" y="3206160"/>
            <a:ext cx="653292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together with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J.F. Gómez – J.M. Torrelles – S. Curiel – J.M. Girart – G. Surcis</a:t>
            </a:r>
            <a:br>
              <a:rPr sz="1800"/>
            </a:b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C. Carrasco-González – G. Anglada – G.A. Fuller – C. Goddi</a:t>
            </a:r>
            <a:br>
              <a:rPr sz="1800"/>
            </a:b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W.H.T. Vlemmings – A.R. Rodríguez-Kamenetzky</a:t>
            </a:r>
            <a:br>
              <a:rPr sz="1800"/>
            </a:b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H.J. van Langevelde – J.-S. Kim – S.-W. Kim – J. Cantó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.png" descr=""/>
          <p:cNvPicPr/>
          <p:nvPr/>
        </p:nvPicPr>
        <p:blipFill>
          <a:blip r:embed="rId1"/>
          <a:stretch/>
        </p:blipFill>
        <p:spPr>
          <a:xfrm>
            <a:off x="876960" y="721800"/>
            <a:ext cx="1645560" cy="152676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216" name="image.png" descr=""/>
          <p:cNvPicPr/>
          <p:nvPr/>
        </p:nvPicPr>
        <p:blipFill>
          <a:blip r:embed="rId2"/>
          <a:stretch/>
        </p:blipFill>
        <p:spPr>
          <a:xfrm>
            <a:off x="876960" y="2293920"/>
            <a:ext cx="1645560" cy="152964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217" name="image.png" descr=""/>
          <p:cNvPicPr/>
          <p:nvPr/>
        </p:nvPicPr>
        <p:blipFill>
          <a:blip r:embed="rId3"/>
          <a:stretch/>
        </p:blipFill>
        <p:spPr>
          <a:xfrm>
            <a:off x="876960" y="3868920"/>
            <a:ext cx="1645560" cy="152964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218" name="image.png" descr=""/>
          <p:cNvPicPr/>
          <p:nvPr/>
        </p:nvPicPr>
        <p:blipFill>
          <a:blip r:embed="rId4"/>
          <a:stretch/>
        </p:blipFill>
        <p:spPr>
          <a:xfrm>
            <a:off x="876960" y="5454720"/>
            <a:ext cx="1645560" cy="73548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219" name="image.png" descr=""/>
          <p:cNvPicPr/>
          <p:nvPr/>
        </p:nvPicPr>
        <p:blipFill>
          <a:blip r:embed="rId5"/>
          <a:stretch/>
        </p:blipFill>
        <p:spPr>
          <a:xfrm>
            <a:off x="865080" y="6236640"/>
            <a:ext cx="1645560" cy="42552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220" name="stage1-B.pdf" descr=""/>
          <p:cNvPicPr/>
          <p:nvPr/>
        </p:nvPicPr>
        <p:blipFill>
          <a:blip r:embed="rId6"/>
          <a:stretch/>
        </p:blipFill>
        <p:spPr>
          <a:xfrm>
            <a:off x="3164760" y="76104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221" name="stage2-B.pdf" descr=""/>
          <p:cNvPicPr/>
          <p:nvPr/>
        </p:nvPicPr>
        <p:blipFill>
          <a:blip r:embed="rId7"/>
          <a:stretch/>
        </p:blipFill>
        <p:spPr>
          <a:xfrm>
            <a:off x="3164760" y="223920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222" name="stage3-B.pdf" descr=""/>
          <p:cNvPicPr/>
          <p:nvPr/>
        </p:nvPicPr>
        <p:blipFill>
          <a:blip r:embed="rId8"/>
          <a:stretch/>
        </p:blipFill>
        <p:spPr>
          <a:xfrm>
            <a:off x="3164760" y="372312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223" name="stage4-B.pdf" descr=""/>
          <p:cNvPicPr/>
          <p:nvPr/>
        </p:nvPicPr>
        <p:blipFill>
          <a:blip r:embed="rId9"/>
          <a:stretch/>
        </p:blipFill>
        <p:spPr>
          <a:xfrm>
            <a:off x="3165480" y="522360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sp>
        <p:nvSpPr>
          <p:cNvPr id="224" name="Shape 775"/>
          <p:cNvSpPr/>
          <p:nvPr/>
        </p:nvSpPr>
        <p:spPr>
          <a:xfrm rot="16200000">
            <a:off x="-1668960" y="4193280"/>
            <a:ext cx="4728960" cy="244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  <a:spcBef>
                <a:spcPts val="1301"/>
              </a:spcBef>
            </a:pPr>
            <a:r>
              <a:rPr b="0" lang="en-US" sz="1600" spc="-1" strike="noStrike">
                <a:solidFill>
                  <a:schemeClr val="lt1"/>
                </a:solidFill>
                <a:latin typeface="Arial Narrow"/>
                <a:ea typeface="Arial Narrow"/>
              </a:rPr>
              <a:t>Courtesy of L.Carbonaro and M.T. Beltrán</a:t>
            </a:r>
            <a:endParaRPr b="0" lang="en-US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5" name="Shape 787"/>
          <p:cNvSpPr/>
          <p:nvPr/>
        </p:nvSpPr>
        <p:spPr>
          <a:xfrm rot="16200000">
            <a:off x="1357200" y="4917240"/>
            <a:ext cx="3282120" cy="244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  <a:spcBef>
                <a:spcPts val="1301"/>
              </a:spcBef>
            </a:pPr>
            <a:r>
              <a:rPr b="0" lang="en-US" sz="1600" spc="-1" strike="noStrike">
                <a:solidFill>
                  <a:schemeClr val="lt1"/>
                </a:solidFill>
                <a:latin typeface="Arial Narrow"/>
                <a:ea typeface="Arial Narrow"/>
              </a:rPr>
              <a:t>Image credit: B. Sánchez and R. Delgado</a:t>
            </a:r>
            <a:endParaRPr b="0" lang="en-US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6" name="Shape 778"/>
          <p:cNvSpPr/>
          <p:nvPr/>
        </p:nvSpPr>
        <p:spPr>
          <a:xfrm>
            <a:off x="876960" y="237240"/>
            <a:ext cx="1633680" cy="428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2552760">
              <a:lnSpc>
                <a:spcPct val="100000"/>
              </a:lnSpc>
              <a:tabLst>
                <a:tab algn="l" pos="419040"/>
              </a:tabLst>
            </a:pPr>
            <a:r>
              <a:rPr b="0" lang="en-US" sz="2600" spc="-1" strike="noStrike">
                <a:solidFill>
                  <a:schemeClr val="lt1"/>
                </a:solidFill>
                <a:latin typeface="Calibri"/>
              </a:rPr>
              <a:t>low-mass</a:t>
            </a:r>
            <a:endParaRPr b="0" lang="en-US" sz="2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7" name="Shape 784"/>
          <p:cNvSpPr/>
          <p:nvPr/>
        </p:nvSpPr>
        <p:spPr>
          <a:xfrm>
            <a:off x="3164760" y="233640"/>
            <a:ext cx="1919880" cy="468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2552760">
              <a:lnSpc>
                <a:spcPct val="100000"/>
              </a:lnSpc>
              <a:tabLst>
                <a:tab algn="l" pos="419040"/>
              </a:tabLst>
            </a:pPr>
            <a:r>
              <a:rPr b="0" lang="en-US" sz="2600" spc="-1" strike="noStrike">
                <a:solidFill>
                  <a:schemeClr val="lt1"/>
                </a:solidFill>
                <a:latin typeface="Calibri"/>
              </a:rPr>
              <a:t>high-mass</a:t>
            </a:r>
            <a:endParaRPr b="0" lang="en-US" sz="2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8" name="Shape 785"/>
          <p:cNvSpPr/>
          <p:nvPr/>
        </p:nvSpPr>
        <p:spPr>
          <a:xfrm>
            <a:off x="5468040" y="824040"/>
            <a:ext cx="5992560" cy="926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starless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IRDCs, massive quiescent clumps,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dense cores (lines and dust)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 disks?</a:t>
            </a:r>
            <a:r>
              <a:rPr b="0" lang="en-US" sz="19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 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9" name="Shape 788"/>
          <p:cNvSpPr/>
          <p:nvPr/>
        </p:nvSpPr>
        <p:spPr>
          <a:xfrm>
            <a:off x="5468040" y="1950840"/>
            <a:ext cx="5609520" cy="970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protostellar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dense cores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 disks,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masers,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outflows and jets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0" name="Shape 789"/>
          <p:cNvSpPr/>
          <p:nvPr/>
        </p:nvSpPr>
        <p:spPr>
          <a:xfrm>
            <a:off x="5468040" y="3189600"/>
            <a:ext cx="6150240" cy="1066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ZAMS</a:t>
            </a:r>
            <a:r>
              <a:rPr b="1" lang="en-US" sz="2200" spc="-1" strike="noStrike" baseline="-5000">
                <a:solidFill>
                  <a:srgbClr val="ffff00"/>
                </a:solidFill>
                <a:latin typeface="Calibri"/>
              </a:rPr>
              <a:t>[pre-UCHII]</a:t>
            </a:r>
            <a:r>
              <a:rPr b="0" lang="en-US" sz="2200" spc="-1" strike="noStrike" baseline="-5000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hot molecular cores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 disks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outflows/jets, masers, HCHII regions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1" name="Shape 790"/>
          <p:cNvSpPr/>
          <p:nvPr/>
        </p:nvSpPr>
        <p:spPr>
          <a:xfrm>
            <a:off x="5468040" y="4522680"/>
            <a:ext cx="5609520" cy="875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ZAMS</a:t>
            </a:r>
            <a:r>
              <a:rPr b="1" lang="en-US" sz="2200" spc="-1" strike="noStrike" baseline="-5000">
                <a:solidFill>
                  <a:srgbClr val="ffff00"/>
                </a:solidFill>
                <a:latin typeface="Calibri"/>
              </a:rPr>
              <a:t>[UCHII]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UCHII and compact HII regions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masers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 disks?,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outflows?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2" name="Shape 791"/>
          <p:cNvSpPr/>
          <p:nvPr/>
        </p:nvSpPr>
        <p:spPr>
          <a:xfrm>
            <a:off x="5468040" y="5757840"/>
            <a:ext cx="5609520" cy="640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final star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massive star or cluster,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HII regions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.png" descr=""/>
          <p:cNvPicPr/>
          <p:nvPr/>
        </p:nvPicPr>
        <p:blipFill>
          <a:blip r:embed="rId1"/>
          <a:stretch/>
        </p:blipFill>
        <p:spPr>
          <a:xfrm>
            <a:off x="876960" y="721800"/>
            <a:ext cx="1645560" cy="152676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234" name="image.png" descr=""/>
          <p:cNvPicPr/>
          <p:nvPr/>
        </p:nvPicPr>
        <p:blipFill>
          <a:blip r:embed="rId2"/>
          <a:stretch/>
        </p:blipFill>
        <p:spPr>
          <a:xfrm>
            <a:off x="876960" y="2293920"/>
            <a:ext cx="1645560" cy="152964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235" name="image.png" descr=""/>
          <p:cNvPicPr/>
          <p:nvPr/>
        </p:nvPicPr>
        <p:blipFill>
          <a:blip r:embed="rId3"/>
          <a:stretch/>
        </p:blipFill>
        <p:spPr>
          <a:xfrm>
            <a:off x="876960" y="3868920"/>
            <a:ext cx="1645560" cy="152964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236" name="image.png" descr=""/>
          <p:cNvPicPr/>
          <p:nvPr/>
        </p:nvPicPr>
        <p:blipFill>
          <a:blip r:embed="rId4"/>
          <a:stretch/>
        </p:blipFill>
        <p:spPr>
          <a:xfrm>
            <a:off x="876960" y="5454720"/>
            <a:ext cx="1645560" cy="73548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237" name="image.png" descr=""/>
          <p:cNvPicPr/>
          <p:nvPr/>
        </p:nvPicPr>
        <p:blipFill>
          <a:blip r:embed="rId5"/>
          <a:stretch/>
        </p:blipFill>
        <p:spPr>
          <a:xfrm>
            <a:off x="865080" y="6236640"/>
            <a:ext cx="1645560" cy="42552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238" name="stage1-B.pdf" descr=""/>
          <p:cNvPicPr/>
          <p:nvPr/>
        </p:nvPicPr>
        <p:blipFill>
          <a:blip r:embed="rId6"/>
          <a:stretch/>
        </p:blipFill>
        <p:spPr>
          <a:xfrm>
            <a:off x="3164760" y="76104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239" name="stage2-B.pdf" descr=""/>
          <p:cNvPicPr/>
          <p:nvPr/>
        </p:nvPicPr>
        <p:blipFill>
          <a:blip r:embed="rId7"/>
          <a:stretch/>
        </p:blipFill>
        <p:spPr>
          <a:xfrm>
            <a:off x="3164760" y="223920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240" name="stage3-B.pdf" descr=""/>
          <p:cNvPicPr/>
          <p:nvPr/>
        </p:nvPicPr>
        <p:blipFill>
          <a:blip r:embed="rId8"/>
          <a:stretch/>
        </p:blipFill>
        <p:spPr>
          <a:xfrm>
            <a:off x="3164760" y="372312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241" name="stage4-B.pdf" descr=""/>
          <p:cNvPicPr/>
          <p:nvPr/>
        </p:nvPicPr>
        <p:blipFill>
          <a:blip r:embed="rId9"/>
          <a:stretch/>
        </p:blipFill>
        <p:spPr>
          <a:xfrm>
            <a:off x="3165480" y="522360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sp>
        <p:nvSpPr>
          <p:cNvPr id="242" name="Shape 775"/>
          <p:cNvSpPr/>
          <p:nvPr/>
        </p:nvSpPr>
        <p:spPr>
          <a:xfrm rot="16200000">
            <a:off x="-1668960" y="4193280"/>
            <a:ext cx="4728960" cy="244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  <a:spcBef>
                <a:spcPts val="1301"/>
              </a:spcBef>
            </a:pPr>
            <a:r>
              <a:rPr b="0" lang="en-US" sz="1600" spc="-1" strike="noStrike">
                <a:solidFill>
                  <a:schemeClr val="lt1"/>
                </a:solidFill>
                <a:latin typeface="Arial Narrow"/>
                <a:ea typeface="Arial Narrow"/>
              </a:rPr>
              <a:t>Courtesy of L.Carbonaro and M.T. Beltrán</a:t>
            </a:r>
            <a:endParaRPr b="0" lang="en-US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3" name="Shape 787"/>
          <p:cNvSpPr/>
          <p:nvPr/>
        </p:nvSpPr>
        <p:spPr>
          <a:xfrm rot="16200000">
            <a:off x="1357200" y="4917240"/>
            <a:ext cx="3282120" cy="244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  <a:spcBef>
                <a:spcPts val="1301"/>
              </a:spcBef>
            </a:pPr>
            <a:r>
              <a:rPr b="0" lang="en-US" sz="1600" spc="-1" strike="noStrike">
                <a:solidFill>
                  <a:schemeClr val="lt1"/>
                </a:solidFill>
                <a:latin typeface="Arial Narrow"/>
                <a:ea typeface="Arial Narrow"/>
              </a:rPr>
              <a:t>Image credit: B. Sánchez and R. Delgado</a:t>
            </a:r>
            <a:endParaRPr b="0" lang="en-US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4" name="Shape 778"/>
          <p:cNvSpPr/>
          <p:nvPr/>
        </p:nvSpPr>
        <p:spPr>
          <a:xfrm>
            <a:off x="876960" y="237240"/>
            <a:ext cx="1633680" cy="428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2552760">
              <a:lnSpc>
                <a:spcPct val="100000"/>
              </a:lnSpc>
              <a:tabLst>
                <a:tab algn="l" pos="419040"/>
              </a:tabLst>
            </a:pPr>
            <a:r>
              <a:rPr b="0" lang="en-US" sz="2600" spc="-1" strike="noStrike">
                <a:solidFill>
                  <a:schemeClr val="lt1"/>
                </a:solidFill>
                <a:latin typeface="Calibri"/>
              </a:rPr>
              <a:t>low-mass</a:t>
            </a:r>
            <a:endParaRPr b="0" lang="en-US" sz="2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5" name="Shape 784"/>
          <p:cNvSpPr/>
          <p:nvPr/>
        </p:nvSpPr>
        <p:spPr>
          <a:xfrm>
            <a:off x="3164760" y="233640"/>
            <a:ext cx="1919880" cy="468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2552760">
              <a:lnSpc>
                <a:spcPct val="100000"/>
              </a:lnSpc>
              <a:tabLst>
                <a:tab algn="l" pos="419040"/>
              </a:tabLst>
            </a:pPr>
            <a:r>
              <a:rPr b="0" lang="en-US" sz="2600" spc="-1" strike="noStrike">
                <a:solidFill>
                  <a:schemeClr val="lt1"/>
                </a:solidFill>
                <a:latin typeface="Calibri"/>
              </a:rPr>
              <a:t>high-mass</a:t>
            </a:r>
            <a:endParaRPr b="0" lang="en-US" sz="2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6" name="Shape 785"/>
          <p:cNvSpPr/>
          <p:nvPr/>
        </p:nvSpPr>
        <p:spPr>
          <a:xfrm>
            <a:off x="5468040" y="824040"/>
            <a:ext cx="5992560" cy="926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starless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IRDCs, massive quiescent clumps,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dense cores (lines and dust)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 </a:t>
            </a:r>
            <a:r>
              <a:rPr b="0" lang="en-US" sz="2200" spc="-1" strike="noStrike">
                <a:solidFill>
                  <a:srgbClr val="ffff00"/>
                </a:solidFill>
                <a:latin typeface="Calibri"/>
              </a:rPr>
              <a:t>disks?</a:t>
            </a:r>
            <a:r>
              <a:rPr b="0" lang="en-US" sz="19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 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7" name="Shape 788"/>
          <p:cNvSpPr/>
          <p:nvPr/>
        </p:nvSpPr>
        <p:spPr>
          <a:xfrm>
            <a:off x="5468040" y="1950840"/>
            <a:ext cx="5609520" cy="970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protostellar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dense cores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 </a:t>
            </a:r>
            <a:r>
              <a:rPr b="0" lang="en-US" sz="2200" spc="-1" strike="noStrike">
                <a:solidFill>
                  <a:srgbClr val="ffff00"/>
                </a:solidFill>
                <a:latin typeface="Calibri"/>
              </a:rPr>
              <a:t>disks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masers,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outflows and jets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8" name="Shape 789"/>
          <p:cNvSpPr/>
          <p:nvPr/>
        </p:nvSpPr>
        <p:spPr>
          <a:xfrm>
            <a:off x="5468040" y="3189600"/>
            <a:ext cx="6150240" cy="1066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ZAMS</a:t>
            </a:r>
            <a:r>
              <a:rPr b="1" lang="en-US" sz="2200" spc="-1" strike="noStrike" baseline="-5000">
                <a:solidFill>
                  <a:srgbClr val="ffff00"/>
                </a:solidFill>
                <a:latin typeface="Calibri"/>
              </a:rPr>
              <a:t>[pre-UCHII]</a:t>
            </a:r>
            <a:r>
              <a:rPr b="0" lang="en-US" sz="2200" spc="-1" strike="noStrike" baseline="-5000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hot molecular cores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 </a:t>
            </a:r>
            <a:r>
              <a:rPr b="0" lang="en-US" sz="2200" spc="-1" strike="noStrike">
                <a:solidFill>
                  <a:srgbClr val="ffff00"/>
                </a:solidFill>
                <a:latin typeface="Calibri"/>
              </a:rPr>
              <a:t>disks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outflows/jets, masers, HCHII regions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9" name="Shape 790"/>
          <p:cNvSpPr/>
          <p:nvPr/>
        </p:nvSpPr>
        <p:spPr>
          <a:xfrm>
            <a:off x="5468040" y="4522680"/>
            <a:ext cx="5609520" cy="875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ZAMS</a:t>
            </a:r>
            <a:r>
              <a:rPr b="1" lang="en-US" sz="2200" spc="-1" strike="noStrike" baseline="-5000">
                <a:solidFill>
                  <a:srgbClr val="ffff00"/>
                </a:solidFill>
                <a:latin typeface="Calibri"/>
              </a:rPr>
              <a:t>[UCHII]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UCHII and compact HII regions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masers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 </a:t>
            </a:r>
            <a:r>
              <a:rPr b="0" lang="en-US" sz="2200" spc="-1" strike="noStrike">
                <a:solidFill>
                  <a:srgbClr val="ffff00"/>
                </a:solidFill>
                <a:latin typeface="Calibri"/>
              </a:rPr>
              <a:t>disks?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outflows?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0" name="Shape 791"/>
          <p:cNvSpPr/>
          <p:nvPr/>
        </p:nvSpPr>
        <p:spPr>
          <a:xfrm>
            <a:off x="5468040" y="5757840"/>
            <a:ext cx="5609520" cy="640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final star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massive star or cluster,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HII regions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39" descr="maps-world-map-03.png"/>
          <p:cNvPicPr/>
          <p:nvPr/>
        </p:nvPicPr>
        <p:blipFill>
          <a:blip r:embed="rId1"/>
          <a:srcRect l="41310" t="18631" r="37053" b="45656"/>
          <a:stretch/>
        </p:blipFill>
        <p:spPr>
          <a:xfrm>
            <a:off x="0" y="2359800"/>
            <a:ext cx="5121000" cy="4492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2" name="Rectangle 4"/>
          <p:cNvSpPr/>
          <p:nvPr/>
        </p:nvSpPr>
        <p:spPr>
          <a:xfrm>
            <a:off x="0" y="2359800"/>
            <a:ext cx="5121000" cy="44924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253" name="Picture 6" descr="Map-Pin.png"/>
          <p:cNvPicPr/>
          <p:nvPr/>
        </p:nvPicPr>
        <p:blipFill>
          <a:blip r:embed="rId2"/>
          <a:stretch/>
        </p:blipFill>
        <p:spPr>
          <a:xfrm>
            <a:off x="1531080" y="4226760"/>
            <a:ext cx="1138680" cy="1315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4" name="TextBox 7"/>
          <p:cNvSpPr/>
          <p:nvPr/>
        </p:nvSpPr>
        <p:spPr>
          <a:xfrm>
            <a:off x="440640" y="352800"/>
            <a:ext cx="696888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3000" spc="-1" strike="noStrike">
                <a:solidFill>
                  <a:schemeClr val="dk1"/>
                </a:solidFill>
                <a:latin typeface="Calibri"/>
              </a:rPr>
              <a:t>March 2011 – starting my postdoc at Arcetri</a:t>
            </a:r>
            <a:endParaRPr b="0" lang="en-US" sz="3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5" name="Picture 14" descr="Maite_R2.jpg"/>
          <p:cNvPicPr/>
          <p:nvPr/>
        </p:nvPicPr>
        <p:blipFill>
          <a:blip r:embed="rId3"/>
          <a:srcRect l="64961" t="11282" r="8137" b="34887"/>
          <a:stretch/>
        </p:blipFill>
        <p:spPr>
          <a:xfrm>
            <a:off x="2386440" y="1317600"/>
            <a:ext cx="1864800" cy="2523240"/>
          </a:xfrm>
          <a:prstGeom prst="rect">
            <a:avLst/>
          </a:prstGeom>
          <a:noFill/>
          <a:ln w="38100">
            <a:solidFill>
              <a:srgbClr val="ffc000">
                <a:lumMod val="60000"/>
                <a:lumOff val="40000"/>
              </a:srgbClr>
            </a:solidFill>
            <a:round/>
          </a:ln>
        </p:spPr>
      </p:pic>
      <p:pic>
        <p:nvPicPr>
          <p:cNvPr id="256" name="Picture 15" descr=""/>
          <p:cNvPicPr/>
          <p:nvPr/>
        </p:nvPicPr>
        <p:blipFill>
          <a:blip r:embed="rId4"/>
          <a:srcRect l="5821" t="0" r="5821" b="0"/>
          <a:stretch/>
        </p:blipFill>
        <p:spPr>
          <a:xfrm>
            <a:off x="353880" y="1315800"/>
            <a:ext cx="1864800" cy="2523240"/>
          </a:xfrm>
          <a:prstGeom prst="rect">
            <a:avLst/>
          </a:prstGeom>
          <a:noFill/>
          <a:ln w="38100">
            <a:solidFill>
              <a:srgbClr val="ffc000">
                <a:lumMod val="60000"/>
                <a:lumOff val="40000"/>
              </a:srgbClr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39" descr="maps-world-map-03.png"/>
          <p:cNvPicPr/>
          <p:nvPr/>
        </p:nvPicPr>
        <p:blipFill>
          <a:blip r:embed="rId1"/>
          <a:srcRect l="41310" t="18631" r="37053" b="45656"/>
          <a:stretch/>
        </p:blipFill>
        <p:spPr>
          <a:xfrm>
            <a:off x="0" y="2359800"/>
            <a:ext cx="5121000" cy="4492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8" name="Rectangle 4"/>
          <p:cNvSpPr/>
          <p:nvPr/>
        </p:nvSpPr>
        <p:spPr>
          <a:xfrm>
            <a:off x="0" y="2359800"/>
            <a:ext cx="5121000" cy="44924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259" name="Picture 6" descr="Map-Pin.png"/>
          <p:cNvPicPr/>
          <p:nvPr/>
        </p:nvPicPr>
        <p:blipFill>
          <a:blip r:embed="rId2"/>
          <a:stretch/>
        </p:blipFill>
        <p:spPr>
          <a:xfrm>
            <a:off x="1531080" y="4226760"/>
            <a:ext cx="1138680" cy="1315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0" name="TextBox 7"/>
          <p:cNvSpPr/>
          <p:nvPr/>
        </p:nvSpPr>
        <p:spPr>
          <a:xfrm>
            <a:off x="440640" y="352800"/>
            <a:ext cx="696888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3000" spc="-1" strike="noStrike">
                <a:solidFill>
                  <a:schemeClr val="dk1"/>
                </a:solidFill>
                <a:latin typeface="Calibri"/>
              </a:rPr>
              <a:t>March 2011 – starting my postdoc at Arcetri</a:t>
            </a:r>
            <a:endParaRPr b="0" lang="en-US" sz="3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1" name="Picture 12" descr="Maite_R2.jpg"/>
          <p:cNvPicPr/>
          <p:nvPr/>
        </p:nvPicPr>
        <p:blipFill>
          <a:blip r:embed="rId3"/>
          <a:srcRect l="64961" t="11282" r="8137" b="34887"/>
          <a:stretch/>
        </p:blipFill>
        <p:spPr>
          <a:xfrm>
            <a:off x="2386440" y="1317600"/>
            <a:ext cx="1864800" cy="2523240"/>
          </a:xfrm>
          <a:prstGeom prst="rect">
            <a:avLst/>
          </a:prstGeom>
          <a:noFill/>
          <a:ln w="38100">
            <a:solidFill>
              <a:srgbClr val="ffc000">
                <a:lumMod val="60000"/>
                <a:lumOff val="40000"/>
              </a:srgbClr>
            </a:solidFill>
            <a:round/>
          </a:ln>
        </p:spPr>
      </p:pic>
      <p:pic>
        <p:nvPicPr>
          <p:cNvPr id="262" name="Picture 13" descr=""/>
          <p:cNvPicPr/>
          <p:nvPr/>
        </p:nvPicPr>
        <p:blipFill>
          <a:blip r:embed="rId4"/>
          <a:srcRect l="5821" t="0" r="5821" b="0"/>
          <a:stretch/>
        </p:blipFill>
        <p:spPr>
          <a:xfrm>
            <a:off x="353880" y="1315800"/>
            <a:ext cx="1864800" cy="2523240"/>
          </a:xfrm>
          <a:prstGeom prst="rect">
            <a:avLst/>
          </a:prstGeom>
          <a:noFill/>
          <a:ln w="38100">
            <a:solidFill>
              <a:srgbClr val="ffc000">
                <a:lumMod val="60000"/>
                <a:lumOff val="40000"/>
              </a:srgbClr>
            </a:solidFill>
            <a:round/>
          </a:ln>
        </p:spPr>
      </p:pic>
      <p:sp>
        <p:nvSpPr>
          <p:cNvPr id="263" name="Picture 1"/>
          <p:cNvSpPr/>
          <p:nvPr/>
        </p:nvSpPr>
        <p:spPr>
          <a:xfrm>
            <a:off x="6858720" y="2840760"/>
            <a:ext cx="5044320" cy="3664080"/>
          </a:xfrm>
          <a:prstGeom prst="roundRect">
            <a:avLst>
              <a:gd name="adj" fmla="val 4167"/>
            </a:avLst>
          </a:prstGeom>
          <a:blipFill rotWithShape="0">
            <a:blip r:embed="rId5"/>
            <a:srcRect/>
            <a:stretch/>
          </a:blipFill>
          <a:ln cap="sq" w="76200">
            <a:solidFill>
              <a:srgbClr val="eaeaea"/>
            </a:solidFill>
            <a:miter/>
          </a:ln>
          <a:effectLst>
            <a:reflection algn="bl" blurRad="12700" dir="5400000" dist="5000" endPos="28000" rotWithShape="0" stA="33000" sy="-100000"/>
          </a:effectLst>
          <a:scene3d>
            <a:camera prst="orthographicFront"/>
            <a:lightRig dir="t" rig="threeP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4" name="Picture 2" descr="Screen Shot 2017-12-21 at 23.44.23.png"/>
          <p:cNvPicPr/>
          <p:nvPr/>
        </p:nvPicPr>
        <p:blipFill>
          <a:blip r:embed="rId6"/>
          <a:stretch/>
        </p:blipFill>
        <p:spPr>
          <a:xfrm>
            <a:off x="5874120" y="964440"/>
            <a:ext cx="6201720" cy="124344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pic>
        <p:nvPicPr>
          <p:cNvPr id="265" name="Picture 3" descr="Screen Shot 2017-12-21 at 23.48.00.png"/>
          <p:cNvPicPr/>
          <p:nvPr/>
        </p:nvPicPr>
        <p:blipFill>
          <a:blip r:embed="rId7"/>
          <a:stretch/>
        </p:blipFill>
        <p:spPr>
          <a:xfrm>
            <a:off x="4839120" y="2125800"/>
            <a:ext cx="6201720" cy="117684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pic>
        <p:nvPicPr>
          <p:cNvPr id="266" name="Picture 5" descr="Screen Shot 2017-12-21 at 23.48.59.png"/>
          <p:cNvPicPr/>
          <p:nvPr/>
        </p:nvPicPr>
        <p:blipFill>
          <a:blip r:embed="rId8"/>
          <a:stretch/>
        </p:blipFill>
        <p:spPr>
          <a:xfrm>
            <a:off x="5874120" y="3213000"/>
            <a:ext cx="6201720" cy="12862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pic>
        <p:nvPicPr>
          <p:cNvPr id="267" name="Picture 8" descr="Screen Shot 2017-12-21 at 23.49.32.png"/>
          <p:cNvPicPr/>
          <p:nvPr/>
        </p:nvPicPr>
        <p:blipFill>
          <a:blip r:embed="rId9"/>
          <a:stretch/>
        </p:blipFill>
        <p:spPr>
          <a:xfrm>
            <a:off x="4458960" y="4437360"/>
            <a:ext cx="6201720" cy="145584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pic>
        <p:nvPicPr>
          <p:cNvPr id="268" name="Picture 9" descr="Screen Shot 2017-12-21 at 23.56.21.png"/>
          <p:cNvPicPr/>
          <p:nvPr/>
        </p:nvPicPr>
        <p:blipFill>
          <a:blip r:embed="rId10"/>
          <a:stretch/>
        </p:blipFill>
        <p:spPr>
          <a:xfrm>
            <a:off x="5874120" y="5887080"/>
            <a:ext cx="6201720" cy="12358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8" dur="indefinite" restart="never" nodeType="tmRoot">
          <p:childTnLst>
            <p:seq>
              <p:cTn id="39" dur="indefinite" nodeType="mainSeq"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afterEffect" fill="hold" presetClass="entr" presetID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nodeType="afterEffect" fill="hold" presetClass="entr" presetID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nodeType="afterEffect" fill="hold" presetClass="entr" presetID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Box 1"/>
          <p:cNvSpPr/>
          <p:nvPr/>
        </p:nvSpPr>
        <p:spPr>
          <a:xfrm>
            <a:off x="449640" y="352800"/>
            <a:ext cx="896832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3000" spc="-1" strike="noStrike">
                <a:solidFill>
                  <a:schemeClr val="lt1"/>
                </a:solidFill>
                <a:latin typeface="Calibri"/>
              </a:rPr>
              <a:t>Some memories from my stay in Arcetri (with Riccardo)…</a:t>
            </a:r>
            <a:endParaRPr b="0" lang="en-US" sz="30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2" descr=""/>
          <p:cNvPicPr/>
          <p:nvPr/>
        </p:nvPicPr>
        <p:blipFill>
          <a:blip r:embed="rId1"/>
          <a:srcRect l="9195" t="9209" r="14139" b="60316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71" name="Group 28"/>
          <p:cNvGrpSpPr/>
          <p:nvPr/>
        </p:nvGrpSpPr>
        <p:grpSpPr>
          <a:xfrm>
            <a:off x="195480" y="4504320"/>
            <a:ext cx="2652480" cy="1477080"/>
            <a:chOff x="195480" y="4504320"/>
            <a:chExt cx="2652480" cy="1477080"/>
          </a:xfrm>
        </p:grpSpPr>
        <p:sp>
          <p:nvSpPr>
            <p:cNvPr id="272" name="TextBox 3"/>
            <p:cNvSpPr/>
            <p:nvPr/>
          </p:nvSpPr>
          <p:spPr>
            <a:xfrm>
              <a:off x="195480" y="5519880"/>
              <a:ext cx="2229480" cy="4554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Telescopio Amici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273" name="Straight Connector 8"/>
            <p:cNvCxnSpPr/>
            <p:nvPr/>
          </p:nvCxnSpPr>
          <p:spPr>
            <a:xfrm>
              <a:off x="2436480" y="5338080"/>
              <a:ext cx="360" cy="643680"/>
            </a:xfrm>
            <a:prstGeom prst="straightConnector1">
              <a:avLst/>
            </a:prstGeom>
            <a:ln w="63500">
              <a:solidFill>
                <a:srgbClr val="ffffff"/>
              </a:solidFill>
            </a:ln>
          </p:spPr>
        </p:cxnSp>
        <p:sp>
          <p:nvSpPr>
            <p:cNvPr id="274" name="Oval 10"/>
            <p:cNvSpPr/>
            <p:nvPr/>
          </p:nvSpPr>
          <p:spPr>
            <a:xfrm>
              <a:off x="2025360" y="4504320"/>
              <a:ext cx="822600" cy="822600"/>
            </a:xfrm>
            <a:prstGeom prst="ellipse">
              <a:avLst/>
            </a:prstGeom>
            <a:noFill/>
            <a:ln w="635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grpSp>
        <p:nvGrpSpPr>
          <p:cNvPr id="275" name="Group 27"/>
          <p:cNvGrpSpPr/>
          <p:nvPr/>
        </p:nvGrpSpPr>
        <p:grpSpPr>
          <a:xfrm>
            <a:off x="2993760" y="1913760"/>
            <a:ext cx="2563560" cy="1621800"/>
            <a:chOff x="2993760" y="1913760"/>
            <a:chExt cx="2563560" cy="1621800"/>
          </a:xfrm>
        </p:grpSpPr>
        <p:sp>
          <p:nvSpPr>
            <p:cNvPr id="276" name="TextBox 1"/>
            <p:cNvSpPr/>
            <p:nvPr/>
          </p:nvSpPr>
          <p:spPr>
            <a:xfrm>
              <a:off x="3427560" y="1914120"/>
              <a:ext cx="2017800" cy="4554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 </a:t>
              </a: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Main building 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7" name="Rounded Rectangle 11"/>
            <p:cNvSpPr/>
            <p:nvPr/>
          </p:nvSpPr>
          <p:spPr>
            <a:xfrm>
              <a:off x="2993760" y="2557440"/>
              <a:ext cx="2563560" cy="978120"/>
            </a:xfrm>
            <a:prstGeom prst="roundRect">
              <a:avLst>
                <a:gd name="adj" fmla="val 16667"/>
              </a:avLst>
            </a:prstGeom>
            <a:noFill/>
            <a:ln w="635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cxnSp>
          <p:nvCxnSpPr>
            <p:cNvPr id="278" name="Straight Connector 12"/>
            <p:cNvCxnSpPr/>
            <p:nvPr/>
          </p:nvCxnSpPr>
          <p:spPr>
            <a:xfrm>
              <a:off x="3417840" y="1913760"/>
              <a:ext cx="360" cy="644040"/>
            </a:xfrm>
            <a:prstGeom prst="straightConnector1">
              <a:avLst/>
            </a:prstGeom>
            <a:ln w="63500">
              <a:solidFill>
                <a:srgbClr val="ffffff"/>
              </a:solidFill>
            </a:ln>
          </p:spPr>
        </p:cxnSp>
      </p:grpSp>
      <p:grpSp>
        <p:nvGrpSpPr>
          <p:cNvPr id="279" name="Group 29"/>
          <p:cNvGrpSpPr/>
          <p:nvPr/>
        </p:nvGrpSpPr>
        <p:grpSpPr>
          <a:xfrm>
            <a:off x="3022560" y="4136400"/>
            <a:ext cx="3591000" cy="1201320"/>
            <a:chOff x="3022560" y="4136400"/>
            <a:chExt cx="3591000" cy="1201320"/>
          </a:xfrm>
        </p:grpSpPr>
        <p:sp>
          <p:nvSpPr>
            <p:cNvPr id="280" name="TextBox 4"/>
            <p:cNvSpPr/>
            <p:nvPr/>
          </p:nvSpPr>
          <p:spPr>
            <a:xfrm>
              <a:off x="4530240" y="4504320"/>
              <a:ext cx="2083320" cy="4554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 </a:t>
              </a: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Radio building 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81" name="Rounded Rectangle 13"/>
            <p:cNvSpPr/>
            <p:nvPr/>
          </p:nvSpPr>
          <p:spPr>
            <a:xfrm>
              <a:off x="3022560" y="4136400"/>
              <a:ext cx="1274400" cy="1201320"/>
            </a:xfrm>
            <a:prstGeom prst="roundRect">
              <a:avLst>
                <a:gd name="adj" fmla="val 16667"/>
              </a:avLst>
            </a:prstGeom>
            <a:noFill/>
            <a:ln w="635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cxnSp>
          <p:nvCxnSpPr>
            <p:cNvPr id="282" name="Straight Connector 14"/>
            <p:cNvCxnSpPr/>
            <p:nvPr/>
          </p:nvCxnSpPr>
          <p:spPr>
            <a:xfrm flipH="1">
              <a:off x="4297320" y="4520160"/>
              <a:ext cx="700200" cy="360"/>
            </a:xfrm>
            <a:prstGeom prst="straightConnector1">
              <a:avLst/>
            </a:prstGeom>
            <a:ln w="63500">
              <a:solidFill>
                <a:srgbClr val="ffffff"/>
              </a:solidFill>
            </a:ln>
          </p:spPr>
        </p:cxnSp>
      </p:grpSp>
      <p:grpSp>
        <p:nvGrpSpPr>
          <p:cNvPr id="283" name="Group 30"/>
          <p:cNvGrpSpPr/>
          <p:nvPr/>
        </p:nvGrpSpPr>
        <p:grpSpPr>
          <a:xfrm>
            <a:off x="8043840" y="932760"/>
            <a:ext cx="3833640" cy="1476000"/>
            <a:chOff x="8043840" y="932760"/>
            <a:chExt cx="3833640" cy="1476000"/>
          </a:xfrm>
        </p:grpSpPr>
        <p:sp>
          <p:nvSpPr>
            <p:cNvPr id="284" name="TextBox 17"/>
            <p:cNvSpPr/>
            <p:nvPr/>
          </p:nvSpPr>
          <p:spPr>
            <a:xfrm>
              <a:off x="8043840" y="932760"/>
              <a:ext cx="2976120" cy="4554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 </a:t>
              </a: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Towards Galileo’s Villa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285" name="Straight Connector 19"/>
            <p:cNvCxnSpPr/>
            <p:nvPr/>
          </p:nvCxnSpPr>
          <p:spPr>
            <a:xfrm>
              <a:off x="10648800" y="1322640"/>
              <a:ext cx="1229040" cy="1086480"/>
            </a:xfrm>
            <a:prstGeom prst="straightConnector1">
              <a:avLst/>
            </a:prstGeom>
            <a:ln w="63500">
              <a:solidFill>
                <a:srgbClr val="ffffff"/>
              </a:solidFill>
              <a:tailEnd len="lg" type="stealth" w="lg"/>
            </a:ln>
          </p:spPr>
        </p:cxnSp>
      </p:grpSp>
      <p:grpSp>
        <p:nvGrpSpPr>
          <p:cNvPr id="286" name="Group 31"/>
          <p:cNvGrpSpPr/>
          <p:nvPr/>
        </p:nvGrpSpPr>
        <p:grpSpPr>
          <a:xfrm>
            <a:off x="7428960" y="5543280"/>
            <a:ext cx="2080080" cy="1083600"/>
            <a:chOff x="7428960" y="5543280"/>
            <a:chExt cx="2080080" cy="1083600"/>
          </a:xfrm>
        </p:grpSpPr>
        <p:sp>
          <p:nvSpPr>
            <p:cNvPr id="287" name="TextBox 20"/>
            <p:cNvSpPr/>
            <p:nvPr/>
          </p:nvSpPr>
          <p:spPr>
            <a:xfrm>
              <a:off x="7439400" y="5543640"/>
              <a:ext cx="2069640" cy="4554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 </a:t>
              </a: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Amazing views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288" name="Straight Connector 21"/>
            <p:cNvCxnSpPr/>
            <p:nvPr/>
          </p:nvCxnSpPr>
          <p:spPr>
            <a:xfrm>
              <a:off x="7428960" y="5543280"/>
              <a:ext cx="360" cy="1083960"/>
            </a:xfrm>
            <a:prstGeom prst="straightConnector1">
              <a:avLst/>
            </a:prstGeom>
            <a:ln w="63500">
              <a:solidFill>
                <a:srgbClr val="ffffff"/>
              </a:solidFill>
              <a:tailEnd len="lg" type="stealth" w="lg"/>
            </a:ln>
          </p:spPr>
        </p:cxnSp>
      </p:grpSp>
      <p:grpSp>
        <p:nvGrpSpPr>
          <p:cNvPr id="289" name="Group 32"/>
          <p:cNvGrpSpPr/>
          <p:nvPr/>
        </p:nvGrpSpPr>
        <p:grpSpPr>
          <a:xfrm>
            <a:off x="5658120" y="2557440"/>
            <a:ext cx="1256760" cy="1228320"/>
            <a:chOff x="5658120" y="2557440"/>
            <a:chExt cx="1256760" cy="1228320"/>
          </a:xfrm>
        </p:grpSpPr>
        <p:sp>
          <p:nvSpPr>
            <p:cNvPr id="290" name="Rounded Rectangle 23"/>
            <p:cNvSpPr/>
            <p:nvPr/>
          </p:nvSpPr>
          <p:spPr>
            <a:xfrm>
              <a:off x="5658120" y="3198240"/>
              <a:ext cx="295200" cy="587520"/>
            </a:xfrm>
            <a:prstGeom prst="roundRect">
              <a:avLst>
                <a:gd name="adj" fmla="val 16667"/>
              </a:avLst>
            </a:prstGeom>
            <a:noFill/>
            <a:ln w="635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cxnSp>
          <p:nvCxnSpPr>
            <p:cNvPr id="291" name="Straight Connector 24"/>
            <p:cNvCxnSpPr>
              <a:endCxn id="290" idx="0"/>
            </p:cNvCxnSpPr>
            <p:nvPr/>
          </p:nvCxnSpPr>
          <p:spPr>
            <a:xfrm>
              <a:off x="5805720" y="2612520"/>
              <a:ext cx="360" cy="586080"/>
            </a:xfrm>
            <a:prstGeom prst="straightConnector1">
              <a:avLst/>
            </a:prstGeom>
            <a:ln w="63500">
              <a:solidFill>
                <a:srgbClr val="ffffff"/>
              </a:solidFill>
            </a:ln>
          </p:spPr>
        </p:cxnSp>
        <p:sp>
          <p:nvSpPr>
            <p:cNvPr id="292" name="TextBox 25"/>
            <p:cNvSpPr/>
            <p:nvPr/>
          </p:nvSpPr>
          <p:spPr>
            <a:xfrm>
              <a:off x="5828400" y="2557440"/>
              <a:ext cx="1086480" cy="4554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 </a:t>
              </a: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Mensa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93" name="TextBox 26"/>
          <p:cNvSpPr/>
          <p:nvPr/>
        </p:nvSpPr>
        <p:spPr>
          <a:xfrm>
            <a:off x="586800" y="408600"/>
            <a:ext cx="4389120" cy="455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Osservatorio Astrofisico di Arcetri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" dur="indefinite" restart="never" nodeType="tmRoot">
          <p:childTnLst>
            <p:seq>
              <p:cTn id="54" dur="indefinite" nodeType="mainSeq"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roup 105"/>
          <p:cNvGrpSpPr/>
          <p:nvPr/>
        </p:nvGrpSpPr>
        <p:grpSpPr>
          <a:xfrm>
            <a:off x="0" y="-10800"/>
            <a:ext cx="12191760" cy="6868440"/>
            <a:chOff x="0" y="-10800"/>
            <a:chExt cx="12191760" cy="6868440"/>
          </a:xfrm>
        </p:grpSpPr>
        <p:pic>
          <p:nvPicPr>
            <p:cNvPr id="295" name="Picture 97" descr=""/>
            <p:cNvPicPr/>
            <p:nvPr/>
          </p:nvPicPr>
          <p:blipFill>
            <a:blip r:embed="rId1"/>
            <a:srcRect l="9195" t="9209" r="14139" b="60316"/>
            <a:stretch/>
          </p:blipFill>
          <p:spPr>
            <a:xfrm>
              <a:off x="0" y="0"/>
              <a:ext cx="12191760" cy="68576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96" name="Freeform 104"/>
            <p:cNvSpPr/>
            <p:nvPr/>
          </p:nvSpPr>
          <p:spPr>
            <a:xfrm>
              <a:off x="0" y="-10800"/>
              <a:ext cx="12191760" cy="685764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6857640"/>
                <a:gd name="textAreaBottom" fmla="*/ 6858000 h 6857640"/>
              </a:gdLst>
              <a:ahLst/>
              <a:rect l="textAreaLeft" t="textAreaTop" r="textAreaRight" b="textAreaBottom"/>
              <a:pathLst>
                <a:path w="12192000" h="6858000">
                  <a:moveTo>
                    <a:pt x="5658044" y="3209116"/>
                  </a:moveTo>
                  <a:lnTo>
                    <a:pt x="5658044" y="3795693"/>
                  </a:lnTo>
                  <a:lnTo>
                    <a:pt x="5953666" y="3795693"/>
                  </a:lnTo>
                  <a:lnTo>
                    <a:pt x="5953666" y="3209116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grpSp>
          <p:nvGrpSpPr>
            <p:cNvPr id="297" name="Group 9"/>
            <p:cNvGrpSpPr/>
            <p:nvPr/>
          </p:nvGrpSpPr>
          <p:grpSpPr>
            <a:xfrm>
              <a:off x="5658120" y="2557440"/>
              <a:ext cx="1256760" cy="1228320"/>
              <a:chOff x="5658120" y="2557440"/>
              <a:chExt cx="1256760" cy="1228320"/>
            </a:xfrm>
          </p:grpSpPr>
          <p:sp>
            <p:nvSpPr>
              <p:cNvPr id="298" name="Rounded Rectangle 15"/>
              <p:cNvSpPr/>
              <p:nvPr/>
            </p:nvSpPr>
            <p:spPr>
              <a:xfrm>
                <a:off x="5658120" y="3198240"/>
                <a:ext cx="295200" cy="587520"/>
              </a:xfrm>
              <a:prstGeom prst="roundRect">
                <a:avLst>
                  <a:gd name="adj" fmla="val 16667"/>
                </a:avLst>
              </a:prstGeom>
              <a:noFill/>
              <a:ln w="635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299" name="Straight Connector 16"/>
              <p:cNvCxnSpPr/>
              <p:nvPr/>
            </p:nvCxnSpPr>
            <p:spPr>
              <a:xfrm>
                <a:off x="5805720" y="2612520"/>
                <a:ext cx="360" cy="585720"/>
              </a:xfrm>
              <a:prstGeom prst="straightConnector1">
                <a:avLst/>
              </a:prstGeom>
              <a:ln w="63500">
                <a:solidFill>
                  <a:srgbClr val="ffffff"/>
                </a:solidFill>
              </a:ln>
            </p:spPr>
          </p:cxnSp>
          <p:sp>
            <p:nvSpPr>
              <p:cNvPr id="300" name="TextBox 18"/>
              <p:cNvSpPr/>
              <p:nvPr/>
            </p:nvSpPr>
            <p:spPr>
              <a:xfrm>
                <a:off x="5828400" y="2557440"/>
                <a:ext cx="1086480" cy="455400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2400" spc="-1" strike="noStrike">
                    <a:solidFill>
                      <a:schemeClr val="dk1"/>
                    </a:solidFill>
                    <a:latin typeface="Calibri"/>
                  </a:rPr>
                  <a:t> </a:t>
                </a:r>
                <a:r>
                  <a:rPr b="0" lang="en-US" sz="2400" spc="-1" strike="noStrike">
                    <a:solidFill>
                      <a:schemeClr val="dk1"/>
                    </a:solidFill>
                    <a:latin typeface="Calibri"/>
                  </a:rPr>
                  <a:t>Mensa</a:t>
                </a:r>
                <a:endParaRPr b="0" lang="en-US" sz="24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roup 105"/>
          <p:cNvGrpSpPr/>
          <p:nvPr/>
        </p:nvGrpSpPr>
        <p:grpSpPr>
          <a:xfrm>
            <a:off x="0" y="-10800"/>
            <a:ext cx="12191760" cy="6868440"/>
            <a:chOff x="0" y="-10800"/>
            <a:chExt cx="12191760" cy="6868440"/>
          </a:xfrm>
        </p:grpSpPr>
        <p:pic>
          <p:nvPicPr>
            <p:cNvPr id="302" name="Picture 97" descr=""/>
            <p:cNvPicPr/>
            <p:nvPr/>
          </p:nvPicPr>
          <p:blipFill>
            <a:blip r:embed="rId1"/>
            <a:srcRect l="9195" t="9209" r="14139" b="60316"/>
            <a:stretch/>
          </p:blipFill>
          <p:spPr>
            <a:xfrm>
              <a:off x="0" y="0"/>
              <a:ext cx="12191760" cy="68576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03" name="Freeform 104"/>
            <p:cNvSpPr/>
            <p:nvPr/>
          </p:nvSpPr>
          <p:spPr>
            <a:xfrm>
              <a:off x="0" y="-10800"/>
              <a:ext cx="12191760" cy="6857640"/>
            </a:xfrm>
            <a:custGeom>
              <a:avLst/>
              <a:gdLst>
                <a:gd name="textAreaLeft" fmla="*/ 0 w 12191760"/>
                <a:gd name="textAreaRight" fmla="*/ 12192120 w 12191760"/>
                <a:gd name="textAreaTop" fmla="*/ 0 h 6857640"/>
                <a:gd name="textAreaBottom" fmla="*/ 6858000 h 6857640"/>
              </a:gdLst>
              <a:ahLst/>
              <a:rect l="textAreaLeft" t="textAreaTop" r="textAreaRight" b="textAreaBottom"/>
              <a:pathLst>
                <a:path w="12192000" h="6858000">
                  <a:moveTo>
                    <a:pt x="5658044" y="3209116"/>
                  </a:moveTo>
                  <a:lnTo>
                    <a:pt x="5658044" y="3795693"/>
                  </a:lnTo>
                  <a:lnTo>
                    <a:pt x="5953666" y="3795693"/>
                  </a:lnTo>
                  <a:lnTo>
                    <a:pt x="5953666" y="3209116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grpSp>
          <p:nvGrpSpPr>
            <p:cNvPr id="304" name="Group 9"/>
            <p:cNvGrpSpPr/>
            <p:nvPr/>
          </p:nvGrpSpPr>
          <p:grpSpPr>
            <a:xfrm>
              <a:off x="5658120" y="2557440"/>
              <a:ext cx="1256760" cy="1228320"/>
              <a:chOff x="5658120" y="2557440"/>
              <a:chExt cx="1256760" cy="1228320"/>
            </a:xfrm>
          </p:grpSpPr>
          <p:sp>
            <p:nvSpPr>
              <p:cNvPr id="305" name="Rounded Rectangle 15"/>
              <p:cNvSpPr/>
              <p:nvPr/>
            </p:nvSpPr>
            <p:spPr>
              <a:xfrm>
                <a:off x="5658120" y="3198240"/>
                <a:ext cx="295200" cy="587520"/>
              </a:xfrm>
              <a:prstGeom prst="roundRect">
                <a:avLst>
                  <a:gd name="adj" fmla="val 16667"/>
                </a:avLst>
              </a:prstGeom>
              <a:noFill/>
              <a:ln w="635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306" name="Straight Connector 16"/>
              <p:cNvCxnSpPr/>
              <p:nvPr/>
            </p:nvCxnSpPr>
            <p:spPr>
              <a:xfrm>
                <a:off x="5805720" y="2612520"/>
                <a:ext cx="360" cy="585720"/>
              </a:xfrm>
              <a:prstGeom prst="straightConnector1">
                <a:avLst/>
              </a:prstGeom>
              <a:ln w="63500">
                <a:solidFill>
                  <a:srgbClr val="ffffff"/>
                </a:solidFill>
              </a:ln>
            </p:spPr>
          </p:cxnSp>
          <p:sp>
            <p:nvSpPr>
              <p:cNvPr id="307" name="TextBox 18"/>
              <p:cNvSpPr/>
              <p:nvPr/>
            </p:nvSpPr>
            <p:spPr>
              <a:xfrm>
                <a:off x="5828400" y="2557440"/>
                <a:ext cx="1086480" cy="455400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2400" spc="-1" strike="noStrike">
                    <a:solidFill>
                      <a:schemeClr val="dk1"/>
                    </a:solidFill>
                    <a:latin typeface="Calibri"/>
                  </a:rPr>
                  <a:t> </a:t>
                </a:r>
                <a:r>
                  <a:rPr b="0" lang="en-US" sz="2400" spc="-1" strike="noStrike">
                    <a:solidFill>
                      <a:schemeClr val="dk1"/>
                    </a:solidFill>
                    <a:latin typeface="Calibri"/>
                  </a:rPr>
                  <a:t>Mensa</a:t>
                </a:r>
                <a:endParaRPr b="0" lang="en-US" sz="24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308" name="Group 1"/>
          <p:cNvGrpSpPr/>
          <p:nvPr/>
        </p:nvGrpSpPr>
        <p:grpSpPr>
          <a:xfrm>
            <a:off x="6315480" y="178560"/>
            <a:ext cx="5138280" cy="6064920"/>
            <a:chOff x="6315480" y="178560"/>
            <a:chExt cx="5138280" cy="6064920"/>
          </a:xfrm>
        </p:grpSpPr>
        <p:cxnSp>
          <p:nvCxnSpPr>
            <p:cNvPr id="309" name="Straight Connector 2"/>
            <p:cNvCxnSpPr>
              <a:stCxn id="310" idx="0"/>
            </p:cNvCxnSpPr>
            <p:nvPr/>
          </p:nvCxnSpPr>
          <p:spPr>
            <a:xfrm flipH="1">
              <a:off x="7229160" y="2007000"/>
              <a:ext cx="1080" cy="42368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311" name="Straight Connector 3"/>
            <p:cNvCxnSpPr/>
            <p:nvPr/>
          </p:nvCxnSpPr>
          <p:spPr>
            <a:xfrm flipH="1">
              <a:off x="7229160" y="6243480"/>
              <a:ext cx="422496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310" name="Arc 4"/>
            <p:cNvSpPr/>
            <p:nvPr/>
          </p:nvSpPr>
          <p:spPr>
            <a:xfrm rot="10800000">
              <a:off x="6315480" y="178560"/>
              <a:ext cx="1828440" cy="1828440"/>
            </a:xfrm>
            <a:prstGeom prst="arc">
              <a:avLst>
                <a:gd name="adj1" fmla="val 16200000"/>
                <a:gd name="adj2" fmla="val 19563386"/>
              </a:avLst>
            </a:prstGeom>
            <a:noFill/>
            <a:ln w="12700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312" name="Straight Connector 5"/>
            <p:cNvCxnSpPr>
              <a:stCxn id="310" idx="2"/>
            </p:cNvCxnSpPr>
            <p:nvPr/>
          </p:nvCxnSpPr>
          <p:spPr>
            <a:xfrm flipH="1">
              <a:off x="7229160" y="178560"/>
              <a:ext cx="1080" cy="91440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313" name="Straight Connector 6"/>
            <p:cNvCxnSpPr/>
            <p:nvPr/>
          </p:nvCxnSpPr>
          <p:spPr>
            <a:xfrm>
              <a:off x="7229160" y="626040"/>
              <a:ext cx="360" cy="4816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314" name="Rectangle 7"/>
            <p:cNvSpPr/>
            <p:nvPr/>
          </p:nvSpPr>
          <p:spPr>
            <a:xfrm>
              <a:off x="10018800" y="2733120"/>
              <a:ext cx="696960" cy="31388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15" name="Rectangle 8"/>
            <p:cNvSpPr/>
            <p:nvPr/>
          </p:nvSpPr>
          <p:spPr>
            <a:xfrm>
              <a:off x="7946640" y="2733120"/>
              <a:ext cx="696960" cy="31388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16" name="Rectangle 10"/>
            <p:cNvSpPr/>
            <p:nvPr/>
          </p:nvSpPr>
          <p:spPr>
            <a:xfrm>
              <a:off x="8643960" y="1722960"/>
              <a:ext cx="2809440" cy="568080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17" name="Rectangle 11"/>
            <p:cNvSpPr/>
            <p:nvPr/>
          </p:nvSpPr>
          <p:spPr>
            <a:xfrm>
              <a:off x="10944360" y="659880"/>
              <a:ext cx="509400" cy="1062720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18" name="Rectangle 12"/>
            <p:cNvSpPr/>
            <p:nvPr/>
          </p:nvSpPr>
          <p:spPr>
            <a:xfrm>
              <a:off x="7946640" y="642960"/>
              <a:ext cx="2997360" cy="464400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cxnSp>
          <p:nvCxnSpPr>
            <p:cNvPr id="319" name="Straight Connector 13"/>
            <p:cNvCxnSpPr/>
            <p:nvPr/>
          </p:nvCxnSpPr>
          <p:spPr>
            <a:xfrm>
              <a:off x="11453760" y="642600"/>
              <a:ext cx="360" cy="56012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320" name="Straight Connector 14"/>
            <p:cNvCxnSpPr/>
            <p:nvPr/>
          </p:nvCxnSpPr>
          <p:spPr>
            <a:xfrm flipH="1">
              <a:off x="7229160" y="642600"/>
              <a:ext cx="422496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321" name="Rounded Rectangle 17"/>
            <p:cNvSpPr/>
            <p:nvPr/>
          </p:nvSpPr>
          <p:spPr>
            <a:xfrm>
              <a:off x="10054800" y="707760"/>
              <a:ext cx="414000" cy="311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22" name="Rounded Rectangle 19"/>
            <p:cNvSpPr/>
            <p:nvPr/>
          </p:nvSpPr>
          <p:spPr>
            <a:xfrm>
              <a:off x="10516680" y="707760"/>
              <a:ext cx="414000" cy="311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23" name="Oval 20"/>
            <p:cNvSpPr/>
            <p:nvPr/>
          </p:nvSpPr>
          <p:spPr>
            <a:xfrm>
              <a:off x="10699560" y="764280"/>
              <a:ext cx="45360" cy="4536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-12600" bIns="-126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24" name="Oval 21"/>
            <p:cNvSpPr/>
            <p:nvPr/>
          </p:nvSpPr>
          <p:spPr>
            <a:xfrm>
              <a:off x="10239120" y="758160"/>
              <a:ext cx="45360" cy="4536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-12600" bIns="-126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grpSp>
          <p:nvGrpSpPr>
            <p:cNvPr id="325" name="Group 22"/>
            <p:cNvGrpSpPr/>
            <p:nvPr/>
          </p:nvGrpSpPr>
          <p:grpSpPr>
            <a:xfrm>
              <a:off x="9777240" y="2927160"/>
              <a:ext cx="365400" cy="2820240"/>
              <a:chOff x="9777240" y="2927160"/>
              <a:chExt cx="365400" cy="2820240"/>
            </a:xfrm>
          </p:grpSpPr>
          <p:sp>
            <p:nvSpPr>
              <p:cNvPr id="326" name="Chord 44"/>
              <p:cNvSpPr/>
              <p:nvPr/>
            </p:nvSpPr>
            <p:spPr>
              <a:xfrm>
                <a:off x="9777240" y="292716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27" name="Chord 45"/>
              <p:cNvSpPr/>
              <p:nvPr/>
            </p:nvSpPr>
            <p:spPr>
              <a:xfrm>
                <a:off x="9777240" y="341892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28" name="Chord 46"/>
              <p:cNvSpPr/>
              <p:nvPr/>
            </p:nvSpPr>
            <p:spPr>
              <a:xfrm>
                <a:off x="9777240" y="391068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29" name="Chord 47"/>
              <p:cNvSpPr/>
              <p:nvPr/>
            </p:nvSpPr>
            <p:spPr>
              <a:xfrm>
                <a:off x="9777240" y="440028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30" name="Chord 48"/>
              <p:cNvSpPr/>
              <p:nvPr/>
            </p:nvSpPr>
            <p:spPr>
              <a:xfrm>
                <a:off x="9777240" y="48924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31" name="Chord 49"/>
              <p:cNvSpPr/>
              <p:nvPr/>
            </p:nvSpPr>
            <p:spPr>
              <a:xfrm>
                <a:off x="9777240" y="53820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332" name="Group 23"/>
            <p:cNvGrpSpPr/>
            <p:nvPr/>
          </p:nvGrpSpPr>
          <p:grpSpPr>
            <a:xfrm>
              <a:off x="10591920" y="2914560"/>
              <a:ext cx="365400" cy="2820240"/>
              <a:chOff x="10591920" y="2914560"/>
              <a:chExt cx="365400" cy="2820240"/>
            </a:xfrm>
          </p:grpSpPr>
          <p:sp>
            <p:nvSpPr>
              <p:cNvPr id="333" name="Chord 38"/>
              <p:cNvSpPr/>
              <p:nvPr/>
            </p:nvSpPr>
            <p:spPr>
              <a:xfrm flipH="1">
                <a:off x="10591560" y="291456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34" name="Chord 39"/>
              <p:cNvSpPr/>
              <p:nvPr/>
            </p:nvSpPr>
            <p:spPr>
              <a:xfrm flipH="1">
                <a:off x="10591560" y="340632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35" name="Chord 40"/>
              <p:cNvSpPr/>
              <p:nvPr/>
            </p:nvSpPr>
            <p:spPr>
              <a:xfrm flipH="1">
                <a:off x="10591560" y="389808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36" name="Chord 41"/>
              <p:cNvSpPr/>
              <p:nvPr/>
            </p:nvSpPr>
            <p:spPr>
              <a:xfrm flipH="1">
                <a:off x="10591560" y="438804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37" name="Chord 42"/>
              <p:cNvSpPr/>
              <p:nvPr/>
            </p:nvSpPr>
            <p:spPr>
              <a:xfrm flipH="1">
                <a:off x="10591560" y="48798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38" name="Chord 43"/>
              <p:cNvSpPr/>
              <p:nvPr/>
            </p:nvSpPr>
            <p:spPr>
              <a:xfrm flipH="1">
                <a:off x="10591560" y="53694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339" name="Group 24"/>
            <p:cNvGrpSpPr/>
            <p:nvPr/>
          </p:nvGrpSpPr>
          <p:grpSpPr>
            <a:xfrm>
              <a:off x="7698600" y="2927160"/>
              <a:ext cx="365400" cy="2820240"/>
              <a:chOff x="7698600" y="2927160"/>
              <a:chExt cx="365400" cy="2820240"/>
            </a:xfrm>
          </p:grpSpPr>
          <p:sp>
            <p:nvSpPr>
              <p:cNvPr id="340" name="Chord 32"/>
              <p:cNvSpPr/>
              <p:nvPr/>
            </p:nvSpPr>
            <p:spPr>
              <a:xfrm>
                <a:off x="7698600" y="292716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41" name="Chord 33"/>
              <p:cNvSpPr/>
              <p:nvPr/>
            </p:nvSpPr>
            <p:spPr>
              <a:xfrm>
                <a:off x="7698600" y="341892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42" name="Chord 34"/>
              <p:cNvSpPr/>
              <p:nvPr/>
            </p:nvSpPr>
            <p:spPr>
              <a:xfrm>
                <a:off x="7698600" y="391068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43" name="Chord 35"/>
              <p:cNvSpPr/>
              <p:nvPr/>
            </p:nvSpPr>
            <p:spPr>
              <a:xfrm>
                <a:off x="7698600" y="440028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44" name="Chord 36"/>
              <p:cNvSpPr/>
              <p:nvPr/>
            </p:nvSpPr>
            <p:spPr>
              <a:xfrm>
                <a:off x="7698600" y="48924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45" name="Chord 37"/>
              <p:cNvSpPr/>
              <p:nvPr/>
            </p:nvSpPr>
            <p:spPr>
              <a:xfrm>
                <a:off x="7698600" y="53820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346" name="Group 25"/>
            <p:cNvGrpSpPr/>
            <p:nvPr/>
          </p:nvGrpSpPr>
          <p:grpSpPr>
            <a:xfrm>
              <a:off x="8513640" y="2914560"/>
              <a:ext cx="365400" cy="2820240"/>
              <a:chOff x="8513640" y="2914560"/>
              <a:chExt cx="365400" cy="2820240"/>
            </a:xfrm>
          </p:grpSpPr>
          <p:sp>
            <p:nvSpPr>
              <p:cNvPr id="347" name="Chord 26"/>
              <p:cNvSpPr/>
              <p:nvPr/>
            </p:nvSpPr>
            <p:spPr>
              <a:xfrm flipH="1">
                <a:off x="8513280" y="291456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48" name="Chord 27"/>
              <p:cNvSpPr/>
              <p:nvPr/>
            </p:nvSpPr>
            <p:spPr>
              <a:xfrm flipH="1">
                <a:off x="8513280" y="340632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49" name="Chord 28"/>
              <p:cNvSpPr/>
              <p:nvPr/>
            </p:nvSpPr>
            <p:spPr>
              <a:xfrm flipH="1">
                <a:off x="8513280" y="389808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50" name="Chord 29"/>
              <p:cNvSpPr/>
              <p:nvPr/>
            </p:nvSpPr>
            <p:spPr>
              <a:xfrm flipH="1">
                <a:off x="8513280" y="438804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51" name="Chord 30"/>
              <p:cNvSpPr/>
              <p:nvPr/>
            </p:nvSpPr>
            <p:spPr>
              <a:xfrm flipH="1">
                <a:off x="8513280" y="48798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52" name="Chord 31"/>
              <p:cNvSpPr/>
              <p:nvPr/>
            </p:nvSpPr>
            <p:spPr>
              <a:xfrm flipH="1">
                <a:off x="8513280" y="53694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9" dur="indefinite" restart="never" nodeType="tmRoot">
          <p:childTnLst>
            <p:seq>
              <p:cTn id="80" dur="indefinite" nodeType="mainSeq"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with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8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roup 96"/>
          <p:cNvGrpSpPr/>
          <p:nvPr/>
        </p:nvGrpSpPr>
        <p:grpSpPr>
          <a:xfrm>
            <a:off x="6315480" y="178560"/>
            <a:ext cx="5138280" cy="6064920"/>
            <a:chOff x="6315480" y="178560"/>
            <a:chExt cx="5138280" cy="6064920"/>
          </a:xfrm>
        </p:grpSpPr>
        <p:cxnSp>
          <p:nvCxnSpPr>
            <p:cNvPr id="354" name="Straight Connector 6"/>
            <p:cNvCxnSpPr>
              <a:stCxn id="355" idx="0"/>
            </p:cNvCxnSpPr>
            <p:nvPr/>
          </p:nvCxnSpPr>
          <p:spPr>
            <a:xfrm flipH="1">
              <a:off x="7229160" y="2007000"/>
              <a:ext cx="1080" cy="42368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356" name="Straight Connector 22"/>
            <p:cNvCxnSpPr/>
            <p:nvPr/>
          </p:nvCxnSpPr>
          <p:spPr>
            <a:xfrm flipH="1">
              <a:off x="7229160" y="6243480"/>
              <a:ext cx="422496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355" name="Arc 38"/>
            <p:cNvSpPr/>
            <p:nvPr/>
          </p:nvSpPr>
          <p:spPr>
            <a:xfrm rot="10800000">
              <a:off x="6315480" y="178560"/>
              <a:ext cx="1828440" cy="1828440"/>
            </a:xfrm>
            <a:prstGeom prst="arc">
              <a:avLst>
                <a:gd name="adj1" fmla="val 16200000"/>
                <a:gd name="adj2" fmla="val 19563386"/>
              </a:avLst>
            </a:prstGeom>
            <a:noFill/>
            <a:ln w="12700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357" name="Straight Connector 40"/>
            <p:cNvCxnSpPr>
              <a:stCxn id="355" idx="2"/>
            </p:cNvCxnSpPr>
            <p:nvPr/>
          </p:nvCxnSpPr>
          <p:spPr>
            <a:xfrm flipH="1">
              <a:off x="7229160" y="178560"/>
              <a:ext cx="1080" cy="91440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358" name="Straight Connector 42"/>
            <p:cNvCxnSpPr/>
            <p:nvPr/>
          </p:nvCxnSpPr>
          <p:spPr>
            <a:xfrm>
              <a:off x="7229160" y="626040"/>
              <a:ext cx="360" cy="4816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359" name="Rectangle 45"/>
            <p:cNvSpPr/>
            <p:nvPr/>
          </p:nvSpPr>
          <p:spPr>
            <a:xfrm>
              <a:off x="10018800" y="2733120"/>
              <a:ext cx="696960" cy="31388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60" name="Rectangle 46"/>
            <p:cNvSpPr/>
            <p:nvPr/>
          </p:nvSpPr>
          <p:spPr>
            <a:xfrm>
              <a:off x="7946640" y="2733120"/>
              <a:ext cx="696960" cy="31388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61" name="Rectangle 47"/>
            <p:cNvSpPr/>
            <p:nvPr/>
          </p:nvSpPr>
          <p:spPr>
            <a:xfrm>
              <a:off x="8643960" y="1722960"/>
              <a:ext cx="2809440" cy="568080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62" name="Rectangle 48"/>
            <p:cNvSpPr/>
            <p:nvPr/>
          </p:nvSpPr>
          <p:spPr>
            <a:xfrm>
              <a:off x="10944360" y="659880"/>
              <a:ext cx="509400" cy="1062720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63" name="Rectangle 49"/>
            <p:cNvSpPr/>
            <p:nvPr/>
          </p:nvSpPr>
          <p:spPr>
            <a:xfrm>
              <a:off x="7946640" y="642960"/>
              <a:ext cx="2997360" cy="464400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cxnSp>
          <p:nvCxnSpPr>
            <p:cNvPr id="364" name="Straight Connector 50"/>
            <p:cNvCxnSpPr/>
            <p:nvPr/>
          </p:nvCxnSpPr>
          <p:spPr>
            <a:xfrm>
              <a:off x="11453760" y="642600"/>
              <a:ext cx="360" cy="56012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365" name="Straight Connector 51"/>
            <p:cNvCxnSpPr/>
            <p:nvPr/>
          </p:nvCxnSpPr>
          <p:spPr>
            <a:xfrm flipH="1">
              <a:off x="7229160" y="642600"/>
              <a:ext cx="422496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366" name="Rounded Rectangle 52"/>
            <p:cNvSpPr/>
            <p:nvPr/>
          </p:nvSpPr>
          <p:spPr>
            <a:xfrm>
              <a:off x="10054800" y="707760"/>
              <a:ext cx="414000" cy="311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67" name="Rounded Rectangle 53"/>
            <p:cNvSpPr/>
            <p:nvPr/>
          </p:nvSpPr>
          <p:spPr>
            <a:xfrm>
              <a:off x="10516680" y="707760"/>
              <a:ext cx="414000" cy="311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68" name="Oval 54"/>
            <p:cNvSpPr/>
            <p:nvPr/>
          </p:nvSpPr>
          <p:spPr>
            <a:xfrm>
              <a:off x="10699560" y="764280"/>
              <a:ext cx="45360" cy="4536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-12600" bIns="-126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69" name="Oval 55"/>
            <p:cNvSpPr/>
            <p:nvPr/>
          </p:nvSpPr>
          <p:spPr>
            <a:xfrm>
              <a:off x="10239120" y="758160"/>
              <a:ext cx="45360" cy="4536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-12600" bIns="-126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grpSp>
          <p:nvGrpSpPr>
            <p:cNvPr id="370" name="Group 71"/>
            <p:cNvGrpSpPr/>
            <p:nvPr/>
          </p:nvGrpSpPr>
          <p:grpSpPr>
            <a:xfrm>
              <a:off x="9777240" y="2927160"/>
              <a:ext cx="365400" cy="2820240"/>
              <a:chOff x="9777240" y="2927160"/>
              <a:chExt cx="365400" cy="2820240"/>
            </a:xfrm>
          </p:grpSpPr>
          <p:sp>
            <p:nvSpPr>
              <p:cNvPr id="371" name="Chord 56"/>
              <p:cNvSpPr/>
              <p:nvPr/>
            </p:nvSpPr>
            <p:spPr>
              <a:xfrm>
                <a:off x="9777240" y="292716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72" name="Chord 57"/>
              <p:cNvSpPr/>
              <p:nvPr/>
            </p:nvSpPr>
            <p:spPr>
              <a:xfrm>
                <a:off x="9777240" y="341892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73" name="Chord 58"/>
              <p:cNvSpPr/>
              <p:nvPr/>
            </p:nvSpPr>
            <p:spPr>
              <a:xfrm>
                <a:off x="9777240" y="391068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74" name="Chord 60"/>
              <p:cNvSpPr/>
              <p:nvPr/>
            </p:nvSpPr>
            <p:spPr>
              <a:xfrm>
                <a:off x="9777240" y="440028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75" name="Chord 61"/>
              <p:cNvSpPr/>
              <p:nvPr/>
            </p:nvSpPr>
            <p:spPr>
              <a:xfrm>
                <a:off x="9777240" y="48924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76" name="Chord 63"/>
              <p:cNvSpPr/>
              <p:nvPr/>
            </p:nvSpPr>
            <p:spPr>
              <a:xfrm>
                <a:off x="9777240" y="53820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377" name="Group 72"/>
            <p:cNvGrpSpPr/>
            <p:nvPr/>
          </p:nvGrpSpPr>
          <p:grpSpPr>
            <a:xfrm>
              <a:off x="10591920" y="2914560"/>
              <a:ext cx="365400" cy="2820240"/>
              <a:chOff x="10591920" y="2914560"/>
              <a:chExt cx="365400" cy="2820240"/>
            </a:xfrm>
          </p:grpSpPr>
          <p:sp>
            <p:nvSpPr>
              <p:cNvPr id="378" name="Chord 65"/>
              <p:cNvSpPr/>
              <p:nvPr/>
            </p:nvSpPr>
            <p:spPr>
              <a:xfrm flipH="1">
                <a:off x="10591560" y="291456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79" name="Chord 66"/>
              <p:cNvSpPr/>
              <p:nvPr/>
            </p:nvSpPr>
            <p:spPr>
              <a:xfrm flipH="1">
                <a:off x="10591560" y="340632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80" name="Chord 67"/>
              <p:cNvSpPr/>
              <p:nvPr/>
            </p:nvSpPr>
            <p:spPr>
              <a:xfrm flipH="1">
                <a:off x="10591560" y="389808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81" name="Chord 68"/>
              <p:cNvSpPr/>
              <p:nvPr/>
            </p:nvSpPr>
            <p:spPr>
              <a:xfrm flipH="1">
                <a:off x="10591560" y="438804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82" name="Chord 69"/>
              <p:cNvSpPr/>
              <p:nvPr/>
            </p:nvSpPr>
            <p:spPr>
              <a:xfrm flipH="1">
                <a:off x="10591560" y="48798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83" name="Chord 70"/>
              <p:cNvSpPr/>
              <p:nvPr/>
            </p:nvSpPr>
            <p:spPr>
              <a:xfrm flipH="1">
                <a:off x="10591560" y="53694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384" name="Group 73"/>
            <p:cNvGrpSpPr/>
            <p:nvPr/>
          </p:nvGrpSpPr>
          <p:grpSpPr>
            <a:xfrm>
              <a:off x="7698600" y="2927160"/>
              <a:ext cx="365400" cy="2820240"/>
              <a:chOff x="7698600" y="2927160"/>
              <a:chExt cx="365400" cy="2820240"/>
            </a:xfrm>
          </p:grpSpPr>
          <p:sp>
            <p:nvSpPr>
              <p:cNvPr id="385" name="Chord 74"/>
              <p:cNvSpPr/>
              <p:nvPr/>
            </p:nvSpPr>
            <p:spPr>
              <a:xfrm>
                <a:off x="7698600" y="292716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86" name="Chord 75"/>
              <p:cNvSpPr/>
              <p:nvPr/>
            </p:nvSpPr>
            <p:spPr>
              <a:xfrm>
                <a:off x="7698600" y="341892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87" name="Chord 76"/>
              <p:cNvSpPr/>
              <p:nvPr/>
            </p:nvSpPr>
            <p:spPr>
              <a:xfrm>
                <a:off x="7698600" y="391068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88" name="Chord 77"/>
              <p:cNvSpPr/>
              <p:nvPr/>
            </p:nvSpPr>
            <p:spPr>
              <a:xfrm>
                <a:off x="7698600" y="440028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89" name="Chord 78"/>
              <p:cNvSpPr/>
              <p:nvPr/>
            </p:nvSpPr>
            <p:spPr>
              <a:xfrm>
                <a:off x="7698600" y="48924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90" name="Chord 79"/>
              <p:cNvSpPr/>
              <p:nvPr/>
            </p:nvSpPr>
            <p:spPr>
              <a:xfrm>
                <a:off x="7698600" y="53820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391" name="Group 80"/>
            <p:cNvGrpSpPr/>
            <p:nvPr/>
          </p:nvGrpSpPr>
          <p:grpSpPr>
            <a:xfrm>
              <a:off x="8513640" y="2914560"/>
              <a:ext cx="365400" cy="2820240"/>
              <a:chOff x="8513640" y="2914560"/>
              <a:chExt cx="365400" cy="2820240"/>
            </a:xfrm>
          </p:grpSpPr>
          <p:sp>
            <p:nvSpPr>
              <p:cNvPr id="392" name="Chord 81"/>
              <p:cNvSpPr/>
              <p:nvPr/>
            </p:nvSpPr>
            <p:spPr>
              <a:xfrm flipH="1">
                <a:off x="8513280" y="291456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93" name="Chord 82"/>
              <p:cNvSpPr/>
              <p:nvPr/>
            </p:nvSpPr>
            <p:spPr>
              <a:xfrm flipH="1">
                <a:off x="8513280" y="340632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94" name="Chord 83"/>
              <p:cNvSpPr/>
              <p:nvPr/>
            </p:nvSpPr>
            <p:spPr>
              <a:xfrm flipH="1">
                <a:off x="8513280" y="389808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95" name="Chord 84"/>
              <p:cNvSpPr/>
              <p:nvPr/>
            </p:nvSpPr>
            <p:spPr>
              <a:xfrm flipH="1">
                <a:off x="8513280" y="438804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96" name="Chord 85"/>
              <p:cNvSpPr/>
              <p:nvPr/>
            </p:nvSpPr>
            <p:spPr>
              <a:xfrm flipH="1">
                <a:off x="8513280" y="48798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97" name="Chord 86"/>
              <p:cNvSpPr/>
              <p:nvPr/>
            </p:nvSpPr>
            <p:spPr>
              <a:xfrm flipH="1">
                <a:off x="8513280" y="53694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</p:grpSp>
      <p:pic>
        <p:nvPicPr>
          <p:cNvPr id="398" name="Picture 1" descr=""/>
          <p:cNvPicPr/>
          <p:nvPr/>
        </p:nvPicPr>
        <p:blipFill>
          <a:blip r:embed="rId1"/>
          <a:srcRect l="18331" t="15424" r="13866" b="12946"/>
          <a:stretch/>
        </p:blipFill>
        <p:spPr>
          <a:xfrm>
            <a:off x="10756440" y="3488760"/>
            <a:ext cx="749520" cy="1006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9" name="Picture 2" descr=""/>
          <p:cNvPicPr/>
          <p:nvPr/>
        </p:nvPicPr>
        <p:blipFill>
          <a:blip r:embed="rId2"/>
          <a:srcRect l="20378" t="30049" r="67767" b="49995"/>
          <a:stretch/>
        </p:blipFill>
        <p:spPr>
          <a:xfrm>
            <a:off x="9231120" y="2369880"/>
            <a:ext cx="749520" cy="1011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0" name="Picture 3" descr="Maite_R2.jpg"/>
          <p:cNvPicPr/>
          <p:nvPr/>
        </p:nvPicPr>
        <p:blipFill>
          <a:blip r:embed="rId3"/>
          <a:srcRect l="66914" t="12889" r="13385" b="47897"/>
          <a:stretch/>
        </p:blipFill>
        <p:spPr>
          <a:xfrm flipH="1">
            <a:off x="9240840" y="3483000"/>
            <a:ext cx="749520" cy="1008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1" name="Picture 4" descr=""/>
          <p:cNvPicPr/>
          <p:nvPr/>
        </p:nvPicPr>
        <p:blipFill>
          <a:blip r:embed="rId4"/>
          <a:srcRect l="70486" t="14923" r="10192" b="57063"/>
          <a:stretch/>
        </p:blipFill>
        <p:spPr>
          <a:xfrm>
            <a:off x="10755000" y="2373840"/>
            <a:ext cx="740160" cy="1001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2" name="Picture 5" descr=""/>
          <p:cNvPicPr/>
          <p:nvPr/>
        </p:nvPicPr>
        <p:blipFill>
          <a:blip r:embed="rId5"/>
          <a:srcRect l="25700" t="44562" r="70312" b="48201"/>
          <a:stretch/>
        </p:blipFill>
        <p:spPr>
          <a:xfrm>
            <a:off x="10757880" y="4546800"/>
            <a:ext cx="759960" cy="1005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3" name="Picture 7" descr=""/>
          <p:cNvPicPr/>
          <p:nvPr/>
        </p:nvPicPr>
        <p:blipFill>
          <a:blip r:embed="rId6"/>
          <a:srcRect l="38814" t="42562" r="58161" b="52037"/>
          <a:stretch/>
        </p:blipFill>
        <p:spPr>
          <a:xfrm>
            <a:off x="9231120" y="4546800"/>
            <a:ext cx="749880" cy="1005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4" name="Rectangle 92"/>
          <p:cNvSpPr/>
          <p:nvPr/>
        </p:nvSpPr>
        <p:spPr>
          <a:xfrm>
            <a:off x="63360" y="53640"/>
            <a:ext cx="1855080" cy="79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405" name="Group 93"/>
          <p:cNvGrpSpPr/>
          <p:nvPr/>
        </p:nvGrpSpPr>
        <p:grpSpPr>
          <a:xfrm>
            <a:off x="176040" y="176760"/>
            <a:ext cx="1638360" cy="541800"/>
            <a:chOff x="176040" y="176760"/>
            <a:chExt cx="1638360" cy="541800"/>
          </a:xfrm>
        </p:grpSpPr>
        <p:grpSp>
          <p:nvGrpSpPr>
            <p:cNvPr id="406" name="Group 94"/>
            <p:cNvGrpSpPr/>
            <p:nvPr/>
          </p:nvGrpSpPr>
          <p:grpSpPr>
            <a:xfrm>
              <a:off x="176040" y="176760"/>
              <a:ext cx="291240" cy="541800"/>
              <a:chOff x="176040" y="176760"/>
              <a:chExt cx="291240" cy="541800"/>
            </a:xfrm>
          </p:grpSpPr>
          <p:sp>
            <p:nvSpPr>
              <p:cNvPr id="407" name="Freeform: Shape 33"/>
              <p:cNvSpPr/>
              <p:nvPr/>
            </p:nvSpPr>
            <p:spPr>
              <a:xfrm rot="16200000">
                <a:off x="292320" y="101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08" name="Freeform: Shape 34"/>
              <p:cNvSpPr/>
              <p:nvPr/>
            </p:nvSpPr>
            <p:spPr>
              <a:xfrm>
                <a:off x="176040" y="21672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09" name="Freeform: Shape 35"/>
              <p:cNvSpPr/>
              <p:nvPr/>
            </p:nvSpPr>
            <p:spPr>
              <a:xfrm>
                <a:off x="408240" y="21672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10" name="Freeform: Shape 36"/>
              <p:cNvSpPr/>
              <p:nvPr/>
            </p:nvSpPr>
            <p:spPr>
              <a:xfrm rot="16200000">
                <a:off x="292320" y="34200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11" name="Freeform: Shape 37"/>
              <p:cNvSpPr/>
              <p:nvPr/>
            </p:nvSpPr>
            <p:spPr>
              <a:xfrm>
                <a:off x="176040" y="458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12" name="Freeform: Shape 38"/>
              <p:cNvSpPr/>
              <p:nvPr/>
            </p:nvSpPr>
            <p:spPr>
              <a:xfrm>
                <a:off x="408240" y="458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13" name="Freeform: Shape 39"/>
              <p:cNvSpPr/>
              <p:nvPr/>
            </p:nvSpPr>
            <p:spPr>
              <a:xfrm rot="16200000">
                <a:off x="292320" y="584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414" name="Group 95"/>
            <p:cNvGrpSpPr/>
            <p:nvPr/>
          </p:nvGrpSpPr>
          <p:grpSpPr>
            <a:xfrm>
              <a:off x="583200" y="176760"/>
              <a:ext cx="291240" cy="541800"/>
              <a:chOff x="583200" y="176760"/>
              <a:chExt cx="291240" cy="541800"/>
            </a:xfrm>
          </p:grpSpPr>
          <p:sp>
            <p:nvSpPr>
              <p:cNvPr id="415" name="Freeform: Shape 41"/>
              <p:cNvSpPr/>
              <p:nvPr/>
            </p:nvSpPr>
            <p:spPr>
              <a:xfrm rot="16200000">
                <a:off x="699480" y="101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16" name="Freeform: Shape 54"/>
              <p:cNvSpPr/>
              <p:nvPr/>
            </p:nvSpPr>
            <p:spPr>
              <a:xfrm>
                <a:off x="583200" y="21672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17" name="Freeform: Shape 57"/>
              <p:cNvSpPr/>
              <p:nvPr/>
            </p:nvSpPr>
            <p:spPr>
              <a:xfrm>
                <a:off x="815400" y="21672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18" name="Freeform: Shape 60"/>
              <p:cNvSpPr/>
              <p:nvPr/>
            </p:nvSpPr>
            <p:spPr>
              <a:xfrm rot="16200000">
                <a:off x="699480" y="34200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19" name="Freeform: Shape 63"/>
              <p:cNvSpPr/>
              <p:nvPr/>
            </p:nvSpPr>
            <p:spPr>
              <a:xfrm>
                <a:off x="583200" y="458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20" name="Freeform: Shape 66"/>
              <p:cNvSpPr/>
              <p:nvPr/>
            </p:nvSpPr>
            <p:spPr>
              <a:xfrm>
                <a:off x="815400" y="458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21" name="Freeform: Shape 69"/>
              <p:cNvSpPr/>
              <p:nvPr/>
            </p:nvSpPr>
            <p:spPr>
              <a:xfrm rot="16200000">
                <a:off x="699480" y="584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422" name="Group 98"/>
            <p:cNvGrpSpPr/>
            <p:nvPr/>
          </p:nvGrpSpPr>
          <p:grpSpPr>
            <a:xfrm>
              <a:off x="1116000" y="176760"/>
              <a:ext cx="291240" cy="541800"/>
              <a:chOff x="1116000" y="176760"/>
              <a:chExt cx="291240" cy="541800"/>
            </a:xfrm>
          </p:grpSpPr>
          <p:sp>
            <p:nvSpPr>
              <p:cNvPr id="423" name="Freeform: Shape 73"/>
              <p:cNvSpPr/>
              <p:nvPr/>
            </p:nvSpPr>
            <p:spPr>
              <a:xfrm rot="16200000">
                <a:off x="1232280" y="101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24" name="Freeform: Shape 74"/>
              <p:cNvSpPr/>
              <p:nvPr/>
            </p:nvSpPr>
            <p:spPr>
              <a:xfrm>
                <a:off x="1116000" y="21672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25" name="Freeform: Shape 75"/>
              <p:cNvSpPr/>
              <p:nvPr/>
            </p:nvSpPr>
            <p:spPr>
              <a:xfrm>
                <a:off x="1348200" y="21672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26" name="Freeform: Shape 76"/>
              <p:cNvSpPr/>
              <p:nvPr/>
            </p:nvSpPr>
            <p:spPr>
              <a:xfrm rot="16200000">
                <a:off x="1232280" y="34200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27" name="Freeform: Shape 77"/>
              <p:cNvSpPr/>
              <p:nvPr/>
            </p:nvSpPr>
            <p:spPr>
              <a:xfrm>
                <a:off x="1116000" y="458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28" name="Freeform: Shape 78"/>
              <p:cNvSpPr/>
              <p:nvPr/>
            </p:nvSpPr>
            <p:spPr>
              <a:xfrm>
                <a:off x="1348200" y="458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29" name="Freeform: Shape 79"/>
              <p:cNvSpPr/>
              <p:nvPr/>
            </p:nvSpPr>
            <p:spPr>
              <a:xfrm rot="16200000">
                <a:off x="1232280" y="584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430" name="Group 99"/>
            <p:cNvGrpSpPr/>
            <p:nvPr/>
          </p:nvGrpSpPr>
          <p:grpSpPr>
            <a:xfrm>
              <a:off x="1523160" y="176760"/>
              <a:ext cx="291240" cy="541800"/>
              <a:chOff x="1523160" y="176760"/>
              <a:chExt cx="291240" cy="541800"/>
            </a:xfrm>
          </p:grpSpPr>
          <p:sp>
            <p:nvSpPr>
              <p:cNvPr id="431" name="Freeform: Shape 81"/>
              <p:cNvSpPr/>
              <p:nvPr/>
            </p:nvSpPr>
            <p:spPr>
              <a:xfrm rot="16200000">
                <a:off x="1639440" y="101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32" name="Freeform: Shape 82"/>
              <p:cNvSpPr/>
              <p:nvPr/>
            </p:nvSpPr>
            <p:spPr>
              <a:xfrm>
                <a:off x="1523160" y="21672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33" name="Freeform: Shape 83"/>
              <p:cNvSpPr/>
              <p:nvPr/>
            </p:nvSpPr>
            <p:spPr>
              <a:xfrm>
                <a:off x="1755360" y="21672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34" name="Freeform: Shape 84"/>
              <p:cNvSpPr/>
              <p:nvPr/>
            </p:nvSpPr>
            <p:spPr>
              <a:xfrm rot="16200000">
                <a:off x="1639440" y="34200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35" name="Freeform: Shape 85"/>
              <p:cNvSpPr/>
              <p:nvPr/>
            </p:nvSpPr>
            <p:spPr>
              <a:xfrm>
                <a:off x="1523160" y="458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36" name="Freeform: Shape 86"/>
              <p:cNvSpPr/>
              <p:nvPr/>
            </p:nvSpPr>
            <p:spPr>
              <a:xfrm>
                <a:off x="1755360" y="458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37" name="Freeform: Shape 87"/>
              <p:cNvSpPr/>
              <p:nvPr/>
            </p:nvSpPr>
            <p:spPr>
              <a:xfrm rot="16200000">
                <a:off x="1639440" y="584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438" name="Group 100"/>
            <p:cNvGrpSpPr/>
            <p:nvPr/>
          </p:nvGrpSpPr>
          <p:grpSpPr>
            <a:xfrm>
              <a:off x="966240" y="273240"/>
              <a:ext cx="59040" cy="347400"/>
              <a:chOff x="966240" y="273240"/>
              <a:chExt cx="59040" cy="347400"/>
            </a:xfrm>
          </p:grpSpPr>
          <p:sp>
            <p:nvSpPr>
              <p:cNvPr id="439" name="Freeform: Shape 89"/>
              <p:cNvSpPr/>
              <p:nvPr/>
            </p:nvSpPr>
            <p:spPr>
              <a:xfrm rot="10800000">
                <a:off x="966240" y="51444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40" name="Freeform: Shape 90"/>
              <p:cNvSpPr/>
              <p:nvPr/>
            </p:nvSpPr>
            <p:spPr>
              <a:xfrm rot="10800000">
                <a:off x="966240" y="27324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</p:grpSp>
      <p:pic>
        <p:nvPicPr>
          <p:cNvPr id="441" name="Picture 9" descr=""/>
          <p:cNvPicPr/>
          <p:nvPr/>
        </p:nvPicPr>
        <p:blipFill>
          <a:blip r:embed="rId7"/>
          <a:srcRect l="21017" t="46027" r="74382" b="45728"/>
          <a:stretch/>
        </p:blipFill>
        <p:spPr>
          <a:xfrm>
            <a:off x="9226800" y="5607360"/>
            <a:ext cx="749880" cy="1009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6" dur="indefinite" restart="never" nodeType="tmRoot">
          <p:childTnLst>
            <p:seq>
              <p:cTn id="87" dur="indefinite" nodeType="mainSeq"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661 -0.12176 L -0.67604 -0.04629 L -0.4043 -0.08889 L -0.20534 -0.17777 L -0.13463 -0.14305 L -0.0901 -0.04838 L 0.00234 0.00602 E">
                                      <p:cBhvr>
                                        <p:cTn id="91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227 -0.17546 L -0.80716 -0.08866 L -0.52878 -0.10995 L -0.32773 -0.17361 L -0.25052 -0.11574 L -0.07122 -0.05 L 0.00169 0.00023 E">
                                      <p:cBhvr>
                                        <p:cTn id="93" dur="2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3867 -0.06366 L -0.63112 -0.21065 L -0.35716 -0.29167 L -0.21263 -0.33611 L -0.11693 -0.25509 L -0.05716 -0.02893 L 0.00052 0.00787 E">
                                      <p:cBhvr>
                                        <p:cTn id="95" dur="3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721 -0.15139 L -0.75443 -0.24977 L -0.51849 -0.31551 L -0.32721 -0.32894 L -0.17721 -0.21713 L -0.03698 -0.20162 L 0.0043 0.00324 E">
                                      <p:cBhvr>
                                        <p:cTn id="97" dur="3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87 -0.59907 L -0.74544 -0.45046 L -0.37812 -0.40602 L -0.20638 -0.48333 L -0.12161 -0.42916 L -0.03893 -0.29583 L -0.0444 -0.01759 L 0.0013 0.00741 E">
                                      <p:cBhvr>
                                        <p:cTn id="99" dur="3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0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435 -0.23588 L -0.82877 -0.4118 L -0.5668 -0.48333 L -0.3832 -0.49282 L -0.27226 -0.4581 L -0.18424 -0.33449 L -0.15169 -0.06782 L -0.1375 0.11181 L -0.04844 0.1544 L -0.0125 0.12153 L 0.00274 0.00347 E">
                                      <p:cBhvr>
                                        <p:cTn id="101" dur="3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25 -0.32546 L -0.71562 -0.55787 L -0.3832 -0.60463 L -0.20078 -0.63703 L -0.07604 -0.52361 L -0.05182 -0.14537 L -0.04062 -0.00301 L -0.00104 0.00255 E">
                                      <p:cBhvr>
                                        <p:cTn id="103" dur="3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Picture 30" descr=""/>
          <p:cNvPicPr/>
          <p:nvPr/>
        </p:nvPicPr>
        <p:blipFill>
          <a:blip r:embed="rId1"/>
          <a:srcRect l="376" t="0" r="0" b="25964"/>
          <a:stretch/>
        </p:blipFill>
        <p:spPr>
          <a:xfrm>
            <a:off x="0" y="885960"/>
            <a:ext cx="7048800" cy="59716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443" name="Group 96"/>
          <p:cNvGrpSpPr/>
          <p:nvPr/>
        </p:nvGrpSpPr>
        <p:grpSpPr>
          <a:xfrm>
            <a:off x="6315480" y="178560"/>
            <a:ext cx="5138280" cy="6064920"/>
            <a:chOff x="6315480" y="178560"/>
            <a:chExt cx="5138280" cy="6064920"/>
          </a:xfrm>
        </p:grpSpPr>
        <p:cxnSp>
          <p:nvCxnSpPr>
            <p:cNvPr id="444" name="Straight Connector 6"/>
            <p:cNvCxnSpPr>
              <a:stCxn id="445" idx="0"/>
            </p:cNvCxnSpPr>
            <p:nvPr/>
          </p:nvCxnSpPr>
          <p:spPr>
            <a:xfrm flipH="1">
              <a:off x="7229160" y="2007000"/>
              <a:ext cx="1080" cy="42368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446" name="Straight Connector 22"/>
            <p:cNvCxnSpPr/>
            <p:nvPr/>
          </p:nvCxnSpPr>
          <p:spPr>
            <a:xfrm flipH="1">
              <a:off x="7229160" y="6243480"/>
              <a:ext cx="422496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445" name="Arc 38"/>
            <p:cNvSpPr/>
            <p:nvPr/>
          </p:nvSpPr>
          <p:spPr>
            <a:xfrm rot="10800000">
              <a:off x="6315480" y="178560"/>
              <a:ext cx="1828440" cy="1828440"/>
            </a:xfrm>
            <a:prstGeom prst="arc">
              <a:avLst>
                <a:gd name="adj1" fmla="val 16200000"/>
                <a:gd name="adj2" fmla="val 19563386"/>
              </a:avLst>
            </a:prstGeom>
            <a:noFill/>
            <a:ln w="12700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447" name="Straight Connector 40"/>
            <p:cNvCxnSpPr>
              <a:stCxn id="445" idx="2"/>
            </p:cNvCxnSpPr>
            <p:nvPr/>
          </p:nvCxnSpPr>
          <p:spPr>
            <a:xfrm flipH="1">
              <a:off x="7229160" y="178560"/>
              <a:ext cx="1080" cy="91440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448" name="Straight Connector 42"/>
            <p:cNvCxnSpPr/>
            <p:nvPr/>
          </p:nvCxnSpPr>
          <p:spPr>
            <a:xfrm>
              <a:off x="7229160" y="626040"/>
              <a:ext cx="360" cy="4816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449" name="Rectangle 45"/>
            <p:cNvSpPr/>
            <p:nvPr/>
          </p:nvSpPr>
          <p:spPr>
            <a:xfrm>
              <a:off x="10018800" y="2733120"/>
              <a:ext cx="696960" cy="31388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50" name="Rectangle 46"/>
            <p:cNvSpPr/>
            <p:nvPr/>
          </p:nvSpPr>
          <p:spPr>
            <a:xfrm>
              <a:off x="7946640" y="2733120"/>
              <a:ext cx="696960" cy="31388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51" name="Rectangle 47"/>
            <p:cNvSpPr/>
            <p:nvPr/>
          </p:nvSpPr>
          <p:spPr>
            <a:xfrm>
              <a:off x="8643960" y="1722960"/>
              <a:ext cx="2809440" cy="568080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52" name="Rectangle 48"/>
            <p:cNvSpPr/>
            <p:nvPr/>
          </p:nvSpPr>
          <p:spPr>
            <a:xfrm>
              <a:off x="10944360" y="659880"/>
              <a:ext cx="509400" cy="1062720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53" name="Rectangle 49"/>
            <p:cNvSpPr/>
            <p:nvPr/>
          </p:nvSpPr>
          <p:spPr>
            <a:xfrm>
              <a:off x="7946640" y="642960"/>
              <a:ext cx="2997360" cy="464400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cxnSp>
          <p:nvCxnSpPr>
            <p:cNvPr id="454" name="Straight Connector 50"/>
            <p:cNvCxnSpPr/>
            <p:nvPr/>
          </p:nvCxnSpPr>
          <p:spPr>
            <a:xfrm>
              <a:off x="11453760" y="642600"/>
              <a:ext cx="360" cy="56012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455" name="Straight Connector 51"/>
            <p:cNvCxnSpPr/>
            <p:nvPr/>
          </p:nvCxnSpPr>
          <p:spPr>
            <a:xfrm flipH="1">
              <a:off x="7229160" y="642600"/>
              <a:ext cx="422496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456" name="Rounded Rectangle 52"/>
            <p:cNvSpPr/>
            <p:nvPr/>
          </p:nvSpPr>
          <p:spPr>
            <a:xfrm>
              <a:off x="10054800" y="707760"/>
              <a:ext cx="414000" cy="311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57" name="Rounded Rectangle 53"/>
            <p:cNvSpPr/>
            <p:nvPr/>
          </p:nvSpPr>
          <p:spPr>
            <a:xfrm>
              <a:off x="10516680" y="707760"/>
              <a:ext cx="414000" cy="311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58" name="Oval 54"/>
            <p:cNvSpPr/>
            <p:nvPr/>
          </p:nvSpPr>
          <p:spPr>
            <a:xfrm>
              <a:off x="10699560" y="764280"/>
              <a:ext cx="45360" cy="4536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-12600" bIns="-126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59" name="Oval 55"/>
            <p:cNvSpPr/>
            <p:nvPr/>
          </p:nvSpPr>
          <p:spPr>
            <a:xfrm>
              <a:off x="10239120" y="758160"/>
              <a:ext cx="45360" cy="4536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-12600" bIns="-126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grpSp>
          <p:nvGrpSpPr>
            <p:cNvPr id="460" name="Group 71"/>
            <p:cNvGrpSpPr/>
            <p:nvPr/>
          </p:nvGrpSpPr>
          <p:grpSpPr>
            <a:xfrm>
              <a:off x="9777240" y="2927160"/>
              <a:ext cx="365400" cy="2820240"/>
              <a:chOff x="9777240" y="2927160"/>
              <a:chExt cx="365400" cy="2820240"/>
            </a:xfrm>
          </p:grpSpPr>
          <p:sp>
            <p:nvSpPr>
              <p:cNvPr id="461" name="Chord 56"/>
              <p:cNvSpPr/>
              <p:nvPr/>
            </p:nvSpPr>
            <p:spPr>
              <a:xfrm>
                <a:off x="9777240" y="292716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62" name="Chord 57"/>
              <p:cNvSpPr/>
              <p:nvPr/>
            </p:nvSpPr>
            <p:spPr>
              <a:xfrm>
                <a:off x="9777240" y="341892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63" name="Chord 58"/>
              <p:cNvSpPr/>
              <p:nvPr/>
            </p:nvSpPr>
            <p:spPr>
              <a:xfrm>
                <a:off x="9777240" y="391068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64" name="Chord 60"/>
              <p:cNvSpPr/>
              <p:nvPr/>
            </p:nvSpPr>
            <p:spPr>
              <a:xfrm>
                <a:off x="9777240" y="440028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65" name="Chord 61"/>
              <p:cNvSpPr/>
              <p:nvPr/>
            </p:nvSpPr>
            <p:spPr>
              <a:xfrm>
                <a:off x="9777240" y="48924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66" name="Chord 63"/>
              <p:cNvSpPr/>
              <p:nvPr/>
            </p:nvSpPr>
            <p:spPr>
              <a:xfrm>
                <a:off x="9777240" y="53820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467" name="Group 72"/>
            <p:cNvGrpSpPr/>
            <p:nvPr/>
          </p:nvGrpSpPr>
          <p:grpSpPr>
            <a:xfrm>
              <a:off x="10591920" y="2914560"/>
              <a:ext cx="365400" cy="2820240"/>
              <a:chOff x="10591920" y="2914560"/>
              <a:chExt cx="365400" cy="2820240"/>
            </a:xfrm>
          </p:grpSpPr>
          <p:sp>
            <p:nvSpPr>
              <p:cNvPr id="468" name="Chord 65"/>
              <p:cNvSpPr/>
              <p:nvPr/>
            </p:nvSpPr>
            <p:spPr>
              <a:xfrm flipH="1">
                <a:off x="10591560" y="291456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69" name="Chord 66"/>
              <p:cNvSpPr/>
              <p:nvPr/>
            </p:nvSpPr>
            <p:spPr>
              <a:xfrm flipH="1">
                <a:off x="10591560" y="340632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70" name="Chord 67"/>
              <p:cNvSpPr/>
              <p:nvPr/>
            </p:nvSpPr>
            <p:spPr>
              <a:xfrm flipH="1">
                <a:off x="10591560" y="389808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71" name="Chord 68"/>
              <p:cNvSpPr/>
              <p:nvPr/>
            </p:nvSpPr>
            <p:spPr>
              <a:xfrm flipH="1">
                <a:off x="10591560" y="438804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72" name="Chord 69"/>
              <p:cNvSpPr/>
              <p:nvPr/>
            </p:nvSpPr>
            <p:spPr>
              <a:xfrm flipH="1">
                <a:off x="10591560" y="48798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73" name="Chord 70"/>
              <p:cNvSpPr/>
              <p:nvPr/>
            </p:nvSpPr>
            <p:spPr>
              <a:xfrm flipH="1">
                <a:off x="10591560" y="53694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474" name="Group 73"/>
            <p:cNvGrpSpPr/>
            <p:nvPr/>
          </p:nvGrpSpPr>
          <p:grpSpPr>
            <a:xfrm>
              <a:off x="7698600" y="2927160"/>
              <a:ext cx="365400" cy="2820240"/>
              <a:chOff x="7698600" y="2927160"/>
              <a:chExt cx="365400" cy="2820240"/>
            </a:xfrm>
          </p:grpSpPr>
          <p:sp>
            <p:nvSpPr>
              <p:cNvPr id="475" name="Chord 74"/>
              <p:cNvSpPr/>
              <p:nvPr/>
            </p:nvSpPr>
            <p:spPr>
              <a:xfrm>
                <a:off x="7698600" y="292716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76" name="Chord 75"/>
              <p:cNvSpPr/>
              <p:nvPr/>
            </p:nvSpPr>
            <p:spPr>
              <a:xfrm>
                <a:off x="7698600" y="341892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77" name="Chord 76"/>
              <p:cNvSpPr/>
              <p:nvPr/>
            </p:nvSpPr>
            <p:spPr>
              <a:xfrm>
                <a:off x="7698600" y="391068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78" name="Chord 77"/>
              <p:cNvSpPr/>
              <p:nvPr/>
            </p:nvSpPr>
            <p:spPr>
              <a:xfrm>
                <a:off x="7698600" y="440028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79" name="Chord 78"/>
              <p:cNvSpPr/>
              <p:nvPr/>
            </p:nvSpPr>
            <p:spPr>
              <a:xfrm>
                <a:off x="7698600" y="48924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80" name="Chord 79"/>
              <p:cNvSpPr/>
              <p:nvPr/>
            </p:nvSpPr>
            <p:spPr>
              <a:xfrm>
                <a:off x="7698600" y="53820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481" name="Group 80"/>
            <p:cNvGrpSpPr/>
            <p:nvPr/>
          </p:nvGrpSpPr>
          <p:grpSpPr>
            <a:xfrm>
              <a:off x="8513640" y="2914560"/>
              <a:ext cx="365400" cy="2820240"/>
              <a:chOff x="8513640" y="2914560"/>
              <a:chExt cx="365400" cy="2820240"/>
            </a:xfrm>
          </p:grpSpPr>
          <p:sp>
            <p:nvSpPr>
              <p:cNvPr id="482" name="Chord 81"/>
              <p:cNvSpPr/>
              <p:nvPr/>
            </p:nvSpPr>
            <p:spPr>
              <a:xfrm flipH="1">
                <a:off x="8513280" y="291456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83" name="Chord 82"/>
              <p:cNvSpPr/>
              <p:nvPr/>
            </p:nvSpPr>
            <p:spPr>
              <a:xfrm flipH="1">
                <a:off x="8513280" y="340632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84" name="Chord 83"/>
              <p:cNvSpPr/>
              <p:nvPr/>
            </p:nvSpPr>
            <p:spPr>
              <a:xfrm flipH="1">
                <a:off x="8513280" y="389808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85" name="Chord 84"/>
              <p:cNvSpPr/>
              <p:nvPr/>
            </p:nvSpPr>
            <p:spPr>
              <a:xfrm flipH="1">
                <a:off x="8513280" y="438804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86" name="Chord 85"/>
              <p:cNvSpPr/>
              <p:nvPr/>
            </p:nvSpPr>
            <p:spPr>
              <a:xfrm flipH="1">
                <a:off x="8513280" y="48798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87" name="Chord 86"/>
              <p:cNvSpPr/>
              <p:nvPr/>
            </p:nvSpPr>
            <p:spPr>
              <a:xfrm flipH="1">
                <a:off x="8513280" y="5369400"/>
                <a:ext cx="365400" cy="365400"/>
              </a:xfrm>
              <a:prstGeom prst="chord">
                <a:avLst>
                  <a:gd name="adj1" fmla="val 5416757"/>
                  <a:gd name="adj2" fmla="val 1620000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</p:grpSp>
      <p:pic>
        <p:nvPicPr>
          <p:cNvPr id="488" name="Picture 1" descr=""/>
          <p:cNvPicPr/>
          <p:nvPr/>
        </p:nvPicPr>
        <p:blipFill>
          <a:blip r:embed="rId2"/>
          <a:srcRect l="18331" t="15424" r="13866" b="12946"/>
          <a:stretch/>
        </p:blipFill>
        <p:spPr>
          <a:xfrm>
            <a:off x="10756440" y="3488760"/>
            <a:ext cx="749520" cy="1006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89" name="Picture 2" descr=""/>
          <p:cNvPicPr/>
          <p:nvPr/>
        </p:nvPicPr>
        <p:blipFill>
          <a:blip r:embed="rId3"/>
          <a:srcRect l="20378" t="30049" r="67767" b="49995"/>
          <a:stretch/>
        </p:blipFill>
        <p:spPr>
          <a:xfrm>
            <a:off x="9231120" y="2369880"/>
            <a:ext cx="749520" cy="1011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0" name="Picture 3" descr="Maite_R2.jpg"/>
          <p:cNvPicPr/>
          <p:nvPr/>
        </p:nvPicPr>
        <p:blipFill>
          <a:blip r:embed="rId4"/>
          <a:srcRect l="66914" t="12889" r="13385" b="47897"/>
          <a:stretch/>
        </p:blipFill>
        <p:spPr>
          <a:xfrm flipH="1">
            <a:off x="9240840" y="3483000"/>
            <a:ext cx="749520" cy="1008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1" name="Picture 4" descr=""/>
          <p:cNvPicPr/>
          <p:nvPr/>
        </p:nvPicPr>
        <p:blipFill>
          <a:blip r:embed="rId5"/>
          <a:srcRect l="70486" t="14923" r="10192" b="57063"/>
          <a:stretch/>
        </p:blipFill>
        <p:spPr>
          <a:xfrm>
            <a:off x="10755000" y="2373840"/>
            <a:ext cx="740160" cy="1001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2" name="Picture 5" descr=""/>
          <p:cNvPicPr/>
          <p:nvPr/>
        </p:nvPicPr>
        <p:blipFill>
          <a:blip r:embed="rId6"/>
          <a:srcRect l="25700" t="44562" r="70312" b="48201"/>
          <a:stretch/>
        </p:blipFill>
        <p:spPr>
          <a:xfrm>
            <a:off x="10757880" y="4546800"/>
            <a:ext cx="759960" cy="1005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3" name="Picture 7" descr=""/>
          <p:cNvPicPr/>
          <p:nvPr/>
        </p:nvPicPr>
        <p:blipFill>
          <a:blip r:embed="rId7"/>
          <a:srcRect l="38814" t="42562" r="58161" b="52037"/>
          <a:stretch/>
        </p:blipFill>
        <p:spPr>
          <a:xfrm>
            <a:off x="9231120" y="4546800"/>
            <a:ext cx="749880" cy="10054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494" name="Group 59"/>
          <p:cNvGrpSpPr/>
          <p:nvPr/>
        </p:nvGrpSpPr>
        <p:grpSpPr>
          <a:xfrm>
            <a:off x="3384360" y="292320"/>
            <a:ext cx="5240160" cy="2546640"/>
            <a:chOff x="3384360" y="292320"/>
            <a:chExt cx="5240160" cy="2546640"/>
          </a:xfrm>
        </p:grpSpPr>
        <p:sp>
          <p:nvSpPr>
            <p:cNvPr id="495" name="Rectangular Callout 8"/>
            <p:cNvSpPr/>
            <p:nvPr/>
          </p:nvSpPr>
          <p:spPr>
            <a:xfrm>
              <a:off x="3384360" y="292320"/>
              <a:ext cx="5240160" cy="2546640"/>
            </a:xfrm>
            <a:prstGeom prst="wedgeRectCallout">
              <a:avLst>
                <a:gd name="adj1" fmla="val 63214"/>
                <a:gd name="adj2" fmla="val 5202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4472c4">
                  <a:lumMod val="75000"/>
                </a:srgbClr>
              </a:solidFill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pic>
          <p:nvPicPr>
            <p:cNvPr id="496" name="Picture 16" descr=""/>
            <p:cNvPicPr/>
            <p:nvPr/>
          </p:nvPicPr>
          <p:blipFill>
            <a:blip r:embed="rId8"/>
            <a:srcRect l="1046" t="17959" r="-2582" b="26139"/>
            <a:stretch/>
          </p:blipFill>
          <p:spPr>
            <a:xfrm>
              <a:off x="3902400" y="1726560"/>
              <a:ext cx="2487960" cy="10270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97" name="Picture 17" descr=""/>
            <p:cNvPicPr/>
            <p:nvPr/>
          </p:nvPicPr>
          <p:blipFill>
            <a:blip r:embed="rId9"/>
            <a:stretch/>
          </p:blipFill>
          <p:spPr>
            <a:xfrm>
              <a:off x="3525480" y="395280"/>
              <a:ext cx="2030760" cy="12182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98" name="Picture 18" descr=""/>
            <p:cNvPicPr/>
            <p:nvPr/>
          </p:nvPicPr>
          <p:blipFill>
            <a:blip r:embed="rId10"/>
            <a:srcRect l="0" t="27768" r="0" b="26512"/>
            <a:stretch/>
          </p:blipFill>
          <p:spPr>
            <a:xfrm>
              <a:off x="6381720" y="1568880"/>
              <a:ext cx="2030400" cy="123696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99" name="Picture 20" descr=""/>
            <p:cNvPicPr/>
            <p:nvPr/>
          </p:nvPicPr>
          <p:blipFill>
            <a:blip r:embed="rId11"/>
            <a:stretch/>
          </p:blipFill>
          <p:spPr>
            <a:xfrm>
              <a:off x="5771880" y="619560"/>
              <a:ext cx="1155240" cy="7686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500" name="Picture 23" descr=""/>
            <p:cNvPicPr/>
            <p:nvPr/>
          </p:nvPicPr>
          <p:blipFill>
            <a:blip r:embed="rId12"/>
            <a:stretch/>
          </p:blipFill>
          <p:spPr>
            <a:xfrm>
              <a:off x="7052040" y="418680"/>
              <a:ext cx="1465920" cy="1083600"/>
            </a:xfrm>
            <a:prstGeom prst="rect">
              <a:avLst/>
            </a:prstGeom>
            <a:noFill/>
            <a:ln w="0">
              <a:noFill/>
            </a:ln>
          </p:spPr>
        </p:pic>
      </p:grpSp>
      <p:pic>
        <p:nvPicPr>
          <p:cNvPr id="501" name="Picture 13" descr=""/>
          <p:cNvPicPr/>
          <p:nvPr/>
        </p:nvPicPr>
        <p:blipFill>
          <a:blip r:embed="rId13"/>
          <a:stretch/>
        </p:blipFill>
        <p:spPr>
          <a:xfrm>
            <a:off x="9959760" y="3520440"/>
            <a:ext cx="579240" cy="515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02" name="Picture 15" descr=""/>
          <p:cNvPicPr/>
          <p:nvPr/>
        </p:nvPicPr>
        <p:blipFill>
          <a:blip r:embed="rId14"/>
          <a:stretch/>
        </p:blipFill>
        <p:spPr>
          <a:xfrm>
            <a:off x="9928800" y="3997080"/>
            <a:ext cx="548280" cy="5482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503" name="Group 19"/>
          <p:cNvGrpSpPr/>
          <p:nvPr/>
        </p:nvGrpSpPr>
        <p:grpSpPr>
          <a:xfrm>
            <a:off x="500400" y="2908440"/>
            <a:ext cx="5713200" cy="3469320"/>
            <a:chOff x="500400" y="2908440"/>
            <a:chExt cx="5713200" cy="3469320"/>
          </a:xfrm>
        </p:grpSpPr>
        <p:sp>
          <p:nvSpPr>
            <p:cNvPr id="504" name="Rounded Rectangle 32"/>
            <p:cNvSpPr/>
            <p:nvPr/>
          </p:nvSpPr>
          <p:spPr>
            <a:xfrm>
              <a:off x="3454200" y="2908440"/>
              <a:ext cx="1205280" cy="165132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505" name="Rounded Rectangle 33"/>
            <p:cNvSpPr/>
            <p:nvPr/>
          </p:nvSpPr>
          <p:spPr>
            <a:xfrm>
              <a:off x="3237480" y="4726440"/>
              <a:ext cx="1205280" cy="165132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pic>
          <p:nvPicPr>
            <p:cNvPr id="506" name="Picture 26" descr=""/>
            <p:cNvPicPr/>
            <p:nvPr/>
          </p:nvPicPr>
          <p:blipFill>
            <a:blip r:embed="rId15"/>
            <a:stretch/>
          </p:blipFill>
          <p:spPr>
            <a:xfrm>
              <a:off x="3384360" y="4950720"/>
              <a:ext cx="911880" cy="120276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507" name="Picture 28" descr=""/>
            <p:cNvPicPr/>
            <p:nvPr/>
          </p:nvPicPr>
          <p:blipFill>
            <a:blip r:embed="rId16"/>
            <a:stretch/>
          </p:blipFill>
          <p:spPr>
            <a:xfrm>
              <a:off x="3573000" y="3177360"/>
              <a:ext cx="967680" cy="1254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508" name="Rounded Rectangle 31"/>
            <p:cNvSpPr/>
            <p:nvPr/>
          </p:nvSpPr>
          <p:spPr>
            <a:xfrm>
              <a:off x="1233720" y="3240720"/>
              <a:ext cx="1205280" cy="165132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pic>
          <p:nvPicPr>
            <p:cNvPr id="509" name="Picture 24" descr=""/>
            <p:cNvPicPr/>
            <p:nvPr/>
          </p:nvPicPr>
          <p:blipFill>
            <a:blip r:embed="rId17"/>
            <a:stretch/>
          </p:blipFill>
          <p:spPr>
            <a:xfrm>
              <a:off x="1293120" y="3354840"/>
              <a:ext cx="1096920" cy="14065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510" name="TextBox 34"/>
            <p:cNvSpPr/>
            <p:nvPr/>
          </p:nvSpPr>
          <p:spPr>
            <a:xfrm>
              <a:off x="500400" y="3679920"/>
              <a:ext cx="741960" cy="4554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 </a:t>
              </a: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Pisa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11" name="TextBox 35"/>
            <p:cNvSpPr/>
            <p:nvPr/>
          </p:nvSpPr>
          <p:spPr>
            <a:xfrm>
              <a:off x="4667040" y="3210480"/>
              <a:ext cx="1138320" cy="4554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 </a:t>
              </a: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Firenze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12" name="TextBox 36"/>
            <p:cNvSpPr/>
            <p:nvPr/>
          </p:nvSpPr>
          <p:spPr>
            <a:xfrm>
              <a:off x="2336400" y="5788080"/>
              <a:ext cx="917280" cy="4554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 </a:t>
              </a: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Siena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13" name="Rounded Rectangle 9"/>
            <p:cNvSpPr/>
            <p:nvPr/>
          </p:nvSpPr>
          <p:spPr>
            <a:xfrm>
              <a:off x="5008320" y="3802680"/>
              <a:ext cx="1205280" cy="165132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514" name="TextBox 11"/>
            <p:cNvSpPr/>
            <p:nvPr/>
          </p:nvSpPr>
          <p:spPr>
            <a:xfrm>
              <a:off x="5078160" y="5451480"/>
              <a:ext cx="1071360" cy="4554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 </a:t>
              </a: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Arezzo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515" name="Picture 14" descr=""/>
            <p:cNvPicPr/>
            <p:nvPr/>
          </p:nvPicPr>
          <p:blipFill>
            <a:blip r:embed="rId18"/>
            <a:stretch/>
          </p:blipFill>
          <p:spPr>
            <a:xfrm>
              <a:off x="5191920" y="3945600"/>
              <a:ext cx="854640" cy="143604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516" name="Group 62"/>
          <p:cNvGrpSpPr/>
          <p:nvPr/>
        </p:nvGrpSpPr>
        <p:grpSpPr>
          <a:xfrm>
            <a:off x="1620720" y="2640240"/>
            <a:ext cx="3801600" cy="3498840"/>
            <a:chOff x="1620720" y="2640240"/>
            <a:chExt cx="3801600" cy="3498840"/>
          </a:xfrm>
        </p:grpSpPr>
        <p:sp>
          <p:nvSpPr>
            <p:cNvPr id="517" name="Arc 25"/>
            <p:cNvSpPr/>
            <p:nvPr/>
          </p:nvSpPr>
          <p:spPr>
            <a:xfrm rot="10160400">
              <a:off x="2248200" y="3330720"/>
              <a:ext cx="2011320" cy="201132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63500">
              <a:solidFill>
                <a:srgbClr val="000000"/>
              </a:solidFill>
              <a:headEnd len="med" type="stealth" w="med"/>
              <a:tailEnd len="med" type="stealth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18" name="Arc 27"/>
            <p:cNvSpPr/>
            <p:nvPr/>
          </p:nvSpPr>
          <p:spPr>
            <a:xfrm rot="18496800">
              <a:off x="2027160" y="3047040"/>
              <a:ext cx="2011320" cy="201132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63500">
              <a:solidFill>
                <a:srgbClr val="000000"/>
              </a:solidFill>
              <a:headEnd len="med" type="stealth" w="med"/>
              <a:tailEnd len="med" type="stealth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19" name="Arc 29"/>
            <p:cNvSpPr/>
            <p:nvPr/>
          </p:nvSpPr>
          <p:spPr>
            <a:xfrm rot="3404400">
              <a:off x="2690640" y="3622320"/>
              <a:ext cx="2011320" cy="201132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63500">
              <a:solidFill>
                <a:srgbClr val="000000"/>
              </a:solidFill>
              <a:headEnd len="med" type="stealth" w="med"/>
              <a:tailEnd len="med" type="stealth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20" name="Arc 37"/>
            <p:cNvSpPr/>
            <p:nvPr/>
          </p:nvSpPr>
          <p:spPr>
            <a:xfrm rot="448800">
              <a:off x="3288600" y="3692160"/>
              <a:ext cx="2011320" cy="2011320"/>
            </a:xfrm>
            <a:prstGeom prst="arc">
              <a:avLst>
                <a:gd name="adj1" fmla="val 16200000"/>
                <a:gd name="adj2" fmla="val 19652068"/>
              </a:avLst>
            </a:prstGeom>
            <a:noFill/>
            <a:ln w="63500">
              <a:solidFill>
                <a:srgbClr val="000000"/>
              </a:solidFill>
              <a:headEnd len="med" type="stealth" w="med"/>
              <a:tailEnd len="med" type="stealth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21" name="Arc 39"/>
            <p:cNvSpPr/>
            <p:nvPr/>
          </p:nvSpPr>
          <p:spPr>
            <a:xfrm rot="15631200">
              <a:off x="3223440" y="3975840"/>
              <a:ext cx="2011320" cy="2011320"/>
            </a:xfrm>
            <a:prstGeom prst="arc">
              <a:avLst>
                <a:gd name="adj1" fmla="val 7447936"/>
                <a:gd name="adj2" fmla="val 11048465"/>
              </a:avLst>
            </a:prstGeom>
            <a:noFill/>
            <a:ln w="63500">
              <a:solidFill>
                <a:srgbClr val="000000"/>
              </a:solidFill>
              <a:headEnd len="med" type="stealth" w="med"/>
              <a:tailEnd len="med" type="stealth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522" name="Rectangle 64"/>
          <p:cNvSpPr/>
          <p:nvPr/>
        </p:nvSpPr>
        <p:spPr>
          <a:xfrm>
            <a:off x="63360" y="53640"/>
            <a:ext cx="1855080" cy="79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523" name="Group 89"/>
          <p:cNvGrpSpPr/>
          <p:nvPr/>
        </p:nvGrpSpPr>
        <p:grpSpPr>
          <a:xfrm>
            <a:off x="176040" y="176760"/>
            <a:ext cx="1638360" cy="541800"/>
            <a:chOff x="176040" y="176760"/>
            <a:chExt cx="1638360" cy="541800"/>
          </a:xfrm>
        </p:grpSpPr>
        <p:grpSp>
          <p:nvGrpSpPr>
            <p:cNvPr id="524" name="Group 90"/>
            <p:cNvGrpSpPr/>
            <p:nvPr/>
          </p:nvGrpSpPr>
          <p:grpSpPr>
            <a:xfrm>
              <a:off x="176040" y="176760"/>
              <a:ext cx="291240" cy="541800"/>
              <a:chOff x="176040" y="176760"/>
              <a:chExt cx="291240" cy="541800"/>
            </a:xfrm>
          </p:grpSpPr>
          <p:sp>
            <p:nvSpPr>
              <p:cNvPr id="525" name="Freeform: Shape 33"/>
              <p:cNvSpPr/>
              <p:nvPr/>
            </p:nvSpPr>
            <p:spPr>
              <a:xfrm rot="16200000">
                <a:off x="292320" y="101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26" name="Freeform: Shape 34"/>
              <p:cNvSpPr/>
              <p:nvPr/>
            </p:nvSpPr>
            <p:spPr>
              <a:xfrm>
                <a:off x="176040" y="21672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27" name="Freeform: Shape 35"/>
              <p:cNvSpPr/>
              <p:nvPr/>
            </p:nvSpPr>
            <p:spPr>
              <a:xfrm>
                <a:off x="408240" y="21672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28" name="Freeform: Shape 36"/>
              <p:cNvSpPr/>
              <p:nvPr/>
            </p:nvSpPr>
            <p:spPr>
              <a:xfrm rot="16200000">
                <a:off x="292320" y="34200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29" name="Freeform: Shape 37"/>
              <p:cNvSpPr/>
              <p:nvPr/>
            </p:nvSpPr>
            <p:spPr>
              <a:xfrm>
                <a:off x="176040" y="458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30" name="Freeform: Shape 38"/>
              <p:cNvSpPr/>
              <p:nvPr/>
            </p:nvSpPr>
            <p:spPr>
              <a:xfrm>
                <a:off x="408240" y="458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31" name="Freeform: Shape 39"/>
              <p:cNvSpPr/>
              <p:nvPr/>
            </p:nvSpPr>
            <p:spPr>
              <a:xfrm rot="16200000">
                <a:off x="292320" y="584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532" name="Group 91"/>
            <p:cNvGrpSpPr/>
            <p:nvPr/>
          </p:nvGrpSpPr>
          <p:grpSpPr>
            <a:xfrm>
              <a:off x="583200" y="176760"/>
              <a:ext cx="291240" cy="541800"/>
              <a:chOff x="583200" y="176760"/>
              <a:chExt cx="291240" cy="541800"/>
            </a:xfrm>
          </p:grpSpPr>
          <p:sp>
            <p:nvSpPr>
              <p:cNvPr id="533" name="Freeform: Shape 41"/>
              <p:cNvSpPr/>
              <p:nvPr/>
            </p:nvSpPr>
            <p:spPr>
              <a:xfrm rot="16200000">
                <a:off x="699480" y="101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34" name="Freeform: Shape 54"/>
              <p:cNvSpPr/>
              <p:nvPr/>
            </p:nvSpPr>
            <p:spPr>
              <a:xfrm>
                <a:off x="583200" y="21672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35" name="Freeform: Shape 57"/>
              <p:cNvSpPr/>
              <p:nvPr/>
            </p:nvSpPr>
            <p:spPr>
              <a:xfrm>
                <a:off x="815400" y="21672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36" name="Freeform: Shape 60"/>
              <p:cNvSpPr/>
              <p:nvPr/>
            </p:nvSpPr>
            <p:spPr>
              <a:xfrm rot="16200000">
                <a:off x="699480" y="34200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37" name="Freeform: Shape 63"/>
              <p:cNvSpPr/>
              <p:nvPr/>
            </p:nvSpPr>
            <p:spPr>
              <a:xfrm>
                <a:off x="583200" y="458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38" name="Freeform: Shape 66"/>
              <p:cNvSpPr/>
              <p:nvPr/>
            </p:nvSpPr>
            <p:spPr>
              <a:xfrm>
                <a:off x="815400" y="458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39" name="Freeform: Shape 69"/>
              <p:cNvSpPr/>
              <p:nvPr/>
            </p:nvSpPr>
            <p:spPr>
              <a:xfrm rot="16200000">
                <a:off x="699480" y="584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540" name="Group 92"/>
            <p:cNvGrpSpPr/>
            <p:nvPr/>
          </p:nvGrpSpPr>
          <p:grpSpPr>
            <a:xfrm>
              <a:off x="1116000" y="176760"/>
              <a:ext cx="291240" cy="541800"/>
              <a:chOff x="1116000" y="176760"/>
              <a:chExt cx="291240" cy="541800"/>
            </a:xfrm>
          </p:grpSpPr>
          <p:sp>
            <p:nvSpPr>
              <p:cNvPr id="541" name="Freeform: Shape 73"/>
              <p:cNvSpPr/>
              <p:nvPr/>
            </p:nvSpPr>
            <p:spPr>
              <a:xfrm rot="16200000">
                <a:off x="1232280" y="101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42" name="Freeform: Shape 74"/>
              <p:cNvSpPr/>
              <p:nvPr/>
            </p:nvSpPr>
            <p:spPr>
              <a:xfrm>
                <a:off x="1116000" y="21672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43" name="Freeform: Shape 75"/>
              <p:cNvSpPr/>
              <p:nvPr/>
            </p:nvSpPr>
            <p:spPr>
              <a:xfrm>
                <a:off x="1348200" y="21672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44" name="Freeform: Shape 76"/>
              <p:cNvSpPr/>
              <p:nvPr/>
            </p:nvSpPr>
            <p:spPr>
              <a:xfrm rot="16200000">
                <a:off x="1232280" y="34200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45" name="Freeform: Shape 77"/>
              <p:cNvSpPr/>
              <p:nvPr/>
            </p:nvSpPr>
            <p:spPr>
              <a:xfrm>
                <a:off x="1116000" y="458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46" name="Freeform: Shape 78"/>
              <p:cNvSpPr/>
              <p:nvPr/>
            </p:nvSpPr>
            <p:spPr>
              <a:xfrm>
                <a:off x="1348200" y="458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47" name="Freeform: Shape 79"/>
              <p:cNvSpPr/>
              <p:nvPr/>
            </p:nvSpPr>
            <p:spPr>
              <a:xfrm rot="16200000">
                <a:off x="1232280" y="584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548" name="Group 93"/>
            <p:cNvGrpSpPr/>
            <p:nvPr/>
          </p:nvGrpSpPr>
          <p:grpSpPr>
            <a:xfrm>
              <a:off x="1523160" y="176760"/>
              <a:ext cx="291240" cy="541800"/>
              <a:chOff x="1523160" y="176760"/>
              <a:chExt cx="291240" cy="541800"/>
            </a:xfrm>
          </p:grpSpPr>
          <p:sp>
            <p:nvSpPr>
              <p:cNvPr id="549" name="Freeform: Shape 81"/>
              <p:cNvSpPr/>
              <p:nvPr/>
            </p:nvSpPr>
            <p:spPr>
              <a:xfrm rot="16200000">
                <a:off x="1639440" y="101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50" name="Freeform: Shape 82"/>
              <p:cNvSpPr/>
              <p:nvPr/>
            </p:nvSpPr>
            <p:spPr>
              <a:xfrm>
                <a:off x="1523160" y="21672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51" name="Freeform: Shape 83"/>
              <p:cNvSpPr/>
              <p:nvPr/>
            </p:nvSpPr>
            <p:spPr>
              <a:xfrm>
                <a:off x="1755360" y="21672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52" name="Freeform: Shape 84"/>
              <p:cNvSpPr/>
              <p:nvPr/>
            </p:nvSpPr>
            <p:spPr>
              <a:xfrm rot="16200000">
                <a:off x="1639440" y="34200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53" name="Freeform: Shape 85"/>
              <p:cNvSpPr/>
              <p:nvPr/>
            </p:nvSpPr>
            <p:spPr>
              <a:xfrm>
                <a:off x="1523160" y="458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54" name="Freeform: Shape 86"/>
              <p:cNvSpPr/>
              <p:nvPr/>
            </p:nvSpPr>
            <p:spPr>
              <a:xfrm>
                <a:off x="1755360" y="458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55" name="Freeform: Shape 87"/>
              <p:cNvSpPr/>
              <p:nvPr/>
            </p:nvSpPr>
            <p:spPr>
              <a:xfrm rot="16200000">
                <a:off x="1639440" y="584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556" name="Group 94"/>
            <p:cNvGrpSpPr/>
            <p:nvPr/>
          </p:nvGrpSpPr>
          <p:grpSpPr>
            <a:xfrm>
              <a:off x="966240" y="273240"/>
              <a:ext cx="59040" cy="347400"/>
              <a:chOff x="966240" y="273240"/>
              <a:chExt cx="59040" cy="347400"/>
            </a:xfrm>
          </p:grpSpPr>
          <p:sp>
            <p:nvSpPr>
              <p:cNvPr id="557" name="Freeform: Shape 89"/>
              <p:cNvSpPr/>
              <p:nvPr/>
            </p:nvSpPr>
            <p:spPr>
              <a:xfrm rot="10800000">
                <a:off x="966240" y="51444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58" name="Freeform: Shape 90"/>
              <p:cNvSpPr/>
              <p:nvPr/>
            </p:nvSpPr>
            <p:spPr>
              <a:xfrm rot="10800000">
                <a:off x="966240" y="27324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</p:grpSp>
      <p:pic>
        <p:nvPicPr>
          <p:cNvPr id="559" name="Picture 126" descr=""/>
          <p:cNvPicPr/>
          <p:nvPr/>
        </p:nvPicPr>
        <p:blipFill>
          <a:blip r:embed="rId19"/>
          <a:srcRect l="21017" t="46027" r="74382" b="45728"/>
          <a:stretch/>
        </p:blipFill>
        <p:spPr>
          <a:xfrm>
            <a:off x="9226800" y="5607360"/>
            <a:ext cx="749880" cy="1009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4" dur="indefinite" restart="never" nodeType="tmRoot">
          <p:childTnLst>
            <p:seq>
              <p:cTn id="105" dur="indefinite" nodeType="mainSeq"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nodeType="after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110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4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3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4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5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6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.png" descr=""/>
          <p:cNvPicPr/>
          <p:nvPr/>
        </p:nvPicPr>
        <p:blipFill>
          <a:blip r:embed="rId1"/>
          <a:stretch/>
        </p:blipFill>
        <p:spPr>
          <a:xfrm>
            <a:off x="876960" y="721800"/>
            <a:ext cx="1645560" cy="152676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76" name="image.png" descr=""/>
          <p:cNvPicPr/>
          <p:nvPr/>
        </p:nvPicPr>
        <p:blipFill>
          <a:blip r:embed="rId2"/>
          <a:stretch/>
        </p:blipFill>
        <p:spPr>
          <a:xfrm>
            <a:off x="876960" y="2293920"/>
            <a:ext cx="1645560" cy="152964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77" name="image.png" descr=""/>
          <p:cNvPicPr/>
          <p:nvPr/>
        </p:nvPicPr>
        <p:blipFill>
          <a:blip r:embed="rId3"/>
          <a:stretch/>
        </p:blipFill>
        <p:spPr>
          <a:xfrm>
            <a:off x="876960" y="3868920"/>
            <a:ext cx="1645560" cy="152964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78" name="image.png" descr=""/>
          <p:cNvPicPr/>
          <p:nvPr/>
        </p:nvPicPr>
        <p:blipFill>
          <a:blip r:embed="rId4"/>
          <a:stretch/>
        </p:blipFill>
        <p:spPr>
          <a:xfrm>
            <a:off x="876960" y="5454720"/>
            <a:ext cx="1645560" cy="73548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79" name="image.png" descr=""/>
          <p:cNvPicPr/>
          <p:nvPr/>
        </p:nvPicPr>
        <p:blipFill>
          <a:blip r:embed="rId5"/>
          <a:stretch/>
        </p:blipFill>
        <p:spPr>
          <a:xfrm>
            <a:off x="865080" y="6236640"/>
            <a:ext cx="1645560" cy="42552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80" name="stage1-B.pdf" descr=""/>
          <p:cNvPicPr/>
          <p:nvPr/>
        </p:nvPicPr>
        <p:blipFill>
          <a:blip r:embed="rId6"/>
          <a:stretch/>
        </p:blipFill>
        <p:spPr>
          <a:xfrm>
            <a:off x="3164760" y="76104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81" name="stage2-B.pdf" descr=""/>
          <p:cNvPicPr/>
          <p:nvPr/>
        </p:nvPicPr>
        <p:blipFill>
          <a:blip r:embed="rId7"/>
          <a:stretch/>
        </p:blipFill>
        <p:spPr>
          <a:xfrm>
            <a:off x="3164760" y="223920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82" name="stage3-B.pdf" descr=""/>
          <p:cNvPicPr/>
          <p:nvPr/>
        </p:nvPicPr>
        <p:blipFill>
          <a:blip r:embed="rId8"/>
          <a:stretch/>
        </p:blipFill>
        <p:spPr>
          <a:xfrm>
            <a:off x="3164760" y="372312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83" name="stage4-B.pdf" descr=""/>
          <p:cNvPicPr/>
          <p:nvPr/>
        </p:nvPicPr>
        <p:blipFill>
          <a:blip r:embed="rId9"/>
          <a:stretch/>
        </p:blipFill>
        <p:spPr>
          <a:xfrm>
            <a:off x="3165480" y="522360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sp>
        <p:nvSpPr>
          <p:cNvPr id="84" name="Shape 775"/>
          <p:cNvSpPr/>
          <p:nvPr/>
        </p:nvSpPr>
        <p:spPr>
          <a:xfrm rot="16200000">
            <a:off x="-1668960" y="4193280"/>
            <a:ext cx="4728960" cy="244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  <a:spcBef>
                <a:spcPts val="1301"/>
              </a:spcBef>
            </a:pPr>
            <a:r>
              <a:rPr b="0" lang="en-US" sz="1600" spc="-1" strike="noStrike">
                <a:solidFill>
                  <a:schemeClr val="lt1"/>
                </a:solidFill>
                <a:latin typeface="Arial Narrow"/>
                <a:ea typeface="Arial Narrow"/>
              </a:rPr>
              <a:t>Courtesy of L.Carbonaro and M.T. Beltrán</a:t>
            </a:r>
            <a:endParaRPr b="0" lang="en-US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5" name="Shape 787"/>
          <p:cNvSpPr/>
          <p:nvPr/>
        </p:nvSpPr>
        <p:spPr>
          <a:xfrm rot="16200000">
            <a:off x="1357200" y="4917240"/>
            <a:ext cx="3282120" cy="244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  <a:spcBef>
                <a:spcPts val="1301"/>
              </a:spcBef>
            </a:pPr>
            <a:r>
              <a:rPr b="0" lang="en-US" sz="1600" spc="-1" strike="noStrike">
                <a:solidFill>
                  <a:schemeClr val="lt1"/>
                </a:solidFill>
                <a:latin typeface="Arial Narrow"/>
                <a:ea typeface="Arial Narrow"/>
              </a:rPr>
              <a:t>Image by B. Sánchez and R. Delgado</a:t>
            </a:r>
            <a:endParaRPr b="0" lang="en-US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Shape 778"/>
          <p:cNvSpPr/>
          <p:nvPr/>
        </p:nvSpPr>
        <p:spPr>
          <a:xfrm>
            <a:off x="876960" y="237240"/>
            <a:ext cx="1633680" cy="428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2552760">
              <a:lnSpc>
                <a:spcPct val="100000"/>
              </a:lnSpc>
              <a:tabLst>
                <a:tab algn="l" pos="419040"/>
              </a:tabLst>
            </a:pPr>
            <a:r>
              <a:rPr b="0" lang="en-US" sz="2600" spc="-1" strike="noStrike">
                <a:solidFill>
                  <a:schemeClr val="lt1"/>
                </a:solidFill>
                <a:latin typeface="Calibri"/>
              </a:rPr>
              <a:t>low-mass</a:t>
            </a:r>
            <a:endParaRPr b="0" lang="en-US" sz="2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7" name="Shape 784"/>
          <p:cNvSpPr/>
          <p:nvPr/>
        </p:nvSpPr>
        <p:spPr>
          <a:xfrm>
            <a:off x="3164760" y="233640"/>
            <a:ext cx="1919880" cy="468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2552760">
              <a:lnSpc>
                <a:spcPct val="100000"/>
              </a:lnSpc>
              <a:tabLst>
                <a:tab algn="l" pos="419040"/>
              </a:tabLst>
            </a:pPr>
            <a:r>
              <a:rPr b="0" lang="en-US" sz="2600" spc="-1" strike="noStrike">
                <a:solidFill>
                  <a:schemeClr val="lt1"/>
                </a:solidFill>
                <a:latin typeface="Calibri"/>
              </a:rPr>
              <a:t>high-mass</a:t>
            </a:r>
            <a:endParaRPr b="0" lang="en-US" sz="2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8" name="Shape 785"/>
          <p:cNvSpPr/>
          <p:nvPr/>
        </p:nvSpPr>
        <p:spPr>
          <a:xfrm>
            <a:off x="5468040" y="824040"/>
            <a:ext cx="5992560" cy="926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starless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IRDCs, massive quiescent clumps,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1703160"/>
              </a:tabLst>
            </a:pP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dense cores (lines and dust), disks?</a:t>
            </a:r>
            <a:r>
              <a:rPr b="0" lang="en-US" sz="1900" spc="-1" strike="noStrike">
                <a:solidFill>
                  <a:schemeClr val="lt1"/>
                </a:solidFill>
                <a:latin typeface="Calibri"/>
              </a:rPr>
              <a:t> </a:t>
            </a:r>
            <a:r>
              <a:rPr b="0" lang="en-US" sz="14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/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9" name="Shape 788"/>
          <p:cNvSpPr/>
          <p:nvPr/>
        </p:nvSpPr>
        <p:spPr>
          <a:xfrm>
            <a:off x="5468040" y="1950840"/>
            <a:ext cx="5609520" cy="970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protostellar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dense cores, disks, masers,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outflows and jets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/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0" name="Shape 789"/>
          <p:cNvSpPr/>
          <p:nvPr/>
        </p:nvSpPr>
        <p:spPr>
          <a:xfrm>
            <a:off x="5468040" y="3189600"/>
            <a:ext cx="6150240" cy="1066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ZAMS</a:t>
            </a:r>
            <a:r>
              <a:rPr b="1" lang="en-US" sz="2200" spc="-1" strike="noStrike" baseline="-5000">
                <a:solidFill>
                  <a:srgbClr val="ffff00"/>
                </a:solidFill>
                <a:latin typeface="Calibri"/>
              </a:rPr>
              <a:t>[pre-UCHII]</a:t>
            </a:r>
            <a:r>
              <a:rPr b="0" lang="en-US" sz="2200" spc="-1" strike="noStrike" baseline="-5000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hot molecular cores, disks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outflows/jets, masers, HCHII regions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/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1" name="Shape 790"/>
          <p:cNvSpPr/>
          <p:nvPr/>
        </p:nvSpPr>
        <p:spPr>
          <a:xfrm>
            <a:off x="5468040" y="4522680"/>
            <a:ext cx="5609520" cy="875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ZAMS</a:t>
            </a:r>
            <a:r>
              <a:rPr b="1" lang="en-US" sz="2200" spc="-1" strike="noStrike" baseline="-5000">
                <a:solidFill>
                  <a:srgbClr val="ffff00"/>
                </a:solidFill>
                <a:latin typeface="Calibri"/>
              </a:rPr>
              <a:t>[UCHII]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UCHII and compact HII regions,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masers, disks?, outflows?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/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2" name="Shape 791"/>
          <p:cNvSpPr/>
          <p:nvPr/>
        </p:nvSpPr>
        <p:spPr>
          <a:xfrm>
            <a:off x="5468040" y="5757840"/>
            <a:ext cx="5609520" cy="640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final star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massive star or cluster, HII regions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/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TextBox 1"/>
          <p:cNvSpPr/>
          <p:nvPr/>
        </p:nvSpPr>
        <p:spPr>
          <a:xfrm>
            <a:off x="449640" y="352800"/>
            <a:ext cx="896832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3000" spc="-1" strike="noStrike">
                <a:solidFill>
                  <a:schemeClr val="lt1"/>
                </a:solidFill>
                <a:latin typeface="Calibri"/>
              </a:rPr>
              <a:t>Some memories from my stay in Arcetri (with Riccardo)…</a:t>
            </a:r>
            <a:endParaRPr b="0" lang="en-US" sz="3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61" name="TextBox 2"/>
          <p:cNvSpPr/>
          <p:nvPr/>
        </p:nvSpPr>
        <p:spPr>
          <a:xfrm>
            <a:off x="9400320" y="5247000"/>
            <a:ext cx="246996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US" sz="3000" spc="-1" strike="noStrike">
                <a:solidFill>
                  <a:schemeClr val="lt1"/>
                </a:solidFill>
                <a:latin typeface="Calibri"/>
              </a:rPr>
              <a:t>… </a:t>
            </a:r>
            <a:r>
              <a:rPr b="0" lang="en-US" sz="3000" spc="-1" strike="noStrike">
                <a:solidFill>
                  <a:schemeClr val="lt1"/>
                </a:solidFill>
                <a:latin typeface="Calibri"/>
              </a:rPr>
              <a:t>bicycle tours</a:t>
            </a:r>
            <a:endParaRPr b="0" lang="en-US" sz="30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2">
            <a:lumMod val="75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Picture 9" descr=""/>
          <p:cNvPicPr/>
          <p:nvPr/>
        </p:nvPicPr>
        <p:blipFill>
          <a:blip r:embed="rId1"/>
          <a:srcRect l="0" t="5883" r="0" b="7503"/>
          <a:stretch/>
        </p:blipFill>
        <p:spPr>
          <a:xfrm>
            <a:off x="12600" y="0"/>
            <a:ext cx="12178800" cy="3974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63" name="Rectangle 14"/>
          <p:cNvSpPr/>
          <p:nvPr/>
        </p:nvSpPr>
        <p:spPr>
          <a:xfrm>
            <a:off x="0" y="6400800"/>
            <a:ext cx="12178800" cy="456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64" name="Rectangle 17"/>
          <p:cNvSpPr/>
          <p:nvPr/>
        </p:nvSpPr>
        <p:spPr>
          <a:xfrm>
            <a:off x="12600" y="2818080"/>
            <a:ext cx="12178800" cy="3582360"/>
          </a:xfrm>
          <a:prstGeom prst="rect">
            <a:avLst/>
          </a:prstGeom>
          <a:gradFill rotWithShape="0">
            <a:gsLst>
              <a:gs pos="0">
                <a:srgbClr val="ffffff">
                  <a:alpha val="16000"/>
                </a:srgbClr>
              </a:gs>
              <a:gs pos="60000">
                <a:srgbClr val="ffffff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565" name="Group 15"/>
          <p:cNvGrpSpPr/>
          <p:nvPr/>
        </p:nvGrpSpPr>
        <p:grpSpPr>
          <a:xfrm>
            <a:off x="3155760" y="3234960"/>
            <a:ext cx="3032280" cy="3328920"/>
            <a:chOff x="3155760" y="3234960"/>
            <a:chExt cx="3032280" cy="3328920"/>
          </a:xfrm>
        </p:grpSpPr>
        <p:pic>
          <p:nvPicPr>
            <p:cNvPr id="566" name="Picture 10" descr=""/>
            <p:cNvPicPr/>
            <p:nvPr/>
          </p:nvPicPr>
          <p:blipFill>
            <a:blip r:embed="rId2"/>
            <a:srcRect l="0" t="27768" r="0" b="26512"/>
            <a:stretch/>
          </p:blipFill>
          <p:spPr>
            <a:xfrm>
              <a:off x="3155760" y="4716360"/>
              <a:ext cx="3032280" cy="18475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567" name="Picture 12" descr=""/>
            <p:cNvPicPr/>
            <p:nvPr/>
          </p:nvPicPr>
          <p:blipFill>
            <a:blip r:embed="rId3"/>
            <a:srcRect l="20378" t="30049" r="67767" b="49995"/>
            <a:stretch/>
          </p:blipFill>
          <p:spPr>
            <a:xfrm>
              <a:off x="3661920" y="3234960"/>
              <a:ext cx="1206720" cy="162864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568" name="Group 16"/>
          <p:cNvGrpSpPr/>
          <p:nvPr/>
        </p:nvGrpSpPr>
        <p:grpSpPr>
          <a:xfrm>
            <a:off x="235800" y="3480120"/>
            <a:ext cx="2919600" cy="3083760"/>
            <a:chOff x="235800" y="3480120"/>
            <a:chExt cx="2919600" cy="3083760"/>
          </a:xfrm>
        </p:grpSpPr>
        <p:pic>
          <p:nvPicPr>
            <p:cNvPr id="569" name="Picture 11" descr=""/>
            <p:cNvPicPr/>
            <p:nvPr/>
          </p:nvPicPr>
          <p:blipFill>
            <a:blip r:embed="rId4"/>
            <a:srcRect l="0" t="14604" r="0" b="22102"/>
            <a:stretch/>
          </p:blipFill>
          <p:spPr>
            <a:xfrm>
              <a:off x="235800" y="4716360"/>
              <a:ext cx="2919600" cy="18475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570" name="Picture 13" descr=""/>
            <p:cNvPicPr/>
            <p:nvPr/>
          </p:nvPicPr>
          <p:blipFill>
            <a:blip r:embed="rId5"/>
            <a:srcRect l="18331" t="15424" r="13866" b="12946"/>
            <a:stretch/>
          </p:blipFill>
          <p:spPr>
            <a:xfrm>
              <a:off x="741960" y="3480120"/>
              <a:ext cx="1206720" cy="1620360"/>
            </a:xfrm>
            <a:prstGeom prst="rect">
              <a:avLst/>
            </a:prstGeom>
            <a:noFill/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7" dur="indefinite" restart="never" nodeType="tmRoot">
          <p:childTnLst>
            <p:seq>
              <p:cTn id="128" dur="indefinite" nodeType="mainSeq">
                <p:childTnLst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092 L 0.8918 -0.00092 E">
                                      <p:cBhvr>
                                        <p:cTn id="132" dur="20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4.07407E-006 L 1.06354 4.07407E-006 E">
                                      <p:cBhvr>
                                        <p:cTn id="134" dur="25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5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Group 3"/>
          <p:cNvGrpSpPr/>
          <p:nvPr/>
        </p:nvGrpSpPr>
        <p:grpSpPr>
          <a:xfrm>
            <a:off x="-2290680" y="4716360"/>
            <a:ext cx="1831320" cy="1847520"/>
            <a:chOff x="-2290680" y="4716360"/>
            <a:chExt cx="1831320" cy="1847520"/>
          </a:xfrm>
        </p:grpSpPr>
        <p:pic>
          <p:nvPicPr>
            <p:cNvPr id="572" name="Picture 8" descr=""/>
            <p:cNvPicPr/>
            <p:nvPr/>
          </p:nvPicPr>
          <p:blipFill>
            <a:blip r:embed="rId1"/>
            <a:srcRect l="0" t="14604" r="0" b="22102"/>
            <a:stretch/>
          </p:blipFill>
          <p:spPr>
            <a:xfrm>
              <a:off x="-2290680" y="5405040"/>
              <a:ext cx="1831320" cy="11588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573" name="Picture 2" descr=""/>
            <p:cNvPicPr/>
            <p:nvPr/>
          </p:nvPicPr>
          <p:blipFill>
            <a:blip r:embed="rId2"/>
            <a:srcRect l="18331" t="15424" r="13866" b="12946"/>
            <a:stretch/>
          </p:blipFill>
          <p:spPr>
            <a:xfrm>
              <a:off x="-1991520" y="4716360"/>
              <a:ext cx="756720" cy="101628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574" name="Group 7"/>
          <p:cNvGrpSpPr/>
          <p:nvPr/>
        </p:nvGrpSpPr>
        <p:grpSpPr>
          <a:xfrm>
            <a:off x="-934560" y="4716360"/>
            <a:ext cx="1908360" cy="1838880"/>
            <a:chOff x="-934560" y="4716360"/>
            <a:chExt cx="1908360" cy="1838880"/>
          </a:xfrm>
        </p:grpSpPr>
        <p:pic>
          <p:nvPicPr>
            <p:cNvPr id="575" name="Picture 9" descr=""/>
            <p:cNvPicPr/>
            <p:nvPr/>
          </p:nvPicPr>
          <p:blipFill>
            <a:blip r:embed="rId3"/>
            <a:srcRect l="0" t="27768" r="0" b="26512"/>
            <a:stretch/>
          </p:blipFill>
          <p:spPr>
            <a:xfrm>
              <a:off x="-934560" y="5392440"/>
              <a:ext cx="1908360" cy="11628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576" name="Picture 10" descr=""/>
            <p:cNvPicPr/>
            <p:nvPr/>
          </p:nvPicPr>
          <p:blipFill>
            <a:blip r:embed="rId4"/>
            <a:srcRect l="20378" t="30049" r="67767" b="49995"/>
            <a:stretch/>
          </p:blipFill>
          <p:spPr>
            <a:xfrm>
              <a:off x="-630720" y="4716360"/>
              <a:ext cx="759240" cy="10249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577" name="Freeform 17"/>
          <p:cNvSpPr/>
          <p:nvPr/>
        </p:nvSpPr>
        <p:spPr>
          <a:xfrm>
            <a:off x="-19440" y="4863960"/>
            <a:ext cx="12256560" cy="2081520"/>
          </a:xfrm>
          <a:custGeom>
            <a:avLst/>
            <a:gdLst>
              <a:gd name="textAreaLeft" fmla="*/ 0 w 12256560"/>
              <a:gd name="textAreaRight" fmla="*/ 12256920 w 12256560"/>
              <a:gd name="textAreaTop" fmla="*/ 0 h 2081520"/>
              <a:gd name="textAreaBottom" fmla="*/ 2081880 h 2081520"/>
            </a:gdLst>
            <a:ahLst/>
            <a:rect l="textAreaLeft" t="textAreaTop" r="textAreaRight" b="textAreaBottom"/>
            <a:pathLst>
              <a:path w="12256851" h="2081719">
                <a:moveTo>
                  <a:pt x="0" y="1536970"/>
                </a:moveTo>
                <a:lnTo>
                  <a:pt x="1031132" y="1595336"/>
                </a:lnTo>
                <a:lnTo>
                  <a:pt x="1945532" y="1478604"/>
                </a:lnTo>
                <a:lnTo>
                  <a:pt x="2509736" y="894944"/>
                </a:lnTo>
                <a:lnTo>
                  <a:pt x="2918298" y="408561"/>
                </a:lnTo>
                <a:lnTo>
                  <a:pt x="3287949" y="175098"/>
                </a:lnTo>
                <a:lnTo>
                  <a:pt x="3579778" y="175098"/>
                </a:lnTo>
                <a:lnTo>
                  <a:pt x="4143983" y="817123"/>
                </a:lnTo>
                <a:lnTo>
                  <a:pt x="4572000" y="1459149"/>
                </a:lnTo>
                <a:lnTo>
                  <a:pt x="5428034" y="1575881"/>
                </a:lnTo>
                <a:lnTo>
                  <a:pt x="6108970" y="1575881"/>
                </a:lnTo>
                <a:lnTo>
                  <a:pt x="6809361" y="953310"/>
                </a:lnTo>
                <a:lnTo>
                  <a:pt x="7237378" y="389106"/>
                </a:lnTo>
                <a:lnTo>
                  <a:pt x="7412476" y="175098"/>
                </a:lnTo>
                <a:lnTo>
                  <a:pt x="7957225" y="0"/>
                </a:lnTo>
                <a:lnTo>
                  <a:pt x="8754893" y="544749"/>
                </a:lnTo>
                <a:lnTo>
                  <a:pt x="9066178" y="1264596"/>
                </a:lnTo>
                <a:lnTo>
                  <a:pt x="9630383" y="1614791"/>
                </a:lnTo>
                <a:lnTo>
                  <a:pt x="10525327" y="1595336"/>
                </a:lnTo>
                <a:lnTo>
                  <a:pt x="11361906" y="1575881"/>
                </a:lnTo>
                <a:lnTo>
                  <a:pt x="12217940" y="1498059"/>
                </a:lnTo>
                <a:lnTo>
                  <a:pt x="12256851" y="2042808"/>
                </a:lnTo>
                <a:lnTo>
                  <a:pt x="0" y="2081719"/>
                </a:lnTo>
                <a:lnTo>
                  <a:pt x="0" y="1614791"/>
                </a:lnTo>
              </a:path>
            </a:pathLst>
          </a:custGeom>
          <a:gradFill rotWithShape="0">
            <a:gsLst>
              <a:gs pos="0">
                <a:srgbClr val="c5e0b4"/>
              </a:gs>
              <a:gs pos="56000">
                <a:srgbClr val="70ad47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78" name="Sun 18"/>
          <p:cNvSpPr/>
          <p:nvPr/>
        </p:nvSpPr>
        <p:spPr>
          <a:xfrm>
            <a:off x="399240" y="302760"/>
            <a:ext cx="2173680" cy="208152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>
            <a:solidFill>
              <a:srgbClr val="ffc000">
                <a:lumMod val="40000"/>
                <a:lumOff val="6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5" dur="indefinite" restart="never" nodeType="tmRoot">
          <p:childTnLst>
            <p:seq>
              <p:cTn id="136" dur="indefinite" nodeType="mainSeq"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0093 L 0.1069 0.00093 L 0.14831 -0.02477 L 0.18503 -0.10139 L 0.21849 -0.22616 L 0.27123 -0.26296 L 0.32865 -0.21482 L 0.35573 -0.06157 L 0.39414 0.00093 L 0.43073 0.01227 L 0.47227 -0.01898 L 0.52969 -0.11829 L 0.56003 -0.20625 L 0.59193 -0.25463 L 0.63659 -0.26019 L 0.68451 -0.25463 L 0.71797 -0.18079 L 0.74831 -0.09005 L 0.76433 -0.03611 L 0.78985 0.00648 L 0.81693 0.02917 L 0.86797 0.04074 L 0.92865 0.03495 L 0.99571 0.02361 L 1.04987 0.02361 L 1.09623 0.01782 L 1.21914 0.01227 E">
                                      <p:cBhvr>
                                        <p:cTn id="140" dur="5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1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62 -0.01111 L 0.17812 0.00024 L 0.22122 0.00024 L 0.27383 -0.04814 L 0.30573 -0.12176 L 0.33607 -0.2324 L 0.39362 -0.26064 L 0.43659 -0.22384 L 0.475 -0.0537 L 0.51328 0.01158 L 0.58346 -0.01111 L 0.6345 -0.09351 L 0.67448 -0.19259 L 0.71432 -0.25787 L 0.80208 -0.24953 L 0.85638 -0.12453 L 0.8931 -0.01111 L 0.95208 0.03426 L 1.03346 0.03125 L 1.11328 0.01713 L 1.1819 0.01991 L 1.32383 0.01436 E">
                                      <p:cBhvr>
                                        <p:cTn id="142" dur="5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roup 3"/>
          <p:cNvGrpSpPr/>
          <p:nvPr/>
        </p:nvGrpSpPr>
        <p:grpSpPr>
          <a:xfrm>
            <a:off x="-2290680" y="4716360"/>
            <a:ext cx="1831320" cy="1847520"/>
            <a:chOff x="-2290680" y="4716360"/>
            <a:chExt cx="1831320" cy="1847520"/>
          </a:xfrm>
        </p:grpSpPr>
        <p:pic>
          <p:nvPicPr>
            <p:cNvPr id="580" name="Picture 8" descr=""/>
            <p:cNvPicPr/>
            <p:nvPr/>
          </p:nvPicPr>
          <p:blipFill>
            <a:blip r:embed="rId1"/>
            <a:srcRect l="0" t="14604" r="0" b="22102"/>
            <a:stretch/>
          </p:blipFill>
          <p:spPr>
            <a:xfrm>
              <a:off x="-2290680" y="5405040"/>
              <a:ext cx="1831320" cy="11588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581" name="Picture 2" descr=""/>
            <p:cNvPicPr/>
            <p:nvPr/>
          </p:nvPicPr>
          <p:blipFill>
            <a:blip r:embed="rId2"/>
            <a:srcRect l="18331" t="15424" r="13866" b="12946"/>
            <a:stretch/>
          </p:blipFill>
          <p:spPr>
            <a:xfrm>
              <a:off x="-1991520" y="4716360"/>
              <a:ext cx="756720" cy="101628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582" name="Group 7"/>
          <p:cNvGrpSpPr/>
          <p:nvPr/>
        </p:nvGrpSpPr>
        <p:grpSpPr>
          <a:xfrm>
            <a:off x="-934560" y="4716360"/>
            <a:ext cx="1908360" cy="1838880"/>
            <a:chOff x="-934560" y="4716360"/>
            <a:chExt cx="1908360" cy="1838880"/>
          </a:xfrm>
        </p:grpSpPr>
        <p:pic>
          <p:nvPicPr>
            <p:cNvPr id="583" name="Picture 9" descr=""/>
            <p:cNvPicPr/>
            <p:nvPr/>
          </p:nvPicPr>
          <p:blipFill>
            <a:blip r:embed="rId3"/>
            <a:srcRect l="0" t="27768" r="0" b="26512"/>
            <a:stretch/>
          </p:blipFill>
          <p:spPr>
            <a:xfrm>
              <a:off x="-934560" y="5392440"/>
              <a:ext cx="1908360" cy="11628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584" name="Picture 10" descr=""/>
            <p:cNvPicPr/>
            <p:nvPr/>
          </p:nvPicPr>
          <p:blipFill>
            <a:blip r:embed="rId4"/>
            <a:srcRect l="20378" t="30049" r="67767" b="49995"/>
            <a:stretch/>
          </p:blipFill>
          <p:spPr>
            <a:xfrm>
              <a:off x="-630720" y="4716360"/>
              <a:ext cx="759240" cy="10249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585" name="Freeform 14"/>
          <p:cNvSpPr/>
          <p:nvPr/>
        </p:nvSpPr>
        <p:spPr>
          <a:xfrm>
            <a:off x="-38880" y="2879280"/>
            <a:ext cx="12256560" cy="4046400"/>
          </a:xfrm>
          <a:custGeom>
            <a:avLst/>
            <a:gdLst>
              <a:gd name="textAreaLeft" fmla="*/ 0 w 12256560"/>
              <a:gd name="textAreaRight" fmla="*/ 12256920 w 12256560"/>
              <a:gd name="textAreaTop" fmla="*/ 0 h 4046400"/>
              <a:gd name="textAreaBottom" fmla="*/ 4046760 h 4046400"/>
            </a:gdLst>
            <a:ahLst/>
            <a:rect l="textAreaLeft" t="textAreaTop" r="textAreaRight" b="textAreaBottom"/>
            <a:pathLst>
              <a:path w="12256851" h="4046707">
                <a:moveTo>
                  <a:pt x="58366" y="3618690"/>
                </a:moveTo>
                <a:lnTo>
                  <a:pt x="1245141" y="3618690"/>
                </a:lnTo>
                <a:lnTo>
                  <a:pt x="2120630" y="3424136"/>
                </a:lnTo>
                <a:lnTo>
                  <a:pt x="2704290" y="2898843"/>
                </a:lnTo>
                <a:lnTo>
                  <a:pt x="2976664" y="2470826"/>
                </a:lnTo>
                <a:lnTo>
                  <a:pt x="3404681" y="2373549"/>
                </a:lnTo>
                <a:lnTo>
                  <a:pt x="3813243" y="2665379"/>
                </a:lnTo>
                <a:lnTo>
                  <a:pt x="4046707" y="3112851"/>
                </a:lnTo>
                <a:lnTo>
                  <a:pt x="4260715" y="3482502"/>
                </a:lnTo>
                <a:lnTo>
                  <a:pt x="5311302" y="3540868"/>
                </a:lnTo>
                <a:lnTo>
                  <a:pt x="6031149" y="3482502"/>
                </a:lnTo>
                <a:lnTo>
                  <a:pt x="6400800" y="3346315"/>
                </a:lnTo>
                <a:lnTo>
                  <a:pt x="6750996" y="2665379"/>
                </a:lnTo>
                <a:lnTo>
                  <a:pt x="6809362" y="2042809"/>
                </a:lnTo>
                <a:lnTo>
                  <a:pt x="7042826" y="1128409"/>
                </a:lnTo>
                <a:lnTo>
                  <a:pt x="7237379" y="603115"/>
                </a:lnTo>
                <a:lnTo>
                  <a:pt x="7373566" y="0"/>
                </a:lnTo>
                <a:lnTo>
                  <a:pt x="8073958" y="214009"/>
                </a:lnTo>
                <a:lnTo>
                  <a:pt x="8579796" y="972766"/>
                </a:lnTo>
                <a:lnTo>
                  <a:pt x="8929992" y="2159541"/>
                </a:lnTo>
                <a:lnTo>
                  <a:pt x="9319098" y="2957209"/>
                </a:lnTo>
                <a:lnTo>
                  <a:pt x="9844392" y="3443592"/>
                </a:lnTo>
                <a:lnTo>
                  <a:pt x="10875524" y="3560324"/>
                </a:lnTo>
                <a:lnTo>
                  <a:pt x="12256851" y="3521413"/>
                </a:lnTo>
                <a:lnTo>
                  <a:pt x="12256851" y="3988341"/>
                </a:lnTo>
                <a:lnTo>
                  <a:pt x="0" y="4046707"/>
                </a:lnTo>
                <a:lnTo>
                  <a:pt x="0" y="3599234"/>
                </a:lnTo>
              </a:path>
            </a:pathLst>
          </a:custGeom>
          <a:gradFill rotWithShape="0">
            <a:gsLst>
              <a:gs pos="20000">
                <a:srgbClr val="70ad47"/>
              </a:gs>
              <a:gs pos="39000">
                <a:srgbClr val="548235"/>
              </a:gs>
              <a:gs pos="87000">
                <a:srgbClr val="548235"/>
              </a:gs>
              <a:gs pos="100000">
                <a:srgbClr val="70ad47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86" name="Freeform 16"/>
          <p:cNvSpPr/>
          <p:nvPr/>
        </p:nvSpPr>
        <p:spPr>
          <a:xfrm>
            <a:off x="5019480" y="2295720"/>
            <a:ext cx="5330520" cy="4571640"/>
          </a:xfrm>
          <a:custGeom>
            <a:avLst/>
            <a:gdLst>
              <a:gd name="textAreaLeft" fmla="*/ 0 w 5330520"/>
              <a:gd name="textAreaRight" fmla="*/ 5330880 w 5330520"/>
              <a:gd name="textAreaTop" fmla="*/ 0 h 4571640"/>
              <a:gd name="textAreaBottom" fmla="*/ 4572000 h 4571640"/>
            </a:gdLst>
            <a:ahLst/>
            <a:rect l="textAreaLeft" t="textAreaTop" r="textAreaRight" b="textAreaBottom"/>
            <a:pathLst>
              <a:path w="5330758" h="4572000">
                <a:moveTo>
                  <a:pt x="0" y="4105072"/>
                </a:moveTo>
                <a:lnTo>
                  <a:pt x="1108954" y="3929974"/>
                </a:lnTo>
                <a:lnTo>
                  <a:pt x="1634247" y="2276272"/>
                </a:lnTo>
                <a:lnTo>
                  <a:pt x="2159541" y="330740"/>
                </a:lnTo>
                <a:lnTo>
                  <a:pt x="2490281" y="38910"/>
                </a:lnTo>
                <a:lnTo>
                  <a:pt x="2957209" y="0"/>
                </a:lnTo>
                <a:lnTo>
                  <a:pt x="3793788" y="1478604"/>
                </a:lnTo>
                <a:lnTo>
                  <a:pt x="4221805" y="2918298"/>
                </a:lnTo>
                <a:lnTo>
                  <a:pt x="4805464" y="3813242"/>
                </a:lnTo>
                <a:lnTo>
                  <a:pt x="5330758" y="4163438"/>
                </a:lnTo>
                <a:lnTo>
                  <a:pt x="5311302" y="4572000"/>
                </a:lnTo>
                <a:lnTo>
                  <a:pt x="0" y="4572000"/>
                </a:lnTo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87" name="Sun 1"/>
          <p:cNvSpPr/>
          <p:nvPr/>
        </p:nvSpPr>
        <p:spPr>
          <a:xfrm>
            <a:off x="399240" y="302760"/>
            <a:ext cx="2173680" cy="208152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>
            <a:solidFill>
              <a:srgbClr val="ffc000">
                <a:lumMod val="40000"/>
                <a:lumOff val="6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588" name="Group 6"/>
          <p:cNvGrpSpPr/>
          <p:nvPr/>
        </p:nvGrpSpPr>
        <p:grpSpPr>
          <a:xfrm>
            <a:off x="3096000" y="516960"/>
            <a:ext cx="3432960" cy="1736640"/>
            <a:chOff x="3096000" y="516960"/>
            <a:chExt cx="3432960" cy="1736640"/>
          </a:xfrm>
        </p:grpSpPr>
        <p:sp>
          <p:nvSpPr>
            <p:cNvPr id="589" name="Cloud Callout 4"/>
            <p:cNvSpPr/>
            <p:nvPr/>
          </p:nvSpPr>
          <p:spPr>
            <a:xfrm flipH="1">
              <a:off x="3096000" y="516960"/>
              <a:ext cx="3432960" cy="1736640"/>
            </a:xfrm>
            <a:prstGeom prst="cloudCallout">
              <a:avLst>
                <a:gd name="adj1" fmla="val -53451"/>
                <a:gd name="adj2" fmla="val -478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ed7d31">
                  <a:lumMod val="75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90" name="TextBox 5"/>
            <p:cNvSpPr/>
            <p:nvPr/>
          </p:nvSpPr>
          <p:spPr>
            <a:xfrm>
              <a:off x="3682080" y="847800"/>
              <a:ext cx="2307240" cy="123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Buff!  I am dying. 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300" spc="-1" strike="noStrike">
                <a:solidFill>
                  <a:srgbClr val="000000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Tomorrow, I will not be</a:t>
              </a:r>
              <a:br>
                <a:rPr sz="1800"/>
              </a:b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able to move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3" dur="indefinite" restart="never" nodeType="tmRoot">
          <p:childTnLst>
            <p:seq>
              <p:cTn id="144" dur="indefinite" nodeType="mainSeq"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0.00278 L 0.0892 0.00625 L 0.1405 -0.01829 L 0.17604 -0.08843 L 0.19375 -0.14815 L 0.21159 -0.21829 L 0.23529 -0.25 L 0.2806 -0.26389 L 0.3181 -0.22894 L 0.32995 -0.18333 L 0.34974 -0.08495 L 0.3694 -0.02523 L 0.40104 0.00278 L 0.4267 -0.0007 L 0.4543 -0.03588 L 0.47409 -0.09907 L 0.47995 -0.19375 L 0.50755 -0.42199 L 0.54115 -0.53773 L 0.5806 -0.59398 L 0.60625 -0.61134 L 0.64571 -0.61134 L 0.66745 -0.58681 L 0.69701 -0.51667 L 0.72474 -0.41852 L 0.76016 -0.27107 L 0.77995 -0.2044 L 0.80951 -0.09907 L 0.8392 -0.06389 L 0.8905 -0.02176 L 0.93386 0.00278 L 0.9694 0.00972 L 1.07995 0.0169 L 1.31472 0.00972 L 1.3918 0.00972 E">
                                      <p:cBhvr>
                                        <p:cTn id="148" dur="5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9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 -0.00833 L 0.20039 0.00579 L 0.25794 -0.01967 L 0.29466 -0.09629 L 0.32331 -0.21551 L 0.34883 -0.24953 L 0.39036 -0.26944 L 0.43503 -0.22106 L 0.47656 -0.03379 L 0.5069 0.00301 L 0.54193 0.0088 L 0.56914 -0.03101 L 0.59141 -0.10185 L 0.6026 -0.22685 L 0.61862 -0.38564 L 0.62656 -0.44236 L 0.63932 -0.48773 L 0.65365 -0.53889 L 0.68086 -0.58426 L 0.7095 -0.61551 L 0.73672 -0.62384 E">
                                      <p:cBhvr>
                                        <p:cTn id="150" dur="5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0"/>
                            </p:stCondLst>
                            <p:childTnLst>
                              <p:par>
                                <p:cTn id="152" nodeType="after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154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nodeType="click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466 -0.62106 L 0.79245 -0.57569 L 0.85469 -0.36597 L 0.90573 -0.17014 L 0.92656 -0.10208 L 1.00312 -0.01967 L 1.07643 0.02292 L 1.18815 0.01991 L 1.33346 0.00857 E">
                                      <p:cBhvr>
                                        <p:cTn id="158" dur="5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4831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92" name="Rectangle 3"/>
          <p:cNvSpPr/>
          <p:nvPr/>
        </p:nvSpPr>
        <p:spPr>
          <a:xfrm>
            <a:off x="0" y="4832280"/>
            <a:ext cx="12191760" cy="2025360"/>
          </a:xfrm>
          <a:prstGeom prst="rect">
            <a:avLst/>
          </a:prstGeom>
          <a:gradFill rotWithShape="0">
            <a:gsLst>
              <a:gs pos="7000">
                <a:srgbClr val="3e6403"/>
              </a:gs>
              <a:gs pos="43000">
                <a:srgbClr val="70ad47"/>
              </a:gs>
              <a:gs pos="100000">
                <a:srgbClr val="ffffff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593" name="Picture 41" descr=""/>
          <p:cNvPicPr/>
          <p:nvPr/>
        </p:nvPicPr>
        <p:blipFill>
          <a:blip r:embed="rId2"/>
          <a:stretch/>
        </p:blipFill>
        <p:spPr>
          <a:xfrm flipH="1">
            <a:off x="3706920" y="4832280"/>
            <a:ext cx="2857320" cy="189180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594" name="Group 5"/>
          <p:cNvGrpSpPr/>
          <p:nvPr/>
        </p:nvGrpSpPr>
        <p:grpSpPr>
          <a:xfrm>
            <a:off x="264960" y="3747960"/>
            <a:ext cx="2859480" cy="2433600"/>
            <a:chOff x="264960" y="3747960"/>
            <a:chExt cx="2859480" cy="2433600"/>
          </a:xfrm>
        </p:grpSpPr>
        <p:pic>
          <p:nvPicPr>
            <p:cNvPr id="595" name="Picture 17" descr=""/>
            <p:cNvPicPr/>
            <p:nvPr/>
          </p:nvPicPr>
          <p:blipFill>
            <a:blip r:embed="rId3"/>
            <a:srcRect l="0" t="27768" r="0" b="26512"/>
            <a:stretch/>
          </p:blipFill>
          <p:spPr>
            <a:xfrm>
              <a:off x="264960" y="4439160"/>
              <a:ext cx="2859480" cy="1742400"/>
            </a:xfrm>
            <a:prstGeom prst="rect">
              <a:avLst/>
            </a:prstGeom>
            <a:noFill/>
            <a:ln w="0">
              <a:noFill/>
            </a:ln>
          </p:spPr>
        </p:pic>
        <p:grpSp>
          <p:nvGrpSpPr>
            <p:cNvPr id="596" name="Group 43"/>
            <p:cNvGrpSpPr/>
            <p:nvPr/>
          </p:nvGrpSpPr>
          <p:grpSpPr>
            <a:xfrm>
              <a:off x="1330560" y="3747960"/>
              <a:ext cx="1006200" cy="2065680"/>
              <a:chOff x="1330560" y="3747960"/>
              <a:chExt cx="1006200" cy="2065680"/>
            </a:xfrm>
          </p:grpSpPr>
          <p:grpSp>
            <p:nvGrpSpPr>
              <p:cNvPr id="597" name="Group 44"/>
              <p:cNvGrpSpPr/>
              <p:nvPr/>
            </p:nvGrpSpPr>
            <p:grpSpPr>
              <a:xfrm>
                <a:off x="1383840" y="4596480"/>
                <a:ext cx="899640" cy="1217160"/>
                <a:chOff x="1383840" y="4596480"/>
                <a:chExt cx="899640" cy="1217160"/>
              </a:xfrm>
            </p:grpSpPr>
            <p:sp>
              <p:nvSpPr>
                <p:cNvPr id="598" name="Oval 46"/>
                <p:cNvSpPr/>
                <p:nvPr/>
              </p:nvSpPr>
              <p:spPr>
                <a:xfrm flipH="1">
                  <a:off x="1570680" y="4596480"/>
                  <a:ext cx="525600" cy="47628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endParaRPr b="0" lang="en-US" sz="1800" spc="-1" strike="noStrike">
                    <a:solidFill>
                      <a:schemeClr val="lt1"/>
                    </a:solidFill>
                    <a:latin typeface="Calibri"/>
                  </a:endParaRPr>
                </a:p>
              </p:txBody>
            </p:sp>
            <p:cxnSp>
              <p:nvCxnSpPr>
                <p:cNvPr id="599" name="Straight Connector 47"/>
                <p:cNvCxnSpPr/>
                <p:nvPr/>
              </p:nvCxnSpPr>
              <p:spPr>
                <a:xfrm>
                  <a:off x="1833840" y="5073120"/>
                  <a:ext cx="360" cy="433080"/>
                </a:xfrm>
                <a:prstGeom prst="straightConnector1">
                  <a:avLst/>
                </a:prstGeom>
                <a:ln w="50800">
                  <a:solidFill>
                    <a:srgbClr val="000000"/>
                  </a:solidFill>
                </a:ln>
              </p:spPr>
            </p:cxnSp>
            <p:cxnSp>
              <p:nvCxnSpPr>
                <p:cNvPr id="600" name="Straight Connector 48"/>
                <p:cNvCxnSpPr/>
                <p:nvPr/>
              </p:nvCxnSpPr>
              <p:spPr>
                <a:xfrm>
                  <a:off x="1383840" y="5212800"/>
                  <a:ext cx="900000" cy="360"/>
                </a:xfrm>
                <a:prstGeom prst="straightConnector1">
                  <a:avLst/>
                </a:prstGeom>
                <a:ln w="50800">
                  <a:solidFill>
                    <a:srgbClr val="000000"/>
                  </a:solidFill>
                </a:ln>
              </p:spPr>
            </p:cxnSp>
            <p:cxnSp>
              <p:nvCxnSpPr>
                <p:cNvPr id="601" name="Straight Connector 49"/>
                <p:cNvCxnSpPr/>
                <p:nvPr/>
              </p:nvCxnSpPr>
              <p:spPr>
                <a:xfrm>
                  <a:off x="1833840" y="5470920"/>
                  <a:ext cx="304920" cy="343080"/>
                </a:xfrm>
                <a:prstGeom prst="straightConnector1">
                  <a:avLst/>
                </a:prstGeom>
                <a:ln w="50800">
                  <a:solidFill>
                    <a:srgbClr val="000000"/>
                  </a:solidFill>
                </a:ln>
              </p:spPr>
            </p:cxnSp>
            <p:cxnSp>
              <p:nvCxnSpPr>
                <p:cNvPr id="602" name="Straight Connector 50"/>
                <p:cNvCxnSpPr/>
                <p:nvPr/>
              </p:nvCxnSpPr>
              <p:spPr>
                <a:xfrm flipH="1">
                  <a:off x="1570680" y="5436360"/>
                  <a:ext cx="263520" cy="377640"/>
                </a:xfrm>
                <a:prstGeom prst="straightConnector1">
                  <a:avLst/>
                </a:prstGeom>
                <a:ln w="50800">
                  <a:solidFill>
                    <a:srgbClr val="000000"/>
                  </a:solidFill>
                </a:ln>
              </p:spPr>
            </p:cxnSp>
          </p:grpSp>
          <p:pic>
            <p:nvPicPr>
              <p:cNvPr id="603" name="Picture 45" descr=""/>
              <p:cNvPicPr/>
              <p:nvPr/>
            </p:nvPicPr>
            <p:blipFill>
              <a:blip r:embed="rId4"/>
              <a:srcRect l="20378" t="30049" r="67767" b="49995"/>
              <a:stretch/>
            </p:blipFill>
            <p:spPr>
              <a:xfrm>
                <a:off x="1330560" y="3747960"/>
                <a:ext cx="1006200" cy="135792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</p:grpSp>
      <p:grpSp>
        <p:nvGrpSpPr>
          <p:cNvPr id="604" name="Group 4"/>
          <p:cNvGrpSpPr/>
          <p:nvPr/>
        </p:nvGrpSpPr>
        <p:grpSpPr>
          <a:xfrm>
            <a:off x="0" y="4151880"/>
            <a:ext cx="2660040" cy="2542680"/>
            <a:chOff x="0" y="4151880"/>
            <a:chExt cx="2660040" cy="2542680"/>
          </a:xfrm>
        </p:grpSpPr>
        <p:pic>
          <p:nvPicPr>
            <p:cNvPr id="605" name="Picture 20" descr=""/>
            <p:cNvPicPr/>
            <p:nvPr/>
          </p:nvPicPr>
          <p:blipFill>
            <a:blip r:embed="rId5"/>
            <a:srcRect l="0" t="14604" r="0" b="22102"/>
            <a:stretch/>
          </p:blipFill>
          <p:spPr>
            <a:xfrm>
              <a:off x="0" y="5011200"/>
              <a:ext cx="2660040" cy="1683360"/>
            </a:xfrm>
            <a:prstGeom prst="rect">
              <a:avLst/>
            </a:prstGeom>
            <a:noFill/>
            <a:ln w="0">
              <a:noFill/>
            </a:ln>
          </p:spPr>
        </p:pic>
        <p:grpSp>
          <p:nvGrpSpPr>
            <p:cNvPr id="606" name="Group 51"/>
            <p:cNvGrpSpPr/>
            <p:nvPr/>
          </p:nvGrpSpPr>
          <p:grpSpPr>
            <a:xfrm>
              <a:off x="264960" y="4151880"/>
              <a:ext cx="1118880" cy="2238120"/>
              <a:chOff x="264960" y="4151880"/>
              <a:chExt cx="1118880" cy="2238120"/>
            </a:xfrm>
          </p:grpSpPr>
          <p:grpSp>
            <p:nvGrpSpPr>
              <p:cNvPr id="607" name="Group 52"/>
              <p:cNvGrpSpPr/>
              <p:nvPr/>
            </p:nvGrpSpPr>
            <p:grpSpPr>
              <a:xfrm>
                <a:off x="330480" y="5173560"/>
                <a:ext cx="898920" cy="1216440"/>
                <a:chOff x="330480" y="5173560"/>
                <a:chExt cx="898920" cy="1216440"/>
              </a:xfrm>
            </p:grpSpPr>
            <p:sp>
              <p:nvSpPr>
                <p:cNvPr id="608" name="Oval 54"/>
                <p:cNvSpPr/>
                <p:nvPr/>
              </p:nvSpPr>
              <p:spPr>
                <a:xfrm>
                  <a:off x="517320" y="5173560"/>
                  <a:ext cx="525240" cy="4759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endParaRPr b="0" lang="en-US" sz="1800" spc="-1" strike="noStrike">
                    <a:solidFill>
                      <a:schemeClr val="lt1"/>
                    </a:solidFill>
                    <a:latin typeface="Calibri"/>
                  </a:endParaRPr>
                </a:p>
              </p:txBody>
            </p:sp>
            <p:cxnSp>
              <p:nvCxnSpPr>
                <p:cNvPr id="609" name="Straight Connector 55"/>
                <p:cNvCxnSpPr/>
                <p:nvPr/>
              </p:nvCxnSpPr>
              <p:spPr>
                <a:xfrm>
                  <a:off x="779760" y="5649840"/>
                  <a:ext cx="360" cy="433080"/>
                </a:xfrm>
                <a:prstGeom prst="straightConnector1">
                  <a:avLst/>
                </a:prstGeom>
                <a:ln w="50800">
                  <a:solidFill>
                    <a:srgbClr val="000000"/>
                  </a:solidFill>
                </a:ln>
              </p:spPr>
            </p:cxnSp>
            <p:cxnSp>
              <p:nvCxnSpPr>
                <p:cNvPr id="610" name="Straight Connector 56"/>
                <p:cNvCxnSpPr/>
                <p:nvPr/>
              </p:nvCxnSpPr>
              <p:spPr>
                <a:xfrm flipH="1">
                  <a:off x="330480" y="5789520"/>
                  <a:ext cx="899280" cy="360"/>
                </a:xfrm>
                <a:prstGeom prst="straightConnector1">
                  <a:avLst/>
                </a:prstGeom>
                <a:ln w="50800">
                  <a:solidFill>
                    <a:srgbClr val="000000"/>
                  </a:solidFill>
                </a:ln>
              </p:spPr>
            </p:cxnSp>
            <p:cxnSp>
              <p:nvCxnSpPr>
                <p:cNvPr id="611" name="Straight Connector 57"/>
                <p:cNvCxnSpPr/>
                <p:nvPr/>
              </p:nvCxnSpPr>
              <p:spPr>
                <a:xfrm flipH="1">
                  <a:off x="475560" y="6047280"/>
                  <a:ext cx="304560" cy="343080"/>
                </a:xfrm>
                <a:prstGeom prst="straightConnector1">
                  <a:avLst/>
                </a:prstGeom>
                <a:ln w="50800">
                  <a:solidFill>
                    <a:srgbClr val="000000"/>
                  </a:solidFill>
                </a:ln>
              </p:spPr>
            </p:cxnSp>
            <p:cxnSp>
              <p:nvCxnSpPr>
                <p:cNvPr id="612" name="Straight Connector 58"/>
                <p:cNvCxnSpPr/>
                <p:nvPr/>
              </p:nvCxnSpPr>
              <p:spPr>
                <a:xfrm>
                  <a:off x="779760" y="6013080"/>
                  <a:ext cx="263160" cy="377280"/>
                </a:xfrm>
                <a:prstGeom prst="straightConnector1">
                  <a:avLst/>
                </a:prstGeom>
                <a:ln w="50800">
                  <a:solidFill>
                    <a:srgbClr val="000000"/>
                  </a:solidFill>
                </a:ln>
              </p:spPr>
            </p:cxnSp>
          </p:grpSp>
          <p:pic>
            <p:nvPicPr>
              <p:cNvPr id="613" name="Picture 53" descr=""/>
              <p:cNvPicPr/>
              <p:nvPr/>
            </p:nvPicPr>
            <p:blipFill>
              <a:blip r:embed="rId6"/>
              <a:srcRect l="18331" t="15424" r="13866" b="12946"/>
              <a:stretch/>
            </p:blipFill>
            <p:spPr>
              <a:xfrm>
                <a:off x="264960" y="4151880"/>
                <a:ext cx="1118880" cy="150264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1" dur="indefinite" restart="never" nodeType="tmRoot">
          <p:childTnLst>
            <p:seq>
              <p:cTn id="162" dur="indefinite" nodeType="mainSeq"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893 -0.01875 L 0.00274 0.00209 E">
                                      <p:cBhvr>
                                        <p:cTn id="166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7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742 -0.03518 L -0.00911 0.00046 E">
                                      <p:cBhvr>
                                        <p:cTn id="168" dur="25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4831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15" name="Rectangle 3"/>
          <p:cNvSpPr/>
          <p:nvPr/>
        </p:nvSpPr>
        <p:spPr>
          <a:xfrm>
            <a:off x="0" y="4832280"/>
            <a:ext cx="12191760" cy="2025360"/>
          </a:xfrm>
          <a:prstGeom prst="rect">
            <a:avLst/>
          </a:prstGeom>
          <a:gradFill rotWithShape="0">
            <a:gsLst>
              <a:gs pos="7000">
                <a:srgbClr val="3e6403"/>
              </a:gs>
              <a:gs pos="43000">
                <a:srgbClr val="70ad47"/>
              </a:gs>
              <a:gs pos="100000">
                <a:srgbClr val="ffffff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616" name="Picture 17" descr=""/>
          <p:cNvPicPr/>
          <p:nvPr/>
        </p:nvPicPr>
        <p:blipFill>
          <a:blip r:embed="rId2"/>
          <a:srcRect l="0" t="27768" r="0" b="26512"/>
          <a:stretch/>
        </p:blipFill>
        <p:spPr>
          <a:xfrm>
            <a:off x="264960" y="4439160"/>
            <a:ext cx="2859480" cy="1742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7" name="Picture 20" descr=""/>
          <p:cNvPicPr/>
          <p:nvPr/>
        </p:nvPicPr>
        <p:blipFill>
          <a:blip r:embed="rId3"/>
          <a:srcRect l="0" t="14604" r="0" b="22102"/>
          <a:stretch/>
        </p:blipFill>
        <p:spPr>
          <a:xfrm>
            <a:off x="0" y="5011200"/>
            <a:ext cx="2660040" cy="1683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8" name="Picture 41" descr=""/>
          <p:cNvPicPr/>
          <p:nvPr/>
        </p:nvPicPr>
        <p:blipFill>
          <a:blip r:embed="rId4"/>
          <a:stretch/>
        </p:blipFill>
        <p:spPr>
          <a:xfrm flipH="1">
            <a:off x="3706920" y="4832280"/>
            <a:ext cx="2857320" cy="189180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619" name="Group 43"/>
          <p:cNvGrpSpPr/>
          <p:nvPr/>
        </p:nvGrpSpPr>
        <p:grpSpPr>
          <a:xfrm>
            <a:off x="1330560" y="3747960"/>
            <a:ext cx="1006200" cy="2065680"/>
            <a:chOff x="1330560" y="3747960"/>
            <a:chExt cx="1006200" cy="2065680"/>
          </a:xfrm>
        </p:grpSpPr>
        <p:grpSp>
          <p:nvGrpSpPr>
            <p:cNvPr id="620" name="Group 44"/>
            <p:cNvGrpSpPr/>
            <p:nvPr/>
          </p:nvGrpSpPr>
          <p:grpSpPr>
            <a:xfrm>
              <a:off x="1383840" y="4596480"/>
              <a:ext cx="899640" cy="1217160"/>
              <a:chOff x="1383840" y="4596480"/>
              <a:chExt cx="899640" cy="1217160"/>
            </a:xfrm>
          </p:grpSpPr>
          <p:sp>
            <p:nvSpPr>
              <p:cNvPr id="621" name="Oval 46"/>
              <p:cNvSpPr/>
              <p:nvPr/>
            </p:nvSpPr>
            <p:spPr>
              <a:xfrm flipH="1">
                <a:off x="1570680" y="4596480"/>
                <a:ext cx="525600" cy="4762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622" name="Straight Connector 47"/>
              <p:cNvCxnSpPr/>
              <p:nvPr/>
            </p:nvCxnSpPr>
            <p:spPr>
              <a:xfrm>
                <a:off x="1833840" y="5073120"/>
                <a:ext cx="360" cy="43308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623" name="Straight Connector 48"/>
              <p:cNvCxnSpPr/>
              <p:nvPr/>
            </p:nvCxnSpPr>
            <p:spPr>
              <a:xfrm>
                <a:off x="1383840" y="5212800"/>
                <a:ext cx="90000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624" name="Straight Connector 49"/>
              <p:cNvCxnSpPr/>
              <p:nvPr/>
            </p:nvCxnSpPr>
            <p:spPr>
              <a:xfrm>
                <a:off x="1833840" y="5470920"/>
                <a:ext cx="304920" cy="34308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625" name="Straight Connector 50"/>
              <p:cNvCxnSpPr/>
              <p:nvPr/>
            </p:nvCxnSpPr>
            <p:spPr>
              <a:xfrm flipH="1">
                <a:off x="1570680" y="5436360"/>
                <a:ext cx="263520" cy="37764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626" name="Picture 45" descr=""/>
            <p:cNvPicPr/>
            <p:nvPr/>
          </p:nvPicPr>
          <p:blipFill>
            <a:blip r:embed="rId5"/>
            <a:srcRect l="20378" t="30049" r="67767" b="49995"/>
            <a:stretch/>
          </p:blipFill>
          <p:spPr>
            <a:xfrm>
              <a:off x="1330560" y="3747960"/>
              <a:ext cx="1006200" cy="135792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627" name="Group 51"/>
          <p:cNvGrpSpPr/>
          <p:nvPr/>
        </p:nvGrpSpPr>
        <p:grpSpPr>
          <a:xfrm>
            <a:off x="264960" y="4151880"/>
            <a:ext cx="1118880" cy="2238120"/>
            <a:chOff x="264960" y="4151880"/>
            <a:chExt cx="1118880" cy="2238120"/>
          </a:xfrm>
        </p:grpSpPr>
        <p:grpSp>
          <p:nvGrpSpPr>
            <p:cNvPr id="628" name="Group 52"/>
            <p:cNvGrpSpPr/>
            <p:nvPr/>
          </p:nvGrpSpPr>
          <p:grpSpPr>
            <a:xfrm>
              <a:off x="330480" y="5173560"/>
              <a:ext cx="898920" cy="1216440"/>
              <a:chOff x="330480" y="5173560"/>
              <a:chExt cx="898920" cy="1216440"/>
            </a:xfrm>
          </p:grpSpPr>
          <p:sp>
            <p:nvSpPr>
              <p:cNvPr id="629" name="Oval 54"/>
              <p:cNvSpPr/>
              <p:nvPr/>
            </p:nvSpPr>
            <p:spPr>
              <a:xfrm>
                <a:off x="517320" y="5173560"/>
                <a:ext cx="525240" cy="4759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630" name="Straight Connector 55"/>
              <p:cNvCxnSpPr/>
              <p:nvPr/>
            </p:nvCxnSpPr>
            <p:spPr>
              <a:xfrm>
                <a:off x="779760" y="5649840"/>
                <a:ext cx="360" cy="43308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631" name="Straight Connector 56"/>
              <p:cNvCxnSpPr/>
              <p:nvPr/>
            </p:nvCxnSpPr>
            <p:spPr>
              <a:xfrm flipH="1">
                <a:off x="330480" y="5789520"/>
                <a:ext cx="89928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632" name="Straight Connector 57"/>
              <p:cNvCxnSpPr/>
              <p:nvPr/>
            </p:nvCxnSpPr>
            <p:spPr>
              <a:xfrm flipH="1">
                <a:off x="475560" y="6047280"/>
                <a:ext cx="304560" cy="34308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633" name="Straight Connector 58"/>
              <p:cNvCxnSpPr/>
              <p:nvPr/>
            </p:nvCxnSpPr>
            <p:spPr>
              <a:xfrm>
                <a:off x="779760" y="6013080"/>
                <a:ext cx="263160" cy="37728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634" name="Picture 53" descr=""/>
            <p:cNvPicPr/>
            <p:nvPr/>
          </p:nvPicPr>
          <p:blipFill>
            <a:blip r:embed="rId6"/>
            <a:srcRect l="18331" t="15424" r="13866" b="12946"/>
            <a:stretch/>
          </p:blipFill>
          <p:spPr>
            <a:xfrm>
              <a:off x="264960" y="4151880"/>
              <a:ext cx="1118880" cy="1502640"/>
            </a:xfrm>
            <a:prstGeom prst="rect">
              <a:avLst/>
            </a:prstGeom>
            <a:noFill/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9" dur="indefinite" restart="never" nodeType="tmRoot">
          <p:childTnLst>
            <p:seq>
              <p:cTn id="170" dur="indefinite" nodeType="mainSeq"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16 L 0.11953 0.01227 L 0.22149 -0.00926 L 0.2875 -0.03843 L 0.32357 0.05232 E">
                                      <p:cBhvr>
                                        <p:cTn id="174" dur="3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5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995 L 0.07031 0.01551 L 0.14844 -0.00324 L 0.22487 -0.01921 L 0.28346 -0.05926 L 0.31484 0.00463 E">
                                      <p:cBhvr>
                                        <p:cTn id="176" dur="350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TextBox 1"/>
          <p:cNvSpPr/>
          <p:nvPr/>
        </p:nvSpPr>
        <p:spPr>
          <a:xfrm>
            <a:off x="449640" y="352800"/>
            <a:ext cx="896832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3000" spc="-1" strike="noStrike">
                <a:solidFill>
                  <a:schemeClr val="lt1"/>
                </a:solidFill>
                <a:latin typeface="Calibri"/>
              </a:rPr>
              <a:t>Some memories from my stay in Arcetri (with Riccardo)…</a:t>
            </a:r>
            <a:endParaRPr b="0" lang="en-US" sz="3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36" name="TextBox 2"/>
          <p:cNvSpPr/>
          <p:nvPr/>
        </p:nvSpPr>
        <p:spPr>
          <a:xfrm>
            <a:off x="9303120" y="5247000"/>
            <a:ext cx="256464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US" sz="3000" spc="-1" strike="noStrike">
                <a:solidFill>
                  <a:schemeClr val="lt1"/>
                </a:solidFill>
                <a:latin typeface="Calibri"/>
              </a:rPr>
              <a:t>… </a:t>
            </a:r>
            <a:r>
              <a:rPr b="0" lang="en-US" sz="3000" spc="-1" strike="noStrike">
                <a:solidFill>
                  <a:schemeClr val="lt1"/>
                </a:solidFill>
                <a:latin typeface="Calibri"/>
              </a:rPr>
              <a:t>working time</a:t>
            </a:r>
            <a:endParaRPr b="0" lang="en-US" sz="30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Picture 69" descr=""/>
          <p:cNvPicPr/>
          <p:nvPr/>
        </p:nvPicPr>
        <p:blipFill>
          <a:blip r:embed="rId1"/>
          <a:srcRect l="9195" t="9209" r="14139" b="60316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69" descr=""/>
          <p:cNvPicPr/>
          <p:nvPr/>
        </p:nvPicPr>
        <p:blipFill>
          <a:blip r:embed="rId1"/>
          <a:srcRect l="9195" t="9209" r="14139" b="60316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39" name="Freeform 4"/>
          <p:cNvSpPr/>
          <p:nvPr/>
        </p:nvSpPr>
        <p:spPr>
          <a:xfrm>
            <a:off x="0" y="0"/>
            <a:ext cx="12191760" cy="6857640"/>
          </a:xfrm>
          <a:custGeom>
            <a:avLst/>
            <a:gdLst>
              <a:gd name="textAreaLeft" fmla="*/ 0 w 12191760"/>
              <a:gd name="textAreaRight" fmla="*/ 12192120 w 1219176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12192000" h="6858000">
                <a:moveTo>
                  <a:pt x="2854036" y="4073236"/>
                </a:moveTo>
                <a:lnTo>
                  <a:pt x="2854036" y="5347855"/>
                </a:lnTo>
                <a:lnTo>
                  <a:pt x="4544291" y="5347855"/>
                </a:lnTo>
                <a:lnTo>
                  <a:pt x="4544291" y="40732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40" name="Rectangle 5"/>
          <p:cNvSpPr/>
          <p:nvPr/>
        </p:nvSpPr>
        <p:spPr>
          <a:xfrm>
            <a:off x="2854080" y="4073400"/>
            <a:ext cx="1689840" cy="1274400"/>
          </a:xfrm>
          <a:prstGeom prst="rect">
            <a:avLst/>
          </a:prstGeom>
          <a:noFill/>
          <a:ln w="635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41" name="TextBox 6"/>
          <p:cNvSpPr/>
          <p:nvPr/>
        </p:nvSpPr>
        <p:spPr>
          <a:xfrm>
            <a:off x="2657160" y="3429000"/>
            <a:ext cx="2083320" cy="455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Radio building 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Picture 65" descr=""/>
          <p:cNvPicPr/>
          <p:nvPr/>
        </p:nvPicPr>
        <p:blipFill>
          <a:blip r:embed="rId1"/>
          <a:srcRect l="31871" t="14091" r="24068" b="68397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43" name="Rectangle 12"/>
          <p:cNvSpPr/>
          <p:nvPr/>
        </p:nvSpPr>
        <p:spPr>
          <a:xfrm>
            <a:off x="0" y="-10800"/>
            <a:ext cx="12191760" cy="68576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644" name="Group 15"/>
          <p:cNvGrpSpPr/>
          <p:nvPr/>
        </p:nvGrpSpPr>
        <p:grpSpPr>
          <a:xfrm>
            <a:off x="261000" y="540360"/>
            <a:ext cx="7940880" cy="6151320"/>
            <a:chOff x="261000" y="540360"/>
            <a:chExt cx="7940880" cy="6151320"/>
          </a:xfrm>
        </p:grpSpPr>
        <p:cxnSp>
          <p:nvCxnSpPr>
            <p:cNvPr id="645" name="Straight Connector 4"/>
            <p:cNvCxnSpPr/>
            <p:nvPr/>
          </p:nvCxnSpPr>
          <p:spPr>
            <a:xfrm flipV="1">
              <a:off x="261000" y="5383440"/>
              <a:ext cx="7292520" cy="130860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646" name="Straight Connector 6"/>
            <p:cNvCxnSpPr>
              <a:stCxn id="647" idx="2"/>
            </p:cNvCxnSpPr>
            <p:nvPr/>
          </p:nvCxnSpPr>
          <p:spPr>
            <a:xfrm>
              <a:off x="7553160" y="2089080"/>
              <a:ext cx="360" cy="32947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648" name="Straight Connector 8"/>
            <p:cNvCxnSpPr/>
            <p:nvPr/>
          </p:nvCxnSpPr>
          <p:spPr>
            <a:xfrm>
              <a:off x="6530400" y="4063320"/>
              <a:ext cx="102312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649" name="Straight Connector 13"/>
            <p:cNvCxnSpPr/>
            <p:nvPr/>
          </p:nvCxnSpPr>
          <p:spPr>
            <a:xfrm flipV="1">
              <a:off x="261000" y="3270960"/>
              <a:ext cx="6269760" cy="991800"/>
            </a:xfrm>
            <a:prstGeom prst="straightConnector1">
              <a:avLst/>
            </a:prstGeom>
            <a:ln w="25400">
              <a:solidFill>
                <a:srgbClr val="f6f8fc"/>
              </a:solidFill>
            </a:ln>
          </p:spPr>
        </p:cxnSp>
        <p:cxnSp>
          <p:nvCxnSpPr>
            <p:cNvPr id="650" name="Straight Connector 16"/>
            <p:cNvCxnSpPr/>
            <p:nvPr/>
          </p:nvCxnSpPr>
          <p:spPr>
            <a:xfrm flipV="1">
              <a:off x="6530400" y="3270960"/>
              <a:ext cx="360" cy="809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651" name="Straight Connector 21"/>
            <p:cNvCxnSpPr/>
            <p:nvPr/>
          </p:nvCxnSpPr>
          <p:spPr>
            <a:xfrm flipV="1">
              <a:off x="5861160" y="3374640"/>
              <a:ext cx="360" cy="2307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652" name="Straight Connector 24"/>
            <p:cNvCxnSpPr/>
            <p:nvPr/>
          </p:nvCxnSpPr>
          <p:spPr>
            <a:xfrm flipV="1">
              <a:off x="4848840" y="3548520"/>
              <a:ext cx="360" cy="2321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653" name="Straight Connector 25"/>
            <p:cNvCxnSpPr/>
            <p:nvPr/>
          </p:nvCxnSpPr>
          <p:spPr>
            <a:xfrm flipV="1">
              <a:off x="3800880" y="3720600"/>
              <a:ext cx="360" cy="23508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654" name="Straight Connector 27"/>
            <p:cNvCxnSpPr/>
            <p:nvPr/>
          </p:nvCxnSpPr>
          <p:spPr>
            <a:xfrm flipV="1">
              <a:off x="261000" y="2415240"/>
              <a:ext cx="5600520" cy="85608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655" name="Straight Connector 29"/>
            <p:cNvCxnSpPr/>
            <p:nvPr/>
          </p:nvCxnSpPr>
          <p:spPr>
            <a:xfrm>
              <a:off x="261000" y="966600"/>
              <a:ext cx="7292520" cy="36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656" name="Straight Connector 31"/>
            <p:cNvCxnSpPr>
              <a:endCxn id="657" idx="2"/>
            </p:cNvCxnSpPr>
            <p:nvPr/>
          </p:nvCxnSpPr>
          <p:spPr>
            <a:xfrm flipH="1" flipV="1">
              <a:off x="5856120" y="1755000"/>
              <a:ext cx="5400" cy="6606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658" name="Straight Connector 1"/>
            <p:cNvCxnSpPr/>
            <p:nvPr/>
          </p:nvCxnSpPr>
          <p:spPr>
            <a:xfrm flipV="1">
              <a:off x="4822200" y="966600"/>
              <a:ext cx="360" cy="1632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659" name="Straight Connector 7"/>
            <p:cNvCxnSpPr/>
            <p:nvPr/>
          </p:nvCxnSpPr>
          <p:spPr>
            <a:xfrm flipV="1">
              <a:off x="3774240" y="966600"/>
              <a:ext cx="360" cy="17809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660" name="Straight Connector 30"/>
            <p:cNvCxnSpPr/>
            <p:nvPr/>
          </p:nvCxnSpPr>
          <p:spPr>
            <a:xfrm>
              <a:off x="6530400" y="24051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661" name="Straight Connector 32"/>
            <p:cNvCxnSpPr/>
            <p:nvPr/>
          </p:nvCxnSpPr>
          <p:spPr>
            <a:xfrm>
              <a:off x="6530400" y="27057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662" name="Straight Connector 33"/>
            <p:cNvCxnSpPr/>
            <p:nvPr/>
          </p:nvCxnSpPr>
          <p:spPr>
            <a:xfrm>
              <a:off x="6530400" y="29829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663" name="Straight Connector 34"/>
            <p:cNvCxnSpPr/>
            <p:nvPr/>
          </p:nvCxnSpPr>
          <p:spPr>
            <a:xfrm>
              <a:off x="6530400" y="327204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664" name="Straight Connector 35"/>
            <p:cNvCxnSpPr/>
            <p:nvPr/>
          </p:nvCxnSpPr>
          <p:spPr>
            <a:xfrm>
              <a:off x="6530400" y="3391560"/>
              <a:ext cx="1013040" cy="3340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665" name="Straight Connector 36"/>
            <p:cNvCxnSpPr/>
            <p:nvPr/>
          </p:nvCxnSpPr>
          <p:spPr>
            <a:xfrm>
              <a:off x="6530400" y="3623400"/>
              <a:ext cx="476640" cy="416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666" name="Straight Connector 37"/>
            <p:cNvCxnSpPr/>
            <p:nvPr/>
          </p:nvCxnSpPr>
          <p:spPr>
            <a:xfrm flipV="1">
              <a:off x="7031520" y="2394720"/>
              <a:ext cx="360" cy="111384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</a:ln>
          </p:spPr>
        </p:cxnSp>
        <p:cxnSp>
          <p:nvCxnSpPr>
            <p:cNvPr id="667" name="Straight Connector 38"/>
            <p:cNvCxnSpPr/>
            <p:nvPr/>
          </p:nvCxnSpPr>
          <p:spPr>
            <a:xfrm flipV="1">
              <a:off x="6530400" y="2405160"/>
              <a:ext cx="360" cy="8661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647" name="Arc 40"/>
            <p:cNvSpPr/>
            <p:nvPr/>
          </p:nvSpPr>
          <p:spPr>
            <a:xfrm rot="5400000">
              <a:off x="6945840" y="832680"/>
              <a:ext cx="1214640" cy="1297080"/>
            </a:xfrm>
            <a:prstGeom prst="arc">
              <a:avLst>
                <a:gd name="adj1" fmla="val 18377002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668" name="Straight Connector 41"/>
            <p:cNvCxnSpPr>
              <a:endCxn id="647" idx="0"/>
            </p:cNvCxnSpPr>
            <p:nvPr/>
          </p:nvCxnSpPr>
          <p:spPr>
            <a:xfrm>
              <a:off x="7553160" y="1284120"/>
              <a:ext cx="523080" cy="5572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669" name="Straight Connector 44"/>
            <p:cNvCxnSpPr/>
            <p:nvPr/>
          </p:nvCxnSpPr>
          <p:spPr>
            <a:xfrm>
              <a:off x="7553160" y="951840"/>
              <a:ext cx="360" cy="3326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670" name="Straight Connector 46"/>
            <p:cNvCxnSpPr>
              <a:endCxn id="657" idx="0"/>
            </p:cNvCxnSpPr>
            <p:nvPr/>
          </p:nvCxnSpPr>
          <p:spPr>
            <a:xfrm>
              <a:off x="5870520" y="1253880"/>
              <a:ext cx="343440" cy="40104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657" name="Arc 48"/>
            <p:cNvSpPr/>
            <p:nvPr/>
          </p:nvSpPr>
          <p:spPr>
            <a:xfrm rot="5400000">
              <a:off x="5249160" y="498960"/>
              <a:ext cx="1214640" cy="129708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671" name="Straight Connector 51"/>
            <p:cNvCxnSpPr/>
            <p:nvPr/>
          </p:nvCxnSpPr>
          <p:spPr>
            <a:xfrm flipV="1">
              <a:off x="5870520" y="981720"/>
              <a:ext cx="360" cy="2998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672" name="Arc 54"/>
            <p:cNvSpPr/>
            <p:nvPr/>
          </p:nvSpPr>
          <p:spPr>
            <a:xfrm rot="10211400">
              <a:off x="4164480" y="29710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673" name="Straight Connector 55"/>
            <p:cNvCxnSpPr>
              <a:stCxn id="672" idx="0"/>
            </p:cNvCxnSpPr>
            <p:nvPr/>
          </p:nvCxnSpPr>
          <p:spPr>
            <a:xfrm flipV="1">
              <a:off x="4340520" y="3548520"/>
              <a:ext cx="401760" cy="4467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674" name="Arc 58"/>
            <p:cNvSpPr/>
            <p:nvPr/>
          </p:nvSpPr>
          <p:spPr>
            <a:xfrm rot="2547000">
              <a:off x="4373640" y="27669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675" name="Straight Connector 59"/>
            <p:cNvCxnSpPr>
              <a:endCxn id="674" idx="2"/>
            </p:cNvCxnSpPr>
            <p:nvPr/>
          </p:nvCxnSpPr>
          <p:spPr>
            <a:xfrm>
              <a:off x="5073120" y="3520080"/>
              <a:ext cx="427680" cy="2649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676" name="Arc 63"/>
            <p:cNvSpPr/>
            <p:nvPr/>
          </p:nvSpPr>
          <p:spPr>
            <a:xfrm rot="2547000">
              <a:off x="5143320" y="26463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677" name="Straight Connector 64"/>
            <p:cNvCxnSpPr>
              <a:endCxn id="676" idx="2"/>
            </p:cNvCxnSpPr>
            <p:nvPr/>
          </p:nvCxnSpPr>
          <p:spPr>
            <a:xfrm>
              <a:off x="5980320" y="3391560"/>
              <a:ext cx="290520" cy="272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678" name="Arc 66"/>
            <p:cNvSpPr/>
            <p:nvPr/>
          </p:nvSpPr>
          <p:spPr>
            <a:xfrm rot="13368600">
              <a:off x="4021920" y="21988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679" name="Straight Connector 67"/>
            <p:cNvCxnSpPr/>
            <p:nvPr/>
          </p:nvCxnSpPr>
          <p:spPr>
            <a:xfrm>
              <a:off x="4173120" y="2404080"/>
              <a:ext cx="428400" cy="22320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680" name="Straight Connector 76"/>
            <p:cNvCxnSpPr/>
            <p:nvPr/>
          </p:nvCxnSpPr>
          <p:spPr>
            <a:xfrm flipV="1">
              <a:off x="6841440" y="3507840"/>
              <a:ext cx="191160" cy="27720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  <a:headEnd len="sm" type="triangle" w="sm"/>
            </a:ln>
          </p:spPr>
        </p:cxn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7" dur="indefinite" restart="never" nodeType="tmRoot">
          <p:childTnLst>
            <p:seq>
              <p:cTn id="178" dur="indefinite" nodeType="mainSeq">
                <p:childTnLst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83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86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15"/>
          <p:cNvGrpSpPr/>
          <p:nvPr/>
        </p:nvGrpSpPr>
        <p:grpSpPr>
          <a:xfrm>
            <a:off x="286920" y="1223280"/>
            <a:ext cx="11766600" cy="2295360"/>
            <a:chOff x="286920" y="1223280"/>
            <a:chExt cx="11766600" cy="2295360"/>
          </a:xfrm>
        </p:grpSpPr>
        <p:pic>
          <p:nvPicPr>
            <p:cNvPr id="94" name="Picture 7" descr="ESA_Herschel_HiGal_CatsPaw_WarandPeace.jpg"/>
            <p:cNvPicPr/>
            <p:nvPr/>
          </p:nvPicPr>
          <p:blipFill>
            <a:blip r:embed="rId1"/>
            <a:stretch/>
          </p:blipFill>
          <p:spPr>
            <a:xfrm>
              <a:off x="5105520" y="1261080"/>
              <a:ext cx="6948000" cy="22572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95" name="Picture 2" descr="robert_picture.jpeg"/>
            <p:cNvPicPr/>
            <p:nvPr/>
          </p:nvPicPr>
          <p:blipFill>
            <a:blip r:embed="rId2"/>
            <a:stretch/>
          </p:blipFill>
          <p:spPr>
            <a:xfrm>
              <a:off x="891000" y="1223280"/>
              <a:ext cx="1821240" cy="2274480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round/>
            </a:ln>
          </p:spPr>
        </p:pic>
        <p:sp>
          <p:nvSpPr>
            <p:cNvPr id="96" name="Rounded Rectangular Callout 4"/>
            <p:cNvSpPr/>
            <p:nvPr/>
          </p:nvSpPr>
          <p:spPr>
            <a:xfrm>
              <a:off x="2971080" y="1238760"/>
              <a:ext cx="5251320" cy="989640"/>
            </a:xfrm>
            <a:prstGeom prst="wedgeRoundRectCallout">
              <a:avLst>
                <a:gd name="adj1" fmla="val -62906"/>
                <a:gd name="adj2" fmla="val 51740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Interstellar medium is cool</a:t>
              </a:r>
              <a:r>
                <a:rPr b="0" lang="is-IS" sz="1800" spc="-1" strike="noStrike">
                  <a:solidFill>
                    <a:schemeClr val="dk1"/>
                  </a:solidFill>
                  <a:latin typeface="Calibri"/>
                </a:rPr>
                <a:t>… there are clouds and high-mass stars are weird, how do they form?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7" name="TextBox 9"/>
            <p:cNvSpPr/>
            <p:nvPr/>
          </p:nvSpPr>
          <p:spPr>
            <a:xfrm rot="16200000">
              <a:off x="-632520" y="2143440"/>
              <a:ext cx="2295000" cy="4554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 </a:t>
              </a: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Robert Estalella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98" name="Group 16"/>
          <p:cNvGrpSpPr/>
          <p:nvPr/>
        </p:nvGrpSpPr>
        <p:grpSpPr>
          <a:xfrm>
            <a:off x="286920" y="3826080"/>
            <a:ext cx="11542320" cy="2603520"/>
            <a:chOff x="286920" y="3826080"/>
            <a:chExt cx="11542320" cy="2603520"/>
          </a:xfrm>
        </p:grpSpPr>
        <p:pic>
          <p:nvPicPr>
            <p:cNvPr id="99" name="Picture 6" descr="microquasar.jpg"/>
            <p:cNvPicPr/>
            <p:nvPr/>
          </p:nvPicPr>
          <p:blipFill>
            <a:blip r:embed="rId3"/>
            <a:stretch/>
          </p:blipFill>
          <p:spPr>
            <a:xfrm>
              <a:off x="7757280" y="3906000"/>
              <a:ext cx="4071960" cy="25232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00" name="Picture 3" descr="paredes_picture.jpeg"/>
            <p:cNvPicPr/>
            <p:nvPr/>
          </p:nvPicPr>
          <p:blipFill>
            <a:blip r:embed="rId4"/>
            <a:stretch/>
          </p:blipFill>
          <p:spPr>
            <a:xfrm>
              <a:off x="883800" y="3826080"/>
              <a:ext cx="1828440" cy="2603160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round/>
            </a:ln>
          </p:spPr>
        </p:pic>
        <p:sp>
          <p:nvSpPr>
            <p:cNvPr id="101" name="Rounded Rectangular Callout 5"/>
            <p:cNvSpPr/>
            <p:nvPr/>
          </p:nvSpPr>
          <p:spPr>
            <a:xfrm>
              <a:off x="2971080" y="5439600"/>
              <a:ext cx="5251320" cy="989640"/>
            </a:xfrm>
            <a:prstGeom prst="wedgeRoundRectCallout">
              <a:avLst>
                <a:gd name="adj1" fmla="val -64653"/>
                <a:gd name="adj2" fmla="val -53366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Micro-quasars, accretion disks, stars eating stars </a:t>
              </a:r>
              <a:r>
                <a:rPr b="0" lang="is-IS" sz="1800" spc="-1" strike="noStrike">
                  <a:solidFill>
                    <a:schemeClr val="dk1"/>
                  </a:solidFill>
                  <a:latin typeface="Calibri"/>
                </a:rPr>
                <a:t>…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is-IS" sz="1800" spc="-1" strike="noStrike">
                  <a:solidFill>
                    <a:schemeClr val="dk1"/>
                  </a:solidFill>
                  <a:latin typeface="Calibri"/>
                </a:rPr>
                <a:t>really high energy events!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2" name="TextBox 10"/>
            <p:cNvSpPr/>
            <p:nvPr/>
          </p:nvSpPr>
          <p:spPr>
            <a:xfrm rot="16200000">
              <a:off x="-786600" y="4900320"/>
              <a:ext cx="2603160" cy="4554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 </a:t>
              </a: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Josep M. Paredes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03" name="TextBox 11"/>
          <p:cNvSpPr/>
          <p:nvPr/>
        </p:nvSpPr>
        <p:spPr>
          <a:xfrm>
            <a:off x="422640" y="352800"/>
            <a:ext cx="351108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3000" spc="-1" strike="noStrike">
                <a:solidFill>
                  <a:schemeClr val="lt1"/>
                </a:solidFill>
                <a:latin typeface="Calibri"/>
              </a:rPr>
              <a:t>Going back to 2006 …</a:t>
            </a:r>
            <a:endParaRPr b="0" lang="en-US" sz="30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4" name="Picture 8" descr="sanchez.jpg"/>
          <p:cNvPicPr/>
          <p:nvPr/>
        </p:nvPicPr>
        <p:blipFill>
          <a:blip r:embed="rId5"/>
          <a:stretch/>
        </p:blipFill>
        <p:spPr>
          <a:xfrm>
            <a:off x="4358520" y="2950200"/>
            <a:ext cx="1436760" cy="1523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5" name="Rounded Rectangular Callout 14"/>
          <p:cNvSpPr/>
          <p:nvPr/>
        </p:nvSpPr>
        <p:spPr>
          <a:xfrm>
            <a:off x="5955120" y="3540960"/>
            <a:ext cx="4071960" cy="566640"/>
          </a:xfrm>
          <a:prstGeom prst="wedgeRoundRectCallout">
            <a:avLst>
              <a:gd name="adj1" fmla="val -61409"/>
              <a:gd name="adj2" fmla="val 2484"/>
              <a:gd name="adj3" fmla="val 16667"/>
            </a:avLst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Which topic for a PhD in astrophysics?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6" name="Picture 17" descr="young_star_protoplanetary_disc_1334x1000.jpg"/>
          <p:cNvPicPr/>
          <p:nvPr/>
        </p:nvPicPr>
        <p:blipFill>
          <a:blip r:embed="rId6"/>
          <a:stretch/>
        </p:blipFill>
        <p:spPr>
          <a:xfrm>
            <a:off x="9081360" y="873720"/>
            <a:ext cx="2747520" cy="2059560"/>
          </a:xfrm>
          <a:prstGeom prst="rect">
            <a:avLst/>
          </a:prstGeom>
          <a:noFill/>
          <a:ln w="25400">
            <a:solidFill>
              <a:srgbClr val="ffffff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fill="hold" presetClass="entr" presetID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3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Group 15"/>
          <p:cNvGrpSpPr/>
          <p:nvPr/>
        </p:nvGrpSpPr>
        <p:grpSpPr>
          <a:xfrm>
            <a:off x="261000" y="540360"/>
            <a:ext cx="7940880" cy="6151320"/>
            <a:chOff x="261000" y="540360"/>
            <a:chExt cx="7940880" cy="6151320"/>
          </a:xfrm>
        </p:grpSpPr>
        <p:cxnSp>
          <p:nvCxnSpPr>
            <p:cNvPr id="682" name="Straight Connector 4"/>
            <p:cNvCxnSpPr/>
            <p:nvPr/>
          </p:nvCxnSpPr>
          <p:spPr>
            <a:xfrm flipV="1">
              <a:off x="261000" y="5383440"/>
              <a:ext cx="7292520" cy="130860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683" name="Straight Connector 6"/>
            <p:cNvCxnSpPr>
              <a:stCxn id="684" idx="2"/>
            </p:cNvCxnSpPr>
            <p:nvPr/>
          </p:nvCxnSpPr>
          <p:spPr>
            <a:xfrm>
              <a:off x="7553160" y="2089080"/>
              <a:ext cx="360" cy="32947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685" name="Straight Connector 8"/>
            <p:cNvCxnSpPr/>
            <p:nvPr/>
          </p:nvCxnSpPr>
          <p:spPr>
            <a:xfrm>
              <a:off x="6530400" y="4063320"/>
              <a:ext cx="102312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686" name="Straight Connector 13"/>
            <p:cNvCxnSpPr/>
            <p:nvPr/>
          </p:nvCxnSpPr>
          <p:spPr>
            <a:xfrm flipV="1">
              <a:off x="261000" y="3270960"/>
              <a:ext cx="6269760" cy="991800"/>
            </a:xfrm>
            <a:prstGeom prst="straightConnector1">
              <a:avLst/>
            </a:prstGeom>
            <a:ln w="25400">
              <a:solidFill>
                <a:srgbClr val="f6f8fc"/>
              </a:solidFill>
            </a:ln>
          </p:spPr>
        </p:cxnSp>
        <p:cxnSp>
          <p:nvCxnSpPr>
            <p:cNvPr id="687" name="Straight Connector 16"/>
            <p:cNvCxnSpPr/>
            <p:nvPr/>
          </p:nvCxnSpPr>
          <p:spPr>
            <a:xfrm flipV="1">
              <a:off x="6530400" y="3270960"/>
              <a:ext cx="360" cy="809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688" name="Straight Connector 21"/>
            <p:cNvCxnSpPr/>
            <p:nvPr/>
          </p:nvCxnSpPr>
          <p:spPr>
            <a:xfrm flipV="1">
              <a:off x="5861160" y="3374640"/>
              <a:ext cx="360" cy="2307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689" name="Straight Connector 24"/>
            <p:cNvCxnSpPr/>
            <p:nvPr/>
          </p:nvCxnSpPr>
          <p:spPr>
            <a:xfrm flipV="1">
              <a:off x="4848840" y="3548520"/>
              <a:ext cx="360" cy="2321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690" name="Straight Connector 25"/>
            <p:cNvCxnSpPr/>
            <p:nvPr/>
          </p:nvCxnSpPr>
          <p:spPr>
            <a:xfrm flipV="1">
              <a:off x="3800880" y="3720600"/>
              <a:ext cx="360" cy="23508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691" name="Straight Connector 27"/>
            <p:cNvCxnSpPr/>
            <p:nvPr/>
          </p:nvCxnSpPr>
          <p:spPr>
            <a:xfrm flipV="1">
              <a:off x="261000" y="2415240"/>
              <a:ext cx="5600520" cy="85608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692" name="Straight Connector 29"/>
            <p:cNvCxnSpPr/>
            <p:nvPr/>
          </p:nvCxnSpPr>
          <p:spPr>
            <a:xfrm>
              <a:off x="261000" y="966600"/>
              <a:ext cx="7292520" cy="36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693" name="Straight Connector 31"/>
            <p:cNvCxnSpPr>
              <a:endCxn id="694" idx="2"/>
            </p:cNvCxnSpPr>
            <p:nvPr/>
          </p:nvCxnSpPr>
          <p:spPr>
            <a:xfrm flipH="1" flipV="1">
              <a:off x="5856120" y="1755000"/>
              <a:ext cx="5400" cy="6606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695" name="Straight Connector 1"/>
            <p:cNvCxnSpPr/>
            <p:nvPr/>
          </p:nvCxnSpPr>
          <p:spPr>
            <a:xfrm flipV="1">
              <a:off x="4822200" y="966600"/>
              <a:ext cx="360" cy="1632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696" name="Straight Connector 7"/>
            <p:cNvCxnSpPr/>
            <p:nvPr/>
          </p:nvCxnSpPr>
          <p:spPr>
            <a:xfrm flipV="1">
              <a:off x="3774240" y="966600"/>
              <a:ext cx="360" cy="17809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697" name="Straight Connector 30"/>
            <p:cNvCxnSpPr/>
            <p:nvPr/>
          </p:nvCxnSpPr>
          <p:spPr>
            <a:xfrm>
              <a:off x="6530400" y="24051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698" name="Straight Connector 32"/>
            <p:cNvCxnSpPr/>
            <p:nvPr/>
          </p:nvCxnSpPr>
          <p:spPr>
            <a:xfrm>
              <a:off x="6530400" y="27057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699" name="Straight Connector 33"/>
            <p:cNvCxnSpPr/>
            <p:nvPr/>
          </p:nvCxnSpPr>
          <p:spPr>
            <a:xfrm>
              <a:off x="6530400" y="29829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700" name="Straight Connector 34"/>
            <p:cNvCxnSpPr/>
            <p:nvPr/>
          </p:nvCxnSpPr>
          <p:spPr>
            <a:xfrm>
              <a:off x="6530400" y="327204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701" name="Straight Connector 35"/>
            <p:cNvCxnSpPr/>
            <p:nvPr/>
          </p:nvCxnSpPr>
          <p:spPr>
            <a:xfrm>
              <a:off x="6530400" y="3391560"/>
              <a:ext cx="1013040" cy="3340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702" name="Straight Connector 36"/>
            <p:cNvCxnSpPr/>
            <p:nvPr/>
          </p:nvCxnSpPr>
          <p:spPr>
            <a:xfrm>
              <a:off x="6530400" y="3623400"/>
              <a:ext cx="476640" cy="416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703" name="Straight Connector 37"/>
            <p:cNvCxnSpPr/>
            <p:nvPr/>
          </p:nvCxnSpPr>
          <p:spPr>
            <a:xfrm flipV="1">
              <a:off x="7031520" y="2394720"/>
              <a:ext cx="360" cy="111384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</a:ln>
          </p:spPr>
        </p:cxnSp>
        <p:cxnSp>
          <p:nvCxnSpPr>
            <p:cNvPr id="704" name="Straight Connector 38"/>
            <p:cNvCxnSpPr/>
            <p:nvPr/>
          </p:nvCxnSpPr>
          <p:spPr>
            <a:xfrm flipV="1">
              <a:off x="6530400" y="2405160"/>
              <a:ext cx="360" cy="8661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684" name="Arc 40"/>
            <p:cNvSpPr/>
            <p:nvPr/>
          </p:nvSpPr>
          <p:spPr>
            <a:xfrm rot="5400000">
              <a:off x="6945840" y="832680"/>
              <a:ext cx="1214640" cy="1297080"/>
            </a:xfrm>
            <a:prstGeom prst="arc">
              <a:avLst>
                <a:gd name="adj1" fmla="val 18377002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705" name="Straight Connector 41"/>
            <p:cNvCxnSpPr>
              <a:endCxn id="684" idx="0"/>
            </p:cNvCxnSpPr>
            <p:nvPr/>
          </p:nvCxnSpPr>
          <p:spPr>
            <a:xfrm>
              <a:off x="7553160" y="1284120"/>
              <a:ext cx="523080" cy="5572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706" name="Straight Connector 44"/>
            <p:cNvCxnSpPr/>
            <p:nvPr/>
          </p:nvCxnSpPr>
          <p:spPr>
            <a:xfrm>
              <a:off x="7553160" y="951840"/>
              <a:ext cx="360" cy="3326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707" name="Straight Connector 46"/>
            <p:cNvCxnSpPr>
              <a:endCxn id="694" idx="0"/>
            </p:cNvCxnSpPr>
            <p:nvPr/>
          </p:nvCxnSpPr>
          <p:spPr>
            <a:xfrm>
              <a:off x="5870520" y="1253880"/>
              <a:ext cx="343440" cy="40104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694" name="Arc 48"/>
            <p:cNvSpPr/>
            <p:nvPr/>
          </p:nvSpPr>
          <p:spPr>
            <a:xfrm rot="5400000">
              <a:off x="5249160" y="498960"/>
              <a:ext cx="1214640" cy="129708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708" name="Straight Connector 51"/>
            <p:cNvCxnSpPr/>
            <p:nvPr/>
          </p:nvCxnSpPr>
          <p:spPr>
            <a:xfrm flipV="1">
              <a:off x="5870520" y="981720"/>
              <a:ext cx="360" cy="2998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709" name="Arc 54"/>
            <p:cNvSpPr/>
            <p:nvPr/>
          </p:nvSpPr>
          <p:spPr>
            <a:xfrm rot="10211400">
              <a:off x="4164480" y="29710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710" name="Straight Connector 55"/>
            <p:cNvCxnSpPr>
              <a:stCxn id="709" idx="0"/>
            </p:cNvCxnSpPr>
            <p:nvPr/>
          </p:nvCxnSpPr>
          <p:spPr>
            <a:xfrm flipV="1">
              <a:off x="4340520" y="3548520"/>
              <a:ext cx="401760" cy="4467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711" name="Arc 58"/>
            <p:cNvSpPr/>
            <p:nvPr/>
          </p:nvSpPr>
          <p:spPr>
            <a:xfrm rot="2547000">
              <a:off x="4373640" y="27669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712" name="Straight Connector 59"/>
            <p:cNvCxnSpPr>
              <a:endCxn id="711" idx="2"/>
            </p:cNvCxnSpPr>
            <p:nvPr/>
          </p:nvCxnSpPr>
          <p:spPr>
            <a:xfrm>
              <a:off x="5073120" y="3520080"/>
              <a:ext cx="427680" cy="2649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713" name="Arc 63"/>
            <p:cNvSpPr/>
            <p:nvPr/>
          </p:nvSpPr>
          <p:spPr>
            <a:xfrm rot="2547000">
              <a:off x="5143320" y="26463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714" name="Straight Connector 64"/>
            <p:cNvCxnSpPr>
              <a:endCxn id="713" idx="2"/>
            </p:cNvCxnSpPr>
            <p:nvPr/>
          </p:nvCxnSpPr>
          <p:spPr>
            <a:xfrm>
              <a:off x="5980320" y="3391560"/>
              <a:ext cx="290520" cy="272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715" name="Arc 66"/>
            <p:cNvSpPr/>
            <p:nvPr/>
          </p:nvSpPr>
          <p:spPr>
            <a:xfrm rot="13368600">
              <a:off x="4021920" y="21988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716" name="Straight Connector 67"/>
            <p:cNvCxnSpPr/>
            <p:nvPr/>
          </p:nvCxnSpPr>
          <p:spPr>
            <a:xfrm>
              <a:off x="4173120" y="2404080"/>
              <a:ext cx="428400" cy="22320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717" name="Straight Connector 76"/>
            <p:cNvCxnSpPr/>
            <p:nvPr/>
          </p:nvCxnSpPr>
          <p:spPr>
            <a:xfrm flipV="1">
              <a:off x="6841440" y="3507840"/>
              <a:ext cx="191160" cy="27720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  <a:headEnd len="sm" type="triangle" w="sm"/>
            </a:ln>
          </p:spPr>
        </p:cxnSp>
      </p:grpSp>
      <p:sp>
        <p:nvSpPr>
          <p:cNvPr id="718" name="Rectangle 2"/>
          <p:cNvSpPr/>
          <p:nvPr/>
        </p:nvSpPr>
        <p:spPr>
          <a:xfrm>
            <a:off x="3865320" y="5052240"/>
            <a:ext cx="33480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19" name="Rectangle 10"/>
          <p:cNvSpPr/>
          <p:nvPr/>
        </p:nvSpPr>
        <p:spPr>
          <a:xfrm rot="16200000">
            <a:off x="6939000" y="4235400"/>
            <a:ext cx="27792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720" name="Group 47"/>
          <p:cNvGrpSpPr/>
          <p:nvPr/>
        </p:nvGrpSpPr>
        <p:grpSpPr>
          <a:xfrm>
            <a:off x="6902640" y="3985560"/>
            <a:ext cx="348480" cy="471240"/>
            <a:chOff x="6902640" y="3985560"/>
            <a:chExt cx="348480" cy="471240"/>
          </a:xfrm>
        </p:grpSpPr>
        <p:sp>
          <p:nvSpPr>
            <p:cNvPr id="721" name="Oval 11"/>
            <p:cNvSpPr/>
            <p:nvPr/>
          </p:nvSpPr>
          <p:spPr>
            <a:xfrm>
              <a:off x="6975360" y="3985560"/>
              <a:ext cx="203400" cy="1843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cxnSp>
          <p:nvCxnSpPr>
            <p:cNvPr id="722" name="Straight Connector 17"/>
            <p:cNvCxnSpPr>
              <a:stCxn id="721" idx="4"/>
            </p:cNvCxnSpPr>
            <p:nvPr/>
          </p:nvCxnSpPr>
          <p:spPr>
            <a:xfrm>
              <a:off x="7076880" y="4169880"/>
              <a:ext cx="360" cy="168120"/>
            </a:xfrm>
            <a:prstGeom prst="straightConnector1">
              <a:avLst/>
            </a:prstGeom>
            <a:ln w="50800">
              <a:solidFill>
                <a:srgbClr val="000000"/>
              </a:solidFill>
            </a:ln>
          </p:spPr>
        </p:cxnSp>
        <p:cxnSp>
          <p:nvCxnSpPr>
            <p:cNvPr id="723" name="Straight Connector 19"/>
            <p:cNvCxnSpPr/>
            <p:nvPr/>
          </p:nvCxnSpPr>
          <p:spPr>
            <a:xfrm flipH="1">
              <a:off x="6902640" y="4223880"/>
              <a:ext cx="348840" cy="360"/>
            </a:xfrm>
            <a:prstGeom prst="straightConnector1">
              <a:avLst/>
            </a:prstGeom>
            <a:ln w="50800">
              <a:solidFill>
                <a:srgbClr val="000000"/>
              </a:solidFill>
            </a:ln>
          </p:spPr>
        </p:cxnSp>
        <p:cxnSp>
          <p:nvCxnSpPr>
            <p:cNvPr id="724" name="Straight Connector 26"/>
            <p:cNvCxnSpPr/>
            <p:nvPr/>
          </p:nvCxnSpPr>
          <p:spPr>
            <a:xfrm flipH="1">
              <a:off x="6959160" y="4323960"/>
              <a:ext cx="118080" cy="133200"/>
            </a:xfrm>
            <a:prstGeom prst="straightConnector1">
              <a:avLst/>
            </a:prstGeom>
            <a:ln w="50800">
              <a:solidFill>
                <a:srgbClr val="000000"/>
              </a:solidFill>
            </a:ln>
          </p:spPr>
        </p:cxnSp>
        <p:cxnSp>
          <p:nvCxnSpPr>
            <p:cNvPr id="725" name="Straight Connector 42"/>
            <p:cNvCxnSpPr/>
            <p:nvPr/>
          </p:nvCxnSpPr>
          <p:spPr>
            <a:xfrm>
              <a:off x="7076880" y="4310640"/>
              <a:ext cx="102240" cy="146520"/>
            </a:xfrm>
            <a:prstGeom prst="straightConnector1">
              <a:avLst/>
            </a:prstGeom>
            <a:ln w="50800">
              <a:solidFill>
                <a:srgbClr val="000000"/>
              </a:solidFill>
            </a:ln>
          </p:spPr>
        </p:cxnSp>
      </p:grpSp>
      <p:grpSp>
        <p:nvGrpSpPr>
          <p:cNvPr id="726" name="Group 49"/>
          <p:cNvGrpSpPr/>
          <p:nvPr/>
        </p:nvGrpSpPr>
        <p:grpSpPr>
          <a:xfrm>
            <a:off x="4207680" y="5190840"/>
            <a:ext cx="348480" cy="471240"/>
            <a:chOff x="4207680" y="5190840"/>
            <a:chExt cx="348480" cy="471240"/>
          </a:xfrm>
        </p:grpSpPr>
        <p:sp>
          <p:nvSpPr>
            <p:cNvPr id="727" name="Oval 50"/>
            <p:cNvSpPr/>
            <p:nvPr/>
          </p:nvSpPr>
          <p:spPr>
            <a:xfrm>
              <a:off x="4280400" y="5190840"/>
              <a:ext cx="203400" cy="1843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cxnSp>
          <p:nvCxnSpPr>
            <p:cNvPr id="728" name="Straight Connector 52"/>
            <p:cNvCxnSpPr>
              <a:stCxn id="727" idx="4"/>
            </p:cNvCxnSpPr>
            <p:nvPr/>
          </p:nvCxnSpPr>
          <p:spPr>
            <a:xfrm>
              <a:off x="4381920" y="5375160"/>
              <a:ext cx="360" cy="168120"/>
            </a:xfrm>
            <a:prstGeom prst="straightConnector1">
              <a:avLst/>
            </a:prstGeom>
            <a:ln w="50800">
              <a:solidFill>
                <a:srgbClr val="000000"/>
              </a:solidFill>
            </a:ln>
          </p:spPr>
        </p:cxnSp>
        <p:cxnSp>
          <p:nvCxnSpPr>
            <p:cNvPr id="729" name="Straight Connector 53"/>
            <p:cNvCxnSpPr/>
            <p:nvPr/>
          </p:nvCxnSpPr>
          <p:spPr>
            <a:xfrm flipH="1">
              <a:off x="4207680" y="5429520"/>
              <a:ext cx="348840" cy="360"/>
            </a:xfrm>
            <a:prstGeom prst="straightConnector1">
              <a:avLst/>
            </a:prstGeom>
            <a:ln w="50800">
              <a:solidFill>
                <a:srgbClr val="000000"/>
              </a:solidFill>
            </a:ln>
          </p:spPr>
        </p:cxnSp>
        <p:cxnSp>
          <p:nvCxnSpPr>
            <p:cNvPr id="730" name="Straight Connector 56"/>
            <p:cNvCxnSpPr/>
            <p:nvPr/>
          </p:nvCxnSpPr>
          <p:spPr>
            <a:xfrm flipH="1">
              <a:off x="4263840" y="5529240"/>
              <a:ext cx="118440" cy="133200"/>
            </a:xfrm>
            <a:prstGeom prst="straightConnector1">
              <a:avLst/>
            </a:prstGeom>
            <a:ln w="50800">
              <a:solidFill>
                <a:srgbClr val="000000"/>
              </a:solidFill>
            </a:ln>
          </p:spPr>
        </p:cxnSp>
        <p:cxnSp>
          <p:nvCxnSpPr>
            <p:cNvPr id="731" name="Straight Connector 57"/>
            <p:cNvCxnSpPr/>
            <p:nvPr/>
          </p:nvCxnSpPr>
          <p:spPr>
            <a:xfrm>
              <a:off x="4381920" y="5515920"/>
              <a:ext cx="102240" cy="146520"/>
            </a:xfrm>
            <a:prstGeom prst="straightConnector1">
              <a:avLst/>
            </a:prstGeom>
            <a:ln w="50800">
              <a:solidFill>
                <a:srgbClr val="000000"/>
              </a:solidFill>
            </a:ln>
          </p:spPr>
        </p:cxn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" name="Group 15"/>
          <p:cNvGrpSpPr/>
          <p:nvPr/>
        </p:nvGrpSpPr>
        <p:grpSpPr>
          <a:xfrm>
            <a:off x="261000" y="540360"/>
            <a:ext cx="7940880" cy="6151320"/>
            <a:chOff x="261000" y="540360"/>
            <a:chExt cx="7940880" cy="6151320"/>
          </a:xfrm>
        </p:grpSpPr>
        <p:cxnSp>
          <p:nvCxnSpPr>
            <p:cNvPr id="733" name="Straight Connector 4"/>
            <p:cNvCxnSpPr/>
            <p:nvPr/>
          </p:nvCxnSpPr>
          <p:spPr>
            <a:xfrm flipV="1">
              <a:off x="261000" y="5383440"/>
              <a:ext cx="7292520" cy="130860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734" name="Straight Connector 6"/>
            <p:cNvCxnSpPr>
              <a:stCxn id="735" idx="2"/>
            </p:cNvCxnSpPr>
            <p:nvPr/>
          </p:nvCxnSpPr>
          <p:spPr>
            <a:xfrm>
              <a:off x="7553160" y="2089080"/>
              <a:ext cx="360" cy="32947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736" name="Straight Connector 8"/>
            <p:cNvCxnSpPr/>
            <p:nvPr/>
          </p:nvCxnSpPr>
          <p:spPr>
            <a:xfrm>
              <a:off x="6530400" y="4063320"/>
              <a:ext cx="102312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737" name="Straight Connector 13"/>
            <p:cNvCxnSpPr/>
            <p:nvPr/>
          </p:nvCxnSpPr>
          <p:spPr>
            <a:xfrm flipV="1">
              <a:off x="261000" y="3270960"/>
              <a:ext cx="6269760" cy="991800"/>
            </a:xfrm>
            <a:prstGeom prst="straightConnector1">
              <a:avLst/>
            </a:prstGeom>
            <a:ln w="25400">
              <a:solidFill>
                <a:srgbClr val="f6f8fc"/>
              </a:solidFill>
            </a:ln>
          </p:spPr>
        </p:cxnSp>
        <p:cxnSp>
          <p:nvCxnSpPr>
            <p:cNvPr id="738" name="Straight Connector 16"/>
            <p:cNvCxnSpPr/>
            <p:nvPr/>
          </p:nvCxnSpPr>
          <p:spPr>
            <a:xfrm flipV="1">
              <a:off x="6530400" y="3270960"/>
              <a:ext cx="360" cy="809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739" name="Straight Connector 21"/>
            <p:cNvCxnSpPr/>
            <p:nvPr/>
          </p:nvCxnSpPr>
          <p:spPr>
            <a:xfrm flipV="1">
              <a:off x="5861160" y="3374640"/>
              <a:ext cx="360" cy="2307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740" name="Straight Connector 24"/>
            <p:cNvCxnSpPr/>
            <p:nvPr/>
          </p:nvCxnSpPr>
          <p:spPr>
            <a:xfrm flipV="1">
              <a:off x="4848840" y="3548520"/>
              <a:ext cx="360" cy="2321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741" name="Straight Connector 25"/>
            <p:cNvCxnSpPr/>
            <p:nvPr/>
          </p:nvCxnSpPr>
          <p:spPr>
            <a:xfrm flipV="1">
              <a:off x="3800880" y="3720600"/>
              <a:ext cx="360" cy="23508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742" name="Straight Connector 27"/>
            <p:cNvCxnSpPr/>
            <p:nvPr/>
          </p:nvCxnSpPr>
          <p:spPr>
            <a:xfrm flipV="1">
              <a:off x="261000" y="2415240"/>
              <a:ext cx="5600520" cy="85608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743" name="Straight Connector 29"/>
            <p:cNvCxnSpPr/>
            <p:nvPr/>
          </p:nvCxnSpPr>
          <p:spPr>
            <a:xfrm>
              <a:off x="261000" y="966600"/>
              <a:ext cx="7292520" cy="36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744" name="Straight Connector 31"/>
            <p:cNvCxnSpPr>
              <a:endCxn id="745" idx="2"/>
            </p:cNvCxnSpPr>
            <p:nvPr/>
          </p:nvCxnSpPr>
          <p:spPr>
            <a:xfrm flipH="1" flipV="1">
              <a:off x="5856120" y="1755000"/>
              <a:ext cx="5400" cy="6606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746" name="Straight Connector 1"/>
            <p:cNvCxnSpPr/>
            <p:nvPr/>
          </p:nvCxnSpPr>
          <p:spPr>
            <a:xfrm flipV="1">
              <a:off x="4822200" y="966600"/>
              <a:ext cx="360" cy="1632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747" name="Straight Connector 7"/>
            <p:cNvCxnSpPr/>
            <p:nvPr/>
          </p:nvCxnSpPr>
          <p:spPr>
            <a:xfrm flipV="1">
              <a:off x="3774240" y="966600"/>
              <a:ext cx="360" cy="17809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748" name="Straight Connector 30"/>
            <p:cNvCxnSpPr/>
            <p:nvPr/>
          </p:nvCxnSpPr>
          <p:spPr>
            <a:xfrm>
              <a:off x="6530400" y="24051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749" name="Straight Connector 32"/>
            <p:cNvCxnSpPr/>
            <p:nvPr/>
          </p:nvCxnSpPr>
          <p:spPr>
            <a:xfrm>
              <a:off x="6530400" y="27057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750" name="Straight Connector 33"/>
            <p:cNvCxnSpPr/>
            <p:nvPr/>
          </p:nvCxnSpPr>
          <p:spPr>
            <a:xfrm>
              <a:off x="6530400" y="29829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751" name="Straight Connector 34"/>
            <p:cNvCxnSpPr/>
            <p:nvPr/>
          </p:nvCxnSpPr>
          <p:spPr>
            <a:xfrm>
              <a:off x="6530400" y="327204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752" name="Straight Connector 35"/>
            <p:cNvCxnSpPr/>
            <p:nvPr/>
          </p:nvCxnSpPr>
          <p:spPr>
            <a:xfrm>
              <a:off x="6530400" y="3391560"/>
              <a:ext cx="1013040" cy="3340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753" name="Straight Connector 36"/>
            <p:cNvCxnSpPr/>
            <p:nvPr/>
          </p:nvCxnSpPr>
          <p:spPr>
            <a:xfrm>
              <a:off x="6530400" y="3623400"/>
              <a:ext cx="476640" cy="416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754" name="Straight Connector 37"/>
            <p:cNvCxnSpPr/>
            <p:nvPr/>
          </p:nvCxnSpPr>
          <p:spPr>
            <a:xfrm flipV="1">
              <a:off x="7031520" y="2394720"/>
              <a:ext cx="360" cy="111384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</a:ln>
          </p:spPr>
        </p:cxnSp>
        <p:cxnSp>
          <p:nvCxnSpPr>
            <p:cNvPr id="755" name="Straight Connector 38"/>
            <p:cNvCxnSpPr/>
            <p:nvPr/>
          </p:nvCxnSpPr>
          <p:spPr>
            <a:xfrm flipV="1">
              <a:off x="6530400" y="2405160"/>
              <a:ext cx="360" cy="8661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735" name="Arc 40"/>
            <p:cNvSpPr/>
            <p:nvPr/>
          </p:nvSpPr>
          <p:spPr>
            <a:xfrm rot="5400000">
              <a:off x="6945840" y="832680"/>
              <a:ext cx="1214640" cy="1297080"/>
            </a:xfrm>
            <a:prstGeom prst="arc">
              <a:avLst>
                <a:gd name="adj1" fmla="val 18377002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756" name="Straight Connector 41"/>
            <p:cNvCxnSpPr>
              <a:endCxn id="735" idx="0"/>
            </p:cNvCxnSpPr>
            <p:nvPr/>
          </p:nvCxnSpPr>
          <p:spPr>
            <a:xfrm>
              <a:off x="7553160" y="1284120"/>
              <a:ext cx="523080" cy="5572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757" name="Straight Connector 44"/>
            <p:cNvCxnSpPr/>
            <p:nvPr/>
          </p:nvCxnSpPr>
          <p:spPr>
            <a:xfrm>
              <a:off x="7553160" y="951840"/>
              <a:ext cx="360" cy="3326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758" name="Straight Connector 46"/>
            <p:cNvCxnSpPr>
              <a:endCxn id="745" idx="0"/>
            </p:cNvCxnSpPr>
            <p:nvPr/>
          </p:nvCxnSpPr>
          <p:spPr>
            <a:xfrm>
              <a:off x="5870520" y="1253880"/>
              <a:ext cx="343440" cy="40104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745" name="Arc 48"/>
            <p:cNvSpPr/>
            <p:nvPr/>
          </p:nvSpPr>
          <p:spPr>
            <a:xfrm rot="5400000">
              <a:off x="5249160" y="498960"/>
              <a:ext cx="1214640" cy="129708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759" name="Straight Connector 51"/>
            <p:cNvCxnSpPr/>
            <p:nvPr/>
          </p:nvCxnSpPr>
          <p:spPr>
            <a:xfrm flipV="1">
              <a:off x="5870520" y="981720"/>
              <a:ext cx="360" cy="2998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760" name="Arc 54"/>
            <p:cNvSpPr/>
            <p:nvPr/>
          </p:nvSpPr>
          <p:spPr>
            <a:xfrm rot="10211400">
              <a:off x="4164480" y="29710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761" name="Straight Connector 55"/>
            <p:cNvCxnSpPr>
              <a:stCxn id="760" idx="0"/>
            </p:cNvCxnSpPr>
            <p:nvPr/>
          </p:nvCxnSpPr>
          <p:spPr>
            <a:xfrm flipV="1">
              <a:off x="4340520" y="3548520"/>
              <a:ext cx="401760" cy="4467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762" name="Arc 58"/>
            <p:cNvSpPr/>
            <p:nvPr/>
          </p:nvSpPr>
          <p:spPr>
            <a:xfrm rot="2547000">
              <a:off x="4373640" y="27669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763" name="Straight Connector 59"/>
            <p:cNvCxnSpPr>
              <a:endCxn id="762" idx="2"/>
            </p:cNvCxnSpPr>
            <p:nvPr/>
          </p:nvCxnSpPr>
          <p:spPr>
            <a:xfrm>
              <a:off x="5073120" y="3520080"/>
              <a:ext cx="427680" cy="2649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764" name="Arc 63"/>
            <p:cNvSpPr/>
            <p:nvPr/>
          </p:nvSpPr>
          <p:spPr>
            <a:xfrm rot="2547000">
              <a:off x="5143320" y="26463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765" name="Straight Connector 64"/>
            <p:cNvCxnSpPr>
              <a:endCxn id="764" idx="2"/>
            </p:cNvCxnSpPr>
            <p:nvPr/>
          </p:nvCxnSpPr>
          <p:spPr>
            <a:xfrm>
              <a:off x="5980320" y="3391560"/>
              <a:ext cx="290520" cy="272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766" name="Arc 66"/>
            <p:cNvSpPr/>
            <p:nvPr/>
          </p:nvSpPr>
          <p:spPr>
            <a:xfrm rot="13368600">
              <a:off x="4021920" y="21988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767" name="Straight Connector 67"/>
            <p:cNvCxnSpPr/>
            <p:nvPr/>
          </p:nvCxnSpPr>
          <p:spPr>
            <a:xfrm>
              <a:off x="4173120" y="2404080"/>
              <a:ext cx="428400" cy="22320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768" name="Straight Connector 76"/>
            <p:cNvCxnSpPr/>
            <p:nvPr/>
          </p:nvCxnSpPr>
          <p:spPr>
            <a:xfrm flipV="1">
              <a:off x="6841440" y="3507840"/>
              <a:ext cx="191160" cy="27720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  <a:headEnd len="sm" type="triangle" w="sm"/>
            </a:ln>
          </p:spPr>
        </p:cxnSp>
      </p:grpSp>
      <p:sp>
        <p:nvSpPr>
          <p:cNvPr id="769" name="Rectangle 2"/>
          <p:cNvSpPr/>
          <p:nvPr/>
        </p:nvSpPr>
        <p:spPr>
          <a:xfrm>
            <a:off x="3865320" y="5052240"/>
            <a:ext cx="33480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70" name="Rectangle 10"/>
          <p:cNvSpPr/>
          <p:nvPr/>
        </p:nvSpPr>
        <p:spPr>
          <a:xfrm rot="16200000">
            <a:off x="6939000" y="4235400"/>
            <a:ext cx="27792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771" name="Group 49"/>
          <p:cNvGrpSpPr/>
          <p:nvPr/>
        </p:nvGrpSpPr>
        <p:grpSpPr>
          <a:xfrm>
            <a:off x="4207680" y="5190840"/>
            <a:ext cx="348480" cy="471240"/>
            <a:chOff x="4207680" y="5190840"/>
            <a:chExt cx="348480" cy="471240"/>
          </a:xfrm>
        </p:grpSpPr>
        <p:sp>
          <p:nvSpPr>
            <p:cNvPr id="772" name="Oval 50"/>
            <p:cNvSpPr/>
            <p:nvPr/>
          </p:nvSpPr>
          <p:spPr>
            <a:xfrm>
              <a:off x="4280400" y="5190840"/>
              <a:ext cx="203400" cy="1843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cxnSp>
          <p:nvCxnSpPr>
            <p:cNvPr id="773" name="Straight Connector 52"/>
            <p:cNvCxnSpPr>
              <a:stCxn id="772" idx="4"/>
            </p:cNvCxnSpPr>
            <p:nvPr/>
          </p:nvCxnSpPr>
          <p:spPr>
            <a:xfrm>
              <a:off x="4381920" y="5375160"/>
              <a:ext cx="360" cy="168120"/>
            </a:xfrm>
            <a:prstGeom prst="straightConnector1">
              <a:avLst/>
            </a:prstGeom>
            <a:ln w="50800">
              <a:solidFill>
                <a:srgbClr val="000000"/>
              </a:solidFill>
            </a:ln>
          </p:spPr>
        </p:cxnSp>
        <p:cxnSp>
          <p:nvCxnSpPr>
            <p:cNvPr id="774" name="Straight Connector 53"/>
            <p:cNvCxnSpPr/>
            <p:nvPr/>
          </p:nvCxnSpPr>
          <p:spPr>
            <a:xfrm flipH="1">
              <a:off x="4207680" y="5429520"/>
              <a:ext cx="348840" cy="360"/>
            </a:xfrm>
            <a:prstGeom prst="straightConnector1">
              <a:avLst/>
            </a:prstGeom>
            <a:ln w="50800">
              <a:solidFill>
                <a:srgbClr val="000000"/>
              </a:solidFill>
            </a:ln>
          </p:spPr>
        </p:cxnSp>
        <p:cxnSp>
          <p:nvCxnSpPr>
            <p:cNvPr id="775" name="Straight Connector 56"/>
            <p:cNvCxnSpPr/>
            <p:nvPr/>
          </p:nvCxnSpPr>
          <p:spPr>
            <a:xfrm flipH="1">
              <a:off x="4263840" y="5529240"/>
              <a:ext cx="118440" cy="133200"/>
            </a:xfrm>
            <a:prstGeom prst="straightConnector1">
              <a:avLst/>
            </a:prstGeom>
            <a:ln w="50800">
              <a:solidFill>
                <a:srgbClr val="000000"/>
              </a:solidFill>
            </a:ln>
          </p:spPr>
        </p:cxnSp>
        <p:cxnSp>
          <p:nvCxnSpPr>
            <p:cNvPr id="776" name="Straight Connector 57"/>
            <p:cNvCxnSpPr/>
            <p:nvPr/>
          </p:nvCxnSpPr>
          <p:spPr>
            <a:xfrm>
              <a:off x="4381920" y="5515920"/>
              <a:ext cx="102240" cy="146520"/>
            </a:xfrm>
            <a:prstGeom prst="straightConnector1">
              <a:avLst/>
            </a:prstGeom>
            <a:ln w="50800">
              <a:solidFill>
                <a:srgbClr val="000000"/>
              </a:solidFill>
            </a:ln>
          </p:spPr>
        </p:cxnSp>
      </p:grpSp>
      <p:grpSp>
        <p:nvGrpSpPr>
          <p:cNvPr id="777" name="Group 47"/>
          <p:cNvGrpSpPr/>
          <p:nvPr/>
        </p:nvGrpSpPr>
        <p:grpSpPr>
          <a:xfrm>
            <a:off x="6902640" y="3985560"/>
            <a:ext cx="348480" cy="471240"/>
            <a:chOff x="6902640" y="3985560"/>
            <a:chExt cx="348480" cy="471240"/>
          </a:xfrm>
        </p:grpSpPr>
        <p:sp>
          <p:nvSpPr>
            <p:cNvPr id="778" name="Oval 11"/>
            <p:cNvSpPr/>
            <p:nvPr/>
          </p:nvSpPr>
          <p:spPr>
            <a:xfrm>
              <a:off x="6975360" y="3985560"/>
              <a:ext cx="203400" cy="1843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cxnSp>
          <p:nvCxnSpPr>
            <p:cNvPr id="779" name="Straight Connector 17"/>
            <p:cNvCxnSpPr>
              <a:stCxn id="778" idx="4"/>
            </p:cNvCxnSpPr>
            <p:nvPr/>
          </p:nvCxnSpPr>
          <p:spPr>
            <a:xfrm>
              <a:off x="7076880" y="4169880"/>
              <a:ext cx="360" cy="168120"/>
            </a:xfrm>
            <a:prstGeom prst="straightConnector1">
              <a:avLst/>
            </a:prstGeom>
            <a:ln w="50800">
              <a:solidFill>
                <a:srgbClr val="000000"/>
              </a:solidFill>
            </a:ln>
          </p:spPr>
        </p:cxnSp>
        <p:cxnSp>
          <p:nvCxnSpPr>
            <p:cNvPr id="780" name="Straight Connector 19"/>
            <p:cNvCxnSpPr/>
            <p:nvPr/>
          </p:nvCxnSpPr>
          <p:spPr>
            <a:xfrm flipH="1">
              <a:off x="6902640" y="4223880"/>
              <a:ext cx="348840" cy="360"/>
            </a:xfrm>
            <a:prstGeom prst="straightConnector1">
              <a:avLst/>
            </a:prstGeom>
            <a:ln w="50800">
              <a:solidFill>
                <a:srgbClr val="000000"/>
              </a:solidFill>
            </a:ln>
          </p:spPr>
        </p:cxnSp>
        <p:cxnSp>
          <p:nvCxnSpPr>
            <p:cNvPr id="781" name="Straight Connector 26"/>
            <p:cNvCxnSpPr/>
            <p:nvPr/>
          </p:nvCxnSpPr>
          <p:spPr>
            <a:xfrm flipH="1">
              <a:off x="6959160" y="4323960"/>
              <a:ext cx="118080" cy="133200"/>
            </a:xfrm>
            <a:prstGeom prst="straightConnector1">
              <a:avLst/>
            </a:prstGeom>
            <a:ln w="50800">
              <a:solidFill>
                <a:srgbClr val="000000"/>
              </a:solidFill>
            </a:ln>
          </p:spPr>
        </p:cxnSp>
        <p:cxnSp>
          <p:nvCxnSpPr>
            <p:cNvPr id="782" name="Straight Connector 42"/>
            <p:cNvCxnSpPr/>
            <p:nvPr/>
          </p:nvCxnSpPr>
          <p:spPr>
            <a:xfrm>
              <a:off x="7076880" y="4310640"/>
              <a:ext cx="102240" cy="146520"/>
            </a:xfrm>
            <a:prstGeom prst="straightConnector1">
              <a:avLst/>
            </a:prstGeom>
            <a:ln w="50800">
              <a:solidFill>
                <a:srgbClr val="000000"/>
              </a:solidFill>
            </a:ln>
          </p:spPr>
        </p:cxnSp>
      </p:grpSp>
      <p:pic>
        <p:nvPicPr>
          <p:cNvPr id="783" name="Picture 22" descr=""/>
          <p:cNvPicPr/>
          <p:nvPr/>
        </p:nvPicPr>
        <p:blipFill>
          <a:blip r:embed="rId1"/>
          <a:srcRect l="20378" t="30049" r="67767" b="49995"/>
          <a:stretch/>
        </p:blipFill>
        <p:spPr>
          <a:xfrm flipH="1">
            <a:off x="6608520" y="2906640"/>
            <a:ext cx="932040" cy="1258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84" name="Picture 23" descr=""/>
          <p:cNvPicPr/>
          <p:nvPr/>
        </p:nvPicPr>
        <p:blipFill>
          <a:blip r:embed="rId2"/>
          <a:srcRect l="18331" t="15424" r="13866" b="12946"/>
          <a:stretch/>
        </p:blipFill>
        <p:spPr>
          <a:xfrm>
            <a:off x="3894120" y="4018320"/>
            <a:ext cx="1006200" cy="1350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roup 15"/>
          <p:cNvGrpSpPr/>
          <p:nvPr/>
        </p:nvGrpSpPr>
        <p:grpSpPr>
          <a:xfrm>
            <a:off x="261000" y="540360"/>
            <a:ext cx="7940880" cy="6151320"/>
            <a:chOff x="261000" y="540360"/>
            <a:chExt cx="7940880" cy="6151320"/>
          </a:xfrm>
        </p:grpSpPr>
        <p:cxnSp>
          <p:nvCxnSpPr>
            <p:cNvPr id="786" name="Straight Connector 4"/>
            <p:cNvCxnSpPr/>
            <p:nvPr/>
          </p:nvCxnSpPr>
          <p:spPr>
            <a:xfrm flipV="1">
              <a:off x="261000" y="5383440"/>
              <a:ext cx="7292520" cy="130860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787" name="Straight Connector 6"/>
            <p:cNvCxnSpPr>
              <a:stCxn id="788" idx="2"/>
            </p:cNvCxnSpPr>
            <p:nvPr/>
          </p:nvCxnSpPr>
          <p:spPr>
            <a:xfrm>
              <a:off x="7553160" y="2089080"/>
              <a:ext cx="360" cy="32947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789" name="Straight Connector 8"/>
            <p:cNvCxnSpPr/>
            <p:nvPr/>
          </p:nvCxnSpPr>
          <p:spPr>
            <a:xfrm>
              <a:off x="6530400" y="4063320"/>
              <a:ext cx="102312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790" name="Straight Connector 13"/>
            <p:cNvCxnSpPr/>
            <p:nvPr/>
          </p:nvCxnSpPr>
          <p:spPr>
            <a:xfrm flipV="1">
              <a:off x="261000" y="3270960"/>
              <a:ext cx="6269760" cy="991800"/>
            </a:xfrm>
            <a:prstGeom prst="straightConnector1">
              <a:avLst/>
            </a:prstGeom>
            <a:ln w="25400">
              <a:solidFill>
                <a:srgbClr val="f6f8fc"/>
              </a:solidFill>
            </a:ln>
          </p:spPr>
        </p:cxnSp>
        <p:cxnSp>
          <p:nvCxnSpPr>
            <p:cNvPr id="791" name="Straight Connector 16"/>
            <p:cNvCxnSpPr/>
            <p:nvPr/>
          </p:nvCxnSpPr>
          <p:spPr>
            <a:xfrm flipV="1">
              <a:off x="6530400" y="3270960"/>
              <a:ext cx="360" cy="809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792" name="Straight Connector 21"/>
            <p:cNvCxnSpPr/>
            <p:nvPr/>
          </p:nvCxnSpPr>
          <p:spPr>
            <a:xfrm flipV="1">
              <a:off x="5861160" y="3374640"/>
              <a:ext cx="360" cy="2307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793" name="Straight Connector 24"/>
            <p:cNvCxnSpPr/>
            <p:nvPr/>
          </p:nvCxnSpPr>
          <p:spPr>
            <a:xfrm flipV="1">
              <a:off x="4848840" y="3548520"/>
              <a:ext cx="360" cy="2321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794" name="Straight Connector 25"/>
            <p:cNvCxnSpPr/>
            <p:nvPr/>
          </p:nvCxnSpPr>
          <p:spPr>
            <a:xfrm flipV="1">
              <a:off x="3800880" y="3720600"/>
              <a:ext cx="360" cy="23508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795" name="Straight Connector 27"/>
            <p:cNvCxnSpPr/>
            <p:nvPr/>
          </p:nvCxnSpPr>
          <p:spPr>
            <a:xfrm flipV="1">
              <a:off x="261000" y="2415240"/>
              <a:ext cx="5600520" cy="85608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796" name="Straight Connector 29"/>
            <p:cNvCxnSpPr/>
            <p:nvPr/>
          </p:nvCxnSpPr>
          <p:spPr>
            <a:xfrm>
              <a:off x="261000" y="966600"/>
              <a:ext cx="7292520" cy="36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797" name="Straight Connector 31"/>
            <p:cNvCxnSpPr>
              <a:endCxn id="798" idx="2"/>
            </p:cNvCxnSpPr>
            <p:nvPr/>
          </p:nvCxnSpPr>
          <p:spPr>
            <a:xfrm flipH="1" flipV="1">
              <a:off x="5856120" y="1755000"/>
              <a:ext cx="5400" cy="6606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799" name="Straight Connector 1"/>
            <p:cNvCxnSpPr/>
            <p:nvPr/>
          </p:nvCxnSpPr>
          <p:spPr>
            <a:xfrm flipV="1">
              <a:off x="4822200" y="966600"/>
              <a:ext cx="360" cy="1632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800" name="Straight Connector 7"/>
            <p:cNvCxnSpPr/>
            <p:nvPr/>
          </p:nvCxnSpPr>
          <p:spPr>
            <a:xfrm flipV="1">
              <a:off x="3774240" y="966600"/>
              <a:ext cx="360" cy="17809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801" name="Straight Connector 30"/>
            <p:cNvCxnSpPr/>
            <p:nvPr/>
          </p:nvCxnSpPr>
          <p:spPr>
            <a:xfrm>
              <a:off x="6530400" y="24051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802" name="Straight Connector 32"/>
            <p:cNvCxnSpPr/>
            <p:nvPr/>
          </p:nvCxnSpPr>
          <p:spPr>
            <a:xfrm>
              <a:off x="6530400" y="27057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803" name="Straight Connector 33"/>
            <p:cNvCxnSpPr/>
            <p:nvPr/>
          </p:nvCxnSpPr>
          <p:spPr>
            <a:xfrm>
              <a:off x="6530400" y="29829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804" name="Straight Connector 34"/>
            <p:cNvCxnSpPr/>
            <p:nvPr/>
          </p:nvCxnSpPr>
          <p:spPr>
            <a:xfrm>
              <a:off x="6530400" y="327204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805" name="Straight Connector 35"/>
            <p:cNvCxnSpPr/>
            <p:nvPr/>
          </p:nvCxnSpPr>
          <p:spPr>
            <a:xfrm>
              <a:off x="6530400" y="3391560"/>
              <a:ext cx="1013040" cy="3340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806" name="Straight Connector 36"/>
            <p:cNvCxnSpPr/>
            <p:nvPr/>
          </p:nvCxnSpPr>
          <p:spPr>
            <a:xfrm>
              <a:off x="6530400" y="3623400"/>
              <a:ext cx="476640" cy="416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807" name="Straight Connector 37"/>
            <p:cNvCxnSpPr/>
            <p:nvPr/>
          </p:nvCxnSpPr>
          <p:spPr>
            <a:xfrm flipV="1">
              <a:off x="7031520" y="2394720"/>
              <a:ext cx="360" cy="111384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</a:ln>
          </p:spPr>
        </p:cxnSp>
        <p:cxnSp>
          <p:nvCxnSpPr>
            <p:cNvPr id="808" name="Straight Connector 38"/>
            <p:cNvCxnSpPr/>
            <p:nvPr/>
          </p:nvCxnSpPr>
          <p:spPr>
            <a:xfrm flipV="1">
              <a:off x="6530400" y="2405160"/>
              <a:ext cx="360" cy="8661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788" name="Arc 40"/>
            <p:cNvSpPr/>
            <p:nvPr/>
          </p:nvSpPr>
          <p:spPr>
            <a:xfrm rot="5400000">
              <a:off x="6945840" y="832680"/>
              <a:ext cx="1214640" cy="1297080"/>
            </a:xfrm>
            <a:prstGeom prst="arc">
              <a:avLst>
                <a:gd name="adj1" fmla="val 18377002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809" name="Straight Connector 41"/>
            <p:cNvCxnSpPr>
              <a:endCxn id="788" idx="0"/>
            </p:cNvCxnSpPr>
            <p:nvPr/>
          </p:nvCxnSpPr>
          <p:spPr>
            <a:xfrm>
              <a:off x="7553160" y="1284120"/>
              <a:ext cx="523080" cy="5572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810" name="Straight Connector 44"/>
            <p:cNvCxnSpPr/>
            <p:nvPr/>
          </p:nvCxnSpPr>
          <p:spPr>
            <a:xfrm>
              <a:off x="7553160" y="951840"/>
              <a:ext cx="360" cy="3326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811" name="Straight Connector 46"/>
            <p:cNvCxnSpPr>
              <a:endCxn id="798" idx="0"/>
            </p:cNvCxnSpPr>
            <p:nvPr/>
          </p:nvCxnSpPr>
          <p:spPr>
            <a:xfrm>
              <a:off x="5870520" y="1253880"/>
              <a:ext cx="343440" cy="40104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798" name="Arc 48"/>
            <p:cNvSpPr/>
            <p:nvPr/>
          </p:nvSpPr>
          <p:spPr>
            <a:xfrm rot="5400000">
              <a:off x="5249160" y="498960"/>
              <a:ext cx="1214640" cy="129708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812" name="Straight Connector 51"/>
            <p:cNvCxnSpPr/>
            <p:nvPr/>
          </p:nvCxnSpPr>
          <p:spPr>
            <a:xfrm flipV="1">
              <a:off x="5870520" y="981720"/>
              <a:ext cx="360" cy="2998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813" name="Arc 54"/>
            <p:cNvSpPr/>
            <p:nvPr/>
          </p:nvSpPr>
          <p:spPr>
            <a:xfrm rot="10211400">
              <a:off x="4164480" y="29710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814" name="Straight Connector 55"/>
            <p:cNvCxnSpPr>
              <a:stCxn id="813" idx="0"/>
            </p:cNvCxnSpPr>
            <p:nvPr/>
          </p:nvCxnSpPr>
          <p:spPr>
            <a:xfrm flipV="1">
              <a:off x="4340520" y="3548520"/>
              <a:ext cx="401760" cy="4467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815" name="Arc 58"/>
            <p:cNvSpPr/>
            <p:nvPr/>
          </p:nvSpPr>
          <p:spPr>
            <a:xfrm rot="2547000">
              <a:off x="4373640" y="27669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816" name="Straight Connector 59"/>
            <p:cNvCxnSpPr>
              <a:endCxn id="815" idx="2"/>
            </p:cNvCxnSpPr>
            <p:nvPr/>
          </p:nvCxnSpPr>
          <p:spPr>
            <a:xfrm>
              <a:off x="5073120" y="3520080"/>
              <a:ext cx="427680" cy="2649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817" name="Arc 63"/>
            <p:cNvSpPr/>
            <p:nvPr/>
          </p:nvSpPr>
          <p:spPr>
            <a:xfrm rot="2547000">
              <a:off x="5143320" y="26463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818" name="Straight Connector 64"/>
            <p:cNvCxnSpPr>
              <a:endCxn id="817" idx="2"/>
            </p:cNvCxnSpPr>
            <p:nvPr/>
          </p:nvCxnSpPr>
          <p:spPr>
            <a:xfrm>
              <a:off x="5980320" y="3391560"/>
              <a:ext cx="290520" cy="272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819" name="Arc 66"/>
            <p:cNvSpPr/>
            <p:nvPr/>
          </p:nvSpPr>
          <p:spPr>
            <a:xfrm rot="13368600">
              <a:off x="4021920" y="21988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820" name="Straight Connector 67"/>
            <p:cNvCxnSpPr/>
            <p:nvPr/>
          </p:nvCxnSpPr>
          <p:spPr>
            <a:xfrm>
              <a:off x="4173120" y="2404080"/>
              <a:ext cx="428400" cy="22320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821" name="Straight Connector 76"/>
            <p:cNvCxnSpPr/>
            <p:nvPr/>
          </p:nvCxnSpPr>
          <p:spPr>
            <a:xfrm flipV="1">
              <a:off x="6841440" y="3507840"/>
              <a:ext cx="191160" cy="27720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  <a:headEnd len="sm" type="triangle" w="sm"/>
            </a:ln>
          </p:spPr>
        </p:cxnSp>
      </p:grpSp>
      <p:sp>
        <p:nvSpPr>
          <p:cNvPr id="822" name="Rectangle 2"/>
          <p:cNvSpPr/>
          <p:nvPr/>
        </p:nvSpPr>
        <p:spPr>
          <a:xfrm>
            <a:off x="3865320" y="5052240"/>
            <a:ext cx="33480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23" name="Rectangle 10"/>
          <p:cNvSpPr/>
          <p:nvPr/>
        </p:nvSpPr>
        <p:spPr>
          <a:xfrm rot="16200000">
            <a:off x="6939000" y="4235400"/>
            <a:ext cx="27792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824" name="Group 12"/>
          <p:cNvGrpSpPr/>
          <p:nvPr/>
        </p:nvGrpSpPr>
        <p:grpSpPr>
          <a:xfrm>
            <a:off x="3894120" y="4018320"/>
            <a:ext cx="1006200" cy="1643760"/>
            <a:chOff x="3894120" y="4018320"/>
            <a:chExt cx="1006200" cy="1643760"/>
          </a:xfrm>
        </p:grpSpPr>
        <p:grpSp>
          <p:nvGrpSpPr>
            <p:cNvPr id="825" name="Group 49"/>
            <p:cNvGrpSpPr/>
            <p:nvPr/>
          </p:nvGrpSpPr>
          <p:grpSpPr>
            <a:xfrm>
              <a:off x="4207680" y="5190840"/>
              <a:ext cx="348480" cy="471240"/>
              <a:chOff x="4207680" y="5190840"/>
              <a:chExt cx="348480" cy="471240"/>
            </a:xfrm>
          </p:grpSpPr>
          <p:sp>
            <p:nvSpPr>
              <p:cNvPr id="826" name="Oval 50"/>
              <p:cNvSpPr/>
              <p:nvPr/>
            </p:nvSpPr>
            <p:spPr>
              <a:xfrm>
                <a:off x="4280400" y="519084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827" name="Straight Connector 52"/>
              <p:cNvCxnSpPr/>
              <p:nvPr/>
            </p:nvCxnSpPr>
            <p:spPr>
              <a:xfrm>
                <a:off x="4381920" y="5375160"/>
                <a:ext cx="360" cy="1681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828" name="Straight Connector 53"/>
              <p:cNvCxnSpPr/>
              <p:nvPr/>
            </p:nvCxnSpPr>
            <p:spPr>
              <a:xfrm flipH="1">
                <a:off x="4207680" y="5429520"/>
                <a:ext cx="34884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829" name="Straight Connector 56"/>
              <p:cNvCxnSpPr/>
              <p:nvPr/>
            </p:nvCxnSpPr>
            <p:spPr>
              <a:xfrm flipH="1">
                <a:off x="4263840" y="5529240"/>
                <a:ext cx="11844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830" name="Straight Connector 57"/>
              <p:cNvCxnSpPr/>
              <p:nvPr/>
            </p:nvCxnSpPr>
            <p:spPr>
              <a:xfrm>
                <a:off x="4381920" y="5515920"/>
                <a:ext cx="102240" cy="1465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831" name="Picture 9" descr=""/>
            <p:cNvPicPr/>
            <p:nvPr/>
          </p:nvPicPr>
          <p:blipFill>
            <a:blip r:embed="rId1"/>
            <a:srcRect l="18331" t="15424" r="13866" b="12946"/>
            <a:stretch/>
          </p:blipFill>
          <p:spPr>
            <a:xfrm>
              <a:off x="3894120" y="4018320"/>
              <a:ext cx="1006200" cy="135072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832" name="Group 20"/>
          <p:cNvGrpSpPr/>
          <p:nvPr/>
        </p:nvGrpSpPr>
        <p:grpSpPr>
          <a:xfrm>
            <a:off x="6608520" y="2906640"/>
            <a:ext cx="932040" cy="1550160"/>
            <a:chOff x="6608520" y="2906640"/>
            <a:chExt cx="932040" cy="1550160"/>
          </a:xfrm>
        </p:grpSpPr>
        <p:grpSp>
          <p:nvGrpSpPr>
            <p:cNvPr id="833" name="Group 47"/>
            <p:cNvGrpSpPr/>
            <p:nvPr/>
          </p:nvGrpSpPr>
          <p:grpSpPr>
            <a:xfrm>
              <a:off x="6902640" y="3985560"/>
              <a:ext cx="348480" cy="471240"/>
              <a:chOff x="6902640" y="3985560"/>
              <a:chExt cx="348480" cy="471240"/>
            </a:xfrm>
          </p:grpSpPr>
          <p:sp>
            <p:nvSpPr>
              <p:cNvPr id="834" name="Oval 11"/>
              <p:cNvSpPr/>
              <p:nvPr/>
            </p:nvSpPr>
            <p:spPr>
              <a:xfrm>
                <a:off x="6975360" y="398556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835" name="Straight Connector 17"/>
              <p:cNvCxnSpPr/>
              <p:nvPr/>
            </p:nvCxnSpPr>
            <p:spPr>
              <a:xfrm>
                <a:off x="7076880" y="4169880"/>
                <a:ext cx="360" cy="1681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836" name="Straight Connector 19"/>
              <p:cNvCxnSpPr/>
              <p:nvPr/>
            </p:nvCxnSpPr>
            <p:spPr>
              <a:xfrm flipH="1">
                <a:off x="6902640" y="4223880"/>
                <a:ext cx="34884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837" name="Straight Connector 26"/>
              <p:cNvCxnSpPr/>
              <p:nvPr/>
            </p:nvCxnSpPr>
            <p:spPr>
              <a:xfrm flipH="1">
                <a:off x="6959160" y="4323960"/>
                <a:ext cx="11808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838" name="Straight Connector 42"/>
              <p:cNvCxnSpPr/>
              <p:nvPr/>
            </p:nvCxnSpPr>
            <p:spPr>
              <a:xfrm>
                <a:off x="7076880" y="4310640"/>
                <a:ext cx="102240" cy="1465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839" name="Picture 14" descr=""/>
            <p:cNvPicPr/>
            <p:nvPr/>
          </p:nvPicPr>
          <p:blipFill>
            <a:blip r:embed="rId2"/>
            <a:srcRect l="20378" t="30049" r="67767" b="49995"/>
            <a:stretch/>
          </p:blipFill>
          <p:spPr>
            <a:xfrm flipH="1">
              <a:off x="6608520" y="2906640"/>
              <a:ext cx="932040" cy="12582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840" name="Cloud Callout 18"/>
          <p:cNvSpPr/>
          <p:nvPr/>
        </p:nvSpPr>
        <p:spPr>
          <a:xfrm flipH="1">
            <a:off x="398880" y="2088000"/>
            <a:ext cx="3563280" cy="2252880"/>
          </a:xfrm>
          <a:prstGeom prst="cloudCallout">
            <a:avLst>
              <a:gd name="adj1" fmla="val -50263"/>
              <a:gd name="adj2" fmla="val 5879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ed7d31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41" name="Rectangle 22"/>
          <p:cNvSpPr/>
          <p:nvPr/>
        </p:nvSpPr>
        <p:spPr>
          <a:xfrm>
            <a:off x="10184400" y="188640"/>
            <a:ext cx="1855080" cy="79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842" name="Group 23"/>
          <p:cNvGrpSpPr/>
          <p:nvPr/>
        </p:nvGrpSpPr>
        <p:grpSpPr>
          <a:xfrm>
            <a:off x="10297080" y="311760"/>
            <a:ext cx="1638360" cy="541800"/>
            <a:chOff x="10297080" y="311760"/>
            <a:chExt cx="1638360" cy="541800"/>
          </a:xfrm>
        </p:grpSpPr>
        <p:grpSp>
          <p:nvGrpSpPr>
            <p:cNvPr id="843" name="Group 28"/>
            <p:cNvGrpSpPr/>
            <p:nvPr/>
          </p:nvGrpSpPr>
          <p:grpSpPr>
            <a:xfrm>
              <a:off x="10297080" y="311760"/>
              <a:ext cx="291240" cy="541800"/>
              <a:chOff x="10297080" y="311760"/>
              <a:chExt cx="291240" cy="541800"/>
            </a:xfrm>
          </p:grpSpPr>
          <p:sp>
            <p:nvSpPr>
              <p:cNvPr id="844" name="Freeform: Shape 33"/>
              <p:cNvSpPr/>
              <p:nvPr/>
            </p:nvSpPr>
            <p:spPr>
              <a:xfrm rot="16200000">
                <a:off x="1041300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45" name="Freeform: Shape 34"/>
              <p:cNvSpPr/>
              <p:nvPr/>
            </p:nvSpPr>
            <p:spPr>
              <a:xfrm>
                <a:off x="102970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46" name="Freeform: Shape 35"/>
              <p:cNvSpPr/>
              <p:nvPr/>
            </p:nvSpPr>
            <p:spPr>
              <a:xfrm>
                <a:off x="105292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47" name="Freeform: Shape 36"/>
              <p:cNvSpPr/>
              <p:nvPr/>
            </p:nvSpPr>
            <p:spPr>
              <a:xfrm rot="16200000">
                <a:off x="1041300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48" name="Freeform: Shape 37"/>
              <p:cNvSpPr/>
              <p:nvPr/>
            </p:nvSpPr>
            <p:spPr>
              <a:xfrm>
                <a:off x="102970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49" name="Freeform: Shape 38"/>
              <p:cNvSpPr/>
              <p:nvPr/>
            </p:nvSpPr>
            <p:spPr>
              <a:xfrm>
                <a:off x="105292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50" name="Freeform: Shape 39"/>
              <p:cNvSpPr/>
              <p:nvPr/>
            </p:nvSpPr>
            <p:spPr>
              <a:xfrm rot="16200000">
                <a:off x="1041300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851" name="Group 39"/>
            <p:cNvGrpSpPr/>
            <p:nvPr/>
          </p:nvGrpSpPr>
          <p:grpSpPr>
            <a:xfrm>
              <a:off x="10704240" y="311760"/>
              <a:ext cx="291240" cy="541800"/>
              <a:chOff x="10704240" y="311760"/>
              <a:chExt cx="291240" cy="541800"/>
            </a:xfrm>
          </p:grpSpPr>
          <p:sp>
            <p:nvSpPr>
              <p:cNvPr id="852" name="Freeform: Shape 41"/>
              <p:cNvSpPr/>
              <p:nvPr/>
            </p:nvSpPr>
            <p:spPr>
              <a:xfrm rot="16200000">
                <a:off x="108201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53" name="Freeform: Shape 54"/>
              <p:cNvSpPr/>
              <p:nvPr/>
            </p:nvSpPr>
            <p:spPr>
              <a:xfrm>
                <a:off x="10704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54" name="Freeform: Shape 57"/>
              <p:cNvSpPr/>
              <p:nvPr/>
            </p:nvSpPr>
            <p:spPr>
              <a:xfrm>
                <a:off x="109364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55" name="Freeform: Shape 60"/>
              <p:cNvSpPr/>
              <p:nvPr/>
            </p:nvSpPr>
            <p:spPr>
              <a:xfrm rot="16200000">
                <a:off x="108201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56" name="Freeform: Shape 63"/>
              <p:cNvSpPr/>
              <p:nvPr/>
            </p:nvSpPr>
            <p:spPr>
              <a:xfrm>
                <a:off x="10704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57" name="Freeform: Shape 66"/>
              <p:cNvSpPr/>
              <p:nvPr/>
            </p:nvSpPr>
            <p:spPr>
              <a:xfrm>
                <a:off x="109364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58" name="Freeform: Shape 69"/>
              <p:cNvSpPr/>
              <p:nvPr/>
            </p:nvSpPr>
            <p:spPr>
              <a:xfrm rot="16200000">
                <a:off x="108201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859" name="Group 43"/>
            <p:cNvGrpSpPr/>
            <p:nvPr/>
          </p:nvGrpSpPr>
          <p:grpSpPr>
            <a:xfrm>
              <a:off x="11237040" y="311760"/>
              <a:ext cx="291240" cy="541800"/>
              <a:chOff x="11237040" y="311760"/>
              <a:chExt cx="291240" cy="541800"/>
            </a:xfrm>
          </p:grpSpPr>
          <p:sp>
            <p:nvSpPr>
              <p:cNvPr id="860" name="Freeform: Shape 73"/>
              <p:cNvSpPr/>
              <p:nvPr/>
            </p:nvSpPr>
            <p:spPr>
              <a:xfrm rot="16200000">
                <a:off x="113529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61" name="Freeform: Shape 74"/>
              <p:cNvSpPr/>
              <p:nvPr/>
            </p:nvSpPr>
            <p:spPr>
              <a:xfrm>
                <a:off x="112370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62" name="Freeform: Shape 75"/>
              <p:cNvSpPr/>
              <p:nvPr/>
            </p:nvSpPr>
            <p:spPr>
              <a:xfrm>
                <a:off x="11469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63" name="Freeform: Shape 76"/>
              <p:cNvSpPr/>
              <p:nvPr/>
            </p:nvSpPr>
            <p:spPr>
              <a:xfrm rot="16200000">
                <a:off x="113529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64" name="Freeform: Shape 77"/>
              <p:cNvSpPr/>
              <p:nvPr/>
            </p:nvSpPr>
            <p:spPr>
              <a:xfrm>
                <a:off x="112370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65" name="Freeform: Shape 78"/>
              <p:cNvSpPr/>
              <p:nvPr/>
            </p:nvSpPr>
            <p:spPr>
              <a:xfrm>
                <a:off x="11469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66" name="Freeform: Shape 79"/>
              <p:cNvSpPr/>
              <p:nvPr/>
            </p:nvSpPr>
            <p:spPr>
              <a:xfrm rot="16200000">
                <a:off x="113529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867" name="Group 45"/>
            <p:cNvGrpSpPr/>
            <p:nvPr/>
          </p:nvGrpSpPr>
          <p:grpSpPr>
            <a:xfrm>
              <a:off x="11644200" y="311760"/>
              <a:ext cx="291240" cy="541800"/>
              <a:chOff x="11644200" y="311760"/>
              <a:chExt cx="291240" cy="541800"/>
            </a:xfrm>
          </p:grpSpPr>
          <p:sp>
            <p:nvSpPr>
              <p:cNvPr id="868" name="Freeform: Shape 81"/>
              <p:cNvSpPr/>
              <p:nvPr/>
            </p:nvSpPr>
            <p:spPr>
              <a:xfrm rot="16200000">
                <a:off x="1176012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69" name="Freeform: Shape 82"/>
              <p:cNvSpPr/>
              <p:nvPr/>
            </p:nvSpPr>
            <p:spPr>
              <a:xfrm>
                <a:off x="116442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70" name="Freeform: Shape 83"/>
              <p:cNvSpPr/>
              <p:nvPr/>
            </p:nvSpPr>
            <p:spPr>
              <a:xfrm>
                <a:off x="118764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71" name="Freeform: Shape 84"/>
              <p:cNvSpPr/>
              <p:nvPr/>
            </p:nvSpPr>
            <p:spPr>
              <a:xfrm rot="16200000">
                <a:off x="1176012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72" name="Freeform: Shape 85"/>
              <p:cNvSpPr/>
              <p:nvPr/>
            </p:nvSpPr>
            <p:spPr>
              <a:xfrm>
                <a:off x="116442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73" name="Freeform: Shape 86"/>
              <p:cNvSpPr/>
              <p:nvPr/>
            </p:nvSpPr>
            <p:spPr>
              <a:xfrm>
                <a:off x="118764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74" name="Freeform: Shape 87"/>
              <p:cNvSpPr/>
              <p:nvPr/>
            </p:nvSpPr>
            <p:spPr>
              <a:xfrm rot="16200000">
                <a:off x="1176012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875" name="Group 60"/>
            <p:cNvGrpSpPr/>
            <p:nvPr/>
          </p:nvGrpSpPr>
          <p:grpSpPr>
            <a:xfrm>
              <a:off x="11087280" y="408240"/>
              <a:ext cx="59040" cy="347760"/>
              <a:chOff x="11087280" y="408240"/>
              <a:chExt cx="59040" cy="347760"/>
            </a:xfrm>
          </p:grpSpPr>
          <p:sp>
            <p:nvSpPr>
              <p:cNvPr id="876" name="Freeform: Shape 89"/>
              <p:cNvSpPr/>
              <p:nvPr/>
            </p:nvSpPr>
            <p:spPr>
              <a:xfrm rot="10800000">
                <a:off x="11087280" y="64980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877" name="Freeform: Shape 90"/>
              <p:cNvSpPr/>
              <p:nvPr/>
            </p:nvSpPr>
            <p:spPr>
              <a:xfrm rot="10800000">
                <a:off x="11087280" y="40824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</p:grpSp>
      <p:sp>
        <p:nvSpPr>
          <p:cNvPr id="878" name="TextBox 96"/>
          <p:cNvSpPr/>
          <p:nvPr/>
        </p:nvSpPr>
        <p:spPr>
          <a:xfrm>
            <a:off x="423000" y="2494080"/>
            <a:ext cx="318996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Ok, I have the class file loaded …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9" name="TextBox 97"/>
          <p:cNvSpPr/>
          <p:nvPr/>
        </p:nvSpPr>
        <p:spPr>
          <a:xfrm>
            <a:off x="1017720" y="2871000"/>
            <a:ext cx="271800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… 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what was the name of the variable that allowed you to look at &lt;INSERT ANYTHING&gt;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" name="Group 15"/>
          <p:cNvGrpSpPr/>
          <p:nvPr/>
        </p:nvGrpSpPr>
        <p:grpSpPr>
          <a:xfrm>
            <a:off x="261000" y="540360"/>
            <a:ext cx="7940880" cy="6151320"/>
            <a:chOff x="261000" y="540360"/>
            <a:chExt cx="7940880" cy="6151320"/>
          </a:xfrm>
        </p:grpSpPr>
        <p:cxnSp>
          <p:nvCxnSpPr>
            <p:cNvPr id="881" name="Straight Connector 4"/>
            <p:cNvCxnSpPr/>
            <p:nvPr/>
          </p:nvCxnSpPr>
          <p:spPr>
            <a:xfrm flipV="1">
              <a:off x="261000" y="5383440"/>
              <a:ext cx="7292520" cy="130860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882" name="Straight Connector 6"/>
            <p:cNvCxnSpPr>
              <a:stCxn id="883" idx="2"/>
            </p:cNvCxnSpPr>
            <p:nvPr/>
          </p:nvCxnSpPr>
          <p:spPr>
            <a:xfrm>
              <a:off x="7553160" y="2089080"/>
              <a:ext cx="360" cy="32947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884" name="Straight Connector 8"/>
            <p:cNvCxnSpPr/>
            <p:nvPr/>
          </p:nvCxnSpPr>
          <p:spPr>
            <a:xfrm>
              <a:off x="6530400" y="4063320"/>
              <a:ext cx="102312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885" name="Straight Connector 13"/>
            <p:cNvCxnSpPr/>
            <p:nvPr/>
          </p:nvCxnSpPr>
          <p:spPr>
            <a:xfrm flipV="1">
              <a:off x="261000" y="3270960"/>
              <a:ext cx="6269760" cy="991800"/>
            </a:xfrm>
            <a:prstGeom prst="straightConnector1">
              <a:avLst/>
            </a:prstGeom>
            <a:ln w="25400">
              <a:solidFill>
                <a:srgbClr val="f6f8fc"/>
              </a:solidFill>
            </a:ln>
          </p:spPr>
        </p:cxnSp>
        <p:cxnSp>
          <p:nvCxnSpPr>
            <p:cNvPr id="886" name="Straight Connector 16"/>
            <p:cNvCxnSpPr/>
            <p:nvPr/>
          </p:nvCxnSpPr>
          <p:spPr>
            <a:xfrm flipV="1">
              <a:off x="6530400" y="3270960"/>
              <a:ext cx="360" cy="809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887" name="Straight Connector 21"/>
            <p:cNvCxnSpPr/>
            <p:nvPr/>
          </p:nvCxnSpPr>
          <p:spPr>
            <a:xfrm flipV="1">
              <a:off x="5861160" y="3374640"/>
              <a:ext cx="360" cy="2307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888" name="Straight Connector 24"/>
            <p:cNvCxnSpPr/>
            <p:nvPr/>
          </p:nvCxnSpPr>
          <p:spPr>
            <a:xfrm flipV="1">
              <a:off x="4848840" y="3548520"/>
              <a:ext cx="360" cy="2321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889" name="Straight Connector 25"/>
            <p:cNvCxnSpPr/>
            <p:nvPr/>
          </p:nvCxnSpPr>
          <p:spPr>
            <a:xfrm flipV="1">
              <a:off x="3800880" y="3720600"/>
              <a:ext cx="360" cy="23508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890" name="Straight Connector 27"/>
            <p:cNvCxnSpPr/>
            <p:nvPr/>
          </p:nvCxnSpPr>
          <p:spPr>
            <a:xfrm flipV="1">
              <a:off x="261000" y="2415240"/>
              <a:ext cx="5600520" cy="85608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891" name="Straight Connector 29"/>
            <p:cNvCxnSpPr/>
            <p:nvPr/>
          </p:nvCxnSpPr>
          <p:spPr>
            <a:xfrm>
              <a:off x="261000" y="966600"/>
              <a:ext cx="7292520" cy="36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892" name="Straight Connector 31"/>
            <p:cNvCxnSpPr>
              <a:endCxn id="893" idx="2"/>
            </p:cNvCxnSpPr>
            <p:nvPr/>
          </p:nvCxnSpPr>
          <p:spPr>
            <a:xfrm flipH="1" flipV="1">
              <a:off x="5856120" y="1755000"/>
              <a:ext cx="5400" cy="6606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894" name="Straight Connector 1"/>
            <p:cNvCxnSpPr/>
            <p:nvPr/>
          </p:nvCxnSpPr>
          <p:spPr>
            <a:xfrm flipV="1">
              <a:off x="4822200" y="966600"/>
              <a:ext cx="360" cy="1632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895" name="Straight Connector 7"/>
            <p:cNvCxnSpPr/>
            <p:nvPr/>
          </p:nvCxnSpPr>
          <p:spPr>
            <a:xfrm flipV="1">
              <a:off x="3774240" y="966600"/>
              <a:ext cx="360" cy="17809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896" name="Straight Connector 30"/>
            <p:cNvCxnSpPr/>
            <p:nvPr/>
          </p:nvCxnSpPr>
          <p:spPr>
            <a:xfrm>
              <a:off x="6530400" y="24051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897" name="Straight Connector 32"/>
            <p:cNvCxnSpPr/>
            <p:nvPr/>
          </p:nvCxnSpPr>
          <p:spPr>
            <a:xfrm>
              <a:off x="6530400" y="27057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898" name="Straight Connector 33"/>
            <p:cNvCxnSpPr/>
            <p:nvPr/>
          </p:nvCxnSpPr>
          <p:spPr>
            <a:xfrm>
              <a:off x="6530400" y="29829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899" name="Straight Connector 34"/>
            <p:cNvCxnSpPr/>
            <p:nvPr/>
          </p:nvCxnSpPr>
          <p:spPr>
            <a:xfrm>
              <a:off x="6530400" y="327204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900" name="Straight Connector 35"/>
            <p:cNvCxnSpPr/>
            <p:nvPr/>
          </p:nvCxnSpPr>
          <p:spPr>
            <a:xfrm>
              <a:off x="6530400" y="3391560"/>
              <a:ext cx="1013040" cy="3340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901" name="Straight Connector 36"/>
            <p:cNvCxnSpPr/>
            <p:nvPr/>
          </p:nvCxnSpPr>
          <p:spPr>
            <a:xfrm>
              <a:off x="6530400" y="3623400"/>
              <a:ext cx="476640" cy="416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902" name="Straight Connector 37"/>
            <p:cNvCxnSpPr/>
            <p:nvPr/>
          </p:nvCxnSpPr>
          <p:spPr>
            <a:xfrm flipV="1">
              <a:off x="7031520" y="2394720"/>
              <a:ext cx="360" cy="111384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</a:ln>
          </p:spPr>
        </p:cxnSp>
        <p:cxnSp>
          <p:nvCxnSpPr>
            <p:cNvPr id="903" name="Straight Connector 38"/>
            <p:cNvCxnSpPr/>
            <p:nvPr/>
          </p:nvCxnSpPr>
          <p:spPr>
            <a:xfrm flipV="1">
              <a:off x="6530400" y="2405160"/>
              <a:ext cx="360" cy="8661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883" name="Arc 40"/>
            <p:cNvSpPr/>
            <p:nvPr/>
          </p:nvSpPr>
          <p:spPr>
            <a:xfrm rot="5400000">
              <a:off x="6945840" y="832680"/>
              <a:ext cx="1214640" cy="1297080"/>
            </a:xfrm>
            <a:prstGeom prst="arc">
              <a:avLst>
                <a:gd name="adj1" fmla="val 18377002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904" name="Straight Connector 41"/>
            <p:cNvCxnSpPr>
              <a:endCxn id="883" idx="0"/>
            </p:cNvCxnSpPr>
            <p:nvPr/>
          </p:nvCxnSpPr>
          <p:spPr>
            <a:xfrm>
              <a:off x="7553160" y="1284120"/>
              <a:ext cx="523080" cy="5572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905" name="Straight Connector 44"/>
            <p:cNvCxnSpPr/>
            <p:nvPr/>
          </p:nvCxnSpPr>
          <p:spPr>
            <a:xfrm>
              <a:off x="7553160" y="951840"/>
              <a:ext cx="360" cy="3326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906" name="Straight Connector 46"/>
            <p:cNvCxnSpPr>
              <a:endCxn id="893" idx="0"/>
            </p:cNvCxnSpPr>
            <p:nvPr/>
          </p:nvCxnSpPr>
          <p:spPr>
            <a:xfrm>
              <a:off x="5870520" y="1253880"/>
              <a:ext cx="343440" cy="40104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893" name="Arc 48"/>
            <p:cNvSpPr/>
            <p:nvPr/>
          </p:nvSpPr>
          <p:spPr>
            <a:xfrm rot="5400000">
              <a:off x="5249160" y="498960"/>
              <a:ext cx="1214640" cy="129708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907" name="Straight Connector 51"/>
            <p:cNvCxnSpPr/>
            <p:nvPr/>
          </p:nvCxnSpPr>
          <p:spPr>
            <a:xfrm flipV="1">
              <a:off x="5870520" y="981720"/>
              <a:ext cx="360" cy="2998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908" name="Arc 54"/>
            <p:cNvSpPr/>
            <p:nvPr/>
          </p:nvSpPr>
          <p:spPr>
            <a:xfrm rot="10211400">
              <a:off x="4164480" y="29710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909" name="Straight Connector 55"/>
            <p:cNvCxnSpPr>
              <a:stCxn id="908" idx="0"/>
            </p:cNvCxnSpPr>
            <p:nvPr/>
          </p:nvCxnSpPr>
          <p:spPr>
            <a:xfrm flipV="1">
              <a:off x="4340520" y="3548520"/>
              <a:ext cx="401760" cy="4467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910" name="Arc 58"/>
            <p:cNvSpPr/>
            <p:nvPr/>
          </p:nvSpPr>
          <p:spPr>
            <a:xfrm rot="2547000">
              <a:off x="4373640" y="27669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911" name="Straight Connector 59"/>
            <p:cNvCxnSpPr>
              <a:endCxn id="910" idx="2"/>
            </p:cNvCxnSpPr>
            <p:nvPr/>
          </p:nvCxnSpPr>
          <p:spPr>
            <a:xfrm>
              <a:off x="5073120" y="3520080"/>
              <a:ext cx="427680" cy="2649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912" name="Arc 63"/>
            <p:cNvSpPr/>
            <p:nvPr/>
          </p:nvSpPr>
          <p:spPr>
            <a:xfrm rot="2547000">
              <a:off x="5143320" y="26463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913" name="Straight Connector 64"/>
            <p:cNvCxnSpPr>
              <a:endCxn id="912" idx="2"/>
            </p:cNvCxnSpPr>
            <p:nvPr/>
          </p:nvCxnSpPr>
          <p:spPr>
            <a:xfrm>
              <a:off x="5980320" y="3391560"/>
              <a:ext cx="290520" cy="272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914" name="Arc 66"/>
            <p:cNvSpPr/>
            <p:nvPr/>
          </p:nvSpPr>
          <p:spPr>
            <a:xfrm rot="13368600">
              <a:off x="4021920" y="21988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915" name="Straight Connector 67"/>
            <p:cNvCxnSpPr/>
            <p:nvPr/>
          </p:nvCxnSpPr>
          <p:spPr>
            <a:xfrm>
              <a:off x="4173120" y="2404080"/>
              <a:ext cx="428400" cy="22320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916" name="Straight Connector 76"/>
            <p:cNvCxnSpPr/>
            <p:nvPr/>
          </p:nvCxnSpPr>
          <p:spPr>
            <a:xfrm flipV="1">
              <a:off x="6841440" y="3507840"/>
              <a:ext cx="191160" cy="27720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  <a:headEnd len="sm" type="triangle" w="sm"/>
            </a:ln>
          </p:spPr>
        </p:cxnSp>
      </p:grpSp>
      <p:sp>
        <p:nvSpPr>
          <p:cNvPr id="917" name="Rectangle 2"/>
          <p:cNvSpPr/>
          <p:nvPr/>
        </p:nvSpPr>
        <p:spPr>
          <a:xfrm>
            <a:off x="3865320" y="5052240"/>
            <a:ext cx="33480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918" name="Rectangle 10"/>
          <p:cNvSpPr/>
          <p:nvPr/>
        </p:nvSpPr>
        <p:spPr>
          <a:xfrm rot="16200000">
            <a:off x="6939000" y="4235400"/>
            <a:ext cx="27792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919" name="Group 12"/>
          <p:cNvGrpSpPr/>
          <p:nvPr/>
        </p:nvGrpSpPr>
        <p:grpSpPr>
          <a:xfrm>
            <a:off x="3894120" y="4018320"/>
            <a:ext cx="1006200" cy="1643760"/>
            <a:chOff x="3894120" y="4018320"/>
            <a:chExt cx="1006200" cy="1643760"/>
          </a:xfrm>
        </p:grpSpPr>
        <p:grpSp>
          <p:nvGrpSpPr>
            <p:cNvPr id="920" name="Group 49"/>
            <p:cNvGrpSpPr/>
            <p:nvPr/>
          </p:nvGrpSpPr>
          <p:grpSpPr>
            <a:xfrm>
              <a:off x="4207680" y="5190840"/>
              <a:ext cx="348480" cy="471240"/>
              <a:chOff x="4207680" y="5190840"/>
              <a:chExt cx="348480" cy="471240"/>
            </a:xfrm>
          </p:grpSpPr>
          <p:sp>
            <p:nvSpPr>
              <p:cNvPr id="921" name="Oval 50"/>
              <p:cNvSpPr/>
              <p:nvPr/>
            </p:nvSpPr>
            <p:spPr>
              <a:xfrm>
                <a:off x="4280400" y="519084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922" name="Straight Connector 52"/>
              <p:cNvCxnSpPr/>
              <p:nvPr/>
            </p:nvCxnSpPr>
            <p:spPr>
              <a:xfrm>
                <a:off x="4381920" y="5375160"/>
                <a:ext cx="360" cy="1681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923" name="Straight Connector 53"/>
              <p:cNvCxnSpPr/>
              <p:nvPr/>
            </p:nvCxnSpPr>
            <p:spPr>
              <a:xfrm flipH="1">
                <a:off x="4207680" y="5429520"/>
                <a:ext cx="34884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924" name="Straight Connector 56"/>
              <p:cNvCxnSpPr/>
              <p:nvPr/>
            </p:nvCxnSpPr>
            <p:spPr>
              <a:xfrm flipH="1">
                <a:off x="4263840" y="5529240"/>
                <a:ext cx="11844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925" name="Straight Connector 57"/>
              <p:cNvCxnSpPr/>
              <p:nvPr/>
            </p:nvCxnSpPr>
            <p:spPr>
              <a:xfrm>
                <a:off x="4381920" y="5515920"/>
                <a:ext cx="102240" cy="1465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926" name="Picture 9" descr=""/>
            <p:cNvPicPr/>
            <p:nvPr/>
          </p:nvPicPr>
          <p:blipFill>
            <a:blip r:embed="rId1"/>
            <a:srcRect l="18331" t="15424" r="13866" b="12946"/>
            <a:stretch/>
          </p:blipFill>
          <p:spPr>
            <a:xfrm>
              <a:off x="3894120" y="4018320"/>
              <a:ext cx="1006200" cy="135072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927" name="Group 20"/>
          <p:cNvGrpSpPr/>
          <p:nvPr/>
        </p:nvGrpSpPr>
        <p:grpSpPr>
          <a:xfrm>
            <a:off x="6608520" y="2906640"/>
            <a:ext cx="932040" cy="1550160"/>
            <a:chOff x="6608520" y="2906640"/>
            <a:chExt cx="932040" cy="1550160"/>
          </a:xfrm>
        </p:grpSpPr>
        <p:grpSp>
          <p:nvGrpSpPr>
            <p:cNvPr id="928" name="Group 47"/>
            <p:cNvGrpSpPr/>
            <p:nvPr/>
          </p:nvGrpSpPr>
          <p:grpSpPr>
            <a:xfrm>
              <a:off x="6902640" y="3985560"/>
              <a:ext cx="348480" cy="471240"/>
              <a:chOff x="6902640" y="3985560"/>
              <a:chExt cx="348480" cy="471240"/>
            </a:xfrm>
          </p:grpSpPr>
          <p:sp>
            <p:nvSpPr>
              <p:cNvPr id="929" name="Oval 11"/>
              <p:cNvSpPr/>
              <p:nvPr/>
            </p:nvSpPr>
            <p:spPr>
              <a:xfrm>
                <a:off x="6975360" y="398556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930" name="Straight Connector 17"/>
              <p:cNvCxnSpPr/>
              <p:nvPr/>
            </p:nvCxnSpPr>
            <p:spPr>
              <a:xfrm>
                <a:off x="7076880" y="4169880"/>
                <a:ext cx="360" cy="1681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931" name="Straight Connector 19"/>
              <p:cNvCxnSpPr/>
              <p:nvPr/>
            </p:nvCxnSpPr>
            <p:spPr>
              <a:xfrm flipH="1">
                <a:off x="6902640" y="4223880"/>
                <a:ext cx="34884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932" name="Straight Connector 26"/>
              <p:cNvCxnSpPr/>
              <p:nvPr/>
            </p:nvCxnSpPr>
            <p:spPr>
              <a:xfrm flipH="1">
                <a:off x="6959160" y="4323960"/>
                <a:ext cx="11808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933" name="Straight Connector 42"/>
              <p:cNvCxnSpPr/>
              <p:nvPr/>
            </p:nvCxnSpPr>
            <p:spPr>
              <a:xfrm>
                <a:off x="7076880" y="4310640"/>
                <a:ext cx="102240" cy="1465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934" name="Picture 14" descr=""/>
            <p:cNvPicPr/>
            <p:nvPr/>
          </p:nvPicPr>
          <p:blipFill>
            <a:blip r:embed="rId2"/>
            <a:srcRect l="20378" t="30049" r="67767" b="49995"/>
            <a:stretch/>
          </p:blipFill>
          <p:spPr>
            <a:xfrm flipH="1">
              <a:off x="6608520" y="2906640"/>
              <a:ext cx="932040" cy="12582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935" name="Rectangle 95"/>
          <p:cNvSpPr/>
          <p:nvPr/>
        </p:nvSpPr>
        <p:spPr>
          <a:xfrm>
            <a:off x="10184400" y="188640"/>
            <a:ext cx="1855080" cy="79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936" name="Group 96"/>
          <p:cNvGrpSpPr/>
          <p:nvPr/>
        </p:nvGrpSpPr>
        <p:grpSpPr>
          <a:xfrm>
            <a:off x="10297080" y="311760"/>
            <a:ext cx="1638360" cy="541800"/>
            <a:chOff x="10297080" y="311760"/>
            <a:chExt cx="1638360" cy="541800"/>
          </a:xfrm>
        </p:grpSpPr>
        <p:grpSp>
          <p:nvGrpSpPr>
            <p:cNvPr id="937" name="Group 97"/>
            <p:cNvGrpSpPr/>
            <p:nvPr/>
          </p:nvGrpSpPr>
          <p:grpSpPr>
            <a:xfrm>
              <a:off x="10297080" y="311760"/>
              <a:ext cx="291240" cy="541800"/>
              <a:chOff x="10297080" y="311760"/>
              <a:chExt cx="291240" cy="541800"/>
            </a:xfrm>
          </p:grpSpPr>
          <p:sp>
            <p:nvSpPr>
              <p:cNvPr id="938" name="Freeform: Shape 33"/>
              <p:cNvSpPr/>
              <p:nvPr/>
            </p:nvSpPr>
            <p:spPr>
              <a:xfrm rot="16200000">
                <a:off x="1041300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39" name="Freeform: Shape 34"/>
              <p:cNvSpPr/>
              <p:nvPr/>
            </p:nvSpPr>
            <p:spPr>
              <a:xfrm>
                <a:off x="102970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40" name="Freeform: Shape 35"/>
              <p:cNvSpPr/>
              <p:nvPr/>
            </p:nvSpPr>
            <p:spPr>
              <a:xfrm>
                <a:off x="105292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41" name="Freeform: Shape 36"/>
              <p:cNvSpPr/>
              <p:nvPr/>
            </p:nvSpPr>
            <p:spPr>
              <a:xfrm rot="16200000">
                <a:off x="1041300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42" name="Freeform: Shape 37"/>
              <p:cNvSpPr/>
              <p:nvPr/>
            </p:nvSpPr>
            <p:spPr>
              <a:xfrm>
                <a:off x="102970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43" name="Freeform: Shape 38"/>
              <p:cNvSpPr/>
              <p:nvPr/>
            </p:nvSpPr>
            <p:spPr>
              <a:xfrm>
                <a:off x="105292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44" name="Freeform: Shape 39"/>
              <p:cNvSpPr/>
              <p:nvPr/>
            </p:nvSpPr>
            <p:spPr>
              <a:xfrm rot="16200000">
                <a:off x="1041300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945" name="Group 98"/>
            <p:cNvGrpSpPr/>
            <p:nvPr/>
          </p:nvGrpSpPr>
          <p:grpSpPr>
            <a:xfrm>
              <a:off x="10704240" y="311760"/>
              <a:ext cx="291240" cy="541800"/>
              <a:chOff x="10704240" y="311760"/>
              <a:chExt cx="291240" cy="541800"/>
            </a:xfrm>
          </p:grpSpPr>
          <p:sp>
            <p:nvSpPr>
              <p:cNvPr id="946" name="Freeform: Shape 41"/>
              <p:cNvSpPr/>
              <p:nvPr/>
            </p:nvSpPr>
            <p:spPr>
              <a:xfrm rot="16200000">
                <a:off x="108201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47" name="Freeform: Shape 54"/>
              <p:cNvSpPr/>
              <p:nvPr/>
            </p:nvSpPr>
            <p:spPr>
              <a:xfrm>
                <a:off x="10704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48" name="Freeform: Shape 57"/>
              <p:cNvSpPr/>
              <p:nvPr/>
            </p:nvSpPr>
            <p:spPr>
              <a:xfrm>
                <a:off x="109364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49" name="Freeform: Shape 60"/>
              <p:cNvSpPr/>
              <p:nvPr/>
            </p:nvSpPr>
            <p:spPr>
              <a:xfrm rot="16200000">
                <a:off x="108201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50" name="Freeform: Shape 63"/>
              <p:cNvSpPr/>
              <p:nvPr/>
            </p:nvSpPr>
            <p:spPr>
              <a:xfrm>
                <a:off x="10704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51" name="Freeform: Shape 66"/>
              <p:cNvSpPr/>
              <p:nvPr/>
            </p:nvSpPr>
            <p:spPr>
              <a:xfrm>
                <a:off x="109364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52" name="Freeform: Shape 69"/>
              <p:cNvSpPr/>
              <p:nvPr/>
            </p:nvSpPr>
            <p:spPr>
              <a:xfrm rot="16200000">
                <a:off x="108201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953" name="Group 99"/>
            <p:cNvGrpSpPr/>
            <p:nvPr/>
          </p:nvGrpSpPr>
          <p:grpSpPr>
            <a:xfrm>
              <a:off x="11237040" y="311760"/>
              <a:ext cx="291240" cy="541800"/>
              <a:chOff x="11237040" y="311760"/>
              <a:chExt cx="291240" cy="541800"/>
            </a:xfrm>
          </p:grpSpPr>
          <p:sp>
            <p:nvSpPr>
              <p:cNvPr id="954" name="Freeform: Shape 73"/>
              <p:cNvSpPr/>
              <p:nvPr/>
            </p:nvSpPr>
            <p:spPr>
              <a:xfrm rot="16200000">
                <a:off x="113529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55" name="Freeform: Shape 74"/>
              <p:cNvSpPr/>
              <p:nvPr/>
            </p:nvSpPr>
            <p:spPr>
              <a:xfrm>
                <a:off x="112370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56" name="Freeform: Shape 75"/>
              <p:cNvSpPr/>
              <p:nvPr/>
            </p:nvSpPr>
            <p:spPr>
              <a:xfrm>
                <a:off x="11469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57" name="Freeform: Shape 76"/>
              <p:cNvSpPr/>
              <p:nvPr/>
            </p:nvSpPr>
            <p:spPr>
              <a:xfrm rot="16200000">
                <a:off x="113529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58" name="Freeform: Shape 77"/>
              <p:cNvSpPr/>
              <p:nvPr/>
            </p:nvSpPr>
            <p:spPr>
              <a:xfrm>
                <a:off x="112370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59" name="Freeform: Shape 78"/>
              <p:cNvSpPr/>
              <p:nvPr/>
            </p:nvSpPr>
            <p:spPr>
              <a:xfrm>
                <a:off x="11469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60" name="Freeform: Shape 79"/>
              <p:cNvSpPr/>
              <p:nvPr/>
            </p:nvSpPr>
            <p:spPr>
              <a:xfrm rot="16200000">
                <a:off x="113529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961" name="Group 100"/>
            <p:cNvGrpSpPr/>
            <p:nvPr/>
          </p:nvGrpSpPr>
          <p:grpSpPr>
            <a:xfrm>
              <a:off x="11644200" y="311760"/>
              <a:ext cx="291240" cy="541800"/>
              <a:chOff x="11644200" y="311760"/>
              <a:chExt cx="291240" cy="541800"/>
            </a:xfrm>
          </p:grpSpPr>
          <p:sp>
            <p:nvSpPr>
              <p:cNvPr id="962" name="Freeform: Shape 81"/>
              <p:cNvSpPr/>
              <p:nvPr/>
            </p:nvSpPr>
            <p:spPr>
              <a:xfrm rot="16200000">
                <a:off x="1176012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63" name="Freeform: Shape 82"/>
              <p:cNvSpPr/>
              <p:nvPr/>
            </p:nvSpPr>
            <p:spPr>
              <a:xfrm>
                <a:off x="116442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64" name="Freeform: Shape 83"/>
              <p:cNvSpPr/>
              <p:nvPr/>
            </p:nvSpPr>
            <p:spPr>
              <a:xfrm>
                <a:off x="118764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65" name="Freeform: Shape 84"/>
              <p:cNvSpPr/>
              <p:nvPr/>
            </p:nvSpPr>
            <p:spPr>
              <a:xfrm rot="16200000">
                <a:off x="1176012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66" name="Freeform: Shape 85"/>
              <p:cNvSpPr/>
              <p:nvPr/>
            </p:nvSpPr>
            <p:spPr>
              <a:xfrm>
                <a:off x="116442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67" name="Freeform: Shape 86"/>
              <p:cNvSpPr/>
              <p:nvPr/>
            </p:nvSpPr>
            <p:spPr>
              <a:xfrm>
                <a:off x="118764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68" name="Freeform: Shape 87"/>
              <p:cNvSpPr/>
              <p:nvPr/>
            </p:nvSpPr>
            <p:spPr>
              <a:xfrm rot="16200000">
                <a:off x="1176012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969" name="Group 101"/>
            <p:cNvGrpSpPr/>
            <p:nvPr/>
          </p:nvGrpSpPr>
          <p:grpSpPr>
            <a:xfrm>
              <a:off x="11087280" y="408240"/>
              <a:ext cx="59040" cy="347760"/>
              <a:chOff x="11087280" y="408240"/>
              <a:chExt cx="59040" cy="347760"/>
            </a:xfrm>
          </p:grpSpPr>
          <p:sp>
            <p:nvSpPr>
              <p:cNvPr id="970" name="Freeform: Shape 89"/>
              <p:cNvSpPr/>
              <p:nvPr/>
            </p:nvSpPr>
            <p:spPr>
              <a:xfrm rot="10800000">
                <a:off x="11087280" y="64980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971" name="Freeform: Shape 90"/>
              <p:cNvSpPr/>
              <p:nvPr/>
            </p:nvSpPr>
            <p:spPr>
              <a:xfrm rot="10800000">
                <a:off x="11087280" y="40824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</p:grpSp>
      <p:sp>
        <p:nvSpPr>
          <p:cNvPr id="972" name="Cloud Callout 132"/>
          <p:cNvSpPr/>
          <p:nvPr/>
        </p:nvSpPr>
        <p:spPr>
          <a:xfrm flipH="1">
            <a:off x="717120" y="4663800"/>
            <a:ext cx="3018960" cy="1736640"/>
          </a:xfrm>
          <a:prstGeom prst="cloudCallout">
            <a:avLst>
              <a:gd name="adj1" fmla="val -53451"/>
              <a:gd name="adj2" fmla="val -4788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ed7d31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973" name="TextBox 133"/>
          <p:cNvSpPr/>
          <p:nvPr/>
        </p:nvSpPr>
        <p:spPr>
          <a:xfrm>
            <a:off x="1124280" y="5149080"/>
            <a:ext cx="2351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… 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you know what,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let’s ask Riccardo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7" dur="indefinite" restart="never" nodeType="tmRoot">
          <p:childTnLst>
            <p:seq>
              <p:cTn id="188" dur="indefinite" nodeType="mainSeq">
                <p:childTnLst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nodeType="after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006 -4.81481E-006 L 3.75E-006 -0.24884 L 0.14778 -0.28796 L 0.16797 -0.03009 E">
                                      <p:cBhvr>
                                        <p:cTn id="195" dur="300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6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roup 15"/>
          <p:cNvGrpSpPr/>
          <p:nvPr/>
        </p:nvGrpSpPr>
        <p:grpSpPr>
          <a:xfrm>
            <a:off x="261000" y="540360"/>
            <a:ext cx="7940880" cy="6151320"/>
            <a:chOff x="261000" y="540360"/>
            <a:chExt cx="7940880" cy="6151320"/>
          </a:xfrm>
        </p:grpSpPr>
        <p:cxnSp>
          <p:nvCxnSpPr>
            <p:cNvPr id="975" name="Straight Connector 4"/>
            <p:cNvCxnSpPr/>
            <p:nvPr/>
          </p:nvCxnSpPr>
          <p:spPr>
            <a:xfrm flipV="1">
              <a:off x="261000" y="5383440"/>
              <a:ext cx="7292520" cy="130860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976" name="Straight Connector 6"/>
            <p:cNvCxnSpPr>
              <a:stCxn id="977" idx="2"/>
            </p:cNvCxnSpPr>
            <p:nvPr/>
          </p:nvCxnSpPr>
          <p:spPr>
            <a:xfrm>
              <a:off x="7553160" y="2089080"/>
              <a:ext cx="360" cy="32947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978" name="Straight Connector 8"/>
            <p:cNvCxnSpPr/>
            <p:nvPr/>
          </p:nvCxnSpPr>
          <p:spPr>
            <a:xfrm>
              <a:off x="6530400" y="4063320"/>
              <a:ext cx="102312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979" name="Straight Connector 13"/>
            <p:cNvCxnSpPr/>
            <p:nvPr/>
          </p:nvCxnSpPr>
          <p:spPr>
            <a:xfrm flipV="1">
              <a:off x="261000" y="3270960"/>
              <a:ext cx="6269760" cy="991800"/>
            </a:xfrm>
            <a:prstGeom prst="straightConnector1">
              <a:avLst/>
            </a:prstGeom>
            <a:ln w="25400">
              <a:solidFill>
                <a:srgbClr val="f6f8fc"/>
              </a:solidFill>
            </a:ln>
          </p:spPr>
        </p:cxnSp>
        <p:cxnSp>
          <p:nvCxnSpPr>
            <p:cNvPr id="980" name="Straight Connector 16"/>
            <p:cNvCxnSpPr/>
            <p:nvPr/>
          </p:nvCxnSpPr>
          <p:spPr>
            <a:xfrm flipV="1">
              <a:off x="6530400" y="3270960"/>
              <a:ext cx="360" cy="809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981" name="Straight Connector 21"/>
            <p:cNvCxnSpPr/>
            <p:nvPr/>
          </p:nvCxnSpPr>
          <p:spPr>
            <a:xfrm flipV="1">
              <a:off x="5861160" y="3374640"/>
              <a:ext cx="360" cy="2307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982" name="Straight Connector 24"/>
            <p:cNvCxnSpPr/>
            <p:nvPr/>
          </p:nvCxnSpPr>
          <p:spPr>
            <a:xfrm flipV="1">
              <a:off x="4848840" y="3548520"/>
              <a:ext cx="360" cy="2321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983" name="Straight Connector 25"/>
            <p:cNvCxnSpPr/>
            <p:nvPr/>
          </p:nvCxnSpPr>
          <p:spPr>
            <a:xfrm flipV="1">
              <a:off x="3800880" y="3720600"/>
              <a:ext cx="360" cy="23508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984" name="Straight Connector 27"/>
            <p:cNvCxnSpPr/>
            <p:nvPr/>
          </p:nvCxnSpPr>
          <p:spPr>
            <a:xfrm flipV="1">
              <a:off x="261000" y="2415240"/>
              <a:ext cx="5600520" cy="85608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985" name="Straight Connector 29"/>
            <p:cNvCxnSpPr/>
            <p:nvPr/>
          </p:nvCxnSpPr>
          <p:spPr>
            <a:xfrm>
              <a:off x="261000" y="966600"/>
              <a:ext cx="7292520" cy="36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986" name="Straight Connector 31"/>
            <p:cNvCxnSpPr>
              <a:endCxn id="987" idx="2"/>
            </p:cNvCxnSpPr>
            <p:nvPr/>
          </p:nvCxnSpPr>
          <p:spPr>
            <a:xfrm flipH="1" flipV="1">
              <a:off x="5856120" y="1755000"/>
              <a:ext cx="5400" cy="6606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988" name="Straight Connector 1"/>
            <p:cNvCxnSpPr/>
            <p:nvPr/>
          </p:nvCxnSpPr>
          <p:spPr>
            <a:xfrm flipV="1">
              <a:off x="4822200" y="966600"/>
              <a:ext cx="360" cy="1632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989" name="Straight Connector 7"/>
            <p:cNvCxnSpPr/>
            <p:nvPr/>
          </p:nvCxnSpPr>
          <p:spPr>
            <a:xfrm flipV="1">
              <a:off x="3774240" y="966600"/>
              <a:ext cx="360" cy="17809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990" name="Straight Connector 30"/>
            <p:cNvCxnSpPr/>
            <p:nvPr/>
          </p:nvCxnSpPr>
          <p:spPr>
            <a:xfrm>
              <a:off x="6530400" y="24051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991" name="Straight Connector 32"/>
            <p:cNvCxnSpPr/>
            <p:nvPr/>
          </p:nvCxnSpPr>
          <p:spPr>
            <a:xfrm>
              <a:off x="6530400" y="27057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992" name="Straight Connector 33"/>
            <p:cNvCxnSpPr/>
            <p:nvPr/>
          </p:nvCxnSpPr>
          <p:spPr>
            <a:xfrm>
              <a:off x="6530400" y="29829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993" name="Straight Connector 34"/>
            <p:cNvCxnSpPr/>
            <p:nvPr/>
          </p:nvCxnSpPr>
          <p:spPr>
            <a:xfrm>
              <a:off x="6530400" y="327204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994" name="Straight Connector 35"/>
            <p:cNvCxnSpPr/>
            <p:nvPr/>
          </p:nvCxnSpPr>
          <p:spPr>
            <a:xfrm>
              <a:off x="6530400" y="3391560"/>
              <a:ext cx="1013040" cy="3340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995" name="Straight Connector 36"/>
            <p:cNvCxnSpPr/>
            <p:nvPr/>
          </p:nvCxnSpPr>
          <p:spPr>
            <a:xfrm>
              <a:off x="6530400" y="3623400"/>
              <a:ext cx="476640" cy="416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996" name="Straight Connector 37"/>
            <p:cNvCxnSpPr/>
            <p:nvPr/>
          </p:nvCxnSpPr>
          <p:spPr>
            <a:xfrm flipV="1">
              <a:off x="7031520" y="2394720"/>
              <a:ext cx="360" cy="111384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</a:ln>
          </p:spPr>
        </p:cxnSp>
        <p:cxnSp>
          <p:nvCxnSpPr>
            <p:cNvPr id="997" name="Straight Connector 38"/>
            <p:cNvCxnSpPr/>
            <p:nvPr/>
          </p:nvCxnSpPr>
          <p:spPr>
            <a:xfrm flipV="1">
              <a:off x="6530400" y="2405160"/>
              <a:ext cx="360" cy="8661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977" name="Arc 40"/>
            <p:cNvSpPr/>
            <p:nvPr/>
          </p:nvSpPr>
          <p:spPr>
            <a:xfrm rot="5400000">
              <a:off x="6945840" y="832680"/>
              <a:ext cx="1214640" cy="1297080"/>
            </a:xfrm>
            <a:prstGeom prst="arc">
              <a:avLst>
                <a:gd name="adj1" fmla="val 18377002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998" name="Straight Connector 41"/>
            <p:cNvCxnSpPr>
              <a:endCxn id="977" idx="0"/>
            </p:cNvCxnSpPr>
            <p:nvPr/>
          </p:nvCxnSpPr>
          <p:spPr>
            <a:xfrm>
              <a:off x="7553160" y="1284120"/>
              <a:ext cx="523080" cy="5572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999" name="Straight Connector 44"/>
            <p:cNvCxnSpPr/>
            <p:nvPr/>
          </p:nvCxnSpPr>
          <p:spPr>
            <a:xfrm>
              <a:off x="7553160" y="951840"/>
              <a:ext cx="360" cy="3326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000" name="Straight Connector 46"/>
            <p:cNvCxnSpPr>
              <a:endCxn id="987" idx="0"/>
            </p:cNvCxnSpPr>
            <p:nvPr/>
          </p:nvCxnSpPr>
          <p:spPr>
            <a:xfrm>
              <a:off x="5870520" y="1253880"/>
              <a:ext cx="343440" cy="40104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987" name="Arc 48"/>
            <p:cNvSpPr/>
            <p:nvPr/>
          </p:nvSpPr>
          <p:spPr>
            <a:xfrm rot="5400000">
              <a:off x="5249160" y="498960"/>
              <a:ext cx="1214640" cy="129708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001" name="Straight Connector 51"/>
            <p:cNvCxnSpPr/>
            <p:nvPr/>
          </p:nvCxnSpPr>
          <p:spPr>
            <a:xfrm flipV="1">
              <a:off x="5870520" y="981720"/>
              <a:ext cx="360" cy="2998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1002" name="Arc 54"/>
            <p:cNvSpPr/>
            <p:nvPr/>
          </p:nvSpPr>
          <p:spPr>
            <a:xfrm rot="10211400">
              <a:off x="4164480" y="29710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003" name="Straight Connector 55"/>
            <p:cNvCxnSpPr>
              <a:stCxn id="1002" idx="0"/>
            </p:cNvCxnSpPr>
            <p:nvPr/>
          </p:nvCxnSpPr>
          <p:spPr>
            <a:xfrm flipV="1">
              <a:off x="4340520" y="3548520"/>
              <a:ext cx="401760" cy="4467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004" name="Arc 58"/>
            <p:cNvSpPr/>
            <p:nvPr/>
          </p:nvSpPr>
          <p:spPr>
            <a:xfrm rot="2547000">
              <a:off x="4373640" y="27669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005" name="Straight Connector 59"/>
            <p:cNvCxnSpPr>
              <a:endCxn id="1004" idx="2"/>
            </p:cNvCxnSpPr>
            <p:nvPr/>
          </p:nvCxnSpPr>
          <p:spPr>
            <a:xfrm>
              <a:off x="5073120" y="3520080"/>
              <a:ext cx="427680" cy="2649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006" name="Arc 63"/>
            <p:cNvSpPr/>
            <p:nvPr/>
          </p:nvSpPr>
          <p:spPr>
            <a:xfrm rot="2547000">
              <a:off x="5143320" y="26463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007" name="Straight Connector 64"/>
            <p:cNvCxnSpPr>
              <a:endCxn id="1006" idx="2"/>
            </p:cNvCxnSpPr>
            <p:nvPr/>
          </p:nvCxnSpPr>
          <p:spPr>
            <a:xfrm>
              <a:off x="5980320" y="3391560"/>
              <a:ext cx="290520" cy="272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008" name="Arc 66"/>
            <p:cNvSpPr/>
            <p:nvPr/>
          </p:nvSpPr>
          <p:spPr>
            <a:xfrm rot="13368600">
              <a:off x="4021920" y="21988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009" name="Straight Connector 67"/>
            <p:cNvCxnSpPr/>
            <p:nvPr/>
          </p:nvCxnSpPr>
          <p:spPr>
            <a:xfrm>
              <a:off x="4173120" y="2404080"/>
              <a:ext cx="428400" cy="22320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010" name="Straight Connector 76"/>
            <p:cNvCxnSpPr/>
            <p:nvPr/>
          </p:nvCxnSpPr>
          <p:spPr>
            <a:xfrm flipV="1">
              <a:off x="6841440" y="3507840"/>
              <a:ext cx="191160" cy="27720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  <a:headEnd len="sm" type="triangle" w="sm"/>
            </a:ln>
          </p:spPr>
        </p:cxnSp>
      </p:grpSp>
      <p:sp>
        <p:nvSpPr>
          <p:cNvPr id="1011" name="Rectangle 2"/>
          <p:cNvSpPr/>
          <p:nvPr/>
        </p:nvSpPr>
        <p:spPr>
          <a:xfrm>
            <a:off x="3865320" y="5052240"/>
            <a:ext cx="33480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012" name="Rectangle 10"/>
          <p:cNvSpPr/>
          <p:nvPr/>
        </p:nvSpPr>
        <p:spPr>
          <a:xfrm rot="16200000">
            <a:off x="6939000" y="4235400"/>
            <a:ext cx="27792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013" name="Group 12"/>
          <p:cNvGrpSpPr/>
          <p:nvPr/>
        </p:nvGrpSpPr>
        <p:grpSpPr>
          <a:xfrm>
            <a:off x="5940360" y="3811680"/>
            <a:ext cx="1006200" cy="1643760"/>
            <a:chOff x="5940360" y="3811680"/>
            <a:chExt cx="1006200" cy="1643760"/>
          </a:xfrm>
        </p:grpSpPr>
        <p:grpSp>
          <p:nvGrpSpPr>
            <p:cNvPr id="1014" name="Group 49"/>
            <p:cNvGrpSpPr/>
            <p:nvPr/>
          </p:nvGrpSpPr>
          <p:grpSpPr>
            <a:xfrm>
              <a:off x="6253560" y="4984200"/>
              <a:ext cx="348840" cy="471240"/>
              <a:chOff x="6253560" y="4984200"/>
              <a:chExt cx="348840" cy="471240"/>
            </a:xfrm>
          </p:grpSpPr>
          <p:sp>
            <p:nvSpPr>
              <p:cNvPr id="1015" name="Oval 50"/>
              <p:cNvSpPr/>
              <p:nvPr/>
            </p:nvSpPr>
            <p:spPr>
              <a:xfrm>
                <a:off x="6326280" y="498420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1016" name="Straight Connector 52"/>
              <p:cNvCxnSpPr/>
              <p:nvPr/>
            </p:nvCxnSpPr>
            <p:spPr>
              <a:xfrm>
                <a:off x="6427800" y="5168880"/>
                <a:ext cx="360" cy="1677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017" name="Straight Connector 53"/>
              <p:cNvCxnSpPr/>
              <p:nvPr/>
            </p:nvCxnSpPr>
            <p:spPr>
              <a:xfrm flipH="1">
                <a:off x="6253560" y="5222880"/>
                <a:ext cx="34920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018" name="Straight Connector 56"/>
              <p:cNvCxnSpPr/>
              <p:nvPr/>
            </p:nvCxnSpPr>
            <p:spPr>
              <a:xfrm flipH="1">
                <a:off x="6310080" y="5322600"/>
                <a:ext cx="11808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019" name="Straight Connector 57"/>
              <p:cNvCxnSpPr/>
              <p:nvPr/>
            </p:nvCxnSpPr>
            <p:spPr>
              <a:xfrm>
                <a:off x="6427800" y="5309640"/>
                <a:ext cx="102240" cy="1461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1020" name="Picture 9" descr=""/>
            <p:cNvPicPr/>
            <p:nvPr/>
          </p:nvPicPr>
          <p:blipFill>
            <a:blip r:embed="rId1"/>
            <a:srcRect l="18331" t="15424" r="13866" b="12946"/>
            <a:stretch/>
          </p:blipFill>
          <p:spPr>
            <a:xfrm>
              <a:off x="5940360" y="3811680"/>
              <a:ext cx="1006200" cy="135072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021" name="Group 20"/>
          <p:cNvGrpSpPr/>
          <p:nvPr/>
        </p:nvGrpSpPr>
        <p:grpSpPr>
          <a:xfrm>
            <a:off x="6608520" y="2906640"/>
            <a:ext cx="932040" cy="1550160"/>
            <a:chOff x="6608520" y="2906640"/>
            <a:chExt cx="932040" cy="1550160"/>
          </a:xfrm>
        </p:grpSpPr>
        <p:grpSp>
          <p:nvGrpSpPr>
            <p:cNvPr id="1022" name="Group 47"/>
            <p:cNvGrpSpPr/>
            <p:nvPr/>
          </p:nvGrpSpPr>
          <p:grpSpPr>
            <a:xfrm>
              <a:off x="6902640" y="3985560"/>
              <a:ext cx="348480" cy="471240"/>
              <a:chOff x="6902640" y="3985560"/>
              <a:chExt cx="348480" cy="471240"/>
            </a:xfrm>
          </p:grpSpPr>
          <p:sp>
            <p:nvSpPr>
              <p:cNvPr id="1023" name="Oval 11"/>
              <p:cNvSpPr/>
              <p:nvPr/>
            </p:nvSpPr>
            <p:spPr>
              <a:xfrm>
                <a:off x="6975360" y="398556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1024" name="Straight Connector 17"/>
              <p:cNvCxnSpPr/>
              <p:nvPr/>
            </p:nvCxnSpPr>
            <p:spPr>
              <a:xfrm>
                <a:off x="7076880" y="4169880"/>
                <a:ext cx="360" cy="1681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025" name="Straight Connector 19"/>
              <p:cNvCxnSpPr/>
              <p:nvPr/>
            </p:nvCxnSpPr>
            <p:spPr>
              <a:xfrm flipH="1">
                <a:off x="6902640" y="4223880"/>
                <a:ext cx="34884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026" name="Straight Connector 26"/>
              <p:cNvCxnSpPr/>
              <p:nvPr/>
            </p:nvCxnSpPr>
            <p:spPr>
              <a:xfrm flipH="1">
                <a:off x="6959160" y="4323960"/>
                <a:ext cx="11808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027" name="Straight Connector 42"/>
              <p:cNvCxnSpPr/>
              <p:nvPr/>
            </p:nvCxnSpPr>
            <p:spPr>
              <a:xfrm>
                <a:off x="7076880" y="4310640"/>
                <a:ext cx="102240" cy="1465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1028" name="Picture 14" descr=""/>
            <p:cNvPicPr/>
            <p:nvPr/>
          </p:nvPicPr>
          <p:blipFill>
            <a:blip r:embed="rId2"/>
            <a:srcRect l="20378" t="30049" r="67767" b="49995"/>
            <a:stretch/>
          </p:blipFill>
          <p:spPr>
            <a:xfrm flipH="1">
              <a:off x="6608520" y="2906640"/>
              <a:ext cx="932040" cy="12582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029" name="Rectangular Callout 3"/>
          <p:cNvSpPr/>
          <p:nvPr/>
        </p:nvSpPr>
        <p:spPr>
          <a:xfrm>
            <a:off x="1961280" y="2086920"/>
            <a:ext cx="3628440" cy="1512000"/>
          </a:xfrm>
          <a:prstGeom prst="wedgeRectCallout">
            <a:avLst>
              <a:gd name="adj1" fmla="val 60586"/>
              <a:gd name="adj2" fmla="val 9129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ed7d31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030" name="Rectangle 132"/>
          <p:cNvSpPr/>
          <p:nvPr/>
        </p:nvSpPr>
        <p:spPr>
          <a:xfrm>
            <a:off x="10184400" y="188640"/>
            <a:ext cx="1855080" cy="79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031" name="Group 133"/>
          <p:cNvGrpSpPr/>
          <p:nvPr/>
        </p:nvGrpSpPr>
        <p:grpSpPr>
          <a:xfrm>
            <a:off x="10297080" y="311760"/>
            <a:ext cx="1638360" cy="541800"/>
            <a:chOff x="10297080" y="311760"/>
            <a:chExt cx="1638360" cy="541800"/>
          </a:xfrm>
        </p:grpSpPr>
        <p:grpSp>
          <p:nvGrpSpPr>
            <p:cNvPr id="1032" name="Group 134"/>
            <p:cNvGrpSpPr/>
            <p:nvPr/>
          </p:nvGrpSpPr>
          <p:grpSpPr>
            <a:xfrm>
              <a:off x="10297080" y="311760"/>
              <a:ext cx="291240" cy="541800"/>
              <a:chOff x="10297080" y="311760"/>
              <a:chExt cx="291240" cy="541800"/>
            </a:xfrm>
          </p:grpSpPr>
          <p:sp>
            <p:nvSpPr>
              <p:cNvPr id="1033" name="Freeform: Shape 33"/>
              <p:cNvSpPr/>
              <p:nvPr/>
            </p:nvSpPr>
            <p:spPr>
              <a:xfrm rot="16200000">
                <a:off x="1041300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34" name="Freeform: Shape 34"/>
              <p:cNvSpPr/>
              <p:nvPr/>
            </p:nvSpPr>
            <p:spPr>
              <a:xfrm>
                <a:off x="102970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35" name="Freeform: Shape 35"/>
              <p:cNvSpPr/>
              <p:nvPr/>
            </p:nvSpPr>
            <p:spPr>
              <a:xfrm>
                <a:off x="105292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36" name="Freeform: Shape 36"/>
              <p:cNvSpPr/>
              <p:nvPr/>
            </p:nvSpPr>
            <p:spPr>
              <a:xfrm rot="16200000">
                <a:off x="1041300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37" name="Freeform: Shape 37"/>
              <p:cNvSpPr/>
              <p:nvPr/>
            </p:nvSpPr>
            <p:spPr>
              <a:xfrm>
                <a:off x="102970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38" name="Freeform: Shape 38"/>
              <p:cNvSpPr/>
              <p:nvPr/>
            </p:nvSpPr>
            <p:spPr>
              <a:xfrm>
                <a:off x="105292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39" name="Freeform: Shape 39"/>
              <p:cNvSpPr/>
              <p:nvPr/>
            </p:nvSpPr>
            <p:spPr>
              <a:xfrm rot="16200000">
                <a:off x="1041300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040" name="Group 135"/>
            <p:cNvGrpSpPr/>
            <p:nvPr/>
          </p:nvGrpSpPr>
          <p:grpSpPr>
            <a:xfrm>
              <a:off x="10704240" y="311760"/>
              <a:ext cx="291240" cy="541800"/>
              <a:chOff x="10704240" y="311760"/>
              <a:chExt cx="291240" cy="541800"/>
            </a:xfrm>
          </p:grpSpPr>
          <p:sp>
            <p:nvSpPr>
              <p:cNvPr id="1041" name="Freeform: Shape 41"/>
              <p:cNvSpPr/>
              <p:nvPr/>
            </p:nvSpPr>
            <p:spPr>
              <a:xfrm rot="16200000">
                <a:off x="108201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42" name="Freeform: Shape 54"/>
              <p:cNvSpPr/>
              <p:nvPr/>
            </p:nvSpPr>
            <p:spPr>
              <a:xfrm>
                <a:off x="10704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43" name="Freeform: Shape 57"/>
              <p:cNvSpPr/>
              <p:nvPr/>
            </p:nvSpPr>
            <p:spPr>
              <a:xfrm>
                <a:off x="109364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44" name="Freeform: Shape 60"/>
              <p:cNvSpPr/>
              <p:nvPr/>
            </p:nvSpPr>
            <p:spPr>
              <a:xfrm rot="16200000">
                <a:off x="108201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45" name="Freeform: Shape 63"/>
              <p:cNvSpPr/>
              <p:nvPr/>
            </p:nvSpPr>
            <p:spPr>
              <a:xfrm>
                <a:off x="10704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46" name="Freeform: Shape 66"/>
              <p:cNvSpPr/>
              <p:nvPr/>
            </p:nvSpPr>
            <p:spPr>
              <a:xfrm>
                <a:off x="109364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47" name="Freeform: Shape 69"/>
              <p:cNvSpPr/>
              <p:nvPr/>
            </p:nvSpPr>
            <p:spPr>
              <a:xfrm rot="16200000">
                <a:off x="108201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048" name="Group 136"/>
            <p:cNvGrpSpPr/>
            <p:nvPr/>
          </p:nvGrpSpPr>
          <p:grpSpPr>
            <a:xfrm>
              <a:off x="11237040" y="311760"/>
              <a:ext cx="291240" cy="541800"/>
              <a:chOff x="11237040" y="311760"/>
              <a:chExt cx="291240" cy="541800"/>
            </a:xfrm>
          </p:grpSpPr>
          <p:sp>
            <p:nvSpPr>
              <p:cNvPr id="1049" name="Freeform: Shape 73"/>
              <p:cNvSpPr/>
              <p:nvPr/>
            </p:nvSpPr>
            <p:spPr>
              <a:xfrm rot="16200000">
                <a:off x="113529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50" name="Freeform: Shape 74"/>
              <p:cNvSpPr/>
              <p:nvPr/>
            </p:nvSpPr>
            <p:spPr>
              <a:xfrm>
                <a:off x="112370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51" name="Freeform: Shape 75"/>
              <p:cNvSpPr/>
              <p:nvPr/>
            </p:nvSpPr>
            <p:spPr>
              <a:xfrm>
                <a:off x="11469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52" name="Freeform: Shape 76"/>
              <p:cNvSpPr/>
              <p:nvPr/>
            </p:nvSpPr>
            <p:spPr>
              <a:xfrm rot="16200000">
                <a:off x="113529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53" name="Freeform: Shape 77"/>
              <p:cNvSpPr/>
              <p:nvPr/>
            </p:nvSpPr>
            <p:spPr>
              <a:xfrm>
                <a:off x="112370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54" name="Freeform: Shape 78"/>
              <p:cNvSpPr/>
              <p:nvPr/>
            </p:nvSpPr>
            <p:spPr>
              <a:xfrm>
                <a:off x="11469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55" name="Freeform: Shape 79"/>
              <p:cNvSpPr/>
              <p:nvPr/>
            </p:nvSpPr>
            <p:spPr>
              <a:xfrm rot="16200000">
                <a:off x="113529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056" name="Group 137"/>
            <p:cNvGrpSpPr/>
            <p:nvPr/>
          </p:nvGrpSpPr>
          <p:grpSpPr>
            <a:xfrm>
              <a:off x="11644200" y="311760"/>
              <a:ext cx="291240" cy="541800"/>
              <a:chOff x="11644200" y="311760"/>
              <a:chExt cx="291240" cy="541800"/>
            </a:xfrm>
          </p:grpSpPr>
          <p:sp>
            <p:nvSpPr>
              <p:cNvPr id="1057" name="Freeform: Shape 81"/>
              <p:cNvSpPr/>
              <p:nvPr/>
            </p:nvSpPr>
            <p:spPr>
              <a:xfrm rot="16200000">
                <a:off x="1176012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58" name="Freeform: Shape 82"/>
              <p:cNvSpPr/>
              <p:nvPr/>
            </p:nvSpPr>
            <p:spPr>
              <a:xfrm>
                <a:off x="116442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59" name="Freeform: Shape 83"/>
              <p:cNvSpPr/>
              <p:nvPr/>
            </p:nvSpPr>
            <p:spPr>
              <a:xfrm>
                <a:off x="118764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60" name="Freeform: Shape 84"/>
              <p:cNvSpPr/>
              <p:nvPr/>
            </p:nvSpPr>
            <p:spPr>
              <a:xfrm rot="16200000">
                <a:off x="1176012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61" name="Freeform: Shape 85"/>
              <p:cNvSpPr/>
              <p:nvPr/>
            </p:nvSpPr>
            <p:spPr>
              <a:xfrm>
                <a:off x="116442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62" name="Freeform: Shape 86"/>
              <p:cNvSpPr/>
              <p:nvPr/>
            </p:nvSpPr>
            <p:spPr>
              <a:xfrm>
                <a:off x="118764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63" name="Freeform: Shape 87"/>
              <p:cNvSpPr/>
              <p:nvPr/>
            </p:nvSpPr>
            <p:spPr>
              <a:xfrm rot="16200000">
                <a:off x="1176012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064" name="Group 138"/>
            <p:cNvGrpSpPr/>
            <p:nvPr/>
          </p:nvGrpSpPr>
          <p:grpSpPr>
            <a:xfrm>
              <a:off x="11087280" y="408240"/>
              <a:ext cx="59040" cy="347760"/>
              <a:chOff x="11087280" y="408240"/>
              <a:chExt cx="59040" cy="347760"/>
            </a:xfrm>
          </p:grpSpPr>
          <p:sp>
            <p:nvSpPr>
              <p:cNvPr id="1065" name="Freeform: Shape 89"/>
              <p:cNvSpPr/>
              <p:nvPr/>
            </p:nvSpPr>
            <p:spPr>
              <a:xfrm rot="10800000">
                <a:off x="11087280" y="64980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066" name="Freeform: Shape 90"/>
              <p:cNvSpPr/>
              <p:nvPr/>
            </p:nvSpPr>
            <p:spPr>
              <a:xfrm rot="10800000">
                <a:off x="11087280" y="40824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</p:grpSp>
      <p:sp>
        <p:nvSpPr>
          <p:cNvPr id="1067" name="TextBox 169"/>
          <p:cNvSpPr/>
          <p:nvPr/>
        </p:nvSpPr>
        <p:spPr>
          <a:xfrm>
            <a:off x="2051280" y="2209320"/>
            <a:ext cx="3478320" cy="12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Riccardo, do you have a minute?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endParaRPr b="0" lang="en-US" sz="5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What is the name in GILDAS to look at &lt;INSERT ANYTHING&gt; once you have the class file loaded?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8" name="Group 15"/>
          <p:cNvGrpSpPr/>
          <p:nvPr/>
        </p:nvGrpSpPr>
        <p:grpSpPr>
          <a:xfrm>
            <a:off x="261000" y="540360"/>
            <a:ext cx="7940880" cy="6151320"/>
            <a:chOff x="261000" y="540360"/>
            <a:chExt cx="7940880" cy="6151320"/>
          </a:xfrm>
        </p:grpSpPr>
        <p:cxnSp>
          <p:nvCxnSpPr>
            <p:cNvPr id="1069" name="Straight Connector 4"/>
            <p:cNvCxnSpPr/>
            <p:nvPr/>
          </p:nvCxnSpPr>
          <p:spPr>
            <a:xfrm flipV="1">
              <a:off x="261000" y="5383440"/>
              <a:ext cx="7292520" cy="130860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070" name="Straight Connector 6"/>
            <p:cNvCxnSpPr>
              <a:stCxn id="1071" idx="2"/>
            </p:cNvCxnSpPr>
            <p:nvPr/>
          </p:nvCxnSpPr>
          <p:spPr>
            <a:xfrm>
              <a:off x="7553160" y="2089080"/>
              <a:ext cx="360" cy="32947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072" name="Straight Connector 8"/>
            <p:cNvCxnSpPr/>
            <p:nvPr/>
          </p:nvCxnSpPr>
          <p:spPr>
            <a:xfrm>
              <a:off x="6530400" y="4063320"/>
              <a:ext cx="102312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073" name="Straight Connector 13"/>
            <p:cNvCxnSpPr/>
            <p:nvPr/>
          </p:nvCxnSpPr>
          <p:spPr>
            <a:xfrm flipV="1">
              <a:off x="261000" y="3270960"/>
              <a:ext cx="6269760" cy="991800"/>
            </a:xfrm>
            <a:prstGeom prst="straightConnector1">
              <a:avLst/>
            </a:prstGeom>
            <a:ln w="25400">
              <a:solidFill>
                <a:srgbClr val="f6f8fc"/>
              </a:solidFill>
            </a:ln>
          </p:spPr>
        </p:cxnSp>
        <p:cxnSp>
          <p:nvCxnSpPr>
            <p:cNvPr id="1074" name="Straight Connector 16"/>
            <p:cNvCxnSpPr/>
            <p:nvPr/>
          </p:nvCxnSpPr>
          <p:spPr>
            <a:xfrm flipV="1">
              <a:off x="6530400" y="3270960"/>
              <a:ext cx="360" cy="809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075" name="Straight Connector 21"/>
            <p:cNvCxnSpPr/>
            <p:nvPr/>
          </p:nvCxnSpPr>
          <p:spPr>
            <a:xfrm flipV="1">
              <a:off x="5861160" y="3374640"/>
              <a:ext cx="360" cy="2307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076" name="Straight Connector 24"/>
            <p:cNvCxnSpPr/>
            <p:nvPr/>
          </p:nvCxnSpPr>
          <p:spPr>
            <a:xfrm flipV="1">
              <a:off x="4848840" y="3548520"/>
              <a:ext cx="360" cy="2321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077" name="Straight Connector 25"/>
            <p:cNvCxnSpPr/>
            <p:nvPr/>
          </p:nvCxnSpPr>
          <p:spPr>
            <a:xfrm flipV="1">
              <a:off x="3800880" y="3720600"/>
              <a:ext cx="360" cy="23508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078" name="Straight Connector 27"/>
            <p:cNvCxnSpPr/>
            <p:nvPr/>
          </p:nvCxnSpPr>
          <p:spPr>
            <a:xfrm flipV="1">
              <a:off x="261000" y="2415240"/>
              <a:ext cx="5600520" cy="85608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079" name="Straight Connector 29"/>
            <p:cNvCxnSpPr/>
            <p:nvPr/>
          </p:nvCxnSpPr>
          <p:spPr>
            <a:xfrm>
              <a:off x="261000" y="966600"/>
              <a:ext cx="7292520" cy="36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080" name="Straight Connector 31"/>
            <p:cNvCxnSpPr>
              <a:endCxn id="1081" idx="2"/>
            </p:cNvCxnSpPr>
            <p:nvPr/>
          </p:nvCxnSpPr>
          <p:spPr>
            <a:xfrm flipH="1" flipV="1">
              <a:off x="5856120" y="1755000"/>
              <a:ext cx="5400" cy="6606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082" name="Straight Connector 1"/>
            <p:cNvCxnSpPr/>
            <p:nvPr/>
          </p:nvCxnSpPr>
          <p:spPr>
            <a:xfrm flipV="1">
              <a:off x="4822200" y="966600"/>
              <a:ext cx="360" cy="1632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083" name="Straight Connector 7"/>
            <p:cNvCxnSpPr/>
            <p:nvPr/>
          </p:nvCxnSpPr>
          <p:spPr>
            <a:xfrm flipV="1">
              <a:off x="3774240" y="966600"/>
              <a:ext cx="360" cy="17809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084" name="Straight Connector 30"/>
            <p:cNvCxnSpPr/>
            <p:nvPr/>
          </p:nvCxnSpPr>
          <p:spPr>
            <a:xfrm>
              <a:off x="6530400" y="24051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085" name="Straight Connector 32"/>
            <p:cNvCxnSpPr/>
            <p:nvPr/>
          </p:nvCxnSpPr>
          <p:spPr>
            <a:xfrm>
              <a:off x="6530400" y="27057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086" name="Straight Connector 33"/>
            <p:cNvCxnSpPr/>
            <p:nvPr/>
          </p:nvCxnSpPr>
          <p:spPr>
            <a:xfrm>
              <a:off x="6530400" y="29829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087" name="Straight Connector 34"/>
            <p:cNvCxnSpPr/>
            <p:nvPr/>
          </p:nvCxnSpPr>
          <p:spPr>
            <a:xfrm>
              <a:off x="6530400" y="327204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088" name="Straight Connector 35"/>
            <p:cNvCxnSpPr/>
            <p:nvPr/>
          </p:nvCxnSpPr>
          <p:spPr>
            <a:xfrm>
              <a:off x="6530400" y="3391560"/>
              <a:ext cx="1013040" cy="3340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089" name="Straight Connector 36"/>
            <p:cNvCxnSpPr/>
            <p:nvPr/>
          </p:nvCxnSpPr>
          <p:spPr>
            <a:xfrm>
              <a:off x="6530400" y="3623400"/>
              <a:ext cx="476640" cy="416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090" name="Straight Connector 37"/>
            <p:cNvCxnSpPr/>
            <p:nvPr/>
          </p:nvCxnSpPr>
          <p:spPr>
            <a:xfrm flipV="1">
              <a:off x="7031520" y="2394720"/>
              <a:ext cx="360" cy="111384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</a:ln>
          </p:spPr>
        </p:cxnSp>
        <p:cxnSp>
          <p:nvCxnSpPr>
            <p:cNvPr id="1091" name="Straight Connector 38"/>
            <p:cNvCxnSpPr/>
            <p:nvPr/>
          </p:nvCxnSpPr>
          <p:spPr>
            <a:xfrm flipV="1">
              <a:off x="6530400" y="2405160"/>
              <a:ext cx="360" cy="8661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1071" name="Arc 40"/>
            <p:cNvSpPr/>
            <p:nvPr/>
          </p:nvSpPr>
          <p:spPr>
            <a:xfrm rot="5400000">
              <a:off x="6945840" y="832680"/>
              <a:ext cx="1214640" cy="1297080"/>
            </a:xfrm>
            <a:prstGeom prst="arc">
              <a:avLst>
                <a:gd name="adj1" fmla="val 18377002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092" name="Straight Connector 41"/>
            <p:cNvCxnSpPr>
              <a:endCxn id="1071" idx="0"/>
            </p:cNvCxnSpPr>
            <p:nvPr/>
          </p:nvCxnSpPr>
          <p:spPr>
            <a:xfrm>
              <a:off x="7553160" y="1284120"/>
              <a:ext cx="523080" cy="5572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093" name="Straight Connector 44"/>
            <p:cNvCxnSpPr/>
            <p:nvPr/>
          </p:nvCxnSpPr>
          <p:spPr>
            <a:xfrm>
              <a:off x="7553160" y="951840"/>
              <a:ext cx="360" cy="3326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094" name="Straight Connector 46"/>
            <p:cNvCxnSpPr>
              <a:endCxn id="1081" idx="0"/>
            </p:cNvCxnSpPr>
            <p:nvPr/>
          </p:nvCxnSpPr>
          <p:spPr>
            <a:xfrm>
              <a:off x="5870520" y="1253880"/>
              <a:ext cx="343440" cy="40104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081" name="Arc 48"/>
            <p:cNvSpPr/>
            <p:nvPr/>
          </p:nvSpPr>
          <p:spPr>
            <a:xfrm rot="5400000">
              <a:off x="5249160" y="498960"/>
              <a:ext cx="1214640" cy="129708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095" name="Straight Connector 51"/>
            <p:cNvCxnSpPr/>
            <p:nvPr/>
          </p:nvCxnSpPr>
          <p:spPr>
            <a:xfrm flipV="1">
              <a:off x="5870520" y="981720"/>
              <a:ext cx="360" cy="2998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1096" name="Arc 54"/>
            <p:cNvSpPr/>
            <p:nvPr/>
          </p:nvSpPr>
          <p:spPr>
            <a:xfrm rot="10211400">
              <a:off x="4164480" y="29710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097" name="Straight Connector 55"/>
            <p:cNvCxnSpPr>
              <a:stCxn id="1096" idx="0"/>
            </p:cNvCxnSpPr>
            <p:nvPr/>
          </p:nvCxnSpPr>
          <p:spPr>
            <a:xfrm flipV="1">
              <a:off x="4340520" y="3548520"/>
              <a:ext cx="401760" cy="4467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098" name="Arc 58"/>
            <p:cNvSpPr/>
            <p:nvPr/>
          </p:nvSpPr>
          <p:spPr>
            <a:xfrm rot="2547000">
              <a:off x="4373640" y="27669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099" name="Straight Connector 59"/>
            <p:cNvCxnSpPr>
              <a:endCxn id="1098" idx="2"/>
            </p:cNvCxnSpPr>
            <p:nvPr/>
          </p:nvCxnSpPr>
          <p:spPr>
            <a:xfrm>
              <a:off x="5073120" y="3520080"/>
              <a:ext cx="427680" cy="2649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100" name="Arc 63"/>
            <p:cNvSpPr/>
            <p:nvPr/>
          </p:nvSpPr>
          <p:spPr>
            <a:xfrm rot="2547000">
              <a:off x="5143320" y="26463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101" name="Straight Connector 64"/>
            <p:cNvCxnSpPr>
              <a:endCxn id="1100" idx="2"/>
            </p:cNvCxnSpPr>
            <p:nvPr/>
          </p:nvCxnSpPr>
          <p:spPr>
            <a:xfrm>
              <a:off x="5980320" y="3391560"/>
              <a:ext cx="290520" cy="272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102" name="Arc 66"/>
            <p:cNvSpPr/>
            <p:nvPr/>
          </p:nvSpPr>
          <p:spPr>
            <a:xfrm rot="13368600">
              <a:off x="4021920" y="21988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103" name="Straight Connector 67"/>
            <p:cNvCxnSpPr/>
            <p:nvPr/>
          </p:nvCxnSpPr>
          <p:spPr>
            <a:xfrm>
              <a:off x="4173120" y="2404080"/>
              <a:ext cx="428400" cy="22320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104" name="Straight Connector 76"/>
            <p:cNvCxnSpPr/>
            <p:nvPr/>
          </p:nvCxnSpPr>
          <p:spPr>
            <a:xfrm flipV="1">
              <a:off x="6841440" y="3507840"/>
              <a:ext cx="191160" cy="27720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  <a:headEnd len="sm" type="triangle" w="sm"/>
            </a:ln>
          </p:spPr>
        </p:cxnSp>
      </p:grpSp>
      <p:sp>
        <p:nvSpPr>
          <p:cNvPr id="1105" name="Rectangle 2"/>
          <p:cNvSpPr/>
          <p:nvPr/>
        </p:nvSpPr>
        <p:spPr>
          <a:xfrm>
            <a:off x="3865320" y="5052240"/>
            <a:ext cx="33480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06" name="Rectangle 10"/>
          <p:cNvSpPr/>
          <p:nvPr/>
        </p:nvSpPr>
        <p:spPr>
          <a:xfrm rot="16200000">
            <a:off x="6939000" y="4235400"/>
            <a:ext cx="27792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107" name="Group 12"/>
          <p:cNvGrpSpPr/>
          <p:nvPr/>
        </p:nvGrpSpPr>
        <p:grpSpPr>
          <a:xfrm>
            <a:off x="5940360" y="3811680"/>
            <a:ext cx="1006200" cy="1643760"/>
            <a:chOff x="5940360" y="3811680"/>
            <a:chExt cx="1006200" cy="1643760"/>
          </a:xfrm>
        </p:grpSpPr>
        <p:grpSp>
          <p:nvGrpSpPr>
            <p:cNvPr id="1108" name="Group 49"/>
            <p:cNvGrpSpPr/>
            <p:nvPr/>
          </p:nvGrpSpPr>
          <p:grpSpPr>
            <a:xfrm>
              <a:off x="6253560" y="4984200"/>
              <a:ext cx="348840" cy="471240"/>
              <a:chOff x="6253560" y="4984200"/>
              <a:chExt cx="348840" cy="471240"/>
            </a:xfrm>
          </p:grpSpPr>
          <p:sp>
            <p:nvSpPr>
              <p:cNvPr id="1109" name="Oval 50"/>
              <p:cNvSpPr/>
              <p:nvPr/>
            </p:nvSpPr>
            <p:spPr>
              <a:xfrm>
                <a:off x="6326280" y="498420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1110" name="Straight Connector 52"/>
              <p:cNvCxnSpPr/>
              <p:nvPr/>
            </p:nvCxnSpPr>
            <p:spPr>
              <a:xfrm>
                <a:off x="6427800" y="5168880"/>
                <a:ext cx="360" cy="1677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111" name="Straight Connector 53"/>
              <p:cNvCxnSpPr/>
              <p:nvPr/>
            </p:nvCxnSpPr>
            <p:spPr>
              <a:xfrm flipH="1">
                <a:off x="6253560" y="5222880"/>
                <a:ext cx="34920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112" name="Straight Connector 56"/>
              <p:cNvCxnSpPr/>
              <p:nvPr/>
            </p:nvCxnSpPr>
            <p:spPr>
              <a:xfrm flipH="1">
                <a:off x="6310080" y="5322600"/>
                <a:ext cx="11808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113" name="Straight Connector 57"/>
              <p:cNvCxnSpPr/>
              <p:nvPr/>
            </p:nvCxnSpPr>
            <p:spPr>
              <a:xfrm>
                <a:off x="6427800" y="5309640"/>
                <a:ext cx="102240" cy="1461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1114" name="Picture 9" descr=""/>
            <p:cNvPicPr/>
            <p:nvPr/>
          </p:nvPicPr>
          <p:blipFill>
            <a:blip r:embed="rId1"/>
            <a:srcRect l="18331" t="15424" r="13866" b="12946"/>
            <a:stretch/>
          </p:blipFill>
          <p:spPr>
            <a:xfrm>
              <a:off x="5940360" y="3811680"/>
              <a:ext cx="1006200" cy="135072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115" name="Group 20"/>
          <p:cNvGrpSpPr/>
          <p:nvPr/>
        </p:nvGrpSpPr>
        <p:grpSpPr>
          <a:xfrm>
            <a:off x="6608520" y="2906640"/>
            <a:ext cx="932040" cy="1550160"/>
            <a:chOff x="6608520" y="2906640"/>
            <a:chExt cx="932040" cy="1550160"/>
          </a:xfrm>
        </p:grpSpPr>
        <p:grpSp>
          <p:nvGrpSpPr>
            <p:cNvPr id="1116" name="Group 47"/>
            <p:cNvGrpSpPr/>
            <p:nvPr/>
          </p:nvGrpSpPr>
          <p:grpSpPr>
            <a:xfrm>
              <a:off x="6902640" y="3985560"/>
              <a:ext cx="348480" cy="471240"/>
              <a:chOff x="6902640" y="3985560"/>
              <a:chExt cx="348480" cy="471240"/>
            </a:xfrm>
          </p:grpSpPr>
          <p:sp>
            <p:nvSpPr>
              <p:cNvPr id="1117" name="Oval 11"/>
              <p:cNvSpPr/>
              <p:nvPr/>
            </p:nvSpPr>
            <p:spPr>
              <a:xfrm>
                <a:off x="6975360" y="398556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1118" name="Straight Connector 17"/>
              <p:cNvCxnSpPr/>
              <p:nvPr/>
            </p:nvCxnSpPr>
            <p:spPr>
              <a:xfrm>
                <a:off x="7076880" y="4169880"/>
                <a:ext cx="360" cy="1681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119" name="Straight Connector 19"/>
              <p:cNvCxnSpPr/>
              <p:nvPr/>
            </p:nvCxnSpPr>
            <p:spPr>
              <a:xfrm flipH="1">
                <a:off x="6902640" y="4223880"/>
                <a:ext cx="34884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120" name="Straight Connector 26"/>
              <p:cNvCxnSpPr/>
              <p:nvPr/>
            </p:nvCxnSpPr>
            <p:spPr>
              <a:xfrm flipH="1">
                <a:off x="6959160" y="4323960"/>
                <a:ext cx="11808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121" name="Straight Connector 42"/>
              <p:cNvCxnSpPr/>
              <p:nvPr/>
            </p:nvCxnSpPr>
            <p:spPr>
              <a:xfrm>
                <a:off x="7076880" y="4310640"/>
                <a:ext cx="102240" cy="1465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1122" name="Picture 14" descr=""/>
            <p:cNvPicPr/>
            <p:nvPr/>
          </p:nvPicPr>
          <p:blipFill>
            <a:blip r:embed="rId2"/>
            <a:srcRect l="20378" t="30049" r="67767" b="49995"/>
            <a:stretch/>
          </p:blipFill>
          <p:spPr>
            <a:xfrm flipH="1">
              <a:off x="6608520" y="2906640"/>
              <a:ext cx="932040" cy="12582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123" name="Rectangular Callout 22"/>
          <p:cNvSpPr/>
          <p:nvPr/>
        </p:nvSpPr>
        <p:spPr>
          <a:xfrm>
            <a:off x="8576280" y="3101040"/>
            <a:ext cx="3101760" cy="1159560"/>
          </a:xfrm>
          <a:prstGeom prst="wedgeRectCallout">
            <a:avLst>
              <a:gd name="adj1" fmla="val -79746"/>
              <a:gd name="adj2" fmla="val 1253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472c4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24" name="Rectangle 136"/>
          <p:cNvSpPr/>
          <p:nvPr/>
        </p:nvSpPr>
        <p:spPr>
          <a:xfrm>
            <a:off x="10184400" y="188640"/>
            <a:ext cx="1855080" cy="79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125" name="Group 137"/>
          <p:cNvGrpSpPr/>
          <p:nvPr/>
        </p:nvGrpSpPr>
        <p:grpSpPr>
          <a:xfrm>
            <a:off x="10297080" y="311760"/>
            <a:ext cx="1638360" cy="541800"/>
            <a:chOff x="10297080" y="311760"/>
            <a:chExt cx="1638360" cy="541800"/>
          </a:xfrm>
        </p:grpSpPr>
        <p:grpSp>
          <p:nvGrpSpPr>
            <p:cNvPr id="1126" name="Group 138"/>
            <p:cNvGrpSpPr/>
            <p:nvPr/>
          </p:nvGrpSpPr>
          <p:grpSpPr>
            <a:xfrm>
              <a:off x="10297080" y="311760"/>
              <a:ext cx="291240" cy="541800"/>
              <a:chOff x="10297080" y="311760"/>
              <a:chExt cx="291240" cy="541800"/>
            </a:xfrm>
          </p:grpSpPr>
          <p:sp>
            <p:nvSpPr>
              <p:cNvPr id="1127" name="Freeform: Shape 33"/>
              <p:cNvSpPr/>
              <p:nvPr/>
            </p:nvSpPr>
            <p:spPr>
              <a:xfrm rot="16200000">
                <a:off x="1041300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28" name="Freeform: Shape 34"/>
              <p:cNvSpPr/>
              <p:nvPr/>
            </p:nvSpPr>
            <p:spPr>
              <a:xfrm>
                <a:off x="102970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29" name="Freeform: Shape 35"/>
              <p:cNvSpPr/>
              <p:nvPr/>
            </p:nvSpPr>
            <p:spPr>
              <a:xfrm>
                <a:off x="105292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30" name="Freeform: Shape 36"/>
              <p:cNvSpPr/>
              <p:nvPr/>
            </p:nvSpPr>
            <p:spPr>
              <a:xfrm rot="16200000">
                <a:off x="1041300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31" name="Freeform: Shape 37"/>
              <p:cNvSpPr/>
              <p:nvPr/>
            </p:nvSpPr>
            <p:spPr>
              <a:xfrm>
                <a:off x="102970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32" name="Freeform: Shape 38"/>
              <p:cNvSpPr/>
              <p:nvPr/>
            </p:nvSpPr>
            <p:spPr>
              <a:xfrm>
                <a:off x="105292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33" name="Freeform: Shape 39"/>
              <p:cNvSpPr/>
              <p:nvPr/>
            </p:nvSpPr>
            <p:spPr>
              <a:xfrm rot="16200000">
                <a:off x="1041300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134" name="Group 139"/>
            <p:cNvGrpSpPr/>
            <p:nvPr/>
          </p:nvGrpSpPr>
          <p:grpSpPr>
            <a:xfrm>
              <a:off x="10704240" y="311760"/>
              <a:ext cx="291240" cy="541800"/>
              <a:chOff x="10704240" y="311760"/>
              <a:chExt cx="291240" cy="541800"/>
            </a:xfrm>
          </p:grpSpPr>
          <p:sp>
            <p:nvSpPr>
              <p:cNvPr id="1135" name="Freeform: Shape 41"/>
              <p:cNvSpPr/>
              <p:nvPr/>
            </p:nvSpPr>
            <p:spPr>
              <a:xfrm rot="16200000">
                <a:off x="108201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36" name="Freeform: Shape 54"/>
              <p:cNvSpPr/>
              <p:nvPr/>
            </p:nvSpPr>
            <p:spPr>
              <a:xfrm>
                <a:off x="10704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37" name="Freeform: Shape 57"/>
              <p:cNvSpPr/>
              <p:nvPr/>
            </p:nvSpPr>
            <p:spPr>
              <a:xfrm>
                <a:off x="109364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38" name="Freeform: Shape 60"/>
              <p:cNvSpPr/>
              <p:nvPr/>
            </p:nvSpPr>
            <p:spPr>
              <a:xfrm rot="16200000">
                <a:off x="108201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39" name="Freeform: Shape 63"/>
              <p:cNvSpPr/>
              <p:nvPr/>
            </p:nvSpPr>
            <p:spPr>
              <a:xfrm>
                <a:off x="10704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40" name="Freeform: Shape 66"/>
              <p:cNvSpPr/>
              <p:nvPr/>
            </p:nvSpPr>
            <p:spPr>
              <a:xfrm>
                <a:off x="109364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41" name="Freeform: Shape 69"/>
              <p:cNvSpPr/>
              <p:nvPr/>
            </p:nvSpPr>
            <p:spPr>
              <a:xfrm rot="16200000">
                <a:off x="108201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142" name="Group 140"/>
            <p:cNvGrpSpPr/>
            <p:nvPr/>
          </p:nvGrpSpPr>
          <p:grpSpPr>
            <a:xfrm>
              <a:off x="11237040" y="311760"/>
              <a:ext cx="291240" cy="541800"/>
              <a:chOff x="11237040" y="311760"/>
              <a:chExt cx="291240" cy="541800"/>
            </a:xfrm>
          </p:grpSpPr>
          <p:sp>
            <p:nvSpPr>
              <p:cNvPr id="1143" name="Freeform: Shape 73"/>
              <p:cNvSpPr/>
              <p:nvPr/>
            </p:nvSpPr>
            <p:spPr>
              <a:xfrm rot="16200000">
                <a:off x="113529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44" name="Freeform: Shape 74"/>
              <p:cNvSpPr/>
              <p:nvPr/>
            </p:nvSpPr>
            <p:spPr>
              <a:xfrm>
                <a:off x="112370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45" name="Freeform: Shape 75"/>
              <p:cNvSpPr/>
              <p:nvPr/>
            </p:nvSpPr>
            <p:spPr>
              <a:xfrm>
                <a:off x="11469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46" name="Freeform: Shape 76"/>
              <p:cNvSpPr/>
              <p:nvPr/>
            </p:nvSpPr>
            <p:spPr>
              <a:xfrm rot="16200000">
                <a:off x="113529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47" name="Freeform: Shape 77"/>
              <p:cNvSpPr/>
              <p:nvPr/>
            </p:nvSpPr>
            <p:spPr>
              <a:xfrm>
                <a:off x="112370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48" name="Freeform: Shape 78"/>
              <p:cNvSpPr/>
              <p:nvPr/>
            </p:nvSpPr>
            <p:spPr>
              <a:xfrm>
                <a:off x="11469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49" name="Freeform: Shape 79"/>
              <p:cNvSpPr/>
              <p:nvPr/>
            </p:nvSpPr>
            <p:spPr>
              <a:xfrm rot="16200000">
                <a:off x="113529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150" name="Group 141"/>
            <p:cNvGrpSpPr/>
            <p:nvPr/>
          </p:nvGrpSpPr>
          <p:grpSpPr>
            <a:xfrm>
              <a:off x="11644200" y="311760"/>
              <a:ext cx="291240" cy="541800"/>
              <a:chOff x="11644200" y="311760"/>
              <a:chExt cx="291240" cy="541800"/>
            </a:xfrm>
          </p:grpSpPr>
          <p:sp>
            <p:nvSpPr>
              <p:cNvPr id="1151" name="Freeform: Shape 81"/>
              <p:cNvSpPr/>
              <p:nvPr/>
            </p:nvSpPr>
            <p:spPr>
              <a:xfrm rot="16200000">
                <a:off x="1176012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52" name="Freeform: Shape 82"/>
              <p:cNvSpPr/>
              <p:nvPr/>
            </p:nvSpPr>
            <p:spPr>
              <a:xfrm>
                <a:off x="116442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53" name="Freeform: Shape 83"/>
              <p:cNvSpPr/>
              <p:nvPr/>
            </p:nvSpPr>
            <p:spPr>
              <a:xfrm>
                <a:off x="118764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54" name="Freeform: Shape 84"/>
              <p:cNvSpPr/>
              <p:nvPr/>
            </p:nvSpPr>
            <p:spPr>
              <a:xfrm rot="16200000">
                <a:off x="1176012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55" name="Freeform: Shape 85"/>
              <p:cNvSpPr/>
              <p:nvPr/>
            </p:nvSpPr>
            <p:spPr>
              <a:xfrm>
                <a:off x="116442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56" name="Freeform: Shape 86"/>
              <p:cNvSpPr/>
              <p:nvPr/>
            </p:nvSpPr>
            <p:spPr>
              <a:xfrm>
                <a:off x="118764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57" name="Freeform: Shape 87"/>
              <p:cNvSpPr/>
              <p:nvPr/>
            </p:nvSpPr>
            <p:spPr>
              <a:xfrm rot="16200000">
                <a:off x="1176012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158" name="Group 142"/>
            <p:cNvGrpSpPr/>
            <p:nvPr/>
          </p:nvGrpSpPr>
          <p:grpSpPr>
            <a:xfrm>
              <a:off x="11087280" y="408240"/>
              <a:ext cx="59040" cy="347760"/>
              <a:chOff x="11087280" y="408240"/>
              <a:chExt cx="59040" cy="347760"/>
            </a:xfrm>
          </p:grpSpPr>
          <p:sp>
            <p:nvSpPr>
              <p:cNvPr id="1159" name="Freeform: Shape 89"/>
              <p:cNvSpPr/>
              <p:nvPr/>
            </p:nvSpPr>
            <p:spPr>
              <a:xfrm rot="10800000">
                <a:off x="11087280" y="64980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160" name="Freeform: Shape 90"/>
              <p:cNvSpPr/>
              <p:nvPr/>
            </p:nvSpPr>
            <p:spPr>
              <a:xfrm rot="10800000">
                <a:off x="11087280" y="40824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</p:grpSp>
      <p:sp>
        <p:nvSpPr>
          <p:cNvPr id="1161" name="Rectangular Callout 173"/>
          <p:cNvSpPr/>
          <p:nvPr/>
        </p:nvSpPr>
        <p:spPr>
          <a:xfrm>
            <a:off x="1554120" y="4584240"/>
            <a:ext cx="3989520" cy="1097640"/>
          </a:xfrm>
          <a:prstGeom prst="wedgeRectCallout">
            <a:avLst>
              <a:gd name="adj1" fmla="val 72377"/>
              <a:gd name="adj2" fmla="val -3917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ed7d31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62" name="TextBox 174"/>
          <p:cNvSpPr/>
          <p:nvPr/>
        </p:nvSpPr>
        <p:spPr>
          <a:xfrm>
            <a:off x="8611920" y="3202200"/>
            <a:ext cx="2970000" cy="98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Sure! Come in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endParaRPr b="0" lang="en-US" sz="5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The name of the variable is &lt;INSERT CORRECT ANSWER&gt;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3" name="TextBox 175"/>
          <p:cNvSpPr/>
          <p:nvPr/>
        </p:nvSpPr>
        <p:spPr>
          <a:xfrm>
            <a:off x="1603440" y="4668840"/>
            <a:ext cx="3940200" cy="98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Great! Thanks!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endParaRPr b="0" lang="en-US" sz="5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I have the impression that the name are changing through the GILDAS versions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4" name="TextBox 176"/>
          <p:cNvSpPr/>
          <p:nvPr/>
        </p:nvSpPr>
        <p:spPr>
          <a:xfrm>
            <a:off x="6530760" y="6218280"/>
            <a:ext cx="55342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Maybe Roberto Neri can confirm this,</a:t>
            </a:r>
            <a:br>
              <a:rPr sz="1400"/>
            </a:b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but I have always thought that Riccardo is the secret developer of GILDAS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8" dur="indefinite" restart="never" nodeType="tmRoot">
          <p:childTnLst>
            <p:seq>
              <p:cTn id="199" dur="indefinite" nodeType="mainSeq">
                <p:childTnLst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roup 15"/>
          <p:cNvGrpSpPr/>
          <p:nvPr/>
        </p:nvGrpSpPr>
        <p:grpSpPr>
          <a:xfrm>
            <a:off x="261000" y="540360"/>
            <a:ext cx="7940880" cy="6151320"/>
            <a:chOff x="261000" y="540360"/>
            <a:chExt cx="7940880" cy="6151320"/>
          </a:xfrm>
        </p:grpSpPr>
        <p:cxnSp>
          <p:nvCxnSpPr>
            <p:cNvPr id="1166" name="Straight Connector 4"/>
            <p:cNvCxnSpPr/>
            <p:nvPr/>
          </p:nvCxnSpPr>
          <p:spPr>
            <a:xfrm flipV="1">
              <a:off x="261000" y="5383440"/>
              <a:ext cx="7292520" cy="130860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167" name="Straight Connector 6"/>
            <p:cNvCxnSpPr>
              <a:stCxn id="1168" idx="2"/>
            </p:cNvCxnSpPr>
            <p:nvPr/>
          </p:nvCxnSpPr>
          <p:spPr>
            <a:xfrm>
              <a:off x="7553160" y="2089080"/>
              <a:ext cx="360" cy="32947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169" name="Straight Connector 8"/>
            <p:cNvCxnSpPr/>
            <p:nvPr/>
          </p:nvCxnSpPr>
          <p:spPr>
            <a:xfrm>
              <a:off x="6530400" y="4063320"/>
              <a:ext cx="102312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170" name="Straight Connector 13"/>
            <p:cNvCxnSpPr/>
            <p:nvPr/>
          </p:nvCxnSpPr>
          <p:spPr>
            <a:xfrm flipV="1">
              <a:off x="261000" y="3270960"/>
              <a:ext cx="6269760" cy="991800"/>
            </a:xfrm>
            <a:prstGeom prst="straightConnector1">
              <a:avLst/>
            </a:prstGeom>
            <a:ln w="25400">
              <a:solidFill>
                <a:srgbClr val="f6f8fc"/>
              </a:solidFill>
            </a:ln>
          </p:spPr>
        </p:cxnSp>
        <p:cxnSp>
          <p:nvCxnSpPr>
            <p:cNvPr id="1171" name="Straight Connector 16"/>
            <p:cNvCxnSpPr/>
            <p:nvPr/>
          </p:nvCxnSpPr>
          <p:spPr>
            <a:xfrm flipV="1">
              <a:off x="6530400" y="3270960"/>
              <a:ext cx="360" cy="809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172" name="Straight Connector 21"/>
            <p:cNvCxnSpPr/>
            <p:nvPr/>
          </p:nvCxnSpPr>
          <p:spPr>
            <a:xfrm flipV="1">
              <a:off x="5861160" y="3374640"/>
              <a:ext cx="360" cy="2307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173" name="Straight Connector 24"/>
            <p:cNvCxnSpPr/>
            <p:nvPr/>
          </p:nvCxnSpPr>
          <p:spPr>
            <a:xfrm flipV="1">
              <a:off x="4848840" y="3548520"/>
              <a:ext cx="360" cy="2321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174" name="Straight Connector 25"/>
            <p:cNvCxnSpPr/>
            <p:nvPr/>
          </p:nvCxnSpPr>
          <p:spPr>
            <a:xfrm flipV="1">
              <a:off x="3800880" y="3720600"/>
              <a:ext cx="360" cy="23508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175" name="Straight Connector 27"/>
            <p:cNvCxnSpPr/>
            <p:nvPr/>
          </p:nvCxnSpPr>
          <p:spPr>
            <a:xfrm flipV="1">
              <a:off x="261000" y="2415240"/>
              <a:ext cx="5600520" cy="85608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176" name="Straight Connector 29"/>
            <p:cNvCxnSpPr/>
            <p:nvPr/>
          </p:nvCxnSpPr>
          <p:spPr>
            <a:xfrm>
              <a:off x="261000" y="966600"/>
              <a:ext cx="7292520" cy="36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177" name="Straight Connector 31"/>
            <p:cNvCxnSpPr>
              <a:endCxn id="1178" idx="2"/>
            </p:cNvCxnSpPr>
            <p:nvPr/>
          </p:nvCxnSpPr>
          <p:spPr>
            <a:xfrm flipH="1" flipV="1">
              <a:off x="5856120" y="1755000"/>
              <a:ext cx="5400" cy="6606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179" name="Straight Connector 1"/>
            <p:cNvCxnSpPr/>
            <p:nvPr/>
          </p:nvCxnSpPr>
          <p:spPr>
            <a:xfrm flipV="1">
              <a:off x="4822200" y="966600"/>
              <a:ext cx="360" cy="1632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180" name="Straight Connector 7"/>
            <p:cNvCxnSpPr/>
            <p:nvPr/>
          </p:nvCxnSpPr>
          <p:spPr>
            <a:xfrm flipV="1">
              <a:off x="3774240" y="966600"/>
              <a:ext cx="360" cy="17809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181" name="Straight Connector 30"/>
            <p:cNvCxnSpPr/>
            <p:nvPr/>
          </p:nvCxnSpPr>
          <p:spPr>
            <a:xfrm>
              <a:off x="6530400" y="24051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182" name="Straight Connector 32"/>
            <p:cNvCxnSpPr/>
            <p:nvPr/>
          </p:nvCxnSpPr>
          <p:spPr>
            <a:xfrm>
              <a:off x="6530400" y="27057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183" name="Straight Connector 33"/>
            <p:cNvCxnSpPr/>
            <p:nvPr/>
          </p:nvCxnSpPr>
          <p:spPr>
            <a:xfrm>
              <a:off x="6530400" y="29829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184" name="Straight Connector 34"/>
            <p:cNvCxnSpPr/>
            <p:nvPr/>
          </p:nvCxnSpPr>
          <p:spPr>
            <a:xfrm>
              <a:off x="6530400" y="327204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185" name="Straight Connector 35"/>
            <p:cNvCxnSpPr/>
            <p:nvPr/>
          </p:nvCxnSpPr>
          <p:spPr>
            <a:xfrm>
              <a:off x="6530400" y="3391560"/>
              <a:ext cx="1013040" cy="3340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186" name="Straight Connector 36"/>
            <p:cNvCxnSpPr/>
            <p:nvPr/>
          </p:nvCxnSpPr>
          <p:spPr>
            <a:xfrm>
              <a:off x="6530400" y="3623400"/>
              <a:ext cx="476640" cy="416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187" name="Straight Connector 37"/>
            <p:cNvCxnSpPr/>
            <p:nvPr/>
          </p:nvCxnSpPr>
          <p:spPr>
            <a:xfrm flipV="1">
              <a:off x="7031520" y="2394720"/>
              <a:ext cx="360" cy="111384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</a:ln>
          </p:spPr>
        </p:cxnSp>
        <p:cxnSp>
          <p:nvCxnSpPr>
            <p:cNvPr id="1188" name="Straight Connector 38"/>
            <p:cNvCxnSpPr/>
            <p:nvPr/>
          </p:nvCxnSpPr>
          <p:spPr>
            <a:xfrm flipV="1">
              <a:off x="6530400" y="2405160"/>
              <a:ext cx="360" cy="8661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1168" name="Arc 40"/>
            <p:cNvSpPr/>
            <p:nvPr/>
          </p:nvSpPr>
          <p:spPr>
            <a:xfrm rot="5400000">
              <a:off x="6945840" y="832680"/>
              <a:ext cx="1214640" cy="1297080"/>
            </a:xfrm>
            <a:prstGeom prst="arc">
              <a:avLst>
                <a:gd name="adj1" fmla="val 18377002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189" name="Straight Connector 41"/>
            <p:cNvCxnSpPr>
              <a:endCxn id="1168" idx="0"/>
            </p:cNvCxnSpPr>
            <p:nvPr/>
          </p:nvCxnSpPr>
          <p:spPr>
            <a:xfrm>
              <a:off x="7553160" y="1284120"/>
              <a:ext cx="523080" cy="5572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190" name="Straight Connector 44"/>
            <p:cNvCxnSpPr/>
            <p:nvPr/>
          </p:nvCxnSpPr>
          <p:spPr>
            <a:xfrm>
              <a:off x="7553160" y="951840"/>
              <a:ext cx="360" cy="3326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191" name="Straight Connector 46"/>
            <p:cNvCxnSpPr>
              <a:endCxn id="1178" idx="0"/>
            </p:cNvCxnSpPr>
            <p:nvPr/>
          </p:nvCxnSpPr>
          <p:spPr>
            <a:xfrm>
              <a:off x="5870520" y="1253880"/>
              <a:ext cx="343440" cy="40104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178" name="Arc 48"/>
            <p:cNvSpPr/>
            <p:nvPr/>
          </p:nvSpPr>
          <p:spPr>
            <a:xfrm rot="5400000">
              <a:off x="5249160" y="498960"/>
              <a:ext cx="1214640" cy="129708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192" name="Straight Connector 51"/>
            <p:cNvCxnSpPr/>
            <p:nvPr/>
          </p:nvCxnSpPr>
          <p:spPr>
            <a:xfrm flipV="1">
              <a:off x="5870520" y="981720"/>
              <a:ext cx="360" cy="2998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1193" name="Arc 54"/>
            <p:cNvSpPr/>
            <p:nvPr/>
          </p:nvSpPr>
          <p:spPr>
            <a:xfrm rot="10211400">
              <a:off x="4164480" y="29710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194" name="Straight Connector 55"/>
            <p:cNvCxnSpPr>
              <a:stCxn id="1193" idx="0"/>
            </p:cNvCxnSpPr>
            <p:nvPr/>
          </p:nvCxnSpPr>
          <p:spPr>
            <a:xfrm flipV="1">
              <a:off x="4340520" y="3548520"/>
              <a:ext cx="401760" cy="4467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195" name="Arc 58"/>
            <p:cNvSpPr/>
            <p:nvPr/>
          </p:nvSpPr>
          <p:spPr>
            <a:xfrm rot="2547000">
              <a:off x="4373640" y="27669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196" name="Straight Connector 59"/>
            <p:cNvCxnSpPr>
              <a:endCxn id="1195" idx="2"/>
            </p:cNvCxnSpPr>
            <p:nvPr/>
          </p:nvCxnSpPr>
          <p:spPr>
            <a:xfrm>
              <a:off x="5073120" y="3520080"/>
              <a:ext cx="427680" cy="2649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197" name="Arc 63"/>
            <p:cNvSpPr/>
            <p:nvPr/>
          </p:nvSpPr>
          <p:spPr>
            <a:xfrm rot="2547000">
              <a:off x="5143320" y="26463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198" name="Straight Connector 64"/>
            <p:cNvCxnSpPr>
              <a:endCxn id="1197" idx="2"/>
            </p:cNvCxnSpPr>
            <p:nvPr/>
          </p:nvCxnSpPr>
          <p:spPr>
            <a:xfrm>
              <a:off x="5980320" y="3391560"/>
              <a:ext cx="290520" cy="272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199" name="Arc 66"/>
            <p:cNvSpPr/>
            <p:nvPr/>
          </p:nvSpPr>
          <p:spPr>
            <a:xfrm rot="13368600">
              <a:off x="4021920" y="21988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200" name="Straight Connector 67"/>
            <p:cNvCxnSpPr/>
            <p:nvPr/>
          </p:nvCxnSpPr>
          <p:spPr>
            <a:xfrm>
              <a:off x="4173120" y="2404080"/>
              <a:ext cx="428400" cy="22320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201" name="Straight Connector 76"/>
            <p:cNvCxnSpPr/>
            <p:nvPr/>
          </p:nvCxnSpPr>
          <p:spPr>
            <a:xfrm flipV="1">
              <a:off x="6841440" y="3507840"/>
              <a:ext cx="191160" cy="27720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  <a:headEnd len="sm" type="triangle" w="sm"/>
            </a:ln>
          </p:spPr>
        </p:cxnSp>
      </p:grpSp>
      <p:sp>
        <p:nvSpPr>
          <p:cNvPr id="1202" name="Rectangle 2"/>
          <p:cNvSpPr/>
          <p:nvPr/>
        </p:nvSpPr>
        <p:spPr>
          <a:xfrm>
            <a:off x="3865320" y="5052240"/>
            <a:ext cx="33480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203" name="Rectangle 10"/>
          <p:cNvSpPr/>
          <p:nvPr/>
        </p:nvSpPr>
        <p:spPr>
          <a:xfrm rot="16200000">
            <a:off x="6939000" y="4235400"/>
            <a:ext cx="27792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204" name="Group 12"/>
          <p:cNvGrpSpPr/>
          <p:nvPr/>
        </p:nvGrpSpPr>
        <p:grpSpPr>
          <a:xfrm>
            <a:off x="5940360" y="3811680"/>
            <a:ext cx="1006200" cy="1643760"/>
            <a:chOff x="5940360" y="3811680"/>
            <a:chExt cx="1006200" cy="1643760"/>
          </a:xfrm>
        </p:grpSpPr>
        <p:grpSp>
          <p:nvGrpSpPr>
            <p:cNvPr id="1205" name="Group 49"/>
            <p:cNvGrpSpPr/>
            <p:nvPr/>
          </p:nvGrpSpPr>
          <p:grpSpPr>
            <a:xfrm>
              <a:off x="6253560" y="4984200"/>
              <a:ext cx="348840" cy="471240"/>
              <a:chOff x="6253560" y="4984200"/>
              <a:chExt cx="348840" cy="471240"/>
            </a:xfrm>
          </p:grpSpPr>
          <p:sp>
            <p:nvSpPr>
              <p:cNvPr id="1206" name="Oval 50"/>
              <p:cNvSpPr/>
              <p:nvPr/>
            </p:nvSpPr>
            <p:spPr>
              <a:xfrm>
                <a:off x="6326280" y="498420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1207" name="Straight Connector 52"/>
              <p:cNvCxnSpPr/>
              <p:nvPr/>
            </p:nvCxnSpPr>
            <p:spPr>
              <a:xfrm>
                <a:off x="6427800" y="5168880"/>
                <a:ext cx="360" cy="1677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208" name="Straight Connector 53"/>
              <p:cNvCxnSpPr/>
              <p:nvPr/>
            </p:nvCxnSpPr>
            <p:spPr>
              <a:xfrm flipH="1">
                <a:off x="6253560" y="5222880"/>
                <a:ext cx="34920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209" name="Straight Connector 56"/>
              <p:cNvCxnSpPr/>
              <p:nvPr/>
            </p:nvCxnSpPr>
            <p:spPr>
              <a:xfrm flipH="1">
                <a:off x="6310080" y="5322600"/>
                <a:ext cx="11808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210" name="Straight Connector 57"/>
              <p:cNvCxnSpPr/>
              <p:nvPr/>
            </p:nvCxnSpPr>
            <p:spPr>
              <a:xfrm>
                <a:off x="6427800" y="5309640"/>
                <a:ext cx="102240" cy="1461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1211" name="Picture 9" descr=""/>
            <p:cNvPicPr/>
            <p:nvPr/>
          </p:nvPicPr>
          <p:blipFill>
            <a:blip r:embed="rId1"/>
            <a:srcRect l="18331" t="15424" r="13866" b="12946"/>
            <a:stretch/>
          </p:blipFill>
          <p:spPr>
            <a:xfrm>
              <a:off x="5940360" y="3811680"/>
              <a:ext cx="1006200" cy="135072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212" name="Group 20"/>
          <p:cNvGrpSpPr/>
          <p:nvPr/>
        </p:nvGrpSpPr>
        <p:grpSpPr>
          <a:xfrm>
            <a:off x="6608520" y="2906640"/>
            <a:ext cx="932040" cy="1550160"/>
            <a:chOff x="6608520" y="2906640"/>
            <a:chExt cx="932040" cy="1550160"/>
          </a:xfrm>
        </p:grpSpPr>
        <p:grpSp>
          <p:nvGrpSpPr>
            <p:cNvPr id="1213" name="Group 47"/>
            <p:cNvGrpSpPr/>
            <p:nvPr/>
          </p:nvGrpSpPr>
          <p:grpSpPr>
            <a:xfrm>
              <a:off x="6902640" y="3985560"/>
              <a:ext cx="348480" cy="471240"/>
              <a:chOff x="6902640" y="3985560"/>
              <a:chExt cx="348480" cy="471240"/>
            </a:xfrm>
          </p:grpSpPr>
          <p:sp>
            <p:nvSpPr>
              <p:cNvPr id="1214" name="Oval 11"/>
              <p:cNvSpPr/>
              <p:nvPr/>
            </p:nvSpPr>
            <p:spPr>
              <a:xfrm>
                <a:off x="6975360" y="398556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1215" name="Straight Connector 17"/>
              <p:cNvCxnSpPr/>
              <p:nvPr/>
            </p:nvCxnSpPr>
            <p:spPr>
              <a:xfrm>
                <a:off x="7076880" y="4169880"/>
                <a:ext cx="360" cy="1681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216" name="Straight Connector 19"/>
              <p:cNvCxnSpPr/>
              <p:nvPr/>
            </p:nvCxnSpPr>
            <p:spPr>
              <a:xfrm flipH="1">
                <a:off x="6902640" y="4223880"/>
                <a:ext cx="34884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217" name="Straight Connector 26"/>
              <p:cNvCxnSpPr/>
              <p:nvPr/>
            </p:nvCxnSpPr>
            <p:spPr>
              <a:xfrm flipH="1">
                <a:off x="6959160" y="4323960"/>
                <a:ext cx="11808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218" name="Straight Connector 42"/>
              <p:cNvCxnSpPr/>
              <p:nvPr/>
            </p:nvCxnSpPr>
            <p:spPr>
              <a:xfrm>
                <a:off x="7076880" y="4310640"/>
                <a:ext cx="102240" cy="1465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1219" name="Picture 14" descr=""/>
            <p:cNvPicPr/>
            <p:nvPr/>
          </p:nvPicPr>
          <p:blipFill>
            <a:blip r:embed="rId2"/>
            <a:srcRect l="20378" t="30049" r="67767" b="49995"/>
            <a:stretch/>
          </p:blipFill>
          <p:spPr>
            <a:xfrm flipH="1">
              <a:off x="6608520" y="2906640"/>
              <a:ext cx="932040" cy="12582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220" name="Rectangular Callout 22"/>
          <p:cNvSpPr/>
          <p:nvPr/>
        </p:nvSpPr>
        <p:spPr>
          <a:xfrm>
            <a:off x="8310600" y="2747160"/>
            <a:ext cx="3101760" cy="2805120"/>
          </a:xfrm>
          <a:prstGeom prst="wedgeRectCallout">
            <a:avLst>
              <a:gd name="adj1" fmla="val -80186"/>
              <a:gd name="adj2" fmla="val -850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472c4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221" name="Rectangle 133"/>
          <p:cNvSpPr/>
          <p:nvPr/>
        </p:nvSpPr>
        <p:spPr>
          <a:xfrm>
            <a:off x="10184400" y="188640"/>
            <a:ext cx="1855080" cy="79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222" name="Group 134"/>
          <p:cNvGrpSpPr/>
          <p:nvPr/>
        </p:nvGrpSpPr>
        <p:grpSpPr>
          <a:xfrm>
            <a:off x="10297080" y="311760"/>
            <a:ext cx="1638360" cy="541800"/>
            <a:chOff x="10297080" y="311760"/>
            <a:chExt cx="1638360" cy="541800"/>
          </a:xfrm>
        </p:grpSpPr>
        <p:grpSp>
          <p:nvGrpSpPr>
            <p:cNvPr id="1223" name="Group 135"/>
            <p:cNvGrpSpPr/>
            <p:nvPr/>
          </p:nvGrpSpPr>
          <p:grpSpPr>
            <a:xfrm>
              <a:off x="10297080" y="311760"/>
              <a:ext cx="291240" cy="541800"/>
              <a:chOff x="10297080" y="311760"/>
              <a:chExt cx="291240" cy="541800"/>
            </a:xfrm>
          </p:grpSpPr>
          <p:sp>
            <p:nvSpPr>
              <p:cNvPr id="1224" name="Freeform: Shape 33"/>
              <p:cNvSpPr/>
              <p:nvPr/>
            </p:nvSpPr>
            <p:spPr>
              <a:xfrm rot="16200000">
                <a:off x="1041300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25" name="Freeform: Shape 34"/>
              <p:cNvSpPr/>
              <p:nvPr/>
            </p:nvSpPr>
            <p:spPr>
              <a:xfrm>
                <a:off x="102970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26" name="Freeform: Shape 35"/>
              <p:cNvSpPr/>
              <p:nvPr/>
            </p:nvSpPr>
            <p:spPr>
              <a:xfrm>
                <a:off x="105292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27" name="Freeform: Shape 36"/>
              <p:cNvSpPr/>
              <p:nvPr/>
            </p:nvSpPr>
            <p:spPr>
              <a:xfrm rot="16200000">
                <a:off x="1041300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28" name="Freeform: Shape 37"/>
              <p:cNvSpPr/>
              <p:nvPr/>
            </p:nvSpPr>
            <p:spPr>
              <a:xfrm>
                <a:off x="102970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29" name="Freeform: Shape 38"/>
              <p:cNvSpPr/>
              <p:nvPr/>
            </p:nvSpPr>
            <p:spPr>
              <a:xfrm>
                <a:off x="105292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30" name="Freeform: Shape 39"/>
              <p:cNvSpPr/>
              <p:nvPr/>
            </p:nvSpPr>
            <p:spPr>
              <a:xfrm rot="16200000">
                <a:off x="1041300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231" name="Group 136"/>
            <p:cNvGrpSpPr/>
            <p:nvPr/>
          </p:nvGrpSpPr>
          <p:grpSpPr>
            <a:xfrm>
              <a:off x="10704240" y="311760"/>
              <a:ext cx="291240" cy="541800"/>
              <a:chOff x="10704240" y="311760"/>
              <a:chExt cx="291240" cy="541800"/>
            </a:xfrm>
          </p:grpSpPr>
          <p:sp>
            <p:nvSpPr>
              <p:cNvPr id="1232" name="Freeform: Shape 41"/>
              <p:cNvSpPr/>
              <p:nvPr/>
            </p:nvSpPr>
            <p:spPr>
              <a:xfrm rot="16200000">
                <a:off x="108201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33" name="Freeform: Shape 54"/>
              <p:cNvSpPr/>
              <p:nvPr/>
            </p:nvSpPr>
            <p:spPr>
              <a:xfrm>
                <a:off x="10704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34" name="Freeform: Shape 57"/>
              <p:cNvSpPr/>
              <p:nvPr/>
            </p:nvSpPr>
            <p:spPr>
              <a:xfrm>
                <a:off x="109364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35" name="Freeform: Shape 60"/>
              <p:cNvSpPr/>
              <p:nvPr/>
            </p:nvSpPr>
            <p:spPr>
              <a:xfrm rot="16200000">
                <a:off x="108201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36" name="Freeform: Shape 63"/>
              <p:cNvSpPr/>
              <p:nvPr/>
            </p:nvSpPr>
            <p:spPr>
              <a:xfrm>
                <a:off x="10704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37" name="Freeform: Shape 66"/>
              <p:cNvSpPr/>
              <p:nvPr/>
            </p:nvSpPr>
            <p:spPr>
              <a:xfrm>
                <a:off x="109364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38" name="Freeform: Shape 69"/>
              <p:cNvSpPr/>
              <p:nvPr/>
            </p:nvSpPr>
            <p:spPr>
              <a:xfrm rot="16200000">
                <a:off x="108201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239" name="Group 137"/>
            <p:cNvGrpSpPr/>
            <p:nvPr/>
          </p:nvGrpSpPr>
          <p:grpSpPr>
            <a:xfrm>
              <a:off x="11237040" y="311760"/>
              <a:ext cx="291240" cy="541800"/>
              <a:chOff x="11237040" y="311760"/>
              <a:chExt cx="291240" cy="541800"/>
            </a:xfrm>
          </p:grpSpPr>
          <p:sp>
            <p:nvSpPr>
              <p:cNvPr id="1240" name="Freeform: Shape 73"/>
              <p:cNvSpPr/>
              <p:nvPr/>
            </p:nvSpPr>
            <p:spPr>
              <a:xfrm rot="16200000">
                <a:off x="113529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41" name="Freeform: Shape 74"/>
              <p:cNvSpPr/>
              <p:nvPr/>
            </p:nvSpPr>
            <p:spPr>
              <a:xfrm>
                <a:off x="112370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42" name="Freeform: Shape 75"/>
              <p:cNvSpPr/>
              <p:nvPr/>
            </p:nvSpPr>
            <p:spPr>
              <a:xfrm>
                <a:off x="11469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43" name="Freeform: Shape 76"/>
              <p:cNvSpPr/>
              <p:nvPr/>
            </p:nvSpPr>
            <p:spPr>
              <a:xfrm rot="16200000">
                <a:off x="113529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44" name="Freeform: Shape 77"/>
              <p:cNvSpPr/>
              <p:nvPr/>
            </p:nvSpPr>
            <p:spPr>
              <a:xfrm>
                <a:off x="112370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45" name="Freeform: Shape 78"/>
              <p:cNvSpPr/>
              <p:nvPr/>
            </p:nvSpPr>
            <p:spPr>
              <a:xfrm>
                <a:off x="11469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46" name="Freeform: Shape 79"/>
              <p:cNvSpPr/>
              <p:nvPr/>
            </p:nvSpPr>
            <p:spPr>
              <a:xfrm rot="16200000">
                <a:off x="113529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247" name="Group 138"/>
            <p:cNvGrpSpPr/>
            <p:nvPr/>
          </p:nvGrpSpPr>
          <p:grpSpPr>
            <a:xfrm>
              <a:off x="11644200" y="311760"/>
              <a:ext cx="291240" cy="541800"/>
              <a:chOff x="11644200" y="311760"/>
              <a:chExt cx="291240" cy="541800"/>
            </a:xfrm>
          </p:grpSpPr>
          <p:sp>
            <p:nvSpPr>
              <p:cNvPr id="1248" name="Freeform: Shape 81"/>
              <p:cNvSpPr/>
              <p:nvPr/>
            </p:nvSpPr>
            <p:spPr>
              <a:xfrm rot="16200000">
                <a:off x="1176012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49" name="Freeform: Shape 82"/>
              <p:cNvSpPr/>
              <p:nvPr/>
            </p:nvSpPr>
            <p:spPr>
              <a:xfrm>
                <a:off x="116442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50" name="Freeform: Shape 83"/>
              <p:cNvSpPr/>
              <p:nvPr/>
            </p:nvSpPr>
            <p:spPr>
              <a:xfrm>
                <a:off x="118764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51" name="Freeform: Shape 84"/>
              <p:cNvSpPr/>
              <p:nvPr/>
            </p:nvSpPr>
            <p:spPr>
              <a:xfrm rot="16200000">
                <a:off x="1176012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52" name="Freeform: Shape 85"/>
              <p:cNvSpPr/>
              <p:nvPr/>
            </p:nvSpPr>
            <p:spPr>
              <a:xfrm>
                <a:off x="116442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53" name="Freeform: Shape 86"/>
              <p:cNvSpPr/>
              <p:nvPr/>
            </p:nvSpPr>
            <p:spPr>
              <a:xfrm>
                <a:off x="118764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54" name="Freeform: Shape 87"/>
              <p:cNvSpPr/>
              <p:nvPr/>
            </p:nvSpPr>
            <p:spPr>
              <a:xfrm rot="16200000">
                <a:off x="1176012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255" name="Group 139"/>
            <p:cNvGrpSpPr/>
            <p:nvPr/>
          </p:nvGrpSpPr>
          <p:grpSpPr>
            <a:xfrm>
              <a:off x="11087280" y="408240"/>
              <a:ext cx="59040" cy="347760"/>
              <a:chOff x="11087280" y="408240"/>
              <a:chExt cx="59040" cy="347760"/>
            </a:xfrm>
          </p:grpSpPr>
          <p:sp>
            <p:nvSpPr>
              <p:cNvPr id="1256" name="Freeform: Shape 89"/>
              <p:cNvSpPr/>
              <p:nvPr/>
            </p:nvSpPr>
            <p:spPr>
              <a:xfrm rot="10800000">
                <a:off x="11087280" y="64980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257" name="Freeform: Shape 90"/>
              <p:cNvSpPr/>
              <p:nvPr/>
            </p:nvSpPr>
            <p:spPr>
              <a:xfrm rot="10800000">
                <a:off x="11087280" y="40824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</p:grpSp>
      <p:sp>
        <p:nvSpPr>
          <p:cNvPr id="1258" name="TextBox 170"/>
          <p:cNvSpPr/>
          <p:nvPr/>
        </p:nvSpPr>
        <p:spPr>
          <a:xfrm>
            <a:off x="8372160" y="2855520"/>
            <a:ext cx="297000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By the way, let me show you the new images of</a:t>
            </a:r>
            <a:br>
              <a:rPr sz="1800"/>
            </a:b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IRAS 20126+4104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59" name="Picture 171" descr=""/>
          <p:cNvPicPr/>
          <p:nvPr/>
        </p:nvPicPr>
        <p:blipFill>
          <a:blip r:embed="rId3"/>
          <a:stretch/>
        </p:blipFill>
        <p:spPr>
          <a:xfrm>
            <a:off x="8638560" y="3818520"/>
            <a:ext cx="2439000" cy="1595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60" name="Rectangular Callout 174"/>
          <p:cNvSpPr/>
          <p:nvPr/>
        </p:nvSpPr>
        <p:spPr>
          <a:xfrm>
            <a:off x="1413720" y="3843000"/>
            <a:ext cx="3802680" cy="775800"/>
          </a:xfrm>
          <a:prstGeom prst="wedgeRectCallout">
            <a:avLst>
              <a:gd name="adj1" fmla="val 77039"/>
              <a:gd name="adj2" fmla="val 3804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ed7d31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261" name="TextBox 175"/>
          <p:cNvSpPr/>
          <p:nvPr/>
        </p:nvSpPr>
        <p:spPr>
          <a:xfrm>
            <a:off x="1417320" y="3921840"/>
            <a:ext cx="37710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Have you found out that it is</a:t>
            </a:r>
            <a:br>
              <a:rPr sz="1800"/>
            </a:b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a distant galaxy instead of YSO? </a:t>
            </a:r>
            <a:r>
              <a:rPr b="0" lang="en-US" sz="1800" spc="-1" strike="noStrike">
                <a:solidFill>
                  <a:schemeClr val="dk1"/>
                </a:solidFill>
                <a:latin typeface="Wingdings"/>
              </a:rPr>
              <a:t>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6" dur="indefinite" restart="never" nodeType="tmRoot">
          <p:childTnLst>
            <p:seq>
              <p:cTn id="207" dur="indefinite" nodeType="mainSeq"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nodeType="with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nodeType="with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2" name="Group 15"/>
          <p:cNvGrpSpPr/>
          <p:nvPr/>
        </p:nvGrpSpPr>
        <p:grpSpPr>
          <a:xfrm>
            <a:off x="261000" y="540360"/>
            <a:ext cx="7940880" cy="6151320"/>
            <a:chOff x="261000" y="540360"/>
            <a:chExt cx="7940880" cy="6151320"/>
          </a:xfrm>
        </p:grpSpPr>
        <p:cxnSp>
          <p:nvCxnSpPr>
            <p:cNvPr id="1263" name="Straight Connector 4"/>
            <p:cNvCxnSpPr/>
            <p:nvPr/>
          </p:nvCxnSpPr>
          <p:spPr>
            <a:xfrm flipV="1">
              <a:off x="261000" y="5383440"/>
              <a:ext cx="7292520" cy="130860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264" name="Straight Connector 6"/>
            <p:cNvCxnSpPr>
              <a:stCxn id="1265" idx="2"/>
            </p:cNvCxnSpPr>
            <p:nvPr/>
          </p:nvCxnSpPr>
          <p:spPr>
            <a:xfrm>
              <a:off x="7553160" y="2089080"/>
              <a:ext cx="360" cy="32947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266" name="Straight Connector 8"/>
            <p:cNvCxnSpPr/>
            <p:nvPr/>
          </p:nvCxnSpPr>
          <p:spPr>
            <a:xfrm>
              <a:off x="6530400" y="4063320"/>
              <a:ext cx="102312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267" name="Straight Connector 13"/>
            <p:cNvCxnSpPr/>
            <p:nvPr/>
          </p:nvCxnSpPr>
          <p:spPr>
            <a:xfrm flipV="1">
              <a:off x="261000" y="3270960"/>
              <a:ext cx="6269760" cy="991800"/>
            </a:xfrm>
            <a:prstGeom prst="straightConnector1">
              <a:avLst/>
            </a:prstGeom>
            <a:ln w="25400">
              <a:solidFill>
                <a:srgbClr val="f6f8fc"/>
              </a:solidFill>
            </a:ln>
          </p:spPr>
        </p:cxnSp>
        <p:cxnSp>
          <p:nvCxnSpPr>
            <p:cNvPr id="1268" name="Straight Connector 16"/>
            <p:cNvCxnSpPr/>
            <p:nvPr/>
          </p:nvCxnSpPr>
          <p:spPr>
            <a:xfrm flipV="1">
              <a:off x="6530400" y="3270960"/>
              <a:ext cx="360" cy="809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269" name="Straight Connector 21"/>
            <p:cNvCxnSpPr/>
            <p:nvPr/>
          </p:nvCxnSpPr>
          <p:spPr>
            <a:xfrm flipV="1">
              <a:off x="5861160" y="3374640"/>
              <a:ext cx="360" cy="2307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270" name="Straight Connector 24"/>
            <p:cNvCxnSpPr/>
            <p:nvPr/>
          </p:nvCxnSpPr>
          <p:spPr>
            <a:xfrm flipV="1">
              <a:off x="4848840" y="3548520"/>
              <a:ext cx="360" cy="2321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271" name="Straight Connector 25"/>
            <p:cNvCxnSpPr/>
            <p:nvPr/>
          </p:nvCxnSpPr>
          <p:spPr>
            <a:xfrm flipV="1">
              <a:off x="3800880" y="3720600"/>
              <a:ext cx="360" cy="23508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272" name="Straight Connector 27"/>
            <p:cNvCxnSpPr/>
            <p:nvPr/>
          </p:nvCxnSpPr>
          <p:spPr>
            <a:xfrm flipV="1">
              <a:off x="261000" y="2415240"/>
              <a:ext cx="5600520" cy="85608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273" name="Straight Connector 29"/>
            <p:cNvCxnSpPr/>
            <p:nvPr/>
          </p:nvCxnSpPr>
          <p:spPr>
            <a:xfrm>
              <a:off x="261000" y="966600"/>
              <a:ext cx="7292520" cy="36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274" name="Straight Connector 31"/>
            <p:cNvCxnSpPr>
              <a:endCxn id="1275" idx="2"/>
            </p:cNvCxnSpPr>
            <p:nvPr/>
          </p:nvCxnSpPr>
          <p:spPr>
            <a:xfrm flipH="1" flipV="1">
              <a:off x="5856120" y="1755000"/>
              <a:ext cx="5400" cy="6606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276" name="Straight Connector 1"/>
            <p:cNvCxnSpPr/>
            <p:nvPr/>
          </p:nvCxnSpPr>
          <p:spPr>
            <a:xfrm flipV="1">
              <a:off x="4822200" y="966600"/>
              <a:ext cx="360" cy="1632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277" name="Straight Connector 7"/>
            <p:cNvCxnSpPr/>
            <p:nvPr/>
          </p:nvCxnSpPr>
          <p:spPr>
            <a:xfrm flipV="1">
              <a:off x="3774240" y="966600"/>
              <a:ext cx="360" cy="17809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278" name="Straight Connector 30"/>
            <p:cNvCxnSpPr/>
            <p:nvPr/>
          </p:nvCxnSpPr>
          <p:spPr>
            <a:xfrm>
              <a:off x="6530400" y="24051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279" name="Straight Connector 32"/>
            <p:cNvCxnSpPr/>
            <p:nvPr/>
          </p:nvCxnSpPr>
          <p:spPr>
            <a:xfrm>
              <a:off x="6530400" y="27057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280" name="Straight Connector 33"/>
            <p:cNvCxnSpPr/>
            <p:nvPr/>
          </p:nvCxnSpPr>
          <p:spPr>
            <a:xfrm>
              <a:off x="6530400" y="29829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281" name="Straight Connector 34"/>
            <p:cNvCxnSpPr/>
            <p:nvPr/>
          </p:nvCxnSpPr>
          <p:spPr>
            <a:xfrm>
              <a:off x="6530400" y="327204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282" name="Straight Connector 35"/>
            <p:cNvCxnSpPr/>
            <p:nvPr/>
          </p:nvCxnSpPr>
          <p:spPr>
            <a:xfrm>
              <a:off x="6530400" y="3391560"/>
              <a:ext cx="1013040" cy="3340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283" name="Straight Connector 36"/>
            <p:cNvCxnSpPr/>
            <p:nvPr/>
          </p:nvCxnSpPr>
          <p:spPr>
            <a:xfrm>
              <a:off x="6530400" y="3623400"/>
              <a:ext cx="476640" cy="416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284" name="Straight Connector 37"/>
            <p:cNvCxnSpPr/>
            <p:nvPr/>
          </p:nvCxnSpPr>
          <p:spPr>
            <a:xfrm flipV="1">
              <a:off x="7031520" y="2394720"/>
              <a:ext cx="360" cy="111384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</a:ln>
          </p:spPr>
        </p:cxnSp>
        <p:cxnSp>
          <p:nvCxnSpPr>
            <p:cNvPr id="1285" name="Straight Connector 38"/>
            <p:cNvCxnSpPr/>
            <p:nvPr/>
          </p:nvCxnSpPr>
          <p:spPr>
            <a:xfrm flipV="1">
              <a:off x="6530400" y="2405160"/>
              <a:ext cx="360" cy="8661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1265" name="Arc 40"/>
            <p:cNvSpPr/>
            <p:nvPr/>
          </p:nvSpPr>
          <p:spPr>
            <a:xfrm rot="5400000">
              <a:off x="6945840" y="832680"/>
              <a:ext cx="1214640" cy="1297080"/>
            </a:xfrm>
            <a:prstGeom prst="arc">
              <a:avLst>
                <a:gd name="adj1" fmla="val 18377002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286" name="Straight Connector 41"/>
            <p:cNvCxnSpPr>
              <a:endCxn id="1265" idx="0"/>
            </p:cNvCxnSpPr>
            <p:nvPr/>
          </p:nvCxnSpPr>
          <p:spPr>
            <a:xfrm>
              <a:off x="7553160" y="1284120"/>
              <a:ext cx="523080" cy="5572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287" name="Straight Connector 44"/>
            <p:cNvCxnSpPr/>
            <p:nvPr/>
          </p:nvCxnSpPr>
          <p:spPr>
            <a:xfrm>
              <a:off x="7553160" y="951840"/>
              <a:ext cx="360" cy="3326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288" name="Straight Connector 46"/>
            <p:cNvCxnSpPr>
              <a:endCxn id="1275" idx="0"/>
            </p:cNvCxnSpPr>
            <p:nvPr/>
          </p:nvCxnSpPr>
          <p:spPr>
            <a:xfrm>
              <a:off x="5870520" y="1253880"/>
              <a:ext cx="343440" cy="40104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275" name="Arc 48"/>
            <p:cNvSpPr/>
            <p:nvPr/>
          </p:nvSpPr>
          <p:spPr>
            <a:xfrm rot="5400000">
              <a:off x="5249160" y="498960"/>
              <a:ext cx="1214640" cy="129708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289" name="Straight Connector 51"/>
            <p:cNvCxnSpPr/>
            <p:nvPr/>
          </p:nvCxnSpPr>
          <p:spPr>
            <a:xfrm flipV="1">
              <a:off x="5870520" y="981720"/>
              <a:ext cx="360" cy="2998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1290" name="Arc 54"/>
            <p:cNvSpPr/>
            <p:nvPr/>
          </p:nvSpPr>
          <p:spPr>
            <a:xfrm rot="10211400">
              <a:off x="4164480" y="29710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291" name="Straight Connector 55"/>
            <p:cNvCxnSpPr>
              <a:stCxn id="1290" idx="0"/>
            </p:cNvCxnSpPr>
            <p:nvPr/>
          </p:nvCxnSpPr>
          <p:spPr>
            <a:xfrm flipV="1">
              <a:off x="4340520" y="3548520"/>
              <a:ext cx="401760" cy="4467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292" name="Arc 58"/>
            <p:cNvSpPr/>
            <p:nvPr/>
          </p:nvSpPr>
          <p:spPr>
            <a:xfrm rot="2547000">
              <a:off x="4373640" y="27669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293" name="Straight Connector 59"/>
            <p:cNvCxnSpPr>
              <a:endCxn id="1292" idx="2"/>
            </p:cNvCxnSpPr>
            <p:nvPr/>
          </p:nvCxnSpPr>
          <p:spPr>
            <a:xfrm>
              <a:off x="5073120" y="3520080"/>
              <a:ext cx="427680" cy="2649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294" name="Arc 63"/>
            <p:cNvSpPr/>
            <p:nvPr/>
          </p:nvSpPr>
          <p:spPr>
            <a:xfrm rot="2547000">
              <a:off x="5143320" y="26463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295" name="Straight Connector 64"/>
            <p:cNvCxnSpPr>
              <a:endCxn id="1294" idx="2"/>
            </p:cNvCxnSpPr>
            <p:nvPr/>
          </p:nvCxnSpPr>
          <p:spPr>
            <a:xfrm>
              <a:off x="5980320" y="3391560"/>
              <a:ext cx="290520" cy="272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296" name="Arc 66"/>
            <p:cNvSpPr/>
            <p:nvPr/>
          </p:nvSpPr>
          <p:spPr>
            <a:xfrm rot="13368600">
              <a:off x="4021920" y="21988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297" name="Straight Connector 67"/>
            <p:cNvCxnSpPr/>
            <p:nvPr/>
          </p:nvCxnSpPr>
          <p:spPr>
            <a:xfrm>
              <a:off x="4173120" y="2404080"/>
              <a:ext cx="428400" cy="22320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298" name="Straight Connector 76"/>
            <p:cNvCxnSpPr/>
            <p:nvPr/>
          </p:nvCxnSpPr>
          <p:spPr>
            <a:xfrm flipV="1">
              <a:off x="6841440" y="3507840"/>
              <a:ext cx="191160" cy="27720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  <a:headEnd len="sm" type="triangle" w="sm"/>
            </a:ln>
          </p:spPr>
        </p:cxnSp>
      </p:grpSp>
      <p:sp>
        <p:nvSpPr>
          <p:cNvPr id="1299" name="Rectangle 2"/>
          <p:cNvSpPr/>
          <p:nvPr/>
        </p:nvSpPr>
        <p:spPr>
          <a:xfrm>
            <a:off x="3865320" y="5052240"/>
            <a:ext cx="33480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00" name="Rectangle 10"/>
          <p:cNvSpPr/>
          <p:nvPr/>
        </p:nvSpPr>
        <p:spPr>
          <a:xfrm rot="16200000">
            <a:off x="6939000" y="4235400"/>
            <a:ext cx="27792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301" name="Group 12"/>
          <p:cNvGrpSpPr/>
          <p:nvPr/>
        </p:nvGrpSpPr>
        <p:grpSpPr>
          <a:xfrm>
            <a:off x="5940360" y="3811680"/>
            <a:ext cx="1006200" cy="1643760"/>
            <a:chOff x="5940360" y="3811680"/>
            <a:chExt cx="1006200" cy="1643760"/>
          </a:xfrm>
        </p:grpSpPr>
        <p:grpSp>
          <p:nvGrpSpPr>
            <p:cNvPr id="1302" name="Group 49"/>
            <p:cNvGrpSpPr/>
            <p:nvPr/>
          </p:nvGrpSpPr>
          <p:grpSpPr>
            <a:xfrm>
              <a:off x="6253560" y="4984200"/>
              <a:ext cx="348840" cy="471240"/>
              <a:chOff x="6253560" y="4984200"/>
              <a:chExt cx="348840" cy="471240"/>
            </a:xfrm>
          </p:grpSpPr>
          <p:sp>
            <p:nvSpPr>
              <p:cNvPr id="1303" name="Oval 50"/>
              <p:cNvSpPr/>
              <p:nvPr/>
            </p:nvSpPr>
            <p:spPr>
              <a:xfrm>
                <a:off x="6326280" y="498420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1304" name="Straight Connector 52"/>
              <p:cNvCxnSpPr/>
              <p:nvPr/>
            </p:nvCxnSpPr>
            <p:spPr>
              <a:xfrm>
                <a:off x="6427800" y="5168880"/>
                <a:ext cx="360" cy="1677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305" name="Straight Connector 53"/>
              <p:cNvCxnSpPr/>
              <p:nvPr/>
            </p:nvCxnSpPr>
            <p:spPr>
              <a:xfrm flipH="1">
                <a:off x="6253560" y="5222880"/>
                <a:ext cx="34920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306" name="Straight Connector 56"/>
              <p:cNvCxnSpPr/>
              <p:nvPr/>
            </p:nvCxnSpPr>
            <p:spPr>
              <a:xfrm flipH="1">
                <a:off x="6310080" y="5322600"/>
                <a:ext cx="11808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307" name="Straight Connector 57"/>
              <p:cNvCxnSpPr/>
              <p:nvPr/>
            </p:nvCxnSpPr>
            <p:spPr>
              <a:xfrm>
                <a:off x="6427800" y="5309640"/>
                <a:ext cx="102240" cy="1461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1308" name="Picture 9" descr=""/>
            <p:cNvPicPr/>
            <p:nvPr/>
          </p:nvPicPr>
          <p:blipFill>
            <a:blip r:embed="rId1"/>
            <a:srcRect l="18331" t="15424" r="13866" b="12946"/>
            <a:stretch/>
          </p:blipFill>
          <p:spPr>
            <a:xfrm>
              <a:off x="5940360" y="3811680"/>
              <a:ext cx="1006200" cy="135072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309" name="Group 20"/>
          <p:cNvGrpSpPr/>
          <p:nvPr/>
        </p:nvGrpSpPr>
        <p:grpSpPr>
          <a:xfrm>
            <a:off x="6608520" y="2906640"/>
            <a:ext cx="932040" cy="1550160"/>
            <a:chOff x="6608520" y="2906640"/>
            <a:chExt cx="932040" cy="1550160"/>
          </a:xfrm>
        </p:grpSpPr>
        <p:grpSp>
          <p:nvGrpSpPr>
            <p:cNvPr id="1310" name="Group 47"/>
            <p:cNvGrpSpPr/>
            <p:nvPr/>
          </p:nvGrpSpPr>
          <p:grpSpPr>
            <a:xfrm>
              <a:off x="6902640" y="3985560"/>
              <a:ext cx="348480" cy="471240"/>
              <a:chOff x="6902640" y="3985560"/>
              <a:chExt cx="348480" cy="471240"/>
            </a:xfrm>
          </p:grpSpPr>
          <p:sp>
            <p:nvSpPr>
              <p:cNvPr id="1311" name="Oval 11"/>
              <p:cNvSpPr/>
              <p:nvPr/>
            </p:nvSpPr>
            <p:spPr>
              <a:xfrm>
                <a:off x="6975360" y="398556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1312" name="Straight Connector 17"/>
              <p:cNvCxnSpPr/>
              <p:nvPr/>
            </p:nvCxnSpPr>
            <p:spPr>
              <a:xfrm>
                <a:off x="7076880" y="4169880"/>
                <a:ext cx="360" cy="1681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313" name="Straight Connector 19"/>
              <p:cNvCxnSpPr/>
              <p:nvPr/>
            </p:nvCxnSpPr>
            <p:spPr>
              <a:xfrm flipH="1">
                <a:off x="6902640" y="4223880"/>
                <a:ext cx="34884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314" name="Straight Connector 26"/>
              <p:cNvCxnSpPr/>
              <p:nvPr/>
            </p:nvCxnSpPr>
            <p:spPr>
              <a:xfrm flipH="1">
                <a:off x="6959160" y="4323960"/>
                <a:ext cx="11808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315" name="Straight Connector 42"/>
              <p:cNvCxnSpPr/>
              <p:nvPr/>
            </p:nvCxnSpPr>
            <p:spPr>
              <a:xfrm>
                <a:off x="7076880" y="4310640"/>
                <a:ext cx="102240" cy="1465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1316" name="Picture 14" descr=""/>
            <p:cNvPicPr/>
            <p:nvPr/>
          </p:nvPicPr>
          <p:blipFill>
            <a:blip r:embed="rId2"/>
            <a:srcRect l="20378" t="30049" r="67767" b="49995"/>
            <a:stretch/>
          </p:blipFill>
          <p:spPr>
            <a:xfrm flipH="1">
              <a:off x="6608520" y="2906640"/>
              <a:ext cx="932040" cy="12582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317" name="Rectangular Callout 22"/>
          <p:cNvSpPr/>
          <p:nvPr/>
        </p:nvSpPr>
        <p:spPr>
          <a:xfrm>
            <a:off x="8391960" y="1630080"/>
            <a:ext cx="3101760" cy="2449440"/>
          </a:xfrm>
          <a:prstGeom prst="wedgeRectCallout">
            <a:avLst>
              <a:gd name="adj1" fmla="val -82314"/>
              <a:gd name="adj2" fmla="val 33785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472c4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18" name="Rectangle 133"/>
          <p:cNvSpPr/>
          <p:nvPr/>
        </p:nvSpPr>
        <p:spPr>
          <a:xfrm>
            <a:off x="10184400" y="188640"/>
            <a:ext cx="1855080" cy="79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319" name="Group 134"/>
          <p:cNvGrpSpPr/>
          <p:nvPr/>
        </p:nvGrpSpPr>
        <p:grpSpPr>
          <a:xfrm>
            <a:off x="10297080" y="311760"/>
            <a:ext cx="1638360" cy="541800"/>
            <a:chOff x="10297080" y="311760"/>
            <a:chExt cx="1638360" cy="541800"/>
          </a:xfrm>
        </p:grpSpPr>
        <p:grpSp>
          <p:nvGrpSpPr>
            <p:cNvPr id="1320" name="Group 135"/>
            <p:cNvGrpSpPr/>
            <p:nvPr/>
          </p:nvGrpSpPr>
          <p:grpSpPr>
            <a:xfrm>
              <a:off x="10297080" y="311760"/>
              <a:ext cx="291240" cy="541800"/>
              <a:chOff x="10297080" y="311760"/>
              <a:chExt cx="291240" cy="541800"/>
            </a:xfrm>
          </p:grpSpPr>
          <p:sp>
            <p:nvSpPr>
              <p:cNvPr id="1321" name="Freeform: Shape 33"/>
              <p:cNvSpPr/>
              <p:nvPr/>
            </p:nvSpPr>
            <p:spPr>
              <a:xfrm rot="16200000">
                <a:off x="1041300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22" name="Freeform: Shape 34"/>
              <p:cNvSpPr/>
              <p:nvPr/>
            </p:nvSpPr>
            <p:spPr>
              <a:xfrm>
                <a:off x="102970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23" name="Freeform: Shape 35"/>
              <p:cNvSpPr/>
              <p:nvPr/>
            </p:nvSpPr>
            <p:spPr>
              <a:xfrm>
                <a:off x="105292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24" name="Freeform: Shape 36"/>
              <p:cNvSpPr/>
              <p:nvPr/>
            </p:nvSpPr>
            <p:spPr>
              <a:xfrm rot="16200000">
                <a:off x="1041300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25" name="Freeform: Shape 37"/>
              <p:cNvSpPr/>
              <p:nvPr/>
            </p:nvSpPr>
            <p:spPr>
              <a:xfrm>
                <a:off x="102970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26" name="Freeform: Shape 38"/>
              <p:cNvSpPr/>
              <p:nvPr/>
            </p:nvSpPr>
            <p:spPr>
              <a:xfrm>
                <a:off x="105292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27" name="Freeform: Shape 39"/>
              <p:cNvSpPr/>
              <p:nvPr/>
            </p:nvSpPr>
            <p:spPr>
              <a:xfrm rot="16200000">
                <a:off x="1041300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328" name="Group 136"/>
            <p:cNvGrpSpPr/>
            <p:nvPr/>
          </p:nvGrpSpPr>
          <p:grpSpPr>
            <a:xfrm>
              <a:off x="10704240" y="311760"/>
              <a:ext cx="291240" cy="541800"/>
              <a:chOff x="10704240" y="311760"/>
              <a:chExt cx="291240" cy="541800"/>
            </a:xfrm>
          </p:grpSpPr>
          <p:sp>
            <p:nvSpPr>
              <p:cNvPr id="1329" name="Freeform: Shape 41"/>
              <p:cNvSpPr/>
              <p:nvPr/>
            </p:nvSpPr>
            <p:spPr>
              <a:xfrm rot="16200000">
                <a:off x="108201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30" name="Freeform: Shape 54"/>
              <p:cNvSpPr/>
              <p:nvPr/>
            </p:nvSpPr>
            <p:spPr>
              <a:xfrm>
                <a:off x="10704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31" name="Freeform: Shape 57"/>
              <p:cNvSpPr/>
              <p:nvPr/>
            </p:nvSpPr>
            <p:spPr>
              <a:xfrm>
                <a:off x="109364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32" name="Freeform: Shape 60"/>
              <p:cNvSpPr/>
              <p:nvPr/>
            </p:nvSpPr>
            <p:spPr>
              <a:xfrm rot="16200000">
                <a:off x="108201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33" name="Freeform: Shape 63"/>
              <p:cNvSpPr/>
              <p:nvPr/>
            </p:nvSpPr>
            <p:spPr>
              <a:xfrm>
                <a:off x="10704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34" name="Freeform: Shape 66"/>
              <p:cNvSpPr/>
              <p:nvPr/>
            </p:nvSpPr>
            <p:spPr>
              <a:xfrm>
                <a:off x="109364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35" name="Freeform: Shape 69"/>
              <p:cNvSpPr/>
              <p:nvPr/>
            </p:nvSpPr>
            <p:spPr>
              <a:xfrm rot="16200000">
                <a:off x="108201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336" name="Group 137"/>
            <p:cNvGrpSpPr/>
            <p:nvPr/>
          </p:nvGrpSpPr>
          <p:grpSpPr>
            <a:xfrm>
              <a:off x="11237040" y="311760"/>
              <a:ext cx="291240" cy="541800"/>
              <a:chOff x="11237040" y="311760"/>
              <a:chExt cx="291240" cy="541800"/>
            </a:xfrm>
          </p:grpSpPr>
          <p:sp>
            <p:nvSpPr>
              <p:cNvPr id="1337" name="Freeform: Shape 73"/>
              <p:cNvSpPr/>
              <p:nvPr/>
            </p:nvSpPr>
            <p:spPr>
              <a:xfrm rot="16200000">
                <a:off x="113529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38" name="Freeform: Shape 74"/>
              <p:cNvSpPr/>
              <p:nvPr/>
            </p:nvSpPr>
            <p:spPr>
              <a:xfrm>
                <a:off x="112370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39" name="Freeform: Shape 75"/>
              <p:cNvSpPr/>
              <p:nvPr/>
            </p:nvSpPr>
            <p:spPr>
              <a:xfrm>
                <a:off x="11469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40" name="Freeform: Shape 76"/>
              <p:cNvSpPr/>
              <p:nvPr/>
            </p:nvSpPr>
            <p:spPr>
              <a:xfrm rot="16200000">
                <a:off x="113529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41" name="Freeform: Shape 77"/>
              <p:cNvSpPr/>
              <p:nvPr/>
            </p:nvSpPr>
            <p:spPr>
              <a:xfrm>
                <a:off x="112370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42" name="Freeform: Shape 78"/>
              <p:cNvSpPr/>
              <p:nvPr/>
            </p:nvSpPr>
            <p:spPr>
              <a:xfrm>
                <a:off x="11469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43" name="Freeform: Shape 79"/>
              <p:cNvSpPr/>
              <p:nvPr/>
            </p:nvSpPr>
            <p:spPr>
              <a:xfrm rot="16200000">
                <a:off x="113529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344" name="Group 138"/>
            <p:cNvGrpSpPr/>
            <p:nvPr/>
          </p:nvGrpSpPr>
          <p:grpSpPr>
            <a:xfrm>
              <a:off x="11644200" y="311760"/>
              <a:ext cx="291240" cy="541800"/>
              <a:chOff x="11644200" y="311760"/>
              <a:chExt cx="291240" cy="541800"/>
            </a:xfrm>
          </p:grpSpPr>
          <p:sp>
            <p:nvSpPr>
              <p:cNvPr id="1345" name="Freeform: Shape 81"/>
              <p:cNvSpPr/>
              <p:nvPr/>
            </p:nvSpPr>
            <p:spPr>
              <a:xfrm rot="16200000">
                <a:off x="1176012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46" name="Freeform: Shape 82"/>
              <p:cNvSpPr/>
              <p:nvPr/>
            </p:nvSpPr>
            <p:spPr>
              <a:xfrm>
                <a:off x="116442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47" name="Freeform: Shape 83"/>
              <p:cNvSpPr/>
              <p:nvPr/>
            </p:nvSpPr>
            <p:spPr>
              <a:xfrm>
                <a:off x="118764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48" name="Freeform: Shape 84"/>
              <p:cNvSpPr/>
              <p:nvPr/>
            </p:nvSpPr>
            <p:spPr>
              <a:xfrm rot="16200000">
                <a:off x="1176012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49" name="Freeform: Shape 85"/>
              <p:cNvSpPr/>
              <p:nvPr/>
            </p:nvSpPr>
            <p:spPr>
              <a:xfrm>
                <a:off x="116442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50" name="Freeform: Shape 86"/>
              <p:cNvSpPr/>
              <p:nvPr/>
            </p:nvSpPr>
            <p:spPr>
              <a:xfrm>
                <a:off x="118764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51" name="Freeform: Shape 87"/>
              <p:cNvSpPr/>
              <p:nvPr/>
            </p:nvSpPr>
            <p:spPr>
              <a:xfrm rot="16200000">
                <a:off x="1176012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352" name="Group 139"/>
            <p:cNvGrpSpPr/>
            <p:nvPr/>
          </p:nvGrpSpPr>
          <p:grpSpPr>
            <a:xfrm>
              <a:off x="11087280" y="408240"/>
              <a:ext cx="59040" cy="347760"/>
              <a:chOff x="11087280" y="408240"/>
              <a:chExt cx="59040" cy="347760"/>
            </a:xfrm>
          </p:grpSpPr>
          <p:sp>
            <p:nvSpPr>
              <p:cNvPr id="1353" name="Freeform: Shape 89"/>
              <p:cNvSpPr/>
              <p:nvPr/>
            </p:nvSpPr>
            <p:spPr>
              <a:xfrm rot="10800000">
                <a:off x="11087280" y="64980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54" name="Freeform: Shape 90"/>
              <p:cNvSpPr/>
              <p:nvPr/>
            </p:nvSpPr>
            <p:spPr>
              <a:xfrm rot="10800000">
                <a:off x="11087280" y="40824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</p:grpSp>
      <p:sp>
        <p:nvSpPr>
          <p:cNvPr id="1355" name="TextBox 18"/>
          <p:cNvSpPr/>
          <p:nvPr/>
        </p:nvSpPr>
        <p:spPr>
          <a:xfrm>
            <a:off x="8461440" y="1697760"/>
            <a:ext cx="297000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How do you say this word &lt;INSERT WORD&gt; in Spanish?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We do not have to mix AVISPA con OVISPO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Have you seen these &lt;INSERT FUNNY IMAGES/TEXTS&gt;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6" name="Group 15"/>
          <p:cNvGrpSpPr/>
          <p:nvPr/>
        </p:nvGrpSpPr>
        <p:grpSpPr>
          <a:xfrm>
            <a:off x="261000" y="540360"/>
            <a:ext cx="7940880" cy="6151320"/>
            <a:chOff x="261000" y="540360"/>
            <a:chExt cx="7940880" cy="6151320"/>
          </a:xfrm>
        </p:grpSpPr>
        <p:cxnSp>
          <p:nvCxnSpPr>
            <p:cNvPr id="1357" name="Straight Connector 4"/>
            <p:cNvCxnSpPr/>
            <p:nvPr/>
          </p:nvCxnSpPr>
          <p:spPr>
            <a:xfrm flipV="1">
              <a:off x="261000" y="5383440"/>
              <a:ext cx="7292520" cy="130860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358" name="Straight Connector 6"/>
            <p:cNvCxnSpPr>
              <a:stCxn id="1359" idx="2"/>
            </p:cNvCxnSpPr>
            <p:nvPr/>
          </p:nvCxnSpPr>
          <p:spPr>
            <a:xfrm>
              <a:off x="7553160" y="2089080"/>
              <a:ext cx="360" cy="32947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360" name="Straight Connector 8"/>
            <p:cNvCxnSpPr/>
            <p:nvPr/>
          </p:nvCxnSpPr>
          <p:spPr>
            <a:xfrm>
              <a:off x="6530400" y="4063320"/>
              <a:ext cx="102312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361" name="Straight Connector 13"/>
            <p:cNvCxnSpPr/>
            <p:nvPr/>
          </p:nvCxnSpPr>
          <p:spPr>
            <a:xfrm flipV="1">
              <a:off x="261000" y="3270960"/>
              <a:ext cx="6269760" cy="991800"/>
            </a:xfrm>
            <a:prstGeom prst="straightConnector1">
              <a:avLst/>
            </a:prstGeom>
            <a:ln w="25400">
              <a:solidFill>
                <a:srgbClr val="f6f8fc"/>
              </a:solidFill>
            </a:ln>
          </p:spPr>
        </p:cxnSp>
        <p:cxnSp>
          <p:nvCxnSpPr>
            <p:cNvPr id="1362" name="Straight Connector 16"/>
            <p:cNvCxnSpPr/>
            <p:nvPr/>
          </p:nvCxnSpPr>
          <p:spPr>
            <a:xfrm flipV="1">
              <a:off x="6530400" y="3270960"/>
              <a:ext cx="360" cy="809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363" name="Straight Connector 21"/>
            <p:cNvCxnSpPr/>
            <p:nvPr/>
          </p:nvCxnSpPr>
          <p:spPr>
            <a:xfrm flipV="1">
              <a:off x="5861160" y="3374640"/>
              <a:ext cx="360" cy="2307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364" name="Straight Connector 24"/>
            <p:cNvCxnSpPr/>
            <p:nvPr/>
          </p:nvCxnSpPr>
          <p:spPr>
            <a:xfrm flipV="1">
              <a:off x="4848840" y="3548520"/>
              <a:ext cx="360" cy="2321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365" name="Straight Connector 25"/>
            <p:cNvCxnSpPr/>
            <p:nvPr/>
          </p:nvCxnSpPr>
          <p:spPr>
            <a:xfrm flipV="1">
              <a:off x="3800880" y="3720600"/>
              <a:ext cx="360" cy="23508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366" name="Straight Connector 27"/>
            <p:cNvCxnSpPr/>
            <p:nvPr/>
          </p:nvCxnSpPr>
          <p:spPr>
            <a:xfrm flipV="1">
              <a:off x="261000" y="2415240"/>
              <a:ext cx="5600520" cy="85608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367" name="Straight Connector 29"/>
            <p:cNvCxnSpPr/>
            <p:nvPr/>
          </p:nvCxnSpPr>
          <p:spPr>
            <a:xfrm>
              <a:off x="261000" y="966600"/>
              <a:ext cx="7292520" cy="36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368" name="Straight Connector 31"/>
            <p:cNvCxnSpPr>
              <a:endCxn id="1369" idx="2"/>
            </p:cNvCxnSpPr>
            <p:nvPr/>
          </p:nvCxnSpPr>
          <p:spPr>
            <a:xfrm flipH="1" flipV="1">
              <a:off x="5856120" y="1755000"/>
              <a:ext cx="5400" cy="6606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370" name="Straight Connector 1"/>
            <p:cNvCxnSpPr/>
            <p:nvPr/>
          </p:nvCxnSpPr>
          <p:spPr>
            <a:xfrm flipV="1">
              <a:off x="4822200" y="966600"/>
              <a:ext cx="360" cy="1632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371" name="Straight Connector 7"/>
            <p:cNvCxnSpPr/>
            <p:nvPr/>
          </p:nvCxnSpPr>
          <p:spPr>
            <a:xfrm flipV="1">
              <a:off x="3774240" y="966600"/>
              <a:ext cx="360" cy="17809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372" name="Straight Connector 30"/>
            <p:cNvCxnSpPr/>
            <p:nvPr/>
          </p:nvCxnSpPr>
          <p:spPr>
            <a:xfrm>
              <a:off x="6530400" y="24051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373" name="Straight Connector 32"/>
            <p:cNvCxnSpPr/>
            <p:nvPr/>
          </p:nvCxnSpPr>
          <p:spPr>
            <a:xfrm>
              <a:off x="6530400" y="27057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374" name="Straight Connector 33"/>
            <p:cNvCxnSpPr/>
            <p:nvPr/>
          </p:nvCxnSpPr>
          <p:spPr>
            <a:xfrm>
              <a:off x="6530400" y="29829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375" name="Straight Connector 34"/>
            <p:cNvCxnSpPr/>
            <p:nvPr/>
          </p:nvCxnSpPr>
          <p:spPr>
            <a:xfrm>
              <a:off x="6530400" y="327204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376" name="Straight Connector 35"/>
            <p:cNvCxnSpPr/>
            <p:nvPr/>
          </p:nvCxnSpPr>
          <p:spPr>
            <a:xfrm>
              <a:off x="6530400" y="3391560"/>
              <a:ext cx="1013040" cy="3340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377" name="Straight Connector 36"/>
            <p:cNvCxnSpPr/>
            <p:nvPr/>
          </p:nvCxnSpPr>
          <p:spPr>
            <a:xfrm>
              <a:off x="6530400" y="3623400"/>
              <a:ext cx="476640" cy="416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378" name="Straight Connector 37"/>
            <p:cNvCxnSpPr/>
            <p:nvPr/>
          </p:nvCxnSpPr>
          <p:spPr>
            <a:xfrm flipV="1">
              <a:off x="7031520" y="2394720"/>
              <a:ext cx="360" cy="111384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</a:ln>
          </p:spPr>
        </p:cxnSp>
        <p:cxnSp>
          <p:nvCxnSpPr>
            <p:cNvPr id="1379" name="Straight Connector 38"/>
            <p:cNvCxnSpPr/>
            <p:nvPr/>
          </p:nvCxnSpPr>
          <p:spPr>
            <a:xfrm flipV="1">
              <a:off x="6530400" y="2405160"/>
              <a:ext cx="360" cy="8661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1359" name="Arc 40"/>
            <p:cNvSpPr/>
            <p:nvPr/>
          </p:nvSpPr>
          <p:spPr>
            <a:xfrm rot="5400000">
              <a:off x="6945840" y="832680"/>
              <a:ext cx="1214640" cy="1297080"/>
            </a:xfrm>
            <a:prstGeom prst="arc">
              <a:avLst>
                <a:gd name="adj1" fmla="val 18377002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380" name="Straight Connector 41"/>
            <p:cNvCxnSpPr>
              <a:endCxn id="1359" idx="0"/>
            </p:cNvCxnSpPr>
            <p:nvPr/>
          </p:nvCxnSpPr>
          <p:spPr>
            <a:xfrm>
              <a:off x="7553160" y="1284120"/>
              <a:ext cx="523080" cy="5572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381" name="Straight Connector 44"/>
            <p:cNvCxnSpPr/>
            <p:nvPr/>
          </p:nvCxnSpPr>
          <p:spPr>
            <a:xfrm>
              <a:off x="7553160" y="951840"/>
              <a:ext cx="360" cy="3326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382" name="Straight Connector 46"/>
            <p:cNvCxnSpPr>
              <a:endCxn id="1369" idx="0"/>
            </p:cNvCxnSpPr>
            <p:nvPr/>
          </p:nvCxnSpPr>
          <p:spPr>
            <a:xfrm>
              <a:off x="5870520" y="1253880"/>
              <a:ext cx="343440" cy="40104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369" name="Arc 48"/>
            <p:cNvSpPr/>
            <p:nvPr/>
          </p:nvSpPr>
          <p:spPr>
            <a:xfrm rot="5400000">
              <a:off x="5249160" y="498960"/>
              <a:ext cx="1214640" cy="129708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383" name="Straight Connector 51"/>
            <p:cNvCxnSpPr/>
            <p:nvPr/>
          </p:nvCxnSpPr>
          <p:spPr>
            <a:xfrm flipV="1">
              <a:off x="5870520" y="981720"/>
              <a:ext cx="360" cy="2998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1384" name="Arc 54"/>
            <p:cNvSpPr/>
            <p:nvPr/>
          </p:nvSpPr>
          <p:spPr>
            <a:xfrm rot="10211400">
              <a:off x="4164480" y="29710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385" name="Straight Connector 55"/>
            <p:cNvCxnSpPr>
              <a:stCxn id="1384" idx="0"/>
            </p:cNvCxnSpPr>
            <p:nvPr/>
          </p:nvCxnSpPr>
          <p:spPr>
            <a:xfrm flipV="1">
              <a:off x="4340520" y="3548520"/>
              <a:ext cx="401760" cy="4467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386" name="Arc 58"/>
            <p:cNvSpPr/>
            <p:nvPr/>
          </p:nvSpPr>
          <p:spPr>
            <a:xfrm rot="2547000">
              <a:off x="4373640" y="27669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387" name="Straight Connector 59"/>
            <p:cNvCxnSpPr>
              <a:endCxn id="1386" idx="2"/>
            </p:cNvCxnSpPr>
            <p:nvPr/>
          </p:nvCxnSpPr>
          <p:spPr>
            <a:xfrm>
              <a:off x="5073120" y="3520080"/>
              <a:ext cx="427680" cy="2649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388" name="Arc 63"/>
            <p:cNvSpPr/>
            <p:nvPr/>
          </p:nvSpPr>
          <p:spPr>
            <a:xfrm rot="2547000">
              <a:off x="5143320" y="26463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389" name="Straight Connector 64"/>
            <p:cNvCxnSpPr>
              <a:endCxn id="1388" idx="2"/>
            </p:cNvCxnSpPr>
            <p:nvPr/>
          </p:nvCxnSpPr>
          <p:spPr>
            <a:xfrm>
              <a:off x="5980320" y="3391560"/>
              <a:ext cx="290520" cy="272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390" name="Arc 66"/>
            <p:cNvSpPr/>
            <p:nvPr/>
          </p:nvSpPr>
          <p:spPr>
            <a:xfrm rot="13368600">
              <a:off x="4021920" y="21988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391" name="Straight Connector 67"/>
            <p:cNvCxnSpPr/>
            <p:nvPr/>
          </p:nvCxnSpPr>
          <p:spPr>
            <a:xfrm>
              <a:off x="4173120" y="2404080"/>
              <a:ext cx="428400" cy="22320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392" name="Straight Connector 76"/>
            <p:cNvCxnSpPr/>
            <p:nvPr/>
          </p:nvCxnSpPr>
          <p:spPr>
            <a:xfrm flipV="1">
              <a:off x="6841440" y="3507840"/>
              <a:ext cx="191160" cy="27720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  <a:headEnd len="sm" type="triangle" w="sm"/>
            </a:ln>
          </p:spPr>
        </p:cxnSp>
      </p:grpSp>
      <p:sp>
        <p:nvSpPr>
          <p:cNvPr id="1393" name="Rectangle 2"/>
          <p:cNvSpPr/>
          <p:nvPr/>
        </p:nvSpPr>
        <p:spPr>
          <a:xfrm>
            <a:off x="3865320" y="5052240"/>
            <a:ext cx="33480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94" name="Rectangle 10"/>
          <p:cNvSpPr/>
          <p:nvPr/>
        </p:nvSpPr>
        <p:spPr>
          <a:xfrm rot="16200000">
            <a:off x="6939000" y="4235400"/>
            <a:ext cx="27792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95" name="Rectangle 133"/>
          <p:cNvSpPr/>
          <p:nvPr/>
        </p:nvSpPr>
        <p:spPr>
          <a:xfrm>
            <a:off x="10184400" y="188640"/>
            <a:ext cx="1855080" cy="79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396" name="Group 134"/>
          <p:cNvGrpSpPr/>
          <p:nvPr/>
        </p:nvGrpSpPr>
        <p:grpSpPr>
          <a:xfrm>
            <a:off x="10297080" y="311760"/>
            <a:ext cx="1638360" cy="541800"/>
            <a:chOff x="10297080" y="311760"/>
            <a:chExt cx="1638360" cy="541800"/>
          </a:xfrm>
        </p:grpSpPr>
        <p:grpSp>
          <p:nvGrpSpPr>
            <p:cNvPr id="1397" name="Group 135"/>
            <p:cNvGrpSpPr/>
            <p:nvPr/>
          </p:nvGrpSpPr>
          <p:grpSpPr>
            <a:xfrm>
              <a:off x="10297080" y="311760"/>
              <a:ext cx="291240" cy="541800"/>
              <a:chOff x="10297080" y="311760"/>
              <a:chExt cx="291240" cy="541800"/>
            </a:xfrm>
          </p:grpSpPr>
          <p:sp>
            <p:nvSpPr>
              <p:cNvPr id="1398" name="Freeform: Shape 33"/>
              <p:cNvSpPr/>
              <p:nvPr/>
            </p:nvSpPr>
            <p:spPr>
              <a:xfrm rot="16200000">
                <a:off x="1041300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399" name="Freeform: Shape 34"/>
              <p:cNvSpPr/>
              <p:nvPr/>
            </p:nvSpPr>
            <p:spPr>
              <a:xfrm>
                <a:off x="102970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00" name="Freeform: Shape 35"/>
              <p:cNvSpPr/>
              <p:nvPr/>
            </p:nvSpPr>
            <p:spPr>
              <a:xfrm>
                <a:off x="105292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01" name="Freeform: Shape 36"/>
              <p:cNvSpPr/>
              <p:nvPr/>
            </p:nvSpPr>
            <p:spPr>
              <a:xfrm rot="16200000">
                <a:off x="1041300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02" name="Freeform: Shape 37"/>
              <p:cNvSpPr/>
              <p:nvPr/>
            </p:nvSpPr>
            <p:spPr>
              <a:xfrm>
                <a:off x="102970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03" name="Freeform: Shape 38"/>
              <p:cNvSpPr/>
              <p:nvPr/>
            </p:nvSpPr>
            <p:spPr>
              <a:xfrm>
                <a:off x="105292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04" name="Freeform: Shape 39"/>
              <p:cNvSpPr/>
              <p:nvPr/>
            </p:nvSpPr>
            <p:spPr>
              <a:xfrm rot="16200000">
                <a:off x="1041300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405" name="Group 136"/>
            <p:cNvGrpSpPr/>
            <p:nvPr/>
          </p:nvGrpSpPr>
          <p:grpSpPr>
            <a:xfrm>
              <a:off x="10704240" y="311760"/>
              <a:ext cx="291240" cy="541800"/>
              <a:chOff x="10704240" y="311760"/>
              <a:chExt cx="291240" cy="541800"/>
            </a:xfrm>
          </p:grpSpPr>
          <p:sp>
            <p:nvSpPr>
              <p:cNvPr id="1406" name="Freeform: Shape 41"/>
              <p:cNvSpPr/>
              <p:nvPr/>
            </p:nvSpPr>
            <p:spPr>
              <a:xfrm rot="16200000">
                <a:off x="108201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07" name="Freeform: Shape 54"/>
              <p:cNvSpPr/>
              <p:nvPr/>
            </p:nvSpPr>
            <p:spPr>
              <a:xfrm>
                <a:off x="10704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08" name="Freeform: Shape 57"/>
              <p:cNvSpPr/>
              <p:nvPr/>
            </p:nvSpPr>
            <p:spPr>
              <a:xfrm>
                <a:off x="109364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09" name="Freeform: Shape 60"/>
              <p:cNvSpPr/>
              <p:nvPr/>
            </p:nvSpPr>
            <p:spPr>
              <a:xfrm rot="16200000">
                <a:off x="108201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10" name="Freeform: Shape 63"/>
              <p:cNvSpPr/>
              <p:nvPr/>
            </p:nvSpPr>
            <p:spPr>
              <a:xfrm>
                <a:off x="10704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11" name="Freeform: Shape 66"/>
              <p:cNvSpPr/>
              <p:nvPr/>
            </p:nvSpPr>
            <p:spPr>
              <a:xfrm>
                <a:off x="109364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12" name="Freeform: Shape 69"/>
              <p:cNvSpPr/>
              <p:nvPr/>
            </p:nvSpPr>
            <p:spPr>
              <a:xfrm rot="16200000">
                <a:off x="108201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413" name="Group 137"/>
            <p:cNvGrpSpPr/>
            <p:nvPr/>
          </p:nvGrpSpPr>
          <p:grpSpPr>
            <a:xfrm>
              <a:off x="11237040" y="311760"/>
              <a:ext cx="291240" cy="541800"/>
              <a:chOff x="11237040" y="311760"/>
              <a:chExt cx="291240" cy="541800"/>
            </a:xfrm>
          </p:grpSpPr>
          <p:sp>
            <p:nvSpPr>
              <p:cNvPr id="1414" name="Freeform: Shape 73"/>
              <p:cNvSpPr/>
              <p:nvPr/>
            </p:nvSpPr>
            <p:spPr>
              <a:xfrm rot="16200000">
                <a:off x="113529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15" name="Freeform: Shape 74"/>
              <p:cNvSpPr/>
              <p:nvPr/>
            </p:nvSpPr>
            <p:spPr>
              <a:xfrm>
                <a:off x="112370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16" name="Freeform: Shape 75"/>
              <p:cNvSpPr/>
              <p:nvPr/>
            </p:nvSpPr>
            <p:spPr>
              <a:xfrm>
                <a:off x="11469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17" name="Freeform: Shape 76"/>
              <p:cNvSpPr/>
              <p:nvPr/>
            </p:nvSpPr>
            <p:spPr>
              <a:xfrm rot="16200000">
                <a:off x="113529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18" name="Freeform: Shape 77"/>
              <p:cNvSpPr/>
              <p:nvPr/>
            </p:nvSpPr>
            <p:spPr>
              <a:xfrm>
                <a:off x="112370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19" name="Freeform: Shape 78"/>
              <p:cNvSpPr/>
              <p:nvPr/>
            </p:nvSpPr>
            <p:spPr>
              <a:xfrm>
                <a:off x="11469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20" name="Freeform: Shape 79"/>
              <p:cNvSpPr/>
              <p:nvPr/>
            </p:nvSpPr>
            <p:spPr>
              <a:xfrm rot="16200000">
                <a:off x="113529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421" name="Group 138"/>
            <p:cNvGrpSpPr/>
            <p:nvPr/>
          </p:nvGrpSpPr>
          <p:grpSpPr>
            <a:xfrm>
              <a:off x="11644200" y="311760"/>
              <a:ext cx="291240" cy="541800"/>
              <a:chOff x="11644200" y="311760"/>
              <a:chExt cx="291240" cy="541800"/>
            </a:xfrm>
          </p:grpSpPr>
          <p:sp>
            <p:nvSpPr>
              <p:cNvPr id="1422" name="Freeform: Shape 81"/>
              <p:cNvSpPr/>
              <p:nvPr/>
            </p:nvSpPr>
            <p:spPr>
              <a:xfrm rot="16200000">
                <a:off x="1176012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23" name="Freeform: Shape 82"/>
              <p:cNvSpPr/>
              <p:nvPr/>
            </p:nvSpPr>
            <p:spPr>
              <a:xfrm>
                <a:off x="116442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24" name="Freeform: Shape 83"/>
              <p:cNvSpPr/>
              <p:nvPr/>
            </p:nvSpPr>
            <p:spPr>
              <a:xfrm>
                <a:off x="118764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25" name="Freeform: Shape 84"/>
              <p:cNvSpPr/>
              <p:nvPr/>
            </p:nvSpPr>
            <p:spPr>
              <a:xfrm rot="16200000">
                <a:off x="1176012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26" name="Freeform: Shape 85"/>
              <p:cNvSpPr/>
              <p:nvPr/>
            </p:nvSpPr>
            <p:spPr>
              <a:xfrm>
                <a:off x="116442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27" name="Freeform: Shape 86"/>
              <p:cNvSpPr/>
              <p:nvPr/>
            </p:nvSpPr>
            <p:spPr>
              <a:xfrm>
                <a:off x="118764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28" name="Freeform: Shape 87"/>
              <p:cNvSpPr/>
              <p:nvPr/>
            </p:nvSpPr>
            <p:spPr>
              <a:xfrm rot="16200000">
                <a:off x="1176012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429" name="Group 139"/>
            <p:cNvGrpSpPr/>
            <p:nvPr/>
          </p:nvGrpSpPr>
          <p:grpSpPr>
            <a:xfrm>
              <a:off x="11087280" y="408240"/>
              <a:ext cx="59040" cy="347760"/>
              <a:chOff x="11087280" y="408240"/>
              <a:chExt cx="59040" cy="347760"/>
            </a:xfrm>
          </p:grpSpPr>
          <p:sp>
            <p:nvSpPr>
              <p:cNvPr id="1430" name="Freeform: Shape 89"/>
              <p:cNvSpPr/>
              <p:nvPr/>
            </p:nvSpPr>
            <p:spPr>
              <a:xfrm rot="10800000">
                <a:off x="11087280" y="64980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431" name="Freeform: Shape 90"/>
              <p:cNvSpPr/>
              <p:nvPr/>
            </p:nvSpPr>
            <p:spPr>
              <a:xfrm rot="10800000">
                <a:off x="11087280" y="40824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</p:grpSp>
      <p:sp>
        <p:nvSpPr>
          <p:cNvPr id="1432" name="Rectangle 18"/>
          <p:cNvSpPr/>
          <p:nvPr/>
        </p:nvSpPr>
        <p:spPr>
          <a:xfrm>
            <a:off x="6608160" y="2951640"/>
            <a:ext cx="944640" cy="153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433" name="Group 12"/>
          <p:cNvGrpSpPr/>
          <p:nvPr/>
        </p:nvGrpSpPr>
        <p:grpSpPr>
          <a:xfrm>
            <a:off x="5940360" y="3811680"/>
            <a:ext cx="1006200" cy="1643760"/>
            <a:chOff x="5940360" y="3811680"/>
            <a:chExt cx="1006200" cy="1643760"/>
          </a:xfrm>
        </p:grpSpPr>
        <p:grpSp>
          <p:nvGrpSpPr>
            <p:cNvPr id="1434" name="Group 49"/>
            <p:cNvGrpSpPr/>
            <p:nvPr/>
          </p:nvGrpSpPr>
          <p:grpSpPr>
            <a:xfrm>
              <a:off x="6253560" y="4984200"/>
              <a:ext cx="348840" cy="471240"/>
              <a:chOff x="6253560" y="4984200"/>
              <a:chExt cx="348840" cy="471240"/>
            </a:xfrm>
          </p:grpSpPr>
          <p:sp>
            <p:nvSpPr>
              <p:cNvPr id="1435" name="Oval 50"/>
              <p:cNvSpPr/>
              <p:nvPr/>
            </p:nvSpPr>
            <p:spPr>
              <a:xfrm>
                <a:off x="6326280" y="498420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1436" name="Straight Connector 52"/>
              <p:cNvCxnSpPr/>
              <p:nvPr/>
            </p:nvCxnSpPr>
            <p:spPr>
              <a:xfrm>
                <a:off x="6427800" y="5168880"/>
                <a:ext cx="360" cy="1677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437" name="Straight Connector 53"/>
              <p:cNvCxnSpPr/>
              <p:nvPr/>
            </p:nvCxnSpPr>
            <p:spPr>
              <a:xfrm flipH="1">
                <a:off x="6253560" y="5222880"/>
                <a:ext cx="34920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438" name="Straight Connector 56"/>
              <p:cNvCxnSpPr/>
              <p:nvPr/>
            </p:nvCxnSpPr>
            <p:spPr>
              <a:xfrm flipH="1">
                <a:off x="6310080" y="5322600"/>
                <a:ext cx="11808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439" name="Straight Connector 57"/>
              <p:cNvCxnSpPr/>
              <p:nvPr/>
            </p:nvCxnSpPr>
            <p:spPr>
              <a:xfrm>
                <a:off x="6427800" y="5309640"/>
                <a:ext cx="102240" cy="1461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1440" name="Picture 9" descr=""/>
            <p:cNvPicPr/>
            <p:nvPr/>
          </p:nvPicPr>
          <p:blipFill>
            <a:blip r:embed="rId1"/>
            <a:srcRect l="18331" t="15424" r="13866" b="12946"/>
            <a:stretch/>
          </p:blipFill>
          <p:spPr>
            <a:xfrm>
              <a:off x="5940360" y="3811680"/>
              <a:ext cx="1006200" cy="135072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441" name="Group 20"/>
          <p:cNvGrpSpPr/>
          <p:nvPr/>
        </p:nvGrpSpPr>
        <p:grpSpPr>
          <a:xfrm>
            <a:off x="6608520" y="2906640"/>
            <a:ext cx="932040" cy="1550160"/>
            <a:chOff x="6608520" y="2906640"/>
            <a:chExt cx="932040" cy="1550160"/>
          </a:xfrm>
        </p:grpSpPr>
        <p:grpSp>
          <p:nvGrpSpPr>
            <p:cNvPr id="1442" name="Group 47"/>
            <p:cNvGrpSpPr/>
            <p:nvPr/>
          </p:nvGrpSpPr>
          <p:grpSpPr>
            <a:xfrm>
              <a:off x="6902640" y="3985560"/>
              <a:ext cx="348480" cy="471240"/>
              <a:chOff x="6902640" y="3985560"/>
              <a:chExt cx="348480" cy="471240"/>
            </a:xfrm>
          </p:grpSpPr>
          <p:sp>
            <p:nvSpPr>
              <p:cNvPr id="1443" name="Oval 11"/>
              <p:cNvSpPr/>
              <p:nvPr/>
            </p:nvSpPr>
            <p:spPr>
              <a:xfrm>
                <a:off x="6975360" y="398556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1444" name="Straight Connector 17"/>
              <p:cNvCxnSpPr/>
              <p:nvPr/>
            </p:nvCxnSpPr>
            <p:spPr>
              <a:xfrm>
                <a:off x="7076880" y="4169880"/>
                <a:ext cx="360" cy="1681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445" name="Straight Connector 19"/>
              <p:cNvCxnSpPr/>
              <p:nvPr/>
            </p:nvCxnSpPr>
            <p:spPr>
              <a:xfrm flipH="1">
                <a:off x="6902640" y="4223880"/>
                <a:ext cx="34884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446" name="Straight Connector 26"/>
              <p:cNvCxnSpPr/>
              <p:nvPr/>
            </p:nvCxnSpPr>
            <p:spPr>
              <a:xfrm flipH="1">
                <a:off x="6959160" y="4323960"/>
                <a:ext cx="11808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447" name="Straight Connector 42"/>
              <p:cNvCxnSpPr/>
              <p:nvPr/>
            </p:nvCxnSpPr>
            <p:spPr>
              <a:xfrm>
                <a:off x="7076880" y="4310640"/>
                <a:ext cx="102240" cy="1465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1448" name="Picture 14" descr=""/>
            <p:cNvPicPr/>
            <p:nvPr/>
          </p:nvPicPr>
          <p:blipFill>
            <a:blip r:embed="rId2"/>
            <a:srcRect l="20378" t="30049" r="67767" b="49995"/>
            <a:stretch/>
          </p:blipFill>
          <p:spPr>
            <a:xfrm flipH="1">
              <a:off x="6608520" y="2906640"/>
              <a:ext cx="932040" cy="12582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449" name="Rectangular Callout 22"/>
          <p:cNvSpPr/>
          <p:nvPr/>
        </p:nvSpPr>
        <p:spPr>
          <a:xfrm>
            <a:off x="8391960" y="2395080"/>
            <a:ext cx="3207240" cy="870120"/>
          </a:xfrm>
          <a:prstGeom prst="wedgeRectCallout">
            <a:avLst>
              <a:gd name="adj1" fmla="val -81460"/>
              <a:gd name="adj2" fmla="val 56504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472c4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50" name="Rectangular Callout 3"/>
          <p:cNvSpPr/>
          <p:nvPr/>
        </p:nvSpPr>
        <p:spPr>
          <a:xfrm>
            <a:off x="1413720" y="3843000"/>
            <a:ext cx="3802680" cy="775800"/>
          </a:xfrm>
          <a:prstGeom prst="wedgeRectCallout">
            <a:avLst>
              <a:gd name="adj1" fmla="val 77039"/>
              <a:gd name="adj2" fmla="val 3804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ed7d31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51" name="TextBox 45"/>
          <p:cNvSpPr/>
          <p:nvPr/>
        </p:nvSpPr>
        <p:spPr>
          <a:xfrm>
            <a:off x="8425800" y="2523240"/>
            <a:ext cx="31183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Nice, do you also see infall signatures in the spectral lines?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2" name="TextBox 60"/>
          <p:cNvSpPr/>
          <p:nvPr/>
        </p:nvSpPr>
        <p:spPr>
          <a:xfrm>
            <a:off x="1417320" y="3921840"/>
            <a:ext cx="37710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I can help with processing some data, or preparing scripts if necessary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53" name="Picture 5" descr="Maite_R2.jpg"/>
          <p:cNvPicPr/>
          <p:nvPr/>
        </p:nvPicPr>
        <p:blipFill>
          <a:blip r:embed="rId3"/>
          <a:srcRect l="66914" t="12889" r="13385" b="47897"/>
          <a:stretch/>
        </p:blipFill>
        <p:spPr>
          <a:xfrm>
            <a:off x="7043400" y="4019400"/>
            <a:ext cx="944280" cy="1270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54" name="Rectangular Callout 23"/>
          <p:cNvSpPr/>
          <p:nvPr/>
        </p:nvSpPr>
        <p:spPr>
          <a:xfrm>
            <a:off x="8497800" y="4432320"/>
            <a:ext cx="3101760" cy="1716840"/>
          </a:xfrm>
          <a:prstGeom prst="wedgeRectCallout">
            <a:avLst>
              <a:gd name="adj1" fmla="val -74688"/>
              <a:gd name="adj2" fmla="val -2481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ad47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55" name="TextBox 28"/>
          <p:cNvSpPr/>
          <p:nvPr/>
        </p:nvSpPr>
        <p:spPr>
          <a:xfrm>
            <a:off x="8543160" y="4494960"/>
            <a:ext cx="2970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Look at the new data of G31 !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56" name="Picture 43" descr=""/>
          <p:cNvPicPr/>
          <p:nvPr/>
        </p:nvPicPr>
        <p:blipFill>
          <a:blip r:embed="rId4"/>
          <a:stretch/>
        </p:blipFill>
        <p:spPr>
          <a:xfrm>
            <a:off x="9292320" y="4852440"/>
            <a:ext cx="1495080" cy="1240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4" dur="indefinite" restart="never" nodeType="tmRoot">
          <p:childTnLst>
            <p:seq>
              <p:cTn id="215" dur="indefinite" nodeType="mainSeq"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17 -0.15023 L -0.03737 -0.31018 L -0.04258 -0.37037 L -0.07709 -0.3993 L -0.11159 -0.34259 L -0.12461 -0.26597 L -0.11094 -0.11643 L -0.10183 0.0713 L -0.07839 0.10834 L -0.02305 0.11783 L 0.00052 0.00417 E">
                                      <p:cBhvr>
                                        <p:cTn id="219" dur="3000" fill="hold"/>
                                        <p:tgtEl>
                                          <p:spTgt spid="1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0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23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7" name="Group 15"/>
          <p:cNvGrpSpPr/>
          <p:nvPr/>
        </p:nvGrpSpPr>
        <p:grpSpPr>
          <a:xfrm>
            <a:off x="261000" y="540360"/>
            <a:ext cx="7940880" cy="6151320"/>
            <a:chOff x="261000" y="540360"/>
            <a:chExt cx="7940880" cy="6151320"/>
          </a:xfrm>
        </p:grpSpPr>
        <p:cxnSp>
          <p:nvCxnSpPr>
            <p:cNvPr id="1458" name="Straight Connector 4"/>
            <p:cNvCxnSpPr/>
            <p:nvPr/>
          </p:nvCxnSpPr>
          <p:spPr>
            <a:xfrm flipV="1">
              <a:off x="261000" y="5383440"/>
              <a:ext cx="7292520" cy="130860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459" name="Straight Connector 6"/>
            <p:cNvCxnSpPr>
              <a:stCxn id="1460" idx="2"/>
            </p:cNvCxnSpPr>
            <p:nvPr/>
          </p:nvCxnSpPr>
          <p:spPr>
            <a:xfrm>
              <a:off x="7553160" y="2089080"/>
              <a:ext cx="360" cy="32947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461" name="Straight Connector 8"/>
            <p:cNvCxnSpPr/>
            <p:nvPr/>
          </p:nvCxnSpPr>
          <p:spPr>
            <a:xfrm>
              <a:off x="6530400" y="4063320"/>
              <a:ext cx="102312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462" name="Straight Connector 13"/>
            <p:cNvCxnSpPr/>
            <p:nvPr/>
          </p:nvCxnSpPr>
          <p:spPr>
            <a:xfrm flipV="1">
              <a:off x="261000" y="3270960"/>
              <a:ext cx="6269760" cy="991800"/>
            </a:xfrm>
            <a:prstGeom prst="straightConnector1">
              <a:avLst/>
            </a:prstGeom>
            <a:ln w="25400">
              <a:solidFill>
                <a:srgbClr val="f6f8fc"/>
              </a:solidFill>
            </a:ln>
          </p:spPr>
        </p:cxnSp>
        <p:cxnSp>
          <p:nvCxnSpPr>
            <p:cNvPr id="1463" name="Straight Connector 16"/>
            <p:cNvCxnSpPr/>
            <p:nvPr/>
          </p:nvCxnSpPr>
          <p:spPr>
            <a:xfrm flipV="1">
              <a:off x="6530400" y="3270960"/>
              <a:ext cx="360" cy="809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464" name="Straight Connector 21"/>
            <p:cNvCxnSpPr/>
            <p:nvPr/>
          </p:nvCxnSpPr>
          <p:spPr>
            <a:xfrm flipV="1">
              <a:off x="5861160" y="3374640"/>
              <a:ext cx="360" cy="2307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465" name="Straight Connector 24"/>
            <p:cNvCxnSpPr/>
            <p:nvPr/>
          </p:nvCxnSpPr>
          <p:spPr>
            <a:xfrm flipV="1">
              <a:off x="4848840" y="3548520"/>
              <a:ext cx="360" cy="2321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466" name="Straight Connector 25"/>
            <p:cNvCxnSpPr/>
            <p:nvPr/>
          </p:nvCxnSpPr>
          <p:spPr>
            <a:xfrm flipV="1">
              <a:off x="3800880" y="3720600"/>
              <a:ext cx="360" cy="23508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467" name="Straight Connector 27"/>
            <p:cNvCxnSpPr/>
            <p:nvPr/>
          </p:nvCxnSpPr>
          <p:spPr>
            <a:xfrm flipV="1">
              <a:off x="261000" y="2415240"/>
              <a:ext cx="5600520" cy="85608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468" name="Straight Connector 29"/>
            <p:cNvCxnSpPr/>
            <p:nvPr/>
          </p:nvCxnSpPr>
          <p:spPr>
            <a:xfrm>
              <a:off x="261000" y="966600"/>
              <a:ext cx="7292520" cy="36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469" name="Straight Connector 31"/>
            <p:cNvCxnSpPr>
              <a:endCxn id="1470" idx="2"/>
            </p:cNvCxnSpPr>
            <p:nvPr/>
          </p:nvCxnSpPr>
          <p:spPr>
            <a:xfrm flipH="1" flipV="1">
              <a:off x="5856120" y="1755000"/>
              <a:ext cx="5400" cy="6606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471" name="Straight Connector 1"/>
            <p:cNvCxnSpPr/>
            <p:nvPr/>
          </p:nvCxnSpPr>
          <p:spPr>
            <a:xfrm flipV="1">
              <a:off x="4822200" y="966600"/>
              <a:ext cx="360" cy="1632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472" name="Straight Connector 7"/>
            <p:cNvCxnSpPr/>
            <p:nvPr/>
          </p:nvCxnSpPr>
          <p:spPr>
            <a:xfrm flipV="1">
              <a:off x="3774240" y="966600"/>
              <a:ext cx="360" cy="17809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473" name="Straight Connector 30"/>
            <p:cNvCxnSpPr/>
            <p:nvPr/>
          </p:nvCxnSpPr>
          <p:spPr>
            <a:xfrm>
              <a:off x="6530400" y="24051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474" name="Straight Connector 32"/>
            <p:cNvCxnSpPr/>
            <p:nvPr/>
          </p:nvCxnSpPr>
          <p:spPr>
            <a:xfrm>
              <a:off x="6530400" y="27057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475" name="Straight Connector 33"/>
            <p:cNvCxnSpPr/>
            <p:nvPr/>
          </p:nvCxnSpPr>
          <p:spPr>
            <a:xfrm>
              <a:off x="6530400" y="29829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476" name="Straight Connector 34"/>
            <p:cNvCxnSpPr/>
            <p:nvPr/>
          </p:nvCxnSpPr>
          <p:spPr>
            <a:xfrm>
              <a:off x="6530400" y="327204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477" name="Straight Connector 35"/>
            <p:cNvCxnSpPr/>
            <p:nvPr/>
          </p:nvCxnSpPr>
          <p:spPr>
            <a:xfrm>
              <a:off x="6530400" y="3391560"/>
              <a:ext cx="1013040" cy="3340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478" name="Straight Connector 36"/>
            <p:cNvCxnSpPr/>
            <p:nvPr/>
          </p:nvCxnSpPr>
          <p:spPr>
            <a:xfrm>
              <a:off x="6530400" y="3623400"/>
              <a:ext cx="476640" cy="416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479" name="Straight Connector 37"/>
            <p:cNvCxnSpPr/>
            <p:nvPr/>
          </p:nvCxnSpPr>
          <p:spPr>
            <a:xfrm flipV="1">
              <a:off x="7031520" y="2394720"/>
              <a:ext cx="360" cy="111384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</a:ln>
          </p:spPr>
        </p:cxnSp>
        <p:cxnSp>
          <p:nvCxnSpPr>
            <p:cNvPr id="1480" name="Straight Connector 38"/>
            <p:cNvCxnSpPr/>
            <p:nvPr/>
          </p:nvCxnSpPr>
          <p:spPr>
            <a:xfrm flipV="1">
              <a:off x="6530400" y="2405160"/>
              <a:ext cx="360" cy="8661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1460" name="Arc 40"/>
            <p:cNvSpPr/>
            <p:nvPr/>
          </p:nvSpPr>
          <p:spPr>
            <a:xfrm rot="5400000">
              <a:off x="6945840" y="832680"/>
              <a:ext cx="1214640" cy="1297080"/>
            </a:xfrm>
            <a:prstGeom prst="arc">
              <a:avLst>
                <a:gd name="adj1" fmla="val 18377002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481" name="Straight Connector 41"/>
            <p:cNvCxnSpPr>
              <a:endCxn id="1460" idx="0"/>
            </p:cNvCxnSpPr>
            <p:nvPr/>
          </p:nvCxnSpPr>
          <p:spPr>
            <a:xfrm>
              <a:off x="7553160" y="1284120"/>
              <a:ext cx="523080" cy="5572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482" name="Straight Connector 44"/>
            <p:cNvCxnSpPr/>
            <p:nvPr/>
          </p:nvCxnSpPr>
          <p:spPr>
            <a:xfrm>
              <a:off x="7553160" y="951840"/>
              <a:ext cx="360" cy="3326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483" name="Straight Connector 46"/>
            <p:cNvCxnSpPr>
              <a:endCxn id="1470" idx="0"/>
            </p:cNvCxnSpPr>
            <p:nvPr/>
          </p:nvCxnSpPr>
          <p:spPr>
            <a:xfrm>
              <a:off x="5870520" y="1253880"/>
              <a:ext cx="343440" cy="40104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470" name="Arc 48"/>
            <p:cNvSpPr/>
            <p:nvPr/>
          </p:nvSpPr>
          <p:spPr>
            <a:xfrm rot="5400000">
              <a:off x="5249160" y="498960"/>
              <a:ext cx="1214640" cy="129708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484" name="Straight Connector 51"/>
            <p:cNvCxnSpPr/>
            <p:nvPr/>
          </p:nvCxnSpPr>
          <p:spPr>
            <a:xfrm flipV="1">
              <a:off x="5870520" y="981720"/>
              <a:ext cx="360" cy="2998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1485" name="Arc 54"/>
            <p:cNvSpPr/>
            <p:nvPr/>
          </p:nvSpPr>
          <p:spPr>
            <a:xfrm rot="10211400">
              <a:off x="4164480" y="29710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486" name="Straight Connector 55"/>
            <p:cNvCxnSpPr>
              <a:stCxn id="1485" idx="0"/>
            </p:cNvCxnSpPr>
            <p:nvPr/>
          </p:nvCxnSpPr>
          <p:spPr>
            <a:xfrm flipV="1">
              <a:off x="4340520" y="3548520"/>
              <a:ext cx="401760" cy="4467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487" name="Arc 58"/>
            <p:cNvSpPr/>
            <p:nvPr/>
          </p:nvSpPr>
          <p:spPr>
            <a:xfrm rot="2547000">
              <a:off x="4373640" y="27669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488" name="Straight Connector 59"/>
            <p:cNvCxnSpPr>
              <a:endCxn id="1487" idx="2"/>
            </p:cNvCxnSpPr>
            <p:nvPr/>
          </p:nvCxnSpPr>
          <p:spPr>
            <a:xfrm>
              <a:off x="5073120" y="3520080"/>
              <a:ext cx="427680" cy="2649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489" name="Arc 63"/>
            <p:cNvSpPr/>
            <p:nvPr/>
          </p:nvSpPr>
          <p:spPr>
            <a:xfrm rot="2547000">
              <a:off x="5143320" y="26463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490" name="Straight Connector 64"/>
            <p:cNvCxnSpPr>
              <a:endCxn id="1489" idx="2"/>
            </p:cNvCxnSpPr>
            <p:nvPr/>
          </p:nvCxnSpPr>
          <p:spPr>
            <a:xfrm>
              <a:off x="5980320" y="3391560"/>
              <a:ext cx="290520" cy="272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491" name="Arc 66"/>
            <p:cNvSpPr/>
            <p:nvPr/>
          </p:nvSpPr>
          <p:spPr>
            <a:xfrm rot="13368600">
              <a:off x="4021920" y="21988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492" name="Straight Connector 67"/>
            <p:cNvCxnSpPr/>
            <p:nvPr/>
          </p:nvCxnSpPr>
          <p:spPr>
            <a:xfrm>
              <a:off x="4173120" y="2404080"/>
              <a:ext cx="428400" cy="22320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493" name="Straight Connector 76"/>
            <p:cNvCxnSpPr/>
            <p:nvPr/>
          </p:nvCxnSpPr>
          <p:spPr>
            <a:xfrm flipV="1">
              <a:off x="6841440" y="3507840"/>
              <a:ext cx="191160" cy="27720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  <a:headEnd len="sm" type="triangle" w="sm"/>
            </a:ln>
          </p:spPr>
        </p:cxnSp>
      </p:grpSp>
      <p:sp>
        <p:nvSpPr>
          <p:cNvPr id="1494" name="Rectangle 2"/>
          <p:cNvSpPr/>
          <p:nvPr/>
        </p:nvSpPr>
        <p:spPr>
          <a:xfrm>
            <a:off x="3865320" y="5052240"/>
            <a:ext cx="33480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95" name="Rectangle 10"/>
          <p:cNvSpPr/>
          <p:nvPr/>
        </p:nvSpPr>
        <p:spPr>
          <a:xfrm rot="16200000">
            <a:off x="6939000" y="4235400"/>
            <a:ext cx="27792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496" name="Group 12"/>
          <p:cNvGrpSpPr/>
          <p:nvPr/>
        </p:nvGrpSpPr>
        <p:grpSpPr>
          <a:xfrm>
            <a:off x="5940360" y="3811680"/>
            <a:ext cx="1006200" cy="1643760"/>
            <a:chOff x="5940360" y="3811680"/>
            <a:chExt cx="1006200" cy="1643760"/>
          </a:xfrm>
        </p:grpSpPr>
        <p:grpSp>
          <p:nvGrpSpPr>
            <p:cNvPr id="1497" name="Group 49"/>
            <p:cNvGrpSpPr/>
            <p:nvPr/>
          </p:nvGrpSpPr>
          <p:grpSpPr>
            <a:xfrm>
              <a:off x="6253560" y="4984200"/>
              <a:ext cx="348840" cy="471240"/>
              <a:chOff x="6253560" y="4984200"/>
              <a:chExt cx="348840" cy="471240"/>
            </a:xfrm>
          </p:grpSpPr>
          <p:sp>
            <p:nvSpPr>
              <p:cNvPr id="1498" name="Oval 50"/>
              <p:cNvSpPr/>
              <p:nvPr/>
            </p:nvSpPr>
            <p:spPr>
              <a:xfrm>
                <a:off x="6326280" y="498420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1499" name="Straight Connector 52"/>
              <p:cNvCxnSpPr/>
              <p:nvPr/>
            </p:nvCxnSpPr>
            <p:spPr>
              <a:xfrm>
                <a:off x="6427800" y="5168880"/>
                <a:ext cx="360" cy="1677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500" name="Straight Connector 53"/>
              <p:cNvCxnSpPr/>
              <p:nvPr/>
            </p:nvCxnSpPr>
            <p:spPr>
              <a:xfrm flipH="1">
                <a:off x="6253560" y="5222880"/>
                <a:ext cx="34920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501" name="Straight Connector 56"/>
              <p:cNvCxnSpPr/>
              <p:nvPr/>
            </p:nvCxnSpPr>
            <p:spPr>
              <a:xfrm flipH="1">
                <a:off x="6310080" y="5322600"/>
                <a:ext cx="11808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502" name="Straight Connector 57"/>
              <p:cNvCxnSpPr/>
              <p:nvPr/>
            </p:nvCxnSpPr>
            <p:spPr>
              <a:xfrm>
                <a:off x="6427800" y="5309640"/>
                <a:ext cx="102240" cy="1461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1503" name="Picture 9" descr=""/>
            <p:cNvPicPr/>
            <p:nvPr/>
          </p:nvPicPr>
          <p:blipFill>
            <a:blip r:embed="rId1"/>
            <a:srcRect l="18331" t="15424" r="13866" b="12946"/>
            <a:stretch/>
          </p:blipFill>
          <p:spPr>
            <a:xfrm>
              <a:off x="5940360" y="3811680"/>
              <a:ext cx="1006200" cy="135072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504" name="Group 20"/>
          <p:cNvGrpSpPr/>
          <p:nvPr/>
        </p:nvGrpSpPr>
        <p:grpSpPr>
          <a:xfrm>
            <a:off x="6608520" y="2906640"/>
            <a:ext cx="932040" cy="1550160"/>
            <a:chOff x="6608520" y="2906640"/>
            <a:chExt cx="932040" cy="1550160"/>
          </a:xfrm>
        </p:grpSpPr>
        <p:grpSp>
          <p:nvGrpSpPr>
            <p:cNvPr id="1505" name="Group 47"/>
            <p:cNvGrpSpPr/>
            <p:nvPr/>
          </p:nvGrpSpPr>
          <p:grpSpPr>
            <a:xfrm>
              <a:off x="6902640" y="3985560"/>
              <a:ext cx="348480" cy="471240"/>
              <a:chOff x="6902640" y="3985560"/>
              <a:chExt cx="348480" cy="471240"/>
            </a:xfrm>
          </p:grpSpPr>
          <p:sp>
            <p:nvSpPr>
              <p:cNvPr id="1506" name="Oval 11"/>
              <p:cNvSpPr/>
              <p:nvPr/>
            </p:nvSpPr>
            <p:spPr>
              <a:xfrm>
                <a:off x="6975360" y="398556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1507" name="Straight Connector 17"/>
              <p:cNvCxnSpPr/>
              <p:nvPr/>
            </p:nvCxnSpPr>
            <p:spPr>
              <a:xfrm>
                <a:off x="7076880" y="4169880"/>
                <a:ext cx="360" cy="1681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508" name="Straight Connector 19"/>
              <p:cNvCxnSpPr/>
              <p:nvPr/>
            </p:nvCxnSpPr>
            <p:spPr>
              <a:xfrm flipH="1">
                <a:off x="6902640" y="4223880"/>
                <a:ext cx="34884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509" name="Straight Connector 26"/>
              <p:cNvCxnSpPr/>
              <p:nvPr/>
            </p:nvCxnSpPr>
            <p:spPr>
              <a:xfrm flipH="1">
                <a:off x="6959160" y="4323960"/>
                <a:ext cx="11808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510" name="Straight Connector 42"/>
              <p:cNvCxnSpPr/>
              <p:nvPr/>
            </p:nvCxnSpPr>
            <p:spPr>
              <a:xfrm>
                <a:off x="7076880" y="4310640"/>
                <a:ext cx="102240" cy="1465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1511" name="Picture 14" descr=""/>
            <p:cNvPicPr/>
            <p:nvPr/>
          </p:nvPicPr>
          <p:blipFill>
            <a:blip r:embed="rId2"/>
            <a:srcRect l="20378" t="30049" r="67767" b="49995"/>
            <a:stretch/>
          </p:blipFill>
          <p:spPr>
            <a:xfrm flipH="1">
              <a:off x="6608520" y="2906640"/>
              <a:ext cx="932040" cy="12582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512" name="Rectangle 133"/>
          <p:cNvSpPr/>
          <p:nvPr/>
        </p:nvSpPr>
        <p:spPr>
          <a:xfrm>
            <a:off x="10184400" y="188640"/>
            <a:ext cx="1855080" cy="79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513" name="Group 134"/>
          <p:cNvGrpSpPr/>
          <p:nvPr/>
        </p:nvGrpSpPr>
        <p:grpSpPr>
          <a:xfrm>
            <a:off x="10297080" y="311760"/>
            <a:ext cx="1638360" cy="541800"/>
            <a:chOff x="10297080" y="311760"/>
            <a:chExt cx="1638360" cy="541800"/>
          </a:xfrm>
        </p:grpSpPr>
        <p:grpSp>
          <p:nvGrpSpPr>
            <p:cNvPr id="1514" name="Group 135"/>
            <p:cNvGrpSpPr/>
            <p:nvPr/>
          </p:nvGrpSpPr>
          <p:grpSpPr>
            <a:xfrm>
              <a:off x="10297080" y="311760"/>
              <a:ext cx="291240" cy="541800"/>
              <a:chOff x="10297080" y="311760"/>
              <a:chExt cx="291240" cy="541800"/>
            </a:xfrm>
          </p:grpSpPr>
          <p:sp>
            <p:nvSpPr>
              <p:cNvPr id="1515" name="Freeform: Shape 33"/>
              <p:cNvSpPr/>
              <p:nvPr/>
            </p:nvSpPr>
            <p:spPr>
              <a:xfrm rot="16200000">
                <a:off x="1041300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16" name="Freeform: Shape 34"/>
              <p:cNvSpPr/>
              <p:nvPr/>
            </p:nvSpPr>
            <p:spPr>
              <a:xfrm>
                <a:off x="102970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17" name="Freeform: Shape 35"/>
              <p:cNvSpPr/>
              <p:nvPr/>
            </p:nvSpPr>
            <p:spPr>
              <a:xfrm>
                <a:off x="105292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18" name="Freeform: Shape 36"/>
              <p:cNvSpPr/>
              <p:nvPr/>
            </p:nvSpPr>
            <p:spPr>
              <a:xfrm rot="16200000">
                <a:off x="1041300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19" name="Freeform: Shape 37"/>
              <p:cNvSpPr/>
              <p:nvPr/>
            </p:nvSpPr>
            <p:spPr>
              <a:xfrm>
                <a:off x="102970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20" name="Freeform: Shape 38"/>
              <p:cNvSpPr/>
              <p:nvPr/>
            </p:nvSpPr>
            <p:spPr>
              <a:xfrm>
                <a:off x="105292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21" name="Freeform: Shape 39"/>
              <p:cNvSpPr/>
              <p:nvPr/>
            </p:nvSpPr>
            <p:spPr>
              <a:xfrm rot="16200000">
                <a:off x="1041300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522" name="Group 136"/>
            <p:cNvGrpSpPr/>
            <p:nvPr/>
          </p:nvGrpSpPr>
          <p:grpSpPr>
            <a:xfrm>
              <a:off x="10704240" y="311760"/>
              <a:ext cx="291240" cy="541800"/>
              <a:chOff x="10704240" y="311760"/>
              <a:chExt cx="291240" cy="541800"/>
            </a:xfrm>
          </p:grpSpPr>
          <p:sp>
            <p:nvSpPr>
              <p:cNvPr id="1523" name="Freeform: Shape 41"/>
              <p:cNvSpPr/>
              <p:nvPr/>
            </p:nvSpPr>
            <p:spPr>
              <a:xfrm rot="16200000">
                <a:off x="108201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24" name="Freeform: Shape 54"/>
              <p:cNvSpPr/>
              <p:nvPr/>
            </p:nvSpPr>
            <p:spPr>
              <a:xfrm>
                <a:off x="10704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25" name="Freeform: Shape 57"/>
              <p:cNvSpPr/>
              <p:nvPr/>
            </p:nvSpPr>
            <p:spPr>
              <a:xfrm>
                <a:off x="109364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26" name="Freeform: Shape 60"/>
              <p:cNvSpPr/>
              <p:nvPr/>
            </p:nvSpPr>
            <p:spPr>
              <a:xfrm rot="16200000">
                <a:off x="108201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27" name="Freeform: Shape 63"/>
              <p:cNvSpPr/>
              <p:nvPr/>
            </p:nvSpPr>
            <p:spPr>
              <a:xfrm>
                <a:off x="10704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28" name="Freeform: Shape 66"/>
              <p:cNvSpPr/>
              <p:nvPr/>
            </p:nvSpPr>
            <p:spPr>
              <a:xfrm>
                <a:off x="109364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29" name="Freeform: Shape 69"/>
              <p:cNvSpPr/>
              <p:nvPr/>
            </p:nvSpPr>
            <p:spPr>
              <a:xfrm rot="16200000">
                <a:off x="108201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530" name="Group 137"/>
            <p:cNvGrpSpPr/>
            <p:nvPr/>
          </p:nvGrpSpPr>
          <p:grpSpPr>
            <a:xfrm>
              <a:off x="11237040" y="311760"/>
              <a:ext cx="291240" cy="541800"/>
              <a:chOff x="11237040" y="311760"/>
              <a:chExt cx="291240" cy="541800"/>
            </a:xfrm>
          </p:grpSpPr>
          <p:sp>
            <p:nvSpPr>
              <p:cNvPr id="1531" name="Freeform: Shape 73"/>
              <p:cNvSpPr/>
              <p:nvPr/>
            </p:nvSpPr>
            <p:spPr>
              <a:xfrm rot="16200000">
                <a:off x="113529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32" name="Freeform: Shape 74"/>
              <p:cNvSpPr/>
              <p:nvPr/>
            </p:nvSpPr>
            <p:spPr>
              <a:xfrm>
                <a:off x="112370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33" name="Freeform: Shape 75"/>
              <p:cNvSpPr/>
              <p:nvPr/>
            </p:nvSpPr>
            <p:spPr>
              <a:xfrm>
                <a:off x="11469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34" name="Freeform: Shape 76"/>
              <p:cNvSpPr/>
              <p:nvPr/>
            </p:nvSpPr>
            <p:spPr>
              <a:xfrm rot="16200000">
                <a:off x="113529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35" name="Freeform: Shape 77"/>
              <p:cNvSpPr/>
              <p:nvPr/>
            </p:nvSpPr>
            <p:spPr>
              <a:xfrm>
                <a:off x="112370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36" name="Freeform: Shape 78"/>
              <p:cNvSpPr/>
              <p:nvPr/>
            </p:nvSpPr>
            <p:spPr>
              <a:xfrm>
                <a:off x="11469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37" name="Freeform: Shape 79"/>
              <p:cNvSpPr/>
              <p:nvPr/>
            </p:nvSpPr>
            <p:spPr>
              <a:xfrm rot="16200000">
                <a:off x="113529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538" name="Group 138"/>
            <p:cNvGrpSpPr/>
            <p:nvPr/>
          </p:nvGrpSpPr>
          <p:grpSpPr>
            <a:xfrm>
              <a:off x="11644200" y="311760"/>
              <a:ext cx="291240" cy="541800"/>
              <a:chOff x="11644200" y="311760"/>
              <a:chExt cx="291240" cy="541800"/>
            </a:xfrm>
          </p:grpSpPr>
          <p:sp>
            <p:nvSpPr>
              <p:cNvPr id="1539" name="Freeform: Shape 81"/>
              <p:cNvSpPr/>
              <p:nvPr/>
            </p:nvSpPr>
            <p:spPr>
              <a:xfrm rot="16200000">
                <a:off x="1176012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40" name="Freeform: Shape 82"/>
              <p:cNvSpPr/>
              <p:nvPr/>
            </p:nvSpPr>
            <p:spPr>
              <a:xfrm>
                <a:off x="116442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41" name="Freeform: Shape 83"/>
              <p:cNvSpPr/>
              <p:nvPr/>
            </p:nvSpPr>
            <p:spPr>
              <a:xfrm>
                <a:off x="118764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42" name="Freeform: Shape 84"/>
              <p:cNvSpPr/>
              <p:nvPr/>
            </p:nvSpPr>
            <p:spPr>
              <a:xfrm rot="16200000">
                <a:off x="1176012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43" name="Freeform: Shape 85"/>
              <p:cNvSpPr/>
              <p:nvPr/>
            </p:nvSpPr>
            <p:spPr>
              <a:xfrm>
                <a:off x="116442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44" name="Freeform: Shape 86"/>
              <p:cNvSpPr/>
              <p:nvPr/>
            </p:nvSpPr>
            <p:spPr>
              <a:xfrm>
                <a:off x="118764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45" name="Freeform: Shape 87"/>
              <p:cNvSpPr/>
              <p:nvPr/>
            </p:nvSpPr>
            <p:spPr>
              <a:xfrm rot="16200000">
                <a:off x="1176012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546" name="Group 139"/>
            <p:cNvGrpSpPr/>
            <p:nvPr/>
          </p:nvGrpSpPr>
          <p:grpSpPr>
            <a:xfrm>
              <a:off x="11087280" y="408240"/>
              <a:ext cx="59040" cy="347760"/>
              <a:chOff x="11087280" y="408240"/>
              <a:chExt cx="59040" cy="347760"/>
            </a:xfrm>
          </p:grpSpPr>
          <p:sp>
            <p:nvSpPr>
              <p:cNvPr id="1547" name="Freeform: Shape 89"/>
              <p:cNvSpPr/>
              <p:nvPr/>
            </p:nvSpPr>
            <p:spPr>
              <a:xfrm rot="10800000">
                <a:off x="11087280" y="64980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548" name="Freeform: Shape 90"/>
              <p:cNvSpPr/>
              <p:nvPr/>
            </p:nvSpPr>
            <p:spPr>
              <a:xfrm rot="10800000">
                <a:off x="11087280" y="40824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</p:grpSp>
      <p:sp>
        <p:nvSpPr>
          <p:cNvPr id="1549" name="Rectangular Callout 3"/>
          <p:cNvSpPr/>
          <p:nvPr/>
        </p:nvSpPr>
        <p:spPr>
          <a:xfrm>
            <a:off x="8413200" y="2720160"/>
            <a:ext cx="3625920" cy="1679400"/>
          </a:xfrm>
          <a:prstGeom prst="wedgeRectCallout">
            <a:avLst>
              <a:gd name="adj1" fmla="val -85795"/>
              <a:gd name="adj2" fmla="val 1108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472c4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550" name="Rectangular Callout 18"/>
          <p:cNvSpPr/>
          <p:nvPr/>
        </p:nvSpPr>
        <p:spPr>
          <a:xfrm>
            <a:off x="3197880" y="3975120"/>
            <a:ext cx="1907280" cy="573120"/>
          </a:xfrm>
          <a:prstGeom prst="wedgeRectCallout">
            <a:avLst>
              <a:gd name="adj1" fmla="val 107951"/>
              <a:gd name="adj2" fmla="val 5492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ed7d31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551" name="TextBox 23"/>
          <p:cNvSpPr/>
          <p:nvPr/>
        </p:nvSpPr>
        <p:spPr>
          <a:xfrm>
            <a:off x="8479080" y="2805840"/>
            <a:ext cx="345168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Let me show you the last bicycle route that I did on Sunday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By the way, this Sunday we could go to &lt;INSERT PLACE IN TUSCANY&gt;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2" name="TextBox 28"/>
          <p:cNvSpPr/>
          <p:nvPr/>
        </p:nvSpPr>
        <p:spPr>
          <a:xfrm>
            <a:off x="3260880" y="4073400"/>
            <a:ext cx="1806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Sure, I am in!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3" name="Cloud Callout 39"/>
          <p:cNvSpPr/>
          <p:nvPr/>
        </p:nvSpPr>
        <p:spPr>
          <a:xfrm flipH="1">
            <a:off x="3865320" y="5209920"/>
            <a:ext cx="1990800" cy="1317600"/>
          </a:xfrm>
          <a:prstGeom prst="cloudCallout">
            <a:avLst>
              <a:gd name="adj1" fmla="val -56898"/>
              <a:gd name="adj2" fmla="val -7663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ed7d31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554" name="TextBox 43"/>
          <p:cNvSpPr/>
          <p:nvPr/>
        </p:nvSpPr>
        <p:spPr>
          <a:xfrm rot="780000">
            <a:off x="4045680" y="5642280"/>
            <a:ext cx="1806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My poor legs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1" dur="indefinite" restart="never" nodeType="tmRoot">
          <p:childTnLst>
            <p:seq>
              <p:cTn id="242" dur="indefinite" nodeType="mainSeq"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nodeType="with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nodeType="with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nodeType="withEffect" fill="hold" presetClass="entr" presetID="1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nodeType="withEffect" fill="hold" presetClass="entr" presetID="1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5"/>
          <p:cNvGrpSpPr/>
          <p:nvPr/>
        </p:nvGrpSpPr>
        <p:grpSpPr>
          <a:xfrm>
            <a:off x="286920" y="1223280"/>
            <a:ext cx="11766600" cy="2295360"/>
            <a:chOff x="286920" y="1223280"/>
            <a:chExt cx="11766600" cy="2295360"/>
          </a:xfrm>
        </p:grpSpPr>
        <p:pic>
          <p:nvPicPr>
            <p:cNvPr id="108" name="Picture 7" descr="ESA_Herschel_HiGal_CatsPaw_WarandPeace.jpg"/>
            <p:cNvPicPr/>
            <p:nvPr/>
          </p:nvPicPr>
          <p:blipFill>
            <a:blip r:embed="rId1"/>
            <a:stretch/>
          </p:blipFill>
          <p:spPr>
            <a:xfrm>
              <a:off x="5105520" y="1261080"/>
              <a:ext cx="6948000" cy="22572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09" name="Picture 2" descr="robert_picture.jpeg"/>
            <p:cNvPicPr/>
            <p:nvPr/>
          </p:nvPicPr>
          <p:blipFill>
            <a:blip r:embed="rId2"/>
            <a:stretch/>
          </p:blipFill>
          <p:spPr>
            <a:xfrm>
              <a:off x="891000" y="1223280"/>
              <a:ext cx="1821240" cy="2274480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round/>
            </a:ln>
          </p:spPr>
        </p:pic>
        <p:sp>
          <p:nvSpPr>
            <p:cNvPr id="110" name="Rounded Rectangular Callout 4"/>
            <p:cNvSpPr/>
            <p:nvPr/>
          </p:nvSpPr>
          <p:spPr>
            <a:xfrm>
              <a:off x="2971080" y="1238760"/>
              <a:ext cx="5251320" cy="989640"/>
            </a:xfrm>
            <a:prstGeom prst="wedgeRoundRectCallout">
              <a:avLst>
                <a:gd name="adj1" fmla="val -62906"/>
                <a:gd name="adj2" fmla="val 51740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Interstellar medium is cool</a:t>
              </a:r>
              <a:r>
                <a:rPr b="0" lang="is-IS" sz="1800" spc="-1" strike="noStrike">
                  <a:solidFill>
                    <a:schemeClr val="dk1"/>
                  </a:solidFill>
                  <a:latin typeface="Calibri"/>
                </a:rPr>
                <a:t>… there are clouds and high-mass stars are weird, how do they form?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1" name="TextBox 9"/>
            <p:cNvSpPr/>
            <p:nvPr/>
          </p:nvSpPr>
          <p:spPr>
            <a:xfrm rot="16200000">
              <a:off x="-632520" y="2143440"/>
              <a:ext cx="2295000" cy="4554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 </a:t>
              </a: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Robert Estalella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12" name="TextBox 11"/>
          <p:cNvSpPr/>
          <p:nvPr/>
        </p:nvSpPr>
        <p:spPr>
          <a:xfrm>
            <a:off x="425160" y="352800"/>
            <a:ext cx="371988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3000" spc="-1" strike="noStrike">
                <a:solidFill>
                  <a:schemeClr val="lt1"/>
                </a:solidFill>
                <a:latin typeface="Calibri"/>
              </a:rPr>
              <a:t>PhD thesis 2007 - 2010</a:t>
            </a:r>
            <a:endParaRPr b="0" lang="en-US" sz="30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13" name="Picture 8" descr="sanchez.jpg"/>
          <p:cNvPicPr/>
          <p:nvPr/>
        </p:nvPicPr>
        <p:blipFill>
          <a:blip r:embed="rId3"/>
          <a:stretch/>
        </p:blipFill>
        <p:spPr>
          <a:xfrm>
            <a:off x="4358520" y="2950200"/>
            <a:ext cx="1436760" cy="1523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4" name="Picture 17" descr="young_star_protoplanetary_disc_1334x1000.jpg"/>
          <p:cNvPicPr/>
          <p:nvPr/>
        </p:nvPicPr>
        <p:blipFill>
          <a:blip r:embed="rId4"/>
          <a:stretch/>
        </p:blipFill>
        <p:spPr>
          <a:xfrm>
            <a:off x="9081360" y="873720"/>
            <a:ext cx="2747520" cy="2059560"/>
          </a:xfrm>
          <a:prstGeom prst="rect">
            <a:avLst/>
          </a:prstGeom>
          <a:noFill/>
          <a:ln w="25400">
            <a:solidFill>
              <a:srgbClr val="ffffff"/>
            </a:solidFill>
            <a:round/>
          </a:ln>
        </p:spPr>
      </p:pic>
      <p:pic>
        <p:nvPicPr>
          <p:cNvPr id="115" name="Picture 1" descr="cyd-090816-int02-g.jpg"/>
          <p:cNvPicPr/>
          <p:nvPr/>
        </p:nvPicPr>
        <p:blipFill>
          <a:blip r:embed="rId5"/>
          <a:srcRect l="51553" t="0" r="0" b="0"/>
          <a:stretch/>
        </p:blipFill>
        <p:spPr>
          <a:xfrm>
            <a:off x="2339640" y="3830400"/>
            <a:ext cx="1723680" cy="2274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6" name="Picture 12" descr="image_content_24520505_20151019142448.jpg"/>
          <p:cNvPicPr/>
          <p:nvPr/>
        </p:nvPicPr>
        <p:blipFill>
          <a:blip r:embed="rId6"/>
          <a:srcRect l="41842" t="0" r="23550" b="21891"/>
          <a:stretch/>
        </p:blipFill>
        <p:spPr>
          <a:xfrm>
            <a:off x="517680" y="3830400"/>
            <a:ext cx="1601280" cy="2274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7" name="TextBox 13"/>
          <p:cNvSpPr/>
          <p:nvPr/>
        </p:nvSpPr>
        <p:spPr>
          <a:xfrm>
            <a:off x="517680" y="6186240"/>
            <a:ext cx="1601280" cy="455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Stan Kurtz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TextBox 18"/>
          <p:cNvSpPr/>
          <p:nvPr/>
        </p:nvSpPr>
        <p:spPr>
          <a:xfrm>
            <a:off x="2339640" y="6186240"/>
            <a:ext cx="1723680" cy="455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Aina Palau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9" name="Picture 20" descr=""/>
          <p:cNvPicPr/>
          <p:nvPr/>
        </p:nvPicPr>
        <p:blipFill>
          <a:blip r:embed="rId7"/>
          <a:stretch/>
        </p:blipFill>
        <p:spPr>
          <a:xfrm>
            <a:off x="6355440" y="3214800"/>
            <a:ext cx="1679400" cy="2519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0" name="Picture 22" descr=""/>
          <p:cNvPicPr/>
          <p:nvPr/>
        </p:nvPicPr>
        <p:blipFill>
          <a:blip r:embed="rId8"/>
          <a:srcRect l="14367" t="4853" r="20092" b="21244"/>
          <a:stretch/>
        </p:blipFill>
        <p:spPr>
          <a:xfrm>
            <a:off x="8182440" y="3214800"/>
            <a:ext cx="1776600" cy="252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1" name="TextBox 23"/>
          <p:cNvSpPr/>
          <p:nvPr/>
        </p:nvSpPr>
        <p:spPr>
          <a:xfrm>
            <a:off x="6355440" y="5857560"/>
            <a:ext cx="1679400" cy="759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en-US" sz="2200" spc="-1" strike="noStrike">
                <a:solidFill>
                  <a:schemeClr val="dk1"/>
                </a:solidFill>
                <a:latin typeface="Calibri"/>
              </a:rPr>
              <a:t>Luis Felipe</a:t>
            </a:r>
            <a:endParaRPr b="0" lang="en-US" sz="22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2200" spc="-1" strike="noStrike">
                <a:solidFill>
                  <a:schemeClr val="dk1"/>
                </a:solidFill>
                <a:latin typeface="Calibri"/>
              </a:rPr>
              <a:t>Rodríguez</a:t>
            </a:r>
            <a:endParaRPr b="0" lang="en-US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TextBox 24"/>
          <p:cNvSpPr/>
          <p:nvPr/>
        </p:nvSpPr>
        <p:spPr>
          <a:xfrm>
            <a:off x="8182440" y="5877360"/>
            <a:ext cx="1776600" cy="759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en-US" sz="2200" spc="-1" strike="noStrike">
                <a:solidFill>
                  <a:schemeClr val="dk1"/>
                </a:solidFill>
                <a:latin typeface="Calibri"/>
              </a:rPr>
              <a:t>Josep Miquel Girart</a:t>
            </a:r>
            <a:endParaRPr b="0" lang="en-US" sz="2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3" name="Picture 25" descr=""/>
          <p:cNvPicPr/>
          <p:nvPr/>
        </p:nvPicPr>
        <p:blipFill>
          <a:blip r:embed="rId9"/>
          <a:srcRect l="5821" t="0" r="5821" b="0"/>
          <a:stretch/>
        </p:blipFill>
        <p:spPr>
          <a:xfrm>
            <a:off x="10054800" y="3214800"/>
            <a:ext cx="1864800" cy="2523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4" name="TextBox 26"/>
          <p:cNvSpPr/>
          <p:nvPr/>
        </p:nvSpPr>
        <p:spPr>
          <a:xfrm>
            <a:off x="10052640" y="5877360"/>
            <a:ext cx="1864800" cy="759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22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en-US" sz="2200" spc="-1" strike="noStrike">
                <a:solidFill>
                  <a:schemeClr val="dk1"/>
                </a:solidFill>
                <a:latin typeface="Calibri"/>
              </a:rPr>
              <a:t>Riccardo</a:t>
            </a:r>
            <a:br>
              <a:rPr sz="2200"/>
            </a:br>
            <a:r>
              <a:rPr b="0" lang="en-US" sz="2200" spc="-1" strike="noStrike">
                <a:solidFill>
                  <a:schemeClr val="dk1"/>
                </a:solidFill>
                <a:latin typeface="Calibri"/>
              </a:rPr>
              <a:t>a.k.a. “il Cesa”</a:t>
            </a:r>
            <a:endParaRPr b="0" lang="en-US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" dur="indefinite" restart="never" nodeType="tmRoot">
          <p:childTnLst>
            <p:seq>
              <p:cTn id="19" dur="indefinite" nodeType="mainSeq"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5" name="Group 15"/>
          <p:cNvGrpSpPr/>
          <p:nvPr/>
        </p:nvGrpSpPr>
        <p:grpSpPr>
          <a:xfrm>
            <a:off x="261000" y="540360"/>
            <a:ext cx="7940880" cy="6151320"/>
            <a:chOff x="261000" y="540360"/>
            <a:chExt cx="7940880" cy="6151320"/>
          </a:xfrm>
        </p:grpSpPr>
        <p:cxnSp>
          <p:nvCxnSpPr>
            <p:cNvPr id="1556" name="Straight Connector 4"/>
            <p:cNvCxnSpPr/>
            <p:nvPr/>
          </p:nvCxnSpPr>
          <p:spPr>
            <a:xfrm flipV="1">
              <a:off x="261000" y="5383440"/>
              <a:ext cx="7292520" cy="130860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557" name="Straight Connector 6"/>
            <p:cNvCxnSpPr>
              <a:stCxn id="1558" idx="2"/>
            </p:cNvCxnSpPr>
            <p:nvPr/>
          </p:nvCxnSpPr>
          <p:spPr>
            <a:xfrm>
              <a:off x="7553160" y="2089080"/>
              <a:ext cx="360" cy="32947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559" name="Straight Connector 8"/>
            <p:cNvCxnSpPr/>
            <p:nvPr/>
          </p:nvCxnSpPr>
          <p:spPr>
            <a:xfrm>
              <a:off x="6530400" y="4063320"/>
              <a:ext cx="102312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560" name="Straight Connector 13"/>
            <p:cNvCxnSpPr/>
            <p:nvPr/>
          </p:nvCxnSpPr>
          <p:spPr>
            <a:xfrm flipV="1">
              <a:off x="261000" y="3270960"/>
              <a:ext cx="6269760" cy="991800"/>
            </a:xfrm>
            <a:prstGeom prst="straightConnector1">
              <a:avLst/>
            </a:prstGeom>
            <a:ln w="25400">
              <a:solidFill>
                <a:srgbClr val="f6f8fc"/>
              </a:solidFill>
            </a:ln>
          </p:spPr>
        </p:cxnSp>
        <p:cxnSp>
          <p:nvCxnSpPr>
            <p:cNvPr id="1561" name="Straight Connector 16"/>
            <p:cNvCxnSpPr/>
            <p:nvPr/>
          </p:nvCxnSpPr>
          <p:spPr>
            <a:xfrm flipV="1">
              <a:off x="6530400" y="3270960"/>
              <a:ext cx="360" cy="809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562" name="Straight Connector 21"/>
            <p:cNvCxnSpPr/>
            <p:nvPr/>
          </p:nvCxnSpPr>
          <p:spPr>
            <a:xfrm flipV="1">
              <a:off x="5861160" y="3374640"/>
              <a:ext cx="360" cy="2307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563" name="Straight Connector 24"/>
            <p:cNvCxnSpPr/>
            <p:nvPr/>
          </p:nvCxnSpPr>
          <p:spPr>
            <a:xfrm flipV="1">
              <a:off x="4848840" y="3548520"/>
              <a:ext cx="360" cy="2321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564" name="Straight Connector 25"/>
            <p:cNvCxnSpPr/>
            <p:nvPr/>
          </p:nvCxnSpPr>
          <p:spPr>
            <a:xfrm flipV="1">
              <a:off x="3800880" y="3720600"/>
              <a:ext cx="360" cy="23508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565" name="Straight Connector 27"/>
            <p:cNvCxnSpPr/>
            <p:nvPr/>
          </p:nvCxnSpPr>
          <p:spPr>
            <a:xfrm flipV="1">
              <a:off x="261000" y="2415240"/>
              <a:ext cx="5600520" cy="85608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566" name="Straight Connector 29"/>
            <p:cNvCxnSpPr/>
            <p:nvPr/>
          </p:nvCxnSpPr>
          <p:spPr>
            <a:xfrm>
              <a:off x="261000" y="966600"/>
              <a:ext cx="7292520" cy="36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567" name="Straight Connector 31"/>
            <p:cNvCxnSpPr>
              <a:endCxn id="1568" idx="2"/>
            </p:cNvCxnSpPr>
            <p:nvPr/>
          </p:nvCxnSpPr>
          <p:spPr>
            <a:xfrm flipH="1" flipV="1">
              <a:off x="5856120" y="1755000"/>
              <a:ext cx="5400" cy="6606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569" name="Straight Connector 1"/>
            <p:cNvCxnSpPr/>
            <p:nvPr/>
          </p:nvCxnSpPr>
          <p:spPr>
            <a:xfrm flipV="1">
              <a:off x="4822200" y="966600"/>
              <a:ext cx="360" cy="1632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570" name="Straight Connector 7"/>
            <p:cNvCxnSpPr/>
            <p:nvPr/>
          </p:nvCxnSpPr>
          <p:spPr>
            <a:xfrm flipV="1">
              <a:off x="3774240" y="966600"/>
              <a:ext cx="360" cy="17809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571" name="Straight Connector 30"/>
            <p:cNvCxnSpPr/>
            <p:nvPr/>
          </p:nvCxnSpPr>
          <p:spPr>
            <a:xfrm>
              <a:off x="6530400" y="24051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572" name="Straight Connector 32"/>
            <p:cNvCxnSpPr/>
            <p:nvPr/>
          </p:nvCxnSpPr>
          <p:spPr>
            <a:xfrm>
              <a:off x="6530400" y="27057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573" name="Straight Connector 33"/>
            <p:cNvCxnSpPr/>
            <p:nvPr/>
          </p:nvCxnSpPr>
          <p:spPr>
            <a:xfrm>
              <a:off x="6530400" y="29829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574" name="Straight Connector 34"/>
            <p:cNvCxnSpPr/>
            <p:nvPr/>
          </p:nvCxnSpPr>
          <p:spPr>
            <a:xfrm>
              <a:off x="6530400" y="327204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575" name="Straight Connector 35"/>
            <p:cNvCxnSpPr/>
            <p:nvPr/>
          </p:nvCxnSpPr>
          <p:spPr>
            <a:xfrm>
              <a:off x="6530400" y="3391560"/>
              <a:ext cx="1013040" cy="3340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576" name="Straight Connector 36"/>
            <p:cNvCxnSpPr/>
            <p:nvPr/>
          </p:nvCxnSpPr>
          <p:spPr>
            <a:xfrm>
              <a:off x="6530400" y="3623400"/>
              <a:ext cx="476640" cy="416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577" name="Straight Connector 37"/>
            <p:cNvCxnSpPr/>
            <p:nvPr/>
          </p:nvCxnSpPr>
          <p:spPr>
            <a:xfrm flipV="1">
              <a:off x="7031520" y="2394720"/>
              <a:ext cx="360" cy="111384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</a:ln>
          </p:spPr>
        </p:cxnSp>
        <p:cxnSp>
          <p:nvCxnSpPr>
            <p:cNvPr id="1578" name="Straight Connector 38"/>
            <p:cNvCxnSpPr/>
            <p:nvPr/>
          </p:nvCxnSpPr>
          <p:spPr>
            <a:xfrm flipV="1">
              <a:off x="6530400" y="2405160"/>
              <a:ext cx="360" cy="8661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1558" name="Arc 40"/>
            <p:cNvSpPr/>
            <p:nvPr/>
          </p:nvSpPr>
          <p:spPr>
            <a:xfrm rot="5400000">
              <a:off x="6945840" y="832680"/>
              <a:ext cx="1214640" cy="1297080"/>
            </a:xfrm>
            <a:prstGeom prst="arc">
              <a:avLst>
                <a:gd name="adj1" fmla="val 18377002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579" name="Straight Connector 41"/>
            <p:cNvCxnSpPr>
              <a:endCxn id="1558" idx="0"/>
            </p:cNvCxnSpPr>
            <p:nvPr/>
          </p:nvCxnSpPr>
          <p:spPr>
            <a:xfrm>
              <a:off x="7553160" y="1284120"/>
              <a:ext cx="523080" cy="5572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580" name="Straight Connector 44"/>
            <p:cNvCxnSpPr/>
            <p:nvPr/>
          </p:nvCxnSpPr>
          <p:spPr>
            <a:xfrm>
              <a:off x="7553160" y="951840"/>
              <a:ext cx="360" cy="3326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581" name="Straight Connector 46"/>
            <p:cNvCxnSpPr>
              <a:endCxn id="1568" idx="0"/>
            </p:cNvCxnSpPr>
            <p:nvPr/>
          </p:nvCxnSpPr>
          <p:spPr>
            <a:xfrm>
              <a:off x="5870520" y="1253880"/>
              <a:ext cx="343440" cy="40104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568" name="Arc 48"/>
            <p:cNvSpPr/>
            <p:nvPr/>
          </p:nvSpPr>
          <p:spPr>
            <a:xfrm rot="5400000">
              <a:off x="5249160" y="498960"/>
              <a:ext cx="1214640" cy="129708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582" name="Straight Connector 51"/>
            <p:cNvCxnSpPr/>
            <p:nvPr/>
          </p:nvCxnSpPr>
          <p:spPr>
            <a:xfrm flipV="1">
              <a:off x="5870520" y="981720"/>
              <a:ext cx="360" cy="2998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1583" name="Arc 54"/>
            <p:cNvSpPr/>
            <p:nvPr/>
          </p:nvSpPr>
          <p:spPr>
            <a:xfrm rot="10211400">
              <a:off x="4164480" y="29710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584" name="Straight Connector 55"/>
            <p:cNvCxnSpPr>
              <a:stCxn id="1583" idx="0"/>
            </p:cNvCxnSpPr>
            <p:nvPr/>
          </p:nvCxnSpPr>
          <p:spPr>
            <a:xfrm flipV="1">
              <a:off x="4340520" y="3548520"/>
              <a:ext cx="401760" cy="4467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585" name="Arc 58"/>
            <p:cNvSpPr/>
            <p:nvPr/>
          </p:nvSpPr>
          <p:spPr>
            <a:xfrm rot="2547000">
              <a:off x="4373640" y="27669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586" name="Straight Connector 59"/>
            <p:cNvCxnSpPr>
              <a:endCxn id="1585" idx="2"/>
            </p:cNvCxnSpPr>
            <p:nvPr/>
          </p:nvCxnSpPr>
          <p:spPr>
            <a:xfrm>
              <a:off x="5073120" y="3520080"/>
              <a:ext cx="427680" cy="2649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587" name="Arc 63"/>
            <p:cNvSpPr/>
            <p:nvPr/>
          </p:nvSpPr>
          <p:spPr>
            <a:xfrm rot="2547000">
              <a:off x="5143320" y="26463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588" name="Straight Connector 64"/>
            <p:cNvCxnSpPr>
              <a:endCxn id="1587" idx="2"/>
            </p:cNvCxnSpPr>
            <p:nvPr/>
          </p:nvCxnSpPr>
          <p:spPr>
            <a:xfrm>
              <a:off x="5980320" y="3391560"/>
              <a:ext cx="290520" cy="272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589" name="Arc 66"/>
            <p:cNvSpPr/>
            <p:nvPr/>
          </p:nvSpPr>
          <p:spPr>
            <a:xfrm rot="13368600">
              <a:off x="4021920" y="21988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590" name="Straight Connector 67"/>
            <p:cNvCxnSpPr/>
            <p:nvPr/>
          </p:nvCxnSpPr>
          <p:spPr>
            <a:xfrm>
              <a:off x="4173120" y="2404080"/>
              <a:ext cx="428400" cy="22320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591" name="Straight Connector 76"/>
            <p:cNvCxnSpPr/>
            <p:nvPr/>
          </p:nvCxnSpPr>
          <p:spPr>
            <a:xfrm flipV="1">
              <a:off x="6841440" y="3507840"/>
              <a:ext cx="191160" cy="27720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  <a:headEnd len="sm" type="triangle" w="sm"/>
            </a:ln>
          </p:spPr>
        </p:cxnSp>
      </p:grpSp>
      <p:sp>
        <p:nvSpPr>
          <p:cNvPr id="1592" name="Rectangle 2"/>
          <p:cNvSpPr/>
          <p:nvPr/>
        </p:nvSpPr>
        <p:spPr>
          <a:xfrm>
            <a:off x="3865320" y="5052240"/>
            <a:ext cx="33480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593" name="Rectangle 10"/>
          <p:cNvSpPr/>
          <p:nvPr/>
        </p:nvSpPr>
        <p:spPr>
          <a:xfrm rot="16200000">
            <a:off x="6939000" y="4235400"/>
            <a:ext cx="27792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594" name="Group 12"/>
          <p:cNvGrpSpPr/>
          <p:nvPr/>
        </p:nvGrpSpPr>
        <p:grpSpPr>
          <a:xfrm>
            <a:off x="5940360" y="3811680"/>
            <a:ext cx="1006200" cy="1643760"/>
            <a:chOff x="5940360" y="3811680"/>
            <a:chExt cx="1006200" cy="1643760"/>
          </a:xfrm>
        </p:grpSpPr>
        <p:grpSp>
          <p:nvGrpSpPr>
            <p:cNvPr id="1595" name="Group 49"/>
            <p:cNvGrpSpPr/>
            <p:nvPr/>
          </p:nvGrpSpPr>
          <p:grpSpPr>
            <a:xfrm>
              <a:off x="6253560" y="4984200"/>
              <a:ext cx="348840" cy="471240"/>
              <a:chOff x="6253560" y="4984200"/>
              <a:chExt cx="348840" cy="471240"/>
            </a:xfrm>
          </p:grpSpPr>
          <p:sp>
            <p:nvSpPr>
              <p:cNvPr id="1596" name="Oval 50"/>
              <p:cNvSpPr/>
              <p:nvPr/>
            </p:nvSpPr>
            <p:spPr>
              <a:xfrm>
                <a:off x="6326280" y="498420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1597" name="Straight Connector 52"/>
              <p:cNvCxnSpPr/>
              <p:nvPr/>
            </p:nvCxnSpPr>
            <p:spPr>
              <a:xfrm>
                <a:off x="6427800" y="5168880"/>
                <a:ext cx="360" cy="1677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598" name="Straight Connector 53"/>
              <p:cNvCxnSpPr/>
              <p:nvPr/>
            </p:nvCxnSpPr>
            <p:spPr>
              <a:xfrm flipH="1">
                <a:off x="6253560" y="5222880"/>
                <a:ext cx="34920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599" name="Straight Connector 56"/>
              <p:cNvCxnSpPr/>
              <p:nvPr/>
            </p:nvCxnSpPr>
            <p:spPr>
              <a:xfrm flipH="1">
                <a:off x="6310080" y="5322600"/>
                <a:ext cx="11808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600" name="Straight Connector 57"/>
              <p:cNvCxnSpPr/>
              <p:nvPr/>
            </p:nvCxnSpPr>
            <p:spPr>
              <a:xfrm>
                <a:off x="6427800" y="5309640"/>
                <a:ext cx="102240" cy="1461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1601" name="Picture 9" descr=""/>
            <p:cNvPicPr/>
            <p:nvPr/>
          </p:nvPicPr>
          <p:blipFill>
            <a:blip r:embed="rId1"/>
            <a:srcRect l="18331" t="15424" r="13866" b="12946"/>
            <a:stretch/>
          </p:blipFill>
          <p:spPr>
            <a:xfrm>
              <a:off x="5940360" y="3811680"/>
              <a:ext cx="1006200" cy="135072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602" name="Group 20"/>
          <p:cNvGrpSpPr/>
          <p:nvPr/>
        </p:nvGrpSpPr>
        <p:grpSpPr>
          <a:xfrm>
            <a:off x="6608520" y="2906640"/>
            <a:ext cx="932040" cy="1550160"/>
            <a:chOff x="6608520" y="2906640"/>
            <a:chExt cx="932040" cy="1550160"/>
          </a:xfrm>
        </p:grpSpPr>
        <p:grpSp>
          <p:nvGrpSpPr>
            <p:cNvPr id="1603" name="Group 47"/>
            <p:cNvGrpSpPr/>
            <p:nvPr/>
          </p:nvGrpSpPr>
          <p:grpSpPr>
            <a:xfrm>
              <a:off x="6902640" y="3985560"/>
              <a:ext cx="348480" cy="471240"/>
              <a:chOff x="6902640" y="3985560"/>
              <a:chExt cx="348480" cy="471240"/>
            </a:xfrm>
          </p:grpSpPr>
          <p:sp>
            <p:nvSpPr>
              <p:cNvPr id="1604" name="Oval 11"/>
              <p:cNvSpPr/>
              <p:nvPr/>
            </p:nvSpPr>
            <p:spPr>
              <a:xfrm>
                <a:off x="6975360" y="398556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1605" name="Straight Connector 17"/>
              <p:cNvCxnSpPr/>
              <p:nvPr/>
            </p:nvCxnSpPr>
            <p:spPr>
              <a:xfrm>
                <a:off x="7076880" y="4169880"/>
                <a:ext cx="360" cy="1681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606" name="Straight Connector 19"/>
              <p:cNvCxnSpPr/>
              <p:nvPr/>
            </p:nvCxnSpPr>
            <p:spPr>
              <a:xfrm flipH="1">
                <a:off x="6902640" y="4223880"/>
                <a:ext cx="34884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607" name="Straight Connector 26"/>
              <p:cNvCxnSpPr/>
              <p:nvPr/>
            </p:nvCxnSpPr>
            <p:spPr>
              <a:xfrm flipH="1">
                <a:off x="6959160" y="4323960"/>
                <a:ext cx="11808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608" name="Straight Connector 42"/>
              <p:cNvCxnSpPr/>
              <p:nvPr/>
            </p:nvCxnSpPr>
            <p:spPr>
              <a:xfrm>
                <a:off x="7076880" y="4310640"/>
                <a:ext cx="102240" cy="1465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1609" name="Picture 14" descr=""/>
            <p:cNvPicPr/>
            <p:nvPr/>
          </p:nvPicPr>
          <p:blipFill>
            <a:blip r:embed="rId2"/>
            <a:srcRect l="20378" t="30049" r="67767" b="49995"/>
            <a:stretch/>
          </p:blipFill>
          <p:spPr>
            <a:xfrm flipH="1">
              <a:off x="6608520" y="2906640"/>
              <a:ext cx="932040" cy="12582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610" name="Rectangle 133"/>
          <p:cNvSpPr/>
          <p:nvPr/>
        </p:nvSpPr>
        <p:spPr>
          <a:xfrm>
            <a:off x="10184400" y="188640"/>
            <a:ext cx="1855080" cy="79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611" name="Group 134"/>
          <p:cNvGrpSpPr/>
          <p:nvPr/>
        </p:nvGrpSpPr>
        <p:grpSpPr>
          <a:xfrm>
            <a:off x="10297080" y="311760"/>
            <a:ext cx="1638360" cy="541800"/>
            <a:chOff x="10297080" y="311760"/>
            <a:chExt cx="1638360" cy="541800"/>
          </a:xfrm>
        </p:grpSpPr>
        <p:grpSp>
          <p:nvGrpSpPr>
            <p:cNvPr id="1612" name="Group 135"/>
            <p:cNvGrpSpPr/>
            <p:nvPr/>
          </p:nvGrpSpPr>
          <p:grpSpPr>
            <a:xfrm>
              <a:off x="10297080" y="311760"/>
              <a:ext cx="291240" cy="541800"/>
              <a:chOff x="10297080" y="311760"/>
              <a:chExt cx="291240" cy="541800"/>
            </a:xfrm>
          </p:grpSpPr>
          <p:sp>
            <p:nvSpPr>
              <p:cNvPr id="1613" name="Freeform: Shape 33"/>
              <p:cNvSpPr/>
              <p:nvPr/>
            </p:nvSpPr>
            <p:spPr>
              <a:xfrm rot="16200000">
                <a:off x="1041300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14" name="Freeform: Shape 34"/>
              <p:cNvSpPr/>
              <p:nvPr/>
            </p:nvSpPr>
            <p:spPr>
              <a:xfrm>
                <a:off x="102970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15" name="Freeform: Shape 35"/>
              <p:cNvSpPr/>
              <p:nvPr/>
            </p:nvSpPr>
            <p:spPr>
              <a:xfrm>
                <a:off x="105292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16" name="Freeform: Shape 36"/>
              <p:cNvSpPr/>
              <p:nvPr/>
            </p:nvSpPr>
            <p:spPr>
              <a:xfrm rot="16200000">
                <a:off x="1041300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17" name="Freeform: Shape 37"/>
              <p:cNvSpPr/>
              <p:nvPr/>
            </p:nvSpPr>
            <p:spPr>
              <a:xfrm>
                <a:off x="102970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18" name="Freeform: Shape 38"/>
              <p:cNvSpPr/>
              <p:nvPr/>
            </p:nvSpPr>
            <p:spPr>
              <a:xfrm>
                <a:off x="105292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19" name="Freeform: Shape 39"/>
              <p:cNvSpPr/>
              <p:nvPr/>
            </p:nvSpPr>
            <p:spPr>
              <a:xfrm rot="16200000">
                <a:off x="1041300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620" name="Group 136"/>
            <p:cNvGrpSpPr/>
            <p:nvPr/>
          </p:nvGrpSpPr>
          <p:grpSpPr>
            <a:xfrm>
              <a:off x="10704240" y="311760"/>
              <a:ext cx="291240" cy="541800"/>
              <a:chOff x="10704240" y="311760"/>
              <a:chExt cx="291240" cy="541800"/>
            </a:xfrm>
          </p:grpSpPr>
          <p:sp>
            <p:nvSpPr>
              <p:cNvPr id="1621" name="Freeform: Shape 41"/>
              <p:cNvSpPr/>
              <p:nvPr/>
            </p:nvSpPr>
            <p:spPr>
              <a:xfrm rot="16200000">
                <a:off x="108201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22" name="Freeform: Shape 54"/>
              <p:cNvSpPr/>
              <p:nvPr/>
            </p:nvSpPr>
            <p:spPr>
              <a:xfrm>
                <a:off x="10704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23" name="Freeform: Shape 57"/>
              <p:cNvSpPr/>
              <p:nvPr/>
            </p:nvSpPr>
            <p:spPr>
              <a:xfrm>
                <a:off x="109364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24" name="Freeform: Shape 60"/>
              <p:cNvSpPr/>
              <p:nvPr/>
            </p:nvSpPr>
            <p:spPr>
              <a:xfrm rot="16200000">
                <a:off x="108201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25" name="Freeform: Shape 63"/>
              <p:cNvSpPr/>
              <p:nvPr/>
            </p:nvSpPr>
            <p:spPr>
              <a:xfrm>
                <a:off x="10704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26" name="Freeform: Shape 66"/>
              <p:cNvSpPr/>
              <p:nvPr/>
            </p:nvSpPr>
            <p:spPr>
              <a:xfrm>
                <a:off x="109364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27" name="Freeform: Shape 69"/>
              <p:cNvSpPr/>
              <p:nvPr/>
            </p:nvSpPr>
            <p:spPr>
              <a:xfrm rot="16200000">
                <a:off x="108201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628" name="Group 137"/>
            <p:cNvGrpSpPr/>
            <p:nvPr/>
          </p:nvGrpSpPr>
          <p:grpSpPr>
            <a:xfrm>
              <a:off x="11237040" y="311760"/>
              <a:ext cx="291240" cy="541800"/>
              <a:chOff x="11237040" y="311760"/>
              <a:chExt cx="291240" cy="541800"/>
            </a:xfrm>
          </p:grpSpPr>
          <p:sp>
            <p:nvSpPr>
              <p:cNvPr id="1629" name="Freeform: Shape 73"/>
              <p:cNvSpPr/>
              <p:nvPr/>
            </p:nvSpPr>
            <p:spPr>
              <a:xfrm rot="16200000">
                <a:off x="113529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30" name="Freeform: Shape 74"/>
              <p:cNvSpPr/>
              <p:nvPr/>
            </p:nvSpPr>
            <p:spPr>
              <a:xfrm>
                <a:off x="112370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31" name="Freeform: Shape 75"/>
              <p:cNvSpPr/>
              <p:nvPr/>
            </p:nvSpPr>
            <p:spPr>
              <a:xfrm>
                <a:off x="11469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32" name="Freeform: Shape 76"/>
              <p:cNvSpPr/>
              <p:nvPr/>
            </p:nvSpPr>
            <p:spPr>
              <a:xfrm rot="16200000">
                <a:off x="113529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33" name="Freeform: Shape 77"/>
              <p:cNvSpPr/>
              <p:nvPr/>
            </p:nvSpPr>
            <p:spPr>
              <a:xfrm>
                <a:off x="112370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34" name="Freeform: Shape 78"/>
              <p:cNvSpPr/>
              <p:nvPr/>
            </p:nvSpPr>
            <p:spPr>
              <a:xfrm>
                <a:off x="11469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35" name="Freeform: Shape 79"/>
              <p:cNvSpPr/>
              <p:nvPr/>
            </p:nvSpPr>
            <p:spPr>
              <a:xfrm rot="16200000">
                <a:off x="113529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636" name="Group 138"/>
            <p:cNvGrpSpPr/>
            <p:nvPr/>
          </p:nvGrpSpPr>
          <p:grpSpPr>
            <a:xfrm>
              <a:off x="11644200" y="311760"/>
              <a:ext cx="291240" cy="541800"/>
              <a:chOff x="11644200" y="311760"/>
              <a:chExt cx="291240" cy="541800"/>
            </a:xfrm>
          </p:grpSpPr>
          <p:sp>
            <p:nvSpPr>
              <p:cNvPr id="1637" name="Freeform: Shape 81"/>
              <p:cNvSpPr/>
              <p:nvPr/>
            </p:nvSpPr>
            <p:spPr>
              <a:xfrm rot="16200000">
                <a:off x="1176012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38" name="Freeform: Shape 82"/>
              <p:cNvSpPr/>
              <p:nvPr/>
            </p:nvSpPr>
            <p:spPr>
              <a:xfrm>
                <a:off x="116442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39" name="Freeform: Shape 83"/>
              <p:cNvSpPr/>
              <p:nvPr/>
            </p:nvSpPr>
            <p:spPr>
              <a:xfrm>
                <a:off x="118764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40" name="Freeform: Shape 84"/>
              <p:cNvSpPr/>
              <p:nvPr/>
            </p:nvSpPr>
            <p:spPr>
              <a:xfrm rot="16200000">
                <a:off x="1176012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41" name="Freeform: Shape 85"/>
              <p:cNvSpPr/>
              <p:nvPr/>
            </p:nvSpPr>
            <p:spPr>
              <a:xfrm>
                <a:off x="116442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42" name="Freeform: Shape 86"/>
              <p:cNvSpPr/>
              <p:nvPr/>
            </p:nvSpPr>
            <p:spPr>
              <a:xfrm>
                <a:off x="118764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43" name="Freeform: Shape 87"/>
              <p:cNvSpPr/>
              <p:nvPr/>
            </p:nvSpPr>
            <p:spPr>
              <a:xfrm rot="16200000">
                <a:off x="1176012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1644" name="Group 139"/>
            <p:cNvGrpSpPr/>
            <p:nvPr/>
          </p:nvGrpSpPr>
          <p:grpSpPr>
            <a:xfrm>
              <a:off x="11087280" y="408240"/>
              <a:ext cx="59040" cy="347760"/>
              <a:chOff x="11087280" y="408240"/>
              <a:chExt cx="59040" cy="347760"/>
            </a:xfrm>
          </p:grpSpPr>
          <p:sp>
            <p:nvSpPr>
              <p:cNvPr id="1645" name="Freeform: Shape 89"/>
              <p:cNvSpPr/>
              <p:nvPr/>
            </p:nvSpPr>
            <p:spPr>
              <a:xfrm rot="10800000">
                <a:off x="11087280" y="64980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646" name="Freeform: Shape 90"/>
              <p:cNvSpPr/>
              <p:nvPr/>
            </p:nvSpPr>
            <p:spPr>
              <a:xfrm rot="10800000">
                <a:off x="11087280" y="40824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</p:grpSp>
      <p:sp>
        <p:nvSpPr>
          <p:cNvPr id="1647" name="Rectangular Callout 3"/>
          <p:cNvSpPr/>
          <p:nvPr/>
        </p:nvSpPr>
        <p:spPr>
          <a:xfrm>
            <a:off x="1961280" y="4971600"/>
            <a:ext cx="3300480" cy="1175760"/>
          </a:xfrm>
          <a:prstGeom prst="wedgeRectCallout">
            <a:avLst>
              <a:gd name="adj1" fmla="val 76011"/>
              <a:gd name="adj2" fmla="val -6537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ed7d31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48" name="Rectangular Callout 18"/>
          <p:cNvSpPr/>
          <p:nvPr/>
        </p:nvSpPr>
        <p:spPr>
          <a:xfrm>
            <a:off x="8425800" y="2599560"/>
            <a:ext cx="3101760" cy="747360"/>
          </a:xfrm>
          <a:prstGeom prst="wedgeRectCallout">
            <a:avLst>
              <a:gd name="adj1" fmla="val -81460"/>
              <a:gd name="adj2" fmla="val 56504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472c4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49" name="TextBox 23"/>
          <p:cNvSpPr/>
          <p:nvPr/>
        </p:nvSpPr>
        <p:spPr>
          <a:xfrm>
            <a:off x="8490600" y="2788560"/>
            <a:ext cx="29721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I think it is time to go home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0" name="TextBox 28"/>
          <p:cNvSpPr/>
          <p:nvPr/>
        </p:nvSpPr>
        <p:spPr>
          <a:xfrm>
            <a:off x="2121840" y="5114520"/>
            <a:ext cx="297216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Before going home,</a:t>
            </a:r>
            <a:br>
              <a:rPr sz="1800"/>
            </a:b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let me tell you about the new results that we have found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3" dur="indefinite" restart="never" nodeType="tmRoot">
          <p:childTnLst>
            <p:seq>
              <p:cTn id="254" dur="indefinite" nodeType="mainSeq">
                <p:childTnLst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TextBox 2"/>
          <p:cNvSpPr/>
          <p:nvPr/>
        </p:nvSpPr>
        <p:spPr>
          <a:xfrm>
            <a:off x="2319120" y="411840"/>
            <a:ext cx="9717480" cy="136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200" spc="-1" strike="noStrike">
                <a:solidFill>
                  <a:schemeClr val="lt1"/>
                </a:solidFill>
                <a:latin typeface="Calibri"/>
              </a:rPr>
              <a:t>The disk and the jet</a:t>
            </a:r>
            <a:endParaRPr b="0" lang="en-US" sz="42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1" lang="en-US" sz="4200" spc="-1" strike="noStrike">
                <a:solidFill>
                  <a:schemeClr val="lt1"/>
                </a:solidFill>
                <a:latin typeface="Calibri"/>
              </a:rPr>
              <a:t>of the massive protostar IRAS 20126+4104</a:t>
            </a:r>
            <a:endParaRPr b="0" lang="en-US" sz="4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52" name="TextBox 3"/>
          <p:cNvSpPr/>
          <p:nvPr/>
        </p:nvSpPr>
        <p:spPr>
          <a:xfrm>
            <a:off x="8017560" y="1664280"/>
            <a:ext cx="3908880" cy="72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200" spc="-1" strike="noStrike">
                <a:solidFill>
                  <a:schemeClr val="lt1"/>
                </a:solidFill>
                <a:latin typeface="Calibri"/>
              </a:rPr>
              <a:t>W75N(B)-VLA3</a:t>
            </a:r>
            <a:endParaRPr b="0" lang="en-US" sz="4200" spc="-1" strike="noStrike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653" name="Straight Connector 5"/>
          <p:cNvCxnSpPr/>
          <p:nvPr/>
        </p:nvCxnSpPr>
        <p:spPr>
          <a:xfrm>
            <a:off x="8017560" y="1431000"/>
            <a:ext cx="4019400" cy="360"/>
          </a:xfrm>
          <a:prstGeom prst="straightConnector1">
            <a:avLst/>
          </a:prstGeom>
          <a:ln w="63500">
            <a:solidFill>
              <a:srgbClr val="ffc000">
                <a:lumMod val="60000"/>
                <a:lumOff val="40000"/>
              </a:srgbClr>
            </a:solidFill>
          </a:ln>
        </p:spPr>
      </p:cxnSp>
      <p:pic>
        <p:nvPicPr>
          <p:cNvPr id="1654" name="Picture 6" descr=""/>
          <p:cNvPicPr/>
          <p:nvPr/>
        </p:nvPicPr>
        <p:blipFill>
          <a:blip r:embed="rId1"/>
          <a:srcRect l="36510" t="3053" r="40195" b="50279"/>
          <a:stretch/>
        </p:blipFill>
        <p:spPr>
          <a:xfrm rot="21163800">
            <a:off x="769320" y="1821240"/>
            <a:ext cx="4254480" cy="46778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5" name="Picture 2" descr=""/>
          <p:cNvPicPr/>
          <p:nvPr/>
        </p:nvPicPr>
        <p:blipFill>
          <a:blip r:embed="rId1"/>
          <a:srcRect l="0" t="0" r="0" b="8088"/>
          <a:stretch/>
        </p:blipFill>
        <p:spPr>
          <a:xfrm>
            <a:off x="0" y="2278080"/>
            <a:ext cx="9748440" cy="4579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56" name="TextBox 6"/>
          <p:cNvSpPr/>
          <p:nvPr/>
        </p:nvSpPr>
        <p:spPr>
          <a:xfrm>
            <a:off x="1083600" y="1855800"/>
            <a:ext cx="82911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lt1">
                    <a:lumMod val="50000"/>
                  </a:schemeClr>
                </a:solidFill>
                <a:latin typeface="Calibri"/>
              </a:rPr>
              <a:t>Haschick+1981; Hunter+1994; Torrelles+1997; Minier+2000; Slysh+2002; Hutawarakorn+2002; Shepherd+2003; Persi+2003; Surcis+2009, 2023; Carrasco-Gonzalez+2010; Kim+2013; Rodriguez-Kamenetzky+2020; …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657" name="Straight Connector 9"/>
          <p:cNvCxnSpPr/>
          <p:nvPr/>
        </p:nvCxnSpPr>
        <p:spPr>
          <a:xfrm flipH="1">
            <a:off x="2485800" y="4168080"/>
            <a:ext cx="2743560" cy="684000"/>
          </a:xfrm>
          <a:prstGeom prst="straightConnector1">
            <a:avLst/>
          </a:prstGeom>
          <a:ln w="25400">
            <a:solidFill>
              <a:srgbClr val="000000"/>
            </a:solidFill>
          </a:ln>
        </p:spPr>
      </p:cxnSp>
      <p:cxnSp>
        <p:nvCxnSpPr>
          <p:cNvPr id="1658" name="Straight Connector 10"/>
          <p:cNvCxnSpPr/>
          <p:nvPr/>
        </p:nvCxnSpPr>
        <p:spPr>
          <a:xfrm flipH="1">
            <a:off x="5890680" y="4114800"/>
            <a:ext cx="2143800" cy="403920"/>
          </a:xfrm>
          <a:prstGeom prst="straightConnector1">
            <a:avLst/>
          </a:prstGeom>
          <a:ln w="25400">
            <a:solidFill>
              <a:srgbClr val="000000"/>
            </a:solidFill>
          </a:ln>
        </p:spPr>
      </p:cxnSp>
      <p:sp>
        <p:nvSpPr>
          <p:cNvPr id="1659" name="TextBox 14"/>
          <p:cNvSpPr/>
          <p:nvPr/>
        </p:nvSpPr>
        <p:spPr>
          <a:xfrm>
            <a:off x="1378080" y="4676040"/>
            <a:ext cx="1107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W75N (A)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0" name="TextBox 15"/>
          <p:cNvSpPr/>
          <p:nvPr/>
        </p:nvSpPr>
        <p:spPr>
          <a:xfrm>
            <a:off x="8034480" y="3930120"/>
            <a:ext cx="1107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W75N (B)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1" name="TextBox 16"/>
          <p:cNvSpPr/>
          <p:nvPr/>
        </p:nvSpPr>
        <p:spPr>
          <a:xfrm>
            <a:off x="456480" y="140040"/>
            <a:ext cx="9291960" cy="167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W75N star forming complex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US" sz="3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Distance: 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1.3 kpc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Luminosity: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10</a:t>
            </a:r>
            <a:r>
              <a:rPr b="0" lang="en-US" sz="1800" spc="-1" strike="noStrike" baseline="30000">
                <a:solidFill>
                  <a:schemeClr val="dk1"/>
                </a:solidFill>
                <a:latin typeface="Calibri"/>
              </a:rPr>
              <a:t>5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 L</a:t>
            </a:r>
            <a:r>
              <a:rPr b="0" lang="en-US" sz="1800" spc="-1" strike="noStrike" baseline="-25000">
                <a:solidFill>
                  <a:schemeClr val="dk1"/>
                </a:solidFill>
                <a:latin typeface="Cambria Math"/>
                <a:ea typeface="Cambria Math"/>
              </a:rPr>
              <a:t>⊙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Cambria Math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Cambria Math"/>
              </a:rPr>
              <a:t>Large and massive molecular outflow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Cambria Math"/>
              </a:rPr>
              <a:t>Rich maser activity: H</a:t>
            </a:r>
            <a:r>
              <a:rPr b="0" lang="en-US" sz="1800" spc="-1" strike="noStrike" baseline="-25000">
                <a:solidFill>
                  <a:schemeClr val="dk1"/>
                </a:solidFill>
                <a:latin typeface="Calibri"/>
                <a:ea typeface="Cambria Math"/>
              </a:rPr>
              <a:t>2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Cambria Math"/>
              </a:rPr>
              <a:t>O, CH</a:t>
            </a:r>
            <a:r>
              <a:rPr b="0" lang="en-US" sz="1800" spc="-1" strike="noStrike" baseline="-25000">
                <a:solidFill>
                  <a:schemeClr val="dk1"/>
                </a:solidFill>
                <a:latin typeface="Calibri"/>
                <a:ea typeface="Cambria Math"/>
              </a:rPr>
              <a:t>3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Cambria Math"/>
              </a:rPr>
              <a:t>OH, OH masers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662" name="Group 25"/>
          <p:cNvGrpSpPr/>
          <p:nvPr/>
        </p:nvGrpSpPr>
        <p:grpSpPr>
          <a:xfrm>
            <a:off x="5677560" y="78120"/>
            <a:ext cx="6415560" cy="1906920"/>
            <a:chOff x="5677560" y="78120"/>
            <a:chExt cx="6415560" cy="1906920"/>
          </a:xfrm>
        </p:grpSpPr>
        <p:pic>
          <p:nvPicPr>
            <p:cNvPr id="1663" name="Picture 18" descr=""/>
            <p:cNvPicPr/>
            <p:nvPr/>
          </p:nvPicPr>
          <p:blipFill>
            <a:blip r:embed="rId2"/>
            <a:stretch/>
          </p:blipFill>
          <p:spPr>
            <a:xfrm>
              <a:off x="9613440" y="78120"/>
              <a:ext cx="2479680" cy="16225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664" name="Picture 21" descr=""/>
            <p:cNvPicPr/>
            <p:nvPr/>
          </p:nvPicPr>
          <p:blipFill>
            <a:blip r:embed="rId3"/>
            <a:srcRect l="20378" t="30049" r="67767" b="49995"/>
            <a:stretch/>
          </p:blipFill>
          <p:spPr>
            <a:xfrm>
              <a:off x="8501040" y="663120"/>
              <a:ext cx="677160" cy="914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665" name="Rectangular Callout 24"/>
            <p:cNvSpPr/>
            <p:nvPr/>
          </p:nvSpPr>
          <p:spPr>
            <a:xfrm>
              <a:off x="9236160" y="1416960"/>
              <a:ext cx="1566360" cy="568080"/>
            </a:xfrm>
            <a:prstGeom prst="wedgeRectCallout">
              <a:avLst>
                <a:gd name="adj1" fmla="val -68893"/>
                <a:gd name="adj2" fmla="val -55559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4472c4">
                  <a:lumMod val="75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pic>
          <p:nvPicPr>
            <p:cNvPr id="1666" name="Picture 20" descr=""/>
            <p:cNvPicPr/>
            <p:nvPr/>
          </p:nvPicPr>
          <p:blipFill>
            <a:blip r:embed="rId4"/>
            <a:srcRect l="18331" t="15424" r="13866" b="12946"/>
            <a:stretch/>
          </p:blipFill>
          <p:spPr>
            <a:xfrm>
              <a:off x="7459560" y="673560"/>
              <a:ext cx="680760" cy="914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667" name="Rectangular Callout 23"/>
            <p:cNvSpPr/>
            <p:nvPr/>
          </p:nvSpPr>
          <p:spPr>
            <a:xfrm>
              <a:off x="5677560" y="120240"/>
              <a:ext cx="2081520" cy="606240"/>
            </a:xfrm>
            <a:prstGeom prst="wedgeRectCallout">
              <a:avLst>
                <a:gd name="adj1" fmla="val 42134"/>
                <a:gd name="adj2" fmla="val 89405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ed7d31">
                  <a:lumMod val="75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668" name="TextBox 19"/>
            <p:cNvSpPr/>
            <p:nvPr/>
          </p:nvSpPr>
          <p:spPr>
            <a:xfrm>
              <a:off x="5677560" y="150480"/>
              <a:ext cx="2140200" cy="51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The properties of W75N are similar to your source</a:t>
              </a:r>
              <a:endParaRPr b="0" lang="en-US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69" name="TextBox 22"/>
            <p:cNvSpPr/>
            <p:nvPr/>
          </p:nvSpPr>
          <p:spPr>
            <a:xfrm>
              <a:off x="9219240" y="1441440"/>
              <a:ext cx="1566360" cy="51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IRAS 20126+4104</a:t>
              </a:r>
              <a:br>
                <a:rPr sz="1400"/>
              </a:b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is more isolated</a:t>
              </a:r>
              <a:endParaRPr b="0" lang="en-US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61" dur="indefinite" restart="never" nodeType="tmRoot">
          <p:childTnLst>
            <p:seq>
              <p:cTn id="262" dur="indefinite" nodeType="mainSeq"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nodeType="with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TextBox 25"/>
          <p:cNvSpPr/>
          <p:nvPr/>
        </p:nvSpPr>
        <p:spPr>
          <a:xfrm>
            <a:off x="1083600" y="1855800"/>
            <a:ext cx="82911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lt1">
                    <a:lumMod val="50000"/>
                  </a:schemeClr>
                </a:solidFill>
                <a:latin typeface="Calibri"/>
              </a:rPr>
              <a:t>Haschick+1981; Hunter+1994; Torrelles+1997; Minier+2000; Slysh+2002; Hutawarakorn+2002; Shepherd+2003; Persi+2003; Surcis+2009, 2023; Carrasco-Gonzalez+2010; Kim+2013; Rodriguez-Kamenetzky+2020; …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71" name="Picture 2" descr=""/>
          <p:cNvPicPr/>
          <p:nvPr/>
        </p:nvPicPr>
        <p:blipFill>
          <a:blip r:embed="rId1"/>
          <a:srcRect l="0" t="0" r="0" b="8088"/>
          <a:stretch/>
        </p:blipFill>
        <p:spPr>
          <a:xfrm>
            <a:off x="0" y="2278080"/>
            <a:ext cx="9748440" cy="4579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72" name="TextBox 15"/>
          <p:cNvSpPr/>
          <p:nvPr/>
        </p:nvSpPr>
        <p:spPr>
          <a:xfrm>
            <a:off x="456480" y="140040"/>
            <a:ext cx="9291960" cy="167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W75N star forming complex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US" sz="3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Distance: 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1.4 kpc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Luminosity: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10</a:t>
            </a:r>
            <a:r>
              <a:rPr b="0" lang="en-US" sz="1800" spc="-1" strike="noStrike" baseline="30000">
                <a:solidFill>
                  <a:schemeClr val="dk1"/>
                </a:solidFill>
                <a:latin typeface="Calibri"/>
              </a:rPr>
              <a:t>5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 L</a:t>
            </a:r>
            <a:r>
              <a:rPr b="0" lang="en-US" sz="1800" spc="-1" strike="noStrike" baseline="-25000">
                <a:solidFill>
                  <a:schemeClr val="dk1"/>
                </a:solidFill>
                <a:latin typeface="Cambria Math"/>
                <a:ea typeface="Cambria Math"/>
              </a:rPr>
              <a:t>⊙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Cambria Math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Cambria Math"/>
              </a:rPr>
              <a:t>Large and massive molecular outflow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Cambria Math"/>
              </a:rPr>
              <a:t>Rich maser activity: H</a:t>
            </a:r>
            <a:r>
              <a:rPr b="0" lang="en-US" sz="1800" spc="-1" strike="noStrike" baseline="-25000">
                <a:solidFill>
                  <a:schemeClr val="dk1"/>
                </a:solidFill>
                <a:latin typeface="Calibri"/>
                <a:ea typeface="Cambria Math"/>
              </a:rPr>
              <a:t>2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Cambria Math"/>
              </a:rPr>
              <a:t>O, CH</a:t>
            </a:r>
            <a:r>
              <a:rPr b="0" lang="en-US" sz="1800" spc="-1" strike="noStrike" baseline="-25000">
                <a:solidFill>
                  <a:schemeClr val="dk1"/>
                </a:solidFill>
                <a:latin typeface="Calibri"/>
                <a:ea typeface="Cambria Math"/>
              </a:rPr>
              <a:t>3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Cambria Math"/>
              </a:rPr>
              <a:t>OH, OH masers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3" name="Rectangle 27"/>
          <p:cNvSpPr/>
          <p:nvPr/>
        </p:nvSpPr>
        <p:spPr>
          <a:xfrm>
            <a:off x="0" y="20160"/>
            <a:ext cx="12191760" cy="22575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674" name="Group 16"/>
          <p:cNvGrpSpPr/>
          <p:nvPr/>
        </p:nvGrpSpPr>
        <p:grpSpPr>
          <a:xfrm>
            <a:off x="5659200" y="342000"/>
            <a:ext cx="6258240" cy="6174000"/>
            <a:chOff x="5659200" y="342000"/>
            <a:chExt cx="6258240" cy="6174000"/>
          </a:xfrm>
        </p:grpSpPr>
        <p:pic>
          <p:nvPicPr>
            <p:cNvPr id="1675" name="Picture 4" descr=""/>
            <p:cNvPicPr/>
            <p:nvPr/>
          </p:nvPicPr>
          <p:blipFill>
            <a:blip r:embed="rId2"/>
            <a:stretch/>
          </p:blipFill>
          <p:spPr>
            <a:xfrm>
              <a:off x="6989760" y="342000"/>
              <a:ext cx="4927680" cy="6174000"/>
            </a:xfrm>
            <a:prstGeom prst="rect">
              <a:avLst/>
            </a:prstGeom>
            <a:noFill/>
            <a:ln w="0">
              <a:noFill/>
            </a:ln>
          </p:spPr>
        </p:pic>
        <p:cxnSp>
          <p:nvCxnSpPr>
            <p:cNvPr id="1676" name="Straight Connector 8"/>
            <p:cNvCxnSpPr/>
            <p:nvPr/>
          </p:nvCxnSpPr>
          <p:spPr>
            <a:xfrm flipH="1" flipV="1">
              <a:off x="5684040" y="4682880"/>
              <a:ext cx="2138040" cy="13226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677" name="Straight Connector 11"/>
            <p:cNvCxnSpPr/>
            <p:nvPr/>
          </p:nvCxnSpPr>
          <p:spPr>
            <a:xfrm flipH="1">
              <a:off x="5659200" y="481680"/>
              <a:ext cx="2138040" cy="40039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</p:grpSp>
      <p:grpSp>
        <p:nvGrpSpPr>
          <p:cNvPr id="1678" name="Group 17"/>
          <p:cNvGrpSpPr/>
          <p:nvPr/>
        </p:nvGrpSpPr>
        <p:grpSpPr>
          <a:xfrm>
            <a:off x="7997400" y="5102280"/>
            <a:ext cx="4050000" cy="1547280"/>
            <a:chOff x="7997400" y="5102280"/>
            <a:chExt cx="4050000" cy="1547280"/>
          </a:xfrm>
        </p:grpSpPr>
        <p:pic>
          <p:nvPicPr>
            <p:cNvPr id="1679" name="Picture 18" descr=""/>
            <p:cNvPicPr/>
            <p:nvPr/>
          </p:nvPicPr>
          <p:blipFill>
            <a:blip r:embed="rId3"/>
            <a:srcRect l="20378" t="30049" r="67767" b="49995"/>
            <a:stretch/>
          </p:blipFill>
          <p:spPr>
            <a:xfrm flipH="1">
              <a:off x="10935720" y="5725440"/>
              <a:ext cx="677160" cy="914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680" name="Rectangular Callout 19"/>
            <p:cNvSpPr/>
            <p:nvPr/>
          </p:nvSpPr>
          <p:spPr>
            <a:xfrm>
              <a:off x="10591920" y="5102280"/>
              <a:ext cx="1418400" cy="568080"/>
            </a:xfrm>
            <a:prstGeom prst="wedgeRectCallout">
              <a:avLst>
                <a:gd name="adj1" fmla="val -11408"/>
                <a:gd name="adj2" fmla="val 9659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4472c4">
                  <a:lumMod val="75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pic>
          <p:nvPicPr>
            <p:cNvPr id="1681" name="Picture 20" descr=""/>
            <p:cNvPicPr/>
            <p:nvPr/>
          </p:nvPicPr>
          <p:blipFill>
            <a:blip r:embed="rId4"/>
            <a:srcRect l="18331" t="15424" r="13866" b="12946"/>
            <a:stretch/>
          </p:blipFill>
          <p:spPr>
            <a:xfrm>
              <a:off x="9893880" y="5735520"/>
              <a:ext cx="680760" cy="914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682" name="Rectangular Callout 21"/>
            <p:cNvSpPr/>
            <p:nvPr/>
          </p:nvSpPr>
          <p:spPr>
            <a:xfrm>
              <a:off x="8049960" y="5889240"/>
              <a:ext cx="1713960" cy="606240"/>
            </a:xfrm>
            <a:prstGeom prst="wedgeRectCallout">
              <a:avLst>
                <a:gd name="adj1" fmla="val 66641"/>
                <a:gd name="adj2" fmla="val 1609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ed7d31">
                  <a:lumMod val="75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683" name="TextBox 23"/>
            <p:cNvSpPr/>
            <p:nvPr/>
          </p:nvSpPr>
          <p:spPr>
            <a:xfrm>
              <a:off x="7997400" y="5918760"/>
              <a:ext cx="1831320" cy="51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True, but they are interesting, let’s see</a:t>
              </a:r>
              <a:endParaRPr b="0" lang="en-US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84" name="TextBox 24"/>
            <p:cNvSpPr/>
            <p:nvPr/>
          </p:nvSpPr>
          <p:spPr>
            <a:xfrm>
              <a:off x="10591920" y="5130720"/>
              <a:ext cx="1455480" cy="51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There are already 3 sources in radio</a:t>
              </a:r>
              <a:endParaRPr b="0" lang="en-US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685" name="TextBox 26"/>
          <p:cNvSpPr/>
          <p:nvPr/>
        </p:nvSpPr>
        <p:spPr>
          <a:xfrm>
            <a:off x="7824960" y="20160"/>
            <a:ext cx="39999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W75N (B)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67" dur="indefinite" restart="never" nodeType="tmRoot">
          <p:childTnLst>
            <p:seq>
              <p:cTn id="268" dur="indefinite" nodeType="mainSeq"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nodeType="with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73" dur="50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nodeType="with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6" name="Picture 4" descr=""/>
          <p:cNvPicPr/>
          <p:nvPr/>
        </p:nvPicPr>
        <p:blipFill>
          <a:blip r:embed="rId1"/>
          <a:stretch/>
        </p:blipFill>
        <p:spPr>
          <a:xfrm>
            <a:off x="6989760" y="342000"/>
            <a:ext cx="4927680" cy="6174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87" name="Picture 5" descr=""/>
          <p:cNvPicPr/>
          <p:nvPr/>
        </p:nvPicPr>
        <p:blipFill>
          <a:blip r:embed="rId2"/>
          <a:srcRect l="58848" t="0" r="0" b="54681"/>
          <a:stretch/>
        </p:blipFill>
        <p:spPr>
          <a:xfrm>
            <a:off x="4775400" y="342000"/>
            <a:ext cx="2631600" cy="2192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88" name="Picture 6" descr=""/>
          <p:cNvPicPr/>
          <p:nvPr/>
        </p:nvPicPr>
        <p:blipFill>
          <a:blip r:embed="rId3"/>
          <a:srcRect l="59991" t="48377" r="0" b="4761"/>
          <a:stretch/>
        </p:blipFill>
        <p:spPr>
          <a:xfrm>
            <a:off x="4775400" y="3000600"/>
            <a:ext cx="2636280" cy="233568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689" name="Straight Connector 8"/>
          <p:cNvCxnSpPr/>
          <p:nvPr/>
        </p:nvCxnSpPr>
        <p:spPr>
          <a:xfrm>
            <a:off x="7407360" y="398160"/>
            <a:ext cx="2490480" cy="807480"/>
          </a:xfrm>
          <a:prstGeom prst="straightConnector1">
            <a:avLst/>
          </a:prstGeom>
          <a:ln w="25400">
            <a:solidFill>
              <a:srgbClr val="000000"/>
            </a:solidFill>
          </a:ln>
        </p:spPr>
      </p:cxnSp>
      <p:cxnSp>
        <p:nvCxnSpPr>
          <p:cNvPr id="1690" name="Straight Connector 9"/>
          <p:cNvCxnSpPr/>
          <p:nvPr/>
        </p:nvCxnSpPr>
        <p:spPr>
          <a:xfrm flipV="1">
            <a:off x="7407360" y="2305440"/>
            <a:ext cx="3120840" cy="229320"/>
          </a:xfrm>
          <a:prstGeom prst="straightConnector1">
            <a:avLst/>
          </a:prstGeom>
          <a:ln w="25400">
            <a:solidFill>
              <a:srgbClr val="000000"/>
            </a:solidFill>
          </a:ln>
        </p:spPr>
      </p:cxnSp>
      <p:cxnSp>
        <p:nvCxnSpPr>
          <p:cNvPr id="1691" name="Straight Connector 11"/>
          <p:cNvCxnSpPr/>
          <p:nvPr/>
        </p:nvCxnSpPr>
        <p:spPr>
          <a:xfrm flipV="1">
            <a:off x="7407360" y="3958920"/>
            <a:ext cx="1798560" cy="1367280"/>
          </a:xfrm>
          <a:prstGeom prst="straightConnector1">
            <a:avLst/>
          </a:prstGeom>
          <a:ln w="25400">
            <a:solidFill>
              <a:srgbClr val="000000"/>
            </a:solidFill>
          </a:ln>
        </p:spPr>
      </p:cxnSp>
      <p:cxnSp>
        <p:nvCxnSpPr>
          <p:cNvPr id="1692" name="Straight Connector 13"/>
          <p:cNvCxnSpPr/>
          <p:nvPr/>
        </p:nvCxnSpPr>
        <p:spPr>
          <a:xfrm>
            <a:off x="7411680" y="3030840"/>
            <a:ext cx="1794240" cy="360"/>
          </a:xfrm>
          <a:prstGeom prst="straightConnector1">
            <a:avLst/>
          </a:prstGeom>
          <a:ln w="25400">
            <a:solidFill>
              <a:srgbClr val="000000"/>
            </a:solidFill>
          </a:ln>
        </p:spPr>
      </p:cxnSp>
      <p:sp>
        <p:nvSpPr>
          <p:cNvPr id="1693" name="TextBox 21"/>
          <p:cNvSpPr/>
          <p:nvPr/>
        </p:nvSpPr>
        <p:spPr>
          <a:xfrm>
            <a:off x="3950640" y="6455880"/>
            <a:ext cx="82407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lt1">
                    <a:lumMod val="50000"/>
                  </a:schemeClr>
                </a:solidFill>
                <a:latin typeface="Calibri"/>
              </a:rPr>
              <a:t>Torrelles+1997, 2003; Carrasco-Gonzalez+2010; Rodriguez-Kamenetzky+2020; …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694" name="Straight Arrow Connector 22"/>
          <p:cNvCxnSpPr/>
          <p:nvPr/>
        </p:nvCxnSpPr>
        <p:spPr>
          <a:xfrm>
            <a:off x="9205560" y="840240"/>
            <a:ext cx="1928160" cy="1657440"/>
          </a:xfrm>
          <a:prstGeom prst="straightConnector1">
            <a:avLst/>
          </a:prstGeom>
          <a:ln w="63500">
            <a:solidFill>
              <a:srgbClr val="3da7f9"/>
            </a:solidFill>
            <a:headEnd len="med" type="triangle" w="med"/>
            <a:tailEnd len="med" type="triangle" w="med"/>
          </a:ln>
        </p:spPr>
      </p:cxnSp>
      <p:sp>
        <p:nvSpPr>
          <p:cNvPr id="1695" name="Oval 23"/>
          <p:cNvSpPr/>
          <p:nvPr/>
        </p:nvSpPr>
        <p:spPr>
          <a:xfrm>
            <a:off x="8868600" y="3218400"/>
            <a:ext cx="585000" cy="585000"/>
          </a:xfrm>
          <a:prstGeom prst="ellipse">
            <a:avLst/>
          </a:prstGeom>
          <a:noFill/>
          <a:ln w="63500">
            <a:solidFill>
              <a:srgbClr val="3da7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96" name="TextBox 24"/>
          <p:cNvSpPr/>
          <p:nvPr/>
        </p:nvSpPr>
        <p:spPr>
          <a:xfrm>
            <a:off x="717840" y="882360"/>
            <a:ext cx="28216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Interesting maser motions,</a:t>
            </a:r>
            <a:br>
              <a:rPr sz="1800"/>
            </a:b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different for each source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7" name="TextBox 25"/>
          <p:cNvSpPr/>
          <p:nvPr/>
        </p:nvSpPr>
        <p:spPr>
          <a:xfrm>
            <a:off x="7824960" y="20160"/>
            <a:ext cx="39999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W75N (B)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8" name="TextBox 26"/>
          <p:cNvSpPr/>
          <p:nvPr/>
        </p:nvSpPr>
        <p:spPr>
          <a:xfrm rot="16200000">
            <a:off x="3520080" y="1284480"/>
            <a:ext cx="2135880" cy="36396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lt1"/>
                </a:solidFill>
                <a:latin typeface="Calibri"/>
              </a:rPr>
              <a:t>VLA 1</a:t>
            </a: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99" name="TextBox 27"/>
          <p:cNvSpPr/>
          <p:nvPr/>
        </p:nvSpPr>
        <p:spPr>
          <a:xfrm rot="16200000">
            <a:off x="3420000" y="3987000"/>
            <a:ext cx="2335680" cy="36396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lt1"/>
                </a:solidFill>
                <a:latin typeface="Calibri"/>
              </a:rPr>
              <a:t>VLA 2</a:t>
            </a: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700" name="Group 28"/>
          <p:cNvGrpSpPr/>
          <p:nvPr/>
        </p:nvGrpSpPr>
        <p:grpSpPr>
          <a:xfrm>
            <a:off x="59760" y="5090400"/>
            <a:ext cx="4928760" cy="1518840"/>
            <a:chOff x="59760" y="5090400"/>
            <a:chExt cx="4928760" cy="1518840"/>
          </a:xfrm>
        </p:grpSpPr>
        <p:pic>
          <p:nvPicPr>
            <p:cNvPr id="1701" name="Picture 29" descr=""/>
            <p:cNvPicPr/>
            <p:nvPr/>
          </p:nvPicPr>
          <p:blipFill>
            <a:blip r:embed="rId4"/>
            <a:srcRect l="20378" t="30049" r="67767" b="49995"/>
            <a:stretch/>
          </p:blipFill>
          <p:spPr>
            <a:xfrm flipH="1">
              <a:off x="2383560" y="5685120"/>
              <a:ext cx="677160" cy="914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702" name="Rectangular Callout 30"/>
            <p:cNvSpPr/>
            <p:nvPr/>
          </p:nvSpPr>
          <p:spPr>
            <a:xfrm>
              <a:off x="3241440" y="5975640"/>
              <a:ext cx="1747080" cy="395640"/>
            </a:xfrm>
            <a:prstGeom prst="wedgeRectCallout">
              <a:avLst>
                <a:gd name="adj1" fmla="val -74119"/>
                <a:gd name="adj2" fmla="val 3573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4472c4">
                  <a:lumMod val="75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pic>
          <p:nvPicPr>
            <p:cNvPr id="1703" name="Picture 31" descr=""/>
            <p:cNvPicPr/>
            <p:nvPr/>
          </p:nvPicPr>
          <p:blipFill>
            <a:blip r:embed="rId5"/>
            <a:srcRect l="18331" t="15424" r="13866" b="12946"/>
            <a:stretch/>
          </p:blipFill>
          <p:spPr>
            <a:xfrm>
              <a:off x="1341360" y="5695200"/>
              <a:ext cx="680760" cy="914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704" name="Rectangular Callout 32"/>
            <p:cNvSpPr/>
            <p:nvPr/>
          </p:nvSpPr>
          <p:spPr>
            <a:xfrm>
              <a:off x="92160" y="5090400"/>
              <a:ext cx="1335240" cy="606240"/>
            </a:xfrm>
            <a:prstGeom prst="wedgeRectCallout">
              <a:avLst>
                <a:gd name="adj1" fmla="val 59239"/>
                <a:gd name="adj2" fmla="val 11384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ed7d31">
                  <a:lumMod val="75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705" name="TextBox 33"/>
            <p:cNvSpPr/>
            <p:nvPr/>
          </p:nvSpPr>
          <p:spPr>
            <a:xfrm>
              <a:off x="59760" y="5129280"/>
              <a:ext cx="1400040" cy="51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Nice, there are lots of masers!</a:t>
              </a:r>
              <a:endParaRPr b="0" lang="en-US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06" name="TextBox 34"/>
            <p:cNvSpPr/>
            <p:nvPr/>
          </p:nvSpPr>
          <p:spPr>
            <a:xfrm>
              <a:off x="3204360" y="6013800"/>
              <a:ext cx="178416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This is for “il Mosca”</a:t>
              </a:r>
              <a:endParaRPr b="0" lang="en-US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707" name="TextBox 35"/>
          <p:cNvSpPr/>
          <p:nvPr/>
        </p:nvSpPr>
        <p:spPr>
          <a:xfrm>
            <a:off x="546120" y="1528920"/>
            <a:ext cx="315864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[ see Ciriaco’s and Chema’s talks ]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6" dur="indefinite" restart="never" nodeType="tmRoot">
          <p:childTnLst>
            <p:seq>
              <p:cTn id="277" dur="indefinite" nodeType="mainSeq"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nodeType="with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8" name="Picture 1" descr=""/>
          <p:cNvPicPr/>
          <p:nvPr/>
        </p:nvPicPr>
        <p:blipFill>
          <a:blip r:embed="rId1"/>
          <a:srcRect l="12074" t="11611" r="48343" b="8903"/>
          <a:stretch/>
        </p:blipFill>
        <p:spPr>
          <a:xfrm>
            <a:off x="433080" y="298440"/>
            <a:ext cx="3517200" cy="6260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09" name="Picture 2" descr=""/>
          <p:cNvPicPr/>
          <p:nvPr/>
        </p:nvPicPr>
        <p:blipFill>
          <a:blip r:embed="rId2"/>
          <a:stretch/>
        </p:blipFill>
        <p:spPr>
          <a:xfrm>
            <a:off x="6989760" y="342000"/>
            <a:ext cx="4927680" cy="61740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710" name="Straight Connector 5"/>
          <p:cNvCxnSpPr/>
          <p:nvPr/>
        </p:nvCxnSpPr>
        <p:spPr>
          <a:xfrm flipV="1">
            <a:off x="1808640" y="485280"/>
            <a:ext cx="5998320" cy="738000"/>
          </a:xfrm>
          <a:prstGeom prst="straightConnector1">
            <a:avLst/>
          </a:prstGeom>
          <a:ln w="25400">
            <a:solidFill>
              <a:srgbClr val="ffffff"/>
            </a:solidFill>
          </a:ln>
        </p:spPr>
      </p:cxnSp>
      <p:cxnSp>
        <p:nvCxnSpPr>
          <p:cNvPr id="1711" name="Straight Connector 6"/>
          <p:cNvCxnSpPr/>
          <p:nvPr/>
        </p:nvCxnSpPr>
        <p:spPr>
          <a:xfrm>
            <a:off x="1808640" y="3366720"/>
            <a:ext cx="5998320" cy="2639520"/>
          </a:xfrm>
          <a:prstGeom prst="straightConnector1">
            <a:avLst/>
          </a:prstGeom>
          <a:ln w="25400">
            <a:solidFill>
              <a:srgbClr val="ffffff"/>
            </a:solidFill>
          </a:ln>
        </p:spPr>
      </p:cxnSp>
      <p:sp>
        <p:nvSpPr>
          <p:cNvPr id="1712" name="Rectangle 7"/>
          <p:cNvSpPr/>
          <p:nvPr/>
        </p:nvSpPr>
        <p:spPr>
          <a:xfrm>
            <a:off x="1809000" y="1223280"/>
            <a:ext cx="1445400" cy="2143440"/>
          </a:xfrm>
          <a:prstGeom prst="rect">
            <a:avLst/>
          </a:pr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13" name="TextBox 10"/>
          <p:cNvSpPr/>
          <p:nvPr/>
        </p:nvSpPr>
        <p:spPr>
          <a:xfrm>
            <a:off x="3950640" y="6455880"/>
            <a:ext cx="82407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lt1">
                    <a:lumMod val="50000"/>
                  </a:schemeClr>
                </a:solidFill>
                <a:latin typeface="Calibri"/>
              </a:rPr>
              <a:t>Torrelles+1997, 2003; Carrasco-Gonzalez+2010; Rodriguez-Kamenetzky+2020; …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714" name="Straight Arrow Connector 11"/>
          <p:cNvCxnSpPr/>
          <p:nvPr/>
        </p:nvCxnSpPr>
        <p:spPr>
          <a:xfrm>
            <a:off x="9205560" y="840240"/>
            <a:ext cx="1928160" cy="1657440"/>
          </a:xfrm>
          <a:prstGeom prst="straightConnector1">
            <a:avLst/>
          </a:prstGeom>
          <a:ln w="63500">
            <a:solidFill>
              <a:srgbClr val="3da7f9"/>
            </a:solidFill>
            <a:headEnd len="med" type="triangle" w="med"/>
            <a:tailEnd len="med" type="triangle" w="med"/>
          </a:ln>
        </p:spPr>
      </p:cxnSp>
      <p:sp>
        <p:nvSpPr>
          <p:cNvPr id="1715" name="Oval 12"/>
          <p:cNvSpPr/>
          <p:nvPr/>
        </p:nvSpPr>
        <p:spPr>
          <a:xfrm>
            <a:off x="8868600" y="3218400"/>
            <a:ext cx="585000" cy="585000"/>
          </a:xfrm>
          <a:prstGeom prst="ellipse">
            <a:avLst/>
          </a:prstGeom>
          <a:noFill/>
          <a:ln w="63500">
            <a:solidFill>
              <a:srgbClr val="3da7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1716" name="Straight Arrow Connector 14"/>
          <p:cNvCxnSpPr/>
          <p:nvPr/>
        </p:nvCxnSpPr>
        <p:spPr>
          <a:xfrm flipH="1">
            <a:off x="8838000" y="5404320"/>
            <a:ext cx="293040" cy="988920"/>
          </a:xfrm>
          <a:prstGeom prst="straightConnector1">
            <a:avLst/>
          </a:prstGeom>
          <a:ln w="63500">
            <a:solidFill>
              <a:srgbClr val="00b050"/>
            </a:solidFill>
            <a:tailEnd len="med" type="triangle" w="med"/>
          </a:ln>
        </p:spPr>
      </p:cxnSp>
      <p:cxnSp>
        <p:nvCxnSpPr>
          <p:cNvPr id="1717" name="Straight Arrow Connector 17"/>
          <p:cNvCxnSpPr/>
          <p:nvPr/>
        </p:nvCxnSpPr>
        <p:spPr>
          <a:xfrm flipH="1">
            <a:off x="2001600" y="3218040"/>
            <a:ext cx="334080" cy="3154680"/>
          </a:xfrm>
          <a:prstGeom prst="straightConnector1">
            <a:avLst/>
          </a:prstGeom>
          <a:ln w="38100">
            <a:solidFill>
              <a:srgbClr val="ffffff"/>
            </a:solidFill>
            <a:tailEnd len="lg" type="triangle" w="lg"/>
          </a:ln>
        </p:spPr>
      </p:cxnSp>
      <p:cxnSp>
        <p:nvCxnSpPr>
          <p:cNvPr id="1718" name="Straight Arrow Connector 19"/>
          <p:cNvCxnSpPr/>
          <p:nvPr/>
        </p:nvCxnSpPr>
        <p:spPr>
          <a:xfrm flipH="1">
            <a:off x="580680" y="3218040"/>
            <a:ext cx="1587960" cy="2836440"/>
          </a:xfrm>
          <a:prstGeom prst="straightConnector1">
            <a:avLst/>
          </a:prstGeom>
          <a:ln w="38100">
            <a:solidFill>
              <a:srgbClr val="ffffff"/>
            </a:solidFill>
            <a:tailEnd len="lg" type="triangle" w="lg"/>
          </a:ln>
        </p:spPr>
      </p:cxnSp>
      <p:sp>
        <p:nvSpPr>
          <p:cNvPr id="1719" name="TextBox 21"/>
          <p:cNvSpPr/>
          <p:nvPr/>
        </p:nvSpPr>
        <p:spPr>
          <a:xfrm>
            <a:off x="3143880" y="4501080"/>
            <a:ext cx="4087440" cy="118692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VLA sensitive observations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detected additional compact sources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0" name="TextBox 22"/>
          <p:cNvSpPr/>
          <p:nvPr/>
        </p:nvSpPr>
        <p:spPr>
          <a:xfrm>
            <a:off x="3155400" y="5049000"/>
            <a:ext cx="40874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… </a:t>
            </a: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with proper motions 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(about 100 km/s)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most likely ejected from VLA3 source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82" dur="indefinite" restart="never" nodeType="tmRoot">
          <p:childTnLst>
            <p:seq>
              <p:cTn id="283" dur="indefinite" nodeType="mainSeq">
                <p:childTnLst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1" name="Picture 5" descr=""/>
          <p:cNvPicPr/>
          <p:nvPr/>
        </p:nvPicPr>
        <p:blipFill>
          <a:blip r:embed="rId1"/>
          <a:srcRect l="13778" t="0" r="0" b="11860"/>
          <a:stretch/>
        </p:blipFill>
        <p:spPr>
          <a:xfrm>
            <a:off x="3603960" y="961920"/>
            <a:ext cx="8396640" cy="5196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22" name="Picture 1" descr=""/>
          <p:cNvPicPr/>
          <p:nvPr/>
        </p:nvPicPr>
        <p:blipFill>
          <a:blip r:embed="rId2"/>
          <a:srcRect l="12074" t="11611" r="48343" b="8903"/>
          <a:stretch/>
        </p:blipFill>
        <p:spPr>
          <a:xfrm>
            <a:off x="433080" y="298440"/>
            <a:ext cx="3517200" cy="62604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723" name="Straight Connector 2"/>
          <p:cNvCxnSpPr/>
          <p:nvPr/>
        </p:nvCxnSpPr>
        <p:spPr>
          <a:xfrm>
            <a:off x="3911040" y="322200"/>
            <a:ext cx="4237200" cy="2302200"/>
          </a:xfrm>
          <a:prstGeom prst="straightConnector1">
            <a:avLst/>
          </a:prstGeom>
          <a:ln w="25400">
            <a:solidFill>
              <a:srgbClr val="000000"/>
            </a:solidFill>
          </a:ln>
        </p:spPr>
      </p:cxnSp>
      <p:cxnSp>
        <p:nvCxnSpPr>
          <p:cNvPr id="1724" name="Straight Connector 3"/>
          <p:cNvCxnSpPr/>
          <p:nvPr/>
        </p:nvCxnSpPr>
        <p:spPr>
          <a:xfrm flipV="1">
            <a:off x="3918960" y="5240160"/>
            <a:ext cx="4229280" cy="1307880"/>
          </a:xfrm>
          <a:prstGeom prst="straightConnector1">
            <a:avLst/>
          </a:prstGeom>
          <a:ln w="25400">
            <a:solidFill>
              <a:srgbClr val="000000"/>
            </a:solidFill>
          </a:ln>
        </p:spPr>
      </p:cxnSp>
      <p:sp>
        <p:nvSpPr>
          <p:cNvPr id="1725" name="Rectangle 4"/>
          <p:cNvSpPr/>
          <p:nvPr/>
        </p:nvSpPr>
        <p:spPr>
          <a:xfrm>
            <a:off x="7016400" y="2624040"/>
            <a:ext cx="1131120" cy="261576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26" name="TextBox 14"/>
          <p:cNvSpPr/>
          <p:nvPr/>
        </p:nvSpPr>
        <p:spPr>
          <a:xfrm>
            <a:off x="3616200" y="6199560"/>
            <a:ext cx="78998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lt1">
                    <a:lumMod val="50000"/>
                  </a:schemeClr>
                </a:solidFill>
                <a:latin typeface="Calibri"/>
              </a:rPr>
              <a:t>Minh, Su, Chen, Liu, Yan, Kim (2010)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7" name="TextBox 15"/>
          <p:cNvSpPr/>
          <p:nvPr/>
        </p:nvSpPr>
        <p:spPr>
          <a:xfrm>
            <a:off x="5141520" y="540360"/>
            <a:ext cx="63748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SMA 1 mm continuum observations (at 1.5 arcsec)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2" dur="indefinite" restart="never" nodeType="tmRoot">
          <p:childTnLst>
            <p:seq>
              <p:cTn id="293" dur="indefinite" nodeType="mainSeq"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98" dur="5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8" name="Picture 9" descr=""/>
          <p:cNvPicPr/>
          <p:nvPr/>
        </p:nvPicPr>
        <p:blipFill>
          <a:blip r:embed="rId1"/>
          <a:srcRect l="13778" t="0" r="0" b="11860"/>
          <a:stretch/>
        </p:blipFill>
        <p:spPr>
          <a:xfrm>
            <a:off x="3603960" y="961920"/>
            <a:ext cx="8396640" cy="5196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29" name="TextBox 1"/>
          <p:cNvSpPr/>
          <p:nvPr/>
        </p:nvSpPr>
        <p:spPr>
          <a:xfrm>
            <a:off x="3616200" y="6199560"/>
            <a:ext cx="78998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lt1">
                    <a:lumMod val="50000"/>
                  </a:schemeClr>
                </a:solidFill>
                <a:latin typeface="Calibri"/>
              </a:rPr>
              <a:t>Minh, Su, Chen, Liu, Yan, Kim (2010)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0" name="TextBox 2"/>
          <p:cNvSpPr/>
          <p:nvPr/>
        </p:nvSpPr>
        <p:spPr>
          <a:xfrm>
            <a:off x="5141520" y="540360"/>
            <a:ext cx="63748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SMA 1 mm continuum observations (at 1.5 arcsec)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731" name="Group 3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1732" name="Rectangle 4"/>
            <p:cNvSpPr/>
            <p:nvPr/>
          </p:nvSpPr>
          <p:spPr>
            <a:xfrm>
              <a:off x="0" y="0"/>
              <a:ext cx="12191760" cy="6857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pic>
          <p:nvPicPr>
            <p:cNvPr id="1733" name="Picture 7" descr=""/>
            <p:cNvPicPr/>
            <p:nvPr/>
          </p:nvPicPr>
          <p:blipFill>
            <a:blip r:embed="rId2"/>
            <a:srcRect l="11779" t="8812" r="1106" b="10619"/>
            <a:stretch/>
          </p:blipFill>
          <p:spPr>
            <a:xfrm>
              <a:off x="3821760" y="1089360"/>
              <a:ext cx="7250760" cy="49608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round/>
            </a:ln>
          </p:spPr>
        </p:pic>
      </p:grpSp>
      <p:sp>
        <p:nvSpPr>
          <p:cNvPr id="1734" name="TextBox 11"/>
          <p:cNvSpPr/>
          <p:nvPr/>
        </p:nvSpPr>
        <p:spPr>
          <a:xfrm>
            <a:off x="3821760" y="6129360"/>
            <a:ext cx="72507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lt1">
                    <a:lumMod val="85000"/>
                  </a:schemeClr>
                </a:solidFill>
                <a:latin typeface="Calibri"/>
              </a:rPr>
              <a:t>Gómez, Torrelles, Girart, … Goddi, … Sánchez-Monge (2023)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5" name="TextBox 12"/>
          <p:cNvSpPr/>
          <p:nvPr/>
        </p:nvSpPr>
        <p:spPr>
          <a:xfrm>
            <a:off x="4042440" y="692640"/>
            <a:ext cx="7029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lt1"/>
                </a:solidFill>
                <a:latin typeface="Calibri"/>
              </a:rPr>
              <a:t>ALMA 1 mm continuum emission (at 0.12 arcsec), with SNR &gt; 1000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6" name="TextBox 13"/>
          <p:cNvSpPr/>
          <p:nvPr/>
        </p:nvSpPr>
        <p:spPr>
          <a:xfrm>
            <a:off x="203400" y="3720600"/>
            <a:ext cx="341244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lt1"/>
                </a:solidFill>
                <a:latin typeface="Calibri"/>
              </a:rPr>
              <a:t>ALMA data revealed: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ffffff"/>
              </a:buClr>
              <a:buFont typeface="OpenSymbol"/>
              <a:buChar char="-"/>
            </a:pPr>
            <a:r>
              <a:rPr b="0" lang="en-US" sz="1800" spc="-1" strike="noStrike">
                <a:solidFill>
                  <a:schemeClr val="lt1"/>
                </a:solidFill>
                <a:latin typeface="Calibri"/>
              </a:rPr>
              <a:t>Cluster of 40+ compact cores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ffffff"/>
              </a:buClr>
              <a:buFont typeface="OpenSymbol"/>
              <a:buChar char="-"/>
            </a:pPr>
            <a:r>
              <a:rPr b="0" lang="en-US" sz="1800" spc="-1" strike="noStrike">
                <a:solidFill>
                  <a:schemeClr val="lt1"/>
                </a:solidFill>
                <a:latin typeface="Calibri"/>
              </a:rPr>
              <a:t>Most of them low-mass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ffffff"/>
              </a:buClr>
              <a:buFont typeface="OpenSymbol"/>
              <a:buChar char="-"/>
            </a:pPr>
            <a:r>
              <a:rPr b="0" lang="en-US" sz="1800" spc="-1" strike="noStrike">
                <a:solidFill>
                  <a:schemeClr val="lt1"/>
                </a:solidFill>
                <a:latin typeface="Calibri"/>
              </a:rPr>
              <a:t>Three main sources coincident with VLA1, VLA2 and VLA3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9" dur="indefinite" restart="never" nodeType="tmRoot">
          <p:childTnLst>
            <p:seq>
              <p:cTn id="300" dur="indefinite" nodeType="mainSeq"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05" dur="10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7" name="Group 1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pic>
          <p:nvPicPr>
            <p:cNvPr id="1738" name="Picture 9" descr=""/>
            <p:cNvPicPr/>
            <p:nvPr/>
          </p:nvPicPr>
          <p:blipFill>
            <a:blip r:embed="rId1"/>
            <a:srcRect l="13778" t="0" r="0" b="11860"/>
            <a:stretch/>
          </p:blipFill>
          <p:spPr>
            <a:xfrm>
              <a:off x="3603960" y="961920"/>
              <a:ext cx="8396640" cy="5196600"/>
            </a:xfrm>
            <a:prstGeom prst="rect">
              <a:avLst/>
            </a:prstGeom>
            <a:noFill/>
            <a:ln w="0">
              <a:noFill/>
            </a:ln>
          </p:spPr>
        </p:pic>
        <p:grpSp>
          <p:nvGrpSpPr>
            <p:cNvPr id="1739" name="Group 5"/>
            <p:cNvGrpSpPr/>
            <p:nvPr/>
          </p:nvGrpSpPr>
          <p:grpSpPr>
            <a:xfrm>
              <a:off x="0" y="0"/>
              <a:ext cx="12191760" cy="6857640"/>
              <a:chOff x="0" y="0"/>
              <a:chExt cx="12191760" cy="6857640"/>
            </a:xfrm>
          </p:grpSpPr>
          <p:sp>
            <p:nvSpPr>
              <p:cNvPr id="1740" name="Rectangle 6"/>
              <p:cNvSpPr/>
              <p:nvPr/>
            </p:nvSpPr>
            <p:spPr>
              <a:xfrm>
                <a:off x="0" y="0"/>
                <a:ext cx="12191760" cy="685764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pic>
            <p:nvPicPr>
              <p:cNvPr id="1741" name="Picture 8" descr=""/>
              <p:cNvPicPr/>
              <p:nvPr/>
            </p:nvPicPr>
            <p:blipFill>
              <a:blip r:embed="rId2"/>
              <a:srcRect l="11779" t="8812" r="1106" b="10619"/>
              <a:stretch/>
            </p:blipFill>
            <p:spPr>
              <a:xfrm>
                <a:off x="3821760" y="1089360"/>
                <a:ext cx="7250760" cy="4960800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round/>
              </a:ln>
            </p:spPr>
          </p:pic>
        </p:grpSp>
      </p:grpSp>
      <p:pic>
        <p:nvPicPr>
          <p:cNvPr id="1742" name="Picture 2" descr=""/>
          <p:cNvPicPr/>
          <p:nvPr/>
        </p:nvPicPr>
        <p:blipFill>
          <a:blip r:embed="rId3"/>
          <a:srcRect l="9802" t="0" r="61672" b="11699"/>
          <a:stretch/>
        </p:blipFill>
        <p:spPr>
          <a:xfrm>
            <a:off x="206640" y="1944360"/>
            <a:ext cx="3791520" cy="4563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43" name="TextBox 4"/>
          <p:cNvSpPr/>
          <p:nvPr/>
        </p:nvSpPr>
        <p:spPr>
          <a:xfrm>
            <a:off x="3821760" y="6129360"/>
            <a:ext cx="72507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lt1">
                    <a:lumMod val="85000"/>
                  </a:schemeClr>
                </a:solidFill>
                <a:latin typeface="Calibri"/>
              </a:rPr>
              <a:t>Gómez, Torrelles, Girart, … Goddi, … Sánchez-Monge (2023)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4" name="TextBox 10"/>
          <p:cNvSpPr/>
          <p:nvPr/>
        </p:nvSpPr>
        <p:spPr>
          <a:xfrm>
            <a:off x="4042440" y="692640"/>
            <a:ext cx="7029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lt1"/>
                </a:solidFill>
                <a:latin typeface="Calibri"/>
              </a:rPr>
              <a:t>ALMA 1 mm continuum emission (at 0.12 arcsec), with SNR &gt; 1000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06" dur="indefinite" restart="never" nodeType="tmRoot">
          <p:childTnLst>
            <p:seq>
              <p:cTn id="307" dur="indefinite" nodeType="mainSeq"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nodeType="after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311" dur="50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nodeType="with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314" dur="5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nodeType="with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317" dur="50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21" dur="50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5" name="Picture 3" descr=""/>
          <p:cNvPicPr/>
          <p:nvPr/>
        </p:nvPicPr>
        <p:blipFill>
          <a:blip r:embed="rId1"/>
          <a:srcRect l="38332" t="0" r="1463" b="11699"/>
          <a:stretch/>
        </p:blipFill>
        <p:spPr>
          <a:xfrm>
            <a:off x="3998520" y="1944360"/>
            <a:ext cx="8002080" cy="4563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46" name="Picture 4" descr=""/>
          <p:cNvPicPr/>
          <p:nvPr/>
        </p:nvPicPr>
        <p:blipFill>
          <a:blip r:embed="rId2"/>
          <a:srcRect l="9802" t="0" r="61672" b="11699"/>
          <a:stretch/>
        </p:blipFill>
        <p:spPr>
          <a:xfrm>
            <a:off x="206640" y="1944360"/>
            <a:ext cx="3791520" cy="4563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47" name="TextBox 7"/>
          <p:cNvSpPr/>
          <p:nvPr/>
        </p:nvSpPr>
        <p:spPr>
          <a:xfrm>
            <a:off x="0" y="6541920"/>
            <a:ext cx="121917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lt1">
                    <a:lumMod val="50000"/>
                  </a:schemeClr>
                </a:solidFill>
                <a:latin typeface="Calibri"/>
              </a:rPr>
              <a:t>Sánchez-Monge, Gómez, Torrelles, …, Girart, …, Goddi et al (2025)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748" name="Group 15"/>
          <p:cNvGrpSpPr/>
          <p:nvPr/>
        </p:nvGrpSpPr>
        <p:grpSpPr>
          <a:xfrm>
            <a:off x="4704120" y="95760"/>
            <a:ext cx="5979600" cy="3982680"/>
            <a:chOff x="4704120" y="95760"/>
            <a:chExt cx="5979600" cy="3982680"/>
          </a:xfrm>
        </p:grpSpPr>
        <p:sp>
          <p:nvSpPr>
            <p:cNvPr id="1749" name="TextBox 8"/>
            <p:cNvSpPr/>
            <p:nvPr/>
          </p:nvSpPr>
          <p:spPr>
            <a:xfrm>
              <a:off x="4791960" y="95760"/>
              <a:ext cx="5891400" cy="1818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en-US" sz="1800" spc="-1" strike="noStrike">
                  <a:solidFill>
                    <a:schemeClr val="dk1"/>
                  </a:solidFill>
                  <a:latin typeface="Calibri"/>
                </a:rPr>
                <a:t>W75N(B)-VLA3 1 mm continuum emission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  <a:p>
              <a:pPr marL="285840" indent="-285840" defTabSz="914400">
                <a:lnSpc>
                  <a:spcPct val="100000"/>
                </a:lnSpc>
                <a:buClr>
                  <a:srgbClr val="000000"/>
                </a:buClr>
                <a:buFont typeface="OpenSymbol"/>
                <a:buChar char="-"/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total flux at 1 mm: about 150 mJy</a:t>
              </a:r>
              <a:br>
                <a:rPr sz="1800"/>
              </a:b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	</a:t>
              </a: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25 mJy from free-free (extrapolated from radiojet)</a:t>
              </a:r>
              <a:br>
                <a:rPr sz="1800"/>
              </a:b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	</a:t>
              </a: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125 mJy from dust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endParaRPr b="0" lang="en-US" sz="300" spc="-1" strike="noStrike">
                <a:solidFill>
                  <a:srgbClr val="000000"/>
                </a:solidFill>
                <a:latin typeface="Calibri"/>
              </a:endParaRPr>
            </a:p>
            <a:p>
              <a:pPr marL="285840" indent="-285840" defTabSz="914400">
                <a:lnSpc>
                  <a:spcPct val="100000"/>
                </a:lnSpc>
                <a:buClr>
                  <a:srgbClr val="000000"/>
                </a:buClr>
                <a:buFont typeface="OpenSymbol"/>
                <a:buChar char="-"/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M</a:t>
              </a:r>
              <a:r>
                <a:rPr b="0" lang="en-US" sz="1800" spc="-1" strike="noStrike" baseline="-25000">
                  <a:solidFill>
                    <a:schemeClr val="dk1"/>
                  </a:solidFill>
                  <a:latin typeface="Calibri"/>
                </a:rPr>
                <a:t>dust+gas</a:t>
              </a: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 about 0.43 – 1.74 M</a:t>
              </a:r>
              <a:r>
                <a:rPr b="0" lang="en-US" sz="1800" spc="-1" strike="noStrike" baseline="-25000">
                  <a:solidFill>
                    <a:schemeClr val="dk1"/>
                  </a:solidFill>
                  <a:latin typeface="Cambria Math"/>
                  <a:ea typeface="Cambria Math"/>
                </a:rPr>
                <a:t>⊙</a:t>
              </a:r>
              <a:r>
                <a:rPr b="0" lang="en-US" sz="1800" spc="-1" strike="noStrike">
                  <a:solidFill>
                    <a:schemeClr val="dk1"/>
                  </a:solidFill>
                  <a:latin typeface="Calibri"/>
                  <a:ea typeface="Cambria Math"/>
                </a:rPr>
                <a:t> (assuming 200 – 50 K)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  <a:p>
              <a:pPr marL="285840" indent="-285840" defTabSz="914400">
                <a:lnSpc>
                  <a:spcPct val="100000"/>
                </a:lnSpc>
                <a:buClr>
                  <a:srgbClr val="000000"/>
                </a:buClr>
                <a:buFont typeface="OpenSymbol"/>
                <a:buChar char="-"/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  <a:ea typeface="Cambria Math"/>
                </a:rPr>
                <a:t>effective circular radius about 300 au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750" name="Straight Connector 9"/>
            <p:cNvCxnSpPr/>
            <p:nvPr/>
          </p:nvCxnSpPr>
          <p:spPr>
            <a:xfrm>
              <a:off x="10683720" y="1895760"/>
              <a:ext cx="360" cy="21830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751" name="Straight Connector 11"/>
            <p:cNvCxnSpPr/>
            <p:nvPr/>
          </p:nvCxnSpPr>
          <p:spPr>
            <a:xfrm>
              <a:off x="4704120" y="1895760"/>
              <a:ext cx="597996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22" dur="indefinite" restart="never" nodeType="tmRoot">
          <p:childTnLst>
            <p:seq>
              <p:cTn id="323" dur="indefinite" nodeType="mainSeq"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nodeType="with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28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332" dur="5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.png" descr=""/>
          <p:cNvPicPr/>
          <p:nvPr/>
        </p:nvPicPr>
        <p:blipFill>
          <a:blip r:embed="rId1"/>
          <a:stretch/>
        </p:blipFill>
        <p:spPr>
          <a:xfrm>
            <a:off x="876960" y="721800"/>
            <a:ext cx="1645560" cy="152676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26" name="image.png" descr=""/>
          <p:cNvPicPr/>
          <p:nvPr/>
        </p:nvPicPr>
        <p:blipFill>
          <a:blip r:embed="rId2"/>
          <a:stretch/>
        </p:blipFill>
        <p:spPr>
          <a:xfrm>
            <a:off x="876960" y="2293920"/>
            <a:ext cx="1645560" cy="152964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27" name="image.png" descr=""/>
          <p:cNvPicPr/>
          <p:nvPr/>
        </p:nvPicPr>
        <p:blipFill>
          <a:blip r:embed="rId3"/>
          <a:stretch/>
        </p:blipFill>
        <p:spPr>
          <a:xfrm>
            <a:off x="876960" y="3868920"/>
            <a:ext cx="1645560" cy="152964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28" name="image.png" descr=""/>
          <p:cNvPicPr/>
          <p:nvPr/>
        </p:nvPicPr>
        <p:blipFill>
          <a:blip r:embed="rId4"/>
          <a:stretch/>
        </p:blipFill>
        <p:spPr>
          <a:xfrm>
            <a:off x="876960" y="5454720"/>
            <a:ext cx="1645560" cy="73548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29" name="image.png" descr=""/>
          <p:cNvPicPr/>
          <p:nvPr/>
        </p:nvPicPr>
        <p:blipFill>
          <a:blip r:embed="rId5"/>
          <a:stretch/>
        </p:blipFill>
        <p:spPr>
          <a:xfrm>
            <a:off x="865080" y="6236640"/>
            <a:ext cx="1645560" cy="42552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30" name="stage1-B.pdf" descr=""/>
          <p:cNvPicPr/>
          <p:nvPr/>
        </p:nvPicPr>
        <p:blipFill>
          <a:blip r:embed="rId6"/>
          <a:stretch/>
        </p:blipFill>
        <p:spPr>
          <a:xfrm>
            <a:off x="3164760" y="76104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131" name="stage2-B.pdf" descr=""/>
          <p:cNvPicPr/>
          <p:nvPr/>
        </p:nvPicPr>
        <p:blipFill>
          <a:blip r:embed="rId7"/>
          <a:stretch/>
        </p:blipFill>
        <p:spPr>
          <a:xfrm>
            <a:off x="3164760" y="223920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132" name="stage3-B.pdf" descr=""/>
          <p:cNvPicPr/>
          <p:nvPr/>
        </p:nvPicPr>
        <p:blipFill>
          <a:blip r:embed="rId8"/>
          <a:stretch/>
        </p:blipFill>
        <p:spPr>
          <a:xfrm>
            <a:off x="3164760" y="372312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133" name="stage4-B.pdf" descr=""/>
          <p:cNvPicPr/>
          <p:nvPr/>
        </p:nvPicPr>
        <p:blipFill>
          <a:blip r:embed="rId9"/>
          <a:stretch/>
        </p:blipFill>
        <p:spPr>
          <a:xfrm>
            <a:off x="3165480" y="522360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sp>
        <p:nvSpPr>
          <p:cNvPr id="134" name="Shape 775"/>
          <p:cNvSpPr/>
          <p:nvPr/>
        </p:nvSpPr>
        <p:spPr>
          <a:xfrm rot="16200000">
            <a:off x="-1668960" y="4193280"/>
            <a:ext cx="4728960" cy="244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  <a:spcBef>
                <a:spcPts val="1301"/>
              </a:spcBef>
            </a:pPr>
            <a:r>
              <a:rPr b="0" lang="en-US" sz="1600" spc="-1" strike="noStrike">
                <a:solidFill>
                  <a:schemeClr val="lt1"/>
                </a:solidFill>
                <a:latin typeface="Arial Narrow"/>
                <a:ea typeface="Arial Narrow"/>
              </a:rPr>
              <a:t>Courtesy of L.Carbonaro and M.T. Beltrán</a:t>
            </a:r>
            <a:endParaRPr b="0" lang="en-US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5" name="Shape 787"/>
          <p:cNvSpPr/>
          <p:nvPr/>
        </p:nvSpPr>
        <p:spPr>
          <a:xfrm rot="16200000">
            <a:off x="1357200" y="4917240"/>
            <a:ext cx="3282120" cy="244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  <a:spcBef>
                <a:spcPts val="1301"/>
              </a:spcBef>
            </a:pPr>
            <a:r>
              <a:rPr b="0" lang="en-US" sz="1600" spc="-1" strike="noStrike">
                <a:solidFill>
                  <a:schemeClr val="lt1"/>
                </a:solidFill>
                <a:latin typeface="Arial Narrow"/>
                <a:ea typeface="Arial Narrow"/>
              </a:rPr>
              <a:t>Image credit: B. Sánchez and R. Delgado</a:t>
            </a:r>
            <a:endParaRPr b="0" lang="en-US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6" name="Shape 778"/>
          <p:cNvSpPr/>
          <p:nvPr/>
        </p:nvSpPr>
        <p:spPr>
          <a:xfrm>
            <a:off x="876960" y="237240"/>
            <a:ext cx="1633680" cy="428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2552760">
              <a:lnSpc>
                <a:spcPct val="100000"/>
              </a:lnSpc>
              <a:tabLst>
                <a:tab algn="l" pos="419040"/>
              </a:tabLst>
            </a:pPr>
            <a:r>
              <a:rPr b="0" lang="en-US" sz="2600" spc="-1" strike="noStrike">
                <a:solidFill>
                  <a:schemeClr val="lt1"/>
                </a:solidFill>
                <a:latin typeface="Calibri"/>
              </a:rPr>
              <a:t>low-mass</a:t>
            </a:r>
            <a:endParaRPr b="0" lang="en-US" sz="2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7" name="Shape 784"/>
          <p:cNvSpPr/>
          <p:nvPr/>
        </p:nvSpPr>
        <p:spPr>
          <a:xfrm>
            <a:off x="3164760" y="233640"/>
            <a:ext cx="1919880" cy="468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2552760">
              <a:lnSpc>
                <a:spcPct val="100000"/>
              </a:lnSpc>
              <a:tabLst>
                <a:tab algn="l" pos="419040"/>
              </a:tabLst>
            </a:pPr>
            <a:r>
              <a:rPr b="0" lang="en-US" sz="2600" spc="-1" strike="noStrike">
                <a:solidFill>
                  <a:schemeClr val="lt1"/>
                </a:solidFill>
                <a:latin typeface="Calibri"/>
              </a:rPr>
              <a:t>high-mass</a:t>
            </a:r>
            <a:endParaRPr b="0" lang="en-US" sz="2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8" name="Shape 785"/>
          <p:cNvSpPr/>
          <p:nvPr/>
        </p:nvSpPr>
        <p:spPr>
          <a:xfrm>
            <a:off x="5468040" y="824040"/>
            <a:ext cx="5992560" cy="926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starless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IRDCs, massive quiescent clumps,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dense cores (lines and dust), disks?</a:t>
            </a:r>
            <a:r>
              <a:rPr b="0" lang="en-US" sz="19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 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9" name="Shape 788"/>
          <p:cNvSpPr/>
          <p:nvPr/>
        </p:nvSpPr>
        <p:spPr>
          <a:xfrm>
            <a:off x="5468040" y="1950840"/>
            <a:ext cx="5609520" cy="970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protostellar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dense cores, disks, masers,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outflows and jets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0" name="Shape 789"/>
          <p:cNvSpPr/>
          <p:nvPr/>
        </p:nvSpPr>
        <p:spPr>
          <a:xfrm>
            <a:off x="5468040" y="3189600"/>
            <a:ext cx="6150240" cy="1066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ZAMS</a:t>
            </a:r>
            <a:r>
              <a:rPr b="1" lang="en-US" sz="2200" spc="-1" strike="noStrike" baseline="-5000">
                <a:solidFill>
                  <a:srgbClr val="ffff00"/>
                </a:solidFill>
                <a:latin typeface="Calibri"/>
              </a:rPr>
              <a:t>[pre-UCHII]</a:t>
            </a:r>
            <a:r>
              <a:rPr b="0" lang="en-US" sz="2200" spc="-1" strike="noStrike" baseline="-5000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hot molecular cores, disks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outflows/jets, masers, HCHII regions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1" name="Shape 790"/>
          <p:cNvSpPr/>
          <p:nvPr/>
        </p:nvSpPr>
        <p:spPr>
          <a:xfrm>
            <a:off x="5468040" y="4522680"/>
            <a:ext cx="5609520" cy="875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ZAMS</a:t>
            </a:r>
            <a:r>
              <a:rPr b="1" lang="en-US" sz="2200" spc="-1" strike="noStrike" baseline="-5000">
                <a:solidFill>
                  <a:srgbClr val="ffff00"/>
                </a:solidFill>
                <a:latin typeface="Calibri"/>
              </a:rPr>
              <a:t>[UCHII]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UCHII and compact HII regions,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masers, disks?, outflows?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2" name="Shape 791"/>
          <p:cNvSpPr/>
          <p:nvPr/>
        </p:nvSpPr>
        <p:spPr>
          <a:xfrm>
            <a:off x="5468040" y="5757840"/>
            <a:ext cx="5609520" cy="640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final star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massive star or cluster, HII regions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2" name="Picture 3" descr=""/>
          <p:cNvPicPr/>
          <p:nvPr/>
        </p:nvPicPr>
        <p:blipFill>
          <a:blip r:embed="rId1"/>
          <a:srcRect l="68996" t="0" r="1463" b="11699"/>
          <a:stretch/>
        </p:blipFill>
        <p:spPr>
          <a:xfrm>
            <a:off x="8074440" y="1944360"/>
            <a:ext cx="3925800" cy="4563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53" name="Rectangle 2"/>
          <p:cNvSpPr/>
          <p:nvPr/>
        </p:nvSpPr>
        <p:spPr>
          <a:xfrm>
            <a:off x="7935120" y="2681280"/>
            <a:ext cx="294120" cy="48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54" name="Rectangle 5"/>
          <p:cNvSpPr/>
          <p:nvPr/>
        </p:nvSpPr>
        <p:spPr>
          <a:xfrm>
            <a:off x="7935120" y="6268320"/>
            <a:ext cx="294120" cy="48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755" name="Picture 6" descr=""/>
          <p:cNvPicPr/>
          <p:nvPr/>
        </p:nvPicPr>
        <p:blipFill>
          <a:blip r:embed="rId2"/>
          <a:stretch/>
        </p:blipFill>
        <p:spPr>
          <a:xfrm>
            <a:off x="98280" y="550080"/>
            <a:ext cx="9016920" cy="42541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756" name="Group 8"/>
          <p:cNvGrpSpPr/>
          <p:nvPr/>
        </p:nvGrpSpPr>
        <p:grpSpPr>
          <a:xfrm>
            <a:off x="0" y="4849560"/>
            <a:ext cx="4256280" cy="1530360"/>
            <a:chOff x="0" y="4849560"/>
            <a:chExt cx="4256280" cy="1530360"/>
          </a:xfrm>
        </p:grpSpPr>
        <p:pic>
          <p:nvPicPr>
            <p:cNvPr id="1757" name="Picture 9" descr=""/>
            <p:cNvPicPr/>
            <p:nvPr/>
          </p:nvPicPr>
          <p:blipFill>
            <a:blip r:embed="rId3"/>
            <a:srcRect l="20378" t="30049" r="67767" b="49995"/>
            <a:stretch/>
          </p:blipFill>
          <p:spPr>
            <a:xfrm flipH="1">
              <a:off x="2938680" y="4849560"/>
              <a:ext cx="677160" cy="914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758" name="Rectangular Callout 10"/>
            <p:cNvSpPr/>
            <p:nvPr/>
          </p:nvSpPr>
          <p:spPr>
            <a:xfrm>
              <a:off x="2297880" y="5808960"/>
              <a:ext cx="1958400" cy="568080"/>
            </a:xfrm>
            <a:prstGeom prst="wedgeRectCallout">
              <a:avLst>
                <a:gd name="adj1" fmla="val -10447"/>
                <a:gd name="adj2" fmla="val -9028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4472c4">
                  <a:lumMod val="75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pic>
          <p:nvPicPr>
            <p:cNvPr id="1759" name="Picture 11" descr=""/>
            <p:cNvPicPr/>
            <p:nvPr/>
          </p:nvPicPr>
          <p:blipFill>
            <a:blip r:embed="rId4"/>
            <a:srcRect l="18331" t="15424" r="13866" b="12946"/>
            <a:stretch/>
          </p:blipFill>
          <p:spPr>
            <a:xfrm>
              <a:off x="1896480" y="4859640"/>
              <a:ext cx="680760" cy="914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760" name="Rectangular Callout 12"/>
            <p:cNvSpPr/>
            <p:nvPr/>
          </p:nvSpPr>
          <p:spPr>
            <a:xfrm>
              <a:off x="52560" y="5013360"/>
              <a:ext cx="1713960" cy="606240"/>
            </a:xfrm>
            <a:prstGeom prst="wedgeRectCallout">
              <a:avLst>
                <a:gd name="adj1" fmla="val 66641"/>
                <a:gd name="adj2" fmla="val 1609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ed7d31">
                  <a:lumMod val="75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761" name="TextBox 13"/>
            <p:cNvSpPr/>
            <p:nvPr/>
          </p:nvSpPr>
          <p:spPr>
            <a:xfrm>
              <a:off x="0" y="5042880"/>
              <a:ext cx="1831320" cy="51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Look! There is even your favorite molecule</a:t>
              </a:r>
              <a:endParaRPr b="0" lang="en-US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62" name="TextBox 14"/>
            <p:cNvSpPr/>
            <p:nvPr/>
          </p:nvSpPr>
          <p:spPr>
            <a:xfrm>
              <a:off x="2297880" y="5834160"/>
              <a:ext cx="1958400" cy="545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… </a:t>
              </a: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but you have covered only one line of CH</a:t>
              </a:r>
              <a:r>
                <a:rPr b="0" lang="en-US" sz="1400" spc="-1" strike="noStrike" baseline="-25000">
                  <a:solidFill>
                    <a:schemeClr val="dk1"/>
                  </a:solidFill>
                  <a:latin typeface="Calibri"/>
                </a:rPr>
                <a:t>3</a:t>
              </a: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CN</a:t>
              </a:r>
              <a:endParaRPr b="0" lang="en-US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cxnSp>
        <p:nvCxnSpPr>
          <p:cNvPr id="1763" name="Straight Connector 16"/>
          <p:cNvCxnSpPr/>
          <p:nvPr/>
        </p:nvCxnSpPr>
        <p:spPr>
          <a:xfrm>
            <a:off x="6536520" y="4287600"/>
            <a:ext cx="360" cy="1063080"/>
          </a:xfrm>
          <a:prstGeom prst="straightConnector1">
            <a:avLst/>
          </a:prstGeom>
          <a:ln w="25400">
            <a:solidFill>
              <a:srgbClr val="ffffff">
                <a:lumMod val="65000"/>
              </a:srgbClr>
            </a:solidFill>
          </a:ln>
        </p:spPr>
      </p:cxnSp>
      <p:sp>
        <p:nvSpPr>
          <p:cNvPr id="1764" name="TextBox 18"/>
          <p:cNvSpPr/>
          <p:nvPr/>
        </p:nvSpPr>
        <p:spPr>
          <a:xfrm>
            <a:off x="4894920" y="5345280"/>
            <a:ext cx="2778480" cy="638280"/>
          </a:xfrm>
          <a:prstGeom prst="rect">
            <a:avLst/>
          </a:prstGeom>
          <a:noFill/>
          <a:ln w="25400">
            <a:solidFill>
              <a:srgbClr val="ffffff">
                <a:lumMod val="65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Broad spectral window</a:t>
            </a:r>
            <a:br>
              <a:rPr sz="1800"/>
            </a:b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(low resolution : 20 km/s)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5" name="TextBox 19"/>
          <p:cNvSpPr/>
          <p:nvPr/>
        </p:nvSpPr>
        <p:spPr>
          <a:xfrm>
            <a:off x="0" y="6541920"/>
            <a:ext cx="121917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lt1">
                    <a:lumMod val="50000"/>
                  </a:schemeClr>
                </a:solidFill>
                <a:latin typeface="Calibri"/>
              </a:rPr>
              <a:t>Sánchez-Monge, Gómez, Torrelles, …, Girart, …, Goddi et al (2025)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766" name="Straight Connector 20"/>
          <p:cNvCxnSpPr/>
          <p:nvPr/>
        </p:nvCxnSpPr>
        <p:spPr>
          <a:xfrm flipV="1">
            <a:off x="2063520" y="259200"/>
            <a:ext cx="360" cy="581400"/>
          </a:xfrm>
          <a:prstGeom prst="straightConnector1">
            <a:avLst/>
          </a:prstGeom>
          <a:ln w="25400">
            <a:solidFill>
              <a:srgbClr val="ffffff">
                <a:lumMod val="65000"/>
              </a:srgbClr>
            </a:solidFill>
          </a:ln>
        </p:spPr>
      </p:cxnSp>
      <p:cxnSp>
        <p:nvCxnSpPr>
          <p:cNvPr id="1767" name="Straight Connector 23"/>
          <p:cNvCxnSpPr/>
          <p:nvPr/>
        </p:nvCxnSpPr>
        <p:spPr>
          <a:xfrm flipV="1">
            <a:off x="4347360" y="259200"/>
            <a:ext cx="360" cy="581400"/>
          </a:xfrm>
          <a:prstGeom prst="straightConnector1">
            <a:avLst/>
          </a:prstGeom>
          <a:ln w="25400">
            <a:solidFill>
              <a:srgbClr val="ffffff">
                <a:lumMod val="65000"/>
              </a:srgbClr>
            </a:solidFill>
          </a:ln>
        </p:spPr>
      </p:cxnSp>
      <p:cxnSp>
        <p:nvCxnSpPr>
          <p:cNvPr id="1768" name="Straight Connector 24"/>
          <p:cNvCxnSpPr/>
          <p:nvPr/>
        </p:nvCxnSpPr>
        <p:spPr>
          <a:xfrm flipV="1">
            <a:off x="7008120" y="259200"/>
            <a:ext cx="360" cy="581400"/>
          </a:xfrm>
          <a:prstGeom prst="straightConnector1">
            <a:avLst/>
          </a:prstGeom>
          <a:ln w="25400">
            <a:solidFill>
              <a:srgbClr val="ffffff">
                <a:lumMod val="65000"/>
              </a:srgbClr>
            </a:solidFill>
          </a:ln>
        </p:spPr>
      </p:cxnSp>
      <p:cxnSp>
        <p:nvCxnSpPr>
          <p:cNvPr id="1769" name="Straight Connector 25"/>
          <p:cNvCxnSpPr/>
          <p:nvPr/>
        </p:nvCxnSpPr>
        <p:spPr>
          <a:xfrm>
            <a:off x="2063520" y="259200"/>
            <a:ext cx="7210080" cy="360"/>
          </a:xfrm>
          <a:prstGeom prst="straightConnector1">
            <a:avLst/>
          </a:prstGeom>
          <a:ln w="25400">
            <a:solidFill>
              <a:srgbClr val="ffffff">
                <a:lumMod val="65000"/>
              </a:srgbClr>
            </a:solidFill>
          </a:ln>
        </p:spPr>
      </p:cxnSp>
      <p:sp>
        <p:nvSpPr>
          <p:cNvPr id="1770" name="TextBox 28"/>
          <p:cNvSpPr/>
          <p:nvPr/>
        </p:nvSpPr>
        <p:spPr>
          <a:xfrm>
            <a:off x="9273600" y="132480"/>
            <a:ext cx="2778480" cy="638280"/>
          </a:xfrm>
          <a:prstGeom prst="rect">
            <a:avLst/>
          </a:prstGeom>
          <a:noFill/>
          <a:ln w="25400">
            <a:solidFill>
              <a:srgbClr val="ffffff">
                <a:lumMod val="65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Blue lines highlight species studied in SM+2025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3" dur="indefinite" restart="never" nodeType="tmRoot">
          <p:childTnLst>
            <p:seq>
              <p:cTn id="334" dur="indefinite" nodeType="mainSeq"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nodeType="with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" name="Picture 3" descr=""/>
          <p:cNvPicPr/>
          <p:nvPr/>
        </p:nvPicPr>
        <p:blipFill>
          <a:blip r:embed="rId1"/>
          <a:srcRect l="9670" t="0" r="1852" b="11398"/>
          <a:stretch/>
        </p:blipFill>
        <p:spPr>
          <a:xfrm>
            <a:off x="236160" y="1210320"/>
            <a:ext cx="11719440" cy="4563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72" name="TextBox 4"/>
          <p:cNvSpPr/>
          <p:nvPr/>
        </p:nvSpPr>
        <p:spPr>
          <a:xfrm>
            <a:off x="0" y="6541920"/>
            <a:ext cx="121917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lt1">
                    <a:lumMod val="50000"/>
                  </a:schemeClr>
                </a:solidFill>
                <a:latin typeface="Calibri"/>
              </a:rPr>
              <a:t>Sánchez-Monge, Gómez, Torrelles, …, Girart, …, Goddi et al (2025)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773" name="Group 8"/>
          <p:cNvGrpSpPr/>
          <p:nvPr/>
        </p:nvGrpSpPr>
        <p:grpSpPr>
          <a:xfrm>
            <a:off x="733680" y="762480"/>
            <a:ext cx="9846360" cy="1583640"/>
            <a:chOff x="733680" y="762480"/>
            <a:chExt cx="9846360" cy="1583640"/>
          </a:xfrm>
        </p:grpSpPr>
        <p:sp>
          <p:nvSpPr>
            <p:cNvPr id="1774" name="TextBox 5"/>
            <p:cNvSpPr/>
            <p:nvPr/>
          </p:nvSpPr>
          <p:spPr>
            <a:xfrm>
              <a:off x="734040" y="762480"/>
              <a:ext cx="98460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en-US" sz="1800" spc="-1" strike="noStrike">
                  <a:solidFill>
                    <a:schemeClr val="dk1"/>
                  </a:solidFill>
                  <a:latin typeface="Calibri"/>
                </a:rPr>
                <a:t>SiO (5-4) emission</a:t>
              </a: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 : tentative velocity gradient in the direction of the VLA radiojet (and proper motions)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775" name="Straight Connector 7"/>
            <p:cNvCxnSpPr/>
            <p:nvPr/>
          </p:nvCxnSpPr>
          <p:spPr>
            <a:xfrm>
              <a:off x="733680" y="830160"/>
              <a:ext cx="360" cy="15163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9" dur="indefinite" restart="never" nodeType="tmRoot">
          <p:childTnLst>
            <p:seq>
              <p:cTn id="340" dur="indefinite" nodeType="mainSeq"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345" dur="5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TextBox 11"/>
          <p:cNvSpPr/>
          <p:nvPr/>
        </p:nvSpPr>
        <p:spPr>
          <a:xfrm>
            <a:off x="0" y="6541920"/>
            <a:ext cx="121917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lt1">
                    <a:lumMod val="50000"/>
                  </a:schemeClr>
                </a:solidFill>
                <a:latin typeface="Calibri"/>
              </a:rPr>
              <a:t>Sánchez-Monge, Gómez, Torrelles, …, Girart, …, Goddi et al (2025)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777" name="Group 32"/>
          <p:cNvGrpSpPr/>
          <p:nvPr/>
        </p:nvGrpSpPr>
        <p:grpSpPr>
          <a:xfrm>
            <a:off x="1323360" y="784800"/>
            <a:ext cx="9985320" cy="5634720"/>
            <a:chOff x="1323360" y="784800"/>
            <a:chExt cx="9985320" cy="5634720"/>
          </a:xfrm>
        </p:grpSpPr>
        <p:grpSp>
          <p:nvGrpSpPr>
            <p:cNvPr id="1778" name="Group 10"/>
            <p:cNvGrpSpPr/>
            <p:nvPr/>
          </p:nvGrpSpPr>
          <p:grpSpPr>
            <a:xfrm>
              <a:off x="1323360" y="784800"/>
              <a:ext cx="9985320" cy="5634720"/>
              <a:chOff x="1323360" y="784800"/>
              <a:chExt cx="9985320" cy="5634720"/>
            </a:xfrm>
          </p:grpSpPr>
          <p:pic>
            <p:nvPicPr>
              <p:cNvPr id="1779" name="Picture 4" descr=""/>
              <p:cNvPicPr/>
              <p:nvPr/>
            </p:nvPicPr>
            <p:blipFill>
              <a:blip r:embed="rId1"/>
              <a:srcRect l="9238" t="0" r="0" b="64108"/>
              <a:stretch/>
            </p:blipFill>
            <p:spPr>
              <a:xfrm>
                <a:off x="1323360" y="784800"/>
                <a:ext cx="7634880" cy="28170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780" name="Picture 1" descr=""/>
              <p:cNvPicPr/>
              <p:nvPr/>
            </p:nvPicPr>
            <p:blipFill>
              <a:blip r:embed="rId2"/>
              <a:srcRect l="9238" t="0" r="0" b="48557"/>
              <a:stretch/>
            </p:blipFill>
            <p:spPr>
              <a:xfrm>
                <a:off x="1323360" y="3602160"/>
                <a:ext cx="7634880" cy="28170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781" name="Picture 3" descr=""/>
              <p:cNvPicPr/>
              <p:nvPr/>
            </p:nvPicPr>
            <p:blipFill>
              <a:blip r:embed="rId3"/>
              <a:srcRect l="65277" t="35658" r="0" b="33960"/>
              <a:stretch/>
            </p:blipFill>
            <p:spPr>
              <a:xfrm>
                <a:off x="8388000" y="1217520"/>
                <a:ext cx="2920680" cy="2384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782" name="Picture 5" descr=""/>
              <p:cNvPicPr/>
              <p:nvPr/>
            </p:nvPicPr>
            <p:blipFill>
              <a:blip r:embed="rId4"/>
              <a:srcRect l="65277" t="51443" r="0" b="5009"/>
              <a:stretch/>
            </p:blipFill>
            <p:spPr>
              <a:xfrm>
                <a:off x="8388000" y="4034880"/>
                <a:ext cx="2920680" cy="2384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1783" name="Rectangle 6"/>
              <p:cNvSpPr/>
              <p:nvPr/>
            </p:nvSpPr>
            <p:spPr>
              <a:xfrm>
                <a:off x="8388000" y="1217520"/>
                <a:ext cx="108000" cy="291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784" name="Rectangle 7"/>
              <p:cNvSpPr/>
              <p:nvPr/>
            </p:nvSpPr>
            <p:spPr>
              <a:xfrm>
                <a:off x="8388000" y="3245760"/>
                <a:ext cx="108000" cy="291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785" name="Rectangle 8"/>
              <p:cNvSpPr/>
              <p:nvPr/>
            </p:nvSpPr>
            <p:spPr>
              <a:xfrm>
                <a:off x="8388000" y="4048920"/>
                <a:ext cx="108000" cy="291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786" name="Rectangle 9"/>
              <p:cNvSpPr/>
              <p:nvPr/>
            </p:nvSpPr>
            <p:spPr>
              <a:xfrm>
                <a:off x="8388000" y="6077160"/>
                <a:ext cx="108000" cy="291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cxnSp>
          <p:nvCxnSpPr>
            <p:cNvPr id="1787" name="Straight Connector 13"/>
            <p:cNvCxnSpPr/>
            <p:nvPr/>
          </p:nvCxnSpPr>
          <p:spPr>
            <a:xfrm flipV="1">
              <a:off x="2286000" y="1308960"/>
              <a:ext cx="1486080" cy="84204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788" name="Straight Connector 14"/>
            <p:cNvCxnSpPr/>
            <p:nvPr/>
          </p:nvCxnSpPr>
          <p:spPr>
            <a:xfrm>
              <a:off x="2286000" y="2614320"/>
              <a:ext cx="1486080" cy="84204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789" name="Straight Connector 17"/>
            <p:cNvCxnSpPr/>
            <p:nvPr/>
          </p:nvCxnSpPr>
          <p:spPr>
            <a:xfrm flipV="1">
              <a:off x="2286000" y="4126320"/>
              <a:ext cx="1486080" cy="84204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790" name="Straight Connector 18"/>
            <p:cNvCxnSpPr/>
            <p:nvPr/>
          </p:nvCxnSpPr>
          <p:spPr>
            <a:xfrm>
              <a:off x="2281320" y="5408280"/>
              <a:ext cx="1490760" cy="86580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791" name="Straight Connector 19"/>
            <p:cNvCxnSpPr/>
            <p:nvPr/>
          </p:nvCxnSpPr>
          <p:spPr>
            <a:xfrm flipV="1">
              <a:off x="4702320" y="4126320"/>
              <a:ext cx="1440720" cy="116640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792" name="Straight Connector 20"/>
            <p:cNvCxnSpPr/>
            <p:nvPr/>
          </p:nvCxnSpPr>
          <p:spPr>
            <a:xfrm>
              <a:off x="4702320" y="5726520"/>
              <a:ext cx="1440720" cy="54756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793" name="Straight Connector 24"/>
            <p:cNvCxnSpPr/>
            <p:nvPr/>
          </p:nvCxnSpPr>
          <p:spPr>
            <a:xfrm flipV="1">
              <a:off x="4702320" y="1308960"/>
              <a:ext cx="1440720" cy="116640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794" name="Straight Connector 25"/>
            <p:cNvCxnSpPr/>
            <p:nvPr/>
          </p:nvCxnSpPr>
          <p:spPr>
            <a:xfrm>
              <a:off x="4702320" y="2909160"/>
              <a:ext cx="1440720" cy="54756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sp>
          <p:nvSpPr>
            <p:cNvPr id="1795" name="Rectangle 26"/>
            <p:cNvSpPr/>
            <p:nvPr/>
          </p:nvSpPr>
          <p:spPr>
            <a:xfrm>
              <a:off x="2286000" y="2151000"/>
              <a:ext cx="427680" cy="462960"/>
            </a:xfrm>
            <a:prstGeom prst="rect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796" name="Rectangle 28"/>
            <p:cNvSpPr/>
            <p:nvPr/>
          </p:nvSpPr>
          <p:spPr>
            <a:xfrm>
              <a:off x="4680360" y="2467080"/>
              <a:ext cx="427680" cy="442080"/>
            </a:xfrm>
            <a:prstGeom prst="rect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797" name="Rectangle 29"/>
            <p:cNvSpPr/>
            <p:nvPr/>
          </p:nvSpPr>
          <p:spPr>
            <a:xfrm>
              <a:off x="4680360" y="5292720"/>
              <a:ext cx="427680" cy="442080"/>
            </a:xfrm>
            <a:prstGeom prst="rect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798" name="Rectangle 30"/>
            <p:cNvSpPr/>
            <p:nvPr/>
          </p:nvSpPr>
          <p:spPr>
            <a:xfrm>
              <a:off x="2286000" y="4965840"/>
              <a:ext cx="427680" cy="442080"/>
            </a:xfrm>
            <a:prstGeom prst="rect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grpSp>
        <p:nvGrpSpPr>
          <p:cNvPr id="1799" name="Group 33"/>
          <p:cNvGrpSpPr/>
          <p:nvPr/>
        </p:nvGrpSpPr>
        <p:grpSpPr>
          <a:xfrm>
            <a:off x="9512280" y="3506400"/>
            <a:ext cx="2496960" cy="1910520"/>
            <a:chOff x="9512280" y="3506400"/>
            <a:chExt cx="2496960" cy="1910520"/>
          </a:xfrm>
        </p:grpSpPr>
        <p:pic>
          <p:nvPicPr>
            <p:cNvPr id="1800" name="Picture 34" descr=""/>
            <p:cNvPicPr/>
            <p:nvPr/>
          </p:nvPicPr>
          <p:blipFill>
            <a:blip r:embed="rId5"/>
            <a:srcRect l="20378" t="30049" r="67767" b="49995"/>
            <a:stretch/>
          </p:blipFill>
          <p:spPr>
            <a:xfrm flipH="1">
              <a:off x="11328480" y="3506400"/>
              <a:ext cx="677160" cy="914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01" name="Rectangular Callout 35"/>
            <p:cNvSpPr/>
            <p:nvPr/>
          </p:nvSpPr>
          <p:spPr>
            <a:xfrm>
              <a:off x="9512280" y="3586320"/>
              <a:ext cx="1607400" cy="414360"/>
            </a:xfrm>
            <a:prstGeom prst="wedgeRectCallout">
              <a:avLst>
                <a:gd name="adj1" fmla="val 73808"/>
                <a:gd name="adj2" fmla="val 87502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4472c4">
                  <a:lumMod val="75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pic>
          <p:nvPicPr>
            <p:cNvPr id="1802" name="Picture 36" descr=""/>
            <p:cNvPicPr/>
            <p:nvPr/>
          </p:nvPicPr>
          <p:blipFill>
            <a:blip r:embed="rId6"/>
            <a:srcRect l="18331" t="15424" r="13866" b="12946"/>
            <a:stretch/>
          </p:blipFill>
          <p:spPr>
            <a:xfrm flipH="1">
              <a:off x="11328480" y="4502880"/>
              <a:ext cx="680760" cy="914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03" name="TextBox 39"/>
            <p:cNvSpPr/>
            <p:nvPr/>
          </p:nvSpPr>
          <p:spPr>
            <a:xfrm>
              <a:off x="9512280" y="3641040"/>
              <a:ext cx="162576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A rotating disk!</a:t>
              </a:r>
              <a:endParaRPr b="0" lang="en-US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804" name="TextBox 40"/>
          <p:cNvSpPr/>
          <p:nvPr/>
        </p:nvSpPr>
        <p:spPr>
          <a:xfrm rot="16200000">
            <a:off x="-106200" y="2026080"/>
            <a:ext cx="2146320" cy="71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SO</a:t>
            </a:r>
            <a:r>
              <a:rPr b="1" lang="en-US" sz="1800" spc="-1" strike="noStrike" baseline="-25000">
                <a:solidFill>
                  <a:schemeClr val="dk1"/>
                </a:solidFill>
                <a:latin typeface="Calibri"/>
              </a:rPr>
              <a:t>2</a:t>
            </a: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 v</a:t>
            </a:r>
            <a:r>
              <a:rPr b="1" lang="en-US" sz="1800" spc="-1" strike="noStrike" baseline="-25000">
                <a:solidFill>
                  <a:schemeClr val="dk1"/>
                </a:solidFill>
                <a:latin typeface="Calibri"/>
              </a:rPr>
              <a:t>2</a:t>
            </a: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=1</a:t>
            </a:r>
            <a:br>
              <a:rPr sz="1800"/>
            </a:b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(E</a:t>
            </a:r>
            <a:r>
              <a:rPr b="0" lang="en-US" sz="1800" spc="-1" strike="noStrike" baseline="-25000">
                <a:solidFill>
                  <a:schemeClr val="dk1"/>
                </a:solidFill>
                <a:latin typeface="Calibri"/>
              </a:rPr>
              <a:t>up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 = 1012 K)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5" name="TextBox 41"/>
          <p:cNvSpPr/>
          <p:nvPr/>
        </p:nvSpPr>
        <p:spPr>
          <a:xfrm rot="16200000">
            <a:off x="-109440" y="4870440"/>
            <a:ext cx="2146320" cy="71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HC</a:t>
            </a:r>
            <a:r>
              <a:rPr b="1" lang="en-US" sz="1800" spc="-1" strike="noStrike" baseline="-25000">
                <a:solidFill>
                  <a:schemeClr val="dk1"/>
                </a:solidFill>
                <a:latin typeface="Calibri"/>
              </a:rPr>
              <a:t>3</a:t>
            </a: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N</a:t>
            </a:r>
            <a:br>
              <a:rPr sz="1800"/>
            </a:b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(E</a:t>
            </a:r>
            <a:r>
              <a:rPr b="0" lang="en-US" sz="1800" spc="-1" strike="noStrike" baseline="-25000">
                <a:solidFill>
                  <a:schemeClr val="dk1"/>
                </a:solidFill>
                <a:latin typeface="Calibri"/>
              </a:rPr>
              <a:t>up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 = 130 K)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6" name="TextBox 42"/>
          <p:cNvSpPr/>
          <p:nvPr/>
        </p:nvSpPr>
        <p:spPr>
          <a:xfrm>
            <a:off x="6143040" y="128520"/>
            <a:ext cx="21463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0</a:t>
            </a:r>
            <a:r>
              <a:rPr b="1" lang="en-US" sz="1800" spc="-1" strike="noStrike" baseline="30000">
                <a:solidFill>
                  <a:schemeClr val="dk1"/>
                </a:solidFill>
                <a:latin typeface="Calibri"/>
              </a:rPr>
              <a:t>th</a:t>
            </a: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 moment</a:t>
            </a:r>
            <a:br>
              <a:rPr sz="1800"/>
            </a:b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(integrated intensity)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7" name="TextBox 43"/>
          <p:cNvSpPr/>
          <p:nvPr/>
        </p:nvSpPr>
        <p:spPr>
          <a:xfrm>
            <a:off x="8496360" y="127080"/>
            <a:ext cx="21463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1</a:t>
            </a:r>
            <a:r>
              <a:rPr b="1" lang="en-US" sz="1800" spc="-1" strike="noStrike" baseline="30000">
                <a:solidFill>
                  <a:schemeClr val="dk1"/>
                </a:solidFill>
                <a:latin typeface="Calibri"/>
              </a:rPr>
              <a:t>st</a:t>
            </a: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 moment</a:t>
            </a:r>
            <a:br>
              <a:rPr sz="1800"/>
            </a:b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(velocity field)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46" dur="indefinite" restart="never" nodeType="tmRoot">
          <p:childTnLst>
            <p:seq>
              <p:cTn id="347" dur="indefinite" nodeType="mainSeq"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nodeType="with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8" name="Picture 3" descr=""/>
          <p:cNvPicPr/>
          <p:nvPr/>
        </p:nvPicPr>
        <p:blipFill>
          <a:blip r:embed="rId1"/>
          <a:stretch/>
        </p:blipFill>
        <p:spPr>
          <a:xfrm>
            <a:off x="4260600" y="355320"/>
            <a:ext cx="7772040" cy="5397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09" name="TextBox 4"/>
          <p:cNvSpPr/>
          <p:nvPr/>
        </p:nvSpPr>
        <p:spPr>
          <a:xfrm>
            <a:off x="0" y="6541920"/>
            <a:ext cx="121917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lt1">
                    <a:lumMod val="50000"/>
                  </a:schemeClr>
                </a:solidFill>
                <a:latin typeface="Calibri"/>
              </a:rPr>
              <a:t>Sánchez-Monge, Gómez, Torrelles, …, Girart, …, Goddi et al (2025)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810" name="Group 10"/>
          <p:cNvGrpSpPr/>
          <p:nvPr/>
        </p:nvGrpSpPr>
        <p:grpSpPr>
          <a:xfrm>
            <a:off x="965160" y="4694040"/>
            <a:ext cx="3987360" cy="1395000"/>
            <a:chOff x="965160" y="4694040"/>
            <a:chExt cx="3987360" cy="1395000"/>
          </a:xfrm>
        </p:grpSpPr>
        <p:pic>
          <p:nvPicPr>
            <p:cNvPr id="1811" name="Picture 12" descr=""/>
            <p:cNvPicPr/>
            <p:nvPr/>
          </p:nvPicPr>
          <p:blipFill>
            <a:blip r:embed="rId2"/>
            <a:srcRect l="20378" t="30049" r="67767" b="49995"/>
            <a:stretch/>
          </p:blipFill>
          <p:spPr>
            <a:xfrm>
              <a:off x="4275360" y="5175000"/>
              <a:ext cx="677160" cy="9140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812" name="Picture 14" descr=""/>
            <p:cNvPicPr/>
            <p:nvPr/>
          </p:nvPicPr>
          <p:blipFill>
            <a:blip r:embed="rId3"/>
            <a:srcRect l="18331" t="15424" r="13866" b="12946"/>
            <a:stretch/>
          </p:blipFill>
          <p:spPr>
            <a:xfrm>
              <a:off x="3462480" y="5175000"/>
              <a:ext cx="680760" cy="914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13" name="Rectangular Callout 15"/>
            <p:cNvSpPr/>
            <p:nvPr/>
          </p:nvSpPr>
          <p:spPr>
            <a:xfrm>
              <a:off x="1121760" y="4694040"/>
              <a:ext cx="2344320" cy="606240"/>
            </a:xfrm>
            <a:prstGeom prst="wedgeRectCallout">
              <a:avLst>
                <a:gd name="adj1" fmla="val 48292"/>
                <a:gd name="adj2" fmla="val 9138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ed7d31">
                  <a:lumMod val="75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814" name="TextBox 16"/>
            <p:cNvSpPr/>
            <p:nvPr/>
          </p:nvSpPr>
          <p:spPr>
            <a:xfrm>
              <a:off x="965160" y="4735800"/>
              <a:ext cx="2608200" cy="51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The velocity field is consistent with the “butterfly” pv-plot</a:t>
              </a:r>
              <a:endParaRPr b="0" lang="en-US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1815" name="Picture 19" descr=""/>
          <p:cNvPicPr/>
          <p:nvPr/>
        </p:nvPicPr>
        <p:blipFill>
          <a:blip r:embed="rId4"/>
          <a:stretch/>
        </p:blipFill>
        <p:spPr>
          <a:xfrm>
            <a:off x="0" y="636120"/>
            <a:ext cx="4448520" cy="245376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816" name="Group 26"/>
          <p:cNvGrpSpPr/>
          <p:nvPr/>
        </p:nvGrpSpPr>
        <p:grpSpPr>
          <a:xfrm>
            <a:off x="252360" y="3089880"/>
            <a:ext cx="6123960" cy="1218600"/>
            <a:chOff x="252360" y="3089880"/>
            <a:chExt cx="6123960" cy="1218600"/>
          </a:xfrm>
        </p:grpSpPr>
        <p:sp>
          <p:nvSpPr>
            <p:cNvPr id="1817" name="TextBox 21"/>
            <p:cNvSpPr/>
            <p:nvPr/>
          </p:nvSpPr>
          <p:spPr>
            <a:xfrm>
              <a:off x="252720" y="3595320"/>
              <a:ext cx="6123600" cy="713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M</a:t>
              </a:r>
              <a:r>
                <a:rPr b="0" lang="en-US" sz="1800" spc="-1" strike="noStrike" baseline="-25000">
                  <a:solidFill>
                    <a:schemeClr val="dk1"/>
                  </a:solidFill>
                  <a:latin typeface="Calibri"/>
                </a:rPr>
                <a:t>star</a:t>
              </a: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 about 16 </a:t>
              </a:r>
              <a:r>
                <a:rPr b="0" lang="en-US" sz="1800" spc="-1" strike="noStrike">
                  <a:solidFill>
                    <a:schemeClr val="dk1"/>
                  </a:solidFill>
                  <a:latin typeface="Cambria Math"/>
                  <a:ea typeface="Cambria Math"/>
                </a:rPr>
                <a:t>±</a:t>
              </a:r>
              <a:r>
                <a:rPr b="0" lang="en-US" sz="1800" spc="-1" strike="noStrike">
                  <a:solidFill>
                    <a:schemeClr val="dk1"/>
                  </a:solidFill>
                  <a:latin typeface="Calibri"/>
                  <a:ea typeface="Cambria Math"/>
                </a:rPr>
                <a:t> 4 M</a:t>
              </a:r>
              <a:r>
                <a:rPr b="0" lang="en-US" sz="1800" spc="-1" strike="noStrike" baseline="-25000">
                  <a:solidFill>
                    <a:schemeClr val="dk1"/>
                  </a:solidFill>
                  <a:latin typeface="Cambria Math"/>
                  <a:ea typeface="Cambria Math"/>
                </a:rPr>
                <a:t>⊙</a:t>
              </a:r>
              <a:r>
                <a:rPr b="0" lang="en-US" sz="1800" spc="-1" strike="noStrike">
                  <a:solidFill>
                    <a:schemeClr val="dk1"/>
                  </a:solidFill>
                  <a:latin typeface="Calibri"/>
                  <a:ea typeface="Cambria Math"/>
                </a:rPr>
                <a:t> </a:t>
              </a:r>
              <a:r>
                <a:rPr b="0" lang="en-US" sz="1400" spc="-1" strike="noStrike">
                  <a:solidFill>
                    <a:schemeClr val="dk1"/>
                  </a:solidFill>
                  <a:latin typeface="Calibri"/>
                  <a:ea typeface="Cambria Math"/>
                </a:rPr>
                <a:t>(conservative value assuming i=90 deg)</a:t>
              </a:r>
              <a:endParaRPr b="0" lang="en-US" sz="1400" spc="-1" strike="noStrike">
                <a:solidFill>
                  <a:srgbClr val="000000"/>
                </a:solidFill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  <a:ea typeface="Cambria Math"/>
                </a:rPr>
                <a:t>… </a:t>
              </a:r>
              <a:r>
                <a:rPr b="0" lang="en-US" sz="1800" spc="-1" strike="noStrike">
                  <a:solidFill>
                    <a:schemeClr val="dk1"/>
                  </a:solidFill>
                  <a:latin typeface="Calibri"/>
                  <a:ea typeface="Cambria Math"/>
                </a:rPr>
                <a:t>compare with M</a:t>
              </a:r>
              <a:r>
                <a:rPr b="0" lang="en-US" sz="1800" spc="-1" strike="noStrike" baseline="-25000">
                  <a:solidFill>
                    <a:schemeClr val="dk1"/>
                  </a:solidFill>
                  <a:latin typeface="Calibri"/>
                  <a:ea typeface="Cambria Math"/>
                </a:rPr>
                <a:t>dust+gas</a:t>
              </a:r>
              <a:r>
                <a:rPr b="0" lang="en-US" sz="1800" spc="-1" strike="noStrike">
                  <a:solidFill>
                    <a:schemeClr val="dk1"/>
                  </a:solidFill>
                  <a:latin typeface="Calibri"/>
                  <a:ea typeface="Cambria Math"/>
                </a:rPr>
                <a:t> = 0.43-1.74 M</a:t>
              </a:r>
              <a:r>
                <a:rPr b="0" lang="en-US" sz="1800" spc="-1" strike="noStrike" baseline="-25000">
                  <a:solidFill>
                    <a:schemeClr val="dk1"/>
                  </a:solidFill>
                  <a:latin typeface="Cambria Math"/>
                  <a:ea typeface="Cambria Math"/>
                </a:rPr>
                <a:t>⊙</a:t>
              </a:r>
              <a:r>
                <a:rPr b="0" lang="en-US" sz="1800" spc="-1" strike="noStrike">
                  <a:solidFill>
                    <a:schemeClr val="dk1"/>
                  </a:solidFill>
                  <a:latin typeface="Calibri"/>
                  <a:ea typeface="Cambria Math"/>
                </a:rPr>
                <a:t>, and radius of 300 au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818" name="Straight Connector 24"/>
            <p:cNvCxnSpPr/>
            <p:nvPr/>
          </p:nvCxnSpPr>
          <p:spPr>
            <a:xfrm>
              <a:off x="252360" y="3089880"/>
              <a:ext cx="360" cy="11934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2" dur="indefinite" restart="never" nodeType="tmRoot">
          <p:childTnLst>
            <p:seq>
              <p:cTn id="353" dur="indefinite" nodeType="mainSeq"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nodeType="withEffect" fill="hold" presetClass="entr" presetID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nodeType="with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00"/>
                            </p:stCondLst>
                            <p:childTnLst>
                              <p:par>
                                <p:cTn id="361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363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9" name="Picture 2" descr=""/>
          <p:cNvPicPr/>
          <p:nvPr/>
        </p:nvPicPr>
        <p:blipFill>
          <a:blip r:embed="rId1"/>
          <a:srcRect l="0" t="33487" r="0" b="34108"/>
          <a:stretch/>
        </p:blipFill>
        <p:spPr>
          <a:xfrm>
            <a:off x="1899720" y="2296800"/>
            <a:ext cx="3522240" cy="2221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820" name="Group 36"/>
          <p:cNvGrpSpPr/>
          <p:nvPr/>
        </p:nvGrpSpPr>
        <p:grpSpPr>
          <a:xfrm>
            <a:off x="245160" y="2430360"/>
            <a:ext cx="4957920" cy="998280"/>
            <a:chOff x="245160" y="2430360"/>
            <a:chExt cx="4957920" cy="998280"/>
          </a:xfrm>
        </p:grpSpPr>
        <p:cxnSp>
          <p:nvCxnSpPr>
            <p:cNvPr id="1821" name="Straight Connector 21"/>
            <p:cNvCxnSpPr/>
            <p:nvPr/>
          </p:nvCxnSpPr>
          <p:spPr>
            <a:xfrm>
              <a:off x="264600" y="2895480"/>
              <a:ext cx="3309120" cy="360"/>
            </a:xfrm>
            <a:prstGeom prst="straightConnector1">
              <a:avLst/>
            </a:prstGeom>
            <a:ln w="25400">
              <a:solidFill>
                <a:srgbClr val="3da7f9"/>
              </a:solidFill>
            </a:ln>
          </p:spPr>
        </p:cxnSp>
        <p:sp>
          <p:nvSpPr>
            <p:cNvPr id="1822" name="Rounded Rectangle 23"/>
            <p:cNvSpPr/>
            <p:nvPr/>
          </p:nvSpPr>
          <p:spPr>
            <a:xfrm>
              <a:off x="3573360" y="2430360"/>
              <a:ext cx="1629720" cy="998280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rgbClr val="3da7f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823" name="TextBox 32"/>
            <p:cNvSpPr/>
            <p:nvPr/>
          </p:nvSpPr>
          <p:spPr>
            <a:xfrm>
              <a:off x="245160" y="2557080"/>
              <a:ext cx="163440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600" spc="-1" strike="noStrike">
                  <a:solidFill>
                    <a:schemeClr val="dk1"/>
                  </a:solidFill>
                  <a:latin typeface="Calibri"/>
                </a:rPr>
                <a:t>massive toroids</a:t>
              </a:r>
              <a:endParaRPr b="0" lang="en-US" sz="16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824" name="Group 35"/>
          <p:cNvGrpSpPr/>
          <p:nvPr/>
        </p:nvGrpSpPr>
        <p:grpSpPr>
          <a:xfrm>
            <a:off x="216720" y="3007800"/>
            <a:ext cx="3259800" cy="1154520"/>
            <a:chOff x="216720" y="3007800"/>
            <a:chExt cx="3259800" cy="1154520"/>
          </a:xfrm>
        </p:grpSpPr>
        <p:cxnSp>
          <p:nvCxnSpPr>
            <p:cNvPr id="1825" name="Straight Connector 18"/>
            <p:cNvCxnSpPr/>
            <p:nvPr/>
          </p:nvCxnSpPr>
          <p:spPr>
            <a:xfrm>
              <a:off x="264600" y="3765600"/>
              <a:ext cx="2370600" cy="360"/>
            </a:xfrm>
            <a:prstGeom prst="straightConnector1">
              <a:avLst/>
            </a:prstGeom>
            <a:ln w="25400">
              <a:solidFill>
                <a:srgbClr val="ffc000">
                  <a:lumMod val="60000"/>
                  <a:lumOff val="40000"/>
                </a:srgbClr>
              </a:solidFill>
            </a:ln>
          </p:spPr>
        </p:cxnSp>
        <p:sp>
          <p:nvSpPr>
            <p:cNvPr id="1826" name="Rounded Rectangle 19"/>
            <p:cNvSpPr/>
            <p:nvPr/>
          </p:nvSpPr>
          <p:spPr>
            <a:xfrm>
              <a:off x="2634840" y="3007800"/>
              <a:ext cx="841680" cy="1154520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rgbClr val="ffc000">
                  <a:lumMod val="60000"/>
                  <a:lumOff val="4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827" name="TextBox 33"/>
            <p:cNvSpPr/>
            <p:nvPr/>
          </p:nvSpPr>
          <p:spPr>
            <a:xfrm>
              <a:off x="216720" y="3416040"/>
              <a:ext cx="163440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600" spc="-1" strike="noStrike">
                  <a:solidFill>
                    <a:schemeClr val="dk1"/>
                  </a:solidFill>
                  <a:latin typeface="Calibri"/>
                </a:rPr>
                <a:t>LM / IM disks</a:t>
              </a:r>
              <a:endParaRPr b="0" lang="en-US" sz="16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828" name="Group 37"/>
          <p:cNvGrpSpPr/>
          <p:nvPr/>
        </p:nvGrpSpPr>
        <p:grpSpPr>
          <a:xfrm>
            <a:off x="240480" y="3188520"/>
            <a:ext cx="4451400" cy="1290960"/>
            <a:chOff x="240480" y="3188520"/>
            <a:chExt cx="4451400" cy="1290960"/>
          </a:xfrm>
        </p:grpSpPr>
        <p:cxnSp>
          <p:nvCxnSpPr>
            <p:cNvPr id="1829" name="Straight Connector 25"/>
            <p:cNvCxnSpPr/>
            <p:nvPr/>
          </p:nvCxnSpPr>
          <p:spPr>
            <a:xfrm>
              <a:off x="264600" y="4479480"/>
              <a:ext cx="4163040" cy="360"/>
            </a:xfrm>
            <a:prstGeom prst="straightConnector1">
              <a:avLst/>
            </a:prstGeom>
            <a:ln w="25400">
              <a:solidFill>
                <a:srgbClr val="0070c0"/>
              </a:solidFill>
            </a:ln>
          </p:spPr>
        </p:cxnSp>
        <p:sp>
          <p:nvSpPr>
            <p:cNvPr id="1830" name="Rounded Rectangle 26"/>
            <p:cNvSpPr/>
            <p:nvPr/>
          </p:nvSpPr>
          <p:spPr>
            <a:xfrm>
              <a:off x="3621240" y="3188520"/>
              <a:ext cx="1070640" cy="998280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rgbClr val="5b9bd5">
                  <a:lumMod val="75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cxnSp>
          <p:nvCxnSpPr>
            <p:cNvPr id="1831" name="Straight Connector 29"/>
            <p:cNvCxnSpPr/>
            <p:nvPr/>
          </p:nvCxnSpPr>
          <p:spPr>
            <a:xfrm>
              <a:off x="4427280" y="4174920"/>
              <a:ext cx="360" cy="304920"/>
            </a:xfrm>
            <a:prstGeom prst="straightConnector1">
              <a:avLst/>
            </a:prstGeom>
            <a:ln w="25400">
              <a:solidFill>
                <a:srgbClr val="0070c0"/>
              </a:solidFill>
            </a:ln>
          </p:spPr>
        </p:cxnSp>
        <p:sp>
          <p:nvSpPr>
            <p:cNvPr id="1832" name="TextBox 34"/>
            <p:cNvSpPr/>
            <p:nvPr/>
          </p:nvSpPr>
          <p:spPr>
            <a:xfrm>
              <a:off x="240480" y="4141080"/>
              <a:ext cx="163440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600" spc="-1" strike="noStrike">
                  <a:solidFill>
                    <a:schemeClr val="dk1"/>
                  </a:solidFill>
                  <a:latin typeface="Calibri"/>
                </a:rPr>
                <a:t>HM disks</a:t>
              </a:r>
              <a:endParaRPr b="0" lang="en-US" sz="16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64" dur="indefinite" restart="never" nodeType="tmRoot">
          <p:childTnLst>
            <p:seq>
              <p:cTn id="365" dur="indefinite" nodeType="mainSeq">
                <p:childTnLst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nodeType="click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370"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nodeType="click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 additive="repl">
                                        <p:cTn id="375" dur="5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nodeType="click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380" dur="500"/>
                                        <p:tgtEl>
                                          <p:spTgt spid="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" name="Picture 2" descr=""/>
          <p:cNvPicPr/>
          <p:nvPr/>
        </p:nvPicPr>
        <p:blipFill>
          <a:blip r:embed="rId1"/>
          <a:stretch/>
        </p:blipFill>
        <p:spPr>
          <a:xfrm>
            <a:off x="1899720" y="0"/>
            <a:ext cx="352224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34" name="Picture 4" descr=""/>
          <p:cNvPicPr/>
          <p:nvPr/>
        </p:nvPicPr>
        <p:blipFill>
          <a:blip r:embed="rId2"/>
          <a:stretch/>
        </p:blipFill>
        <p:spPr>
          <a:xfrm>
            <a:off x="5422320" y="2214360"/>
            <a:ext cx="3520080" cy="46432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835" name="Group 15"/>
          <p:cNvGrpSpPr/>
          <p:nvPr/>
        </p:nvGrpSpPr>
        <p:grpSpPr>
          <a:xfrm>
            <a:off x="9258120" y="121320"/>
            <a:ext cx="2933280" cy="2634480"/>
            <a:chOff x="9258120" y="121320"/>
            <a:chExt cx="2933280" cy="2634480"/>
          </a:xfrm>
        </p:grpSpPr>
        <p:grpSp>
          <p:nvGrpSpPr>
            <p:cNvPr id="1836" name="Group 7"/>
            <p:cNvGrpSpPr/>
            <p:nvPr/>
          </p:nvGrpSpPr>
          <p:grpSpPr>
            <a:xfrm>
              <a:off x="9258120" y="121320"/>
              <a:ext cx="2933280" cy="1568880"/>
              <a:chOff x="9258120" y="121320"/>
              <a:chExt cx="2933280" cy="1568880"/>
            </a:xfrm>
          </p:grpSpPr>
          <p:pic>
            <p:nvPicPr>
              <p:cNvPr id="1837" name="Picture 8" descr=""/>
              <p:cNvPicPr/>
              <p:nvPr/>
            </p:nvPicPr>
            <p:blipFill>
              <a:blip r:embed="rId3"/>
              <a:srcRect l="20378" t="30049" r="67767" b="49995"/>
              <a:stretch/>
            </p:blipFill>
            <p:spPr>
              <a:xfrm flipH="1">
                <a:off x="11154240" y="776160"/>
                <a:ext cx="677160" cy="9140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838" name="Picture 9" descr=""/>
              <p:cNvPicPr/>
              <p:nvPr/>
            </p:nvPicPr>
            <p:blipFill>
              <a:blip r:embed="rId4"/>
              <a:srcRect l="18331" t="15424" r="13866" b="12946"/>
              <a:stretch/>
            </p:blipFill>
            <p:spPr>
              <a:xfrm flipH="1">
                <a:off x="10341360" y="776160"/>
                <a:ext cx="680760" cy="9140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1839" name="Rectangular Callout 10"/>
              <p:cNvSpPr/>
              <p:nvPr/>
            </p:nvSpPr>
            <p:spPr>
              <a:xfrm>
                <a:off x="9303480" y="121320"/>
                <a:ext cx="2843280" cy="606240"/>
              </a:xfrm>
              <a:prstGeom prst="wedgeRectCallout">
                <a:avLst>
                  <a:gd name="adj1" fmla="val 903"/>
                  <a:gd name="adj2" fmla="val 87422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ed7d31">
                    <a:lumMod val="75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840" name="TextBox 11"/>
              <p:cNvSpPr/>
              <p:nvPr/>
            </p:nvSpPr>
            <p:spPr>
              <a:xfrm>
                <a:off x="9258120" y="163080"/>
                <a:ext cx="2933280" cy="516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400" spc="-1" strike="noStrike">
                    <a:solidFill>
                      <a:schemeClr val="dk1"/>
                    </a:solidFill>
                    <a:latin typeface="Calibri"/>
                  </a:rPr>
                  <a:t>High resolution observations show that these disks may be stable</a:t>
                </a:r>
                <a:endParaRPr b="0" lang="en-US" sz="14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pic>
          <p:nvPicPr>
            <p:cNvPr id="1841" name="Picture 12" descr="Maite_R2.jpg"/>
            <p:cNvPicPr/>
            <p:nvPr/>
          </p:nvPicPr>
          <p:blipFill>
            <a:blip r:embed="rId5"/>
            <a:srcRect l="66914" t="12889" r="13385" b="47897"/>
            <a:stretch/>
          </p:blipFill>
          <p:spPr>
            <a:xfrm>
              <a:off x="11152080" y="1841760"/>
              <a:ext cx="678960" cy="914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42" name="Rectangular Callout 13"/>
            <p:cNvSpPr/>
            <p:nvPr/>
          </p:nvSpPr>
          <p:spPr>
            <a:xfrm>
              <a:off x="9303480" y="2213640"/>
              <a:ext cx="1629360" cy="307440"/>
            </a:xfrm>
            <a:prstGeom prst="wedgeRectCallout">
              <a:avLst>
                <a:gd name="adj1" fmla="val 74642"/>
                <a:gd name="adj2" fmla="val 1442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70ad47">
                  <a:lumMod val="75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843" name="TextBox 14"/>
            <p:cNvSpPr/>
            <p:nvPr/>
          </p:nvSpPr>
          <p:spPr>
            <a:xfrm>
              <a:off x="9258120" y="2213640"/>
              <a:ext cx="167472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Good choice plots ! </a:t>
              </a:r>
              <a:endParaRPr b="0" lang="en-US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844" name="TextBox 16"/>
          <p:cNvSpPr/>
          <p:nvPr/>
        </p:nvSpPr>
        <p:spPr>
          <a:xfrm>
            <a:off x="5517720" y="942840"/>
            <a:ext cx="3740040" cy="111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recreation of the plots presented in Beltrán &amp; de Wit 2016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endParaRPr b="0" lang="en-US" sz="3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adding disks observed at high-resolution</a:t>
            </a:r>
            <a:br>
              <a:rPr sz="1400"/>
            </a:b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around massive protostars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5" name="TextBox 1"/>
          <p:cNvSpPr/>
          <p:nvPr/>
        </p:nvSpPr>
        <p:spPr>
          <a:xfrm>
            <a:off x="158760" y="200880"/>
            <a:ext cx="2786760" cy="67572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similar radii and M</a:t>
            </a:r>
            <a:r>
              <a:rPr b="0" lang="en-US" sz="1800" spc="-1" strike="noStrike" baseline="-25000">
                <a:solidFill>
                  <a:schemeClr val="dk1"/>
                </a:solidFill>
                <a:latin typeface="Calibri"/>
              </a:rPr>
              <a:t>gas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/M</a:t>
            </a:r>
            <a:r>
              <a:rPr b="0" lang="en-US" sz="1800" spc="-1" strike="noStrike" baseline="-25000">
                <a:solidFill>
                  <a:schemeClr val="dk1"/>
                </a:solidFill>
                <a:latin typeface="Calibri"/>
              </a:rPr>
              <a:t>star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 for disks around all stars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6" name="TextBox 3"/>
          <p:cNvSpPr/>
          <p:nvPr/>
        </p:nvSpPr>
        <p:spPr>
          <a:xfrm>
            <a:off x="190440" y="2432880"/>
            <a:ext cx="2786760" cy="71316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toroids: M</a:t>
            </a:r>
            <a:r>
              <a:rPr b="0" lang="en-US" sz="1800" spc="-1" strike="noStrike" baseline="-25000">
                <a:solidFill>
                  <a:schemeClr val="dk1"/>
                </a:solidFill>
                <a:latin typeface="Calibri"/>
              </a:rPr>
              <a:t>gas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 &lt; M</a:t>
            </a:r>
            <a:r>
              <a:rPr b="0" lang="en-US" sz="1800" spc="-1" strike="noStrike" baseline="-25000">
                <a:solidFill>
                  <a:schemeClr val="dk1"/>
                </a:solidFill>
                <a:latin typeface="Calibri"/>
              </a:rPr>
              <a:t>star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disks: M</a:t>
            </a:r>
            <a:r>
              <a:rPr b="0" lang="en-US" sz="1800" spc="-1" strike="noStrike" baseline="-25000">
                <a:solidFill>
                  <a:schemeClr val="dk1"/>
                </a:solidFill>
                <a:latin typeface="Calibri"/>
              </a:rPr>
              <a:t>gas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 &gt; M</a:t>
            </a:r>
            <a:r>
              <a:rPr b="0" lang="en-US" sz="1800" spc="-1" strike="noStrike" baseline="-25000">
                <a:solidFill>
                  <a:schemeClr val="dk1"/>
                </a:solidFill>
                <a:latin typeface="Calibri"/>
              </a:rPr>
              <a:t>star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7" name="TextBox 5"/>
          <p:cNvSpPr/>
          <p:nvPr/>
        </p:nvSpPr>
        <p:spPr>
          <a:xfrm>
            <a:off x="158760" y="4665240"/>
            <a:ext cx="3129120" cy="36396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HM disks appear to be stable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8" name="TextBox 17"/>
          <p:cNvSpPr/>
          <p:nvPr/>
        </p:nvSpPr>
        <p:spPr>
          <a:xfrm>
            <a:off x="8987760" y="3988080"/>
            <a:ext cx="2399400" cy="85176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HM disks appear to be dynamically-regulated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(contrary to massive toroids)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81" dur="indefinite" restart="never" nodeType="tmRoot">
          <p:childTnLst>
            <p:seq>
              <p:cTn id="382" dur="indefinite" nodeType="mainSeq"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nodeType="with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9" name="Picture 11" descr=""/>
          <p:cNvPicPr/>
          <p:nvPr/>
        </p:nvPicPr>
        <p:blipFill>
          <a:blip r:embed="rId1"/>
          <a:srcRect l="68996" t="0" r="1463" b="11699"/>
          <a:stretch/>
        </p:blipFill>
        <p:spPr>
          <a:xfrm>
            <a:off x="8074440" y="1944360"/>
            <a:ext cx="3925800" cy="4563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50" name="Rectangle 12"/>
          <p:cNvSpPr/>
          <p:nvPr/>
        </p:nvSpPr>
        <p:spPr>
          <a:xfrm>
            <a:off x="7426440" y="1944360"/>
            <a:ext cx="4641840" cy="47775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851" name="Picture 5" descr=""/>
          <p:cNvPicPr/>
          <p:nvPr/>
        </p:nvPicPr>
        <p:blipFill>
          <a:blip r:embed="rId2"/>
          <a:stretch/>
        </p:blipFill>
        <p:spPr>
          <a:xfrm>
            <a:off x="98280" y="550080"/>
            <a:ext cx="9016920" cy="4254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52" name="Rectangle 9"/>
          <p:cNvSpPr/>
          <p:nvPr/>
        </p:nvSpPr>
        <p:spPr>
          <a:xfrm>
            <a:off x="0" y="370800"/>
            <a:ext cx="9115200" cy="22485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853" name="Rectangle 10"/>
          <p:cNvSpPr/>
          <p:nvPr/>
        </p:nvSpPr>
        <p:spPr>
          <a:xfrm>
            <a:off x="0" y="2619720"/>
            <a:ext cx="5906160" cy="22485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854" name="Rounded Rectangle 13"/>
          <p:cNvSpPr/>
          <p:nvPr/>
        </p:nvSpPr>
        <p:spPr>
          <a:xfrm>
            <a:off x="5783040" y="2459160"/>
            <a:ext cx="3332160" cy="234504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855" name="TextBox 19"/>
          <p:cNvSpPr/>
          <p:nvPr/>
        </p:nvSpPr>
        <p:spPr>
          <a:xfrm>
            <a:off x="262800" y="4844520"/>
            <a:ext cx="7811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Going back to the spectral lines….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856" name="Group 22"/>
          <p:cNvGrpSpPr/>
          <p:nvPr/>
        </p:nvGrpSpPr>
        <p:grpSpPr>
          <a:xfrm>
            <a:off x="2800440" y="5572800"/>
            <a:ext cx="2982240" cy="914040"/>
            <a:chOff x="2800440" y="5572800"/>
            <a:chExt cx="2982240" cy="914040"/>
          </a:xfrm>
        </p:grpSpPr>
        <p:pic>
          <p:nvPicPr>
            <p:cNvPr id="1857" name="Picture 15" descr=""/>
            <p:cNvPicPr/>
            <p:nvPr/>
          </p:nvPicPr>
          <p:blipFill>
            <a:blip r:embed="rId3"/>
            <a:srcRect l="20378" t="30049" r="67767" b="49995"/>
            <a:stretch/>
          </p:blipFill>
          <p:spPr>
            <a:xfrm>
              <a:off x="3612960" y="5572800"/>
              <a:ext cx="677160" cy="9140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858" name="Picture 16" descr=""/>
            <p:cNvPicPr/>
            <p:nvPr/>
          </p:nvPicPr>
          <p:blipFill>
            <a:blip r:embed="rId4"/>
            <a:srcRect l="18331" t="15424" r="13866" b="12946"/>
            <a:stretch/>
          </p:blipFill>
          <p:spPr>
            <a:xfrm>
              <a:off x="2800440" y="5572800"/>
              <a:ext cx="680760" cy="914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59" name="Rectangular Callout 20"/>
            <p:cNvSpPr/>
            <p:nvPr/>
          </p:nvSpPr>
          <p:spPr>
            <a:xfrm>
              <a:off x="4394880" y="6027840"/>
              <a:ext cx="1387800" cy="369000"/>
            </a:xfrm>
            <a:prstGeom prst="wedgeRectCallout">
              <a:avLst>
                <a:gd name="adj1" fmla="val -62821"/>
                <a:gd name="adj2" fmla="val 1564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4472c4">
                  <a:lumMod val="75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860" name="TextBox 21"/>
            <p:cNvSpPr/>
            <p:nvPr/>
          </p:nvSpPr>
          <p:spPr>
            <a:xfrm>
              <a:off x="4404600" y="6058800"/>
              <a:ext cx="136044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… </a:t>
              </a: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chemistry ?</a:t>
              </a:r>
              <a:endParaRPr b="0" lang="en-US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861" name="Rectangular Callout 17"/>
          <p:cNvSpPr/>
          <p:nvPr/>
        </p:nvSpPr>
        <p:spPr>
          <a:xfrm>
            <a:off x="658800" y="5364360"/>
            <a:ext cx="2286000" cy="416880"/>
          </a:xfrm>
          <a:prstGeom prst="wedgeRectCallout">
            <a:avLst>
              <a:gd name="adj1" fmla="val 48292"/>
              <a:gd name="adj2" fmla="val 9138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ed7d31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862" name="TextBox 18"/>
          <p:cNvSpPr/>
          <p:nvPr/>
        </p:nvSpPr>
        <p:spPr>
          <a:xfrm>
            <a:off x="664920" y="5421240"/>
            <a:ext cx="22860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Radio recombination lines!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00" dur="indefinite" restart="never" nodeType="tmRoot">
          <p:childTnLst>
            <p:seq>
              <p:cTn id="401" dur="indefinite" nodeType="mainSeq"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nodeType="withEffect" fill="hold" presetClass="entr" presetID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" name="Picture 6" descr=""/>
          <p:cNvPicPr/>
          <p:nvPr/>
        </p:nvPicPr>
        <p:blipFill>
          <a:blip r:embed="rId1"/>
          <a:stretch/>
        </p:blipFill>
        <p:spPr>
          <a:xfrm>
            <a:off x="0" y="2745000"/>
            <a:ext cx="12191760" cy="3969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64" name="Picture 2" descr=""/>
          <p:cNvPicPr/>
          <p:nvPr/>
        </p:nvPicPr>
        <p:blipFill>
          <a:blip r:embed="rId2"/>
          <a:srcRect l="20378" t="30049" r="67767" b="49995"/>
          <a:stretch/>
        </p:blipFill>
        <p:spPr>
          <a:xfrm>
            <a:off x="3601080" y="514080"/>
            <a:ext cx="677160" cy="914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65" name="Picture 3" descr=""/>
          <p:cNvPicPr/>
          <p:nvPr/>
        </p:nvPicPr>
        <p:blipFill>
          <a:blip r:embed="rId3"/>
          <a:srcRect l="18331" t="15424" r="13866" b="12946"/>
          <a:stretch/>
        </p:blipFill>
        <p:spPr>
          <a:xfrm>
            <a:off x="2788560" y="514080"/>
            <a:ext cx="680760" cy="914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66" name="Rectangular Callout 4"/>
          <p:cNvSpPr/>
          <p:nvPr/>
        </p:nvSpPr>
        <p:spPr>
          <a:xfrm>
            <a:off x="432360" y="305280"/>
            <a:ext cx="2500920" cy="416880"/>
          </a:xfrm>
          <a:prstGeom prst="wedgeRectCallout">
            <a:avLst>
              <a:gd name="adj1" fmla="val 48292"/>
              <a:gd name="adj2" fmla="val 9138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ed7d31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867" name="TextBox 7"/>
          <p:cNvSpPr/>
          <p:nvPr/>
        </p:nvSpPr>
        <p:spPr>
          <a:xfrm>
            <a:off x="378360" y="362520"/>
            <a:ext cx="26082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Here comes the interesting part!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8" name="TextBox 8"/>
          <p:cNvSpPr/>
          <p:nvPr/>
        </p:nvSpPr>
        <p:spPr>
          <a:xfrm>
            <a:off x="6857280" y="305280"/>
            <a:ext cx="5334480" cy="85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rgbClr val="3da7f9"/>
                </a:solidFill>
                <a:latin typeface="Calibri"/>
              </a:rPr>
              <a:t>Very broad H30</a:t>
            </a:r>
            <a:r>
              <a:rPr b="1" lang="el-GR" sz="1800" spc="-1" strike="noStrike">
                <a:solidFill>
                  <a:srgbClr val="3da7f9"/>
                </a:solidFill>
                <a:latin typeface="Cambria Math"/>
                <a:ea typeface="Cambria Math"/>
              </a:rPr>
              <a:t>α</a:t>
            </a:r>
            <a:r>
              <a:rPr b="1" lang="en-US" sz="1800" spc="-1" strike="noStrike">
                <a:solidFill>
                  <a:srgbClr val="3da7f9"/>
                </a:solidFill>
                <a:latin typeface="Calibri"/>
                <a:ea typeface="Cambria Math"/>
              </a:rPr>
              <a:t> line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Cambria Math"/>
              </a:rPr>
              <a:t>: FWHM = 98 </a:t>
            </a:r>
            <a:r>
              <a:rPr b="0" lang="en-US" sz="1800" spc="-1" strike="noStrike">
                <a:solidFill>
                  <a:schemeClr val="dk1"/>
                </a:solidFill>
                <a:latin typeface="Cambria Math"/>
                <a:ea typeface="Cambria Math"/>
              </a:rPr>
              <a:t>±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Cambria Math"/>
              </a:rPr>
              <a:t> 10 km/s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Cambria Math"/>
              </a:rPr>
              <a:t>H30</a:t>
            </a:r>
            <a:r>
              <a:rPr b="0" lang="el-GR" sz="1600" spc="-1" strike="noStrike">
                <a:solidFill>
                  <a:schemeClr val="dk1"/>
                </a:solidFill>
                <a:latin typeface="Cambria Math"/>
                <a:ea typeface="Cambria Math"/>
              </a:rPr>
              <a:t>α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Cambria Math"/>
              </a:rPr>
              <a:t> emission spanning from -150 to +150 km/s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Cambria Math"/>
              </a:rPr>
              <a:t>H30</a:t>
            </a:r>
            <a:r>
              <a:rPr b="0" lang="el-GR" sz="1600" spc="-1" strike="noStrike">
                <a:solidFill>
                  <a:schemeClr val="dk1"/>
                </a:solidFill>
                <a:latin typeface="Cambria Math"/>
                <a:ea typeface="Cambria Math"/>
              </a:rPr>
              <a:t>α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Cambria Math"/>
              </a:rPr>
              <a:t> flux density: 36 mJy (after excluding line contamination)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869" name="Group 22"/>
          <p:cNvGrpSpPr/>
          <p:nvPr/>
        </p:nvGrpSpPr>
        <p:grpSpPr>
          <a:xfrm>
            <a:off x="6857280" y="1428480"/>
            <a:ext cx="4719960" cy="3354480"/>
            <a:chOff x="6857280" y="1428480"/>
            <a:chExt cx="4719960" cy="3354480"/>
          </a:xfrm>
        </p:grpSpPr>
        <p:pic>
          <p:nvPicPr>
            <p:cNvPr id="1870" name="Picture 10" descr=""/>
            <p:cNvPicPr/>
            <p:nvPr/>
          </p:nvPicPr>
          <p:blipFill>
            <a:blip r:embed="rId4"/>
            <a:srcRect l="0" t="45691" r="0" b="0"/>
            <a:stretch/>
          </p:blipFill>
          <p:spPr>
            <a:xfrm>
              <a:off x="6857280" y="1428480"/>
              <a:ext cx="4719960" cy="1726920"/>
            </a:xfrm>
            <a:prstGeom prst="rect">
              <a:avLst/>
            </a:prstGeom>
            <a:noFill/>
            <a:ln w="0">
              <a:noFill/>
            </a:ln>
          </p:spPr>
        </p:pic>
        <p:cxnSp>
          <p:nvCxnSpPr>
            <p:cNvPr id="1871" name="Straight Connector 12"/>
            <p:cNvCxnSpPr/>
            <p:nvPr/>
          </p:nvCxnSpPr>
          <p:spPr>
            <a:xfrm flipV="1">
              <a:off x="9217080" y="2800080"/>
              <a:ext cx="2259360" cy="56844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872" name="Straight Connector 13"/>
            <p:cNvCxnSpPr/>
            <p:nvPr/>
          </p:nvCxnSpPr>
          <p:spPr>
            <a:xfrm flipH="1" flipV="1">
              <a:off x="7372080" y="2800080"/>
              <a:ext cx="2655720" cy="56844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873" name="Straight Connector 15"/>
            <p:cNvCxnSpPr/>
            <p:nvPr/>
          </p:nvCxnSpPr>
          <p:spPr>
            <a:xfrm flipV="1">
              <a:off x="9217080" y="3368160"/>
              <a:ext cx="360" cy="14151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874" name="Straight Connector 18"/>
            <p:cNvCxnSpPr/>
            <p:nvPr/>
          </p:nvCxnSpPr>
          <p:spPr>
            <a:xfrm flipV="1">
              <a:off x="10027440" y="3368160"/>
              <a:ext cx="360" cy="14151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20" dur="indefinite" restart="never" nodeType="tmRoot">
          <p:childTnLst>
            <p:seq>
              <p:cTn id="421" dur="indefinite" nodeType="mainSeq">
                <p:childTnLst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426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500"/>
                            </p:stCondLst>
                            <p:childTnLst>
                              <p:par>
                                <p:cTn id="428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5" name="Picture 6" descr=""/>
          <p:cNvPicPr/>
          <p:nvPr/>
        </p:nvPicPr>
        <p:blipFill>
          <a:blip r:embed="rId1"/>
          <a:stretch/>
        </p:blipFill>
        <p:spPr>
          <a:xfrm>
            <a:off x="0" y="2745000"/>
            <a:ext cx="12191760" cy="3969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76" name="Picture 2" descr=""/>
          <p:cNvPicPr/>
          <p:nvPr/>
        </p:nvPicPr>
        <p:blipFill>
          <a:blip r:embed="rId2"/>
          <a:srcRect l="20378" t="30049" r="67767" b="49995"/>
          <a:stretch/>
        </p:blipFill>
        <p:spPr>
          <a:xfrm>
            <a:off x="3601080" y="514080"/>
            <a:ext cx="677160" cy="914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77" name="Picture 3" descr=""/>
          <p:cNvPicPr/>
          <p:nvPr/>
        </p:nvPicPr>
        <p:blipFill>
          <a:blip r:embed="rId3"/>
          <a:srcRect l="18331" t="15424" r="13866" b="12946"/>
          <a:stretch/>
        </p:blipFill>
        <p:spPr>
          <a:xfrm>
            <a:off x="2788560" y="514080"/>
            <a:ext cx="680760" cy="914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78" name="Rectangular Callout 4"/>
          <p:cNvSpPr/>
          <p:nvPr/>
        </p:nvSpPr>
        <p:spPr>
          <a:xfrm>
            <a:off x="432360" y="305280"/>
            <a:ext cx="2500920" cy="416880"/>
          </a:xfrm>
          <a:prstGeom prst="wedgeRectCallout">
            <a:avLst>
              <a:gd name="adj1" fmla="val 48292"/>
              <a:gd name="adj2" fmla="val 9138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ed7d31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879" name="TextBox 7"/>
          <p:cNvSpPr/>
          <p:nvPr/>
        </p:nvSpPr>
        <p:spPr>
          <a:xfrm>
            <a:off x="378360" y="362520"/>
            <a:ext cx="26082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Here comes the interesting part!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0" name="TextBox 1"/>
          <p:cNvSpPr/>
          <p:nvPr/>
        </p:nvSpPr>
        <p:spPr>
          <a:xfrm>
            <a:off x="6857280" y="1212120"/>
            <a:ext cx="4719960" cy="158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rgbClr val="3da7f9"/>
                </a:solidFill>
                <a:latin typeface="Calibri"/>
              </a:rPr>
              <a:t>How do we create such a broad RRL ?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HII regions: RRLs have typical widths of 20 km/s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HCHII regions: RRLs have FWHM of 50 km/s at cm</a:t>
            </a:r>
            <a:br>
              <a:rPr sz="1600"/>
            </a:b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          30 km/s at mm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Rotation from an ionized disk 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RRLs from a protostellar jet / wind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881" name="Straight Connector 9"/>
          <p:cNvCxnSpPr/>
          <p:nvPr/>
        </p:nvCxnSpPr>
        <p:spPr>
          <a:xfrm>
            <a:off x="7099920" y="1652400"/>
            <a:ext cx="4235040" cy="360"/>
          </a:xfrm>
          <a:prstGeom prst="straightConnector1">
            <a:avLst/>
          </a:prstGeom>
          <a:ln w="25400">
            <a:solidFill>
              <a:srgbClr val="ff0000"/>
            </a:solidFill>
          </a:ln>
        </p:spPr>
      </p:cxnSp>
      <p:cxnSp>
        <p:nvCxnSpPr>
          <p:cNvPr id="1882" name="Straight Connector 11"/>
          <p:cNvCxnSpPr/>
          <p:nvPr/>
        </p:nvCxnSpPr>
        <p:spPr>
          <a:xfrm>
            <a:off x="7099920" y="1891800"/>
            <a:ext cx="4477680" cy="360"/>
          </a:xfrm>
          <a:prstGeom prst="straightConnector1">
            <a:avLst/>
          </a:prstGeom>
          <a:ln w="25400">
            <a:solidFill>
              <a:srgbClr val="ff0000"/>
            </a:solidFill>
          </a:ln>
        </p:spPr>
      </p:cxnSp>
      <p:cxnSp>
        <p:nvCxnSpPr>
          <p:cNvPr id="1883" name="Straight Connector 16"/>
          <p:cNvCxnSpPr/>
          <p:nvPr/>
        </p:nvCxnSpPr>
        <p:spPr>
          <a:xfrm>
            <a:off x="9963000" y="2131200"/>
            <a:ext cx="1614600" cy="360"/>
          </a:xfrm>
          <a:prstGeom prst="straightConnector1">
            <a:avLst/>
          </a:prstGeom>
          <a:ln w="25400">
            <a:solidFill>
              <a:srgbClr val="ff0000"/>
            </a:solidFill>
          </a:ln>
        </p:spPr>
      </p:cxnSp>
      <p:sp>
        <p:nvSpPr>
          <p:cNvPr id="1884" name="TextBox 19"/>
          <p:cNvSpPr/>
          <p:nvPr/>
        </p:nvSpPr>
        <p:spPr>
          <a:xfrm>
            <a:off x="6857280" y="305280"/>
            <a:ext cx="5334480" cy="85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1940040"/>
              </a:tabLst>
            </a:pPr>
            <a:r>
              <a:rPr b="1" lang="en-US" sz="1800" spc="-1" strike="noStrike">
                <a:solidFill>
                  <a:srgbClr val="3da7f9"/>
                </a:solidFill>
                <a:latin typeface="Calibri"/>
              </a:rPr>
              <a:t>Very broad H30</a:t>
            </a:r>
            <a:r>
              <a:rPr b="1" lang="el-GR" sz="1800" spc="-1" strike="noStrike">
                <a:solidFill>
                  <a:srgbClr val="3da7f9"/>
                </a:solidFill>
                <a:latin typeface="Cambria Math"/>
                <a:ea typeface="Cambria Math"/>
              </a:rPr>
              <a:t>α</a:t>
            </a:r>
            <a:r>
              <a:rPr b="1" lang="en-US" sz="1800" spc="-1" strike="noStrike">
                <a:solidFill>
                  <a:srgbClr val="3da7f9"/>
                </a:solidFill>
                <a:latin typeface="Calibri"/>
                <a:ea typeface="Cambria Math"/>
              </a:rPr>
              <a:t> line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Cambria Math"/>
              </a:rPr>
              <a:t>: FWHM = 98 </a:t>
            </a:r>
            <a:r>
              <a:rPr b="0" lang="en-US" sz="1800" spc="-1" strike="noStrike">
                <a:solidFill>
                  <a:schemeClr val="dk1"/>
                </a:solidFill>
                <a:latin typeface="Cambria Math"/>
                <a:ea typeface="Cambria Math"/>
              </a:rPr>
              <a:t>±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Cambria Math"/>
              </a:rPr>
              <a:t> 10 km/s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194004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Cambria Math"/>
              </a:rPr>
              <a:t>H30</a:t>
            </a:r>
            <a:r>
              <a:rPr b="0" lang="el-GR" sz="1600" spc="-1" strike="noStrike">
                <a:solidFill>
                  <a:schemeClr val="dk1"/>
                </a:solidFill>
                <a:latin typeface="Cambria Math"/>
                <a:ea typeface="Cambria Math"/>
              </a:rPr>
              <a:t>α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Cambria Math"/>
              </a:rPr>
              <a:t> emission spanning from -150 to +150 km/s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194004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Cambria Math"/>
              </a:rPr>
              <a:t>H30</a:t>
            </a:r>
            <a:r>
              <a:rPr b="0" lang="el-GR" sz="1600" spc="-1" strike="noStrike">
                <a:solidFill>
                  <a:schemeClr val="dk1"/>
                </a:solidFill>
                <a:latin typeface="Cambria Math"/>
                <a:ea typeface="Cambria Math"/>
              </a:rPr>
              <a:t>α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Cambria Math"/>
              </a:rPr>
              <a:t> flux density: 36 mJy (after excluding line contamination)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0" dur="indefinite" restart="never" nodeType="tmRoot">
          <p:childTnLst>
            <p:seq>
              <p:cTn id="431" dur="indefinite" nodeType="mainSeq"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nodeType="with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436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5" name="Picture 6" descr=""/>
          <p:cNvPicPr/>
          <p:nvPr/>
        </p:nvPicPr>
        <p:blipFill>
          <a:blip r:embed="rId1"/>
          <a:srcRect l="33132" t="0" r="42185" b="7903"/>
          <a:stretch/>
        </p:blipFill>
        <p:spPr>
          <a:xfrm>
            <a:off x="4039560" y="2745000"/>
            <a:ext cx="3008880" cy="3655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86" name="Picture 1" descr=""/>
          <p:cNvPicPr/>
          <p:nvPr/>
        </p:nvPicPr>
        <p:blipFill>
          <a:blip r:embed="rId2"/>
          <a:stretch/>
        </p:blipFill>
        <p:spPr>
          <a:xfrm>
            <a:off x="3564360" y="2733480"/>
            <a:ext cx="5128560" cy="4099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87" name="Picture 14" descr=""/>
          <p:cNvPicPr/>
          <p:nvPr/>
        </p:nvPicPr>
        <p:blipFill>
          <a:blip r:embed="rId3"/>
          <a:srcRect l="12074" t="11611" r="48343" b="8903"/>
          <a:stretch/>
        </p:blipFill>
        <p:spPr>
          <a:xfrm>
            <a:off x="210240" y="305280"/>
            <a:ext cx="3517200" cy="6260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88" name="TextBox 25"/>
          <p:cNvSpPr/>
          <p:nvPr/>
        </p:nvSpPr>
        <p:spPr>
          <a:xfrm>
            <a:off x="6857280" y="1212120"/>
            <a:ext cx="4719960" cy="158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rgbClr val="3da7f9"/>
                </a:solidFill>
                <a:latin typeface="Calibri"/>
              </a:rPr>
              <a:t>How do we create such a broad RRL ?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HII regions: RRLs have typical widths of 20 km/s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HCHII regions: RRLs have FWHM of 50 km/s at cm</a:t>
            </a:r>
            <a:br>
              <a:rPr sz="1600"/>
            </a:b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          30 km/s at mm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Rotation from an ionized disk 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RRLs from a protostellar jet / wind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889" name="Straight Connector 26"/>
          <p:cNvCxnSpPr/>
          <p:nvPr/>
        </p:nvCxnSpPr>
        <p:spPr>
          <a:xfrm>
            <a:off x="7099920" y="1652400"/>
            <a:ext cx="4235040" cy="360"/>
          </a:xfrm>
          <a:prstGeom prst="straightConnector1">
            <a:avLst/>
          </a:prstGeom>
          <a:ln w="25400">
            <a:solidFill>
              <a:srgbClr val="ff0000"/>
            </a:solidFill>
          </a:ln>
        </p:spPr>
      </p:cxnSp>
      <p:cxnSp>
        <p:nvCxnSpPr>
          <p:cNvPr id="1890" name="Straight Connector 27"/>
          <p:cNvCxnSpPr/>
          <p:nvPr/>
        </p:nvCxnSpPr>
        <p:spPr>
          <a:xfrm>
            <a:off x="7099920" y="1891800"/>
            <a:ext cx="4477680" cy="360"/>
          </a:xfrm>
          <a:prstGeom prst="straightConnector1">
            <a:avLst/>
          </a:prstGeom>
          <a:ln w="25400">
            <a:solidFill>
              <a:srgbClr val="ff0000"/>
            </a:solidFill>
          </a:ln>
        </p:spPr>
      </p:cxnSp>
      <p:cxnSp>
        <p:nvCxnSpPr>
          <p:cNvPr id="1891" name="Straight Connector 28"/>
          <p:cNvCxnSpPr/>
          <p:nvPr/>
        </p:nvCxnSpPr>
        <p:spPr>
          <a:xfrm>
            <a:off x="9963000" y="2131200"/>
            <a:ext cx="1614600" cy="360"/>
          </a:xfrm>
          <a:prstGeom prst="straightConnector1">
            <a:avLst/>
          </a:prstGeom>
          <a:ln w="25400">
            <a:solidFill>
              <a:srgbClr val="ff0000"/>
            </a:solidFill>
          </a:ln>
        </p:spPr>
      </p:cxnSp>
      <p:sp>
        <p:nvSpPr>
          <p:cNvPr id="1892" name="TextBox 29"/>
          <p:cNvSpPr/>
          <p:nvPr/>
        </p:nvSpPr>
        <p:spPr>
          <a:xfrm>
            <a:off x="6857280" y="305280"/>
            <a:ext cx="5334480" cy="85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1940040"/>
              </a:tabLst>
            </a:pPr>
            <a:r>
              <a:rPr b="1" lang="en-US" sz="1800" spc="-1" strike="noStrike">
                <a:solidFill>
                  <a:srgbClr val="3da7f9"/>
                </a:solidFill>
                <a:latin typeface="Calibri"/>
              </a:rPr>
              <a:t>Very broad H30</a:t>
            </a:r>
            <a:r>
              <a:rPr b="1" lang="el-GR" sz="1800" spc="-1" strike="noStrike">
                <a:solidFill>
                  <a:srgbClr val="3da7f9"/>
                </a:solidFill>
                <a:latin typeface="Cambria Math"/>
                <a:ea typeface="Cambria Math"/>
              </a:rPr>
              <a:t>α</a:t>
            </a:r>
            <a:r>
              <a:rPr b="1" lang="en-US" sz="1800" spc="-1" strike="noStrike">
                <a:solidFill>
                  <a:srgbClr val="3da7f9"/>
                </a:solidFill>
                <a:latin typeface="Calibri"/>
                <a:ea typeface="Cambria Math"/>
              </a:rPr>
              <a:t> line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Cambria Math"/>
              </a:rPr>
              <a:t>: FWHM = 98 </a:t>
            </a:r>
            <a:r>
              <a:rPr b="0" lang="en-US" sz="1800" spc="-1" strike="noStrike">
                <a:solidFill>
                  <a:schemeClr val="dk1"/>
                </a:solidFill>
                <a:latin typeface="Cambria Math"/>
                <a:ea typeface="Cambria Math"/>
              </a:rPr>
              <a:t>±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Cambria Math"/>
              </a:rPr>
              <a:t> 10 km/s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194004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Cambria Math"/>
              </a:rPr>
              <a:t>H30</a:t>
            </a:r>
            <a:r>
              <a:rPr b="0" lang="el-GR" sz="1600" spc="-1" strike="noStrike">
                <a:solidFill>
                  <a:schemeClr val="dk1"/>
                </a:solidFill>
                <a:latin typeface="Cambria Math"/>
                <a:ea typeface="Cambria Math"/>
              </a:rPr>
              <a:t>α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Cambria Math"/>
              </a:rPr>
              <a:t> emission spanning from -150 to +150 km/s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194004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Cambria Math"/>
              </a:rPr>
              <a:t>H30</a:t>
            </a:r>
            <a:r>
              <a:rPr b="0" lang="el-GR" sz="1600" spc="-1" strike="noStrike">
                <a:solidFill>
                  <a:schemeClr val="dk1"/>
                </a:solidFill>
                <a:latin typeface="Cambria Math"/>
                <a:ea typeface="Cambria Math"/>
              </a:rPr>
              <a:t>α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Cambria Math"/>
              </a:rPr>
              <a:t> flux density: 36 mJy (after excluding line contamination)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893" name="Straight Connector 30"/>
          <p:cNvCxnSpPr/>
          <p:nvPr/>
        </p:nvCxnSpPr>
        <p:spPr>
          <a:xfrm>
            <a:off x="7099920" y="2400120"/>
            <a:ext cx="2721960" cy="360"/>
          </a:xfrm>
          <a:prstGeom prst="straightConnector1">
            <a:avLst/>
          </a:prstGeom>
          <a:ln w="25400">
            <a:solidFill>
              <a:srgbClr val="ff0000"/>
            </a:solidFill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47" dur="indefinite" restart="never" nodeType="tmRoot">
          <p:childTnLst>
            <p:seq>
              <p:cTn id="448" dur="indefinite" nodeType="mainSeq"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53" dur="500"/>
                                        <p:tgtEl>
                                          <p:spTgt spid="1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.png" descr=""/>
          <p:cNvPicPr/>
          <p:nvPr/>
        </p:nvPicPr>
        <p:blipFill>
          <a:blip r:embed="rId1"/>
          <a:stretch/>
        </p:blipFill>
        <p:spPr>
          <a:xfrm>
            <a:off x="876960" y="721800"/>
            <a:ext cx="1645560" cy="152676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44" name="image.png" descr=""/>
          <p:cNvPicPr/>
          <p:nvPr/>
        </p:nvPicPr>
        <p:blipFill>
          <a:blip r:embed="rId2"/>
          <a:stretch/>
        </p:blipFill>
        <p:spPr>
          <a:xfrm>
            <a:off x="876960" y="2293920"/>
            <a:ext cx="1645560" cy="152964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45" name="image.png" descr=""/>
          <p:cNvPicPr/>
          <p:nvPr/>
        </p:nvPicPr>
        <p:blipFill>
          <a:blip r:embed="rId3"/>
          <a:stretch/>
        </p:blipFill>
        <p:spPr>
          <a:xfrm>
            <a:off x="876960" y="3868920"/>
            <a:ext cx="1645560" cy="152964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46" name="image.png" descr=""/>
          <p:cNvPicPr/>
          <p:nvPr/>
        </p:nvPicPr>
        <p:blipFill>
          <a:blip r:embed="rId4"/>
          <a:stretch/>
        </p:blipFill>
        <p:spPr>
          <a:xfrm>
            <a:off x="876960" y="5454720"/>
            <a:ext cx="1645560" cy="73548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47" name="image.png" descr=""/>
          <p:cNvPicPr/>
          <p:nvPr/>
        </p:nvPicPr>
        <p:blipFill>
          <a:blip r:embed="rId5"/>
          <a:stretch/>
        </p:blipFill>
        <p:spPr>
          <a:xfrm>
            <a:off x="865080" y="6236640"/>
            <a:ext cx="1645560" cy="42552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48" name="stage1-B.pdf" descr=""/>
          <p:cNvPicPr/>
          <p:nvPr/>
        </p:nvPicPr>
        <p:blipFill>
          <a:blip r:embed="rId6"/>
          <a:stretch/>
        </p:blipFill>
        <p:spPr>
          <a:xfrm>
            <a:off x="3164760" y="76104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149" name="stage2-B.pdf" descr=""/>
          <p:cNvPicPr/>
          <p:nvPr/>
        </p:nvPicPr>
        <p:blipFill>
          <a:blip r:embed="rId7"/>
          <a:stretch/>
        </p:blipFill>
        <p:spPr>
          <a:xfrm>
            <a:off x="3164760" y="223920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150" name="stage3-B.pdf" descr=""/>
          <p:cNvPicPr/>
          <p:nvPr/>
        </p:nvPicPr>
        <p:blipFill>
          <a:blip r:embed="rId8"/>
          <a:stretch/>
        </p:blipFill>
        <p:spPr>
          <a:xfrm>
            <a:off x="3164760" y="372312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151" name="stage4-B.pdf" descr=""/>
          <p:cNvPicPr/>
          <p:nvPr/>
        </p:nvPicPr>
        <p:blipFill>
          <a:blip r:embed="rId9"/>
          <a:stretch/>
        </p:blipFill>
        <p:spPr>
          <a:xfrm>
            <a:off x="3165480" y="522360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sp>
        <p:nvSpPr>
          <p:cNvPr id="152" name="Shape 775"/>
          <p:cNvSpPr/>
          <p:nvPr/>
        </p:nvSpPr>
        <p:spPr>
          <a:xfrm rot="16200000">
            <a:off x="-1668960" y="4193280"/>
            <a:ext cx="4728960" cy="244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  <a:spcBef>
                <a:spcPts val="1301"/>
              </a:spcBef>
            </a:pPr>
            <a:r>
              <a:rPr b="0" lang="en-US" sz="1600" spc="-1" strike="noStrike">
                <a:solidFill>
                  <a:schemeClr val="lt1"/>
                </a:solidFill>
                <a:latin typeface="Arial Narrow"/>
                <a:ea typeface="Arial Narrow"/>
              </a:rPr>
              <a:t>Courtesy of L.Carbonaro and M.T. Beltrán</a:t>
            </a:r>
            <a:endParaRPr b="0" lang="en-US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3" name="Shape 787"/>
          <p:cNvSpPr/>
          <p:nvPr/>
        </p:nvSpPr>
        <p:spPr>
          <a:xfrm rot="16200000">
            <a:off x="1357200" y="4917240"/>
            <a:ext cx="3282120" cy="244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  <a:spcBef>
                <a:spcPts val="1301"/>
              </a:spcBef>
            </a:pPr>
            <a:r>
              <a:rPr b="0" lang="en-US" sz="1600" spc="-1" strike="noStrike">
                <a:solidFill>
                  <a:schemeClr val="lt1"/>
                </a:solidFill>
                <a:latin typeface="Arial Narrow"/>
                <a:ea typeface="Arial Narrow"/>
              </a:rPr>
              <a:t>Image credit: B. Sánchez and R. Delgado</a:t>
            </a:r>
            <a:endParaRPr b="0" lang="en-US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4" name="Shape 778"/>
          <p:cNvSpPr/>
          <p:nvPr/>
        </p:nvSpPr>
        <p:spPr>
          <a:xfrm>
            <a:off x="876960" y="237240"/>
            <a:ext cx="1633680" cy="428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2552760">
              <a:lnSpc>
                <a:spcPct val="100000"/>
              </a:lnSpc>
              <a:tabLst>
                <a:tab algn="l" pos="419040"/>
              </a:tabLst>
            </a:pPr>
            <a:r>
              <a:rPr b="0" lang="en-US" sz="2600" spc="-1" strike="noStrike">
                <a:solidFill>
                  <a:schemeClr val="lt1"/>
                </a:solidFill>
                <a:latin typeface="Calibri"/>
              </a:rPr>
              <a:t>low-mass</a:t>
            </a:r>
            <a:endParaRPr b="0" lang="en-US" sz="2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5" name="Shape 784"/>
          <p:cNvSpPr/>
          <p:nvPr/>
        </p:nvSpPr>
        <p:spPr>
          <a:xfrm>
            <a:off x="3164760" y="233640"/>
            <a:ext cx="1919880" cy="468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2552760">
              <a:lnSpc>
                <a:spcPct val="100000"/>
              </a:lnSpc>
              <a:tabLst>
                <a:tab algn="l" pos="419040"/>
              </a:tabLst>
            </a:pPr>
            <a:r>
              <a:rPr b="0" lang="en-US" sz="2600" spc="-1" strike="noStrike">
                <a:solidFill>
                  <a:schemeClr val="lt1"/>
                </a:solidFill>
                <a:latin typeface="Calibri"/>
              </a:rPr>
              <a:t>high-mass</a:t>
            </a:r>
            <a:endParaRPr b="0" lang="en-US" sz="2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6" name="Shape 785"/>
          <p:cNvSpPr/>
          <p:nvPr/>
        </p:nvSpPr>
        <p:spPr>
          <a:xfrm>
            <a:off x="5468040" y="824040"/>
            <a:ext cx="5992560" cy="926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starless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IRDCs, massive quiescent clumps,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dense cores (lines and dust), disks?</a:t>
            </a:r>
            <a:r>
              <a:rPr b="0" lang="en-US" sz="19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 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7" name="Shape 788"/>
          <p:cNvSpPr/>
          <p:nvPr/>
        </p:nvSpPr>
        <p:spPr>
          <a:xfrm>
            <a:off x="5468040" y="1950840"/>
            <a:ext cx="5609520" cy="970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protostellar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dense cores, disks, masers,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outflows and jets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8" name="Shape 789"/>
          <p:cNvSpPr/>
          <p:nvPr/>
        </p:nvSpPr>
        <p:spPr>
          <a:xfrm>
            <a:off x="5468040" y="3189600"/>
            <a:ext cx="6150240" cy="1066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ZAMS</a:t>
            </a:r>
            <a:r>
              <a:rPr b="1" lang="en-US" sz="2200" spc="-1" strike="noStrike" baseline="-5000">
                <a:solidFill>
                  <a:srgbClr val="ffff00"/>
                </a:solidFill>
                <a:latin typeface="Calibri"/>
              </a:rPr>
              <a:t>[pre-UCHII]</a:t>
            </a:r>
            <a:r>
              <a:rPr b="0" lang="en-US" sz="2200" spc="-1" strike="noStrike" baseline="-5000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hot molecular cores, disks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outflows/jets, masers,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HCHII regions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9" name="Shape 790"/>
          <p:cNvSpPr/>
          <p:nvPr/>
        </p:nvSpPr>
        <p:spPr>
          <a:xfrm>
            <a:off x="5468040" y="4522680"/>
            <a:ext cx="5609520" cy="875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ZAMS</a:t>
            </a:r>
            <a:r>
              <a:rPr b="1" lang="en-US" sz="2200" spc="-1" strike="noStrike" baseline="-5000">
                <a:solidFill>
                  <a:srgbClr val="ffff00"/>
                </a:solidFill>
                <a:latin typeface="Calibri"/>
              </a:rPr>
              <a:t>[UCHII]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UCHII and compact HII regions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masers, disks?, outflows?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0" name="Shape 791"/>
          <p:cNvSpPr/>
          <p:nvPr/>
        </p:nvSpPr>
        <p:spPr>
          <a:xfrm>
            <a:off x="5468040" y="5757840"/>
            <a:ext cx="5609520" cy="640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final star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massive star or cluster,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HII regions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" name="Picture 1" descr=""/>
          <p:cNvPicPr/>
          <p:nvPr/>
        </p:nvPicPr>
        <p:blipFill>
          <a:blip r:embed="rId1"/>
          <a:stretch/>
        </p:blipFill>
        <p:spPr>
          <a:xfrm>
            <a:off x="3564360" y="2733480"/>
            <a:ext cx="5128560" cy="4099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95" name="Picture 11" descr=""/>
          <p:cNvPicPr/>
          <p:nvPr/>
        </p:nvPicPr>
        <p:blipFill>
          <a:blip r:embed="rId2"/>
          <a:stretch/>
        </p:blipFill>
        <p:spPr>
          <a:xfrm>
            <a:off x="130680" y="1017360"/>
            <a:ext cx="4876560" cy="860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96" name="TextBox 12"/>
          <p:cNvSpPr/>
          <p:nvPr/>
        </p:nvSpPr>
        <p:spPr>
          <a:xfrm>
            <a:off x="130680" y="380880"/>
            <a:ext cx="70459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rgbClr val="3da7f9"/>
                </a:solidFill>
                <a:latin typeface="Calibri"/>
              </a:rPr>
              <a:t>Expected line-to-continuum flux for RRLs</a:t>
            </a:r>
            <a:br>
              <a:rPr sz="1800"/>
            </a:br>
            <a:r>
              <a:rPr b="1" lang="en-US" sz="1800" spc="-1" strike="noStrike">
                <a:solidFill>
                  <a:srgbClr val="3da7f9"/>
                </a:solidFill>
                <a:latin typeface="Calibri"/>
              </a:rPr>
              <a:t>from thermal protostellar jets 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[Anglada et al 2018]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: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897" name="Group 42"/>
          <p:cNvGrpSpPr/>
          <p:nvPr/>
        </p:nvGrpSpPr>
        <p:grpSpPr>
          <a:xfrm>
            <a:off x="1000440" y="1105200"/>
            <a:ext cx="962280" cy="1222560"/>
            <a:chOff x="1000440" y="1105200"/>
            <a:chExt cx="962280" cy="1222560"/>
          </a:xfrm>
        </p:grpSpPr>
        <p:sp>
          <p:nvSpPr>
            <p:cNvPr id="1898" name="Rounded Rectangle 13"/>
            <p:cNvSpPr/>
            <p:nvPr/>
          </p:nvSpPr>
          <p:spPr>
            <a:xfrm>
              <a:off x="1143000" y="1105200"/>
              <a:ext cx="598320" cy="679680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rgbClr val="ffc000">
                  <a:lumMod val="60000"/>
                  <a:lumOff val="4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cxnSp>
          <p:nvCxnSpPr>
            <p:cNvPr id="1899" name="Straight Connector 17"/>
            <p:cNvCxnSpPr/>
            <p:nvPr/>
          </p:nvCxnSpPr>
          <p:spPr>
            <a:xfrm>
              <a:off x="1452960" y="1762560"/>
              <a:ext cx="360" cy="239760"/>
            </a:xfrm>
            <a:prstGeom prst="straightConnector1">
              <a:avLst/>
            </a:prstGeom>
            <a:ln w="25400">
              <a:solidFill>
                <a:srgbClr val="ffc000">
                  <a:lumMod val="60000"/>
                  <a:lumOff val="40000"/>
                </a:srgbClr>
              </a:solidFill>
            </a:ln>
          </p:spPr>
        </p:cxnSp>
        <p:sp>
          <p:nvSpPr>
            <p:cNvPr id="1900" name="TextBox 18"/>
            <p:cNvSpPr/>
            <p:nvPr/>
          </p:nvSpPr>
          <p:spPr>
            <a:xfrm>
              <a:off x="1000440" y="2024640"/>
              <a:ext cx="96228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232 GHz</a:t>
              </a:r>
              <a:endParaRPr b="0" lang="en-US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901" name="Group 43"/>
          <p:cNvGrpSpPr/>
          <p:nvPr/>
        </p:nvGrpSpPr>
        <p:grpSpPr>
          <a:xfrm>
            <a:off x="1817280" y="1082520"/>
            <a:ext cx="962280" cy="1267920"/>
            <a:chOff x="1817280" y="1082520"/>
            <a:chExt cx="962280" cy="1267920"/>
          </a:xfrm>
        </p:grpSpPr>
        <p:sp>
          <p:nvSpPr>
            <p:cNvPr id="1902" name="Rounded Rectangle 14"/>
            <p:cNvSpPr/>
            <p:nvPr/>
          </p:nvSpPr>
          <p:spPr>
            <a:xfrm>
              <a:off x="1963080" y="1082520"/>
              <a:ext cx="681840" cy="679680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rgbClr val="ffc000">
                  <a:lumMod val="60000"/>
                  <a:lumOff val="4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903" name="TextBox 22"/>
            <p:cNvSpPr/>
            <p:nvPr/>
          </p:nvSpPr>
          <p:spPr>
            <a:xfrm>
              <a:off x="1817280" y="2047320"/>
              <a:ext cx="96228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10</a:t>
              </a:r>
              <a:r>
                <a:rPr b="0" lang="en-US" sz="1400" spc="-1" strike="noStrike" baseline="30000">
                  <a:solidFill>
                    <a:schemeClr val="dk1"/>
                  </a:solidFill>
                  <a:latin typeface="Calibri"/>
                </a:rPr>
                <a:t>4</a:t>
              </a: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 K</a:t>
              </a:r>
              <a:endParaRPr b="0" lang="en-US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904" name="Straight Connector 25"/>
            <p:cNvCxnSpPr/>
            <p:nvPr/>
          </p:nvCxnSpPr>
          <p:spPr>
            <a:xfrm>
              <a:off x="2298600" y="1758600"/>
              <a:ext cx="360" cy="239760"/>
            </a:xfrm>
            <a:prstGeom prst="straightConnector1">
              <a:avLst/>
            </a:prstGeom>
            <a:ln w="25400">
              <a:solidFill>
                <a:srgbClr val="ffc000">
                  <a:lumMod val="60000"/>
                  <a:lumOff val="40000"/>
                </a:srgbClr>
              </a:solidFill>
            </a:ln>
          </p:spPr>
        </p:cxnSp>
      </p:grpSp>
      <p:grpSp>
        <p:nvGrpSpPr>
          <p:cNvPr id="1905" name="Group 44"/>
          <p:cNvGrpSpPr/>
          <p:nvPr/>
        </p:nvGrpSpPr>
        <p:grpSpPr>
          <a:xfrm>
            <a:off x="2895120" y="1105200"/>
            <a:ext cx="962280" cy="1222560"/>
            <a:chOff x="2895120" y="1105200"/>
            <a:chExt cx="962280" cy="1222560"/>
          </a:xfrm>
        </p:grpSpPr>
        <p:sp>
          <p:nvSpPr>
            <p:cNvPr id="1906" name="Rounded Rectangle 15"/>
            <p:cNvSpPr/>
            <p:nvPr/>
          </p:nvSpPr>
          <p:spPr>
            <a:xfrm>
              <a:off x="2979000" y="1105200"/>
              <a:ext cx="794520" cy="679680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rgbClr val="ffc000">
                  <a:lumMod val="60000"/>
                  <a:lumOff val="4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cxnSp>
          <p:nvCxnSpPr>
            <p:cNvPr id="1907" name="Straight Connector 26"/>
            <p:cNvCxnSpPr/>
            <p:nvPr/>
          </p:nvCxnSpPr>
          <p:spPr>
            <a:xfrm>
              <a:off x="3377880" y="1785600"/>
              <a:ext cx="360" cy="239760"/>
            </a:xfrm>
            <a:prstGeom prst="straightConnector1">
              <a:avLst/>
            </a:prstGeom>
            <a:ln w="25400">
              <a:solidFill>
                <a:srgbClr val="ffc000">
                  <a:lumMod val="60000"/>
                  <a:lumOff val="40000"/>
                </a:srgbClr>
              </a:solidFill>
            </a:ln>
          </p:spPr>
        </p:cxnSp>
        <p:sp>
          <p:nvSpPr>
            <p:cNvPr id="1908" name="TextBox 27"/>
            <p:cNvSpPr/>
            <p:nvPr/>
          </p:nvSpPr>
          <p:spPr>
            <a:xfrm>
              <a:off x="2895120" y="2024640"/>
              <a:ext cx="96228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100 km/s</a:t>
              </a:r>
              <a:endParaRPr b="0" lang="en-US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909" name="Group 45"/>
          <p:cNvGrpSpPr/>
          <p:nvPr/>
        </p:nvGrpSpPr>
        <p:grpSpPr>
          <a:xfrm>
            <a:off x="12240" y="1445400"/>
            <a:ext cx="962280" cy="905040"/>
            <a:chOff x="12240" y="1445400"/>
            <a:chExt cx="962280" cy="905040"/>
          </a:xfrm>
        </p:grpSpPr>
        <p:sp>
          <p:nvSpPr>
            <p:cNvPr id="1910" name="Rounded Rectangle 33"/>
            <p:cNvSpPr/>
            <p:nvPr/>
          </p:nvSpPr>
          <p:spPr>
            <a:xfrm>
              <a:off x="165240" y="1445400"/>
              <a:ext cx="366120" cy="339480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rgbClr val="ffc000">
                  <a:lumMod val="60000"/>
                  <a:lumOff val="4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cxnSp>
          <p:nvCxnSpPr>
            <p:cNvPr id="1911" name="Straight Connector 34"/>
            <p:cNvCxnSpPr/>
            <p:nvPr/>
          </p:nvCxnSpPr>
          <p:spPr>
            <a:xfrm>
              <a:off x="342720" y="1785240"/>
              <a:ext cx="360" cy="239760"/>
            </a:xfrm>
            <a:prstGeom prst="straightConnector1">
              <a:avLst/>
            </a:prstGeom>
            <a:ln w="25400">
              <a:solidFill>
                <a:srgbClr val="ffc000">
                  <a:lumMod val="60000"/>
                  <a:lumOff val="40000"/>
                </a:srgbClr>
              </a:solidFill>
            </a:ln>
          </p:spPr>
        </p:cxnSp>
        <p:sp>
          <p:nvSpPr>
            <p:cNvPr id="1912" name="TextBox 35"/>
            <p:cNvSpPr/>
            <p:nvPr/>
          </p:nvSpPr>
          <p:spPr>
            <a:xfrm>
              <a:off x="12240" y="2047320"/>
              <a:ext cx="96228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25 mJy</a:t>
              </a:r>
              <a:endParaRPr b="0" lang="en-US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913" name="TextBox 36"/>
          <p:cNvSpPr/>
          <p:nvPr/>
        </p:nvSpPr>
        <p:spPr>
          <a:xfrm>
            <a:off x="6857280" y="1212120"/>
            <a:ext cx="4719960" cy="158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rgbClr val="3da7f9"/>
                </a:solidFill>
                <a:latin typeface="Calibri"/>
              </a:rPr>
              <a:t>How do we create such a broad RRL ?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HII regions: RRLs have typical widths of 20 km/s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HCHII regions: RRLs have FWHM of 50 km/s at cm</a:t>
            </a:r>
            <a:br>
              <a:rPr sz="1600"/>
            </a:b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          30 km/s at mm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Rotation from an ionized disk 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RRLs from a protostellar jet / wind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914" name="Straight Connector 37"/>
          <p:cNvCxnSpPr/>
          <p:nvPr/>
        </p:nvCxnSpPr>
        <p:spPr>
          <a:xfrm>
            <a:off x="7099920" y="1652400"/>
            <a:ext cx="4235040" cy="360"/>
          </a:xfrm>
          <a:prstGeom prst="straightConnector1">
            <a:avLst/>
          </a:prstGeom>
          <a:ln w="25400">
            <a:solidFill>
              <a:srgbClr val="ff0000"/>
            </a:solidFill>
          </a:ln>
        </p:spPr>
      </p:cxnSp>
      <p:cxnSp>
        <p:nvCxnSpPr>
          <p:cNvPr id="1915" name="Straight Connector 38"/>
          <p:cNvCxnSpPr/>
          <p:nvPr/>
        </p:nvCxnSpPr>
        <p:spPr>
          <a:xfrm>
            <a:off x="7099920" y="1891800"/>
            <a:ext cx="4477680" cy="360"/>
          </a:xfrm>
          <a:prstGeom prst="straightConnector1">
            <a:avLst/>
          </a:prstGeom>
          <a:ln w="25400">
            <a:solidFill>
              <a:srgbClr val="ff0000"/>
            </a:solidFill>
          </a:ln>
        </p:spPr>
      </p:cxnSp>
      <p:cxnSp>
        <p:nvCxnSpPr>
          <p:cNvPr id="1916" name="Straight Connector 39"/>
          <p:cNvCxnSpPr/>
          <p:nvPr/>
        </p:nvCxnSpPr>
        <p:spPr>
          <a:xfrm>
            <a:off x="9963000" y="2131200"/>
            <a:ext cx="1614600" cy="360"/>
          </a:xfrm>
          <a:prstGeom prst="straightConnector1">
            <a:avLst/>
          </a:prstGeom>
          <a:ln w="25400">
            <a:solidFill>
              <a:srgbClr val="ff0000"/>
            </a:solidFill>
          </a:ln>
        </p:spPr>
      </p:cxnSp>
      <p:sp>
        <p:nvSpPr>
          <p:cNvPr id="1917" name="TextBox 40"/>
          <p:cNvSpPr/>
          <p:nvPr/>
        </p:nvSpPr>
        <p:spPr>
          <a:xfrm>
            <a:off x="6857280" y="305280"/>
            <a:ext cx="5334480" cy="85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1940040"/>
              </a:tabLst>
            </a:pPr>
            <a:r>
              <a:rPr b="1" lang="en-US" sz="1800" spc="-1" strike="noStrike">
                <a:solidFill>
                  <a:srgbClr val="3da7f9"/>
                </a:solidFill>
                <a:latin typeface="Calibri"/>
              </a:rPr>
              <a:t>Very broad H30</a:t>
            </a:r>
            <a:r>
              <a:rPr b="1" lang="el-GR" sz="1800" spc="-1" strike="noStrike">
                <a:solidFill>
                  <a:srgbClr val="3da7f9"/>
                </a:solidFill>
                <a:latin typeface="Cambria Math"/>
                <a:ea typeface="Cambria Math"/>
              </a:rPr>
              <a:t>α</a:t>
            </a:r>
            <a:r>
              <a:rPr b="1" lang="en-US" sz="1800" spc="-1" strike="noStrike">
                <a:solidFill>
                  <a:srgbClr val="3da7f9"/>
                </a:solidFill>
                <a:latin typeface="Calibri"/>
                <a:ea typeface="Cambria Math"/>
              </a:rPr>
              <a:t> line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Cambria Math"/>
              </a:rPr>
              <a:t>: FWHM = 98 </a:t>
            </a:r>
            <a:r>
              <a:rPr b="0" lang="en-US" sz="1800" spc="-1" strike="noStrike">
                <a:solidFill>
                  <a:schemeClr val="dk1"/>
                </a:solidFill>
                <a:latin typeface="Cambria Math"/>
                <a:ea typeface="Cambria Math"/>
              </a:rPr>
              <a:t>±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Cambria Math"/>
              </a:rPr>
              <a:t> 10 km/s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194004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Cambria Math"/>
              </a:rPr>
              <a:t>H30</a:t>
            </a:r>
            <a:r>
              <a:rPr b="0" lang="el-GR" sz="1600" spc="-1" strike="noStrike">
                <a:solidFill>
                  <a:schemeClr val="dk1"/>
                </a:solidFill>
                <a:latin typeface="Cambria Math"/>
                <a:ea typeface="Cambria Math"/>
              </a:rPr>
              <a:t>α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Cambria Math"/>
              </a:rPr>
              <a:t> emission spanning from -150 to +150 km/s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194004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Cambria Math"/>
              </a:rPr>
              <a:t>H30</a:t>
            </a:r>
            <a:r>
              <a:rPr b="0" lang="el-GR" sz="1600" spc="-1" strike="noStrike">
                <a:solidFill>
                  <a:schemeClr val="dk1"/>
                </a:solidFill>
                <a:latin typeface="Cambria Math"/>
                <a:ea typeface="Cambria Math"/>
              </a:rPr>
              <a:t>α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Cambria Math"/>
              </a:rPr>
              <a:t> flux density: 36 mJy (after excluding line contamination)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918" name="Straight Connector 41"/>
          <p:cNvCxnSpPr/>
          <p:nvPr/>
        </p:nvCxnSpPr>
        <p:spPr>
          <a:xfrm>
            <a:off x="7099920" y="2400120"/>
            <a:ext cx="2721960" cy="360"/>
          </a:xfrm>
          <a:prstGeom prst="straightConnector1">
            <a:avLst/>
          </a:prstGeom>
          <a:ln w="25400">
            <a:solidFill>
              <a:srgbClr val="ff0000"/>
            </a:solidFill>
          </a:ln>
        </p:spPr>
      </p:cxnSp>
      <p:grpSp>
        <p:nvGrpSpPr>
          <p:cNvPr id="1919" name="Group 48"/>
          <p:cNvGrpSpPr/>
          <p:nvPr/>
        </p:nvGrpSpPr>
        <p:grpSpPr>
          <a:xfrm>
            <a:off x="131040" y="2265120"/>
            <a:ext cx="4876560" cy="672120"/>
            <a:chOff x="131040" y="2265120"/>
            <a:chExt cx="4876560" cy="672120"/>
          </a:xfrm>
        </p:grpSpPr>
        <p:sp>
          <p:nvSpPr>
            <p:cNvPr id="1920" name="TextBox 46"/>
            <p:cNvSpPr/>
            <p:nvPr/>
          </p:nvSpPr>
          <p:spPr>
            <a:xfrm>
              <a:off x="852120" y="2603880"/>
              <a:ext cx="343332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600" spc="-1" strike="noStrike">
                  <a:solidFill>
                    <a:schemeClr val="dk1"/>
                  </a:solidFill>
                  <a:latin typeface="Calibri"/>
                </a:rPr>
                <a:t>Expected H30</a:t>
              </a:r>
              <a:r>
                <a:rPr b="0" lang="el-GR" sz="1600" spc="-1" strike="noStrike">
                  <a:solidFill>
                    <a:schemeClr val="dk1"/>
                  </a:solidFill>
                  <a:latin typeface="Cambria Math"/>
                  <a:ea typeface="Cambria Math"/>
                </a:rPr>
                <a:t>α</a:t>
              </a:r>
              <a:r>
                <a:rPr b="0" lang="en-US" sz="1600" spc="-1" strike="noStrike">
                  <a:solidFill>
                    <a:schemeClr val="dk1"/>
                  </a:solidFill>
                  <a:latin typeface="Calibri"/>
                  <a:ea typeface="Cambria Math"/>
                </a:rPr>
                <a:t> flux: 37 mJy</a:t>
              </a:r>
              <a:endParaRPr b="0" lang="en-US" sz="16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21" name="Right Brace 47"/>
            <p:cNvSpPr/>
            <p:nvPr/>
          </p:nvSpPr>
          <p:spPr>
            <a:xfrm rot="5400000">
              <a:off x="2415600" y="-19440"/>
              <a:ext cx="307440" cy="487656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25400">
              <a:solidFill>
                <a:srgbClr val="ffc000">
                  <a:lumMod val="60000"/>
                  <a:lumOff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922" name="TextBox 49"/>
          <p:cNvSpPr/>
          <p:nvPr/>
        </p:nvSpPr>
        <p:spPr>
          <a:xfrm>
            <a:off x="268560" y="3976560"/>
            <a:ext cx="4565880" cy="69948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round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1940040"/>
              </a:tabLst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Potential first detection of a</a:t>
            </a:r>
            <a:br>
              <a:rPr sz="2000"/>
            </a:br>
            <a:r>
              <a:rPr b="1" lang="en-US" sz="2000" spc="-1" strike="noStrike">
                <a:solidFill>
                  <a:schemeClr val="accent2"/>
                </a:solidFill>
                <a:latin typeface="Calibri"/>
              </a:rPr>
              <a:t>thermal RRL </a:t>
            </a: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towards a </a:t>
            </a:r>
            <a:r>
              <a:rPr b="1" lang="en-US" sz="2000" spc="-1" strike="noStrike">
                <a:solidFill>
                  <a:schemeClr val="accent2"/>
                </a:solidFill>
                <a:latin typeface="Calibri"/>
              </a:rPr>
              <a:t>protostellar jet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3" name="TextBox 51"/>
          <p:cNvSpPr/>
          <p:nvPr/>
        </p:nvSpPr>
        <p:spPr>
          <a:xfrm>
            <a:off x="268560" y="4783680"/>
            <a:ext cx="4120200" cy="1353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High spectral resolution is needed: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… 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to confirm large FWHM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… 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to better remove contaminants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US" sz="3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Additional RRLs are needed: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… 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to determine physical parameters of the jet!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62" dur="indefinite" restart="never" nodeType="tmRoot">
          <p:childTnLst>
            <p:seq>
              <p:cTn id="463" dur="indefinite" nodeType="mainSeq">
                <p:childTnLst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0" fill="hold">
                      <p:stCondLst>
                        <p:cond delay="indefinite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4" name="Picture 6" descr=""/>
          <p:cNvPicPr/>
          <p:nvPr/>
        </p:nvPicPr>
        <p:blipFill>
          <a:blip r:embed="rId1"/>
          <a:srcRect l="36504" t="3051" r="40191" b="50274"/>
          <a:stretch/>
        </p:blipFill>
        <p:spPr>
          <a:xfrm rot="21163800">
            <a:off x="2236680" y="226080"/>
            <a:ext cx="5238720" cy="5759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25" name="TextBox 9"/>
          <p:cNvSpPr/>
          <p:nvPr/>
        </p:nvSpPr>
        <p:spPr>
          <a:xfrm>
            <a:off x="5628240" y="547920"/>
            <a:ext cx="23346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W75N(B) – VLA 3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6" name="TextBox 13"/>
          <p:cNvSpPr/>
          <p:nvPr/>
        </p:nvSpPr>
        <p:spPr>
          <a:xfrm>
            <a:off x="649440" y="4682160"/>
            <a:ext cx="2398320" cy="61056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Keplerian-like disk</a:t>
            </a:r>
            <a:br>
              <a:rPr sz="1600"/>
            </a:b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with mass 0.43-1.74 M</a:t>
            </a:r>
            <a:r>
              <a:rPr b="0" lang="en-US" sz="1600" spc="-1" strike="noStrike" baseline="-25000">
                <a:solidFill>
                  <a:schemeClr val="dk1"/>
                </a:solidFill>
                <a:latin typeface="Calibri"/>
              </a:rPr>
              <a:t>⦿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7" name="TextBox 14"/>
          <p:cNvSpPr/>
          <p:nvPr/>
        </p:nvSpPr>
        <p:spPr>
          <a:xfrm>
            <a:off x="6479640" y="2712600"/>
            <a:ext cx="1563480" cy="57708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thermal radio jet</a:t>
            </a:r>
            <a:br>
              <a:rPr sz="1600"/>
            </a:b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with RRLs !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8" name="TextBox 15"/>
          <p:cNvSpPr/>
          <p:nvPr/>
        </p:nvSpPr>
        <p:spPr>
          <a:xfrm>
            <a:off x="597960" y="2011680"/>
            <a:ext cx="1956600" cy="57708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large-scale envelope</a:t>
            </a:r>
            <a:br>
              <a:rPr sz="1600"/>
            </a:b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or accretion streamer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9" name="TextBox 16"/>
          <p:cNvSpPr/>
          <p:nvPr/>
        </p:nvSpPr>
        <p:spPr>
          <a:xfrm>
            <a:off x="6550920" y="3665880"/>
            <a:ext cx="2003400" cy="57708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apparent cavity</a:t>
            </a:r>
            <a:br>
              <a:rPr sz="1600"/>
            </a:b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around central star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930" name="Straight Connector 17"/>
          <p:cNvCxnSpPr>
            <a:endCxn id="1929" idx="1"/>
          </p:cNvCxnSpPr>
          <p:nvPr/>
        </p:nvCxnSpPr>
        <p:spPr>
          <a:xfrm>
            <a:off x="5198040" y="3918960"/>
            <a:ext cx="1352880" cy="66600"/>
          </a:xfrm>
          <a:prstGeom prst="straightConnector1">
            <a:avLst/>
          </a:prstGeom>
          <a:ln w="12700">
            <a:solidFill>
              <a:srgbClr val="000000"/>
            </a:solidFill>
          </a:ln>
        </p:spPr>
      </p:cxnSp>
      <p:sp>
        <p:nvSpPr>
          <p:cNvPr id="1931" name="TextBox 18"/>
          <p:cNvSpPr/>
          <p:nvPr/>
        </p:nvSpPr>
        <p:spPr>
          <a:xfrm>
            <a:off x="6890400" y="4625640"/>
            <a:ext cx="1113840" cy="57708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location of</a:t>
            </a:r>
            <a:br>
              <a:rPr sz="1600"/>
            </a:b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bright peak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932" name="Straight Connector 19"/>
          <p:cNvCxnSpPr/>
          <p:nvPr/>
        </p:nvCxnSpPr>
        <p:spPr>
          <a:xfrm>
            <a:off x="5783760" y="4145040"/>
            <a:ext cx="1057320" cy="800280"/>
          </a:xfrm>
          <a:prstGeom prst="straightConnector1">
            <a:avLst/>
          </a:prstGeom>
          <a:ln w="12700">
            <a:solidFill>
              <a:srgbClr val="000000"/>
            </a:solidFill>
          </a:ln>
        </p:spPr>
      </p:cxnSp>
      <p:cxnSp>
        <p:nvCxnSpPr>
          <p:cNvPr id="1933" name="Straight Connector 20"/>
          <p:cNvCxnSpPr>
            <a:stCxn id="1926" idx="3"/>
          </p:cNvCxnSpPr>
          <p:nvPr/>
        </p:nvCxnSpPr>
        <p:spPr>
          <a:xfrm flipV="1">
            <a:off x="3048120" y="3918960"/>
            <a:ext cx="1245240" cy="1055880"/>
          </a:xfrm>
          <a:prstGeom prst="straightConnector1">
            <a:avLst/>
          </a:prstGeom>
          <a:ln w="12700">
            <a:solidFill>
              <a:srgbClr val="000000"/>
            </a:solidFill>
          </a:ln>
        </p:spPr>
      </p:cxnSp>
      <p:cxnSp>
        <p:nvCxnSpPr>
          <p:cNvPr id="1934" name="Straight Connector 21"/>
          <p:cNvCxnSpPr/>
          <p:nvPr/>
        </p:nvCxnSpPr>
        <p:spPr>
          <a:xfrm>
            <a:off x="2644560" y="2330640"/>
            <a:ext cx="933480" cy="360"/>
          </a:xfrm>
          <a:prstGeom prst="straightConnector1">
            <a:avLst/>
          </a:prstGeom>
          <a:ln w="12700">
            <a:solidFill>
              <a:srgbClr val="000000"/>
            </a:solidFill>
          </a:ln>
        </p:spPr>
      </p:cxnSp>
      <p:cxnSp>
        <p:nvCxnSpPr>
          <p:cNvPr id="1935" name="Straight Connector 22"/>
          <p:cNvCxnSpPr>
            <a:endCxn id="1927" idx="1"/>
          </p:cNvCxnSpPr>
          <p:nvPr/>
        </p:nvCxnSpPr>
        <p:spPr>
          <a:xfrm>
            <a:off x="5850000" y="2712600"/>
            <a:ext cx="619200" cy="292680"/>
          </a:xfrm>
          <a:prstGeom prst="straightConnector1">
            <a:avLst/>
          </a:prstGeom>
          <a:ln w="12700">
            <a:solidFill>
              <a:srgbClr val="000000"/>
            </a:solidFill>
          </a:ln>
        </p:spPr>
      </p:cxnSp>
      <p:sp>
        <p:nvSpPr>
          <p:cNvPr id="1936" name="TextBox 23"/>
          <p:cNvSpPr/>
          <p:nvPr/>
        </p:nvSpPr>
        <p:spPr>
          <a:xfrm>
            <a:off x="835560" y="3506400"/>
            <a:ext cx="2003400" cy="61056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central massive star with mass 16 M</a:t>
            </a:r>
            <a:r>
              <a:rPr b="0" lang="en-US" sz="1600" spc="-1" strike="noStrike" baseline="-25000">
                <a:solidFill>
                  <a:schemeClr val="dk1"/>
                </a:solidFill>
                <a:latin typeface="Calibri"/>
              </a:rPr>
              <a:t>⦿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937" name="Straight Connector 24"/>
          <p:cNvCxnSpPr>
            <a:stCxn id="1936" idx="3"/>
          </p:cNvCxnSpPr>
          <p:nvPr/>
        </p:nvCxnSpPr>
        <p:spPr>
          <a:xfrm flipV="1">
            <a:off x="2838960" y="3757680"/>
            <a:ext cx="2085480" cy="68400"/>
          </a:xfrm>
          <a:prstGeom prst="straightConnector1">
            <a:avLst/>
          </a:prstGeom>
          <a:ln w="12700">
            <a:solidFill>
              <a:srgbClr val="000000"/>
            </a:solidFill>
          </a:ln>
        </p:spPr>
      </p:cxnSp>
      <p:cxnSp>
        <p:nvCxnSpPr>
          <p:cNvPr id="1938" name="Straight Connector 25"/>
          <p:cNvCxnSpPr/>
          <p:nvPr/>
        </p:nvCxnSpPr>
        <p:spPr>
          <a:xfrm>
            <a:off x="6343560" y="1522080"/>
            <a:ext cx="1180080" cy="360"/>
          </a:xfrm>
          <a:prstGeom prst="straightConnector1">
            <a:avLst/>
          </a:prstGeom>
          <a:ln w="25400">
            <a:solidFill>
              <a:srgbClr val="000000"/>
            </a:solidFill>
          </a:ln>
        </p:spPr>
      </p:cxnSp>
      <p:sp>
        <p:nvSpPr>
          <p:cNvPr id="1939" name="TextBox 26"/>
          <p:cNvSpPr/>
          <p:nvPr/>
        </p:nvSpPr>
        <p:spPr>
          <a:xfrm>
            <a:off x="6549120" y="1162800"/>
            <a:ext cx="737280" cy="333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300 au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0" name="Rectangular Callout 11"/>
          <p:cNvSpPr/>
          <p:nvPr/>
        </p:nvSpPr>
        <p:spPr>
          <a:xfrm>
            <a:off x="98280" y="103320"/>
            <a:ext cx="8829000" cy="6268320"/>
          </a:xfrm>
          <a:prstGeom prst="wedgeRectCallout">
            <a:avLst>
              <a:gd name="adj1" fmla="val 53495"/>
              <a:gd name="adj2" fmla="val 4838"/>
            </a:avLst>
          </a:prstGeom>
          <a:noFill/>
          <a:ln>
            <a:solidFill>
              <a:srgbClr val="ed7d31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941" name="Picture 3" descr=""/>
          <p:cNvPicPr/>
          <p:nvPr/>
        </p:nvPicPr>
        <p:blipFill>
          <a:blip r:embed="rId2"/>
          <a:srcRect l="20378" t="30049" r="67767" b="49995"/>
          <a:stretch/>
        </p:blipFill>
        <p:spPr>
          <a:xfrm flipH="1">
            <a:off x="10028520" y="2829960"/>
            <a:ext cx="677160" cy="914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42" name="Picture 4" descr=""/>
          <p:cNvPicPr/>
          <p:nvPr/>
        </p:nvPicPr>
        <p:blipFill>
          <a:blip r:embed="rId3"/>
          <a:srcRect l="18331" t="15424" r="13866" b="12946"/>
          <a:stretch/>
        </p:blipFill>
        <p:spPr>
          <a:xfrm flipH="1">
            <a:off x="9268560" y="2829960"/>
            <a:ext cx="680760" cy="9140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943" name="Group 12"/>
          <p:cNvGrpSpPr/>
          <p:nvPr/>
        </p:nvGrpSpPr>
        <p:grpSpPr>
          <a:xfrm>
            <a:off x="9236160" y="1968120"/>
            <a:ext cx="2831040" cy="3699000"/>
            <a:chOff x="9236160" y="1968120"/>
            <a:chExt cx="2831040" cy="3699000"/>
          </a:xfrm>
        </p:grpSpPr>
        <p:pic>
          <p:nvPicPr>
            <p:cNvPr id="1944" name="Picture 2" descr=""/>
            <p:cNvPicPr/>
            <p:nvPr/>
          </p:nvPicPr>
          <p:blipFill>
            <a:blip r:embed="rId4"/>
            <a:stretch/>
          </p:blipFill>
          <p:spPr>
            <a:xfrm>
              <a:off x="9236160" y="3830400"/>
              <a:ext cx="2806920" cy="18367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945" name="Rectangular Callout 7"/>
            <p:cNvSpPr/>
            <p:nvPr/>
          </p:nvSpPr>
          <p:spPr>
            <a:xfrm>
              <a:off x="10028160" y="1968120"/>
              <a:ext cx="2015280" cy="738360"/>
            </a:xfrm>
            <a:prstGeom prst="wedgeRectCallout">
              <a:avLst>
                <a:gd name="adj1" fmla="val -37080"/>
                <a:gd name="adj2" fmla="val 8858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4472c4">
                  <a:lumMod val="75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946" name="TextBox 8"/>
            <p:cNvSpPr/>
            <p:nvPr/>
          </p:nvSpPr>
          <p:spPr>
            <a:xfrm>
              <a:off x="10028160" y="1978920"/>
              <a:ext cx="2039040" cy="73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Interesting source…</a:t>
              </a:r>
              <a:br>
                <a:rPr sz="1400"/>
              </a:b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but I will keep looking at</a:t>
              </a:r>
              <a:br>
                <a:rPr sz="1400"/>
              </a:b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IRAS 20126+4104</a:t>
              </a:r>
              <a:endParaRPr b="0" lang="en-US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947" name="TextBox 10"/>
          <p:cNvSpPr/>
          <p:nvPr/>
        </p:nvSpPr>
        <p:spPr>
          <a:xfrm>
            <a:off x="290880" y="5972040"/>
            <a:ext cx="848052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lt1">
                    <a:lumMod val="50000"/>
                  </a:schemeClr>
                </a:solidFill>
                <a:latin typeface="Calibri"/>
              </a:rPr>
              <a:t>Sánchez-Monge, Gómez, Torrelles, …, Girart, …, Goddi et al (2025)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2" dur="indefinite" restart="never" nodeType="tmRoot">
          <p:childTnLst>
            <p:seq>
              <p:cTn id="493" dur="indefinite" nodeType="mainSeq">
                <p:childTnLst>
                  <p:par>
                    <p:cTn id="494" fill="hold">
                      <p:stCondLst>
                        <p:cond delay="indefinite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6" fill="hold">
                      <p:stCondLst>
                        <p:cond delay="indefinite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2" fill="hold">
                      <p:stCondLst>
                        <p:cond delay="indefinite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4" fill="hold">
                      <p:stCondLst>
                        <p:cond delay="indefinite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8" name="Group 15"/>
          <p:cNvGrpSpPr/>
          <p:nvPr/>
        </p:nvGrpSpPr>
        <p:grpSpPr>
          <a:xfrm>
            <a:off x="261000" y="540360"/>
            <a:ext cx="7940880" cy="6151320"/>
            <a:chOff x="261000" y="540360"/>
            <a:chExt cx="7940880" cy="6151320"/>
          </a:xfrm>
        </p:grpSpPr>
        <p:cxnSp>
          <p:nvCxnSpPr>
            <p:cNvPr id="1949" name="Straight Connector 4"/>
            <p:cNvCxnSpPr/>
            <p:nvPr/>
          </p:nvCxnSpPr>
          <p:spPr>
            <a:xfrm flipV="1">
              <a:off x="261000" y="5383440"/>
              <a:ext cx="7292520" cy="130860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950" name="Straight Connector 6"/>
            <p:cNvCxnSpPr>
              <a:stCxn id="1951" idx="2"/>
            </p:cNvCxnSpPr>
            <p:nvPr/>
          </p:nvCxnSpPr>
          <p:spPr>
            <a:xfrm>
              <a:off x="7553160" y="2089080"/>
              <a:ext cx="360" cy="32947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952" name="Straight Connector 8"/>
            <p:cNvCxnSpPr/>
            <p:nvPr/>
          </p:nvCxnSpPr>
          <p:spPr>
            <a:xfrm>
              <a:off x="6530400" y="4063320"/>
              <a:ext cx="102312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953" name="Straight Connector 13"/>
            <p:cNvCxnSpPr/>
            <p:nvPr/>
          </p:nvCxnSpPr>
          <p:spPr>
            <a:xfrm flipV="1">
              <a:off x="261000" y="3270960"/>
              <a:ext cx="6269760" cy="991800"/>
            </a:xfrm>
            <a:prstGeom prst="straightConnector1">
              <a:avLst/>
            </a:prstGeom>
            <a:ln w="25400">
              <a:solidFill>
                <a:srgbClr val="f6f8fc"/>
              </a:solidFill>
            </a:ln>
          </p:spPr>
        </p:cxnSp>
        <p:cxnSp>
          <p:nvCxnSpPr>
            <p:cNvPr id="1954" name="Straight Connector 16"/>
            <p:cNvCxnSpPr/>
            <p:nvPr/>
          </p:nvCxnSpPr>
          <p:spPr>
            <a:xfrm flipV="1">
              <a:off x="6530400" y="3270960"/>
              <a:ext cx="360" cy="809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955" name="Straight Connector 21"/>
            <p:cNvCxnSpPr/>
            <p:nvPr/>
          </p:nvCxnSpPr>
          <p:spPr>
            <a:xfrm flipV="1">
              <a:off x="5861160" y="3374640"/>
              <a:ext cx="360" cy="2307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956" name="Straight Connector 24"/>
            <p:cNvCxnSpPr/>
            <p:nvPr/>
          </p:nvCxnSpPr>
          <p:spPr>
            <a:xfrm flipV="1">
              <a:off x="4848840" y="3548520"/>
              <a:ext cx="360" cy="2321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957" name="Straight Connector 25"/>
            <p:cNvCxnSpPr/>
            <p:nvPr/>
          </p:nvCxnSpPr>
          <p:spPr>
            <a:xfrm flipV="1">
              <a:off x="3800880" y="3720600"/>
              <a:ext cx="360" cy="23508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958" name="Straight Connector 27"/>
            <p:cNvCxnSpPr/>
            <p:nvPr/>
          </p:nvCxnSpPr>
          <p:spPr>
            <a:xfrm flipV="1">
              <a:off x="261000" y="2415240"/>
              <a:ext cx="5600520" cy="85608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959" name="Straight Connector 29"/>
            <p:cNvCxnSpPr/>
            <p:nvPr/>
          </p:nvCxnSpPr>
          <p:spPr>
            <a:xfrm>
              <a:off x="261000" y="966600"/>
              <a:ext cx="7292520" cy="36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1960" name="Straight Connector 31"/>
            <p:cNvCxnSpPr>
              <a:endCxn id="1961" idx="2"/>
            </p:cNvCxnSpPr>
            <p:nvPr/>
          </p:nvCxnSpPr>
          <p:spPr>
            <a:xfrm flipH="1" flipV="1">
              <a:off x="5856120" y="1755000"/>
              <a:ext cx="5400" cy="6606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962" name="Straight Connector 1"/>
            <p:cNvCxnSpPr/>
            <p:nvPr/>
          </p:nvCxnSpPr>
          <p:spPr>
            <a:xfrm flipV="1">
              <a:off x="4822200" y="966600"/>
              <a:ext cx="360" cy="1632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963" name="Straight Connector 7"/>
            <p:cNvCxnSpPr/>
            <p:nvPr/>
          </p:nvCxnSpPr>
          <p:spPr>
            <a:xfrm flipV="1">
              <a:off x="3774240" y="966600"/>
              <a:ext cx="360" cy="17809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964" name="Straight Connector 30"/>
            <p:cNvCxnSpPr/>
            <p:nvPr/>
          </p:nvCxnSpPr>
          <p:spPr>
            <a:xfrm>
              <a:off x="6530400" y="24051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965" name="Straight Connector 32"/>
            <p:cNvCxnSpPr/>
            <p:nvPr/>
          </p:nvCxnSpPr>
          <p:spPr>
            <a:xfrm>
              <a:off x="6530400" y="27057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966" name="Straight Connector 33"/>
            <p:cNvCxnSpPr/>
            <p:nvPr/>
          </p:nvCxnSpPr>
          <p:spPr>
            <a:xfrm>
              <a:off x="6530400" y="29829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967" name="Straight Connector 34"/>
            <p:cNvCxnSpPr/>
            <p:nvPr/>
          </p:nvCxnSpPr>
          <p:spPr>
            <a:xfrm>
              <a:off x="6530400" y="327204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968" name="Straight Connector 35"/>
            <p:cNvCxnSpPr/>
            <p:nvPr/>
          </p:nvCxnSpPr>
          <p:spPr>
            <a:xfrm>
              <a:off x="6530400" y="3391560"/>
              <a:ext cx="1013040" cy="3340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969" name="Straight Connector 36"/>
            <p:cNvCxnSpPr/>
            <p:nvPr/>
          </p:nvCxnSpPr>
          <p:spPr>
            <a:xfrm>
              <a:off x="6530400" y="3623400"/>
              <a:ext cx="476640" cy="416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970" name="Straight Connector 37"/>
            <p:cNvCxnSpPr/>
            <p:nvPr/>
          </p:nvCxnSpPr>
          <p:spPr>
            <a:xfrm flipV="1">
              <a:off x="7031520" y="2394720"/>
              <a:ext cx="360" cy="111384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</a:ln>
          </p:spPr>
        </p:cxnSp>
        <p:cxnSp>
          <p:nvCxnSpPr>
            <p:cNvPr id="1971" name="Straight Connector 38"/>
            <p:cNvCxnSpPr/>
            <p:nvPr/>
          </p:nvCxnSpPr>
          <p:spPr>
            <a:xfrm flipV="1">
              <a:off x="6530400" y="2405160"/>
              <a:ext cx="360" cy="8661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1951" name="Arc 40"/>
            <p:cNvSpPr/>
            <p:nvPr/>
          </p:nvSpPr>
          <p:spPr>
            <a:xfrm rot="5400000">
              <a:off x="6945840" y="832680"/>
              <a:ext cx="1214640" cy="1297080"/>
            </a:xfrm>
            <a:prstGeom prst="arc">
              <a:avLst>
                <a:gd name="adj1" fmla="val 18377002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972" name="Straight Connector 41"/>
            <p:cNvCxnSpPr>
              <a:endCxn id="1951" idx="0"/>
            </p:cNvCxnSpPr>
            <p:nvPr/>
          </p:nvCxnSpPr>
          <p:spPr>
            <a:xfrm>
              <a:off x="7553160" y="1284120"/>
              <a:ext cx="523080" cy="5572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973" name="Straight Connector 44"/>
            <p:cNvCxnSpPr/>
            <p:nvPr/>
          </p:nvCxnSpPr>
          <p:spPr>
            <a:xfrm>
              <a:off x="7553160" y="951840"/>
              <a:ext cx="360" cy="3326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1974" name="Straight Connector 46"/>
            <p:cNvCxnSpPr>
              <a:endCxn id="1961" idx="0"/>
            </p:cNvCxnSpPr>
            <p:nvPr/>
          </p:nvCxnSpPr>
          <p:spPr>
            <a:xfrm>
              <a:off x="5870520" y="1253880"/>
              <a:ext cx="343440" cy="40104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961" name="Arc 48"/>
            <p:cNvSpPr/>
            <p:nvPr/>
          </p:nvSpPr>
          <p:spPr>
            <a:xfrm rot="5400000">
              <a:off x="5249160" y="498960"/>
              <a:ext cx="1214640" cy="129708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975" name="Straight Connector 51"/>
            <p:cNvCxnSpPr/>
            <p:nvPr/>
          </p:nvCxnSpPr>
          <p:spPr>
            <a:xfrm flipV="1">
              <a:off x="5870520" y="981720"/>
              <a:ext cx="360" cy="2998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1976" name="Arc 54"/>
            <p:cNvSpPr/>
            <p:nvPr/>
          </p:nvSpPr>
          <p:spPr>
            <a:xfrm rot="10211400">
              <a:off x="4164480" y="29710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977" name="Straight Connector 55"/>
            <p:cNvCxnSpPr>
              <a:stCxn id="1976" idx="0"/>
            </p:cNvCxnSpPr>
            <p:nvPr/>
          </p:nvCxnSpPr>
          <p:spPr>
            <a:xfrm flipV="1">
              <a:off x="4340520" y="3548520"/>
              <a:ext cx="401760" cy="4467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978" name="Arc 58"/>
            <p:cNvSpPr/>
            <p:nvPr/>
          </p:nvSpPr>
          <p:spPr>
            <a:xfrm rot="2547000">
              <a:off x="4373640" y="27669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979" name="Straight Connector 59"/>
            <p:cNvCxnSpPr>
              <a:endCxn id="1978" idx="2"/>
            </p:cNvCxnSpPr>
            <p:nvPr/>
          </p:nvCxnSpPr>
          <p:spPr>
            <a:xfrm>
              <a:off x="5073120" y="3520080"/>
              <a:ext cx="427680" cy="2649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980" name="Arc 63"/>
            <p:cNvSpPr/>
            <p:nvPr/>
          </p:nvSpPr>
          <p:spPr>
            <a:xfrm rot="2547000">
              <a:off x="5143320" y="26463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981" name="Straight Connector 64"/>
            <p:cNvCxnSpPr>
              <a:endCxn id="1980" idx="2"/>
            </p:cNvCxnSpPr>
            <p:nvPr/>
          </p:nvCxnSpPr>
          <p:spPr>
            <a:xfrm>
              <a:off x="5980320" y="3391560"/>
              <a:ext cx="290520" cy="272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1982" name="Arc 66"/>
            <p:cNvSpPr/>
            <p:nvPr/>
          </p:nvSpPr>
          <p:spPr>
            <a:xfrm rot="13368600">
              <a:off x="4021920" y="21988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1983" name="Straight Connector 67"/>
            <p:cNvCxnSpPr/>
            <p:nvPr/>
          </p:nvCxnSpPr>
          <p:spPr>
            <a:xfrm>
              <a:off x="4173120" y="2404080"/>
              <a:ext cx="428400" cy="22320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1984" name="Straight Connector 76"/>
            <p:cNvCxnSpPr/>
            <p:nvPr/>
          </p:nvCxnSpPr>
          <p:spPr>
            <a:xfrm flipV="1">
              <a:off x="6841440" y="3507840"/>
              <a:ext cx="191160" cy="27720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  <a:headEnd len="sm" type="triangle" w="sm"/>
            </a:ln>
          </p:spPr>
        </p:cxnSp>
      </p:grpSp>
      <p:sp>
        <p:nvSpPr>
          <p:cNvPr id="1985" name="Rectangle 2"/>
          <p:cNvSpPr/>
          <p:nvPr/>
        </p:nvSpPr>
        <p:spPr>
          <a:xfrm>
            <a:off x="3865320" y="5052240"/>
            <a:ext cx="33480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986" name="Rectangle 10"/>
          <p:cNvSpPr/>
          <p:nvPr/>
        </p:nvSpPr>
        <p:spPr>
          <a:xfrm rot="16200000">
            <a:off x="6939000" y="4235400"/>
            <a:ext cx="27792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987" name="Group 12"/>
          <p:cNvGrpSpPr/>
          <p:nvPr/>
        </p:nvGrpSpPr>
        <p:grpSpPr>
          <a:xfrm>
            <a:off x="5940360" y="3811680"/>
            <a:ext cx="1006200" cy="1643760"/>
            <a:chOff x="5940360" y="3811680"/>
            <a:chExt cx="1006200" cy="1643760"/>
          </a:xfrm>
        </p:grpSpPr>
        <p:grpSp>
          <p:nvGrpSpPr>
            <p:cNvPr id="1988" name="Group 49"/>
            <p:cNvGrpSpPr/>
            <p:nvPr/>
          </p:nvGrpSpPr>
          <p:grpSpPr>
            <a:xfrm>
              <a:off x="6253560" y="4984200"/>
              <a:ext cx="348840" cy="471240"/>
              <a:chOff x="6253560" y="4984200"/>
              <a:chExt cx="348840" cy="471240"/>
            </a:xfrm>
          </p:grpSpPr>
          <p:sp>
            <p:nvSpPr>
              <p:cNvPr id="1989" name="Oval 50"/>
              <p:cNvSpPr/>
              <p:nvPr/>
            </p:nvSpPr>
            <p:spPr>
              <a:xfrm>
                <a:off x="6326280" y="498420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1990" name="Straight Connector 52"/>
              <p:cNvCxnSpPr/>
              <p:nvPr/>
            </p:nvCxnSpPr>
            <p:spPr>
              <a:xfrm>
                <a:off x="6427800" y="5168880"/>
                <a:ext cx="360" cy="1677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991" name="Straight Connector 53"/>
              <p:cNvCxnSpPr/>
              <p:nvPr/>
            </p:nvCxnSpPr>
            <p:spPr>
              <a:xfrm flipH="1">
                <a:off x="6253560" y="5222880"/>
                <a:ext cx="34920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992" name="Straight Connector 56"/>
              <p:cNvCxnSpPr/>
              <p:nvPr/>
            </p:nvCxnSpPr>
            <p:spPr>
              <a:xfrm flipH="1">
                <a:off x="6310080" y="5322600"/>
                <a:ext cx="11808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993" name="Straight Connector 57"/>
              <p:cNvCxnSpPr/>
              <p:nvPr/>
            </p:nvCxnSpPr>
            <p:spPr>
              <a:xfrm>
                <a:off x="6427800" y="5309640"/>
                <a:ext cx="102240" cy="1461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1994" name="Picture 9" descr=""/>
            <p:cNvPicPr/>
            <p:nvPr/>
          </p:nvPicPr>
          <p:blipFill>
            <a:blip r:embed="rId1"/>
            <a:srcRect l="18331" t="15424" r="13866" b="12946"/>
            <a:stretch/>
          </p:blipFill>
          <p:spPr>
            <a:xfrm>
              <a:off x="5940360" y="3811680"/>
              <a:ext cx="1006200" cy="135072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995" name="Group 20"/>
          <p:cNvGrpSpPr/>
          <p:nvPr/>
        </p:nvGrpSpPr>
        <p:grpSpPr>
          <a:xfrm>
            <a:off x="6608520" y="2906640"/>
            <a:ext cx="932040" cy="1550160"/>
            <a:chOff x="6608520" y="2906640"/>
            <a:chExt cx="932040" cy="1550160"/>
          </a:xfrm>
        </p:grpSpPr>
        <p:grpSp>
          <p:nvGrpSpPr>
            <p:cNvPr id="1996" name="Group 47"/>
            <p:cNvGrpSpPr/>
            <p:nvPr/>
          </p:nvGrpSpPr>
          <p:grpSpPr>
            <a:xfrm>
              <a:off x="6902640" y="3985560"/>
              <a:ext cx="348480" cy="471240"/>
              <a:chOff x="6902640" y="3985560"/>
              <a:chExt cx="348480" cy="471240"/>
            </a:xfrm>
          </p:grpSpPr>
          <p:sp>
            <p:nvSpPr>
              <p:cNvPr id="1997" name="Oval 11"/>
              <p:cNvSpPr/>
              <p:nvPr/>
            </p:nvSpPr>
            <p:spPr>
              <a:xfrm>
                <a:off x="6975360" y="398556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1998" name="Straight Connector 17"/>
              <p:cNvCxnSpPr/>
              <p:nvPr/>
            </p:nvCxnSpPr>
            <p:spPr>
              <a:xfrm>
                <a:off x="7076880" y="4169880"/>
                <a:ext cx="360" cy="1681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1999" name="Straight Connector 19"/>
              <p:cNvCxnSpPr/>
              <p:nvPr/>
            </p:nvCxnSpPr>
            <p:spPr>
              <a:xfrm flipH="1">
                <a:off x="6902640" y="4223880"/>
                <a:ext cx="34884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2000" name="Straight Connector 26"/>
              <p:cNvCxnSpPr/>
              <p:nvPr/>
            </p:nvCxnSpPr>
            <p:spPr>
              <a:xfrm flipH="1">
                <a:off x="6959160" y="4323960"/>
                <a:ext cx="11808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2001" name="Straight Connector 42"/>
              <p:cNvCxnSpPr/>
              <p:nvPr/>
            </p:nvCxnSpPr>
            <p:spPr>
              <a:xfrm>
                <a:off x="7076880" y="4310640"/>
                <a:ext cx="102240" cy="1465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2002" name="Picture 14" descr=""/>
            <p:cNvPicPr/>
            <p:nvPr/>
          </p:nvPicPr>
          <p:blipFill>
            <a:blip r:embed="rId2"/>
            <a:srcRect l="20378" t="30049" r="67767" b="49995"/>
            <a:stretch/>
          </p:blipFill>
          <p:spPr>
            <a:xfrm flipH="1">
              <a:off x="6608520" y="2906640"/>
              <a:ext cx="932040" cy="12582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2003" name="Rectangle 133"/>
          <p:cNvSpPr/>
          <p:nvPr/>
        </p:nvSpPr>
        <p:spPr>
          <a:xfrm>
            <a:off x="10184400" y="188640"/>
            <a:ext cx="1855080" cy="79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2004" name="Group 134"/>
          <p:cNvGrpSpPr/>
          <p:nvPr/>
        </p:nvGrpSpPr>
        <p:grpSpPr>
          <a:xfrm>
            <a:off x="10297080" y="311760"/>
            <a:ext cx="1638360" cy="541800"/>
            <a:chOff x="10297080" y="311760"/>
            <a:chExt cx="1638360" cy="541800"/>
          </a:xfrm>
        </p:grpSpPr>
        <p:grpSp>
          <p:nvGrpSpPr>
            <p:cNvPr id="2005" name="Group 135"/>
            <p:cNvGrpSpPr/>
            <p:nvPr/>
          </p:nvGrpSpPr>
          <p:grpSpPr>
            <a:xfrm>
              <a:off x="10297080" y="311760"/>
              <a:ext cx="291240" cy="541800"/>
              <a:chOff x="10297080" y="311760"/>
              <a:chExt cx="291240" cy="541800"/>
            </a:xfrm>
          </p:grpSpPr>
          <p:sp>
            <p:nvSpPr>
              <p:cNvPr id="2006" name="Freeform: Shape 33"/>
              <p:cNvSpPr/>
              <p:nvPr/>
            </p:nvSpPr>
            <p:spPr>
              <a:xfrm rot="16200000">
                <a:off x="1041300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07" name="Freeform: Shape 34"/>
              <p:cNvSpPr/>
              <p:nvPr/>
            </p:nvSpPr>
            <p:spPr>
              <a:xfrm>
                <a:off x="102970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08" name="Freeform: Shape 35"/>
              <p:cNvSpPr/>
              <p:nvPr/>
            </p:nvSpPr>
            <p:spPr>
              <a:xfrm>
                <a:off x="105292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09" name="Freeform: Shape 36"/>
              <p:cNvSpPr/>
              <p:nvPr/>
            </p:nvSpPr>
            <p:spPr>
              <a:xfrm rot="16200000">
                <a:off x="1041300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10" name="Freeform: Shape 37"/>
              <p:cNvSpPr/>
              <p:nvPr/>
            </p:nvSpPr>
            <p:spPr>
              <a:xfrm>
                <a:off x="102970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11" name="Freeform: Shape 38"/>
              <p:cNvSpPr/>
              <p:nvPr/>
            </p:nvSpPr>
            <p:spPr>
              <a:xfrm>
                <a:off x="105292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12" name="Freeform: Shape 39"/>
              <p:cNvSpPr/>
              <p:nvPr/>
            </p:nvSpPr>
            <p:spPr>
              <a:xfrm rot="16200000">
                <a:off x="1041300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2013" name="Group 136"/>
            <p:cNvGrpSpPr/>
            <p:nvPr/>
          </p:nvGrpSpPr>
          <p:grpSpPr>
            <a:xfrm>
              <a:off x="10704240" y="311760"/>
              <a:ext cx="291240" cy="541800"/>
              <a:chOff x="10704240" y="311760"/>
              <a:chExt cx="291240" cy="541800"/>
            </a:xfrm>
          </p:grpSpPr>
          <p:sp>
            <p:nvSpPr>
              <p:cNvPr id="2014" name="Freeform: Shape 41"/>
              <p:cNvSpPr/>
              <p:nvPr/>
            </p:nvSpPr>
            <p:spPr>
              <a:xfrm rot="16200000">
                <a:off x="108201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15" name="Freeform: Shape 54"/>
              <p:cNvSpPr/>
              <p:nvPr/>
            </p:nvSpPr>
            <p:spPr>
              <a:xfrm>
                <a:off x="10704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16" name="Freeform: Shape 57"/>
              <p:cNvSpPr/>
              <p:nvPr/>
            </p:nvSpPr>
            <p:spPr>
              <a:xfrm>
                <a:off x="109364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17" name="Freeform: Shape 60"/>
              <p:cNvSpPr/>
              <p:nvPr/>
            </p:nvSpPr>
            <p:spPr>
              <a:xfrm rot="16200000">
                <a:off x="108201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18" name="Freeform: Shape 63"/>
              <p:cNvSpPr/>
              <p:nvPr/>
            </p:nvSpPr>
            <p:spPr>
              <a:xfrm>
                <a:off x="10704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19" name="Freeform: Shape 66"/>
              <p:cNvSpPr/>
              <p:nvPr/>
            </p:nvSpPr>
            <p:spPr>
              <a:xfrm>
                <a:off x="109364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20" name="Freeform: Shape 69"/>
              <p:cNvSpPr/>
              <p:nvPr/>
            </p:nvSpPr>
            <p:spPr>
              <a:xfrm rot="16200000">
                <a:off x="108201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2021" name="Group 137"/>
            <p:cNvGrpSpPr/>
            <p:nvPr/>
          </p:nvGrpSpPr>
          <p:grpSpPr>
            <a:xfrm>
              <a:off x="11237040" y="311760"/>
              <a:ext cx="291240" cy="541800"/>
              <a:chOff x="11237040" y="311760"/>
              <a:chExt cx="291240" cy="541800"/>
            </a:xfrm>
          </p:grpSpPr>
          <p:sp>
            <p:nvSpPr>
              <p:cNvPr id="2022" name="Freeform: Shape 73"/>
              <p:cNvSpPr/>
              <p:nvPr/>
            </p:nvSpPr>
            <p:spPr>
              <a:xfrm rot="16200000">
                <a:off x="113529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23" name="Freeform: Shape 74"/>
              <p:cNvSpPr/>
              <p:nvPr/>
            </p:nvSpPr>
            <p:spPr>
              <a:xfrm>
                <a:off x="112370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24" name="Freeform: Shape 75"/>
              <p:cNvSpPr/>
              <p:nvPr/>
            </p:nvSpPr>
            <p:spPr>
              <a:xfrm>
                <a:off x="11469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25" name="Freeform: Shape 76"/>
              <p:cNvSpPr/>
              <p:nvPr/>
            </p:nvSpPr>
            <p:spPr>
              <a:xfrm rot="16200000">
                <a:off x="113529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26" name="Freeform: Shape 77"/>
              <p:cNvSpPr/>
              <p:nvPr/>
            </p:nvSpPr>
            <p:spPr>
              <a:xfrm>
                <a:off x="112370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27" name="Freeform: Shape 78"/>
              <p:cNvSpPr/>
              <p:nvPr/>
            </p:nvSpPr>
            <p:spPr>
              <a:xfrm>
                <a:off x="11469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28" name="Freeform: Shape 79"/>
              <p:cNvSpPr/>
              <p:nvPr/>
            </p:nvSpPr>
            <p:spPr>
              <a:xfrm rot="16200000">
                <a:off x="113529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2029" name="Group 138"/>
            <p:cNvGrpSpPr/>
            <p:nvPr/>
          </p:nvGrpSpPr>
          <p:grpSpPr>
            <a:xfrm>
              <a:off x="11644200" y="311760"/>
              <a:ext cx="291240" cy="541800"/>
              <a:chOff x="11644200" y="311760"/>
              <a:chExt cx="291240" cy="541800"/>
            </a:xfrm>
          </p:grpSpPr>
          <p:sp>
            <p:nvSpPr>
              <p:cNvPr id="2030" name="Freeform: Shape 81"/>
              <p:cNvSpPr/>
              <p:nvPr/>
            </p:nvSpPr>
            <p:spPr>
              <a:xfrm rot="16200000">
                <a:off x="1176012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31" name="Freeform: Shape 82"/>
              <p:cNvSpPr/>
              <p:nvPr/>
            </p:nvSpPr>
            <p:spPr>
              <a:xfrm>
                <a:off x="116442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32" name="Freeform: Shape 83"/>
              <p:cNvSpPr/>
              <p:nvPr/>
            </p:nvSpPr>
            <p:spPr>
              <a:xfrm>
                <a:off x="118764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33" name="Freeform: Shape 84"/>
              <p:cNvSpPr/>
              <p:nvPr/>
            </p:nvSpPr>
            <p:spPr>
              <a:xfrm rot="16200000">
                <a:off x="1176012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34" name="Freeform: Shape 85"/>
              <p:cNvSpPr/>
              <p:nvPr/>
            </p:nvSpPr>
            <p:spPr>
              <a:xfrm>
                <a:off x="116442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35" name="Freeform: Shape 86"/>
              <p:cNvSpPr/>
              <p:nvPr/>
            </p:nvSpPr>
            <p:spPr>
              <a:xfrm>
                <a:off x="118764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36" name="Freeform: Shape 87"/>
              <p:cNvSpPr/>
              <p:nvPr/>
            </p:nvSpPr>
            <p:spPr>
              <a:xfrm rot="16200000">
                <a:off x="1176012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2037" name="Group 139"/>
            <p:cNvGrpSpPr/>
            <p:nvPr/>
          </p:nvGrpSpPr>
          <p:grpSpPr>
            <a:xfrm>
              <a:off x="11087280" y="408240"/>
              <a:ext cx="59040" cy="347760"/>
              <a:chOff x="11087280" y="408240"/>
              <a:chExt cx="59040" cy="347760"/>
            </a:xfrm>
          </p:grpSpPr>
          <p:sp>
            <p:nvSpPr>
              <p:cNvPr id="2038" name="Freeform: Shape 89"/>
              <p:cNvSpPr/>
              <p:nvPr/>
            </p:nvSpPr>
            <p:spPr>
              <a:xfrm rot="10800000">
                <a:off x="11087280" y="64980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039" name="Freeform: Shape 90"/>
              <p:cNvSpPr/>
              <p:nvPr/>
            </p:nvSpPr>
            <p:spPr>
              <a:xfrm rot="10800000">
                <a:off x="11087280" y="40824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</p:grpSp>
      <p:sp>
        <p:nvSpPr>
          <p:cNvPr id="2040" name="Rectangular Callout 28"/>
          <p:cNvSpPr/>
          <p:nvPr/>
        </p:nvSpPr>
        <p:spPr>
          <a:xfrm>
            <a:off x="1563840" y="4971600"/>
            <a:ext cx="3697920" cy="710640"/>
          </a:xfrm>
          <a:prstGeom prst="wedgeRectCallout">
            <a:avLst>
              <a:gd name="adj1" fmla="val 76011"/>
              <a:gd name="adj2" fmla="val -6537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ed7d31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41" name="TextBox 39"/>
          <p:cNvSpPr/>
          <p:nvPr/>
        </p:nvSpPr>
        <p:spPr>
          <a:xfrm>
            <a:off x="1563840" y="5014800"/>
            <a:ext cx="36435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These were the results of VLA3, but wait to hear about VLA2 from Chema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2" name="Group 15"/>
          <p:cNvGrpSpPr/>
          <p:nvPr/>
        </p:nvGrpSpPr>
        <p:grpSpPr>
          <a:xfrm>
            <a:off x="261000" y="540360"/>
            <a:ext cx="7940880" cy="6151320"/>
            <a:chOff x="261000" y="540360"/>
            <a:chExt cx="7940880" cy="6151320"/>
          </a:xfrm>
        </p:grpSpPr>
        <p:cxnSp>
          <p:nvCxnSpPr>
            <p:cNvPr id="2043" name="Straight Connector 4"/>
            <p:cNvCxnSpPr/>
            <p:nvPr/>
          </p:nvCxnSpPr>
          <p:spPr>
            <a:xfrm flipV="1">
              <a:off x="261000" y="5383440"/>
              <a:ext cx="7292520" cy="130860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2044" name="Straight Connector 6"/>
            <p:cNvCxnSpPr>
              <a:stCxn id="2045" idx="2"/>
            </p:cNvCxnSpPr>
            <p:nvPr/>
          </p:nvCxnSpPr>
          <p:spPr>
            <a:xfrm>
              <a:off x="7553160" y="2089080"/>
              <a:ext cx="360" cy="32947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2046" name="Straight Connector 8"/>
            <p:cNvCxnSpPr/>
            <p:nvPr/>
          </p:nvCxnSpPr>
          <p:spPr>
            <a:xfrm>
              <a:off x="6530400" y="4063320"/>
              <a:ext cx="1023120" cy="3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2047" name="Straight Connector 13"/>
            <p:cNvCxnSpPr/>
            <p:nvPr/>
          </p:nvCxnSpPr>
          <p:spPr>
            <a:xfrm flipV="1">
              <a:off x="261000" y="3270960"/>
              <a:ext cx="6269760" cy="991800"/>
            </a:xfrm>
            <a:prstGeom prst="straightConnector1">
              <a:avLst/>
            </a:prstGeom>
            <a:ln w="25400">
              <a:solidFill>
                <a:srgbClr val="f6f8fc"/>
              </a:solidFill>
            </a:ln>
          </p:spPr>
        </p:cxnSp>
        <p:cxnSp>
          <p:nvCxnSpPr>
            <p:cNvPr id="2048" name="Straight Connector 16"/>
            <p:cNvCxnSpPr/>
            <p:nvPr/>
          </p:nvCxnSpPr>
          <p:spPr>
            <a:xfrm flipV="1">
              <a:off x="6530400" y="3270960"/>
              <a:ext cx="360" cy="809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2049" name="Straight Connector 21"/>
            <p:cNvCxnSpPr/>
            <p:nvPr/>
          </p:nvCxnSpPr>
          <p:spPr>
            <a:xfrm flipV="1">
              <a:off x="5861160" y="3374640"/>
              <a:ext cx="360" cy="2307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2050" name="Straight Connector 24"/>
            <p:cNvCxnSpPr/>
            <p:nvPr/>
          </p:nvCxnSpPr>
          <p:spPr>
            <a:xfrm flipV="1">
              <a:off x="4848840" y="3548520"/>
              <a:ext cx="360" cy="23212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2051" name="Straight Connector 25"/>
            <p:cNvCxnSpPr/>
            <p:nvPr/>
          </p:nvCxnSpPr>
          <p:spPr>
            <a:xfrm flipV="1">
              <a:off x="3800880" y="3720600"/>
              <a:ext cx="360" cy="23508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2052" name="Straight Connector 27"/>
            <p:cNvCxnSpPr/>
            <p:nvPr/>
          </p:nvCxnSpPr>
          <p:spPr>
            <a:xfrm flipV="1">
              <a:off x="261000" y="2415240"/>
              <a:ext cx="5600520" cy="85608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2053" name="Straight Connector 29"/>
            <p:cNvCxnSpPr/>
            <p:nvPr/>
          </p:nvCxnSpPr>
          <p:spPr>
            <a:xfrm>
              <a:off x="261000" y="966600"/>
              <a:ext cx="7292520" cy="360"/>
            </a:xfrm>
            <a:prstGeom prst="straightConnector1">
              <a:avLst/>
            </a:prstGeom>
            <a:ln w="25400">
              <a:solidFill>
                <a:srgbClr val="ffffff"/>
              </a:solidFill>
            </a:ln>
          </p:spPr>
        </p:cxnSp>
        <p:cxnSp>
          <p:nvCxnSpPr>
            <p:cNvPr id="2054" name="Straight Connector 31"/>
            <p:cNvCxnSpPr>
              <a:endCxn id="2055" idx="2"/>
            </p:cNvCxnSpPr>
            <p:nvPr/>
          </p:nvCxnSpPr>
          <p:spPr>
            <a:xfrm flipH="1" flipV="1">
              <a:off x="5856120" y="1755000"/>
              <a:ext cx="5400" cy="66060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2056" name="Straight Connector 1"/>
            <p:cNvCxnSpPr/>
            <p:nvPr/>
          </p:nvCxnSpPr>
          <p:spPr>
            <a:xfrm flipV="1">
              <a:off x="4822200" y="966600"/>
              <a:ext cx="360" cy="16329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2057" name="Straight Connector 7"/>
            <p:cNvCxnSpPr/>
            <p:nvPr/>
          </p:nvCxnSpPr>
          <p:spPr>
            <a:xfrm flipV="1">
              <a:off x="3774240" y="966600"/>
              <a:ext cx="360" cy="178092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2058" name="Straight Connector 30"/>
            <p:cNvCxnSpPr/>
            <p:nvPr/>
          </p:nvCxnSpPr>
          <p:spPr>
            <a:xfrm>
              <a:off x="6530400" y="24051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2059" name="Straight Connector 32"/>
            <p:cNvCxnSpPr/>
            <p:nvPr/>
          </p:nvCxnSpPr>
          <p:spPr>
            <a:xfrm>
              <a:off x="6530400" y="27057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2060" name="Straight Connector 33"/>
            <p:cNvCxnSpPr/>
            <p:nvPr/>
          </p:nvCxnSpPr>
          <p:spPr>
            <a:xfrm>
              <a:off x="6530400" y="298296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2061" name="Straight Connector 34"/>
            <p:cNvCxnSpPr/>
            <p:nvPr/>
          </p:nvCxnSpPr>
          <p:spPr>
            <a:xfrm>
              <a:off x="6530400" y="3272040"/>
              <a:ext cx="1023120" cy="3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2062" name="Straight Connector 35"/>
            <p:cNvCxnSpPr/>
            <p:nvPr/>
          </p:nvCxnSpPr>
          <p:spPr>
            <a:xfrm>
              <a:off x="6530400" y="3391560"/>
              <a:ext cx="1013040" cy="3340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2063" name="Straight Connector 36"/>
            <p:cNvCxnSpPr/>
            <p:nvPr/>
          </p:nvCxnSpPr>
          <p:spPr>
            <a:xfrm>
              <a:off x="6530400" y="3623400"/>
              <a:ext cx="476640" cy="416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2064" name="Straight Connector 37"/>
            <p:cNvCxnSpPr/>
            <p:nvPr/>
          </p:nvCxnSpPr>
          <p:spPr>
            <a:xfrm flipV="1">
              <a:off x="7031520" y="2394720"/>
              <a:ext cx="360" cy="111384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</a:ln>
          </p:spPr>
        </p:cxnSp>
        <p:cxnSp>
          <p:nvCxnSpPr>
            <p:cNvPr id="2065" name="Straight Connector 38"/>
            <p:cNvCxnSpPr/>
            <p:nvPr/>
          </p:nvCxnSpPr>
          <p:spPr>
            <a:xfrm flipV="1">
              <a:off x="6530400" y="2405160"/>
              <a:ext cx="360" cy="86616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2045" name="Arc 40"/>
            <p:cNvSpPr/>
            <p:nvPr/>
          </p:nvSpPr>
          <p:spPr>
            <a:xfrm rot="5400000">
              <a:off x="6945840" y="832680"/>
              <a:ext cx="1214640" cy="1297080"/>
            </a:xfrm>
            <a:prstGeom prst="arc">
              <a:avLst>
                <a:gd name="adj1" fmla="val 18377002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2066" name="Straight Connector 41"/>
            <p:cNvCxnSpPr>
              <a:endCxn id="2045" idx="0"/>
            </p:cNvCxnSpPr>
            <p:nvPr/>
          </p:nvCxnSpPr>
          <p:spPr>
            <a:xfrm>
              <a:off x="7553160" y="1284120"/>
              <a:ext cx="523080" cy="5572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2067" name="Straight Connector 44"/>
            <p:cNvCxnSpPr/>
            <p:nvPr/>
          </p:nvCxnSpPr>
          <p:spPr>
            <a:xfrm>
              <a:off x="7553160" y="951840"/>
              <a:ext cx="360" cy="33264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cxnSp>
          <p:nvCxnSpPr>
            <p:cNvPr id="2068" name="Straight Connector 46"/>
            <p:cNvCxnSpPr>
              <a:endCxn id="2055" idx="0"/>
            </p:cNvCxnSpPr>
            <p:nvPr/>
          </p:nvCxnSpPr>
          <p:spPr>
            <a:xfrm>
              <a:off x="5870520" y="1253880"/>
              <a:ext cx="343440" cy="40104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2055" name="Arc 48"/>
            <p:cNvSpPr/>
            <p:nvPr/>
          </p:nvSpPr>
          <p:spPr>
            <a:xfrm rot="5400000">
              <a:off x="5249160" y="498960"/>
              <a:ext cx="1214640" cy="129708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2069" name="Straight Connector 51"/>
            <p:cNvCxnSpPr/>
            <p:nvPr/>
          </p:nvCxnSpPr>
          <p:spPr>
            <a:xfrm flipV="1">
              <a:off x="5870520" y="981720"/>
              <a:ext cx="360" cy="299880"/>
            </a:xfrm>
            <a:prstGeom prst="straightConnector1">
              <a:avLst/>
            </a:prstGeom>
            <a:ln w="25400">
              <a:solidFill>
                <a:srgbClr val="000000"/>
              </a:solidFill>
            </a:ln>
          </p:spPr>
        </p:cxnSp>
        <p:sp>
          <p:nvSpPr>
            <p:cNvPr id="2070" name="Arc 54"/>
            <p:cNvSpPr/>
            <p:nvPr/>
          </p:nvSpPr>
          <p:spPr>
            <a:xfrm rot="10211400">
              <a:off x="4164480" y="29710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2071" name="Straight Connector 55"/>
            <p:cNvCxnSpPr>
              <a:stCxn id="2070" idx="0"/>
            </p:cNvCxnSpPr>
            <p:nvPr/>
          </p:nvCxnSpPr>
          <p:spPr>
            <a:xfrm flipV="1">
              <a:off x="4340520" y="3548520"/>
              <a:ext cx="401760" cy="4467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2072" name="Arc 58"/>
            <p:cNvSpPr/>
            <p:nvPr/>
          </p:nvSpPr>
          <p:spPr>
            <a:xfrm rot="2547000">
              <a:off x="4373640" y="27669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2073" name="Straight Connector 59"/>
            <p:cNvCxnSpPr>
              <a:endCxn id="2072" idx="2"/>
            </p:cNvCxnSpPr>
            <p:nvPr/>
          </p:nvCxnSpPr>
          <p:spPr>
            <a:xfrm>
              <a:off x="5073120" y="3520080"/>
              <a:ext cx="427680" cy="26496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2074" name="Arc 63"/>
            <p:cNvSpPr/>
            <p:nvPr/>
          </p:nvSpPr>
          <p:spPr>
            <a:xfrm rot="2547000">
              <a:off x="5143320" y="2646360"/>
              <a:ext cx="1297080" cy="1214640"/>
            </a:xfrm>
            <a:prstGeom prst="arc">
              <a:avLst>
                <a:gd name="adj1" fmla="val 19525655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2075" name="Straight Connector 64"/>
            <p:cNvCxnSpPr>
              <a:endCxn id="2074" idx="2"/>
            </p:cNvCxnSpPr>
            <p:nvPr/>
          </p:nvCxnSpPr>
          <p:spPr>
            <a:xfrm>
              <a:off x="5980320" y="3391560"/>
              <a:ext cx="290520" cy="27288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sp>
          <p:nvSpPr>
            <p:cNvPr id="2076" name="Arc 66"/>
            <p:cNvSpPr/>
            <p:nvPr/>
          </p:nvSpPr>
          <p:spPr>
            <a:xfrm rot="13368600">
              <a:off x="4021920" y="2198880"/>
              <a:ext cx="1297080" cy="1214640"/>
            </a:xfrm>
            <a:prstGeom prst="arc">
              <a:avLst>
                <a:gd name="adj1" fmla="val 19593226"/>
                <a:gd name="adj2" fmla="val 0"/>
              </a:avLst>
            </a:prstGeom>
            <a:noFill/>
            <a:ln w="12700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cxnSp>
          <p:nvCxnSpPr>
            <p:cNvPr id="2077" name="Straight Connector 67"/>
            <p:cNvCxnSpPr/>
            <p:nvPr/>
          </p:nvCxnSpPr>
          <p:spPr>
            <a:xfrm>
              <a:off x="4173120" y="2404080"/>
              <a:ext cx="428400" cy="223200"/>
            </a:xfrm>
            <a:prstGeom prst="straightConnector1">
              <a:avLst/>
            </a:prstGeom>
            <a:ln w="12700">
              <a:solidFill>
                <a:srgbClr val="000000"/>
              </a:solidFill>
            </a:ln>
          </p:spPr>
        </p:cxnSp>
        <p:cxnSp>
          <p:nvCxnSpPr>
            <p:cNvPr id="2078" name="Straight Connector 76"/>
            <p:cNvCxnSpPr/>
            <p:nvPr/>
          </p:nvCxnSpPr>
          <p:spPr>
            <a:xfrm flipV="1">
              <a:off x="6841440" y="3507840"/>
              <a:ext cx="191160" cy="27720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ysDot"/>
              <a:headEnd len="sm" type="triangle" w="sm"/>
            </a:ln>
          </p:spPr>
        </p:cxnSp>
      </p:grpSp>
      <p:sp>
        <p:nvSpPr>
          <p:cNvPr id="2079" name="Rectangle 2"/>
          <p:cNvSpPr/>
          <p:nvPr/>
        </p:nvSpPr>
        <p:spPr>
          <a:xfrm>
            <a:off x="3865320" y="5052240"/>
            <a:ext cx="33480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80" name="Rectangle 10"/>
          <p:cNvSpPr/>
          <p:nvPr/>
        </p:nvSpPr>
        <p:spPr>
          <a:xfrm rot="16200000">
            <a:off x="6939000" y="4235400"/>
            <a:ext cx="277920" cy="84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2081" name="Group 12"/>
          <p:cNvGrpSpPr/>
          <p:nvPr/>
        </p:nvGrpSpPr>
        <p:grpSpPr>
          <a:xfrm>
            <a:off x="5940360" y="3811680"/>
            <a:ext cx="1006200" cy="1643760"/>
            <a:chOff x="5940360" y="3811680"/>
            <a:chExt cx="1006200" cy="1643760"/>
          </a:xfrm>
        </p:grpSpPr>
        <p:grpSp>
          <p:nvGrpSpPr>
            <p:cNvPr id="2082" name="Group 49"/>
            <p:cNvGrpSpPr/>
            <p:nvPr/>
          </p:nvGrpSpPr>
          <p:grpSpPr>
            <a:xfrm>
              <a:off x="6253560" y="4984200"/>
              <a:ext cx="348840" cy="471240"/>
              <a:chOff x="6253560" y="4984200"/>
              <a:chExt cx="348840" cy="471240"/>
            </a:xfrm>
          </p:grpSpPr>
          <p:sp>
            <p:nvSpPr>
              <p:cNvPr id="2083" name="Oval 50"/>
              <p:cNvSpPr/>
              <p:nvPr/>
            </p:nvSpPr>
            <p:spPr>
              <a:xfrm>
                <a:off x="6326280" y="498420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2084" name="Straight Connector 52"/>
              <p:cNvCxnSpPr/>
              <p:nvPr/>
            </p:nvCxnSpPr>
            <p:spPr>
              <a:xfrm>
                <a:off x="6427800" y="5168880"/>
                <a:ext cx="360" cy="1677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2085" name="Straight Connector 53"/>
              <p:cNvCxnSpPr/>
              <p:nvPr/>
            </p:nvCxnSpPr>
            <p:spPr>
              <a:xfrm flipH="1">
                <a:off x="6253560" y="5222880"/>
                <a:ext cx="34920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2086" name="Straight Connector 56"/>
              <p:cNvCxnSpPr/>
              <p:nvPr/>
            </p:nvCxnSpPr>
            <p:spPr>
              <a:xfrm flipH="1">
                <a:off x="6310080" y="5322600"/>
                <a:ext cx="11808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2087" name="Straight Connector 57"/>
              <p:cNvCxnSpPr/>
              <p:nvPr/>
            </p:nvCxnSpPr>
            <p:spPr>
              <a:xfrm>
                <a:off x="6427800" y="5309640"/>
                <a:ext cx="102240" cy="1461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2088" name="Picture 9" descr=""/>
            <p:cNvPicPr/>
            <p:nvPr/>
          </p:nvPicPr>
          <p:blipFill>
            <a:blip r:embed="rId1"/>
            <a:srcRect l="18331" t="15424" r="13866" b="12946"/>
            <a:stretch/>
          </p:blipFill>
          <p:spPr>
            <a:xfrm>
              <a:off x="5940360" y="3811680"/>
              <a:ext cx="1006200" cy="135072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2089" name="Group 20"/>
          <p:cNvGrpSpPr/>
          <p:nvPr/>
        </p:nvGrpSpPr>
        <p:grpSpPr>
          <a:xfrm>
            <a:off x="6608520" y="2906640"/>
            <a:ext cx="932040" cy="1550160"/>
            <a:chOff x="6608520" y="2906640"/>
            <a:chExt cx="932040" cy="1550160"/>
          </a:xfrm>
        </p:grpSpPr>
        <p:grpSp>
          <p:nvGrpSpPr>
            <p:cNvPr id="2090" name="Group 47"/>
            <p:cNvGrpSpPr/>
            <p:nvPr/>
          </p:nvGrpSpPr>
          <p:grpSpPr>
            <a:xfrm>
              <a:off x="6902640" y="3985560"/>
              <a:ext cx="348480" cy="471240"/>
              <a:chOff x="6902640" y="3985560"/>
              <a:chExt cx="348480" cy="471240"/>
            </a:xfrm>
          </p:grpSpPr>
          <p:sp>
            <p:nvSpPr>
              <p:cNvPr id="2091" name="Oval 11"/>
              <p:cNvSpPr/>
              <p:nvPr/>
            </p:nvSpPr>
            <p:spPr>
              <a:xfrm>
                <a:off x="6975360" y="3985560"/>
                <a:ext cx="203400" cy="184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2092" name="Straight Connector 17"/>
              <p:cNvCxnSpPr/>
              <p:nvPr/>
            </p:nvCxnSpPr>
            <p:spPr>
              <a:xfrm>
                <a:off x="7076880" y="4169880"/>
                <a:ext cx="360" cy="1681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2093" name="Straight Connector 19"/>
              <p:cNvCxnSpPr/>
              <p:nvPr/>
            </p:nvCxnSpPr>
            <p:spPr>
              <a:xfrm flipH="1">
                <a:off x="6902640" y="4223880"/>
                <a:ext cx="348840" cy="36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2094" name="Straight Connector 26"/>
              <p:cNvCxnSpPr/>
              <p:nvPr/>
            </p:nvCxnSpPr>
            <p:spPr>
              <a:xfrm flipH="1">
                <a:off x="6959160" y="4323960"/>
                <a:ext cx="118080" cy="13320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  <p:cxnSp>
            <p:nvCxnSpPr>
              <p:cNvPr id="2095" name="Straight Connector 42"/>
              <p:cNvCxnSpPr/>
              <p:nvPr/>
            </p:nvCxnSpPr>
            <p:spPr>
              <a:xfrm>
                <a:off x="7076880" y="4310640"/>
                <a:ext cx="102240" cy="146520"/>
              </a:xfrm>
              <a:prstGeom prst="straightConnector1">
                <a:avLst/>
              </a:prstGeom>
              <a:ln w="50800">
                <a:solidFill>
                  <a:srgbClr val="000000"/>
                </a:solidFill>
              </a:ln>
            </p:spPr>
          </p:cxnSp>
        </p:grpSp>
        <p:pic>
          <p:nvPicPr>
            <p:cNvPr id="2096" name="Picture 14" descr=""/>
            <p:cNvPicPr/>
            <p:nvPr/>
          </p:nvPicPr>
          <p:blipFill>
            <a:blip r:embed="rId2"/>
            <a:srcRect l="20378" t="30049" r="67767" b="49995"/>
            <a:stretch/>
          </p:blipFill>
          <p:spPr>
            <a:xfrm flipH="1">
              <a:off x="6608520" y="2906640"/>
              <a:ext cx="932040" cy="1258200"/>
            </a:xfrm>
            <a:prstGeom prst="rect">
              <a:avLst/>
            </a:prstGeom>
            <a:noFill/>
            <a:ln w="0">
              <a:noFill/>
            </a:ln>
          </p:spPr>
        </p:pic>
      </p:grpSp>
      <p:pic>
        <p:nvPicPr>
          <p:cNvPr id="2097" name="Picture 22" descr=""/>
          <p:cNvPicPr/>
          <p:nvPr/>
        </p:nvPicPr>
        <p:blipFill>
          <a:blip r:embed="rId3"/>
          <a:srcRect l="33959" t="39228" r="49524" b="30964"/>
          <a:stretch/>
        </p:blipFill>
        <p:spPr>
          <a:xfrm>
            <a:off x="7151400" y="4258080"/>
            <a:ext cx="931680" cy="1261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98" name="Rectangular Callout 23"/>
          <p:cNvSpPr/>
          <p:nvPr/>
        </p:nvSpPr>
        <p:spPr>
          <a:xfrm>
            <a:off x="8565480" y="4666680"/>
            <a:ext cx="3255120" cy="1068120"/>
          </a:xfrm>
          <a:prstGeom prst="wedgeRectCallout">
            <a:avLst>
              <a:gd name="adj1" fmla="val -71838"/>
              <a:gd name="adj2" fmla="val -993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ad47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99" name="Rectangular Callout 28"/>
          <p:cNvSpPr/>
          <p:nvPr/>
        </p:nvSpPr>
        <p:spPr>
          <a:xfrm>
            <a:off x="1563840" y="4971600"/>
            <a:ext cx="3697920" cy="710640"/>
          </a:xfrm>
          <a:prstGeom prst="wedgeRectCallout">
            <a:avLst>
              <a:gd name="adj1" fmla="val 76011"/>
              <a:gd name="adj2" fmla="val -6537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ed7d31">
                <a:lumMod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100" name="TextBox 39"/>
          <p:cNvSpPr/>
          <p:nvPr/>
        </p:nvSpPr>
        <p:spPr>
          <a:xfrm>
            <a:off x="1563840" y="5014800"/>
            <a:ext cx="36435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These were the results of VLA3, but wait to hear about VLA2 from Chema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1" name="TextBox 43"/>
          <p:cNvSpPr/>
          <p:nvPr/>
        </p:nvSpPr>
        <p:spPr>
          <a:xfrm>
            <a:off x="8601480" y="4745880"/>
            <a:ext cx="310176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Ciao Riccardo, in the next talk</a:t>
            </a:r>
            <a:br>
              <a:rPr sz="1800"/>
            </a:b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I will present more nice results from this region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2" name="Rectangle 45"/>
          <p:cNvSpPr/>
          <p:nvPr/>
        </p:nvSpPr>
        <p:spPr>
          <a:xfrm>
            <a:off x="10184400" y="188640"/>
            <a:ext cx="1855080" cy="79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2103" name="Group 60"/>
          <p:cNvGrpSpPr/>
          <p:nvPr/>
        </p:nvGrpSpPr>
        <p:grpSpPr>
          <a:xfrm>
            <a:off x="10297080" y="311760"/>
            <a:ext cx="1638360" cy="541800"/>
            <a:chOff x="10297080" y="311760"/>
            <a:chExt cx="1638360" cy="541800"/>
          </a:xfrm>
        </p:grpSpPr>
        <p:grpSp>
          <p:nvGrpSpPr>
            <p:cNvPr id="2104" name="Group 61"/>
            <p:cNvGrpSpPr/>
            <p:nvPr/>
          </p:nvGrpSpPr>
          <p:grpSpPr>
            <a:xfrm>
              <a:off x="10297080" y="311760"/>
              <a:ext cx="291240" cy="541800"/>
              <a:chOff x="10297080" y="311760"/>
              <a:chExt cx="291240" cy="541800"/>
            </a:xfrm>
          </p:grpSpPr>
          <p:sp>
            <p:nvSpPr>
              <p:cNvPr id="2105" name="Freeform: Shape 33"/>
              <p:cNvSpPr/>
              <p:nvPr/>
            </p:nvSpPr>
            <p:spPr>
              <a:xfrm rot="16200000">
                <a:off x="1041300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06" name="Freeform: Shape 34"/>
              <p:cNvSpPr/>
              <p:nvPr/>
            </p:nvSpPr>
            <p:spPr>
              <a:xfrm>
                <a:off x="102970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07" name="Freeform: Shape 35"/>
              <p:cNvSpPr/>
              <p:nvPr/>
            </p:nvSpPr>
            <p:spPr>
              <a:xfrm>
                <a:off x="1052928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08" name="Freeform: Shape 36"/>
              <p:cNvSpPr/>
              <p:nvPr/>
            </p:nvSpPr>
            <p:spPr>
              <a:xfrm rot="16200000">
                <a:off x="1041300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09" name="Freeform: Shape 37"/>
              <p:cNvSpPr/>
              <p:nvPr/>
            </p:nvSpPr>
            <p:spPr>
              <a:xfrm>
                <a:off x="102970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10" name="Freeform: Shape 38"/>
              <p:cNvSpPr/>
              <p:nvPr/>
            </p:nvSpPr>
            <p:spPr>
              <a:xfrm>
                <a:off x="1052928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11" name="Freeform: Shape 39"/>
              <p:cNvSpPr/>
              <p:nvPr/>
            </p:nvSpPr>
            <p:spPr>
              <a:xfrm rot="16200000">
                <a:off x="1041300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2112" name="Group 62"/>
            <p:cNvGrpSpPr/>
            <p:nvPr/>
          </p:nvGrpSpPr>
          <p:grpSpPr>
            <a:xfrm>
              <a:off x="10704240" y="311760"/>
              <a:ext cx="291240" cy="541800"/>
              <a:chOff x="10704240" y="311760"/>
              <a:chExt cx="291240" cy="541800"/>
            </a:xfrm>
          </p:grpSpPr>
          <p:sp>
            <p:nvSpPr>
              <p:cNvPr id="2113" name="Freeform: Shape 41"/>
              <p:cNvSpPr/>
              <p:nvPr/>
            </p:nvSpPr>
            <p:spPr>
              <a:xfrm rot="16200000">
                <a:off x="108201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14" name="Freeform: Shape 54"/>
              <p:cNvSpPr/>
              <p:nvPr/>
            </p:nvSpPr>
            <p:spPr>
              <a:xfrm>
                <a:off x="10704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15" name="Freeform: Shape 57"/>
              <p:cNvSpPr/>
              <p:nvPr/>
            </p:nvSpPr>
            <p:spPr>
              <a:xfrm>
                <a:off x="109364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16" name="Freeform: Shape 60"/>
              <p:cNvSpPr/>
              <p:nvPr/>
            </p:nvSpPr>
            <p:spPr>
              <a:xfrm rot="16200000">
                <a:off x="108201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17" name="Freeform: Shape 63"/>
              <p:cNvSpPr/>
              <p:nvPr/>
            </p:nvSpPr>
            <p:spPr>
              <a:xfrm>
                <a:off x="10704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18" name="Freeform: Shape 66"/>
              <p:cNvSpPr/>
              <p:nvPr/>
            </p:nvSpPr>
            <p:spPr>
              <a:xfrm>
                <a:off x="109364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19" name="Freeform: Shape 69"/>
              <p:cNvSpPr/>
              <p:nvPr/>
            </p:nvSpPr>
            <p:spPr>
              <a:xfrm rot="16200000">
                <a:off x="108201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2120" name="Group 65"/>
            <p:cNvGrpSpPr/>
            <p:nvPr/>
          </p:nvGrpSpPr>
          <p:grpSpPr>
            <a:xfrm>
              <a:off x="11237040" y="311760"/>
              <a:ext cx="291240" cy="541800"/>
              <a:chOff x="11237040" y="311760"/>
              <a:chExt cx="291240" cy="541800"/>
            </a:xfrm>
          </p:grpSpPr>
          <p:sp>
            <p:nvSpPr>
              <p:cNvPr id="2121" name="Freeform: Shape 73"/>
              <p:cNvSpPr/>
              <p:nvPr/>
            </p:nvSpPr>
            <p:spPr>
              <a:xfrm rot="16200000">
                <a:off x="1135296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22" name="Freeform: Shape 74"/>
              <p:cNvSpPr/>
              <p:nvPr/>
            </p:nvSpPr>
            <p:spPr>
              <a:xfrm>
                <a:off x="112370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23" name="Freeform: Shape 75"/>
              <p:cNvSpPr/>
              <p:nvPr/>
            </p:nvSpPr>
            <p:spPr>
              <a:xfrm>
                <a:off x="1146924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24" name="Freeform: Shape 76"/>
              <p:cNvSpPr/>
              <p:nvPr/>
            </p:nvSpPr>
            <p:spPr>
              <a:xfrm rot="16200000">
                <a:off x="1135296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25" name="Freeform: Shape 77"/>
              <p:cNvSpPr/>
              <p:nvPr/>
            </p:nvSpPr>
            <p:spPr>
              <a:xfrm>
                <a:off x="112370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26" name="Freeform: Shape 78"/>
              <p:cNvSpPr/>
              <p:nvPr/>
            </p:nvSpPr>
            <p:spPr>
              <a:xfrm>
                <a:off x="1146924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27" name="Freeform: Shape 79"/>
              <p:cNvSpPr/>
              <p:nvPr/>
            </p:nvSpPr>
            <p:spPr>
              <a:xfrm rot="16200000">
                <a:off x="1135296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2128" name="Group 68"/>
            <p:cNvGrpSpPr/>
            <p:nvPr/>
          </p:nvGrpSpPr>
          <p:grpSpPr>
            <a:xfrm>
              <a:off x="11644200" y="311760"/>
              <a:ext cx="291240" cy="541800"/>
              <a:chOff x="11644200" y="311760"/>
              <a:chExt cx="291240" cy="541800"/>
            </a:xfrm>
          </p:grpSpPr>
          <p:sp>
            <p:nvSpPr>
              <p:cNvPr id="2129" name="Freeform: Shape 81"/>
              <p:cNvSpPr/>
              <p:nvPr/>
            </p:nvSpPr>
            <p:spPr>
              <a:xfrm rot="16200000">
                <a:off x="11760120" y="23688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30" name="Freeform: Shape 82"/>
              <p:cNvSpPr/>
              <p:nvPr/>
            </p:nvSpPr>
            <p:spPr>
              <a:xfrm>
                <a:off x="116442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31" name="Freeform: Shape 83"/>
              <p:cNvSpPr/>
              <p:nvPr/>
            </p:nvSpPr>
            <p:spPr>
              <a:xfrm>
                <a:off x="11876400" y="3520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32" name="Freeform: Shape 84"/>
              <p:cNvSpPr/>
              <p:nvPr/>
            </p:nvSpPr>
            <p:spPr>
              <a:xfrm rot="16200000">
                <a:off x="11760120" y="47736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33" name="Freeform: Shape 85"/>
              <p:cNvSpPr/>
              <p:nvPr/>
            </p:nvSpPr>
            <p:spPr>
              <a:xfrm>
                <a:off x="116442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34" name="Freeform: Shape 86"/>
              <p:cNvSpPr/>
              <p:nvPr/>
            </p:nvSpPr>
            <p:spPr>
              <a:xfrm>
                <a:off x="11876400" y="593280"/>
                <a:ext cx="59040" cy="21816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18160"/>
                  <a:gd name="textAreaBottom" fmla="*/ 218520 h 218160"/>
                </a:gdLst>
                <a:ahLst/>
                <a:rect l="textAreaLeft" t="textAreaTop" r="textAreaRight" b="textAreaBottom"/>
                <a:pathLst>
                  <a:path w="510989" h="1876999">
                    <a:moveTo>
                      <a:pt x="255494" y="0"/>
                    </a:moveTo>
                    <a:lnTo>
                      <a:pt x="482383" y="226889"/>
                    </a:lnTo>
                    <a:lnTo>
                      <a:pt x="510989" y="255495"/>
                    </a:lnTo>
                    <a:lnTo>
                      <a:pt x="510989" y="271787"/>
                    </a:lnTo>
                    <a:lnTo>
                      <a:pt x="510989" y="1605212"/>
                    </a:lnTo>
                    <a:lnTo>
                      <a:pt x="510989" y="1621505"/>
                    </a:lnTo>
                    <a:lnTo>
                      <a:pt x="482384" y="1650110"/>
                    </a:lnTo>
                    <a:lnTo>
                      <a:pt x="255495" y="1876999"/>
                    </a:lnTo>
                    <a:lnTo>
                      <a:pt x="28606" y="1650110"/>
                    </a:lnTo>
                    <a:lnTo>
                      <a:pt x="0" y="1621504"/>
                    </a:lnTo>
                    <a:lnTo>
                      <a:pt x="0" y="1605212"/>
                    </a:lnTo>
                    <a:lnTo>
                      <a:pt x="0" y="271787"/>
                    </a:lnTo>
                    <a:lnTo>
                      <a:pt x="0" y="255494"/>
                    </a:lnTo>
                    <a:lnTo>
                      <a:pt x="28605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35" name="Freeform: Shape 87"/>
              <p:cNvSpPr/>
              <p:nvPr/>
            </p:nvSpPr>
            <p:spPr>
              <a:xfrm rot="16200000">
                <a:off x="11760120" y="719640"/>
                <a:ext cx="59040" cy="2088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208800"/>
                  <a:gd name="textAreaBottom" fmla="*/ 209160 h 208800"/>
                </a:gdLst>
                <a:ahLst/>
                <a:rect l="textAreaLeft" t="textAreaTop" r="textAreaRight" b="textAreaBottom"/>
                <a:pathLst>
                  <a:path w="510989" h="1795832">
                    <a:moveTo>
                      <a:pt x="510989" y="255495"/>
                    </a:moveTo>
                    <a:lnTo>
                      <a:pt x="510989" y="471341"/>
                    </a:lnTo>
                    <a:lnTo>
                      <a:pt x="510989" y="1324491"/>
                    </a:lnTo>
                    <a:lnTo>
                      <a:pt x="510989" y="1540338"/>
                    </a:lnTo>
                    <a:lnTo>
                      <a:pt x="482384" y="1568943"/>
                    </a:lnTo>
                    <a:lnTo>
                      <a:pt x="255495" y="1795832"/>
                    </a:lnTo>
                    <a:lnTo>
                      <a:pt x="28606" y="1568943"/>
                    </a:lnTo>
                    <a:lnTo>
                      <a:pt x="0" y="1540337"/>
                    </a:lnTo>
                    <a:lnTo>
                      <a:pt x="0" y="1324491"/>
                    </a:lnTo>
                    <a:lnTo>
                      <a:pt x="0" y="471341"/>
                    </a:lnTo>
                    <a:lnTo>
                      <a:pt x="0" y="255494"/>
                    </a:lnTo>
                    <a:lnTo>
                      <a:pt x="28605" y="226889"/>
                    </a:lnTo>
                    <a:lnTo>
                      <a:pt x="255494" y="0"/>
                    </a:lnTo>
                    <a:lnTo>
                      <a:pt x="482383" y="226889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2136" name="Group 69"/>
            <p:cNvGrpSpPr/>
            <p:nvPr/>
          </p:nvGrpSpPr>
          <p:grpSpPr>
            <a:xfrm>
              <a:off x="11087280" y="408240"/>
              <a:ext cx="59040" cy="347760"/>
              <a:chOff x="11087280" y="408240"/>
              <a:chExt cx="59040" cy="347760"/>
            </a:xfrm>
          </p:grpSpPr>
          <p:sp>
            <p:nvSpPr>
              <p:cNvPr id="2137" name="Freeform: Shape 89"/>
              <p:cNvSpPr/>
              <p:nvPr/>
            </p:nvSpPr>
            <p:spPr>
              <a:xfrm rot="10800000">
                <a:off x="11087280" y="64980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138" name="Freeform: Shape 90"/>
              <p:cNvSpPr/>
              <p:nvPr/>
            </p:nvSpPr>
            <p:spPr>
              <a:xfrm rot="10800000">
                <a:off x="11087280" y="408240"/>
                <a:ext cx="59040" cy="106200"/>
              </a:xfrm>
              <a:custGeom>
                <a:avLst/>
                <a:gdLst>
                  <a:gd name="textAreaLeft" fmla="*/ 0 w 59040"/>
                  <a:gd name="textAreaRight" fmla="*/ 59400 w 59040"/>
                  <a:gd name="textAreaTop" fmla="*/ 0 h 106200"/>
                  <a:gd name="textAreaBottom" fmla="*/ 106560 h 106200"/>
                </a:gdLst>
                <a:ahLst/>
                <a:rect l="textAreaLeft" t="textAreaTop" r="textAreaRight" b="textAreaBottom"/>
                <a:pathLst>
                  <a:path w="302107" h="540744">
                    <a:moveTo>
                      <a:pt x="151054" y="540744"/>
                    </a:moveTo>
                    <a:lnTo>
                      <a:pt x="16913" y="406603"/>
                    </a:lnTo>
                    <a:lnTo>
                      <a:pt x="0" y="389691"/>
                    </a:lnTo>
                    <a:lnTo>
                      <a:pt x="0" y="380059"/>
                    </a:lnTo>
                    <a:lnTo>
                      <a:pt x="0" y="270372"/>
                    </a:lnTo>
                    <a:lnTo>
                      <a:pt x="1" y="270372"/>
                    </a:lnTo>
                    <a:lnTo>
                      <a:pt x="1" y="160685"/>
                    </a:lnTo>
                    <a:lnTo>
                      <a:pt x="1" y="151052"/>
                    </a:lnTo>
                    <a:lnTo>
                      <a:pt x="16913" y="134141"/>
                    </a:lnTo>
                    <a:lnTo>
                      <a:pt x="151053" y="0"/>
                    </a:lnTo>
                    <a:lnTo>
                      <a:pt x="285194" y="134141"/>
                    </a:lnTo>
                    <a:lnTo>
                      <a:pt x="302107" y="151053"/>
                    </a:lnTo>
                    <a:lnTo>
                      <a:pt x="302107" y="160685"/>
                    </a:lnTo>
                    <a:lnTo>
                      <a:pt x="302107" y="270372"/>
                    </a:lnTo>
                    <a:lnTo>
                      <a:pt x="302106" y="270372"/>
                    </a:lnTo>
                    <a:lnTo>
                      <a:pt x="302106" y="380059"/>
                    </a:lnTo>
                    <a:lnTo>
                      <a:pt x="302106" y="389692"/>
                    </a:lnTo>
                    <a:lnTo>
                      <a:pt x="285194" y="40660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4" dur="indefinite" restart="never" nodeType="tmRoot">
          <p:childTnLst>
            <p:seq>
              <p:cTn id="535" dur="indefinite" nodeType="mainSeq"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893 -0.79583 L 0.1418 -0.60023 L -0.01211 -0.46342 L -0.11536 -0.38727 L -0.12214 -0.15879 L -0.1056 0.09398 L -0.02669 0.1669 L 0.00052 0.00394 E">
                                      <p:cBhvr>
                                        <p:cTn id="539" dur="2000" fill="hold"/>
                                        <p:tgtEl>
                                          <p:spTgt spid="2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2000"/>
                            </p:stCondLst>
                            <p:childTnLst>
                              <p:par>
                                <p:cTn id="541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9" name="Group 33"/>
          <p:cNvGrpSpPr/>
          <p:nvPr/>
        </p:nvGrpSpPr>
        <p:grpSpPr>
          <a:xfrm>
            <a:off x="111240" y="2008440"/>
            <a:ext cx="6420960" cy="2302560"/>
            <a:chOff x="111240" y="2008440"/>
            <a:chExt cx="6420960" cy="2302560"/>
          </a:xfrm>
        </p:grpSpPr>
        <p:pic>
          <p:nvPicPr>
            <p:cNvPr id="2140" name="Picture 5" descr=""/>
            <p:cNvPicPr/>
            <p:nvPr/>
          </p:nvPicPr>
          <p:blipFill>
            <a:blip r:embed="rId1"/>
            <a:stretch/>
          </p:blipFill>
          <p:spPr>
            <a:xfrm>
              <a:off x="111240" y="2008440"/>
              <a:ext cx="6420960" cy="23025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141" name="TextBox 14"/>
            <p:cNvSpPr/>
            <p:nvPr/>
          </p:nvSpPr>
          <p:spPr>
            <a:xfrm>
              <a:off x="118440" y="3942360"/>
              <a:ext cx="12952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lt1"/>
                  </a:solidFill>
                  <a:latin typeface="Calibri"/>
                </a:rPr>
                <a:t>YERAC 1986</a:t>
              </a: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142" name="TextBox 2"/>
          <p:cNvSpPr/>
          <p:nvPr/>
        </p:nvSpPr>
        <p:spPr>
          <a:xfrm>
            <a:off x="7553880" y="286200"/>
            <a:ext cx="3591000" cy="4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2500" spc="-1" strike="noStrike">
                <a:solidFill>
                  <a:schemeClr val="lt1"/>
                </a:solidFill>
                <a:latin typeface="Calibri"/>
              </a:rPr>
              <a:t>Gracias Ric!</a:t>
            </a:r>
            <a:endParaRPr b="0" lang="en-US" sz="25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143" name="Picture 3" descr=""/>
          <p:cNvPicPr/>
          <p:nvPr/>
        </p:nvPicPr>
        <p:blipFill>
          <a:blip r:embed="rId2"/>
          <a:srcRect l="5821" t="0" r="5821" b="0"/>
          <a:stretch/>
        </p:blipFill>
        <p:spPr>
          <a:xfrm>
            <a:off x="823680" y="248040"/>
            <a:ext cx="1007640" cy="1363320"/>
          </a:xfrm>
          <a:prstGeom prst="rect">
            <a:avLst/>
          </a:prstGeom>
          <a:noFill/>
          <a:ln w="38100">
            <a:solidFill>
              <a:srgbClr val="ffc000">
                <a:lumMod val="20000"/>
                <a:lumOff val="80000"/>
              </a:srgbClr>
            </a:solidFill>
            <a:round/>
          </a:ln>
        </p:spPr>
      </p:pic>
      <p:grpSp>
        <p:nvGrpSpPr>
          <p:cNvPr id="2144" name="Group 34"/>
          <p:cNvGrpSpPr/>
          <p:nvPr/>
        </p:nvGrpSpPr>
        <p:grpSpPr>
          <a:xfrm>
            <a:off x="2060640" y="3884040"/>
            <a:ext cx="6176160" cy="2880360"/>
            <a:chOff x="2060640" y="3884040"/>
            <a:chExt cx="6176160" cy="2880360"/>
          </a:xfrm>
        </p:grpSpPr>
        <p:pic>
          <p:nvPicPr>
            <p:cNvPr id="2145" name="Picture 4" descr=""/>
            <p:cNvPicPr/>
            <p:nvPr/>
          </p:nvPicPr>
          <p:blipFill>
            <a:blip r:embed="rId3"/>
            <a:srcRect l="0" t="20467" r="0" b="13393"/>
            <a:stretch/>
          </p:blipFill>
          <p:spPr>
            <a:xfrm>
              <a:off x="2060640" y="3884040"/>
              <a:ext cx="6176160" cy="28803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146" name="TextBox 6"/>
            <p:cNvSpPr/>
            <p:nvPr/>
          </p:nvSpPr>
          <p:spPr>
            <a:xfrm>
              <a:off x="6934680" y="6395400"/>
              <a:ext cx="12952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lt1"/>
                  </a:solidFill>
                  <a:latin typeface="Calibri"/>
                </a:rPr>
                <a:t>YERAC 1998</a:t>
              </a: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</p:grpSp>
      <p:pic>
        <p:nvPicPr>
          <p:cNvPr id="2147" name="Picture 7" descr=""/>
          <p:cNvPicPr/>
          <p:nvPr/>
        </p:nvPicPr>
        <p:blipFill>
          <a:blip r:embed="rId4"/>
          <a:srcRect l="6499" t="35716" r="10671" b="15416"/>
          <a:stretch/>
        </p:blipFill>
        <p:spPr>
          <a:xfrm>
            <a:off x="6577200" y="2211120"/>
            <a:ext cx="5541480" cy="245160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148" name="Group 35"/>
          <p:cNvGrpSpPr/>
          <p:nvPr/>
        </p:nvGrpSpPr>
        <p:grpSpPr>
          <a:xfrm>
            <a:off x="2143800" y="286200"/>
            <a:ext cx="1461600" cy="2392920"/>
            <a:chOff x="2143800" y="286200"/>
            <a:chExt cx="1461600" cy="2392920"/>
          </a:xfrm>
        </p:grpSpPr>
        <p:sp>
          <p:nvSpPr>
            <p:cNvPr id="2149" name="Oval 9"/>
            <p:cNvSpPr/>
            <p:nvPr/>
          </p:nvSpPr>
          <p:spPr>
            <a:xfrm>
              <a:off x="3240000" y="2314440"/>
              <a:ext cx="365400" cy="364680"/>
            </a:xfrm>
            <a:prstGeom prst="ellipse">
              <a:avLst/>
            </a:prstGeom>
            <a:noFill/>
            <a:ln w="38100">
              <a:solidFill>
                <a:srgbClr val="ffc000">
                  <a:lumMod val="40000"/>
                  <a:lumOff val="6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150" name="Picture 1"/>
            <p:cNvSpPr/>
            <p:nvPr/>
          </p:nvSpPr>
          <p:spPr>
            <a:xfrm>
              <a:off x="2143800" y="286200"/>
              <a:ext cx="1369800" cy="1363320"/>
            </a:xfrm>
            <a:prstGeom prst="ellipse">
              <a:avLst/>
            </a:prstGeom>
            <a:blipFill rotWithShape="0">
              <a:blip r:embed="rId5"/>
              <a:srcRect/>
              <a:stretch/>
            </a:blipFill>
            <a:ln w="38100">
              <a:solidFill>
                <a:srgbClr val="ffc000">
                  <a:lumMod val="40000"/>
                  <a:lumOff val="60000"/>
                </a:srgbClr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2151" name="Straight Connector 11"/>
            <p:cNvCxnSpPr>
              <a:stCxn id="2149" idx="1"/>
              <a:endCxn id="2150" idx="4"/>
            </p:cNvCxnSpPr>
            <p:nvPr/>
          </p:nvCxnSpPr>
          <p:spPr>
            <a:xfrm flipH="1" flipV="1">
              <a:off x="2828880" y="1649880"/>
              <a:ext cx="464760" cy="718200"/>
            </a:xfrm>
            <a:prstGeom prst="straightConnector1">
              <a:avLst/>
            </a:prstGeom>
            <a:ln w="38100">
              <a:solidFill>
                <a:srgbClr val="ffc000">
                  <a:lumMod val="40000"/>
                  <a:lumOff val="60000"/>
                </a:srgbClr>
              </a:solidFill>
            </a:ln>
          </p:spPr>
        </p:cxnSp>
      </p:grpSp>
      <p:grpSp>
        <p:nvGrpSpPr>
          <p:cNvPr id="2152" name="Group 36"/>
          <p:cNvGrpSpPr/>
          <p:nvPr/>
        </p:nvGrpSpPr>
        <p:grpSpPr>
          <a:xfrm>
            <a:off x="3554280" y="286200"/>
            <a:ext cx="1679400" cy="4578120"/>
            <a:chOff x="3554280" y="286200"/>
            <a:chExt cx="1679400" cy="4578120"/>
          </a:xfrm>
        </p:grpSpPr>
        <p:sp>
          <p:nvSpPr>
            <p:cNvPr id="2153" name="Oval 8"/>
            <p:cNvSpPr/>
            <p:nvPr/>
          </p:nvSpPr>
          <p:spPr>
            <a:xfrm>
              <a:off x="3554280" y="4499640"/>
              <a:ext cx="365400" cy="364680"/>
            </a:xfrm>
            <a:prstGeom prst="ellipse">
              <a:avLst/>
            </a:prstGeom>
            <a:noFill/>
            <a:ln w="38100">
              <a:solidFill>
                <a:srgbClr val="ffc000">
                  <a:lumMod val="60000"/>
                  <a:lumOff val="4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154" name="Picture 12"/>
            <p:cNvSpPr/>
            <p:nvPr/>
          </p:nvSpPr>
          <p:spPr>
            <a:xfrm>
              <a:off x="3862440" y="286200"/>
              <a:ext cx="1371240" cy="1373400"/>
            </a:xfrm>
            <a:prstGeom prst="ellipse">
              <a:avLst/>
            </a:prstGeom>
            <a:blipFill rotWithShape="0">
              <a:blip r:embed="rId6"/>
              <a:srcRect/>
              <a:stretch/>
            </a:blipFill>
            <a:ln w="38100">
              <a:solidFill>
                <a:srgbClr val="ffc000">
                  <a:lumMod val="60000"/>
                  <a:lumOff val="40000"/>
                </a:srgbClr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2155" name="Straight Connector 13"/>
            <p:cNvCxnSpPr>
              <a:stCxn id="2153" idx="7"/>
              <a:endCxn id="2154" idx="4"/>
            </p:cNvCxnSpPr>
            <p:nvPr/>
          </p:nvCxnSpPr>
          <p:spPr>
            <a:xfrm flipV="1">
              <a:off x="3866400" y="1659600"/>
              <a:ext cx="681840" cy="2893680"/>
            </a:xfrm>
            <a:prstGeom prst="straightConnector1">
              <a:avLst/>
            </a:prstGeom>
            <a:ln w="38100">
              <a:solidFill>
                <a:srgbClr val="ffc000">
                  <a:lumMod val="60000"/>
                  <a:lumOff val="40000"/>
                </a:srgbClr>
              </a:solidFill>
            </a:ln>
          </p:spPr>
        </p:cxnSp>
      </p:grpSp>
      <p:grpSp>
        <p:nvGrpSpPr>
          <p:cNvPr id="2156" name="Group 37"/>
          <p:cNvGrpSpPr/>
          <p:nvPr/>
        </p:nvGrpSpPr>
        <p:grpSpPr>
          <a:xfrm>
            <a:off x="5747040" y="290520"/>
            <a:ext cx="2655360" cy="2775600"/>
            <a:chOff x="5747040" y="290520"/>
            <a:chExt cx="2655360" cy="2775600"/>
          </a:xfrm>
        </p:grpSpPr>
        <p:cxnSp>
          <p:nvCxnSpPr>
            <p:cNvPr id="2157" name="Straight Connector 18"/>
            <p:cNvCxnSpPr>
              <a:stCxn id="2158" idx="0"/>
              <a:endCxn id="2159" idx="2"/>
            </p:cNvCxnSpPr>
            <p:nvPr/>
          </p:nvCxnSpPr>
          <p:spPr>
            <a:xfrm flipH="1" flipV="1">
              <a:off x="6245640" y="1661760"/>
              <a:ext cx="1992960" cy="946080"/>
            </a:xfrm>
            <a:prstGeom prst="straightConnector1">
              <a:avLst/>
            </a:prstGeom>
            <a:ln w="38100">
              <a:solidFill>
                <a:srgbClr val="ffc000">
                  <a:lumMod val="40000"/>
                  <a:lumOff val="60000"/>
                </a:srgbClr>
              </a:solidFill>
            </a:ln>
          </p:spPr>
        </p:cxnSp>
        <p:sp>
          <p:nvSpPr>
            <p:cNvPr id="2158" name="Rectangle 21"/>
            <p:cNvSpPr/>
            <p:nvPr/>
          </p:nvSpPr>
          <p:spPr>
            <a:xfrm>
              <a:off x="8073720" y="2607840"/>
              <a:ext cx="328680" cy="458280"/>
            </a:xfrm>
            <a:prstGeom prst="rect">
              <a:avLst/>
            </a:prstGeom>
            <a:noFill/>
            <a:ln w="38100">
              <a:solidFill>
                <a:srgbClr val="ffc000">
                  <a:lumMod val="40000"/>
                  <a:lumOff val="6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pic>
          <p:nvPicPr>
            <p:cNvPr id="2160" name="Picture 17" descr=""/>
            <p:cNvPicPr/>
            <p:nvPr/>
          </p:nvPicPr>
          <p:blipFill>
            <a:blip r:embed="rId7"/>
            <a:srcRect l="29690" t="45766" r="67047" b="48258"/>
            <a:stretch/>
          </p:blipFill>
          <p:spPr>
            <a:xfrm>
              <a:off x="5747040" y="290520"/>
              <a:ext cx="996840" cy="1371240"/>
            </a:xfrm>
            <a:prstGeom prst="rect">
              <a:avLst/>
            </a:prstGeom>
            <a:noFill/>
            <a:ln w="38100">
              <a:solidFill>
                <a:srgbClr val="ffc000">
                  <a:lumMod val="40000"/>
                  <a:lumOff val="60000"/>
                </a:srgbClr>
              </a:solidFill>
              <a:round/>
            </a:ln>
          </p:spPr>
        </p:pic>
      </p:grpSp>
      <p:sp>
        <p:nvSpPr>
          <p:cNvPr id="2161" name="TextBox 30"/>
          <p:cNvSpPr/>
          <p:nvPr/>
        </p:nvSpPr>
        <p:spPr>
          <a:xfrm>
            <a:off x="7553880" y="771480"/>
            <a:ext cx="3591000" cy="4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2500" spc="-1" strike="noStrike">
                <a:solidFill>
                  <a:schemeClr val="lt1"/>
                </a:solidFill>
                <a:latin typeface="Calibri"/>
              </a:rPr>
              <a:t>Gracias Cesa!</a:t>
            </a:r>
            <a:endParaRPr b="0" lang="en-US" sz="25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62" name="TextBox 31"/>
          <p:cNvSpPr/>
          <p:nvPr/>
        </p:nvSpPr>
        <p:spPr>
          <a:xfrm>
            <a:off x="7553880" y="1257120"/>
            <a:ext cx="3591000" cy="4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2500" spc="-1" strike="noStrike">
                <a:solidFill>
                  <a:schemeClr val="lt1"/>
                </a:solidFill>
                <a:latin typeface="Calibri"/>
              </a:rPr>
              <a:t>Gracias Riccardo!</a:t>
            </a:r>
            <a:endParaRPr b="0" lang="en-US" sz="25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45" dur="indefinite" restart="never" nodeType="tmRoot">
          <p:childTnLst>
            <p:seq>
              <p:cTn id="546" dur="indefinite" nodeType="mainSeq"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nodeType="withEffect" fill="hold" presetClass="entr" presetID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500"/>
                            </p:stCondLst>
                            <p:childTnLst>
                              <p:par>
                                <p:cTn id="552" nodeType="afterEffect" fill="hold" presetClass="entr" presetID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nodeType="withEffect" fill="hold" presetClass="entr" presetID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57" nodeType="afterEffect" fill="hold" presetClass="entr" presetID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500"/>
                            </p:stCondLst>
                            <p:childTnLst>
                              <p:par>
                                <p:cTn id="560" nodeType="afterEffect" fill="hold" presetClass="entr" presetID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nodeType="withEffect" fill="hold" presetClass="entr" presetID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2000"/>
                            </p:stCondLst>
                            <p:childTnLst>
                              <p:par>
                                <p:cTn id="565" nodeType="afterEffect" fill="hold" presetClass="entr" presetID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2500"/>
                            </p:stCondLst>
                            <p:childTnLst>
                              <p:par>
                                <p:cTn id="568" nodeType="afterEffect" fill="hold" presetClass="entr" presetID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nodeType="withEffect" fill="hold" presetClass="entr" presetID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.png" descr=""/>
          <p:cNvPicPr/>
          <p:nvPr/>
        </p:nvPicPr>
        <p:blipFill>
          <a:blip r:embed="rId1"/>
          <a:stretch/>
        </p:blipFill>
        <p:spPr>
          <a:xfrm>
            <a:off x="876960" y="721800"/>
            <a:ext cx="1645560" cy="152676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62" name="image.png" descr=""/>
          <p:cNvPicPr/>
          <p:nvPr/>
        </p:nvPicPr>
        <p:blipFill>
          <a:blip r:embed="rId2"/>
          <a:stretch/>
        </p:blipFill>
        <p:spPr>
          <a:xfrm>
            <a:off x="876960" y="2293920"/>
            <a:ext cx="1645560" cy="152964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63" name="image.png" descr=""/>
          <p:cNvPicPr/>
          <p:nvPr/>
        </p:nvPicPr>
        <p:blipFill>
          <a:blip r:embed="rId3"/>
          <a:stretch/>
        </p:blipFill>
        <p:spPr>
          <a:xfrm>
            <a:off x="876960" y="3868920"/>
            <a:ext cx="1645560" cy="152964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64" name="image.png" descr=""/>
          <p:cNvPicPr/>
          <p:nvPr/>
        </p:nvPicPr>
        <p:blipFill>
          <a:blip r:embed="rId4"/>
          <a:stretch/>
        </p:blipFill>
        <p:spPr>
          <a:xfrm>
            <a:off x="876960" y="5454720"/>
            <a:ext cx="1645560" cy="73548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65" name="image.png" descr=""/>
          <p:cNvPicPr/>
          <p:nvPr/>
        </p:nvPicPr>
        <p:blipFill>
          <a:blip r:embed="rId5"/>
          <a:stretch/>
        </p:blipFill>
        <p:spPr>
          <a:xfrm>
            <a:off x="865080" y="6236640"/>
            <a:ext cx="1645560" cy="42552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66" name="stage1-B.pdf" descr=""/>
          <p:cNvPicPr/>
          <p:nvPr/>
        </p:nvPicPr>
        <p:blipFill>
          <a:blip r:embed="rId6"/>
          <a:stretch/>
        </p:blipFill>
        <p:spPr>
          <a:xfrm>
            <a:off x="3164760" y="76104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167" name="stage2-B.pdf" descr=""/>
          <p:cNvPicPr/>
          <p:nvPr/>
        </p:nvPicPr>
        <p:blipFill>
          <a:blip r:embed="rId7"/>
          <a:stretch/>
        </p:blipFill>
        <p:spPr>
          <a:xfrm>
            <a:off x="3164760" y="223920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168" name="stage3-B.pdf" descr=""/>
          <p:cNvPicPr/>
          <p:nvPr/>
        </p:nvPicPr>
        <p:blipFill>
          <a:blip r:embed="rId8"/>
          <a:stretch/>
        </p:blipFill>
        <p:spPr>
          <a:xfrm>
            <a:off x="3164760" y="372312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169" name="stage4-B.pdf" descr=""/>
          <p:cNvPicPr/>
          <p:nvPr/>
        </p:nvPicPr>
        <p:blipFill>
          <a:blip r:embed="rId9"/>
          <a:stretch/>
        </p:blipFill>
        <p:spPr>
          <a:xfrm>
            <a:off x="3165480" y="522360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sp>
        <p:nvSpPr>
          <p:cNvPr id="170" name="Shape 775"/>
          <p:cNvSpPr/>
          <p:nvPr/>
        </p:nvSpPr>
        <p:spPr>
          <a:xfrm rot="16200000">
            <a:off x="-1668960" y="4193280"/>
            <a:ext cx="4728960" cy="244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  <a:spcBef>
                <a:spcPts val="1301"/>
              </a:spcBef>
            </a:pPr>
            <a:r>
              <a:rPr b="0" lang="en-US" sz="1600" spc="-1" strike="noStrike">
                <a:solidFill>
                  <a:schemeClr val="lt1"/>
                </a:solidFill>
                <a:latin typeface="Arial Narrow"/>
                <a:ea typeface="Arial Narrow"/>
              </a:rPr>
              <a:t>Courtesy of L.Carbonaro and M.T. Beltrán</a:t>
            </a:r>
            <a:endParaRPr b="0" lang="en-US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1" name="Shape 787"/>
          <p:cNvSpPr/>
          <p:nvPr/>
        </p:nvSpPr>
        <p:spPr>
          <a:xfrm rot="16200000">
            <a:off x="1357200" y="4917240"/>
            <a:ext cx="3282120" cy="244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  <a:spcBef>
                <a:spcPts val="1301"/>
              </a:spcBef>
            </a:pPr>
            <a:r>
              <a:rPr b="0" lang="en-US" sz="1600" spc="-1" strike="noStrike">
                <a:solidFill>
                  <a:schemeClr val="lt1"/>
                </a:solidFill>
                <a:latin typeface="Arial Narrow"/>
                <a:ea typeface="Arial Narrow"/>
              </a:rPr>
              <a:t>Image credit: B. Sánchez and R. Delgado</a:t>
            </a:r>
            <a:endParaRPr b="0" lang="en-US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2" name="Shape 778"/>
          <p:cNvSpPr/>
          <p:nvPr/>
        </p:nvSpPr>
        <p:spPr>
          <a:xfrm>
            <a:off x="876960" y="237240"/>
            <a:ext cx="1633680" cy="428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2552760">
              <a:lnSpc>
                <a:spcPct val="100000"/>
              </a:lnSpc>
              <a:tabLst>
                <a:tab algn="l" pos="419040"/>
              </a:tabLst>
            </a:pPr>
            <a:r>
              <a:rPr b="0" lang="en-US" sz="2600" spc="-1" strike="noStrike">
                <a:solidFill>
                  <a:schemeClr val="lt1"/>
                </a:solidFill>
                <a:latin typeface="Calibri"/>
              </a:rPr>
              <a:t>low-mass</a:t>
            </a:r>
            <a:endParaRPr b="0" lang="en-US" sz="2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3" name="Shape 784"/>
          <p:cNvSpPr/>
          <p:nvPr/>
        </p:nvSpPr>
        <p:spPr>
          <a:xfrm>
            <a:off x="3164760" y="233640"/>
            <a:ext cx="1919880" cy="468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2552760">
              <a:lnSpc>
                <a:spcPct val="100000"/>
              </a:lnSpc>
              <a:tabLst>
                <a:tab algn="l" pos="419040"/>
              </a:tabLst>
            </a:pPr>
            <a:r>
              <a:rPr b="0" lang="en-US" sz="2600" spc="-1" strike="noStrike">
                <a:solidFill>
                  <a:schemeClr val="lt1"/>
                </a:solidFill>
                <a:latin typeface="Calibri"/>
              </a:rPr>
              <a:t>high-mass</a:t>
            </a:r>
            <a:endParaRPr b="0" lang="en-US" sz="2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4" name="Shape 785"/>
          <p:cNvSpPr/>
          <p:nvPr/>
        </p:nvSpPr>
        <p:spPr>
          <a:xfrm>
            <a:off x="5468040" y="824040"/>
            <a:ext cx="5992560" cy="926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starless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IRDCs, massive quiescent clumps,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dense cores (lines and dust), disks?</a:t>
            </a:r>
            <a:r>
              <a:rPr b="0" lang="en-US" sz="19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 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5" name="Shape 788"/>
          <p:cNvSpPr/>
          <p:nvPr/>
        </p:nvSpPr>
        <p:spPr>
          <a:xfrm>
            <a:off x="5468040" y="1950840"/>
            <a:ext cx="5609520" cy="970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protostellar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dense cores, disks, masers,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outflows and jets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6" name="Shape 789"/>
          <p:cNvSpPr/>
          <p:nvPr/>
        </p:nvSpPr>
        <p:spPr>
          <a:xfrm>
            <a:off x="5468040" y="3189600"/>
            <a:ext cx="6150240" cy="1066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ZAMS</a:t>
            </a:r>
            <a:r>
              <a:rPr b="1" lang="en-US" sz="2200" spc="-1" strike="noStrike" baseline="-5000">
                <a:solidFill>
                  <a:srgbClr val="ffff00"/>
                </a:solidFill>
                <a:latin typeface="Calibri"/>
              </a:rPr>
              <a:t>[pre-UCHII]</a:t>
            </a:r>
            <a:r>
              <a:rPr b="0" lang="en-US" sz="2200" spc="-1" strike="noStrike" baseline="-5000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hot molecular cores, disks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outflows/jets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 masers,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HCHII regions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7" name="Shape 790"/>
          <p:cNvSpPr/>
          <p:nvPr/>
        </p:nvSpPr>
        <p:spPr>
          <a:xfrm>
            <a:off x="5468040" y="4522680"/>
            <a:ext cx="5609520" cy="875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ZAMS</a:t>
            </a:r>
            <a:r>
              <a:rPr b="1" lang="en-US" sz="2200" spc="-1" strike="noStrike" baseline="-5000">
                <a:solidFill>
                  <a:srgbClr val="ffff00"/>
                </a:solidFill>
                <a:latin typeface="Calibri"/>
              </a:rPr>
              <a:t>[UCHII]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UCHII and compact HII regions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masers, disks?,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outflows?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8" name="Shape 791"/>
          <p:cNvSpPr/>
          <p:nvPr/>
        </p:nvSpPr>
        <p:spPr>
          <a:xfrm>
            <a:off x="5468040" y="5757840"/>
            <a:ext cx="5609520" cy="640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final star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massive star or cluster,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HII regions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.png" descr=""/>
          <p:cNvPicPr/>
          <p:nvPr/>
        </p:nvPicPr>
        <p:blipFill>
          <a:blip r:embed="rId1"/>
          <a:stretch/>
        </p:blipFill>
        <p:spPr>
          <a:xfrm>
            <a:off x="876960" y="721800"/>
            <a:ext cx="1645560" cy="152676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80" name="image.png" descr=""/>
          <p:cNvPicPr/>
          <p:nvPr/>
        </p:nvPicPr>
        <p:blipFill>
          <a:blip r:embed="rId2"/>
          <a:stretch/>
        </p:blipFill>
        <p:spPr>
          <a:xfrm>
            <a:off x="876960" y="2293920"/>
            <a:ext cx="1645560" cy="152964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81" name="image.png" descr=""/>
          <p:cNvPicPr/>
          <p:nvPr/>
        </p:nvPicPr>
        <p:blipFill>
          <a:blip r:embed="rId3"/>
          <a:stretch/>
        </p:blipFill>
        <p:spPr>
          <a:xfrm>
            <a:off x="876960" y="3868920"/>
            <a:ext cx="1645560" cy="152964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82" name="image.png" descr=""/>
          <p:cNvPicPr/>
          <p:nvPr/>
        </p:nvPicPr>
        <p:blipFill>
          <a:blip r:embed="rId4"/>
          <a:stretch/>
        </p:blipFill>
        <p:spPr>
          <a:xfrm>
            <a:off x="876960" y="5454720"/>
            <a:ext cx="1645560" cy="73548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83" name="image.png" descr=""/>
          <p:cNvPicPr/>
          <p:nvPr/>
        </p:nvPicPr>
        <p:blipFill>
          <a:blip r:embed="rId5"/>
          <a:stretch/>
        </p:blipFill>
        <p:spPr>
          <a:xfrm>
            <a:off x="865080" y="6236640"/>
            <a:ext cx="1645560" cy="42552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84" name="stage1-B.pdf" descr=""/>
          <p:cNvPicPr/>
          <p:nvPr/>
        </p:nvPicPr>
        <p:blipFill>
          <a:blip r:embed="rId6"/>
          <a:stretch/>
        </p:blipFill>
        <p:spPr>
          <a:xfrm>
            <a:off x="3164760" y="76104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185" name="stage2-B.pdf" descr=""/>
          <p:cNvPicPr/>
          <p:nvPr/>
        </p:nvPicPr>
        <p:blipFill>
          <a:blip r:embed="rId7"/>
          <a:stretch/>
        </p:blipFill>
        <p:spPr>
          <a:xfrm>
            <a:off x="3164760" y="223920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186" name="stage3-B.pdf" descr=""/>
          <p:cNvPicPr/>
          <p:nvPr/>
        </p:nvPicPr>
        <p:blipFill>
          <a:blip r:embed="rId8"/>
          <a:stretch/>
        </p:blipFill>
        <p:spPr>
          <a:xfrm>
            <a:off x="3164760" y="372312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187" name="stage4-B.pdf" descr=""/>
          <p:cNvPicPr/>
          <p:nvPr/>
        </p:nvPicPr>
        <p:blipFill>
          <a:blip r:embed="rId9"/>
          <a:stretch/>
        </p:blipFill>
        <p:spPr>
          <a:xfrm>
            <a:off x="3165480" y="522360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sp>
        <p:nvSpPr>
          <p:cNvPr id="188" name="Shape 775"/>
          <p:cNvSpPr/>
          <p:nvPr/>
        </p:nvSpPr>
        <p:spPr>
          <a:xfrm rot="16200000">
            <a:off x="-1668960" y="4193280"/>
            <a:ext cx="4728960" cy="244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  <a:spcBef>
                <a:spcPts val="1301"/>
              </a:spcBef>
            </a:pPr>
            <a:r>
              <a:rPr b="0" lang="en-US" sz="1600" spc="-1" strike="noStrike">
                <a:solidFill>
                  <a:schemeClr val="lt1"/>
                </a:solidFill>
                <a:latin typeface="Arial Narrow"/>
                <a:ea typeface="Arial Narrow"/>
              </a:rPr>
              <a:t>Courtesy of L.Carbonaro and M.T. Beltrán</a:t>
            </a:r>
            <a:endParaRPr b="0" lang="en-US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9" name="Shape 787"/>
          <p:cNvSpPr/>
          <p:nvPr/>
        </p:nvSpPr>
        <p:spPr>
          <a:xfrm rot="16200000">
            <a:off x="1357200" y="4917240"/>
            <a:ext cx="3282120" cy="244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  <a:spcBef>
                <a:spcPts val="1301"/>
              </a:spcBef>
            </a:pPr>
            <a:r>
              <a:rPr b="0" lang="en-US" sz="1600" spc="-1" strike="noStrike">
                <a:solidFill>
                  <a:schemeClr val="lt1"/>
                </a:solidFill>
                <a:latin typeface="Arial Narrow"/>
                <a:ea typeface="Arial Narrow"/>
              </a:rPr>
              <a:t>Image credit: B. Sánchez and R. Delgado</a:t>
            </a:r>
            <a:endParaRPr b="0" lang="en-US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0" name="Shape 778"/>
          <p:cNvSpPr/>
          <p:nvPr/>
        </p:nvSpPr>
        <p:spPr>
          <a:xfrm>
            <a:off x="876960" y="237240"/>
            <a:ext cx="1633680" cy="428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2552760">
              <a:lnSpc>
                <a:spcPct val="100000"/>
              </a:lnSpc>
              <a:tabLst>
                <a:tab algn="l" pos="419040"/>
              </a:tabLst>
            </a:pPr>
            <a:r>
              <a:rPr b="0" lang="en-US" sz="2600" spc="-1" strike="noStrike">
                <a:solidFill>
                  <a:schemeClr val="lt1"/>
                </a:solidFill>
                <a:latin typeface="Calibri"/>
              </a:rPr>
              <a:t>low-mass</a:t>
            </a:r>
            <a:endParaRPr b="0" lang="en-US" sz="2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1" name="Shape 784"/>
          <p:cNvSpPr/>
          <p:nvPr/>
        </p:nvSpPr>
        <p:spPr>
          <a:xfrm>
            <a:off x="3164760" y="233640"/>
            <a:ext cx="1919880" cy="468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2552760">
              <a:lnSpc>
                <a:spcPct val="100000"/>
              </a:lnSpc>
              <a:tabLst>
                <a:tab algn="l" pos="419040"/>
              </a:tabLst>
            </a:pPr>
            <a:r>
              <a:rPr b="0" lang="en-US" sz="2600" spc="-1" strike="noStrike">
                <a:solidFill>
                  <a:schemeClr val="lt1"/>
                </a:solidFill>
                <a:latin typeface="Calibri"/>
              </a:rPr>
              <a:t>high-mass</a:t>
            </a:r>
            <a:endParaRPr b="0" lang="en-US" sz="2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2" name="Shape 785"/>
          <p:cNvSpPr/>
          <p:nvPr/>
        </p:nvSpPr>
        <p:spPr>
          <a:xfrm>
            <a:off x="5468040" y="824040"/>
            <a:ext cx="5992560" cy="926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starless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IRDCs, massive quiescent clumps,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dense cores (lines and dust), disks?</a:t>
            </a:r>
            <a:r>
              <a:rPr b="0" lang="en-US" sz="19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 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3" name="Shape 788"/>
          <p:cNvSpPr/>
          <p:nvPr/>
        </p:nvSpPr>
        <p:spPr>
          <a:xfrm>
            <a:off x="5468040" y="1950840"/>
            <a:ext cx="5609520" cy="970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protostellar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dense cores, disks, masers,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outflows and jets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4" name="Shape 789"/>
          <p:cNvSpPr/>
          <p:nvPr/>
        </p:nvSpPr>
        <p:spPr>
          <a:xfrm>
            <a:off x="5468040" y="3189600"/>
            <a:ext cx="6150240" cy="1066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ZAMS</a:t>
            </a:r>
            <a:r>
              <a:rPr b="1" lang="en-US" sz="2200" spc="-1" strike="noStrike" baseline="-5000">
                <a:solidFill>
                  <a:srgbClr val="ffff00"/>
                </a:solidFill>
                <a:latin typeface="Calibri"/>
              </a:rPr>
              <a:t>[pre-UCHII]</a:t>
            </a:r>
            <a:r>
              <a:rPr b="0" lang="en-US" sz="2200" spc="-1" strike="noStrike" baseline="-5000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hot molecular cores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 disks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outflows/jets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 masers,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HCHII regions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5" name="Shape 790"/>
          <p:cNvSpPr/>
          <p:nvPr/>
        </p:nvSpPr>
        <p:spPr>
          <a:xfrm>
            <a:off x="5468040" y="4522680"/>
            <a:ext cx="5609520" cy="875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ZAMS</a:t>
            </a:r>
            <a:r>
              <a:rPr b="1" lang="en-US" sz="2200" spc="-1" strike="noStrike" baseline="-5000">
                <a:solidFill>
                  <a:srgbClr val="ffff00"/>
                </a:solidFill>
                <a:latin typeface="Calibri"/>
              </a:rPr>
              <a:t>[UCHII]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UCHII and compact HII regions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masers, disks?,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outflows?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6" name="Shape 791"/>
          <p:cNvSpPr/>
          <p:nvPr/>
        </p:nvSpPr>
        <p:spPr>
          <a:xfrm>
            <a:off x="5468040" y="5757840"/>
            <a:ext cx="5609520" cy="640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final star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massive star or cluster,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HII regions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.png" descr=""/>
          <p:cNvPicPr/>
          <p:nvPr/>
        </p:nvPicPr>
        <p:blipFill>
          <a:blip r:embed="rId1"/>
          <a:stretch/>
        </p:blipFill>
        <p:spPr>
          <a:xfrm>
            <a:off x="876960" y="721800"/>
            <a:ext cx="1645560" cy="152676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98" name="image.png" descr=""/>
          <p:cNvPicPr/>
          <p:nvPr/>
        </p:nvPicPr>
        <p:blipFill>
          <a:blip r:embed="rId2"/>
          <a:stretch/>
        </p:blipFill>
        <p:spPr>
          <a:xfrm>
            <a:off x="876960" y="2293920"/>
            <a:ext cx="1645560" cy="152964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199" name="image.png" descr=""/>
          <p:cNvPicPr/>
          <p:nvPr/>
        </p:nvPicPr>
        <p:blipFill>
          <a:blip r:embed="rId3"/>
          <a:stretch/>
        </p:blipFill>
        <p:spPr>
          <a:xfrm>
            <a:off x="876960" y="3868920"/>
            <a:ext cx="1645560" cy="152964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200" name="image.png" descr=""/>
          <p:cNvPicPr/>
          <p:nvPr/>
        </p:nvPicPr>
        <p:blipFill>
          <a:blip r:embed="rId4"/>
          <a:stretch/>
        </p:blipFill>
        <p:spPr>
          <a:xfrm>
            <a:off x="876960" y="5454720"/>
            <a:ext cx="1645560" cy="73548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201" name="image.png" descr=""/>
          <p:cNvPicPr/>
          <p:nvPr/>
        </p:nvPicPr>
        <p:blipFill>
          <a:blip r:embed="rId5"/>
          <a:stretch/>
        </p:blipFill>
        <p:spPr>
          <a:xfrm>
            <a:off x="865080" y="6236640"/>
            <a:ext cx="1645560" cy="425520"/>
          </a:xfrm>
          <a:prstGeom prst="rect">
            <a:avLst/>
          </a:prstGeom>
          <a:noFill/>
          <a:ln w="34925">
            <a:solidFill>
              <a:srgbClr val="ffffff"/>
            </a:solidFill>
            <a:miter/>
          </a:ln>
        </p:spPr>
      </p:pic>
      <p:pic>
        <p:nvPicPr>
          <p:cNvPr id="202" name="stage1-B.pdf" descr=""/>
          <p:cNvPicPr/>
          <p:nvPr/>
        </p:nvPicPr>
        <p:blipFill>
          <a:blip r:embed="rId6"/>
          <a:stretch/>
        </p:blipFill>
        <p:spPr>
          <a:xfrm>
            <a:off x="3164760" y="76104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203" name="stage2-B.pdf" descr=""/>
          <p:cNvPicPr/>
          <p:nvPr/>
        </p:nvPicPr>
        <p:blipFill>
          <a:blip r:embed="rId7"/>
          <a:stretch/>
        </p:blipFill>
        <p:spPr>
          <a:xfrm>
            <a:off x="3164760" y="223920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204" name="stage3-B.pdf" descr=""/>
          <p:cNvPicPr/>
          <p:nvPr/>
        </p:nvPicPr>
        <p:blipFill>
          <a:blip r:embed="rId8"/>
          <a:stretch/>
        </p:blipFill>
        <p:spPr>
          <a:xfrm>
            <a:off x="3164760" y="372312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pic>
        <p:nvPicPr>
          <p:cNvPr id="205" name="stage4-B.pdf" descr=""/>
          <p:cNvPicPr/>
          <p:nvPr/>
        </p:nvPicPr>
        <p:blipFill>
          <a:blip r:embed="rId9"/>
          <a:stretch/>
        </p:blipFill>
        <p:spPr>
          <a:xfrm>
            <a:off x="3165480" y="5223600"/>
            <a:ext cx="1919880" cy="1440720"/>
          </a:xfrm>
          <a:prstGeom prst="rect">
            <a:avLst/>
          </a:prstGeom>
          <a:noFill/>
          <a:ln w="34925">
            <a:solidFill>
              <a:srgbClr val="ffffff"/>
            </a:solidFill>
            <a:round/>
          </a:ln>
        </p:spPr>
      </p:pic>
      <p:sp>
        <p:nvSpPr>
          <p:cNvPr id="206" name="Shape 775"/>
          <p:cNvSpPr/>
          <p:nvPr/>
        </p:nvSpPr>
        <p:spPr>
          <a:xfrm rot="16200000">
            <a:off x="-1668960" y="4193280"/>
            <a:ext cx="4728960" cy="244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  <a:spcBef>
                <a:spcPts val="1301"/>
              </a:spcBef>
            </a:pPr>
            <a:r>
              <a:rPr b="0" lang="en-US" sz="1600" spc="-1" strike="noStrike">
                <a:solidFill>
                  <a:schemeClr val="lt1"/>
                </a:solidFill>
                <a:latin typeface="Arial Narrow"/>
                <a:ea typeface="Arial Narrow"/>
              </a:rPr>
              <a:t>Courtesy of L.Carbonaro and M.T. Beltrán</a:t>
            </a:r>
            <a:endParaRPr b="0" lang="en-US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7" name="Shape 787"/>
          <p:cNvSpPr/>
          <p:nvPr/>
        </p:nvSpPr>
        <p:spPr>
          <a:xfrm rot="16200000">
            <a:off x="1357200" y="4917240"/>
            <a:ext cx="3282120" cy="244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  <a:spcBef>
                <a:spcPts val="1301"/>
              </a:spcBef>
            </a:pPr>
            <a:r>
              <a:rPr b="0" lang="en-US" sz="1600" spc="-1" strike="noStrike">
                <a:solidFill>
                  <a:schemeClr val="lt1"/>
                </a:solidFill>
                <a:latin typeface="Arial Narrow"/>
                <a:ea typeface="Arial Narrow"/>
              </a:rPr>
              <a:t>Image credit: B. Sánchez and R. Delgado</a:t>
            </a:r>
            <a:endParaRPr b="0" lang="en-US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8" name="Shape 778"/>
          <p:cNvSpPr/>
          <p:nvPr/>
        </p:nvSpPr>
        <p:spPr>
          <a:xfrm>
            <a:off x="876960" y="237240"/>
            <a:ext cx="1633680" cy="428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2552760">
              <a:lnSpc>
                <a:spcPct val="100000"/>
              </a:lnSpc>
              <a:tabLst>
                <a:tab algn="l" pos="419040"/>
              </a:tabLst>
            </a:pPr>
            <a:r>
              <a:rPr b="0" lang="en-US" sz="2600" spc="-1" strike="noStrike">
                <a:solidFill>
                  <a:schemeClr val="lt1"/>
                </a:solidFill>
                <a:latin typeface="Calibri"/>
              </a:rPr>
              <a:t>low-mass</a:t>
            </a:r>
            <a:endParaRPr b="0" lang="en-US" sz="2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9" name="Shape 784"/>
          <p:cNvSpPr/>
          <p:nvPr/>
        </p:nvSpPr>
        <p:spPr>
          <a:xfrm>
            <a:off x="3164760" y="233640"/>
            <a:ext cx="1919880" cy="468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2552760">
              <a:lnSpc>
                <a:spcPct val="100000"/>
              </a:lnSpc>
              <a:tabLst>
                <a:tab algn="l" pos="419040"/>
              </a:tabLst>
            </a:pPr>
            <a:r>
              <a:rPr b="0" lang="en-US" sz="2600" spc="-1" strike="noStrike">
                <a:solidFill>
                  <a:schemeClr val="lt1"/>
                </a:solidFill>
                <a:latin typeface="Calibri"/>
              </a:rPr>
              <a:t>high-mass</a:t>
            </a:r>
            <a:endParaRPr b="0" lang="en-US" sz="2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0" name="Shape 785"/>
          <p:cNvSpPr/>
          <p:nvPr/>
        </p:nvSpPr>
        <p:spPr>
          <a:xfrm>
            <a:off x="5468040" y="824040"/>
            <a:ext cx="5992560" cy="926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starless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IRDCs, massive quiescent clumps,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dense cores (lines and dust)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 disks?</a:t>
            </a:r>
            <a:r>
              <a:rPr b="0" lang="en-US" sz="19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 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1" name="Shape 788"/>
          <p:cNvSpPr/>
          <p:nvPr/>
        </p:nvSpPr>
        <p:spPr>
          <a:xfrm>
            <a:off x="5468040" y="1950840"/>
            <a:ext cx="5609520" cy="970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protostellar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dense cores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 disks, masers,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outflows and jets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2" name="Shape 789"/>
          <p:cNvSpPr/>
          <p:nvPr/>
        </p:nvSpPr>
        <p:spPr>
          <a:xfrm>
            <a:off x="5468040" y="3189600"/>
            <a:ext cx="6150240" cy="1066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ZAMS</a:t>
            </a:r>
            <a:r>
              <a:rPr b="1" lang="en-US" sz="2200" spc="-1" strike="noStrike" baseline="-5000">
                <a:solidFill>
                  <a:srgbClr val="ffff00"/>
                </a:solidFill>
                <a:latin typeface="Calibri"/>
              </a:rPr>
              <a:t>[pre-UCHII]</a:t>
            </a:r>
            <a:r>
              <a:rPr b="0" lang="en-US" sz="2200" spc="-1" strike="noStrike" baseline="-5000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hot molecular cores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 disks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outflows/jets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 masers,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HCHII regions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3" name="Shape 790"/>
          <p:cNvSpPr/>
          <p:nvPr/>
        </p:nvSpPr>
        <p:spPr>
          <a:xfrm>
            <a:off x="5468040" y="4522680"/>
            <a:ext cx="5609520" cy="875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ZAMS</a:t>
            </a:r>
            <a:r>
              <a:rPr b="1" lang="en-US" sz="2200" spc="-1" strike="noStrike" baseline="-5000">
                <a:solidFill>
                  <a:srgbClr val="ffff00"/>
                </a:solidFill>
                <a:latin typeface="Calibri"/>
              </a:rPr>
              <a:t>[UCHII]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UCHII and compact HII regions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,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masers, disks?,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outflows?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4" name="Shape 791"/>
          <p:cNvSpPr/>
          <p:nvPr/>
        </p:nvSpPr>
        <p:spPr>
          <a:xfrm>
            <a:off x="5468040" y="5757840"/>
            <a:ext cx="5609520" cy="640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1" lang="en-US" sz="2200" spc="-1" strike="noStrike">
                <a:solidFill>
                  <a:srgbClr val="ffff00"/>
                </a:solidFill>
                <a:latin typeface="Calibri"/>
              </a:rPr>
              <a:t>final star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	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massive star or cluster,</a:t>
            </a:r>
            <a:r>
              <a:rPr b="0" lang="en-US" sz="22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 </a:t>
            </a:r>
            <a:r>
              <a:rPr b="0" lang="en-US" sz="2200" spc="-1" strike="noStrike">
                <a:solidFill>
                  <a:schemeClr val="lt1"/>
                </a:solidFill>
                <a:latin typeface="Calibri"/>
              </a:rPr>
              <a:t>HII regions</a:t>
            </a:r>
            <a:endParaRPr b="0" lang="en-US" sz="2200" spc="-1" strike="noStrike">
              <a:solidFill>
                <a:srgbClr val="ffffff"/>
              </a:solidFill>
              <a:latin typeface="Calibri"/>
            </a:endParaRPr>
          </a:p>
          <a:p>
            <a:pPr marL="56520" defTabSz="1218240">
              <a:lnSpc>
                <a:spcPct val="100000"/>
              </a:lnSpc>
              <a:tabLst>
                <a:tab algn="l" pos="200160"/>
                <a:tab algn="l" pos="1703160"/>
              </a:tabLst>
            </a:pP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	</a:t>
            </a:r>
            <a:r>
              <a:rPr b="0" lang="en-US" sz="1400" spc="-1" strike="noStrike">
                <a:solidFill>
                  <a:schemeClr val="lt1">
                    <a:lumMod val="65000"/>
                  </a:schemeClr>
                </a:solidFill>
                <a:latin typeface="Calibri"/>
              </a:rPr>
              <a:t>opt / NIR / MIR / FIR / submm / mm / cm</a:t>
            </a:r>
            <a:endParaRPr b="0" lang="en-US" sz="1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14249</TotalTime>
  <Application>Collabora_Office/24.04.17.3$Linux_X86_64 LibreOffice_project/28ed2877d69500d0ecbdb7f3efed32ef2f884df2</Application>
  <AppVersion>15.0000</AppVersion>
  <Words>3412</Words>
  <Paragraphs>378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2026-04-26T09:04:41Z</dcterms:created>
  <dc:creator>Alvaro Sanchez</dc:creator>
  <dc:description/>
  <dc:language>en-US</dc:language>
  <cp:lastModifiedBy>Alvaro Sanchez</cp:lastModifiedBy>
  <dcterms:modified xsi:type="dcterms:W3CDTF">2026-05-06T06:34:30Z</dcterms:modified>
  <cp:revision>148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17</vt:r8>
  </property>
  <property fmtid="{D5CDD505-2E9C-101B-9397-08002B2CF9AE}" pid="3" name="PresentationFormat">
    <vt:lpwstr>Widescreen</vt:lpwstr>
  </property>
  <property fmtid="{D5CDD505-2E9C-101B-9397-08002B2CF9AE}" pid="4" name="Slides">
    <vt:r8>64</vt:r8>
  </property>
</Properties>
</file>