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2" r:id="rId2"/>
    <p:sldMasterId id="2147483744" r:id="rId3"/>
  </p:sldMasterIdLst>
  <p:notesMasterIdLst>
    <p:notesMasterId r:id="rId20"/>
  </p:notesMasterIdLst>
  <p:sldIdLst>
    <p:sldId id="1061" r:id="rId4"/>
    <p:sldId id="1065" r:id="rId5"/>
    <p:sldId id="264" r:id="rId6"/>
    <p:sldId id="1068" r:id="rId7"/>
    <p:sldId id="1060" r:id="rId8"/>
    <p:sldId id="1062" r:id="rId9"/>
    <p:sldId id="1003" r:id="rId10"/>
    <p:sldId id="340" r:id="rId11"/>
    <p:sldId id="1067" r:id="rId12"/>
    <p:sldId id="376" r:id="rId13"/>
    <p:sldId id="529" r:id="rId14"/>
    <p:sldId id="393" r:id="rId15"/>
    <p:sldId id="336" r:id="rId16"/>
    <p:sldId id="901" r:id="rId17"/>
    <p:sldId id="259" r:id="rId18"/>
    <p:sldId id="1063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/>
    <p:restoredTop sz="94581"/>
  </p:normalViewPr>
  <p:slideViewPr>
    <p:cSldViewPr snapToGrid="0" snapToObjects="1">
      <p:cViewPr varScale="1">
        <p:scale>
          <a:sx n="128" d="100"/>
          <a:sy n="128" d="100"/>
        </p:scale>
        <p:origin x="1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49861-36A3-204E-8999-43935519CCCC}" type="datetimeFigureOut">
              <a:rPr lang="en-US" smtClean="0"/>
              <a:t>5/15/26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6036D-DFDF-9743-B857-517069981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5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6036D-DFDF-9743-B857-5170699817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8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5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17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4C7C30-3A52-D045-877A-BE38B383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62E06B-05FC-7E44-8A32-CA70634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A63160-BA77-B142-8627-26CA1B68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48329-C2F0-7B40-9C22-E6E882985FA5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2277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DCF5B-F43B-B540-B4B5-DBE7D1705BE2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94C1F-9A51-0848-867C-CD54A5C8540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742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50" baseline="0">
                <a:latin typeface="Optima" panose="020005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1687" baseline="0">
                <a:latin typeface="Optima" panose="02000503060000020004" pitchFamily="2" charset="0"/>
              </a:defRPr>
            </a:lvl1pPr>
            <a:lvl2pPr>
              <a:defRPr baseline="0">
                <a:latin typeface="Optima" panose="02000503060000020004" pitchFamily="2" charset="0"/>
              </a:defRPr>
            </a:lvl2pPr>
            <a:lvl3pPr>
              <a:defRPr baseline="0">
                <a:latin typeface="Optima" panose="02000503060000020004" pitchFamily="2" charset="0"/>
              </a:defRPr>
            </a:lvl3pPr>
            <a:lvl4pPr>
              <a:defRPr baseline="0">
                <a:latin typeface="Optima" panose="02000503060000020004" pitchFamily="2" charset="0"/>
              </a:defRPr>
            </a:lvl4pPr>
            <a:lvl5pPr>
              <a:defRPr baseline="0">
                <a:latin typeface="Optima" panose="0200050306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1CF4E-62A9-AD4D-AF1D-407CDE1FF88E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8C608-08D4-4944-AC28-98934981AE9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852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57" indent="0">
              <a:buNone/>
              <a:defRPr sz="1266"/>
            </a:lvl2pPr>
            <a:lvl3pPr marL="642915" indent="0">
              <a:buNone/>
              <a:defRPr sz="1125"/>
            </a:lvl3pPr>
            <a:lvl4pPr marL="964372" indent="0">
              <a:buNone/>
              <a:defRPr sz="984"/>
            </a:lvl4pPr>
            <a:lvl5pPr marL="1285829" indent="0">
              <a:buNone/>
              <a:defRPr sz="984"/>
            </a:lvl5pPr>
            <a:lvl6pPr marL="1607287" indent="0">
              <a:buNone/>
              <a:defRPr sz="984"/>
            </a:lvl6pPr>
            <a:lvl7pPr marL="1928744" indent="0">
              <a:buNone/>
              <a:defRPr sz="984"/>
            </a:lvl7pPr>
            <a:lvl8pPr marL="2250201" indent="0">
              <a:buNone/>
              <a:defRPr sz="984"/>
            </a:lvl8pPr>
            <a:lvl9pPr marL="2571659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0A8F-FE62-1D46-B39D-EB2FE55E9A7F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77A56-EA81-C141-8FC9-D0A92D02E6B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12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68E38-897D-5544-88D9-B40C6839457A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4FBE8-0132-5047-A5DA-919246B64EE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44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D61D8-3B5B-E747-9F23-EBF3FC99134D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B6AA8-4F19-6A44-80BF-B87A34F32DD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644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FA41B-5870-2247-8006-90894E9CD4D1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13A6B-BD5A-D346-90FE-51750826CF1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356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0F47D-AD39-9248-A7A7-62FB2787A13D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2A108-F925-5B45-9EDD-D9E7D421668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60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39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4C2E4-7C0C-A44E-9380-AB4C074E461E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90120-9E7B-C94A-B766-6A4F522615A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751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20534-E6FB-C640-A9EA-F7E705908BFB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6FC35-DB0D-344D-BD76-5B13DEE4E18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293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F1D75-8A3E-3443-B3E6-BF095741FBF1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505B6-51BA-BB42-B134-2A5AB7C4537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729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83C75-935E-EE47-8E3E-332DCA3E338A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85BFF-8C45-8147-AFCF-AE76A2B045C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038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647" y="274588"/>
            <a:ext cx="822870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647" y="1600647"/>
            <a:ext cx="4060775" cy="220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5579" y="1600647"/>
            <a:ext cx="4060775" cy="220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647" y="3916785"/>
            <a:ext cx="4060775" cy="22089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579" y="3916785"/>
            <a:ext cx="4060775" cy="22089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1112E-3097-E54D-8B32-B52CDC02670B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A8648-7419-0B40-BE84-3B066F51DB4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964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84C7C30-3A52-D045-877A-BE38B383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62E06B-05FC-7E44-8A32-CA70634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A63160-BA77-B142-8627-26CA1B68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48329-C2F0-7B40-9C22-E6E882985FA5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6891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47B9B8A5-FF41-F04F-962C-6EDBF305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0FB0F642-26FD-5C41-B5EC-1D9CAF1F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366B09C8-735F-5542-8312-E723BF6A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3B175-780F-6441-A7CE-24084BE8BE8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78743835"/>
      </p:ext>
    </p:extLst>
  </p:cSld>
  <p:clrMapOvr>
    <a:masterClrMapping/>
  </p:clrMapOvr>
  <p:transition>
    <p:pull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8CA1C9EA-F0BE-4240-9343-3586E474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574E898E-1B24-C34D-A6B3-20536CDC3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4351F44-7994-2C4F-9620-3E69E3D5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EBDDA-F8E0-9D4D-9133-FD9EE2E2CF3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0716525"/>
      </p:ext>
    </p:extLst>
  </p:cSld>
  <p:clrMapOvr>
    <a:masterClrMapping/>
  </p:clrMapOvr>
  <p:transition>
    <p:pull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C1B9BDFF-76E8-3647-96CC-3769C28FB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1E1C9AF0-3AFC-484C-8E3A-B4C5568B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8AE0E08A-CA02-7D4F-ACD2-903B56F2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B91C4-8F73-6644-8955-ED1928BA02B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961422"/>
      </p:ext>
    </p:extLst>
  </p:cSld>
  <p:clrMapOvr>
    <a:masterClrMapping/>
  </p:clrMapOvr>
  <p:transition>
    <p:pull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EE4774-FFAF-354A-9550-0D4E8AF73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CF801E-8E29-584D-8FF2-3FE4AC9F8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6BD3589-CE28-3441-A71C-F83D55E11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9C463-6AC2-6C44-BA0F-F427BDA2D53C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12750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06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00AE0797-BB8F-1442-9AA3-BC0584F7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A498B3AD-12DD-0E48-9F17-4B1882D5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0DA2494A-386B-654E-905F-5605B6D7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35855-5688-274E-A8F6-30B42F27C74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947808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0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2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9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8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5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44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8A52E-C55C-9741-9A4C-32273DF9930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68CC3-FDED-4243-8DC7-EA36BDD6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647" y="274588"/>
            <a:ext cx="822870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647" y="1600647"/>
            <a:ext cx="8228707" cy="452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647" y="6245200"/>
            <a:ext cx="2133079" cy="47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defTabSz="914145">
              <a:defRPr sz="1406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71F3511-A80B-424A-A00C-F925DABC9C8A}" type="datetimeFigureOut">
              <a:rPr lang="it-IT"/>
              <a:pPr>
                <a:defRPr/>
              </a:pPr>
              <a:t>15/05/26</a:t>
            </a:fld>
            <a:endParaRPr lang="it-IT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75" y="6245200"/>
            <a:ext cx="2895451" cy="47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914145">
              <a:defRPr sz="1406" i="0">
                <a:solidFill>
                  <a:schemeClr val="tx1"/>
                </a:solidFill>
                <a:latin typeface="Arial" charset="0"/>
                <a:ea typeface="ヒラギノ角ゴ ProN W3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5" y="6245200"/>
            <a:ext cx="2133079" cy="47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r" defTabSz="914145">
              <a:defRPr sz="1406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C4B13E8-07C1-1A48-B612-6D693029CE8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01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defTabSz="914145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defTabSz="914145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defTabSz="914145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defTabSz="914145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defTabSz="914145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321457" algn="ctr" defTabSz="914145" rtl="0" fontAlgn="base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642915" algn="ctr" defTabSz="914145" rtl="0" fontAlgn="base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964372" algn="ctr" defTabSz="914145" rtl="0" fontAlgn="base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285829" algn="ctr" defTabSz="914145" rtl="0" fontAlgn="base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665" indent="-342665" algn="l" defTabSz="914145" rtl="0" eaLnBrk="0" fontAlgn="base" hangingPunct="0">
        <a:spcBef>
          <a:spcPct val="20000"/>
        </a:spcBef>
        <a:spcAft>
          <a:spcPct val="0"/>
        </a:spcAft>
        <a:buChar char="•"/>
        <a:defRPr sz="3234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3370" indent="-285740" algn="l" defTabSz="914145" rtl="0" eaLnBrk="0" fontAlgn="base" hangingPunct="0">
        <a:spcBef>
          <a:spcPct val="20000"/>
        </a:spcBef>
        <a:spcAft>
          <a:spcPct val="0"/>
        </a:spcAft>
        <a:buChar char="–"/>
        <a:defRPr sz="2812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2959" indent="-228815" algn="l" defTabSz="914145" rtl="0" eaLnBrk="0" fontAlgn="base" hangingPunct="0">
        <a:spcBef>
          <a:spcPct val="20000"/>
        </a:spcBef>
        <a:spcAft>
          <a:spcPct val="0"/>
        </a:spcAft>
        <a:buChar char="•"/>
        <a:defRPr sz="2391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590" indent="-228815" algn="l" defTabSz="914145" rtl="0" eaLnBrk="0" fontAlgn="base" hangingPunct="0">
        <a:spcBef>
          <a:spcPct val="20000"/>
        </a:spcBef>
        <a:spcAft>
          <a:spcPct val="0"/>
        </a:spcAft>
        <a:buChar char="–"/>
        <a:defRPr sz="1969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104" indent="-228815" algn="l" defTabSz="914145" rtl="0" eaLnBrk="0" fontAlgn="base" hangingPunct="0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378561" indent="-228815" algn="l" defTabSz="914145" rtl="0" fontAlgn="base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Arial" charset="0"/>
          <a:cs typeface="+mn-cs"/>
        </a:defRPr>
      </a:lvl6pPr>
      <a:lvl7pPr marL="2700019" indent="-228815" algn="l" defTabSz="914145" rtl="0" fontAlgn="base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Arial" charset="0"/>
          <a:cs typeface="+mn-cs"/>
        </a:defRPr>
      </a:lvl7pPr>
      <a:lvl8pPr marL="3021476" indent="-228815" algn="l" defTabSz="914145" rtl="0" fontAlgn="base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Arial" charset="0"/>
          <a:cs typeface="+mn-cs"/>
        </a:defRPr>
      </a:lvl8pPr>
      <a:lvl9pPr marL="3342933" indent="-228815" algn="l" defTabSz="914145" rtl="0" fontAlgn="base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3F84049-E1CC-A445-93AB-860CECB89A0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ECD6738-72D7-3B44-A67A-2D9A6987FC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text styles</a:t>
            </a:r>
          </a:p>
          <a:p>
            <a:pPr lvl="1"/>
            <a:r>
              <a:rPr lang="en-US" altLang="it-IT" dirty="0"/>
              <a:t>Second level</a:t>
            </a:r>
          </a:p>
          <a:p>
            <a:pPr lvl="2"/>
            <a:r>
              <a:rPr lang="en-US" altLang="it-IT" dirty="0"/>
              <a:t>Third level</a:t>
            </a:r>
          </a:p>
          <a:p>
            <a:pPr lvl="3"/>
            <a:r>
              <a:rPr lang="en-US" altLang="it-IT" dirty="0"/>
              <a:t>Fourth level</a:t>
            </a:r>
          </a:p>
          <a:p>
            <a:pPr lvl="4"/>
            <a:r>
              <a:rPr lang="en-US" altLang="it-IT" dirty="0"/>
              <a:t>Fifth level</a:t>
            </a: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AF3A01A4-BCF0-D045-B18C-35F639E4F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A822A2D4-1E12-4E42-A930-B74449F8F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24429A4F-DF2A-344D-AA5B-5481CA14C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9B55F09-DDAE-AB45-8210-198AB57B0C9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2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7" r:id="rId2"/>
    <p:sldLayoutId id="2147483748" r:id="rId3"/>
    <p:sldLayoutId id="2147483749" r:id="rId4"/>
    <p:sldLayoutId id="2147483750" r:id="rId5"/>
  </p:sldLayoutIdLst>
  <p:transition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Optima" panose="02000503060000020004" pitchFamily="2" charset="0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charset="0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charset="0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charset="0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charset="0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jp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microsoft.com/office/2007/relationships/hdphoto" Target="../media/hdphoto8.wdp"/><Relationship Id="rId4" Type="http://schemas.openxmlformats.org/officeDocument/2006/relationships/image" Target="../media/image47.pn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1CA5D-7381-5E20-DAC2-6665761A8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people looking at fireworks&#10;&#10;AI-generated content may be incorrect.">
            <a:extLst>
              <a:ext uri="{FF2B5EF4-FFF2-40B4-BE49-F238E27FC236}">
                <a16:creationId xmlns:a16="http://schemas.microsoft.com/office/drawing/2014/main" id="{28810758-EB94-F078-ABF2-E0413DB394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43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FCBC42-1330-C75F-1946-663F27456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32000" contrast="-2000"/>
                    </a14:imgEffect>
                  </a14:imgLayer>
                </a14:imgProps>
              </a:ext>
            </a:extLst>
          </a:blip>
          <a:srcRect t="9587" r="44706" b="534"/>
          <a:stretch>
            <a:fillRect/>
          </a:stretch>
        </p:blipFill>
        <p:spPr>
          <a:xfrm>
            <a:off x="775035" y="224689"/>
            <a:ext cx="6975384" cy="8802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Content Placeholder 4" descr="A person standing in front of a restaurant&#10;&#10;AI-generated content may be incorrect.">
            <a:extLst>
              <a:ext uri="{FF2B5EF4-FFF2-40B4-BE49-F238E27FC236}">
                <a16:creationId xmlns:a16="http://schemas.microsoft.com/office/drawing/2014/main" id="{C365D24E-7310-E272-0806-4294A0907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rcRect l="18765" t="6035" r="19112" b="6445"/>
          <a:stretch>
            <a:fillRect/>
          </a:stretch>
        </p:blipFill>
        <p:spPr>
          <a:xfrm>
            <a:off x="2366220" y="1029187"/>
            <a:ext cx="3954855" cy="5571756"/>
          </a:xfrm>
          <a:prstGeom prst="rect">
            <a:avLst/>
          </a:prstGeom>
        </p:spPr>
      </p:pic>
      <p:pic>
        <p:nvPicPr>
          <p:cNvPr id="7" name="Picture 6" descr="A person in a hat and yellow shirt&#10;&#10;AI-generated content may be incorrect.">
            <a:extLst>
              <a:ext uri="{FF2B5EF4-FFF2-40B4-BE49-F238E27FC236}">
                <a16:creationId xmlns:a16="http://schemas.microsoft.com/office/drawing/2014/main" id="{2814EC83-F40E-E9A4-B8F5-8C333D00FD4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8000" contrast="24000"/>
                    </a14:imgEffect>
                  </a14:imgLayer>
                </a14:imgProps>
              </a:ext>
            </a:extLst>
          </a:blip>
          <a:srcRect l="43644" t="39806" r="40923" b="6388"/>
          <a:stretch>
            <a:fillRect/>
          </a:stretch>
        </p:blipFill>
        <p:spPr>
          <a:xfrm rot="21338111">
            <a:off x="2962014" y="3755238"/>
            <a:ext cx="1163072" cy="3041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" name="As Time Goes By.mp3">
            <a:hlinkClick r:id="" action="ppaction://media"/>
            <a:extLst>
              <a:ext uri="{FF2B5EF4-FFF2-40B4-BE49-F238E27FC236}">
                <a16:creationId xmlns:a16="http://schemas.microsoft.com/office/drawing/2014/main" id="{0D8C7715-8594-C9A1-6E13-5FCC3061C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00537" y="6359977"/>
            <a:ext cx="183817" cy="18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apj435825f1_lr.jpg">
            <a:extLst>
              <a:ext uri="{FF2B5EF4-FFF2-40B4-BE49-F238E27FC236}">
                <a16:creationId xmlns:a16="http://schemas.microsoft.com/office/drawing/2014/main" id="{AB2A8DB4-3907-1D90-4E5B-E63B65A42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5" y="1612900"/>
            <a:ext cx="4475162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3">
            <a:extLst>
              <a:ext uri="{FF2B5EF4-FFF2-40B4-BE49-F238E27FC236}">
                <a16:creationId xmlns:a16="http://schemas.microsoft.com/office/drawing/2014/main" id="{1805063D-1534-8644-956F-13A1AF618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807" y="399052"/>
            <a:ext cx="17260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dirty="0">
                <a:latin typeface="Optima" panose="02000503060000020004" pitchFamily="2" charset="0"/>
              </a:rPr>
              <a:t>Mellon &amp; Li (2009)</a:t>
            </a:r>
          </a:p>
        </p:txBody>
      </p:sp>
      <p:pic>
        <p:nvPicPr>
          <p:cNvPr id="29699" name="Picture 5" descr="Picture2">
            <a:extLst>
              <a:ext uri="{FF2B5EF4-FFF2-40B4-BE49-F238E27FC236}">
                <a16:creationId xmlns:a16="http://schemas.microsoft.com/office/drawing/2014/main" id="{199A1C16-C0D1-1CD3-A364-BAFDED16F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658445"/>
            <a:ext cx="468471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3">
            <a:extLst>
              <a:ext uri="{FF2B5EF4-FFF2-40B4-BE49-F238E27FC236}">
                <a16:creationId xmlns:a16="http://schemas.microsoft.com/office/drawing/2014/main" id="{390A814F-7254-AD2A-2CFD-52C4460C3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66" y="1294470"/>
            <a:ext cx="2357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0" dirty="0">
                <a:latin typeface="Optima" panose="02000503060000020004" pitchFamily="2" charset="0"/>
              </a:rPr>
              <a:t>Galli et al. (2006)</a:t>
            </a:r>
          </a:p>
        </p:txBody>
      </p:sp>
      <p:sp>
        <p:nvSpPr>
          <p:cNvPr id="29702" name="TextBox 1">
            <a:extLst>
              <a:ext uri="{FF2B5EF4-FFF2-40B4-BE49-F238E27FC236}">
                <a16:creationId xmlns:a16="http://schemas.microsoft.com/office/drawing/2014/main" id="{97948905-FB2E-5C7E-0F43-012C661D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711" y="834217"/>
            <a:ext cx="15351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dirty="0" err="1">
                <a:latin typeface="Optima" panose="02000503060000020004" pitchFamily="2" charset="0"/>
              </a:rPr>
              <a:t>keplerian</a:t>
            </a:r>
            <a:r>
              <a:rPr lang="en-US" altLang="it-IT" sz="1200" dirty="0">
                <a:latin typeface="Optima" panose="02000503060000020004" pitchFamily="2" charset="0"/>
              </a:rPr>
              <a:t> rotation</a:t>
            </a:r>
          </a:p>
        </p:txBody>
      </p:sp>
      <p:sp>
        <p:nvSpPr>
          <p:cNvPr id="29703" name="Text Box 9">
            <a:extLst>
              <a:ext uri="{FF2B5EF4-FFF2-40B4-BE49-F238E27FC236}">
                <a16:creationId xmlns:a16="http://schemas.microsoft.com/office/drawing/2014/main" id="{3C7D984A-AD92-55E9-CC09-4AA10B6F8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638" y="1057275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latin typeface="MS PGothic" panose="020B0600070205080204" pitchFamily="34" charset="-128"/>
              </a:rPr>
              <a:t>v</a:t>
            </a:r>
            <a:r>
              <a:rPr lang="it-IT" altLang="it-IT" sz="1800" baseline="-25000">
                <a:latin typeface="Symbol" pitchFamily="2" charset="2"/>
              </a:rPr>
              <a:t>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2FA8A2-021A-AC69-80E0-D072F7D5B022}"/>
              </a:ext>
            </a:extLst>
          </p:cNvPr>
          <p:cNvSpPr txBox="1"/>
          <p:nvPr/>
        </p:nvSpPr>
        <p:spPr>
          <a:xfrm>
            <a:off x="5215236" y="2906713"/>
            <a:ext cx="375701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2915" eaLnBrk="1" hangingPunct="1"/>
            <a:endParaRPr lang="en-US" dirty="0">
              <a:solidFill>
                <a:srgbClr val="000000"/>
              </a:solidFill>
              <a:latin typeface="Optima" panose="02000503060000020004" pitchFamily="2" charset="0"/>
              <a:ea typeface="ヒラギノ角ゴ ProN W3" charset="0"/>
              <a:sym typeface="Gill Sans" charset="0"/>
            </a:endParaRPr>
          </a:p>
          <a:p>
            <a:pPr marL="241093" indent="-241093" defTabSz="642915"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Several possible solutions. Most natural one: </a:t>
            </a:r>
            <a:r>
              <a:rPr lang="en-US" dirty="0">
                <a:solidFill>
                  <a:srgbClr val="FF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gas-field decoupling by non-ideal MHD effects</a:t>
            </a:r>
            <a:endParaRPr lang="en-US" dirty="0">
              <a:solidFill>
                <a:srgbClr val="000000"/>
              </a:solidFill>
              <a:latin typeface="Optima" panose="02000503060000020004" pitchFamily="2" charset="0"/>
              <a:ea typeface="ヒラギノ角ゴ ProN W3" charset="0"/>
              <a:sym typeface="Gill Sans" charset="0"/>
            </a:endParaRPr>
          </a:p>
          <a:p>
            <a:pPr defTabSz="642915" eaLnBrk="1" hangingPunct="1"/>
            <a:endParaRPr lang="en-US" dirty="0">
              <a:solidFill>
                <a:srgbClr val="000000"/>
              </a:solidFill>
              <a:latin typeface="Optima" panose="02000503060000020004" pitchFamily="2" charset="0"/>
              <a:ea typeface="ヒラギノ角ゴ ProN W3" charset="0"/>
              <a:sym typeface="Gill Sans" charset="0"/>
            </a:endParaRPr>
          </a:p>
          <a:p>
            <a:pPr marL="285750" indent="-285750" defTabSz="642915"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Brings into play microphysics: chemistry, dust grain evolution, cosmic-ray ionization, etc.</a:t>
            </a:r>
          </a:p>
          <a:p>
            <a:pPr marL="285750" indent="-285750" defTabSz="642915" eaLnBrk="1" hangingPunct="1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Optima" panose="02000503060000020004" pitchFamily="2" charset="0"/>
              <a:ea typeface="ヒラギノ角ゴ ProN W3" charset="0"/>
              <a:sym typeface="Gill Sans" charset="0"/>
            </a:endParaRPr>
          </a:p>
          <a:p>
            <a:pPr marL="285750" indent="-285750" defTabSz="64291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                        from dust polarization maps of hot molecular cores at ~10</a:t>
            </a:r>
            <a:r>
              <a:rPr lang="en-US" baseline="30000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 au scale </a:t>
            </a:r>
            <a:r>
              <a:rPr lang="en-US" sz="1200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(Beltrán et al. 2019, 2024)</a:t>
            </a:r>
          </a:p>
          <a:p>
            <a:pPr marL="285750" indent="-285750" defTabSz="642915" eaLnBrk="1" hangingPunct="1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Optima" panose="02000503060000020004" pitchFamily="2" charset="0"/>
              <a:ea typeface="ヒラギノ角ゴ ProN W3" charset="0"/>
              <a:sym typeface="Gill Sans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F903DE-2FE7-6E21-0746-E1C538E2859D}"/>
              </a:ext>
            </a:extLst>
          </p:cNvPr>
          <p:cNvCxnSpPr>
            <a:cxnSpLocks/>
          </p:cNvCxnSpPr>
          <p:nvPr/>
        </p:nvCxnSpPr>
        <p:spPr>
          <a:xfrm>
            <a:off x="2268415" y="3429000"/>
            <a:ext cx="17585" cy="2391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>
            <a:extLst>
              <a:ext uri="{FF2B5EF4-FFF2-40B4-BE49-F238E27FC236}">
                <a16:creationId xmlns:a16="http://schemas.microsoft.com/office/drawing/2014/main" id="{5D64D6C4-AFE4-6BFA-A3CE-7F57A2E227C2}"/>
              </a:ext>
            </a:extLst>
          </p:cNvPr>
          <p:cNvSpPr/>
          <p:nvPr/>
        </p:nvSpPr>
        <p:spPr>
          <a:xfrm>
            <a:off x="2293200" y="3552093"/>
            <a:ext cx="509950" cy="290146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8097CF-D479-C2BA-F367-39B58D30D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321" y="5465255"/>
            <a:ext cx="1467525" cy="2296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10DBB40-6EC5-FD98-5117-3BA8BFF771F7}"/>
              </a:ext>
            </a:extLst>
          </p:cNvPr>
          <p:cNvSpPr/>
          <p:nvPr/>
        </p:nvSpPr>
        <p:spPr>
          <a:xfrm>
            <a:off x="2444262" y="3868065"/>
            <a:ext cx="2022228" cy="306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6F92CD-E55D-6355-C0B9-D7DA7D4E3FBD}"/>
              </a:ext>
            </a:extLst>
          </p:cNvPr>
          <p:cNvSpPr txBox="1"/>
          <p:nvPr/>
        </p:nvSpPr>
        <p:spPr>
          <a:xfrm>
            <a:off x="2788804" y="3436070"/>
            <a:ext cx="1576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tima" panose="02000503060000020004" pitchFamily="2" charset="0"/>
              </a:rPr>
              <a:t>angular momentum is conserved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3BB5BC-C838-7679-F787-D3FDB3710A8D}"/>
              </a:ext>
            </a:extLst>
          </p:cNvPr>
          <p:cNvSpPr txBox="1"/>
          <p:nvPr/>
        </p:nvSpPr>
        <p:spPr>
          <a:xfrm>
            <a:off x="875784" y="3339195"/>
            <a:ext cx="13810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tima" panose="02000503060000020004" pitchFamily="2" charset="0"/>
              </a:rPr>
              <a:t>magnetic stresses dominate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741E3DC-8F17-0918-8056-5CC26764B417}"/>
              </a:ext>
            </a:extLst>
          </p:cNvPr>
          <p:cNvSpPr/>
          <p:nvPr/>
        </p:nvSpPr>
        <p:spPr>
          <a:xfrm rot="10800000">
            <a:off x="1737023" y="3555026"/>
            <a:ext cx="509950" cy="290146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33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285BB-BF06-5945-A4CF-1C07743E5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95" y="2474717"/>
            <a:ext cx="8029672" cy="6527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The best candidate: </a:t>
            </a:r>
            <a:r>
              <a:rPr lang="en-US" sz="1800" dirty="0" err="1"/>
              <a:t>circumbinary</a:t>
            </a:r>
            <a:r>
              <a:rPr lang="en-US" sz="1800" dirty="0"/>
              <a:t> disk BHB07-11 </a:t>
            </a:r>
            <a:r>
              <a:rPr lang="en-US" sz="1200" dirty="0"/>
              <a:t>(Alves et al. 2018)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C6CB9-F4AF-0940-BC1F-70B104B967E0}"/>
              </a:ext>
            </a:extLst>
          </p:cNvPr>
          <p:cNvSpPr txBox="1"/>
          <p:nvPr/>
        </p:nvSpPr>
        <p:spPr>
          <a:xfrm>
            <a:off x="904218" y="5519585"/>
            <a:ext cx="6791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polarization pattern wavelength-independent </a:t>
            </a:r>
          </a:p>
          <a:p>
            <a:pPr marL="257175" marR="0" lvl="0" indent="-25717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twisting of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-field consistent with sense of rotation</a:t>
            </a:r>
          </a:p>
          <a:p>
            <a:pPr marL="257175" marR="0" lvl="0" indent="-25717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expected pattern of mixed of poloidal/toroidal magnetic field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130E3-9531-0143-9DFB-D4D4AD2D01E8}"/>
              </a:ext>
            </a:extLst>
          </p:cNvPr>
          <p:cNvSpPr txBox="1"/>
          <p:nvPr/>
        </p:nvSpPr>
        <p:spPr>
          <a:xfrm>
            <a:off x="2493025" y="3678150"/>
            <a:ext cx="62228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50 au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B0EC25-5FC2-A647-976F-C27CB2F64095}"/>
              </a:ext>
            </a:extLst>
          </p:cNvPr>
          <p:cNvCxnSpPr>
            <a:cxnSpLocks/>
          </p:cNvCxnSpPr>
          <p:nvPr/>
        </p:nvCxnSpPr>
        <p:spPr>
          <a:xfrm>
            <a:off x="2554669" y="3949134"/>
            <a:ext cx="4769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CAC1E64-90E7-DA4D-A4C2-987BEA5EE000}"/>
              </a:ext>
            </a:extLst>
          </p:cNvPr>
          <p:cNvGrpSpPr/>
          <p:nvPr/>
        </p:nvGrpSpPr>
        <p:grpSpPr>
          <a:xfrm>
            <a:off x="63322" y="2890903"/>
            <a:ext cx="8948598" cy="2589909"/>
            <a:chOff x="63322" y="2053777"/>
            <a:chExt cx="8948598" cy="2589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BA57F5-A9B7-A845-A0B8-CCF993255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22" y="2098698"/>
              <a:ext cx="3188494" cy="240027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BAC127-5674-7E45-AEF8-31D3C2169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2103" y="2053777"/>
              <a:ext cx="3185498" cy="258990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CB148B-B725-7B4A-8B2C-BAAE1BAC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2005" y="2056766"/>
              <a:ext cx="3079915" cy="236709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6384777-B96B-3A47-8D55-CB483B97E7CA}"/>
              </a:ext>
            </a:extLst>
          </p:cNvPr>
          <p:cNvSpPr txBox="1"/>
          <p:nvPr/>
        </p:nvSpPr>
        <p:spPr>
          <a:xfrm>
            <a:off x="812862" y="3315158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Band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599E5E-3B79-C14A-ABA0-834C92CCFAA8}"/>
              </a:ext>
            </a:extLst>
          </p:cNvPr>
          <p:cNvSpPr txBox="1"/>
          <p:nvPr/>
        </p:nvSpPr>
        <p:spPr>
          <a:xfrm>
            <a:off x="3703642" y="3328037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Band 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45BBF1-FC9A-B444-B666-637DD07FF31B}"/>
              </a:ext>
            </a:extLst>
          </p:cNvPr>
          <p:cNvSpPr txBox="1"/>
          <p:nvPr/>
        </p:nvSpPr>
        <p:spPr>
          <a:xfrm>
            <a:off x="6625192" y="3303272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Band 7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1D8F5E59-646A-D641-87EF-BFB006A9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91510"/>
            <a:ext cx="8368301" cy="1143000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Measuring 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in disks: I. Dust continuum polarization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45DB8F5C-4B15-7C4C-8D7E-159895388F9D}"/>
              </a:ext>
            </a:extLst>
          </p:cNvPr>
          <p:cNvSpPr txBox="1">
            <a:spLocks/>
          </p:cNvSpPr>
          <p:nvPr/>
        </p:nvSpPr>
        <p:spPr bwMode="auto">
          <a:xfrm>
            <a:off x="598869" y="1432774"/>
            <a:ext cx="7875430" cy="9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/>
              </a:rPr>
              <a:t>Detected with ALMA, but self-scattering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/>
              </a:rPr>
              <a:t>(Kataoka et al. 2017</a:t>
            </a:r>
            <a:r>
              <a:rPr lang="en-US" sz="1200" dirty="0">
                <a:solidFill>
                  <a:prstClr val="black"/>
                </a:solidFill>
                <a:ea typeface="MS PGothic"/>
              </a:rPr>
              <a:t>)</a:t>
            </a:r>
            <a:r>
              <a:rPr lang="en-US" sz="1800" dirty="0">
                <a:solidFill>
                  <a:prstClr val="black"/>
                </a:solidFill>
                <a:ea typeface="MS PGothic"/>
              </a:rPr>
              <a:t>, a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/>
              </a:rPr>
              <a:t>lignment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/>
              </a:rPr>
              <a:t> with the radiation anisotropy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/>
              </a:rPr>
              <a:t>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/>
              </a:rPr>
              <a:t>Tazaki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/>
              </a:rPr>
              <a:t> et al. 2017)</a:t>
            </a:r>
            <a:r>
              <a:rPr lang="en-US" sz="1800" dirty="0">
                <a:solidFill>
                  <a:prstClr val="black"/>
                </a:solidFill>
                <a:ea typeface="MS PGothic"/>
              </a:rPr>
              <a:t>, gas drag </a:t>
            </a:r>
            <a:r>
              <a:rPr lang="en-US" sz="1200" dirty="0">
                <a:solidFill>
                  <a:prstClr val="black"/>
                </a:solidFill>
                <a:ea typeface="MS PGothic"/>
              </a:rPr>
              <a:t>(Lin et al. 2024)</a:t>
            </a:r>
            <a:r>
              <a:rPr lang="en-US" sz="1800" dirty="0">
                <a:solidFill>
                  <a:prstClr val="black"/>
                </a:solidFill>
                <a:ea typeface="MS PGothic"/>
              </a:rPr>
              <a:t>, 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/>
              </a:rPr>
              <a:t>trongly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/>
              </a:rPr>
              <a:t> affect (or dominate) the polarization signature</a:t>
            </a:r>
          </a:p>
        </p:txBody>
      </p:sp>
    </p:spTree>
    <p:extLst>
      <p:ext uri="{BB962C8B-B14F-4D97-AF65-F5344CB8AC3E}">
        <p14:creationId xmlns:p14="http://schemas.microsoft.com/office/powerpoint/2010/main" val="15079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D2DCAABF-3ED1-1255-FD63-1BBA59773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22" y="1482291"/>
            <a:ext cx="5435782" cy="5028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1AFAFA-4C69-3D41-82E0-C530E28352F2}"/>
              </a:ext>
            </a:extLst>
          </p:cNvPr>
          <p:cNvSpPr txBox="1"/>
          <p:nvPr/>
        </p:nvSpPr>
        <p:spPr>
          <a:xfrm>
            <a:off x="6084771" y="1915901"/>
            <a:ext cx="1478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Donati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 et al. (2005)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CC42D-FCBB-C84E-8EEC-00A9ACC274E6}"/>
              </a:ext>
            </a:extLst>
          </p:cNvPr>
          <p:cNvSpPr txBox="1"/>
          <p:nvPr/>
        </p:nvSpPr>
        <p:spPr>
          <a:xfrm>
            <a:off x="6148266" y="4879938"/>
            <a:ext cx="1679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Winnberg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 et al. (1981)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B6186C-2D5B-B34F-8C77-0C6AE0D3A880}"/>
              </a:ext>
            </a:extLst>
          </p:cNvPr>
          <p:cNvSpPr txBox="1"/>
          <p:nvPr/>
        </p:nvSpPr>
        <p:spPr>
          <a:xfrm>
            <a:off x="6152828" y="5237947"/>
            <a:ext cx="1966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Hutawarakorn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 et al. (2002)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5E805D-52C2-7945-8BB6-929469C3CC25}"/>
              </a:ext>
            </a:extLst>
          </p:cNvPr>
          <p:cNvSpPr txBox="1"/>
          <p:nvPr/>
        </p:nvSpPr>
        <p:spPr>
          <a:xfrm>
            <a:off x="6149395" y="5429134"/>
            <a:ext cx="2227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Hutawarakorn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 &amp; Cohen (1999)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EEED3-DF01-9846-B568-8E590494C2FA}"/>
              </a:ext>
            </a:extLst>
          </p:cNvPr>
          <p:cNvSpPr txBox="1"/>
          <p:nvPr/>
        </p:nvSpPr>
        <p:spPr>
          <a:xfrm>
            <a:off x="6151850" y="5063385"/>
            <a:ext cx="1340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Edris et al. (2005)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9F97B0-BDA6-C44E-BF08-57FB1331FB20}"/>
              </a:ext>
            </a:extLst>
          </p:cNvPr>
          <p:cNvSpPr/>
          <p:nvPr/>
        </p:nvSpPr>
        <p:spPr>
          <a:xfrm>
            <a:off x="5154572" y="3418915"/>
            <a:ext cx="34289" cy="292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MS PGothic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AF988-65F0-B04D-B8AB-AB063594FB5D}"/>
              </a:ext>
            </a:extLst>
          </p:cNvPr>
          <p:cNvSpPr txBox="1"/>
          <p:nvPr/>
        </p:nvSpPr>
        <p:spPr>
          <a:xfrm>
            <a:off x="6146440" y="4705580"/>
            <a:ext cx="1768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Vlemmings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 et al. (2010)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17A06D-066A-DF49-9DF8-F6D323BDF9AF}"/>
              </a:ext>
            </a:extLst>
          </p:cNvPr>
          <p:cNvSpPr txBox="1"/>
          <p:nvPr/>
        </p:nvSpPr>
        <p:spPr>
          <a:xfrm>
            <a:off x="6156333" y="4252527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Harrison et al. (2021)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1B7D3D-28A1-2840-BEFD-0CCF538FC4FC}"/>
              </a:ext>
            </a:extLst>
          </p:cNvPr>
          <p:cNvSpPr txBox="1"/>
          <p:nvPr/>
        </p:nvSpPr>
        <p:spPr>
          <a:xfrm>
            <a:off x="6164455" y="3905282"/>
            <a:ext cx="1908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Vlemmings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 et al. (2019)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Optima" panose="02000503060000020004" pitchFamily="2" charset="0"/>
                <a:ea typeface="MS PGothic" panose="020B0600070205080204" pitchFamily="34" charset="-128"/>
              </a:rPr>
              <a:t>Lankhaar &amp; Teague (2023)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tima" panose="02000503060000020004" pitchFamily="2" charset="0"/>
              <a:ea typeface="MS PGothic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941D2-D340-AB47-9105-6AECC0F00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47" y="2015900"/>
            <a:ext cx="1951370" cy="5357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9D133-A4D4-0D47-B714-A745EA38B54F}"/>
              </a:ext>
            </a:extLst>
          </p:cNvPr>
          <p:cNvSpPr txBox="1"/>
          <p:nvPr/>
        </p:nvSpPr>
        <p:spPr>
          <a:xfrm>
            <a:off x="1379752" y="1245752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MS PGothic" panose="020B0600070205080204" pitchFamily="34" charset="-128"/>
              </a:rPr>
              <a:t>Shu et al. (2007)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30D56D0-B5D2-51D6-A597-EB2750A24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24" y="175324"/>
            <a:ext cx="8368301" cy="1143000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Measuring </a:t>
            </a:r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in disks: II. CN, OH, CH</a:t>
            </a:r>
            <a:r>
              <a:rPr lang="en-US" sz="2800" baseline="-25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OH</a:t>
            </a:r>
          </a:p>
        </p:txBody>
      </p:sp>
    </p:spTree>
    <p:extLst>
      <p:ext uri="{BB962C8B-B14F-4D97-AF65-F5344CB8AC3E}">
        <p14:creationId xmlns:p14="http://schemas.microsoft.com/office/powerpoint/2010/main" val="4291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3BB157F-C942-9C46-9D90-2195923AC36B}"/>
              </a:ext>
            </a:extLst>
          </p:cNvPr>
          <p:cNvSpPr txBox="1"/>
          <p:nvPr/>
        </p:nvSpPr>
        <p:spPr>
          <a:xfrm>
            <a:off x="3065318" y="4577254"/>
            <a:ext cx="5818446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Optima Regular" panose="02000503060000020004" pitchFamily="2" charset="0"/>
              </a:rPr>
              <a:t>Magnetized disks can be turbulent. Need only: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Optima Regular" panose="02000503060000020004" pitchFamily="2" charset="0"/>
              </a:rPr>
              <a:t>sub-thermal magnetic field  (</a:t>
            </a:r>
            <a:r>
              <a:rPr lang="en-US" i="1" dirty="0">
                <a:latin typeface="Symbol" pitchFamily="2" charset="2"/>
              </a:rPr>
              <a:t>b </a:t>
            </a:r>
            <a:r>
              <a:rPr lang="en-US" dirty="0">
                <a:latin typeface="Optima Regular" panose="02000503060000020004" pitchFamily="2" charset="0"/>
              </a:rPr>
              <a:t>&gt;1)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Optima Regular" panose="02000503060000020004" pitchFamily="2" charset="0"/>
              </a:rPr>
              <a:t>angular velocity decreasing outwards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>
              <a:latin typeface="Optima Regular" panose="02000503060000020004" pitchFamily="2" charset="0"/>
            </a:endParaRPr>
          </a:p>
          <a:p>
            <a:r>
              <a:rPr lang="en-US" dirty="0">
                <a:latin typeface="Optima Regular" panose="02000503060000020004" pitchFamily="2" charset="0"/>
              </a:rPr>
              <a:t>growth rate </a:t>
            </a:r>
            <a:r>
              <a:rPr lang="en-US" dirty="0">
                <a:latin typeface="Book Antiqua" panose="02040602050305030304" pitchFamily="18" charset="0"/>
              </a:rPr>
              <a:t>~</a:t>
            </a:r>
            <a:r>
              <a:rPr lang="en-US" dirty="0">
                <a:solidFill>
                  <a:srgbClr val="000000"/>
                </a:solidFill>
                <a:latin typeface="Book Antiqua" panose="02040602050305030304" pitchFamily="18" charset="0"/>
                <a:cs typeface="Century Gothic"/>
              </a:rPr>
              <a:t> ¾</a:t>
            </a:r>
            <a:r>
              <a:rPr lang="en-US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W  → </a:t>
            </a:r>
            <a:r>
              <a:rPr lang="en-US" dirty="0">
                <a:solidFill>
                  <a:srgbClr val="000000"/>
                </a:solidFill>
                <a:latin typeface="Optima" panose="02000503060000020004" pitchFamily="2" charset="0"/>
                <a:cs typeface="Symbol" charset="2"/>
              </a:rPr>
              <a:t>fast! </a:t>
            </a:r>
            <a:endParaRPr lang="en-US" baseline="30000" dirty="0">
              <a:solidFill>
                <a:srgbClr val="000000"/>
              </a:solidFill>
              <a:latin typeface="Book Antiqua" panose="02040602050305030304" pitchFamily="18" charset="0"/>
              <a:cs typeface="Symbol" charset="2"/>
            </a:endParaRPr>
          </a:p>
          <a:p>
            <a:endParaRPr lang="en-US" baseline="300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Optima" panose="02000503060000020004" pitchFamily="2" charset="0"/>
              </a:rPr>
              <a:t>But: is B coupled to the gas? It depends on the ionization fraction in the disk</a:t>
            </a:r>
          </a:p>
        </p:txBody>
      </p:sp>
      <p:pic>
        <p:nvPicPr>
          <p:cNvPr id="17" name="Picture 16" descr="A collection of black and white lines&#10;&#10;AI-generated content may be incorrect.">
            <a:extLst>
              <a:ext uri="{FF2B5EF4-FFF2-40B4-BE49-F238E27FC236}">
                <a16:creationId xmlns:a16="http://schemas.microsoft.com/office/drawing/2014/main" id="{8271128B-C101-FF92-2A67-791B3E909B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51" r="4716" b="2395"/>
          <a:stretch>
            <a:fillRect/>
          </a:stretch>
        </p:blipFill>
        <p:spPr>
          <a:xfrm>
            <a:off x="5074234" y="567706"/>
            <a:ext cx="3547252" cy="3929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B36F3-EE6E-DA49-A57C-650CCCA568C1}"/>
              </a:ext>
            </a:extLst>
          </p:cNvPr>
          <p:cNvSpPr txBox="1"/>
          <p:nvPr/>
        </p:nvSpPr>
        <p:spPr>
          <a:xfrm>
            <a:off x="5107149" y="289587"/>
            <a:ext cx="354725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Optima Regular" panose="02000503060000020004" pitchFamily="2" charset="0"/>
              </a:rPr>
              <a:t>time evolution of magnetic perturbations</a:t>
            </a:r>
            <a:endParaRPr lang="en-US" sz="1500" baseline="-25000" dirty="0">
              <a:latin typeface="Book Antiqua" panose="020406020503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C0BD9C-8755-C043-88AC-ED14270E0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7" t="18864" b="59977"/>
          <a:stretch>
            <a:fillRect/>
          </a:stretch>
        </p:blipFill>
        <p:spPr>
          <a:xfrm>
            <a:off x="110942" y="747171"/>
            <a:ext cx="4928759" cy="793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0DC2D8-7A95-5E45-951B-F82D474163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88"/>
          <a:stretch>
            <a:fillRect/>
          </a:stretch>
        </p:blipFill>
        <p:spPr>
          <a:xfrm>
            <a:off x="429046" y="4355736"/>
            <a:ext cx="2068564" cy="1715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FBBBDF-444E-6C40-AE2D-208994F763D0}"/>
              </a:ext>
            </a:extLst>
          </p:cNvPr>
          <p:cNvSpPr txBox="1"/>
          <p:nvPr/>
        </p:nvSpPr>
        <p:spPr>
          <a:xfrm>
            <a:off x="260236" y="6059872"/>
            <a:ext cx="12464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Optima Regular" panose="02000503060000020004" pitchFamily="2" charset="0"/>
              </a:rPr>
              <a:t>John Hawley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85321-2F83-FF49-A8C0-C172A9E1F849}"/>
              </a:ext>
            </a:extLst>
          </p:cNvPr>
          <p:cNvSpPr txBox="1"/>
          <p:nvPr/>
        </p:nvSpPr>
        <p:spPr>
          <a:xfrm>
            <a:off x="1490811" y="6112540"/>
            <a:ext cx="13846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Optima Regular" panose="02000503060000020004" pitchFamily="2" charset="0"/>
              </a:rPr>
              <a:t>Steven </a:t>
            </a:r>
            <a:r>
              <a:rPr lang="en-US" sz="1500" dirty="0" err="1">
                <a:latin typeface="Optima Regular" panose="02000503060000020004" pitchFamily="2" charset="0"/>
              </a:rPr>
              <a:t>Balbus</a:t>
            </a:r>
            <a:endParaRPr lang="en-US" sz="1500" dirty="0">
              <a:latin typeface="Optima Regular" panose="02000503060000020004" pitchFamily="2" charset="0"/>
            </a:endParaRP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254150B1-CF02-8F55-8A47-44A16B4E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25" y="1729539"/>
            <a:ext cx="1731640" cy="1618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B66770-77A5-E4B2-6CF5-8C95CBA3E9D9}"/>
              </a:ext>
            </a:extLst>
          </p:cNvPr>
          <p:cNvSpPr txBox="1"/>
          <p:nvPr/>
        </p:nvSpPr>
        <p:spPr>
          <a:xfrm>
            <a:off x="324513" y="3295448"/>
            <a:ext cx="15292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Optima Regular" panose="02000503060000020004" pitchFamily="2" charset="0"/>
              </a:rPr>
              <a:t>Evgeny </a:t>
            </a:r>
            <a:r>
              <a:rPr lang="en-US" sz="1500" dirty="0" err="1">
                <a:latin typeface="Optima Regular" panose="02000503060000020004" pitchFamily="2" charset="0"/>
              </a:rPr>
              <a:t>Velikhov</a:t>
            </a:r>
            <a:endParaRPr lang="en-US" sz="1500" dirty="0">
              <a:latin typeface="Optima Regular" panose="02000503060000020004" pitchFamily="2" charset="0"/>
            </a:endParaRPr>
          </a:p>
        </p:txBody>
      </p:sp>
      <p:pic>
        <p:nvPicPr>
          <p:cNvPr id="14" name="Picture 1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71020860-25B2-C3E6-CC23-64574ADB6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153" y="2492507"/>
            <a:ext cx="1998591" cy="14592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68FE22-89E4-756F-D34A-DCDCAD28DE4B}"/>
              </a:ext>
            </a:extLst>
          </p:cNvPr>
          <p:cNvSpPr txBox="1"/>
          <p:nvPr/>
        </p:nvSpPr>
        <p:spPr>
          <a:xfrm>
            <a:off x="1810829" y="3891070"/>
            <a:ext cx="26021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Optima Regular" panose="02000503060000020004" pitchFamily="2" charset="0"/>
              </a:rPr>
              <a:t>Subramanyan Chandrasekhar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25D940-43C6-461D-C57A-DBA43F7F6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133" b="89428"/>
          <a:stretch>
            <a:fillRect/>
          </a:stretch>
        </p:blipFill>
        <p:spPr>
          <a:xfrm>
            <a:off x="200639" y="393293"/>
            <a:ext cx="2324945" cy="42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35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rapezoid 60">
            <a:extLst>
              <a:ext uri="{FF2B5EF4-FFF2-40B4-BE49-F238E27FC236}">
                <a16:creationId xmlns:a16="http://schemas.microsoft.com/office/drawing/2014/main" id="{E778CA9A-785C-B240-8897-3E26BA94602A}"/>
              </a:ext>
            </a:extLst>
          </p:cNvPr>
          <p:cNvSpPr/>
          <p:nvPr/>
        </p:nvSpPr>
        <p:spPr>
          <a:xfrm rot="16200000">
            <a:off x="4498330" y="1128490"/>
            <a:ext cx="1357313" cy="5371207"/>
          </a:xfrm>
          <a:prstGeom prst="trapezoid">
            <a:avLst>
              <a:gd name="adj" fmla="val 33207"/>
            </a:avLst>
          </a:prstGeom>
          <a:pattFill prst="zigZag">
            <a:fgClr>
              <a:srgbClr val="FF6600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DF8D3F-4D35-054D-B41F-D8B9AF8BAE6D}"/>
              </a:ext>
            </a:extLst>
          </p:cNvPr>
          <p:cNvSpPr/>
          <p:nvPr/>
        </p:nvSpPr>
        <p:spPr>
          <a:xfrm>
            <a:off x="521271" y="3125391"/>
            <a:ext cx="1317129" cy="1367359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F1BA2944-642A-4449-924D-E0C63E7CF8C6}"/>
              </a:ext>
            </a:extLst>
          </p:cNvPr>
          <p:cNvSpPr>
            <a:spLocks/>
          </p:cNvSpPr>
          <p:nvPr/>
        </p:nvSpPr>
        <p:spPr bwMode="auto">
          <a:xfrm rot="564395">
            <a:off x="1487910" y="2360787"/>
            <a:ext cx="303609" cy="1050354"/>
          </a:xfrm>
          <a:custGeom>
            <a:avLst/>
            <a:gdLst>
              <a:gd name="T0" fmla="*/ 0 w 1176434"/>
              <a:gd name="T1" fmla="*/ 1225779 h 1925240"/>
              <a:gd name="T2" fmla="*/ 143861 w 1176434"/>
              <a:gd name="T3" fmla="*/ 544549 h 1925240"/>
              <a:gd name="T4" fmla="*/ 351020 w 1176434"/>
              <a:gd name="T5" fmla="*/ 9297 h 1925240"/>
              <a:gd name="T6" fmla="*/ 431582 w 1176434"/>
              <a:gd name="T7" fmla="*/ 289089 h 1925240"/>
              <a:gd name="T8" fmla="*/ 374038 w 1176434"/>
              <a:gd name="T9" fmla="*/ 1310933 h 1925240"/>
              <a:gd name="T10" fmla="*/ 351020 w 1176434"/>
              <a:gd name="T11" fmla="*/ 1493406 h 1925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76434" h="1925240">
                <a:moveTo>
                  <a:pt x="0" y="1579770"/>
                </a:moveTo>
                <a:cubicBezTo>
                  <a:pt x="116277" y="1271438"/>
                  <a:pt x="232555" y="963107"/>
                  <a:pt x="391947" y="701809"/>
                </a:cubicBezTo>
                <a:cubicBezTo>
                  <a:pt x="551339" y="440511"/>
                  <a:pt x="825702" y="66854"/>
                  <a:pt x="956351" y="11982"/>
                </a:cubicBezTo>
                <a:cubicBezTo>
                  <a:pt x="1087000" y="-42890"/>
                  <a:pt x="1165389" y="92985"/>
                  <a:pt x="1175841" y="372574"/>
                </a:cubicBezTo>
                <a:cubicBezTo>
                  <a:pt x="1186293" y="652163"/>
                  <a:pt x="1055644" y="1430830"/>
                  <a:pt x="1019062" y="1689515"/>
                </a:cubicBezTo>
                <a:cubicBezTo>
                  <a:pt x="982480" y="1948200"/>
                  <a:pt x="956351" y="1924684"/>
                  <a:pt x="956351" y="192468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it-IT" sz="1266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5842F287-D47D-E449-8B44-84B603A0E152}"/>
              </a:ext>
            </a:extLst>
          </p:cNvPr>
          <p:cNvSpPr/>
          <p:nvPr/>
        </p:nvSpPr>
        <p:spPr>
          <a:xfrm rot="250312">
            <a:off x="1794867" y="3446859"/>
            <a:ext cx="367234" cy="830461"/>
          </a:xfrm>
          <a:custGeom>
            <a:avLst/>
            <a:gdLst>
              <a:gd name="connsiteX0" fmla="*/ 33476 w 2020047"/>
              <a:gd name="connsiteY0" fmla="*/ 1140020 h 3946415"/>
              <a:gd name="connsiteX1" fmla="*/ 362711 w 2020047"/>
              <a:gd name="connsiteY1" fmla="*/ 199348 h 3946415"/>
              <a:gd name="connsiteX2" fmla="*/ 1256350 w 2020047"/>
              <a:gd name="connsiteY2" fmla="*/ 26891 h 3946415"/>
              <a:gd name="connsiteX3" fmla="*/ 1789398 w 2020047"/>
              <a:gd name="connsiteY3" fmla="*/ 591295 h 3946415"/>
              <a:gd name="connsiteX4" fmla="*/ 1977533 w 2020047"/>
              <a:gd name="connsiteY4" fmla="*/ 1641712 h 3946415"/>
              <a:gd name="connsiteX5" fmla="*/ 1914821 w 2020047"/>
              <a:gd name="connsiteY5" fmla="*/ 3193822 h 3946415"/>
              <a:gd name="connsiteX6" fmla="*/ 927115 w 2020047"/>
              <a:gd name="connsiteY6" fmla="*/ 3946361 h 3946415"/>
              <a:gd name="connsiteX7" fmla="*/ 127543 w 2020047"/>
              <a:gd name="connsiteY7" fmla="*/ 3162467 h 3946415"/>
              <a:gd name="connsiteX8" fmla="*/ 2120 w 2020047"/>
              <a:gd name="connsiteY8" fmla="*/ 2895943 h 394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047" h="3946415">
                <a:moveTo>
                  <a:pt x="33476" y="1140020"/>
                </a:moveTo>
                <a:cubicBezTo>
                  <a:pt x="96187" y="762445"/>
                  <a:pt x="158899" y="384870"/>
                  <a:pt x="362711" y="199348"/>
                </a:cubicBezTo>
                <a:cubicBezTo>
                  <a:pt x="566523" y="13826"/>
                  <a:pt x="1018569" y="-38433"/>
                  <a:pt x="1256350" y="26891"/>
                </a:cubicBezTo>
                <a:cubicBezTo>
                  <a:pt x="1494131" y="92215"/>
                  <a:pt x="1669201" y="322158"/>
                  <a:pt x="1789398" y="591295"/>
                </a:cubicBezTo>
                <a:cubicBezTo>
                  <a:pt x="1909595" y="860432"/>
                  <a:pt x="1956629" y="1207958"/>
                  <a:pt x="1977533" y="1641712"/>
                </a:cubicBezTo>
                <a:cubicBezTo>
                  <a:pt x="1998437" y="2075467"/>
                  <a:pt x="2089891" y="2809714"/>
                  <a:pt x="1914821" y="3193822"/>
                </a:cubicBezTo>
                <a:cubicBezTo>
                  <a:pt x="1739751" y="3577930"/>
                  <a:pt x="1224995" y="3951587"/>
                  <a:pt x="927115" y="3946361"/>
                </a:cubicBezTo>
                <a:cubicBezTo>
                  <a:pt x="629235" y="3941135"/>
                  <a:pt x="281709" y="3337537"/>
                  <a:pt x="127543" y="3162467"/>
                </a:cubicBezTo>
                <a:cubicBezTo>
                  <a:pt x="-26623" y="2987397"/>
                  <a:pt x="2120" y="2895943"/>
                  <a:pt x="2120" y="2895943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0EC0F6E-8788-B745-A7A6-12D09AF71ABC}"/>
              </a:ext>
            </a:extLst>
          </p:cNvPr>
          <p:cNvCxnSpPr/>
          <p:nvPr/>
        </p:nvCxnSpPr>
        <p:spPr>
          <a:xfrm>
            <a:off x="1585020" y="3277196"/>
            <a:ext cx="2328416" cy="253380"/>
          </a:xfrm>
          <a:prstGeom prst="straightConnector1">
            <a:avLst/>
          </a:prstGeom>
          <a:ln w="19050" cmpd="sng">
            <a:solidFill>
              <a:srgbClr val="3366FF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584B85E-765D-954B-BCC2-0EB87D276C14}"/>
              </a:ext>
            </a:extLst>
          </p:cNvPr>
          <p:cNvCxnSpPr>
            <a:cxnSpLocks/>
          </p:cNvCxnSpPr>
          <p:nvPr/>
        </p:nvCxnSpPr>
        <p:spPr>
          <a:xfrm>
            <a:off x="1454569" y="2962074"/>
            <a:ext cx="3424070" cy="672177"/>
          </a:xfrm>
          <a:prstGeom prst="straightConnector1">
            <a:avLst/>
          </a:prstGeom>
          <a:ln w="19050" cmpd="sng">
            <a:solidFill>
              <a:srgbClr val="660066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Freeform 52">
            <a:extLst>
              <a:ext uri="{FF2B5EF4-FFF2-40B4-BE49-F238E27FC236}">
                <a16:creationId xmlns:a16="http://schemas.microsoft.com/office/drawing/2014/main" id="{CC850DD5-192D-B246-BDAC-39A417966053}"/>
              </a:ext>
            </a:extLst>
          </p:cNvPr>
          <p:cNvSpPr/>
          <p:nvPr/>
        </p:nvSpPr>
        <p:spPr>
          <a:xfrm>
            <a:off x="6442770" y="2416597"/>
            <a:ext cx="762372" cy="2683371"/>
          </a:xfrm>
          <a:custGeom>
            <a:avLst/>
            <a:gdLst>
              <a:gd name="connsiteX0" fmla="*/ 1116745 w 1242168"/>
              <a:gd name="connsiteY0" fmla="*/ 0 h 5346156"/>
              <a:gd name="connsiteX1" fmla="*/ 348529 w 1242168"/>
              <a:gd name="connsiteY1" fmla="*/ 1222874 h 5346156"/>
              <a:gd name="connsiteX2" fmla="*/ 3615 w 1242168"/>
              <a:gd name="connsiteY2" fmla="*/ 2414393 h 5346156"/>
              <a:gd name="connsiteX3" fmla="*/ 238783 w 1242168"/>
              <a:gd name="connsiteY3" fmla="*/ 3809724 h 5346156"/>
              <a:gd name="connsiteX4" fmla="*/ 1242168 w 1242168"/>
              <a:gd name="connsiteY4" fmla="*/ 5346156 h 5346156"/>
              <a:gd name="connsiteX5" fmla="*/ 1242168 w 1242168"/>
              <a:gd name="connsiteY5" fmla="*/ 5346156 h 5346156"/>
              <a:gd name="connsiteX6" fmla="*/ 1242168 w 1242168"/>
              <a:gd name="connsiteY6" fmla="*/ 5346156 h 534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2168" h="5346156">
                <a:moveTo>
                  <a:pt x="1116745" y="0"/>
                </a:moveTo>
                <a:cubicBezTo>
                  <a:pt x="825398" y="410237"/>
                  <a:pt x="534051" y="820475"/>
                  <a:pt x="348529" y="1222874"/>
                </a:cubicBezTo>
                <a:cubicBezTo>
                  <a:pt x="163007" y="1625273"/>
                  <a:pt x="21906" y="1983251"/>
                  <a:pt x="3615" y="2414393"/>
                </a:cubicBezTo>
                <a:cubicBezTo>
                  <a:pt x="-14676" y="2845535"/>
                  <a:pt x="32358" y="3321097"/>
                  <a:pt x="238783" y="3809724"/>
                </a:cubicBezTo>
                <a:cubicBezTo>
                  <a:pt x="445208" y="4298351"/>
                  <a:pt x="1242168" y="5346156"/>
                  <a:pt x="1242168" y="5346156"/>
                </a:cubicBezTo>
                <a:lnTo>
                  <a:pt x="1242168" y="5346156"/>
                </a:lnTo>
                <a:lnTo>
                  <a:pt x="1242168" y="5346156"/>
                </a:ln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D3D4008A-DD66-1E43-ABDE-9D5D1527502C}"/>
              </a:ext>
            </a:extLst>
          </p:cNvPr>
          <p:cNvSpPr/>
          <p:nvPr/>
        </p:nvSpPr>
        <p:spPr>
          <a:xfrm>
            <a:off x="5635750" y="1961183"/>
            <a:ext cx="761256" cy="3594199"/>
          </a:xfrm>
          <a:custGeom>
            <a:avLst/>
            <a:gdLst>
              <a:gd name="connsiteX0" fmla="*/ 1116745 w 1242168"/>
              <a:gd name="connsiteY0" fmla="*/ 0 h 5346156"/>
              <a:gd name="connsiteX1" fmla="*/ 348529 w 1242168"/>
              <a:gd name="connsiteY1" fmla="*/ 1222874 h 5346156"/>
              <a:gd name="connsiteX2" fmla="*/ 3615 w 1242168"/>
              <a:gd name="connsiteY2" fmla="*/ 2414393 h 5346156"/>
              <a:gd name="connsiteX3" fmla="*/ 238783 w 1242168"/>
              <a:gd name="connsiteY3" fmla="*/ 3809724 h 5346156"/>
              <a:gd name="connsiteX4" fmla="*/ 1242168 w 1242168"/>
              <a:gd name="connsiteY4" fmla="*/ 5346156 h 5346156"/>
              <a:gd name="connsiteX5" fmla="*/ 1242168 w 1242168"/>
              <a:gd name="connsiteY5" fmla="*/ 5346156 h 5346156"/>
              <a:gd name="connsiteX6" fmla="*/ 1242168 w 1242168"/>
              <a:gd name="connsiteY6" fmla="*/ 5346156 h 534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2168" h="5346156">
                <a:moveTo>
                  <a:pt x="1116745" y="0"/>
                </a:moveTo>
                <a:cubicBezTo>
                  <a:pt x="825398" y="410237"/>
                  <a:pt x="534051" y="820475"/>
                  <a:pt x="348529" y="1222874"/>
                </a:cubicBezTo>
                <a:cubicBezTo>
                  <a:pt x="163007" y="1625273"/>
                  <a:pt x="21906" y="1983251"/>
                  <a:pt x="3615" y="2414393"/>
                </a:cubicBezTo>
                <a:cubicBezTo>
                  <a:pt x="-14676" y="2845535"/>
                  <a:pt x="32358" y="3321097"/>
                  <a:pt x="238783" y="3809724"/>
                </a:cubicBezTo>
                <a:cubicBezTo>
                  <a:pt x="445208" y="4298351"/>
                  <a:pt x="1242168" y="5346156"/>
                  <a:pt x="1242168" y="5346156"/>
                </a:cubicBezTo>
                <a:lnTo>
                  <a:pt x="1242168" y="5346156"/>
                </a:lnTo>
                <a:lnTo>
                  <a:pt x="1242168" y="5346156"/>
                </a:ln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42C42C48-4CDD-FA40-AD1E-97ABDAB9F0A1}"/>
              </a:ext>
            </a:extLst>
          </p:cNvPr>
          <p:cNvSpPr/>
          <p:nvPr/>
        </p:nvSpPr>
        <p:spPr>
          <a:xfrm rot="9446464">
            <a:off x="5336605" y="2490267"/>
            <a:ext cx="1035844" cy="1023565"/>
          </a:xfrm>
          <a:custGeom>
            <a:avLst/>
            <a:gdLst>
              <a:gd name="connsiteX0" fmla="*/ 1536954 w 1583987"/>
              <a:gd name="connsiteY0" fmla="*/ 0 h 1411009"/>
              <a:gd name="connsiteX1" fmla="*/ 1411531 w 1583987"/>
              <a:gd name="connsiteY1" fmla="*/ 62711 h 1411009"/>
              <a:gd name="connsiteX2" fmla="*/ 1380175 w 1583987"/>
              <a:gd name="connsiteY2" fmla="*/ 156779 h 1411009"/>
              <a:gd name="connsiteX3" fmla="*/ 1395853 w 1583987"/>
              <a:gd name="connsiteY3" fmla="*/ 235168 h 1411009"/>
              <a:gd name="connsiteX4" fmla="*/ 1583987 w 1583987"/>
              <a:gd name="connsiteY4" fmla="*/ 250846 h 1411009"/>
              <a:gd name="connsiteX5" fmla="*/ 1521276 w 1583987"/>
              <a:gd name="connsiteY5" fmla="*/ 219490 h 1411009"/>
              <a:gd name="connsiteX6" fmla="*/ 1427208 w 1583987"/>
              <a:gd name="connsiteY6" fmla="*/ 188134 h 1411009"/>
              <a:gd name="connsiteX7" fmla="*/ 1239074 w 1583987"/>
              <a:gd name="connsiteY7" fmla="*/ 235168 h 1411009"/>
              <a:gd name="connsiteX8" fmla="*/ 1223396 w 1583987"/>
              <a:gd name="connsiteY8" fmla="*/ 297879 h 1411009"/>
              <a:gd name="connsiteX9" fmla="*/ 1239074 w 1583987"/>
              <a:gd name="connsiteY9" fmla="*/ 407625 h 1411009"/>
              <a:gd name="connsiteX10" fmla="*/ 1301785 w 1583987"/>
              <a:gd name="connsiteY10" fmla="*/ 501692 h 1411009"/>
              <a:gd name="connsiteX11" fmla="*/ 1380175 w 1583987"/>
              <a:gd name="connsiteY11" fmla="*/ 517370 h 1411009"/>
              <a:gd name="connsiteX12" fmla="*/ 1442886 w 1583987"/>
              <a:gd name="connsiteY12" fmla="*/ 501692 h 1411009"/>
              <a:gd name="connsiteX13" fmla="*/ 1364497 w 1583987"/>
              <a:gd name="connsiteY13" fmla="*/ 376269 h 1411009"/>
              <a:gd name="connsiteX14" fmla="*/ 1286108 w 1583987"/>
              <a:gd name="connsiteY14" fmla="*/ 344913 h 1411009"/>
              <a:gd name="connsiteX15" fmla="*/ 1113651 w 1583987"/>
              <a:gd name="connsiteY15" fmla="*/ 391947 h 1411009"/>
              <a:gd name="connsiteX16" fmla="*/ 1097973 w 1583987"/>
              <a:gd name="connsiteY16" fmla="*/ 454658 h 1411009"/>
              <a:gd name="connsiteX17" fmla="*/ 1113651 w 1583987"/>
              <a:gd name="connsiteY17" fmla="*/ 564403 h 1411009"/>
              <a:gd name="connsiteX18" fmla="*/ 1129329 w 1583987"/>
              <a:gd name="connsiteY18" fmla="*/ 611437 h 1411009"/>
              <a:gd name="connsiteX19" fmla="*/ 1176362 w 1583987"/>
              <a:gd name="connsiteY19" fmla="*/ 642793 h 1411009"/>
              <a:gd name="connsiteX20" fmla="*/ 1254752 w 1583987"/>
              <a:gd name="connsiteY20" fmla="*/ 548726 h 1411009"/>
              <a:gd name="connsiteX21" fmla="*/ 1160685 w 1583987"/>
              <a:gd name="connsiteY21" fmla="*/ 517370 h 1411009"/>
              <a:gd name="connsiteX22" fmla="*/ 1113651 w 1583987"/>
              <a:gd name="connsiteY22" fmla="*/ 501692 h 1411009"/>
              <a:gd name="connsiteX23" fmla="*/ 988228 w 1583987"/>
              <a:gd name="connsiteY23" fmla="*/ 517370 h 1411009"/>
              <a:gd name="connsiteX24" fmla="*/ 941194 w 1583987"/>
              <a:gd name="connsiteY24" fmla="*/ 533048 h 1411009"/>
              <a:gd name="connsiteX25" fmla="*/ 909838 w 1583987"/>
              <a:gd name="connsiteY25" fmla="*/ 627115 h 1411009"/>
              <a:gd name="connsiteX26" fmla="*/ 956872 w 1583987"/>
              <a:gd name="connsiteY26" fmla="*/ 815249 h 1411009"/>
              <a:gd name="connsiteX27" fmla="*/ 1003906 w 1583987"/>
              <a:gd name="connsiteY27" fmla="*/ 830927 h 1411009"/>
              <a:gd name="connsiteX28" fmla="*/ 1050939 w 1583987"/>
              <a:gd name="connsiteY28" fmla="*/ 815249 h 1411009"/>
              <a:gd name="connsiteX29" fmla="*/ 1035262 w 1583987"/>
              <a:gd name="connsiteY29" fmla="*/ 689826 h 1411009"/>
              <a:gd name="connsiteX30" fmla="*/ 988228 w 1583987"/>
              <a:gd name="connsiteY30" fmla="*/ 674149 h 1411009"/>
              <a:gd name="connsiteX31" fmla="*/ 925516 w 1583987"/>
              <a:gd name="connsiteY31" fmla="*/ 658471 h 1411009"/>
              <a:gd name="connsiteX32" fmla="*/ 753060 w 1583987"/>
              <a:gd name="connsiteY32" fmla="*/ 736860 h 1411009"/>
              <a:gd name="connsiteX33" fmla="*/ 737382 w 1583987"/>
              <a:gd name="connsiteY33" fmla="*/ 783894 h 1411009"/>
              <a:gd name="connsiteX34" fmla="*/ 768738 w 1583987"/>
              <a:gd name="connsiteY34" fmla="*/ 909317 h 1411009"/>
              <a:gd name="connsiteX35" fmla="*/ 784415 w 1583987"/>
              <a:gd name="connsiteY35" fmla="*/ 956350 h 1411009"/>
              <a:gd name="connsiteX36" fmla="*/ 878483 w 1583987"/>
              <a:gd name="connsiteY36" fmla="*/ 987706 h 1411009"/>
              <a:gd name="connsiteX37" fmla="*/ 894161 w 1583987"/>
              <a:gd name="connsiteY37" fmla="*/ 862283 h 1411009"/>
              <a:gd name="connsiteX38" fmla="*/ 831449 w 1583987"/>
              <a:gd name="connsiteY38" fmla="*/ 830927 h 1411009"/>
              <a:gd name="connsiteX39" fmla="*/ 643315 w 1583987"/>
              <a:gd name="connsiteY39" fmla="*/ 877961 h 1411009"/>
              <a:gd name="connsiteX40" fmla="*/ 611959 w 1583987"/>
              <a:gd name="connsiteY40" fmla="*/ 972028 h 1411009"/>
              <a:gd name="connsiteX41" fmla="*/ 627637 w 1583987"/>
              <a:gd name="connsiteY41" fmla="*/ 1081773 h 1411009"/>
              <a:gd name="connsiteX42" fmla="*/ 643315 w 1583987"/>
              <a:gd name="connsiteY42" fmla="*/ 1128807 h 1411009"/>
              <a:gd name="connsiteX43" fmla="*/ 690348 w 1583987"/>
              <a:gd name="connsiteY43" fmla="*/ 1160163 h 1411009"/>
              <a:gd name="connsiteX44" fmla="*/ 737382 w 1583987"/>
              <a:gd name="connsiteY44" fmla="*/ 1113129 h 1411009"/>
              <a:gd name="connsiteX45" fmla="*/ 706026 w 1583987"/>
              <a:gd name="connsiteY45" fmla="*/ 1003384 h 1411009"/>
              <a:gd name="connsiteX46" fmla="*/ 611959 w 1583987"/>
              <a:gd name="connsiteY46" fmla="*/ 940672 h 1411009"/>
              <a:gd name="connsiteX47" fmla="*/ 439502 w 1583987"/>
              <a:gd name="connsiteY47" fmla="*/ 1019062 h 1411009"/>
              <a:gd name="connsiteX48" fmla="*/ 455180 w 1583987"/>
              <a:gd name="connsiteY48" fmla="*/ 1207196 h 1411009"/>
              <a:gd name="connsiteX49" fmla="*/ 549247 w 1583987"/>
              <a:gd name="connsiteY49" fmla="*/ 1269908 h 1411009"/>
              <a:gd name="connsiteX50" fmla="*/ 564925 w 1583987"/>
              <a:gd name="connsiteY50" fmla="*/ 1222874 h 1411009"/>
              <a:gd name="connsiteX51" fmla="*/ 502214 w 1583987"/>
              <a:gd name="connsiteY51" fmla="*/ 1066095 h 1411009"/>
              <a:gd name="connsiteX52" fmla="*/ 251368 w 1583987"/>
              <a:gd name="connsiteY52" fmla="*/ 1081773 h 1411009"/>
              <a:gd name="connsiteX53" fmla="*/ 235690 w 1583987"/>
              <a:gd name="connsiteY53" fmla="*/ 1128807 h 1411009"/>
              <a:gd name="connsiteX54" fmla="*/ 251368 w 1583987"/>
              <a:gd name="connsiteY54" fmla="*/ 1411009 h 1411009"/>
              <a:gd name="connsiteX55" fmla="*/ 314079 w 1583987"/>
              <a:gd name="connsiteY55" fmla="*/ 1395331 h 1411009"/>
              <a:gd name="connsiteX56" fmla="*/ 361113 w 1583987"/>
              <a:gd name="connsiteY56" fmla="*/ 1285586 h 1411009"/>
              <a:gd name="connsiteX57" fmla="*/ 345435 w 1583987"/>
              <a:gd name="connsiteY57" fmla="*/ 1207196 h 1411009"/>
              <a:gd name="connsiteX58" fmla="*/ 298401 w 1583987"/>
              <a:gd name="connsiteY58" fmla="*/ 1191519 h 1411009"/>
              <a:gd name="connsiteX59" fmla="*/ 251368 w 1583987"/>
              <a:gd name="connsiteY59" fmla="*/ 1160163 h 1411009"/>
              <a:gd name="connsiteX60" fmla="*/ 94589 w 1583987"/>
              <a:gd name="connsiteY60" fmla="*/ 1175841 h 1411009"/>
              <a:gd name="connsiteX61" fmla="*/ 63233 w 1583987"/>
              <a:gd name="connsiteY61" fmla="*/ 1222874 h 1411009"/>
              <a:gd name="connsiteX62" fmla="*/ 16199 w 1583987"/>
              <a:gd name="connsiteY62" fmla="*/ 1254230 h 1411009"/>
              <a:gd name="connsiteX63" fmla="*/ 522 w 1583987"/>
              <a:gd name="connsiteY63" fmla="*/ 1348297 h 141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583987" h="1411009">
                <a:moveTo>
                  <a:pt x="1536954" y="0"/>
                </a:moveTo>
                <a:cubicBezTo>
                  <a:pt x="1476410" y="12109"/>
                  <a:pt x="1444469" y="3423"/>
                  <a:pt x="1411531" y="62711"/>
                </a:cubicBezTo>
                <a:cubicBezTo>
                  <a:pt x="1395480" y="91604"/>
                  <a:pt x="1380175" y="156779"/>
                  <a:pt x="1380175" y="156779"/>
                </a:cubicBezTo>
                <a:cubicBezTo>
                  <a:pt x="1385401" y="182909"/>
                  <a:pt x="1382632" y="212032"/>
                  <a:pt x="1395853" y="235168"/>
                </a:cubicBezTo>
                <a:cubicBezTo>
                  <a:pt x="1431964" y="298363"/>
                  <a:pt x="1550481" y="254569"/>
                  <a:pt x="1583987" y="250846"/>
                </a:cubicBezTo>
                <a:cubicBezTo>
                  <a:pt x="1563083" y="240394"/>
                  <a:pt x="1542975" y="228170"/>
                  <a:pt x="1521276" y="219490"/>
                </a:cubicBezTo>
                <a:cubicBezTo>
                  <a:pt x="1490588" y="207215"/>
                  <a:pt x="1427208" y="188134"/>
                  <a:pt x="1427208" y="188134"/>
                </a:cubicBezTo>
                <a:cubicBezTo>
                  <a:pt x="1397588" y="191425"/>
                  <a:pt x="1273638" y="183323"/>
                  <a:pt x="1239074" y="235168"/>
                </a:cubicBezTo>
                <a:cubicBezTo>
                  <a:pt x="1227122" y="253096"/>
                  <a:pt x="1228622" y="276975"/>
                  <a:pt x="1223396" y="297879"/>
                </a:cubicBezTo>
                <a:cubicBezTo>
                  <a:pt x="1228622" y="334461"/>
                  <a:pt x="1231827" y="371389"/>
                  <a:pt x="1239074" y="407625"/>
                </a:cubicBezTo>
                <a:cubicBezTo>
                  <a:pt x="1246816" y="446335"/>
                  <a:pt x="1263121" y="482360"/>
                  <a:pt x="1301785" y="501692"/>
                </a:cubicBezTo>
                <a:cubicBezTo>
                  <a:pt x="1325619" y="513609"/>
                  <a:pt x="1354045" y="512144"/>
                  <a:pt x="1380175" y="517370"/>
                </a:cubicBezTo>
                <a:cubicBezTo>
                  <a:pt x="1401079" y="512144"/>
                  <a:pt x="1434398" y="521497"/>
                  <a:pt x="1442886" y="501692"/>
                </a:cubicBezTo>
                <a:cubicBezTo>
                  <a:pt x="1479446" y="416384"/>
                  <a:pt x="1414409" y="398453"/>
                  <a:pt x="1364497" y="376269"/>
                </a:cubicBezTo>
                <a:cubicBezTo>
                  <a:pt x="1338780" y="364839"/>
                  <a:pt x="1312238" y="355365"/>
                  <a:pt x="1286108" y="344913"/>
                </a:cubicBezTo>
                <a:cubicBezTo>
                  <a:pt x="1253235" y="349022"/>
                  <a:pt x="1145990" y="343439"/>
                  <a:pt x="1113651" y="391947"/>
                </a:cubicBezTo>
                <a:cubicBezTo>
                  <a:pt x="1101699" y="409875"/>
                  <a:pt x="1103199" y="433754"/>
                  <a:pt x="1097973" y="454658"/>
                </a:cubicBezTo>
                <a:cubicBezTo>
                  <a:pt x="1103199" y="491240"/>
                  <a:pt x="1106404" y="528168"/>
                  <a:pt x="1113651" y="564403"/>
                </a:cubicBezTo>
                <a:cubicBezTo>
                  <a:pt x="1116892" y="580608"/>
                  <a:pt x="1119005" y="598532"/>
                  <a:pt x="1129329" y="611437"/>
                </a:cubicBezTo>
                <a:cubicBezTo>
                  <a:pt x="1141100" y="626150"/>
                  <a:pt x="1160684" y="632341"/>
                  <a:pt x="1176362" y="642793"/>
                </a:cubicBezTo>
                <a:cubicBezTo>
                  <a:pt x="1207093" y="637671"/>
                  <a:pt x="1351791" y="645765"/>
                  <a:pt x="1254752" y="548726"/>
                </a:cubicBezTo>
                <a:cubicBezTo>
                  <a:pt x="1231381" y="525355"/>
                  <a:pt x="1192041" y="527822"/>
                  <a:pt x="1160685" y="517370"/>
                </a:cubicBezTo>
                <a:lnTo>
                  <a:pt x="1113651" y="501692"/>
                </a:lnTo>
                <a:cubicBezTo>
                  <a:pt x="1071843" y="506918"/>
                  <a:pt x="1029681" y="509833"/>
                  <a:pt x="988228" y="517370"/>
                </a:cubicBezTo>
                <a:cubicBezTo>
                  <a:pt x="971969" y="520326"/>
                  <a:pt x="950800" y="519600"/>
                  <a:pt x="941194" y="533048"/>
                </a:cubicBezTo>
                <a:cubicBezTo>
                  <a:pt x="921983" y="559943"/>
                  <a:pt x="909838" y="627115"/>
                  <a:pt x="909838" y="627115"/>
                </a:cubicBezTo>
                <a:cubicBezTo>
                  <a:pt x="915487" y="672305"/>
                  <a:pt x="913844" y="772222"/>
                  <a:pt x="956872" y="815249"/>
                </a:cubicBezTo>
                <a:cubicBezTo>
                  <a:pt x="968558" y="826935"/>
                  <a:pt x="988228" y="825701"/>
                  <a:pt x="1003906" y="830927"/>
                </a:cubicBezTo>
                <a:cubicBezTo>
                  <a:pt x="1019584" y="825701"/>
                  <a:pt x="1039254" y="826934"/>
                  <a:pt x="1050939" y="815249"/>
                </a:cubicBezTo>
                <a:cubicBezTo>
                  <a:pt x="1084849" y="781339"/>
                  <a:pt x="1056862" y="715745"/>
                  <a:pt x="1035262" y="689826"/>
                </a:cubicBezTo>
                <a:cubicBezTo>
                  <a:pt x="1024682" y="677130"/>
                  <a:pt x="1004118" y="678689"/>
                  <a:pt x="988228" y="674149"/>
                </a:cubicBezTo>
                <a:cubicBezTo>
                  <a:pt x="967510" y="668230"/>
                  <a:pt x="946420" y="663697"/>
                  <a:pt x="925516" y="658471"/>
                </a:cubicBezTo>
                <a:cubicBezTo>
                  <a:pt x="737113" y="677312"/>
                  <a:pt x="785655" y="622779"/>
                  <a:pt x="753060" y="736860"/>
                </a:cubicBezTo>
                <a:cubicBezTo>
                  <a:pt x="748520" y="752750"/>
                  <a:pt x="742608" y="768216"/>
                  <a:pt x="737382" y="783894"/>
                </a:cubicBezTo>
                <a:cubicBezTo>
                  <a:pt x="747834" y="825702"/>
                  <a:pt x="757399" y="867741"/>
                  <a:pt x="768738" y="909317"/>
                </a:cubicBezTo>
                <a:cubicBezTo>
                  <a:pt x="773086" y="925260"/>
                  <a:pt x="770968" y="946745"/>
                  <a:pt x="784415" y="956350"/>
                </a:cubicBezTo>
                <a:cubicBezTo>
                  <a:pt x="811311" y="975561"/>
                  <a:pt x="878483" y="987706"/>
                  <a:pt x="878483" y="987706"/>
                </a:cubicBezTo>
                <a:cubicBezTo>
                  <a:pt x="907613" y="944009"/>
                  <a:pt x="937583" y="923073"/>
                  <a:pt x="894161" y="862283"/>
                </a:cubicBezTo>
                <a:cubicBezTo>
                  <a:pt x="880577" y="843265"/>
                  <a:pt x="852353" y="841379"/>
                  <a:pt x="831449" y="830927"/>
                </a:cubicBezTo>
                <a:cubicBezTo>
                  <a:pt x="807659" y="833570"/>
                  <a:pt x="675557" y="826373"/>
                  <a:pt x="643315" y="877961"/>
                </a:cubicBezTo>
                <a:cubicBezTo>
                  <a:pt x="625798" y="905989"/>
                  <a:pt x="611959" y="972028"/>
                  <a:pt x="611959" y="972028"/>
                </a:cubicBezTo>
                <a:cubicBezTo>
                  <a:pt x="617185" y="1008610"/>
                  <a:pt x="620390" y="1045538"/>
                  <a:pt x="627637" y="1081773"/>
                </a:cubicBezTo>
                <a:cubicBezTo>
                  <a:pt x="630878" y="1097978"/>
                  <a:pt x="632991" y="1115902"/>
                  <a:pt x="643315" y="1128807"/>
                </a:cubicBezTo>
                <a:cubicBezTo>
                  <a:pt x="655086" y="1143520"/>
                  <a:pt x="674670" y="1149711"/>
                  <a:pt x="690348" y="1160163"/>
                </a:cubicBezTo>
                <a:cubicBezTo>
                  <a:pt x="706026" y="1144485"/>
                  <a:pt x="731291" y="1134448"/>
                  <a:pt x="737382" y="1113129"/>
                </a:cubicBezTo>
                <a:cubicBezTo>
                  <a:pt x="737472" y="1112812"/>
                  <a:pt x="713350" y="1010708"/>
                  <a:pt x="706026" y="1003384"/>
                </a:cubicBezTo>
                <a:cubicBezTo>
                  <a:pt x="679379" y="976737"/>
                  <a:pt x="611959" y="940672"/>
                  <a:pt x="611959" y="940672"/>
                </a:cubicBezTo>
                <a:cubicBezTo>
                  <a:pt x="588139" y="945965"/>
                  <a:pt x="444524" y="943730"/>
                  <a:pt x="439502" y="1019062"/>
                </a:cubicBezTo>
                <a:cubicBezTo>
                  <a:pt x="435316" y="1081851"/>
                  <a:pt x="429957" y="1149543"/>
                  <a:pt x="455180" y="1207196"/>
                </a:cubicBezTo>
                <a:cubicBezTo>
                  <a:pt x="470285" y="1241721"/>
                  <a:pt x="549247" y="1269908"/>
                  <a:pt x="549247" y="1269908"/>
                </a:cubicBezTo>
                <a:cubicBezTo>
                  <a:pt x="554473" y="1254230"/>
                  <a:pt x="566569" y="1239318"/>
                  <a:pt x="564925" y="1222874"/>
                </a:cubicBezTo>
                <a:cubicBezTo>
                  <a:pt x="556329" y="1136918"/>
                  <a:pt x="540836" y="1124030"/>
                  <a:pt x="502214" y="1066095"/>
                </a:cubicBezTo>
                <a:cubicBezTo>
                  <a:pt x="418599" y="1071321"/>
                  <a:pt x="332919" y="1062584"/>
                  <a:pt x="251368" y="1081773"/>
                </a:cubicBezTo>
                <a:cubicBezTo>
                  <a:pt x="235281" y="1085558"/>
                  <a:pt x="235690" y="1112281"/>
                  <a:pt x="235690" y="1128807"/>
                </a:cubicBezTo>
                <a:cubicBezTo>
                  <a:pt x="235690" y="1223019"/>
                  <a:pt x="246142" y="1316942"/>
                  <a:pt x="251368" y="1411009"/>
                </a:cubicBezTo>
                <a:cubicBezTo>
                  <a:pt x="272272" y="1405783"/>
                  <a:pt x="296151" y="1407283"/>
                  <a:pt x="314079" y="1395331"/>
                </a:cubicBezTo>
                <a:cubicBezTo>
                  <a:pt x="346560" y="1373677"/>
                  <a:pt x="353246" y="1317053"/>
                  <a:pt x="361113" y="1285586"/>
                </a:cubicBezTo>
                <a:cubicBezTo>
                  <a:pt x="355887" y="1259456"/>
                  <a:pt x="360216" y="1229368"/>
                  <a:pt x="345435" y="1207196"/>
                </a:cubicBezTo>
                <a:cubicBezTo>
                  <a:pt x="336268" y="1193446"/>
                  <a:pt x="313182" y="1198910"/>
                  <a:pt x="298401" y="1191519"/>
                </a:cubicBezTo>
                <a:cubicBezTo>
                  <a:pt x="281548" y="1183093"/>
                  <a:pt x="267046" y="1170615"/>
                  <a:pt x="251368" y="1160163"/>
                </a:cubicBezTo>
                <a:cubicBezTo>
                  <a:pt x="199108" y="1165389"/>
                  <a:pt x="144414" y="1159233"/>
                  <a:pt x="94589" y="1175841"/>
                </a:cubicBezTo>
                <a:cubicBezTo>
                  <a:pt x="76714" y="1181799"/>
                  <a:pt x="76557" y="1209551"/>
                  <a:pt x="63233" y="1222874"/>
                </a:cubicBezTo>
                <a:cubicBezTo>
                  <a:pt x="49909" y="1236198"/>
                  <a:pt x="31877" y="1243778"/>
                  <a:pt x="16199" y="1254230"/>
                </a:cubicBezTo>
                <a:cubicBezTo>
                  <a:pt x="-4435" y="1316137"/>
                  <a:pt x="522" y="1284738"/>
                  <a:pt x="522" y="1348297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5CD97504-09F8-A347-894C-52D2278C1E87}"/>
              </a:ext>
            </a:extLst>
          </p:cNvPr>
          <p:cNvSpPr/>
          <p:nvPr/>
        </p:nvSpPr>
        <p:spPr>
          <a:xfrm rot="9446464">
            <a:off x="6199436" y="2716858"/>
            <a:ext cx="935385" cy="814834"/>
          </a:xfrm>
          <a:custGeom>
            <a:avLst/>
            <a:gdLst>
              <a:gd name="connsiteX0" fmla="*/ 1536954 w 1583987"/>
              <a:gd name="connsiteY0" fmla="*/ 0 h 1411009"/>
              <a:gd name="connsiteX1" fmla="*/ 1411531 w 1583987"/>
              <a:gd name="connsiteY1" fmla="*/ 62711 h 1411009"/>
              <a:gd name="connsiteX2" fmla="*/ 1380175 w 1583987"/>
              <a:gd name="connsiteY2" fmla="*/ 156779 h 1411009"/>
              <a:gd name="connsiteX3" fmla="*/ 1395853 w 1583987"/>
              <a:gd name="connsiteY3" fmla="*/ 235168 h 1411009"/>
              <a:gd name="connsiteX4" fmla="*/ 1583987 w 1583987"/>
              <a:gd name="connsiteY4" fmla="*/ 250846 h 1411009"/>
              <a:gd name="connsiteX5" fmla="*/ 1521276 w 1583987"/>
              <a:gd name="connsiteY5" fmla="*/ 219490 h 1411009"/>
              <a:gd name="connsiteX6" fmla="*/ 1427208 w 1583987"/>
              <a:gd name="connsiteY6" fmla="*/ 188134 h 1411009"/>
              <a:gd name="connsiteX7" fmla="*/ 1239074 w 1583987"/>
              <a:gd name="connsiteY7" fmla="*/ 235168 h 1411009"/>
              <a:gd name="connsiteX8" fmla="*/ 1223396 w 1583987"/>
              <a:gd name="connsiteY8" fmla="*/ 297879 h 1411009"/>
              <a:gd name="connsiteX9" fmla="*/ 1239074 w 1583987"/>
              <a:gd name="connsiteY9" fmla="*/ 407625 h 1411009"/>
              <a:gd name="connsiteX10" fmla="*/ 1301785 w 1583987"/>
              <a:gd name="connsiteY10" fmla="*/ 501692 h 1411009"/>
              <a:gd name="connsiteX11" fmla="*/ 1380175 w 1583987"/>
              <a:gd name="connsiteY11" fmla="*/ 517370 h 1411009"/>
              <a:gd name="connsiteX12" fmla="*/ 1442886 w 1583987"/>
              <a:gd name="connsiteY12" fmla="*/ 501692 h 1411009"/>
              <a:gd name="connsiteX13" fmla="*/ 1364497 w 1583987"/>
              <a:gd name="connsiteY13" fmla="*/ 376269 h 1411009"/>
              <a:gd name="connsiteX14" fmla="*/ 1286108 w 1583987"/>
              <a:gd name="connsiteY14" fmla="*/ 344913 h 1411009"/>
              <a:gd name="connsiteX15" fmla="*/ 1113651 w 1583987"/>
              <a:gd name="connsiteY15" fmla="*/ 391947 h 1411009"/>
              <a:gd name="connsiteX16" fmla="*/ 1097973 w 1583987"/>
              <a:gd name="connsiteY16" fmla="*/ 454658 h 1411009"/>
              <a:gd name="connsiteX17" fmla="*/ 1113651 w 1583987"/>
              <a:gd name="connsiteY17" fmla="*/ 564403 h 1411009"/>
              <a:gd name="connsiteX18" fmla="*/ 1129329 w 1583987"/>
              <a:gd name="connsiteY18" fmla="*/ 611437 h 1411009"/>
              <a:gd name="connsiteX19" fmla="*/ 1176362 w 1583987"/>
              <a:gd name="connsiteY19" fmla="*/ 642793 h 1411009"/>
              <a:gd name="connsiteX20" fmla="*/ 1254752 w 1583987"/>
              <a:gd name="connsiteY20" fmla="*/ 548726 h 1411009"/>
              <a:gd name="connsiteX21" fmla="*/ 1160685 w 1583987"/>
              <a:gd name="connsiteY21" fmla="*/ 517370 h 1411009"/>
              <a:gd name="connsiteX22" fmla="*/ 1113651 w 1583987"/>
              <a:gd name="connsiteY22" fmla="*/ 501692 h 1411009"/>
              <a:gd name="connsiteX23" fmla="*/ 988228 w 1583987"/>
              <a:gd name="connsiteY23" fmla="*/ 517370 h 1411009"/>
              <a:gd name="connsiteX24" fmla="*/ 941194 w 1583987"/>
              <a:gd name="connsiteY24" fmla="*/ 533048 h 1411009"/>
              <a:gd name="connsiteX25" fmla="*/ 909838 w 1583987"/>
              <a:gd name="connsiteY25" fmla="*/ 627115 h 1411009"/>
              <a:gd name="connsiteX26" fmla="*/ 956872 w 1583987"/>
              <a:gd name="connsiteY26" fmla="*/ 815249 h 1411009"/>
              <a:gd name="connsiteX27" fmla="*/ 1003906 w 1583987"/>
              <a:gd name="connsiteY27" fmla="*/ 830927 h 1411009"/>
              <a:gd name="connsiteX28" fmla="*/ 1050939 w 1583987"/>
              <a:gd name="connsiteY28" fmla="*/ 815249 h 1411009"/>
              <a:gd name="connsiteX29" fmla="*/ 1035262 w 1583987"/>
              <a:gd name="connsiteY29" fmla="*/ 689826 h 1411009"/>
              <a:gd name="connsiteX30" fmla="*/ 988228 w 1583987"/>
              <a:gd name="connsiteY30" fmla="*/ 674149 h 1411009"/>
              <a:gd name="connsiteX31" fmla="*/ 925516 w 1583987"/>
              <a:gd name="connsiteY31" fmla="*/ 658471 h 1411009"/>
              <a:gd name="connsiteX32" fmla="*/ 753060 w 1583987"/>
              <a:gd name="connsiteY32" fmla="*/ 736860 h 1411009"/>
              <a:gd name="connsiteX33" fmla="*/ 737382 w 1583987"/>
              <a:gd name="connsiteY33" fmla="*/ 783894 h 1411009"/>
              <a:gd name="connsiteX34" fmla="*/ 768738 w 1583987"/>
              <a:gd name="connsiteY34" fmla="*/ 909317 h 1411009"/>
              <a:gd name="connsiteX35" fmla="*/ 784415 w 1583987"/>
              <a:gd name="connsiteY35" fmla="*/ 956350 h 1411009"/>
              <a:gd name="connsiteX36" fmla="*/ 878483 w 1583987"/>
              <a:gd name="connsiteY36" fmla="*/ 987706 h 1411009"/>
              <a:gd name="connsiteX37" fmla="*/ 894161 w 1583987"/>
              <a:gd name="connsiteY37" fmla="*/ 862283 h 1411009"/>
              <a:gd name="connsiteX38" fmla="*/ 831449 w 1583987"/>
              <a:gd name="connsiteY38" fmla="*/ 830927 h 1411009"/>
              <a:gd name="connsiteX39" fmla="*/ 643315 w 1583987"/>
              <a:gd name="connsiteY39" fmla="*/ 877961 h 1411009"/>
              <a:gd name="connsiteX40" fmla="*/ 611959 w 1583987"/>
              <a:gd name="connsiteY40" fmla="*/ 972028 h 1411009"/>
              <a:gd name="connsiteX41" fmla="*/ 627637 w 1583987"/>
              <a:gd name="connsiteY41" fmla="*/ 1081773 h 1411009"/>
              <a:gd name="connsiteX42" fmla="*/ 643315 w 1583987"/>
              <a:gd name="connsiteY42" fmla="*/ 1128807 h 1411009"/>
              <a:gd name="connsiteX43" fmla="*/ 690348 w 1583987"/>
              <a:gd name="connsiteY43" fmla="*/ 1160163 h 1411009"/>
              <a:gd name="connsiteX44" fmla="*/ 737382 w 1583987"/>
              <a:gd name="connsiteY44" fmla="*/ 1113129 h 1411009"/>
              <a:gd name="connsiteX45" fmla="*/ 706026 w 1583987"/>
              <a:gd name="connsiteY45" fmla="*/ 1003384 h 1411009"/>
              <a:gd name="connsiteX46" fmla="*/ 611959 w 1583987"/>
              <a:gd name="connsiteY46" fmla="*/ 940672 h 1411009"/>
              <a:gd name="connsiteX47" fmla="*/ 439502 w 1583987"/>
              <a:gd name="connsiteY47" fmla="*/ 1019062 h 1411009"/>
              <a:gd name="connsiteX48" fmla="*/ 455180 w 1583987"/>
              <a:gd name="connsiteY48" fmla="*/ 1207196 h 1411009"/>
              <a:gd name="connsiteX49" fmla="*/ 549247 w 1583987"/>
              <a:gd name="connsiteY49" fmla="*/ 1269908 h 1411009"/>
              <a:gd name="connsiteX50" fmla="*/ 564925 w 1583987"/>
              <a:gd name="connsiteY50" fmla="*/ 1222874 h 1411009"/>
              <a:gd name="connsiteX51" fmla="*/ 502214 w 1583987"/>
              <a:gd name="connsiteY51" fmla="*/ 1066095 h 1411009"/>
              <a:gd name="connsiteX52" fmla="*/ 251368 w 1583987"/>
              <a:gd name="connsiteY52" fmla="*/ 1081773 h 1411009"/>
              <a:gd name="connsiteX53" fmla="*/ 235690 w 1583987"/>
              <a:gd name="connsiteY53" fmla="*/ 1128807 h 1411009"/>
              <a:gd name="connsiteX54" fmla="*/ 251368 w 1583987"/>
              <a:gd name="connsiteY54" fmla="*/ 1411009 h 1411009"/>
              <a:gd name="connsiteX55" fmla="*/ 314079 w 1583987"/>
              <a:gd name="connsiteY55" fmla="*/ 1395331 h 1411009"/>
              <a:gd name="connsiteX56" fmla="*/ 361113 w 1583987"/>
              <a:gd name="connsiteY56" fmla="*/ 1285586 h 1411009"/>
              <a:gd name="connsiteX57" fmla="*/ 345435 w 1583987"/>
              <a:gd name="connsiteY57" fmla="*/ 1207196 h 1411009"/>
              <a:gd name="connsiteX58" fmla="*/ 298401 w 1583987"/>
              <a:gd name="connsiteY58" fmla="*/ 1191519 h 1411009"/>
              <a:gd name="connsiteX59" fmla="*/ 251368 w 1583987"/>
              <a:gd name="connsiteY59" fmla="*/ 1160163 h 1411009"/>
              <a:gd name="connsiteX60" fmla="*/ 94589 w 1583987"/>
              <a:gd name="connsiteY60" fmla="*/ 1175841 h 1411009"/>
              <a:gd name="connsiteX61" fmla="*/ 63233 w 1583987"/>
              <a:gd name="connsiteY61" fmla="*/ 1222874 h 1411009"/>
              <a:gd name="connsiteX62" fmla="*/ 16199 w 1583987"/>
              <a:gd name="connsiteY62" fmla="*/ 1254230 h 1411009"/>
              <a:gd name="connsiteX63" fmla="*/ 522 w 1583987"/>
              <a:gd name="connsiteY63" fmla="*/ 1348297 h 141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583987" h="1411009">
                <a:moveTo>
                  <a:pt x="1536954" y="0"/>
                </a:moveTo>
                <a:cubicBezTo>
                  <a:pt x="1476410" y="12109"/>
                  <a:pt x="1444469" y="3423"/>
                  <a:pt x="1411531" y="62711"/>
                </a:cubicBezTo>
                <a:cubicBezTo>
                  <a:pt x="1395480" y="91604"/>
                  <a:pt x="1380175" y="156779"/>
                  <a:pt x="1380175" y="156779"/>
                </a:cubicBezTo>
                <a:cubicBezTo>
                  <a:pt x="1385401" y="182909"/>
                  <a:pt x="1382632" y="212032"/>
                  <a:pt x="1395853" y="235168"/>
                </a:cubicBezTo>
                <a:cubicBezTo>
                  <a:pt x="1431964" y="298363"/>
                  <a:pt x="1550481" y="254569"/>
                  <a:pt x="1583987" y="250846"/>
                </a:cubicBezTo>
                <a:cubicBezTo>
                  <a:pt x="1563083" y="240394"/>
                  <a:pt x="1542975" y="228170"/>
                  <a:pt x="1521276" y="219490"/>
                </a:cubicBezTo>
                <a:cubicBezTo>
                  <a:pt x="1490588" y="207215"/>
                  <a:pt x="1427208" y="188134"/>
                  <a:pt x="1427208" y="188134"/>
                </a:cubicBezTo>
                <a:cubicBezTo>
                  <a:pt x="1397588" y="191425"/>
                  <a:pt x="1273638" y="183323"/>
                  <a:pt x="1239074" y="235168"/>
                </a:cubicBezTo>
                <a:cubicBezTo>
                  <a:pt x="1227122" y="253096"/>
                  <a:pt x="1228622" y="276975"/>
                  <a:pt x="1223396" y="297879"/>
                </a:cubicBezTo>
                <a:cubicBezTo>
                  <a:pt x="1228622" y="334461"/>
                  <a:pt x="1231827" y="371389"/>
                  <a:pt x="1239074" y="407625"/>
                </a:cubicBezTo>
                <a:cubicBezTo>
                  <a:pt x="1246816" y="446335"/>
                  <a:pt x="1263121" y="482360"/>
                  <a:pt x="1301785" y="501692"/>
                </a:cubicBezTo>
                <a:cubicBezTo>
                  <a:pt x="1325619" y="513609"/>
                  <a:pt x="1354045" y="512144"/>
                  <a:pt x="1380175" y="517370"/>
                </a:cubicBezTo>
                <a:cubicBezTo>
                  <a:pt x="1401079" y="512144"/>
                  <a:pt x="1434398" y="521497"/>
                  <a:pt x="1442886" y="501692"/>
                </a:cubicBezTo>
                <a:cubicBezTo>
                  <a:pt x="1479446" y="416384"/>
                  <a:pt x="1414409" y="398453"/>
                  <a:pt x="1364497" y="376269"/>
                </a:cubicBezTo>
                <a:cubicBezTo>
                  <a:pt x="1338780" y="364839"/>
                  <a:pt x="1312238" y="355365"/>
                  <a:pt x="1286108" y="344913"/>
                </a:cubicBezTo>
                <a:cubicBezTo>
                  <a:pt x="1253235" y="349022"/>
                  <a:pt x="1145990" y="343439"/>
                  <a:pt x="1113651" y="391947"/>
                </a:cubicBezTo>
                <a:cubicBezTo>
                  <a:pt x="1101699" y="409875"/>
                  <a:pt x="1103199" y="433754"/>
                  <a:pt x="1097973" y="454658"/>
                </a:cubicBezTo>
                <a:cubicBezTo>
                  <a:pt x="1103199" y="491240"/>
                  <a:pt x="1106404" y="528168"/>
                  <a:pt x="1113651" y="564403"/>
                </a:cubicBezTo>
                <a:cubicBezTo>
                  <a:pt x="1116892" y="580608"/>
                  <a:pt x="1119005" y="598532"/>
                  <a:pt x="1129329" y="611437"/>
                </a:cubicBezTo>
                <a:cubicBezTo>
                  <a:pt x="1141100" y="626150"/>
                  <a:pt x="1160684" y="632341"/>
                  <a:pt x="1176362" y="642793"/>
                </a:cubicBezTo>
                <a:cubicBezTo>
                  <a:pt x="1207093" y="637671"/>
                  <a:pt x="1351791" y="645765"/>
                  <a:pt x="1254752" y="548726"/>
                </a:cubicBezTo>
                <a:cubicBezTo>
                  <a:pt x="1231381" y="525355"/>
                  <a:pt x="1192041" y="527822"/>
                  <a:pt x="1160685" y="517370"/>
                </a:cubicBezTo>
                <a:lnTo>
                  <a:pt x="1113651" y="501692"/>
                </a:lnTo>
                <a:cubicBezTo>
                  <a:pt x="1071843" y="506918"/>
                  <a:pt x="1029681" y="509833"/>
                  <a:pt x="988228" y="517370"/>
                </a:cubicBezTo>
                <a:cubicBezTo>
                  <a:pt x="971969" y="520326"/>
                  <a:pt x="950800" y="519600"/>
                  <a:pt x="941194" y="533048"/>
                </a:cubicBezTo>
                <a:cubicBezTo>
                  <a:pt x="921983" y="559943"/>
                  <a:pt x="909838" y="627115"/>
                  <a:pt x="909838" y="627115"/>
                </a:cubicBezTo>
                <a:cubicBezTo>
                  <a:pt x="915487" y="672305"/>
                  <a:pt x="913844" y="772222"/>
                  <a:pt x="956872" y="815249"/>
                </a:cubicBezTo>
                <a:cubicBezTo>
                  <a:pt x="968558" y="826935"/>
                  <a:pt x="988228" y="825701"/>
                  <a:pt x="1003906" y="830927"/>
                </a:cubicBezTo>
                <a:cubicBezTo>
                  <a:pt x="1019584" y="825701"/>
                  <a:pt x="1039254" y="826934"/>
                  <a:pt x="1050939" y="815249"/>
                </a:cubicBezTo>
                <a:cubicBezTo>
                  <a:pt x="1084849" y="781339"/>
                  <a:pt x="1056862" y="715745"/>
                  <a:pt x="1035262" y="689826"/>
                </a:cubicBezTo>
                <a:cubicBezTo>
                  <a:pt x="1024682" y="677130"/>
                  <a:pt x="1004118" y="678689"/>
                  <a:pt x="988228" y="674149"/>
                </a:cubicBezTo>
                <a:cubicBezTo>
                  <a:pt x="967510" y="668230"/>
                  <a:pt x="946420" y="663697"/>
                  <a:pt x="925516" y="658471"/>
                </a:cubicBezTo>
                <a:cubicBezTo>
                  <a:pt x="737113" y="677312"/>
                  <a:pt x="785655" y="622779"/>
                  <a:pt x="753060" y="736860"/>
                </a:cubicBezTo>
                <a:cubicBezTo>
                  <a:pt x="748520" y="752750"/>
                  <a:pt x="742608" y="768216"/>
                  <a:pt x="737382" y="783894"/>
                </a:cubicBezTo>
                <a:cubicBezTo>
                  <a:pt x="747834" y="825702"/>
                  <a:pt x="757399" y="867741"/>
                  <a:pt x="768738" y="909317"/>
                </a:cubicBezTo>
                <a:cubicBezTo>
                  <a:pt x="773086" y="925260"/>
                  <a:pt x="770968" y="946745"/>
                  <a:pt x="784415" y="956350"/>
                </a:cubicBezTo>
                <a:cubicBezTo>
                  <a:pt x="811311" y="975561"/>
                  <a:pt x="878483" y="987706"/>
                  <a:pt x="878483" y="987706"/>
                </a:cubicBezTo>
                <a:cubicBezTo>
                  <a:pt x="907613" y="944009"/>
                  <a:pt x="937583" y="923073"/>
                  <a:pt x="894161" y="862283"/>
                </a:cubicBezTo>
                <a:cubicBezTo>
                  <a:pt x="880577" y="843265"/>
                  <a:pt x="852353" y="841379"/>
                  <a:pt x="831449" y="830927"/>
                </a:cubicBezTo>
                <a:cubicBezTo>
                  <a:pt x="807659" y="833570"/>
                  <a:pt x="675557" y="826373"/>
                  <a:pt x="643315" y="877961"/>
                </a:cubicBezTo>
                <a:cubicBezTo>
                  <a:pt x="625798" y="905989"/>
                  <a:pt x="611959" y="972028"/>
                  <a:pt x="611959" y="972028"/>
                </a:cubicBezTo>
                <a:cubicBezTo>
                  <a:pt x="617185" y="1008610"/>
                  <a:pt x="620390" y="1045538"/>
                  <a:pt x="627637" y="1081773"/>
                </a:cubicBezTo>
                <a:cubicBezTo>
                  <a:pt x="630878" y="1097978"/>
                  <a:pt x="632991" y="1115902"/>
                  <a:pt x="643315" y="1128807"/>
                </a:cubicBezTo>
                <a:cubicBezTo>
                  <a:pt x="655086" y="1143520"/>
                  <a:pt x="674670" y="1149711"/>
                  <a:pt x="690348" y="1160163"/>
                </a:cubicBezTo>
                <a:cubicBezTo>
                  <a:pt x="706026" y="1144485"/>
                  <a:pt x="731291" y="1134448"/>
                  <a:pt x="737382" y="1113129"/>
                </a:cubicBezTo>
                <a:cubicBezTo>
                  <a:pt x="737472" y="1112812"/>
                  <a:pt x="713350" y="1010708"/>
                  <a:pt x="706026" y="1003384"/>
                </a:cubicBezTo>
                <a:cubicBezTo>
                  <a:pt x="679379" y="976737"/>
                  <a:pt x="611959" y="940672"/>
                  <a:pt x="611959" y="940672"/>
                </a:cubicBezTo>
                <a:cubicBezTo>
                  <a:pt x="588139" y="945965"/>
                  <a:pt x="444524" y="943730"/>
                  <a:pt x="439502" y="1019062"/>
                </a:cubicBezTo>
                <a:cubicBezTo>
                  <a:pt x="435316" y="1081851"/>
                  <a:pt x="429957" y="1149543"/>
                  <a:pt x="455180" y="1207196"/>
                </a:cubicBezTo>
                <a:cubicBezTo>
                  <a:pt x="470285" y="1241721"/>
                  <a:pt x="549247" y="1269908"/>
                  <a:pt x="549247" y="1269908"/>
                </a:cubicBezTo>
                <a:cubicBezTo>
                  <a:pt x="554473" y="1254230"/>
                  <a:pt x="566569" y="1239318"/>
                  <a:pt x="564925" y="1222874"/>
                </a:cubicBezTo>
                <a:cubicBezTo>
                  <a:pt x="556329" y="1136918"/>
                  <a:pt x="540836" y="1124030"/>
                  <a:pt x="502214" y="1066095"/>
                </a:cubicBezTo>
                <a:cubicBezTo>
                  <a:pt x="418599" y="1071321"/>
                  <a:pt x="332919" y="1062584"/>
                  <a:pt x="251368" y="1081773"/>
                </a:cubicBezTo>
                <a:cubicBezTo>
                  <a:pt x="235281" y="1085558"/>
                  <a:pt x="235690" y="1112281"/>
                  <a:pt x="235690" y="1128807"/>
                </a:cubicBezTo>
                <a:cubicBezTo>
                  <a:pt x="235690" y="1223019"/>
                  <a:pt x="246142" y="1316942"/>
                  <a:pt x="251368" y="1411009"/>
                </a:cubicBezTo>
                <a:cubicBezTo>
                  <a:pt x="272272" y="1405783"/>
                  <a:pt x="296151" y="1407283"/>
                  <a:pt x="314079" y="1395331"/>
                </a:cubicBezTo>
                <a:cubicBezTo>
                  <a:pt x="346560" y="1373677"/>
                  <a:pt x="353246" y="1317053"/>
                  <a:pt x="361113" y="1285586"/>
                </a:cubicBezTo>
                <a:cubicBezTo>
                  <a:pt x="355887" y="1259456"/>
                  <a:pt x="360216" y="1229368"/>
                  <a:pt x="345435" y="1207196"/>
                </a:cubicBezTo>
                <a:cubicBezTo>
                  <a:pt x="336268" y="1193446"/>
                  <a:pt x="313182" y="1198910"/>
                  <a:pt x="298401" y="1191519"/>
                </a:cubicBezTo>
                <a:cubicBezTo>
                  <a:pt x="281548" y="1183093"/>
                  <a:pt x="267046" y="1170615"/>
                  <a:pt x="251368" y="1160163"/>
                </a:cubicBezTo>
                <a:cubicBezTo>
                  <a:pt x="199108" y="1165389"/>
                  <a:pt x="144414" y="1159233"/>
                  <a:pt x="94589" y="1175841"/>
                </a:cubicBezTo>
                <a:cubicBezTo>
                  <a:pt x="76714" y="1181799"/>
                  <a:pt x="76557" y="1209551"/>
                  <a:pt x="63233" y="1222874"/>
                </a:cubicBezTo>
                <a:cubicBezTo>
                  <a:pt x="49909" y="1236198"/>
                  <a:pt x="31877" y="1243778"/>
                  <a:pt x="16199" y="1254230"/>
                </a:cubicBezTo>
                <a:cubicBezTo>
                  <a:pt x="-4435" y="1316137"/>
                  <a:pt x="522" y="1284738"/>
                  <a:pt x="522" y="1348297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347271CA-3988-D449-BFBA-D96C13E90B38}"/>
              </a:ext>
            </a:extLst>
          </p:cNvPr>
          <p:cNvSpPr/>
          <p:nvPr/>
        </p:nvSpPr>
        <p:spPr>
          <a:xfrm rot="5673480">
            <a:off x="6344543" y="4134446"/>
            <a:ext cx="935385" cy="814834"/>
          </a:xfrm>
          <a:custGeom>
            <a:avLst/>
            <a:gdLst>
              <a:gd name="connsiteX0" fmla="*/ 1536954 w 1583987"/>
              <a:gd name="connsiteY0" fmla="*/ 0 h 1411009"/>
              <a:gd name="connsiteX1" fmla="*/ 1411531 w 1583987"/>
              <a:gd name="connsiteY1" fmla="*/ 62711 h 1411009"/>
              <a:gd name="connsiteX2" fmla="*/ 1380175 w 1583987"/>
              <a:gd name="connsiteY2" fmla="*/ 156779 h 1411009"/>
              <a:gd name="connsiteX3" fmla="*/ 1395853 w 1583987"/>
              <a:gd name="connsiteY3" fmla="*/ 235168 h 1411009"/>
              <a:gd name="connsiteX4" fmla="*/ 1583987 w 1583987"/>
              <a:gd name="connsiteY4" fmla="*/ 250846 h 1411009"/>
              <a:gd name="connsiteX5" fmla="*/ 1521276 w 1583987"/>
              <a:gd name="connsiteY5" fmla="*/ 219490 h 1411009"/>
              <a:gd name="connsiteX6" fmla="*/ 1427208 w 1583987"/>
              <a:gd name="connsiteY6" fmla="*/ 188134 h 1411009"/>
              <a:gd name="connsiteX7" fmla="*/ 1239074 w 1583987"/>
              <a:gd name="connsiteY7" fmla="*/ 235168 h 1411009"/>
              <a:gd name="connsiteX8" fmla="*/ 1223396 w 1583987"/>
              <a:gd name="connsiteY8" fmla="*/ 297879 h 1411009"/>
              <a:gd name="connsiteX9" fmla="*/ 1239074 w 1583987"/>
              <a:gd name="connsiteY9" fmla="*/ 407625 h 1411009"/>
              <a:gd name="connsiteX10" fmla="*/ 1301785 w 1583987"/>
              <a:gd name="connsiteY10" fmla="*/ 501692 h 1411009"/>
              <a:gd name="connsiteX11" fmla="*/ 1380175 w 1583987"/>
              <a:gd name="connsiteY11" fmla="*/ 517370 h 1411009"/>
              <a:gd name="connsiteX12" fmla="*/ 1442886 w 1583987"/>
              <a:gd name="connsiteY12" fmla="*/ 501692 h 1411009"/>
              <a:gd name="connsiteX13" fmla="*/ 1364497 w 1583987"/>
              <a:gd name="connsiteY13" fmla="*/ 376269 h 1411009"/>
              <a:gd name="connsiteX14" fmla="*/ 1286108 w 1583987"/>
              <a:gd name="connsiteY14" fmla="*/ 344913 h 1411009"/>
              <a:gd name="connsiteX15" fmla="*/ 1113651 w 1583987"/>
              <a:gd name="connsiteY15" fmla="*/ 391947 h 1411009"/>
              <a:gd name="connsiteX16" fmla="*/ 1097973 w 1583987"/>
              <a:gd name="connsiteY16" fmla="*/ 454658 h 1411009"/>
              <a:gd name="connsiteX17" fmla="*/ 1113651 w 1583987"/>
              <a:gd name="connsiteY17" fmla="*/ 564403 h 1411009"/>
              <a:gd name="connsiteX18" fmla="*/ 1129329 w 1583987"/>
              <a:gd name="connsiteY18" fmla="*/ 611437 h 1411009"/>
              <a:gd name="connsiteX19" fmla="*/ 1176362 w 1583987"/>
              <a:gd name="connsiteY19" fmla="*/ 642793 h 1411009"/>
              <a:gd name="connsiteX20" fmla="*/ 1254752 w 1583987"/>
              <a:gd name="connsiteY20" fmla="*/ 548726 h 1411009"/>
              <a:gd name="connsiteX21" fmla="*/ 1160685 w 1583987"/>
              <a:gd name="connsiteY21" fmla="*/ 517370 h 1411009"/>
              <a:gd name="connsiteX22" fmla="*/ 1113651 w 1583987"/>
              <a:gd name="connsiteY22" fmla="*/ 501692 h 1411009"/>
              <a:gd name="connsiteX23" fmla="*/ 988228 w 1583987"/>
              <a:gd name="connsiteY23" fmla="*/ 517370 h 1411009"/>
              <a:gd name="connsiteX24" fmla="*/ 941194 w 1583987"/>
              <a:gd name="connsiteY24" fmla="*/ 533048 h 1411009"/>
              <a:gd name="connsiteX25" fmla="*/ 909838 w 1583987"/>
              <a:gd name="connsiteY25" fmla="*/ 627115 h 1411009"/>
              <a:gd name="connsiteX26" fmla="*/ 956872 w 1583987"/>
              <a:gd name="connsiteY26" fmla="*/ 815249 h 1411009"/>
              <a:gd name="connsiteX27" fmla="*/ 1003906 w 1583987"/>
              <a:gd name="connsiteY27" fmla="*/ 830927 h 1411009"/>
              <a:gd name="connsiteX28" fmla="*/ 1050939 w 1583987"/>
              <a:gd name="connsiteY28" fmla="*/ 815249 h 1411009"/>
              <a:gd name="connsiteX29" fmla="*/ 1035262 w 1583987"/>
              <a:gd name="connsiteY29" fmla="*/ 689826 h 1411009"/>
              <a:gd name="connsiteX30" fmla="*/ 988228 w 1583987"/>
              <a:gd name="connsiteY30" fmla="*/ 674149 h 1411009"/>
              <a:gd name="connsiteX31" fmla="*/ 925516 w 1583987"/>
              <a:gd name="connsiteY31" fmla="*/ 658471 h 1411009"/>
              <a:gd name="connsiteX32" fmla="*/ 753060 w 1583987"/>
              <a:gd name="connsiteY32" fmla="*/ 736860 h 1411009"/>
              <a:gd name="connsiteX33" fmla="*/ 737382 w 1583987"/>
              <a:gd name="connsiteY33" fmla="*/ 783894 h 1411009"/>
              <a:gd name="connsiteX34" fmla="*/ 768738 w 1583987"/>
              <a:gd name="connsiteY34" fmla="*/ 909317 h 1411009"/>
              <a:gd name="connsiteX35" fmla="*/ 784415 w 1583987"/>
              <a:gd name="connsiteY35" fmla="*/ 956350 h 1411009"/>
              <a:gd name="connsiteX36" fmla="*/ 878483 w 1583987"/>
              <a:gd name="connsiteY36" fmla="*/ 987706 h 1411009"/>
              <a:gd name="connsiteX37" fmla="*/ 894161 w 1583987"/>
              <a:gd name="connsiteY37" fmla="*/ 862283 h 1411009"/>
              <a:gd name="connsiteX38" fmla="*/ 831449 w 1583987"/>
              <a:gd name="connsiteY38" fmla="*/ 830927 h 1411009"/>
              <a:gd name="connsiteX39" fmla="*/ 643315 w 1583987"/>
              <a:gd name="connsiteY39" fmla="*/ 877961 h 1411009"/>
              <a:gd name="connsiteX40" fmla="*/ 611959 w 1583987"/>
              <a:gd name="connsiteY40" fmla="*/ 972028 h 1411009"/>
              <a:gd name="connsiteX41" fmla="*/ 627637 w 1583987"/>
              <a:gd name="connsiteY41" fmla="*/ 1081773 h 1411009"/>
              <a:gd name="connsiteX42" fmla="*/ 643315 w 1583987"/>
              <a:gd name="connsiteY42" fmla="*/ 1128807 h 1411009"/>
              <a:gd name="connsiteX43" fmla="*/ 690348 w 1583987"/>
              <a:gd name="connsiteY43" fmla="*/ 1160163 h 1411009"/>
              <a:gd name="connsiteX44" fmla="*/ 737382 w 1583987"/>
              <a:gd name="connsiteY44" fmla="*/ 1113129 h 1411009"/>
              <a:gd name="connsiteX45" fmla="*/ 706026 w 1583987"/>
              <a:gd name="connsiteY45" fmla="*/ 1003384 h 1411009"/>
              <a:gd name="connsiteX46" fmla="*/ 611959 w 1583987"/>
              <a:gd name="connsiteY46" fmla="*/ 940672 h 1411009"/>
              <a:gd name="connsiteX47" fmla="*/ 439502 w 1583987"/>
              <a:gd name="connsiteY47" fmla="*/ 1019062 h 1411009"/>
              <a:gd name="connsiteX48" fmla="*/ 455180 w 1583987"/>
              <a:gd name="connsiteY48" fmla="*/ 1207196 h 1411009"/>
              <a:gd name="connsiteX49" fmla="*/ 549247 w 1583987"/>
              <a:gd name="connsiteY49" fmla="*/ 1269908 h 1411009"/>
              <a:gd name="connsiteX50" fmla="*/ 564925 w 1583987"/>
              <a:gd name="connsiteY50" fmla="*/ 1222874 h 1411009"/>
              <a:gd name="connsiteX51" fmla="*/ 502214 w 1583987"/>
              <a:gd name="connsiteY51" fmla="*/ 1066095 h 1411009"/>
              <a:gd name="connsiteX52" fmla="*/ 251368 w 1583987"/>
              <a:gd name="connsiteY52" fmla="*/ 1081773 h 1411009"/>
              <a:gd name="connsiteX53" fmla="*/ 235690 w 1583987"/>
              <a:gd name="connsiteY53" fmla="*/ 1128807 h 1411009"/>
              <a:gd name="connsiteX54" fmla="*/ 251368 w 1583987"/>
              <a:gd name="connsiteY54" fmla="*/ 1411009 h 1411009"/>
              <a:gd name="connsiteX55" fmla="*/ 314079 w 1583987"/>
              <a:gd name="connsiteY55" fmla="*/ 1395331 h 1411009"/>
              <a:gd name="connsiteX56" fmla="*/ 361113 w 1583987"/>
              <a:gd name="connsiteY56" fmla="*/ 1285586 h 1411009"/>
              <a:gd name="connsiteX57" fmla="*/ 345435 w 1583987"/>
              <a:gd name="connsiteY57" fmla="*/ 1207196 h 1411009"/>
              <a:gd name="connsiteX58" fmla="*/ 298401 w 1583987"/>
              <a:gd name="connsiteY58" fmla="*/ 1191519 h 1411009"/>
              <a:gd name="connsiteX59" fmla="*/ 251368 w 1583987"/>
              <a:gd name="connsiteY59" fmla="*/ 1160163 h 1411009"/>
              <a:gd name="connsiteX60" fmla="*/ 94589 w 1583987"/>
              <a:gd name="connsiteY60" fmla="*/ 1175841 h 1411009"/>
              <a:gd name="connsiteX61" fmla="*/ 63233 w 1583987"/>
              <a:gd name="connsiteY61" fmla="*/ 1222874 h 1411009"/>
              <a:gd name="connsiteX62" fmla="*/ 16199 w 1583987"/>
              <a:gd name="connsiteY62" fmla="*/ 1254230 h 1411009"/>
              <a:gd name="connsiteX63" fmla="*/ 522 w 1583987"/>
              <a:gd name="connsiteY63" fmla="*/ 1348297 h 141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583987" h="1411009">
                <a:moveTo>
                  <a:pt x="1536954" y="0"/>
                </a:moveTo>
                <a:cubicBezTo>
                  <a:pt x="1476410" y="12109"/>
                  <a:pt x="1444469" y="3423"/>
                  <a:pt x="1411531" y="62711"/>
                </a:cubicBezTo>
                <a:cubicBezTo>
                  <a:pt x="1395480" y="91604"/>
                  <a:pt x="1380175" y="156779"/>
                  <a:pt x="1380175" y="156779"/>
                </a:cubicBezTo>
                <a:cubicBezTo>
                  <a:pt x="1385401" y="182909"/>
                  <a:pt x="1382632" y="212032"/>
                  <a:pt x="1395853" y="235168"/>
                </a:cubicBezTo>
                <a:cubicBezTo>
                  <a:pt x="1431964" y="298363"/>
                  <a:pt x="1550481" y="254569"/>
                  <a:pt x="1583987" y="250846"/>
                </a:cubicBezTo>
                <a:cubicBezTo>
                  <a:pt x="1563083" y="240394"/>
                  <a:pt x="1542975" y="228170"/>
                  <a:pt x="1521276" y="219490"/>
                </a:cubicBezTo>
                <a:cubicBezTo>
                  <a:pt x="1490588" y="207215"/>
                  <a:pt x="1427208" y="188134"/>
                  <a:pt x="1427208" y="188134"/>
                </a:cubicBezTo>
                <a:cubicBezTo>
                  <a:pt x="1397588" y="191425"/>
                  <a:pt x="1273638" y="183323"/>
                  <a:pt x="1239074" y="235168"/>
                </a:cubicBezTo>
                <a:cubicBezTo>
                  <a:pt x="1227122" y="253096"/>
                  <a:pt x="1228622" y="276975"/>
                  <a:pt x="1223396" y="297879"/>
                </a:cubicBezTo>
                <a:cubicBezTo>
                  <a:pt x="1228622" y="334461"/>
                  <a:pt x="1231827" y="371389"/>
                  <a:pt x="1239074" y="407625"/>
                </a:cubicBezTo>
                <a:cubicBezTo>
                  <a:pt x="1246816" y="446335"/>
                  <a:pt x="1263121" y="482360"/>
                  <a:pt x="1301785" y="501692"/>
                </a:cubicBezTo>
                <a:cubicBezTo>
                  <a:pt x="1325619" y="513609"/>
                  <a:pt x="1354045" y="512144"/>
                  <a:pt x="1380175" y="517370"/>
                </a:cubicBezTo>
                <a:cubicBezTo>
                  <a:pt x="1401079" y="512144"/>
                  <a:pt x="1434398" y="521497"/>
                  <a:pt x="1442886" y="501692"/>
                </a:cubicBezTo>
                <a:cubicBezTo>
                  <a:pt x="1479446" y="416384"/>
                  <a:pt x="1414409" y="398453"/>
                  <a:pt x="1364497" y="376269"/>
                </a:cubicBezTo>
                <a:cubicBezTo>
                  <a:pt x="1338780" y="364839"/>
                  <a:pt x="1312238" y="355365"/>
                  <a:pt x="1286108" y="344913"/>
                </a:cubicBezTo>
                <a:cubicBezTo>
                  <a:pt x="1253235" y="349022"/>
                  <a:pt x="1145990" y="343439"/>
                  <a:pt x="1113651" y="391947"/>
                </a:cubicBezTo>
                <a:cubicBezTo>
                  <a:pt x="1101699" y="409875"/>
                  <a:pt x="1103199" y="433754"/>
                  <a:pt x="1097973" y="454658"/>
                </a:cubicBezTo>
                <a:cubicBezTo>
                  <a:pt x="1103199" y="491240"/>
                  <a:pt x="1106404" y="528168"/>
                  <a:pt x="1113651" y="564403"/>
                </a:cubicBezTo>
                <a:cubicBezTo>
                  <a:pt x="1116892" y="580608"/>
                  <a:pt x="1119005" y="598532"/>
                  <a:pt x="1129329" y="611437"/>
                </a:cubicBezTo>
                <a:cubicBezTo>
                  <a:pt x="1141100" y="626150"/>
                  <a:pt x="1160684" y="632341"/>
                  <a:pt x="1176362" y="642793"/>
                </a:cubicBezTo>
                <a:cubicBezTo>
                  <a:pt x="1207093" y="637671"/>
                  <a:pt x="1351791" y="645765"/>
                  <a:pt x="1254752" y="548726"/>
                </a:cubicBezTo>
                <a:cubicBezTo>
                  <a:pt x="1231381" y="525355"/>
                  <a:pt x="1192041" y="527822"/>
                  <a:pt x="1160685" y="517370"/>
                </a:cubicBezTo>
                <a:lnTo>
                  <a:pt x="1113651" y="501692"/>
                </a:lnTo>
                <a:cubicBezTo>
                  <a:pt x="1071843" y="506918"/>
                  <a:pt x="1029681" y="509833"/>
                  <a:pt x="988228" y="517370"/>
                </a:cubicBezTo>
                <a:cubicBezTo>
                  <a:pt x="971969" y="520326"/>
                  <a:pt x="950800" y="519600"/>
                  <a:pt x="941194" y="533048"/>
                </a:cubicBezTo>
                <a:cubicBezTo>
                  <a:pt x="921983" y="559943"/>
                  <a:pt x="909838" y="627115"/>
                  <a:pt x="909838" y="627115"/>
                </a:cubicBezTo>
                <a:cubicBezTo>
                  <a:pt x="915487" y="672305"/>
                  <a:pt x="913844" y="772222"/>
                  <a:pt x="956872" y="815249"/>
                </a:cubicBezTo>
                <a:cubicBezTo>
                  <a:pt x="968558" y="826935"/>
                  <a:pt x="988228" y="825701"/>
                  <a:pt x="1003906" y="830927"/>
                </a:cubicBezTo>
                <a:cubicBezTo>
                  <a:pt x="1019584" y="825701"/>
                  <a:pt x="1039254" y="826934"/>
                  <a:pt x="1050939" y="815249"/>
                </a:cubicBezTo>
                <a:cubicBezTo>
                  <a:pt x="1084849" y="781339"/>
                  <a:pt x="1056862" y="715745"/>
                  <a:pt x="1035262" y="689826"/>
                </a:cubicBezTo>
                <a:cubicBezTo>
                  <a:pt x="1024682" y="677130"/>
                  <a:pt x="1004118" y="678689"/>
                  <a:pt x="988228" y="674149"/>
                </a:cubicBezTo>
                <a:cubicBezTo>
                  <a:pt x="967510" y="668230"/>
                  <a:pt x="946420" y="663697"/>
                  <a:pt x="925516" y="658471"/>
                </a:cubicBezTo>
                <a:cubicBezTo>
                  <a:pt x="737113" y="677312"/>
                  <a:pt x="785655" y="622779"/>
                  <a:pt x="753060" y="736860"/>
                </a:cubicBezTo>
                <a:cubicBezTo>
                  <a:pt x="748520" y="752750"/>
                  <a:pt x="742608" y="768216"/>
                  <a:pt x="737382" y="783894"/>
                </a:cubicBezTo>
                <a:cubicBezTo>
                  <a:pt x="747834" y="825702"/>
                  <a:pt x="757399" y="867741"/>
                  <a:pt x="768738" y="909317"/>
                </a:cubicBezTo>
                <a:cubicBezTo>
                  <a:pt x="773086" y="925260"/>
                  <a:pt x="770968" y="946745"/>
                  <a:pt x="784415" y="956350"/>
                </a:cubicBezTo>
                <a:cubicBezTo>
                  <a:pt x="811311" y="975561"/>
                  <a:pt x="878483" y="987706"/>
                  <a:pt x="878483" y="987706"/>
                </a:cubicBezTo>
                <a:cubicBezTo>
                  <a:pt x="907613" y="944009"/>
                  <a:pt x="937583" y="923073"/>
                  <a:pt x="894161" y="862283"/>
                </a:cubicBezTo>
                <a:cubicBezTo>
                  <a:pt x="880577" y="843265"/>
                  <a:pt x="852353" y="841379"/>
                  <a:pt x="831449" y="830927"/>
                </a:cubicBezTo>
                <a:cubicBezTo>
                  <a:pt x="807659" y="833570"/>
                  <a:pt x="675557" y="826373"/>
                  <a:pt x="643315" y="877961"/>
                </a:cubicBezTo>
                <a:cubicBezTo>
                  <a:pt x="625798" y="905989"/>
                  <a:pt x="611959" y="972028"/>
                  <a:pt x="611959" y="972028"/>
                </a:cubicBezTo>
                <a:cubicBezTo>
                  <a:pt x="617185" y="1008610"/>
                  <a:pt x="620390" y="1045538"/>
                  <a:pt x="627637" y="1081773"/>
                </a:cubicBezTo>
                <a:cubicBezTo>
                  <a:pt x="630878" y="1097978"/>
                  <a:pt x="632991" y="1115902"/>
                  <a:pt x="643315" y="1128807"/>
                </a:cubicBezTo>
                <a:cubicBezTo>
                  <a:pt x="655086" y="1143520"/>
                  <a:pt x="674670" y="1149711"/>
                  <a:pt x="690348" y="1160163"/>
                </a:cubicBezTo>
                <a:cubicBezTo>
                  <a:pt x="706026" y="1144485"/>
                  <a:pt x="731291" y="1134448"/>
                  <a:pt x="737382" y="1113129"/>
                </a:cubicBezTo>
                <a:cubicBezTo>
                  <a:pt x="737472" y="1112812"/>
                  <a:pt x="713350" y="1010708"/>
                  <a:pt x="706026" y="1003384"/>
                </a:cubicBezTo>
                <a:cubicBezTo>
                  <a:pt x="679379" y="976737"/>
                  <a:pt x="611959" y="940672"/>
                  <a:pt x="611959" y="940672"/>
                </a:cubicBezTo>
                <a:cubicBezTo>
                  <a:pt x="588139" y="945965"/>
                  <a:pt x="444524" y="943730"/>
                  <a:pt x="439502" y="1019062"/>
                </a:cubicBezTo>
                <a:cubicBezTo>
                  <a:pt x="435316" y="1081851"/>
                  <a:pt x="429957" y="1149543"/>
                  <a:pt x="455180" y="1207196"/>
                </a:cubicBezTo>
                <a:cubicBezTo>
                  <a:pt x="470285" y="1241721"/>
                  <a:pt x="549247" y="1269908"/>
                  <a:pt x="549247" y="1269908"/>
                </a:cubicBezTo>
                <a:cubicBezTo>
                  <a:pt x="554473" y="1254230"/>
                  <a:pt x="566569" y="1239318"/>
                  <a:pt x="564925" y="1222874"/>
                </a:cubicBezTo>
                <a:cubicBezTo>
                  <a:pt x="556329" y="1136918"/>
                  <a:pt x="540836" y="1124030"/>
                  <a:pt x="502214" y="1066095"/>
                </a:cubicBezTo>
                <a:cubicBezTo>
                  <a:pt x="418599" y="1071321"/>
                  <a:pt x="332919" y="1062584"/>
                  <a:pt x="251368" y="1081773"/>
                </a:cubicBezTo>
                <a:cubicBezTo>
                  <a:pt x="235281" y="1085558"/>
                  <a:pt x="235690" y="1112281"/>
                  <a:pt x="235690" y="1128807"/>
                </a:cubicBezTo>
                <a:cubicBezTo>
                  <a:pt x="235690" y="1223019"/>
                  <a:pt x="246142" y="1316942"/>
                  <a:pt x="251368" y="1411009"/>
                </a:cubicBezTo>
                <a:cubicBezTo>
                  <a:pt x="272272" y="1405783"/>
                  <a:pt x="296151" y="1407283"/>
                  <a:pt x="314079" y="1395331"/>
                </a:cubicBezTo>
                <a:cubicBezTo>
                  <a:pt x="346560" y="1373677"/>
                  <a:pt x="353246" y="1317053"/>
                  <a:pt x="361113" y="1285586"/>
                </a:cubicBezTo>
                <a:cubicBezTo>
                  <a:pt x="355887" y="1259456"/>
                  <a:pt x="360216" y="1229368"/>
                  <a:pt x="345435" y="1207196"/>
                </a:cubicBezTo>
                <a:cubicBezTo>
                  <a:pt x="336268" y="1193446"/>
                  <a:pt x="313182" y="1198910"/>
                  <a:pt x="298401" y="1191519"/>
                </a:cubicBezTo>
                <a:cubicBezTo>
                  <a:pt x="281548" y="1183093"/>
                  <a:pt x="267046" y="1170615"/>
                  <a:pt x="251368" y="1160163"/>
                </a:cubicBezTo>
                <a:cubicBezTo>
                  <a:pt x="199108" y="1165389"/>
                  <a:pt x="144414" y="1159233"/>
                  <a:pt x="94589" y="1175841"/>
                </a:cubicBezTo>
                <a:cubicBezTo>
                  <a:pt x="76714" y="1181799"/>
                  <a:pt x="76557" y="1209551"/>
                  <a:pt x="63233" y="1222874"/>
                </a:cubicBezTo>
                <a:cubicBezTo>
                  <a:pt x="49909" y="1236198"/>
                  <a:pt x="31877" y="1243778"/>
                  <a:pt x="16199" y="1254230"/>
                </a:cubicBezTo>
                <a:cubicBezTo>
                  <a:pt x="-4435" y="1316137"/>
                  <a:pt x="522" y="1284738"/>
                  <a:pt x="522" y="1348297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C60382EF-FC46-B847-834E-508CF4BC89A4}"/>
              </a:ext>
            </a:extLst>
          </p:cNvPr>
          <p:cNvSpPr/>
          <p:nvPr/>
        </p:nvSpPr>
        <p:spPr>
          <a:xfrm rot="6375365">
            <a:off x="5443203" y="4196395"/>
            <a:ext cx="1036960" cy="1024682"/>
          </a:xfrm>
          <a:custGeom>
            <a:avLst/>
            <a:gdLst>
              <a:gd name="connsiteX0" fmla="*/ 1536954 w 1583987"/>
              <a:gd name="connsiteY0" fmla="*/ 0 h 1411009"/>
              <a:gd name="connsiteX1" fmla="*/ 1411531 w 1583987"/>
              <a:gd name="connsiteY1" fmla="*/ 62711 h 1411009"/>
              <a:gd name="connsiteX2" fmla="*/ 1380175 w 1583987"/>
              <a:gd name="connsiteY2" fmla="*/ 156779 h 1411009"/>
              <a:gd name="connsiteX3" fmla="*/ 1395853 w 1583987"/>
              <a:gd name="connsiteY3" fmla="*/ 235168 h 1411009"/>
              <a:gd name="connsiteX4" fmla="*/ 1583987 w 1583987"/>
              <a:gd name="connsiteY4" fmla="*/ 250846 h 1411009"/>
              <a:gd name="connsiteX5" fmla="*/ 1521276 w 1583987"/>
              <a:gd name="connsiteY5" fmla="*/ 219490 h 1411009"/>
              <a:gd name="connsiteX6" fmla="*/ 1427208 w 1583987"/>
              <a:gd name="connsiteY6" fmla="*/ 188134 h 1411009"/>
              <a:gd name="connsiteX7" fmla="*/ 1239074 w 1583987"/>
              <a:gd name="connsiteY7" fmla="*/ 235168 h 1411009"/>
              <a:gd name="connsiteX8" fmla="*/ 1223396 w 1583987"/>
              <a:gd name="connsiteY8" fmla="*/ 297879 h 1411009"/>
              <a:gd name="connsiteX9" fmla="*/ 1239074 w 1583987"/>
              <a:gd name="connsiteY9" fmla="*/ 407625 h 1411009"/>
              <a:gd name="connsiteX10" fmla="*/ 1301785 w 1583987"/>
              <a:gd name="connsiteY10" fmla="*/ 501692 h 1411009"/>
              <a:gd name="connsiteX11" fmla="*/ 1380175 w 1583987"/>
              <a:gd name="connsiteY11" fmla="*/ 517370 h 1411009"/>
              <a:gd name="connsiteX12" fmla="*/ 1442886 w 1583987"/>
              <a:gd name="connsiteY12" fmla="*/ 501692 h 1411009"/>
              <a:gd name="connsiteX13" fmla="*/ 1364497 w 1583987"/>
              <a:gd name="connsiteY13" fmla="*/ 376269 h 1411009"/>
              <a:gd name="connsiteX14" fmla="*/ 1286108 w 1583987"/>
              <a:gd name="connsiteY14" fmla="*/ 344913 h 1411009"/>
              <a:gd name="connsiteX15" fmla="*/ 1113651 w 1583987"/>
              <a:gd name="connsiteY15" fmla="*/ 391947 h 1411009"/>
              <a:gd name="connsiteX16" fmla="*/ 1097973 w 1583987"/>
              <a:gd name="connsiteY16" fmla="*/ 454658 h 1411009"/>
              <a:gd name="connsiteX17" fmla="*/ 1113651 w 1583987"/>
              <a:gd name="connsiteY17" fmla="*/ 564403 h 1411009"/>
              <a:gd name="connsiteX18" fmla="*/ 1129329 w 1583987"/>
              <a:gd name="connsiteY18" fmla="*/ 611437 h 1411009"/>
              <a:gd name="connsiteX19" fmla="*/ 1176362 w 1583987"/>
              <a:gd name="connsiteY19" fmla="*/ 642793 h 1411009"/>
              <a:gd name="connsiteX20" fmla="*/ 1254752 w 1583987"/>
              <a:gd name="connsiteY20" fmla="*/ 548726 h 1411009"/>
              <a:gd name="connsiteX21" fmla="*/ 1160685 w 1583987"/>
              <a:gd name="connsiteY21" fmla="*/ 517370 h 1411009"/>
              <a:gd name="connsiteX22" fmla="*/ 1113651 w 1583987"/>
              <a:gd name="connsiteY22" fmla="*/ 501692 h 1411009"/>
              <a:gd name="connsiteX23" fmla="*/ 988228 w 1583987"/>
              <a:gd name="connsiteY23" fmla="*/ 517370 h 1411009"/>
              <a:gd name="connsiteX24" fmla="*/ 941194 w 1583987"/>
              <a:gd name="connsiteY24" fmla="*/ 533048 h 1411009"/>
              <a:gd name="connsiteX25" fmla="*/ 909838 w 1583987"/>
              <a:gd name="connsiteY25" fmla="*/ 627115 h 1411009"/>
              <a:gd name="connsiteX26" fmla="*/ 956872 w 1583987"/>
              <a:gd name="connsiteY26" fmla="*/ 815249 h 1411009"/>
              <a:gd name="connsiteX27" fmla="*/ 1003906 w 1583987"/>
              <a:gd name="connsiteY27" fmla="*/ 830927 h 1411009"/>
              <a:gd name="connsiteX28" fmla="*/ 1050939 w 1583987"/>
              <a:gd name="connsiteY28" fmla="*/ 815249 h 1411009"/>
              <a:gd name="connsiteX29" fmla="*/ 1035262 w 1583987"/>
              <a:gd name="connsiteY29" fmla="*/ 689826 h 1411009"/>
              <a:gd name="connsiteX30" fmla="*/ 988228 w 1583987"/>
              <a:gd name="connsiteY30" fmla="*/ 674149 h 1411009"/>
              <a:gd name="connsiteX31" fmla="*/ 925516 w 1583987"/>
              <a:gd name="connsiteY31" fmla="*/ 658471 h 1411009"/>
              <a:gd name="connsiteX32" fmla="*/ 753060 w 1583987"/>
              <a:gd name="connsiteY32" fmla="*/ 736860 h 1411009"/>
              <a:gd name="connsiteX33" fmla="*/ 737382 w 1583987"/>
              <a:gd name="connsiteY33" fmla="*/ 783894 h 1411009"/>
              <a:gd name="connsiteX34" fmla="*/ 768738 w 1583987"/>
              <a:gd name="connsiteY34" fmla="*/ 909317 h 1411009"/>
              <a:gd name="connsiteX35" fmla="*/ 784415 w 1583987"/>
              <a:gd name="connsiteY35" fmla="*/ 956350 h 1411009"/>
              <a:gd name="connsiteX36" fmla="*/ 878483 w 1583987"/>
              <a:gd name="connsiteY36" fmla="*/ 987706 h 1411009"/>
              <a:gd name="connsiteX37" fmla="*/ 894161 w 1583987"/>
              <a:gd name="connsiteY37" fmla="*/ 862283 h 1411009"/>
              <a:gd name="connsiteX38" fmla="*/ 831449 w 1583987"/>
              <a:gd name="connsiteY38" fmla="*/ 830927 h 1411009"/>
              <a:gd name="connsiteX39" fmla="*/ 643315 w 1583987"/>
              <a:gd name="connsiteY39" fmla="*/ 877961 h 1411009"/>
              <a:gd name="connsiteX40" fmla="*/ 611959 w 1583987"/>
              <a:gd name="connsiteY40" fmla="*/ 972028 h 1411009"/>
              <a:gd name="connsiteX41" fmla="*/ 627637 w 1583987"/>
              <a:gd name="connsiteY41" fmla="*/ 1081773 h 1411009"/>
              <a:gd name="connsiteX42" fmla="*/ 643315 w 1583987"/>
              <a:gd name="connsiteY42" fmla="*/ 1128807 h 1411009"/>
              <a:gd name="connsiteX43" fmla="*/ 690348 w 1583987"/>
              <a:gd name="connsiteY43" fmla="*/ 1160163 h 1411009"/>
              <a:gd name="connsiteX44" fmla="*/ 737382 w 1583987"/>
              <a:gd name="connsiteY44" fmla="*/ 1113129 h 1411009"/>
              <a:gd name="connsiteX45" fmla="*/ 706026 w 1583987"/>
              <a:gd name="connsiteY45" fmla="*/ 1003384 h 1411009"/>
              <a:gd name="connsiteX46" fmla="*/ 611959 w 1583987"/>
              <a:gd name="connsiteY46" fmla="*/ 940672 h 1411009"/>
              <a:gd name="connsiteX47" fmla="*/ 439502 w 1583987"/>
              <a:gd name="connsiteY47" fmla="*/ 1019062 h 1411009"/>
              <a:gd name="connsiteX48" fmla="*/ 455180 w 1583987"/>
              <a:gd name="connsiteY48" fmla="*/ 1207196 h 1411009"/>
              <a:gd name="connsiteX49" fmla="*/ 549247 w 1583987"/>
              <a:gd name="connsiteY49" fmla="*/ 1269908 h 1411009"/>
              <a:gd name="connsiteX50" fmla="*/ 564925 w 1583987"/>
              <a:gd name="connsiteY50" fmla="*/ 1222874 h 1411009"/>
              <a:gd name="connsiteX51" fmla="*/ 502214 w 1583987"/>
              <a:gd name="connsiteY51" fmla="*/ 1066095 h 1411009"/>
              <a:gd name="connsiteX52" fmla="*/ 251368 w 1583987"/>
              <a:gd name="connsiteY52" fmla="*/ 1081773 h 1411009"/>
              <a:gd name="connsiteX53" fmla="*/ 235690 w 1583987"/>
              <a:gd name="connsiteY53" fmla="*/ 1128807 h 1411009"/>
              <a:gd name="connsiteX54" fmla="*/ 251368 w 1583987"/>
              <a:gd name="connsiteY54" fmla="*/ 1411009 h 1411009"/>
              <a:gd name="connsiteX55" fmla="*/ 314079 w 1583987"/>
              <a:gd name="connsiteY55" fmla="*/ 1395331 h 1411009"/>
              <a:gd name="connsiteX56" fmla="*/ 361113 w 1583987"/>
              <a:gd name="connsiteY56" fmla="*/ 1285586 h 1411009"/>
              <a:gd name="connsiteX57" fmla="*/ 345435 w 1583987"/>
              <a:gd name="connsiteY57" fmla="*/ 1207196 h 1411009"/>
              <a:gd name="connsiteX58" fmla="*/ 298401 w 1583987"/>
              <a:gd name="connsiteY58" fmla="*/ 1191519 h 1411009"/>
              <a:gd name="connsiteX59" fmla="*/ 251368 w 1583987"/>
              <a:gd name="connsiteY59" fmla="*/ 1160163 h 1411009"/>
              <a:gd name="connsiteX60" fmla="*/ 94589 w 1583987"/>
              <a:gd name="connsiteY60" fmla="*/ 1175841 h 1411009"/>
              <a:gd name="connsiteX61" fmla="*/ 63233 w 1583987"/>
              <a:gd name="connsiteY61" fmla="*/ 1222874 h 1411009"/>
              <a:gd name="connsiteX62" fmla="*/ 16199 w 1583987"/>
              <a:gd name="connsiteY62" fmla="*/ 1254230 h 1411009"/>
              <a:gd name="connsiteX63" fmla="*/ 522 w 1583987"/>
              <a:gd name="connsiteY63" fmla="*/ 1348297 h 141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583987" h="1411009">
                <a:moveTo>
                  <a:pt x="1536954" y="0"/>
                </a:moveTo>
                <a:cubicBezTo>
                  <a:pt x="1476410" y="12109"/>
                  <a:pt x="1444469" y="3423"/>
                  <a:pt x="1411531" y="62711"/>
                </a:cubicBezTo>
                <a:cubicBezTo>
                  <a:pt x="1395480" y="91604"/>
                  <a:pt x="1380175" y="156779"/>
                  <a:pt x="1380175" y="156779"/>
                </a:cubicBezTo>
                <a:cubicBezTo>
                  <a:pt x="1385401" y="182909"/>
                  <a:pt x="1382632" y="212032"/>
                  <a:pt x="1395853" y="235168"/>
                </a:cubicBezTo>
                <a:cubicBezTo>
                  <a:pt x="1431964" y="298363"/>
                  <a:pt x="1550481" y="254569"/>
                  <a:pt x="1583987" y="250846"/>
                </a:cubicBezTo>
                <a:cubicBezTo>
                  <a:pt x="1563083" y="240394"/>
                  <a:pt x="1542975" y="228170"/>
                  <a:pt x="1521276" y="219490"/>
                </a:cubicBezTo>
                <a:cubicBezTo>
                  <a:pt x="1490588" y="207215"/>
                  <a:pt x="1427208" y="188134"/>
                  <a:pt x="1427208" y="188134"/>
                </a:cubicBezTo>
                <a:cubicBezTo>
                  <a:pt x="1397588" y="191425"/>
                  <a:pt x="1273638" y="183323"/>
                  <a:pt x="1239074" y="235168"/>
                </a:cubicBezTo>
                <a:cubicBezTo>
                  <a:pt x="1227122" y="253096"/>
                  <a:pt x="1228622" y="276975"/>
                  <a:pt x="1223396" y="297879"/>
                </a:cubicBezTo>
                <a:cubicBezTo>
                  <a:pt x="1228622" y="334461"/>
                  <a:pt x="1231827" y="371389"/>
                  <a:pt x="1239074" y="407625"/>
                </a:cubicBezTo>
                <a:cubicBezTo>
                  <a:pt x="1246816" y="446335"/>
                  <a:pt x="1263121" y="482360"/>
                  <a:pt x="1301785" y="501692"/>
                </a:cubicBezTo>
                <a:cubicBezTo>
                  <a:pt x="1325619" y="513609"/>
                  <a:pt x="1354045" y="512144"/>
                  <a:pt x="1380175" y="517370"/>
                </a:cubicBezTo>
                <a:cubicBezTo>
                  <a:pt x="1401079" y="512144"/>
                  <a:pt x="1434398" y="521497"/>
                  <a:pt x="1442886" y="501692"/>
                </a:cubicBezTo>
                <a:cubicBezTo>
                  <a:pt x="1479446" y="416384"/>
                  <a:pt x="1414409" y="398453"/>
                  <a:pt x="1364497" y="376269"/>
                </a:cubicBezTo>
                <a:cubicBezTo>
                  <a:pt x="1338780" y="364839"/>
                  <a:pt x="1312238" y="355365"/>
                  <a:pt x="1286108" y="344913"/>
                </a:cubicBezTo>
                <a:cubicBezTo>
                  <a:pt x="1253235" y="349022"/>
                  <a:pt x="1145990" y="343439"/>
                  <a:pt x="1113651" y="391947"/>
                </a:cubicBezTo>
                <a:cubicBezTo>
                  <a:pt x="1101699" y="409875"/>
                  <a:pt x="1103199" y="433754"/>
                  <a:pt x="1097973" y="454658"/>
                </a:cubicBezTo>
                <a:cubicBezTo>
                  <a:pt x="1103199" y="491240"/>
                  <a:pt x="1106404" y="528168"/>
                  <a:pt x="1113651" y="564403"/>
                </a:cubicBezTo>
                <a:cubicBezTo>
                  <a:pt x="1116892" y="580608"/>
                  <a:pt x="1119005" y="598532"/>
                  <a:pt x="1129329" y="611437"/>
                </a:cubicBezTo>
                <a:cubicBezTo>
                  <a:pt x="1141100" y="626150"/>
                  <a:pt x="1160684" y="632341"/>
                  <a:pt x="1176362" y="642793"/>
                </a:cubicBezTo>
                <a:cubicBezTo>
                  <a:pt x="1207093" y="637671"/>
                  <a:pt x="1351791" y="645765"/>
                  <a:pt x="1254752" y="548726"/>
                </a:cubicBezTo>
                <a:cubicBezTo>
                  <a:pt x="1231381" y="525355"/>
                  <a:pt x="1192041" y="527822"/>
                  <a:pt x="1160685" y="517370"/>
                </a:cubicBezTo>
                <a:lnTo>
                  <a:pt x="1113651" y="501692"/>
                </a:lnTo>
                <a:cubicBezTo>
                  <a:pt x="1071843" y="506918"/>
                  <a:pt x="1029681" y="509833"/>
                  <a:pt x="988228" y="517370"/>
                </a:cubicBezTo>
                <a:cubicBezTo>
                  <a:pt x="971969" y="520326"/>
                  <a:pt x="950800" y="519600"/>
                  <a:pt x="941194" y="533048"/>
                </a:cubicBezTo>
                <a:cubicBezTo>
                  <a:pt x="921983" y="559943"/>
                  <a:pt x="909838" y="627115"/>
                  <a:pt x="909838" y="627115"/>
                </a:cubicBezTo>
                <a:cubicBezTo>
                  <a:pt x="915487" y="672305"/>
                  <a:pt x="913844" y="772222"/>
                  <a:pt x="956872" y="815249"/>
                </a:cubicBezTo>
                <a:cubicBezTo>
                  <a:pt x="968558" y="826935"/>
                  <a:pt x="988228" y="825701"/>
                  <a:pt x="1003906" y="830927"/>
                </a:cubicBezTo>
                <a:cubicBezTo>
                  <a:pt x="1019584" y="825701"/>
                  <a:pt x="1039254" y="826934"/>
                  <a:pt x="1050939" y="815249"/>
                </a:cubicBezTo>
                <a:cubicBezTo>
                  <a:pt x="1084849" y="781339"/>
                  <a:pt x="1056862" y="715745"/>
                  <a:pt x="1035262" y="689826"/>
                </a:cubicBezTo>
                <a:cubicBezTo>
                  <a:pt x="1024682" y="677130"/>
                  <a:pt x="1004118" y="678689"/>
                  <a:pt x="988228" y="674149"/>
                </a:cubicBezTo>
                <a:cubicBezTo>
                  <a:pt x="967510" y="668230"/>
                  <a:pt x="946420" y="663697"/>
                  <a:pt x="925516" y="658471"/>
                </a:cubicBezTo>
                <a:cubicBezTo>
                  <a:pt x="737113" y="677312"/>
                  <a:pt x="785655" y="622779"/>
                  <a:pt x="753060" y="736860"/>
                </a:cubicBezTo>
                <a:cubicBezTo>
                  <a:pt x="748520" y="752750"/>
                  <a:pt x="742608" y="768216"/>
                  <a:pt x="737382" y="783894"/>
                </a:cubicBezTo>
                <a:cubicBezTo>
                  <a:pt x="747834" y="825702"/>
                  <a:pt x="757399" y="867741"/>
                  <a:pt x="768738" y="909317"/>
                </a:cubicBezTo>
                <a:cubicBezTo>
                  <a:pt x="773086" y="925260"/>
                  <a:pt x="770968" y="946745"/>
                  <a:pt x="784415" y="956350"/>
                </a:cubicBezTo>
                <a:cubicBezTo>
                  <a:pt x="811311" y="975561"/>
                  <a:pt x="878483" y="987706"/>
                  <a:pt x="878483" y="987706"/>
                </a:cubicBezTo>
                <a:cubicBezTo>
                  <a:pt x="907613" y="944009"/>
                  <a:pt x="937583" y="923073"/>
                  <a:pt x="894161" y="862283"/>
                </a:cubicBezTo>
                <a:cubicBezTo>
                  <a:pt x="880577" y="843265"/>
                  <a:pt x="852353" y="841379"/>
                  <a:pt x="831449" y="830927"/>
                </a:cubicBezTo>
                <a:cubicBezTo>
                  <a:pt x="807659" y="833570"/>
                  <a:pt x="675557" y="826373"/>
                  <a:pt x="643315" y="877961"/>
                </a:cubicBezTo>
                <a:cubicBezTo>
                  <a:pt x="625798" y="905989"/>
                  <a:pt x="611959" y="972028"/>
                  <a:pt x="611959" y="972028"/>
                </a:cubicBezTo>
                <a:cubicBezTo>
                  <a:pt x="617185" y="1008610"/>
                  <a:pt x="620390" y="1045538"/>
                  <a:pt x="627637" y="1081773"/>
                </a:cubicBezTo>
                <a:cubicBezTo>
                  <a:pt x="630878" y="1097978"/>
                  <a:pt x="632991" y="1115902"/>
                  <a:pt x="643315" y="1128807"/>
                </a:cubicBezTo>
                <a:cubicBezTo>
                  <a:pt x="655086" y="1143520"/>
                  <a:pt x="674670" y="1149711"/>
                  <a:pt x="690348" y="1160163"/>
                </a:cubicBezTo>
                <a:cubicBezTo>
                  <a:pt x="706026" y="1144485"/>
                  <a:pt x="731291" y="1134448"/>
                  <a:pt x="737382" y="1113129"/>
                </a:cubicBezTo>
                <a:cubicBezTo>
                  <a:pt x="737472" y="1112812"/>
                  <a:pt x="713350" y="1010708"/>
                  <a:pt x="706026" y="1003384"/>
                </a:cubicBezTo>
                <a:cubicBezTo>
                  <a:pt x="679379" y="976737"/>
                  <a:pt x="611959" y="940672"/>
                  <a:pt x="611959" y="940672"/>
                </a:cubicBezTo>
                <a:cubicBezTo>
                  <a:pt x="588139" y="945965"/>
                  <a:pt x="444524" y="943730"/>
                  <a:pt x="439502" y="1019062"/>
                </a:cubicBezTo>
                <a:cubicBezTo>
                  <a:pt x="435316" y="1081851"/>
                  <a:pt x="429957" y="1149543"/>
                  <a:pt x="455180" y="1207196"/>
                </a:cubicBezTo>
                <a:cubicBezTo>
                  <a:pt x="470285" y="1241721"/>
                  <a:pt x="549247" y="1269908"/>
                  <a:pt x="549247" y="1269908"/>
                </a:cubicBezTo>
                <a:cubicBezTo>
                  <a:pt x="554473" y="1254230"/>
                  <a:pt x="566569" y="1239318"/>
                  <a:pt x="564925" y="1222874"/>
                </a:cubicBezTo>
                <a:cubicBezTo>
                  <a:pt x="556329" y="1136918"/>
                  <a:pt x="540836" y="1124030"/>
                  <a:pt x="502214" y="1066095"/>
                </a:cubicBezTo>
                <a:cubicBezTo>
                  <a:pt x="418599" y="1071321"/>
                  <a:pt x="332919" y="1062584"/>
                  <a:pt x="251368" y="1081773"/>
                </a:cubicBezTo>
                <a:cubicBezTo>
                  <a:pt x="235281" y="1085558"/>
                  <a:pt x="235690" y="1112281"/>
                  <a:pt x="235690" y="1128807"/>
                </a:cubicBezTo>
                <a:cubicBezTo>
                  <a:pt x="235690" y="1223019"/>
                  <a:pt x="246142" y="1316942"/>
                  <a:pt x="251368" y="1411009"/>
                </a:cubicBezTo>
                <a:cubicBezTo>
                  <a:pt x="272272" y="1405783"/>
                  <a:pt x="296151" y="1407283"/>
                  <a:pt x="314079" y="1395331"/>
                </a:cubicBezTo>
                <a:cubicBezTo>
                  <a:pt x="346560" y="1373677"/>
                  <a:pt x="353246" y="1317053"/>
                  <a:pt x="361113" y="1285586"/>
                </a:cubicBezTo>
                <a:cubicBezTo>
                  <a:pt x="355887" y="1259456"/>
                  <a:pt x="360216" y="1229368"/>
                  <a:pt x="345435" y="1207196"/>
                </a:cubicBezTo>
                <a:cubicBezTo>
                  <a:pt x="336268" y="1193446"/>
                  <a:pt x="313182" y="1198910"/>
                  <a:pt x="298401" y="1191519"/>
                </a:cubicBezTo>
                <a:cubicBezTo>
                  <a:pt x="281548" y="1183093"/>
                  <a:pt x="267046" y="1170615"/>
                  <a:pt x="251368" y="1160163"/>
                </a:cubicBezTo>
                <a:cubicBezTo>
                  <a:pt x="199108" y="1165389"/>
                  <a:pt x="144414" y="1159233"/>
                  <a:pt x="94589" y="1175841"/>
                </a:cubicBezTo>
                <a:cubicBezTo>
                  <a:pt x="76714" y="1181799"/>
                  <a:pt x="76557" y="1209551"/>
                  <a:pt x="63233" y="1222874"/>
                </a:cubicBezTo>
                <a:cubicBezTo>
                  <a:pt x="49909" y="1236198"/>
                  <a:pt x="31877" y="1243778"/>
                  <a:pt x="16199" y="1254230"/>
                </a:cubicBezTo>
                <a:cubicBezTo>
                  <a:pt x="-4435" y="1316137"/>
                  <a:pt x="522" y="1284738"/>
                  <a:pt x="522" y="1348297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sp>
        <p:nvSpPr>
          <p:cNvPr id="63" name="Trapezoid 62">
            <a:extLst>
              <a:ext uri="{FF2B5EF4-FFF2-40B4-BE49-F238E27FC236}">
                <a16:creationId xmlns:a16="http://schemas.microsoft.com/office/drawing/2014/main" id="{3DFEC7F8-FC2C-5D4A-9E65-25DA48B7BE24}"/>
              </a:ext>
            </a:extLst>
          </p:cNvPr>
          <p:cNvSpPr/>
          <p:nvPr/>
        </p:nvSpPr>
        <p:spPr>
          <a:xfrm rot="16200000">
            <a:off x="2394831" y="3327983"/>
            <a:ext cx="556989" cy="962174"/>
          </a:xfrm>
          <a:prstGeom prst="trapezoid">
            <a:avLst>
              <a:gd name="adj" fmla="val 10485"/>
            </a:avLst>
          </a:prstGeom>
          <a:pattFill prst="zigZag">
            <a:fgClr>
              <a:srgbClr val="FF6600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2A98900-BBD1-C84D-958F-210BB017BF10}"/>
              </a:ext>
            </a:extLst>
          </p:cNvPr>
          <p:cNvCxnSpPr/>
          <p:nvPr/>
        </p:nvCxnSpPr>
        <p:spPr>
          <a:xfrm flipV="1">
            <a:off x="3154412" y="3277195"/>
            <a:ext cx="4607719" cy="353839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EBBBEFA-9E31-FF4F-9045-C4FDCEDC1E7F}"/>
              </a:ext>
            </a:extLst>
          </p:cNvPr>
          <p:cNvCxnSpPr/>
          <p:nvPr/>
        </p:nvCxnSpPr>
        <p:spPr>
          <a:xfrm>
            <a:off x="3154412" y="3985990"/>
            <a:ext cx="4657949" cy="353839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D900701-7F72-CD4B-BBE5-66BDDA614313}"/>
              </a:ext>
            </a:extLst>
          </p:cNvPr>
          <p:cNvCxnSpPr/>
          <p:nvPr/>
        </p:nvCxnSpPr>
        <p:spPr>
          <a:xfrm flipV="1">
            <a:off x="3154412" y="3580805"/>
            <a:ext cx="4708178" cy="25338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1DEBD2-8FEB-904B-89DF-6BED511EB949}"/>
              </a:ext>
            </a:extLst>
          </p:cNvPr>
          <p:cNvCxnSpPr/>
          <p:nvPr/>
        </p:nvCxnSpPr>
        <p:spPr>
          <a:xfrm>
            <a:off x="3154412" y="3845348"/>
            <a:ext cx="4652367" cy="242217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58" name="TextBox 77">
            <a:extLst>
              <a:ext uri="{FF2B5EF4-FFF2-40B4-BE49-F238E27FC236}">
                <a16:creationId xmlns:a16="http://schemas.microsoft.com/office/drawing/2014/main" id="{6527CB5A-5E18-584E-B94A-89AE2A81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129" y="2007995"/>
            <a:ext cx="761256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flares  </a:t>
            </a:r>
          </a:p>
        </p:txBody>
      </p:sp>
      <p:sp>
        <p:nvSpPr>
          <p:cNvPr id="35859" name="TextBox 78">
            <a:extLst>
              <a:ext uri="{FF2B5EF4-FFF2-40B4-BE49-F238E27FC236}">
                <a16:creationId xmlns:a16="http://schemas.microsoft.com/office/drawing/2014/main" id="{B373FDA6-1EB5-624A-B8A0-0F113E932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846" y="2990260"/>
            <a:ext cx="656398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X-rays</a:t>
            </a:r>
          </a:p>
        </p:txBody>
      </p:sp>
      <p:sp>
        <p:nvSpPr>
          <p:cNvPr id="35860" name="TextBox 79">
            <a:extLst>
              <a:ext uri="{FF2B5EF4-FFF2-40B4-BE49-F238E27FC236}">
                <a16:creationId xmlns:a16="http://schemas.microsoft.com/office/drawing/2014/main" id="{E0A07D22-2F46-6149-A218-3C4FD0AD3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671" y="3150419"/>
            <a:ext cx="535724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FUV</a:t>
            </a:r>
          </a:p>
        </p:txBody>
      </p:sp>
      <p:sp>
        <p:nvSpPr>
          <p:cNvPr id="35861" name="TextBox 80">
            <a:extLst>
              <a:ext uri="{FF2B5EF4-FFF2-40B4-BE49-F238E27FC236}">
                <a16:creationId xmlns:a16="http://schemas.microsoft.com/office/drawing/2014/main" id="{3B6DDD71-6C71-3F44-8B15-175DECE0D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660" y="2121285"/>
            <a:ext cx="1184940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Galactic CRs</a:t>
            </a:r>
          </a:p>
        </p:txBody>
      </p:sp>
      <p:sp>
        <p:nvSpPr>
          <p:cNvPr id="35862" name="TextBox 82">
            <a:extLst>
              <a:ext uri="{FF2B5EF4-FFF2-40B4-BE49-F238E27FC236}">
                <a16:creationId xmlns:a16="http://schemas.microsoft.com/office/drawing/2014/main" id="{378B9D47-8B1D-DE49-A302-18808FFAB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594" y="2821781"/>
            <a:ext cx="708848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B field</a:t>
            </a:r>
          </a:p>
        </p:txBody>
      </p:sp>
      <p:sp>
        <p:nvSpPr>
          <p:cNvPr id="35863" name="TextBox 83">
            <a:extLst>
              <a:ext uri="{FF2B5EF4-FFF2-40B4-BE49-F238E27FC236}">
                <a16:creationId xmlns:a16="http://schemas.microsoft.com/office/drawing/2014/main" id="{8074484C-F725-CE48-96DC-A24055216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520" y="4438379"/>
            <a:ext cx="1165324" cy="74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thermal ionization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zone</a:t>
            </a:r>
          </a:p>
        </p:txBody>
      </p:sp>
      <p:sp>
        <p:nvSpPr>
          <p:cNvPr id="35864" name="TextBox 84">
            <a:extLst>
              <a:ext uri="{FF2B5EF4-FFF2-40B4-BE49-F238E27FC236}">
                <a16:creationId xmlns:a16="http://schemas.microsoft.com/office/drawing/2014/main" id="{999039EA-70A7-2740-B1F2-F83215191D75}"/>
              </a:ext>
            </a:extLst>
          </p:cNvPr>
          <p:cNvSpPr txBox="1">
            <a:spLocks noChangeArrowheads="1"/>
          </p:cNvSpPr>
          <p:nvPr/>
        </p:nvSpPr>
        <p:spPr bwMode="auto">
          <a:xfrm rot="-269687">
            <a:off x="6791027" y="2982216"/>
            <a:ext cx="1874119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FUV ionization layer</a:t>
            </a:r>
          </a:p>
        </p:txBody>
      </p:sp>
      <p:sp>
        <p:nvSpPr>
          <p:cNvPr id="35865" name="TextBox 85">
            <a:extLst>
              <a:ext uri="{FF2B5EF4-FFF2-40B4-BE49-F238E27FC236}">
                <a16:creationId xmlns:a16="http://schemas.microsoft.com/office/drawing/2014/main" id="{5F8238DA-C106-2746-A0F9-1E54BA5F9B5E}"/>
              </a:ext>
            </a:extLst>
          </p:cNvPr>
          <p:cNvSpPr txBox="1">
            <a:spLocks noChangeArrowheads="1"/>
          </p:cNvSpPr>
          <p:nvPr/>
        </p:nvSpPr>
        <p:spPr bwMode="auto">
          <a:xfrm rot="-152511">
            <a:off x="6799957" y="3290290"/>
            <a:ext cx="2070572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X-ray ionization layer</a:t>
            </a:r>
          </a:p>
        </p:txBody>
      </p:sp>
      <p:sp>
        <p:nvSpPr>
          <p:cNvPr id="87" name="Trapezoid 86">
            <a:extLst>
              <a:ext uri="{FF2B5EF4-FFF2-40B4-BE49-F238E27FC236}">
                <a16:creationId xmlns:a16="http://schemas.microsoft.com/office/drawing/2014/main" id="{3E35F3D2-6A7F-724B-AE50-F06E4E88A2FE}"/>
              </a:ext>
            </a:extLst>
          </p:cNvPr>
          <p:cNvSpPr/>
          <p:nvPr/>
        </p:nvSpPr>
        <p:spPr>
          <a:xfrm rot="16200000">
            <a:off x="4369966" y="2973586"/>
            <a:ext cx="303609" cy="1721197"/>
          </a:xfrm>
          <a:prstGeom prst="trapezoid">
            <a:avLst>
              <a:gd name="adj" fmla="val 39515"/>
            </a:avLst>
          </a:prstGeom>
          <a:pattFill prst="smCheck">
            <a:fgClr>
              <a:schemeClr val="tx1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F8308DF-4F5E-424A-8C6F-7685482FF5C7}"/>
              </a:ext>
            </a:extLst>
          </p:cNvPr>
          <p:cNvCxnSpPr>
            <a:cxnSpLocks/>
          </p:cNvCxnSpPr>
          <p:nvPr/>
        </p:nvCxnSpPr>
        <p:spPr>
          <a:xfrm>
            <a:off x="4717627" y="2651632"/>
            <a:ext cx="5864" cy="11824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68" name="TextBox 92">
            <a:extLst>
              <a:ext uri="{FF2B5EF4-FFF2-40B4-BE49-F238E27FC236}">
                <a16:creationId xmlns:a16="http://schemas.microsoft.com/office/drawing/2014/main" id="{FDA29F5E-1CD0-E048-BB90-521E84BA5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07" y="2357403"/>
            <a:ext cx="1317129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dead zone</a:t>
            </a:r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397AB880-4CCC-D74F-A9D8-1BB10F983BC3}"/>
              </a:ext>
            </a:extLst>
          </p:cNvPr>
          <p:cNvSpPr/>
          <p:nvPr/>
        </p:nvSpPr>
        <p:spPr>
          <a:xfrm>
            <a:off x="1635250" y="2856384"/>
            <a:ext cx="1670967" cy="1990204"/>
          </a:xfrm>
          <a:custGeom>
            <a:avLst/>
            <a:gdLst>
              <a:gd name="connsiteX0" fmla="*/ 33476 w 2020047"/>
              <a:gd name="connsiteY0" fmla="*/ 1140020 h 3946415"/>
              <a:gd name="connsiteX1" fmla="*/ 362711 w 2020047"/>
              <a:gd name="connsiteY1" fmla="*/ 199348 h 3946415"/>
              <a:gd name="connsiteX2" fmla="*/ 1256350 w 2020047"/>
              <a:gd name="connsiteY2" fmla="*/ 26891 h 3946415"/>
              <a:gd name="connsiteX3" fmla="*/ 1789398 w 2020047"/>
              <a:gd name="connsiteY3" fmla="*/ 591295 h 3946415"/>
              <a:gd name="connsiteX4" fmla="*/ 1977533 w 2020047"/>
              <a:gd name="connsiteY4" fmla="*/ 1641712 h 3946415"/>
              <a:gd name="connsiteX5" fmla="*/ 1914821 w 2020047"/>
              <a:gd name="connsiteY5" fmla="*/ 3193822 h 3946415"/>
              <a:gd name="connsiteX6" fmla="*/ 927115 w 2020047"/>
              <a:gd name="connsiteY6" fmla="*/ 3946361 h 3946415"/>
              <a:gd name="connsiteX7" fmla="*/ 127543 w 2020047"/>
              <a:gd name="connsiteY7" fmla="*/ 3162467 h 3946415"/>
              <a:gd name="connsiteX8" fmla="*/ 2120 w 2020047"/>
              <a:gd name="connsiteY8" fmla="*/ 2895943 h 394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047" h="3946415">
                <a:moveTo>
                  <a:pt x="33476" y="1140020"/>
                </a:moveTo>
                <a:cubicBezTo>
                  <a:pt x="96187" y="762445"/>
                  <a:pt x="158899" y="384870"/>
                  <a:pt x="362711" y="199348"/>
                </a:cubicBezTo>
                <a:cubicBezTo>
                  <a:pt x="566523" y="13826"/>
                  <a:pt x="1018569" y="-38433"/>
                  <a:pt x="1256350" y="26891"/>
                </a:cubicBezTo>
                <a:cubicBezTo>
                  <a:pt x="1494131" y="92215"/>
                  <a:pt x="1669201" y="322158"/>
                  <a:pt x="1789398" y="591295"/>
                </a:cubicBezTo>
                <a:cubicBezTo>
                  <a:pt x="1909595" y="860432"/>
                  <a:pt x="1956629" y="1207958"/>
                  <a:pt x="1977533" y="1641712"/>
                </a:cubicBezTo>
                <a:cubicBezTo>
                  <a:pt x="1998437" y="2075467"/>
                  <a:pt x="2089891" y="2809714"/>
                  <a:pt x="1914821" y="3193822"/>
                </a:cubicBezTo>
                <a:cubicBezTo>
                  <a:pt x="1739751" y="3577930"/>
                  <a:pt x="1224995" y="3951587"/>
                  <a:pt x="927115" y="3946361"/>
                </a:cubicBezTo>
                <a:cubicBezTo>
                  <a:pt x="629235" y="3941135"/>
                  <a:pt x="281709" y="3337537"/>
                  <a:pt x="127543" y="3162467"/>
                </a:cubicBezTo>
                <a:cubicBezTo>
                  <a:pt x="-26623" y="2987397"/>
                  <a:pt x="2120" y="2895943"/>
                  <a:pt x="2120" y="2895943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9D01BFB-B74F-E646-B22D-831735E8C403}"/>
              </a:ext>
            </a:extLst>
          </p:cNvPr>
          <p:cNvCxnSpPr>
            <a:cxnSpLocks/>
          </p:cNvCxnSpPr>
          <p:nvPr/>
        </p:nvCxnSpPr>
        <p:spPr>
          <a:xfrm flipH="1" flipV="1">
            <a:off x="2749300" y="3834046"/>
            <a:ext cx="760068" cy="62191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Freeform 98">
            <a:extLst>
              <a:ext uri="{FF2B5EF4-FFF2-40B4-BE49-F238E27FC236}">
                <a16:creationId xmlns:a16="http://schemas.microsoft.com/office/drawing/2014/main" id="{4899568F-93E0-2440-AC23-BEA9FF2B7C05}"/>
              </a:ext>
            </a:extLst>
          </p:cNvPr>
          <p:cNvSpPr/>
          <p:nvPr/>
        </p:nvSpPr>
        <p:spPr>
          <a:xfrm rot="4105725">
            <a:off x="1603995" y="4321969"/>
            <a:ext cx="892969" cy="604986"/>
          </a:xfrm>
          <a:custGeom>
            <a:avLst/>
            <a:gdLst>
              <a:gd name="connsiteX0" fmla="*/ 1536954 w 1583987"/>
              <a:gd name="connsiteY0" fmla="*/ 0 h 1411009"/>
              <a:gd name="connsiteX1" fmla="*/ 1411531 w 1583987"/>
              <a:gd name="connsiteY1" fmla="*/ 62711 h 1411009"/>
              <a:gd name="connsiteX2" fmla="*/ 1380175 w 1583987"/>
              <a:gd name="connsiteY2" fmla="*/ 156779 h 1411009"/>
              <a:gd name="connsiteX3" fmla="*/ 1395853 w 1583987"/>
              <a:gd name="connsiteY3" fmla="*/ 235168 h 1411009"/>
              <a:gd name="connsiteX4" fmla="*/ 1583987 w 1583987"/>
              <a:gd name="connsiteY4" fmla="*/ 250846 h 1411009"/>
              <a:gd name="connsiteX5" fmla="*/ 1521276 w 1583987"/>
              <a:gd name="connsiteY5" fmla="*/ 219490 h 1411009"/>
              <a:gd name="connsiteX6" fmla="*/ 1427208 w 1583987"/>
              <a:gd name="connsiteY6" fmla="*/ 188134 h 1411009"/>
              <a:gd name="connsiteX7" fmla="*/ 1239074 w 1583987"/>
              <a:gd name="connsiteY7" fmla="*/ 235168 h 1411009"/>
              <a:gd name="connsiteX8" fmla="*/ 1223396 w 1583987"/>
              <a:gd name="connsiteY8" fmla="*/ 297879 h 1411009"/>
              <a:gd name="connsiteX9" fmla="*/ 1239074 w 1583987"/>
              <a:gd name="connsiteY9" fmla="*/ 407625 h 1411009"/>
              <a:gd name="connsiteX10" fmla="*/ 1301785 w 1583987"/>
              <a:gd name="connsiteY10" fmla="*/ 501692 h 1411009"/>
              <a:gd name="connsiteX11" fmla="*/ 1380175 w 1583987"/>
              <a:gd name="connsiteY11" fmla="*/ 517370 h 1411009"/>
              <a:gd name="connsiteX12" fmla="*/ 1442886 w 1583987"/>
              <a:gd name="connsiteY12" fmla="*/ 501692 h 1411009"/>
              <a:gd name="connsiteX13" fmla="*/ 1364497 w 1583987"/>
              <a:gd name="connsiteY13" fmla="*/ 376269 h 1411009"/>
              <a:gd name="connsiteX14" fmla="*/ 1286108 w 1583987"/>
              <a:gd name="connsiteY14" fmla="*/ 344913 h 1411009"/>
              <a:gd name="connsiteX15" fmla="*/ 1113651 w 1583987"/>
              <a:gd name="connsiteY15" fmla="*/ 391947 h 1411009"/>
              <a:gd name="connsiteX16" fmla="*/ 1097973 w 1583987"/>
              <a:gd name="connsiteY16" fmla="*/ 454658 h 1411009"/>
              <a:gd name="connsiteX17" fmla="*/ 1113651 w 1583987"/>
              <a:gd name="connsiteY17" fmla="*/ 564403 h 1411009"/>
              <a:gd name="connsiteX18" fmla="*/ 1129329 w 1583987"/>
              <a:gd name="connsiteY18" fmla="*/ 611437 h 1411009"/>
              <a:gd name="connsiteX19" fmla="*/ 1176362 w 1583987"/>
              <a:gd name="connsiteY19" fmla="*/ 642793 h 1411009"/>
              <a:gd name="connsiteX20" fmla="*/ 1254752 w 1583987"/>
              <a:gd name="connsiteY20" fmla="*/ 548726 h 1411009"/>
              <a:gd name="connsiteX21" fmla="*/ 1160685 w 1583987"/>
              <a:gd name="connsiteY21" fmla="*/ 517370 h 1411009"/>
              <a:gd name="connsiteX22" fmla="*/ 1113651 w 1583987"/>
              <a:gd name="connsiteY22" fmla="*/ 501692 h 1411009"/>
              <a:gd name="connsiteX23" fmla="*/ 988228 w 1583987"/>
              <a:gd name="connsiteY23" fmla="*/ 517370 h 1411009"/>
              <a:gd name="connsiteX24" fmla="*/ 941194 w 1583987"/>
              <a:gd name="connsiteY24" fmla="*/ 533048 h 1411009"/>
              <a:gd name="connsiteX25" fmla="*/ 909838 w 1583987"/>
              <a:gd name="connsiteY25" fmla="*/ 627115 h 1411009"/>
              <a:gd name="connsiteX26" fmla="*/ 956872 w 1583987"/>
              <a:gd name="connsiteY26" fmla="*/ 815249 h 1411009"/>
              <a:gd name="connsiteX27" fmla="*/ 1003906 w 1583987"/>
              <a:gd name="connsiteY27" fmla="*/ 830927 h 1411009"/>
              <a:gd name="connsiteX28" fmla="*/ 1050939 w 1583987"/>
              <a:gd name="connsiteY28" fmla="*/ 815249 h 1411009"/>
              <a:gd name="connsiteX29" fmla="*/ 1035262 w 1583987"/>
              <a:gd name="connsiteY29" fmla="*/ 689826 h 1411009"/>
              <a:gd name="connsiteX30" fmla="*/ 988228 w 1583987"/>
              <a:gd name="connsiteY30" fmla="*/ 674149 h 1411009"/>
              <a:gd name="connsiteX31" fmla="*/ 925516 w 1583987"/>
              <a:gd name="connsiteY31" fmla="*/ 658471 h 1411009"/>
              <a:gd name="connsiteX32" fmla="*/ 753060 w 1583987"/>
              <a:gd name="connsiteY32" fmla="*/ 736860 h 1411009"/>
              <a:gd name="connsiteX33" fmla="*/ 737382 w 1583987"/>
              <a:gd name="connsiteY33" fmla="*/ 783894 h 1411009"/>
              <a:gd name="connsiteX34" fmla="*/ 768738 w 1583987"/>
              <a:gd name="connsiteY34" fmla="*/ 909317 h 1411009"/>
              <a:gd name="connsiteX35" fmla="*/ 784415 w 1583987"/>
              <a:gd name="connsiteY35" fmla="*/ 956350 h 1411009"/>
              <a:gd name="connsiteX36" fmla="*/ 878483 w 1583987"/>
              <a:gd name="connsiteY36" fmla="*/ 987706 h 1411009"/>
              <a:gd name="connsiteX37" fmla="*/ 894161 w 1583987"/>
              <a:gd name="connsiteY37" fmla="*/ 862283 h 1411009"/>
              <a:gd name="connsiteX38" fmla="*/ 831449 w 1583987"/>
              <a:gd name="connsiteY38" fmla="*/ 830927 h 1411009"/>
              <a:gd name="connsiteX39" fmla="*/ 643315 w 1583987"/>
              <a:gd name="connsiteY39" fmla="*/ 877961 h 1411009"/>
              <a:gd name="connsiteX40" fmla="*/ 611959 w 1583987"/>
              <a:gd name="connsiteY40" fmla="*/ 972028 h 1411009"/>
              <a:gd name="connsiteX41" fmla="*/ 627637 w 1583987"/>
              <a:gd name="connsiteY41" fmla="*/ 1081773 h 1411009"/>
              <a:gd name="connsiteX42" fmla="*/ 643315 w 1583987"/>
              <a:gd name="connsiteY42" fmla="*/ 1128807 h 1411009"/>
              <a:gd name="connsiteX43" fmla="*/ 690348 w 1583987"/>
              <a:gd name="connsiteY43" fmla="*/ 1160163 h 1411009"/>
              <a:gd name="connsiteX44" fmla="*/ 737382 w 1583987"/>
              <a:gd name="connsiteY44" fmla="*/ 1113129 h 1411009"/>
              <a:gd name="connsiteX45" fmla="*/ 706026 w 1583987"/>
              <a:gd name="connsiteY45" fmla="*/ 1003384 h 1411009"/>
              <a:gd name="connsiteX46" fmla="*/ 611959 w 1583987"/>
              <a:gd name="connsiteY46" fmla="*/ 940672 h 1411009"/>
              <a:gd name="connsiteX47" fmla="*/ 439502 w 1583987"/>
              <a:gd name="connsiteY47" fmla="*/ 1019062 h 1411009"/>
              <a:gd name="connsiteX48" fmla="*/ 455180 w 1583987"/>
              <a:gd name="connsiteY48" fmla="*/ 1207196 h 1411009"/>
              <a:gd name="connsiteX49" fmla="*/ 549247 w 1583987"/>
              <a:gd name="connsiteY49" fmla="*/ 1269908 h 1411009"/>
              <a:gd name="connsiteX50" fmla="*/ 564925 w 1583987"/>
              <a:gd name="connsiteY50" fmla="*/ 1222874 h 1411009"/>
              <a:gd name="connsiteX51" fmla="*/ 502214 w 1583987"/>
              <a:gd name="connsiteY51" fmla="*/ 1066095 h 1411009"/>
              <a:gd name="connsiteX52" fmla="*/ 251368 w 1583987"/>
              <a:gd name="connsiteY52" fmla="*/ 1081773 h 1411009"/>
              <a:gd name="connsiteX53" fmla="*/ 235690 w 1583987"/>
              <a:gd name="connsiteY53" fmla="*/ 1128807 h 1411009"/>
              <a:gd name="connsiteX54" fmla="*/ 251368 w 1583987"/>
              <a:gd name="connsiteY54" fmla="*/ 1411009 h 1411009"/>
              <a:gd name="connsiteX55" fmla="*/ 314079 w 1583987"/>
              <a:gd name="connsiteY55" fmla="*/ 1395331 h 1411009"/>
              <a:gd name="connsiteX56" fmla="*/ 361113 w 1583987"/>
              <a:gd name="connsiteY56" fmla="*/ 1285586 h 1411009"/>
              <a:gd name="connsiteX57" fmla="*/ 345435 w 1583987"/>
              <a:gd name="connsiteY57" fmla="*/ 1207196 h 1411009"/>
              <a:gd name="connsiteX58" fmla="*/ 298401 w 1583987"/>
              <a:gd name="connsiteY58" fmla="*/ 1191519 h 1411009"/>
              <a:gd name="connsiteX59" fmla="*/ 251368 w 1583987"/>
              <a:gd name="connsiteY59" fmla="*/ 1160163 h 1411009"/>
              <a:gd name="connsiteX60" fmla="*/ 94589 w 1583987"/>
              <a:gd name="connsiteY60" fmla="*/ 1175841 h 1411009"/>
              <a:gd name="connsiteX61" fmla="*/ 63233 w 1583987"/>
              <a:gd name="connsiteY61" fmla="*/ 1222874 h 1411009"/>
              <a:gd name="connsiteX62" fmla="*/ 16199 w 1583987"/>
              <a:gd name="connsiteY62" fmla="*/ 1254230 h 1411009"/>
              <a:gd name="connsiteX63" fmla="*/ 522 w 1583987"/>
              <a:gd name="connsiteY63" fmla="*/ 1348297 h 141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583987" h="1411009">
                <a:moveTo>
                  <a:pt x="1536954" y="0"/>
                </a:moveTo>
                <a:cubicBezTo>
                  <a:pt x="1476410" y="12109"/>
                  <a:pt x="1444469" y="3423"/>
                  <a:pt x="1411531" y="62711"/>
                </a:cubicBezTo>
                <a:cubicBezTo>
                  <a:pt x="1395480" y="91604"/>
                  <a:pt x="1380175" y="156779"/>
                  <a:pt x="1380175" y="156779"/>
                </a:cubicBezTo>
                <a:cubicBezTo>
                  <a:pt x="1385401" y="182909"/>
                  <a:pt x="1382632" y="212032"/>
                  <a:pt x="1395853" y="235168"/>
                </a:cubicBezTo>
                <a:cubicBezTo>
                  <a:pt x="1431964" y="298363"/>
                  <a:pt x="1550481" y="254569"/>
                  <a:pt x="1583987" y="250846"/>
                </a:cubicBezTo>
                <a:cubicBezTo>
                  <a:pt x="1563083" y="240394"/>
                  <a:pt x="1542975" y="228170"/>
                  <a:pt x="1521276" y="219490"/>
                </a:cubicBezTo>
                <a:cubicBezTo>
                  <a:pt x="1490588" y="207215"/>
                  <a:pt x="1427208" y="188134"/>
                  <a:pt x="1427208" y="188134"/>
                </a:cubicBezTo>
                <a:cubicBezTo>
                  <a:pt x="1397588" y="191425"/>
                  <a:pt x="1273638" y="183323"/>
                  <a:pt x="1239074" y="235168"/>
                </a:cubicBezTo>
                <a:cubicBezTo>
                  <a:pt x="1227122" y="253096"/>
                  <a:pt x="1228622" y="276975"/>
                  <a:pt x="1223396" y="297879"/>
                </a:cubicBezTo>
                <a:cubicBezTo>
                  <a:pt x="1228622" y="334461"/>
                  <a:pt x="1231827" y="371389"/>
                  <a:pt x="1239074" y="407625"/>
                </a:cubicBezTo>
                <a:cubicBezTo>
                  <a:pt x="1246816" y="446335"/>
                  <a:pt x="1263121" y="482360"/>
                  <a:pt x="1301785" y="501692"/>
                </a:cubicBezTo>
                <a:cubicBezTo>
                  <a:pt x="1325619" y="513609"/>
                  <a:pt x="1354045" y="512144"/>
                  <a:pt x="1380175" y="517370"/>
                </a:cubicBezTo>
                <a:cubicBezTo>
                  <a:pt x="1401079" y="512144"/>
                  <a:pt x="1434398" y="521497"/>
                  <a:pt x="1442886" y="501692"/>
                </a:cubicBezTo>
                <a:cubicBezTo>
                  <a:pt x="1479446" y="416384"/>
                  <a:pt x="1414409" y="398453"/>
                  <a:pt x="1364497" y="376269"/>
                </a:cubicBezTo>
                <a:cubicBezTo>
                  <a:pt x="1338780" y="364839"/>
                  <a:pt x="1312238" y="355365"/>
                  <a:pt x="1286108" y="344913"/>
                </a:cubicBezTo>
                <a:cubicBezTo>
                  <a:pt x="1253235" y="349022"/>
                  <a:pt x="1145990" y="343439"/>
                  <a:pt x="1113651" y="391947"/>
                </a:cubicBezTo>
                <a:cubicBezTo>
                  <a:pt x="1101699" y="409875"/>
                  <a:pt x="1103199" y="433754"/>
                  <a:pt x="1097973" y="454658"/>
                </a:cubicBezTo>
                <a:cubicBezTo>
                  <a:pt x="1103199" y="491240"/>
                  <a:pt x="1106404" y="528168"/>
                  <a:pt x="1113651" y="564403"/>
                </a:cubicBezTo>
                <a:cubicBezTo>
                  <a:pt x="1116892" y="580608"/>
                  <a:pt x="1119005" y="598532"/>
                  <a:pt x="1129329" y="611437"/>
                </a:cubicBezTo>
                <a:cubicBezTo>
                  <a:pt x="1141100" y="626150"/>
                  <a:pt x="1160684" y="632341"/>
                  <a:pt x="1176362" y="642793"/>
                </a:cubicBezTo>
                <a:cubicBezTo>
                  <a:pt x="1207093" y="637671"/>
                  <a:pt x="1351791" y="645765"/>
                  <a:pt x="1254752" y="548726"/>
                </a:cubicBezTo>
                <a:cubicBezTo>
                  <a:pt x="1231381" y="525355"/>
                  <a:pt x="1192041" y="527822"/>
                  <a:pt x="1160685" y="517370"/>
                </a:cubicBezTo>
                <a:lnTo>
                  <a:pt x="1113651" y="501692"/>
                </a:lnTo>
                <a:cubicBezTo>
                  <a:pt x="1071843" y="506918"/>
                  <a:pt x="1029681" y="509833"/>
                  <a:pt x="988228" y="517370"/>
                </a:cubicBezTo>
                <a:cubicBezTo>
                  <a:pt x="971969" y="520326"/>
                  <a:pt x="950800" y="519600"/>
                  <a:pt x="941194" y="533048"/>
                </a:cubicBezTo>
                <a:cubicBezTo>
                  <a:pt x="921983" y="559943"/>
                  <a:pt x="909838" y="627115"/>
                  <a:pt x="909838" y="627115"/>
                </a:cubicBezTo>
                <a:cubicBezTo>
                  <a:pt x="915487" y="672305"/>
                  <a:pt x="913844" y="772222"/>
                  <a:pt x="956872" y="815249"/>
                </a:cubicBezTo>
                <a:cubicBezTo>
                  <a:pt x="968558" y="826935"/>
                  <a:pt x="988228" y="825701"/>
                  <a:pt x="1003906" y="830927"/>
                </a:cubicBezTo>
                <a:cubicBezTo>
                  <a:pt x="1019584" y="825701"/>
                  <a:pt x="1039254" y="826934"/>
                  <a:pt x="1050939" y="815249"/>
                </a:cubicBezTo>
                <a:cubicBezTo>
                  <a:pt x="1084849" y="781339"/>
                  <a:pt x="1056862" y="715745"/>
                  <a:pt x="1035262" y="689826"/>
                </a:cubicBezTo>
                <a:cubicBezTo>
                  <a:pt x="1024682" y="677130"/>
                  <a:pt x="1004118" y="678689"/>
                  <a:pt x="988228" y="674149"/>
                </a:cubicBezTo>
                <a:cubicBezTo>
                  <a:pt x="967510" y="668230"/>
                  <a:pt x="946420" y="663697"/>
                  <a:pt x="925516" y="658471"/>
                </a:cubicBezTo>
                <a:cubicBezTo>
                  <a:pt x="737113" y="677312"/>
                  <a:pt x="785655" y="622779"/>
                  <a:pt x="753060" y="736860"/>
                </a:cubicBezTo>
                <a:cubicBezTo>
                  <a:pt x="748520" y="752750"/>
                  <a:pt x="742608" y="768216"/>
                  <a:pt x="737382" y="783894"/>
                </a:cubicBezTo>
                <a:cubicBezTo>
                  <a:pt x="747834" y="825702"/>
                  <a:pt x="757399" y="867741"/>
                  <a:pt x="768738" y="909317"/>
                </a:cubicBezTo>
                <a:cubicBezTo>
                  <a:pt x="773086" y="925260"/>
                  <a:pt x="770968" y="946745"/>
                  <a:pt x="784415" y="956350"/>
                </a:cubicBezTo>
                <a:cubicBezTo>
                  <a:pt x="811311" y="975561"/>
                  <a:pt x="878483" y="987706"/>
                  <a:pt x="878483" y="987706"/>
                </a:cubicBezTo>
                <a:cubicBezTo>
                  <a:pt x="907613" y="944009"/>
                  <a:pt x="937583" y="923073"/>
                  <a:pt x="894161" y="862283"/>
                </a:cubicBezTo>
                <a:cubicBezTo>
                  <a:pt x="880577" y="843265"/>
                  <a:pt x="852353" y="841379"/>
                  <a:pt x="831449" y="830927"/>
                </a:cubicBezTo>
                <a:cubicBezTo>
                  <a:pt x="807659" y="833570"/>
                  <a:pt x="675557" y="826373"/>
                  <a:pt x="643315" y="877961"/>
                </a:cubicBezTo>
                <a:cubicBezTo>
                  <a:pt x="625798" y="905989"/>
                  <a:pt x="611959" y="972028"/>
                  <a:pt x="611959" y="972028"/>
                </a:cubicBezTo>
                <a:cubicBezTo>
                  <a:pt x="617185" y="1008610"/>
                  <a:pt x="620390" y="1045538"/>
                  <a:pt x="627637" y="1081773"/>
                </a:cubicBezTo>
                <a:cubicBezTo>
                  <a:pt x="630878" y="1097978"/>
                  <a:pt x="632991" y="1115902"/>
                  <a:pt x="643315" y="1128807"/>
                </a:cubicBezTo>
                <a:cubicBezTo>
                  <a:pt x="655086" y="1143520"/>
                  <a:pt x="674670" y="1149711"/>
                  <a:pt x="690348" y="1160163"/>
                </a:cubicBezTo>
                <a:cubicBezTo>
                  <a:pt x="706026" y="1144485"/>
                  <a:pt x="731291" y="1134448"/>
                  <a:pt x="737382" y="1113129"/>
                </a:cubicBezTo>
                <a:cubicBezTo>
                  <a:pt x="737472" y="1112812"/>
                  <a:pt x="713350" y="1010708"/>
                  <a:pt x="706026" y="1003384"/>
                </a:cubicBezTo>
                <a:cubicBezTo>
                  <a:pt x="679379" y="976737"/>
                  <a:pt x="611959" y="940672"/>
                  <a:pt x="611959" y="940672"/>
                </a:cubicBezTo>
                <a:cubicBezTo>
                  <a:pt x="588139" y="945965"/>
                  <a:pt x="444524" y="943730"/>
                  <a:pt x="439502" y="1019062"/>
                </a:cubicBezTo>
                <a:cubicBezTo>
                  <a:pt x="435316" y="1081851"/>
                  <a:pt x="429957" y="1149543"/>
                  <a:pt x="455180" y="1207196"/>
                </a:cubicBezTo>
                <a:cubicBezTo>
                  <a:pt x="470285" y="1241721"/>
                  <a:pt x="549247" y="1269908"/>
                  <a:pt x="549247" y="1269908"/>
                </a:cubicBezTo>
                <a:cubicBezTo>
                  <a:pt x="554473" y="1254230"/>
                  <a:pt x="566569" y="1239318"/>
                  <a:pt x="564925" y="1222874"/>
                </a:cubicBezTo>
                <a:cubicBezTo>
                  <a:pt x="556329" y="1136918"/>
                  <a:pt x="540836" y="1124030"/>
                  <a:pt x="502214" y="1066095"/>
                </a:cubicBezTo>
                <a:cubicBezTo>
                  <a:pt x="418599" y="1071321"/>
                  <a:pt x="332919" y="1062584"/>
                  <a:pt x="251368" y="1081773"/>
                </a:cubicBezTo>
                <a:cubicBezTo>
                  <a:pt x="235281" y="1085558"/>
                  <a:pt x="235690" y="1112281"/>
                  <a:pt x="235690" y="1128807"/>
                </a:cubicBezTo>
                <a:cubicBezTo>
                  <a:pt x="235690" y="1223019"/>
                  <a:pt x="246142" y="1316942"/>
                  <a:pt x="251368" y="1411009"/>
                </a:cubicBezTo>
                <a:cubicBezTo>
                  <a:pt x="272272" y="1405783"/>
                  <a:pt x="296151" y="1407283"/>
                  <a:pt x="314079" y="1395331"/>
                </a:cubicBezTo>
                <a:cubicBezTo>
                  <a:pt x="346560" y="1373677"/>
                  <a:pt x="353246" y="1317053"/>
                  <a:pt x="361113" y="1285586"/>
                </a:cubicBezTo>
                <a:cubicBezTo>
                  <a:pt x="355887" y="1259456"/>
                  <a:pt x="360216" y="1229368"/>
                  <a:pt x="345435" y="1207196"/>
                </a:cubicBezTo>
                <a:cubicBezTo>
                  <a:pt x="336268" y="1193446"/>
                  <a:pt x="313182" y="1198910"/>
                  <a:pt x="298401" y="1191519"/>
                </a:cubicBezTo>
                <a:cubicBezTo>
                  <a:pt x="281548" y="1183093"/>
                  <a:pt x="267046" y="1170615"/>
                  <a:pt x="251368" y="1160163"/>
                </a:cubicBezTo>
                <a:cubicBezTo>
                  <a:pt x="199108" y="1165389"/>
                  <a:pt x="144414" y="1159233"/>
                  <a:pt x="94589" y="1175841"/>
                </a:cubicBezTo>
                <a:cubicBezTo>
                  <a:pt x="76714" y="1181799"/>
                  <a:pt x="76557" y="1209551"/>
                  <a:pt x="63233" y="1222874"/>
                </a:cubicBezTo>
                <a:cubicBezTo>
                  <a:pt x="49909" y="1236198"/>
                  <a:pt x="31877" y="1243778"/>
                  <a:pt x="16199" y="1254230"/>
                </a:cubicBezTo>
                <a:cubicBezTo>
                  <a:pt x="-4435" y="1316137"/>
                  <a:pt x="522" y="1284738"/>
                  <a:pt x="522" y="1348297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0BD23DE4-B9F6-6A43-B31C-4FC112318672}"/>
              </a:ext>
            </a:extLst>
          </p:cNvPr>
          <p:cNvSpPr/>
          <p:nvPr/>
        </p:nvSpPr>
        <p:spPr>
          <a:xfrm rot="250312">
            <a:off x="1735709" y="3251523"/>
            <a:ext cx="759023" cy="1265783"/>
          </a:xfrm>
          <a:custGeom>
            <a:avLst/>
            <a:gdLst>
              <a:gd name="connsiteX0" fmla="*/ 33476 w 2020047"/>
              <a:gd name="connsiteY0" fmla="*/ 1140020 h 3946415"/>
              <a:gd name="connsiteX1" fmla="*/ 362711 w 2020047"/>
              <a:gd name="connsiteY1" fmla="*/ 199348 h 3946415"/>
              <a:gd name="connsiteX2" fmla="*/ 1256350 w 2020047"/>
              <a:gd name="connsiteY2" fmla="*/ 26891 h 3946415"/>
              <a:gd name="connsiteX3" fmla="*/ 1789398 w 2020047"/>
              <a:gd name="connsiteY3" fmla="*/ 591295 h 3946415"/>
              <a:gd name="connsiteX4" fmla="*/ 1977533 w 2020047"/>
              <a:gd name="connsiteY4" fmla="*/ 1641712 h 3946415"/>
              <a:gd name="connsiteX5" fmla="*/ 1914821 w 2020047"/>
              <a:gd name="connsiteY5" fmla="*/ 3193822 h 3946415"/>
              <a:gd name="connsiteX6" fmla="*/ 927115 w 2020047"/>
              <a:gd name="connsiteY6" fmla="*/ 3946361 h 3946415"/>
              <a:gd name="connsiteX7" fmla="*/ 127543 w 2020047"/>
              <a:gd name="connsiteY7" fmla="*/ 3162467 h 3946415"/>
              <a:gd name="connsiteX8" fmla="*/ 2120 w 2020047"/>
              <a:gd name="connsiteY8" fmla="*/ 2895943 h 394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047" h="3946415">
                <a:moveTo>
                  <a:pt x="33476" y="1140020"/>
                </a:moveTo>
                <a:cubicBezTo>
                  <a:pt x="96187" y="762445"/>
                  <a:pt x="158899" y="384870"/>
                  <a:pt x="362711" y="199348"/>
                </a:cubicBezTo>
                <a:cubicBezTo>
                  <a:pt x="566523" y="13826"/>
                  <a:pt x="1018569" y="-38433"/>
                  <a:pt x="1256350" y="26891"/>
                </a:cubicBezTo>
                <a:cubicBezTo>
                  <a:pt x="1494131" y="92215"/>
                  <a:pt x="1669201" y="322158"/>
                  <a:pt x="1789398" y="591295"/>
                </a:cubicBezTo>
                <a:cubicBezTo>
                  <a:pt x="1909595" y="860432"/>
                  <a:pt x="1956629" y="1207958"/>
                  <a:pt x="1977533" y="1641712"/>
                </a:cubicBezTo>
                <a:cubicBezTo>
                  <a:pt x="1998437" y="2075467"/>
                  <a:pt x="2089891" y="2809714"/>
                  <a:pt x="1914821" y="3193822"/>
                </a:cubicBezTo>
                <a:cubicBezTo>
                  <a:pt x="1739751" y="3577930"/>
                  <a:pt x="1224995" y="3951587"/>
                  <a:pt x="927115" y="3946361"/>
                </a:cubicBezTo>
                <a:cubicBezTo>
                  <a:pt x="629235" y="3941135"/>
                  <a:pt x="281709" y="3337537"/>
                  <a:pt x="127543" y="3162467"/>
                </a:cubicBezTo>
                <a:cubicBezTo>
                  <a:pt x="-26623" y="2987397"/>
                  <a:pt x="2120" y="2895943"/>
                  <a:pt x="2120" y="2895943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sp>
        <p:nvSpPr>
          <p:cNvPr id="35873" name="TextBox 101">
            <a:extLst>
              <a:ext uri="{FF2B5EF4-FFF2-40B4-BE49-F238E27FC236}">
                <a16:creationId xmlns:a16="http://schemas.microsoft.com/office/drawing/2014/main" id="{A203E46E-50A2-D640-9B05-AE860C14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219" y="4400647"/>
            <a:ext cx="994182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stellar CRs</a:t>
            </a:r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06A5CDF1-8E7E-594B-979C-0C7B8967DD29}"/>
              </a:ext>
            </a:extLst>
          </p:cNvPr>
          <p:cNvSpPr/>
          <p:nvPr/>
        </p:nvSpPr>
        <p:spPr>
          <a:xfrm rot="13345967">
            <a:off x="2056061" y="2633142"/>
            <a:ext cx="629543" cy="581546"/>
          </a:xfrm>
          <a:custGeom>
            <a:avLst/>
            <a:gdLst>
              <a:gd name="connsiteX0" fmla="*/ 1536954 w 1583987"/>
              <a:gd name="connsiteY0" fmla="*/ 0 h 1411009"/>
              <a:gd name="connsiteX1" fmla="*/ 1411531 w 1583987"/>
              <a:gd name="connsiteY1" fmla="*/ 62711 h 1411009"/>
              <a:gd name="connsiteX2" fmla="*/ 1380175 w 1583987"/>
              <a:gd name="connsiteY2" fmla="*/ 156779 h 1411009"/>
              <a:gd name="connsiteX3" fmla="*/ 1395853 w 1583987"/>
              <a:gd name="connsiteY3" fmla="*/ 235168 h 1411009"/>
              <a:gd name="connsiteX4" fmla="*/ 1583987 w 1583987"/>
              <a:gd name="connsiteY4" fmla="*/ 250846 h 1411009"/>
              <a:gd name="connsiteX5" fmla="*/ 1521276 w 1583987"/>
              <a:gd name="connsiteY5" fmla="*/ 219490 h 1411009"/>
              <a:gd name="connsiteX6" fmla="*/ 1427208 w 1583987"/>
              <a:gd name="connsiteY6" fmla="*/ 188134 h 1411009"/>
              <a:gd name="connsiteX7" fmla="*/ 1239074 w 1583987"/>
              <a:gd name="connsiteY7" fmla="*/ 235168 h 1411009"/>
              <a:gd name="connsiteX8" fmla="*/ 1223396 w 1583987"/>
              <a:gd name="connsiteY8" fmla="*/ 297879 h 1411009"/>
              <a:gd name="connsiteX9" fmla="*/ 1239074 w 1583987"/>
              <a:gd name="connsiteY9" fmla="*/ 407625 h 1411009"/>
              <a:gd name="connsiteX10" fmla="*/ 1301785 w 1583987"/>
              <a:gd name="connsiteY10" fmla="*/ 501692 h 1411009"/>
              <a:gd name="connsiteX11" fmla="*/ 1380175 w 1583987"/>
              <a:gd name="connsiteY11" fmla="*/ 517370 h 1411009"/>
              <a:gd name="connsiteX12" fmla="*/ 1442886 w 1583987"/>
              <a:gd name="connsiteY12" fmla="*/ 501692 h 1411009"/>
              <a:gd name="connsiteX13" fmla="*/ 1364497 w 1583987"/>
              <a:gd name="connsiteY13" fmla="*/ 376269 h 1411009"/>
              <a:gd name="connsiteX14" fmla="*/ 1286108 w 1583987"/>
              <a:gd name="connsiteY14" fmla="*/ 344913 h 1411009"/>
              <a:gd name="connsiteX15" fmla="*/ 1113651 w 1583987"/>
              <a:gd name="connsiteY15" fmla="*/ 391947 h 1411009"/>
              <a:gd name="connsiteX16" fmla="*/ 1097973 w 1583987"/>
              <a:gd name="connsiteY16" fmla="*/ 454658 h 1411009"/>
              <a:gd name="connsiteX17" fmla="*/ 1113651 w 1583987"/>
              <a:gd name="connsiteY17" fmla="*/ 564403 h 1411009"/>
              <a:gd name="connsiteX18" fmla="*/ 1129329 w 1583987"/>
              <a:gd name="connsiteY18" fmla="*/ 611437 h 1411009"/>
              <a:gd name="connsiteX19" fmla="*/ 1176362 w 1583987"/>
              <a:gd name="connsiteY19" fmla="*/ 642793 h 1411009"/>
              <a:gd name="connsiteX20" fmla="*/ 1254752 w 1583987"/>
              <a:gd name="connsiteY20" fmla="*/ 548726 h 1411009"/>
              <a:gd name="connsiteX21" fmla="*/ 1160685 w 1583987"/>
              <a:gd name="connsiteY21" fmla="*/ 517370 h 1411009"/>
              <a:gd name="connsiteX22" fmla="*/ 1113651 w 1583987"/>
              <a:gd name="connsiteY22" fmla="*/ 501692 h 1411009"/>
              <a:gd name="connsiteX23" fmla="*/ 988228 w 1583987"/>
              <a:gd name="connsiteY23" fmla="*/ 517370 h 1411009"/>
              <a:gd name="connsiteX24" fmla="*/ 941194 w 1583987"/>
              <a:gd name="connsiteY24" fmla="*/ 533048 h 1411009"/>
              <a:gd name="connsiteX25" fmla="*/ 909838 w 1583987"/>
              <a:gd name="connsiteY25" fmla="*/ 627115 h 1411009"/>
              <a:gd name="connsiteX26" fmla="*/ 956872 w 1583987"/>
              <a:gd name="connsiteY26" fmla="*/ 815249 h 1411009"/>
              <a:gd name="connsiteX27" fmla="*/ 1003906 w 1583987"/>
              <a:gd name="connsiteY27" fmla="*/ 830927 h 1411009"/>
              <a:gd name="connsiteX28" fmla="*/ 1050939 w 1583987"/>
              <a:gd name="connsiteY28" fmla="*/ 815249 h 1411009"/>
              <a:gd name="connsiteX29" fmla="*/ 1035262 w 1583987"/>
              <a:gd name="connsiteY29" fmla="*/ 689826 h 1411009"/>
              <a:gd name="connsiteX30" fmla="*/ 988228 w 1583987"/>
              <a:gd name="connsiteY30" fmla="*/ 674149 h 1411009"/>
              <a:gd name="connsiteX31" fmla="*/ 925516 w 1583987"/>
              <a:gd name="connsiteY31" fmla="*/ 658471 h 1411009"/>
              <a:gd name="connsiteX32" fmla="*/ 753060 w 1583987"/>
              <a:gd name="connsiteY32" fmla="*/ 736860 h 1411009"/>
              <a:gd name="connsiteX33" fmla="*/ 737382 w 1583987"/>
              <a:gd name="connsiteY33" fmla="*/ 783894 h 1411009"/>
              <a:gd name="connsiteX34" fmla="*/ 768738 w 1583987"/>
              <a:gd name="connsiteY34" fmla="*/ 909317 h 1411009"/>
              <a:gd name="connsiteX35" fmla="*/ 784415 w 1583987"/>
              <a:gd name="connsiteY35" fmla="*/ 956350 h 1411009"/>
              <a:gd name="connsiteX36" fmla="*/ 878483 w 1583987"/>
              <a:gd name="connsiteY36" fmla="*/ 987706 h 1411009"/>
              <a:gd name="connsiteX37" fmla="*/ 894161 w 1583987"/>
              <a:gd name="connsiteY37" fmla="*/ 862283 h 1411009"/>
              <a:gd name="connsiteX38" fmla="*/ 831449 w 1583987"/>
              <a:gd name="connsiteY38" fmla="*/ 830927 h 1411009"/>
              <a:gd name="connsiteX39" fmla="*/ 643315 w 1583987"/>
              <a:gd name="connsiteY39" fmla="*/ 877961 h 1411009"/>
              <a:gd name="connsiteX40" fmla="*/ 611959 w 1583987"/>
              <a:gd name="connsiteY40" fmla="*/ 972028 h 1411009"/>
              <a:gd name="connsiteX41" fmla="*/ 627637 w 1583987"/>
              <a:gd name="connsiteY41" fmla="*/ 1081773 h 1411009"/>
              <a:gd name="connsiteX42" fmla="*/ 643315 w 1583987"/>
              <a:gd name="connsiteY42" fmla="*/ 1128807 h 1411009"/>
              <a:gd name="connsiteX43" fmla="*/ 690348 w 1583987"/>
              <a:gd name="connsiteY43" fmla="*/ 1160163 h 1411009"/>
              <a:gd name="connsiteX44" fmla="*/ 737382 w 1583987"/>
              <a:gd name="connsiteY44" fmla="*/ 1113129 h 1411009"/>
              <a:gd name="connsiteX45" fmla="*/ 706026 w 1583987"/>
              <a:gd name="connsiteY45" fmla="*/ 1003384 h 1411009"/>
              <a:gd name="connsiteX46" fmla="*/ 611959 w 1583987"/>
              <a:gd name="connsiteY46" fmla="*/ 940672 h 1411009"/>
              <a:gd name="connsiteX47" fmla="*/ 439502 w 1583987"/>
              <a:gd name="connsiteY47" fmla="*/ 1019062 h 1411009"/>
              <a:gd name="connsiteX48" fmla="*/ 455180 w 1583987"/>
              <a:gd name="connsiteY48" fmla="*/ 1207196 h 1411009"/>
              <a:gd name="connsiteX49" fmla="*/ 549247 w 1583987"/>
              <a:gd name="connsiteY49" fmla="*/ 1269908 h 1411009"/>
              <a:gd name="connsiteX50" fmla="*/ 564925 w 1583987"/>
              <a:gd name="connsiteY50" fmla="*/ 1222874 h 1411009"/>
              <a:gd name="connsiteX51" fmla="*/ 502214 w 1583987"/>
              <a:gd name="connsiteY51" fmla="*/ 1066095 h 1411009"/>
              <a:gd name="connsiteX52" fmla="*/ 251368 w 1583987"/>
              <a:gd name="connsiteY52" fmla="*/ 1081773 h 1411009"/>
              <a:gd name="connsiteX53" fmla="*/ 235690 w 1583987"/>
              <a:gd name="connsiteY53" fmla="*/ 1128807 h 1411009"/>
              <a:gd name="connsiteX54" fmla="*/ 251368 w 1583987"/>
              <a:gd name="connsiteY54" fmla="*/ 1411009 h 1411009"/>
              <a:gd name="connsiteX55" fmla="*/ 314079 w 1583987"/>
              <a:gd name="connsiteY55" fmla="*/ 1395331 h 1411009"/>
              <a:gd name="connsiteX56" fmla="*/ 361113 w 1583987"/>
              <a:gd name="connsiteY56" fmla="*/ 1285586 h 1411009"/>
              <a:gd name="connsiteX57" fmla="*/ 345435 w 1583987"/>
              <a:gd name="connsiteY57" fmla="*/ 1207196 h 1411009"/>
              <a:gd name="connsiteX58" fmla="*/ 298401 w 1583987"/>
              <a:gd name="connsiteY58" fmla="*/ 1191519 h 1411009"/>
              <a:gd name="connsiteX59" fmla="*/ 251368 w 1583987"/>
              <a:gd name="connsiteY59" fmla="*/ 1160163 h 1411009"/>
              <a:gd name="connsiteX60" fmla="*/ 94589 w 1583987"/>
              <a:gd name="connsiteY60" fmla="*/ 1175841 h 1411009"/>
              <a:gd name="connsiteX61" fmla="*/ 63233 w 1583987"/>
              <a:gd name="connsiteY61" fmla="*/ 1222874 h 1411009"/>
              <a:gd name="connsiteX62" fmla="*/ 16199 w 1583987"/>
              <a:gd name="connsiteY62" fmla="*/ 1254230 h 1411009"/>
              <a:gd name="connsiteX63" fmla="*/ 522 w 1583987"/>
              <a:gd name="connsiteY63" fmla="*/ 1348297 h 141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583987" h="1411009">
                <a:moveTo>
                  <a:pt x="1536954" y="0"/>
                </a:moveTo>
                <a:cubicBezTo>
                  <a:pt x="1476410" y="12109"/>
                  <a:pt x="1444469" y="3423"/>
                  <a:pt x="1411531" y="62711"/>
                </a:cubicBezTo>
                <a:cubicBezTo>
                  <a:pt x="1395480" y="91604"/>
                  <a:pt x="1380175" y="156779"/>
                  <a:pt x="1380175" y="156779"/>
                </a:cubicBezTo>
                <a:cubicBezTo>
                  <a:pt x="1385401" y="182909"/>
                  <a:pt x="1382632" y="212032"/>
                  <a:pt x="1395853" y="235168"/>
                </a:cubicBezTo>
                <a:cubicBezTo>
                  <a:pt x="1431964" y="298363"/>
                  <a:pt x="1550481" y="254569"/>
                  <a:pt x="1583987" y="250846"/>
                </a:cubicBezTo>
                <a:cubicBezTo>
                  <a:pt x="1563083" y="240394"/>
                  <a:pt x="1542975" y="228170"/>
                  <a:pt x="1521276" y="219490"/>
                </a:cubicBezTo>
                <a:cubicBezTo>
                  <a:pt x="1490588" y="207215"/>
                  <a:pt x="1427208" y="188134"/>
                  <a:pt x="1427208" y="188134"/>
                </a:cubicBezTo>
                <a:cubicBezTo>
                  <a:pt x="1397588" y="191425"/>
                  <a:pt x="1273638" y="183323"/>
                  <a:pt x="1239074" y="235168"/>
                </a:cubicBezTo>
                <a:cubicBezTo>
                  <a:pt x="1227122" y="253096"/>
                  <a:pt x="1228622" y="276975"/>
                  <a:pt x="1223396" y="297879"/>
                </a:cubicBezTo>
                <a:cubicBezTo>
                  <a:pt x="1228622" y="334461"/>
                  <a:pt x="1231827" y="371389"/>
                  <a:pt x="1239074" y="407625"/>
                </a:cubicBezTo>
                <a:cubicBezTo>
                  <a:pt x="1246816" y="446335"/>
                  <a:pt x="1263121" y="482360"/>
                  <a:pt x="1301785" y="501692"/>
                </a:cubicBezTo>
                <a:cubicBezTo>
                  <a:pt x="1325619" y="513609"/>
                  <a:pt x="1354045" y="512144"/>
                  <a:pt x="1380175" y="517370"/>
                </a:cubicBezTo>
                <a:cubicBezTo>
                  <a:pt x="1401079" y="512144"/>
                  <a:pt x="1434398" y="521497"/>
                  <a:pt x="1442886" y="501692"/>
                </a:cubicBezTo>
                <a:cubicBezTo>
                  <a:pt x="1479446" y="416384"/>
                  <a:pt x="1414409" y="398453"/>
                  <a:pt x="1364497" y="376269"/>
                </a:cubicBezTo>
                <a:cubicBezTo>
                  <a:pt x="1338780" y="364839"/>
                  <a:pt x="1312238" y="355365"/>
                  <a:pt x="1286108" y="344913"/>
                </a:cubicBezTo>
                <a:cubicBezTo>
                  <a:pt x="1253235" y="349022"/>
                  <a:pt x="1145990" y="343439"/>
                  <a:pt x="1113651" y="391947"/>
                </a:cubicBezTo>
                <a:cubicBezTo>
                  <a:pt x="1101699" y="409875"/>
                  <a:pt x="1103199" y="433754"/>
                  <a:pt x="1097973" y="454658"/>
                </a:cubicBezTo>
                <a:cubicBezTo>
                  <a:pt x="1103199" y="491240"/>
                  <a:pt x="1106404" y="528168"/>
                  <a:pt x="1113651" y="564403"/>
                </a:cubicBezTo>
                <a:cubicBezTo>
                  <a:pt x="1116892" y="580608"/>
                  <a:pt x="1119005" y="598532"/>
                  <a:pt x="1129329" y="611437"/>
                </a:cubicBezTo>
                <a:cubicBezTo>
                  <a:pt x="1141100" y="626150"/>
                  <a:pt x="1160684" y="632341"/>
                  <a:pt x="1176362" y="642793"/>
                </a:cubicBezTo>
                <a:cubicBezTo>
                  <a:pt x="1207093" y="637671"/>
                  <a:pt x="1351791" y="645765"/>
                  <a:pt x="1254752" y="548726"/>
                </a:cubicBezTo>
                <a:cubicBezTo>
                  <a:pt x="1231381" y="525355"/>
                  <a:pt x="1192041" y="527822"/>
                  <a:pt x="1160685" y="517370"/>
                </a:cubicBezTo>
                <a:lnTo>
                  <a:pt x="1113651" y="501692"/>
                </a:lnTo>
                <a:cubicBezTo>
                  <a:pt x="1071843" y="506918"/>
                  <a:pt x="1029681" y="509833"/>
                  <a:pt x="988228" y="517370"/>
                </a:cubicBezTo>
                <a:cubicBezTo>
                  <a:pt x="971969" y="520326"/>
                  <a:pt x="950800" y="519600"/>
                  <a:pt x="941194" y="533048"/>
                </a:cubicBezTo>
                <a:cubicBezTo>
                  <a:pt x="921983" y="559943"/>
                  <a:pt x="909838" y="627115"/>
                  <a:pt x="909838" y="627115"/>
                </a:cubicBezTo>
                <a:cubicBezTo>
                  <a:pt x="915487" y="672305"/>
                  <a:pt x="913844" y="772222"/>
                  <a:pt x="956872" y="815249"/>
                </a:cubicBezTo>
                <a:cubicBezTo>
                  <a:pt x="968558" y="826935"/>
                  <a:pt x="988228" y="825701"/>
                  <a:pt x="1003906" y="830927"/>
                </a:cubicBezTo>
                <a:cubicBezTo>
                  <a:pt x="1019584" y="825701"/>
                  <a:pt x="1039254" y="826934"/>
                  <a:pt x="1050939" y="815249"/>
                </a:cubicBezTo>
                <a:cubicBezTo>
                  <a:pt x="1084849" y="781339"/>
                  <a:pt x="1056862" y="715745"/>
                  <a:pt x="1035262" y="689826"/>
                </a:cubicBezTo>
                <a:cubicBezTo>
                  <a:pt x="1024682" y="677130"/>
                  <a:pt x="1004118" y="678689"/>
                  <a:pt x="988228" y="674149"/>
                </a:cubicBezTo>
                <a:cubicBezTo>
                  <a:pt x="967510" y="668230"/>
                  <a:pt x="946420" y="663697"/>
                  <a:pt x="925516" y="658471"/>
                </a:cubicBezTo>
                <a:cubicBezTo>
                  <a:pt x="737113" y="677312"/>
                  <a:pt x="785655" y="622779"/>
                  <a:pt x="753060" y="736860"/>
                </a:cubicBezTo>
                <a:cubicBezTo>
                  <a:pt x="748520" y="752750"/>
                  <a:pt x="742608" y="768216"/>
                  <a:pt x="737382" y="783894"/>
                </a:cubicBezTo>
                <a:cubicBezTo>
                  <a:pt x="747834" y="825702"/>
                  <a:pt x="757399" y="867741"/>
                  <a:pt x="768738" y="909317"/>
                </a:cubicBezTo>
                <a:cubicBezTo>
                  <a:pt x="773086" y="925260"/>
                  <a:pt x="770968" y="946745"/>
                  <a:pt x="784415" y="956350"/>
                </a:cubicBezTo>
                <a:cubicBezTo>
                  <a:pt x="811311" y="975561"/>
                  <a:pt x="878483" y="987706"/>
                  <a:pt x="878483" y="987706"/>
                </a:cubicBezTo>
                <a:cubicBezTo>
                  <a:pt x="907613" y="944009"/>
                  <a:pt x="937583" y="923073"/>
                  <a:pt x="894161" y="862283"/>
                </a:cubicBezTo>
                <a:cubicBezTo>
                  <a:pt x="880577" y="843265"/>
                  <a:pt x="852353" y="841379"/>
                  <a:pt x="831449" y="830927"/>
                </a:cubicBezTo>
                <a:cubicBezTo>
                  <a:pt x="807659" y="833570"/>
                  <a:pt x="675557" y="826373"/>
                  <a:pt x="643315" y="877961"/>
                </a:cubicBezTo>
                <a:cubicBezTo>
                  <a:pt x="625798" y="905989"/>
                  <a:pt x="611959" y="972028"/>
                  <a:pt x="611959" y="972028"/>
                </a:cubicBezTo>
                <a:cubicBezTo>
                  <a:pt x="617185" y="1008610"/>
                  <a:pt x="620390" y="1045538"/>
                  <a:pt x="627637" y="1081773"/>
                </a:cubicBezTo>
                <a:cubicBezTo>
                  <a:pt x="630878" y="1097978"/>
                  <a:pt x="632991" y="1115902"/>
                  <a:pt x="643315" y="1128807"/>
                </a:cubicBezTo>
                <a:cubicBezTo>
                  <a:pt x="655086" y="1143520"/>
                  <a:pt x="674670" y="1149711"/>
                  <a:pt x="690348" y="1160163"/>
                </a:cubicBezTo>
                <a:cubicBezTo>
                  <a:pt x="706026" y="1144485"/>
                  <a:pt x="731291" y="1134448"/>
                  <a:pt x="737382" y="1113129"/>
                </a:cubicBezTo>
                <a:cubicBezTo>
                  <a:pt x="737472" y="1112812"/>
                  <a:pt x="713350" y="1010708"/>
                  <a:pt x="706026" y="1003384"/>
                </a:cubicBezTo>
                <a:cubicBezTo>
                  <a:pt x="679379" y="976737"/>
                  <a:pt x="611959" y="940672"/>
                  <a:pt x="611959" y="940672"/>
                </a:cubicBezTo>
                <a:cubicBezTo>
                  <a:pt x="588139" y="945965"/>
                  <a:pt x="444524" y="943730"/>
                  <a:pt x="439502" y="1019062"/>
                </a:cubicBezTo>
                <a:cubicBezTo>
                  <a:pt x="435316" y="1081851"/>
                  <a:pt x="429957" y="1149543"/>
                  <a:pt x="455180" y="1207196"/>
                </a:cubicBezTo>
                <a:cubicBezTo>
                  <a:pt x="470285" y="1241721"/>
                  <a:pt x="549247" y="1269908"/>
                  <a:pt x="549247" y="1269908"/>
                </a:cubicBezTo>
                <a:cubicBezTo>
                  <a:pt x="554473" y="1254230"/>
                  <a:pt x="566569" y="1239318"/>
                  <a:pt x="564925" y="1222874"/>
                </a:cubicBezTo>
                <a:cubicBezTo>
                  <a:pt x="556329" y="1136918"/>
                  <a:pt x="540836" y="1124030"/>
                  <a:pt x="502214" y="1066095"/>
                </a:cubicBezTo>
                <a:cubicBezTo>
                  <a:pt x="418599" y="1071321"/>
                  <a:pt x="332919" y="1062584"/>
                  <a:pt x="251368" y="1081773"/>
                </a:cubicBezTo>
                <a:cubicBezTo>
                  <a:pt x="235281" y="1085558"/>
                  <a:pt x="235690" y="1112281"/>
                  <a:pt x="235690" y="1128807"/>
                </a:cubicBezTo>
                <a:cubicBezTo>
                  <a:pt x="235690" y="1223019"/>
                  <a:pt x="246142" y="1316942"/>
                  <a:pt x="251368" y="1411009"/>
                </a:cubicBezTo>
                <a:cubicBezTo>
                  <a:pt x="272272" y="1405783"/>
                  <a:pt x="296151" y="1407283"/>
                  <a:pt x="314079" y="1395331"/>
                </a:cubicBezTo>
                <a:cubicBezTo>
                  <a:pt x="346560" y="1373677"/>
                  <a:pt x="353246" y="1317053"/>
                  <a:pt x="361113" y="1285586"/>
                </a:cubicBezTo>
                <a:cubicBezTo>
                  <a:pt x="355887" y="1259456"/>
                  <a:pt x="360216" y="1229368"/>
                  <a:pt x="345435" y="1207196"/>
                </a:cubicBezTo>
                <a:cubicBezTo>
                  <a:pt x="336268" y="1193446"/>
                  <a:pt x="313182" y="1198910"/>
                  <a:pt x="298401" y="1191519"/>
                </a:cubicBezTo>
                <a:cubicBezTo>
                  <a:pt x="281548" y="1183093"/>
                  <a:pt x="267046" y="1170615"/>
                  <a:pt x="251368" y="1160163"/>
                </a:cubicBezTo>
                <a:cubicBezTo>
                  <a:pt x="199108" y="1165389"/>
                  <a:pt x="144414" y="1159233"/>
                  <a:pt x="94589" y="1175841"/>
                </a:cubicBezTo>
                <a:cubicBezTo>
                  <a:pt x="76714" y="1181799"/>
                  <a:pt x="76557" y="1209551"/>
                  <a:pt x="63233" y="1222874"/>
                </a:cubicBezTo>
                <a:cubicBezTo>
                  <a:pt x="49909" y="1236198"/>
                  <a:pt x="31877" y="1243778"/>
                  <a:pt x="16199" y="1254230"/>
                </a:cubicBezTo>
                <a:cubicBezTo>
                  <a:pt x="-4435" y="1316137"/>
                  <a:pt x="522" y="1284738"/>
                  <a:pt x="522" y="1348297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>
              <a:sym typeface="Gill Sans" charset="0"/>
            </a:endParaRPr>
          </a:p>
        </p:txBody>
      </p:sp>
      <p:sp>
        <p:nvSpPr>
          <p:cNvPr id="35876" name="TextBox 105">
            <a:extLst>
              <a:ext uri="{FF2B5EF4-FFF2-40B4-BE49-F238E27FC236}">
                <a16:creationId xmlns:a16="http://schemas.microsoft.com/office/drawing/2014/main" id="{2ADA5901-E16E-EF42-A3DB-DF7FA0643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655" y="3682380"/>
            <a:ext cx="2069455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CR ionization layer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9CECDF79-7962-4948-ACFA-0DDACFB688E3}"/>
              </a:ext>
            </a:extLst>
          </p:cNvPr>
          <p:cNvSpPr/>
          <p:nvPr/>
        </p:nvSpPr>
        <p:spPr>
          <a:xfrm rot="5400000">
            <a:off x="795859" y="-1908721"/>
            <a:ext cx="4461495" cy="6428259"/>
          </a:xfrm>
          <a:prstGeom prst="arc">
            <a:avLst>
              <a:gd name="adj1" fmla="val 15183315"/>
              <a:gd name="adj2" fmla="val 140737"/>
            </a:avLst>
          </a:prstGeom>
          <a:ln w="38100">
            <a:solidFill>
              <a:srgbClr val="00206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/>
          </a:p>
        </p:txBody>
      </p:sp>
      <p:sp>
        <p:nvSpPr>
          <p:cNvPr id="35878" name="TextBox 3">
            <a:extLst>
              <a:ext uri="{FF2B5EF4-FFF2-40B4-BE49-F238E27FC236}">
                <a16:creationId xmlns:a16="http://schemas.microsoft.com/office/drawing/2014/main" id="{E3002CBE-E7DB-2C45-A695-1C786B62F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416" y="1442137"/>
            <a:ext cx="1369734" cy="3086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en-US" altLang="it-IT" sz="1406" dirty="0">
                <a:latin typeface="Optima" panose="02000503060000020004" pitchFamily="2" charset="0"/>
              </a:rPr>
              <a:t>T-</a:t>
            </a:r>
            <a:r>
              <a:rPr lang="en-US" altLang="it-IT" sz="1406" dirty="0" err="1">
                <a:latin typeface="Optima" panose="02000503060000020004" pitchFamily="2" charset="0"/>
              </a:rPr>
              <a:t>Tauriosphere</a:t>
            </a:r>
            <a:r>
              <a:rPr lang="en-US" altLang="it-IT" sz="1406" dirty="0"/>
              <a:t> </a:t>
            </a: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81B1972F-C99E-5943-8D3D-E31E1357F908}"/>
              </a:ext>
            </a:extLst>
          </p:cNvPr>
          <p:cNvSpPr/>
          <p:nvPr/>
        </p:nvSpPr>
        <p:spPr>
          <a:xfrm rot="16200000">
            <a:off x="415230" y="2666628"/>
            <a:ext cx="4460379" cy="7291090"/>
          </a:xfrm>
          <a:prstGeom prst="arc">
            <a:avLst>
              <a:gd name="adj1" fmla="val 506031"/>
              <a:gd name="adj2" fmla="val 5762617"/>
            </a:avLst>
          </a:prstGeom>
          <a:ln w="38100">
            <a:solidFill>
              <a:srgbClr val="00206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66" dirty="0"/>
          </a:p>
        </p:txBody>
      </p:sp>
      <p:sp>
        <p:nvSpPr>
          <p:cNvPr id="35880" name="TextBox 43">
            <a:extLst>
              <a:ext uri="{FF2B5EF4-FFF2-40B4-BE49-F238E27FC236}">
                <a16:creationId xmlns:a16="http://schemas.microsoft.com/office/drawing/2014/main" id="{3F079C9D-7CE6-F649-92B7-6B37A7965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13" y="3536156"/>
            <a:ext cx="737702" cy="52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en-US" altLang="it-IT" sz="1406" b="1"/>
              <a:t>T-Tauri</a:t>
            </a:r>
          </a:p>
          <a:p>
            <a:pPr algn="ctr" eaLnBrk="1" hangingPunct="1"/>
            <a:r>
              <a:rPr lang="en-US" altLang="it-IT" sz="1406" b="1"/>
              <a:t>star</a:t>
            </a:r>
          </a:p>
        </p:txBody>
      </p:sp>
      <p:sp>
        <p:nvSpPr>
          <p:cNvPr id="51" name="TextBox 3">
            <a:extLst>
              <a:ext uri="{FF2B5EF4-FFF2-40B4-BE49-F238E27FC236}">
                <a16:creationId xmlns:a16="http://schemas.microsoft.com/office/drawing/2014/main" id="{F26EDDBE-CB8E-4D44-BC91-999C0279F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28" y="6393857"/>
            <a:ext cx="1262846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it-IT" sz="1406" dirty="0">
                <a:latin typeface="Optima" panose="02000503060000020004" pitchFamily="2" charset="0"/>
              </a:rPr>
              <a:t>jet bow shock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1A66D17-7585-CF42-8696-5ADDF28FDADA}"/>
              </a:ext>
            </a:extLst>
          </p:cNvPr>
          <p:cNvCxnSpPr>
            <a:cxnSpLocks/>
          </p:cNvCxnSpPr>
          <p:nvPr/>
        </p:nvCxnSpPr>
        <p:spPr>
          <a:xfrm>
            <a:off x="1837946" y="1449275"/>
            <a:ext cx="523805" cy="334034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A60FB4F-A27F-6F4E-9D0D-08E4D1FE05E8}"/>
              </a:ext>
            </a:extLst>
          </p:cNvPr>
          <p:cNvCxnSpPr>
            <a:cxnSpLocks/>
          </p:cNvCxnSpPr>
          <p:nvPr/>
        </p:nvCxnSpPr>
        <p:spPr>
          <a:xfrm>
            <a:off x="1870627" y="1439806"/>
            <a:ext cx="143673" cy="458541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0B9D50B-E650-6146-8163-AD1DD045C25F}"/>
              </a:ext>
            </a:extLst>
          </p:cNvPr>
          <p:cNvCxnSpPr>
            <a:cxnSpLocks/>
          </p:cNvCxnSpPr>
          <p:nvPr/>
        </p:nvCxnSpPr>
        <p:spPr>
          <a:xfrm flipH="1">
            <a:off x="1508659" y="1505036"/>
            <a:ext cx="329288" cy="381611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D8CBA92-9F01-0547-80AF-DDC33F49FCBE}"/>
              </a:ext>
            </a:extLst>
          </p:cNvPr>
          <p:cNvCxnSpPr>
            <a:cxnSpLocks/>
          </p:cNvCxnSpPr>
          <p:nvPr/>
        </p:nvCxnSpPr>
        <p:spPr>
          <a:xfrm flipV="1">
            <a:off x="1865312" y="1380320"/>
            <a:ext cx="626071" cy="81848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5CD1B98-1BA5-5848-A115-C6DBFF7CE643}"/>
              </a:ext>
            </a:extLst>
          </p:cNvPr>
          <p:cNvSpPr/>
          <p:nvPr/>
        </p:nvSpPr>
        <p:spPr>
          <a:xfrm>
            <a:off x="1635424" y="2213865"/>
            <a:ext cx="372025" cy="338248"/>
          </a:xfrm>
          <a:prstGeom prst="ellipse">
            <a:avLst/>
          </a:prstGeom>
          <a:solidFill>
            <a:srgbClr val="660066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BA2D903-3C09-C949-A3CF-47280E68C15D}"/>
              </a:ext>
            </a:extLst>
          </p:cNvPr>
          <p:cNvSpPr/>
          <p:nvPr/>
        </p:nvSpPr>
        <p:spPr>
          <a:xfrm>
            <a:off x="977226" y="745577"/>
            <a:ext cx="372025" cy="338248"/>
          </a:xfrm>
          <a:prstGeom prst="ellipse">
            <a:avLst/>
          </a:prstGeom>
          <a:solidFill>
            <a:srgbClr val="CC00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DB5ACC12-B02B-B84A-BB45-79108977C780}"/>
              </a:ext>
            </a:extLst>
          </p:cNvPr>
          <p:cNvSpPr/>
          <p:nvPr/>
        </p:nvSpPr>
        <p:spPr>
          <a:xfrm rot="16200000">
            <a:off x="282310" y="1772102"/>
            <a:ext cx="1765082" cy="333578"/>
          </a:xfrm>
          <a:prstGeom prst="rightArrow">
            <a:avLst>
              <a:gd name="adj1" fmla="val 65269"/>
              <a:gd name="adj2" fmla="val 50000"/>
            </a:avLst>
          </a:prstGeom>
          <a:pattFill prst="ltVert">
            <a:fgClr>
              <a:srgbClr val="CC0000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solidFill>
                <a:srgbClr val="CC0000"/>
              </a:solidFill>
            </a:endParaRP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9128C8DA-96B1-3D44-8CCE-F8694917AB21}"/>
              </a:ext>
            </a:extLst>
          </p:cNvPr>
          <p:cNvSpPr/>
          <p:nvPr/>
        </p:nvSpPr>
        <p:spPr>
          <a:xfrm>
            <a:off x="404017" y="837936"/>
            <a:ext cx="1528638" cy="1224037"/>
          </a:xfrm>
          <a:prstGeom prst="blockArc">
            <a:avLst>
              <a:gd name="adj1" fmla="val 10800000"/>
              <a:gd name="adj2" fmla="val 121553"/>
              <a:gd name="adj3" fmla="val 9440"/>
            </a:avLst>
          </a:prstGeom>
          <a:solidFill>
            <a:srgbClr val="CC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 dirty="0">
              <a:solidFill>
                <a:schemeClr val="tx1"/>
              </a:solidFill>
            </a:endParaRPr>
          </a:p>
        </p:txBody>
      </p:sp>
      <p:sp>
        <p:nvSpPr>
          <p:cNvPr id="47" name="TextBox 77">
            <a:extLst>
              <a:ext uri="{FF2B5EF4-FFF2-40B4-BE49-F238E27FC236}">
                <a16:creationId xmlns:a16="http://schemas.microsoft.com/office/drawing/2014/main" id="{0DA7D1C8-F04B-B140-AADE-6E1ADA3BA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51" y="1932538"/>
            <a:ext cx="881973" cy="3086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stellar jet</a:t>
            </a:r>
          </a:p>
        </p:txBody>
      </p:sp>
      <p:sp>
        <p:nvSpPr>
          <p:cNvPr id="76" name="Right Arrow 75">
            <a:extLst>
              <a:ext uri="{FF2B5EF4-FFF2-40B4-BE49-F238E27FC236}">
                <a16:creationId xmlns:a16="http://schemas.microsoft.com/office/drawing/2014/main" id="{39D28758-3B88-3044-B5DE-71E4110FBB3E}"/>
              </a:ext>
            </a:extLst>
          </p:cNvPr>
          <p:cNvSpPr/>
          <p:nvPr/>
        </p:nvSpPr>
        <p:spPr>
          <a:xfrm rot="5400000">
            <a:off x="282310" y="5359887"/>
            <a:ext cx="1765082" cy="333578"/>
          </a:xfrm>
          <a:prstGeom prst="rightArrow">
            <a:avLst>
              <a:gd name="adj1" fmla="val 65269"/>
              <a:gd name="adj2" fmla="val 50000"/>
            </a:avLst>
          </a:prstGeom>
          <a:pattFill prst="ltVert">
            <a:fgClr>
              <a:srgbClr val="CC0000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sp>
        <p:nvSpPr>
          <p:cNvPr id="78" name="Block Arc 77">
            <a:extLst>
              <a:ext uri="{FF2B5EF4-FFF2-40B4-BE49-F238E27FC236}">
                <a16:creationId xmlns:a16="http://schemas.microsoft.com/office/drawing/2014/main" id="{9528F70A-F157-D040-A2FD-533BF3E1D20B}"/>
              </a:ext>
            </a:extLst>
          </p:cNvPr>
          <p:cNvSpPr/>
          <p:nvPr/>
        </p:nvSpPr>
        <p:spPr>
          <a:xfrm rot="10800000">
            <a:off x="410570" y="5403594"/>
            <a:ext cx="1528638" cy="1224037"/>
          </a:xfrm>
          <a:prstGeom prst="blockArc">
            <a:avLst>
              <a:gd name="adj1" fmla="val 10800000"/>
              <a:gd name="adj2" fmla="val 121553"/>
              <a:gd name="adj3" fmla="val 9440"/>
            </a:avLst>
          </a:prstGeom>
          <a:solidFill>
            <a:srgbClr val="CC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solidFill>
                <a:schemeClr val="tx1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E778A94-CDDC-ED42-B8FE-12B3315386C5}"/>
              </a:ext>
            </a:extLst>
          </p:cNvPr>
          <p:cNvSpPr/>
          <p:nvPr/>
        </p:nvSpPr>
        <p:spPr>
          <a:xfrm>
            <a:off x="977226" y="6381743"/>
            <a:ext cx="372025" cy="338248"/>
          </a:xfrm>
          <a:prstGeom prst="ellipse">
            <a:avLst/>
          </a:prstGeom>
          <a:solidFill>
            <a:srgbClr val="CC00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4482817-14D4-044E-8E4B-20DBAAA2FDE0}"/>
              </a:ext>
            </a:extLst>
          </p:cNvPr>
          <p:cNvCxnSpPr>
            <a:cxnSpLocks/>
          </p:cNvCxnSpPr>
          <p:nvPr/>
        </p:nvCxnSpPr>
        <p:spPr>
          <a:xfrm>
            <a:off x="1888577" y="6051972"/>
            <a:ext cx="482255" cy="286201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866FAD0-8142-274E-A72C-A6B88B277C9F}"/>
              </a:ext>
            </a:extLst>
          </p:cNvPr>
          <p:cNvCxnSpPr>
            <a:cxnSpLocks/>
          </p:cNvCxnSpPr>
          <p:nvPr/>
        </p:nvCxnSpPr>
        <p:spPr>
          <a:xfrm flipV="1">
            <a:off x="1888577" y="5918802"/>
            <a:ext cx="651191" cy="137860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82C46E2-7900-A04E-93FE-C73DAF482EB4}"/>
              </a:ext>
            </a:extLst>
          </p:cNvPr>
          <p:cNvCxnSpPr>
            <a:cxnSpLocks/>
          </p:cNvCxnSpPr>
          <p:nvPr/>
        </p:nvCxnSpPr>
        <p:spPr>
          <a:xfrm flipV="1">
            <a:off x="1888577" y="5637291"/>
            <a:ext cx="550725" cy="424502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5A3992A-F3C6-2642-B9C9-29ACA4BFA2FE}"/>
              </a:ext>
            </a:extLst>
          </p:cNvPr>
          <p:cNvCxnSpPr>
            <a:cxnSpLocks/>
          </p:cNvCxnSpPr>
          <p:nvPr/>
        </p:nvCxnSpPr>
        <p:spPr>
          <a:xfrm flipH="1" flipV="1">
            <a:off x="1665168" y="5656748"/>
            <a:ext cx="223409" cy="356027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0B89430-85F4-D48B-7620-53FCF0528AAF}"/>
              </a:ext>
            </a:extLst>
          </p:cNvPr>
          <p:cNvCxnSpPr>
            <a:cxnSpLocks/>
          </p:cNvCxnSpPr>
          <p:nvPr/>
        </p:nvCxnSpPr>
        <p:spPr>
          <a:xfrm flipV="1">
            <a:off x="1857753" y="2254995"/>
            <a:ext cx="651191" cy="137860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5D7970-C056-BEED-CEE7-F728CFEB2283}"/>
              </a:ext>
            </a:extLst>
          </p:cNvPr>
          <p:cNvCxnSpPr>
            <a:cxnSpLocks/>
          </p:cNvCxnSpPr>
          <p:nvPr/>
        </p:nvCxnSpPr>
        <p:spPr>
          <a:xfrm>
            <a:off x="1850656" y="2405877"/>
            <a:ext cx="640727" cy="77133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01">
            <a:extLst>
              <a:ext uri="{FF2B5EF4-FFF2-40B4-BE49-F238E27FC236}">
                <a16:creationId xmlns:a16="http://schemas.microsoft.com/office/drawing/2014/main" id="{817AB6C1-72BF-16E7-3379-1ED4F4BDB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363" y="1486667"/>
            <a:ext cx="1137893" cy="95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locally accelerated energetic particles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292153D-21B8-3150-02BB-876943D0C89E}"/>
              </a:ext>
            </a:extLst>
          </p:cNvPr>
          <p:cNvSpPr/>
          <p:nvPr/>
        </p:nvSpPr>
        <p:spPr>
          <a:xfrm>
            <a:off x="2562953" y="1367708"/>
            <a:ext cx="180433" cy="1200899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369ADF-0E89-A742-9BD5-24253E6F86AC}"/>
              </a:ext>
            </a:extLst>
          </p:cNvPr>
          <p:cNvSpPr/>
          <p:nvPr/>
        </p:nvSpPr>
        <p:spPr>
          <a:xfrm>
            <a:off x="871907" y="5255399"/>
            <a:ext cx="582662" cy="1215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97A94B1-1E26-389A-C975-07DEFC2E9B5A}"/>
              </a:ext>
            </a:extLst>
          </p:cNvPr>
          <p:cNvCxnSpPr>
            <a:cxnSpLocks/>
          </p:cNvCxnSpPr>
          <p:nvPr/>
        </p:nvCxnSpPr>
        <p:spPr>
          <a:xfrm flipV="1">
            <a:off x="1412274" y="5168182"/>
            <a:ext cx="651191" cy="137860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77">
            <a:extLst>
              <a:ext uri="{FF2B5EF4-FFF2-40B4-BE49-F238E27FC236}">
                <a16:creationId xmlns:a16="http://schemas.microsoft.com/office/drawing/2014/main" id="{D2792B87-4267-72FA-D2B7-F8BF86F59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87" y="4896928"/>
            <a:ext cx="1511889" cy="3086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jet internal shock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9936E5-FCEC-86F2-90A3-CDA0A6CF2B5E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454569" y="5316164"/>
            <a:ext cx="552880" cy="178163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erson smiling for a selfie&#10;&#10;AI-generated content may be incorrect.">
            <a:extLst>
              <a:ext uri="{FF2B5EF4-FFF2-40B4-BE49-F238E27FC236}">
                <a16:creationId xmlns:a16="http://schemas.microsoft.com/office/drawing/2014/main" id="{D0B74372-A32D-85C8-B277-E2EF10C3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117" y="5110311"/>
            <a:ext cx="1374658" cy="1374658"/>
          </a:xfrm>
          <a:prstGeom prst="rect">
            <a:avLst/>
          </a:prstGeom>
        </p:spPr>
      </p:pic>
      <p:sp>
        <p:nvSpPr>
          <p:cNvPr id="29" name="TextBox 80">
            <a:extLst>
              <a:ext uri="{FF2B5EF4-FFF2-40B4-BE49-F238E27FC236}">
                <a16:creationId xmlns:a16="http://schemas.microsoft.com/office/drawing/2014/main" id="{06B52C18-0471-EED5-1D50-24050149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087" y="6463121"/>
            <a:ext cx="1348126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Valentin Brunn</a:t>
            </a:r>
          </a:p>
        </p:txBody>
      </p:sp>
      <p:pic>
        <p:nvPicPr>
          <p:cNvPr id="31" name="Picture 30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04CC7E29-1407-CC12-C640-0F4F6403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129" y="4820413"/>
            <a:ext cx="1374659" cy="1374659"/>
          </a:xfrm>
          <a:prstGeom prst="rect">
            <a:avLst/>
          </a:prstGeom>
        </p:spPr>
      </p:pic>
      <p:sp>
        <p:nvSpPr>
          <p:cNvPr id="32" name="TextBox 80">
            <a:extLst>
              <a:ext uri="{FF2B5EF4-FFF2-40B4-BE49-F238E27FC236}">
                <a16:creationId xmlns:a16="http://schemas.microsoft.com/office/drawing/2014/main" id="{4A878A4A-EBAC-AE49-5781-90DDA7665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134" y="6123979"/>
            <a:ext cx="1432187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Marco Padovani</a:t>
            </a:r>
          </a:p>
        </p:txBody>
      </p:sp>
      <p:sp>
        <p:nvSpPr>
          <p:cNvPr id="33" name="Title 5">
            <a:extLst>
              <a:ext uri="{FF2B5EF4-FFF2-40B4-BE49-F238E27FC236}">
                <a16:creationId xmlns:a16="http://schemas.microsoft.com/office/drawing/2014/main" id="{7584D427-B996-006E-D88C-596F3EB2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36" y="31972"/>
            <a:ext cx="6474140" cy="1143000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Optima" panose="02000503060000020004" pitchFamily="2" charset="0"/>
              </a:rPr>
              <a:t>Modeling the ionization fraction in disks</a:t>
            </a:r>
          </a:p>
        </p:txBody>
      </p:sp>
      <p:sp>
        <p:nvSpPr>
          <p:cNvPr id="6" name="TextBox 92">
            <a:extLst>
              <a:ext uri="{FF2B5EF4-FFF2-40B4-BE49-F238E27FC236}">
                <a16:creationId xmlns:a16="http://schemas.microsoft.com/office/drawing/2014/main" id="{26847DAE-39D4-0C13-A17F-C6B043F0C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49" y="2797345"/>
            <a:ext cx="1317129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6" dirty="0">
                <a:latin typeface="Optima" panose="02000503060000020004" pitchFamily="2" charset="0"/>
                <a:ea typeface="ヒラギノ角ゴ ProN W3" panose="020B0300000000000000" pitchFamily="34" charset="-128"/>
              </a:rPr>
              <a:t>hot corona</a:t>
            </a:r>
          </a:p>
        </p:txBody>
      </p:sp>
    </p:spTree>
    <p:extLst>
      <p:ext uri="{BB962C8B-B14F-4D97-AF65-F5344CB8AC3E}">
        <p14:creationId xmlns:p14="http://schemas.microsoft.com/office/powerpoint/2010/main" val="1798833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uple of men sitting at a table&#10;&#10;AI-generated content may be incorrect.">
            <a:extLst>
              <a:ext uri="{FF2B5EF4-FFF2-40B4-BE49-F238E27FC236}">
                <a16:creationId xmlns:a16="http://schemas.microsoft.com/office/drawing/2014/main" id="{509B3EE2-1395-C706-4165-AD31D9BE01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58" t="17411" r="41481" b="14329"/>
          <a:stretch>
            <a:fillRect/>
          </a:stretch>
        </p:blipFill>
        <p:spPr>
          <a:xfrm>
            <a:off x="274386" y="406061"/>
            <a:ext cx="3121457" cy="3979147"/>
          </a:xfrm>
          <a:prstGeom prst="rect">
            <a:avLst/>
          </a:prstGeom>
        </p:spPr>
      </p:pic>
      <p:pic>
        <p:nvPicPr>
          <p:cNvPr id="5" name="Content Placeholder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8F1769BB-AF8E-8DC9-DDD3-1F3CAD825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4676" t="15777" r="5115" b="22566"/>
          <a:stretch>
            <a:fillRect/>
          </a:stretch>
        </p:blipFill>
        <p:spPr>
          <a:xfrm>
            <a:off x="5050588" y="138752"/>
            <a:ext cx="3156204" cy="3629914"/>
          </a:xfrm>
          <a:prstGeom prst="rect">
            <a:avLst/>
          </a:prstGeom>
        </p:spPr>
      </p:pic>
      <p:pic>
        <p:nvPicPr>
          <p:cNvPr id="7" name="Picture 6" descr="Men sitting at a table holding drinks&#10;&#10;AI-generated content may be incorrect.">
            <a:extLst>
              <a:ext uri="{FF2B5EF4-FFF2-40B4-BE49-F238E27FC236}">
                <a16:creationId xmlns:a16="http://schemas.microsoft.com/office/drawing/2014/main" id="{08FCDA85-43A2-331D-0695-8F7E1A5B8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rcRect l="49395" t="15572" r="6846" b="20713"/>
          <a:stretch>
            <a:fillRect/>
          </a:stretch>
        </p:blipFill>
        <p:spPr>
          <a:xfrm>
            <a:off x="2762111" y="3656417"/>
            <a:ext cx="2956956" cy="3225647"/>
          </a:xfrm>
          <a:prstGeom prst="rect">
            <a:avLst/>
          </a:prstGeom>
        </p:spPr>
      </p:pic>
      <p:pic>
        <p:nvPicPr>
          <p:cNvPr id="9" name="Picture 8" descr="A couple of men holding beer glasses&#10;&#10;AI-generated content may be incorrect.">
            <a:extLst>
              <a:ext uri="{FF2B5EF4-FFF2-40B4-BE49-F238E27FC236}">
                <a16:creationId xmlns:a16="http://schemas.microsoft.com/office/drawing/2014/main" id="{7FFA1E6F-E201-8AA3-1887-13C5DEAE46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285" t="7115" r="4368" b="8846"/>
          <a:stretch>
            <a:fillRect/>
          </a:stretch>
        </p:blipFill>
        <p:spPr>
          <a:xfrm>
            <a:off x="2692804" y="486801"/>
            <a:ext cx="2797997" cy="3302182"/>
          </a:xfrm>
          <a:prstGeom prst="rect">
            <a:avLst/>
          </a:prstGeom>
        </p:spPr>
      </p:pic>
      <p:pic>
        <p:nvPicPr>
          <p:cNvPr id="13" name="Picture 12" descr="A person holding a glass of beer&#10;&#10;AI-generated content may be incorrect.">
            <a:extLst>
              <a:ext uri="{FF2B5EF4-FFF2-40B4-BE49-F238E27FC236}">
                <a16:creationId xmlns:a16="http://schemas.microsoft.com/office/drawing/2014/main" id="{FE2944B2-C051-9D36-1300-89682F6E2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rcRect l="10731" t="4654" r="44667" b="15018"/>
          <a:stretch>
            <a:fillRect/>
          </a:stretch>
        </p:blipFill>
        <p:spPr>
          <a:xfrm>
            <a:off x="5711374" y="3272776"/>
            <a:ext cx="2728574" cy="3575547"/>
          </a:xfrm>
          <a:prstGeom prst="rect">
            <a:avLst/>
          </a:prstGeom>
        </p:spPr>
      </p:pic>
      <p:pic>
        <p:nvPicPr>
          <p:cNvPr id="17" name="Picture 16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F718A32C-816C-E1B9-300C-1FF466E5467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4557" t="33239" r="28531" b="41177"/>
          <a:stretch>
            <a:fillRect/>
          </a:stretch>
        </p:blipFill>
        <p:spPr>
          <a:xfrm>
            <a:off x="414547" y="4049485"/>
            <a:ext cx="2337939" cy="26525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E1FE95-0A0B-97B1-CF04-944EEED05866}"/>
              </a:ext>
            </a:extLst>
          </p:cNvPr>
          <p:cNvSpPr txBox="1"/>
          <p:nvPr/>
        </p:nvSpPr>
        <p:spPr>
          <a:xfrm>
            <a:off x="937208" y="172790"/>
            <a:ext cx="726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 conclusion: Rick, we need </a:t>
            </a:r>
            <a:r>
              <a:rPr lang="en-US" sz="3200">
                <a:solidFill>
                  <a:schemeClr val="bg1"/>
                </a:solidFill>
              </a:rPr>
              <a:t>more beer...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37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4F79F-61E1-8DE6-85A1-177228DA9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riding a bicycle on a road&#10;&#10;AI-generated content may be incorrect.">
            <a:extLst>
              <a:ext uri="{FF2B5EF4-FFF2-40B4-BE49-F238E27FC236}">
                <a16:creationId xmlns:a16="http://schemas.microsoft.com/office/drawing/2014/main" id="{8BBF550B-AF67-D47B-6DBB-EE9C693DB7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818"/>
          <a:stretch>
            <a:fillRect/>
          </a:stretch>
        </p:blipFill>
        <p:spPr>
          <a:xfrm>
            <a:off x="337352" y="71562"/>
            <a:ext cx="7892397" cy="67387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46DBCF-9B32-8BC5-359A-E79623577DBC}"/>
              </a:ext>
            </a:extLst>
          </p:cNvPr>
          <p:cNvSpPr txBox="1"/>
          <p:nvPr/>
        </p:nvSpPr>
        <p:spPr>
          <a:xfrm>
            <a:off x="2438847" y="5894164"/>
            <a:ext cx="56575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800" dirty="0">
                <a:latin typeface="Arial Rounded MT Bold" panose="020F0704030504030204" pitchFamily="34" charset="77"/>
              </a:rPr>
              <a:t>“NEVER UNDERESTIMATE     AN OLD MAN WITH A BICYCLE”</a:t>
            </a:r>
            <a:endParaRPr lang="en-US" sz="2800" dirty="0">
              <a:latin typeface="Arial Rounded MT Bold" panose="020F070403050403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04966-A0FD-BF8C-13BF-02E5916CCA05}"/>
              </a:ext>
            </a:extLst>
          </p:cNvPr>
          <p:cNvSpPr txBox="1"/>
          <p:nvPr/>
        </p:nvSpPr>
        <p:spPr>
          <a:xfrm>
            <a:off x="2007346" y="319683"/>
            <a:ext cx="4270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800" dirty="0">
                <a:latin typeface="Arial Rounded MT Bold" panose="020F0704030504030204" pitchFamily="34" charset="77"/>
              </a:rPr>
              <a:t>HAPPY RIDING, RICK!</a:t>
            </a:r>
            <a:endParaRPr lang="en-US" sz="2800" dirty="0">
              <a:latin typeface="Arial Rounded MT Bold" panose="020F0704030504030204" pitchFamily="34" charset="77"/>
            </a:endParaRPr>
          </a:p>
        </p:txBody>
      </p:sp>
      <p:pic>
        <p:nvPicPr>
          <p:cNvPr id="10" name="Picture 9" descr="A person wearing a red shirt and shorts&#10;&#10;AI-generated content may be incorrect.">
            <a:extLst>
              <a:ext uri="{FF2B5EF4-FFF2-40B4-BE49-F238E27FC236}">
                <a16:creationId xmlns:a16="http://schemas.microsoft.com/office/drawing/2014/main" id="{F5CE5830-20AA-F773-CE3D-E0C080177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1846">
            <a:off x="331929" y="873256"/>
            <a:ext cx="2652991" cy="5993201"/>
          </a:xfrm>
          <a:prstGeom prst="rect">
            <a:avLst/>
          </a:prstGeom>
          <a:effectLst/>
        </p:spPr>
      </p:pic>
      <p:pic>
        <p:nvPicPr>
          <p:cNvPr id="2" name="Picture 1" descr="A person wearing a red shirt and shorts&#10;&#10;AI-generated content may be incorrect.">
            <a:extLst>
              <a:ext uri="{FF2B5EF4-FFF2-40B4-BE49-F238E27FC236}">
                <a16:creationId xmlns:a16="http://schemas.microsoft.com/office/drawing/2014/main" id="{9AF440EE-E244-55F8-C66E-771B3A9B2E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4877"/>
          <a:stretch>
            <a:fillRect/>
          </a:stretch>
        </p:blipFill>
        <p:spPr>
          <a:xfrm rot="483689">
            <a:off x="35287" y="5932335"/>
            <a:ext cx="2652991" cy="906347"/>
          </a:xfrm>
          <a:prstGeom prst="rect">
            <a:avLst/>
          </a:prstGeom>
          <a:effectLst>
            <a:outerShdw blurRad="50800" dist="38100" dir="5400000" sx="106000" sy="106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freesound_community-large-crowd-applause-6250.mp3">
            <a:hlinkClick r:id="" action="ppaction://media"/>
            <a:extLst>
              <a:ext uri="{FF2B5EF4-FFF2-40B4-BE49-F238E27FC236}">
                <a16:creationId xmlns:a16="http://schemas.microsoft.com/office/drawing/2014/main" id="{D45B4235-DBD0-934B-6FC5-55524351A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7508" y="6004280"/>
            <a:ext cx="202075" cy="2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people looking at fireworks&#10;&#10;AI-generated content may be incorrect.">
            <a:extLst>
              <a:ext uri="{FF2B5EF4-FFF2-40B4-BE49-F238E27FC236}">
                <a16:creationId xmlns:a16="http://schemas.microsoft.com/office/drawing/2014/main" id="{F55C8143-12B8-ADFF-132A-6B01D26A8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843"/>
          <a:stretch>
            <a:fillRect/>
          </a:stretch>
        </p:blipFill>
        <p:spPr>
          <a:xfrm flipH="1">
            <a:off x="666043" y="0"/>
            <a:ext cx="8254287" cy="6858000"/>
          </a:xfrm>
          <a:prstGeom prst="rect">
            <a:avLst/>
          </a:prstGeom>
        </p:spPr>
      </p:pic>
      <p:pic>
        <p:nvPicPr>
          <p:cNvPr id="3" name="Picture 2" descr="A person with his arm around another person&#10;&#10;AI-generated content may be incorrect.">
            <a:extLst>
              <a:ext uri="{FF2B5EF4-FFF2-40B4-BE49-F238E27FC236}">
                <a16:creationId xmlns:a16="http://schemas.microsoft.com/office/drawing/2014/main" id="{D06D12B5-8B89-DA92-4420-1DDF7A7FB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11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8141"/>
          <a:stretch>
            <a:fillRect/>
          </a:stretch>
        </p:blipFill>
        <p:spPr>
          <a:xfrm>
            <a:off x="5415977" y="1162756"/>
            <a:ext cx="3515648" cy="57742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ouple of people looking at fireworks&#10;&#10;AI-generated content may be incorrect.">
            <a:extLst>
              <a:ext uri="{FF2B5EF4-FFF2-40B4-BE49-F238E27FC236}">
                <a16:creationId xmlns:a16="http://schemas.microsoft.com/office/drawing/2014/main" id="{01D3DC97-7E7F-8A90-84FB-40DFE0C13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26886" r="25812"/>
          <a:stretch>
            <a:fillRect/>
          </a:stretch>
        </p:blipFill>
        <p:spPr>
          <a:xfrm>
            <a:off x="214473" y="0"/>
            <a:ext cx="430107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8D3121-C120-96D0-98A4-3D21ABEE8722}"/>
              </a:ext>
            </a:extLst>
          </p:cNvPr>
          <p:cNvSpPr txBox="1"/>
          <p:nvPr/>
        </p:nvSpPr>
        <p:spPr>
          <a:xfrm>
            <a:off x="270933" y="618694"/>
            <a:ext cx="871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Rick: “I think this is the beginning of a beautiful friendship” 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9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standing on a stump in the woods&#10;&#10;AI-generated content may be incorrect.">
            <a:extLst>
              <a:ext uri="{FF2B5EF4-FFF2-40B4-BE49-F238E27FC236}">
                <a16:creationId xmlns:a16="http://schemas.microsoft.com/office/drawing/2014/main" id="{0B601370-A10A-E748-5A19-C65DB02E8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bright="6000" contrast="-35000"/>
                    </a14:imgEffect>
                  </a14:imgLayer>
                </a14:imgProps>
              </a:ext>
            </a:extLst>
          </a:blip>
          <a:srcRect l="8873" r="12950"/>
          <a:stretch>
            <a:fillRect/>
          </a:stretch>
        </p:blipFill>
        <p:spPr>
          <a:xfrm>
            <a:off x="5285905" y="134815"/>
            <a:ext cx="3180509" cy="6588369"/>
          </a:xfrm>
          <a:prstGeom prst="rect">
            <a:avLst/>
          </a:prstGeom>
        </p:spPr>
      </p:pic>
      <p:pic>
        <p:nvPicPr>
          <p:cNvPr id="6" name="Content Placeholder 4" descr="A group of men outside at night&#10;&#10;AI-generated content may be incorrect.">
            <a:extLst>
              <a:ext uri="{FF2B5EF4-FFF2-40B4-BE49-F238E27FC236}">
                <a16:creationId xmlns:a16="http://schemas.microsoft.com/office/drawing/2014/main" id="{D283E425-9054-ED72-C71E-BD3E20D2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21" t="40495" r="53616"/>
          <a:stretch>
            <a:fillRect/>
          </a:stretch>
        </p:blipFill>
        <p:spPr>
          <a:xfrm>
            <a:off x="573857" y="955874"/>
            <a:ext cx="3824252" cy="4010419"/>
          </a:xfrm>
          <a:prstGeom prst="rect">
            <a:avLst/>
          </a:prstGeom>
        </p:spPr>
      </p:pic>
      <p:pic>
        <p:nvPicPr>
          <p:cNvPr id="9" name="Picture 8" descr="A person and person standing in the snow&#10;&#10;AI-generated content may be incorrect.">
            <a:extLst>
              <a:ext uri="{FF2B5EF4-FFF2-40B4-BE49-F238E27FC236}">
                <a16:creationId xmlns:a16="http://schemas.microsoft.com/office/drawing/2014/main" id="{5D76986F-2D56-267F-CD33-DB8A84CF40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63" t="6601" r="9644" b="61399"/>
          <a:stretch>
            <a:fillRect/>
          </a:stretch>
        </p:blipFill>
        <p:spPr>
          <a:xfrm>
            <a:off x="158470" y="4975547"/>
            <a:ext cx="3180509" cy="1214993"/>
          </a:xfrm>
          <a:prstGeom prst="rect">
            <a:avLst/>
          </a:prstGeom>
        </p:spPr>
      </p:pic>
      <p:pic>
        <p:nvPicPr>
          <p:cNvPr id="10" name="Picture 9" descr="A person and person standing in the snow&#10;&#10;AI-generated content may be incorrect.">
            <a:extLst>
              <a:ext uri="{FF2B5EF4-FFF2-40B4-BE49-F238E27FC236}">
                <a16:creationId xmlns:a16="http://schemas.microsoft.com/office/drawing/2014/main" id="{3B58E1CB-4A70-EF8D-02BC-C3F2158B88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64" t="48954" r="44318" b="27784"/>
          <a:stretch>
            <a:fillRect/>
          </a:stretch>
        </p:blipFill>
        <p:spPr>
          <a:xfrm>
            <a:off x="3185239" y="5672517"/>
            <a:ext cx="2507753" cy="10438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19C3C5-40D4-B668-6675-FB3B0C477470}"/>
              </a:ext>
            </a:extLst>
          </p:cNvPr>
          <p:cNvSpPr txBox="1"/>
          <p:nvPr/>
        </p:nvSpPr>
        <p:spPr>
          <a:xfrm>
            <a:off x="2067337" y="190117"/>
            <a:ext cx="2957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77"/>
                <a:ea typeface="Ayuthaya" pitchFamily="2" charset="-34"/>
                <a:cs typeface="Big Caslon Medium" panose="02000603090000020003" pitchFamily="2" charset="-79"/>
              </a:rPr>
              <a:t>Summer of 1987</a:t>
            </a:r>
          </a:p>
        </p:txBody>
      </p:sp>
    </p:spTree>
    <p:extLst>
      <p:ext uri="{BB962C8B-B14F-4D97-AF65-F5344CB8AC3E}">
        <p14:creationId xmlns:p14="http://schemas.microsoft.com/office/powerpoint/2010/main" val="3540036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9A19E3-1A1C-30DC-F872-ECB766C0C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alarm clock on a table&#10;&#10;AI-generated content may be incorrect.">
            <a:extLst>
              <a:ext uri="{FF2B5EF4-FFF2-40B4-BE49-F238E27FC236}">
                <a16:creationId xmlns:a16="http://schemas.microsoft.com/office/drawing/2014/main" id="{175D2AF3-CA41-C1BD-498A-B9DCF149D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903" y="930834"/>
            <a:ext cx="7087949" cy="53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1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6F279-BF35-1E68-3D94-966615545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oats in the water&#10;&#10;AI-generated content may be incorrect.">
            <a:extLst>
              <a:ext uri="{FF2B5EF4-FFF2-40B4-BE49-F238E27FC236}">
                <a16:creationId xmlns:a16="http://schemas.microsoft.com/office/drawing/2014/main" id="{A8E0BE04-BDDD-B63D-3556-3FB0AC5B4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rcRect l="1" t="30680" r="1" b="-1"/>
          <a:stretch>
            <a:fillRect/>
          </a:stretch>
        </p:blipFill>
        <p:spPr>
          <a:xfrm>
            <a:off x="166288" y="665180"/>
            <a:ext cx="8789295" cy="5373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C81E1-DEAD-706C-F451-1342053525EB}"/>
              </a:ext>
            </a:extLst>
          </p:cNvPr>
          <p:cNvSpPr txBox="1"/>
          <p:nvPr/>
        </p:nvSpPr>
        <p:spPr>
          <a:xfrm>
            <a:off x="3548381" y="678263"/>
            <a:ext cx="4966381" cy="1569660"/>
          </a:xfrm>
          <a:prstGeom prst="rect">
            <a:avLst/>
          </a:prstGeom>
          <a:noFill/>
          <a:ln w="38100">
            <a:noFill/>
          </a:ln>
          <a:effectLst>
            <a:outerShdw blurRad="50800" dist="50800" dir="5400000" algn="ctr" rotWithShape="0">
              <a:srgbClr val="C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spc="3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C00000">
                      <a:alpha val="40000"/>
                    </a:srgbClr>
                  </a:outerShdw>
                </a:effectLst>
                <a:latin typeface="Impact" panose="020B0806030902050204" pitchFamily="34" charset="0"/>
                <a:cs typeface="Angsana New" panose="02020603050405020304" pitchFamily="18" charset="-34"/>
              </a:rPr>
              <a:t>RETIRED!</a:t>
            </a:r>
          </a:p>
        </p:txBody>
      </p:sp>
      <p:pic>
        <p:nvPicPr>
          <p:cNvPr id="6" name="Picture 5" descr="Two men sitting in chairs&#10;&#10;AI-generated content may be incorrect.">
            <a:extLst>
              <a:ext uri="{FF2B5EF4-FFF2-40B4-BE49-F238E27FC236}">
                <a16:creationId xmlns:a16="http://schemas.microsoft.com/office/drawing/2014/main" id="{583950E0-71D8-9217-21F1-7B2368579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16000"/>
                    </a14:imgEffect>
                  </a14:imgLayer>
                </a14:imgProps>
              </a:ext>
            </a:extLst>
          </a:blip>
          <a:srcRect t="31179" b="21748"/>
          <a:stretch>
            <a:fillRect/>
          </a:stretch>
        </p:blipFill>
        <p:spPr>
          <a:xfrm>
            <a:off x="1494217" y="1486692"/>
            <a:ext cx="4717309" cy="4934563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02BE4-F221-4BDA-2D8E-72469A592B28}"/>
              </a:ext>
            </a:extLst>
          </p:cNvPr>
          <p:cNvSpPr txBox="1"/>
          <p:nvPr/>
        </p:nvSpPr>
        <p:spPr>
          <a:xfrm>
            <a:off x="427413" y="1068872"/>
            <a:ext cx="2957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77"/>
                <a:ea typeface="Ayuthaya" pitchFamily="2" charset="-34"/>
                <a:cs typeface="Big Caslon Medium" panose="02000603090000020003" pitchFamily="2" charset="-79"/>
              </a:rPr>
              <a:t>Summer of 2027</a:t>
            </a:r>
          </a:p>
        </p:txBody>
      </p:sp>
    </p:spTree>
    <p:extLst>
      <p:ext uri="{BB962C8B-B14F-4D97-AF65-F5344CB8AC3E}">
        <p14:creationId xmlns:p14="http://schemas.microsoft.com/office/powerpoint/2010/main" val="4238868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C546DFA0-49FC-EE5A-3883-4EEFEAA031F5}"/>
              </a:ext>
            </a:extLst>
          </p:cNvPr>
          <p:cNvSpPr/>
          <p:nvPr/>
        </p:nvSpPr>
        <p:spPr>
          <a:xfrm rot="11104884">
            <a:off x="4561620" y="99482"/>
            <a:ext cx="4567232" cy="3346138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84C40FD-0E4C-3CBA-429F-B9B072114273}"/>
              </a:ext>
            </a:extLst>
          </p:cNvPr>
          <p:cNvSpPr/>
          <p:nvPr/>
        </p:nvSpPr>
        <p:spPr>
          <a:xfrm>
            <a:off x="110069" y="346637"/>
            <a:ext cx="4587497" cy="3384980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Cartoon a cartoon of a person with question marks&#10;&#10;AI-generated content may be incorrect.">
            <a:extLst>
              <a:ext uri="{FF2B5EF4-FFF2-40B4-BE49-F238E27FC236}">
                <a16:creationId xmlns:a16="http://schemas.microsoft.com/office/drawing/2014/main" id="{C9E5A4F9-5C80-18BF-7847-AC13B716E2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81"/>
          <a:stretch>
            <a:fillRect/>
          </a:stretch>
        </p:blipFill>
        <p:spPr>
          <a:xfrm>
            <a:off x="4910397" y="3408256"/>
            <a:ext cx="2102654" cy="1362456"/>
          </a:xfrm>
          <a:prstGeom prst="rect">
            <a:avLst/>
          </a:prstGeom>
        </p:spPr>
      </p:pic>
      <p:pic>
        <p:nvPicPr>
          <p:cNvPr id="8" name="Picture 7" descr="A picture of a sun and a question mark&#10;&#10;AI-generated content may be incorrect.">
            <a:extLst>
              <a:ext uri="{FF2B5EF4-FFF2-40B4-BE49-F238E27FC236}">
                <a16:creationId xmlns:a16="http://schemas.microsoft.com/office/drawing/2014/main" id="{35E45337-E5C6-2868-450C-32F0F58CD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84" t="14363" r="10069" b="8597"/>
          <a:stretch>
            <a:fillRect/>
          </a:stretch>
        </p:blipFill>
        <p:spPr>
          <a:xfrm>
            <a:off x="4660325" y="978615"/>
            <a:ext cx="4201174" cy="1444224"/>
          </a:xfrm>
          <a:prstGeom prst="rect">
            <a:avLst/>
          </a:prstGeom>
        </p:spPr>
      </p:pic>
      <p:pic>
        <p:nvPicPr>
          <p:cNvPr id="3" name="Picture 2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B39CDBF4-1E1D-CE80-C056-E52BE42E9C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49" t="19294" r="4135" b="6761"/>
          <a:stretch>
            <a:fillRect/>
          </a:stretch>
        </p:blipFill>
        <p:spPr>
          <a:xfrm>
            <a:off x="278195" y="1577947"/>
            <a:ext cx="4181973" cy="1444224"/>
          </a:xfrm>
          <a:prstGeom prst="rect">
            <a:avLst/>
          </a:prstGeom>
        </p:spPr>
      </p:pic>
      <p:pic>
        <p:nvPicPr>
          <p:cNvPr id="17" name="Picture 16" descr="Cartoon a cartoon of a person with question marks&#10;&#10;AI-generated content may be incorrect.">
            <a:extLst>
              <a:ext uri="{FF2B5EF4-FFF2-40B4-BE49-F238E27FC236}">
                <a16:creationId xmlns:a16="http://schemas.microsoft.com/office/drawing/2014/main" id="{B338D5EE-7400-B076-8D7A-43DAAA4A6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752"/>
          <a:stretch>
            <a:fillRect/>
          </a:stretch>
        </p:blipFill>
        <p:spPr>
          <a:xfrm>
            <a:off x="2066075" y="3236511"/>
            <a:ext cx="1917528" cy="1362456"/>
          </a:xfrm>
          <a:prstGeom prst="rect">
            <a:avLst/>
          </a:prstGeom>
        </p:spPr>
      </p:pic>
      <p:pic>
        <p:nvPicPr>
          <p:cNvPr id="5" name="Content Placeholder 4" descr="A couple of men sitting at a table&#10;&#10;AI-generated content may be incorrect.">
            <a:extLst>
              <a:ext uri="{FF2B5EF4-FFF2-40B4-BE49-F238E27FC236}">
                <a16:creationId xmlns:a16="http://schemas.microsoft.com/office/drawing/2014/main" id="{0E1F25A3-C212-7AB3-6787-44AA52E11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19713" t="15050" r="8474" b="21358"/>
          <a:stretch>
            <a:fillRect/>
          </a:stretch>
        </p:blipFill>
        <p:spPr>
          <a:xfrm>
            <a:off x="2488758" y="3986312"/>
            <a:ext cx="4166483" cy="2767054"/>
          </a:xfrm>
          <a:prstGeom prst="rect">
            <a:avLst/>
          </a:prstGeom>
          <a:effectLst>
            <a:softEdge rad="208777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5203D-C5C5-485F-02F4-5AC4ACAA2068}"/>
              </a:ext>
            </a:extLst>
          </p:cNvPr>
          <p:cNvSpPr txBox="1"/>
          <p:nvPr/>
        </p:nvSpPr>
        <p:spPr>
          <a:xfrm>
            <a:off x="185864" y="1219401"/>
            <a:ext cx="43288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Why things that are round(</a:t>
            </a:r>
            <a:r>
              <a:rPr lang="en-US" dirty="0" err="1"/>
              <a:t>ish</a:t>
            </a:r>
            <a:r>
              <a:rPr lang="en-US" dirty="0"/>
              <a:t>) become flat?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807FC9-DF28-8874-B158-BC3905BD11D3}"/>
              </a:ext>
            </a:extLst>
          </p:cNvPr>
          <p:cNvSpPr txBox="1"/>
          <p:nvPr/>
        </p:nvSpPr>
        <p:spPr>
          <a:xfrm>
            <a:off x="4898314" y="666602"/>
            <a:ext cx="38731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And things that are flat become round?</a:t>
            </a:r>
          </a:p>
        </p:txBody>
      </p:sp>
      <p:pic>
        <p:nvPicPr>
          <p:cNvPr id="9" name="Picture 8" descr="A close-up of a galaxy&#10;&#10;AI-generated content may be incorrect.">
            <a:extLst>
              <a:ext uri="{FF2B5EF4-FFF2-40B4-BE49-F238E27FC236}">
                <a16:creationId xmlns:a16="http://schemas.microsoft.com/office/drawing/2014/main" id="{4ADA4CEF-009C-F6E2-0F5E-65F2BD48CD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456" t="17004" r="13130" b="17412"/>
          <a:stretch>
            <a:fillRect/>
          </a:stretch>
        </p:blipFill>
        <p:spPr>
          <a:xfrm>
            <a:off x="2829344" y="1607414"/>
            <a:ext cx="1538492" cy="1374402"/>
          </a:xfrm>
          <a:prstGeom prst="rect">
            <a:avLst/>
          </a:prstGeom>
        </p:spPr>
      </p:pic>
      <p:pic>
        <p:nvPicPr>
          <p:cNvPr id="10" name="Picture 9" descr="A close-up of a galaxy&#10;&#10;AI-generated content may be incorrect.">
            <a:extLst>
              <a:ext uri="{FF2B5EF4-FFF2-40B4-BE49-F238E27FC236}">
                <a16:creationId xmlns:a16="http://schemas.microsoft.com/office/drawing/2014/main" id="{ADC74D95-3C5D-CA42-1E63-906662094E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456" t="17004" r="13130" b="17412"/>
          <a:stretch>
            <a:fillRect/>
          </a:stretch>
        </p:blipFill>
        <p:spPr>
          <a:xfrm>
            <a:off x="4731082" y="1047718"/>
            <a:ext cx="1553209" cy="13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1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A59F3-8710-64D2-1CC8-30A20F479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4CECC-866B-24B7-50ED-F0B832D68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288" y="1648633"/>
            <a:ext cx="8554319" cy="3847393"/>
          </a:xfrm>
        </p:spPr>
        <p:txBody>
          <a:bodyPr/>
          <a:lstStyle/>
          <a:p>
            <a:r>
              <a:rPr lang="en-US" u="sng" dirty="0">
                <a:latin typeface="Optima" panose="02000503060000020004" pitchFamily="2" charset="0"/>
              </a:rPr>
              <a:t>Macroscale</a:t>
            </a:r>
            <a:r>
              <a:rPr lang="en-US" dirty="0">
                <a:latin typeface="Optima" panose="02000503060000020004" pitchFamily="2" charset="0"/>
              </a:rPr>
              <a:t> </a:t>
            </a:r>
            <a:r>
              <a:rPr lang="en-US" dirty="0"/>
              <a:t>features dominate astrophysical observables (dynamics, energetics, etc...) </a:t>
            </a:r>
          </a:p>
          <a:p>
            <a:endParaRPr lang="en-US" dirty="0"/>
          </a:p>
          <a:p>
            <a:r>
              <a:rPr lang="en-US" dirty="0"/>
              <a:t>But these features</a:t>
            </a:r>
            <a:r>
              <a:rPr lang="en-US" dirty="0">
                <a:latin typeface="Optima" panose="02000503060000020004" pitchFamily="2" charset="0"/>
              </a:rPr>
              <a:t> are controlled through </a:t>
            </a:r>
            <a:r>
              <a:rPr lang="en-US" u="sng" dirty="0">
                <a:latin typeface="Optima" panose="02000503060000020004" pitchFamily="2" charset="0"/>
              </a:rPr>
              <a:t>microscale</a:t>
            </a:r>
            <a:r>
              <a:rPr lang="en-US" dirty="0">
                <a:latin typeface="Optima" panose="02000503060000020004" pitchFamily="2" charset="0"/>
              </a:rPr>
              <a:t> </a:t>
            </a:r>
            <a:r>
              <a:rPr lang="en-US" dirty="0"/>
              <a:t>physical</a:t>
            </a:r>
            <a:r>
              <a:rPr lang="en-US" dirty="0">
                <a:latin typeface="Optima" panose="02000503060000020004" pitchFamily="2" charset="0"/>
              </a:rPr>
              <a:t> processes (and transport coefficients) that mediate the flow of </a:t>
            </a:r>
          </a:p>
          <a:p>
            <a:pPr lvl="1"/>
            <a:r>
              <a:rPr lang="en-US" sz="1687" dirty="0"/>
              <a:t>momentum (</a:t>
            </a:r>
            <a:r>
              <a:rPr lang="en-US" sz="1687" dirty="0">
                <a:solidFill>
                  <a:srgbClr val="FF3300"/>
                </a:solidFill>
              </a:rPr>
              <a:t>viscosity</a:t>
            </a:r>
            <a:r>
              <a:rPr lang="en-US" sz="1687" dirty="0"/>
              <a:t>    ) </a:t>
            </a:r>
          </a:p>
          <a:p>
            <a:pPr lvl="1"/>
            <a:r>
              <a:rPr lang="en-US" sz="1687" dirty="0"/>
              <a:t>heat (</a:t>
            </a:r>
            <a:r>
              <a:rPr lang="en-US" sz="1687" dirty="0">
                <a:solidFill>
                  <a:srgbClr val="FF3300"/>
                </a:solidFill>
              </a:rPr>
              <a:t>thermal conductivity</a:t>
            </a:r>
            <a:r>
              <a:rPr lang="en-US" sz="1687" dirty="0"/>
              <a:t>    )</a:t>
            </a:r>
          </a:p>
          <a:p>
            <a:pPr lvl="1"/>
            <a:r>
              <a:rPr lang="en-US" sz="1687" dirty="0"/>
              <a:t>electric current (</a:t>
            </a:r>
            <a:r>
              <a:rPr lang="en-US" sz="1687" dirty="0">
                <a:solidFill>
                  <a:srgbClr val="FF3300"/>
                </a:solidFill>
              </a:rPr>
              <a:t>electrical conductivity</a:t>
            </a:r>
            <a:r>
              <a:rPr lang="en-US" sz="1687" dirty="0"/>
              <a:t>    or </a:t>
            </a:r>
            <a:r>
              <a:rPr lang="en-US" sz="1687" dirty="0">
                <a:solidFill>
                  <a:srgbClr val="FF0000"/>
                </a:solidFill>
              </a:rPr>
              <a:t>electrical resistivity                </a:t>
            </a:r>
            <a:r>
              <a:rPr lang="en-US" sz="1687" dirty="0"/>
              <a:t>)  </a:t>
            </a:r>
            <a:endParaRPr lang="en-US" dirty="0">
              <a:latin typeface="Optima" panose="02000503060000020004" pitchFamily="2" charset="0"/>
            </a:endParaRPr>
          </a:p>
          <a:p>
            <a:pPr marL="0" indent="0">
              <a:buNone/>
            </a:pPr>
            <a:r>
              <a:rPr lang="en-US" dirty="0"/>
              <a:t>Macro- and micro-scales are </a:t>
            </a:r>
            <a:r>
              <a:rPr lang="en-US" u="sng" dirty="0"/>
              <a:t>coupled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dirty="0"/>
              <a:t>Consequences: </a:t>
            </a:r>
          </a:p>
          <a:p>
            <a:r>
              <a:rPr lang="en-US" dirty="0"/>
              <a:t>Physical processes are inter-dependent</a:t>
            </a:r>
          </a:p>
          <a:p>
            <a:r>
              <a:rPr lang="en-US" dirty="0"/>
              <a:t>Benefits often come with side effects, sometimes unexpected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E9E348-1275-7576-3DF1-EA908765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930" y="2988079"/>
            <a:ext cx="139219" cy="1265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2539F1-E619-0BD6-7866-C444347A5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139" y="3295816"/>
            <a:ext cx="137517" cy="131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548C7B-7EDA-DCBA-307C-AE9C51CEB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774" y="3603594"/>
            <a:ext cx="150019" cy="125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7901E-0793-01F3-9A5F-B2E8A8495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460" y="3368966"/>
            <a:ext cx="849162" cy="5136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48B1F7-42EE-4C3E-7491-DA1E859C9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Macroscales and microscales</a:t>
            </a:r>
          </a:p>
        </p:txBody>
      </p:sp>
    </p:spTree>
    <p:extLst>
      <p:ext uri="{BB962C8B-B14F-4D97-AF65-F5344CB8AC3E}">
        <p14:creationId xmlns:p14="http://schemas.microsoft.com/office/powerpoint/2010/main" val="1714509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36D9D1-447B-4C4B-9D53-64B13CEE20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002"/>
          <a:stretch>
            <a:fillRect/>
          </a:stretch>
        </p:blipFill>
        <p:spPr>
          <a:xfrm>
            <a:off x="395442" y="688259"/>
            <a:ext cx="4783401" cy="1446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4C50BC-3A44-C44F-83D7-53CB50BC9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5" r="14604" b="54651"/>
          <a:stretch/>
        </p:blipFill>
        <p:spPr>
          <a:xfrm>
            <a:off x="5404649" y="4675097"/>
            <a:ext cx="3019305" cy="1839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5775CC-96F3-4D47-B349-0E56BFCC0A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8"/>
          <a:stretch/>
        </p:blipFill>
        <p:spPr>
          <a:xfrm>
            <a:off x="1976285" y="1970097"/>
            <a:ext cx="5384740" cy="2380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9C3217-F24B-4B06-E27F-FFB8858D91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3" b="9854"/>
          <a:stretch>
            <a:fillRect/>
          </a:stretch>
        </p:blipFill>
        <p:spPr>
          <a:xfrm>
            <a:off x="276438" y="4629752"/>
            <a:ext cx="4271137" cy="19203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99171F-B938-E0D8-C10C-7AA476D48E3D}"/>
              </a:ext>
            </a:extLst>
          </p:cNvPr>
          <p:cNvSpPr/>
          <p:nvPr/>
        </p:nvSpPr>
        <p:spPr>
          <a:xfrm>
            <a:off x="3998008" y="6208283"/>
            <a:ext cx="501445" cy="398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57FAD6-9BE4-784A-2B49-53358A0C9F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6378"/>
          <a:stretch>
            <a:fillRect/>
          </a:stretch>
        </p:blipFill>
        <p:spPr>
          <a:xfrm>
            <a:off x="547842" y="352430"/>
            <a:ext cx="5091708" cy="332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B55EF8-F82C-DC41-A91A-0AA758AA4F30}"/>
              </a:ext>
            </a:extLst>
          </p:cNvPr>
          <p:cNvSpPr txBox="1"/>
          <p:nvPr/>
        </p:nvSpPr>
        <p:spPr>
          <a:xfrm>
            <a:off x="2609053" y="300369"/>
            <a:ext cx="1188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 Regular" panose="02000503060000020004" pitchFamily="2" charset="0"/>
                <a:ea typeface="+mn-ea"/>
                <a:cs typeface="+mn-cs"/>
              </a:rPr>
              <a:t>(13,447 cit.)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8C8B5-6800-4727-120E-C859FCE04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49" y="5698756"/>
            <a:ext cx="4127104" cy="551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32504-F0F5-0EF9-C958-A903C19F229E}"/>
              </a:ext>
            </a:extLst>
          </p:cNvPr>
          <p:cNvSpPr txBox="1"/>
          <p:nvPr/>
        </p:nvSpPr>
        <p:spPr>
          <a:xfrm>
            <a:off x="6465536" y="4460475"/>
            <a:ext cx="1121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tima" panose="02000503060000020004" pitchFamily="2" charset="0"/>
              </a:rPr>
              <a:t>X-ray binary</a:t>
            </a:r>
          </a:p>
        </p:txBody>
      </p:sp>
    </p:spTree>
    <p:extLst>
      <p:ext uri="{BB962C8B-B14F-4D97-AF65-F5344CB8AC3E}">
        <p14:creationId xmlns:p14="http://schemas.microsoft.com/office/powerpoint/2010/main" val="309533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B1170-D1A1-36E5-AF6C-7FD28ED79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2ABB3E-84F6-B85A-7A2D-8A8221469132}"/>
              </a:ext>
            </a:extLst>
          </p:cNvPr>
          <p:cNvSpPr/>
          <p:nvPr/>
        </p:nvSpPr>
        <p:spPr>
          <a:xfrm rot="19942287">
            <a:off x="5675269" y="1091534"/>
            <a:ext cx="121614" cy="642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15" eaLnBrk="1" hangingPunct="1"/>
            <a:endParaRPr lang="en-US" sz="1687">
              <a:solidFill>
                <a:srgbClr val="FFFFFF"/>
              </a:solidFill>
              <a:latin typeface="Arial"/>
              <a:ea typeface="ＭＳ Ｐゴシック"/>
              <a:cs typeface="Arial"/>
              <a:sym typeface="Gill San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AAFFE-1265-2216-00D6-8C368BD72731}"/>
              </a:ext>
            </a:extLst>
          </p:cNvPr>
          <p:cNvSpPr txBox="1"/>
          <p:nvPr/>
        </p:nvSpPr>
        <p:spPr>
          <a:xfrm>
            <a:off x="3742823" y="3152297"/>
            <a:ext cx="52557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093" indent="-241093" defTabSz="642915"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Magnetic field  →</a:t>
            </a:r>
          </a:p>
          <a:p>
            <a:pPr defTabSz="642915"/>
            <a:r>
              <a:rPr lang="en-US" dirty="0">
                <a:solidFill>
                  <a:srgbClr val="FF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    → large magnetic stresses on infalling envelope</a:t>
            </a:r>
          </a:p>
          <a:p>
            <a:pPr defTabSz="642915"/>
            <a:endParaRPr lang="en-US" dirty="0">
              <a:solidFill>
                <a:srgbClr val="000000"/>
              </a:solidFill>
              <a:latin typeface="Optima" panose="02000503060000020004" pitchFamily="2" charset="0"/>
              <a:ea typeface="ヒラギノ角ゴ ProN W3" charset="0"/>
              <a:sym typeface="Gill Sans" charset="0"/>
            </a:endParaRPr>
          </a:p>
          <a:p>
            <a:pPr marL="241093" indent="-241093" defTabSz="642915"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Complete removal of angular momentum around the protostar </a:t>
            </a:r>
            <a:r>
              <a:rPr lang="en-US" dirty="0">
                <a:solidFill>
                  <a:srgbClr val="FF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→</a:t>
            </a:r>
            <a:r>
              <a:rPr lang="en-US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Optima" panose="02000503060000020004" pitchFamily="2" charset="0"/>
                <a:ea typeface="ヒラギノ角ゴ ProN W3" charset="0"/>
                <a:sym typeface="Gill Sans" charset="0"/>
              </a:rPr>
              <a:t>catastrophic magnetic braking</a:t>
            </a:r>
          </a:p>
          <a:p>
            <a:pPr defTabSz="642915" eaLnBrk="1" hangingPunct="1"/>
            <a:endParaRPr lang="en-US" dirty="0">
              <a:solidFill>
                <a:srgbClr val="000000"/>
              </a:solidFill>
              <a:latin typeface="Optima" panose="02000503060000020004" pitchFamily="2" charset="0"/>
              <a:ea typeface="ヒラギノ角ゴ ProN W3" charset="0"/>
              <a:sym typeface="Gill Sans" charset="0"/>
            </a:endParaRPr>
          </a:p>
          <a:p>
            <a:pPr defTabSz="642915" eaLnBrk="1" hangingPunct="1"/>
            <a:endParaRPr lang="en-US" dirty="0">
              <a:solidFill>
                <a:srgbClr val="000000"/>
              </a:solidFill>
              <a:latin typeface="Optima" panose="02000503060000020004" pitchFamily="2" charset="0"/>
              <a:ea typeface="ヒラギノ角ゴ ProN W3" charset="0"/>
              <a:sym typeface="Gill San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70F421-54AE-747E-B83E-6E58BDE37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752" y="3175376"/>
            <a:ext cx="2363343" cy="301950"/>
          </a:xfrm>
          <a:prstGeom prst="rect">
            <a:avLst/>
          </a:prstGeom>
        </p:spPr>
      </p:pic>
      <p:pic>
        <p:nvPicPr>
          <p:cNvPr id="2" name="Content Placeholder 4" descr="A diagram of a blue sphere&#10;&#10;AI-generated content may be incorrect.">
            <a:extLst>
              <a:ext uri="{FF2B5EF4-FFF2-40B4-BE49-F238E27FC236}">
                <a16:creationId xmlns:a16="http://schemas.microsoft.com/office/drawing/2014/main" id="{DBE0C7E4-D147-40F6-FDE8-4A7E2ED7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157"/>
          <a:stretch>
            <a:fillRect/>
          </a:stretch>
        </p:blipFill>
        <p:spPr>
          <a:xfrm>
            <a:off x="252302" y="3801979"/>
            <a:ext cx="3473876" cy="2724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C5A434-ED22-C2B5-41A7-C0E82999729A}"/>
              </a:ext>
            </a:extLst>
          </p:cNvPr>
          <p:cNvSpPr txBox="1"/>
          <p:nvPr/>
        </p:nvSpPr>
        <p:spPr>
          <a:xfrm>
            <a:off x="4192250" y="938664"/>
            <a:ext cx="4156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Optima" panose="02000503060000020004" pitchFamily="2" charset="0"/>
              </a:rPr>
              <a:t>Effect of magnetic stresses during cloud collapse</a:t>
            </a:r>
          </a:p>
        </p:txBody>
      </p:sp>
      <p:sp>
        <p:nvSpPr>
          <p:cNvPr id="29701" name="TextBox 3">
            <a:extLst>
              <a:ext uri="{FF2B5EF4-FFF2-40B4-BE49-F238E27FC236}">
                <a16:creationId xmlns:a16="http://schemas.microsoft.com/office/drawing/2014/main" id="{D536825B-291E-8C27-71E9-1E732A98C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70" y="449417"/>
            <a:ext cx="4156845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42915">
              <a:spcBef>
                <a:spcPct val="0"/>
              </a:spcBef>
              <a:buNone/>
            </a:pPr>
            <a:r>
              <a:rPr lang="en-US" altLang="it-IT" sz="1406" dirty="0">
                <a:solidFill>
                  <a:srgbClr val="000000"/>
                </a:solidFill>
                <a:latin typeface="Optima" panose="02000503060000020004" pitchFamily="2" charset="0"/>
                <a:sym typeface="Gill Sans" charset="0"/>
              </a:rPr>
              <a:t>model B-field in G31.41+0.31 (Beltrán et al. 2019)</a:t>
            </a:r>
          </a:p>
        </p:txBody>
      </p:sp>
      <p:pic>
        <p:nvPicPr>
          <p:cNvPr id="7" name="Content Placeholder 4" descr="A diagram of a blue sphere&#10;&#10;AI-generated content may be incorrect.">
            <a:extLst>
              <a:ext uri="{FF2B5EF4-FFF2-40B4-BE49-F238E27FC236}">
                <a16:creationId xmlns:a16="http://schemas.microsoft.com/office/drawing/2014/main" id="{3F77AE34-E052-8C0C-76EF-5B1967A86E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765" t="7666" b="57703"/>
          <a:stretch>
            <a:fillRect/>
          </a:stretch>
        </p:blipFill>
        <p:spPr>
          <a:xfrm rot="16200000">
            <a:off x="594259" y="753699"/>
            <a:ext cx="2981744" cy="30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69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1581CA6-8381-2144-AE27-918761607050}" vid="{5E396C09-4771-3F47-9DAA-4143E0F7C8F9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000" dirty="0" err="1" smtClean="0">
            <a:latin typeface="Optima" panose="02000503060000020004" pitchFamily="2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4_Office Theme">
      <a:majorFont>
        <a:latin typeface=""/>
        <a:ea typeface="MS PGothic"/>
        <a:cs typeface="MS PGothic"/>
      </a:majorFont>
      <a:minorFont>
        <a:latin typeface=""/>
        <a:ea typeface="MS PGothic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23795</TotalTime>
  <Words>548</Words>
  <Application>Microsoft Macintosh PowerPoint</Application>
  <PresentationFormat>On-screen Show (4:3)</PresentationFormat>
  <Paragraphs>98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MS PGothic</vt:lpstr>
      <vt:lpstr>Aptos</vt:lpstr>
      <vt:lpstr>Arial</vt:lpstr>
      <vt:lpstr>Arial Rounded MT Bold</vt:lpstr>
      <vt:lpstr>Bernard MT Condensed</vt:lpstr>
      <vt:lpstr>Book Antiqua</vt:lpstr>
      <vt:lpstr>Calibri</vt:lpstr>
      <vt:lpstr>Calibri Light</vt:lpstr>
      <vt:lpstr>Century Gothic</vt:lpstr>
      <vt:lpstr>Gill Sans</vt:lpstr>
      <vt:lpstr>Impact</vt:lpstr>
      <vt:lpstr>Optima</vt:lpstr>
      <vt:lpstr>Optima Regular</vt:lpstr>
      <vt:lpstr>Symbol</vt:lpstr>
      <vt:lpstr>Office Theme</vt:lpstr>
      <vt:lpstr>1_Default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Macroscales and microscales</vt:lpstr>
      <vt:lpstr>PowerPoint Presentation</vt:lpstr>
      <vt:lpstr>PowerPoint Presentation</vt:lpstr>
      <vt:lpstr>PowerPoint Presentation</vt:lpstr>
      <vt:lpstr>Measuring B in disks: I. Dust continuum polarization</vt:lpstr>
      <vt:lpstr>Measuring B in disks: II. CN, OH, CH3OH</vt:lpstr>
      <vt:lpstr>PowerPoint Presentation</vt:lpstr>
      <vt:lpstr>Modeling the ionization fraction in disks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 Galli</dc:creator>
  <cp:lastModifiedBy>Microsoft Office User</cp:lastModifiedBy>
  <cp:revision>48</cp:revision>
  <dcterms:created xsi:type="dcterms:W3CDTF">2025-09-20T10:42:00Z</dcterms:created>
  <dcterms:modified xsi:type="dcterms:W3CDTF">2026-05-15T08:14:57Z</dcterms:modified>
</cp:coreProperties>
</file>