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302" r:id="rId4"/>
    <p:sldId id="258" r:id="rId5"/>
    <p:sldId id="259" r:id="rId6"/>
    <p:sldId id="301" r:id="rId7"/>
    <p:sldId id="260" r:id="rId8"/>
    <p:sldId id="261" r:id="rId9"/>
    <p:sldId id="262" r:id="rId10"/>
    <p:sldId id="263" r:id="rId11"/>
    <p:sldId id="296" r:id="rId12"/>
    <p:sldId id="264" r:id="rId13"/>
    <p:sldId id="265" r:id="rId14"/>
    <p:sldId id="297" r:id="rId15"/>
    <p:sldId id="266" r:id="rId16"/>
    <p:sldId id="267" r:id="rId17"/>
    <p:sldId id="298" r:id="rId18"/>
    <p:sldId id="268" r:id="rId19"/>
    <p:sldId id="269" r:id="rId20"/>
    <p:sldId id="299" r:id="rId21"/>
    <p:sldId id="270" r:id="rId22"/>
    <p:sldId id="271" r:id="rId23"/>
    <p:sldId id="300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92" r:id="rId34"/>
    <p:sldId id="281" r:id="rId35"/>
    <p:sldId id="282" r:id="rId36"/>
    <p:sldId id="295" r:id="rId37"/>
    <p:sldId id="283" r:id="rId38"/>
    <p:sldId id="284" r:id="rId39"/>
    <p:sldId id="285" r:id="rId40"/>
    <p:sldId id="286" r:id="rId41"/>
    <p:sldId id="287" r:id="rId42"/>
    <p:sldId id="288" r:id="rId43"/>
    <p:sldId id="294" r:id="rId44"/>
    <p:sldId id="293" r:id="rId45"/>
    <p:sldId id="289" r:id="rId46"/>
    <p:sldId id="290" r:id="rId47"/>
    <p:sldId id="291" r:id="rId48"/>
  </p:sldIdLst>
  <p:sldSz cx="12192000" cy="6858000"/>
  <p:notesSz cx="6858000" cy="9144000"/>
  <p:defaultTextStyle>
    <a:defPPr>
      <a:defRPr lang="it-IT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 varScale="1">
        <p:scale>
          <a:sx n="71" d="100"/>
          <a:sy n="71" d="100"/>
        </p:scale>
        <p:origin x="488" y="2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8F21FEC-DF32-4E90-A279-29D5C0BB0773}" type="datetime1">
              <a:rPr lang="it-IT"/>
              <a:t>27/02/2026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it-IT"/>
              <a:t>Fare clic per modificare lo stile del titolo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6B3AB32-59DF-41F1-9618-EDFBF5049629}" type="slidenum">
              <a:rPr lang="it-IT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 bwMode="auto"/>
        <p:txBody>
          <a:bodyPr rtlCol="0"/>
          <a:lstStyle/>
          <a:p>
            <a:pPr>
              <a:defRPr/>
            </a:pPr>
            <a:endParaRPr lang="it-IT"/>
          </a:p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 bwMode="auto"/>
        <p:txBody>
          <a:bodyPr rtlCol="0"/>
          <a:lstStyle/>
          <a:p>
            <a:pPr>
              <a:defRPr/>
            </a:pPr>
            <a:fld id="{C6B3AB32-59DF-41F1-9618-EDFBF5049629}" type="slidenum">
              <a:rPr lang="it-IT"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 bwMode="auto">
          <a:ln/>
        </p:spPr>
        <p:txBody>
          <a:bodyPr vert="horz" lIns="0" tIns="0" rIns="0" bIns="0" anchor="b" anchorCtr="0">
            <a:noAutofit/>
          </a:bodyPr>
          <a:lstStyle/>
          <a:p>
            <a:pPr lvl="0">
              <a:defRPr/>
            </a:pPr>
            <a:fld id="{6B95609B-1351-4541-BBDB-CD5CB7040BAC}" type="slidenum">
              <a:rPr/>
              <a:t>10</a:t>
            </a:fld>
            <a:endParaRPr lang="en-US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 bwMode="auto"/>
        <p:txBody>
          <a:bodyPr vert="horz"/>
          <a:lstStyle/>
          <a:p>
            <a:pPr>
              <a:defRPr/>
            </a:pPr>
            <a:endParaRPr lang="en-US" sz="28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9F6B9-EEB8-8FE0-7FA6-803F8476C48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77597170" name="Segnaposto numero diapositiva 6">
            <a:extLst>
              <a:ext uri="{FF2B5EF4-FFF2-40B4-BE49-F238E27FC236}">
                <a16:creationId xmlns:a16="http://schemas.microsoft.com/office/drawing/2014/main" id="{7E38D0F4-7625-5CC7-2CCA-092126DF13D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 bwMode="auto">
          <a:ln/>
        </p:spPr>
        <p:txBody>
          <a:bodyPr vert="horz" lIns="0" tIns="0" rIns="0" bIns="0" anchor="b" anchorCtr="0">
            <a:noAutofit/>
          </a:bodyPr>
          <a:lstStyle/>
          <a:p>
            <a:pPr lvl="0">
              <a:defRPr/>
            </a:pPr>
            <a:fld id="{89F44A75-CF4E-2A0A-07A1-327A31F21786}" type="slidenum">
              <a:rPr/>
              <a:t>11</a:t>
            </a:fld>
            <a:endParaRPr lang="en-US"/>
          </a:p>
        </p:txBody>
      </p:sp>
      <p:sp>
        <p:nvSpPr>
          <p:cNvPr id="1827227334" name="Segnaposto immagine diapositiva 1">
            <a:extLst>
              <a:ext uri="{FF2B5EF4-FFF2-40B4-BE49-F238E27FC236}">
                <a16:creationId xmlns:a16="http://schemas.microsoft.com/office/drawing/2014/main" id="{1FA2AFB9-462B-B039-135E-FCF7C3663AD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1057951429" name="Segnaposto note 2">
            <a:extLst>
              <a:ext uri="{FF2B5EF4-FFF2-40B4-BE49-F238E27FC236}">
                <a16:creationId xmlns:a16="http://schemas.microsoft.com/office/drawing/2014/main" id="{DFA9E92A-0BBD-A8DC-2BD1-4EF7D220872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/>
        <p:txBody>
          <a:bodyPr vert="horz"/>
          <a:lstStyle/>
          <a:p>
            <a:pPr>
              <a:defRPr/>
            </a:pP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095008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 bwMode="auto">
          <a:ln/>
        </p:spPr>
        <p:txBody>
          <a:bodyPr vert="horz" lIns="0" tIns="0" rIns="0" bIns="0" anchor="b" anchorCtr="0">
            <a:noAutofit/>
          </a:bodyPr>
          <a:lstStyle/>
          <a:p>
            <a:pPr lvl="0">
              <a:defRPr/>
            </a:pPr>
            <a:fld id="{558EAC63-471D-4161-946C-CB718C2DB5C0}" type="slidenum">
              <a:rPr/>
              <a:t>12</a:t>
            </a:fld>
            <a:endParaRPr lang="en-US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 bwMode="auto"/>
        <p:txBody>
          <a:bodyPr vert="horz"/>
          <a:lstStyle/>
          <a:p>
            <a:pPr>
              <a:defRPr/>
            </a:pPr>
            <a:endParaRPr lang="en-US" sz="28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3002345" name="Segnaposto numero diapositiva 6"/>
          <p:cNvSpPr txBox="1">
            <a:spLocks noGrp="1"/>
          </p:cNvSpPr>
          <p:nvPr>
            <p:ph type="sldNum" sz="quarter" idx="5"/>
          </p:nvPr>
        </p:nvSpPr>
        <p:spPr bwMode="auto">
          <a:ln/>
        </p:spPr>
        <p:txBody>
          <a:bodyPr vert="horz" lIns="0" tIns="0" rIns="0" bIns="0" anchor="b" anchorCtr="0">
            <a:noAutofit/>
          </a:bodyPr>
          <a:lstStyle/>
          <a:p>
            <a:pPr lvl="0">
              <a:defRPr/>
            </a:pPr>
            <a:fld id="{E09F4B38-990E-84C8-7995-5C9D352B14E2}" type="slidenum">
              <a:rPr/>
              <a:t>13</a:t>
            </a:fld>
            <a:endParaRPr lang="en-US"/>
          </a:p>
        </p:txBody>
      </p:sp>
      <p:sp>
        <p:nvSpPr>
          <p:cNvPr id="1003146207" name="Segnaposto immagine diapositiva 1"/>
          <p:cNvSpPr>
            <a:spLocks noGrp="1" noRot="1" noChangeAspect="1" noResize="1"/>
          </p:cNvSpPr>
          <p:nvPr>
            <p:ph type="sldImg"/>
          </p:nvPr>
        </p:nvSpPr>
        <p:spPr bwMode="auto">
          <a:xfrm>
            <a:off x="217487" y="812799"/>
            <a:ext cx="7124699" cy="4008438"/>
          </a:xfrm>
          <a:prstGeom prst="rect">
            <a:avLst/>
          </a:prstGeo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26307220" name="Segnaposto note 2"/>
          <p:cNvSpPr txBox="1">
            <a:spLocks noGrp="1"/>
          </p:cNvSpPr>
          <p:nvPr>
            <p:ph type="body" sz="quarter" idx="1"/>
          </p:nvPr>
        </p:nvSpPr>
        <p:spPr bwMode="auto"/>
        <p:txBody>
          <a:bodyPr vert="horz"/>
          <a:lstStyle/>
          <a:p>
            <a:pPr>
              <a:defRPr/>
            </a:pPr>
            <a:endParaRPr lang="en-US" sz="28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81566-A45F-2D6C-4206-7C2D7E52C356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77597170" name="Segnaposto numero diapositiva 6">
            <a:extLst>
              <a:ext uri="{FF2B5EF4-FFF2-40B4-BE49-F238E27FC236}">
                <a16:creationId xmlns:a16="http://schemas.microsoft.com/office/drawing/2014/main" id="{A97CA52C-946A-C270-DB30-CFAB8146895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 bwMode="auto">
          <a:ln/>
        </p:spPr>
        <p:txBody>
          <a:bodyPr vert="horz" lIns="0" tIns="0" rIns="0" bIns="0" anchor="b" anchorCtr="0">
            <a:noAutofit/>
          </a:bodyPr>
          <a:lstStyle/>
          <a:p>
            <a:pPr lvl="0">
              <a:defRPr/>
            </a:pPr>
            <a:fld id="{89F44A75-CF4E-2A0A-07A1-327A31F21786}" type="slidenum">
              <a:rPr/>
              <a:t>14</a:t>
            </a:fld>
            <a:endParaRPr lang="en-US"/>
          </a:p>
        </p:txBody>
      </p:sp>
      <p:sp>
        <p:nvSpPr>
          <p:cNvPr id="1827227334" name="Segnaposto immagine diapositiva 1">
            <a:extLst>
              <a:ext uri="{FF2B5EF4-FFF2-40B4-BE49-F238E27FC236}">
                <a16:creationId xmlns:a16="http://schemas.microsoft.com/office/drawing/2014/main" id="{2A8D80EF-E20B-8AD9-4CF1-1063F07E70B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1057951429" name="Segnaposto note 2">
            <a:extLst>
              <a:ext uri="{FF2B5EF4-FFF2-40B4-BE49-F238E27FC236}">
                <a16:creationId xmlns:a16="http://schemas.microsoft.com/office/drawing/2014/main" id="{EAC83AA6-8295-9AA7-A969-1BF2B2805FA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/>
        <p:txBody>
          <a:bodyPr vert="horz"/>
          <a:lstStyle/>
          <a:p>
            <a:pPr>
              <a:defRPr/>
            </a:pP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6637791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 bwMode="auto">
          <a:ln/>
        </p:spPr>
        <p:txBody>
          <a:bodyPr vert="horz" lIns="0" tIns="0" rIns="0" bIns="0" anchor="b" anchorCtr="0">
            <a:noAutofit/>
          </a:bodyPr>
          <a:lstStyle/>
          <a:p>
            <a:pPr lvl="0">
              <a:defRPr/>
            </a:pPr>
            <a:fld id="{3079EBA1-6951-420D-8A49-53C402DFA915}" type="slidenum">
              <a:rPr/>
              <a:t>15</a:t>
            </a:fld>
            <a:endParaRPr lang="en-US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 bwMode="auto"/>
        <p:txBody>
          <a:bodyPr vert="horz"/>
          <a:lstStyle/>
          <a:p>
            <a:pPr>
              <a:defRPr/>
            </a:pPr>
            <a:endParaRPr lang="en-US" sz="28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23750289" name="Segnaposto numero diapositiva 6"/>
          <p:cNvSpPr txBox="1">
            <a:spLocks noGrp="1"/>
          </p:cNvSpPr>
          <p:nvPr>
            <p:ph type="sldNum" sz="quarter" idx="5"/>
          </p:nvPr>
        </p:nvSpPr>
        <p:spPr bwMode="auto">
          <a:ln/>
        </p:spPr>
        <p:txBody>
          <a:bodyPr vert="horz" lIns="0" tIns="0" rIns="0" bIns="0" anchor="b" anchorCtr="0">
            <a:noAutofit/>
          </a:bodyPr>
          <a:lstStyle/>
          <a:p>
            <a:pPr lvl="0">
              <a:defRPr/>
            </a:pPr>
            <a:fld id="{80AF4973-FE01-6A1B-9D8E-1073E64C4A2F}" type="slidenum">
              <a:rPr/>
              <a:t>16</a:t>
            </a:fld>
            <a:endParaRPr lang="en-US"/>
          </a:p>
        </p:txBody>
      </p:sp>
      <p:sp>
        <p:nvSpPr>
          <p:cNvPr id="644468060" name="Segnaposto immagine diapositiva 1"/>
          <p:cNvSpPr>
            <a:spLocks noGrp="1" noRot="1" noChangeAspect="1" noResize="1"/>
          </p:cNvSpPr>
          <p:nvPr>
            <p:ph type="sldImg"/>
          </p:nvPr>
        </p:nvSpPr>
        <p:spPr bwMode="auto">
          <a:xfrm>
            <a:off x="217487" y="812799"/>
            <a:ext cx="7124699" cy="4008438"/>
          </a:xfrm>
          <a:prstGeom prst="rect">
            <a:avLst/>
          </a:prstGeo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1599249244" name="Segnaposto note 2"/>
          <p:cNvSpPr txBox="1">
            <a:spLocks noGrp="1"/>
          </p:cNvSpPr>
          <p:nvPr>
            <p:ph type="body" sz="quarter" idx="1"/>
          </p:nvPr>
        </p:nvSpPr>
        <p:spPr bwMode="auto"/>
        <p:txBody>
          <a:bodyPr vert="horz"/>
          <a:lstStyle/>
          <a:p>
            <a:pPr>
              <a:defRPr/>
            </a:pPr>
            <a:endParaRPr lang="en-US" sz="28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536F5-7690-B141-3156-4BD293DFF092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77597170" name="Segnaposto numero diapositiva 6">
            <a:extLst>
              <a:ext uri="{FF2B5EF4-FFF2-40B4-BE49-F238E27FC236}">
                <a16:creationId xmlns:a16="http://schemas.microsoft.com/office/drawing/2014/main" id="{19B9369B-B550-14EA-564F-290B3C7D154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 bwMode="auto">
          <a:ln/>
        </p:spPr>
        <p:txBody>
          <a:bodyPr vert="horz" lIns="0" tIns="0" rIns="0" bIns="0" anchor="b" anchorCtr="0">
            <a:noAutofit/>
          </a:bodyPr>
          <a:lstStyle/>
          <a:p>
            <a:pPr lvl="0">
              <a:defRPr/>
            </a:pPr>
            <a:fld id="{89F44A75-CF4E-2A0A-07A1-327A31F21786}" type="slidenum">
              <a:rPr/>
              <a:t>17</a:t>
            </a:fld>
            <a:endParaRPr lang="en-US"/>
          </a:p>
        </p:txBody>
      </p:sp>
      <p:sp>
        <p:nvSpPr>
          <p:cNvPr id="1827227334" name="Segnaposto immagine diapositiva 1">
            <a:extLst>
              <a:ext uri="{FF2B5EF4-FFF2-40B4-BE49-F238E27FC236}">
                <a16:creationId xmlns:a16="http://schemas.microsoft.com/office/drawing/2014/main" id="{B09E1165-9230-3678-BEF5-8D99CB583C0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1057951429" name="Segnaposto note 2">
            <a:extLst>
              <a:ext uri="{FF2B5EF4-FFF2-40B4-BE49-F238E27FC236}">
                <a16:creationId xmlns:a16="http://schemas.microsoft.com/office/drawing/2014/main" id="{220B2BDB-29DA-0B60-EA3A-FA40D04678C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/>
        <p:txBody>
          <a:bodyPr vert="horz"/>
          <a:lstStyle/>
          <a:p>
            <a:pPr>
              <a:defRPr/>
            </a:pP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5712937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 bwMode="auto">
          <a:ln/>
        </p:spPr>
        <p:txBody>
          <a:bodyPr vert="horz" lIns="0" tIns="0" rIns="0" bIns="0" anchor="b" anchorCtr="0">
            <a:noAutofit/>
          </a:bodyPr>
          <a:lstStyle/>
          <a:p>
            <a:pPr lvl="0">
              <a:defRPr/>
            </a:pPr>
            <a:fld id="{4F188772-21EA-4721-B159-00C77149FB27}" type="slidenum">
              <a:rPr/>
              <a:t>18</a:t>
            </a:fld>
            <a:endParaRPr lang="en-US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 bwMode="auto"/>
        <p:txBody>
          <a:bodyPr vert="horz"/>
          <a:lstStyle/>
          <a:p>
            <a:pPr>
              <a:defRPr/>
            </a:pPr>
            <a:endParaRPr lang="en-US" sz="28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2876748" name="Segnaposto numero diapositiva 6"/>
          <p:cNvSpPr txBox="1">
            <a:spLocks noGrp="1"/>
          </p:cNvSpPr>
          <p:nvPr>
            <p:ph type="sldNum" sz="quarter" idx="5"/>
          </p:nvPr>
        </p:nvSpPr>
        <p:spPr bwMode="auto">
          <a:ln/>
        </p:spPr>
        <p:txBody>
          <a:bodyPr vert="horz" lIns="0" tIns="0" rIns="0" bIns="0" anchor="b" anchorCtr="0">
            <a:noAutofit/>
          </a:bodyPr>
          <a:lstStyle/>
          <a:p>
            <a:pPr lvl="0">
              <a:defRPr/>
            </a:pPr>
            <a:fld id="{045BC1BC-A1EE-7FF9-4C2D-5992BC6FEA64}" type="slidenum">
              <a:rPr/>
              <a:t>19</a:t>
            </a:fld>
            <a:endParaRPr lang="en-US"/>
          </a:p>
        </p:txBody>
      </p:sp>
      <p:sp>
        <p:nvSpPr>
          <p:cNvPr id="1972582460" name="Segnaposto immagine diapositiva 1"/>
          <p:cNvSpPr>
            <a:spLocks noGrp="1" noRot="1" noChangeAspect="1" noResize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1883963290" name="Segnaposto note 2"/>
          <p:cNvSpPr txBox="1">
            <a:spLocks noGrp="1"/>
          </p:cNvSpPr>
          <p:nvPr>
            <p:ph type="body" sz="quarter" idx="1"/>
          </p:nvPr>
        </p:nvSpPr>
        <p:spPr bwMode="auto"/>
        <p:txBody>
          <a:bodyPr vert="horz"/>
          <a:lstStyle/>
          <a:p>
            <a:pPr>
              <a:defRPr/>
            </a:pPr>
            <a:endParaRPr lang="en-US" sz="28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 bwMode="auto"/>
        <p:txBody>
          <a:bodyPr rtlCol="0"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 bwMode="auto"/>
        <p:txBody>
          <a:bodyPr rtlCol="0"/>
          <a:lstStyle/>
          <a:p>
            <a:pPr>
              <a:defRPr/>
            </a:pPr>
            <a:fld id="{C6B3AB32-59DF-41F1-9618-EDFBF5049629}" type="slidenum">
              <a:rPr lang="it-IT"/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13749-8516-7034-1BD7-B77922CFD0D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77597170" name="Segnaposto numero diapositiva 6">
            <a:extLst>
              <a:ext uri="{FF2B5EF4-FFF2-40B4-BE49-F238E27FC236}">
                <a16:creationId xmlns:a16="http://schemas.microsoft.com/office/drawing/2014/main" id="{B74134FB-F192-4CCB-BCDF-EA30A0872C1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 bwMode="auto">
          <a:ln/>
        </p:spPr>
        <p:txBody>
          <a:bodyPr vert="horz" lIns="0" tIns="0" rIns="0" bIns="0" anchor="b" anchorCtr="0">
            <a:noAutofit/>
          </a:bodyPr>
          <a:lstStyle/>
          <a:p>
            <a:pPr lvl="0">
              <a:defRPr/>
            </a:pPr>
            <a:fld id="{89F44A75-CF4E-2A0A-07A1-327A31F21786}" type="slidenum">
              <a:rPr/>
              <a:t>20</a:t>
            </a:fld>
            <a:endParaRPr lang="en-US"/>
          </a:p>
        </p:txBody>
      </p:sp>
      <p:sp>
        <p:nvSpPr>
          <p:cNvPr id="1827227334" name="Segnaposto immagine diapositiva 1">
            <a:extLst>
              <a:ext uri="{FF2B5EF4-FFF2-40B4-BE49-F238E27FC236}">
                <a16:creationId xmlns:a16="http://schemas.microsoft.com/office/drawing/2014/main" id="{8B324B10-B3FB-3F1C-64F9-49970E42959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1057951429" name="Segnaposto note 2">
            <a:extLst>
              <a:ext uri="{FF2B5EF4-FFF2-40B4-BE49-F238E27FC236}">
                <a16:creationId xmlns:a16="http://schemas.microsoft.com/office/drawing/2014/main" id="{5069F9C7-79E3-F120-17FF-072D07C6B51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/>
        <p:txBody>
          <a:bodyPr vert="horz"/>
          <a:lstStyle/>
          <a:p>
            <a:pPr>
              <a:defRPr/>
            </a:pP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832601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 bwMode="auto">
          <a:ln/>
        </p:spPr>
        <p:txBody>
          <a:bodyPr vert="horz" lIns="0" tIns="0" rIns="0" bIns="0" anchor="b" anchorCtr="0">
            <a:noAutofit/>
          </a:bodyPr>
          <a:lstStyle/>
          <a:p>
            <a:pPr lvl="0">
              <a:defRPr/>
            </a:pPr>
            <a:fld id="{5385CF05-B2D7-4E2A-897E-73B6C60891C1}" type="slidenum">
              <a:rPr/>
              <a:t>21</a:t>
            </a:fld>
            <a:endParaRPr lang="en-US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 bwMode="auto"/>
        <p:txBody>
          <a:bodyPr vert="horz"/>
          <a:lstStyle/>
          <a:p>
            <a:pPr>
              <a:defRPr/>
            </a:pPr>
            <a:endParaRPr lang="en-US" sz="28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47816449" name="Segnaposto numero diapositiva 6"/>
          <p:cNvSpPr txBox="1">
            <a:spLocks noGrp="1"/>
          </p:cNvSpPr>
          <p:nvPr>
            <p:ph type="sldNum" sz="quarter" idx="5"/>
          </p:nvPr>
        </p:nvSpPr>
        <p:spPr bwMode="auto">
          <a:ln/>
        </p:spPr>
        <p:txBody>
          <a:bodyPr vert="horz" lIns="0" tIns="0" rIns="0" bIns="0" anchor="b" anchorCtr="0">
            <a:noAutofit/>
          </a:bodyPr>
          <a:lstStyle/>
          <a:p>
            <a:pPr lvl="0">
              <a:defRPr/>
            </a:pPr>
            <a:fld id="{27729934-1C12-0C98-06D3-E4FB3B2C76FA}" type="slidenum">
              <a:rPr/>
              <a:t>22</a:t>
            </a:fld>
            <a:endParaRPr lang="en-US"/>
          </a:p>
        </p:txBody>
      </p:sp>
      <p:sp>
        <p:nvSpPr>
          <p:cNvPr id="1264529862" name="Segnaposto immagine diapositiva 1"/>
          <p:cNvSpPr>
            <a:spLocks noGrp="1" noRot="1" noChangeAspect="1" noResize="1"/>
          </p:cNvSpPr>
          <p:nvPr>
            <p:ph type="sldImg"/>
          </p:nvPr>
        </p:nvSpPr>
        <p:spPr bwMode="auto">
          <a:xfrm>
            <a:off x="217487" y="812799"/>
            <a:ext cx="7124699" cy="4008438"/>
          </a:xfrm>
          <a:prstGeom prst="rect">
            <a:avLst/>
          </a:prstGeo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227765397" name="Segnaposto note 2"/>
          <p:cNvSpPr txBox="1">
            <a:spLocks noGrp="1"/>
          </p:cNvSpPr>
          <p:nvPr>
            <p:ph type="body" sz="quarter" idx="1"/>
          </p:nvPr>
        </p:nvSpPr>
        <p:spPr bwMode="auto"/>
        <p:txBody>
          <a:bodyPr vert="horz"/>
          <a:lstStyle/>
          <a:p>
            <a:pPr>
              <a:defRPr/>
            </a:pPr>
            <a:endParaRPr lang="en-US" sz="28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C4062-8DA6-8907-DE64-F74669A7D52D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77597170" name="Segnaposto numero diapositiva 6">
            <a:extLst>
              <a:ext uri="{FF2B5EF4-FFF2-40B4-BE49-F238E27FC236}">
                <a16:creationId xmlns:a16="http://schemas.microsoft.com/office/drawing/2014/main" id="{DC41E164-47A1-5D30-2F69-8D59732B11C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 bwMode="auto">
          <a:ln/>
        </p:spPr>
        <p:txBody>
          <a:bodyPr vert="horz" lIns="0" tIns="0" rIns="0" bIns="0" anchor="b" anchorCtr="0">
            <a:noAutofit/>
          </a:bodyPr>
          <a:lstStyle/>
          <a:p>
            <a:pPr lvl="0">
              <a:defRPr/>
            </a:pPr>
            <a:fld id="{89F44A75-CF4E-2A0A-07A1-327A31F21786}" type="slidenum">
              <a:rPr/>
              <a:t>23</a:t>
            </a:fld>
            <a:endParaRPr lang="en-US"/>
          </a:p>
        </p:txBody>
      </p:sp>
      <p:sp>
        <p:nvSpPr>
          <p:cNvPr id="1827227334" name="Segnaposto immagine diapositiva 1">
            <a:extLst>
              <a:ext uri="{FF2B5EF4-FFF2-40B4-BE49-F238E27FC236}">
                <a16:creationId xmlns:a16="http://schemas.microsoft.com/office/drawing/2014/main" id="{D763AE27-5215-C86F-5DAF-B01DE228815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1057951429" name="Segnaposto note 2">
            <a:extLst>
              <a:ext uri="{FF2B5EF4-FFF2-40B4-BE49-F238E27FC236}">
                <a16:creationId xmlns:a16="http://schemas.microsoft.com/office/drawing/2014/main" id="{96FD8449-C1E7-3346-0F3A-C6E0A3E20F6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/>
        <p:txBody>
          <a:bodyPr vert="horz"/>
          <a:lstStyle/>
          <a:p>
            <a:pPr>
              <a:defRPr/>
            </a:pP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0797662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 bwMode="auto">
          <a:ln/>
        </p:spPr>
        <p:txBody>
          <a:bodyPr vert="horz" lIns="0" tIns="0" rIns="0" bIns="0" anchor="b" anchorCtr="0">
            <a:noAutofit/>
          </a:bodyPr>
          <a:lstStyle/>
          <a:p>
            <a:pPr lvl="0">
              <a:defRPr/>
            </a:pPr>
            <a:fld id="{B67FD757-3E6C-4787-83D5-D3E9121A9165}" type="slidenum">
              <a:rPr/>
              <a:t>24</a:t>
            </a:fld>
            <a:endParaRPr lang="en-US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 bwMode="auto"/>
        <p:txBody>
          <a:bodyPr vert="horz"/>
          <a:lstStyle/>
          <a:p>
            <a:pPr>
              <a:defRPr/>
            </a:pPr>
            <a:endParaRPr lang="en-US" sz="28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0024260" name="Segnaposto numero diapositiva 6"/>
          <p:cNvSpPr txBox="1">
            <a:spLocks noGrp="1"/>
          </p:cNvSpPr>
          <p:nvPr>
            <p:ph type="sldNum" sz="quarter" idx="5"/>
          </p:nvPr>
        </p:nvSpPr>
        <p:spPr bwMode="auto">
          <a:ln/>
        </p:spPr>
        <p:txBody>
          <a:bodyPr vert="horz" lIns="0" tIns="0" rIns="0" bIns="0" anchor="b" anchorCtr="0">
            <a:noAutofit/>
          </a:bodyPr>
          <a:lstStyle/>
          <a:p>
            <a:pPr lvl="0">
              <a:defRPr/>
            </a:pPr>
            <a:fld id="{118DE538-0D22-9B44-D7C7-DD6A6BB53BDA}" type="slidenum">
              <a:rPr/>
              <a:t>25</a:t>
            </a:fld>
            <a:endParaRPr lang="en-US"/>
          </a:p>
        </p:txBody>
      </p:sp>
      <p:sp>
        <p:nvSpPr>
          <p:cNvPr id="1795469665" name="Segnaposto immagine diapositiva 1"/>
          <p:cNvSpPr>
            <a:spLocks noGrp="1" noRot="1" noChangeAspect="1" noResize="1"/>
          </p:cNvSpPr>
          <p:nvPr>
            <p:ph type="sldImg"/>
          </p:nvPr>
        </p:nvSpPr>
        <p:spPr bwMode="auto">
          <a:xfrm>
            <a:off x="217487" y="812799"/>
            <a:ext cx="7124699" cy="4008438"/>
          </a:xfrm>
          <a:prstGeom prst="rect">
            <a:avLst/>
          </a:prstGeo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57024874" name="Segnaposto note 2"/>
          <p:cNvSpPr txBox="1">
            <a:spLocks noGrp="1"/>
          </p:cNvSpPr>
          <p:nvPr>
            <p:ph type="body" sz="quarter" idx="1"/>
          </p:nvPr>
        </p:nvSpPr>
        <p:spPr bwMode="auto"/>
        <p:txBody>
          <a:bodyPr vert="horz"/>
          <a:lstStyle/>
          <a:p>
            <a:pPr>
              <a:defRPr/>
            </a:pPr>
            <a:endParaRPr lang="en-US" sz="28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 bwMode="auto">
          <a:ln/>
        </p:spPr>
        <p:txBody>
          <a:bodyPr vert="horz" lIns="0" tIns="0" rIns="0" bIns="0" anchor="b" anchorCtr="0">
            <a:noAutofit/>
          </a:bodyPr>
          <a:lstStyle/>
          <a:p>
            <a:pPr lvl="0">
              <a:defRPr/>
            </a:pPr>
            <a:fld id="{0C0153EB-C4BA-42CC-90E5-3224F15A70AD}" type="slidenum">
              <a:rPr/>
              <a:t>26</a:t>
            </a:fld>
            <a:endParaRPr lang="en-US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 bwMode="auto"/>
        <p:txBody>
          <a:bodyPr vert="horz"/>
          <a:lstStyle/>
          <a:p>
            <a:pPr>
              <a:defRPr/>
            </a:pPr>
            <a:endParaRPr lang="en-US" sz="28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 bwMode="auto">
          <a:ln/>
        </p:spPr>
        <p:txBody>
          <a:bodyPr vert="horz" lIns="0" tIns="0" rIns="0" bIns="0" anchor="b" anchorCtr="0">
            <a:noAutofit/>
          </a:bodyPr>
          <a:lstStyle/>
          <a:p>
            <a:pPr lvl="0">
              <a:defRPr/>
            </a:pPr>
            <a:fld id="{5C061206-3586-4DEB-A21D-A2215685FA67}" type="slidenum">
              <a:rPr/>
              <a:t>27</a:t>
            </a:fld>
            <a:endParaRPr lang="en-US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 bwMode="auto"/>
        <p:txBody>
          <a:bodyPr vert="horz"/>
          <a:lstStyle/>
          <a:p>
            <a:pPr>
              <a:defRPr/>
            </a:pPr>
            <a:endParaRPr lang="en-US" sz="28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 bwMode="auto">
          <a:ln/>
        </p:spPr>
        <p:txBody>
          <a:bodyPr vert="horz" lIns="0" tIns="0" rIns="0" bIns="0" anchor="b" anchorCtr="0">
            <a:noAutofit/>
          </a:bodyPr>
          <a:lstStyle/>
          <a:p>
            <a:pPr lvl="0">
              <a:defRPr/>
            </a:pPr>
            <a:fld id="{05E92586-6CE9-4F9F-874C-0B4B1ED4729F}" type="slidenum">
              <a:rPr/>
              <a:t>28</a:t>
            </a:fld>
            <a:endParaRPr lang="en-US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 bwMode="auto"/>
        <p:txBody>
          <a:bodyPr vert="horz"/>
          <a:lstStyle/>
          <a:p>
            <a:pPr>
              <a:defRPr/>
            </a:pPr>
            <a:endParaRPr lang="en-US" sz="28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 bwMode="auto"/>
        <p:txBody>
          <a:bodyPr rtlCol="0"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 bwMode="auto"/>
        <p:txBody>
          <a:bodyPr rtlCol="0"/>
          <a:lstStyle/>
          <a:p>
            <a:pPr>
              <a:defRPr/>
            </a:pPr>
            <a:fld id="{C6B3AB32-59DF-41F1-9618-EDFBF5049629}" type="slidenum">
              <a:rPr lang="it-IT"/>
              <a:t>29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C3F02-2027-3D60-F64A-6BEACDEDD28A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9B9631A-02C2-575C-2462-3777B09031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5D6A81F-0C27-8818-3581-E590F028B9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 rtlCol="0"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75678E4-01A7-BDA0-1ACD-BA968B18C1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 rtlCol="0"/>
          <a:lstStyle/>
          <a:p>
            <a:pPr>
              <a:defRPr/>
            </a:pPr>
            <a:fld id="{C6B3AB32-59DF-41F1-9618-EDFBF5049629}" type="slidenum">
              <a:rPr lang="it-IT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52572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6B3AB32-59DF-41F1-9618-EDFBF5049629}" type="slidenum">
              <a:rPr lang="it-IT"/>
              <a:t>30</a:t>
            </a:fld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6B3AB32-59DF-41F1-9618-EDFBF5049629}" type="slidenum">
              <a:rPr lang="it-IT"/>
              <a:t>31</a:t>
            </a:fld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6B3AB32-59DF-41F1-9618-EDFBF5049629}" type="slidenum">
              <a:rPr lang="it-IT"/>
              <a:t>32</a:t>
            </a:fld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121B0-80FA-6705-D3DF-7C459369AF0B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B2D6AEE-7CF3-1857-623E-35309E5C8B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09D9326-7E82-BC9F-CE72-4221D348AB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61EBEF0-231B-3CE2-3F9E-856F77D221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6B3AB32-59DF-41F1-9618-EDFBF5049629}" type="slidenum">
              <a:rPr lang="it-IT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3812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6B3AB32-59DF-41F1-9618-EDFBF5049629}" type="slidenum">
              <a:rPr lang="it-IT"/>
              <a:t>34</a:t>
            </a:fld>
            <a:endParaRPr 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6B3AB32-59DF-41F1-9618-EDFBF5049629}" type="slidenum">
              <a:rPr lang="it-IT"/>
              <a:t>35</a:t>
            </a:fld>
            <a:endParaRPr 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06B87-6C3F-A0B1-9A72-9C9C37B6D288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6F917A6-2491-E464-9EDA-04F7D210A3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1051E22-9627-83CC-F9EF-88F70A10B0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BE6443C-B111-51F1-ACB4-F345B9BA64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6B3AB32-59DF-41F1-9618-EDFBF5049629}" type="slidenum">
              <a:rPr lang="it-IT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28304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6B3AB32-59DF-41F1-9618-EDFBF5049629}" type="slidenum">
              <a:rPr lang="it-IT"/>
              <a:t>37</a:t>
            </a:fld>
            <a:endParaRPr 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6B3AB32-59DF-41F1-9618-EDFBF5049629}" type="slidenum">
              <a:rPr lang="it-IT"/>
              <a:t>38</a:t>
            </a:fld>
            <a:endParaRPr 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6B3AB32-59DF-41F1-9618-EDFBF5049629}" type="slidenum">
              <a:rPr lang="it-IT"/>
              <a:t>39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6133962" name="Segnaposto immagine diapositiva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13322139" name="Segnaposto note 2"/>
          <p:cNvSpPr>
            <a:spLocks noGrp="1"/>
          </p:cNvSpPr>
          <p:nvPr>
            <p:ph type="body" idx="1"/>
          </p:nvPr>
        </p:nvSpPr>
        <p:spPr bwMode="auto"/>
        <p:txBody>
          <a:bodyPr rtlCol="0"/>
          <a:lstStyle/>
          <a:p>
            <a:pPr>
              <a:defRPr/>
            </a:pPr>
            <a:endParaRPr lang="it-IT"/>
          </a:p>
        </p:txBody>
      </p:sp>
      <p:sp>
        <p:nvSpPr>
          <p:cNvPr id="1703007739" name="Segnaposto numero diapositiva 3"/>
          <p:cNvSpPr>
            <a:spLocks noGrp="1"/>
          </p:cNvSpPr>
          <p:nvPr>
            <p:ph type="sldNum" sz="quarter" idx="5"/>
          </p:nvPr>
        </p:nvSpPr>
        <p:spPr bwMode="auto"/>
        <p:txBody>
          <a:bodyPr rtlCol="0"/>
          <a:lstStyle/>
          <a:p>
            <a:pPr>
              <a:defRPr/>
            </a:pPr>
            <a:fld id="{D5AD082C-45D5-D057-55F7-CA875E11DFF5}" type="slidenum">
              <a:rPr lang="it-IT"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6B3AB32-59DF-41F1-9618-EDFBF5049629}" type="slidenum">
              <a:rPr lang="it-IT"/>
              <a:t>40</a:t>
            </a:fld>
            <a:endParaRPr 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6B3AB32-59DF-41F1-9618-EDFBF5049629}" type="slidenum">
              <a:rPr lang="it-IT"/>
              <a:t>41</a:t>
            </a:fld>
            <a:endParaRPr 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6B3AB32-59DF-41F1-9618-EDFBF5049629}" type="slidenum">
              <a:rPr lang="it-IT"/>
              <a:t>42</a:t>
            </a:fld>
            <a:endParaRPr 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02B6F-56CE-5A7A-7B62-476E8BBEDAE9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57B1F36-BF9F-3182-10CB-299EC0F8D8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D23AC97-ECD4-A233-2ED9-3B7D9851F7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FE9ED2E-1336-D004-6547-CC795A3DB6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6B3AB32-59DF-41F1-9618-EDFBF5049629}" type="slidenum">
              <a:rPr lang="it-IT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76157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DCFEF-A92A-4763-DA36-9CB4B736CCD9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67A2E56-E0CD-32CB-FA5F-397BDFAB46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99512FF-DF83-70C3-A2E4-F3A2A0BDE56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D3B1B28-F5A9-3BC3-A9BF-2453694FEB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6B3AB32-59DF-41F1-9618-EDFBF5049629}" type="slidenum">
              <a:rPr lang="it-IT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13306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2753305" name="Segnaposto immagine diapositiva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696839516" name="Segnaposto note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076494196" name="Segnaposto numero diapositiva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E7841221-F33A-1AE0-8DDA-4ACF8700C865}" type="slidenum">
              <a:rPr lang="it-IT"/>
              <a:t>45</a:t>
            </a:fld>
            <a:endParaRPr lang="it-IT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6B3AB32-59DF-41F1-9618-EDFBF5049629}" type="slidenum">
              <a:rPr lang="it-IT"/>
              <a:t>46</a:t>
            </a:fld>
            <a:endParaRPr lang="it-IT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 bwMode="auto">
          <a:ln/>
        </p:spPr>
        <p:txBody>
          <a:bodyPr vert="horz" lIns="0" tIns="0" rIns="0" bIns="0" anchor="b" anchorCtr="0">
            <a:noAutofit/>
          </a:bodyPr>
          <a:lstStyle/>
          <a:p>
            <a:pPr lvl="0">
              <a:defRPr/>
            </a:pPr>
            <a:fld id="{255BB6CC-99C7-4E9A-A024-57143CC358C8}" type="slidenum">
              <a:rPr/>
              <a:t>47</a:t>
            </a:fld>
            <a:endParaRPr lang="en-US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 bwMode="auto"/>
        <p:txBody>
          <a:bodyPr vert="horz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 bwMode="auto">
          <a:ln/>
        </p:spPr>
        <p:txBody>
          <a:bodyPr vert="horz" lIns="0" tIns="0" rIns="0" bIns="0" anchor="b" anchorCtr="0">
            <a:noAutofit/>
          </a:bodyPr>
          <a:lstStyle/>
          <a:p>
            <a:pPr lvl="0">
              <a:defRPr/>
            </a:pPr>
            <a:fld id="{B56D0E75-0010-41B7-90AF-3C209B400844}" type="slidenum">
              <a:rPr/>
              <a:t>5</a:t>
            </a:fld>
            <a:endParaRPr lang="en-US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 bwMode="auto"/>
        <p:txBody>
          <a:bodyPr vert="horz"/>
          <a:lstStyle/>
          <a:p>
            <a:pPr>
              <a:defRPr/>
            </a:pPr>
            <a:endParaRPr lang="en-US" sz="28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F9983-D727-6B25-467E-1F3D0B6785D7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D840719-E8A3-9BA2-B9EE-8B3F04EEC05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 bwMode="auto">
          <a:ln/>
        </p:spPr>
        <p:txBody>
          <a:bodyPr vert="horz" lIns="0" tIns="0" rIns="0" bIns="0" anchor="b" anchorCtr="0">
            <a:noAutofit/>
          </a:bodyPr>
          <a:lstStyle/>
          <a:p>
            <a:pPr lvl="0">
              <a:defRPr/>
            </a:pPr>
            <a:fld id="{B56D0E75-0010-41B7-90AF-3C209B400844}" type="slidenum">
              <a:rPr/>
              <a:t>6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52C4B43-62E7-A64E-E24E-998F2CB292B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9C68758-E1C7-E8C4-F52E-AFFE8C37F04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/>
        <p:txBody>
          <a:bodyPr vert="horz"/>
          <a:lstStyle/>
          <a:p>
            <a:pPr>
              <a:defRPr/>
            </a:pP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708682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 bwMode="auto">
          <a:ln/>
        </p:spPr>
        <p:txBody>
          <a:bodyPr vert="horz" lIns="0" tIns="0" rIns="0" bIns="0" anchor="b" anchorCtr="0">
            <a:noAutofit/>
          </a:bodyPr>
          <a:lstStyle/>
          <a:p>
            <a:pPr lvl="0">
              <a:defRPr/>
            </a:pPr>
            <a:fld id="{BC9B1600-B284-4AC8-A91B-D5D457860094}" type="slidenum">
              <a:rPr/>
              <a:t>7</a:t>
            </a:fld>
            <a:endParaRPr lang="en-US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 bwMode="auto"/>
        <p:txBody>
          <a:bodyPr vert="horz"/>
          <a:lstStyle/>
          <a:p>
            <a:pPr>
              <a:defRPr/>
            </a:pPr>
            <a:endParaRPr lang="en-US" sz="28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77597170" name="Segnaposto numero diapositiva 6"/>
          <p:cNvSpPr txBox="1">
            <a:spLocks noGrp="1"/>
          </p:cNvSpPr>
          <p:nvPr>
            <p:ph type="sldNum" sz="quarter" idx="5"/>
          </p:nvPr>
        </p:nvSpPr>
        <p:spPr bwMode="auto">
          <a:ln/>
        </p:spPr>
        <p:txBody>
          <a:bodyPr vert="horz" lIns="0" tIns="0" rIns="0" bIns="0" anchor="b" anchorCtr="0">
            <a:noAutofit/>
          </a:bodyPr>
          <a:lstStyle/>
          <a:p>
            <a:pPr lvl="0">
              <a:defRPr/>
            </a:pPr>
            <a:fld id="{89F44A75-CF4E-2A0A-07A1-327A31F21786}" type="slidenum">
              <a:rPr/>
              <a:t>8</a:t>
            </a:fld>
            <a:endParaRPr lang="en-US"/>
          </a:p>
        </p:txBody>
      </p:sp>
      <p:sp>
        <p:nvSpPr>
          <p:cNvPr id="1827227334" name="Segnaposto immagine diapositiva 1"/>
          <p:cNvSpPr>
            <a:spLocks noGrp="1" noRot="1" noChangeAspect="1" noResize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1057951429" name="Segnaposto note 2"/>
          <p:cNvSpPr txBox="1">
            <a:spLocks noGrp="1"/>
          </p:cNvSpPr>
          <p:nvPr>
            <p:ph type="body" sz="quarter" idx="1"/>
          </p:nvPr>
        </p:nvSpPr>
        <p:spPr bwMode="auto"/>
        <p:txBody>
          <a:bodyPr vert="horz"/>
          <a:lstStyle/>
          <a:p>
            <a:pPr>
              <a:defRPr/>
            </a:pPr>
            <a:endParaRPr lang="en-US" sz="28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87520111" name="Segnaposto numero diapositiva 6"/>
          <p:cNvSpPr txBox="1">
            <a:spLocks noGrp="1"/>
          </p:cNvSpPr>
          <p:nvPr>
            <p:ph type="sldNum" sz="quarter" idx="5"/>
          </p:nvPr>
        </p:nvSpPr>
        <p:spPr bwMode="auto">
          <a:ln/>
        </p:spPr>
        <p:txBody>
          <a:bodyPr vert="horz" lIns="0" tIns="0" rIns="0" bIns="0" anchor="b" anchorCtr="0">
            <a:noAutofit/>
          </a:bodyPr>
          <a:lstStyle/>
          <a:p>
            <a:pPr lvl="0">
              <a:defRPr/>
            </a:pPr>
            <a:fld id="{3DBFCE23-ADF5-3950-1215-DD184D7C71C4}" type="slidenum">
              <a:rPr/>
              <a:t>9</a:t>
            </a:fld>
            <a:endParaRPr lang="en-US"/>
          </a:p>
        </p:txBody>
      </p:sp>
      <p:sp>
        <p:nvSpPr>
          <p:cNvPr id="1351061093" name="Segnaposto immagine diapositiva 1"/>
          <p:cNvSpPr>
            <a:spLocks noGrp="1" noRot="1" noChangeAspect="1" noResize="1"/>
          </p:cNvSpPr>
          <p:nvPr>
            <p:ph type="sldImg"/>
          </p:nvPr>
        </p:nvSpPr>
        <p:spPr bwMode="auto">
          <a:xfrm>
            <a:off x="217487" y="812799"/>
            <a:ext cx="7124699" cy="4008438"/>
          </a:xfrm>
          <a:prstGeom prst="rect">
            <a:avLst/>
          </a:prstGeo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22327710" name="Segnaposto note 2"/>
          <p:cNvSpPr txBox="1">
            <a:spLocks noGrp="1"/>
          </p:cNvSpPr>
          <p:nvPr>
            <p:ph type="body" sz="quarter" idx="1"/>
          </p:nvPr>
        </p:nvSpPr>
        <p:spPr bwMode="auto"/>
        <p:txBody>
          <a:bodyPr vert="horz"/>
          <a:lstStyle/>
          <a:p>
            <a:pPr>
              <a:defRPr/>
            </a:pPr>
            <a:endParaRPr lang="en-US" sz="28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a tito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 bwMode="auto">
          <a:xfrm>
            <a:off x="446534" y="3085764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 bwMode="auto"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 bwMode="auto"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it-IT"/>
              <a:t>Fare clic per modificare lo stile del sottotitolo dello schema</a:t>
            </a:r>
            <a:endParaRPr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 bwMode="auto">
          <a:xfrm>
            <a:off x="7605951" y="5956137"/>
            <a:ext cx="284480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87A23933-3F77-4C59-A775-45E2435C8368}" type="datetime1">
              <a:rPr lang="it-IT"/>
              <a:t>27/02/2026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 bwMode="auto">
          <a:xfrm>
            <a:off x="581192" y="5951811"/>
            <a:ext cx="691721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xfrm>
            <a:off x="10558300" y="5956137"/>
            <a:ext cx="101644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D57F1E4F-1CFF-5643-939E-217C01CDF565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olo e testo vertica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>
            <a:spLocks noChangeAspect="1"/>
          </p:cNvSpPr>
          <p:nvPr/>
        </p:nvSpPr>
        <p:spPr bwMode="auto"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olo 1"/>
          <p:cNvSpPr>
            <a:spLocks noGrp="1"/>
          </p:cNvSpPr>
          <p:nvPr>
            <p:ph type="title"/>
          </p:nvPr>
        </p:nvSpPr>
        <p:spPr bwMode="auto">
          <a:xfrm>
            <a:off x="581192" y="702156"/>
            <a:ext cx="11029616" cy="1013800"/>
          </a:xfrm>
        </p:spPr>
        <p:txBody>
          <a:bodyPr rtlCol="0"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 rtlCol="0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 bwMode="auto"/>
        <p:txBody>
          <a:bodyPr rtlCol="0"/>
          <a:lstStyle/>
          <a:p>
            <a:pPr>
              <a:defRPr/>
            </a:pPr>
            <a:fld id="{4B4ECE9F-4108-4829-8F23-DFA9C926965D}" type="datetime1">
              <a:rPr lang="it-IT"/>
              <a:t>27/02/2026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 bwMode="auto"/>
        <p:txBody>
          <a:bodyPr rtlCol="0"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/>
          <a:p>
            <a:pPr>
              <a:defRPr/>
            </a:pPr>
            <a:fld id="{D57F1E4F-1CFF-5643-939E-217C01CDF565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Titolo verticale e tes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>
            <a:spLocks noChangeAspect="1"/>
          </p:cNvSpPr>
          <p:nvPr/>
        </p:nvSpPr>
        <p:spPr bwMode="auto"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 bwMode="auto">
          <a:xfrm>
            <a:off x="8839201" y="675726"/>
            <a:ext cx="2004164" cy="5183073"/>
          </a:xfrm>
        </p:spPr>
        <p:txBody>
          <a:bodyPr vert="eaVert" rtlCol="0"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 bwMode="auto">
          <a:xfrm>
            <a:off x="774923" y="675726"/>
            <a:ext cx="7896279" cy="5183073"/>
          </a:xfrm>
        </p:spPr>
        <p:txBody>
          <a:bodyPr vert="eaVert" rtlCol="0" anchor="t"/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 bwMode="auto">
          <a:xfrm>
            <a:off x="8993673" y="5956137"/>
            <a:ext cx="1328141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2AB59B6B-A2EF-4B30-AEF7-A3091D0F5449}" type="datetime1">
              <a:rPr lang="it-IT"/>
              <a:t>27/02/2026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 bwMode="auto">
          <a:xfrm>
            <a:off x="774923" y="5951811"/>
            <a:ext cx="7896279" cy="365125"/>
          </a:xfrm>
        </p:spPr>
        <p:txBody>
          <a:bodyPr rtlCol="0"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xfrm>
            <a:off x="10446615" y="5956137"/>
            <a:ext cx="1164195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D57F1E4F-1CFF-5643-939E-217C01CDF565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olo e contenu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>
            <a:spLocks noChangeAspect="1"/>
          </p:cNvSpPr>
          <p:nvPr/>
        </p:nvSpPr>
        <p:spPr bwMode="auto"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 bwMode="auto">
          <a:xfrm>
            <a:off x="581192" y="702156"/>
            <a:ext cx="11029616" cy="1013800"/>
          </a:xfrm>
        </p:spPr>
        <p:txBody>
          <a:bodyPr rtlCol="0"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 bwMode="auto">
          <a:xfrm>
            <a:off x="581192" y="2180496"/>
            <a:ext cx="11029615" cy="3678303"/>
          </a:xfrm>
        </p:spPr>
        <p:txBody>
          <a:bodyPr rtlCol="0"/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 bwMode="auto"/>
        <p:txBody>
          <a:bodyPr rtlCol="0"/>
          <a:lstStyle/>
          <a:p>
            <a:pPr>
              <a:defRPr/>
            </a:pPr>
            <a:fld id="{7F3FB14C-AC96-42E5-BE0B-73EFAA1A7EA7}" type="datetime1">
              <a:rPr lang="it-IT"/>
              <a:t>27/02/2026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 bwMode="auto"/>
        <p:txBody>
          <a:bodyPr rtlCol="0"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xfrm>
            <a:off x="10558300" y="5956137"/>
            <a:ext cx="1052508" cy="365125"/>
          </a:xfrm>
        </p:spPr>
        <p:txBody>
          <a:bodyPr rtlCol="0"/>
          <a:lstStyle/>
          <a:p>
            <a:pPr>
              <a:defRPr/>
            </a:pPr>
            <a:fld id="{D57F1E4F-1CFF-5643-939E-217C01CDF565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Intestazione sezio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>
            <a:spLocks noChangeAspect="1"/>
          </p:cNvSpPr>
          <p:nvPr/>
        </p:nvSpPr>
        <p:spPr bwMode="auto"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 bwMode="auto">
          <a:xfrm>
            <a:off x="581193" y="3043910"/>
            <a:ext cx="11029615" cy="149750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 bwMode="auto"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76327E91-20FF-43F1-A337-75953C73E7D7}" type="datetime1">
              <a:rPr lang="it-IT"/>
              <a:t>27/02/2026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 bwMode="auto"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D57F1E4F-1CFF-5643-939E-217C01CDF565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ue contenuti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>
            <a:spLocks noChangeAspect="1"/>
          </p:cNvSpPr>
          <p:nvPr/>
        </p:nvSpPr>
        <p:spPr bwMode="auto"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 bwMode="auto">
          <a:xfrm>
            <a:off x="581193" y="729658"/>
            <a:ext cx="11029616" cy="988332"/>
          </a:xfrm>
        </p:spPr>
        <p:txBody>
          <a:bodyPr rtlCol="0"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 bwMode="auto">
          <a:xfrm>
            <a:off x="581193" y="2228003"/>
            <a:ext cx="5422390" cy="3633047"/>
          </a:xfrm>
        </p:spPr>
        <p:txBody>
          <a:bodyPr rtlCol="0">
            <a:normAutofit/>
          </a:bodyPr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 bwMode="auto">
          <a:xfrm>
            <a:off x="6188417" y="2228003"/>
            <a:ext cx="5422392" cy="3633047"/>
          </a:xfrm>
        </p:spPr>
        <p:txBody>
          <a:bodyPr rtlCol="0">
            <a:normAutofit/>
          </a:bodyPr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 bwMode="auto"/>
        <p:txBody>
          <a:bodyPr rtlCol="0"/>
          <a:lstStyle/>
          <a:p>
            <a:pPr>
              <a:defRPr/>
            </a:pPr>
            <a:fld id="{9EDCB701-B7F2-4988-9CFB-241C1D412354}" type="datetime1">
              <a:rPr lang="it-IT"/>
              <a:t>27/02/2026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 bwMode="auto"/>
        <p:txBody>
          <a:bodyPr rtlCol="0"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/>
          <a:p>
            <a:pPr>
              <a:defRPr/>
            </a:pPr>
            <a:fld id="{D57F1E4F-1CFF-5643-939E-217C01CDF565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nfron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>
            <a:spLocks noChangeAspect="1"/>
          </p:cNvSpPr>
          <p:nvPr/>
        </p:nvSpPr>
        <p:spPr bwMode="auto"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olo 1"/>
          <p:cNvSpPr>
            <a:spLocks noGrp="1"/>
          </p:cNvSpPr>
          <p:nvPr>
            <p:ph type="title"/>
          </p:nvPr>
        </p:nvSpPr>
        <p:spPr bwMode="auto">
          <a:xfrm>
            <a:off x="581193" y="729658"/>
            <a:ext cx="11029616" cy="988332"/>
          </a:xfrm>
        </p:spPr>
        <p:txBody>
          <a:bodyPr rtlCol="0"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887219" y="2250892"/>
            <a:ext cx="5087075" cy="536005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 bwMode="auto">
          <a:xfrm>
            <a:off x="581194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 bwMode="auto">
          <a:xfrm>
            <a:off x="6523735" y="2250892"/>
            <a:ext cx="5087073" cy="553373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 bwMode="auto">
          <a:xfrm>
            <a:off x="6217709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 bwMode="auto"/>
        <p:txBody>
          <a:bodyPr rtlCol="0"/>
          <a:lstStyle/>
          <a:p>
            <a:pPr>
              <a:defRPr/>
            </a:pPr>
            <a:fld id="{4B9B0459-76CC-4B94-A6C6-908B17D42BC8}" type="datetime1">
              <a:rPr lang="it-IT"/>
              <a:t>27/02/2026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 bwMode="auto"/>
        <p:txBody>
          <a:bodyPr rtlCol="0"/>
          <a:lstStyle/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/>
          <a:p>
            <a:pPr>
              <a:defRPr/>
            </a:pPr>
            <a:fld id="{D57F1E4F-1CFF-5643-939E-217C01CDF565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Solo tito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 bwMode="auto"/>
        <p:txBody>
          <a:bodyPr rtlCol="0"/>
          <a:lstStyle/>
          <a:p>
            <a:pPr>
              <a:defRPr/>
            </a:pPr>
            <a:fld id="{62D572E4-8572-44CF-B6FA-B15ECB2B0691}" type="datetime1">
              <a:rPr lang="it-IT"/>
              <a:t>27/02/2026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 bwMode="auto"/>
        <p:txBody>
          <a:bodyPr rtlCol="0"/>
          <a:lstStyle/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/>
          <a:p>
            <a:pPr>
              <a:defRPr/>
            </a:pPr>
            <a:fld id="{D57F1E4F-1CFF-5643-939E-217C01CDF565}" type="slidenum">
              <a:rPr lang="it-IT"/>
              <a:t>‹N›</a:t>
            </a:fld>
            <a:endParaRPr lang="it-IT"/>
          </a:p>
        </p:txBody>
      </p:sp>
      <p:sp>
        <p:nvSpPr>
          <p:cNvPr id="7" name="Rettangolo 6"/>
          <p:cNvSpPr>
            <a:spLocks noChangeAspect="1"/>
          </p:cNvSpPr>
          <p:nvPr/>
        </p:nvSpPr>
        <p:spPr bwMode="auto"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olo 1"/>
          <p:cNvSpPr>
            <a:spLocks noGrp="1"/>
          </p:cNvSpPr>
          <p:nvPr>
            <p:ph type="title"/>
          </p:nvPr>
        </p:nvSpPr>
        <p:spPr bwMode="auto">
          <a:xfrm>
            <a:off x="575894" y="729658"/>
            <a:ext cx="11029616" cy="988332"/>
          </a:xfrm>
        </p:spPr>
        <p:txBody>
          <a:bodyPr rtlCol="0"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uo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 bwMode="auto"/>
        <p:txBody>
          <a:bodyPr rtlCol="0"/>
          <a:lstStyle/>
          <a:p>
            <a:pPr>
              <a:defRPr/>
            </a:pPr>
            <a:fld id="{5F266B29-8DDF-40ED-AC5D-ED73AC5A6521}" type="datetime1">
              <a:rPr lang="it-IT"/>
              <a:t>27/02/2026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 bwMode="auto"/>
        <p:txBody>
          <a:bodyPr rtlCol="0"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/>
          <a:p>
            <a:pPr>
              <a:defRPr/>
            </a:pPr>
            <a:fld id="{D57F1E4F-1CFF-5643-939E-217C01CDF565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uto con didascali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>
            <a:spLocks noChangeAspect="1"/>
          </p:cNvSpPr>
          <p:nvPr/>
        </p:nvSpPr>
        <p:spPr bwMode="auto"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 bwMode="auto">
          <a:xfrm>
            <a:off x="581192" y="5262296"/>
            <a:ext cx="4909445" cy="689514"/>
          </a:xfrm>
        </p:spPr>
        <p:txBody>
          <a:bodyPr rtlCol="0"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 bwMode="auto">
          <a:xfrm>
            <a:off x="447816" y="601200"/>
            <a:ext cx="11292840" cy="4204800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 bwMode="auto">
          <a:xfrm>
            <a:off x="5740823" y="5262296"/>
            <a:ext cx="5869987" cy="689515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 bwMode="auto"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4CFC7787-2DFD-4221-B49C-354C37128239}" type="datetime1">
              <a:rPr lang="it-IT"/>
              <a:t>27/02/2026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 bwMode="auto"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D57F1E4F-1CFF-5643-939E-217C01CDF565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mmagine con didascali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 bwMode="auto">
          <a:xfrm>
            <a:off x="447817" y="599725"/>
            <a:ext cx="11290859" cy="355725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>
              <a:defRPr/>
            </a:pPr>
            <a:r>
              <a:rPr lang="it-IT"/>
              <a:t>Fare clic sull'icona per inserire un'immagine</a:t>
            </a:r>
            <a:endParaRPr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 bwMode="auto">
          <a:xfrm>
            <a:off x="581192" y="5260127"/>
            <a:ext cx="11029617" cy="598671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 bwMode="auto"/>
        <p:txBody>
          <a:bodyPr rtlCol="0"/>
          <a:lstStyle/>
          <a:p>
            <a:pPr>
              <a:defRPr/>
            </a:pPr>
            <a:fld id="{D3F07A8F-C5D3-4128-B052-E864993A59CE}" type="datetime1">
              <a:rPr lang="it-IT"/>
              <a:t>27/02/2026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 bwMode="auto"/>
        <p:txBody>
          <a:bodyPr rtlCol="0"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/>
          <a:p>
            <a:pPr>
              <a:defRPr/>
            </a:pPr>
            <a:fld id="{D57F1E4F-1CFF-5643-939E-217C01CDF565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 bwMode="auto">
          <a:xfrm>
            <a:off x="581192" y="705123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it-IT"/>
              <a:t>Fare clic per modificare lo stile del titolo</a:t>
            </a:r>
            <a:endParaRPr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581192" y="2336003"/>
            <a:ext cx="11029616" cy="3522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 bwMode="auto">
          <a:xfrm>
            <a:off x="7605951" y="5956137"/>
            <a:ext cx="28447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A36BACEF-F5E2-445B-BCCF-A68C06C41D7B}" type="datetime1">
              <a:rPr lang="it-IT"/>
              <a:t>27/02/2026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 bwMode="auto"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 bwMode="auto"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D57F1E4F-1CFF-5643-939E-217C01CDF565}" type="slidenum">
              <a:rPr lang="it-IT"/>
              <a:t>‹N›</a:t>
            </a:fld>
            <a:endParaRPr lang="it-IT"/>
          </a:p>
        </p:txBody>
      </p:sp>
      <p:sp>
        <p:nvSpPr>
          <p:cNvPr id="9" name="Rettangolo 8"/>
          <p:cNvSpPr/>
          <p:nvPr/>
        </p:nvSpPr>
        <p:spPr bwMode="auto"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0" name="Rettangolo 9"/>
          <p:cNvSpPr/>
          <p:nvPr/>
        </p:nvSpPr>
        <p:spPr bwMode="auto"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1" name="Rettangolo 10"/>
          <p:cNvSpPr/>
          <p:nvPr/>
        </p:nvSpPr>
        <p:spPr bwMode="auto"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457200">
        <a:spcBef>
          <a:spcPts val="0"/>
        </a:spcBef>
        <a:buNone/>
        <a:defRPr sz="2800" b="0" cap="all">
          <a:solidFill>
            <a:schemeClr val="bg1"/>
          </a:solidFill>
          <a:latin typeface="+mj-lt"/>
          <a:ea typeface="+mj-ea"/>
          <a:cs typeface="+mj-cs"/>
        </a:defRPr>
      </a:lvl1pPr>
      <a:lvl2pPr>
        <a:defRPr>
          <a:solidFill>
            <a:schemeClr val="tx2"/>
          </a:solidFill>
        </a:defRPr>
      </a:lvl2pPr>
      <a:lvl3pPr>
        <a:defRPr>
          <a:solidFill>
            <a:schemeClr val="tx2"/>
          </a:solidFill>
        </a:defRPr>
      </a:lvl3pPr>
      <a:lvl4pPr>
        <a:defRPr>
          <a:solidFill>
            <a:schemeClr val="tx2"/>
          </a:solidFill>
        </a:defRPr>
      </a:lvl4pPr>
      <a:lvl5pPr>
        <a:defRPr>
          <a:solidFill>
            <a:schemeClr val="tx2"/>
          </a:solidFill>
        </a:defRPr>
      </a:lvl5pPr>
      <a:lvl6pPr>
        <a:defRPr>
          <a:solidFill>
            <a:schemeClr val="tx2"/>
          </a:solidFill>
        </a:defRPr>
      </a:lvl6pPr>
      <a:lvl7pPr>
        <a:defRPr>
          <a:solidFill>
            <a:schemeClr val="tx2"/>
          </a:solidFill>
        </a:defRPr>
      </a:lvl7pPr>
      <a:lvl8pPr>
        <a:defRPr>
          <a:solidFill>
            <a:schemeClr val="tx2"/>
          </a:solidFill>
        </a:defRPr>
      </a:lvl8pPr>
      <a:lvl9pPr>
        <a:defRPr>
          <a:solidFill>
            <a:schemeClr val="tx2"/>
          </a:solidFill>
        </a:defRPr>
      </a:lvl9pPr>
    </p:titleStyle>
    <p:bodyStyle>
      <a:lvl1pPr marL="306000" indent="-306000" algn="l" defTabSz="457200">
        <a:spcBef>
          <a:spcPts val="0"/>
        </a:spcBef>
        <a:spcAft>
          <a:spcPts val="600"/>
        </a:spcAft>
        <a:buClr>
          <a:schemeClr val="accent2"/>
        </a:buClr>
        <a:buSzPct val="92000"/>
        <a:buFont typeface="Wingdings 2"/>
        <a:buChar char=""/>
        <a:defRPr sz="18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>
        <a:spcBef>
          <a:spcPts val="0"/>
        </a:spcBef>
        <a:spcAft>
          <a:spcPts val="600"/>
        </a:spcAft>
        <a:buClr>
          <a:schemeClr val="accent2"/>
        </a:buClr>
        <a:buSzPct val="92000"/>
        <a:buFont typeface="Wingdings 2"/>
        <a:buChar char=""/>
        <a:defRPr sz="16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>
        <a:spcBef>
          <a:spcPts val="0"/>
        </a:spcBef>
        <a:spcAft>
          <a:spcPts val="600"/>
        </a:spcAft>
        <a:buClr>
          <a:schemeClr val="accent2"/>
        </a:buClr>
        <a:buSzPct val="92000"/>
        <a:buFont typeface="Wingdings 2"/>
        <a:buChar char=""/>
        <a:defRPr sz="14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>
        <a:spcBef>
          <a:spcPts val="0"/>
        </a:spcBef>
        <a:spcAft>
          <a:spcPts val="600"/>
        </a:spcAft>
        <a:buClr>
          <a:schemeClr val="accent2"/>
        </a:buClr>
        <a:buSzPct val="92000"/>
        <a:buFont typeface="Wingdings 2"/>
        <a:buChar char=""/>
        <a:defRPr sz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>
        <a:spcBef>
          <a:spcPts val="0"/>
        </a:spcBef>
        <a:spcAft>
          <a:spcPts val="600"/>
        </a:spcAft>
        <a:buClr>
          <a:schemeClr val="accent2"/>
        </a:buClr>
        <a:buSzPct val="92000"/>
        <a:buFont typeface="Wingdings 2"/>
        <a:buChar char=""/>
        <a:defRPr sz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>
        <a:spcBef>
          <a:spcPts val="0"/>
        </a:spcBef>
        <a:spcAft>
          <a:spcPts val="600"/>
        </a:spcAft>
        <a:buClr>
          <a:schemeClr val="accent2"/>
        </a:buClr>
        <a:buSzPct val="92000"/>
        <a:buFont typeface="Wingdings 2"/>
        <a:buChar char=""/>
        <a:defRPr sz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>
        <a:spcBef>
          <a:spcPts val="0"/>
        </a:spcBef>
        <a:spcAft>
          <a:spcPts val="600"/>
        </a:spcAft>
        <a:buClr>
          <a:schemeClr val="accent2"/>
        </a:buClr>
        <a:buSzPct val="92000"/>
        <a:buFont typeface="Wingdings 2"/>
        <a:buChar char=""/>
        <a:defRPr sz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>
        <a:spcBef>
          <a:spcPts val="0"/>
        </a:spcBef>
        <a:spcAft>
          <a:spcPts val="600"/>
        </a:spcAft>
        <a:buClr>
          <a:schemeClr val="accent2"/>
        </a:buClr>
        <a:buSzPct val="92000"/>
        <a:buFont typeface="Wingdings 2"/>
        <a:buChar char=""/>
        <a:defRPr sz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>
        <a:spcBef>
          <a:spcPts val="0"/>
        </a:spcBef>
        <a:spcAft>
          <a:spcPts val="600"/>
        </a:spcAft>
        <a:buClr>
          <a:schemeClr val="accent2"/>
        </a:buClr>
        <a:buSzPct val="92000"/>
        <a:buFont typeface="Wingdings 2"/>
        <a:buChar char=""/>
        <a:defRPr sz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mario.rossi@email.it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HZbU1BsNn7uR1isQ6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andscape.cncf.io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5" name="Rettangolo 14"/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7" name="Immagine 6" descr="Connessioni digitali"/>
          <p:cNvPicPr>
            <a:picLocks noChangeAspect="1"/>
          </p:cNvPicPr>
          <p:nvPr/>
        </p:nvPicPr>
        <p:blipFill>
          <a:blip r:embed="rId3"/>
          <a:srcRect l="13265" t="9091" r="350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7" name="Gruppo 16"/>
          <p:cNvGrpSpPr>
            <a:grpSpLocks noChangeAspect="1"/>
          </p:cNvGrpSpPr>
          <p:nvPr/>
        </p:nvGrpSpPr>
        <p:grpSpPr bwMode="auto"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8" name="Rettangolo 17"/>
            <p:cNvSpPr/>
            <p:nvPr/>
          </p:nvSpPr>
          <p:spPr bwMode="auto"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9" name="Rettangolo 18"/>
            <p:cNvSpPr/>
            <p:nvPr/>
          </p:nvSpPr>
          <p:spPr bwMode="auto"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0" name="Rettangolo 19"/>
            <p:cNvSpPr/>
            <p:nvPr/>
          </p:nvSpPr>
          <p:spPr bwMode="auto"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it-IT"/>
            </a:p>
          </p:txBody>
        </p:sp>
      </p:grpSp>
      <p:sp>
        <p:nvSpPr>
          <p:cNvPr id="22" name="Rettangolo 21"/>
          <p:cNvSpPr>
            <a:spLocks noChangeAspect="1"/>
          </p:cNvSpPr>
          <p:nvPr/>
        </p:nvSpPr>
        <p:spPr bwMode="auto">
          <a:xfrm>
            <a:off x="448732" y="4428067"/>
            <a:ext cx="11260667" cy="1962497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 bwMode="auto">
          <a:xfrm>
            <a:off x="569013" y="4572000"/>
            <a:ext cx="11647236" cy="895243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it-IT" sz="3200" b="0" i="0" u="none" strike="noStrike" cap="all" spc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«</a:t>
            </a:r>
            <a:r>
              <a:rPr lang="it-IT" sz="3200" b="1" i="0" u="none" strike="noStrike" cap="all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T</a:t>
            </a:r>
            <a:r>
              <a:rPr lang="it-IT" sz="2000" b="1" i="0" u="none" strike="noStrike" cap="all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he</a:t>
            </a:r>
            <a:r>
              <a:rPr lang="it-IT" sz="3200" b="1" i="0" u="none" strike="noStrike" cap="all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C</a:t>
            </a:r>
            <a:r>
              <a:rPr lang="it-IT" sz="2800" b="1" i="0" u="none" strike="noStrike" cap="all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entral</a:t>
            </a:r>
            <a:r>
              <a:rPr lang="it-IT" sz="3200" b="1" i="0" u="none" strike="noStrike" cap="all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R</a:t>
            </a:r>
            <a:r>
              <a:rPr lang="it-IT" sz="2800" b="1" i="0" u="none" strike="noStrike" cap="all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ole</a:t>
            </a:r>
            <a:r>
              <a:rPr lang="it-IT" sz="3200" b="1" i="0" u="none" strike="noStrike" cap="all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it-IT" sz="2000" b="1" i="0" u="none" strike="noStrike" cap="all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of</a:t>
            </a:r>
            <a:r>
              <a:rPr lang="it-IT" sz="3200" b="1" i="0" u="none" strike="noStrike" cap="all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D</a:t>
            </a:r>
            <a:r>
              <a:rPr lang="it-IT" sz="2800" b="1" i="0" u="none" strike="noStrike" cap="all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atabase</a:t>
            </a:r>
            <a:r>
              <a:rPr lang="it-IT" sz="3200" b="1" i="0" u="none" strike="noStrike" cap="all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M</a:t>
            </a:r>
            <a:r>
              <a:rPr lang="it-IT" sz="2800" b="1" i="0" u="none" strike="noStrike" cap="all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anagement</a:t>
            </a:r>
            <a:r>
              <a:rPr lang="it-IT" sz="3200" b="1" i="0" u="none" strike="noStrike" cap="all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S</a:t>
            </a:r>
            <a:r>
              <a:rPr lang="it-IT" sz="2800" b="1" i="0" u="none" strike="noStrike" cap="all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ystem</a:t>
            </a:r>
            <a:r>
              <a:rPr lang="it-IT" sz="3200" b="1" i="0" u="none" strike="noStrike" cap="all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T</a:t>
            </a:r>
            <a:r>
              <a:rPr lang="it-IT" sz="2800" b="1" i="0" u="none" strike="noStrike" cap="all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echnologies</a:t>
            </a:r>
            <a:r>
              <a:rPr lang="it-IT" sz="3200" b="1" i="0" u="none" strike="noStrike" cap="all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it-IT" sz="2000" b="1" i="0" u="none" strike="noStrike" cap="all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in</a:t>
            </a:r>
            <a:r>
              <a:rPr lang="it-IT" sz="3200" b="1" i="0" u="none" strike="noStrike" cap="all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A</a:t>
            </a:r>
            <a:r>
              <a:rPr lang="it-IT" sz="2800" b="1" i="0" u="none" strike="noStrike" cap="all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stronomical</a:t>
            </a:r>
            <a:r>
              <a:rPr lang="it-IT" sz="3200" b="1" i="0" u="none" strike="noStrike" cap="all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A</a:t>
            </a:r>
            <a:r>
              <a:rPr lang="it-IT" sz="2800" b="1" i="0" u="none" strike="noStrike" cap="all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rchives</a:t>
            </a:r>
            <a:r>
              <a:rPr lang="it-IT" sz="2800" b="0" i="0" u="none" strike="noStrike" cap="all" spc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»</a:t>
            </a:r>
            <a:endParaRPr sz="3200" b="1" i="0" u="none">
              <a:solidFill>
                <a:schemeClr val="bg1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 bwMode="auto">
          <a:xfrm>
            <a:off x="581194" y="5467246"/>
            <a:ext cx="10993546" cy="484822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80000" lnSpcReduction="10000"/>
          </a:bodyPr>
          <a:lstStyle/>
          <a:p>
            <a:pPr>
              <a:defRPr/>
            </a:pPr>
            <a:r>
              <a:rPr sz="2200" b="1" i="0" u="none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</a:rPr>
              <a:t>Best practices and adaptive technology matching with Polyglot Persitence</a:t>
            </a:r>
            <a:endParaRPr sz="1800"/>
          </a:p>
        </p:txBody>
      </p:sp>
      <p:sp>
        <p:nvSpPr>
          <p:cNvPr id="4" name="CasellaDiTesto 3"/>
          <p:cNvSpPr txBox="1"/>
          <p:nvPr/>
        </p:nvSpPr>
        <p:spPr bwMode="auto">
          <a:xfrm>
            <a:off x="7381738" y="5952067"/>
            <a:ext cx="4327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it-IT" sz="2800" b="1" u="sng">
                <a:solidFill>
                  <a:schemeClr val="bg1">
                    <a:lumMod val="95000"/>
                  </a:schemeClr>
                </a:solidFill>
              </a:rPr>
              <a:t>Author:</a:t>
            </a:r>
            <a:r>
              <a:rPr lang="it-IT" sz="2800" b="1">
                <a:solidFill>
                  <a:schemeClr val="bg1">
                    <a:lumMod val="95000"/>
                  </a:schemeClr>
                </a:solidFill>
              </a:rPr>
              <a:t> Stefano Gallozzi</a:t>
            </a:r>
            <a:endParaRPr lang="it-IT" sz="32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 bwMode="auto">
          <a:xfrm>
            <a:off x="391234" y="671442"/>
            <a:ext cx="5263234" cy="100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sz="3600" b="1" i="0" u="none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USC-C General Assembly</a:t>
            </a:r>
          </a:p>
          <a:p>
            <a:pPr>
              <a:defRPr/>
            </a:pPr>
            <a:r>
              <a:rPr lang="it-IT" sz="2400">
                <a:solidFill>
                  <a:schemeClr val="bg1"/>
                </a:solidFill>
              </a:rPr>
              <a:t>Trieste 09-13 MArzo 2026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lum/>
            <a:alphaModFix/>
          </a:blip>
          <a:stretch/>
        </p:blipFill>
        <p:spPr bwMode="auto">
          <a:xfrm>
            <a:off x="331978" y="1254539"/>
            <a:ext cx="11501166" cy="40101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/>
          <p:cNvSpPr txBox="1"/>
          <p:nvPr/>
        </p:nvSpPr>
        <p:spPr bwMode="auto">
          <a:xfrm>
            <a:off x="442567" y="412677"/>
            <a:ext cx="11140887" cy="751944"/>
          </a:xfrm>
          <a:prstGeom prst="rect">
            <a:avLst/>
          </a:prstGeom>
          <a:noFill/>
          <a:ln>
            <a:noFill/>
          </a:ln>
        </p:spPr>
        <p:txBody>
          <a:bodyPr vert="horz" wrap="none" lIns="108847" tIns="54423" rIns="108847" bIns="54423" anchorCtr="0" compatLnSpc="0">
            <a:spAutoFit/>
          </a:bodyPr>
          <a:lstStyle/>
          <a:p>
            <a:pPr>
              <a:defRPr/>
            </a:pPr>
            <a:r>
              <a:rPr lang="en-US" sz="4350" b="1">
                <a:latin typeface="Liberation Sans"/>
                <a:ea typeface="DejaVu Sans"/>
                <a:cs typeface="DejaVu Sans"/>
              </a:rPr>
              <a:t>OnLineAnalitycalProcessing (OLAP) DBs</a:t>
            </a:r>
            <a:endParaRPr/>
          </a:p>
        </p:txBody>
      </p:sp>
      <p:sp>
        <p:nvSpPr>
          <p:cNvPr id="8" name="Figura a mano libera: forma 7"/>
          <p:cNvSpPr/>
          <p:nvPr/>
        </p:nvSpPr>
        <p:spPr bwMode="auto">
          <a:xfrm>
            <a:off x="110802" y="6105858"/>
            <a:ext cx="11832930" cy="55294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108847" tIns="54423" rIns="108847" bIns="54423" anchor="ctr" anchorCtr="0" compatLnSpc="0">
            <a:noAutofit/>
          </a:bodyPr>
          <a:lstStyle/>
          <a:p>
            <a:pPr algn="ctr">
              <a:defRPr/>
            </a:pPr>
            <a:r>
              <a:rPr lang="en-US" sz="2200">
                <a:latin typeface="Liberation Sans"/>
                <a:ea typeface="DejaVu Sans"/>
                <a:cs typeface="DejaVu Sans"/>
              </a:rPr>
              <a:t>selective extraction on the fly of several data sets to identify any particular trends at higher level</a:t>
            </a:r>
            <a:endParaRPr/>
          </a:p>
        </p:txBody>
      </p:sp>
      <p:pic>
        <p:nvPicPr>
          <p:cNvPr id="16" name="Immagine 15" descr="Immagine che contiene cubo, quadrato, Policromia&#10;&#10;Il contenuto generato dall'IA potrebbe non essere corretto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92714" y="1374686"/>
            <a:ext cx="4976014" cy="46684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8" name="Connettore diritto 17"/>
          <p:cNvCxnSpPr/>
          <p:nvPr/>
        </p:nvCxnSpPr>
        <p:spPr bwMode="auto">
          <a:xfrm>
            <a:off x="5468727" y="1404730"/>
            <a:ext cx="2345635" cy="12728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/>
          <p:cNvCxnSpPr/>
          <p:nvPr/>
        </p:nvCxnSpPr>
        <p:spPr bwMode="auto">
          <a:xfrm flipV="1">
            <a:off x="5517322" y="3808964"/>
            <a:ext cx="2345635" cy="222549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con angoli arrotondati 22"/>
          <p:cNvSpPr/>
          <p:nvPr/>
        </p:nvSpPr>
        <p:spPr bwMode="auto">
          <a:xfrm>
            <a:off x="5888383" y="2677627"/>
            <a:ext cx="2014325" cy="119536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2BC168D-3C73-3302-181F-AE16AEBEF007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43117150" name="CasellaDiTesto 1">
            <a:extLst>
              <a:ext uri="{FF2B5EF4-FFF2-40B4-BE49-F238E27FC236}">
                <a16:creationId xmlns:a16="http://schemas.microsoft.com/office/drawing/2014/main" id="{94B260E3-6028-EA1C-598C-3FB130953F8E}"/>
              </a:ext>
            </a:extLst>
          </p:cNvPr>
          <p:cNvSpPr txBox="1"/>
          <p:nvPr/>
        </p:nvSpPr>
        <p:spPr bwMode="auto">
          <a:xfrm>
            <a:off x="383761" y="542791"/>
            <a:ext cx="6580278" cy="751943"/>
          </a:xfrm>
          <a:prstGeom prst="rect">
            <a:avLst/>
          </a:prstGeom>
          <a:noFill/>
          <a:ln>
            <a:noFill/>
          </a:ln>
        </p:spPr>
        <p:txBody>
          <a:bodyPr vert="horz" wrap="none" lIns="108846" tIns="54423" rIns="108846" bIns="54423" anchorCtr="0" compatLnSpc="0">
            <a:spAutoFit/>
          </a:bodyPr>
          <a:lstStyle/>
          <a:p>
            <a:pPr>
              <a:defRPr/>
            </a:pPr>
            <a:r>
              <a:rPr lang="en-US" sz="4350" b="1" dirty="0">
                <a:latin typeface="Liberation Sans"/>
                <a:ea typeface="DejaVu Sans"/>
                <a:cs typeface="DejaVu Sans"/>
              </a:rPr>
              <a:t>Relational Family DBs  </a:t>
            </a:r>
            <a:endParaRPr dirty="0"/>
          </a:p>
        </p:txBody>
      </p:sp>
      <p:sp>
        <p:nvSpPr>
          <p:cNvPr id="1894356063" name="CasellaDiTesto 4">
            <a:extLst>
              <a:ext uri="{FF2B5EF4-FFF2-40B4-BE49-F238E27FC236}">
                <a16:creationId xmlns:a16="http://schemas.microsoft.com/office/drawing/2014/main" id="{0C538975-18A1-8565-76E2-2E42588245D4}"/>
              </a:ext>
            </a:extLst>
          </p:cNvPr>
          <p:cNvSpPr txBox="1"/>
          <p:nvPr/>
        </p:nvSpPr>
        <p:spPr bwMode="auto">
          <a:xfrm>
            <a:off x="423187" y="1193860"/>
            <a:ext cx="9798274" cy="439551"/>
          </a:xfrm>
          <a:prstGeom prst="rect">
            <a:avLst/>
          </a:prstGeom>
          <a:noFill/>
          <a:ln>
            <a:noFill/>
          </a:ln>
        </p:spPr>
        <p:txBody>
          <a:bodyPr vert="horz" wrap="none" lIns="108846" tIns="54423" rIns="108846" bIns="54423" anchorCtr="0" compatLnSpc="0">
            <a:spAutoFit/>
          </a:bodyPr>
          <a:lstStyle/>
          <a:p>
            <a:pPr>
              <a:defRPr/>
            </a:pPr>
            <a:r>
              <a:rPr lang="en-US" sz="2200" b="1" dirty="0">
                <a:latin typeface="Liberation Sans"/>
                <a:ea typeface="DejaVu Sans"/>
                <a:cs typeface="DejaVu Sans"/>
              </a:rPr>
              <a:t>Structured Query Languages     (</a:t>
            </a:r>
            <a:r>
              <a:rPr lang="en-US" sz="2200" u="sng" dirty="0">
                <a:latin typeface="Liberation Sans"/>
                <a:ea typeface="DejaVu Sans"/>
                <a:cs typeface="DejaVu Sans"/>
              </a:rPr>
              <a:t>Examples:</a:t>
            </a:r>
            <a:r>
              <a:rPr lang="en-US" sz="2200" dirty="0">
                <a:latin typeface="Liberation Sans"/>
                <a:ea typeface="DejaVu Sans"/>
                <a:cs typeface="DejaVu Sans"/>
              </a:rPr>
              <a:t> </a:t>
            </a:r>
            <a:r>
              <a:rPr lang="en-US" sz="2200" dirty="0" err="1">
                <a:latin typeface="Liberation Sans"/>
                <a:ea typeface="DejaVu Sans"/>
                <a:cs typeface="DejaVu Sans"/>
              </a:rPr>
              <a:t>mySQL</a:t>
            </a:r>
            <a:r>
              <a:rPr lang="en-US" sz="2200" dirty="0">
                <a:latin typeface="Liberation Sans"/>
                <a:ea typeface="DejaVu Sans"/>
                <a:cs typeface="DejaVu Sans"/>
              </a:rPr>
              <a:t>, Postgres, Oracle, …)</a:t>
            </a:r>
            <a:r>
              <a:rPr lang="en-US" sz="2200" b="1" dirty="0">
                <a:latin typeface="Liberation Sans"/>
                <a:ea typeface="DejaVu Sans"/>
                <a:cs typeface="DejaVu Sans"/>
              </a:rPr>
              <a:t> </a:t>
            </a:r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4868FB6-DF65-E2E4-C679-818B1F5E641F}"/>
              </a:ext>
            </a:extLst>
          </p:cNvPr>
          <p:cNvSpPr txBox="1"/>
          <p:nvPr/>
        </p:nvSpPr>
        <p:spPr>
          <a:xfrm>
            <a:off x="681316" y="1611615"/>
            <a:ext cx="1131794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Simple query:</a:t>
            </a:r>
          </a:p>
          <a:p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nome_tabella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id=1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ORDER BY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id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GROUP BY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id …</a:t>
            </a:r>
          </a:p>
          <a:p>
            <a:r>
              <a:rPr lang="it-IT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Complex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query:</a:t>
            </a:r>
            <a:endParaRPr lang="it-IT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( 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u.id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user_id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, u.name,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u.email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COUNT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DISTINCT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o.id)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total_orders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SUM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o.total_amount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total_spent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, c.name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top_category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 FROM users u</a:t>
            </a:r>
          </a:p>
          <a:p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JOIN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orders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o  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ON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u.id =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o.user_id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JOIN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order_items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oi  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ON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o.id =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oi.order_id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JOIN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products p 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ON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oi.product_id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= p.id</a:t>
            </a:r>
          </a:p>
          <a:p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JOIN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categories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c 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ON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p.category_id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= c.id  WHERE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o.status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= '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completed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</a:p>
          <a:p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GROUP BY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u.id, u.name,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u.email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, c.name 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HAVING SUM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o.total_amount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) &gt; 1000  ) </a:t>
            </a:r>
          </a:p>
          <a:p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UNION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( 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 u.id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user_id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,  u.name, 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u.email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, 0 AS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total_orders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,  0 AS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total_spent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,  NULL AS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top_category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users u </a:t>
            </a:r>
          </a:p>
          <a:p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LEFT JOIN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orders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o  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ON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u.id =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o.user_id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o.id IS NULL  );</a:t>
            </a:r>
          </a:p>
          <a:p>
            <a:pPr algn="ctr"/>
            <a:endParaRPr lang="it-IT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endParaRPr lang="it-IT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… … …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INSERT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–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ALTER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-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CHANGE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–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DROP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-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DELETE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… … … </a:t>
            </a:r>
          </a:p>
          <a:p>
            <a:endParaRPr lang="it-IT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09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 bwMode="auto">
          <a:xfrm>
            <a:off x="-2997065" y="466062"/>
            <a:ext cx="9497360" cy="751944"/>
          </a:xfrm>
          <a:prstGeom prst="rect">
            <a:avLst/>
          </a:prstGeom>
          <a:noFill/>
          <a:ln>
            <a:noFill/>
          </a:ln>
        </p:spPr>
        <p:txBody>
          <a:bodyPr vert="horz" wrap="none" lIns="108847" tIns="54423" rIns="108847" bIns="54423" anchorCtr="0" compatLnSpc="0">
            <a:spAutoFit/>
          </a:bodyPr>
          <a:lstStyle/>
          <a:p>
            <a:pPr>
              <a:defRPr/>
            </a:pPr>
            <a:r>
              <a:rPr lang="en-US" sz="4350" b="1">
                <a:latin typeface="Liberation Sans"/>
                <a:ea typeface="DejaVu Sans"/>
                <a:cs typeface="DejaVu Sans"/>
              </a:rPr>
              <a:t>                      Key-Value Family DBs</a:t>
            </a:r>
            <a:endParaRPr/>
          </a:p>
        </p:txBody>
      </p:sp>
      <p:sp>
        <p:nvSpPr>
          <p:cNvPr id="4" name="Figura a mano libera: forma 3"/>
          <p:cNvSpPr/>
          <p:nvPr/>
        </p:nvSpPr>
        <p:spPr bwMode="auto">
          <a:xfrm>
            <a:off x="125170" y="6211657"/>
            <a:ext cx="11929150" cy="55294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108847" tIns="54423" rIns="108847" bIns="54423" anchor="ctr" anchorCtr="0" compatLnSpc="0">
            <a:noAutofit/>
          </a:bodyPr>
          <a:lstStyle/>
          <a:p>
            <a:pPr algn="ctr">
              <a:defRPr/>
            </a:pPr>
            <a:r>
              <a:rPr lang="en-US" sz="2200">
                <a:latin typeface="Liberation Sans"/>
                <a:ea typeface="DejaVu Sans"/>
                <a:cs typeface="DejaVu Sans"/>
              </a:rPr>
              <a:t>datasets are stored in key-value pair and can be sinle or complex</a:t>
            </a:r>
            <a:endParaRPr/>
          </a:p>
        </p:txBody>
      </p:sp>
      <p:pic>
        <p:nvPicPr>
          <p:cNvPr id="11" name="Immagine 10" descr="Immagine che contiene testo, schermata, Carattere, numero&#10;&#10;Il contenuto generato dall'IA potrebbe non essere corretto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28299" y="1331144"/>
            <a:ext cx="10194877" cy="4576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08464639" name="CasellaDiTesto 1"/>
          <p:cNvSpPr txBox="1"/>
          <p:nvPr/>
        </p:nvSpPr>
        <p:spPr bwMode="auto">
          <a:xfrm>
            <a:off x="-2997064" y="466061"/>
            <a:ext cx="9497359" cy="751943"/>
          </a:xfrm>
          <a:prstGeom prst="rect">
            <a:avLst/>
          </a:prstGeom>
          <a:noFill/>
          <a:ln>
            <a:noFill/>
          </a:ln>
        </p:spPr>
        <p:txBody>
          <a:bodyPr vert="horz" wrap="none" lIns="108846" tIns="54423" rIns="108846" bIns="54423" anchorCtr="0" compatLnSpc="0">
            <a:spAutoFit/>
          </a:bodyPr>
          <a:lstStyle/>
          <a:p>
            <a:pPr>
              <a:defRPr/>
            </a:pPr>
            <a:r>
              <a:rPr lang="en-US" sz="4350" b="1" dirty="0">
                <a:latin typeface="Liberation Sans"/>
                <a:ea typeface="DejaVu Sans"/>
                <a:cs typeface="DejaVu Sans"/>
              </a:rPr>
              <a:t>                      Key-Value Family DBs</a:t>
            </a:r>
            <a:endParaRPr dirty="0"/>
          </a:p>
        </p:txBody>
      </p:sp>
      <p:sp>
        <p:nvSpPr>
          <p:cNvPr id="110039436" name="Figura a mano libera: forma 3"/>
          <p:cNvSpPr/>
          <p:nvPr/>
        </p:nvSpPr>
        <p:spPr bwMode="auto">
          <a:xfrm>
            <a:off x="125169" y="6211656"/>
            <a:ext cx="11929149" cy="5529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108846" tIns="54423" rIns="108846" bIns="54423" anchor="ctr" anchorCtr="0" compatLnSpc="0">
            <a:noAutofit/>
          </a:bodyPr>
          <a:lstStyle/>
          <a:p>
            <a:pPr algn="ctr">
              <a:defRPr/>
            </a:pPr>
            <a:r>
              <a:rPr lang="en-US" sz="2200">
                <a:latin typeface="Liberation Sans"/>
                <a:ea typeface="DejaVu Sans"/>
                <a:cs typeface="DejaVu Sans"/>
              </a:rPr>
              <a:t>datasets are stored in key-value pair and can be sinle or complex</a:t>
            </a:r>
            <a:endParaRPr/>
          </a:p>
        </p:txBody>
      </p:sp>
      <p:pic>
        <p:nvPicPr>
          <p:cNvPr id="1942024524" name="Immagine 10" descr="Immagine che contiene testo, schermata, Carattere, numero&#10;&#10;Il contenuto generato dall'IA potrebbe non essere corretto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28298" y="1331143"/>
            <a:ext cx="10194876" cy="4576306"/>
          </a:xfrm>
          <a:prstGeom prst="rect">
            <a:avLst/>
          </a:prstGeom>
        </p:spPr>
      </p:pic>
      <p:pic>
        <p:nvPicPr>
          <p:cNvPr id="559783261" name="Immagine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66382" y="1331143"/>
            <a:ext cx="10486029" cy="48324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FCEDCFE4-09C2-200D-8003-3312B2A40AF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94356063" name="CasellaDiTesto 4">
            <a:extLst>
              <a:ext uri="{FF2B5EF4-FFF2-40B4-BE49-F238E27FC236}">
                <a16:creationId xmlns:a16="http://schemas.microsoft.com/office/drawing/2014/main" id="{6B7E270C-A288-2784-ACE1-6E0C850BCDAF}"/>
              </a:ext>
            </a:extLst>
          </p:cNvPr>
          <p:cNvSpPr txBox="1"/>
          <p:nvPr/>
        </p:nvSpPr>
        <p:spPr bwMode="auto">
          <a:xfrm>
            <a:off x="423187" y="1193860"/>
            <a:ext cx="9909009" cy="439551"/>
          </a:xfrm>
          <a:prstGeom prst="rect">
            <a:avLst/>
          </a:prstGeom>
          <a:noFill/>
          <a:ln>
            <a:noFill/>
          </a:ln>
        </p:spPr>
        <p:txBody>
          <a:bodyPr vert="horz" wrap="none" lIns="108846" tIns="54423" rIns="108846" bIns="54423" anchorCtr="0" compatLnSpc="0">
            <a:spAutoFit/>
          </a:bodyPr>
          <a:lstStyle/>
          <a:p>
            <a:pPr>
              <a:defRPr/>
            </a:pPr>
            <a:r>
              <a:rPr lang="en-US" sz="2200" b="1" dirty="0">
                <a:latin typeface="Liberation Sans"/>
                <a:ea typeface="DejaVu Sans"/>
                <a:cs typeface="DejaVu Sans"/>
              </a:rPr>
              <a:t>Hash based Queries     (</a:t>
            </a:r>
            <a:r>
              <a:rPr lang="en-US" sz="2200" u="sng" dirty="0">
                <a:latin typeface="Liberation Sans"/>
                <a:ea typeface="DejaVu Sans"/>
                <a:cs typeface="DejaVu Sans"/>
              </a:rPr>
              <a:t>Examples:</a:t>
            </a:r>
            <a:r>
              <a:rPr lang="en-US" sz="2200" dirty="0">
                <a:latin typeface="Liberation Sans"/>
                <a:ea typeface="DejaVu Sans"/>
                <a:cs typeface="DejaVu Sans"/>
              </a:rPr>
              <a:t> Voldemort, Redis, Riak, DynamoDB, …)</a:t>
            </a:r>
            <a:r>
              <a:rPr lang="en-US" sz="2200" b="1" dirty="0">
                <a:latin typeface="Liberation Sans"/>
                <a:ea typeface="DejaVu Sans"/>
                <a:cs typeface="DejaVu Sans"/>
              </a:rPr>
              <a:t> </a:t>
            </a:r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C8D8516-AE19-F1C7-C2D6-08CB176059F2}"/>
              </a:ext>
            </a:extLst>
          </p:cNvPr>
          <p:cNvSpPr txBox="1"/>
          <p:nvPr/>
        </p:nvSpPr>
        <p:spPr>
          <a:xfrm>
            <a:off x="681316" y="1611615"/>
            <a:ext cx="113179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Common </a:t>
            </a:r>
            <a:r>
              <a:rPr lang="it-IT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Usage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&amp; Queries:</a:t>
            </a:r>
          </a:p>
          <a:p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HSET 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user:1 name «Mario Rossi» email «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mario.rossi@email.it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» country «IT»</a:t>
            </a:r>
          </a:p>
          <a:p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HGETALL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user:1   (prende tutti i dati dell’utente)</a:t>
            </a:r>
          </a:p>
          <a:p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HGET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user:1 email  (prende solo la email)</a:t>
            </a:r>
          </a:p>
          <a:p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---</a:t>
            </a:r>
          </a:p>
          <a:p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HSET 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order:1001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user_id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1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250 status «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completed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»</a:t>
            </a:r>
          </a:p>
          <a:p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SADD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user:1:orders 1001</a:t>
            </a:r>
          </a:p>
          <a:p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-&gt;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SMEMBERS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user:1:orders     (-&gt; risultato: 1001)</a:t>
            </a:r>
          </a:p>
          <a:p>
            <a:r>
              <a:rPr lang="it-IT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Complex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query  </a:t>
            </a:r>
            <a:r>
              <a:rPr lang="it-IT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it-IT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lang="it-IT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JSON </a:t>
            </a:r>
            <a:r>
              <a:rPr lang="it-IT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Structures</a:t>
            </a:r>
            <a:r>
              <a:rPr lang="it-IT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endParaRPr lang="it-IT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JSON.SET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user:1 $ ‘{«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name»:«Mario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Rossi», «age»:30,«country»:«IT», «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orders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»:[1001,1002]}’ </a:t>
            </a:r>
            <a:endParaRPr lang="it-IT" dirty="0">
              <a:latin typeface="Liberation Sans"/>
              <a:cs typeface="Arial" panose="020B0604020202020204" pitchFamily="34" charset="0"/>
            </a:endParaRPr>
          </a:p>
          <a:p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JSON.GET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user:1    -&gt; risultato:   { «name»: «Mario Rossi»,</a:t>
            </a:r>
          </a:p>
          <a:p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											«age»: 30,</a:t>
            </a:r>
          </a:p>
          <a:p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									«country»: «IT»,</a:t>
            </a:r>
          </a:p>
          <a:p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											«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orders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»: [1001, 1002]  }</a:t>
            </a:r>
          </a:p>
          <a:p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JSON.GET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user:1 $.name   -&gt; risultato:   [«Mario Rossi»]</a:t>
            </a:r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EC2DAC82-F929-E80C-9872-3665D2C33D85}"/>
              </a:ext>
            </a:extLst>
          </p:cNvPr>
          <p:cNvSpPr txBox="1"/>
          <p:nvPr/>
        </p:nvSpPr>
        <p:spPr bwMode="auto">
          <a:xfrm>
            <a:off x="407898" y="466061"/>
            <a:ext cx="11107271" cy="761754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6" tIns="54423" rIns="108846" bIns="54423" anchorCtr="0" compatLnSpc="0">
            <a:spAutoFit/>
          </a:bodyPr>
          <a:lstStyle/>
          <a:p>
            <a:pPr>
              <a:defRPr/>
            </a:pPr>
            <a:r>
              <a:rPr lang="en-US" sz="4350" b="1" dirty="0">
                <a:latin typeface="Liberation Sans"/>
                <a:ea typeface="DejaVu Sans"/>
                <a:cs typeface="DejaVu Sans"/>
              </a:rPr>
              <a:t>Key-Value Family DBs</a:t>
            </a:r>
            <a:endParaRPr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A945AE4-E762-6EC6-1FEB-2A89984FCF5D}"/>
              </a:ext>
            </a:extLst>
          </p:cNvPr>
          <p:cNvSpPr txBox="1"/>
          <p:nvPr/>
        </p:nvSpPr>
        <p:spPr>
          <a:xfrm>
            <a:off x="753033" y="6221514"/>
            <a:ext cx="10786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N.B. La struttura dati </a:t>
            </a:r>
            <a:r>
              <a:rPr lang="it-IT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e’</a:t>
            </a:r>
            <a:r>
              <a:rPr 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semplice -&gt; non esistono JOIN o UNION </a:t>
            </a:r>
            <a:r>
              <a:rPr lang="it-IT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ecc</a:t>
            </a:r>
            <a:r>
              <a:rPr 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93245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 bwMode="auto">
          <a:xfrm>
            <a:off x="292502" y="425792"/>
            <a:ext cx="5804426" cy="751944"/>
          </a:xfrm>
          <a:prstGeom prst="rect">
            <a:avLst/>
          </a:prstGeom>
          <a:noFill/>
          <a:ln>
            <a:noFill/>
          </a:ln>
        </p:spPr>
        <p:txBody>
          <a:bodyPr vert="horz" wrap="none" lIns="108847" tIns="54423" rIns="108847" bIns="54423" anchorCtr="0" compatLnSpc="0">
            <a:spAutoFit/>
          </a:bodyPr>
          <a:lstStyle/>
          <a:p>
            <a:pPr>
              <a:defRPr/>
            </a:pPr>
            <a:r>
              <a:rPr lang="en-US" sz="4350" b="1">
                <a:latin typeface="Liberation Sans"/>
                <a:ea typeface="DejaVu Sans"/>
                <a:cs typeface="DejaVu Sans"/>
              </a:rPr>
              <a:t>Columns Family DBs</a:t>
            </a:r>
            <a:endParaRPr/>
          </a:p>
        </p:txBody>
      </p:sp>
      <p:sp>
        <p:nvSpPr>
          <p:cNvPr id="4" name="Figura a mano libera: forma 3"/>
          <p:cNvSpPr/>
          <p:nvPr/>
        </p:nvSpPr>
        <p:spPr bwMode="auto">
          <a:xfrm>
            <a:off x="125170" y="6211657"/>
            <a:ext cx="11929150" cy="55294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DE8B3"/>
          </a:solidFill>
          <a:ln w="18000">
            <a:solidFill>
              <a:srgbClr val="74B531"/>
            </a:solidFill>
            <a:prstDash val="solid"/>
          </a:ln>
        </p:spPr>
        <p:txBody>
          <a:bodyPr vert="horz" wrap="none" lIns="108847" tIns="54423" rIns="108847" bIns="54423" anchor="ctr" anchorCtr="0" compatLnSpc="0">
            <a:noAutofit/>
          </a:bodyPr>
          <a:lstStyle/>
          <a:p>
            <a:pPr algn="ctr">
              <a:defRPr/>
            </a:pPr>
            <a:r>
              <a:rPr lang="en-US" sz="2200">
                <a:latin typeface="Liberation Sans"/>
                <a:ea typeface="DejaVu Sans"/>
                <a:cs typeface="DejaVu Sans"/>
              </a:rPr>
              <a:t>big tables of data (even NULL) with columns treated independly and aggregated at any need</a:t>
            </a:r>
            <a:endParaRPr/>
          </a:p>
        </p:txBody>
      </p:sp>
      <p:pic>
        <p:nvPicPr>
          <p:cNvPr id="6" name="Immagine 5" descr="Immagine che contiene testo, schermata, diagramma, Parallelo&#10;&#10;Il contenuto generato dall'IA potrebbe non essere corretto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13809" y="1177737"/>
            <a:ext cx="7589077" cy="48873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6761486" name="CasellaDiTesto 1"/>
          <p:cNvSpPr txBox="1"/>
          <p:nvPr/>
        </p:nvSpPr>
        <p:spPr bwMode="auto">
          <a:xfrm>
            <a:off x="292501" y="425791"/>
            <a:ext cx="5804425" cy="751943"/>
          </a:xfrm>
          <a:prstGeom prst="rect">
            <a:avLst/>
          </a:prstGeom>
          <a:noFill/>
          <a:ln>
            <a:noFill/>
          </a:ln>
        </p:spPr>
        <p:txBody>
          <a:bodyPr vert="horz" wrap="none" lIns="108846" tIns="54423" rIns="108846" bIns="54423" anchorCtr="0" compatLnSpc="0">
            <a:spAutoFit/>
          </a:bodyPr>
          <a:lstStyle/>
          <a:p>
            <a:pPr>
              <a:defRPr/>
            </a:pPr>
            <a:r>
              <a:rPr lang="en-US" sz="4350" b="1">
                <a:latin typeface="Liberation Sans"/>
                <a:ea typeface="DejaVu Sans"/>
                <a:cs typeface="DejaVu Sans"/>
              </a:rPr>
              <a:t>Columns Family DBs</a:t>
            </a:r>
            <a:endParaRPr/>
          </a:p>
        </p:txBody>
      </p:sp>
      <p:sp>
        <p:nvSpPr>
          <p:cNvPr id="1016416976" name="Figura a mano libera: forma 3"/>
          <p:cNvSpPr/>
          <p:nvPr/>
        </p:nvSpPr>
        <p:spPr bwMode="auto">
          <a:xfrm>
            <a:off x="125169" y="6211656"/>
            <a:ext cx="11929149" cy="5529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DE8B3"/>
          </a:solidFill>
          <a:ln w="18000">
            <a:solidFill>
              <a:srgbClr val="74B531"/>
            </a:solidFill>
            <a:prstDash val="solid"/>
          </a:ln>
        </p:spPr>
        <p:txBody>
          <a:bodyPr vert="horz" wrap="none" lIns="108846" tIns="54423" rIns="108846" bIns="54423" anchor="ctr" anchorCtr="0" compatLnSpc="0">
            <a:noAutofit/>
          </a:bodyPr>
          <a:lstStyle/>
          <a:p>
            <a:pPr algn="ctr">
              <a:defRPr/>
            </a:pPr>
            <a:r>
              <a:rPr lang="en-US" sz="2200">
                <a:latin typeface="Liberation Sans"/>
                <a:ea typeface="DejaVu Sans"/>
                <a:cs typeface="DejaVu Sans"/>
              </a:rPr>
              <a:t>big tables of data (even NULL) with columns treated independly and aggregated at any need</a:t>
            </a:r>
            <a:endParaRPr/>
          </a:p>
        </p:txBody>
      </p:sp>
      <p:pic>
        <p:nvPicPr>
          <p:cNvPr id="2057657582" name="Immagine 5" descr="Immagine che contiene testo, schermata, diagramma, Parallelo&#10;&#10;Il contenuto generato dall'IA potrebbe non essere corretto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13808" y="1177736"/>
            <a:ext cx="7589076" cy="4887342"/>
          </a:xfrm>
          <a:prstGeom prst="rect">
            <a:avLst/>
          </a:prstGeom>
        </p:spPr>
      </p:pic>
      <p:pic>
        <p:nvPicPr>
          <p:cNvPr id="1701599710" name="Immagine 2"/>
          <p:cNvPicPr>
            <a:picLocks noChangeAspect="1"/>
          </p:cNvPicPr>
          <p:nvPr/>
        </p:nvPicPr>
        <p:blipFill>
          <a:blip r:embed="rId4">
            <a:lum/>
            <a:alphaModFix/>
          </a:blip>
          <a:stretch/>
        </p:blipFill>
        <p:spPr bwMode="auto">
          <a:xfrm>
            <a:off x="581889" y="1233376"/>
            <a:ext cx="11030076" cy="4887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1CD5528-B658-0536-F6D8-1B8A9D8ABED1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94356063" name="CasellaDiTesto 4">
            <a:extLst>
              <a:ext uri="{FF2B5EF4-FFF2-40B4-BE49-F238E27FC236}">
                <a16:creationId xmlns:a16="http://schemas.microsoft.com/office/drawing/2014/main" id="{43C59ADC-B8B5-84C4-1729-CB47DA6DBD67}"/>
              </a:ext>
            </a:extLst>
          </p:cNvPr>
          <p:cNvSpPr txBox="1"/>
          <p:nvPr/>
        </p:nvSpPr>
        <p:spPr bwMode="auto">
          <a:xfrm>
            <a:off x="423187" y="1193860"/>
            <a:ext cx="11336003" cy="439551"/>
          </a:xfrm>
          <a:prstGeom prst="rect">
            <a:avLst/>
          </a:prstGeom>
          <a:noFill/>
          <a:ln>
            <a:noFill/>
          </a:ln>
        </p:spPr>
        <p:txBody>
          <a:bodyPr vert="horz" wrap="none" lIns="108846" tIns="54423" rIns="108846" bIns="54423" anchorCtr="0" compatLnSpc="0">
            <a:spAutoFit/>
          </a:bodyPr>
          <a:lstStyle/>
          <a:p>
            <a:pPr>
              <a:defRPr/>
            </a:pPr>
            <a:r>
              <a:rPr lang="en-US" sz="2200" b="1" dirty="0">
                <a:latin typeface="Liberation Sans"/>
                <a:ea typeface="DejaVu Sans"/>
                <a:cs typeface="DejaVu Sans"/>
              </a:rPr>
              <a:t>SQL-like Queries     (</a:t>
            </a:r>
            <a:r>
              <a:rPr lang="en-US" sz="2200" u="sng" dirty="0">
                <a:latin typeface="Liberation Sans"/>
                <a:ea typeface="DejaVu Sans"/>
                <a:cs typeface="DejaVu Sans"/>
              </a:rPr>
              <a:t>Examples:</a:t>
            </a:r>
            <a:r>
              <a:rPr lang="en-US" sz="2200" dirty="0">
                <a:latin typeface="Liberation Sans"/>
                <a:ea typeface="DejaVu Sans"/>
                <a:cs typeface="DejaVu Sans"/>
              </a:rPr>
              <a:t> Cassandra, HBase, </a:t>
            </a:r>
            <a:r>
              <a:rPr lang="en-US" sz="2200" dirty="0" err="1">
                <a:latin typeface="Liberation Sans"/>
                <a:ea typeface="DejaVu Sans"/>
                <a:cs typeface="DejaVu Sans"/>
              </a:rPr>
              <a:t>BigTable</a:t>
            </a:r>
            <a:r>
              <a:rPr lang="en-US" sz="2200" dirty="0">
                <a:latin typeface="Liberation Sans"/>
                <a:ea typeface="DejaVu Sans"/>
                <a:cs typeface="DejaVu Sans"/>
              </a:rPr>
              <a:t>, </a:t>
            </a:r>
            <a:r>
              <a:rPr lang="en-US" sz="2200" dirty="0" err="1">
                <a:latin typeface="Liberation Sans"/>
                <a:ea typeface="DejaVu Sans"/>
                <a:cs typeface="DejaVu Sans"/>
              </a:rPr>
              <a:t>AzureCosmosDB</a:t>
            </a:r>
            <a:r>
              <a:rPr lang="en-US" sz="2200" dirty="0">
                <a:latin typeface="Liberation Sans"/>
                <a:ea typeface="DejaVu Sans"/>
                <a:cs typeface="DejaVu Sans"/>
              </a:rPr>
              <a:t>, …)</a:t>
            </a:r>
            <a:r>
              <a:rPr lang="en-US" sz="2200" b="1" dirty="0">
                <a:latin typeface="Liberation Sans"/>
                <a:ea typeface="DejaVu Sans"/>
                <a:cs typeface="DejaVu Sans"/>
              </a:rPr>
              <a:t> </a:t>
            </a:r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34C6036-D582-0AD0-5258-FD88B61BA47B}"/>
              </a:ext>
            </a:extLst>
          </p:cNvPr>
          <p:cNvSpPr txBox="1"/>
          <p:nvPr/>
        </p:nvSpPr>
        <p:spPr>
          <a:xfrm>
            <a:off x="681316" y="1611615"/>
            <a:ext cx="113179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Common </a:t>
            </a:r>
            <a:r>
              <a:rPr lang="it-IT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Usage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&amp; Queries:</a:t>
            </a:r>
          </a:p>
          <a:p>
            <a:endParaRPr lang="it-IT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CREATE KEYSPACE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ecommerce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WITH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replication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= {'class': '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SimpleStrategy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', '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replication_factor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': 1};</a:t>
            </a:r>
          </a:p>
          <a:p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CREATE TABLE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ecommerce.orders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(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user_id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order_id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, date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date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decimal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, status text,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PRIMARY KEY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user_id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order_id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) ) </a:t>
            </a:r>
          </a:p>
          <a:p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WITH CLUSTERING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b="1" dirty="0">
                <a:latin typeface="Courier New" panose="02070309020205020404" pitchFamily="49" charset="0"/>
                <a:cs typeface="Courier New" panose="02070309020205020404" pitchFamily="49" charset="0"/>
              </a:rPr>
              <a:t>ORDER BY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order_id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DESC);</a:t>
            </a:r>
          </a:p>
          <a:p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---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INSERT INTO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ecommerce.orders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user_id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order_id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date, total, status)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VALUES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(1, 1001, '2026-01-01', 250, 'completed’);</a:t>
            </a:r>
          </a:p>
          <a:p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---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order_id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total, status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ecommerce.orders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user_id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1 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status = 'completed';</a:t>
            </a:r>
            <a:endParaRPr lang="it-IT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F0A8ED43-C12A-364E-1CA4-CA3D730EC510}"/>
              </a:ext>
            </a:extLst>
          </p:cNvPr>
          <p:cNvSpPr txBox="1"/>
          <p:nvPr/>
        </p:nvSpPr>
        <p:spPr bwMode="auto">
          <a:xfrm>
            <a:off x="407898" y="466061"/>
            <a:ext cx="11107271" cy="761754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6" tIns="54423" rIns="108846" bIns="54423" anchorCtr="0" compatLnSpc="0">
            <a:spAutoFit/>
          </a:bodyPr>
          <a:lstStyle/>
          <a:p>
            <a:pPr>
              <a:defRPr/>
            </a:pPr>
            <a:r>
              <a:rPr lang="en-US" sz="4350" b="1" dirty="0">
                <a:latin typeface="Liberation Sans"/>
                <a:ea typeface="DejaVu Sans"/>
                <a:cs typeface="DejaVu Sans"/>
              </a:rPr>
              <a:t>Columns Family DBs</a:t>
            </a:r>
            <a:endParaRPr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A01540-1DE1-C068-0ED8-BC3893FCF581}"/>
              </a:ext>
            </a:extLst>
          </p:cNvPr>
          <p:cNvSpPr txBox="1"/>
          <p:nvPr/>
        </p:nvSpPr>
        <p:spPr>
          <a:xfrm>
            <a:off x="753033" y="5773287"/>
            <a:ext cx="103749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N.B. La struttura dati </a:t>
            </a:r>
            <a:r>
              <a:rPr lang="it-IT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e’</a:t>
            </a:r>
            <a:r>
              <a:rPr 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it-IT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piu’</a:t>
            </a:r>
            <a:r>
              <a:rPr 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complessa di un </a:t>
            </a:r>
            <a:r>
              <a:rPr lang="it-IT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hash</a:t>
            </a:r>
            <a:r>
              <a:rPr 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ma sempre molto </a:t>
            </a:r>
          </a:p>
          <a:p>
            <a:pPr algn="ctr"/>
            <a:r>
              <a:rPr 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basilare e semplice -&gt; non supportano JOIN o UNION </a:t>
            </a:r>
            <a:r>
              <a:rPr lang="it-IT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ecc</a:t>
            </a:r>
            <a:r>
              <a:rPr 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93893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 bwMode="auto">
          <a:xfrm>
            <a:off x="331979" y="449891"/>
            <a:ext cx="6145801" cy="751944"/>
          </a:xfrm>
          <a:prstGeom prst="rect">
            <a:avLst/>
          </a:prstGeom>
          <a:noFill/>
          <a:ln>
            <a:noFill/>
          </a:ln>
        </p:spPr>
        <p:txBody>
          <a:bodyPr vert="horz" wrap="none" lIns="108847" tIns="54423" rIns="108847" bIns="54423" anchorCtr="0" compatLnSpc="0">
            <a:spAutoFit/>
          </a:bodyPr>
          <a:lstStyle/>
          <a:p>
            <a:pPr>
              <a:defRPr/>
            </a:pPr>
            <a:r>
              <a:rPr lang="en-US" sz="4350" b="1">
                <a:latin typeface="Liberation Sans"/>
                <a:ea typeface="DejaVu Sans"/>
                <a:cs typeface="DejaVu Sans"/>
              </a:rPr>
              <a:t>Document Family DBs</a:t>
            </a:r>
            <a:endParaRPr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lum/>
            <a:alphaModFix/>
          </a:blip>
          <a:stretch/>
        </p:blipFill>
        <p:spPr bwMode="auto">
          <a:xfrm>
            <a:off x="331979" y="1275907"/>
            <a:ext cx="11390577" cy="48489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igura a mano libera: forma 3"/>
          <p:cNvSpPr/>
          <p:nvPr/>
        </p:nvSpPr>
        <p:spPr bwMode="auto">
          <a:xfrm>
            <a:off x="212247" y="6211657"/>
            <a:ext cx="11754996" cy="55294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DE8B3"/>
          </a:solidFill>
          <a:ln w="18000">
            <a:solidFill>
              <a:srgbClr val="74B531"/>
            </a:solidFill>
            <a:prstDash val="solid"/>
          </a:ln>
        </p:spPr>
        <p:txBody>
          <a:bodyPr vert="horz" wrap="none" lIns="108847" tIns="54423" rIns="108847" bIns="54423" anchor="ctr" anchorCtr="0" compatLnSpc="0">
            <a:noAutofit/>
          </a:bodyPr>
          <a:lstStyle/>
          <a:p>
            <a:pPr algn="ctr">
              <a:defRPr/>
            </a:pPr>
            <a:r>
              <a:rPr lang="en-US" b="1" dirty="0">
                <a:latin typeface="Liberation Sans"/>
                <a:ea typeface="DejaVu Sans"/>
                <a:cs typeface="DejaVu Sans"/>
              </a:rPr>
              <a:t>data are coherent, put together in “documents” and grouped in “collections/</a:t>
            </a:r>
            <a:r>
              <a:rPr lang="en-US" b="1" dirty="0" err="1">
                <a:latin typeface="Liberation Sans"/>
                <a:ea typeface="DejaVu Sans"/>
                <a:cs typeface="DejaVu Sans"/>
              </a:rPr>
              <a:t>bukets</a:t>
            </a:r>
            <a:r>
              <a:rPr lang="en-US" b="1" dirty="0">
                <a:latin typeface="Liberation Sans"/>
                <a:ea typeface="DejaVu Sans"/>
                <a:cs typeface="DejaVu Sans"/>
              </a:rPr>
              <a:t> of documents”</a:t>
            </a:r>
            <a:endParaRPr sz="1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75466258" name="CasellaDiTesto 1"/>
          <p:cNvSpPr txBox="1"/>
          <p:nvPr/>
        </p:nvSpPr>
        <p:spPr bwMode="auto">
          <a:xfrm>
            <a:off x="331978" y="449890"/>
            <a:ext cx="6145800" cy="751943"/>
          </a:xfrm>
          <a:prstGeom prst="rect">
            <a:avLst/>
          </a:prstGeom>
          <a:noFill/>
          <a:ln>
            <a:noFill/>
          </a:ln>
        </p:spPr>
        <p:txBody>
          <a:bodyPr vert="horz" wrap="none" lIns="108846" tIns="54423" rIns="108846" bIns="54423" anchorCtr="0" compatLnSpc="0">
            <a:spAutoFit/>
          </a:bodyPr>
          <a:lstStyle/>
          <a:p>
            <a:pPr>
              <a:defRPr/>
            </a:pPr>
            <a:r>
              <a:rPr lang="en-US" sz="4350" b="1">
                <a:latin typeface="Liberation Sans"/>
                <a:ea typeface="DejaVu Sans"/>
                <a:cs typeface="DejaVu Sans"/>
              </a:rPr>
              <a:t>Document Family DBs</a:t>
            </a:r>
            <a:endParaRPr/>
          </a:p>
        </p:txBody>
      </p:sp>
      <p:pic>
        <p:nvPicPr>
          <p:cNvPr id="586617080" name="Immagine 2"/>
          <p:cNvPicPr>
            <a:picLocks noChangeAspect="1"/>
          </p:cNvPicPr>
          <p:nvPr/>
        </p:nvPicPr>
        <p:blipFill>
          <a:blip r:embed="rId3">
            <a:lum/>
            <a:alphaModFix/>
          </a:blip>
          <a:stretch/>
        </p:blipFill>
        <p:spPr bwMode="auto">
          <a:xfrm>
            <a:off x="331978" y="1275906"/>
            <a:ext cx="11390576" cy="4848969"/>
          </a:xfrm>
          <a:prstGeom prst="rect">
            <a:avLst/>
          </a:prstGeom>
          <a:noFill/>
          <a:ln>
            <a:noFill/>
          </a:ln>
        </p:spPr>
      </p:pic>
      <p:sp>
        <p:nvSpPr>
          <p:cNvPr id="1401437058" name="Figura a mano libera: forma 3"/>
          <p:cNvSpPr/>
          <p:nvPr/>
        </p:nvSpPr>
        <p:spPr bwMode="auto">
          <a:xfrm>
            <a:off x="212247" y="6211656"/>
            <a:ext cx="11754995" cy="5529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DE8B3"/>
          </a:solidFill>
          <a:ln w="18000">
            <a:solidFill>
              <a:srgbClr val="74B531"/>
            </a:solidFill>
            <a:prstDash val="solid"/>
          </a:ln>
        </p:spPr>
        <p:txBody>
          <a:bodyPr vert="horz" wrap="none" lIns="108846" tIns="54423" rIns="108846" bIns="54423" anchor="ctr" anchorCtr="0" compatLnSpc="0">
            <a:noAutofit/>
          </a:bodyPr>
          <a:lstStyle/>
          <a:p>
            <a:pPr algn="ctr">
              <a:defRPr/>
            </a:pPr>
            <a:r>
              <a:rPr lang="en-US" b="1" dirty="0">
                <a:latin typeface="Liberation Sans"/>
                <a:ea typeface="DejaVu Sans"/>
                <a:cs typeface="DejaVu Sans"/>
              </a:rPr>
              <a:t>data are coherent, put together in “documents” and grouped in “collections/</a:t>
            </a:r>
            <a:r>
              <a:rPr lang="en-US" b="1" dirty="0" err="1">
                <a:latin typeface="Liberation Sans"/>
                <a:ea typeface="DejaVu Sans"/>
                <a:cs typeface="DejaVu Sans"/>
              </a:rPr>
              <a:t>bukets</a:t>
            </a:r>
            <a:r>
              <a:rPr lang="en-US" b="1" dirty="0">
                <a:latin typeface="Liberation Sans"/>
                <a:ea typeface="DejaVu Sans"/>
                <a:cs typeface="DejaVu Sans"/>
              </a:rPr>
              <a:t> of documents”</a:t>
            </a:r>
            <a:endParaRPr sz="1400" b="1" dirty="0"/>
          </a:p>
        </p:txBody>
      </p:sp>
      <p:pic>
        <p:nvPicPr>
          <p:cNvPr id="856206259" name="Immagine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18544" y="1161774"/>
            <a:ext cx="11754995" cy="496310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29" name="Rettangolo 28"/>
          <p:cNvSpPr>
            <a:spLocks noChangeAspect="1"/>
          </p:cNvSpPr>
          <p:nvPr/>
        </p:nvSpPr>
        <p:spPr bwMode="auto">
          <a:xfrm>
            <a:off x="0" y="536712"/>
            <a:ext cx="12192000" cy="63212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1" name="Rettangolo 30"/>
          <p:cNvSpPr>
            <a:spLocks noChangeAspect="1"/>
          </p:cNvSpPr>
          <p:nvPr/>
        </p:nvSpPr>
        <p:spPr bwMode="auto"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 bwMode="auto">
          <a:xfrm>
            <a:off x="581192" y="5264487"/>
            <a:ext cx="11029616" cy="71887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it-IT">
                <a:solidFill>
                  <a:srgbClr val="FFFEFF"/>
                </a:solidFill>
              </a:rPr>
              <a:t>What DATABASES ARE?</a:t>
            </a:r>
            <a:endParaRPr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417747" y="620619"/>
            <a:ext cx="4323832" cy="4280593"/>
          </a:xfrm>
          <a:prstGeom prst="rect">
            <a:avLst/>
          </a:prstGeom>
        </p:spPr>
      </p:pic>
      <p:pic>
        <p:nvPicPr>
          <p:cNvPr id="9" name="Immagine 8" descr="Immagine che contiene testo, Carattere, tipografia, grafica&#10;&#10;Il contenuto generato dall'IA potrebbe non essere corretto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96985" y="616688"/>
            <a:ext cx="6348370" cy="4486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B6095C6-8AC0-87D7-77C6-305985E21D34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94356063" name="CasellaDiTesto 4">
            <a:extLst>
              <a:ext uri="{FF2B5EF4-FFF2-40B4-BE49-F238E27FC236}">
                <a16:creationId xmlns:a16="http://schemas.microsoft.com/office/drawing/2014/main" id="{6020AF8F-B9E7-6076-237F-0C9C29E60FC3}"/>
              </a:ext>
            </a:extLst>
          </p:cNvPr>
          <p:cNvSpPr txBox="1"/>
          <p:nvPr/>
        </p:nvSpPr>
        <p:spPr bwMode="auto">
          <a:xfrm>
            <a:off x="423187" y="1193860"/>
            <a:ext cx="9408102" cy="439551"/>
          </a:xfrm>
          <a:prstGeom prst="rect">
            <a:avLst/>
          </a:prstGeom>
          <a:noFill/>
          <a:ln>
            <a:noFill/>
          </a:ln>
        </p:spPr>
        <p:txBody>
          <a:bodyPr vert="horz" wrap="none" lIns="108846" tIns="54423" rIns="108846" bIns="54423" anchorCtr="0" compatLnSpc="0">
            <a:spAutoFit/>
          </a:bodyPr>
          <a:lstStyle/>
          <a:p>
            <a:pPr>
              <a:defRPr/>
            </a:pPr>
            <a:r>
              <a:rPr lang="en-US" sz="2200" b="1" dirty="0">
                <a:latin typeface="Liberation Sans"/>
                <a:ea typeface="DejaVu Sans"/>
                <a:cs typeface="DejaVu Sans"/>
              </a:rPr>
              <a:t>Queries     (</a:t>
            </a:r>
            <a:r>
              <a:rPr lang="en-US" sz="2200" u="sng" dirty="0">
                <a:latin typeface="Liberation Sans"/>
                <a:ea typeface="DejaVu Sans"/>
                <a:cs typeface="DejaVu Sans"/>
              </a:rPr>
              <a:t>Examples:</a:t>
            </a:r>
            <a:r>
              <a:rPr lang="en-US" sz="2200" dirty="0">
                <a:latin typeface="Liberation Sans"/>
                <a:ea typeface="DejaVu Sans"/>
                <a:cs typeface="DejaVu Sans"/>
              </a:rPr>
              <a:t> Mongo, </a:t>
            </a:r>
            <a:r>
              <a:rPr lang="en-US" sz="2200" dirty="0" err="1">
                <a:latin typeface="Liberation Sans"/>
                <a:ea typeface="DejaVu Sans"/>
                <a:cs typeface="DejaVu Sans"/>
              </a:rPr>
              <a:t>CouchBase</a:t>
            </a:r>
            <a:r>
              <a:rPr lang="en-US" sz="2200" dirty="0">
                <a:latin typeface="Liberation Sans"/>
                <a:ea typeface="DejaVu Sans"/>
                <a:cs typeface="DejaVu Sans"/>
              </a:rPr>
              <a:t>, </a:t>
            </a:r>
            <a:r>
              <a:rPr lang="en-US" sz="2200" dirty="0" err="1">
                <a:latin typeface="Liberation Sans"/>
                <a:ea typeface="DejaVu Sans"/>
                <a:cs typeface="DejaVu Sans"/>
              </a:rPr>
              <a:t>RethinkDB</a:t>
            </a:r>
            <a:r>
              <a:rPr lang="en-US" sz="2200" dirty="0">
                <a:latin typeface="Liberation Sans"/>
                <a:ea typeface="DejaVu Sans"/>
                <a:cs typeface="DejaVu Sans"/>
              </a:rPr>
              <a:t>, CouchDB, …)</a:t>
            </a:r>
            <a:r>
              <a:rPr lang="en-US" sz="2200" b="1" dirty="0">
                <a:latin typeface="Liberation Sans"/>
                <a:ea typeface="DejaVu Sans"/>
                <a:cs typeface="DejaVu Sans"/>
              </a:rPr>
              <a:t> </a:t>
            </a:r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EEB44CB-34DE-912C-88A2-8FE5EC6572F1}"/>
              </a:ext>
            </a:extLst>
          </p:cNvPr>
          <p:cNvSpPr txBox="1"/>
          <p:nvPr/>
        </p:nvSpPr>
        <p:spPr>
          <a:xfrm>
            <a:off x="681316" y="1611615"/>
            <a:ext cx="113179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Common </a:t>
            </a:r>
            <a:r>
              <a:rPr lang="it-IT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Usage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&amp; Queries on JSON </a:t>
            </a:r>
            <a:r>
              <a:rPr lang="it-IT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Structure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{  "_id": 1,  "name": "Mario Rossi", "email": "mario@email.it", "age": 30,   "country": "IT", "orders": [ {"id": 1001, "total": 250, "status": "completed"}, {"id": 1002, "total": 150, "status": "completed"} ] }</a:t>
            </a:r>
          </a:p>
          <a:p>
            <a:endParaRPr lang="it-IT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db.users.find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({  "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orders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": {    $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elemMatch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: {status: "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completed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",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: {$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gt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: 200}}  }  })</a:t>
            </a:r>
          </a:p>
          <a:p>
            <a:endParaRPr lang="it-IT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db.users.find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().sort({age: 1}).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limit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(5)</a:t>
            </a:r>
          </a:p>
          <a:p>
            <a:endParaRPr lang="it-IT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db.users.aggregate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([  {$match: {country: "IT"}}, {$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unwind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: "$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orders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"},</a:t>
            </a:r>
          </a:p>
          <a:p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 {$group: { _id: "$_id", name: {$first: "$name"}, </a:t>
            </a:r>
          </a:p>
          <a:p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total_spent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: {$sum: "$</a:t>
            </a:r>
            <a:r>
              <a:rPr lang="it-IT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orders.total</a:t>
            </a:r>
            <a:r>
              <a:rPr lang="it-IT" dirty="0">
                <a:latin typeface="Courier New" panose="02070309020205020404" pitchFamily="49" charset="0"/>
                <a:cs typeface="Courier New" panose="02070309020205020404" pitchFamily="49" charset="0"/>
              </a:rPr>
              <a:t>"} }}  ])</a:t>
            </a:r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E1149DEF-CF29-CC06-4371-B3C54277A073}"/>
              </a:ext>
            </a:extLst>
          </p:cNvPr>
          <p:cNvSpPr txBox="1"/>
          <p:nvPr/>
        </p:nvSpPr>
        <p:spPr bwMode="auto">
          <a:xfrm>
            <a:off x="407898" y="466061"/>
            <a:ext cx="11107271" cy="761754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6" tIns="54423" rIns="108846" bIns="54423" anchorCtr="0" compatLnSpc="0">
            <a:spAutoFit/>
          </a:bodyPr>
          <a:lstStyle/>
          <a:p>
            <a:pPr>
              <a:defRPr/>
            </a:pPr>
            <a:r>
              <a:rPr lang="en-US" sz="4350" b="1" dirty="0">
                <a:latin typeface="Liberation Sans"/>
                <a:ea typeface="DejaVu Sans"/>
                <a:cs typeface="DejaVu Sans"/>
              </a:rPr>
              <a:t>Document Oriented Family DBs</a:t>
            </a:r>
            <a:endParaRPr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408BF92-9A65-438C-A704-C4BDE421A8EA}"/>
              </a:ext>
            </a:extLst>
          </p:cNvPr>
          <p:cNvSpPr txBox="1"/>
          <p:nvPr/>
        </p:nvSpPr>
        <p:spPr>
          <a:xfrm>
            <a:off x="629614" y="5773287"/>
            <a:ext cx="106218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N.B. Vedremo il caso d’uso di </a:t>
            </a:r>
            <a:r>
              <a:rPr lang="it-IT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RethinkDB</a:t>
            </a:r>
            <a:endParaRPr lang="it-IT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  <a:p>
            <a:pPr algn="ctr"/>
            <a:r>
              <a:rPr lang="it-IT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Possibilita’</a:t>
            </a:r>
            <a:r>
              <a:rPr 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di eseguire funzioni analitiche sui dati durante le query </a:t>
            </a:r>
            <a:r>
              <a:rPr lang="it-IT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ecc</a:t>
            </a:r>
            <a:r>
              <a:rPr 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66846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 bwMode="auto">
          <a:xfrm>
            <a:off x="-158783" y="467689"/>
            <a:ext cx="5525440" cy="751944"/>
          </a:xfrm>
          <a:prstGeom prst="rect">
            <a:avLst/>
          </a:prstGeom>
          <a:noFill/>
          <a:ln>
            <a:noFill/>
          </a:ln>
        </p:spPr>
        <p:txBody>
          <a:bodyPr vert="horz" wrap="none" lIns="108847" tIns="54423" rIns="108847" bIns="54423" anchorCtr="0" compatLnSpc="0">
            <a:spAutoFit/>
          </a:bodyPr>
          <a:lstStyle/>
          <a:p>
            <a:pPr>
              <a:defRPr/>
            </a:pPr>
            <a:r>
              <a:rPr lang="en-US" sz="4350" b="1">
                <a:latin typeface="Liberation Sans"/>
                <a:ea typeface="DejaVu Sans"/>
                <a:cs typeface="DejaVu Sans"/>
              </a:rPr>
              <a:t>   Graph Family DBs</a:t>
            </a:r>
            <a:endParaRPr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lum/>
            <a:alphaModFix/>
          </a:blip>
          <a:stretch/>
        </p:blipFill>
        <p:spPr bwMode="auto">
          <a:xfrm>
            <a:off x="261403" y="1572087"/>
            <a:ext cx="6130518" cy="445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lum/>
            <a:alphaModFix/>
          </a:blip>
          <a:stretch/>
        </p:blipFill>
        <p:spPr bwMode="auto">
          <a:xfrm>
            <a:off x="7861223" y="4854542"/>
            <a:ext cx="3837902" cy="134133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igura a mano libera: forma 6"/>
          <p:cNvSpPr/>
          <p:nvPr/>
        </p:nvSpPr>
        <p:spPr bwMode="auto">
          <a:xfrm>
            <a:off x="8009184" y="4255363"/>
            <a:ext cx="3649408" cy="55294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DE8B3"/>
          </a:solidFill>
          <a:ln w="18000">
            <a:solidFill>
              <a:srgbClr val="74B531"/>
            </a:solidFill>
            <a:prstDash val="solid"/>
          </a:ln>
        </p:spPr>
        <p:txBody>
          <a:bodyPr vert="horz" wrap="none" lIns="108847" tIns="54423" rIns="108847" bIns="54423" anchor="ctr" anchorCtr="0" compatLnSpc="0">
            <a:noAutofit/>
          </a:bodyPr>
          <a:lstStyle/>
          <a:p>
            <a:pPr algn="ctr">
              <a:defRPr/>
            </a:pPr>
            <a:r>
              <a:rPr lang="en-US" sz="1950">
                <a:latin typeface="Liberation Sans"/>
                <a:ea typeface="DejaVu Sans"/>
                <a:cs typeface="DejaVu Sans"/>
              </a:rPr>
              <a:t>DAG, Directed Acyclic Graph</a:t>
            </a:r>
            <a:endParaRPr/>
          </a:p>
          <a:p>
            <a:pPr algn="ctr">
              <a:defRPr/>
            </a:pPr>
            <a:r>
              <a:rPr lang="en-US" sz="1950">
                <a:latin typeface="Liberation Sans"/>
                <a:ea typeface="DejaVu Sans"/>
                <a:cs typeface="DejaVu Sans"/>
              </a:rPr>
              <a:t>(for workload Management Sys)</a:t>
            </a:r>
            <a:endParaRPr/>
          </a:p>
        </p:txBody>
      </p:sp>
      <p:sp>
        <p:nvSpPr>
          <p:cNvPr id="10" name="Figura a mano libera: forma 9"/>
          <p:cNvSpPr/>
          <p:nvPr/>
        </p:nvSpPr>
        <p:spPr bwMode="auto">
          <a:xfrm>
            <a:off x="502761" y="6211656"/>
            <a:ext cx="11174325" cy="5533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DE8B3"/>
          </a:solidFill>
          <a:ln w="18000">
            <a:solidFill>
              <a:srgbClr val="74B531"/>
            </a:solidFill>
            <a:prstDash val="solid"/>
          </a:ln>
        </p:spPr>
        <p:txBody>
          <a:bodyPr vert="horz" wrap="none" lIns="108847" tIns="54423" rIns="108847" bIns="54423" anchor="ctr" anchorCtr="0" compatLnSpc="0">
            <a:noAutofit/>
          </a:bodyPr>
          <a:lstStyle/>
          <a:p>
            <a:pPr algn="ctr">
              <a:defRPr/>
            </a:pPr>
            <a:r>
              <a:rPr lang="en-US" sz="2000">
                <a:latin typeface="Liberation Sans"/>
                <a:ea typeface="DejaVu Sans"/>
                <a:cs typeface="DejaVu Sans"/>
              </a:rPr>
              <a:t>data ”node” structures link together by arrows, meaning “relations” and “operations” among nodes</a:t>
            </a:r>
            <a:endParaRPr sz="160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lum/>
            <a:alphaModFix/>
          </a:blip>
          <a:stretch/>
        </p:blipFill>
        <p:spPr bwMode="auto">
          <a:xfrm>
            <a:off x="7593203" y="985518"/>
            <a:ext cx="4389156" cy="32698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igura a mano libera: forma 4"/>
          <p:cNvSpPr/>
          <p:nvPr/>
        </p:nvSpPr>
        <p:spPr bwMode="auto">
          <a:xfrm>
            <a:off x="5492095" y="1572087"/>
            <a:ext cx="2517089" cy="88470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DE8B3"/>
          </a:solidFill>
          <a:ln w="18000">
            <a:solidFill>
              <a:srgbClr val="74B531"/>
            </a:solidFill>
            <a:prstDash val="solid"/>
          </a:ln>
        </p:spPr>
        <p:txBody>
          <a:bodyPr vert="horz" wrap="square" lIns="108846" tIns="54423" rIns="108846" bIns="54423" anchor="ctr" anchorCtr="0" compatLnSpc="0">
            <a:noAutofit/>
          </a:bodyPr>
          <a:lstStyle/>
          <a:p>
            <a:pPr algn="ctr">
              <a:defRPr/>
            </a:pPr>
            <a:r>
              <a:rPr lang="en-US" sz="2200">
                <a:latin typeface="Liberation Sans"/>
                <a:ea typeface="DejaVu Sans"/>
                <a:cs typeface="DejaVu Sans"/>
              </a:rPr>
              <a:t>Fast Increase</a:t>
            </a:r>
            <a:endParaRPr/>
          </a:p>
          <a:p>
            <a:pPr algn="ctr">
              <a:defRPr/>
            </a:pPr>
            <a:r>
              <a:rPr lang="en-US" sz="2200">
                <a:latin typeface="Liberation Sans"/>
                <a:ea typeface="DejaVu Sans"/>
                <a:cs typeface="DejaVu Sans"/>
              </a:rPr>
              <a:t>In Complexity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4651399" name="CasellaDiTesto 1"/>
          <p:cNvSpPr txBox="1"/>
          <p:nvPr/>
        </p:nvSpPr>
        <p:spPr bwMode="auto">
          <a:xfrm>
            <a:off x="-158782" y="467688"/>
            <a:ext cx="5525439" cy="751943"/>
          </a:xfrm>
          <a:prstGeom prst="rect">
            <a:avLst/>
          </a:prstGeom>
          <a:noFill/>
          <a:ln>
            <a:noFill/>
          </a:ln>
        </p:spPr>
        <p:txBody>
          <a:bodyPr vert="horz" wrap="none" lIns="108846" tIns="54423" rIns="108846" bIns="54423" anchorCtr="0" compatLnSpc="0">
            <a:spAutoFit/>
          </a:bodyPr>
          <a:lstStyle/>
          <a:p>
            <a:pPr>
              <a:defRPr/>
            </a:pPr>
            <a:r>
              <a:rPr lang="en-US" sz="4350" b="1">
                <a:latin typeface="Liberation Sans"/>
                <a:ea typeface="DejaVu Sans"/>
                <a:cs typeface="DejaVu Sans"/>
              </a:rPr>
              <a:t>   Graph Family DBs</a:t>
            </a:r>
            <a:endParaRPr/>
          </a:p>
        </p:txBody>
      </p:sp>
      <p:pic>
        <p:nvPicPr>
          <p:cNvPr id="23376150" name="Immagine 2"/>
          <p:cNvPicPr>
            <a:picLocks noChangeAspect="1"/>
          </p:cNvPicPr>
          <p:nvPr/>
        </p:nvPicPr>
        <p:blipFill>
          <a:blip r:embed="rId3">
            <a:lum/>
            <a:alphaModFix/>
          </a:blip>
          <a:stretch/>
        </p:blipFill>
        <p:spPr bwMode="auto">
          <a:xfrm>
            <a:off x="331977" y="1470992"/>
            <a:ext cx="6745875" cy="4518990"/>
          </a:xfrm>
          <a:prstGeom prst="rect">
            <a:avLst/>
          </a:prstGeom>
          <a:noFill/>
          <a:ln>
            <a:noFill/>
          </a:ln>
        </p:spPr>
      </p:pic>
      <p:sp>
        <p:nvSpPr>
          <p:cNvPr id="134806383" name="Figura a mano libera: forma 4"/>
          <p:cNvSpPr/>
          <p:nvPr/>
        </p:nvSpPr>
        <p:spPr bwMode="auto">
          <a:xfrm>
            <a:off x="5640208" y="1278158"/>
            <a:ext cx="3096465" cy="88470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DE8B3"/>
          </a:solidFill>
          <a:ln w="18000">
            <a:solidFill>
              <a:srgbClr val="74B531"/>
            </a:solidFill>
            <a:prstDash val="solid"/>
          </a:ln>
        </p:spPr>
        <p:txBody>
          <a:bodyPr vert="horz" wrap="none" lIns="108846" tIns="54423" rIns="108846" bIns="54423" anchor="ctr" anchorCtr="0" compatLnSpc="0">
            <a:noAutofit/>
          </a:bodyPr>
          <a:lstStyle/>
          <a:p>
            <a:pPr algn="ctr">
              <a:defRPr/>
            </a:pPr>
            <a:r>
              <a:rPr lang="en-US" sz="2200">
                <a:latin typeface="Liberation Sans"/>
                <a:ea typeface="DejaVu Sans"/>
                <a:cs typeface="DejaVu Sans"/>
              </a:rPr>
              <a:t>Fast Increase</a:t>
            </a:r>
            <a:endParaRPr/>
          </a:p>
          <a:p>
            <a:pPr algn="ctr">
              <a:defRPr/>
            </a:pPr>
            <a:r>
              <a:rPr lang="en-US" sz="2200">
                <a:latin typeface="Liberation Sans"/>
                <a:ea typeface="DejaVu Sans"/>
                <a:cs typeface="DejaVu Sans"/>
              </a:rPr>
              <a:t>In Complexity</a:t>
            </a:r>
            <a:endParaRPr/>
          </a:p>
        </p:txBody>
      </p:sp>
      <p:pic>
        <p:nvPicPr>
          <p:cNvPr id="1915740315" name="Immagine 5"/>
          <p:cNvPicPr>
            <a:picLocks noChangeAspect="1"/>
          </p:cNvPicPr>
          <p:nvPr/>
        </p:nvPicPr>
        <p:blipFill>
          <a:blip r:embed="rId4">
            <a:lum/>
            <a:alphaModFix/>
          </a:blip>
          <a:stretch/>
        </p:blipFill>
        <p:spPr bwMode="auto">
          <a:xfrm>
            <a:off x="8404911" y="3244498"/>
            <a:ext cx="3455660" cy="2948436"/>
          </a:xfrm>
          <a:prstGeom prst="rect">
            <a:avLst/>
          </a:prstGeom>
          <a:noFill/>
          <a:ln>
            <a:noFill/>
          </a:ln>
        </p:spPr>
      </p:pic>
      <p:sp>
        <p:nvSpPr>
          <p:cNvPr id="1520682603" name="Figura a mano libera: forma 6"/>
          <p:cNvSpPr/>
          <p:nvPr/>
        </p:nvSpPr>
        <p:spPr bwMode="auto">
          <a:xfrm>
            <a:off x="8192875" y="2580969"/>
            <a:ext cx="3649407" cy="5529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DE8B3"/>
          </a:solidFill>
          <a:ln w="18000">
            <a:solidFill>
              <a:srgbClr val="74B531"/>
            </a:solidFill>
            <a:prstDash val="solid"/>
          </a:ln>
        </p:spPr>
        <p:txBody>
          <a:bodyPr vert="horz" wrap="none" lIns="108846" tIns="54423" rIns="108846" bIns="54423" anchor="ctr" anchorCtr="0" compatLnSpc="0">
            <a:noAutofit/>
          </a:bodyPr>
          <a:lstStyle/>
          <a:p>
            <a:pPr algn="ctr">
              <a:defRPr/>
            </a:pPr>
            <a:r>
              <a:rPr lang="en-US" sz="1950">
                <a:latin typeface="Liberation Sans"/>
                <a:ea typeface="DejaVu Sans"/>
                <a:cs typeface="DejaVu Sans"/>
              </a:rPr>
              <a:t>DAG, Directed Acyclic Graph</a:t>
            </a:r>
            <a:endParaRPr/>
          </a:p>
          <a:p>
            <a:pPr algn="ctr">
              <a:defRPr/>
            </a:pPr>
            <a:r>
              <a:rPr lang="en-US" sz="1950">
                <a:latin typeface="Liberation Sans"/>
                <a:ea typeface="DejaVu Sans"/>
                <a:cs typeface="DejaVu Sans"/>
              </a:rPr>
              <a:t>(for workload Management Sys)</a:t>
            </a:r>
            <a:endParaRPr/>
          </a:p>
        </p:txBody>
      </p:sp>
      <p:sp>
        <p:nvSpPr>
          <p:cNvPr id="1908691732" name="Connettore diritto 7"/>
          <p:cNvSpPr/>
          <p:nvPr/>
        </p:nvSpPr>
        <p:spPr bwMode="auto">
          <a:xfrm flipV="1">
            <a:off x="8294323" y="1654095"/>
            <a:ext cx="1105880" cy="442352"/>
          </a:xfrm>
          <a:prstGeom prst="line">
            <a:avLst/>
          </a:prstGeom>
          <a:noFill/>
          <a:ln w="29160">
            <a:solidFill>
              <a:srgbClr val="74B531"/>
            </a:solidFill>
            <a:prstDash val="solid"/>
            <a:tailEnd type="arrow"/>
          </a:ln>
        </p:spPr>
        <p:txBody>
          <a:bodyPr vert="horz" wrap="none" lIns="126261" tIns="71838" rIns="126261" bIns="71838" anchor="ctr" anchorCtr="0" compatLnSpc="0">
            <a:noAutofit/>
          </a:bodyPr>
          <a:lstStyle/>
          <a:p>
            <a:pPr>
              <a:defRPr/>
            </a:pPr>
            <a:endParaRPr lang="en-US" sz="2200">
              <a:latin typeface="Liberation Sans"/>
              <a:ea typeface="DejaVu Sans"/>
              <a:cs typeface="DejaVu Sans"/>
            </a:endParaRPr>
          </a:p>
        </p:txBody>
      </p:sp>
      <p:sp>
        <p:nvSpPr>
          <p:cNvPr id="99731949" name="Connettore diritto 8"/>
          <p:cNvSpPr/>
          <p:nvPr/>
        </p:nvSpPr>
        <p:spPr bwMode="auto">
          <a:xfrm>
            <a:off x="6303737" y="2096448"/>
            <a:ext cx="1990585" cy="0"/>
          </a:xfrm>
          <a:prstGeom prst="line">
            <a:avLst/>
          </a:prstGeom>
          <a:noFill/>
          <a:ln w="29160">
            <a:solidFill>
              <a:srgbClr val="74B531"/>
            </a:solidFill>
            <a:prstDash val="solid"/>
          </a:ln>
        </p:spPr>
        <p:txBody>
          <a:bodyPr vert="horz" wrap="none" lIns="126261" tIns="71838" rIns="126261" bIns="71838" anchor="ctr" anchorCtr="0" compatLnSpc="0">
            <a:noAutofit/>
          </a:bodyPr>
          <a:lstStyle/>
          <a:p>
            <a:pPr>
              <a:defRPr/>
            </a:pPr>
            <a:endParaRPr lang="en-US" sz="2200">
              <a:latin typeface="Liberation Sans"/>
              <a:ea typeface="DejaVu Sans"/>
              <a:cs typeface="DejaVu Sans"/>
            </a:endParaRPr>
          </a:p>
        </p:txBody>
      </p:sp>
      <p:pic>
        <p:nvPicPr>
          <p:cNvPr id="384971811" name="Immagine 11" descr="Immagine che contiene schermata, diagramma, testo, cerchio&#10;&#10;Il contenuto generato dall'IA potrebbe non essere corretto.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24879" y="1219237"/>
            <a:ext cx="11542374" cy="4871949"/>
          </a:xfrm>
          <a:prstGeom prst="rect">
            <a:avLst/>
          </a:prstGeom>
        </p:spPr>
      </p:pic>
      <p:sp>
        <p:nvSpPr>
          <p:cNvPr id="644698475" name="Figura a mano libera: forma 9"/>
          <p:cNvSpPr/>
          <p:nvPr/>
        </p:nvSpPr>
        <p:spPr bwMode="auto">
          <a:xfrm>
            <a:off x="502941" y="6211656"/>
            <a:ext cx="11174325" cy="5536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DE8B3"/>
          </a:solidFill>
          <a:ln w="18000">
            <a:solidFill>
              <a:srgbClr val="74B531"/>
            </a:solidFill>
            <a:prstDash val="solid"/>
          </a:ln>
        </p:spPr>
        <p:txBody>
          <a:bodyPr vert="horz" wrap="none" lIns="108846" tIns="54423" rIns="108846" bIns="54423" anchor="ctr" anchorCtr="0" compatLnSpc="0">
            <a:noAutofit/>
          </a:bodyPr>
          <a:lstStyle/>
          <a:p>
            <a:pPr algn="ctr">
              <a:defRPr/>
            </a:pPr>
            <a:r>
              <a:rPr lang="en-US" sz="2000">
                <a:latin typeface="Liberation Sans"/>
                <a:ea typeface="DejaVu Sans"/>
                <a:cs typeface="DejaVu Sans"/>
              </a:rPr>
              <a:t>data ”node” structures link together by arrows, meaning “relations” and “operations” among nodes</a:t>
            </a:r>
            <a:endParaRPr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93A1E6B4-EB4A-6040-991C-8FD932211B6D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94356063" name="CasellaDiTesto 4">
            <a:extLst>
              <a:ext uri="{FF2B5EF4-FFF2-40B4-BE49-F238E27FC236}">
                <a16:creationId xmlns:a16="http://schemas.microsoft.com/office/drawing/2014/main" id="{F0B72637-35EC-14C0-9787-A64812478AB3}"/>
              </a:ext>
            </a:extLst>
          </p:cNvPr>
          <p:cNvSpPr txBox="1"/>
          <p:nvPr/>
        </p:nvSpPr>
        <p:spPr bwMode="auto">
          <a:xfrm>
            <a:off x="423187" y="1193860"/>
            <a:ext cx="8357238" cy="439551"/>
          </a:xfrm>
          <a:prstGeom prst="rect">
            <a:avLst/>
          </a:prstGeom>
          <a:noFill/>
          <a:ln>
            <a:noFill/>
          </a:ln>
        </p:spPr>
        <p:txBody>
          <a:bodyPr vert="horz" wrap="none" lIns="108846" tIns="54423" rIns="108846" bIns="54423" anchorCtr="0" compatLnSpc="0">
            <a:spAutoFit/>
          </a:bodyPr>
          <a:lstStyle/>
          <a:p>
            <a:pPr>
              <a:defRPr/>
            </a:pPr>
            <a:r>
              <a:rPr lang="en-US" sz="2200" b="1" dirty="0">
                <a:latin typeface="Liberation Sans"/>
                <a:ea typeface="DejaVu Sans"/>
                <a:cs typeface="DejaVu Sans"/>
              </a:rPr>
              <a:t>Queries     (</a:t>
            </a:r>
            <a:r>
              <a:rPr lang="en-US" sz="2200" u="sng" dirty="0">
                <a:latin typeface="Liberation Sans"/>
                <a:ea typeface="DejaVu Sans"/>
                <a:cs typeface="DejaVu Sans"/>
              </a:rPr>
              <a:t>Examples:</a:t>
            </a:r>
            <a:r>
              <a:rPr lang="en-US" sz="2200" dirty="0">
                <a:latin typeface="Liberation Sans"/>
                <a:ea typeface="DejaVu Sans"/>
                <a:cs typeface="DejaVu Sans"/>
              </a:rPr>
              <a:t> Neo4j, </a:t>
            </a:r>
            <a:r>
              <a:rPr lang="en-US" sz="2200" dirty="0" err="1">
                <a:latin typeface="Liberation Sans"/>
                <a:ea typeface="DejaVu Sans"/>
                <a:cs typeface="DejaVu Sans"/>
              </a:rPr>
              <a:t>Dgraph</a:t>
            </a:r>
            <a:r>
              <a:rPr lang="en-US" sz="2200" dirty="0">
                <a:latin typeface="Liberation Sans"/>
                <a:ea typeface="DejaVu Sans"/>
                <a:cs typeface="DejaVu Sans"/>
              </a:rPr>
              <a:t>, </a:t>
            </a:r>
            <a:r>
              <a:rPr lang="en-US" sz="2200" dirty="0" err="1">
                <a:latin typeface="Liberation Sans"/>
                <a:ea typeface="DejaVu Sans"/>
                <a:cs typeface="DejaVu Sans"/>
              </a:rPr>
              <a:t>ArangoDB</a:t>
            </a:r>
            <a:r>
              <a:rPr lang="en-US" sz="2200" dirty="0">
                <a:latin typeface="Liberation Sans"/>
                <a:ea typeface="DejaVu Sans"/>
                <a:cs typeface="DejaVu Sans"/>
              </a:rPr>
              <a:t>, </a:t>
            </a:r>
            <a:r>
              <a:rPr lang="en-US" sz="2200" dirty="0" err="1">
                <a:latin typeface="Liberation Sans"/>
                <a:ea typeface="DejaVu Sans"/>
                <a:cs typeface="DejaVu Sans"/>
              </a:rPr>
              <a:t>OrientDB</a:t>
            </a:r>
            <a:r>
              <a:rPr lang="en-US" sz="2200" dirty="0">
                <a:latin typeface="Liberation Sans"/>
                <a:ea typeface="DejaVu Sans"/>
                <a:cs typeface="DejaVu Sans"/>
              </a:rPr>
              <a:t>, …)</a:t>
            </a:r>
            <a:r>
              <a:rPr lang="en-US" sz="2200" b="1" dirty="0">
                <a:latin typeface="Liberation Sans"/>
                <a:ea typeface="DejaVu Sans"/>
                <a:cs typeface="DejaVu Sans"/>
              </a:rPr>
              <a:t> </a:t>
            </a:r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6E82BE7-43B0-0DD8-2162-2DC512FF64CF}"/>
              </a:ext>
            </a:extLst>
          </p:cNvPr>
          <p:cNvSpPr txBox="1"/>
          <p:nvPr/>
        </p:nvSpPr>
        <p:spPr>
          <a:xfrm>
            <a:off x="434789" y="1584720"/>
            <a:ext cx="1131794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Common </a:t>
            </a:r>
            <a:r>
              <a:rPr lang="it-IT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Usage</a:t>
            </a:r>
            <a:r>
              <a:rPr lang="it-IT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&amp; Queries on JSON </a:t>
            </a:r>
            <a:r>
              <a:rPr lang="it-IT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Structure</a:t>
            </a:r>
            <a:r>
              <a:rPr lang="it-IT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it-I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CREATE</a:t>
            </a:r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it-I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alice:Person</a:t>
            </a:r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{name: 'Alice', age: 30})</a:t>
            </a:r>
          </a:p>
          <a:p>
            <a:r>
              <a:rPr lang="it-I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CREATE</a:t>
            </a:r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it-I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bob:Person</a:t>
            </a:r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{name: 'Bob', age: 25})</a:t>
            </a:r>
          </a:p>
          <a:p>
            <a:r>
              <a:rPr lang="it-I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CREATE</a:t>
            </a:r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it-I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carol:Person</a:t>
            </a:r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{name: 'Carol', age: 27})</a:t>
            </a:r>
          </a:p>
          <a:p>
            <a:r>
              <a:rPr lang="it-I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CREATE</a:t>
            </a:r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(alice)-[:FRIEND]-&gt;(bob)</a:t>
            </a:r>
          </a:p>
          <a:p>
            <a:r>
              <a:rPr lang="it-I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CREATE</a:t>
            </a:r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(bob)-[:FRIEND]-&gt;(</a:t>
            </a:r>
            <a:r>
              <a:rPr lang="it-I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carol</a:t>
            </a:r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it-IT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Trova gli amici di amici di Alice:</a:t>
            </a:r>
            <a:endParaRPr lang="it-IT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MATCH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alice:Person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{name: 'Alice'})-[:FRIEND]-&gt;(friend)-[:FRIEND]-&gt;(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foaf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foaf.name AS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friend_of_friend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----</a:t>
            </a:r>
          </a:p>
          <a:p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(Alice)-</a:t>
            </a:r>
            <a:r>
              <a:rPr lang="it-I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[:HA_VISTO]</a:t>
            </a:r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-&gt;(Matrix)</a:t>
            </a:r>
          </a:p>
          <a:p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(Bob)-</a:t>
            </a:r>
            <a:r>
              <a:rPr lang="it-I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[:HA_VISTO]</a:t>
            </a:r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-&gt;(Matrix)</a:t>
            </a:r>
          </a:p>
          <a:p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(Bob)-</a:t>
            </a:r>
            <a:r>
              <a:rPr lang="it-I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[:HA_VISTO]</a:t>
            </a:r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-&gt;(</a:t>
            </a:r>
            <a:r>
              <a:rPr lang="it-I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Inception</a:t>
            </a:r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(Alice)-</a:t>
            </a:r>
            <a:r>
              <a:rPr lang="it-I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[:HA_VISTO]</a:t>
            </a:r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-&gt;(</a:t>
            </a:r>
            <a:r>
              <a:rPr lang="it-I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Inception</a:t>
            </a:r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endParaRPr lang="it-IT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16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Consigliami film che utenti </a:t>
            </a:r>
          </a:p>
          <a:p>
            <a:r>
              <a:rPr lang="it-IT" sz="16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simili a me hanno visto (ma io no):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MATCH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me:User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name:"Alice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"})-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[:SIMILE_A]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-&gt;(other)-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[:HA_VISTO]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-&gt;(movie)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WHERE NOT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(me)-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[:HA_VISTO]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-&gt;(movie)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movie</a:t>
            </a:r>
          </a:p>
          <a:p>
            <a:endParaRPr lang="it-IT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/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6F6FE5E0-93F1-72ED-7862-E10D5FFD6203}"/>
              </a:ext>
            </a:extLst>
          </p:cNvPr>
          <p:cNvSpPr txBox="1"/>
          <p:nvPr/>
        </p:nvSpPr>
        <p:spPr bwMode="auto">
          <a:xfrm>
            <a:off x="345150" y="466061"/>
            <a:ext cx="11107271" cy="761754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6" tIns="54423" rIns="108846" bIns="54423" anchorCtr="0" compatLnSpc="0">
            <a:spAutoFit/>
          </a:bodyPr>
          <a:lstStyle/>
          <a:p>
            <a:pPr>
              <a:defRPr/>
            </a:pPr>
            <a:r>
              <a:rPr lang="en-US" sz="4350" b="1" dirty="0">
                <a:latin typeface="Liberation Sans"/>
                <a:ea typeface="DejaVu Sans"/>
                <a:cs typeface="DejaVu Sans"/>
              </a:rPr>
              <a:t>Graph Family DBs</a:t>
            </a:r>
            <a:endParaRPr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6CAC554-C99A-C639-42D7-3C98828D800B}"/>
              </a:ext>
            </a:extLst>
          </p:cNvPr>
          <p:cNvSpPr txBox="1"/>
          <p:nvPr/>
        </p:nvSpPr>
        <p:spPr>
          <a:xfrm>
            <a:off x="3135428" y="6279793"/>
            <a:ext cx="8945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N.B. </a:t>
            </a:r>
            <a:r>
              <a:rPr lang="it-IT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Possibilita’</a:t>
            </a:r>
            <a:r>
              <a:rPr 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di creare funzioni analitiche sulle relazioni…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8D8B718-774F-D282-27B0-641F7E76574B}"/>
              </a:ext>
            </a:extLst>
          </p:cNvPr>
          <p:cNvSpPr txBox="1"/>
          <p:nvPr/>
        </p:nvSpPr>
        <p:spPr>
          <a:xfrm>
            <a:off x="4816959" y="3893044"/>
            <a:ext cx="771397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Alice e Bob hanno visto molti film in comune:</a:t>
            </a:r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(Alice)-[:</a:t>
            </a:r>
            <a:r>
              <a:rPr lang="it-I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SIMILE_A</a:t>
            </a:r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{score: 0.82}]-&gt;(Bob)</a:t>
            </a:r>
          </a:p>
          <a:p>
            <a:r>
              <a:rPr lang="it-IT" sz="16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Calcolo utenti con almeno 2 film in comune:</a:t>
            </a:r>
          </a:p>
          <a:p>
            <a:r>
              <a:rPr lang="it-I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MATCH </a:t>
            </a:r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(u1:User)-</a:t>
            </a:r>
            <a:r>
              <a:rPr lang="it-I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[:HA_VISTO]</a:t>
            </a:r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-&gt;(</a:t>
            </a:r>
            <a:r>
              <a:rPr lang="it-I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m:Movie</a:t>
            </a:r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)&lt;-</a:t>
            </a:r>
            <a:r>
              <a:rPr lang="it-I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it-I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HA_VISTO]</a:t>
            </a:r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-(u2:User)</a:t>
            </a:r>
          </a:p>
          <a:p>
            <a:r>
              <a:rPr lang="it-I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u1 &lt;&gt; u2 WITH u1, u2, </a:t>
            </a:r>
            <a:r>
              <a:rPr lang="it-I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count</a:t>
            </a:r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(m) AS </a:t>
            </a:r>
            <a:r>
              <a:rPr lang="it-I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filmComuni</a:t>
            </a:r>
            <a:endParaRPr lang="it-IT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WHERE </a:t>
            </a:r>
            <a:r>
              <a:rPr lang="it-I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filmComuni</a:t>
            </a:r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&gt;= 2 </a:t>
            </a:r>
            <a:r>
              <a:rPr lang="it-I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MERGE</a:t>
            </a:r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(u1)-[</a:t>
            </a:r>
            <a:r>
              <a:rPr lang="it-I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r:</a:t>
            </a:r>
            <a:r>
              <a:rPr lang="it-I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SIMILE_A</a:t>
            </a:r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]-&gt;(u2)</a:t>
            </a:r>
          </a:p>
          <a:p>
            <a:r>
              <a:rPr lang="it-I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SET </a:t>
            </a:r>
            <a:r>
              <a:rPr lang="it-I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r.score</a:t>
            </a:r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it-I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filmComuni</a:t>
            </a:r>
            <a:endParaRPr lang="it-IT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it-IT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Parentesi graffa chiusa 5">
            <a:extLst>
              <a:ext uri="{FF2B5EF4-FFF2-40B4-BE49-F238E27FC236}">
                <a16:creationId xmlns:a16="http://schemas.microsoft.com/office/drawing/2014/main" id="{EA62A0BF-9B08-6521-5CE3-86DA05F3BA1D}"/>
              </a:ext>
            </a:extLst>
          </p:cNvPr>
          <p:cNvSpPr/>
          <p:nvPr/>
        </p:nvSpPr>
        <p:spPr>
          <a:xfrm>
            <a:off x="4513729" y="4077710"/>
            <a:ext cx="193412" cy="897702"/>
          </a:xfrm>
          <a:prstGeom prst="rightBrace">
            <a:avLst/>
          </a:prstGeom>
          <a:solidFill>
            <a:srgbClr val="C00000"/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8492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 bwMode="auto">
          <a:xfrm>
            <a:off x="751256" y="12626"/>
            <a:ext cx="10971300" cy="1512097"/>
          </a:xfrm>
        </p:spPr>
        <p:txBody>
          <a:bodyPr vert="horz"/>
          <a:lstStyle/>
          <a:p>
            <a:pPr lvl="0">
              <a:defRPr/>
            </a:pPr>
            <a:r>
              <a:rPr lang="en-US"/>
              <a:t>Scale-up _vs_ Scale-out</a:t>
            </a:r>
            <a:br>
              <a:rPr lang="en-US"/>
            </a:br>
            <a:r>
              <a:rPr lang="en-US"/>
              <a:t>centralized </a:t>
            </a:r>
            <a:r>
              <a:rPr lang="en-US" u="sng"/>
              <a:t>vs</a:t>
            </a:r>
            <a:r>
              <a:rPr lang="en-US"/>
              <a:t> distribuited</a:t>
            </a:r>
            <a:endParaRPr/>
          </a:p>
        </p:txBody>
      </p:sp>
      <p:sp>
        <p:nvSpPr>
          <p:cNvPr id="3" name="CasellaDiTesto 2"/>
          <p:cNvSpPr txBox="1"/>
          <p:nvPr/>
        </p:nvSpPr>
        <p:spPr bwMode="auto">
          <a:xfrm>
            <a:off x="2528262" y="1238207"/>
            <a:ext cx="7430967" cy="1206486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6" tIns="54423" rIns="108846" bIns="54423" anchorCtr="0" compatLnSpc="0">
            <a:spAutoFit/>
          </a:bodyPr>
          <a:lstStyle/>
          <a:p>
            <a:pPr>
              <a:defRPr/>
            </a:pPr>
            <a:r>
              <a:rPr lang="it-IT" sz="2600" b="1" u="sng">
                <a:latin typeface="Liberation Sans"/>
                <a:ea typeface="DejaVu Sans"/>
                <a:cs typeface="DejaVu Sans"/>
              </a:rPr>
              <a:t>What about </a:t>
            </a:r>
            <a:r>
              <a:rPr lang="en-US" sz="2600" b="1" u="sng">
                <a:latin typeface="Liberation Sans"/>
                <a:ea typeface="DejaVu Sans"/>
                <a:cs typeface="DejaVu Sans"/>
              </a:rPr>
              <a:t>increas</a:t>
            </a:r>
            <a:r>
              <a:rPr lang="it-IT" sz="2600" b="1" u="sng">
                <a:latin typeface="Liberation Sans"/>
                <a:ea typeface="DejaVu Sans"/>
                <a:cs typeface="DejaVu Sans"/>
              </a:rPr>
              <a:t>ing</a:t>
            </a:r>
            <a:r>
              <a:rPr lang="en-US" sz="2600" b="1" u="sng">
                <a:latin typeface="Liberation Sans"/>
                <a:ea typeface="DejaVu Sans"/>
                <a:cs typeface="DejaVu Sans"/>
              </a:rPr>
              <a:t> a working system</a:t>
            </a:r>
            <a:r>
              <a:rPr lang="it-IT" sz="2600" b="1" u="sng">
                <a:latin typeface="Liberation Sans"/>
                <a:ea typeface="DejaVu Sans"/>
                <a:cs typeface="DejaVu Sans"/>
              </a:rPr>
              <a:t>?</a:t>
            </a:r>
          </a:p>
          <a:p>
            <a:pPr algn="ctr">
              <a:defRPr/>
            </a:pPr>
            <a:r>
              <a:rPr lang="it-IT" sz="2800" b="1">
                <a:solidFill>
                  <a:schemeClr val="accent1">
                    <a:lumMod val="60000"/>
                    <a:lumOff val="40000"/>
                  </a:schemeClr>
                </a:solidFill>
                <a:latin typeface="Liberation Sans"/>
                <a:ea typeface="DejaVu Sans"/>
                <a:cs typeface="DejaVu Sans"/>
              </a:rPr>
              <a:t>Two Choices</a:t>
            </a:r>
            <a:endParaRPr lang="en-US" sz="2200">
              <a:latin typeface="Liberation Sans"/>
              <a:ea typeface="DejaVu Sans"/>
              <a:cs typeface="DejaVu Sans"/>
            </a:endParaRPr>
          </a:p>
          <a:p>
            <a:pPr>
              <a:defRPr/>
            </a:pPr>
            <a:r>
              <a:rPr lang="en-US" sz="2200">
                <a:latin typeface="Liberation Sans"/>
                <a:ea typeface="DejaVu Sans"/>
                <a:cs typeface="DejaVu Sans"/>
              </a:rPr>
              <a:t>   </a:t>
            </a:r>
            <a:r>
              <a:rPr lang="it-IT" sz="2200">
                <a:latin typeface="Liberation Sans"/>
                <a:ea typeface="DejaVu Sans"/>
                <a:cs typeface="DejaVu Sans"/>
              </a:rPr>
              <a:t>                   </a:t>
            </a:r>
            <a:r>
              <a:rPr lang="en-US" sz="2200" b="1">
                <a:solidFill>
                  <a:schemeClr val="accent1">
                    <a:lumMod val="60000"/>
                    <a:lumOff val="40000"/>
                  </a:schemeClr>
                </a:solidFill>
                <a:latin typeface="Liberation Sans"/>
                <a:ea typeface="DejaVu Sans"/>
                <a:cs typeface="DejaVu Sans"/>
              </a:rPr>
              <a:t> </a:t>
            </a:r>
            <a:endParaRPr b="1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r="58283"/>
          <a:stretch/>
        </p:blipFill>
        <p:spPr bwMode="auto">
          <a:xfrm>
            <a:off x="1654757" y="2358131"/>
            <a:ext cx="2039262" cy="320522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5"/>
          <p:cNvSpPr txBox="1"/>
          <p:nvPr/>
        </p:nvSpPr>
        <p:spPr bwMode="auto">
          <a:xfrm>
            <a:off x="-2997064" y="466061"/>
            <a:ext cx="8630845" cy="772145"/>
          </a:xfrm>
          <a:prstGeom prst="rect">
            <a:avLst/>
          </a:prstGeom>
          <a:noFill/>
          <a:ln>
            <a:noFill/>
          </a:ln>
        </p:spPr>
        <p:txBody>
          <a:bodyPr vert="horz" wrap="none" lIns="108847" tIns="54423" rIns="108847" bIns="54423" anchorCtr="0" compatLnSpc="0">
            <a:spAutoFit/>
          </a:bodyPr>
          <a:lstStyle/>
          <a:p>
            <a:pPr>
              <a:defRPr/>
            </a:pPr>
            <a:r>
              <a:rPr lang="en-US" sz="4350" b="1">
                <a:latin typeface="Liberation Sans"/>
                <a:ea typeface="DejaVu Sans"/>
                <a:cs typeface="DejaVu Sans"/>
              </a:rPr>
              <a:t>                      DB</a:t>
            </a:r>
            <a:r>
              <a:rPr lang="it-IT" sz="4350" b="1">
                <a:latin typeface="Liberation Sans"/>
                <a:ea typeface="DejaVu Sans"/>
                <a:cs typeface="DejaVu Sans"/>
              </a:rPr>
              <a:t> Service Scaling</a:t>
            </a:r>
            <a:endParaRPr/>
          </a:p>
        </p:txBody>
      </p:sp>
      <p:pic>
        <p:nvPicPr>
          <p:cNvPr id="1499051257" name="Immagin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39758" t="19912"/>
          <a:stretch/>
        </p:blipFill>
        <p:spPr bwMode="auto">
          <a:xfrm>
            <a:off x="8286770" y="2114061"/>
            <a:ext cx="3435784" cy="2994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Connettore a gomito 4"/>
          <p:cNvCxnSpPr>
            <a:stCxn id="3" idx="2"/>
          </p:cNvCxnSpPr>
          <p:nvPr/>
        </p:nvCxnSpPr>
        <p:spPr bwMode="auto">
          <a:xfrm rot="5399978">
            <a:off x="4358564" y="2257731"/>
            <a:ext cx="1698218" cy="2072143"/>
          </a:xfrm>
          <a:prstGeom prst="bentConnector2">
            <a:avLst/>
          </a:prstGeom>
          <a:ln w="38099" cap="rnd" cmpd="sng" algn="ctr">
            <a:solidFill>
              <a:schemeClr val="accent2"/>
            </a:solidFill>
            <a:prstDash val="solid"/>
            <a:headEnd type="arrow" len="med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a gomito 6"/>
          <p:cNvCxnSpPr>
            <a:stCxn id="3" idx="2"/>
          </p:cNvCxnSpPr>
          <p:nvPr/>
        </p:nvCxnSpPr>
        <p:spPr bwMode="auto">
          <a:xfrm rot="5399978" flipV="1">
            <a:off x="6272812" y="2415627"/>
            <a:ext cx="1698218" cy="1756351"/>
          </a:xfrm>
          <a:prstGeom prst="bentConnector2">
            <a:avLst/>
          </a:prstGeom>
          <a:ln w="38099" cap="rnd" cmpd="sng" algn="ctr">
            <a:solidFill>
              <a:schemeClr val="accent2"/>
            </a:solidFill>
            <a:prstDash val="solid"/>
            <a:headEnd type="arrow" len="med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0687580" name="Segno di sottrazione 1000687579"/>
          <p:cNvSpPr/>
          <p:nvPr/>
        </p:nvSpPr>
        <p:spPr bwMode="auto">
          <a:xfrm>
            <a:off x="5947135" y="2108446"/>
            <a:ext cx="638082" cy="831702"/>
          </a:xfrm>
          <a:prstGeom prst="mathMinus">
            <a:avLst>
              <a:gd name="adj1" fmla="val 23520"/>
            </a:avLst>
          </a:prstGeom>
          <a:solidFill>
            <a:schemeClr val="accent2"/>
          </a:solidFill>
          <a:ln w="22225" cap="rnd" cmpd="sng" algn="ctr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944913371" name="CasellaDiTesto 1944913370"/>
          <p:cNvSpPr txBox="1"/>
          <p:nvPr/>
        </p:nvSpPr>
        <p:spPr bwMode="auto">
          <a:xfrm>
            <a:off x="8668833" y="5021089"/>
            <a:ext cx="2932200" cy="7318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it-IT" sz="1400" b="1" i="0" u="none" strike="noStrike" cap="none" spc="0">
                <a:solidFill>
                  <a:schemeClr val="accent1">
                    <a:lumMod val="60000"/>
                    <a:lumOff val="40000"/>
                  </a:schemeClr>
                </a:solidFill>
                <a:latin typeface="Liberation Sans"/>
                <a:ea typeface="DejaVu Sans"/>
                <a:cs typeface="DejaVu Sans"/>
              </a:rPr>
              <a:t>                 </a:t>
            </a:r>
            <a:r>
              <a:rPr lang="en-US" sz="1400" b="1" i="0" u="none" strike="noStrike" cap="none" spc="0">
                <a:solidFill>
                  <a:schemeClr val="accent1">
                    <a:lumMod val="60000"/>
                    <a:lumOff val="40000"/>
                  </a:schemeClr>
                </a:solidFill>
                <a:latin typeface="Liberation Sans"/>
                <a:ea typeface="DejaVu Sans"/>
                <a:cs typeface="DejaVu Sans"/>
              </a:rPr>
              <a:t>add nodes </a:t>
            </a:r>
            <a:endParaRPr lang="en-US" sz="1400" b="1" i="0" u="none" strike="noStrike" cap="none" spc="0">
              <a:solidFill>
                <a:schemeClr val="accent1">
                  <a:lumMod val="60000"/>
                  <a:lumOff val="40000"/>
                </a:schemeClr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1400" b="1" i="0" u="none" strike="noStrike" cap="none" spc="0">
                <a:solidFill>
                  <a:schemeClr val="accent1">
                    <a:lumMod val="60000"/>
                    <a:lumOff val="40000"/>
                  </a:schemeClr>
                </a:solidFill>
                <a:latin typeface="Liberation Sans"/>
                <a:ea typeface="DejaVu Sans"/>
                <a:cs typeface="DejaVu Sans"/>
              </a:rPr>
              <a:t>(computing/storage/memory)</a:t>
            </a:r>
            <a:endParaRPr sz="1400" b="1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r>
              <a:rPr lang="en-US" sz="1400" b="1" i="0" u="none" strike="noStrike" cap="none" spc="0">
                <a:solidFill>
                  <a:schemeClr val="accent1">
                    <a:lumMod val="60000"/>
                    <a:lumOff val="40000"/>
                  </a:schemeClr>
                </a:solidFill>
                <a:latin typeface="Liberation Sans"/>
                <a:ea typeface="DejaVu Sans"/>
                <a:cs typeface="DejaVu Sans"/>
              </a:rPr>
              <a:t>          with </a:t>
            </a:r>
            <a:r>
              <a:rPr lang="en-US" sz="1400" b="1" i="0" u="sng" strike="noStrike" cap="none" spc="0">
                <a:solidFill>
                  <a:schemeClr val="accent1">
                    <a:lumMod val="60000"/>
                    <a:lumOff val="40000"/>
                  </a:schemeClr>
                </a:solidFill>
                <a:latin typeface="Liberation Sans"/>
                <a:ea typeface="DejaVu Sans"/>
                <a:cs typeface="DejaVu Sans"/>
              </a:rPr>
              <a:t>same performances</a:t>
            </a:r>
            <a:endParaRPr sz="1400" b="1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30561858" name="CasellaDiTesto 1530561857"/>
          <p:cNvSpPr txBox="1"/>
          <p:nvPr/>
        </p:nvSpPr>
        <p:spPr bwMode="auto">
          <a:xfrm>
            <a:off x="1520127" y="5598744"/>
            <a:ext cx="2308522" cy="7318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en-US" sz="1400" b="1" i="0" u="none" strike="noStrike" cap="none" spc="0">
                <a:solidFill>
                  <a:schemeClr val="accent1">
                    <a:lumMod val="60000"/>
                    <a:lumOff val="40000"/>
                  </a:schemeClr>
                </a:solidFill>
                <a:latin typeface="Liberation Sans"/>
                <a:ea typeface="DejaVu Sans"/>
                <a:cs typeface="DejaVu Sans"/>
              </a:rPr>
              <a:t>change hardware with </a:t>
            </a:r>
            <a:endParaRPr lang="en-US" sz="1400" b="1" i="0" u="none" strike="noStrike" cap="none" spc="0">
              <a:solidFill>
                <a:schemeClr val="accent1">
                  <a:lumMod val="60000"/>
                  <a:lumOff val="40000"/>
                </a:schemeClr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it-IT" sz="1400" b="1" i="0" u="none" strike="noStrike" cap="none" spc="0">
                <a:solidFill>
                  <a:schemeClr val="accent1">
                    <a:lumMod val="60000"/>
                    <a:lumOff val="40000"/>
                  </a:schemeClr>
                </a:solidFill>
                <a:latin typeface="Liberation Sans"/>
                <a:ea typeface="DejaVu Sans"/>
                <a:cs typeface="DejaVu Sans"/>
              </a:rPr>
              <a:t>      </a:t>
            </a:r>
            <a:r>
              <a:rPr lang="en-US" sz="1400" b="1" i="0" u="none" strike="noStrike" cap="none" spc="0">
                <a:solidFill>
                  <a:schemeClr val="accent1">
                    <a:lumMod val="60000"/>
                    <a:lumOff val="40000"/>
                  </a:schemeClr>
                </a:solidFill>
                <a:latin typeface="Liberation Sans"/>
                <a:ea typeface="DejaVu Sans"/>
                <a:cs typeface="DejaVu Sans"/>
              </a:rPr>
              <a:t>more powerful</a:t>
            </a:r>
            <a:r>
              <a:rPr lang="it-IT" sz="1400" b="1" i="0" u="none" strike="noStrike" cap="none" spc="0">
                <a:solidFill>
                  <a:schemeClr val="accent1">
                    <a:lumMod val="60000"/>
                    <a:lumOff val="40000"/>
                  </a:schemeClr>
                </a:solidFill>
                <a:latin typeface="Liberation Sans"/>
                <a:ea typeface="DejaVu Sans"/>
                <a:cs typeface="DejaVu Sans"/>
              </a:rPr>
              <a:t> </a:t>
            </a:r>
            <a:endParaRPr sz="1400" b="1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r>
              <a:rPr lang="en-US" sz="1400" b="1" i="0" u="none" strike="noStrike" cap="none" spc="0">
                <a:solidFill>
                  <a:schemeClr val="accent1">
                    <a:lumMod val="60000"/>
                    <a:lumOff val="40000"/>
                  </a:schemeClr>
                </a:solidFill>
                <a:latin typeface="Liberation Sans"/>
                <a:ea typeface="DejaVu Sans"/>
                <a:cs typeface="DejaVu Sans"/>
              </a:rPr>
              <a:t>→ </a:t>
            </a:r>
            <a:r>
              <a:rPr lang="en-US" sz="1400" b="1" i="0" u="sng" strike="noStrike" cap="none" spc="0">
                <a:solidFill>
                  <a:schemeClr val="accent1">
                    <a:lumMod val="60000"/>
                    <a:lumOff val="40000"/>
                  </a:schemeClr>
                </a:solidFill>
                <a:latin typeface="Liberation Sans"/>
                <a:ea typeface="DejaVu Sans"/>
                <a:cs typeface="DejaVu Sans"/>
              </a:rPr>
              <a:t>better performances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56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056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05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9905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491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44913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4913371" grpId="0"/>
      <p:bldP spid="153056185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8311260" name="Titolo 1"/>
          <p:cNvSpPr txBox="1">
            <a:spLocks noGrp="1"/>
          </p:cNvSpPr>
          <p:nvPr>
            <p:ph type="title" idx="4294967295"/>
          </p:nvPr>
        </p:nvSpPr>
        <p:spPr bwMode="auto">
          <a:xfrm>
            <a:off x="751255" y="12625"/>
            <a:ext cx="10971299" cy="1512096"/>
          </a:xfrm>
        </p:spPr>
        <p:txBody>
          <a:bodyPr vert="horz"/>
          <a:lstStyle/>
          <a:p>
            <a:pPr lvl="0">
              <a:defRPr/>
            </a:pPr>
            <a:r>
              <a:rPr lang="en-US"/>
              <a:t>Scale-up _vs_ Scale-out</a:t>
            </a:r>
            <a:br>
              <a:rPr lang="en-US"/>
            </a:br>
            <a:r>
              <a:rPr lang="en-US"/>
              <a:t>centralized </a:t>
            </a:r>
            <a:r>
              <a:rPr lang="en-US" u="sng"/>
              <a:t>vs</a:t>
            </a:r>
            <a:r>
              <a:rPr lang="en-US"/>
              <a:t> distribuited</a:t>
            </a:r>
            <a:endParaRPr/>
          </a:p>
        </p:txBody>
      </p:sp>
      <p:sp>
        <p:nvSpPr>
          <p:cNvPr id="1226462659" name="CasellaDiTesto 2"/>
          <p:cNvSpPr txBox="1"/>
          <p:nvPr/>
        </p:nvSpPr>
        <p:spPr bwMode="auto">
          <a:xfrm>
            <a:off x="234972" y="2348459"/>
            <a:ext cx="7402167" cy="3111485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6" tIns="54423" rIns="108846" bIns="54423" anchorCtr="0" compatLnSpc="0">
            <a:spAutoFit/>
          </a:bodyPr>
          <a:lstStyle/>
          <a:p>
            <a:pPr>
              <a:defRPr/>
            </a:pPr>
            <a:r>
              <a:rPr lang="en-US" sz="2900" u="sng">
                <a:latin typeface="Liberation Sans"/>
                <a:ea typeface="DejaVu Sans"/>
                <a:cs typeface="DejaVu Sans"/>
              </a:rPr>
              <a:t>When a project foresees scalability</a:t>
            </a:r>
            <a:endParaRPr/>
          </a:p>
          <a:p>
            <a:pPr>
              <a:defRPr/>
            </a:pPr>
            <a:r>
              <a:rPr lang="en-US" sz="2900" b="1" u="sng">
                <a:latin typeface="Liberation Sans"/>
                <a:ea typeface="DejaVu Sans"/>
                <a:cs typeface="DejaVu Sans"/>
              </a:rPr>
              <a:t>of any resource/characteristic</a:t>
            </a:r>
            <a:r>
              <a:rPr lang="en-US" sz="2900" u="sng">
                <a:latin typeface="Liberation Sans"/>
                <a:ea typeface="DejaVu Sans"/>
                <a:cs typeface="DejaVu Sans"/>
              </a:rPr>
              <a:t> during</a:t>
            </a:r>
            <a:endParaRPr/>
          </a:p>
          <a:p>
            <a:pPr>
              <a:defRPr/>
            </a:pPr>
            <a:r>
              <a:rPr lang="en-US" sz="2900" u="sng">
                <a:latin typeface="Liberation Sans"/>
                <a:ea typeface="DejaVu Sans"/>
                <a:cs typeface="DejaVu Sans"/>
              </a:rPr>
              <a:t>years the only choice is SCALE-OUT</a:t>
            </a:r>
            <a:endParaRPr/>
          </a:p>
          <a:p>
            <a:pPr>
              <a:defRPr/>
            </a:pPr>
            <a:r>
              <a:rPr lang="en-US" sz="2200" b="1">
                <a:latin typeface="Liberation Sans"/>
                <a:ea typeface="DejaVu Sans"/>
                <a:cs typeface="DejaVu Sans"/>
              </a:rPr>
              <a:t>→ maintain same performances</a:t>
            </a:r>
            <a:endParaRPr/>
          </a:p>
          <a:p>
            <a:pPr>
              <a:defRPr/>
            </a:pPr>
            <a:r>
              <a:rPr lang="en-US" sz="2200" b="1">
                <a:latin typeface="Liberation Sans"/>
                <a:ea typeface="DejaVu Sans"/>
                <a:cs typeface="DejaVu Sans"/>
              </a:rPr>
              <a:t>→ redundacy is added</a:t>
            </a:r>
            <a:endParaRPr/>
          </a:p>
          <a:p>
            <a:pPr>
              <a:defRPr/>
            </a:pPr>
            <a:r>
              <a:rPr lang="en-US" sz="2200" b="1">
                <a:latin typeface="Liberation Sans"/>
                <a:ea typeface="DejaVu Sans"/>
                <a:cs typeface="DejaVu Sans"/>
              </a:rPr>
              <a:t>→ system becomes no-SPOF</a:t>
            </a:r>
            <a:endParaRPr/>
          </a:p>
          <a:p>
            <a:pPr>
              <a:defRPr/>
            </a:pPr>
            <a:r>
              <a:rPr lang="en-US" sz="2200" b="1">
                <a:latin typeface="Liberation Sans"/>
                <a:ea typeface="DejaVu Sans"/>
                <a:cs typeface="DejaVu Sans"/>
              </a:rPr>
              <a:t>→ the cost is lower</a:t>
            </a:r>
            <a:endParaRPr/>
          </a:p>
          <a:p>
            <a:pPr>
              <a:defRPr/>
            </a:pPr>
            <a:endParaRPr lang="en-US" sz="2200">
              <a:latin typeface="Liberation Sans"/>
              <a:ea typeface="DejaVu Sans"/>
              <a:cs typeface="DejaVu Sans"/>
            </a:endParaRPr>
          </a:p>
        </p:txBody>
      </p:sp>
      <p:pic>
        <p:nvPicPr>
          <p:cNvPr id="1509299061" name="Immagin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/>
        </p:blipFill>
        <p:spPr bwMode="auto">
          <a:xfrm>
            <a:off x="7079988" y="2371896"/>
            <a:ext cx="4983337" cy="3088049"/>
          </a:xfrm>
          <a:prstGeom prst="rect">
            <a:avLst/>
          </a:prstGeom>
          <a:noFill/>
          <a:ln>
            <a:noFill/>
          </a:ln>
        </p:spPr>
      </p:pic>
      <p:sp>
        <p:nvSpPr>
          <p:cNvPr id="582326863" name="CasellaDiTesto 5"/>
          <p:cNvSpPr txBox="1"/>
          <p:nvPr/>
        </p:nvSpPr>
        <p:spPr bwMode="auto">
          <a:xfrm>
            <a:off x="-2997064" y="466061"/>
            <a:ext cx="8630845" cy="772145"/>
          </a:xfrm>
          <a:prstGeom prst="rect">
            <a:avLst/>
          </a:prstGeom>
          <a:noFill/>
          <a:ln>
            <a:noFill/>
          </a:ln>
        </p:spPr>
        <p:txBody>
          <a:bodyPr vert="horz" wrap="none" lIns="108846" tIns="54423" rIns="108846" bIns="54423" anchorCtr="0" compatLnSpc="0">
            <a:spAutoFit/>
          </a:bodyPr>
          <a:lstStyle/>
          <a:p>
            <a:pPr>
              <a:defRPr/>
            </a:pPr>
            <a:r>
              <a:rPr lang="en-US" sz="4350" b="1">
                <a:latin typeface="Liberation Sans"/>
                <a:ea typeface="DejaVu Sans"/>
                <a:cs typeface="DejaVu Sans"/>
              </a:rPr>
              <a:t>                      DB</a:t>
            </a:r>
            <a:r>
              <a:rPr lang="it-IT" sz="4350" b="1">
                <a:latin typeface="Liberation Sans"/>
                <a:ea typeface="DejaVu Sans"/>
                <a:cs typeface="DejaVu Sans"/>
              </a:rPr>
              <a:t> Service Scaling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 bwMode="auto">
          <a:xfrm>
            <a:off x="581192" y="702156"/>
            <a:ext cx="11029616" cy="568435"/>
          </a:xfrm>
        </p:spPr>
        <p:txBody>
          <a:bodyPr vert="horz" anchor="b">
            <a:normAutofit/>
          </a:bodyPr>
          <a:lstStyle/>
          <a:p>
            <a:pPr lvl="0">
              <a:defRPr/>
            </a:pPr>
            <a:r>
              <a:rPr lang="en-US"/>
              <a:t>Clustering, Sharding and and Replication</a:t>
            </a:r>
            <a:endParaRPr/>
          </a:p>
        </p:txBody>
      </p:sp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515679" y="1977656"/>
          <a:ext cx="11095130" cy="4460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5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5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37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8348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US" sz="2000" b="1" u="sng" strike="noStrike" cap="none">
                          <a:ln>
                            <a:noFill/>
                          </a:ln>
                        </a:rPr>
                        <a:t>PROBLEM</a:t>
                      </a:r>
                      <a:endParaRPr lang="en-US" sz="2000" b="1" i="1" u="sng" strike="noStrike" cap="none">
                        <a:ln>
                          <a:noFill/>
                        </a:ln>
                        <a:latin typeface="Likhan"/>
                        <a:ea typeface="DejaVu Sans"/>
                        <a:cs typeface="DejaVu Sans"/>
                      </a:endParaRPr>
                    </a:p>
                  </a:txBody>
                  <a:tcPr marL="101766" marR="101766" marT="50883" marB="50883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800" b="1" i="1" u="sng">
                          <a:latin typeface="Likhan"/>
                        </a:defRPr>
                      </a:pPr>
                      <a:r>
                        <a:rPr lang="en-US" sz="2000" b="1" u="sng" strike="noStrike" cap="none">
                          <a:ln>
                            <a:noFill/>
                          </a:ln>
                        </a:rPr>
                        <a:t>LIMITS &amp; WHAT TO DO</a:t>
                      </a:r>
                      <a:endParaRPr lang="en-US" sz="2000" b="1" i="1" u="sng" strike="noStrike" cap="none">
                        <a:ln>
                          <a:noFill/>
                        </a:ln>
                        <a:latin typeface="Likhan"/>
                        <a:ea typeface="DejaVu Sans"/>
                        <a:cs typeface="DejaVu Sans"/>
                      </a:endParaRPr>
                    </a:p>
                  </a:txBody>
                  <a:tcPr marL="101766" marR="101766" marT="50883" marB="50883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800" b="1" i="1" u="sng">
                          <a:latin typeface="Likhan"/>
                        </a:defRPr>
                      </a:pPr>
                      <a:r>
                        <a:rPr lang="en-US" sz="2000" b="1" u="sng" strike="noStrike" cap="none">
                          <a:ln>
                            <a:noFill/>
                          </a:ln>
                        </a:rPr>
                        <a:t>SOLUTION</a:t>
                      </a:r>
                      <a:endParaRPr lang="en-US" sz="2000" b="1" i="1" u="sng" strike="noStrike" cap="none">
                        <a:ln>
                          <a:noFill/>
                        </a:ln>
                        <a:latin typeface="Likhan"/>
                        <a:ea typeface="DejaVu Sans"/>
                        <a:cs typeface="DejaVu Sans"/>
                      </a:endParaRPr>
                    </a:p>
                  </a:txBody>
                  <a:tcPr marL="101766" marR="101766" marT="50883" marB="5088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4574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800">
                          <a:latin typeface="Likhan"/>
                        </a:defRPr>
                      </a:pPr>
                      <a:r>
                        <a:rPr lang="en-US" sz="2000" b="1" u="none" strike="noStrike" cap="none">
                          <a:ln>
                            <a:noFill/>
                          </a:ln>
                        </a:rPr>
                        <a:t>Scale Data Size</a:t>
                      </a:r>
                      <a:endParaRPr lang="en-US" sz="2000" b="1" i="0" u="none" strike="noStrike" cap="none">
                        <a:ln>
                          <a:noFill/>
                        </a:ln>
                        <a:latin typeface="Likhan"/>
                        <a:ea typeface="DejaVu Sans"/>
                        <a:cs typeface="DejaVu Sans"/>
                      </a:endParaRPr>
                    </a:p>
                  </a:txBody>
                  <a:tcPr marL="101766" marR="101766" marT="50883" marB="50883"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200" u="sng">
                          <a:latin typeface="Likhan"/>
                        </a:defRPr>
                      </a:pPr>
                      <a:r>
                        <a:rPr lang="en-US" sz="1400" b="0" u="sng" strike="noStrike" cap="none">
                          <a:ln>
                            <a:noFill/>
                          </a:ln>
                        </a:rPr>
                        <a:t>Approaching the maximum server capacity → distribute tables and databases across multiple machines (nodes)</a:t>
                      </a:r>
                      <a:endParaRPr lang="en-US" sz="1400" b="0" i="0" u="sng" strike="noStrike" cap="none">
                        <a:ln>
                          <a:noFill/>
                        </a:ln>
                        <a:latin typeface="Likhan"/>
                        <a:ea typeface="DejaVu Sans"/>
                        <a:cs typeface="DejaVu Sans"/>
                      </a:endParaRPr>
                    </a:p>
                  </a:txBody>
                  <a:tcPr marL="101766" marR="101766" marT="50883" marB="50883"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u="sng">
                          <a:latin typeface="Likhan"/>
                        </a:defRPr>
                      </a:pPr>
                      <a:r>
                        <a:rPr lang="en-US" sz="1600" b="1" u="sng" strike="noStrike" cap="none">
                          <a:ln>
                            <a:noFill/>
                          </a:ln>
                        </a:rPr>
                        <a:t>Clustering</a:t>
                      </a:r>
                      <a:endParaRPr lang="en-US" sz="1600" b="1" i="0" u="sng" strike="noStrike" cap="none">
                        <a:ln>
                          <a:noFill/>
                        </a:ln>
                        <a:latin typeface="Likhan"/>
                        <a:ea typeface="DejaVu Sans"/>
                        <a:cs typeface="DejaVu Sans"/>
                      </a:endParaRPr>
                    </a:p>
                  </a:txBody>
                  <a:tcPr marL="101766" marR="101766" marT="50883" marB="5088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2538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800">
                          <a:latin typeface="Likhan"/>
                        </a:defRPr>
                      </a:pPr>
                      <a:r>
                        <a:rPr lang="en-US" sz="2000" b="1" u="none" strike="noStrike" cap="none">
                          <a:ln>
                            <a:noFill/>
                          </a:ln>
                        </a:rPr>
                        <a:t>Scale Read Requests</a:t>
                      </a:r>
                      <a:endParaRPr lang="en-US" sz="2000" b="1" i="0" u="none" strike="noStrike" cap="none">
                        <a:ln>
                          <a:noFill/>
                        </a:ln>
                        <a:latin typeface="Likhan"/>
                        <a:ea typeface="DejaVu Sans"/>
                        <a:cs typeface="DejaVu Sans"/>
                      </a:endParaRPr>
                    </a:p>
                  </a:txBody>
                  <a:tcPr marL="101766" marR="101766" marT="50883" marB="50883"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300">
                          <a:latin typeface="Likhan"/>
                        </a:defRPr>
                      </a:pPr>
                      <a:r>
                        <a:rPr lang="en-US" sz="1500" b="0" u="none" strike="noStrike" cap="none">
                          <a:ln>
                            <a:noFill/>
                          </a:ln>
                        </a:rPr>
                        <a:t>A DB server can process a maximum number of requests → reduce the number of requests made</a:t>
                      </a:r>
                      <a:endParaRPr lang="en-US" sz="1500" b="0" i="0" u="none" strike="noStrike" cap="none">
                        <a:ln>
                          <a:noFill/>
                        </a:ln>
                        <a:latin typeface="Likhan"/>
                        <a:ea typeface="DejaVu Sans"/>
                        <a:cs typeface="DejaVu Sans"/>
                      </a:endParaRPr>
                    </a:p>
                  </a:txBody>
                  <a:tcPr marL="101766" marR="101766" marT="50883" marB="50883"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500">
                          <a:latin typeface="Likhan"/>
                        </a:defRPr>
                      </a:pPr>
                      <a:r>
                        <a:rPr lang="en-US" sz="1700" b="1" u="sng" strike="noStrike" cap="none">
                          <a:ln>
                            <a:noFill/>
                          </a:ln>
                        </a:rPr>
                        <a:t>Caching Layer</a:t>
                      </a:r>
                      <a:r>
                        <a:rPr lang="en-US" sz="1700" b="1" u="none" strike="noStrike" cap="none">
                          <a:ln>
                            <a:noFill/>
                          </a:ln>
                        </a:rPr>
                        <a:t> and </a:t>
                      </a:r>
                      <a:r>
                        <a:rPr lang="en-US" sz="1700" b="1" u="sng" strike="noStrike" cap="none">
                          <a:ln>
                            <a:noFill/>
                          </a:ln>
                        </a:rPr>
                        <a:t>Replication</a:t>
                      </a:r>
                      <a:r>
                        <a:rPr lang="en-US" sz="1700" b="0" u="sng" strike="noStrike" cap="none">
                          <a:ln>
                            <a:noFill/>
                          </a:ln>
                        </a:rPr>
                        <a:t> → distribute request traffic among replicas</a:t>
                      </a:r>
                      <a:endParaRPr lang="en-US" sz="1700" b="0" i="0" u="sng" strike="noStrike" cap="none">
                        <a:ln>
                          <a:noFill/>
                        </a:ln>
                        <a:latin typeface="Likhan"/>
                        <a:ea typeface="DejaVu Sans"/>
                        <a:cs typeface="DejaVu Sans"/>
                      </a:endParaRPr>
                    </a:p>
                  </a:txBody>
                  <a:tcPr marL="101766" marR="101766" marT="50883" marB="5088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0503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800">
                          <a:latin typeface="Likhan"/>
                        </a:defRPr>
                      </a:pPr>
                      <a:r>
                        <a:rPr lang="en-US" sz="2000" b="1" u="none" strike="noStrike" cap="none">
                          <a:ln>
                            <a:noFill/>
                          </a:ln>
                        </a:rPr>
                        <a:t>Scale Write Requests</a:t>
                      </a:r>
                      <a:endParaRPr lang="en-US" sz="2000" b="1" i="0" u="none" strike="noStrike" cap="none">
                        <a:ln>
                          <a:noFill/>
                        </a:ln>
                        <a:latin typeface="Likhan"/>
                        <a:ea typeface="DejaVu Sans"/>
                        <a:cs typeface="DejaVu Sans"/>
                      </a:endParaRPr>
                    </a:p>
                  </a:txBody>
                  <a:tcPr marL="101766" marR="101766" marT="50883" marB="50883"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300">
                          <a:latin typeface="Likhan"/>
                        </a:defRPr>
                      </a:pPr>
                      <a:r>
                        <a:rPr lang="en-US" sz="1500" b="0" u="none" strike="noStrike" cap="none">
                          <a:ln>
                            <a:noFill/>
                          </a:ln>
                        </a:rPr>
                        <a:t>Split writes among multiple instances → split table records across multiple shards/containers</a:t>
                      </a:r>
                      <a:endParaRPr lang="en-US" sz="1500" b="0" i="0" u="none" strike="noStrike" cap="none">
                        <a:ln>
                          <a:noFill/>
                        </a:ln>
                        <a:latin typeface="Likhan"/>
                        <a:ea typeface="DejaVu Sans"/>
                        <a:cs typeface="DejaVu Sans"/>
                      </a:endParaRPr>
                    </a:p>
                  </a:txBody>
                  <a:tcPr marL="101766" marR="101766" marT="50883" marB="50883"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500">
                          <a:latin typeface="Likhan"/>
                        </a:defRPr>
                      </a:pPr>
                      <a:r>
                        <a:rPr lang="en-US" sz="1700" b="1" u="sng" strike="noStrike" cap="none">
                          <a:ln>
                            <a:noFill/>
                          </a:ln>
                        </a:rPr>
                        <a:t>Data Partitioning</a:t>
                      </a:r>
                      <a:r>
                        <a:rPr lang="en-US" sz="1700" b="0" u="none" strike="noStrike" cap="none">
                          <a:ln>
                            <a:noFill/>
                          </a:ln>
                        </a:rPr>
                        <a:t> and </a:t>
                      </a:r>
                      <a:r>
                        <a:rPr lang="en-US" sz="1700" b="1" u="sng" strike="noStrike" cap="none">
                          <a:ln>
                            <a:noFill/>
                          </a:ln>
                        </a:rPr>
                        <a:t>Sharding</a:t>
                      </a:r>
                      <a:endParaRPr lang="en-US" sz="1700" b="1" i="0" u="sng" strike="noStrike" cap="none">
                        <a:ln>
                          <a:noFill/>
                        </a:ln>
                        <a:latin typeface="Likhan"/>
                        <a:ea typeface="DejaVu Sans"/>
                        <a:cs typeface="DejaVu Sans"/>
                      </a:endParaRPr>
                    </a:p>
                  </a:txBody>
                  <a:tcPr marL="101766" marR="101766" marT="50883" marB="5088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4395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800">
                          <a:latin typeface="Likhan"/>
                        </a:defRPr>
                      </a:pPr>
                      <a:r>
                        <a:rPr lang="en-US" sz="2000" b="1" u="none" strike="noStrike" cap="none">
                          <a:ln>
                            <a:noFill/>
                          </a:ln>
                        </a:rPr>
                        <a:t>Provide High Availability</a:t>
                      </a:r>
                      <a:endParaRPr lang="en-US" sz="2000" b="1" i="0" u="none" strike="noStrike" cap="none">
                        <a:ln>
                          <a:noFill/>
                        </a:ln>
                        <a:latin typeface="Likhan"/>
                        <a:ea typeface="DejaVu Sans"/>
                        <a:cs typeface="DejaVu Sans"/>
                      </a:endParaRPr>
                    </a:p>
                  </a:txBody>
                  <a:tcPr marL="101766" marR="101766" marT="50883" marB="50883"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200" u="sng">
                          <a:latin typeface="Likhan"/>
                        </a:defRPr>
                      </a:pPr>
                      <a:r>
                        <a:rPr lang="en-US" sz="1400" b="0" u="sng" strike="noStrike" cap="none">
                          <a:ln>
                            <a:noFill/>
                          </a:ln>
                        </a:rPr>
                        <a:t>Avoid SPOF → make services independent by crashes</a:t>
                      </a:r>
                      <a:endParaRPr lang="en-US" sz="1400" b="0" i="0" u="sng" strike="noStrike" cap="none">
                        <a:ln>
                          <a:noFill/>
                        </a:ln>
                        <a:latin typeface="Likhan"/>
                        <a:ea typeface="DejaVu Sans"/>
                        <a:cs typeface="DejaVu Sans"/>
                      </a:endParaRPr>
                    </a:p>
                  </a:txBody>
                  <a:tcPr marL="101766" marR="101766" marT="50883" marB="50883"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u="sng">
                          <a:latin typeface="Likhan"/>
                        </a:defRPr>
                      </a:pPr>
                      <a:r>
                        <a:rPr lang="en-US" sz="1600" b="1" u="sng" strike="noStrike" cap="none">
                          <a:ln>
                            <a:noFill/>
                          </a:ln>
                        </a:rPr>
                        <a:t>Data Replication</a:t>
                      </a:r>
                      <a:endParaRPr lang="en-US" sz="1600" b="1" i="0" u="sng" strike="noStrike" cap="none">
                        <a:ln>
                          <a:noFill/>
                        </a:ln>
                        <a:latin typeface="Likhan"/>
                        <a:ea typeface="DejaVu Sans"/>
                        <a:cs typeface="DejaVu Sans"/>
                      </a:endParaRPr>
                    </a:p>
                  </a:txBody>
                  <a:tcPr marL="101766" marR="101766" marT="50883" marB="5088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 bwMode="auto">
          <a:xfrm>
            <a:off x="-151583" y="468550"/>
            <a:ext cx="4874364" cy="751944"/>
          </a:xfrm>
          <a:prstGeom prst="rect">
            <a:avLst/>
          </a:prstGeom>
          <a:noFill/>
          <a:ln>
            <a:noFill/>
          </a:ln>
        </p:spPr>
        <p:txBody>
          <a:bodyPr vert="horz" wrap="none" lIns="108847" tIns="54423" rIns="108847" bIns="54423" anchorCtr="0" compatLnSpc="0">
            <a:spAutoFit/>
          </a:bodyPr>
          <a:lstStyle/>
          <a:p>
            <a:pPr>
              <a:defRPr/>
            </a:pPr>
            <a:r>
              <a:rPr lang="en-US" sz="4350" b="1">
                <a:latin typeface="Liberation Sans"/>
                <a:ea typeface="DejaVu Sans"/>
                <a:cs typeface="DejaVu Sans"/>
              </a:rPr>
              <a:t>   DBs Scalability</a:t>
            </a:r>
            <a:endParaRPr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577372" y="785827"/>
            <a:ext cx="7075910" cy="599314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13274" y="1220494"/>
            <a:ext cx="2944649" cy="197145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47532" y="3019646"/>
            <a:ext cx="3076132" cy="194629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45187" y="4870191"/>
            <a:ext cx="2948826" cy="1971453"/>
          </a:xfrm>
          <a:prstGeom prst="rect">
            <a:avLst/>
          </a:prstGeom>
        </p:spPr>
      </p:pic>
      <p:sp>
        <p:nvSpPr>
          <p:cNvPr id="2" name="Rettangolo con angoli arrotondati 1"/>
          <p:cNvSpPr/>
          <p:nvPr/>
        </p:nvSpPr>
        <p:spPr bwMode="auto">
          <a:xfrm>
            <a:off x="609600" y="1453321"/>
            <a:ext cx="3246783" cy="1566324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6" name="Connettore 2 5"/>
          <p:cNvCxnSpPr>
            <a:stCxn id="2" idx="3"/>
          </p:cNvCxnSpPr>
          <p:nvPr/>
        </p:nvCxnSpPr>
        <p:spPr bwMode="auto">
          <a:xfrm>
            <a:off x="3856383" y="2236484"/>
            <a:ext cx="773043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con angoli arrotondati 8"/>
          <p:cNvSpPr/>
          <p:nvPr/>
        </p:nvSpPr>
        <p:spPr bwMode="auto">
          <a:xfrm>
            <a:off x="629482" y="3295364"/>
            <a:ext cx="3246783" cy="144449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18" name="Connettore a gomito 17"/>
          <p:cNvCxnSpPr>
            <a:stCxn id="9" idx="3"/>
          </p:cNvCxnSpPr>
          <p:nvPr/>
        </p:nvCxnSpPr>
        <p:spPr bwMode="auto">
          <a:xfrm>
            <a:off x="3876265" y="4017613"/>
            <a:ext cx="701107" cy="2371836"/>
          </a:xfrm>
          <a:prstGeom prst="bentConnector2">
            <a:avLst/>
          </a:prstGeom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 bwMode="auto">
          <a:xfrm>
            <a:off x="4577372" y="6389450"/>
            <a:ext cx="4261828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tangolo con angoli arrotondati 28"/>
          <p:cNvSpPr/>
          <p:nvPr/>
        </p:nvSpPr>
        <p:spPr bwMode="auto">
          <a:xfrm>
            <a:off x="588356" y="5072005"/>
            <a:ext cx="3246783" cy="1566324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31" name="Connettore a gomito 30"/>
          <p:cNvCxnSpPr>
            <a:stCxn id="29" idx="3"/>
          </p:cNvCxnSpPr>
          <p:nvPr/>
        </p:nvCxnSpPr>
        <p:spPr bwMode="auto">
          <a:xfrm>
            <a:off x="3835139" y="5855168"/>
            <a:ext cx="7768505" cy="775224"/>
          </a:xfrm>
          <a:prstGeom prst="bentConnector3">
            <a:avLst>
              <a:gd name="adj1" fmla="val 5704"/>
            </a:avLst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a gomito 34"/>
          <p:cNvCxnSpPr/>
          <p:nvPr/>
        </p:nvCxnSpPr>
        <p:spPr bwMode="auto">
          <a:xfrm rot="16199999" flipV="1">
            <a:off x="8060490" y="3036549"/>
            <a:ext cx="4800600" cy="2285709"/>
          </a:xfrm>
          <a:prstGeom prst="bentConnector3">
            <a:avLst>
              <a:gd name="adj1" fmla="val 99793"/>
            </a:avLst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/>
          <p:cNvCxnSpPr/>
          <p:nvPr/>
        </p:nvCxnSpPr>
        <p:spPr bwMode="auto">
          <a:xfrm flipH="1">
            <a:off x="8100395" y="1789043"/>
            <a:ext cx="1182757" cy="68580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lum/>
            <a:alphaModFix/>
          </a:blip>
          <a:stretch/>
        </p:blipFill>
        <p:spPr bwMode="auto">
          <a:xfrm>
            <a:off x="134313" y="1327058"/>
            <a:ext cx="11943518" cy="54266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/>
          <p:cNvSpPr txBox="1"/>
          <p:nvPr/>
        </p:nvSpPr>
        <p:spPr bwMode="auto">
          <a:xfrm>
            <a:off x="297712" y="427932"/>
            <a:ext cx="9652274" cy="1393978"/>
          </a:xfrm>
          <a:prstGeom prst="rect">
            <a:avLst/>
          </a:prstGeom>
          <a:noFill/>
          <a:ln>
            <a:noFill/>
          </a:ln>
        </p:spPr>
        <p:txBody>
          <a:bodyPr vert="horz" wrap="none" lIns="108847" tIns="54423" rIns="108847" bIns="54423" anchorCtr="0" compatLnSpc="0">
            <a:spAutoFit/>
          </a:bodyPr>
          <a:lstStyle/>
          <a:p>
            <a:pPr>
              <a:defRPr/>
            </a:pPr>
            <a:r>
              <a:rPr lang="en-US" sz="4350" b="1">
                <a:latin typeface="Liberation Sans"/>
                <a:ea typeface="DejaVu Sans"/>
                <a:cs typeface="DejaVu Sans"/>
              </a:rPr>
              <a:t>Distributed – Social / Semantic DBs</a:t>
            </a:r>
            <a:endParaRPr/>
          </a:p>
          <a:p>
            <a:pPr>
              <a:defRPr/>
            </a:pPr>
            <a:r>
              <a:rPr lang="en-US" sz="4350" b="1">
                <a:latin typeface="Liberation Sans"/>
                <a:ea typeface="DejaVu Sans"/>
                <a:cs typeface="DejaVu Sans"/>
              </a:rPr>
              <a:t>                          the CAP Theorem</a:t>
            </a:r>
            <a:endParaRPr/>
          </a:p>
        </p:txBody>
      </p:sp>
      <p:sp>
        <p:nvSpPr>
          <p:cNvPr id="4" name="CasellaDiTesto 3"/>
          <p:cNvSpPr txBox="1"/>
          <p:nvPr/>
        </p:nvSpPr>
        <p:spPr bwMode="auto">
          <a:xfrm>
            <a:off x="4644914" y="6334872"/>
            <a:ext cx="7348118" cy="430959"/>
          </a:xfrm>
          <a:prstGeom prst="rect">
            <a:avLst/>
          </a:prstGeom>
          <a:noFill/>
          <a:ln>
            <a:noFill/>
          </a:ln>
        </p:spPr>
        <p:txBody>
          <a:bodyPr vert="horz" wrap="none" lIns="108847" tIns="54423" rIns="108847" bIns="54423" anchorCtr="0" compatLnSpc="0">
            <a:spAutoFit/>
          </a:bodyPr>
          <a:lstStyle/>
          <a:p>
            <a:pPr>
              <a:defRPr/>
            </a:pPr>
            <a:r>
              <a:rPr lang="en-US" sz="2200" b="1">
                <a:latin typeface="Liberation Sans"/>
                <a:ea typeface="DejaVu Sans"/>
                <a:cs typeface="DejaVu Sans"/>
              </a:rPr>
              <a:t>     C=Consistency is guaranteed by WORM paradigm!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29" name="Rettangolo 28"/>
          <p:cNvSpPr>
            <a:spLocks noChangeAspect="1"/>
          </p:cNvSpPr>
          <p:nvPr/>
        </p:nvSpPr>
        <p:spPr bwMode="auto">
          <a:xfrm>
            <a:off x="0" y="536712"/>
            <a:ext cx="12192000" cy="63212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1" name="Rettangolo 30"/>
          <p:cNvSpPr>
            <a:spLocks noChangeAspect="1"/>
          </p:cNvSpPr>
          <p:nvPr/>
        </p:nvSpPr>
        <p:spPr bwMode="auto"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 bwMode="auto">
          <a:xfrm>
            <a:off x="581192" y="5264487"/>
            <a:ext cx="11029616" cy="71887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it-IT">
                <a:solidFill>
                  <a:srgbClr val="FFFEFF"/>
                </a:solidFill>
              </a:rPr>
              <a:t>HOW TO FIND THE BEST DATABASE for YOUR DATA?</a:t>
            </a:r>
            <a:endParaRPr/>
          </a:p>
        </p:txBody>
      </p:sp>
      <p:grpSp>
        <p:nvGrpSpPr>
          <p:cNvPr id="3" name="Gruppo 2" descr="Elemento grafico SmartArt icona"/>
          <p:cNvGrpSpPr/>
          <p:nvPr/>
        </p:nvGrpSpPr>
        <p:grpSpPr bwMode="auto">
          <a:xfrm>
            <a:off x="697756" y="587513"/>
            <a:ext cx="10796488" cy="2650435"/>
            <a:chOff x="697756" y="1353380"/>
            <a:chExt cx="10796488" cy="2971334"/>
          </a:xfrm>
        </p:grpSpPr>
        <p:sp>
          <p:nvSpPr>
            <p:cNvPr id="5" name="Rettangolo 4" descr="Network"/>
            <p:cNvSpPr/>
            <p:nvPr/>
          </p:nvSpPr>
          <p:spPr bwMode="auto">
            <a:xfrm>
              <a:off x="1069021" y="1411362"/>
              <a:ext cx="2285995" cy="2285995"/>
            </a:xfrm>
            <a:prstGeom prst="rect">
              <a:avLst/>
            </a:prstGeom>
            <a:blipFill>
              <a:blip r:embed="rId3"/>
              <a:stretch/>
            </a:blipFill>
            <a:ln>
              <a:noFill/>
            </a:ln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6" name="Figura a mano libera: forma 5"/>
            <p:cNvSpPr/>
            <p:nvPr/>
          </p:nvSpPr>
          <p:spPr bwMode="auto">
            <a:xfrm>
              <a:off x="697756" y="3604714"/>
              <a:ext cx="3222832" cy="720000"/>
            </a:xfrm>
            <a:custGeom>
              <a:avLst/>
              <a:gdLst>
                <a:gd name="connsiteX0" fmla="*/ 0 w 3222832"/>
                <a:gd name="connsiteY0" fmla="*/ 0 h 720000"/>
                <a:gd name="connsiteX1" fmla="*/ 3222832 w 3222832"/>
                <a:gd name="connsiteY1" fmla="*/ 0 h 720000"/>
                <a:gd name="connsiteX2" fmla="*/ 3222832 w 3222832"/>
                <a:gd name="connsiteY2" fmla="*/ 720000 h 720000"/>
                <a:gd name="connsiteX3" fmla="*/ 0 w 3222832"/>
                <a:gd name="connsiteY3" fmla="*/ 720000 h 720000"/>
                <a:gd name="connsiteX4" fmla="*/ 0 w 3222832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22832" h="720000" extrusionOk="0">
                  <a:moveTo>
                    <a:pt x="0" y="0"/>
                  </a:moveTo>
                  <a:lnTo>
                    <a:pt x="3222832" y="0"/>
                  </a:lnTo>
                  <a:lnTo>
                    <a:pt x="3222832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rtlCol="0" anchor="t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it-IT" sz="2200" u="sng"/>
                <a:t>Which</a:t>
              </a:r>
              <a:r>
                <a:rPr lang="it-IT" sz="2200"/>
                <a:t> DATA?</a:t>
              </a:r>
              <a:endParaRPr/>
            </a:p>
            <a:p>
              <a:pPr marL="0" lvl="0" indent="0" algn="ctr" defTabSz="9779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it-IT" sz="2200"/>
                <a:t>(</a:t>
              </a:r>
              <a:r>
                <a:rPr lang="it-IT" sz="2200" b="1"/>
                <a:t>DataModel</a:t>
              </a:r>
              <a:r>
                <a:rPr lang="it-IT" sz="2200"/>
                <a:t> Structure)</a:t>
              </a:r>
              <a:endParaRPr/>
            </a:p>
            <a:p>
              <a:pPr marL="0" lvl="0" indent="0" algn="ctr" defTabSz="9779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it-IT" sz="2200"/>
                <a:t>Who Produce DATA?</a:t>
              </a:r>
              <a:endParaRPr/>
            </a:p>
            <a:p>
              <a:pPr marL="0" lvl="0" indent="0" algn="ctr" defTabSz="9779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it-IT" sz="2200"/>
                <a:t>(</a:t>
              </a:r>
              <a:r>
                <a:rPr lang="it-IT" sz="2200" u="sng"/>
                <a:t>DATA Producer</a:t>
              </a:r>
              <a:r>
                <a:rPr lang="it-IT" sz="2200"/>
                <a:t>)</a:t>
              </a:r>
              <a:endParaRPr/>
            </a:p>
            <a:p>
              <a:pPr marL="0" lvl="0" indent="0" algn="ctr" defTabSz="9779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it-IT" sz="2200" u="sng"/>
                <a:t>Where</a:t>
              </a:r>
              <a:r>
                <a:rPr lang="it-IT" sz="2200"/>
                <a:t> DATA are?</a:t>
              </a:r>
              <a:endParaRPr/>
            </a:p>
            <a:p>
              <a:pPr marL="0" lvl="0" indent="0" algn="ctr" defTabSz="9779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it-IT" sz="2200"/>
                <a:t>How to Transfer DATA?</a:t>
              </a:r>
              <a:endParaRPr/>
            </a:p>
            <a:p>
              <a:pPr marL="0" lvl="0" indent="0" algn="ctr" defTabSz="9779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lang="it-IT" sz="2200"/>
            </a:p>
          </p:txBody>
        </p:sp>
        <p:sp>
          <p:nvSpPr>
            <p:cNvPr id="7" name="Rettangolo 6" descr="Satellite"/>
            <p:cNvSpPr/>
            <p:nvPr/>
          </p:nvSpPr>
          <p:spPr bwMode="auto">
            <a:xfrm>
              <a:off x="4953002" y="1353380"/>
              <a:ext cx="2285995" cy="2285995"/>
            </a:xfrm>
            <a:prstGeom prst="rect">
              <a:avLst/>
            </a:prstGeom>
            <a:blipFill>
              <a:blip r:embed="rId4"/>
              <a:stretch/>
            </a:blipFill>
            <a:ln>
              <a:noFill/>
            </a:ln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8" name="Figura a mano libera: forma 7"/>
            <p:cNvSpPr/>
            <p:nvPr/>
          </p:nvSpPr>
          <p:spPr bwMode="auto">
            <a:xfrm>
              <a:off x="4484584" y="3604714"/>
              <a:ext cx="3222832" cy="720000"/>
            </a:xfrm>
            <a:custGeom>
              <a:avLst/>
              <a:gdLst>
                <a:gd name="connsiteX0" fmla="*/ 0 w 3222832"/>
                <a:gd name="connsiteY0" fmla="*/ 0 h 720000"/>
                <a:gd name="connsiteX1" fmla="*/ 3222832 w 3222832"/>
                <a:gd name="connsiteY1" fmla="*/ 0 h 720000"/>
                <a:gd name="connsiteX2" fmla="*/ 3222832 w 3222832"/>
                <a:gd name="connsiteY2" fmla="*/ 720000 h 720000"/>
                <a:gd name="connsiteX3" fmla="*/ 0 w 3222832"/>
                <a:gd name="connsiteY3" fmla="*/ 720000 h 720000"/>
                <a:gd name="connsiteX4" fmla="*/ 0 w 3222832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22832" h="720000" extrusionOk="0">
                  <a:moveTo>
                    <a:pt x="0" y="0"/>
                  </a:moveTo>
                  <a:lnTo>
                    <a:pt x="3222832" y="0"/>
                  </a:lnTo>
                  <a:lnTo>
                    <a:pt x="3222832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rtlCol="0" anchor="t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it-IT" sz="2200" u="sng"/>
                <a:t>How</a:t>
              </a:r>
              <a:r>
                <a:rPr lang="it-IT" sz="2200"/>
                <a:t> to ACCESS? </a:t>
              </a:r>
              <a:endParaRPr/>
            </a:p>
            <a:p>
              <a:pPr marL="0" lvl="0" indent="0" algn="ctr" defTabSz="9779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it-IT" sz="2200"/>
                <a:t>(</a:t>
              </a:r>
              <a:r>
                <a:rPr lang="it-IT" sz="2200" b="1"/>
                <a:t>Use Cases</a:t>
              </a:r>
              <a:r>
                <a:rPr lang="it-IT" sz="2200"/>
                <a:t>)</a:t>
              </a:r>
              <a:endParaRPr/>
            </a:p>
            <a:p>
              <a:pPr marL="0" lvl="0" indent="0" algn="ctr" defTabSz="9779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it-IT" sz="2200"/>
                <a:t>Who Consume DATA?</a:t>
              </a:r>
              <a:endParaRPr/>
            </a:p>
            <a:p>
              <a:pPr marL="0" lvl="0" indent="0" algn="ctr" defTabSz="9779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it-IT" sz="2200"/>
                <a:t>(</a:t>
              </a:r>
              <a:r>
                <a:rPr lang="it-IT" sz="2200" u="sng"/>
                <a:t>Data Consumer</a:t>
              </a:r>
              <a:r>
                <a:rPr lang="it-IT" sz="2200"/>
                <a:t>)</a:t>
              </a:r>
              <a:endParaRPr/>
            </a:p>
            <a:p>
              <a:pPr marL="0" lvl="0" indent="0" algn="ctr" defTabSz="9779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it-IT" sz="2200"/>
                <a:t>Which Auth&amp;Authz?</a:t>
              </a:r>
              <a:endParaRPr/>
            </a:p>
            <a:p>
              <a:pPr marL="0" lvl="0" indent="0" algn="ctr" defTabSz="9779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it-IT" sz="2200"/>
                <a:t>Which Access Protocols?</a:t>
              </a:r>
            </a:p>
          </p:txBody>
        </p:sp>
        <p:sp>
          <p:nvSpPr>
            <p:cNvPr id="9" name="Rettangolo 8" descr="Link"/>
            <p:cNvSpPr/>
            <p:nvPr/>
          </p:nvSpPr>
          <p:spPr bwMode="auto">
            <a:xfrm>
              <a:off x="8739830" y="1353380"/>
              <a:ext cx="2285995" cy="2285995"/>
            </a:xfrm>
            <a:prstGeom prst="rect">
              <a:avLst/>
            </a:prstGeom>
            <a:blipFill>
              <a:blip r:embed="rId5"/>
              <a:stretch/>
            </a:blipFill>
            <a:ln>
              <a:noFill/>
            </a:ln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0" name="Figura a mano libera: forma 9"/>
            <p:cNvSpPr/>
            <p:nvPr/>
          </p:nvSpPr>
          <p:spPr bwMode="auto">
            <a:xfrm>
              <a:off x="8271412" y="3604714"/>
              <a:ext cx="3222832" cy="720000"/>
            </a:xfrm>
            <a:custGeom>
              <a:avLst/>
              <a:gdLst>
                <a:gd name="connsiteX0" fmla="*/ 0 w 3222832"/>
                <a:gd name="connsiteY0" fmla="*/ 0 h 720000"/>
                <a:gd name="connsiteX1" fmla="*/ 3222832 w 3222832"/>
                <a:gd name="connsiteY1" fmla="*/ 0 h 720000"/>
                <a:gd name="connsiteX2" fmla="*/ 3222832 w 3222832"/>
                <a:gd name="connsiteY2" fmla="*/ 720000 h 720000"/>
                <a:gd name="connsiteX3" fmla="*/ 0 w 3222832"/>
                <a:gd name="connsiteY3" fmla="*/ 720000 h 720000"/>
                <a:gd name="connsiteX4" fmla="*/ 0 w 3222832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22832" h="720000" extrusionOk="0">
                  <a:moveTo>
                    <a:pt x="0" y="0"/>
                  </a:moveTo>
                  <a:lnTo>
                    <a:pt x="3222832" y="0"/>
                  </a:lnTo>
                  <a:lnTo>
                    <a:pt x="3222832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rtlCol="0" anchor="t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it-IT" sz="2200" u="sng"/>
                <a:t>How Frequently</a:t>
              </a:r>
              <a:r>
                <a:rPr lang="it-IT" sz="2200"/>
                <a:t>?</a:t>
              </a:r>
              <a:endParaRPr/>
            </a:p>
            <a:p>
              <a:pPr marL="0" lvl="0" indent="0" algn="ctr" defTabSz="9779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it-IT" sz="2200"/>
                <a:t>(</a:t>
              </a:r>
              <a:r>
                <a:rPr lang="it-IT" sz="2200" b="1"/>
                <a:t>Read/Write/Update</a:t>
              </a:r>
              <a:r>
                <a:rPr lang="it-IT" sz="2200"/>
                <a:t>)</a:t>
              </a:r>
              <a:endParaRPr/>
            </a:p>
            <a:p>
              <a:pPr marL="0" lvl="0" indent="0" algn="ctr" defTabSz="9779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it-IT" sz="2200" u="sng"/>
                <a:t>Real Time Access </a:t>
              </a:r>
              <a:r>
                <a:rPr lang="it-IT" sz="2200"/>
                <a:t>or Delayed / Asynchronus?</a:t>
              </a:r>
              <a:endParaRPr/>
            </a:p>
            <a:p>
              <a:pPr marL="0" lvl="0" indent="0" algn="ctr" defTabSz="9779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it-IT" sz="2200" u="sng"/>
                <a:t>Pipelines</a:t>
              </a:r>
              <a:r>
                <a:rPr lang="it-IT" sz="2200"/>
                <a:t>? </a:t>
              </a:r>
              <a:endParaRPr/>
            </a:p>
            <a:p>
              <a:pPr marL="0" lvl="0" indent="0" algn="ctr" defTabSz="9779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it-IT" sz="2200"/>
                <a:t>Jobs/DAG, HPC/HTC?</a:t>
              </a:r>
              <a:endParaRPr/>
            </a:p>
          </p:txBody>
        </p:sp>
      </p:grpSp>
      <p:pic>
        <p:nvPicPr>
          <p:cNvPr id="11" name="Immagine 10" descr="Numeri digitali"/>
          <p:cNvPicPr>
            <a:picLocks noChangeAspect="1"/>
          </p:cNvPicPr>
          <p:nvPr/>
        </p:nvPicPr>
        <p:blipFill>
          <a:blip r:embed="rId6"/>
          <a:srcRect l="2189" r="9641" b="1"/>
          <a:stretch/>
        </p:blipFill>
        <p:spPr bwMode="auto">
          <a:xfrm>
            <a:off x="10216659" y="5217431"/>
            <a:ext cx="1458084" cy="11038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67E258-695F-BACD-4091-E7567F937221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29" name="Rettangolo 28">
            <a:extLst>
              <a:ext uri="{FF2B5EF4-FFF2-40B4-BE49-F238E27FC236}">
                <a16:creationId xmlns:a16="http://schemas.microsoft.com/office/drawing/2014/main" id="{A625F8E7-4DB8-32AA-164D-DFD54701FB69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536712"/>
            <a:ext cx="12192000" cy="63212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58E8D484-0B5B-7271-7E66-1BDA0CC159E4}"/>
              </a:ext>
            </a:extLst>
          </p:cNvPr>
          <p:cNvSpPr>
            <a:spLocks noChangeAspect="1"/>
          </p:cNvSpPr>
          <p:nvPr/>
        </p:nvSpPr>
        <p:spPr bwMode="auto">
          <a:xfrm>
            <a:off x="250217" y="5433328"/>
            <a:ext cx="11708703" cy="12588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80CE51D-7F4B-CB5E-5621-D055FF0E6F0B}"/>
              </a:ext>
            </a:extLst>
          </p:cNvPr>
          <p:cNvSpPr txBox="1"/>
          <p:nvPr/>
        </p:nvSpPr>
        <p:spPr bwMode="auto">
          <a:xfrm>
            <a:off x="41556" y="536712"/>
            <a:ext cx="11895324" cy="6223634"/>
          </a:xfrm>
          <a:prstGeom prst="rect">
            <a:avLst/>
          </a:prstGeom>
          <a:noFill/>
          <a:ln>
            <a:noFill/>
          </a:ln>
        </p:spPr>
        <p:txBody>
          <a:bodyPr vert="horz" wrap="none" lIns="108847" tIns="54423" rIns="108847" bIns="54423" anchorCtr="0" compatLnSpc="0">
            <a:spAutoFit/>
          </a:bodyPr>
          <a:lstStyle/>
          <a:p>
            <a:pPr>
              <a:defRPr/>
            </a:pPr>
            <a:r>
              <a:rPr lang="en-US" sz="4350" b="1" dirty="0">
                <a:latin typeface="Liberation Sans"/>
                <a:ea typeface="DejaVu Sans"/>
                <a:cs typeface="DejaVu Sans"/>
              </a:rPr>
              <a:t>  Databases Initial </a:t>
            </a:r>
          </a:p>
          <a:p>
            <a:pPr>
              <a:defRPr/>
            </a:pPr>
            <a:r>
              <a:rPr lang="en-US" sz="4350" b="1" dirty="0">
                <a:latin typeface="Liberation Sans"/>
                <a:ea typeface="DejaVu Sans"/>
                <a:cs typeface="DejaVu Sans"/>
              </a:rPr>
              <a:t>    Statistic Test</a:t>
            </a:r>
          </a:p>
          <a:p>
            <a:pPr>
              <a:defRPr/>
            </a:pPr>
            <a:endParaRPr lang="en-US" sz="4350" b="1" dirty="0">
              <a:latin typeface="Liberation Sans"/>
            </a:endParaRPr>
          </a:p>
          <a:p>
            <a:pPr>
              <a:defRPr/>
            </a:pPr>
            <a:endParaRPr lang="en-US" sz="4350" b="1" dirty="0">
              <a:latin typeface="Liberation Sans"/>
            </a:endParaRPr>
          </a:p>
          <a:p>
            <a:pPr>
              <a:defRPr/>
            </a:pPr>
            <a:endParaRPr lang="en-US" sz="4350" b="1" dirty="0">
              <a:latin typeface="Liberation Sans"/>
            </a:endParaRPr>
          </a:p>
          <a:p>
            <a:pPr>
              <a:defRPr/>
            </a:pPr>
            <a:endParaRPr lang="en-US" sz="4350" b="1" dirty="0">
              <a:latin typeface="Liberation Sans"/>
            </a:endParaRPr>
          </a:p>
          <a:p>
            <a:pPr>
              <a:defRPr/>
            </a:pPr>
            <a:endParaRPr lang="en-US" sz="4350" b="1" dirty="0">
              <a:latin typeface="Liberation Sans"/>
            </a:endParaRPr>
          </a:p>
          <a:p>
            <a:pPr>
              <a:defRPr/>
            </a:pPr>
            <a:endParaRPr lang="en-US" sz="4350" b="1" dirty="0">
              <a:latin typeface="Liberation Sans"/>
            </a:endParaRPr>
          </a:p>
          <a:p>
            <a:pPr>
              <a:defRPr/>
            </a:pPr>
            <a:r>
              <a:rPr lang="it-IT" sz="4800" b="1" dirty="0">
                <a:solidFill>
                  <a:srgbClr val="8282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sz="4800" b="1" dirty="0">
                <a:solidFill>
                  <a:srgbClr val="8282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https://forms.gle/</a:t>
            </a: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HZbU1BsNn7uR1isQ6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dirty="0"/>
          </a:p>
        </p:txBody>
      </p:sp>
      <p:pic>
        <p:nvPicPr>
          <p:cNvPr id="8" name="Immagine 7" descr="Immagine che contiene testo, computer, schermata, scaffale&#10;&#10;Il contenuto generato dall'IA potrebbe non essere corretto.">
            <a:extLst>
              <a:ext uri="{FF2B5EF4-FFF2-40B4-BE49-F238E27FC236}">
                <a16:creationId xmlns:a16="http://schemas.microsoft.com/office/drawing/2014/main" id="{AAFBC58C-D1D5-B1FF-2D9C-FC9D9D67F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255" y="526416"/>
            <a:ext cx="5215589" cy="4838721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09FB7EEB-9A67-ACF1-33F1-366232E7A484}"/>
              </a:ext>
            </a:extLst>
          </p:cNvPr>
          <p:cNvSpPr/>
          <p:nvPr/>
        </p:nvSpPr>
        <p:spPr>
          <a:xfrm rot="19989194">
            <a:off x="2041896" y="2967335"/>
            <a:ext cx="32672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10 minuti</a:t>
            </a:r>
          </a:p>
        </p:txBody>
      </p:sp>
    </p:spTree>
    <p:extLst>
      <p:ext uri="{BB962C8B-B14F-4D97-AF65-F5344CB8AC3E}">
        <p14:creationId xmlns:p14="http://schemas.microsoft.com/office/powerpoint/2010/main" val="2827427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/>
        <p:txBody>
          <a:bodyPr rtlCol="0"/>
          <a:lstStyle/>
          <a:p>
            <a:pPr>
              <a:defRPr/>
            </a:pPr>
            <a:r>
              <a:rPr lang="it-IT"/>
              <a:t>POLYGLOT PERSISTENCE  #1</a:t>
            </a:r>
            <a:endParaRPr/>
          </a:p>
        </p:txBody>
      </p:sp>
      <p:pic>
        <p:nvPicPr>
          <p:cNvPr id="4" name="Immagine 3" descr="Immagine che contiene testo, schermata, Carattere, numero&#10;&#10;Il contenuto generato dall'IA potrebbe non essere corretto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10505" y="2033122"/>
            <a:ext cx="11259335" cy="4824878"/>
          </a:xfrm>
          <a:prstGeom prst="rect">
            <a:avLst/>
          </a:prstGeom>
        </p:spPr>
      </p:pic>
      <p:pic>
        <p:nvPicPr>
          <p:cNvPr id="6" name="Immagine 5" descr="Immagine che contiene schizzo, disegno, arte, arredo&#10;&#10;Il contenuto generato dall'IA potrebbe non essere corretto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015865" y="660254"/>
            <a:ext cx="1679998" cy="11617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/>
        <p:txBody>
          <a:bodyPr rtlCol="0"/>
          <a:lstStyle/>
          <a:p>
            <a:pPr>
              <a:defRPr/>
            </a:pPr>
            <a:r>
              <a:rPr lang="it-IT"/>
              <a:t>POLYGLOT PERSISTENCE  #2</a:t>
            </a:r>
            <a:endParaRPr/>
          </a:p>
        </p:txBody>
      </p:sp>
      <p:pic>
        <p:nvPicPr>
          <p:cNvPr id="6" name="Immagine 5" descr="Immagine che contiene testo, schermata, cilindro&#10;&#10;Il contenuto generato dall'IA potrebbe non essere corretto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1197" y="2043540"/>
            <a:ext cx="11129609" cy="4743308"/>
          </a:xfrm>
          <a:prstGeom prst="rect">
            <a:avLst/>
          </a:prstGeom>
        </p:spPr>
      </p:pic>
      <p:pic>
        <p:nvPicPr>
          <p:cNvPr id="4" name="Immagine 3" descr="Immagine che contiene schizzo, disegno, arte, arredo&#10;&#10;Il contenuto generato dall'IA potrebbe non essere corretto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015865" y="660254"/>
            <a:ext cx="1679998" cy="11617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/>
        <p:txBody>
          <a:bodyPr rtlCol="0"/>
          <a:lstStyle/>
          <a:p>
            <a:pPr>
              <a:defRPr/>
            </a:pPr>
            <a:r>
              <a:rPr lang="it-IT"/>
              <a:t>POLYGLOT PERSISTENCE - Technical implementations  #1</a:t>
            </a:r>
            <a:endParaRPr/>
          </a:p>
        </p:txBody>
      </p:sp>
      <p:pic>
        <p:nvPicPr>
          <p:cNvPr id="4" name="Immagine 3" descr="Immagine che contiene testo, schermata, stoviglie&#10;&#10;Il contenuto generato dall'IA potrebbe non essere corretto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53201" y="1919178"/>
            <a:ext cx="11390460" cy="4805916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 bwMode="auto">
          <a:xfrm>
            <a:off x="5601321" y="1381824"/>
            <a:ext cx="832798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it-IT" sz="115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D2EC22B-D920-46EF-3FAC-5489C3C0358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FDA4D7-4768-2EE7-003E-092CEFBB8111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 rtlCol="0"/>
          <a:lstStyle/>
          <a:p>
            <a:pPr>
              <a:defRPr/>
            </a:pPr>
            <a:r>
              <a:rPr lang="it-IT" dirty="0"/>
              <a:t>POLYGLOT PERSISTENCE - Technical </a:t>
            </a:r>
            <a:r>
              <a:rPr lang="it-IT" dirty="0" err="1"/>
              <a:t>implementations</a:t>
            </a:r>
            <a:r>
              <a:rPr lang="it-IT" dirty="0"/>
              <a:t>  #1</a:t>
            </a:r>
            <a:endParaRPr dirty="0"/>
          </a:p>
        </p:txBody>
      </p:sp>
      <p:pic>
        <p:nvPicPr>
          <p:cNvPr id="4" name="Immagine 3" descr="Immagine che contiene testo, schermata, stoviglie&#10;&#10;Il contenuto generato dall'IA potrebbe non essere corretto.">
            <a:extLst>
              <a:ext uri="{FF2B5EF4-FFF2-40B4-BE49-F238E27FC236}">
                <a16:creationId xmlns:a16="http://schemas.microsoft.com/office/drawing/2014/main" id="{55220C7B-E37B-B8C5-5B8D-F4B5BC7A0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53201" y="1919178"/>
            <a:ext cx="11390460" cy="4805916"/>
          </a:xfrm>
          <a:prstGeom prst="rect">
            <a:avLst/>
          </a:pr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6F9963CA-9DB5-D4BB-05C0-C5D6C4EF3968}"/>
              </a:ext>
            </a:extLst>
          </p:cNvPr>
          <p:cNvSpPr/>
          <p:nvPr/>
        </p:nvSpPr>
        <p:spPr bwMode="auto">
          <a:xfrm>
            <a:off x="3643249" y="3591664"/>
            <a:ext cx="1599286" cy="24737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31E3218-9831-5599-8C18-07DA80160867}"/>
              </a:ext>
            </a:extLst>
          </p:cNvPr>
          <p:cNvSpPr txBox="1"/>
          <p:nvPr/>
        </p:nvSpPr>
        <p:spPr bwMode="auto">
          <a:xfrm>
            <a:off x="3694544" y="2014778"/>
            <a:ext cx="14702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it-IT" b="1" dirty="0">
                <a:solidFill>
                  <a:srgbClr val="C00000"/>
                </a:solidFill>
              </a:rPr>
              <a:t>Log/</a:t>
            </a:r>
            <a:r>
              <a:rPr lang="it-IT" b="1" dirty="0" err="1">
                <a:solidFill>
                  <a:srgbClr val="C00000"/>
                </a:solidFill>
              </a:rPr>
              <a:t>Alarms</a:t>
            </a:r>
            <a:endParaRPr lang="it-IT" b="1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it-IT" b="1" dirty="0">
                <a:solidFill>
                  <a:srgbClr val="C00000"/>
                </a:solidFill>
              </a:rPr>
              <a:t>Notification</a:t>
            </a:r>
            <a:endParaRPr dirty="0"/>
          </a:p>
          <a:p>
            <a:pPr>
              <a:defRPr/>
            </a:pPr>
            <a:r>
              <a:rPr lang="it-IT" b="1" dirty="0" err="1">
                <a:solidFill>
                  <a:srgbClr val="C00000"/>
                </a:solidFill>
              </a:rPr>
              <a:t>Channels</a:t>
            </a:r>
            <a:r>
              <a:rPr lang="it-IT" b="1" dirty="0">
                <a:solidFill>
                  <a:srgbClr val="C00000"/>
                </a:solidFill>
              </a:rPr>
              <a:t> &amp;</a:t>
            </a:r>
          </a:p>
          <a:p>
            <a:pPr>
              <a:defRPr/>
            </a:pPr>
            <a:r>
              <a:rPr lang="it-IT" b="1" dirty="0">
                <a:solidFill>
                  <a:srgbClr val="C00000"/>
                </a:solidFill>
              </a:rPr>
              <a:t>Monitoring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79906B81-0D82-452C-2CA4-D539A790AE72}"/>
              </a:ext>
            </a:extLst>
          </p:cNvPr>
          <p:cNvCxnSpPr>
            <a:cxnSpLocks/>
            <a:stCxn id="5" idx="2"/>
          </p:cNvCxnSpPr>
          <p:nvPr/>
        </p:nvCxnSpPr>
        <p:spPr bwMode="auto">
          <a:xfrm>
            <a:off x="4429681" y="3215107"/>
            <a:ext cx="4245" cy="55182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FCAC92CF-A9DF-9313-72C4-5D54C9B30308}"/>
              </a:ext>
            </a:extLst>
          </p:cNvPr>
          <p:cNvSpPr/>
          <p:nvPr/>
        </p:nvSpPr>
        <p:spPr bwMode="auto">
          <a:xfrm>
            <a:off x="2007187" y="3587186"/>
            <a:ext cx="1599286" cy="24737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56084E6-6D0F-7516-08E9-D77E306AD5B6}"/>
              </a:ext>
            </a:extLst>
          </p:cNvPr>
          <p:cNvSpPr txBox="1"/>
          <p:nvPr/>
        </p:nvSpPr>
        <p:spPr bwMode="auto">
          <a:xfrm>
            <a:off x="1985423" y="2328568"/>
            <a:ext cx="165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it-IT" b="1" dirty="0" err="1">
                <a:solidFill>
                  <a:srgbClr val="C00000"/>
                </a:solidFill>
              </a:rPr>
              <a:t>Fits</a:t>
            </a:r>
            <a:r>
              <a:rPr lang="it-IT" b="1" dirty="0">
                <a:solidFill>
                  <a:srgbClr val="C00000"/>
                </a:solidFill>
              </a:rPr>
              <a:t> Metadata</a:t>
            </a:r>
          </a:p>
          <a:p>
            <a:pPr>
              <a:defRPr/>
            </a:pPr>
            <a:r>
              <a:rPr lang="it-IT" b="1" dirty="0">
                <a:solidFill>
                  <a:srgbClr val="C00000"/>
                </a:solidFill>
              </a:rPr>
              <a:t>File </a:t>
            </a:r>
            <a:r>
              <a:rPr lang="it-IT" b="1" dirty="0" err="1">
                <a:solidFill>
                  <a:srgbClr val="C00000"/>
                </a:solidFill>
              </a:rPr>
              <a:t>Catalogs</a:t>
            </a:r>
            <a:endParaRPr lang="it-IT" b="1" dirty="0">
              <a:solidFill>
                <a:srgbClr val="C00000"/>
              </a:solidFill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8899CBDB-C955-FAD0-944B-2E84584B8D07}"/>
              </a:ext>
            </a:extLst>
          </p:cNvPr>
          <p:cNvCxnSpPr>
            <a:cxnSpLocks/>
            <a:stCxn id="10" idx="2"/>
          </p:cNvCxnSpPr>
          <p:nvPr/>
        </p:nvCxnSpPr>
        <p:spPr bwMode="auto">
          <a:xfrm flipH="1">
            <a:off x="2778476" y="2974899"/>
            <a:ext cx="35860" cy="74037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6F9824BE-854A-68D9-E077-448F3DCB8A35}"/>
              </a:ext>
            </a:extLst>
          </p:cNvPr>
          <p:cNvSpPr/>
          <p:nvPr/>
        </p:nvSpPr>
        <p:spPr bwMode="auto">
          <a:xfrm>
            <a:off x="5279311" y="3591664"/>
            <a:ext cx="1599286" cy="24737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926A0D9-DC78-18A3-2CCF-4CF123A08D70}"/>
              </a:ext>
            </a:extLst>
          </p:cNvPr>
          <p:cNvSpPr txBox="1"/>
          <p:nvPr/>
        </p:nvSpPr>
        <p:spPr bwMode="auto">
          <a:xfrm>
            <a:off x="6665086" y="1939069"/>
            <a:ext cx="1611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it-IT" b="1" dirty="0">
                <a:solidFill>
                  <a:srgbClr val="C00000"/>
                </a:solidFill>
              </a:rPr>
              <a:t> Interactions </a:t>
            </a:r>
          </a:p>
          <a:p>
            <a:pPr>
              <a:defRPr/>
            </a:pPr>
            <a:r>
              <a:rPr lang="it-IT" b="1" dirty="0">
                <a:solidFill>
                  <a:srgbClr val="C00000"/>
                </a:solidFill>
              </a:rPr>
              <a:t>          &amp;</a:t>
            </a:r>
          </a:p>
          <a:p>
            <a:pPr>
              <a:defRPr/>
            </a:pPr>
            <a:r>
              <a:rPr lang="it-IT" b="1" dirty="0">
                <a:solidFill>
                  <a:srgbClr val="C00000"/>
                </a:solidFill>
              </a:rPr>
              <a:t> Data Access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1EC23F51-DCFE-0FDE-BA64-EC802424987C}"/>
              </a:ext>
            </a:extLst>
          </p:cNvPr>
          <p:cNvCxnSpPr>
            <a:cxnSpLocks/>
          </p:cNvCxnSpPr>
          <p:nvPr/>
        </p:nvCxnSpPr>
        <p:spPr bwMode="auto">
          <a:xfrm flipH="1">
            <a:off x="6000482" y="2833536"/>
            <a:ext cx="1201271" cy="93339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erchio vuoto 19">
            <a:extLst>
              <a:ext uri="{FF2B5EF4-FFF2-40B4-BE49-F238E27FC236}">
                <a16:creationId xmlns:a16="http://schemas.microsoft.com/office/drawing/2014/main" id="{1BC6F2C1-87E9-5D6D-A863-B0E120D571E5}"/>
              </a:ext>
            </a:extLst>
          </p:cNvPr>
          <p:cNvSpPr/>
          <p:nvPr/>
        </p:nvSpPr>
        <p:spPr>
          <a:xfrm>
            <a:off x="5423646" y="1804416"/>
            <a:ext cx="1201271" cy="1152555"/>
          </a:xfrm>
          <a:prstGeom prst="donut">
            <a:avLst>
              <a:gd name="adj" fmla="val 8138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1D6BCAC7-A7F6-C76F-A664-1540B3204C03}"/>
              </a:ext>
            </a:extLst>
          </p:cNvPr>
          <p:cNvSpPr/>
          <p:nvPr/>
        </p:nvSpPr>
        <p:spPr bwMode="auto">
          <a:xfrm>
            <a:off x="390408" y="3610367"/>
            <a:ext cx="1599286" cy="24737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23028AA-89B7-0D4B-7E16-5EC9809B9B1E}"/>
              </a:ext>
            </a:extLst>
          </p:cNvPr>
          <p:cNvSpPr txBox="1"/>
          <p:nvPr/>
        </p:nvSpPr>
        <p:spPr bwMode="auto">
          <a:xfrm>
            <a:off x="418968" y="2276489"/>
            <a:ext cx="12939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it-IT" b="1" dirty="0" err="1">
                <a:solidFill>
                  <a:srgbClr val="C00000"/>
                </a:solidFill>
              </a:rPr>
              <a:t>Proposals</a:t>
            </a:r>
            <a:r>
              <a:rPr lang="it-IT" b="1" dirty="0">
                <a:solidFill>
                  <a:srgbClr val="C00000"/>
                </a:solidFill>
              </a:rPr>
              <a:t> </a:t>
            </a:r>
          </a:p>
          <a:p>
            <a:pPr>
              <a:defRPr/>
            </a:pPr>
            <a:r>
              <a:rPr lang="it-IT" b="1" dirty="0">
                <a:solidFill>
                  <a:srgbClr val="C00000"/>
                </a:solidFill>
              </a:rPr>
              <a:t>  Science </a:t>
            </a:r>
          </a:p>
          <a:p>
            <a:pPr>
              <a:defRPr/>
            </a:pPr>
            <a:r>
              <a:rPr lang="it-IT" b="1" dirty="0">
                <a:solidFill>
                  <a:srgbClr val="C00000"/>
                </a:solidFill>
              </a:rPr>
              <a:t>Metadata</a:t>
            </a: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3BA2E083-CC02-ACE5-D286-E59F9E629B03}"/>
              </a:ext>
            </a:extLst>
          </p:cNvPr>
          <p:cNvCxnSpPr>
            <a:cxnSpLocks/>
            <a:stCxn id="27" idx="2"/>
          </p:cNvCxnSpPr>
          <p:nvPr/>
        </p:nvCxnSpPr>
        <p:spPr bwMode="auto">
          <a:xfrm>
            <a:off x="1065940" y="3199819"/>
            <a:ext cx="61039" cy="51545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e 30">
            <a:extLst>
              <a:ext uri="{FF2B5EF4-FFF2-40B4-BE49-F238E27FC236}">
                <a16:creationId xmlns:a16="http://schemas.microsoft.com/office/drawing/2014/main" id="{AA3D1D8D-FEF1-0FE5-A89A-5A772C219E24}"/>
              </a:ext>
            </a:extLst>
          </p:cNvPr>
          <p:cNvSpPr/>
          <p:nvPr/>
        </p:nvSpPr>
        <p:spPr>
          <a:xfrm>
            <a:off x="5536096" y="1919178"/>
            <a:ext cx="1004746" cy="92333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731B613-A1BD-4125-00A8-E36480FD079F}"/>
              </a:ext>
            </a:extLst>
          </p:cNvPr>
          <p:cNvSpPr txBox="1"/>
          <p:nvPr/>
        </p:nvSpPr>
        <p:spPr>
          <a:xfrm>
            <a:off x="5289142" y="2232414"/>
            <a:ext cx="1545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AGGREGATOR</a:t>
            </a:r>
            <a:endParaRPr lang="it-IT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Rettangolo con angoli arrotondati 34">
            <a:extLst>
              <a:ext uri="{FF2B5EF4-FFF2-40B4-BE49-F238E27FC236}">
                <a16:creationId xmlns:a16="http://schemas.microsoft.com/office/drawing/2014/main" id="{7AD18FD8-0F26-744A-F93D-701A75B6FAC8}"/>
              </a:ext>
            </a:extLst>
          </p:cNvPr>
          <p:cNvSpPr/>
          <p:nvPr/>
        </p:nvSpPr>
        <p:spPr bwMode="auto">
          <a:xfrm>
            <a:off x="6928743" y="3608707"/>
            <a:ext cx="1599286" cy="24737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0DE94D1E-CF26-9071-8C40-45A8A5A13AD7}"/>
              </a:ext>
            </a:extLst>
          </p:cNvPr>
          <p:cNvSpPr txBox="1"/>
          <p:nvPr/>
        </p:nvSpPr>
        <p:spPr bwMode="auto">
          <a:xfrm>
            <a:off x="8401314" y="1990358"/>
            <a:ext cx="14526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it-IT" b="1" dirty="0" err="1">
                <a:solidFill>
                  <a:srgbClr val="C00000"/>
                </a:solidFill>
              </a:rPr>
              <a:t>Calib</a:t>
            </a:r>
            <a:r>
              <a:rPr lang="it-IT" b="1" dirty="0">
                <a:solidFill>
                  <a:srgbClr val="C00000"/>
                </a:solidFill>
              </a:rPr>
              <a:t>/</a:t>
            </a:r>
            <a:r>
              <a:rPr lang="it-IT" b="1" dirty="0" err="1">
                <a:solidFill>
                  <a:srgbClr val="C00000"/>
                </a:solidFill>
              </a:rPr>
              <a:t>Pipes</a:t>
            </a:r>
            <a:r>
              <a:rPr lang="it-IT" b="1" dirty="0">
                <a:solidFill>
                  <a:srgbClr val="C00000"/>
                </a:solidFill>
              </a:rPr>
              <a:t> </a:t>
            </a:r>
          </a:p>
          <a:p>
            <a:pPr>
              <a:defRPr/>
            </a:pPr>
            <a:r>
              <a:rPr lang="it-IT" b="1" dirty="0" err="1">
                <a:solidFill>
                  <a:srgbClr val="C00000"/>
                </a:solidFill>
              </a:rPr>
              <a:t>Statistics</a:t>
            </a:r>
            <a:endParaRPr lang="it-IT" b="1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it-IT" b="1" dirty="0" err="1">
                <a:solidFill>
                  <a:srgbClr val="C00000"/>
                </a:solidFill>
              </a:rPr>
              <a:t>Simulations</a:t>
            </a:r>
            <a:endParaRPr lang="it-IT" b="1" dirty="0">
              <a:solidFill>
                <a:srgbClr val="C00000"/>
              </a:solidFill>
            </a:endParaRPr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D4940EFC-6929-9782-6941-E0096B915D19}"/>
              </a:ext>
            </a:extLst>
          </p:cNvPr>
          <p:cNvCxnSpPr>
            <a:cxnSpLocks/>
            <a:stCxn id="36" idx="2"/>
          </p:cNvCxnSpPr>
          <p:nvPr/>
        </p:nvCxnSpPr>
        <p:spPr bwMode="auto">
          <a:xfrm flipH="1">
            <a:off x="7666139" y="2913688"/>
            <a:ext cx="1461496" cy="85324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ttangolo con angoli arrotondati 38">
            <a:extLst>
              <a:ext uri="{FF2B5EF4-FFF2-40B4-BE49-F238E27FC236}">
                <a16:creationId xmlns:a16="http://schemas.microsoft.com/office/drawing/2014/main" id="{CF515F1F-A7B8-BEF5-439E-005B6C43EB89}"/>
              </a:ext>
            </a:extLst>
          </p:cNvPr>
          <p:cNvSpPr/>
          <p:nvPr/>
        </p:nvSpPr>
        <p:spPr bwMode="auto">
          <a:xfrm>
            <a:off x="8562085" y="3656737"/>
            <a:ext cx="3288213" cy="24737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DCCE6369-7C7C-ABF7-32FF-FFBB8AA72330}"/>
              </a:ext>
            </a:extLst>
          </p:cNvPr>
          <p:cNvCxnSpPr>
            <a:cxnSpLocks/>
          </p:cNvCxnSpPr>
          <p:nvPr/>
        </p:nvCxnSpPr>
        <p:spPr bwMode="auto">
          <a:xfrm flipH="1">
            <a:off x="9386727" y="2862399"/>
            <a:ext cx="1074208" cy="85287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B6F8E6E6-8536-7494-7E07-2134756B3CC2}"/>
              </a:ext>
            </a:extLst>
          </p:cNvPr>
          <p:cNvCxnSpPr>
            <a:cxnSpLocks/>
          </p:cNvCxnSpPr>
          <p:nvPr/>
        </p:nvCxnSpPr>
        <p:spPr bwMode="auto">
          <a:xfrm>
            <a:off x="10720027" y="2833536"/>
            <a:ext cx="217986" cy="97560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A1A758FE-4EF8-DFDE-84E9-07848631F6BD}"/>
              </a:ext>
            </a:extLst>
          </p:cNvPr>
          <p:cNvSpPr txBox="1"/>
          <p:nvPr/>
        </p:nvSpPr>
        <p:spPr bwMode="auto">
          <a:xfrm>
            <a:off x="9970035" y="1978758"/>
            <a:ext cx="14766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it-IT" b="1" dirty="0">
                <a:solidFill>
                  <a:srgbClr val="C00000"/>
                </a:solidFill>
              </a:rPr>
              <a:t>Distributed </a:t>
            </a:r>
          </a:p>
          <a:p>
            <a:pPr>
              <a:defRPr/>
            </a:pP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Archival</a:t>
            </a:r>
            <a:r>
              <a:rPr lang="it-IT" b="1" dirty="0">
                <a:solidFill>
                  <a:srgbClr val="C00000"/>
                </a:solidFill>
              </a:rPr>
              <a:t> &amp;</a:t>
            </a:r>
          </a:p>
          <a:p>
            <a:pPr>
              <a:defRPr/>
            </a:pPr>
            <a:r>
              <a:rPr lang="it-IT" b="1" dirty="0">
                <a:solidFill>
                  <a:srgbClr val="C00000"/>
                </a:solidFill>
              </a:rPr>
              <a:t>   Storage</a:t>
            </a:r>
          </a:p>
        </p:txBody>
      </p:sp>
    </p:spTree>
    <p:extLst>
      <p:ext uri="{BB962C8B-B14F-4D97-AF65-F5344CB8AC3E}">
        <p14:creationId xmlns:p14="http://schemas.microsoft.com/office/powerpoint/2010/main" val="2029687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 animBg="1"/>
      <p:bldP spid="10" grpId="0"/>
      <p:bldP spid="15" grpId="0" animBg="1"/>
      <p:bldP spid="16" grpId="0"/>
      <p:bldP spid="20" grpId="0" animBg="1"/>
      <p:bldP spid="26" grpId="0" animBg="1"/>
      <p:bldP spid="27" grpId="0"/>
      <p:bldP spid="31" grpId="0" animBg="1"/>
      <p:bldP spid="25" grpId="0"/>
      <p:bldP spid="35" grpId="0" animBg="1"/>
      <p:bldP spid="36" grpId="0"/>
      <p:bldP spid="39" grpId="0" animBg="1"/>
      <p:bldP spid="4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/>
        <p:txBody>
          <a:bodyPr rtlCol="0"/>
          <a:lstStyle/>
          <a:p>
            <a:pPr>
              <a:defRPr/>
            </a:pPr>
            <a:r>
              <a:rPr lang="it-IT"/>
              <a:t>POLYGLOT PERSISTENCE - Technical implementations  #2</a:t>
            </a:r>
            <a:endParaRPr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566685" y="1919177"/>
            <a:ext cx="7286458" cy="4869710"/>
          </a:xfrm>
          <a:prstGeom prst="rect">
            <a:avLst/>
          </a:prstGeom>
        </p:spPr>
      </p:pic>
      <p:pic>
        <p:nvPicPr>
          <p:cNvPr id="7" name="Immagine 6" descr="Immagine che contiene schizzo, disegno, arte, arredo&#10;&#10;Il contenuto generato dall'IA potrebbe non essere corretto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382233" y="5370212"/>
            <a:ext cx="2058108" cy="1423160"/>
          </a:xfrm>
          <a:prstGeom prst="rect">
            <a:avLst/>
          </a:prstGeom>
        </p:spPr>
      </p:pic>
      <p:sp>
        <p:nvSpPr>
          <p:cNvPr id="5" name="Figura a mano libera: forma 4"/>
          <p:cNvSpPr/>
          <p:nvPr/>
        </p:nvSpPr>
        <p:spPr bwMode="auto">
          <a:xfrm>
            <a:off x="244545" y="1988287"/>
            <a:ext cx="4247707" cy="4125433"/>
          </a:xfrm>
          <a:custGeom>
            <a:avLst/>
            <a:gdLst>
              <a:gd name="connsiteX0" fmla="*/ 0 w 3222832"/>
              <a:gd name="connsiteY0" fmla="*/ 0 h 720000"/>
              <a:gd name="connsiteX1" fmla="*/ 3222832 w 3222832"/>
              <a:gd name="connsiteY1" fmla="*/ 0 h 720000"/>
              <a:gd name="connsiteX2" fmla="*/ 3222832 w 3222832"/>
              <a:gd name="connsiteY2" fmla="*/ 720000 h 720000"/>
              <a:gd name="connsiteX3" fmla="*/ 0 w 3222832"/>
              <a:gd name="connsiteY3" fmla="*/ 720000 h 720000"/>
              <a:gd name="connsiteX4" fmla="*/ 0 w 3222832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2832" h="720000" extrusionOk="0">
                <a:moveTo>
                  <a:pt x="0" y="0"/>
                </a:moveTo>
                <a:lnTo>
                  <a:pt x="3222832" y="0"/>
                </a:lnTo>
                <a:lnTo>
                  <a:pt x="3222832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rtlCol="0" anchor="t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2200" u="sng"/>
              <a:t>Different DBs</a:t>
            </a:r>
            <a:r>
              <a:rPr lang="it-IT" sz="2200"/>
              <a:t> connect to a single Distributed Cluster with real time functionalities.</a:t>
            </a:r>
            <a:endParaRPr/>
          </a:p>
          <a:p>
            <a:pPr marL="0" lvl="0" indent="0" algn="ctr" defTabSz="977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2200" b="1"/>
              <a:t>(</a:t>
            </a:r>
            <a:r>
              <a:rPr lang="it-IT" sz="2200"/>
              <a:t>i.e.   </a:t>
            </a:r>
            <a:r>
              <a:rPr lang="it-IT" sz="2200" b="1"/>
              <a:t>RethinkDB )</a:t>
            </a:r>
            <a:endParaRPr/>
          </a:p>
          <a:p>
            <a:pPr marL="0" lvl="0" indent="0" algn="ctr" defTabSz="977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2200" b="1"/>
              <a:t>Distributed Cluster </a:t>
            </a:r>
            <a:endParaRPr/>
          </a:p>
          <a:p>
            <a:pPr marL="0" lvl="0" indent="0" algn="ctr" defTabSz="977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2200" b="1"/>
              <a:t>as a server</a:t>
            </a:r>
            <a:r>
              <a:rPr lang="it-IT" sz="2200"/>
              <a:t> </a:t>
            </a:r>
            <a:endParaRPr/>
          </a:p>
          <a:p>
            <a:pPr marL="0" lvl="0" indent="0" algn="ctr" defTabSz="977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2200"/>
              <a:t>Where  </a:t>
            </a:r>
            <a:r>
              <a:rPr lang="it-IT" sz="2200" u="sng"/>
              <a:t>CLIENTs</a:t>
            </a:r>
            <a:endParaRPr lang="it-IT" sz="2200"/>
          </a:p>
          <a:p>
            <a:pPr marL="0" lvl="0" indent="0" algn="ctr" defTabSz="977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2200"/>
              <a:t>Can establish a persitent connection with change-Feed feature.</a:t>
            </a:r>
            <a:endParaRPr/>
          </a:p>
          <a:p>
            <a:pPr marL="0" lvl="0" indent="0" algn="ctr" defTabSz="977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it-IT" sz="2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cartone animato, ferro, elettrodomestico&#10;&#10;Il contenuto generato dall'IA potrebbe non essere corretto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884030" y="3058898"/>
            <a:ext cx="5806468" cy="363961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 bwMode="auto"/>
        <p:txBody>
          <a:bodyPr rtlCol="0"/>
          <a:lstStyle/>
          <a:p>
            <a:pPr>
              <a:defRPr/>
            </a:pPr>
            <a:r>
              <a:rPr lang="it-IT"/>
              <a:t>POLYGLOT PERSISTENCE – TRIGGERING ACTIONS (change FEED)</a:t>
            </a:r>
            <a:endParaRPr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6426" y="2036135"/>
            <a:ext cx="5893530" cy="472617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 bwMode="auto">
          <a:xfrm>
            <a:off x="5991114" y="2068032"/>
            <a:ext cx="6781837" cy="640824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>
              <a:defRPr/>
            </a:pPr>
            <a:r>
              <a:rPr lang="en-US" sz="3600" b="1">
                <a:ln w="0">
                  <a:solidFill>
                    <a:srgbClr val="B39DDB"/>
                  </a:solidFill>
                  <a:prstDash val="solid"/>
                </a:ln>
                <a:solidFill>
                  <a:srgbClr val="C00000"/>
                </a:solidFill>
                <a:latin typeface="Liberation Sans"/>
                <a:ea typeface="Noto Sans CJK SC"/>
                <a:cs typeface="Lohit Devanagari"/>
              </a:rPr>
              <a:t>polling _vs_ change-feed</a:t>
            </a:r>
            <a:endParaRPr lang="en-US" sz="4000" b="1">
              <a:ln w="0">
                <a:solidFill>
                  <a:srgbClr val="B39DDB"/>
                </a:solidFill>
                <a:prstDash val="solid"/>
              </a:ln>
              <a:solidFill>
                <a:srgbClr val="C00000"/>
              </a:solidFill>
              <a:latin typeface="Liberation Sans"/>
              <a:ea typeface="Noto Sans CJK SC"/>
              <a:cs typeface="Lohit Devanagari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6426" y="2036135"/>
            <a:ext cx="6034875" cy="4821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F099CADF-816C-5E11-741A-023957FF8F47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D31F56-EC3B-2569-42B7-38CCA9F51237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 rtlCol="0"/>
          <a:lstStyle/>
          <a:p>
            <a:pPr>
              <a:defRPr/>
            </a:pPr>
            <a:r>
              <a:rPr lang="it-IT"/>
              <a:t>POLYGLOT PERSISTENCE – TRIGGERING ACTIONS (change FEED)</a:t>
            </a:r>
            <a:endParaRPr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8E15176-BA93-AECC-4AD5-353D59CF82A8}"/>
              </a:ext>
            </a:extLst>
          </p:cNvPr>
          <p:cNvSpPr txBox="1"/>
          <p:nvPr/>
        </p:nvSpPr>
        <p:spPr bwMode="auto">
          <a:xfrm>
            <a:off x="528064" y="1939505"/>
            <a:ext cx="12816839" cy="581769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>
              <a:defRPr/>
            </a:pPr>
            <a:r>
              <a:rPr lang="en-US" sz="3200" b="1" dirty="0">
                <a:ln w="0">
                  <a:solidFill>
                    <a:srgbClr val="B39DDB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/>
                <a:ea typeface="Noto Sans CJK SC"/>
                <a:cs typeface="Lohit Devanagari"/>
              </a:rPr>
              <a:t>change-feed implementation &amp; Pipelines Automatization</a:t>
            </a:r>
            <a:endParaRPr lang="en-US" sz="4000" b="1" dirty="0">
              <a:ln w="0">
                <a:solidFill>
                  <a:srgbClr val="B39DDB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/>
              <a:ea typeface="Noto Sans CJK SC"/>
              <a:cs typeface="Lohit Devanagari"/>
            </a:endParaRP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8B5B1D3C-75AA-A083-E6D4-E186FC13DA68}"/>
              </a:ext>
            </a:extLst>
          </p:cNvPr>
          <p:cNvCxnSpPr>
            <a:cxnSpLocks/>
          </p:cNvCxnSpPr>
          <p:nvPr/>
        </p:nvCxnSpPr>
        <p:spPr bwMode="auto">
          <a:xfrm flipV="1">
            <a:off x="7459989" y="4657711"/>
            <a:ext cx="677625" cy="40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magine 18" descr="Immagine che contiene testo, schermata, Carattere, design&#10;&#10;Il contenuto generato dall'IA potrebbe non essere corretto.">
            <a:extLst>
              <a:ext uri="{FF2B5EF4-FFF2-40B4-BE49-F238E27FC236}">
                <a16:creationId xmlns:a16="http://schemas.microsoft.com/office/drawing/2014/main" id="{536D49E1-C116-502D-BD86-39E5A9B53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64" y="2655745"/>
            <a:ext cx="3358136" cy="4001489"/>
          </a:xfrm>
          <a:prstGeom prst="rect">
            <a:avLst/>
          </a:prstGeom>
        </p:spPr>
      </p:pic>
      <p:pic>
        <p:nvPicPr>
          <p:cNvPr id="23" name="Immagine 22" descr="Immagine che contiene testo, schermata, Carattere, design&#10;&#10;Il contenuto generato dall'IA potrebbe non essere corretto.">
            <a:extLst>
              <a:ext uri="{FF2B5EF4-FFF2-40B4-BE49-F238E27FC236}">
                <a16:creationId xmlns:a16="http://schemas.microsoft.com/office/drawing/2014/main" id="{A4648637-D59E-FBF1-BAE5-786A98372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551" y="2655745"/>
            <a:ext cx="2810438" cy="4001489"/>
          </a:xfrm>
          <a:prstGeom prst="rect">
            <a:avLst/>
          </a:prstGeom>
        </p:spPr>
      </p:pic>
      <p:pic>
        <p:nvPicPr>
          <p:cNvPr id="25" name="Immagine 24" descr="Immagine che contiene testo, schermata, Carattere, diagramma&#10;&#10;Il contenuto generato dall'IA potrebbe non essere corretto.">
            <a:extLst>
              <a:ext uri="{FF2B5EF4-FFF2-40B4-BE49-F238E27FC236}">
                <a16:creationId xmlns:a16="http://schemas.microsoft.com/office/drawing/2014/main" id="{4771D862-DA61-62D9-D42D-0C36FF861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7614" y="2655745"/>
            <a:ext cx="3612351" cy="4001489"/>
          </a:xfrm>
          <a:prstGeom prst="rect">
            <a:avLst/>
          </a:prstGeom>
        </p:spPr>
      </p:pic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691A0EEB-F7E6-376D-4650-95B0B865B706}"/>
              </a:ext>
            </a:extLst>
          </p:cNvPr>
          <p:cNvCxnSpPr>
            <a:cxnSpLocks/>
            <a:stCxn id="19" idx="3"/>
            <a:endCxn id="23" idx="1"/>
          </p:cNvCxnSpPr>
          <p:nvPr/>
        </p:nvCxnSpPr>
        <p:spPr bwMode="auto">
          <a:xfrm>
            <a:off x="3886200" y="4656490"/>
            <a:ext cx="76335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914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/>
        <p:txBody>
          <a:bodyPr rtlCol="0"/>
          <a:lstStyle/>
          <a:p>
            <a:pPr>
              <a:defRPr/>
            </a:pPr>
            <a:r>
              <a:rPr lang="it-IT"/>
              <a:t>POLYGLOT PERSISTENCE – A STEP FORWARD (MWL DB) #1</a:t>
            </a:r>
            <a:endParaRPr/>
          </a:p>
        </p:txBody>
      </p:sp>
      <p:pic>
        <p:nvPicPr>
          <p:cNvPr id="4" name="Immagine 3" descr="Immagine che contiene testo, schermata, stoviglie&#10;&#10;Il contenuto generato dall'IA potrebbe non essere corretto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53201" y="1919178"/>
            <a:ext cx="11390460" cy="4805916"/>
          </a:xfrm>
          <a:prstGeom prst="rect">
            <a:avLst/>
          </a:prstGeom>
        </p:spPr>
      </p:pic>
      <p:pic>
        <p:nvPicPr>
          <p:cNvPr id="5" name="Immagine 4" descr="Immagine che contiene clipart, schizzo, Line art, disegno&#10;&#10;Il contenuto generato dall'IA potrebbe non essere corretto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459167" y="1872973"/>
            <a:ext cx="1063675" cy="945324"/>
          </a:xfrm>
          <a:prstGeom prst="rect">
            <a:avLst/>
          </a:prstGeom>
        </p:spPr>
      </p:pic>
      <p:sp>
        <p:nvSpPr>
          <p:cNvPr id="10" name="Rettangolo con angoli arrotondati 9"/>
          <p:cNvSpPr/>
          <p:nvPr/>
        </p:nvSpPr>
        <p:spPr bwMode="auto">
          <a:xfrm>
            <a:off x="353201" y="3569252"/>
            <a:ext cx="1599286" cy="24737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12" name="Connettore 2 11"/>
          <p:cNvCxnSpPr>
            <a:endCxn id="10" idx="0"/>
          </p:cNvCxnSpPr>
          <p:nvPr/>
        </p:nvCxnSpPr>
        <p:spPr bwMode="auto">
          <a:xfrm>
            <a:off x="1152844" y="2893391"/>
            <a:ext cx="0" cy="67586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 bwMode="auto">
          <a:xfrm>
            <a:off x="404496" y="1992366"/>
            <a:ext cx="1716700" cy="914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it-IT" b="1" dirty="0" err="1">
                <a:solidFill>
                  <a:srgbClr val="C00000"/>
                </a:solidFill>
              </a:rPr>
              <a:t>Observatory</a:t>
            </a:r>
            <a:endParaRPr lang="it-IT" b="1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it-IT" b="1" dirty="0">
                <a:solidFill>
                  <a:srgbClr val="C00000"/>
                </a:solidFill>
              </a:rPr>
              <a:t>Science Ready</a:t>
            </a:r>
            <a:endParaRPr dirty="0"/>
          </a:p>
          <a:p>
            <a:pPr>
              <a:defRPr/>
            </a:pPr>
            <a:r>
              <a:rPr lang="it-IT" b="1" dirty="0">
                <a:solidFill>
                  <a:srgbClr val="C00000"/>
                </a:solidFill>
              </a:rPr>
              <a:t>    Metadata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/>
        <p:txBody>
          <a:bodyPr rtlCol="0"/>
          <a:lstStyle/>
          <a:p>
            <a:pPr>
              <a:defRPr/>
            </a:pPr>
            <a:r>
              <a:rPr lang="it-IT"/>
              <a:t>POLYGLOT PERSISTENCE – A STEP FORWARD (MWL DB) #2</a:t>
            </a:r>
            <a:endParaRPr/>
          </a:p>
        </p:txBody>
      </p:sp>
      <p:pic>
        <p:nvPicPr>
          <p:cNvPr id="4" name="Immagine 3" descr="Immagine che contiene testo, schermata, stoviglie&#10;&#10;Il contenuto generato dall'IA potrebbe non essere corretto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53201" y="1919178"/>
            <a:ext cx="3670025" cy="1548473"/>
          </a:xfrm>
          <a:prstGeom prst="rect">
            <a:avLst/>
          </a:prstGeom>
        </p:spPr>
      </p:pic>
      <p:pic>
        <p:nvPicPr>
          <p:cNvPr id="5" name="Immagine 4" descr="Immagine che contiene clipart, schizzo, Line art, disegno&#10;&#10;Il contenuto generato dall'IA potrebbe non essere corretto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973847" y="1919178"/>
            <a:ext cx="342718" cy="304585"/>
          </a:xfrm>
          <a:prstGeom prst="rect">
            <a:avLst/>
          </a:prstGeom>
        </p:spPr>
      </p:pic>
      <p:sp>
        <p:nvSpPr>
          <p:cNvPr id="10" name="Rettangolo con angoli arrotondati 9"/>
          <p:cNvSpPr/>
          <p:nvPr/>
        </p:nvSpPr>
        <p:spPr bwMode="auto">
          <a:xfrm>
            <a:off x="353200" y="1919179"/>
            <a:ext cx="3812399" cy="161915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3" name="Immagine 2" descr="Immagine che contiene testo, schermata, stoviglie&#10;&#10;Il contenuto generato dall'IA potrebbe non essere corretto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356378" y="1919178"/>
            <a:ext cx="3670025" cy="1548473"/>
          </a:xfrm>
          <a:prstGeom prst="rect">
            <a:avLst/>
          </a:prstGeom>
        </p:spPr>
      </p:pic>
      <p:pic>
        <p:nvPicPr>
          <p:cNvPr id="6" name="Immagine 5" descr="Immagine che contiene clipart, schizzo, Line art, disegno&#10;&#10;Il contenuto generato dall'IA potrebbe non essere corretto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977024" y="1919178"/>
            <a:ext cx="342718" cy="304585"/>
          </a:xfrm>
          <a:prstGeom prst="rect">
            <a:avLst/>
          </a:prstGeom>
        </p:spPr>
      </p:pic>
      <p:sp>
        <p:nvSpPr>
          <p:cNvPr id="7" name="Rettangolo con angoli arrotondati 6"/>
          <p:cNvSpPr/>
          <p:nvPr/>
        </p:nvSpPr>
        <p:spPr bwMode="auto">
          <a:xfrm>
            <a:off x="4356377" y="1919179"/>
            <a:ext cx="3812399" cy="161915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8" name="Immagine 7" descr="Immagine che contiene testo, schermata, stoviglie&#10;&#10;Il contenuto generato dall'IA potrebbe non essere corretto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271375" y="1919178"/>
            <a:ext cx="3670025" cy="1548473"/>
          </a:xfrm>
          <a:prstGeom prst="rect">
            <a:avLst/>
          </a:prstGeom>
        </p:spPr>
      </p:pic>
      <p:pic>
        <p:nvPicPr>
          <p:cNvPr id="9" name="Immagine 8" descr="Immagine che contiene clipart, schizzo, Line art, disegno&#10;&#10;Il contenuto generato dall'IA potrebbe non essere corretto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892021" y="1919178"/>
            <a:ext cx="342718" cy="304585"/>
          </a:xfrm>
          <a:prstGeom prst="rect">
            <a:avLst/>
          </a:prstGeom>
        </p:spPr>
      </p:pic>
      <p:sp>
        <p:nvSpPr>
          <p:cNvPr id="11" name="Rettangolo con angoli arrotondati 10"/>
          <p:cNvSpPr/>
          <p:nvPr/>
        </p:nvSpPr>
        <p:spPr bwMode="auto">
          <a:xfrm>
            <a:off x="8271374" y="1919179"/>
            <a:ext cx="3812399" cy="161915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" name="CasellaDiTesto 12"/>
          <p:cNvSpPr txBox="1"/>
          <p:nvPr/>
        </p:nvSpPr>
        <p:spPr bwMode="auto">
          <a:xfrm>
            <a:off x="935174" y="3523185"/>
            <a:ext cx="36700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b="1">
                <a:solidFill>
                  <a:srgbClr val="C00000"/>
                </a:solidFill>
              </a:rPr>
              <a:t>GammaRay Astronomy </a:t>
            </a:r>
            <a:r>
              <a:rPr lang="it-IT" sz="1200" b="1">
                <a:solidFill>
                  <a:srgbClr val="C00000"/>
                </a:solidFill>
              </a:rPr>
              <a:t> </a:t>
            </a:r>
            <a:endParaRPr/>
          </a:p>
          <a:p>
            <a:pPr>
              <a:defRPr/>
            </a:pPr>
            <a:r>
              <a:rPr lang="it-IT" sz="1200" b="1">
                <a:solidFill>
                  <a:srgbClr val="C00000"/>
                </a:solidFill>
              </a:rPr>
              <a:t>CTAO, MAGIC, ASTRI-Miniarray, … </a:t>
            </a:r>
            <a:endParaRPr/>
          </a:p>
        </p:txBody>
      </p:sp>
      <p:sp>
        <p:nvSpPr>
          <p:cNvPr id="15" name="CasellaDiTesto 14"/>
          <p:cNvSpPr txBox="1"/>
          <p:nvPr/>
        </p:nvSpPr>
        <p:spPr bwMode="auto">
          <a:xfrm>
            <a:off x="5077976" y="3493658"/>
            <a:ext cx="20472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it-IT" b="1">
                <a:solidFill>
                  <a:srgbClr val="C00000"/>
                </a:solidFill>
              </a:rPr>
              <a:t>Radio Astronomy</a:t>
            </a:r>
          </a:p>
          <a:p>
            <a:pPr>
              <a:defRPr/>
            </a:pPr>
            <a:r>
              <a:rPr lang="it-IT" sz="1200" b="1">
                <a:solidFill>
                  <a:srgbClr val="C00000"/>
                </a:solidFill>
              </a:rPr>
              <a:t>ALMA, SRT, SKA…</a:t>
            </a:r>
            <a:endParaRPr lang="it-IT" b="1">
              <a:solidFill>
                <a:srgbClr val="C000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 bwMode="auto">
          <a:xfrm>
            <a:off x="9021487" y="3488093"/>
            <a:ext cx="2312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it-IT" b="1">
                <a:solidFill>
                  <a:srgbClr val="C00000"/>
                </a:solidFill>
              </a:rPr>
              <a:t>Other…</a:t>
            </a:r>
            <a:endParaRPr/>
          </a:p>
          <a:p>
            <a:pPr>
              <a:defRPr/>
            </a:pPr>
            <a:r>
              <a:rPr lang="it-IT" sz="1400" b="1">
                <a:solidFill>
                  <a:srgbClr val="C00000"/>
                </a:solidFill>
              </a:rPr>
              <a:t>(ground based and space)</a:t>
            </a:r>
            <a:endParaRPr/>
          </a:p>
        </p:txBody>
      </p:sp>
      <p:sp>
        <p:nvSpPr>
          <p:cNvPr id="17" name="Rettangolo 16"/>
          <p:cNvSpPr/>
          <p:nvPr/>
        </p:nvSpPr>
        <p:spPr bwMode="auto">
          <a:xfrm>
            <a:off x="640522" y="4452727"/>
            <a:ext cx="11202503" cy="4019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it-IT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DATA LAKE EXTRACTOR AND AGGREGATOR</a:t>
            </a:r>
            <a:endParaRPr/>
          </a:p>
        </p:txBody>
      </p:sp>
      <p:cxnSp>
        <p:nvCxnSpPr>
          <p:cNvPr id="19" name="Connettore 2 18"/>
          <p:cNvCxnSpPr/>
          <p:nvPr/>
        </p:nvCxnSpPr>
        <p:spPr bwMode="auto">
          <a:xfrm>
            <a:off x="4894470" y="3710609"/>
            <a:ext cx="357808" cy="63168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 bwMode="auto">
          <a:xfrm flipH="1">
            <a:off x="7293114" y="3690731"/>
            <a:ext cx="357808" cy="65156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 bwMode="auto">
          <a:xfrm flipH="1">
            <a:off x="11253001" y="3662011"/>
            <a:ext cx="357808" cy="65156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 bwMode="auto">
          <a:xfrm>
            <a:off x="8602870" y="3710609"/>
            <a:ext cx="357808" cy="63168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 bwMode="auto">
          <a:xfrm>
            <a:off x="766418" y="3712815"/>
            <a:ext cx="357808" cy="63168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 bwMode="auto">
          <a:xfrm flipH="1">
            <a:off x="3493089" y="3677482"/>
            <a:ext cx="357808" cy="65156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magine 28" descr="Immagine che contiene giocattolo, Puzzle meccanico&#10;&#10;Il contenuto generato dall'IA potrebbe non essere corretto.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163021" y="5167480"/>
            <a:ext cx="1628005" cy="1690520"/>
          </a:xfrm>
          <a:prstGeom prst="rect">
            <a:avLst/>
          </a:prstGeom>
        </p:spPr>
      </p:pic>
      <p:cxnSp>
        <p:nvCxnSpPr>
          <p:cNvPr id="31" name="Connettore a gomito 30"/>
          <p:cNvCxnSpPr>
            <a:stCxn id="17" idx="3"/>
            <a:endCxn id="29" idx="3"/>
          </p:cNvCxnSpPr>
          <p:nvPr/>
        </p:nvCxnSpPr>
        <p:spPr bwMode="auto">
          <a:xfrm flipH="1">
            <a:off x="6791026" y="4653718"/>
            <a:ext cx="5052000" cy="1359022"/>
          </a:xfrm>
          <a:prstGeom prst="bentConnector3">
            <a:avLst>
              <a:gd name="adj1" fmla="val -4525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a gomito 31"/>
          <p:cNvCxnSpPr>
            <a:stCxn id="17" idx="1"/>
            <a:endCxn id="29" idx="1"/>
          </p:cNvCxnSpPr>
          <p:nvPr/>
        </p:nvCxnSpPr>
        <p:spPr bwMode="auto">
          <a:xfrm rot="10800000" flipH="1" flipV="1">
            <a:off x="640521" y="4653718"/>
            <a:ext cx="4522499" cy="1359022"/>
          </a:xfrm>
          <a:prstGeom prst="bentConnector3">
            <a:avLst>
              <a:gd name="adj1" fmla="val -5055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/>
          <p:cNvSpPr txBox="1"/>
          <p:nvPr/>
        </p:nvSpPr>
        <p:spPr bwMode="auto">
          <a:xfrm>
            <a:off x="2238453" y="5616153"/>
            <a:ext cx="22413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it-IT" sz="2000" b="1">
                <a:solidFill>
                  <a:srgbClr val="0070C0"/>
                </a:solidFill>
              </a:rPr>
              <a:t>Multidimensional</a:t>
            </a:r>
          </a:p>
          <a:p>
            <a:pPr>
              <a:defRPr/>
            </a:pPr>
            <a:r>
              <a:rPr lang="it-IT" sz="2000" b="1">
                <a:solidFill>
                  <a:srgbClr val="0070C0"/>
                </a:solidFill>
              </a:rPr>
              <a:t>   Array / Matrix</a:t>
            </a:r>
            <a:endParaRPr/>
          </a:p>
        </p:txBody>
      </p:sp>
      <p:sp>
        <p:nvSpPr>
          <p:cNvPr id="36" name="CasellaDiTesto 35"/>
          <p:cNvSpPr txBox="1"/>
          <p:nvPr/>
        </p:nvSpPr>
        <p:spPr bwMode="auto">
          <a:xfrm>
            <a:off x="7816574" y="5633815"/>
            <a:ext cx="1162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it-IT" sz="2000" b="1">
                <a:solidFill>
                  <a:srgbClr val="0070C0"/>
                </a:solidFill>
              </a:rPr>
              <a:t>MOLAP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/>
        <p:txBody>
          <a:bodyPr rtlCol="0"/>
          <a:lstStyle/>
          <a:p>
            <a:pPr>
              <a:defRPr/>
            </a:pPr>
            <a:r>
              <a:rPr lang="it-IT"/>
              <a:t>POLYGLOT PERSISTENCE – A STEP FORWARD (MWL DB) #3</a:t>
            </a:r>
            <a:endParaRPr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32426" y="3171933"/>
            <a:ext cx="11327147" cy="3150770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 bwMode="auto">
          <a:xfrm>
            <a:off x="2933974" y="2484180"/>
            <a:ext cx="6691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it-IT" sz="3600" b="1">
                <a:solidFill>
                  <a:srgbClr val="C00000"/>
                </a:solidFill>
              </a:rPr>
              <a:t>DATA CUBE AGGREGATION</a:t>
            </a:r>
            <a:endParaRPr lang="it-IT" b="1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47827161" name="Rettangolo 28"/>
          <p:cNvSpPr>
            <a:spLocks noChangeAspect="1"/>
          </p:cNvSpPr>
          <p:nvPr/>
        </p:nvSpPr>
        <p:spPr bwMode="auto">
          <a:xfrm>
            <a:off x="0" y="536711"/>
            <a:ext cx="12191999" cy="63212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82992669" name="Rettangolo 30"/>
          <p:cNvSpPr>
            <a:spLocks noChangeAspect="1"/>
          </p:cNvSpPr>
          <p:nvPr/>
        </p:nvSpPr>
        <p:spPr bwMode="auto">
          <a:xfrm>
            <a:off x="447816" y="5141973"/>
            <a:ext cx="11290860" cy="125882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59180663" name="Titolo 1"/>
          <p:cNvSpPr>
            <a:spLocks noGrp="1"/>
          </p:cNvSpPr>
          <p:nvPr>
            <p:ph type="title"/>
          </p:nvPr>
        </p:nvSpPr>
        <p:spPr bwMode="auto">
          <a:xfrm>
            <a:off x="263691" y="635671"/>
            <a:ext cx="11029615" cy="718869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it-IT">
                <a:solidFill>
                  <a:srgbClr val="FFFEFF"/>
                </a:solidFill>
              </a:rPr>
              <a:t>What DATABASES ARE?</a:t>
            </a:r>
            <a:endParaRPr/>
          </a:p>
        </p:txBody>
      </p:sp>
      <p:pic>
        <p:nvPicPr>
          <p:cNvPr id="974483390" name="Immagin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662631" y="481905"/>
            <a:ext cx="4171424" cy="4129710"/>
          </a:xfrm>
          <a:prstGeom prst="rect">
            <a:avLst/>
          </a:prstGeom>
        </p:spPr>
      </p:pic>
      <p:sp>
        <p:nvSpPr>
          <p:cNvPr id="1888800994" name="CasellaDiTesto 1888800993"/>
          <p:cNvSpPr txBox="1"/>
          <p:nvPr/>
        </p:nvSpPr>
        <p:spPr bwMode="auto">
          <a:xfrm>
            <a:off x="343420" y="1303421"/>
            <a:ext cx="6470573" cy="17072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200" b="1" i="0" u="none">
                <a:solidFill>
                  <a:schemeClr val="bg1"/>
                </a:solidFill>
                <a:latin typeface="Liberation Sans"/>
                <a:ea typeface="Liberation Sans"/>
                <a:cs typeface="Liberation Sans"/>
              </a:rPr>
              <a:t>A database is an </a:t>
            </a:r>
            <a:r>
              <a:rPr sz="1800" b="1" i="0" u="none">
                <a:solidFill>
                  <a:schemeClr val="accent3">
                    <a:lumMod val="40000"/>
                    <a:lumOff val="60000"/>
                  </a:schemeClr>
                </a:solidFill>
                <a:latin typeface="Liberation Sans"/>
                <a:ea typeface="Liberation Sans"/>
                <a:cs typeface="Liberation Sans"/>
              </a:rPr>
              <a:t>organized collection of data</a:t>
            </a:r>
            <a:r>
              <a:rPr sz="1200" b="1" i="0" u="none">
                <a:solidFill>
                  <a:schemeClr val="bg1"/>
                </a:solidFill>
                <a:latin typeface="Liberation Sans"/>
                <a:ea typeface="Liberation Sans"/>
                <a:cs typeface="Liberation Sans"/>
              </a:rPr>
              <a:t>, designed to store, search, update, and manage information efficiently using a computer.</a:t>
            </a:r>
            <a:endParaRPr b="1">
              <a:solidFill>
                <a:schemeClr val="bg1"/>
              </a:solidFill>
              <a:latin typeface="Liberation Sans"/>
              <a:cs typeface="Liberation Sans"/>
            </a:endParaRPr>
          </a:p>
          <a:p>
            <a:pPr>
              <a:defRPr/>
            </a:pPr>
            <a:endParaRPr b="1">
              <a:solidFill>
                <a:schemeClr val="bg1"/>
              </a:solidFill>
              <a:latin typeface="Liberation Sans"/>
              <a:cs typeface="Liberation Sans"/>
            </a:endParaRPr>
          </a:p>
          <a:p>
            <a:pPr>
              <a:defRPr/>
            </a:pPr>
            <a:r>
              <a:rPr sz="1800" b="1" i="0" u="none">
                <a:solidFill>
                  <a:schemeClr val="bg1"/>
                </a:solidFill>
                <a:latin typeface="Liberation Sans"/>
                <a:ea typeface="Liberation Sans"/>
                <a:cs typeface="Liberation Sans"/>
              </a:rPr>
              <a:t>A simple way to think of it ia as a </a:t>
            </a:r>
          </a:p>
          <a:p>
            <a:pPr>
              <a:defRPr/>
            </a:pPr>
            <a:r>
              <a:rPr sz="2200" b="1" i="0" u="none">
                <a:solidFill>
                  <a:schemeClr val="accent3">
                    <a:lumMod val="40000"/>
                    <a:lumOff val="60000"/>
                  </a:schemeClr>
                </a:solidFill>
                <a:latin typeface="Liberation Sans"/>
                <a:ea typeface="Liberation Sans"/>
                <a:cs typeface="Liberation Sans"/>
              </a:rPr>
              <a:t>very well-organized digital archive</a:t>
            </a:r>
            <a:endParaRPr sz="1800" b="1" i="0" u="none">
              <a:solidFill>
                <a:schemeClr val="bg1"/>
              </a:solidFill>
              <a:latin typeface="Liberation Sans"/>
              <a:ea typeface="Liberation Sans"/>
              <a:cs typeface="Liberation Sans"/>
            </a:endParaRPr>
          </a:p>
          <a:p>
            <a:pPr>
              <a:defRPr/>
            </a:pPr>
            <a:endParaRPr b="1">
              <a:solidFill>
                <a:schemeClr val="bg1"/>
              </a:solidFill>
              <a:latin typeface="Liberation Sans"/>
              <a:cs typeface="Liberation Sans"/>
            </a:endParaRPr>
          </a:p>
        </p:txBody>
      </p:sp>
      <p:pic>
        <p:nvPicPr>
          <p:cNvPr id="1467806579" name="Immagine 7"/>
          <p:cNvPicPr>
            <a:picLocks noChangeAspect="1"/>
          </p:cNvPicPr>
          <p:nvPr/>
        </p:nvPicPr>
        <p:blipFill>
          <a:blip r:embed="rId4"/>
          <a:srcRect l="19445" t="29069" r="20768" b="6590"/>
          <a:stretch/>
        </p:blipFill>
        <p:spPr bwMode="auto">
          <a:xfrm>
            <a:off x="521029" y="3100471"/>
            <a:ext cx="4906753" cy="3300328"/>
          </a:xfrm>
          <a:prstGeom prst="rect">
            <a:avLst/>
          </a:prstGeom>
        </p:spPr>
      </p:pic>
      <p:sp>
        <p:nvSpPr>
          <p:cNvPr id="352066146" name="CasellaDiTesto 352066145"/>
          <p:cNvSpPr txBox="1"/>
          <p:nvPr/>
        </p:nvSpPr>
        <p:spPr bwMode="auto">
          <a:xfrm>
            <a:off x="5778499" y="4628815"/>
            <a:ext cx="6064330" cy="20120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it-IT" sz="1800" b="1" i="0" u="none" strike="noStrike" cap="none" spc="0">
                <a:solidFill>
                  <a:schemeClr val="accent3">
                    <a:lumMod val="40000"/>
                    <a:lumOff val="60000"/>
                  </a:schemeClr>
                </a:solidFill>
                <a:latin typeface="Liberation Sans"/>
                <a:ea typeface="Liberation Sans"/>
                <a:cs typeface="Liberation Sans"/>
              </a:rPr>
              <a:t>DBs are Used for:</a:t>
            </a:r>
            <a:endParaRPr sz="1800" b="1">
              <a:solidFill>
                <a:schemeClr val="bg1"/>
              </a:solidFill>
              <a:latin typeface="Liberation Sans"/>
              <a:cs typeface="Liberation Sans"/>
            </a:endParaRPr>
          </a:p>
          <a:p>
            <a:pPr marL="217792" indent="-217792">
              <a:buFont typeface="Arial"/>
              <a:buChar char="•"/>
              <a:defRPr/>
            </a:pPr>
            <a:r>
              <a:rPr lang="it-IT" sz="1800" b="1" i="0" u="none" strike="noStrike" cap="none" spc="0">
                <a:solidFill>
                  <a:schemeClr val="bg1"/>
                </a:solidFill>
                <a:latin typeface="Liberation Sans"/>
                <a:ea typeface="Liberation Sans"/>
                <a:cs typeface="Liberation Sans"/>
              </a:rPr>
              <a:t>store data (file-catalogs, names, emails, orders, grades, photos, etc.)</a:t>
            </a:r>
            <a:endParaRPr sz="1800" b="1">
              <a:solidFill>
                <a:schemeClr val="bg1"/>
              </a:solidFill>
              <a:latin typeface="Liberation Sans"/>
              <a:cs typeface="Liberation Sans"/>
            </a:endParaRPr>
          </a:p>
          <a:p>
            <a:pPr marL="217792" indent="-217792">
              <a:buFont typeface="Arial"/>
              <a:buChar char="•"/>
              <a:defRPr/>
            </a:pPr>
            <a:r>
              <a:rPr lang="it-IT" sz="1800" b="1" i="0" u="none" strike="noStrike" cap="none" spc="0">
                <a:solidFill>
                  <a:schemeClr val="bg1"/>
                </a:solidFill>
                <a:latin typeface="Liberation Sans"/>
                <a:ea typeface="Liberation Sans"/>
                <a:cs typeface="Liberation Sans"/>
              </a:rPr>
              <a:t>quickly find information (based on descriptors)</a:t>
            </a:r>
            <a:endParaRPr sz="1800" b="1">
              <a:solidFill>
                <a:schemeClr val="bg1"/>
              </a:solidFill>
              <a:latin typeface="Liberation Sans"/>
              <a:cs typeface="Liberation Sans"/>
            </a:endParaRPr>
          </a:p>
          <a:p>
            <a:pPr marL="217792" indent="-217792">
              <a:buFont typeface="Arial"/>
              <a:buChar char="•"/>
              <a:defRPr/>
            </a:pPr>
            <a:r>
              <a:rPr lang="it-IT" sz="1800" b="1" i="0" u="none" strike="noStrike" cap="none" spc="0">
                <a:solidFill>
                  <a:schemeClr val="bg1"/>
                </a:solidFill>
                <a:latin typeface="Liberation Sans"/>
                <a:ea typeface="Liberation Sans"/>
                <a:cs typeface="Liberation Sans"/>
              </a:rPr>
              <a:t>update data easily </a:t>
            </a:r>
            <a:endParaRPr sz="1800" b="1">
              <a:solidFill>
                <a:schemeClr val="bg1"/>
              </a:solidFill>
              <a:latin typeface="Liberation Sans"/>
              <a:cs typeface="Liberation Sans"/>
            </a:endParaRPr>
          </a:p>
          <a:p>
            <a:pPr marL="217792" indent="-217792">
              <a:buFont typeface="Arial"/>
              <a:buChar char="•"/>
              <a:defRPr/>
            </a:pPr>
            <a:r>
              <a:rPr lang="it-IT" sz="1800" b="1" i="0" u="none" strike="noStrike" cap="none" spc="0">
                <a:solidFill>
                  <a:schemeClr val="bg1"/>
                </a:solidFill>
                <a:latin typeface="Liberation Sans"/>
                <a:ea typeface="Liberation Sans"/>
                <a:cs typeface="Liberation Sans"/>
              </a:rPr>
              <a:t>keep data secure</a:t>
            </a:r>
            <a:endParaRPr sz="1800">
              <a:latin typeface="Liberation Sans"/>
              <a:cs typeface="Liberation Sans"/>
            </a:endParaRPr>
          </a:p>
          <a:p>
            <a:pPr>
              <a:defRPr/>
            </a:pPr>
            <a:endParaRPr/>
          </a:p>
        </p:txBody>
      </p:sp>
      <p:sp>
        <p:nvSpPr>
          <p:cNvPr id="2009514320" name="Freccia in giù 2009514319"/>
          <p:cNvSpPr/>
          <p:nvPr/>
        </p:nvSpPr>
        <p:spPr bwMode="auto">
          <a:xfrm>
            <a:off x="4301067" y="2709538"/>
            <a:ext cx="249684" cy="54560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8575" cap="rnd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/>
        <p:txBody>
          <a:bodyPr rtlCol="0"/>
          <a:lstStyle/>
          <a:p>
            <a:pPr>
              <a:defRPr/>
            </a:pPr>
            <a:r>
              <a:rPr lang="it-IT"/>
              <a:t>POLYGLOT PERSISTENCE – A STEP FORWARD (MWL DB) #4</a:t>
            </a:r>
            <a:endParaRPr/>
          </a:p>
        </p:txBody>
      </p:sp>
      <p:pic>
        <p:nvPicPr>
          <p:cNvPr id="8" name="Immagine 7" descr="Immagine che contiene schermata, diagramma, cerchio&#10;&#10;Il contenuto generato dall'IA potrebbe non essere corretto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178240" y="2118818"/>
            <a:ext cx="4550623" cy="4339293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 bwMode="auto">
          <a:xfrm>
            <a:off x="4347507" y="1954735"/>
            <a:ext cx="666253" cy="5311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11" name="Connettore 2 10"/>
          <p:cNvCxnSpPr/>
          <p:nvPr/>
        </p:nvCxnSpPr>
        <p:spPr bwMode="auto">
          <a:xfrm flipV="1">
            <a:off x="4690528" y="4288465"/>
            <a:ext cx="2356315" cy="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 bwMode="auto">
          <a:xfrm>
            <a:off x="4832981" y="3851414"/>
            <a:ext cx="2022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it-IT" sz="2400" b="1">
                <a:solidFill>
                  <a:srgbClr val="C00000"/>
                </a:solidFill>
              </a:rPr>
              <a:t>Cone Search</a:t>
            </a:r>
            <a:endParaRPr lang="it-IT" b="1">
              <a:solidFill>
                <a:srgbClr val="C00000"/>
              </a:solidFill>
            </a:endParaRPr>
          </a:p>
        </p:txBody>
      </p:sp>
      <p:pic>
        <p:nvPicPr>
          <p:cNvPr id="19" name="Immagine 18" descr="Immagine che contiene scatola, testo, contenitore, cestino&#10;&#10;Il contenuto generato dall'IA potrebbe non essere corretto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3877" y="2028175"/>
            <a:ext cx="4557270" cy="47900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/>
        <p:txBody>
          <a:bodyPr rtlCol="0"/>
          <a:lstStyle/>
          <a:p>
            <a:pPr>
              <a:defRPr/>
            </a:pPr>
            <a:r>
              <a:rPr lang="it-IT"/>
              <a:t>POLYGLOT PERSISTENCE – A STEP FORWARD (MWL DB) #5</a:t>
            </a:r>
            <a:endParaRPr/>
          </a:p>
        </p:txBody>
      </p:sp>
      <p:sp>
        <p:nvSpPr>
          <p:cNvPr id="9" name="Rettangolo 8"/>
          <p:cNvSpPr/>
          <p:nvPr/>
        </p:nvSpPr>
        <p:spPr bwMode="auto">
          <a:xfrm>
            <a:off x="4347507" y="1954735"/>
            <a:ext cx="666253" cy="5311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4" name="Immagine 3" descr="Immagine che contiene diagramma&#10;&#10;Il contenuto generato dall'IA potrebbe non essere corretto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76250" y="1996107"/>
            <a:ext cx="6468015" cy="4648201"/>
          </a:xfrm>
          <a:prstGeom prst="rect">
            <a:avLst/>
          </a:prstGeom>
        </p:spPr>
      </p:pic>
      <p:sp>
        <p:nvSpPr>
          <p:cNvPr id="5" name="Rettangolo con angoli arrotondati 4"/>
          <p:cNvSpPr/>
          <p:nvPr/>
        </p:nvSpPr>
        <p:spPr bwMode="auto">
          <a:xfrm>
            <a:off x="7394714" y="1996107"/>
            <a:ext cx="4015409" cy="4578628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it-IT" b="1" cap="small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I </a:t>
            </a:r>
            <a:r>
              <a:rPr lang="it-IT" sz="2800" b="1" cap="small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Data Cube </a:t>
            </a:r>
            <a:r>
              <a:rPr lang="it-IT" b="1" cap="small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possono essere di qualsiasi tipo ed anche </a:t>
            </a:r>
            <a:r>
              <a:rPr lang="it-IT" sz="2400" b="1" cap="small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</a:rPr>
              <a:t>MultiDimensionali</a:t>
            </a:r>
            <a:r>
              <a:rPr lang="it-IT" b="1" cap="small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 (N&gt;3 Dimensioni) </a:t>
            </a:r>
            <a:endParaRPr/>
          </a:p>
          <a:p>
            <a:pPr>
              <a:defRPr/>
            </a:pPr>
            <a:r>
              <a:rPr lang="it-IT" sz="2400" b="1" cap="small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</a:rPr>
              <a:t>ConeSearch</a:t>
            </a:r>
            <a:r>
              <a:rPr lang="it-IT" b="1" cap="small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 puo’ restituire:</a:t>
            </a:r>
            <a:endParaRPr/>
          </a:p>
          <a:p>
            <a:pPr>
              <a:defRPr/>
            </a:pPr>
            <a:r>
              <a:rPr lang="it-IT" b="1" cap="small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Es. </a:t>
            </a:r>
            <a:r>
              <a:rPr lang="it-IT" b="1" cap="small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00FF00"/>
                </a:highlight>
              </a:rPr>
              <a:t>Spettri </a:t>
            </a:r>
            <a:r>
              <a:rPr lang="it-IT" b="1" cap="small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in RA/DEC</a:t>
            </a:r>
            <a:endParaRPr/>
          </a:p>
          <a:p>
            <a:pPr>
              <a:defRPr/>
            </a:pPr>
            <a:r>
              <a:rPr lang="it-IT" b="1" cap="small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Immagini RA/DEC per </a:t>
            </a:r>
            <a:r>
              <a:rPr lang="it-IT" b="1" cap="small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00FF00"/>
                </a:highlight>
              </a:rPr>
              <a:t>Filtro</a:t>
            </a:r>
            <a:r>
              <a:rPr lang="it-IT" b="1" cap="small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/>
          </a:p>
          <a:p>
            <a:pPr>
              <a:defRPr/>
            </a:pPr>
            <a:r>
              <a:rPr lang="it-IT" b="1" cap="small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e/o per </a:t>
            </a:r>
            <a:r>
              <a:rPr lang="it-IT" b="1" cap="small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00FF00"/>
                </a:highlight>
              </a:rPr>
              <a:t>Lunghezza d’Onda </a:t>
            </a:r>
            <a:r>
              <a:rPr lang="it-IT" b="1" cap="small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e/o In funzione di </a:t>
            </a:r>
            <a:r>
              <a:rPr lang="it-IT" b="1" cap="small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00FF00"/>
                </a:highlight>
              </a:rPr>
              <a:t>Redshift</a:t>
            </a:r>
            <a:r>
              <a:rPr lang="it-IT" b="1" cap="small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 e in funzione della risoluzione Angolare ecc…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/>
        <p:txBody>
          <a:bodyPr rtlCol="0"/>
          <a:lstStyle/>
          <a:p>
            <a:pPr>
              <a:defRPr/>
            </a:pPr>
            <a:r>
              <a:rPr lang="it-IT" dirty="0"/>
              <a:t>POLYGLOT PERSISTENCE – SCIDB, AQL, FQL &amp; ADQL #1</a:t>
            </a:r>
            <a:br>
              <a:rPr lang="it-IT" dirty="0"/>
            </a:br>
            <a:endParaRPr dirty="0"/>
          </a:p>
        </p:txBody>
      </p:sp>
      <p:sp>
        <p:nvSpPr>
          <p:cNvPr id="9" name="Rettangolo 8"/>
          <p:cNvSpPr/>
          <p:nvPr/>
        </p:nvSpPr>
        <p:spPr bwMode="auto">
          <a:xfrm>
            <a:off x="4347507" y="1954735"/>
            <a:ext cx="666253" cy="5311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" name="Rettangolo con angoli arrotondati 4"/>
          <p:cNvSpPr/>
          <p:nvPr/>
        </p:nvSpPr>
        <p:spPr bwMode="auto">
          <a:xfrm>
            <a:off x="7161144" y="1997765"/>
            <a:ext cx="4562058" cy="4765813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it-IT" b="1" cap="small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Similar</a:t>
            </a:r>
            <a:r>
              <a:rPr lang="it-IT" b="1" cap="small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t-IT" b="1" cap="small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approach</a:t>
            </a:r>
            <a:r>
              <a:rPr lang="it-IT" b="1" cap="small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:    </a:t>
            </a:r>
            <a:r>
              <a:rPr lang="it-IT" sz="2800" b="1" cap="small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highlight>
                  <a:srgbClr val="FFFF00"/>
                </a:highlight>
              </a:rPr>
              <a:t>Sci-DB </a:t>
            </a:r>
            <a:endParaRPr dirty="0"/>
          </a:p>
          <a:p>
            <a:pPr>
              <a:defRPr/>
            </a:pPr>
            <a:r>
              <a:rPr lang="it-IT" b="1" cap="small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Used</a:t>
            </a:r>
            <a:r>
              <a:rPr lang="it-IT" b="1" cap="small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 to aggregate </a:t>
            </a:r>
            <a:r>
              <a:rPr lang="it-IT" sz="2400" b="1" cap="small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</a:rPr>
              <a:t>MOLAP</a:t>
            </a:r>
            <a:r>
              <a:rPr lang="it-IT" b="1" cap="small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 with </a:t>
            </a:r>
            <a:r>
              <a:rPr lang="it-IT" sz="2400" b="1" cap="small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00FF00"/>
                </a:highlight>
              </a:rPr>
              <a:t>Array Query Language (AQL)</a:t>
            </a:r>
            <a:r>
              <a:rPr lang="it-IT" b="1" cap="small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 to provide access </a:t>
            </a:r>
            <a:r>
              <a:rPr lang="it-IT" b="1" cap="small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through</a:t>
            </a:r>
            <a:r>
              <a:rPr lang="it-IT" b="1" cap="small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t-IT" sz="2400" b="1" cap="small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00FF00"/>
                </a:highlight>
              </a:rPr>
              <a:t>Astronomical</a:t>
            </a:r>
            <a:r>
              <a:rPr lang="it-IT" sz="2400" b="1" cap="small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00FF00"/>
                </a:highlight>
              </a:rPr>
              <a:t> Data Query Language (ADQL, </a:t>
            </a:r>
            <a:r>
              <a:rPr lang="it-IT" sz="2400" b="1" cap="small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00FF00"/>
                </a:highlight>
              </a:rPr>
              <a:t>i.e</a:t>
            </a:r>
            <a:r>
              <a:rPr lang="it-IT" sz="2400" b="1" cap="small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00FF00"/>
                </a:highlight>
              </a:rPr>
              <a:t> </a:t>
            </a:r>
            <a:r>
              <a:rPr lang="it-IT" sz="2400" b="1" cap="small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00FF00"/>
                </a:highlight>
              </a:rPr>
              <a:t>VirtualObservatory</a:t>
            </a:r>
            <a:r>
              <a:rPr lang="it-IT" sz="2400" b="1" cap="small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00FF00"/>
                </a:highlight>
              </a:rPr>
              <a:t>)</a:t>
            </a:r>
            <a:r>
              <a:rPr lang="it-IT" b="1" cap="small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dirty="0"/>
          </a:p>
          <a:p>
            <a:pPr>
              <a:defRPr/>
            </a:pPr>
            <a:r>
              <a:rPr lang="it-IT" b="1" cap="small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with </a:t>
            </a:r>
            <a:r>
              <a:rPr lang="it-IT" b="1" cap="small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extraction</a:t>
            </a:r>
            <a:r>
              <a:rPr lang="it-IT" b="1" cap="small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t-IT" b="1" cap="small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functions</a:t>
            </a:r>
            <a:r>
              <a:rPr lang="it-IT" b="1" cap="small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t-IT" b="1" cap="small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given</a:t>
            </a:r>
            <a:r>
              <a:rPr lang="it-IT" b="1" cap="small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 by </a:t>
            </a:r>
            <a:r>
              <a:rPr lang="it-IT" sz="2400" b="1" cap="small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00FF00"/>
                </a:highlight>
              </a:rPr>
              <a:t>Functional</a:t>
            </a:r>
            <a:r>
              <a:rPr lang="it-IT" sz="2400" b="1" cap="small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00FF00"/>
                </a:highlight>
              </a:rPr>
              <a:t> Query Language (FQL)</a:t>
            </a:r>
            <a:endParaRPr lang="it-IT" b="1" cap="small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highlight>
                <a:srgbClr val="00FF00"/>
              </a:highlight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70446" y="1924914"/>
            <a:ext cx="6352767" cy="4893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C035056-A9E4-1CF4-0A2B-AF3E3069DE9B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C6FA535-566F-5505-5384-7292227B96EE}"/>
              </a:ext>
            </a:extLst>
          </p:cNvPr>
          <p:cNvSpPr txBox="1"/>
          <p:nvPr/>
        </p:nvSpPr>
        <p:spPr>
          <a:xfrm>
            <a:off x="487009" y="2007703"/>
            <a:ext cx="49087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b="1" dirty="0"/>
          </a:p>
          <a:p>
            <a:r>
              <a:rPr lang="it-IT" b="1" dirty="0"/>
              <a:t>1) Struttura in </a:t>
            </a:r>
            <a:r>
              <a:rPr lang="it-IT" b="1" dirty="0" err="1"/>
              <a:t>SciDB</a:t>
            </a:r>
            <a:r>
              <a:rPr lang="it-IT" b="1" dirty="0"/>
              <a:t> (array MOLAP):</a:t>
            </a:r>
          </a:p>
          <a:p>
            <a:pPr rtl="0"/>
            <a:r>
              <a:rPr lang="it-IT" dirty="0" err="1"/>
              <a:t>sky_cube</a:t>
            </a:r>
            <a:r>
              <a:rPr lang="it-IT" dirty="0"/>
              <a:t>[</a:t>
            </a:r>
            <a:r>
              <a:rPr lang="it-IT" dirty="0" err="1"/>
              <a:t>ra</a:t>
            </a:r>
            <a:r>
              <a:rPr lang="it-IT" dirty="0"/>
              <a:t>, </a:t>
            </a:r>
            <a:r>
              <a:rPr lang="it-IT" dirty="0" err="1"/>
              <a:t>dec</a:t>
            </a:r>
            <a:r>
              <a:rPr lang="it-IT" dirty="0"/>
              <a:t>, </a:t>
            </a:r>
            <a:r>
              <a:rPr lang="it-IT" dirty="0" err="1"/>
              <a:t>redshift</a:t>
            </a:r>
            <a:r>
              <a:rPr lang="it-IT" dirty="0"/>
              <a:t>] -&gt; </a:t>
            </a:r>
            <a:r>
              <a:rPr lang="it-IT" dirty="0" err="1"/>
              <a:t>intensity</a:t>
            </a:r>
            <a:endParaRPr lang="it-IT" dirty="0"/>
          </a:p>
          <a:p>
            <a:pPr rtl="0"/>
            <a:endParaRPr lang="it-IT" dirty="0"/>
          </a:p>
          <a:p>
            <a:pPr rtl="0"/>
            <a:endParaRPr lang="it-IT" b="1" dirty="0"/>
          </a:p>
          <a:p>
            <a:pPr rtl="0"/>
            <a:r>
              <a:rPr lang="it-IT" b="1" dirty="0"/>
              <a:t>2) Funzione di Aggregazione AQL in </a:t>
            </a:r>
            <a:r>
              <a:rPr lang="it-IT" b="1" dirty="0" err="1"/>
              <a:t>SciDB</a:t>
            </a:r>
            <a:r>
              <a:rPr lang="it-IT" b="1" dirty="0"/>
              <a:t>:</a:t>
            </a:r>
          </a:p>
          <a:p>
            <a:pPr rtl="0"/>
            <a:r>
              <a:rPr lang="en-US" dirty="0"/>
              <a:t>aggregate(</a:t>
            </a:r>
          </a:p>
          <a:p>
            <a:pPr rtl="0"/>
            <a:r>
              <a:rPr lang="en-US" dirty="0"/>
              <a:t>  filter(</a:t>
            </a:r>
            <a:r>
              <a:rPr lang="en-US" dirty="0" err="1"/>
              <a:t>sky_cube</a:t>
            </a:r>
            <a:r>
              <a:rPr lang="en-US" dirty="0"/>
              <a:t>,</a:t>
            </a:r>
          </a:p>
          <a:p>
            <a:pPr rtl="0"/>
            <a:r>
              <a:rPr lang="en-US" dirty="0"/>
              <a:t>         </a:t>
            </a:r>
            <a:r>
              <a:rPr lang="en-US" dirty="0" err="1"/>
              <a:t>ra</a:t>
            </a:r>
            <a:r>
              <a:rPr lang="en-US" dirty="0"/>
              <a:t> &gt; 150 AND </a:t>
            </a:r>
            <a:r>
              <a:rPr lang="en-US" dirty="0" err="1"/>
              <a:t>ra</a:t>
            </a:r>
            <a:r>
              <a:rPr lang="en-US" dirty="0"/>
              <a:t> &lt; 151 AND</a:t>
            </a:r>
          </a:p>
          <a:p>
            <a:pPr rtl="0"/>
            <a:r>
              <a:rPr lang="en-US" dirty="0"/>
              <a:t>         dec &gt; 2 AND dec &lt; 3),</a:t>
            </a:r>
          </a:p>
          <a:p>
            <a:pPr rtl="0"/>
            <a:r>
              <a:rPr lang="en-US" dirty="0"/>
              <a:t>  avg(intensity)</a:t>
            </a:r>
          </a:p>
          <a:p>
            <a:pPr rtl="0"/>
            <a:r>
              <a:rPr lang="en-US" dirty="0"/>
              <a:t>)</a:t>
            </a:r>
            <a:endParaRPr lang="it-IT" dirty="0"/>
          </a:p>
          <a:p>
            <a:br>
              <a:rPr lang="it-IT" dirty="0"/>
            </a:br>
            <a:endParaRPr lang="it-IT" dirty="0"/>
          </a:p>
        </p:txBody>
      </p:sp>
      <p:sp>
        <p:nvSpPr>
          <p:cNvPr id="4" name="Parentesi graffa chiusa 3">
            <a:extLst>
              <a:ext uri="{FF2B5EF4-FFF2-40B4-BE49-F238E27FC236}">
                <a16:creationId xmlns:a16="http://schemas.microsoft.com/office/drawing/2014/main" id="{8A3D65FC-1D2F-B9AE-2169-ECFFA42BC8B2}"/>
              </a:ext>
            </a:extLst>
          </p:cNvPr>
          <p:cNvSpPr/>
          <p:nvPr/>
        </p:nvSpPr>
        <p:spPr>
          <a:xfrm>
            <a:off x="3950796" y="3990567"/>
            <a:ext cx="317521" cy="800099"/>
          </a:xfrm>
          <a:prstGeom prst="rightBrac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713EB5BA-24C8-3443-0475-CD04261F1E33}"/>
              </a:ext>
            </a:extLst>
          </p:cNvPr>
          <p:cNvCxnSpPr>
            <a:cxnSpLocks/>
          </p:cNvCxnSpPr>
          <p:nvPr/>
        </p:nvCxnSpPr>
        <p:spPr>
          <a:xfrm flipH="1">
            <a:off x="2141874" y="4994408"/>
            <a:ext cx="2062370" cy="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9988083-FC13-4637-B6BD-3BD9F510CA31}"/>
              </a:ext>
            </a:extLst>
          </p:cNvPr>
          <p:cNvSpPr txBox="1"/>
          <p:nvPr/>
        </p:nvSpPr>
        <p:spPr bwMode="auto">
          <a:xfrm>
            <a:off x="4310566" y="4218424"/>
            <a:ext cx="187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b="1" dirty="0">
                <a:solidFill>
                  <a:srgbClr val="C00000"/>
                </a:solidFill>
              </a:rPr>
              <a:t>Select Sky cube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E04BF3E-0AA8-A9E9-34E6-F79B12280D9A}"/>
              </a:ext>
            </a:extLst>
          </p:cNvPr>
          <p:cNvSpPr txBox="1"/>
          <p:nvPr/>
        </p:nvSpPr>
        <p:spPr bwMode="auto">
          <a:xfrm>
            <a:off x="4318534" y="4800600"/>
            <a:ext cx="269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b="1" dirty="0" err="1">
                <a:solidFill>
                  <a:srgbClr val="C00000"/>
                </a:solidFill>
              </a:rPr>
              <a:t>Calc</a:t>
            </a:r>
            <a:r>
              <a:rPr lang="it-IT" b="1" dirty="0">
                <a:solidFill>
                  <a:srgbClr val="C00000"/>
                </a:solidFill>
              </a:rPr>
              <a:t>. </a:t>
            </a:r>
            <a:r>
              <a:rPr lang="it-IT" b="1" dirty="0" err="1">
                <a:solidFill>
                  <a:srgbClr val="C00000"/>
                </a:solidFill>
              </a:rPr>
              <a:t>Average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Intensity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8C5AC27-2541-227E-E1C4-7737114233CC}"/>
              </a:ext>
            </a:extLst>
          </p:cNvPr>
          <p:cNvSpPr txBox="1"/>
          <p:nvPr/>
        </p:nvSpPr>
        <p:spPr bwMode="auto">
          <a:xfrm>
            <a:off x="4784016" y="2561544"/>
            <a:ext cx="2007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b="1" dirty="0">
                <a:solidFill>
                  <a:srgbClr val="C00000"/>
                </a:solidFill>
              </a:rPr>
              <a:t>Create a 3Dcube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8AC8E6AD-4743-09DE-7613-6FCC2DF685BA}"/>
              </a:ext>
            </a:extLst>
          </p:cNvPr>
          <p:cNvCxnSpPr>
            <a:cxnSpLocks/>
          </p:cNvCxnSpPr>
          <p:nvPr/>
        </p:nvCxnSpPr>
        <p:spPr bwMode="auto">
          <a:xfrm flipH="1">
            <a:off x="4318534" y="2756161"/>
            <a:ext cx="427393" cy="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olo 1">
            <a:extLst>
              <a:ext uri="{FF2B5EF4-FFF2-40B4-BE49-F238E27FC236}">
                <a16:creationId xmlns:a16="http://schemas.microsoft.com/office/drawing/2014/main" id="{0514845F-9AF5-9263-B17B-280D11F75191}"/>
              </a:ext>
            </a:extLst>
          </p:cNvPr>
          <p:cNvSpPr txBox="1">
            <a:spLocks/>
          </p:cNvSpPr>
          <p:nvPr/>
        </p:nvSpPr>
        <p:spPr bwMode="auto">
          <a:xfrm>
            <a:off x="723654" y="746091"/>
            <a:ext cx="11029616" cy="988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>
              <a:spcBef>
                <a:spcPts val="0"/>
              </a:spcBef>
              <a:buNone/>
              <a:defRPr sz="2800" b="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dirty="0"/>
              <a:t>POLYGLOT PERSISTENCE – SCIDB, AQL, FQL &amp; ADQL #2</a:t>
            </a:r>
            <a:br>
              <a:rPr lang="en-US" dirty="0"/>
            </a:br>
            <a:endParaRPr lang="en-US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78C3162-EB80-FC61-6D5A-F60C9064FEAD}"/>
              </a:ext>
            </a:extLst>
          </p:cNvPr>
          <p:cNvSpPr/>
          <p:nvPr/>
        </p:nvSpPr>
        <p:spPr>
          <a:xfrm>
            <a:off x="8776252" y="2102127"/>
            <a:ext cx="2067339" cy="864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Astronomer</a:t>
            </a:r>
            <a:r>
              <a:rPr lang="it-IT" dirty="0"/>
              <a:t> </a:t>
            </a:r>
            <a:r>
              <a:rPr lang="it-IT" dirty="0" err="1"/>
              <a:t>Execute</a:t>
            </a:r>
            <a:r>
              <a:rPr lang="it-IT" dirty="0"/>
              <a:t> ADQL query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F3E4E96-8A2A-0C18-7CEE-E83C4912B6BC}"/>
              </a:ext>
            </a:extLst>
          </p:cNvPr>
          <p:cNvSpPr/>
          <p:nvPr/>
        </p:nvSpPr>
        <p:spPr bwMode="auto">
          <a:xfrm>
            <a:off x="7621655" y="3260038"/>
            <a:ext cx="2067339" cy="864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SCIDB </a:t>
            </a:r>
            <a:r>
              <a:rPr lang="it-IT" dirty="0" err="1"/>
              <a:t>translates</a:t>
            </a:r>
            <a:r>
              <a:rPr lang="it-IT" dirty="0"/>
              <a:t> ADQL queries in 3d Cube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C67E9BD-C96F-B3ED-D892-2F7E71C4A735}"/>
              </a:ext>
            </a:extLst>
          </p:cNvPr>
          <p:cNvSpPr/>
          <p:nvPr/>
        </p:nvSpPr>
        <p:spPr bwMode="auto">
          <a:xfrm>
            <a:off x="8311475" y="4682117"/>
            <a:ext cx="2400548" cy="864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FQL </a:t>
            </a:r>
            <a:r>
              <a:rPr lang="it-IT" dirty="0" err="1"/>
              <a:t>performs</a:t>
            </a:r>
            <a:r>
              <a:rPr lang="it-IT" dirty="0"/>
              <a:t> </a:t>
            </a:r>
            <a:r>
              <a:rPr lang="it-IT" dirty="0" err="1"/>
              <a:t>Functions</a:t>
            </a:r>
            <a:r>
              <a:rPr lang="it-IT" dirty="0"/>
              <a:t> &amp; Analytics on MOLAP Data-Cube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B9F99C7-7F21-0C98-5BC7-5229C2C1DD51}"/>
              </a:ext>
            </a:extLst>
          </p:cNvPr>
          <p:cNvSpPr/>
          <p:nvPr/>
        </p:nvSpPr>
        <p:spPr bwMode="auto">
          <a:xfrm>
            <a:off x="9960761" y="3260038"/>
            <a:ext cx="2067339" cy="864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AQL aggregate </a:t>
            </a:r>
            <a:r>
              <a:rPr lang="it-IT" dirty="0" err="1"/>
              <a:t>filtered</a:t>
            </a:r>
            <a:r>
              <a:rPr lang="it-IT" dirty="0"/>
              <a:t> query </a:t>
            </a:r>
            <a:r>
              <a:rPr lang="it-IT" dirty="0" err="1"/>
              <a:t>into</a:t>
            </a:r>
            <a:r>
              <a:rPr lang="it-IT" dirty="0"/>
              <a:t> MOLAP data-cube</a:t>
            </a: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85787AED-F5F6-AB16-99E8-E9FE6A631594}"/>
              </a:ext>
            </a:extLst>
          </p:cNvPr>
          <p:cNvSpPr/>
          <p:nvPr/>
        </p:nvSpPr>
        <p:spPr>
          <a:xfrm>
            <a:off x="9221027" y="6104196"/>
            <a:ext cx="2196548" cy="6559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Output to </a:t>
            </a:r>
            <a:r>
              <a:rPr lang="it-IT" dirty="0" err="1"/>
              <a:t>Astronomer</a:t>
            </a:r>
            <a:endParaRPr lang="it-IT" dirty="0"/>
          </a:p>
        </p:txBody>
      </p:sp>
      <p:cxnSp>
        <p:nvCxnSpPr>
          <p:cNvPr id="13" name="Connettore a gomito 12">
            <a:extLst>
              <a:ext uri="{FF2B5EF4-FFF2-40B4-BE49-F238E27FC236}">
                <a16:creationId xmlns:a16="http://schemas.microsoft.com/office/drawing/2014/main" id="{AC748B2A-8836-3CE0-C933-1D9FB8E14BE9}"/>
              </a:ext>
            </a:extLst>
          </p:cNvPr>
          <p:cNvCxnSpPr>
            <a:stCxn id="2" idx="1"/>
          </p:cNvCxnSpPr>
          <p:nvPr/>
        </p:nvCxnSpPr>
        <p:spPr>
          <a:xfrm rot="10800000" flipV="1">
            <a:off x="8478078" y="2534478"/>
            <a:ext cx="298174" cy="72555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a gomito 24">
            <a:extLst>
              <a:ext uri="{FF2B5EF4-FFF2-40B4-BE49-F238E27FC236}">
                <a16:creationId xmlns:a16="http://schemas.microsoft.com/office/drawing/2014/main" id="{5D95BAF1-FB6A-4E65-6D9A-2428B54AB8C2}"/>
              </a:ext>
            </a:extLst>
          </p:cNvPr>
          <p:cNvCxnSpPr>
            <a:stCxn id="6" idx="2"/>
            <a:endCxn id="9" idx="0"/>
          </p:cNvCxnSpPr>
          <p:nvPr/>
        </p:nvCxnSpPr>
        <p:spPr>
          <a:xfrm rot="16200000" flipH="1">
            <a:off x="9636838" y="5421732"/>
            <a:ext cx="557375" cy="80755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a gomito 13">
            <a:extLst>
              <a:ext uri="{FF2B5EF4-FFF2-40B4-BE49-F238E27FC236}">
                <a16:creationId xmlns:a16="http://schemas.microsoft.com/office/drawing/2014/main" id="{B26B56DE-4B8A-1005-EA8F-7E8624216246}"/>
              </a:ext>
            </a:extLst>
          </p:cNvPr>
          <p:cNvCxnSpPr>
            <a:stCxn id="8" idx="2"/>
            <a:endCxn id="6" idx="0"/>
          </p:cNvCxnSpPr>
          <p:nvPr/>
        </p:nvCxnSpPr>
        <p:spPr>
          <a:xfrm rot="5400000">
            <a:off x="9974403" y="3662088"/>
            <a:ext cx="557375" cy="148268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6A812925-0B5B-D1B7-5FC0-F1ABF1FFE44C}"/>
              </a:ext>
            </a:extLst>
          </p:cNvPr>
          <p:cNvCxnSpPr>
            <a:stCxn id="5" idx="3"/>
            <a:endCxn id="8" idx="1"/>
          </p:cNvCxnSpPr>
          <p:nvPr/>
        </p:nvCxnSpPr>
        <p:spPr>
          <a:xfrm>
            <a:off x="9688994" y="3692390"/>
            <a:ext cx="2717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424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A72AA52-B362-4FF9-505C-C798ABAA2349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8CB7D1-7DC2-6A98-0B29-20A9967E2A24}"/>
              </a:ext>
            </a:extLst>
          </p:cNvPr>
          <p:cNvSpPr txBox="1"/>
          <p:nvPr/>
        </p:nvSpPr>
        <p:spPr>
          <a:xfrm>
            <a:off x="487009" y="2007703"/>
            <a:ext cx="490871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b="1" dirty="0"/>
          </a:p>
          <a:p>
            <a:r>
              <a:rPr lang="it-IT" b="1" dirty="0"/>
              <a:t>3) ADQL </a:t>
            </a:r>
            <a:r>
              <a:rPr lang="it-IT" b="1" dirty="0" err="1"/>
              <a:t>selection</a:t>
            </a:r>
            <a:r>
              <a:rPr lang="it-IT" b="1" dirty="0"/>
              <a:t> </a:t>
            </a:r>
            <a:r>
              <a:rPr lang="it-IT" b="1" dirty="0" err="1"/>
              <a:t>Example</a:t>
            </a:r>
            <a:endParaRPr lang="it-IT" b="1" dirty="0"/>
          </a:p>
          <a:p>
            <a:r>
              <a:rPr lang="en-US" dirty="0"/>
              <a:t>SELECT AVG(intensity)</a:t>
            </a:r>
          </a:p>
          <a:p>
            <a:r>
              <a:rPr lang="en-US" dirty="0"/>
              <a:t>FROM </a:t>
            </a:r>
            <a:r>
              <a:rPr lang="en-US" dirty="0" err="1"/>
              <a:t>sky_cube</a:t>
            </a:r>
            <a:endParaRPr lang="en-US" dirty="0"/>
          </a:p>
          <a:p>
            <a:r>
              <a:rPr lang="en-US" dirty="0"/>
              <a:t>WHERE 1=CONTAINS(</a:t>
            </a:r>
          </a:p>
          <a:p>
            <a:r>
              <a:rPr lang="en-US" dirty="0"/>
              <a:t>  POINT('ICRS', </a:t>
            </a:r>
            <a:r>
              <a:rPr lang="en-US" dirty="0" err="1"/>
              <a:t>ra</a:t>
            </a:r>
            <a:r>
              <a:rPr lang="en-US" dirty="0"/>
              <a:t>, dec),</a:t>
            </a:r>
          </a:p>
          <a:p>
            <a:r>
              <a:rPr lang="en-US" dirty="0"/>
              <a:t>  CIRCLE('ICRS', 150.5, 2.5, 0.5)</a:t>
            </a:r>
          </a:p>
          <a:p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b="1" dirty="0"/>
              <a:t>4) Example of FQL Example to process data:</a:t>
            </a:r>
            <a:r>
              <a:rPr lang="en-US" dirty="0"/>
              <a:t> </a:t>
            </a:r>
          </a:p>
          <a:p>
            <a:r>
              <a:rPr lang="en-US" dirty="0" err="1"/>
              <a:t>extract_spectrum</a:t>
            </a:r>
            <a:r>
              <a:rPr lang="en-US" dirty="0"/>
              <a:t>(</a:t>
            </a:r>
            <a:r>
              <a:rPr lang="en-US" dirty="0" err="1"/>
              <a:t>sky_cube</a:t>
            </a:r>
            <a:r>
              <a:rPr lang="en-US" dirty="0"/>
              <a:t>, </a:t>
            </a:r>
            <a:r>
              <a:rPr lang="en-US" dirty="0" err="1"/>
              <a:t>ra</a:t>
            </a:r>
            <a:r>
              <a:rPr lang="en-US" dirty="0"/>
              <a:t>, dec)</a:t>
            </a:r>
          </a:p>
          <a:p>
            <a:r>
              <a:rPr lang="en-US" dirty="0" err="1"/>
              <a:t>avg_over_time</a:t>
            </a:r>
            <a:r>
              <a:rPr lang="en-US" dirty="0"/>
              <a:t>(</a:t>
            </a:r>
          </a:p>
          <a:p>
            <a:r>
              <a:rPr lang="en-US" dirty="0"/>
              <a:t>    </a:t>
            </a:r>
            <a:r>
              <a:rPr lang="en-US" dirty="0" err="1"/>
              <a:t>extract_region</a:t>
            </a:r>
            <a:r>
              <a:rPr lang="en-US" dirty="0"/>
              <a:t>(</a:t>
            </a:r>
            <a:r>
              <a:rPr lang="en-US" dirty="0" err="1"/>
              <a:t>sky_cube</a:t>
            </a:r>
            <a:r>
              <a:rPr lang="en-US" dirty="0"/>
              <a:t>, </a:t>
            </a:r>
            <a:r>
              <a:rPr lang="en-US" dirty="0" err="1"/>
              <a:t>ra_range</a:t>
            </a:r>
            <a:r>
              <a:rPr lang="en-US" dirty="0"/>
              <a:t>, </a:t>
            </a:r>
            <a:r>
              <a:rPr lang="en-US" dirty="0" err="1"/>
              <a:t>dec_range</a:t>
            </a:r>
            <a:r>
              <a:rPr lang="en-US" dirty="0"/>
              <a:t>)</a:t>
            </a:r>
          </a:p>
          <a:p>
            <a:r>
              <a:rPr lang="en-US" dirty="0"/>
              <a:t>)</a:t>
            </a:r>
            <a:endParaRPr lang="it-IT" dirty="0"/>
          </a:p>
          <a:p>
            <a:endParaRPr lang="en-US" dirty="0"/>
          </a:p>
          <a:p>
            <a:endParaRPr lang="it-IT" dirty="0"/>
          </a:p>
        </p:txBody>
      </p:sp>
      <p:sp>
        <p:nvSpPr>
          <p:cNvPr id="4" name="Parentesi graffa chiusa 3">
            <a:extLst>
              <a:ext uri="{FF2B5EF4-FFF2-40B4-BE49-F238E27FC236}">
                <a16:creationId xmlns:a16="http://schemas.microsoft.com/office/drawing/2014/main" id="{3FF77FDA-08B8-349C-9108-2EB41A54AA0E}"/>
              </a:ext>
            </a:extLst>
          </p:cNvPr>
          <p:cNvSpPr/>
          <p:nvPr/>
        </p:nvSpPr>
        <p:spPr>
          <a:xfrm>
            <a:off x="5411854" y="5148467"/>
            <a:ext cx="317521" cy="800099"/>
          </a:xfrm>
          <a:prstGeom prst="rightBrac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B4D1DA0-AB5B-FE26-4D60-8AC5550FC4CD}"/>
              </a:ext>
            </a:extLst>
          </p:cNvPr>
          <p:cNvSpPr txBox="1"/>
          <p:nvPr/>
        </p:nvSpPr>
        <p:spPr bwMode="auto">
          <a:xfrm>
            <a:off x="5900693" y="5307486"/>
            <a:ext cx="2367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it-IT" b="1" dirty="0" err="1">
                <a:solidFill>
                  <a:srgbClr val="C00000"/>
                </a:solidFill>
              </a:rPr>
              <a:t>Extract</a:t>
            </a:r>
            <a:r>
              <a:rPr lang="it-IT" b="1" dirty="0">
                <a:solidFill>
                  <a:srgbClr val="C00000"/>
                </a:solidFill>
              </a:rPr>
              <a:t> a </a:t>
            </a:r>
            <a:r>
              <a:rPr lang="it-IT" b="1" dirty="0" err="1">
                <a:solidFill>
                  <a:srgbClr val="C00000"/>
                </a:solidFill>
              </a:rPr>
              <a:t>Spectrum</a:t>
            </a:r>
            <a:r>
              <a:rPr lang="it-IT" b="1" dirty="0">
                <a:solidFill>
                  <a:srgbClr val="C00000"/>
                </a:solidFill>
              </a:rPr>
              <a:t> </a:t>
            </a:r>
          </a:p>
          <a:p>
            <a:pPr>
              <a:defRPr/>
            </a:pPr>
            <a:r>
              <a:rPr lang="it-IT" b="1" dirty="0">
                <a:solidFill>
                  <a:srgbClr val="C00000"/>
                </a:solidFill>
              </a:rPr>
              <a:t>  from Sky RA/DEC</a:t>
            </a:r>
          </a:p>
        </p:txBody>
      </p:sp>
      <p:sp>
        <p:nvSpPr>
          <p:cNvPr id="28" name="Parentesi graffa chiusa 27">
            <a:extLst>
              <a:ext uri="{FF2B5EF4-FFF2-40B4-BE49-F238E27FC236}">
                <a16:creationId xmlns:a16="http://schemas.microsoft.com/office/drawing/2014/main" id="{C878D20A-3BE6-3B17-FA5A-5566C3584E9E}"/>
              </a:ext>
            </a:extLst>
          </p:cNvPr>
          <p:cNvSpPr/>
          <p:nvPr/>
        </p:nvSpPr>
        <p:spPr bwMode="auto">
          <a:xfrm>
            <a:off x="4124194" y="2665221"/>
            <a:ext cx="298720" cy="1280614"/>
          </a:xfrm>
          <a:prstGeom prst="rightBrac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9DE0C16-5ED0-5D6D-FAE2-06564651F74F}"/>
              </a:ext>
            </a:extLst>
          </p:cNvPr>
          <p:cNvSpPr txBox="1"/>
          <p:nvPr/>
        </p:nvSpPr>
        <p:spPr bwMode="auto">
          <a:xfrm>
            <a:off x="4443578" y="3143138"/>
            <a:ext cx="269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b="1" dirty="0" err="1">
                <a:solidFill>
                  <a:srgbClr val="C00000"/>
                </a:solidFill>
              </a:rPr>
              <a:t>Execute</a:t>
            </a:r>
            <a:r>
              <a:rPr lang="it-IT" b="1" dirty="0">
                <a:solidFill>
                  <a:srgbClr val="C00000"/>
                </a:solidFill>
              </a:rPr>
              <a:t> a ADQL query</a:t>
            </a:r>
          </a:p>
        </p:txBody>
      </p:sp>
      <p:sp>
        <p:nvSpPr>
          <p:cNvPr id="35" name="Titolo 1">
            <a:extLst>
              <a:ext uri="{FF2B5EF4-FFF2-40B4-BE49-F238E27FC236}">
                <a16:creationId xmlns:a16="http://schemas.microsoft.com/office/drawing/2014/main" id="{8C37B308-F60A-E0A2-E15C-8F52F246A257}"/>
              </a:ext>
            </a:extLst>
          </p:cNvPr>
          <p:cNvSpPr txBox="1">
            <a:spLocks/>
          </p:cNvSpPr>
          <p:nvPr/>
        </p:nvSpPr>
        <p:spPr bwMode="auto">
          <a:xfrm>
            <a:off x="723654" y="746091"/>
            <a:ext cx="11029616" cy="988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>
              <a:spcBef>
                <a:spcPts val="0"/>
              </a:spcBef>
              <a:buNone/>
              <a:defRPr sz="2800" b="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dirty="0"/>
              <a:t>POLYGLOT PERSISTENCE – SCIDB, AQL, FQL &amp; ADQL #2</a:t>
            </a:r>
            <a:br>
              <a:rPr lang="en-US" dirty="0"/>
            </a:br>
            <a:endParaRPr lang="en-US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80654DD-C75C-DCFC-A15B-58FB4C192651}"/>
              </a:ext>
            </a:extLst>
          </p:cNvPr>
          <p:cNvSpPr/>
          <p:nvPr/>
        </p:nvSpPr>
        <p:spPr bwMode="auto">
          <a:xfrm>
            <a:off x="8776252" y="2102127"/>
            <a:ext cx="2067339" cy="864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Astronomer</a:t>
            </a:r>
            <a:r>
              <a:rPr lang="it-IT" dirty="0"/>
              <a:t> </a:t>
            </a:r>
            <a:r>
              <a:rPr lang="it-IT" dirty="0" err="1"/>
              <a:t>Execute</a:t>
            </a:r>
            <a:r>
              <a:rPr lang="it-IT" dirty="0"/>
              <a:t> ADQL query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A165B34-A070-4201-750F-F3E47BF93EAE}"/>
              </a:ext>
            </a:extLst>
          </p:cNvPr>
          <p:cNvSpPr/>
          <p:nvPr/>
        </p:nvSpPr>
        <p:spPr bwMode="auto">
          <a:xfrm>
            <a:off x="7621655" y="3260038"/>
            <a:ext cx="2067339" cy="864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SCIDB </a:t>
            </a:r>
            <a:r>
              <a:rPr lang="it-IT" dirty="0" err="1"/>
              <a:t>translates</a:t>
            </a:r>
            <a:r>
              <a:rPr lang="it-IT" dirty="0"/>
              <a:t> ADQL queries in 3d Cube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4FCE254-F95A-E8E3-55FB-94BEE8F435E1}"/>
              </a:ext>
            </a:extLst>
          </p:cNvPr>
          <p:cNvSpPr/>
          <p:nvPr/>
        </p:nvSpPr>
        <p:spPr bwMode="auto">
          <a:xfrm>
            <a:off x="8311475" y="4682117"/>
            <a:ext cx="2400548" cy="864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FQL </a:t>
            </a:r>
            <a:r>
              <a:rPr lang="it-IT" dirty="0" err="1"/>
              <a:t>performs</a:t>
            </a:r>
            <a:r>
              <a:rPr lang="it-IT" dirty="0"/>
              <a:t> </a:t>
            </a:r>
            <a:r>
              <a:rPr lang="it-IT" dirty="0" err="1"/>
              <a:t>Functions</a:t>
            </a:r>
            <a:r>
              <a:rPr lang="it-IT" dirty="0"/>
              <a:t> &amp; Analytics on MOLAP Data-Cube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AA98A87-DB67-6C9B-F2E6-DA416744FC70}"/>
              </a:ext>
            </a:extLst>
          </p:cNvPr>
          <p:cNvSpPr/>
          <p:nvPr/>
        </p:nvSpPr>
        <p:spPr bwMode="auto">
          <a:xfrm>
            <a:off x="9960761" y="3260038"/>
            <a:ext cx="2067339" cy="864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AQL aggregate </a:t>
            </a:r>
            <a:r>
              <a:rPr lang="it-IT" dirty="0" err="1"/>
              <a:t>filtered</a:t>
            </a:r>
            <a:r>
              <a:rPr lang="it-IT" dirty="0"/>
              <a:t> query </a:t>
            </a:r>
            <a:r>
              <a:rPr lang="it-IT" dirty="0" err="1"/>
              <a:t>into</a:t>
            </a:r>
            <a:r>
              <a:rPr lang="it-IT" dirty="0"/>
              <a:t> MOLAP data-cube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B7A99682-9E03-B3EB-211F-766C448900E2}"/>
              </a:ext>
            </a:extLst>
          </p:cNvPr>
          <p:cNvSpPr/>
          <p:nvPr/>
        </p:nvSpPr>
        <p:spPr bwMode="auto">
          <a:xfrm>
            <a:off x="9221027" y="6104196"/>
            <a:ext cx="2196548" cy="6559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Output to </a:t>
            </a:r>
            <a:r>
              <a:rPr lang="it-IT" dirty="0" err="1"/>
              <a:t>Astronomer</a:t>
            </a:r>
            <a:endParaRPr lang="it-IT" dirty="0"/>
          </a:p>
        </p:txBody>
      </p:sp>
      <p:cxnSp>
        <p:nvCxnSpPr>
          <p:cNvPr id="9" name="Connettore a gomito 8">
            <a:extLst>
              <a:ext uri="{FF2B5EF4-FFF2-40B4-BE49-F238E27FC236}">
                <a16:creationId xmlns:a16="http://schemas.microsoft.com/office/drawing/2014/main" id="{C2618105-30D4-3A45-02BA-63DE3193DB5F}"/>
              </a:ext>
            </a:extLst>
          </p:cNvPr>
          <p:cNvCxnSpPr>
            <a:stCxn id="2" idx="1"/>
          </p:cNvCxnSpPr>
          <p:nvPr/>
        </p:nvCxnSpPr>
        <p:spPr bwMode="auto">
          <a:xfrm rot="10800000" flipV="1">
            <a:off x="8478078" y="2534478"/>
            <a:ext cx="298174" cy="72555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a gomito 9">
            <a:extLst>
              <a:ext uri="{FF2B5EF4-FFF2-40B4-BE49-F238E27FC236}">
                <a16:creationId xmlns:a16="http://schemas.microsoft.com/office/drawing/2014/main" id="{9E1CF421-D52E-6183-05AA-0EDC6439235D}"/>
              </a:ext>
            </a:extLst>
          </p:cNvPr>
          <p:cNvCxnSpPr>
            <a:stCxn id="6" idx="2"/>
            <a:endCxn id="8" idx="0"/>
          </p:cNvCxnSpPr>
          <p:nvPr/>
        </p:nvCxnSpPr>
        <p:spPr bwMode="auto">
          <a:xfrm rot="16200000" flipH="1">
            <a:off x="9636838" y="5421732"/>
            <a:ext cx="557375" cy="80755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a gomito 10">
            <a:extLst>
              <a:ext uri="{FF2B5EF4-FFF2-40B4-BE49-F238E27FC236}">
                <a16:creationId xmlns:a16="http://schemas.microsoft.com/office/drawing/2014/main" id="{88E638A0-469A-70DD-2521-BCE86359FCE2}"/>
              </a:ext>
            </a:extLst>
          </p:cNvPr>
          <p:cNvCxnSpPr>
            <a:stCxn id="7" idx="2"/>
            <a:endCxn id="6" idx="0"/>
          </p:cNvCxnSpPr>
          <p:nvPr/>
        </p:nvCxnSpPr>
        <p:spPr bwMode="auto">
          <a:xfrm rot="5400000">
            <a:off x="9974403" y="3662088"/>
            <a:ext cx="557375" cy="148268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07993C46-60C0-93D3-E1F2-3DCDD43DB904}"/>
              </a:ext>
            </a:extLst>
          </p:cNvPr>
          <p:cNvCxnSpPr>
            <a:stCxn id="5" idx="3"/>
            <a:endCxn id="7" idx="1"/>
          </p:cNvCxnSpPr>
          <p:nvPr/>
        </p:nvCxnSpPr>
        <p:spPr bwMode="auto">
          <a:xfrm>
            <a:off x="9688994" y="3692390"/>
            <a:ext cx="2717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437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75666737" name="Titolo 1"/>
          <p:cNvSpPr>
            <a:spLocks noGrp="1"/>
          </p:cNvSpPr>
          <p:nvPr>
            <p:ph type="title"/>
          </p:nvPr>
        </p:nvSpPr>
        <p:spPr bwMode="auto"/>
        <p:txBody>
          <a:bodyPr rtlCol="0"/>
          <a:lstStyle/>
          <a:p>
            <a:pPr>
              <a:defRPr/>
            </a:pPr>
            <a:r>
              <a:rPr lang="it-IT" sz="3600" dirty="0">
                <a:latin typeface="Bell MT" panose="02020503060305020303" pitchFamily="18" charset="0"/>
                <a:cs typeface="Aldhabi" panose="020F0502020204030204" pitchFamily="2" charset="-78"/>
              </a:rPr>
              <a:t>1</a:t>
            </a:r>
            <a:r>
              <a:rPr lang="it-IT" baseline="30000" dirty="0"/>
              <a:t>st</a:t>
            </a:r>
            <a:r>
              <a:rPr lang="it-IT" dirty="0"/>
              <a:t> Part CONCLUSION</a:t>
            </a:r>
            <a:endParaRPr dirty="0"/>
          </a:p>
        </p:txBody>
      </p:sp>
      <p:sp>
        <p:nvSpPr>
          <p:cNvPr id="499901877" name="Rettangolo 8"/>
          <p:cNvSpPr/>
          <p:nvPr/>
        </p:nvSpPr>
        <p:spPr bwMode="auto">
          <a:xfrm>
            <a:off x="4347506" y="1954734"/>
            <a:ext cx="666252" cy="531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972548321" name="Immagine 3" descr="Immagine che contiene interno, Scaffalatura, libro, Pubblicazione&#10;&#10;Il contenuto generato dall'IA potrebbe non essere corretto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68797" y="1954734"/>
            <a:ext cx="3636893" cy="4849191"/>
          </a:xfrm>
          <a:prstGeom prst="rect">
            <a:avLst/>
          </a:prstGeom>
        </p:spPr>
      </p:pic>
      <p:pic>
        <p:nvPicPr>
          <p:cNvPr id="528557904" name="Immagine 6" descr="Immagine che contiene disegno, diagramma, schizzo, testo&#10;&#10;Il contenuto generato dall'IA potrebbe non essere corretto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512294" y="2220293"/>
            <a:ext cx="7530617" cy="41477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/>
        <p:txBody>
          <a:bodyPr rtlCol="0"/>
          <a:lstStyle/>
          <a:p>
            <a:pPr>
              <a:defRPr/>
            </a:pPr>
            <a:r>
              <a:rPr lang="it-IT"/>
              <a:t>PRACTICAL USE-CASE</a:t>
            </a:r>
            <a:endParaRPr/>
          </a:p>
        </p:txBody>
      </p:sp>
      <p:sp>
        <p:nvSpPr>
          <p:cNvPr id="9" name="Rettangolo 8"/>
          <p:cNvSpPr/>
          <p:nvPr/>
        </p:nvSpPr>
        <p:spPr bwMode="auto">
          <a:xfrm>
            <a:off x="4347507" y="1954735"/>
            <a:ext cx="666253" cy="5311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80261799" name="CasellaDiTesto 480261798"/>
          <p:cNvSpPr txBox="1"/>
          <p:nvPr/>
        </p:nvSpPr>
        <p:spPr bwMode="auto">
          <a:xfrm>
            <a:off x="6770169" y="2239920"/>
            <a:ext cx="4893589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b="1"/>
              <a:t>Download the CaseStudy:</a:t>
            </a:r>
          </a:p>
          <a:p>
            <a:pPr algn="ctr">
              <a:defRPr/>
            </a:pPr>
            <a:r>
              <a:rPr b="1"/>
              <a:t> RethinkDB Demonstrator</a:t>
            </a:r>
            <a:endParaRPr/>
          </a:p>
          <a:p>
            <a:pPr>
              <a:defRPr/>
            </a:pPr>
            <a:endParaRPr/>
          </a:p>
          <a:p>
            <a:pPr>
              <a:defRPr/>
            </a:pPr>
            <a:endParaRPr/>
          </a:p>
        </p:txBody>
      </p:sp>
      <p:pic>
        <p:nvPicPr>
          <p:cNvPr id="1596828183" name="Immagine 159682818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22854" y="2037962"/>
            <a:ext cx="5375589" cy="4372146"/>
          </a:xfrm>
          <a:prstGeom prst="rect">
            <a:avLst/>
          </a:prstGeom>
        </p:spPr>
      </p:pic>
      <p:pic>
        <p:nvPicPr>
          <p:cNvPr id="1459396906" name="Immagine 145939690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517473" y="2999860"/>
            <a:ext cx="3657570" cy="3554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lum/>
            <a:alphaModFix/>
          </a:blip>
          <a:stretch/>
        </p:blipFill>
        <p:spPr bwMode="auto">
          <a:xfrm>
            <a:off x="7639503" y="0"/>
            <a:ext cx="4568944" cy="685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lum/>
            <a:alphaModFix/>
          </a:blip>
          <a:stretch/>
        </p:blipFill>
        <p:spPr bwMode="auto">
          <a:xfrm>
            <a:off x="213" y="0"/>
            <a:ext cx="4568944" cy="685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lum/>
            <a:alphaModFix/>
          </a:blip>
          <a:stretch/>
        </p:blipFill>
        <p:spPr bwMode="auto">
          <a:xfrm>
            <a:off x="4393262" y="0"/>
            <a:ext cx="3245805" cy="68568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 bwMode="auto">
          <a:xfrm rot="19706400">
            <a:off x="1054456" y="2760546"/>
            <a:ext cx="11353707" cy="1107425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6" tIns="54423" rIns="108846" bIns="54423" anchorCtr="0" compatLnSpc="0">
            <a:spAutoFit/>
          </a:bodyPr>
          <a:lstStyle/>
          <a:p>
            <a:pPr>
              <a:defRPr/>
            </a:pPr>
            <a:r>
              <a:rPr lang="en-US" sz="6550" b="1">
                <a:ln w="0">
                  <a:solidFill>
                    <a:srgbClr val="B39DDB"/>
                  </a:solidFill>
                  <a:prstDash val="solid"/>
                </a:ln>
                <a:solidFill>
                  <a:srgbClr val="C00000"/>
                </a:solidFill>
                <a:latin typeface="Liberation Sans"/>
                <a:ea typeface="Noto Sans CJK SC"/>
                <a:cs typeface="Lohit Devanagari"/>
              </a:rPr>
              <a:t>Thanks for your attention!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lum/>
            <a:alphaModFix/>
          </a:blip>
          <a:stretch/>
        </p:blipFill>
        <p:spPr bwMode="auto">
          <a:xfrm>
            <a:off x="774331" y="1610693"/>
            <a:ext cx="10585983" cy="48629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igura a mano libera: forma 2"/>
          <p:cNvSpPr/>
          <p:nvPr/>
        </p:nvSpPr>
        <p:spPr bwMode="auto">
          <a:xfrm>
            <a:off x="802631" y="1274448"/>
            <a:ext cx="7298817" cy="248903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808080"/>
            </a:solidFill>
            <a:prstDash val="solid"/>
          </a:ln>
        </p:spPr>
        <p:txBody>
          <a:bodyPr vert="horz" wrap="none" lIns="131051" tIns="76628" rIns="131051" bIns="76628" anchor="ctr" anchorCtr="0" compatLnSpc="0">
            <a:noAutofit/>
          </a:bodyPr>
          <a:lstStyle/>
          <a:p>
            <a:pPr>
              <a:defRPr/>
            </a:pPr>
            <a:endParaRPr lang="en-US" sz="2200">
              <a:latin typeface="Liberation Sans"/>
              <a:ea typeface="DejaVu Sans"/>
              <a:cs typeface="DejaVu Sans"/>
            </a:endParaRPr>
          </a:p>
        </p:txBody>
      </p:sp>
      <p:sp>
        <p:nvSpPr>
          <p:cNvPr id="4" name="CasellaDiTesto 3"/>
          <p:cNvSpPr txBox="1"/>
          <p:nvPr/>
        </p:nvSpPr>
        <p:spPr bwMode="auto">
          <a:xfrm>
            <a:off x="2396169" y="1288096"/>
            <a:ext cx="4160386" cy="430959"/>
          </a:xfrm>
          <a:prstGeom prst="rect">
            <a:avLst/>
          </a:prstGeom>
          <a:noFill/>
          <a:ln>
            <a:noFill/>
          </a:ln>
        </p:spPr>
        <p:txBody>
          <a:bodyPr vert="horz" wrap="none" lIns="108847" tIns="54423" rIns="108847" bIns="54423" anchorCtr="0" compatLnSpc="0">
            <a:spAutoFit/>
          </a:bodyPr>
          <a:lstStyle/>
          <a:p>
            <a:pPr>
              <a:defRPr/>
            </a:pPr>
            <a:r>
              <a:rPr lang="en-US" sz="2200" b="1">
                <a:latin typeface="Liberation Sans"/>
                <a:ea typeface="DejaVu Sans"/>
                <a:cs typeface="DejaVu Sans"/>
              </a:rPr>
              <a:t>Fixed-Schema Relational DBs</a:t>
            </a:r>
            <a:endParaRPr/>
          </a:p>
        </p:txBody>
      </p:sp>
      <p:sp>
        <p:nvSpPr>
          <p:cNvPr id="5" name="Figura a mano libera: forma 4"/>
          <p:cNvSpPr/>
          <p:nvPr/>
        </p:nvSpPr>
        <p:spPr bwMode="auto">
          <a:xfrm>
            <a:off x="802631" y="3874068"/>
            <a:ext cx="10948225" cy="26541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8160">
            <a:solidFill>
              <a:srgbClr val="FF00FF"/>
            </a:solidFill>
            <a:prstDash val="solid"/>
          </a:ln>
        </p:spPr>
        <p:txBody>
          <a:bodyPr vert="horz" wrap="none" lIns="131487" tIns="77063" rIns="131487" bIns="77063" anchor="ctr" anchorCtr="0" compatLnSpc="0">
            <a:noAutofit/>
          </a:bodyPr>
          <a:lstStyle/>
          <a:p>
            <a:pPr>
              <a:defRPr/>
            </a:pPr>
            <a:endParaRPr lang="en-US" sz="2200">
              <a:latin typeface="Liberation Sans"/>
              <a:ea typeface="DejaVu Sans"/>
              <a:cs typeface="DejaVu Sans"/>
            </a:endParaRPr>
          </a:p>
        </p:txBody>
      </p:sp>
      <p:sp>
        <p:nvSpPr>
          <p:cNvPr id="6" name="Figura a mano libera: forma 5"/>
          <p:cNvSpPr/>
          <p:nvPr/>
        </p:nvSpPr>
        <p:spPr bwMode="auto">
          <a:xfrm>
            <a:off x="8543800" y="1274448"/>
            <a:ext cx="3207056" cy="25996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8160">
            <a:solidFill>
              <a:srgbClr val="FF00FF"/>
            </a:solidFill>
            <a:prstDash val="solid"/>
          </a:ln>
        </p:spPr>
        <p:txBody>
          <a:bodyPr vert="horz" wrap="none" lIns="131487" tIns="77063" rIns="131487" bIns="77063" anchor="ctr" anchorCtr="0" compatLnSpc="0">
            <a:noAutofit/>
          </a:bodyPr>
          <a:lstStyle/>
          <a:p>
            <a:pPr>
              <a:defRPr/>
            </a:pPr>
            <a:endParaRPr lang="en-US" sz="2200">
              <a:latin typeface="Liberation Sans"/>
              <a:ea typeface="DejaVu Sans"/>
              <a:cs typeface="DejaVu Sans"/>
            </a:endParaRPr>
          </a:p>
        </p:txBody>
      </p:sp>
      <p:sp>
        <p:nvSpPr>
          <p:cNvPr id="7" name="Figura a mano libera: forma 6"/>
          <p:cNvSpPr/>
          <p:nvPr/>
        </p:nvSpPr>
        <p:spPr bwMode="auto">
          <a:xfrm>
            <a:off x="8610850" y="3696430"/>
            <a:ext cx="3096466" cy="33176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108847" tIns="54423" rIns="108847" bIns="54423" anchor="ctr" anchorCtr="0" compatLnSpc="0">
            <a:noAutofit/>
          </a:bodyPr>
          <a:lstStyle/>
          <a:p>
            <a:pPr>
              <a:defRPr/>
            </a:pPr>
            <a:endParaRPr lang="en-US" sz="2200">
              <a:latin typeface="Liberation Sans"/>
              <a:ea typeface="DejaVu Sans"/>
              <a:cs typeface="DejaVu Sans"/>
            </a:endParaRPr>
          </a:p>
        </p:txBody>
      </p:sp>
      <p:sp>
        <p:nvSpPr>
          <p:cNvPr id="8" name="CasellaDiTesto 7"/>
          <p:cNvSpPr txBox="1"/>
          <p:nvPr/>
        </p:nvSpPr>
        <p:spPr bwMode="auto">
          <a:xfrm>
            <a:off x="3559862" y="6111358"/>
            <a:ext cx="4719193" cy="430959"/>
          </a:xfrm>
          <a:prstGeom prst="rect">
            <a:avLst/>
          </a:prstGeom>
          <a:noFill/>
          <a:ln>
            <a:noFill/>
          </a:ln>
        </p:spPr>
        <p:txBody>
          <a:bodyPr vert="horz" wrap="none" lIns="108847" tIns="54423" rIns="108847" bIns="54423" anchorCtr="0" compatLnSpc="0">
            <a:spAutoFit/>
          </a:bodyPr>
          <a:lstStyle/>
          <a:p>
            <a:pPr>
              <a:defRPr/>
            </a:pPr>
            <a:r>
              <a:rPr lang="en-US" sz="2200" b="1">
                <a:latin typeface="Liberation Sans"/>
                <a:ea typeface="DejaVu Sans"/>
                <a:cs typeface="DejaVu Sans"/>
              </a:rPr>
              <a:t>Schemaless – Not Only Relational</a:t>
            </a:r>
            <a:endParaRPr/>
          </a:p>
        </p:txBody>
      </p:sp>
      <p:sp>
        <p:nvSpPr>
          <p:cNvPr id="9" name="Titolo 8"/>
          <p:cNvSpPr txBox="1">
            <a:spLocks noGrp="1"/>
          </p:cNvSpPr>
          <p:nvPr>
            <p:ph type="title" idx="4294967295"/>
          </p:nvPr>
        </p:nvSpPr>
        <p:spPr bwMode="auto">
          <a:xfrm>
            <a:off x="610625" y="56600"/>
            <a:ext cx="10971300" cy="1144631"/>
          </a:xfrm>
        </p:spPr>
        <p:txBody>
          <a:bodyPr vert="horz"/>
          <a:lstStyle/>
          <a:p>
            <a:pPr lvl="0">
              <a:defRPr/>
            </a:pPr>
            <a:r>
              <a:rPr lang="en-US"/>
              <a:t>Databases: feasible choices</a:t>
            </a:r>
            <a:endParaRPr/>
          </a:p>
        </p:txBody>
      </p:sp>
      <p:sp>
        <p:nvSpPr>
          <p:cNvPr id="10" name="CasellaDiTesto 9"/>
          <p:cNvSpPr txBox="1"/>
          <p:nvPr/>
        </p:nvSpPr>
        <p:spPr bwMode="auto">
          <a:xfrm>
            <a:off x="-2997065" y="466062"/>
            <a:ext cx="9589501" cy="751944"/>
          </a:xfrm>
          <a:prstGeom prst="rect">
            <a:avLst/>
          </a:prstGeom>
          <a:noFill/>
          <a:ln>
            <a:noFill/>
          </a:ln>
        </p:spPr>
        <p:txBody>
          <a:bodyPr vert="horz" wrap="none" lIns="108847" tIns="54423" rIns="108847" bIns="54423" anchorCtr="0" compatLnSpc="0">
            <a:spAutoFit/>
          </a:bodyPr>
          <a:lstStyle/>
          <a:p>
            <a:pPr>
              <a:defRPr/>
            </a:pPr>
            <a:r>
              <a:rPr lang="en-US" sz="4350" b="1" dirty="0">
                <a:latin typeface="Liberation Sans"/>
                <a:ea typeface="DejaVu Sans"/>
                <a:cs typeface="DejaVu Sans"/>
              </a:rPr>
              <a:t>                      Different DB Families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A90F99A-B568-1411-616C-DE561E06810C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85080F5E-57ED-D5B7-67B8-99A7DE59E11D}"/>
              </a:ext>
            </a:extLst>
          </p:cNvPr>
          <p:cNvSpPr/>
          <p:nvPr/>
        </p:nvSpPr>
        <p:spPr bwMode="auto">
          <a:xfrm>
            <a:off x="8610850" y="3696430"/>
            <a:ext cx="3096466" cy="33176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108847" tIns="54423" rIns="108847" bIns="54423" anchor="ctr" anchorCtr="0" compatLnSpc="0">
            <a:noAutofit/>
          </a:bodyPr>
          <a:lstStyle/>
          <a:p>
            <a:pPr>
              <a:defRPr/>
            </a:pPr>
            <a:endParaRPr lang="en-US" sz="2200">
              <a:latin typeface="Liberation Sans"/>
              <a:ea typeface="DejaVu Sans"/>
              <a:cs typeface="DejaVu Sans"/>
            </a:endParaRPr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A4804F0E-DD8E-EF85-57B3-359E2E99B1C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 bwMode="auto">
          <a:xfrm>
            <a:off x="610625" y="56600"/>
            <a:ext cx="10971300" cy="1144631"/>
          </a:xfrm>
        </p:spPr>
        <p:txBody>
          <a:bodyPr vert="horz"/>
          <a:lstStyle/>
          <a:p>
            <a:pPr lvl="0">
              <a:defRPr/>
            </a:pPr>
            <a:r>
              <a:rPr lang="en-US"/>
              <a:t>Databases: feasible choices</a:t>
            </a:r>
            <a:endParaRPr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D49CFA1-3689-EA1B-AC9C-1D72F6EAD049}"/>
              </a:ext>
            </a:extLst>
          </p:cNvPr>
          <p:cNvSpPr txBox="1"/>
          <p:nvPr/>
        </p:nvSpPr>
        <p:spPr bwMode="auto">
          <a:xfrm>
            <a:off x="-2997065" y="466062"/>
            <a:ext cx="9033258" cy="751431"/>
          </a:xfrm>
          <a:prstGeom prst="rect">
            <a:avLst/>
          </a:prstGeom>
          <a:noFill/>
          <a:ln>
            <a:noFill/>
          </a:ln>
        </p:spPr>
        <p:txBody>
          <a:bodyPr vert="horz" wrap="none" lIns="108847" tIns="54423" rIns="108847" bIns="54423" anchorCtr="0" compatLnSpc="0">
            <a:spAutoFit/>
          </a:bodyPr>
          <a:lstStyle/>
          <a:p>
            <a:pPr>
              <a:defRPr/>
            </a:pPr>
            <a:r>
              <a:rPr lang="en-US" sz="4350" b="1" dirty="0">
                <a:latin typeface="Liberation Sans"/>
                <a:ea typeface="DejaVu Sans"/>
                <a:cs typeface="DejaVu Sans"/>
              </a:rPr>
              <a:t>                      </a:t>
            </a: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https://landscape.cncf.io/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pic>
        <p:nvPicPr>
          <p:cNvPr id="12" name="Immagine 11" descr="Immagine che contiene testo, software, Icona del computer, Sistema operativo&#10;&#10;Il contenuto generato dall'IA potrebbe non essere corretto.">
            <a:extLst>
              <a:ext uri="{FF2B5EF4-FFF2-40B4-BE49-F238E27FC236}">
                <a16:creationId xmlns:a16="http://schemas.microsoft.com/office/drawing/2014/main" id="{42C838EB-4833-9A5D-68C7-01F14BE31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5" y="1116037"/>
            <a:ext cx="11854375" cy="562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51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 bwMode="auto">
          <a:xfrm>
            <a:off x="383762" y="542792"/>
            <a:ext cx="6580279" cy="751944"/>
          </a:xfrm>
          <a:prstGeom prst="rect">
            <a:avLst/>
          </a:prstGeom>
          <a:noFill/>
          <a:ln>
            <a:noFill/>
          </a:ln>
        </p:spPr>
        <p:txBody>
          <a:bodyPr vert="horz" wrap="none" lIns="108847" tIns="54423" rIns="108847" bIns="54423" anchorCtr="0" compatLnSpc="0">
            <a:spAutoFit/>
          </a:bodyPr>
          <a:lstStyle/>
          <a:p>
            <a:pPr>
              <a:defRPr/>
            </a:pPr>
            <a:r>
              <a:rPr lang="en-US" sz="4350" b="1">
                <a:latin typeface="Liberation Sans"/>
                <a:ea typeface="DejaVu Sans"/>
                <a:cs typeface="DejaVu Sans"/>
              </a:rPr>
              <a:t>Relational Family DBs  </a:t>
            </a:r>
            <a:endParaRPr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lum/>
            <a:alphaModFix/>
          </a:blip>
          <a:stretch/>
        </p:blipFill>
        <p:spPr bwMode="auto">
          <a:xfrm>
            <a:off x="442567" y="1437644"/>
            <a:ext cx="11526853" cy="475529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igura a mano libera: forma 3"/>
          <p:cNvSpPr/>
          <p:nvPr/>
        </p:nvSpPr>
        <p:spPr bwMode="auto">
          <a:xfrm>
            <a:off x="125170" y="6211657"/>
            <a:ext cx="11929150" cy="55294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108847" tIns="54423" rIns="108847" bIns="54423" anchor="ctr" anchorCtr="0" compatLnSpc="0">
            <a:noAutofit/>
          </a:bodyPr>
          <a:lstStyle/>
          <a:p>
            <a:pPr algn="ctr">
              <a:defRPr/>
            </a:pPr>
            <a:r>
              <a:rPr lang="en-US" sz="2200">
                <a:latin typeface="Liberation Sans"/>
                <a:ea typeface="DejaVu Sans"/>
                <a:cs typeface="DejaVu Sans"/>
              </a:rPr>
              <a:t>Different tables gather together by relations of keys and other external intermediate tables</a:t>
            </a:r>
            <a:endParaRPr/>
          </a:p>
        </p:txBody>
      </p:sp>
      <p:sp>
        <p:nvSpPr>
          <p:cNvPr id="5" name="CasellaDiTesto 4"/>
          <p:cNvSpPr txBox="1"/>
          <p:nvPr/>
        </p:nvSpPr>
        <p:spPr bwMode="auto">
          <a:xfrm>
            <a:off x="382846" y="1171451"/>
            <a:ext cx="8452586" cy="430959"/>
          </a:xfrm>
          <a:prstGeom prst="rect">
            <a:avLst/>
          </a:prstGeom>
          <a:noFill/>
          <a:ln>
            <a:noFill/>
          </a:ln>
        </p:spPr>
        <p:txBody>
          <a:bodyPr vert="horz" wrap="none" lIns="108847" tIns="54423" rIns="108847" bIns="54423" anchorCtr="0" compatLnSpc="0">
            <a:spAutoFit/>
          </a:bodyPr>
          <a:lstStyle/>
          <a:p>
            <a:pPr>
              <a:defRPr/>
            </a:pPr>
            <a:r>
              <a:rPr lang="en-US" sz="2200" b="1">
                <a:latin typeface="Liberation Sans"/>
                <a:ea typeface="DejaVu Sans"/>
                <a:cs typeface="DejaVu Sans"/>
              </a:rPr>
              <a:t>ACID Transactions (A</a:t>
            </a:r>
            <a:r>
              <a:rPr lang="en-US" sz="2200">
                <a:latin typeface="Liberation Sans"/>
                <a:ea typeface="DejaVu Sans"/>
                <a:cs typeface="DejaVu Sans"/>
              </a:rPr>
              <a:t>tomicity, </a:t>
            </a:r>
            <a:r>
              <a:rPr lang="en-US" sz="2200" b="1">
                <a:latin typeface="Liberation Sans"/>
                <a:ea typeface="DejaVu Sans"/>
                <a:cs typeface="DejaVu Sans"/>
              </a:rPr>
              <a:t>C</a:t>
            </a:r>
            <a:r>
              <a:rPr lang="en-US" sz="2200">
                <a:latin typeface="Liberation Sans"/>
                <a:ea typeface="DejaVu Sans"/>
                <a:cs typeface="DejaVu Sans"/>
              </a:rPr>
              <a:t>onsistence, </a:t>
            </a:r>
            <a:r>
              <a:rPr lang="en-US" sz="2200" b="1">
                <a:latin typeface="Liberation Sans"/>
                <a:ea typeface="DejaVu Sans"/>
                <a:cs typeface="DejaVu Sans"/>
              </a:rPr>
              <a:t>I</a:t>
            </a:r>
            <a:r>
              <a:rPr lang="en-US" sz="2200">
                <a:latin typeface="Liberation Sans"/>
                <a:ea typeface="DejaVu Sans"/>
                <a:cs typeface="DejaVu Sans"/>
              </a:rPr>
              <a:t>solation e </a:t>
            </a:r>
            <a:r>
              <a:rPr lang="en-US" sz="2200" b="1">
                <a:latin typeface="Liberation Sans"/>
                <a:ea typeface="DejaVu Sans"/>
                <a:cs typeface="DejaVu Sans"/>
              </a:rPr>
              <a:t>D</a:t>
            </a:r>
            <a:r>
              <a:rPr lang="en-US" sz="2200">
                <a:latin typeface="Liberation Sans"/>
                <a:ea typeface="DejaVu Sans"/>
                <a:cs typeface="DejaVu Sans"/>
              </a:rPr>
              <a:t>urability</a:t>
            </a:r>
            <a:r>
              <a:rPr lang="en-US" sz="2200" b="1">
                <a:latin typeface="Liberation Sans"/>
                <a:ea typeface="DejaVu Sans"/>
                <a:cs typeface="DejaVu Sans"/>
              </a:rPr>
              <a:t>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43117150" name="CasellaDiTesto 1"/>
          <p:cNvSpPr txBox="1"/>
          <p:nvPr/>
        </p:nvSpPr>
        <p:spPr bwMode="auto">
          <a:xfrm>
            <a:off x="383761" y="542791"/>
            <a:ext cx="6580278" cy="751943"/>
          </a:xfrm>
          <a:prstGeom prst="rect">
            <a:avLst/>
          </a:prstGeom>
          <a:noFill/>
          <a:ln>
            <a:noFill/>
          </a:ln>
        </p:spPr>
        <p:txBody>
          <a:bodyPr vert="horz" wrap="none" lIns="108846" tIns="54423" rIns="108846" bIns="54423" anchorCtr="0" compatLnSpc="0">
            <a:spAutoFit/>
          </a:bodyPr>
          <a:lstStyle/>
          <a:p>
            <a:pPr>
              <a:defRPr/>
            </a:pPr>
            <a:r>
              <a:rPr lang="en-US" sz="4350" b="1">
                <a:latin typeface="Liberation Sans"/>
                <a:ea typeface="DejaVu Sans"/>
                <a:cs typeface="DejaVu Sans"/>
              </a:rPr>
              <a:t>Relational Family DBs  </a:t>
            </a:r>
            <a:endParaRPr/>
          </a:p>
        </p:txBody>
      </p:sp>
      <p:sp>
        <p:nvSpPr>
          <p:cNvPr id="1875759607" name="Figura a mano libera: forma 3"/>
          <p:cNvSpPr/>
          <p:nvPr/>
        </p:nvSpPr>
        <p:spPr bwMode="auto">
          <a:xfrm>
            <a:off x="125169" y="6211656"/>
            <a:ext cx="11929149" cy="5529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108846" tIns="54423" rIns="108846" bIns="54423" anchor="ctr" anchorCtr="0" compatLnSpc="0">
            <a:noAutofit/>
          </a:bodyPr>
          <a:lstStyle/>
          <a:p>
            <a:pPr algn="ctr">
              <a:defRPr/>
            </a:pPr>
            <a:r>
              <a:rPr lang="en-US" sz="2200">
                <a:latin typeface="Liberation Sans"/>
                <a:ea typeface="DejaVu Sans"/>
                <a:cs typeface="DejaVu Sans"/>
              </a:rPr>
              <a:t>Different tables gather together by relations of keys and other external intermediate tables</a:t>
            </a:r>
            <a:endParaRPr/>
          </a:p>
        </p:txBody>
      </p:sp>
      <p:sp>
        <p:nvSpPr>
          <p:cNvPr id="1894356063" name="CasellaDiTesto 4"/>
          <p:cNvSpPr txBox="1"/>
          <p:nvPr/>
        </p:nvSpPr>
        <p:spPr bwMode="auto">
          <a:xfrm>
            <a:off x="382845" y="1171450"/>
            <a:ext cx="8452585" cy="430958"/>
          </a:xfrm>
          <a:prstGeom prst="rect">
            <a:avLst/>
          </a:prstGeom>
          <a:noFill/>
          <a:ln>
            <a:noFill/>
          </a:ln>
        </p:spPr>
        <p:txBody>
          <a:bodyPr vert="horz" wrap="none" lIns="108846" tIns="54423" rIns="108846" bIns="54423" anchorCtr="0" compatLnSpc="0">
            <a:spAutoFit/>
          </a:bodyPr>
          <a:lstStyle/>
          <a:p>
            <a:pPr>
              <a:defRPr/>
            </a:pPr>
            <a:r>
              <a:rPr lang="en-US" sz="2200" b="1">
                <a:latin typeface="Liberation Sans"/>
                <a:ea typeface="DejaVu Sans"/>
                <a:cs typeface="DejaVu Sans"/>
              </a:rPr>
              <a:t>ACID Transactions (A</a:t>
            </a:r>
            <a:r>
              <a:rPr lang="en-US" sz="2200">
                <a:latin typeface="Liberation Sans"/>
                <a:ea typeface="DejaVu Sans"/>
                <a:cs typeface="DejaVu Sans"/>
              </a:rPr>
              <a:t>tomicity, </a:t>
            </a:r>
            <a:r>
              <a:rPr lang="en-US" sz="2200" b="1">
                <a:latin typeface="Liberation Sans"/>
                <a:ea typeface="DejaVu Sans"/>
                <a:cs typeface="DejaVu Sans"/>
              </a:rPr>
              <a:t>C</a:t>
            </a:r>
            <a:r>
              <a:rPr lang="en-US" sz="2200">
                <a:latin typeface="Liberation Sans"/>
                <a:ea typeface="DejaVu Sans"/>
                <a:cs typeface="DejaVu Sans"/>
              </a:rPr>
              <a:t>onsistence, </a:t>
            </a:r>
            <a:r>
              <a:rPr lang="en-US" sz="2200" b="1">
                <a:latin typeface="Liberation Sans"/>
                <a:ea typeface="DejaVu Sans"/>
                <a:cs typeface="DejaVu Sans"/>
              </a:rPr>
              <a:t>I</a:t>
            </a:r>
            <a:r>
              <a:rPr lang="en-US" sz="2200">
                <a:latin typeface="Liberation Sans"/>
                <a:ea typeface="DejaVu Sans"/>
                <a:cs typeface="DejaVu Sans"/>
              </a:rPr>
              <a:t>solation e </a:t>
            </a:r>
            <a:r>
              <a:rPr lang="en-US" sz="2200" b="1">
                <a:latin typeface="Liberation Sans"/>
                <a:ea typeface="DejaVu Sans"/>
                <a:cs typeface="DejaVu Sans"/>
              </a:rPr>
              <a:t>D</a:t>
            </a:r>
            <a:r>
              <a:rPr lang="en-US" sz="2200">
                <a:latin typeface="Liberation Sans"/>
                <a:ea typeface="DejaVu Sans"/>
                <a:cs typeface="DejaVu Sans"/>
              </a:rPr>
              <a:t>urability</a:t>
            </a:r>
            <a:r>
              <a:rPr lang="en-US" sz="2200" b="1">
                <a:latin typeface="Liberation Sans"/>
                <a:ea typeface="DejaVu Sans"/>
                <a:cs typeface="DejaVu Sans"/>
              </a:rPr>
              <a:t>)</a:t>
            </a:r>
            <a:endParaRPr/>
          </a:p>
        </p:txBody>
      </p:sp>
      <p:pic>
        <p:nvPicPr>
          <p:cNvPr id="768529283" name="Immagin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82845" y="1753554"/>
            <a:ext cx="11335025" cy="43069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17437866" name="Immagine 1"/>
          <p:cNvPicPr>
            <a:picLocks noChangeAspect="1"/>
          </p:cNvPicPr>
          <p:nvPr/>
        </p:nvPicPr>
        <p:blipFill>
          <a:blip r:embed="rId3">
            <a:lum/>
            <a:alphaModFix/>
          </a:blip>
          <a:stretch/>
        </p:blipFill>
        <p:spPr bwMode="auto">
          <a:xfrm>
            <a:off x="331977" y="1254538"/>
            <a:ext cx="11501165" cy="4010152"/>
          </a:xfrm>
          <a:prstGeom prst="rect">
            <a:avLst/>
          </a:prstGeom>
          <a:noFill/>
          <a:ln>
            <a:noFill/>
          </a:ln>
        </p:spPr>
      </p:pic>
      <p:sp>
        <p:nvSpPr>
          <p:cNvPr id="461947346" name="CasellaDiTesto 2"/>
          <p:cNvSpPr txBox="1"/>
          <p:nvPr/>
        </p:nvSpPr>
        <p:spPr bwMode="auto">
          <a:xfrm>
            <a:off x="442566" y="412677"/>
            <a:ext cx="11140886" cy="751943"/>
          </a:xfrm>
          <a:prstGeom prst="rect">
            <a:avLst/>
          </a:prstGeom>
          <a:noFill/>
          <a:ln>
            <a:noFill/>
          </a:ln>
        </p:spPr>
        <p:txBody>
          <a:bodyPr vert="horz" wrap="none" lIns="108846" tIns="54423" rIns="108846" bIns="54423" anchorCtr="0" compatLnSpc="0">
            <a:spAutoFit/>
          </a:bodyPr>
          <a:lstStyle/>
          <a:p>
            <a:pPr>
              <a:defRPr/>
            </a:pPr>
            <a:r>
              <a:rPr lang="en-US" sz="4350" b="1">
                <a:latin typeface="Liberation Sans"/>
                <a:ea typeface="DejaVu Sans"/>
                <a:cs typeface="DejaVu Sans"/>
              </a:rPr>
              <a:t>OnLineAnalitycalProcessing (OLAP) DBs</a:t>
            </a:r>
            <a:endParaRPr/>
          </a:p>
        </p:txBody>
      </p:sp>
      <p:sp>
        <p:nvSpPr>
          <p:cNvPr id="1713659597" name="Connettore diritto 3"/>
          <p:cNvSpPr/>
          <p:nvPr/>
        </p:nvSpPr>
        <p:spPr bwMode="auto">
          <a:xfrm>
            <a:off x="6635500" y="3759994"/>
            <a:ext cx="0" cy="884704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108846" tIns="54423" rIns="108846" bIns="54423" anchor="ctr" anchorCtr="0" compatLnSpc="0"/>
          <a:lstStyle/>
          <a:p>
            <a:pPr>
              <a:defRPr/>
            </a:pPr>
            <a:endParaRPr lang="en-US" sz="2200">
              <a:latin typeface="Liberation Sans"/>
              <a:ea typeface="DejaVu Sans"/>
              <a:cs typeface="DejaVu Sans"/>
            </a:endParaRPr>
          </a:p>
        </p:txBody>
      </p:sp>
      <p:sp>
        <p:nvSpPr>
          <p:cNvPr id="426812710" name="Figura a mano libera: forma 4"/>
          <p:cNvSpPr/>
          <p:nvPr/>
        </p:nvSpPr>
        <p:spPr bwMode="auto">
          <a:xfrm>
            <a:off x="3539032" y="4644699"/>
            <a:ext cx="4932926" cy="132705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FE7F5"/>
          </a:solidFill>
          <a:ln w="29160">
            <a:solidFill>
              <a:srgbClr val="808080"/>
            </a:solidFill>
            <a:prstDash val="solid"/>
          </a:ln>
        </p:spPr>
        <p:txBody>
          <a:bodyPr vert="horz" wrap="none" lIns="126261" tIns="71838" rIns="126261" bIns="71838" anchor="ctr" anchorCtr="0" compatLnSpc="0">
            <a:noAutofit/>
          </a:bodyPr>
          <a:lstStyle/>
          <a:p>
            <a:pPr algn="ctr">
              <a:defRPr/>
            </a:pPr>
            <a:r>
              <a:rPr lang="en-US" sz="2200" b="1" u="sng">
                <a:latin typeface="Liberation Sans"/>
                <a:ea typeface="DejaVu Sans"/>
                <a:cs typeface="DejaVu Sans"/>
              </a:rPr>
              <a:t>Multidimensional “Cubes”, MOLAP</a:t>
            </a:r>
            <a:endParaRPr/>
          </a:p>
          <a:p>
            <a:pPr algn="ctr">
              <a:defRPr/>
            </a:pPr>
            <a:r>
              <a:rPr lang="en-US" sz="2200">
                <a:latin typeface="Liberation Sans"/>
                <a:ea typeface="DejaVu Sans"/>
                <a:cs typeface="DejaVu Sans"/>
              </a:rPr>
              <a:t>FQL = Fauna Query Language</a:t>
            </a:r>
            <a:endParaRPr/>
          </a:p>
          <a:p>
            <a:pPr algn="ctr">
              <a:defRPr/>
            </a:pPr>
            <a:r>
              <a:rPr lang="en-US" sz="2200">
                <a:latin typeface="Liberation Sans"/>
                <a:ea typeface="DejaVu Sans"/>
                <a:cs typeface="DejaVu Sans"/>
              </a:rPr>
              <a:t>→ Functional Expressions,</a:t>
            </a:r>
            <a:endParaRPr/>
          </a:p>
          <a:p>
            <a:pPr algn="ctr">
              <a:defRPr/>
            </a:pPr>
            <a:r>
              <a:rPr lang="en-US" sz="2200">
                <a:latin typeface="Liberation Sans"/>
                <a:ea typeface="DejaVu Sans"/>
                <a:cs typeface="DejaVu Sans"/>
              </a:rPr>
              <a:t>return arrays (M)OLAP of objects</a:t>
            </a:r>
            <a:endParaRPr/>
          </a:p>
        </p:txBody>
      </p:sp>
      <p:sp>
        <p:nvSpPr>
          <p:cNvPr id="1960566846" name="Connettore diritto 5"/>
          <p:cNvSpPr/>
          <p:nvPr/>
        </p:nvSpPr>
        <p:spPr bwMode="auto">
          <a:xfrm>
            <a:off x="5640208" y="1916134"/>
            <a:ext cx="834038" cy="81189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square" lIns="108846" tIns="54423" rIns="108846" bIns="54423" anchor="ctr" anchorCtr="0" compatLnSpc="0"/>
          <a:lstStyle/>
          <a:p>
            <a:pPr>
              <a:defRPr/>
            </a:pPr>
            <a:endParaRPr lang="en-US" sz="2200">
              <a:latin typeface="Liberation Sans"/>
              <a:ea typeface="DejaVu Sans"/>
              <a:cs typeface="DejaVu Sans"/>
            </a:endParaRPr>
          </a:p>
        </p:txBody>
      </p:sp>
      <p:sp>
        <p:nvSpPr>
          <p:cNvPr id="1924885815" name="CasellaDiTesto 6"/>
          <p:cNvSpPr txBox="1"/>
          <p:nvPr/>
        </p:nvSpPr>
        <p:spPr bwMode="auto">
          <a:xfrm>
            <a:off x="4728510" y="1327057"/>
            <a:ext cx="1257347" cy="609275"/>
          </a:xfrm>
          <a:prstGeom prst="rect">
            <a:avLst/>
          </a:prstGeom>
          <a:noFill/>
          <a:ln>
            <a:noFill/>
          </a:ln>
        </p:spPr>
        <p:txBody>
          <a:bodyPr vert="horz" wrap="none" lIns="108846" tIns="54423" rIns="108846" bIns="54423" anchorCtr="0" compatLnSpc="0">
            <a:spAutoFit/>
          </a:bodyPr>
          <a:lstStyle/>
          <a:p>
            <a:pPr>
              <a:defRPr/>
            </a:pPr>
            <a:r>
              <a:rPr lang="en-US" sz="1700" b="1">
                <a:latin typeface="Liberation Sans"/>
                <a:ea typeface="DejaVu Sans"/>
                <a:cs typeface="DejaVu Sans"/>
              </a:rPr>
              <a:t>Relational</a:t>
            </a:r>
            <a:endParaRPr/>
          </a:p>
          <a:p>
            <a:pPr>
              <a:defRPr/>
            </a:pPr>
            <a:r>
              <a:rPr lang="en-US" sz="1700" b="1">
                <a:latin typeface="Liberation Sans"/>
                <a:ea typeface="DejaVu Sans"/>
                <a:cs typeface="DejaVu Sans"/>
              </a:rPr>
              <a:t>   query</a:t>
            </a:r>
            <a:endParaRPr/>
          </a:p>
        </p:txBody>
      </p:sp>
      <p:sp>
        <p:nvSpPr>
          <p:cNvPr id="860259629" name="Figura a mano libera: forma 7"/>
          <p:cNvSpPr/>
          <p:nvPr/>
        </p:nvSpPr>
        <p:spPr bwMode="auto">
          <a:xfrm>
            <a:off x="110801" y="6105857"/>
            <a:ext cx="11832930" cy="5529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108846" tIns="54423" rIns="108846" bIns="54423" anchor="ctr" anchorCtr="0" compatLnSpc="0">
            <a:noAutofit/>
          </a:bodyPr>
          <a:lstStyle/>
          <a:p>
            <a:pPr algn="ctr">
              <a:defRPr/>
            </a:pPr>
            <a:r>
              <a:rPr lang="en-US" sz="2200">
                <a:latin typeface="Liberation Sans"/>
                <a:ea typeface="DejaVu Sans"/>
                <a:cs typeface="DejaVu Sans"/>
              </a:rPr>
              <a:t>selective extraction on the fly of several data sets to identify any particular trends at higher level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885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4885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566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60566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659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13659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81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681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rsonalizzata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/>
        <a:ea typeface="Arial"/>
        <a:cs typeface="Arial"/>
      </a:majorFont>
      <a:minorFont>
        <a:latin typeface="Gill Sans MT"/>
        <a:ea typeface="Arial"/>
        <a:cs typeface="Arial"/>
      </a:minorFont>
    </a:fontScheme>
    <a:fmtScheme name="Dividend">
      <a:fillStyleLst>
        <a:solidFill>
          <a:schemeClr val="phClr"/>
        </a:solidFill>
        <a:gradFill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{D1765416-0383-491F-8E88-9B40B4EB152F}tf56390039_win32</Template>
  <TotalTime>731</TotalTime>
  <Words>2651</Words>
  <Application>Microsoft Office PowerPoint</Application>
  <PresentationFormat>Widescreen</PresentationFormat>
  <Paragraphs>389</Paragraphs>
  <Slides>47</Slides>
  <Notes>47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47</vt:i4>
      </vt:variant>
    </vt:vector>
  </HeadingPairs>
  <TitlesOfParts>
    <vt:vector size="57" baseType="lpstr">
      <vt:lpstr>Arial</vt:lpstr>
      <vt:lpstr>Bell MT</vt:lpstr>
      <vt:lpstr>Calibri</vt:lpstr>
      <vt:lpstr>Courier New</vt:lpstr>
      <vt:lpstr>Gill Sans MT</vt:lpstr>
      <vt:lpstr>Liberation Sans</vt:lpstr>
      <vt:lpstr>Likhan</vt:lpstr>
      <vt:lpstr>Times New Roman</vt:lpstr>
      <vt:lpstr>Wingdings 2</vt:lpstr>
      <vt:lpstr>Personalizzata</vt:lpstr>
      <vt:lpstr>«The Central Role of Database Management System Technologies in Astronomical Archives»</vt:lpstr>
      <vt:lpstr>What DATABASES ARE?</vt:lpstr>
      <vt:lpstr>Presentazione standard di PowerPoint</vt:lpstr>
      <vt:lpstr>What DATABASES ARE?</vt:lpstr>
      <vt:lpstr>Databases: feasible choices</vt:lpstr>
      <vt:lpstr>Databases: feasible choices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Scale-up _vs_ Scale-out centralized vs distribuited</vt:lpstr>
      <vt:lpstr>Scale-up _vs_ Scale-out centralized vs distribuited</vt:lpstr>
      <vt:lpstr>Clustering, Sharding and and Replication</vt:lpstr>
      <vt:lpstr>Presentazione standard di PowerPoint</vt:lpstr>
      <vt:lpstr>Presentazione standard di PowerPoint</vt:lpstr>
      <vt:lpstr>HOW TO FIND THE BEST DATABASE for YOUR DATA?</vt:lpstr>
      <vt:lpstr>POLYGLOT PERSISTENCE  #1</vt:lpstr>
      <vt:lpstr>POLYGLOT PERSISTENCE  #2</vt:lpstr>
      <vt:lpstr>POLYGLOT PERSISTENCE - Technical implementations  #1</vt:lpstr>
      <vt:lpstr>POLYGLOT PERSISTENCE - Technical implementations  #1</vt:lpstr>
      <vt:lpstr>POLYGLOT PERSISTENCE - Technical implementations  #2</vt:lpstr>
      <vt:lpstr>POLYGLOT PERSISTENCE – TRIGGERING ACTIONS (change FEED)</vt:lpstr>
      <vt:lpstr>POLYGLOT PERSISTENCE – TRIGGERING ACTIONS (change FEED)</vt:lpstr>
      <vt:lpstr>POLYGLOT PERSISTENCE – A STEP FORWARD (MWL DB) #1</vt:lpstr>
      <vt:lpstr>POLYGLOT PERSISTENCE – A STEP FORWARD (MWL DB) #2</vt:lpstr>
      <vt:lpstr>POLYGLOT PERSISTENCE – A STEP FORWARD (MWL DB) #3</vt:lpstr>
      <vt:lpstr>POLYGLOT PERSISTENCE – A STEP FORWARD (MWL DB) #4</vt:lpstr>
      <vt:lpstr>POLYGLOT PERSISTENCE – A STEP FORWARD (MWL DB) #5</vt:lpstr>
      <vt:lpstr>POLYGLOT PERSISTENCE – SCIDB, AQL, FQL &amp; ADQL #1 </vt:lpstr>
      <vt:lpstr>Presentazione standard di PowerPoint</vt:lpstr>
      <vt:lpstr>Presentazione standard di PowerPoint</vt:lpstr>
      <vt:lpstr>1st Part CONCLUSION</vt:lpstr>
      <vt:lpstr>PRACTICAL USE-CASE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Central Role of Databases in Astrophysics</dc:title>
  <dc:creator>Stefano Gallozzi</dc:creator>
  <cp:lastModifiedBy>Stefano Gallozzi</cp:lastModifiedBy>
  <cp:revision>59</cp:revision>
  <dcterms:created xsi:type="dcterms:W3CDTF">2025-02-24T16:53:09Z</dcterms:created>
  <dcterms:modified xsi:type="dcterms:W3CDTF">2026-02-27T15:07:05Z</dcterms:modified>
</cp:coreProperties>
</file>