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1122" r:id="rId2"/>
    <p:sldId id="1374" r:id="rId3"/>
    <p:sldId id="1396" r:id="rId4"/>
    <p:sldId id="1361" r:id="rId5"/>
    <p:sldId id="1362" r:id="rId6"/>
    <p:sldId id="1389" r:id="rId7"/>
    <p:sldId id="1360" r:id="rId8"/>
    <p:sldId id="1370" r:id="rId9"/>
    <p:sldId id="1376" r:id="rId10"/>
    <p:sldId id="1355" r:id="rId11"/>
    <p:sldId id="1380" r:id="rId12"/>
    <p:sldId id="1392" r:id="rId13"/>
    <p:sldId id="1393" r:id="rId14"/>
    <p:sldId id="1230" r:id="rId15"/>
    <p:sldId id="260" r:id="rId16"/>
    <p:sldId id="1375" r:id="rId17"/>
    <p:sldId id="1378" r:id="rId18"/>
    <p:sldId id="1232" r:id="rId19"/>
    <p:sldId id="1239" r:id="rId20"/>
    <p:sldId id="1342" r:id="rId21"/>
    <p:sldId id="1167" r:id="rId22"/>
    <p:sldId id="1235" r:id="rId23"/>
    <p:sldId id="266" r:id="rId24"/>
    <p:sldId id="267" r:id="rId25"/>
    <p:sldId id="268" r:id="rId26"/>
    <p:sldId id="269" r:id="rId27"/>
    <p:sldId id="270" r:id="rId28"/>
    <p:sldId id="271" r:id="rId29"/>
    <p:sldId id="265" r:id="rId30"/>
    <p:sldId id="272" r:id="rId31"/>
    <p:sldId id="1340" r:id="rId32"/>
    <p:sldId id="1395" r:id="rId33"/>
  </p:sldIdLst>
  <p:sldSz cx="12192000" cy="6858000"/>
  <p:notesSz cx="6858000" cy="9144000"/>
  <p:defaultTextStyle>
    <a:defPPr>
      <a:defRPr lang="it-IT"/>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45"/>
    <p:restoredTop sz="88575"/>
  </p:normalViewPr>
  <p:slideViewPr>
    <p:cSldViewPr snapToGrid="0" snapToObjects="1">
      <p:cViewPr varScale="1">
        <p:scale>
          <a:sx n="120" d="100"/>
          <a:sy n="120" d="100"/>
        </p:scale>
        <p:origin x="512" y="184"/>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8375418F-26B4-4155-23C9-81BCE81B4B7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it-IT"/>
          </a:p>
        </p:txBody>
      </p:sp>
      <p:sp>
        <p:nvSpPr>
          <p:cNvPr id="3" name="Segnaposto data 2">
            <a:extLst>
              <a:ext uri="{FF2B5EF4-FFF2-40B4-BE49-F238E27FC236}">
                <a16:creationId xmlns:a16="http://schemas.microsoft.com/office/drawing/2014/main" id="{9FBE0903-C591-D074-45D5-2E81357027A6}"/>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AFB588AC-5F05-CC48-895C-0B411CB56390}" type="datetimeFigureOut">
              <a:rPr lang="it-IT"/>
              <a:pPr>
                <a:defRPr/>
              </a:pPr>
              <a:t>12/03/26</a:t>
            </a:fld>
            <a:endParaRPr lang="it-IT"/>
          </a:p>
        </p:txBody>
      </p:sp>
      <p:sp>
        <p:nvSpPr>
          <p:cNvPr id="4" name="Segnaposto immagine diapositiva 3">
            <a:extLst>
              <a:ext uri="{FF2B5EF4-FFF2-40B4-BE49-F238E27FC236}">
                <a16:creationId xmlns:a16="http://schemas.microsoft.com/office/drawing/2014/main" id="{E9F2241A-1665-998F-7259-B6D09274C86F}"/>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it-IT" noProof="0"/>
          </a:p>
        </p:txBody>
      </p:sp>
      <p:sp>
        <p:nvSpPr>
          <p:cNvPr id="5" name="Segnaposto note 4">
            <a:extLst>
              <a:ext uri="{FF2B5EF4-FFF2-40B4-BE49-F238E27FC236}">
                <a16:creationId xmlns:a16="http://schemas.microsoft.com/office/drawing/2014/main" id="{D50D9939-DF20-C111-53B7-CDD10039ECFE}"/>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6" name="Segnaposto piè di pagina 5">
            <a:extLst>
              <a:ext uri="{FF2B5EF4-FFF2-40B4-BE49-F238E27FC236}">
                <a16:creationId xmlns:a16="http://schemas.microsoft.com/office/drawing/2014/main" id="{11CB13B1-F81E-C4EC-595E-9CDD371EAC8A}"/>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it-IT"/>
          </a:p>
        </p:txBody>
      </p:sp>
      <p:sp>
        <p:nvSpPr>
          <p:cNvPr id="7" name="Segnaposto numero diapositiva 6">
            <a:extLst>
              <a:ext uri="{FF2B5EF4-FFF2-40B4-BE49-F238E27FC236}">
                <a16:creationId xmlns:a16="http://schemas.microsoft.com/office/drawing/2014/main" id="{FC74A249-3FDE-B2C3-1A23-85987C7FEE6F}"/>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AD7C5BA9-705C-2F4B-9938-F9E73996F76E}" type="slidenum">
              <a:rPr lang="it-IT"/>
              <a:pPr>
                <a:defRPr/>
              </a:pPr>
              <a:t>‹N›</a:t>
            </a:fld>
            <a:endParaRPr lang="it-IT"/>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B45357A1-BD3D-6222-D3D8-179E9BFB4C0B}"/>
              </a:ext>
            </a:extLst>
          </p:cNvPr>
          <p:cNvSpPr>
            <a:spLocks noGrp="1" noRot="1" noChangeAspect="1" noChangeArrowheads="1" noTextEdit="1"/>
          </p:cNvSpPr>
          <p:nvPr>
            <p:ph type="sldImg"/>
          </p:nvPr>
        </p:nvSpPr>
        <p:spPr bwMode="auto">
          <a:xfrm>
            <a:off x="490538" y="1027113"/>
            <a:ext cx="6578600" cy="3700462"/>
          </a:xfrm>
          <a:solidFill>
            <a:srgbClr val="FFFFFF"/>
          </a:solidFill>
          <a:ln>
            <a:solidFill>
              <a:srgbClr val="000000"/>
            </a:solidFill>
            <a:miter lim="800000"/>
            <a:headEnd/>
            <a:tailEnd/>
          </a:ln>
        </p:spPr>
      </p:sp>
      <p:sp>
        <p:nvSpPr>
          <p:cNvPr id="4099" name="Text Box 3">
            <a:extLst>
              <a:ext uri="{FF2B5EF4-FFF2-40B4-BE49-F238E27FC236}">
                <a16:creationId xmlns:a16="http://schemas.microsoft.com/office/drawing/2014/main" id="{7D21409D-3B25-813B-69E0-1631B62C9422}"/>
              </a:ext>
            </a:extLst>
          </p:cNvPr>
          <p:cNvSpPr>
            <a:spLocks noGrp="1" noChangeArrowheads="1"/>
          </p:cNvSpPr>
          <p:nvPr>
            <p:ph type="body" idx="1"/>
          </p:nvPr>
        </p:nvSpPr>
        <p:spPr bwMode="auto">
          <a:xfrm>
            <a:off x="1169988" y="5086350"/>
            <a:ext cx="5222875" cy="41100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7" rIns="91434" bIns="45717" numCol="1" anchor="ctr" anchorCtr="0" compatLnSpc="1">
            <a:prstTxWarp prst="textNoShape">
              <a:avLst/>
            </a:prstTxWarp>
          </a:bodyPr>
          <a:lstStyle/>
          <a:p>
            <a:pPr>
              <a:spcBef>
                <a:spcPct val="0"/>
              </a:spcBef>
            </a:pPr>
            <a:endParaRPr lang="it-IS" altLang="it-I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6BE04-6DA6-CCDD-BE17-A35D38520FBF}"/>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7E025346-8B92-650E-EDF3-8015D1B7107A}"/>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F6D32C5-51A8-98AA-B12F-3C743FCEE495}"/>
              </a:ext>
            </a:extLst>
          </p:cNvPr>
          <p:cNvSpPr>
            <a:spLocks noGrp="1"/>
          </p:cNvSpPr>
          <p:nvPr>
            <p:ph type="body" idx="1"/>
          </p:nvPr>
        </p:nvSpPr>
        <p:spPr/>
        <p:txBody>
          <a:bodyPr/>
          <a:lstStyle/>
          <a:p>
            <a:r>
              <a:rPr lang="it-IT" i="1" dirty="0">
                <a:effectLst/>
                <a:latin typeface="Helvetica" pitchFamily="2" charset="0"/>
              </a:rPr>
              <a:t>BASSINI+2020: Star </a:t>
            </a:r>
            <a:r>
              <a:rPr lang="it-IT" i="1" dirty="0" err="1">
                <a:effectLst/>
                <a:latin typeface="Helvetica" pitchFamily="2" charset="0"/>
              </a:rPr>
              <a:t>formation</a:t>
            </a:r>
            <a:r>
              <a:rPr lang="it-IT" i="1" dirty="0">
                <a:effectLst/>
                <a:latin typeface="Helvetica" pitchFamily="2" charset="0"/>
              </a:rPr>
              <a:t> rate </a:t>
            </a:r>
            <a:r>
              <a:rPr lang="it-IT" i="1" dirty="0" err="1">
                <a:effectLst/>
                <a:latin typeface="Helvetica" pitchFamily="2" charset="0"/>
              </a:rPr>
              <a:t>as</a:t>
            </a:r>
            <a:r>
              <a:rPr lang="it-IT" i="1" dirty="0">
                <a:effectLst/>
                <a:latin typeface="Helvetica" pitchFamily="2" charset="0"/>
              </a:rPr>
              <a:t> a </a:t>
            </a:r>
            <a:r>
              <a:rPr lang="it-IT" i="1" dirty="0" err="1">
                <a:effectLst/>
                <a:latin typeface="Helvetica" pitchFamily="2" charset="0"/>
              </a:rPr>
              <a:t>function</a:t>
            </a:r>
            <a:r>
              <a:rPr lang="it-IT" i="1" dirty="0">
                <a:effectLst/>
                <a:latin typeface="Helvetica" pitchFamily="2" charset="0"/>
              </a:rPr>
              <a:t> of </a:t>
            </a:r>
            <a:r>
              <a:rPr lang="it-IT" i="1" dirty="0" err="1">
                <a:effectLst/>
                <a:latin typeface="Helvetica" pitchFamily="2" charset="0"/>
              </a:rPr>
              <a:t>galaxy</a:t>
            </a:r>
            <a:r>
              <a:rPr lang="it-IT" i="1" dirty="0">
                <a:effectLst/>
                <a:latin typeface="Helvetica" pitchFamily="2" charset="0"/>
              </a:rPr>
              <a:t> stellar mass</a:t>
            </a:r>
            <a:r>
              <a:rPr lang="it-IT" i="0" dirty="0">
                <a:effectLst/>
                <a:latin typeface="Helvetica" pitchFamily="2" charset="0"/>
              </a:rPr>
              <a:t> </a:t>
            </a:r>
            <a:r>
              <a:rPr lang="it-IT" i="1" dirty="0" err="1">
                <a:effectLst/>
                <a:latin typeface="Helvetica" pitchFamily="2" charset="0"/>
              </a:rPr>
              <a:t>at</a:t>
            </a:r>
            <a:r>
              <a:rPr lang="it-IT" i="1" dirty="0">
                <a:effectLst/>
                <a:latin typeface="Helvetica" pitchFamily="2" charset="0"/>
              </a:rPr>
              <a:t> </a:t>
            </a:r>
            <a:r>
              <a:rPr lang="it-IT" i="1" dirty="0" err="1">
                <a:effectLst/>
                <a:latin typeface="Helvetica" pitchFamily="2" charset="0"/>
              </a:rPr>
              <a:t>z</a:t>
            </a:r>
            <a:r>
              <a:rPr lang="it-IT" i="1" dirty="0">
                <a:effectLst/>
                <a:latin typeface="Helvetica" pitchFamily="2" charset="0"/>
              </a:rPr>
              <a:t>   2:3. Red </a:t>
            </a:r>
            <a:r>
              <a:rPr lang="it-IT" i="1" dirty="0" err="1">
                <a:effectLst/>
                <a:latin typeface="Helvetica" pitchFamily="2" charset="0"/>
              </a:rPr>
              <a:t>solid</a:t>
            </a:r>
            <a:r>
              <a:rPr lang="it-IT" i="1" dirty="0">
                <a:effectLst/>
                <a:latin typeface="Helvetica" pitchFamily="2" charset="0"/>
              </a:rPr>
              <a:t> and </a:t>
            </a:r>
            <a:r>
              <a:rPr lang="it-IT" i="1" dirty="0" err="1">
                <a:effectLst/>
                <a:latin typeface="Helvetica" pitchFamily="2" charset="0"/>
              </a:rPr>
              <a:t>dashed</a:t>
            </a:r>
            <a:r>
              <a:rPr lang="it-IT" i="1" dirty="0">
                <a:effectLst/>
                <a:latin typeface="Helvetica" pitchFamily="2" charset="0"/>
              </a:rPr>
              <a:t> lines are </a:t>
            </a:r>
            <a:r>
              <a:rPr lang="it-IT" i="1" dirty="0" err="1">
                <a:effectLst/>
                <a:latin typeface="Helvetica" pitchFamily="2" charset="0"/>
              </a:rPr>
              <a:t>observational</a:t>
            </a:r>
            <a:r>
              <a:rPr lang="it-IT" i="1" dirty="0">
                <a:effectLst/>
                <a:latin typeface="Helvetica" pitchFamily="2" charset="0"/>
              </a:rPr>
              <a:t> data</a:t>
            </a:r>
            <a:r>
              <a:rPr lang="it-IT" i="0" dirty="0">
                <a:solidFill>
                  <a:schemeClr val="tx1"/>
                </a:solidFill>
                <a:effectLst/>
                <a:latin typeface="Helvetica" pitchFamily="2" charset="0"/>
              </a:rPr>
              <a:t> </a:t>
            </a:r>
            <a:r>
              <a:rPr lang="it-IT" i="1" dirty="0">
                <a:solidFill>
                  <a:srgbClr val="000000"/>
                </a:solidFill>
                <a:effectLst/>
                <a:latin typeface="Helvetica" pitchFamily="2" charset="0"/>
              </a:rPr>
              <a:t>from </a:t>
            </a:r>
            <a:r>
              <a:rPr lang="it-IT" i="1" dirty="0">
                <a:solidFill>
                  <a:srgbClr val="0000FF"/>
                </a:solidFill>
                <a:effectLst/>
                <a:latin typeface="Helvetica" pitchFamily="2" charset="0"/>
              </a:rPr>
              <a:t>Whitaker et al. </a:t>
            </a:r>
            <a:r>
              <a:rPr lang="it-IT" i="1" dirty="0">
                <a:solidFill>
                  <a:srgbClr val="000000"/>
                </a:solidFill>
                <a:effectLst/>
                <a:latin typeface="Helvetica" pitchFamily="2" charset="0"/>
              </a:rPr>
              <a:t>(</a:t>
            </a:r>
            <a:r>
              <a:rPr lang="it-IT" i="1" dirty="0">
                <a:solidFill>
                  <a:srgbClr val="0000FF"/>
                </a:solidFill>
                <a:effectLst/>
                <a:latin typeface="Helvetica" pitchFamily="2" charset="0"/>
              </a:rPr>
              <a:t>2014</a:t>
            </a:r>
            <a:r>
              <a:rPr lang="it-IT" i="1" dirty="0">
                <a:solidFill>
                  <a:srgbClr val="000000"/>
                </a:solidFill>
                <a:effectLst/>
                <a:latin typeface="Helvetica" pitchFamily="2" charset="0"/>
              </a:rPr>
              <a:t>) and </a:t>
            </a:r>
            <a:r>
              <a:rPr lang="it-IT" i="1" dirty="0">
                <a:solidFill>
                  <a:srgbClr val="0000FF"/>
                </a:solidFill>
                <a:effectLst/>
                <a:latin typeface="Helvetica" pitchFamily="2" charset="0"/>
              </a:rPr>
              <a:t>Schreiber et al. </a:t>
            </a:r>
            <a:r>
              <a:rPr lang="it-IT" i="1" dirty="0">
                <a:solidFill>
                  <a:srgbClr val="000000"/>
                </a:solidFill>
                <a:effectLst/>
                <a:latin typeface="Helvetica" pitchFamily="2" charset="0"/>
              </a:rPr>
              <a:t>(</a:t>
            </a:r>
            <a:r>
              <a:rPr lang="it-IT" i="1" dirty="0">
                <a:solidFill>
                  <a:srgbClr val="0000FF"/>
                </a:solidFill>
                <a:effectLst/>
                <a:latin typeface="Helvetica" pitchFamily="2" charset="0"/>
              </a:rPr>
              <a:t>2015</a:t>
            </a:r>
            <a:r>
              <a:rPr lang="it-IT" i="1" dirty="0">
                <a:solidFill>
                  <a:srgbClr val="000000"/>
                </a:solidFill>
                <a:effectLst/>
                <a:latin typeface="Helvetica" pitchFamily="2" charset="0"/>
              </a:rPr>
              <a:t>), </a:t>
            </a:r>
            <a:r>
              <a:rPr lang="it-IT" i="1" dirty="0" err="1">
                <a:solidFill>
                  <a:srgbClr val="000000"/>
                </a:solidFill>
                <a:effectLst/>
                <a:latin typeface="Helvetica" pitchFamily="2" charset="0"/>
              </a:rPr>
              <a:t>respectively</a:t>
            </a:r>
            <a:r>
              <a:rPr lang="it-IT" i="1" dirty="0">
                <a:solidFill>
                  <a:srgbClr val="000000"/>
                </a:solidFill>
                <a:effectLst/>
                <a:latin typeface="Helvetica" pitchFamily="2" charset="0"/>
              </a:rPr>
              <a:t>.</a:t>
            </a:r>
            <a:r>
              <a:rPr lang="it-IT" i="0" dirty="0">
                <a:solidFill>
                  <a:srgbClr val="0000FF"/>
                </a:solidFill>
                <a:effectLst/>
                <a:latin typeface="Helvetica" pitchFamily="2" charset="0"/>
              </a:rPr>
              <a:t> </a:t>
            </a:r>
            <a:r>
              <a:rPr lang="it-IT" i="1" dirty="0">
                <a:effectLst/>
                <a:latin typeface="Helvetica" pitchFamily="2" charset="0"/>
              </a:rPr>
              <a:t>Green </a:t>
            </a:r>
            <a:r>
              <a:rPr lang="it-IT" i="1" dirty="0" err="1">
                <a:effectLst/>
                <a:latin typeface="Helvetica" pitchFamily="2" charset="0"/>
              </a:rPr>
              <a:t>hexagons</a:t>
            </a:r>
            <a:r>
              <a:rPr lang="it-IT" i="1" dirty="0">
                <a:effectLst/>
                <a:latin typeface="Helvetica" pitchFamily="2" charset="0"/>
              </a:rPr>
              <a:t> and blue </a:t>
            </a:r>
            <a:r>
              <a:rPr lang="it-IT" i="1" dirty="0" err="1">
                <a:effectLst/>
                <a:latin typeface="Helvetica" pitchFamily="2" charset="0"/>
              </a:rPr>
              <a:t>squares</a:t>
            </a:r>
            <a:r>
              <a:rPr lang="it-IT" i="1" dirty="0">
                <a:effectLst/>
                <a:latin typeface="Helvetica" pitchFamily="2" charset="0"/>
              </a:rPr>
              <a:t> are </a:t>
            </a:r>
            <a:r>
              <a:rPr lang="it-IT" i="1" dirty="0" err="1">
                <a:effectLst/>
                <a:latin typeface="Helvetica" pitchFamily="2" charset="0"/>
              </a:rPr>
              <a:t>galaxies</a:t>
            </a:r>
            <a:r>
              <a:rPr lang="it-IT" i="1" dirty="0">
                <a:effectLst/>
                <a:latin typeface="Helvetica" pitchFamily="2" charset="0"/>
              </a:rPr>
              <a:t> from the </a:t>
            </a:r>
            <a:r>
              <a:rPr lang="it-IT" i="1" dirty="0" err="1">
                <a:effectLst/>
                <a:latin typeface="Helvetica" pitchFamily="2" charset="0"/>
              </a:rPr>
              <a:t>protoclusters</a:t>
            </a:r>
            <a:r>
              <a:rPr lang="it-IT" i="0" dirty="0">
                <a:solidFill>
                  <a:schemeClr val="tx1"/>
                </a:solidFill>
                <a:effectLst/>
                <a:latin typeface="Helvetica" pitchFamily="2" charset="0"/>
              </a:rPr>
              <a:t> </a:t>
            </a:r>
            <a:r>
              <a:rPr lang="it-IT" i="1" dirty="0">
                <a:solidFill>
                  <a:srgbClr val="000000"/>
                </a:solidFill>
                <a:effectLst/>
                <a:latin typeface="Helvetica" pitchFamily="2" charset="0"/>
              </a:rPr>
              <a:t>of </a:t>
            </a:r>
            <a:r>
              <a:rPr lang="it-IT" i="1" dirty="0" err="1">
                <a:solidFill>
                  <a:srgbClr val="0000FF"/>
                </a:solidFill>
                <a:effectLst/>
                <a:latin typeface="Helvetica" pitchFamily="2" charset="0"/>
              </a:rPr>
              <a:t>Gómez-Guijarro</a:t>
            </a:r>
            <a:r>
              <a:rPr lang="it-IT" i="1" dirty="0">
                <a:solidFill>
                  <a:srgbClr val="0000FF"/>
                </a:solidFill>
                <a:effectLst/>
                <a:latin typeface="Helvetica" pitchFamily="2" charset="0"/>
              </a:rPr>
              <a:t> et al. </a:t>
            </a:r>
            <a:r>
              <a:rPr lang="it-IT" i="1" dirty="0">
                <a:solidFill>
                  <a:srgbClr val="000000"/>
                </a:solidFill>
                <a:effectLst/>
                <a:latin typeface="Helvetica" pitchFamily="2" charset="0"/>
              </a:rPr>
              <a:t>(</a:t>
            </a:r>
            <a:r>
              <a:rPr lang="it-IT" i="1" dirty="0">
                <a:solidFill>
                  <a:srgbClr val="0000FF"/>
                </a:solidFill>
                <a:effectLst/>
                <a:latin typeface="Helvetica" pitchFamily="2" charset="0"/>
              </a:rPr>
              <a:t>2019</a:t>
            </a:r>
            <a:r>
              <a:rPr lang="it-IT" i="1" dirty="0">
                <a:solidFill>
                  <a:srgbClr val="000000"/>
                </a:solidFill>
                <a:effectLst/>
                <a:latin typeface="Helvetica" pitchFamily="2" charset="0"/>
              </a:rPr>
              <a:t>) and the cluster of </a:t>
            </a:r>
            <a:r>
              <a:rPr lang="it-IT" i="1" dirty="0" err="1">
                <a:solidFill>
                  <a:srgbClr val="0000FF"/>
                </a:solidFill>
                <a:effectLst/>
                <a:latin typeface="Helvetica" pitchFamily="2" charset="0"/>
              </a:rPr>
              <a:t>Wang</a:t>
            </a:r>
            <a:r>
              <a:rPr lang="it-IT" i="1" dirty="0">
                <a:solidFill>
                  <a:srgbClr val="0000FF"/>
                </a:solidFill>
                <a:effectLst/>
                <a:latin typeface="Helvetica" pitchFamily="2" charset="0"/>
              </a:rPr>
              <a:t> et al.</a:t>
            </a:r>
            <a:r>
              <a:rPr lang="it-IT" i="0" dirty="0">
                <a:solidFill>
                  <a:srgbClr val="0000FF"/>
                </a:solidFill>
                <a:effectLst/>
                <a:latin typeface="Helvetica" pitchFamily="2" charset="0"/>
              </a:rPr>
              <a:t> </a:t>
            </a:r>
            <a:r>
              <a:rPr lang="it-IT" i="1" dirty="0">
                <a:effectLst/>
                <a:latin typeface="Helvetica" pitchFamily="2" charset="0"/>
              </a:rPr>
              <a:t>(</a:t>
            </a:r>
            <a:r>
              <a:rPr lang="it-IT" i="1" dirty="0">
                <a:solidFill>
                  <a:srgbClr val="0000FF"/>
                </a:solidFill>
                <a:effectLst/>
                <a:latin typeface="Helvetica" pitchFamily="2" charset="0"/>
              </a:rPr>
              <a:t>2018</a:t>
            </a:r>
            <a:r>
              <a:rPr lang="it-IT" i="1" dirty="0">
                <a:effectLst/>
                <a:latin typeface="Helvetica" pitchFamily="2" charset="0"/>
              </a:rPr>
              <a:t>), </a:t>
            </a:r>
            <a:r>
              <a:rPr lang="it-IT" i="1" dirty="0" err="1">
                <a:effectLst/>
                <a:latin typeface="Helvetica" pitchFamily="2" charset="0"/>
              </a:rPr>
              <a:t>respectively</a:t>
            </a:r>
            <a:r>
              <a:rPr lang="it-IT" i="1" dirty="0">
                <a:effectLst/>
                <a:latin typeface="Helvetica" pitchFamily="2" charset="0"/>
              </a:rPr>
              <a:t>. Grey points are </a:t>
            </a:r>
            <a:r>
              <a:rPr lang="it-IT" i="1" dirty="0" err="1">
                <a:effectLst/>
                <a:latin typeface="Helvetica" pitchFamily="2" charset="0"/>
              </a:rPr>
              <a:t>galaxies</a:t>
            </a:r>
            <a:r>
              <a:rPr lang="it-IT" i="1" dirty="0">
                <a:effectLst/>
                <a:latin typeface="Helvetica" pitchFamily="2" charset="0"/>
              </a:rPr>
              <a:t> in </a:t>
            </a:r>
            <a:r>
              <a:rPr lang="it-IT" i="1" dirty="0" err="1">
                <a:effectLst/>
                <a:latin typeface="Helvetica" pitchFamily="2" charset="0"/>
              </a:rPr>
              <a:t>our</a:t>
            </a:r>
            <a:r>
              <a:rPr lang="it-IT" i="1" dirty="0">
                <a:effectLst/>
                <a:latin typeface="Helvetica" pitchFamily="2" charset="0"/>
              </a:rPr>
              <a:t> </a:t>
            </a:r>
            <a:r>
              <a:rPr lang="it-IT" i="1" dirty="0" err="1">
                <a:effectLst/>
                <a:latin typeface="Helvetica" pitchFamily="2" charset="0"/>
              </a:rPr>
              <a:t>simulations</a:t>
            </a:r>
            <a:r>
              <a:rPr lang="it-IT" i="1" dirty="0">
                <a:effectLst/>
                <a:latin typeface="Helvetica" pitchFamily="2" charset="0"/>
              </a:rPr>
              <a:t>. </a:t>
            </a:r>
            <a:r>
              <a:rPr lang="it-IT" b="1" i="1" dirty="0">
                <a:solidFill>
                  <a:srgbClr val="FF0000"/>
                </a:solidFill>
                <a:effectLst/>
                <a:highlight>
                  <a:srgbClr val="FFFF00"/>
                </a:highlight>
                <a:latin typeface="Helvetica" pitchFamily="2" charset="0"/>
              </a:rPr>
              <a:t>Black</a:t>
            </a:r>
            <a:r>
              <a:rPr lang="it-IT" b="1" i="0" dirty="0">
                <a:solidFill>
                  <a:srgbClr val="FF0000"/>
                </a:solidFill>
                <a:effectLst/>
                <a:highlight>
                  <a:srgbClr val="FFFF00"/>
                </a:highlight>
                <a:latin typeface="Helvetica" pitchFamily="2" charset="0"/>
              </a:rPr>
              <a:t> </a:t>
            </a:r>
            <a:r>
              <a:rPr lang="it-IT" b="1" i="1" dirty="0" err="1">
                <a:solidFill>
                  <a:srgbClr val="FF0000"/>
                </a:solidFill>
                <a:effectLst/>
                <a:highlight>
                  <a:srgbClr val="FFFF00"/>
                </a:highlight>
                <a:latin typeface="Helvetica" pitchFamily="2" charset="0"/>
              </a:rPr>
              <a:t>dashed</a:t>
            </a:r>
            <a:r>
              <a:rPr lang="it-IT" b="1" i="1" dirty="0">
                <a:solidFill>
                  <a:srgbClr val="FF0000"/>
                </a:solidFill>
                <a:effectLst/>
                <a:highlight>
                  <a:srgbClr val="FFFF00"/>
                </a:highlight>
                <a:latin typeface="Helvetica" pitchFamily="2" charset="0"/>
              </a:rPr>
              <a:t> line fix the </a:t>
            </a:r>
            <a:r>
              <a:rPr lang="it-IT" b="1" i="1" dirty="0" err="1">
                <a:solidFill>
                  <a:srgbClr val="FF0000"/>
                </a:solidFill>
                <a:effectLst/>
                <a:highlight>
                  <a:srgbClr val="FFFF00"/>
                </a:highlight>
                <a:latin typeface="Helvetica" pitchFamily="2" charset="0"/>
              </a:rPr>
              <a:t>distinction</a:t>
            </a:r>
            <a:r>
              <a:rPr lang="it-IT" b="1" i="1" dirty="0">
                <a:solidFill>
                  <a:srgbClr val="FF0000"/>
                </a:solidFill>
                <a:effectLst/>
                <a:highlight>
                  <a:srgbClr val="FFFF00"/>
                </a:highlight>
                <a:latin typeface="Helvetica" pitchFamily="2" charset="0"/>
              </a:rPr>
              <a:t> </a:t>
            </a:r>
            <a:r>
              <a:rPr lang="it-IT" b="1" i="1" dirty="0" err="1">
                <a:solidFill>
                  <a:srgbClr val="FF0000"/>
                </a:solidFill>
                <a:effectLst/>
                <a:highlight>
                  <a:srgbClr val="FFFF00"/>
                </a:highlight>
                <a:latin typeface="Helvetica" pitchFamily="2" charset="0"/>
              </a:rPr>
              <a:t>between</a:t>
            </a:r>
            <a:r>
              <a:rPr lang="it-IT" b="1" i="1" dirty="0">
                <a:solidFill>
                  <a:srgbClr val="FF0000"/>
                </a:solidFill>
                <a:effectLst/>
                <a:highlight>
                  <a:srgbClr val="FFFF00"/>
                </a:highlight>
                <a:latin typeface="Helvetica" pitchFamily="2" charset="0"/>
              </a:rPr>
              <a:t> </a:t>
            </a:r>
            <a:r>
              <a:rPr lang="it-IT" b="1" i="1" dirty="0" err="1">
                <a:solidFill>
                  <a:srgbClr val="FF0000"/>
                </a:solidFill>
                <a:effectLst/>
                <a:highlight>
                  <a:srgbClr val="FFFF00"/>
                </a:highlight>
                <a:latin typeface="Helvetica" pitchFamily="2" charset="0"/>
              </a:rPr>
              <a:t>active</a:t>
            </a:r>
            <a:r>
              <a:rPr lang="it-IT" b="1" i="1" dirty="0">
                <a:solidFill>
                  <a:srgbClr val="FF0000"/>
                </a:solidFill>
                <a:effectLst/>
                <a:highlight>
                  <a:srgbClr val="FFFF00"/>
                </a:highlight>
                <a:latin typeface="Helvetica" pitchFamily="2" charset="0"/>
              </a:rPr>
              <a:t> and passive </a:t>
            </a:r>
            <a:r>
              <a:rPr lang="it-IT" b="1" i="1" dirty="0" err="1">
                <a:solidFill>
                  <a:srgbClr val="FF0000"/>
                </a:solidFill>
                <a:effectLst/>
                <a:highlight>
                  <a:srgbClr val="FFFF00"/>
                </a:highlight>
                <a:latin typeface="Helvetica" pitchFamily="2" charset="0"/>
              </a:rPr>
              <a:t>galaxies</a:t>
            </a:r>
            <a:r>
              <a:rPr lang="it-IT" b="1" i="0" dirty="0">
                <a:solidFill>
                  <a:srgbClr val="FF0000"/>
                </a:solidFill>
                <a:effectLst/>
                <a:highlight>
                  <a:srgbClr val="FFFF00"/>
                </a:highlight>
                <a:latin typeface="Helvetica" pitchFamily="2" charset="0"/>
              </a:rPr>
              <a:t> </a:t>
            </a:r>
            <a:r>
              <a:rPr lang="it-IT" b="1" i="1" dirty="0">
                <a:solidFill>
                  <a:srgbClr val="FF0000"/>
                </a:solidFill>
                <a:effectLst/>
                <a:highlight>
                  <a:srgbClr val="FFFF00"/>
                </a:highlight>
                <a:latin typeface="Helvetica" pitchFamily="2" charset="0"/>
              </a:rPr>
              <a:t>(Pacifici et al. 2016)</a:t>
            </a:r>
            <a:r>
              <a:rPr lang="it-IT" b="1" i="1" dirty="0">
                <a:solidFill>
                  <a:srgbClr val="FF0000"/>
                </a:solidFill>
                <a:effectLst/>
                <a:latin typeface="Helvetica" pitchFamily="2" charset="0"/>
              </a:rPr>
              <a:t>.</a:t>
            </a:r>
            <a:r>
              <a:rPr lang="it-IT" i="1" dirty="0">
                <a:solidFill>
                  <a:srgbClr val="FF0000"/>
                </a:solidFill>
                <a:effectLst/>
                <a:latin typeface="Helvetica" pitchFamily="2" charset="0"/>
              </a:rPr>
              <a:t> </a:t>
            </a:r>
            <a:r>
              <a:rPr lang="it-IT" i="1" dirty="0">
                <a:effectLst/>
                <a:latin typeface="Helvetica" pitchFamily="2" charset="0"/>
              </a:rPr>
              <a:t>Black points </a:t>
            </a:r>
            <a:r>
              <a:rPr lang="it-IT" i="1" dirty="0" err="1">
                <a:effectLst/>
                <a:latin typeface="Helvetica" pitchFamily="2" charset="0"/>
              </a:rPr>
              <a:t>represent</a:t>
            </a:r>
            <a:r>
              <a:rPr lang="it-IT" i="1" dirty="0">
                <a:effectLst/>
                <a:latin typeface="Helvetica" pitchFamily="2" charset="0"/>
              </a:rPr>
              <a:t> </a:t>
            </a:r>
            <a:r>
              <a:rPr lang="it-IT" i="1" dirty="0" err="1">
                <a:effectLst/>
                <a:latin typeface="Helvetica" pitchFamily="2" charset="0"/>
              </a:rPr>
              <a:t>median</a:t>
            </a:r>
            <a:r>
              <a:rPr lang="it-IT" i="1" dirty="0">
                <a:effectLst/>
                <a:latin typeface="Helvetica" pitchFamily="2" charset="0"/>
              </a:rPr>
              <a:t> </a:t>
            </a:r>
            <a:r>
              <a:rPr lang="it-IT" i="1" dirty="0" err="1">
                <a:effectLst/>
                <a:latin typeface="Helvetica" pitchFamily="2" charset="0"/>
              </a:rPr>
              <a:t>values</a:t>
            </a:r>
            <a:r>
              <a:rPr lang="it-IT" i="1" dirty="0">
                <a:effectLst/>
                <a:latin typeface="Helvetica" pitchFamily="2" charset="0"/>
              </a:rPr>
              <a:t> of star </a:t>
            </a:r>
            <a:r>
              <a:rPr lang="it-IT" i="1" dirty="0" err="1">
                <a:effectLst/>
                <a:latin typeface="Helvetica" pitchFamily="2" charset="0"/>
              </a:rPr>
              <a:t>forming</a:t>
            </a:r>
            <a:r>
              <a:rPr lang="it-IT" i="0" dirty="0">
                <a:effectLst/>
                <a:latin typeface="Helvetica" pitchFamily="2" charset="0"/>
              </a:rPr>
              <a:t> </a:t>
            </a:r>
            <a:r>
              <a:rPr lang="it-IT" i="1" dirty="0" err="1">
                <a:effectLst/>
                <a:latin typeface="Helvetica" pitchFamily="2" charset="0"/>
              </a:rPr>
              <a:t>galaxies</a:t>
            </a:r>
            <a:r>
              <a:rPr lang="it-IT" i="1" dirty="0">
                <a:effectLst/>
                <a:latin typeface="Helvetica" pitchFamily="2" charset="0"/>
              </a:rPr>
              <a:t> with 16th and 84th </a:t>
            </a:r>
            <a:r>
              <a:rPr lang="it-IT" i="1" dirty="0" err="1">
                <a:effectLst/>
                <a:latin typeface="Helvetica" pitchFamily="2" charset="0"/>
              </a:rPr>
              <a:t>percentiles</a:t>
            </a:r>
            <a:r>
              <a:rPr lang="it-IT" i="1" dirty="0">
                <a:effectLst/>
                <a:latin typeface="Helvetica" pitchFamily="2" charset="0"/>
              </a:rPr>
              <a:t>. </a:t>
            </a:r>
            <a:r>
              <a:rPr lang="it-IT" i="1" dirty="0" err="1">
                <a:effectLst/>
                <a:latin typeface="Helvetica" pitchFamily="2" charset="0"/>
              </a:rPr>
              <a:t>Both</a:t>
            </a:r>
            <a:r>
              <a:rPr lang="it-IT" i="1" dirty="0">
                <a:effectLst/>
                <a:latin typeface="Helvetica" pitchFamily="2" charset="0"/>
              </a:rPr>
              <a:t> </a:t>
            </a:r>
            <a:r>
              <a:rPr lang="it-IT" i="1" dirty="0" err="1">
                <a:effectLst/>
                <a:latin typeface="Helvetica" pitchFamily="2" charset="0"/>
              </a:rPr>
              <a:t>SFRs</a:t>
            </a:r>
            <a:r>
              <a:rPr lang="it-IT" i="1" dirty="0">
                <a:effectLst/>
                <a:latin typeface="Helvetica" pitchFamily="2" charset="0"/>
              </a:rPr>
              <a:t> and stellar</a:t>
            </a:r>
            <a:r>
              <a:rPr lang="it-IT" i="0" dirty="0">
                <a:effectLst/>
                <a:latin typeface="Helvetica" pitchFamily="2" charset="0"/>
              </a:rPr>
              <a:t> </a:t>
            </a:r>
            <a:r>
              <a:rPr lang="it-IT" i="1" dirty="0">
                <a:effectLst/>
                <a:latin typeface="Helvetica" pitchFamily="2" charset="0"/>
              </a:rPr>
              <a:t>masses are </a:t>
            </a:r>
            <a:r>
              <a:rPr lang="it-IT" i="1" dirty="0" err="1">
                <a:effectLst/>
                <a:latin typeface="Helvetica" pitchFamily="2" charset="0"/>
              </a:rPr>
              <a:t>computed</a:t>
            </a:r>
            <a:r>
              <a:rPr lang="it-IT" i="1" dirty="0">
                <a:effectLst/>
                <a:latin typeface="Helvetica" pitchFamily="2" charset="0"/>
              </a:rPr>
              <a:t> </a:t>
            </a:r>
            <a:r>
              <a:rPr lang="it-IT" i="1" dirty="0" err="1">
                <a:effectLst/>
                <a:latin typeface="Helvetica" pitchFamily="2" charset="0"/>
              </a:rPr>
              <a:t>considering</a:t>
            </a:r>
            <a:r>
              <a:rPr lang="it-IT" i="1" dirty="0">
                <a:effectLst/>
                <a:latin typeface="Helvetica" pitchFamily="2" charset="0"/>
              </a:rPr>
              <a:t> a 3D aperture of 30 </a:t>
            </a:r>
            <a:r>
              <a:rPr lang="it-IT" i="1" dirty="0" err="1">
                <a:effectLst/>
                <a:latin typeface="Helvetica" pitchFamily="2" charset="0"/>
              </a:rPr>
              <a:t>pkpc</a:t>
            </a:r>
            <a:r>
              <a:rPr lang="it-IT" i="1" dirty="0">
                <a:effectLst/>
                <a:latin typeface="Helvetica" pitchFamily="2" charset="0"/>
              </a:rPr>
              <a:t>.</a:t>
            </a:r>
            <a:endParaRPr lang="it-IT" dirty="0">
              <a:effectLst/>
              <a:latin typeface="Helvetica" pitchFamily="2" charset="0"/>
            </a:endParaRPr>
          </a:p>
          <a:p>
            <a:endParaRPr lang="it-IT" dirty="0"/>
          </a:p>
        </p:txBody>
      </p:sp>
      <p:sp>
        <p:nvSpPr>
          <p:cNvPr id="4" name="Segnaposto numero diapositiva 3">
            <a:extLst>
              <a:ext uri="{FF2B5EF4-FFF2-40B4-BE49-F238E27FC236}">
                <a16:creationId xmlns:a16="http://schemas.microsoft.com/office/drawing/2014/main" id="{89089806-B895-70CD-85AC-96F72E07D06E}"/>
              </a:ext>
            </a:extLst>
          </p:cNvPr>
          <p:cNvSpPr>
            <a:spLocks noGrp="1"/>
          </p:cNvSpPr>
          <p:nvPr>
            <p:ph type="sldNum" sz="quarter" idx="5"/>
          </p:nvPr>
        </p:nvSpPr>
        <p:spPr/>
        <p:txBody>
          <a:bodyPr/>
          <a:lstStyle/>
          <a:p>
            <a:fld id="{A35B1E7B-0BCF-6141-BAE2-502E6AA7042E}" type="slidenum">
              <a:rPr lang="it-IT" smtClean="0"/>
              <a:t>11</a:t>
            </a:fld>
            <a:endParaRPr lang="it-IT"/>
          </a:p>
        </p:txBody>
      </p:sp>
    </p:spTree>
    <p:extLst>
      <p:ext uri="{BB962C8B-B14F-4D97-AF65-F5344CB8AC3E}">
        <p14:creationId xmlns:p14="http://schemas.microsoft.com/office/powerpoint/2010/main" val="683841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a:extLst>
              <a:ext uri="{FF2B5EF4-FFF2-40B4-BE49-F238E27FC236}">
                <a16:creationId xmlns:a16="http://schemas.microsoft.com/office/drawing/2014/main" id="{DA7457EC-D435-D134-0E9A-0F7CAC590C74}"/>
              </a:ext>
            </a:extLst>
          </p:cNvPr>
          <p:cNvSpPr>
            <a:spLocks noGrp="1" noRot="1" noChangeAspect="1" noChangeArrowheads="1" noTextEdit="1"/>
          </p:cNvSpPr>
          <p:nvPr>
            <p:ph type="sldImg"/>
          </p:nvPr>
        </p:nvSpPr>
        <p:spPr bwMode="auto">
          <a:xfrm>
            <a:off x="-3957638" y="720725"/>
            <a:ext cx="19508788" cy="109743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8" name="Rectangle 3">
            <a:extLst>
              <a:ext uri="{FF2B5EF4-FFF2-40B4-BE49-F238E27FC236}">
                <a16:creationId xmlns:a16="http://schemas.microsoft.com/office/drawing/2014/main" id="{17072704-FEF4-44CC-B688-81D77CD191F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it-I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385" name="Google Shape;339;g3b13eb8a3a5_0_469:notes">
            <a:extLst>
              <a:ext uri="{FF2B5EF4-FFF2-40B4-BE49-F238E27FC236}">
                <a16:creationId xmlns:a16="http://schemas.microsoft.com/office/drawing/2014/main" id="{D0F2DAEB-CD1A-44CB-5416-8AF921F801F6}"/>
              </a:ext>
            </a:extLst>
          </p:cNvPr>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16386" name="Google Shape;340;g3b13eb8a3a5_0_469:notes">
            <a:extLst>
              <a:ext uri="{FF2B5EF4-FFF2-40B4-BE49-F238E27FC236}">
                <a16:creationId xmlns:a16="http://schemas.microsoft.com/office/drawing/2014/main" id="{01523A3B-E3ED-9424-ED01-634B2294D852}"/>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buSzPts val="1400"/>
            </a:pPr>
            <a:r>
              <a:rPr lang="it-IS" altLang="it-IS"/>
              <a:t>Template e guide lines </a:t>
            </a:r>
          </a:p>
        </p:txBody>
      </p:sp>
      <p:sp>
        <p:nvSpPr>
          <p:cNvPr id="16387" name="Google Shape;341;g3b13eb8a3a5_0_469:notes">
            <a:extLst>
              <a:ext uri="{FF2B5EF4-FFF2-40B4-BE49-F238E27FC236}">
                <a16:creationId xmlns:a16="http://schemas.microsoft.com/office/drawing/2014/main" id="{71242B35-1877-033A-C66B-D780C1D0804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SzPts val="1400"/>
            </a:pPr>
            <a:fld id="{9DAEFEF4-22F8-3A48-9B31-22A637268566}" type="slidenum">
              <a:rPr lang="it-IS" altLang="it-IS"/>
              <a:pPr fontAlgn="base">
                <a:spcBef>
                  <a:spcPct val="0"/>
                </a:spcBef>
                <a:spcAft>
                  <a:spcPct val="0"/>
                </a:spcAft>
                <a:buSzPts val="1400"/>
              </a:pPr>
              <a:t>15</a:t>
            </a:fld>
            <a:endParaRPr lang="it-IS" altLang="it-I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egnaposto immagine diapositiva 1">
            <a:extLst>
              <a:ext uri="{FF2B5EF4-FFF2-40B4-BE49-F238E27FC236}">
                <a16:creationId xmlns:a16="http://schemas.microsoft.com/office/drawing/2014/main" id="{D34C69B2-1D9D-BB66-FBD6-005462D65EF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Segnaposto note 2">
            <a:extLst>
              <a:ext uri="{FF2B5EF4-FFF2-40B4-BE49-F238E27FC236}">
                <a16:creationId xmlns:a16="http://schemas.microsoft.com/office/drawing/2014/main" id="{F500EF34-0626-45F1-3D77-7C455B18B1E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it-IS" altLang="it-IS"/>
          </a:p>
        </p:txBody>
      </p:sp>
      <p:sp>
        <p:nvSpPr>
          <p:cNvPr id="20483" name="Segnaposto numero diapositiva 3">
            <a:extLst>
              <a:ext uri="{FF2B5EF4-FFF2-40B4-BE49-F238E27FC236}">
                <a16:creationId xmlns:a16="http://schemas.microsoft.com/office/drawing/2014/main" id="{06A22490-939F-F27D-00F3-09244A71BE4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4246AC-548B-7042-A056-C99571F6CAA4}" type="slidenum">
              <a:rPr lang="it-IT" altLang="it-IS"/>
              <a:pPr fontAlgn="base">
                <a:spcBef>
                  <a:spcPct val="0"/>
                </a:spcBef>
                <a:spcAft>
                  <a:spcPct val="0"/>
                </a:spcAft>
              </a:pPr>
              <a:t>17</a:t>
            </a:fld>
            <a:endParaRPr lang="it-IT" altLang="it-I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egnaposto immagine diapositiva 1">
            <a:extLst>
              <a:ext uri="{FF2B5EF4-FFF2-40B4-BE49-F238E27FC236}">
                <a16:creationId xmlns:a16="http://schemas.microsoft.com/office/drawing/2014/main" id="{4A79529A-11EF-2379-B19D-3E02C5A8772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Segnaposto note 2">
            <a:extLst>
              <a:ext uri="{FF2B5EF4-FFF2-40B4-BE49-F238E27FC236}">
                <a16:creationId xmlns:a16="http://schemas.microsoft.com/office/drawing/2014/main" id="{87EDF723-44E8-614E-73D3-A54E40FC60D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it-IS" altLang="it-IS"/>
          </a:p>
        </p:txBody>
      </p:sp>
      <p:sp>
        <p:nvSpPr>
          <p:cNvPr id="22531" name="Segnaposto numero diapositiva 3">
            <a:extLst>
              <a:ext uri="{FF2B5EF4-FFF2-40B4-BE49-F238E27FC236}">
                <a16:creationId xmlns:a16="http://schemas.microsoft.com/office/drawing/2014/main" id="{D7865E21-B9CC-A9F7-89CE-C170C8FEB09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2F78B7E-39E0-4044-B163-260DCD039177}" type="slidenum">
              <a:rPr lang="it-IT" altLang="it-IS"/>
              <a:pPr fontAlgn="base">
                <a:spcBef>
                  <a:spcPct val="0"/>
                </a:spcBef>
                <a:spcAft>
                  <a:spcPct val="0"/>
                </a:spcAft>
              </a:pPr>
              <a:t>18</a:t>
            </a:fld>
            <a:endParaRPr lang="it-IT" altLang="it-I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egnaposto immagine diapositiva 1">
            <a:extLst>
              <a:ext uri="{FF2B5EF4-FFF2-40B4-BE49-F238E27FC236}">
                <a16:creationId xmlns:a16="http://schemas.microsoft.com/office/drawing/2014/main" id="{9E7A5C61-ED8B-ABAF-FABF-650576410EE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8" name="Segnaposto note 2">
            <a:extLst>
              <a:ext uri="{FF2B5EF4-FFF2-40B4-BE49-F238E27FC236}">
                <a16:creationId xmlns:a16="http://schemas.microsoft.com/office/drawing/2014/main" id="{28405DA4-74C8-712C-87EC-0E1CE2A456D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it-IT" altLang="it-IS"/>
              <a:t>1° fig</a:t>
            </a:r>
          </a:p>
          <a:p>
            <a:pPr>
              <a:spcBef>
                <a:spcPct val="0"/>
              </a:spcBef>
            </a:pPr>
            <a:r>
              <a:rPr lang="it-IT" altLang="it-IS"/>
              <a:t>2° fig:</a:t>
            </a:r>
          </a:p>
          <a:p>
            <a:pPr>
              <a:spcBef>
                <a:spcPct val="0"/>
              </a:spcBef>
            </a:pPr>
            <a:endParaRPr lang="it-IT" altLang="it-IS"/>
          </a:p>
        </p:txBody>
      </p:sp>
      <p:sp>
        <p:nvSpPr>
          <p:cNvPr id="24579" name="Segnaposto numero diapositiva 3">
            <a:extLst>
              <a:ext uri="{FF2B5EF4-FFF2-40B4-BE49-F238E27FC236}">
                <a16:creationId xmlns:a16="http://schemas.microsoft.com/office/drawing/2014/main" id="{4F3AFBB6-35DA-BFA8-C14C-5A531AEF986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BF628DF-7065-E94C-9436-6D8C0AEE40DC}" type="slidenum">
              <a:rPr lang="it-IT" altLang="it-IS"/>
              <a:pPr fontAlgn="base">
                <a:spcBef>
                  <a:spcPct val="0"/>
                </a:spcBef>
                <a:spcAft>
                  <a:spcPct val="0"/>
                </a:spcAft>
              </a:pPr>
              <a:t>19</a:t>
            </a:fld>
            <a:endParaRPr lang="it-IT" altLang="it-I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egnaposto immagine diapositiva 1">
            <a:extLst>
              <a:ext uri="{FF2B5EF4-FFF2-40B4-BE49-F238E27FC236}">
                <a16:creationId xmlns:a16="http://schemas.microsoft.com/office/drawing/2014/main" id="{05B690DC-2A99-918B-3E8F-EDDFB0CE971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Segnaposto note 2">
            <a:extLst>
              <a:ext uri="{FF2B5EF4-FFF2-40B4-BE49-F238E27FC236}">
                <a16:creationId xmlns:a16="http://schemas.microsoft.com/office/drawing/2014/main" id="{EBEB2DA6-B8FE-7C83-E031-43FDC2028B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it-IT" altLang="it-IS"/>
              <a:t>1° fig</a:t>
            </a:r>
          </a:p>
          <a:p>
            <a:pPr>
              <a:spcBef>
                <a:spcPct val="0"/>
              </a:spcBef>
            </a:pPr>
            <a:r>
              <a:rPr lang="it-IT" altLang="it-IS"/>
              <a:t>2° fig:</a:t>
            </a:r>
          </a:p>
          <a:p>
            <a:pPr>
              <a:spcBef>
                <a:spcPct val="0"/>
              </a:spcBef>
            </a:pPr>
            <a:endParaRPr lang="it-IT" altLang="it-IS"/>
          </a:p>
        </p:txBody>
      </p:sp>
      <p:sp>
        <p:nvSpPr>
          <p:cNvPr id="26627" name="Segnaposto numero diapositiva 3">
            <a:extLst>
              <a:ext uri="{FF2B5EF4-FFF2-40B4-BE49-F238E27FC236}">
                <a16:creationId xmlns:a16="http://schemas.microsoft.com/office/drawing/2014/main" id="{E39344E3-8310-0B7F-CE52-5D65B735D68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B3556D2-7CAF-C341-8127-A28E1F897128}" type="slidenum">
              <a:rPr lang="it-IT" altLang="it-IS"/>
              <a:pPr fontAlgn="base">
                <a:spcBef>
                  <a:spcPct val="0"/>
                </a:spcBef>
                <a:spcAft>
                  <a:spcPct val="0"/>
                </a:spcAft>
              </a:pPr>
              <a:t>20</a:t>
            </a:fld>
            <a:endParaRPr lang="it-IT" altLang="it-I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5E0C178C-C28F-B257-2FBD-F921A383DFB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928BAF6B-7FFC-D244-2ECB-2FB9B545A05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it-IS"/>
              <a:t>SLIDE MODIFICATA!!!!!</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egnaposto immagine diapositiva 1">
            <a:extLst>
              <a:ext uri="{FF2B5EF4-FFF2-40B4-BE49-F238E27FC236}">
                <a16:creationId xmlns:a16="http://schemas.microsoft.com/office/drawing/2014/main" id="{2A90F89C-1914-13FC-7EC0-77709296BB0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Segnaposto note 2">
            <a:extLst>
              <a:ext uri="{FF2B5EF4-FFF2-40B4-BE49-F238E27FC236}">
                <a16:creationId xmlns:a16="http://schemas.microsoft.com/office/drawing/2014/main" id="{E10EEB7C-406C-9442-1AD4-38CA3A11B0A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it-IT" altLang="it-IS"/>
              <a:t>1° fig: Scatter plot of the ratio of masses M200c of matched halos identified in the Hydro and DMO version of Box 2, as a function of M200c for the Hydro simulation, at three different red- shifts. The color code is for the ratio between the baryon fraction of each single halo within R200c and the median baryon fraction for halos of the same mass. The solid red curves mark the median value of the mass ration, with the red-shaded regions encompass- ing the 16th-84th percentiles. The solid vertical line denotes the Box 2 minimum halo mass cut presented in Table 1. Halos in the two simulations have been matched selecting the pairs that are closest to each other.</a:t>
            </a:r>
          </a:p>
          <a:p>
            <a:pPr>
              <a:spcBef>
                <a:spcPct val="0"/>
              </a:spcBef>
            </a:pPr>
            <a:r>
              <a:rPr lang="it-IT" altLang="it-IS"/>
              <a:t>2° fig: Number density of halos per log-interval of halo mass as a function of the halo mass in our simulations, at different redshifts (as reported in the legend). The </a:t>
            </a:r>
            <a:r>
              <a:rPr lang="it-IT" altLang="it-IS" i="1"/>
              <a:t>top </a:t>
            </a:r>
            <a:r>
              <a:rPr lang="it-IT" altLang="it-IS"/>
              <a:t>and </a:t>
            </a:r>
            <a:r>
              <a:rPr lang="it-IT" altLang="it-IS" i="1"/>
              <a:t>bottom </a:t>
            </a:r>
            <a:r>
              <a:rPr lang="it-IT" altLang="it-IS"/>
              <a:t>panels show results at ∆ = 200m and 200c, respectively. Solid (dotted) lines are the best-fit for the Hydro (DMO) runs. For the sake of a better readability alternate results for mass bins of the Hydro (points) and DMO (crosses) simulations. </a:t>
            </a:r>
          </a:p>
          <a:p>
            <a:pPr>
              <a:spcBef>
                <a:spcPct val="0"/>
              </a:spcBef>
            </a:pPr>
            <a:endParaRPr lang="it-IT" altLang="it-IS"/>
          </a:p>
        </p:txBody>
      </p:sp>
      <p:sp>
        <p:nvSpPr>
          <p:cNvPr id="30723" name="Segnaposto numero diapositiva 3">
            <a:extLst>
              <a:ext uri="{FF2B5EF4-FFF2-40B4-BE49-F238E27FC236}">
                <a16:creationId xmlns:a16="http://schemas.microsoft.com/office/drawing/2014/main" id="{78EA9331-4B24-751E-2E7B-D53916E9283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6F2F0BD-3C6E-A249-8A86-1AF2C1F4B776}" type="slidenum">
              <a:rPr lang="it-IT" altLang="it-IS"/>
              <a:pPr fontAlgn="base">
                <a:spcBef>
                  <a:spcPct val="0"/>
                </a:spcBef>
                <a:spcAft>
                  <a:spcPct val="0"/>
                </a:spcAft>
              </a:pPr>
              <a:t>22</a:t>
            </a:fld>
            <a:endParaRPr lang="it-IT" altLang="it-I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cb4c15e52a_0_48:notes"/>
          <p:cNvSpPr>
            <a:spLocks noGrp="1" noRot="1" noChangeAspect="1"/>
          </p:cNvSpPr>
          <p:nvPr>
            <p:ph type="sldImg" idx="2"/>
          </p:nvPr>
        </p:nvSpPr>
        <p:spPr>
          <a:xfrm>
            <a:off x="-3957638" y="720725"/>
            <a:ext cx="19508788" cy="109743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9" name="Google Shape;219;g3cb4c15e52a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rtl="0"/>
            <a:r>
              <a:rPr lang="it-IT" sz="1200" b="0" i="0" u="none" strike="noStrike" kern="1200" dirty="0">
                <a:solidFill>
                  <a:schemeClr val="tx1"/>
                </a:solidFill>
                <a:effectLst/>
                <a:latin typeface="+mn-lt"/>
                <a:ea typeface="+mn-ea"/>
                <a:cs typeface="+mn-cs"/>
              </a:rPr>
              <a:t>In LVK ci sono due tipi principali di analisi dei transienti gravitazionali, le analisi </a:t>
            </a:r>
            <a:r>
              <a:rPr lang="it-IT" sz="1200" b="0" i="0" u="none" strike="noStrike" kern="1200" dirty="0" err="1">
                <a:solidFill>
                  <a:schemeClr val="tx1"/>
                </a:solidFill>
                <a:effectLst/>
                <a:latin typeface="+mn-lt"/>
                <a:ea typeface="+mn-ea"/>
                <a:cs typeface="+mn-cs"/>
              </a:rPr>
              <a:t>Bayesiane</a:t>
            </a:r>
            <a:r>
              <a:rPr lang="it-IT" sz="1200" b="0" i="0" u="none" strike="noStrike" kern="1200" dirty="0">
                <a:solidFill>
                  <a:schemeClr val="tx1"/>
                </a:solidFill>
                <a:effectLst/>
                <a:latin typeface="+mn-lt"/>
                <a:ea typeface="+mn-ea"/>
                <a:cs typeface="+mn-cs"/>
              </a:rPr>
              <a:t> basate su modelli teorici delle forme d’onda e le analisi generiche basate sulla presenza di eccesso di energia coerente su più rivelatori (non basate su modelli). </a:t>
            </a:r>
            <a:r>
              <a:rPr lang="it-IT" sz="1200" b="0" i="0" u="none" strike="noStrike" kern="1200" dirty="0" err="1">
                <a:solidFill>
                  <a:schemeClr val="tx1"/>
                </a:solidFill>
                <a:effectLst/>
                <a:latin typeface="+mn-lt"/>
                <a:ea typeface="+mn-ea"/>
                <a:cs typeface="+mn-cs"/>
              </a:rPr>
              <a:t>cWB</a:t>
            </a:r>
            <a:r>
              <a:rPr lang="it-IT" sz="1200" b="0" i="0" u="none" strike="noStrike" kern="1200" dirty="0">
                <a:solidFill>
                  <a:schemeClr val="tx1"/>
                </a:solidFill>
                <a:effectLst/>
                <a:latin typeface="+mn-lt"/>
                <a:ea typeface="+mn-ea"/>
                <a:cs typeface="+mn-cs"/>
              </a:rPr>
              <a:t> è la pipeline </a:t>
            </a:r>
            <a:r>
              <a:rPr lang="it-IT" sz="1200" b="0" i="0" u="none" strike="noStrike" kern="1200" dirty="0" err="1">
                <a:solidFill>
                  <a:schemeClr val="tx1"/>
                </a:solidFill>
                <a:effectLst/>
                <a:latin typeface="+mn-lt"/>
                <a:ea typeface="+mn-ea"/>
                <a:cs typeface="+mn-cs"/>
              </a:rPr>
              <a:t>unmodeled</a:t>
            </a:r>
            <a:r>
              <a:rPr lang="it-IT" sz="1200" b="0" i="0" u="none" strike="noStrike" kern="1200" dirty="0">
                <a:solidFill>
                  <a:schemeClr val="tx1"/>
                </a:solidFill>
                <a:effectLst/>
                <a:latin typeface="+mn-lt"/>
                <a:ea typeface="+mn-ea"/>
                <a:cs typeface="+mn-cs"/>
              </a:rPr>
              <a:t> più importante, quella che tra l’altro è stata la prima ad osservare GW150914 (il primo segnale gravitazionale). Nello studio su </a:t>
            </a:r>
            <a:r>
              <a:rPr lang="it-IT" sz="1200" b="0" i="0" u="none" strike="noStrike" kern="1200" dirty="0" err="1">
                <a:solidFill>
                  <a:schemeClr val="tx1"/>
                </a:solidFill>
                <a:effectLst/>
                <a:latin typeface="+mn-lt"/>
                <a:ea typeface="+mn-ea"/>
                <a:cs typeface="+mn-cs"/>
              </a:rPr>
              <a:t>wavelets</a:t>
            </a:r>
            <a:r>
              <a:rPr lang="it-IT" sz="1200" b="0" i="0" u="none" strike="noStrike" kern="1200" dirty="0">
                <a:solidFill>
                  <a:schemeClr val="tx1"/>
                </a:solidFill>
                <a:effectLst/>
                <a:latin typeface="+mn-lt"/>
                <a:ea typeface="+mn-ea"/>
                <a:cs typeface="+mn-cs"/>
              </a:rPr>
              <a:t> continue abbiamo trovato un metodo per rendere la rappresentazione </a:t>
            </a:r>
            <a:r>
              <a:rPr lang="it-IT" sz="1200" b="0" i="0" u="none" strike="noStrike" kern="1200" dirty="0" err="1">
                <a:solidFill>
                  <a:schemeClr val="tx1"/>
                </a:solidFill>
                <a:effectLst/>
                <a:latin typeface="+mn-lt"/>
                <a:ea typeface="+mn-ea"/>
                <a:cs typeface="+mn-cs"/>
              </a:rPr>
              <a:t>wavelet</a:t>
            </a:r>
            <a:r>
              <a:rPr lang="it-IT" sz="1200" b="0" i="0" u="none" strike="noStrike" kern="1200" dirty="0">
                <a:solidFill>
                  <a:schemeClr val="tx1"/>
                </a:solidFill>
                <a:effectLst/>
                <a:latin typeface="+mn-lt"/>
                <a:ea typeface="+mn-ea"/>
                <a:cs typeface="+mn-cs"/>
              </a:rPr>
              <a:t> meno sparsa (energia concentrata in meno pixel e quindi migliorando il rapporto segnale/rumore); </a:t>
            </a:r>
            <a:r>
              <a:rPr lang="it-IT" sz="1200" b="0" i="0" u="none" strike="noStrike" kern="1200" dirty="0" err="1">
                <a:solidFill>
                  <a:schemeClr val="tx1"/>
                </a:solidFill>
                <a:effectLst/>
                <a:latin typeface="+mn-lt"/>
                <a:ea typeface="+mn-ea"/>
                <a:cs typeface="+mn-cs"/>
              </a:rPr>
              <a:t>PycWB</a:t>
            </a:r>
            <a:r>
              <a:rPr lang="it-IT" sz="1200" b="0" i="0" u="none" strike="noStrike" kern="1200" dirty="0">
                <a:solidFill>
                  <a:schemeClr val="tx1"/>
                </a:solidFill>
                <a:effectLst/>
                <a:latin typeface="+mn-lt"/>
                <a:ea typeface="+mn-ea"/>
                <a:cs typeface="+mn-cs"/>
              </a:rPr>
              <a:t> rappresenta un progresso significativo per la modularità, portabilità, efficienza e comprensione dei metodi utilizzati; la regressione simbolica è una metodologia che cerca automaticamente espressioni analitiche adatte a modellare i dati (e quindi consente di costruire “al volo” modelli fenomenologici dei dati). </a:t>
            </a:r>
            <a:endParaRPr lang="it-IT" b="0" dirty="0">
              <a:effectLst/>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a:extLst>
              <a:ext uri="{FF2B5EF4-FFF2-40B4-BE49-F238E27FC236}">
                <a16:creationId xmlns:a16="http://schemas.microsoft.com/office/drawing/2014/main" id="{0B77EC5F-BC3C-D2D3-9CD3-E6EB30CC3BAB}"/>
              </a:ext>
            </a:extLst>
          </p:cNvPr>
          <p:cNvSpPr>
            <a:spLocks noGrp="1" noRot="1" noChangeAspect="1" noChangeArrowheads="1" noTextEdit="1"/>
          </p:cNvSpPr>
          <p:nvPr>
            <p:ph type="sldImg"/>
          </p:nvPr>
        </p:nvSpPr>
        <p:spPr bwMode="auto">
          <a:xfrm>
            <a:off x="214313" y="801688"/>
            <a:ext cx="7127875" cy="4010025"/>
          </a:xfrm>
          <a:solidFill>
            <a:srgbClr val="FFFFFF"/>
          </a:solidFill>
          <a:ln>
            <a:solidFill>
              <a:srgbClr val="000000"/>
            </a:solidFill>
            <a:miter lim="800000"/>
            <a:headEnd/>
            <a:tailEnd/>
          </a:ln>
        </p:spPr>
      </p:sp>
      <p:sp>
        <p:nvSpPr>
          <p:cNvPr id="7170" name="Rectangle 3">
            <a:extLst>
              <a:ext uri="{FF2B5EF4-FFF2-40B4-BE49-F238E27FC236}">
                <a16:creationId xmlns:a16="http://schemas.microsoft.com/office/drawing/2014/main" id="{7DE8C859-36FD-38E6-F9BB-C967ACB5D2CA}"/>
              </a:ext>
            </a:extLst>
          </p:cNvPr>
          <p:cNvSpPr>
            <a:spLocks noGrp="1" noChangeArrowheads="1"/>
          </p:cNvSpPr>
          <p:nvPr>
            <p:ph type="body" idx="1"/>
          </p:nvPr>
        </p:nvSpPr>
        <p:spPr bwMode="auto">
          <a:xfrm>
            <a:off x="755650" y="5078413"/>
            <a:ext cx="6045200" cy="4811712"/>
          </a:xfrm>
          <a:solidFill>
            <a:srgbClr val="FFFFFF"/>
          </a:solidFill>
          <a:ln>
            <a:solidFill>
              <a:srgbClr val="000000"/>
            </a:solidFill>
            <a:miter lim="800000"/>
            <a:headEnd/>
            <a:tailEnd/>
          </a:ln>
        </p:spPr>
        <p:txBody>
          <a:bodyPr wrap="square" lIns="104269" tIns="52135" rIns="104269" bIns="52135" numCol="1" anchor="t" anchorCtr="0" compatLnSpc="1">
            <a:prstTxWarp prst="textNoShape">
              <a:avLst/>
            </a:prstTxWarp>
          </a:bodyPr>
          <a:lstStyle/>
          <a:p>
            <a:pPr>
              <a:spcBef>
                <a:spcPct val="0"/>
              </a:spcBef>
            </a:pPr>
            <a:endParaRPr lang="en-US" altLang="it-I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3cb4c15e52a_0_9:notes"/>
          <p:cNvSpPr>
            <a:spLocks noGrp="1" noRot="1" noChangeAspect="1"/>
          </p:cNvSpPr>
          <p:nvPr>
            <p:ph type="sldImg" idx="2"/>
          </p:nvPr>
        </p:nvSpPr>
        <p:spPr>
          <a:xfrm>
            <a:off x="-3957638" y="720725"/>
            <a:ext cx="19508788" cy="109743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9" name="Google Shape;229;g3cb4c15e52a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rtl="0"/>
            <a:r>
              <a:rPr lang="it-IT" sz="1200" b="0" i="0" u="none" strike="noStrike" kern="1200" dirty="0">
                <a:solidFill>
                  <a:schemeClr val="tx1"/>
                </a:solidFill>
                <a:effectLst/>
                <a:latin typeface="+mn-lt"/>
                <a:ea typeface="+mn-ea"/>
                <a:cs typeface="+mn-cs"/>
              </a:rPr>
              <a:t>L’analisi delle tracce in CMS e negli altri rivelatori con tracciamento in LHC è complicata dalla vicinanza in tempo delle collisioni e dal gran numero di collisioni contemporanee. La ricostruzione dei vertici di interazione va fatta identificando le particelle associate alle tracce, e dato che ci sono molte centinaia di tracce, il problema è combinatorio con molti vincoli (i 4-impulsi associati alle tracce ricostruite per un vertice devono obbedire alla conservazione del </a:t>
            </a:r>
            <a:r>
              <a:rPr lang="it-IT" sz="1200" b="0" i="0" u="none" strike="noStrike" kern="1200" dirty="0" err="1">
                <a:solidFill>
                  <a:schemeClr val="tx1"/>
                </a:solidFill>
                <a:effectLst/>
                <a:latin typeface="+mn-lt"/>
                <a:ea typeface="+mn-ea"/>
                <a:cs typeface="+mn-cs"/>
              </a:rPr>
              <a:t>quadrimpulso</a:t>
            </a:r>
            <a:r>
              <a:rPr lang="it-IT" sz="1200" b="0" i="0" u="none" strike="noStrike" kern="1200" dirty="0">
                <a:solidFill>
                  <a:schemeClr val="tx1"/>
                </a:solidFill>
                <a:effectLst/>
                <a:latin typeface="+mn-lt"/>
                <a:ea typeface="+mn-ea"/>
                <a:cs typeface="+mn-cs"/>
              </a:rPr>
              <a:t>, etc.). Il pile-up è rappresentato dal gran numero di vertici da ricostruire tutti insieme. In questa ricerca di CMS si usa HPC + ML per affrontare questo difficile problema di ricostruzione.  </a:t>
            </a:r>
            <a:endParaRPr lang="it-IT" b="0" dirty="0">
              <a:effectLst/>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3cb4c15e52a_0_15:notes"/>
          <p:cNvSpPr>
            <a:spLocks noGrp="1" noRot="1" noChangeAspect="1"/>
          </p:cNvSpPr>
          <p:nvPr>
            <p:ph type="sldImg" idx="2"/>
          </p:nvPr>
        </p:nvSpPr>
        <p:spPr>
          <a:xfrm>
            <a:off x="-3957638" y="720725"/>
            <a:ext cx="19508788" cy="109743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5" name="Google Shape;245;g3cb4c15e52a_0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rtl="0"/>
            <a:r>
              <a:rPr lang="it-IT" sz="1200" b="0" i="0" u="none" strike="noStrike" kern="1200" dirty="0">
                <a:solidFill>
                  <a:schemeClr val="tx1"/>
                </a:solidFill>
                <a:effectLst/>
                <a:latin typeface="+mn-lt"/>
                <a:ea typeface="+mn-ea"/>
                <a:cs typeface="+mn-cs"/>
              </a:rPr>
              <a:t>Lo studio di materiali a livello atomistico si affronta tipicamente con due approcci complementari: 1) uno cosiddetto “ab-</a:t>
            </a:r>
            <a:r>
              <a:rPr lang="it-IT" sz="1200" b="0" i="0" u="none" strike="noStrike" kern="1200" dirty="0" err="1">
                <a:solidFill>
                  <a:schemeClr val="tx1"/>
                </a:solidFill>
                <a:effectLst/>
                <a:latin typeface="+mn-lt"/>
                <a:ea typeface="+mn-ea"/>
                <a:cs typeface="+mn-cs"/>
              </a:rPr>
              <a:t>initio</a:t>
            </a:r>
            <a:r>
              <a:rPr lang="it-IT" sz="1200" b="0" i="0" u="none" strike="noStrike" kern="1200" dirty="0">
                <a:solidFill>
                  <a:schemeClr val="tx1"/>
                </a:solidFill>
                <a:effectLst/>
                <a:latin typeface="+mn-lt"/>
                <a:ea typeface="+mn-ea"/>
                <a:cs typeface="+mn-cs"/>
              </a:rPr>
              <a:t>”, risolvendo numericamente equazioni basate sulla meccanica quantistica, che permette di trattare con risorse HPC sistemi dell’ordine max 10^3 atomi; 2) l’altro si basa su potenziali interatomici classici, è meno accurato ma utile per affrontare sistemi ben </a:t>
            </a:r>
            <a:r>
              <a:rPr lang="it-IT" sz="1200" b="0" i="0" u="none" strike="noStrike" kern="1200" dirty="0" err="1">
                <a:solidFill>
                  <a:schemeClr val="tx1"/>
                </a:solidFill>
                <a:effectLst/>
                <a:latin typeface="+mn-lt"/>
                <a:ea typeface="+mn-ea"/>
                <a:cs typeface="+mn-cs"/>
              </a:rPr>
              <a:t>piu’</a:t>
            </a:r>
            <a:r>
              <a:rPr lang="it-IT" sz="1200" b="0" i="0" u="none" strike="noStrike" kern="1200" dirty="0">
                <a:solidFill>
                  <a:schemeClr val="tx1"/>
                </a:solidFill>
                <a:effectLst/>
                <a:latin typeface="+mn-lt"/>
                <a:ea typeface="+mn-ea"/>
                <a:cs typeface="+mn-cs"/>
              </a:rPr>
              <a:t> grandi e seguirli nella loro dinamica.</a:t>
            </a:r>
            <a:endParaRPr lang="it-IT" b="0" dirty="0">
              <a:effectLst/>
            </a:endParaRPr>
          </a:p>
          <a:p>
            <a:br>
              <a:rPr lang="it-IT" dirty="0"/>
            </a:b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3cb4c15e52a_0_21:notes"/>
          <p:cNvSpPr>
            <a:spLocks noGrp="1" noRot="1" noChangeAspect="1"/>
          </p:cNvSpPr>
          <p:nvPr>
            <p:ph type="sldImg" idx="2"/>
          </p:nvPr>
        </p:nvSpPr>
        <p:spPr>
          <a:xfrm>
            <a:off x="-3957638" y="720725"/>
            <a:ext cx="19508788" cy="109743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3" name="Google Shape;263;g3cb4c15e52a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rtl="0"/>
            <a:r>
              <a:rPr lang="it-IT" sz="1200" b="0" i="0" u="none" strike="noStrike" kern="1200" dirty="0">
                <a:solidFill>
                  <a:schemeClr val="tx1"/>
                </a:solidFill>
                <a:effectLst/>
                <a:latin typeface="+mn-lt"/>
                <a:ea typeface="+mn-ea"/>
                <a:cs typeface="+mn-cs"/>
              </a:rPr>
              <a:t>Negli ultimi anni una terza via è emersa, grazie a sviluppi di algoritmi e a risorse di calcolo </a:t>
            </a:r>
            <a:r>
              <a:rPr lang="it-IT" sz="1200" b="0" i="0" u="none" strike="noStrike" kern="1200" dirty="0" err="1">
                <a:solidFill>
                  <a:schemeClr val="tx1"/>
                </a:solidFill>
                <a:effectLst/>
                <a:latin typeface="+mn-lt"/>
                <a:ea typeface="+mn-ea"/>
                <a:cs typeface="+mn-cs"/>
              </a:rPr>
              <a:t>piu’</a:t>
            </a:r>
            <a:r>
              <a:rPr lang="it-IT" sz="1200" b="0" i="0" u="none" strike="noStrike" kern="1200" dirty="0">
                <a:solidFill>
                  <a:schemeClr val="tx1"/>
                </a:solidFill>
                <a:effectLst/>
                <a:latin typeface="+mn-lt"/>
                <a:ea typeface="+mn-ea"/>
                <a:cs typeface="+mn-cs"/>
              </a:rPr>
              <a:t> potenti: generare potenziali interatomici che possono essere usati con la dinamica molecolare classica, ma sono ben </a:t>
            </a:r>
            <a:r>
              <a:rPr lang="it-IT" sz="1200" b="0" i="0" u="none" strike="noStrike" kern="1200" dirty="0" err="1">
                <a:solidFill>
                  <a:schemeClr val="tx1"/>
                </a:solidFill>
                <a:effectLst/>
                <a:latin typeface="+mn-lt"/>
                <a:ea typeface="+mn-ea"/>
                <a:cs typeface="+mn-cs"/>
              </a:rPr>
              <a:t>piu’</a:t>
            </a:r>
            <a:r>
              <a:rPr lang="it-IT" sz="1200" b="0" i="0" u="none" strike="noStrike" kern="1200" dirty="0">
                <a:solidFill>
                  <a:schemeClr val="tx1"/>
                </a:solidFill>
                <a:effectLst/>
                <a:latin typeface="+mn-lt"/>
                <a:ea typeface="+mn-ea"/>
                <a:cs typeface="+mn-cs"/>
              </a:rPr>
              <a:t> accurati </a:t>
            </a:r>
            <a:r>
              <a:rPr lang="it-IT" sz="1200" b="0" i="0" u="none" strike="noStrike" kern="1200" dirty="0" err="1">
                <a:solidFill>
                  <a:schemeClr val="tx1"/>
                </a:solidFill>
                <a:effectLst/>
                <a:latin typeface="+mn-lt"/>
                <a:ea typeface="+mn-ea"/>
                <a:cs typeface="+mn-cs"/>
              </a:rPr>
              <a:t>perchè</a:t>
            </a:r>
            <a:r>
              <a:rPr lang="it-IT" sz="1200" b="0" i="0" u="none" strike="noStrike" kern="1200" dirty="0">
                <a:solidFill>
                  <a:schemeClr val="tx1"/>
                </a:solidFill>
                <a:effectLst/>
                <a:latin typeface="+mn-lt"/>
                <a:ea typeface="+mn-ea"/>
                <a:cs typeface="+mn-cs"/>
              </a:rPr>
              <a:t> “istruiti” (con tecniche di machine learning e reti neurali) su tanti calcoli su sistemi </a:t>
            </a:r>
            <a:r>
              <a:rPr lang="it-IT" sz="1200" b="0" i="0" u="none" strike="noStrike" kern="1200" dirty="0" err="1">
                <a:solidFill>
                  <a:schemeClr val="tx1"/>
                </a:solidFill>
                <a:effectLst/>
                <a:latin typeface="+mn-lt"/>
                <a:ea typeface="+mn-ea"/>
                <a:cs typeface="+mn-cs"/>
              </a:rPr>
              <a:t>piu’</a:t>
            </a:r>
            <a:r>
              <a:rPr lang="it-IT" sz="1200" b="0" i="0" u="none" strike="noStrike" kern="1200" dirty="0">
                <a:solidFill>
                  <a:schemeClr val="tx1"/>
                </a:solidFill>
                <a:effectLst/>
                <a:latin typeface="+mn-lt"/>
                <a:ea typeface="+mn-ea"/>
                <a:cs typeface="+mn-cs"/>
              </a:rPr>
              <a:t> piccoli affrontati con la meccanica quantistica. La figura mostra il workflow messo a punto e reso pubblico dal gruppo di ricerca </a:t>
            </a:r>
            <a:r>
              <a:rPr lang="it-IT" sz="1200" b="0" i="0" u="none" strike="noStrike" kern="1200" dirty="0" err="1">
                <a:solidFill>
                  <a:schemeClr val="tx1"/>
                </a:solidFill>
                <a:effectLst/>
                <a:latin typeface="+mn-lt"/>
                <a:ea typeface="+mn-ea"/>
                <a:cs typeface="+mn-cs"/>
              </a:rPr>
              <a:t>UniTS+SISSA</a:t>
            </a:r>
            <a:r>
              <a:rPr lang="it-IT" sz="1200" b="0" i="0" u="none" strike="noStrike" kern="1200" dirty="0">
                <a:solidFill>
                  <a:schemeClr val="tx1"/>
                </a:solidFill>
                <a:effectLst/>
                <a:latin typeface="+mn-lt"/>
                <a:ea typeface="+mn-ea"/>
                <a:cs typeface="+mn-cs"/>
              </a:rPr>
              <a:t> all’interno di </a:t>
            </a:r>
            <a:r>
              <a:rPr lang="it-IT" sz="1200" b="0" i="0" u="none" strike="noStrike" kern="1200" dirty="0" err="1">
                <a:solidFill>
                  <a:schemeClr val="tx1"/>
                </a:solidFill>
                <a:effectLst/>
                <a:latin typeface="+mn-lt"/>
                <a:ea typeface="+mn-ea"/>
                <a:cs typeface="+mn-cs"/>
              </a:rPr>
              <a:t>Spoke</a:t>
            </a:r>
            <a:r>
              <a:rPr lang="it-IT" sz="1200" b="0" i="0" u="none" strike="noStrike" kern="1200" dirty="0">
                <a:solidFill>
                  <a:schemeClr val="tx1"/>
                </a:solidFill>
                <a:effectLst/>
                <a:latin typeface="+mn-lt"/>
                <a:ea typeface="+mn-ea"/>
                <a:cs typeface="+mn-cs"/>
              </a:rPr>
              <a:t> 7 e IG collegati.</a:t>
            </a:r>
            <a:endParaRPr lang="it-IT" b="0" dirty="0">
              <a:effectLst/>
            </a:endParaRPr>
          </a:p>
          <a:p>
            <a:br>
              <a:rPr lang="it-IT" dirty="0"/>
            </a:b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cb4c15e52a_0_27:notes"/>
          <p:cNvSpPr>
            <a:spLocks noGrp="1" noRot="1" noChangeAspect="1"/>
          </p:cNvSpPr>
          <p:nvPr>
            <p:ph type="sldImg" idx="2"/>
          </p:nvPr>
        </p:nvSpPr>
        <p:spPr>
          <a:xfrm>
            <a:off x="-3957638" y="720725"/>
            <a:ext cx="19508788" cy="109743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6" name="Google Shape;276;g3cb4c15e52a_0_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3cb4c15e52a_0_33:notes"/>
          <p:cNvSpPr>
            <a:spLocks noGrp="1" noRot="1" noChangeAspect="1"/>
          </p:cNvSpPr>
          <p:nvPr>
            <p:ph type="sldImg" idx="2"/>
          </p:nvPr>
        </p:nvSpPr>
        <p:spPr>
          <a:xfrm>
            <a:off x="-3957638" y="720725"/>
            <a:ext cx="19508788" cy="109743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4" name="Google Shape;284;g3cb4c15e52a_0_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3cb4c15e52a_0_0:notes"/>
          <p:cNvSpPr>
            <a:spLocks noGrp="1" noRot="1" noChangeAspect="1"/>
          </p:cNvSpPr>
          <p:nvPr>
            <p:ph type="sldImg" idx="2"/>
          </p:nvPr>
        </p:nvSpPr>
        <p:spPr>
          <a:xfrm>
            <a:off x="-3957638" y="720725"/>
            <a:ext cx="19508788" cy="109743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9" name="Google Shape;209;g3cb4c15e52a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3cb4c15e52a_0_54:notes"/>
          <p:cNvSpPr>
            <a:spLocks noGrp="1" noRot="1" noChangeAspect="1"/>
          </p:cNvSpPr>
          <p:nvPr>
            <p:ph type="sldImg" idx="2"/>
          </p:nvPr>
        </p:nvSpPr>
        <p:spPr>
          <a:xfrm>
            <a:off x="-3957638" y="720725"/>
            <a:ext cx="19508788" cy="109743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2" name="Google Shape;292;g3cb4c15e52a_0_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egnaposto immagine diapositiva 1">
            <a:extLst>
              <a:ext uri="{FF2B5EF4-FFF2-40B4-BE49-F238E27FC236}">
                <a16:creationId xmlns:a16="http://schemas.microsoft.com/office/drawing/2014/main" id="{098D3865-B241-10E0-F597-CC632614492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2" name="Segnaposto note 2">
            <a:extLst>
              <a:ext uri="{FF2B5EF4-FFF2-40B4-BE49-F238E27FC236}">
                <a16:creationId xmlns:a16="http://schemas.microsoft.com/office/drawing/2014/main" id="{357AC2C7-C8B4-7F72-93DB-6364741B909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it-IS" altLang="it-IS" dirty="0"/>
          </a:p>
        </p:txBody>
      </p:sp>
      <p:sp>
        <p:nvSpPr>
          <p:cNvPr id="40963" name="Segnaposto numero diapositiva 3">
            <a:extLst>
              <a:ext uri="{FF2B5EF4-FFF2-40B4-BE49-F238E27FC236}">
                <a16:creationId xmlns:a16="http://schemas.microsoft.com/office/drawing/2014/main" id="{29819615-9C9D-CFA0-4DBB-022193F77A1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743008F-658F-E940-A007-6E0F6A391BA6}" type="slidenum">
              <a:rPr lang="it-IT" altLang="it-IS"/>
              <a:pPr fontAlgn="base">
                <a:spcBef>
                  <a:spcPct val="0"/>
                </a:spcBef>
                <a:spcAft>
                  <a:spcPct val="0"/>
                </a:spcAft>
              </a:pPr>
              <a:t>31</a:t>
            </a:fld>
            <a:endParaRPr lang="it-IT" altLang="it-I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91253-7AF8-7910-5654-A87BD012BAE8}"/>
            </a:ext>
          </a:extLst>
        </p:cNvPr>
        <p:cNvGrpSpPr/>
        <p:nvPr/>
      </p:nvGrpSpPr>
      <p:grpSpPr>
        <a:xfrm>
          <a:off x="0" y="0"/>
          <a:ext cx="0" cy="0"/>
          <a:chOff x="0" y="0"/>
          <a:chExt cx="0" cy="0"/>
        </a:xfrm>
      </p:grpSpPr>
      <p:sp>
        <p:nvSpPr>
          <p:cNvPr id="40961" name="Segnaposto immagine diapositiva 1">
            <a:extLst>
              <a:ext uri="{FF2B5EF4-FFF2-40B4-BE49-F238E27FC236}">
                <a16:creationId xmlns:a16="http://schemas.microsoft.com/office/drawing/2014/main" id="{83E8D9C9-67C2-40D4-BADC-A880BE3E846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2" name="Segnaposto note 2">
            <a:extLst>
              <a:ext uri="{FF2B5EF4-FFF2-40B4-BE49-F238E27FC236}">
                <a16:creationId xmlns:a16="http://schemas.microsoft.com/office/drawing/2014/main" id="{667C9C54-7997-2456-91BC-9EEC50F9874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it-IS" altLang="it-IS" dirty="0"/>
          </a:p>
        </p:txBody>
      </p:sp>
      <p:sp>
        <p:nvSpPr>
          <p:cNvPr id="40963" name="Segnaposto numero diapositiva 3">
            <a:extLst>
              <a:ext uri="{FF2B5EF4-FFF2-40B4-BE49-F238E27FC236}">
                <a16:creationId xmlns:a16="http://schemas.microsoft.com/office/drawing/2014/main" id="{3FFCAAB1-5C88-DADE-A104-B981E3642AF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743008F-658F-E940-A007-6E0F6A391BA6}" type="slidenum">
              <a:rPr lang="it-IT" altLang="it-IS"/>
              <a:pPr fontAlgn="base">
                <a:spcBef>
                  <a:spcPct val="0"/>
                </a:spcBef>
                <a:spcAft>
                  <a:spcPct val="0"/>
                </a:spcAft>
              </a:pPr>
              <a:t>32</a:t>
            </a:fld>
            <a:endParaRPr lang="it-IT" altLang="it-IS"/>
          </a:p>
        </p:txBody>
      </p:sp>
    </p:spTree>
    <p:extLst>
      <p:ext uri="{BB962C8B-B14F-4D97-AF65-F5344CB8AC3E}">
        <p14:creationId xmlns:p14="http://schemas.microsoft.com/office/powerpoint/2010/main" val="2031722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6210" name="Rectangle 2"/>
          <p:cNvSpPr>
            <a:spLocks noGrp="1" noRot="1" noChangeAspect="1" noChangeArrowheads="1"/>
          </p:cNvSpPr>
          <p:nvPr>
            <p:ph type="sldImg"/>
          </p:nvPr>
        </p:nvSpPr>
        <p:spPr bwMode="auto">
          <a:xfrm>
            <a:off x="214313" y="801688"/>
            <a:ext cx="7127875" cy="4010025"/>
          </a:xfrm>
          <a:prstGeom prst="rect">
            <a:avLst/>
          </a:prstGeom>
          <a:solidFill>
            <a:srgbClr val="FFFFFF"/>
          </a:solidFill>
          <a:ln>
            <a:solidFill>
              <a:srgbClr val="000000"/>
            </a:solidFill>
            <a:miter lim="800000"/>
            <a:headEnd/>
            <a:tailEnd/>
          </a:ln>
        </p:spPr>
      </p:sp>
      <p:sp>
        <p:nvSpPr>
          <p:cNvPr id="1246211" name="Rectangle 3"/>
          <p:cNvSpPr>
            <a:spLocks noGrp="1" noChangeArrowheads="1"/>
          </p:cNvSpPr>
          <p:nvPr>
            <p:ph type="body" idx="1"/>
          </p:nvPr>
        </p:nvSpPr>
        <p:spPr bwMode="auto">
          <a:xfrm>
            <a:off x="755650" y="5078413"/>
            <a:ext cx="6045200" cy="4811712"/>
          </a:xfrm>
          <a:prstGeom prst="rect">
            <a:avLst/>
          </a:prstGeom>
          <a:solidFill>
            <a:srgbClr val="FFFFFF"/>
          </a:solidFill>
          <a:ln>
            <a:solidFill>
              <a:srgbClr val="000000"/>
            </a:solidFill>
            <a:miter lim="800000"/>
            <a:headEnd/>
            <a:tailEnd/>
          </a:ln>
        </p:spPr>
        <p:txBody>
          <a:bodyPr lIns="104269" tIns="52135" rIns="104269" bIns="52135">
            <a:prstTxWarp prst="textNoShape">
              <a:avLst/>
            </a:prstTxWarp>
          </a:bodyPr>
          <a:lstStyle/>
          <a:p>
            <a:endParaRPr lang="en-US"/>
          </a:p>
        </p:txBody>
      </p:sp>
    </p:spTree>
    <p:extLst>
      <p:ext uri="{BB962C8B-B14F-4D97-AF65-F5344CB8AC3E}">
        <p14:creationId xmlns:p14="http://schemas.microsoft.com/office/powerpoint/2010/main" val="1650453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a:extLst>
              <a:ext uri="{FF2B5EF4-FFF2-40B4-BE49-F238E27FC236}">
                <a16:creationId xmlns:a16="http://schemas.microsoft.com/office/drawing/2014/main" id="{B66768F2-F6DD-1D18-B8A4-07AFD00A1AD9}"/>
              </a:ext>
            </a:extLst>
          </p:cNvPr>
          <p:cNvSpPr>
            <a:spLocks noGrp="1" noRot="1" noChangeAspect="1" noChangeArrowheads="1" noTextEdit="1"/>
          </p:cNvSpPr>
          <p:nvPr>
            <p:ph type="sldImg"/>
          </p:nvPr>
        </p:nvSpPr>
        <p:spPr bwMode="auto">
          <a:xfrm>
            <a:off x="-3957638" y="720725"/>
            <a:ext cx="19508788" cy="109743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8" name="Rectangle 3">
            <a:extLst>
              <a:ext uri="{FF2B5EF4-FFF2-40B4-BE49-F238E27FC236}">
                <a16:creationId xmlns:a16="http://schemas.microsoft.com/office/drawing/2014/main" id="{50F911F7-4D16-2AB4-29A8-C2788D13796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it-I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6210" name="Rectangle 2"/>
          <p:cNvSpPr>
            <a:spLocks noGrp="1" noRot="1" noChangeAspect="1" noChangeArrowheads="1"/>
          </p:cNvSpPr>
          <p:nvPr>
            <p:ph type="sldImg"/>
          </p:nvPr>
        </p:nvSpPr>
        <p:spPr bwMode="auto">
          <a:xfrm>
            <a:off x="214313" y="801688"/>
            <a:ext cx="7127875" cy="4010025"/>
          </a:xfrm>
          <a:prstGeom prst="rect">
            <a:avLst/>
          </a:prstGeom>
          <a:solidFill>
            <a:srgbClr val="FFFFFF"/>
          </a:solidFill>
          <a:ln>
            <a:solidFill>
              <a:srgbClr val="000000"/>
            </a:solidFill>
            <a:miter lim="800000"/>
            <a:headEnd/>
            <a:tailEnd/>
          </a:ln>
        </p:spPr>
      </p:sp>
      <p:sp>
        <p:nvSpPr>
          <p:cNvPr id="1246211" name="Rectangle 3"/>
          <p:cNvSpPr>
            <a:spLocks noGrp="1" noChangeArrowheads="1"/>
          </p:cNvSpPr>
          <p:nvPr>
            <p:ph type="body" idx="1"/>
          </p:nvPr>
        </p:nvSpPr>
        <p:spPr bwMode="auto">
          <a:xfrm>
            <a:off x="755650" y="5078413"/>
            <a:ext cx="6045200" cy="4811712"/>
          </a:xfrm>
          <a:prstGeom prst="rect">
            <a:avLst/>
          </a:prstGeom>
          <a:solidFill>
            <a:srgbClr val="FFFFFF"/>
          </a:solidFill>
          <a:ln>
            <a:solidFill>
              <a:srgbClr val="000000"/>
            </a:solidFill>
            <a:miter lim="800000"/>
            <a:headEnd/>
            <a:tailEnd/>
          </a:ln>
        </p:spPr>
        <p:txBody>
          <a:bodyPr lIns="104269" tIns="52135" rIns="104269" bIns="52135">
            <a:prstTxWarp prst="textNoShape">
              <a:avLst/>
            </a:prstTxWarp>
          </a:bodyPr>
          <a:lstStyle/>
          <a:p>
            <a:endParaRPr lang="en-US"/>
          </a:p>
        </p:txBody>
      </p:sp>
    </p:spTree>
    <p:extLst>
      <p:ext uri="{BB962C8B-B14F-4D97-AF65-F5344CB8AC3E}">
        <p14:creationId xmlns:p14="http://schemas.microsoft.com/office/powerpoint/2010/main" val="3786047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6C31E0-7BDF-90D2-985A-31C5EA8EDFD1}"/>
            </a:ext>
          </a:extLst>
        </p:cNvPr>
        <p:cNvGrpSpPr/>
        <p:nvPr/>
      </p:nvGrpSpPr>
      <p:grpSpPr>
        <a:xfrm>
          <a:off x="0" y="0"/>
          <a:ext cx="0" cy="0"/>
          <a:chOff x="0" y="0"/>
          <a:chExt cx="0" cy="0"/>
        </a:xfrm>
      </p:grpSpPr>
      <p:sp>
        <p:nvSpPr>
          <p:cNvPr id="393218" name="Rectangle 2">
            <a:extLst>
              <a:ext uri="{FF2B5EF4-FFF2-40B4-BE49-F238E27FC236}">
                <a16:creationId xmlns:a16="http://schemas.microsoft.com/office/drawing/2014/main" id="{A44D4A88-9727-BB88-DB87-73BC47FD744E}"/>
              </a:ext>
            </a:extLst>
          </p:cNvPr>
          <p:cNvSpPr>
            <a:spLocks noGrp="1" noRot="1" noChangeAspect="1" noChangeArrowheads="1" noTextEdit="1"/>
          </p:cNvSpPr>
          <p:nvPr>
            <p:ph type="sldImg"/>
          </p:nvPr>
        </p:nvSpPr>
        <p:spPr>
          <a:xfrm>
            <a:off x="-3957638" y="720725"/>
            <a:ext cx="19508788" cy="10974388"/>
          </a:xfrm>
          <a:ln/>
        </p:spPr>
      </p:sp>
      <p:sp>
        <p:nvSpPr>
          <p:cNvPr id="393219" name="Rectangle 3">
            <a:extLst>
              <a:ext uri="{FF2B5EF4-FFF2-40B4-BE49-F238E27FC236}">
                <a16:creationId xmlns:a16="http://schemas.microsoft.com/office/drawing/2014/main" id="{AC52CA24-6076-A1DD-0068-FE357A280A63}"/>
              </a:ext>
            </a:extLst>
          </p:cNvPr>
          <p:cNvSpPr>
            <a:spLocks noGrp="1" noChangeArrowheads="1"/>
          </p:cNvSpPr>
          <p:nvPr>
            <p:ph type="body" idx="1"/>
          </p:nvPr>
        </p:nvSpPr>
        <p:spPr>
          <a:noFill/>
          <a:ln/>
        </p:spPr>
        <p:txBody>
          <a:bodyPr/>
          <a:lstStyle/>
          <a:p>
            <a:endParaRPr lang="en-US" dirty="0">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1237531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2"/>
          <p:cNvSpPr>
            <a:spLocks noGrp="1" noRot="1" noChangeAspect="1" noChangeArrowheads="1" noTextEdit="1"/>
          </p:cNvSpPr>
          <p:nvPr>
            <p:ph type="sldImg"/>
          </p:nvPr>
        </p:nvSpPr>
        <p:spPr>
          <a:xfrm>
            <a:off x="-3957638" y="720725"/>
            <a:ext cx="19508788" cy="10974388"/>
          </a:xfrm>
          <a:ln/>
        </p:spPr>
      </p:sp>
      <p:sp>
        <p:nvSpPr>
          <p:cNvPr id="393219" name="Rectangle 3"/>
          <p:cNvSpPr>
            <a:spLocks noGrp="1" noChangeArrowheads="1"/>
          </p:cNvSpPr>
          <p:nvPr>
            <p:ph type="body" idx="1"/>
          </p:nvPr>
        </p:nvSpPr>
        <p:spPr>
          <a:noFill/>
          <a:ln/>
        </p:spPr>
        <p:txBody>
          <a:bodyPr/>
          <a:lstStyle/>
          <a:p>
            <a:endParaRPr lang="en-US" dirty="0">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500187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a:extLst>
              <a:ext uri="{FF2B5EF4-FFF2-40B4-BE49-F238E27FC236}">
                <a16:creationId xmlns:a16="http://schemas.microsoft.com/office/drawing/2014/main" id="{D894360D-553E-DC64-D690-C0C2B9969E85}"/>
              </a:ext>
            </a:extLst>
          </p:cNvPr>
          <p:cNvSpPr>
            <a:spLocks noGrp="1" noRot="1" noChangeAspect="1" noChangeArrowheads="1" noTextEdit="1"/>
          </p:cNvSpPr>
          <p:nvPr>
            <p:ph type="sldImg"/>
          </p:nvPr>
        </p:nvSpPr>
        <p:spPr bwMode="auto">
          <a:xfrm>
            <a:off x="-3957638" y="720725"/>
            <a:ext cx="19508788" cy="109743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0" name="Rectangle 3">
            <a:extLst>
              <a:ext uri="{FF2B5EF4-FFF2-40B4-BE49-F238E27FC236}">
                <a16:creationId xmlns:a16="http://schemas.microsoft.com/office/drawing/2014/main" id="{F1296508-75A7-FC47-0908-1F3CB12A4A1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it-I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endParaRPr lang="it-IT" dirty="0"/>
          </a:p>
          <a:p>
            <a:pPr algn="l"/>
            <a:endParaRPr lang="it-IT" dirty="0"/>
          </a:p>
        </p:txBody>
      </p:sp>
      <p:sp>
        <p:nvSpPr>
          <p:cNvPr id="4" name="Segnaposto numero diapositiva 3"/>
          <p:cNvSpPr>
            <a:spLocks noGrp="1"/>
          </p:cNvSpPr>
          <p:nvPr>
            <p:ph type="sldNum" sz="quarter" idx="5"/>
          </p:nvPr>
        </p:nvSpPr>
        <p:spPr/>
        <p:txBody>
          <a:bodyPr/>
          <a:lstStyle/>
          <a:p>
            <a:fld id="{A35B1E7B-0BCF-6141-BAE2-502E6AA7042E}" type="slidenum">
              <a:rPr lang="it-IT" smtClean="0"/>
              <a:t>10</a:t>
            </a:fld>
            <a:endParaRPr lang="it-IT"/>
          </a:p>
        </p:txBody>
      </p:sp>
    </p:spTree>
    <p:extLst>
      <p:ext uri="{BB962C8B-B14F-4D97-AF65-F5344CB8AC3E}">
        <p14:creationId xmlns:p14="http://schemas.microsoft.com/office/powerpoint/2010/main" val="2624799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7F296E59-7B01-86D5-D586-3D2C544E6DA2}"/>
              </a:ext>
            </a:extLst>
          </p:cNvPr>
          <p:cNvSpPr>
            <a:spLocks noGrp="1"/>
          </p:cNvSpPr>
          <p:nvPr>
            <p:ph type="dt" sz="half" idx="10"/>
          </p:nvPr>
        </p:nvSpPr>
        <p:spPr/>
        <p:txBody>
          <a:bodyPr/>
          <a:lstStyle>
            <a:lvl1pPr>
              <a:defRPr/>
            </a:lvl1pPr>
          </a:lstStyle>
          <a:p>
            <a:pPr>
              <a:defRPr/>
            </a:pPr>
            <a:fld id="{5734BA27-D6E7-EB44-81FF-103BC47EED27}" type="datetimeFigureOut">
              <a:rPr lang="it-IT"/>
              <a:pPr>
                <a:defRPr/>
              </a:pPr>
              <a:t>12/03/26</a:t>
            </a:fld>
            <a:endParaRPr lang="it-IT"/>
          </a:p>
        </p:txBody>
      </p:sp>
      <p:sp>
        <p:nvSpPr>
          <p:cNvPr id="5" name="Segnaposto piè di pagina 4">
            <a:extLst>
              <a:ext uri="{FF2B5EF4-FFF2-40B4-BE49-F238E27FC236}">
                <a16:creationId xmlns:a16="http://schemas.microsoft.com/office/drawing/2014/main" id="{ABDA108F-A585-358F-ED03-B3AE6239C3B3}"/>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9BC56566-7F62-8323-5281-2BDC6FBC77B3}"/>
              </a:ext>
            </a:extLst>
          </p:cNvPr>
          <p:cNvSpPr>
            <a:spLocks noGrp="1"/>
          </p:cNvSpPr>
          <p:nvPr>
            <p:ph type="sldNum" sz="quarter" idx="12"/>
          </p:nvPr>
        </p:nvSpPr>
        <p:spPr/>
        <p:txBody>
          <a:bodyPr/>
          <a:lstStyle>
            <a:lvl1pPr>
              <a:defRPr/>
            </a:lvl1pPr>
          </a:lstStyle>
          <a:p>
            <a:pPr>
              <a:defRPr/>
            </a:pPr>
            <a:fld id="{E8C5BF1C-18CF-C242-B36E-3E8375388D2D}" type="slidenum">
              <a:rPr lang="it-IT"/>
              <a:pPr>
                <a:defRPr/>
              </a:pPr>
              <a:t>‹N›</a:t>
            </a:fld>
            <a:endParaRPr lang="it-IT"/>
          </a:p>
        </p:txBody>
      </p:sp>
    </p:spTree>
    <p:extLst>
      <p:ext uri="{BB962C8B-B14F-4D97-AF65-F5344CB8AC3E}">
        <p14:creationId xmlns:p14="http://schemas.microsoft.com/office/powerpoint/2010/main" val="30590327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testo verticale 2"/>
          <p:cNvSpPr>
            <a:spLocks noGrp="1"/>
          </p:cNvSpPr>
          <p:nvPr>
            <p:ph type="body" orient="vert" idx="1"/>
          </p:nvPr>
        </p:nvSpPr>
        <p:spPr/>
        <p:txBody>
          <a:bodyPr vert="eaVert"/>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42174329-AEAA-4BEB-B237-1F07E0B72EAA}"/>
              </a:ext>
            </a:extLst>
          </p:cNvPr>
          <p:cNvSpPr>
            <a:spLocks noGrp="1"/>
          </p:cNvSpPr>
          <p:nvPr>
            <p:ph type="dt" sz="half" idx="10"/>
          </p:nvPr>
        </p:nvSpPr>
        <p:spPr/>
        <p:txBody>
          <a:bodyPr/>
          <a:lstStyle>
            <a:lvl1pPr>
              <a:defRPr/>
            </a:lvl1pPr>
          </a:lstStyle>
          <a:p>
            <a:pPr>
              <a:defRPr/>
            </a:pPr>
            <a:fld id="{AA1BD29C-C42E-CC42-8487-8FDC3AAA9E54}" type="datetimeFigureOut">
              <a:rPr lang="it-IT"/>
              <a:pPr>
                <a:defRPr/>
              </a:pPr>
              <a:t>12/03/26</a:t>
            </a:fld>
            <a:endParaRPr lang="it-IT"/>
          </a:p>
        </p:txBody>
      </p:sp>
      <p:sp>
        <p:nvSpPr>
          <p:cNvPr id="5" name="Segnaposto piè di pagina 4">
            <a:extLst>
              <a:ext uri="{FF2B5EF4-FFF2-40B4-BE49-F238E27FC236}">
                <a16:creationId xmlns:a16="http://schemas.microsoft.com/office/drawing/2014/main" id="{E8E5224E-5F37-EF00-78E0-716108D3A681}"/>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25FD446D-B668-D17B-E49A-C33DC65BDFAD}"/>
              </a:ext>
            </a:extLst>
          </p:cNvPr>
          <p:cNvSpPr>
            <a:spLocks noGrp="1"/>
          </p:cNvSpPr>
          <p:nvPr>
            <p:ph type="sldNum" sz="quarter" idx="12"/>
          </p:nvPr>
        </p:nvSpPr>
        <p:spPr/>
        <p:txBody>
          <a:bodyPr/>
          <a:lstStyle>
            <a:lvl1pPr>
              <a:defRPr/>
            </a:lvl1pPr>
          </a:lstStyle>
          <a:p>
            <a:pPr>
              <a:defRPr/>
            </a:pPr>
            <a:fld id="{BAAB136E-D706-8A44-BBA1-7D993B73E56B}" type="slidenum">
              <a:rPr lang="it-IT"/>
              <a:pPr>
                <a:defRPr/>
              </a:pPr>
              <a:t>‹N›</a:t>
            </a:fld>
            <a:endParaRPr lang="it-IT"/>
          </a:p>
        </p:txBody>
      </p:sp>
    </p:spTree>
    <p:extLst>
      <p:ext uri="{BB962C8B-B14F-4D97-AF65-F5344CB8AC3E}">
        <p14:creationId xmlns:p14="http://schemas.microsoft.com/office/powerpoint/2010/main" val="2187381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p:cNvSpPr>
            <a:spLocks noGrp="1"/>
          </p:cNvSpPr>
          <p:nvPr>
            <p:ph type="body" orient="vert" idx="1"/>
          </p:nvPr>
        </p:nvSpPr>
        <p:spPr>
          <a:xfrm>
            <a:off x="838200" y="365125"/>
            <a:ext cx="7734300" cy="5811838"/>
          </a:xfrm>
        </p:spPr>
        <p:txBody>
          <a:bodyPr vert="eaVert"/>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C3F7A52F-201B-1C91-29FB-750A5DB2D268}"/>
              </a:ext>
            </a:extLst>
          </p:cNvPr>
          <p:cNvSpPr>
            <a:spLocks noGrp="1"/>
          </p:cNvSpPr>
          <p:nvPr>
            <p:ph type="dt" sz="half" idx="10"/>
          </p:nvPr>
        </p:nvSpPr>
        <p:spPr/>
        <p:txBody>
          <a:bodyPr/>
          <a:lstStyle>
            <a:lvl1pPr>
              <a:defRPr/>
            </a:lvl1pPr>
          </a:lstStyle>
          <a:p>
            <a:pPr>
              <a:defRPr/>
            </a:pPr>
            <a:fld id="{7A2E1DBE-9BF3-7240-913C-66AD1A72F765}" type="datetimeFigureOut">
              <a:rPr lang="it-IT"/>
              <a:pPr>
                <a:defRPr/>
              </a:pPr>
              <a:t>12/03/26</a:t>
            </a:fld>
            <a:endParaRPr lang="it-IT"/>
          </a:p>
        </p:txBody>
      </p:sp>
      <p:sp>
        <p:nvSpPr>
          <p:cNvPr id="5" name="Segnaposto piè di pagina 4">
            <a:extLst>
              <a:ext uri="{FF2B5EF4-FFF2-40B4-BE49-F238E27FC236}">
                <a16:creationId xmlns:a16="http://schemas.microsoft.com/office/drawing/2014/main" id="{48B1E1A9-8356-8FC6-F058-9CF92491EB17}"/>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752AE58E-6A81-30A8-595D-4236A105FFD5}"/>
              </a:ext>
            </a:extLst>
          </p:cNvPr>
          <p:cNvSpPr>
            <a:spLocks noGrp="1"/>
          </p:cNvSpPr>
          <p:nvPr>
            <p:ph type="sldNum" sz="quarter" idx="12"/>
          </p:nvPr>
        </p:nvSpPr>
        <p:spPr/>
        <p:txBody>
          <a:bodyPr/>
          <a:lstStyle>
            <a:lvl1pPr>
              <a:defRPr/>
            </a:lvl1pPr>
          </a:lstStyle>
          <a:p>
            <a:pPr>
              <a:defRPr/>
            </a:pPr>
            <a:fld id="{C21530E9-3214-D242-A1FD-D778E596DBBE}" type="slidenum">
              <a:rPr lang="it-IT"/>
              <a:pPr>
                <a:defRPr/>
              </a:pPr>
              <a:t>‹N›</a:t>
            </a:fld>
            <a:endParaRPr lang="it-IT"/>
          </a:p>
        </p:txBody>
      </p:sp>
    </p:spTree>
    <p:extLst>
      <p:ext uri="{BB962C8B-B14F-4D97-AF65-F5344CB8AC3E}">
        <p14:creationId xmlns:p14="http://schemas.microsoft.com/office/powerpoint/2010/main" val="18889061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46" name="Titolo Testo"/>
          <p:cNvSpPr txBox="1">
            <a:spLocks noGrp="1"/>
          </p:cNvSpPr>
          <p:nvPr>
            <p:ph type="title"/>
          </p:nvPr>
        </p:nvSpPr>
        <p:spPr>
          <a:xfrm>
            <a:off x="895568" y="569099"/>
            <a:ext cx="10414323" cy="1141080"/>
          </a:xfrm>
          <a:prstGeom prst="rect">
            <a:avLst/>
          </a:prstGeom>
        </p:spPr>
        <p:txBody>
          <a:bodyPr/>
          <a:lstStyle/>
          <a:p>
            <a:r>
              <a:t>Titolo Testo</a:t>
            </a:r>
          </a:p>
        </p:txBody>
      </p:sp>
      <p:sp>
        <p:nvSpPr>
          <p:cNvPr id="147"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717500896"/>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xfrm>
            <a:off x="609600" y="2006600"/>
            <a:ext cx="10972800" cy="4243574"/>
          </a:xfrm>
          <a:prstGeom prst="rect">
            <a:avLst/>
          </a:prstGeom>
        </p:spPr>
        <p:txBody>
          <a:bodyPr numCol="2" spcCol="2558384"/>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xfrm>
            <a:off x="6000750" y="6308151"/>
            <a:ext cx="272510" cy="256480"/>
          </a:xfrm>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03465055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idx="1"/>
          </p:nvPr>
        </p:nvSpPr>
        <p:spPr/>
        <p:txBody>
          <a:bodyPr/>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C027E6FA-C6C7-CE24-56F7-5F54340DBE10}"/>
              </a:ext>
            </a:extLst>
          </p:cNvPr>
          <p:cNvSpPr>
            <a:spLocks noGrp="1"/>
          </p:cNvSpPr>
          <p:nvPr>
            <p:ph type="dt" sz="half" idx="10"/>
          </p:nvPr>
        </p:nvSpPr>
        <p:spPr/>
        <p:txBody>
          <a:bodyPr/>
          <a:lstStyle>
            <a:lvl1pPr>
              <a:defRPr/>
            </a:lvl1pPr>
          </a:lstStyle>
          <a:p>
            <a:pPr>
              <a:defRPr/>
            </a:pPr>
            <a:fld id="{9B0562DE-4CA3-E54B-BE5D-12E84DBFD0A4}" type="datetimeFigureOut">
              <a:rPr lang="it-IT"/>
              <a:pPr>
                <a:defRPr/>
              </a:pPr>
              <a:t>12/03/26</a:t>
            </a:fld>
            <a:endParaRPr lang="it-IT"/>
          </a:p>
        </p:txBody>
      </p:sp>
      <p:sp>
        <p:nvSpPr>
          <p:cNvPr id="5" name="Segnaposto piè di pagina 4">
            <a:extLst>
              <a:ext uri="{FF2B5EF4-FFF2-40B4-BE49-F238E27FC236}">
                <a16:creationId xmlns:a16="http://schemas.microsoft.com/office/drawing/2014/main" id="{EE329847-51EB-2F83-6A19-1B9415533763}"/>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AE355882-F7E3-02B1-57D5-003E40C41138}"/>
              </a:ext>
            </a:extLst>
          </p:cNvPr>
          <p:cNvSpPr>
            <a:spLocks noGrp="1"/>
          </p:cNvSpPr>
          <p:nvPr>
            <p:ph type="sldNum" sz="quarter" idx="12"/>
          </p:nvPr>
        </p:nvSpPr>
        <p:spPr/>
        <p:txBody>
          <a:bodyPr/>
          <a:lstStyle>
            <a:lvl1pPr>
              <a:defRPr/>
            </a:lvl1pPr>
          </a:lstStyle>
          <a:p>
            <a:pPr>
              <a:defRPr/>
            </a:pPr>
            <a:fld id="{E64CEE3E-E49F-9D4B-864E-422AFBB13B52}" type="slidenum">
              <a:rPr lang="it-IT"/>
              <a:pPr>
                <a:defRPr/>
              </a:pPr>
              <a:t>‹N›</a:t>
            </a:fld>
            <a:endParaRPr lang="it-IT"/>
          </a:p>
        </p:txBody>
      </p:sp>
    </p:spTree>
    <p:extLst>
      <p:ext uri="{BB962C8B-B14F-4D97-AF65-F5344CB8AC3E}">
        <p14:creationId xmlns:p14="http://schemas.microsoft.com/office/powerpoint/2010/main" val="3793374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892525B3-3DC9-412B-1CE8-56B516DCCA33}"/>
              </a:ext>
            </a:extLst>
          </p:cNvPr>
          <p:cNvSpPr>
            <a:spLocks noGrp="1"/>
          </p:cNvSpPr>
          <p:nvPr>
            <p:ph type="dt" sz="half" idx="10"/>
          </p:nvPr>
        </p:nvSpPr>
        <p:spPr/>
        <p:txBody>
          <a:bodyPr/>
          <a:lstStyle>
            <a:lvl1pPr>
              <a:defRPr/>
            </a:lvl1pPr>
          </a:lstStyle>
          <a:p>
            <a:pPr>
              <a:defRPr/>
            </a:pPr>
            <a:fld id="{44C0112E-3527-EC44-AB25-35371114AE85}" type="datetimeFigureOut">
              <a:rPr lang="it-IT"/>
              <a:pPr>
                <a:defRPr/>
              </a:pPr>
              <a:t>12/03/26</a:t>
            </a:fld>
            <a:endParaRPr lang="it-IT"/>
          </a:p>
        </p:txBody>
      </p:sp>
      <p:sp>
        <p:nvSpPr>
          <p:cNvPr id="5" name="Segnaposto piè di pagina 4">
            <a:extLst>
              <a:ext uri="{FF2B5EF4-FFF2-40B4-BE49-F238E27FC236}">
                <a16:creationId xmlns:a16="http://schemas.microsoft.com/office/drawing/2014/main" id="{6CD4A0F0-A794-BBEC-3217-4B45E165CBBA}"/>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D849ED66-3B62-BC27-8844-41885C8EC248}"/>
              </a:ext>
            </a:extLst>
          </p:cNvPr>
          <p:cNvSpPr>
            <a:spLocks noGrp="1"/>
          </p:cNvSpPr>
          <p:nvPr>
            <p:ph type="sldNum" sz="quarter" idx="12"/>
          </p:nvPr>
        </p:nvSpPr>
        <p:spPr/>
        <p:txBody>
          <a:bodyPr/>
          <a:lstStyle>
            <a:lvl1pPr>
              <a:defRPr/>
            </a:lvl1pPr>
          </a:lstStyle>
          <a:p>
            <a:pPr>
              <a:defRPr/>
            </a:pPr>
            <a:fld id="{87ABAC19-776A-D242-8B07-49100E998D41}" type="slidenum">
              <a:rPr lang="it-IT"/>
              <a:pPr>
                <a:defRPr/>
              </a:pPr>
              <a:t>‹N›</a:t>
            </a:fld>
            <a:endParaRPr lang="it-IT"/>
          </a:p>
        </p:txBody>
      </p:sp>
    </p:spTree>
    <p:extLst>
      <p:ext uri="{BB962C8B-B14F-4D97-AF65-F5344CB8AC3E}">
        <p14:creationId xmlns:p14="http://schemas.microsoft.com/office/powerpoint/2010/main" val="310265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sz="half" idx="1"/>
          </p:nvPr>
        </p:nvSpPr>
        <p:spPr>
          <a:xfrm>
            <a:off x="838200" y="1825625"/>
            <a:ext cx="5181600" cy="4351338"/>
          </a:xfrm>
        </p:spPr>
        <p:txBody>
          <a:bodyPr/>
          <a:lstStyle/>
          <a:p>
            <a:r>
              <a:rPr lang="it-IT"/>
              <a:t>Modifica gli stili del testo dello schema
Secondo livello
Terzo livello
Quarto livello
Quinto livello</a:t>
            </a:r>
          </a:p>
        </p:txBody>
      </p:sp>
      <p:sp>
        <p:nvSpPr>
          <p:cNvPr id="4" name="Segnaposto contenuto 3"/>
          <p:cNvSpPr>
            <a:spLocks noGrp="1"/>
          </p:cNvSpPr>
          <p:nvPr>
            <p:ph sz="half" idx="2"/>
          </p:nvPr>
        </p:nvSpPr>
        <p:spPr>
          <a:xfrm>
            <a:off x="6172200" y="1825625"/>
            <a:ext cx="5181600" cy="4351338"/>
          </a:xfrm>
        </p:spPr>
        <p:txBody>
          <a:bodyPr/>
          <a:lstStyle/>
          <a:p>
            <a:r>
              <a:rPr lang="it-IT"/>
              <a:t>Modifica gli stili del testo dello schema
Secondo livello
Terzo livello
Quarto livello
Quinto livello</a:t>
            </a:r>
          </a:p>
        </p:txBody>
      </p:sp>
      <p:sp>
        <p:nvSpPr>
          <p:cNvPr id="5" name="Segnaposto data 3">
            <a:extLst>
              <a:ext uri="{FF2B5EF4-FFF2-40B4-BE49-F238E27FC236}">
                <a16:creationId xmlns:a16="http://schemas.microsoft.com/office/drawing/2014/main" id="{C3B1BBD8-FCD5-0A70-8232-094AEF1B9185}"/>
              </a:ext>
            </a:extLst>
          </p:cNvPr>
          <p:cNvSpPr>
            <a:spLocks noGrp="1"/>
          </p:cNvSpPr>
          <p:nvPr>
            <p:ph type="dt" sz="half" idx="10"/>
          </p:nvPr>
        </p:nvSpPr>
        <p:spPr/>
        <p:txBody>
          <a:bodyPr/>
          <a:lstStyle>
            <a:lvl1pPr>
              <a:defRPr/>
            </a:lvl1pPr>
          </a:lstStyle>
          <a:p>
            <a:pPr>
              <a:defRPr/>
            </a:pPr>
            <a:fld id="{4A83354A-8954-884A-9945-045C176276CC}" type="datetimeFigureOut">
              <a:rPr lang="it-IT"/>
              <a:pPr>
                <a:defRPr/>
              </a:pPr>
              <a:t>12/03/26</a:t>
            </a:fld>
            <a:endParaRPr lang="it-IT"/>
          </a:p>
        </p:txBody>
      </p:sp>
      <p:sp>
        <p:nvSpPr>
          <p:cNvPr id="6" name="Segnaposto piè di pagina 4">
            <a:extLst>
              <a:ext uri="{FF2B5EF4-FFF2-40B4-BE49-F238E27FC236}">
                <a16:creationId xmlns:a16="http://schemas.microsoft.com/office/drawing/2014/main" id="{A49C280A-B1E1-9101-21CE-1458AF79D1EE}"/>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2B285E53-2D77-5A51-1496-BCF497705184}"/>
              </a:ext>
            </a:extLst>
          </p:cNvPr>
          <p:cNvSpPr>
            <a:spLocks noGrp="1"/>
          </p:cNvSpPr>
          <p:nvPr>
            <p:ph type="sldNum" sz="quarter" idx="12"/>
          </p:nvPr>
        </p:nvSpPr>
        <p:spPr/>
        <p:txBody>
          <a:bodyPr/>
          <a:lstStyle>
            <a:lvl1pPr>
              <a:defRPr/>
            </a:lvl1pPr>
          </a:lstStyle>
          <a:p>
            <a:pPr>
              <a:defRPr/>
            </a:pPr>
            <a:fld id="{AC4D300E-CAB6-EB4C-B15A-DB3F5C002D72}" type="slidenum">
              <a:rPr lang="it-IT"/>
              <a:pPr>
                <a:defRPr/>
              </a:pPr>
              <a:t>‹N›</a:t>
            </a:fld>
            <a:endParaRPr lang="it-IT"/>
          </a:p>
        </p:txBody>
      </p:sp>
    </p:spTree>
    <p:extLst>
      <p:ext uri="{BB962C8B-B14F-4D97-AF65-F5344CB8AC3E}">
        <p14:creationId xmlns:p14="http://schemas.microsoft.com/office/powerpoint/2010/main" val="1721258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it-IT"/>
              <a:t>Modifica gli stili del testo dello schema
Secondo livello
Terzo livello
Quarto livello
Quinto livello</a:t>
            </a:r>
          </a:p>
        </p:txBody>
      </p:sp>
      <p:sp>
        <p:nvSpPr>
          <p:cNvPr id="4" name="Segnaposto contenuto 3"/>
          <p:cNvSpPr>
            <a:spLocks noGrp="1"/>
          </p:cNvSpPr>
          <p:nvPr>
            <p:ph sz="half" idx="2"/>
          </p:nvPr>
        </p:nvSpPr>
        <p:spPr>
          <a:xfrm>
            <a:off x="839788" y="2505075"/>
            <a:ext cx="5157787" cy="3684588"/>
          </a:xfrm>
        </p:spPr>
        <p:txBody>
          <a:bodyPr/>
          <a:lstStyle/>
          <a:p>
            <a:r>
              <a:rPr lang="it-IT"/>
              <a:t>Modifica gli stili del testo dello schema
Secondo livello
Terzo livello
Quarto livello
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it-IT"/>
              <a:t>Modifica gli stili del testo dello schema
Secondo livello
Terzo livello
Quarto livello
Quinto livello</a:t>
            </a:r>
          </a:p>
        </p:txBody>
      </p:sp>
      <p:sp>
        <p:nvSpPr>
          <p:cNvPr id="6" name="Segnaposto contenuto 5"/>
          <p:cNvSpPr>
            <a:spLocks noGrp="1"/>
          </p:cNvSpPr>
          <p:nvPr>
            <p:ph sz="quarter" idx="4"/>
          </p:nvPr>
        </p:nvSpPr>
        <p:spPr>
          <a:xfrm>
            <a:off x="6172200" y="2505075"/>
            <a:ext cx="5183188" cy="3684588"/>
          </a:xfrm>
        </p:spPr>
        <p:txBody>
          <a:bodyPr/>
          <a:lstStyle/>
          <a:p>
            <a:r>
              <a:rPr lang="it-IT"/>
              <a:t>Modifica gli stili del testo dello schema
Secondo livello
Terzo livello
Quarto livello
Quinto livello</a:t>
            </a:r>
          </a:p>
        </p:txBody>
      </p:sp>
      <p:sp>
        <p:nvSpPr>
          <p:cNvPr id="7" name="Segnaposto data 3">
            <a:extLst>
              <a:ext uri="{FF2B5EF4-FFF2-40B4-BE49-F238E27FC236}">
                <a16:creationId xmlns:a16="http://schemas.microsoft.com/office/drawing/2014/main" id="{72F440F5-691E-51DA-EBB3-AA7AA49FA7DC}"/>
              </a:ext>
            </a:extLst>
          </p:cNvPr>
          <p:cNvSpPr>
            <a:spLocks noGrp="1"/>
          </p:cNvSpPr>
          <p:nvPr>
            <p:ph type="dt" sz="half" idx="10"/>
          </p:nvPr>
        </p:nvSpPr>
        <p:spPr/>
        <p:txBody>
          <a:bodyPr/>
          <a:lstStyle>
            <a:lvl1pPr>
              <a:defRPr/>
            </a:lvl1pPr>
          </a:lstStyle>
          <a:p>
            <a:pPr>
              <a:defRPr/>
            </a:pPr>
            <a:fld id="{A22E5BD7-18A7-8340-A4B7-3C119423866F}" type="datetimeFigureOut">
              <a:rPr lang="it-IT"/>
              <a:pPr>
                <a:defRPr/>
              </a:pPr>
              <a:t>12/03/26</a:t>
            </a:fld>
            <a:endParaRPr lang="it-IT"/>
          </a:p>
        </p:txBody>
      </p:sp>
      <p:sp>
        <p:nvSpPr>
          <p:cNvPr id="8" name="Segnaposto piè di pagina 4">
            <a:extLst>
              <a:ext uri="{FF2B5EF4-FFF2-40B4-BE49-F238E27FC236}">
                <a16:creationId xmlns:a16="http://schemas.microsoft.com/office/drawing/2014/main" id="{4D578E24-94AB-1534-0093-D45D0655D813}"/>
              </a:ext>
            </a:extLst>
          </p:cNvPr>
          <p:cNvSpPr>
            <a:spLocks noGrp="1"/>
          </p:cNvSpPr>
          <p:nvPr>
            <p:ph type="ftr" sz="quarter" idx="11"/>
          </p:nvPr>
        </p:nvSpPr>
        <p:spPr/>
        <p:txBody>
          <a:bodyPr/>
          <a:lstStyle>
            <a:lvl1pPr>
              <a:defRPr/>
            </a:lvl1pPr>
          </a:lstStyle>
          <a:p>
            <a:pPr>
              <a:defRPr/>
            </a:pPr>
            <a:endParaRPr lang="it-IT"/>
          </a:p>
        </p:txBody>
      </p:sp>
      <p:sp>
        <p:nvSpPr>
          <p:cNvPr id="9" name="Segnaposto numero diapositiva 5">
            <a:extLst>
              <a:ext uri="{FF2B5EF4-FFF2-40B4-BE49-F238E27FC236}">
                <a16:creationId xmlns:a16="http://schemas.microsoft.com/office/drawing/2014/main" id="{50164E11-F456-86A3-EE07-AC7A5E9119F2}"/>
              </a:ext>
            </a:extLst>
          </p:cNvPr>
          <p:cNvSpPr>
            <a:spLocks noGrp="1"/>
          </p:cNvSpPr>
          <p:nvPr>
            <p:ph type="sldNum" sz="quarter" idx="12"/>
          </p:nvPr>
        </p:nvSpPr>
        <p:spPr/>
        <p:txBody>
          <a:bodyPr/>
          <a:lstStyle>
            <a:lvl1pPr>
              <a:defRPr/>
            </a:lvl1pPr>
          </a:lstStyle>
          <a:p>
            <a:pPr>
              <a:defRPr/>
            </a:pPr>
            <a:fld id="{B4145B51-1524-8649-A5C2-48F77D867521}" type="slidenum">
              <a:rPr lang="it-IT"/>
              <a:pPr>
                <a:defRPr/>
              </a:pPr>
              <a:t>‹N›</a:t>
            </a:fld>
            <a:endParaRPr lang="it-IT"/>
          </a:p>
        </p:txBody>
      </p:sp>
    </p:spTree>
    <p:extLst>
      <p:ext uri="{BB962C8B-B14F-4D97-AF65-F5344CB8AC3E}">
        <p14:creationId xmlns:p14="http://schemas.microsoft.com/office/powerpoint/2010/main" val="1510760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data 3">
            <a:extLst>
              <a:ext uri="{FF2B5EF4-FFF2-40B4-BE49-F238E27FC236}">
                <a16:creationId xmlns:a16="http://schemas.microsoft.com/office/drawing/2014/main" id="{6FFF5EA2-2C82-B958-A598-C787D1697790}"/>
              </a:ext>
            </a:extLst>
          </p:cNvPr>
          <p:cNvSpPr>
            <a:spLocks noGrp="1"/>
          </p:cNvSpPr>
          <p:nvPr>
            <p:ph type="dt" sz="half" idx="10"/>
          </p:nvPr>
        </p:nvSpPr>
        <p:spPr/>
        <p:txBody>
          <a:bodyPr/>
          <a:lstStyle>
            <a:lvl1pPr>
              <a:defRPr/>
            </a:lvl1pPr>
          </a:lstStyle>
          <a:p>
            <a:pPr>
              <a:defRPr/>
            </a:pPr>
            <a:fld id="{1CEE0463-F2AF-3D4D-BCA6-CFC482932349}" type="datetimeFigureOut">
              <a:rPr lang="it-IT"/>
              <a:pPr>
                <a:defRPr/>
              </a:pPr>
              <a:t>12/03/26</a:t>
            </a:fld>
            <a:endParaRPr lang="it-IT"/>
          </a:p>
        </p:txBody>
      </p:sp>
      <p:sp>
        <p:nvSpPr>
          <p:cNvPr id="4" name="Segnaposto piè di pagina 4">
            <a:extLst>
              <a:ext uri="{FF2B5EF4-FFF2-40B4-BE49-F238E27FC236}">
                <a16:creationId xmlns:a16="http://schemas.microsoft.com/office/drawing/2014/main" id="{686AC592-66CA-9281-0536-FCF24F3DC408}"/>
              </a:ext>
            </a:extLst>
          </p:cNvPr>
          <p:cNvSpPr>
            <a:spLocks noGrp="1"/>
          </p:cNvSpPr>
          <p:nvPr>
            <p:ph type="ftr" sz="quarter" idx="11"/>
          </p:nvPr>
        </p:nvSpPr>
        <p:spPr/>
        <p:txBody>
          <a:bodyPr/>
          <a:lstStyle>
            <a:lvl1pPr>
              <a:defRPr/>
            </a:lvl1pPr>
          </a:lstStyle>
          <a:p>
            <a:pPr>
              <a:defRPr/>
            </a:pPr>
            <a:endParaRPr lang="it-IT"/>
          </a:p>
        </p:txBody>
      </p:sp>
      <p:sp>
        <p:nvSpPr>
          <p:cNvPr id="5" name="Segnaposto numero diapositiva 5">
            <a:extLst>
              <a:ext uri="{FF2B5EF4-FFF2-40B4-BE49-F238E27FC236}">
                <a16:creationId xmlns:a16="http://schemas.microsoft.com/office/drawing/2014/main" id="{621F699C-25D1-310C-66A8-D6F128DC9DED}"/>
              </a:ext>
            </a:extLst>
          </p:cNvPr>
          <p:cNvSpPr>
            <a:spLocks noGrp="1"/>
          </p:cNvSpPr>
          <p:nvPr>
            <p:ph type="sldNum" sz="quarter" idx="12"/>
          </p:nvPr>
        </p:nvSpPr>
        <p:spPr/>
        <p:txBody>
          <a:bodyPr/>
          <a:lstStyle>
            <a:lvl1pPr>
              <a:defRPr/>
            </a:lvl1pPr>
          </a:lstStyle>
          <a:p>
            <a:pPr>
              <a:defRPr/>
            </a:pPr>
            <a:fld id="{6E50E7C3-E986-1449-B04D-7FA080C9EBE9}" type="slidenum">
              <a:rPr lang="it-IT"/>
              <a:pPr>
                <a:defRPr/>
              </a:pPr>
              <a:t>‹N›</a:t>
            </a:fld>
            <a:endParaRPr lang="it-IT"/>
          </a:p>
        </p:txBody>
      </p:sp>
    </p:spTree>
    <p:extLst>
      <p:ext uri="{BB962C8B-B14F-4D97-AF65-F5344CB8AC3E}">
        <p14:creationId xmlns:p14="http://schemas.microsoft.com/office/powerpoint/2010/main" val="1742708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96491859-D155-A36C-3978-B9F5163F02CD}"/>
              </a:ext>
            </a:extLst>
          </p:cNvPr>
          <p:cNvSpPr>
            <a:spLocks noGrp="1"/>
          </p:cNvSpPr>
          <p:nvPr>
            <p:ph type="dt" sz="half" idx="10"/>
          </p:nvPr>
        </p:nvSpPr>
        <p:spPr/>
        <p:txBody>
          <a:bodyPr/>
          <a:lstStyle>
            <a:lvl1pPr>
              <a:defRPr/>
            </a:lvl1pPr>
          </a:lstStyle>
          <a:p>
            <a:pPr>
              <a:defRPr/>
            </a:pPr>
            <a:fld id="{3F872B1B-AFE8-3C4E-A9CE-360FC37E23DF}" type="datetimeFigureOut">
              <a:rPr lang="it-IT"/>
              <a:pPr>
                <a:defRPr/>
              </a:pPr>
              <a:t>12/03/26</a:t>
            </a:fld>
            <a:endParaRPr lang="it-IT"/>
          </a:p>
        </p:txBody>
      </p:sp>
      <p:sp>
        <p:nvSpPr>
          <p:cNvPr id="3" name="Segnaposto piè di pagina 4">
            <a:extLst>
              <a:ext uri="{FF2B5EF4-FFF2-40B4-BE49-F238E27FC236}">
                <a16:creationId xmlns:a16="http://schemas.microsoft.com/office/drawing/2014/main" id="{ED3C9196-7613-04E2-D3DC-15899C648E8E}"/>
              </a:ext>
            </a:extLst>
          </p:cNvPr>
          <p:cNvSpPr>
            <a:spLocks noGrp="1"/>
          </p:cNvSpPr>
          <p:nvPr>
            <p:ph type="ftr" sz="quarter" idx="11"/>
          </p:nvPr>
        </p:nvSpPr>
        <p:spPr/>
        <p:txBody>
          <a:bodyPr/>
          <a:lstStyle>
            <a:lvl1pPr>
              <a:defRPr/>
            </a:lvl1pPr>
          </a:lstStyle>
          <a:p>
            <a:pPr>
              <a:defRPr/>
            </a:pPr>
            <a:endParaRPr lang="it-IT"/>
          </a:p>
        </p:txBody>
      </p:sp>
      <p:sp>
        <p:nvSpPr>
          <p:cNvPr id="4" name="Segnaposto numero diapositiva 5">
            <a:extLst>
              <a:ext uri="{FF2B5EF4-FFF2-40B4-BE49-F238E27FC236}">
                <a16:creationId xmlns:a16="http://schemas.microsoft.com/office/drawing/2014/main" id="{30A8ADAC-02A6-83B7-EBBA-37CBD4157C9E}"/>
              </a:ext>
            </a:extLst>
          </p:cNvPr>
          <p:cNvSpPr>
            <a:spLocks noGrp="1"/>
          </p:cNvSpPr>
          <p:nvPr>
            <p:ph type="sldNum" sz="quarter" idx="12"/>
          </p:nvPr>
        </p:nvSpPr>
        <p:spPr/>
        <p:txBody>
          <a:bodyPr/>
          <a:lstStyle>
            <a:lvl1pPr>
              <a:defRPr/>
            </a:lvl1pPr>
          </a:lstStyle>
          <a:p>
            <a:pPr>
              <a:defRPr/>
            </a:pPr>
            <a:fld id="{23029917-06B2-054B-96E6-068B8CD84292}" type="slidenum">
              <a:rPr lang="it-IT"/>
              <a:pPr>
                <a:defRPr/>
              </a:pPr>
              <a:t>‹N›</a:t>
            </a:fld>
            <a:endParaRPr lang="it-IT"/>
          </a:p>
        </p:txBody>
      </p:sp>
    </p:spTree>
    <p:extLst>
      <p:ext uri="{BB962C8B-B14F-4D97-AF65-F5344CB8AC3E}">
        <p14:creationId xmlns:p14="http://schemas.microsoft.com/office/powerpoint/2010/main" val="2932631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it-IT"/>
              <a:t>Modifica gli stili del testo dello schema
Secondo livello
Terzo livello
Quarto livello
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Modifica gli stili del testo dello schema
Secondo livello
Terzo livello
Quarto livello
Quinto livello</a:t>
            </a:r>
          </a:p>
        </p:txBody>
      </p:sp>
      <p:sp>
        <p:nvSpPr>
          <p:cNvPr id="5" name="Segnaposto data 3">
            <a:extLst>
              <a:ext uri="{FF2B5EF4-FFF2-40B4-BE49-F238E27FC236}">
                <a16:creationId xmlns:a16="http://schemas.microsoft.com/office/drawing/2014/main" id="{E67CC005-5CB8-108C-61B4-56249C0BC06B}"/>
              </a:ext>
            </a:extLst>
          </p:cNvPr>
          <p:cNvSpPr>
            <a:spLocks noGrp="1"/>
          </p:cNvSpPr>
          <p:nvPr>
            <p:ph type="dt" sz="half" idx="10"/>
          </p:nvPr>
        </p:nvSpPr>
        <p:spPr/>
        <p:txBody>
          <a:bodyPr/>
          <a:lstStyle>
            <a:lvl1pPr>
              <a:defRPr/>
            </a:lvl1pPr>
          </a:lstStyle>
          <a:p>
            <a:pPr>
              <a:defRPr/>
            </a:pPr>
            <a:fld id="{2C120A3B-907A-D942-9BF4-E60D8232C131}" type="datetimeFigureOut">
              <a:rPr lang="it-IT"/>
              <a:pPr>
                <a:defRPr/>
              </a:pPr>
              <a:t>12/03/26</a:t>
            </a:fld>
            <a:endParaRPr lang="it-IT"/>
          </a:p>
        </p:txBody>
      </p:sp>
      <p:sp>
        <p:nvSpPr>
          <p:cNvPr id="6" name="Segnaposto piè di pagina 4">
            <a:extLst>
              <a:ext uri="{FF2B5EF4-FFF2-40B4-BE49-F238E27FC236}">
                <a16:creationId xmlns:a16="http://schemas.microsoft.com/office/drawing/2014/main" id="{A4DB63B9-9853-C5D1-F9CE-D5D68A8D5815}"/>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A264DDA0-06F6-DCBF-EEE1-E52BD324A808}"/>
              </a:ext>
            </a:extLst>
          </p:cNvPr>
          <p:cNvSpPr>
            <a:spLocks noGrp="1"/>
          </p:cNvSpPr>
          <p:nvPr>
            <p:ph type="sldNum" sz="quarter" idx="12"/>
          </p:nvPr>
        </p:nvSpPr>
        <p:spPr/>
        <p:txBody>
          <a:bodyPr/>
          <a:lstStyle>
            <a:lvl1pPr>
              <a:defRPr/>
            </a:lvl1pPr>
          </a:lstStyle>
          <a:p>
            <a:pPr>
              <a:defRPr/>
            </a:pPr>
            <a:fld id="{5C390B3A-9D76-9C46-8510-E41336EAB8BF}" type="slidenum">
              <a:rPr lang="it-IT"/>
              <a:pPr>
                <a:defRPr/>
              </a:pPr>
              <a:t>‹N›</a:t>
            </a:fld>
            <a:endParaRPr lang="it-IT"/>
          </a:p>
        </p:txBody>
      </p:sp>
    </p:spTree>
    <p:extLst>
      <p:ext uri="{BB962C8B-B14F-4D97-AF65-F5344CB8AC3E}">
        <p14:creationId xmlns:p14="http://schemas.microsoft.com/office/powerpoint/2010/main" val="744090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Modifica gli stili del testo dello schema
Secondo livello
Terzo livello
Quarto livello
Quinto livello</a:t>
            </a:r>
          </a:p>
        </p:txBody>
      </p:sp>
      <p:sp>
        <p:nvSpPr>
          <p:cNvPr id="5" name="Segnaposto data 3">
            <a:extLst>
              <a:ext uri="{FF2B5EF4-FFF2-40B4-BE49-F238E27FC236}">
                <a16:creationId xmlns:a16="http://schemas.microsoft.com/office/drawing/2014/main" id="{CB7A93DA-E1B6-4EA8-3480-376075FBD68E}"/>
              </a:ext>
            </a:extLst>
          </p:cNvPr>
          <p:cNvSpPr>
            <a:spLocks noGrp="1"/>
          </p:cNvSpPr>
          <p:nvPr>
            <p:ph type="dt" sz="half" idx="10"/>
          </p:nvPr>
        </p:nvSpPr>
        <p:spPr/>
        <p:txBody>
          <a:bodyPr/>
          <a:lstStyle>
            <a:lvl1pPr>
              <a:defRPr/>
            </a:lvl1pPr>
          </a:lstStyle>
          <a:p>
            <a:pPr>
              <a:defRPr/>
            </a:pPr>
            <a:fld id="{46DE062D-1924-9D43-AF98-6A013F4DBF50}" type="datetimeFigureOut">
              <a:rPr lang="it-IT"/>
              <a:pPr>
                <a:defRPr/>
              </a:pPr>
              <a:t>12/03/26</a:t>
            </a:fld>
            <a:endParaRPr lang="it-IT"/>
          </a:p>
        </p:txBody>
      </p:sp>
      <p:sp>
        <p:nvSpPr>
          <p:cNvPr id="6" name="Segnaposto piè di pagina 4">
            <a:extLst>
              <a:ext uri="{FF2B5EF4-FFF2-40B4-BE49-F238E27FC236}">
                <a16:creationId xmlns:a16="http://schemas.microsoft.com/office/drawing/2014/main" id="{27DC5F62-6D30-1BA3-FC82-BD9A0428249D}"/>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165ED40B-B203-A181-538E-3C5F626E36A3}"/>
              </a:ext>
            </a:extLst>
          </p:cNvPr>
          <p:cNvSpPr>
            <a:spLocks noGrp="1"/>
          </p:cNvSpPr>
          <p:nvPr>
            <p:ph type="sldNum" sz="quarter" idx="12"/>
          </p:nvPr>
        </p:nvSpPr>
        <p:spPr/>
        <p:txBody>
          <a:bodyPr/>
          <a:lstStyle>
            <a:lvl1pPr>
              <a:defRPr/>
            </a:lvl1pPr>
          </a:lstStyle>
          <a:p>
            <a:pPr>
              <a:defRPr/>
            </a:pPr>
            <a:fld id="{654EB27E-50E4-E64C-99CA-7E0869E43FC0}" type="slidenum">
              <a:rPr lang="it-IT"/>
              <a:pPr>
                <a:defRPr/>
              </a:pPr>
              <a:t>‹N›</a:t>
            </a:fld>
            <a:endParaRPr lang="it-IT"/>
          </a:p>
        </p:txBody>
      </p:sp>
    </p:spTree>
    <p:extLst>
      <p:ext uri="{BB962C8B-B14F-4D97-AF65-F5344CB8AC3E}">
        <p14:creationId xmlns:p14="http://schemas.microsoft.com/office/powerpoint/2010/main" val="1884471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egnaposto titolo 1">
            <a:extLst>
              <a:ext uri="{FF2B5EF4-FFF2-40B4-BE49-F238E27FC236}">
                <a16:creationId xmlns:a16="http://schemas.microsoft.com/office/drawing/2014/main" id="{4D9E2FAF-1220-C433-638D-932C4498763E}"/>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S"/>
              <a:t>Fare clic per modificare lo stile del titolo dello schema</a:t>
            </a:r>
          </a:p>
        </p:txBody>
      </p:sp>
      <p:sp>
        <p:nvSpPr>
          <p:cNvPr id="1027" name="Segnaposto testo 2">
            <a:extLst>
              <a:ext uri="{FF2B5EF4-FFF2-40B4-BE49-F238E27FC236}">
                <a16:creationId xmlns:a16="http://schemas.microsoft.com/office/drawing/2014/main" id="{408789A2-E4BB-EA0E-2E89-ACCB290F573C}"/>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S"/>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851CC633-81CC-3FE9-0484-6442D2BC1E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2034ED50-716C-3E42-BA8B-EE821DB51652}" type="datetimeFigureOut">
              <a:rPr lang="it-IT"/>
              <a:pPr>
                <a:defRPr/>
              </a:pPr>
              <a:t>12/03/26</a:t>
            </a:fld>
            <a:endParaRPr lang="it-IT"/>
          </a:p>
        </p:txBody>
      </p:sp>
      <p:sp>
        <p:nvSpPr>
          <p:cNvPr id="5" name="Segnaposto piè di pagina 4">
            <a:extLst>
              <a:ext uri="{FF2B5EF4-FFF2-40B4-BE49-F238E27FC236}">
                <a16:creationId xmlns:a16="http://schemas.microsoft.com/office/drawing/2014/main" id="{0C67EB32-8D10-B9C6-6A7A-D3402A98E2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it-IT"/>
          </a:p>
        </p:txBody>
      </p:sp>
      <p:sp>
        <p:nvSpPr>
          <p:cNvPr id="6" name="Segnaposto numero diapositiva 5">
            <a:extLst>
              <a:ext uri="{FF2B5EF4-FFF2-40B4-BE49-F238E27FC236}">
                <a16:creationId xmlns:a16="http://schemas.microsoft.com/office/drawing/2014/main" id="{7519CF34-25A8-5CCF-9F7E-7E7C8C4530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77049F68-3D1A-384B-B5BD-A9526F5EC745}"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1.wav"/><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png"/><Relationship Id="rId7" Type="http://schemas.openxmlformats.org/officeDocument/2006/relationships/image" Target="../media/image720.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710.png"/><Relationship Id="rId5" Type="http://schemas.openxmlformats.org/officeDocument/2006/relationships/image" Target="../media/image33.png"/><Relationship Id="rId10" Type="http://schemas.openxmlformats.org/officeDocument/2006/relationships/image" Target="../media/image36.png"/><Relationship Id="rId4" Type="http://schemas.openxmlformats.org/officeDocument/2006/relationships/image" Target="../media/image32.png"/><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jpeg"/><Relationship Id="rId7"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9.png"/><Relationship Id="rId9" Type="http://schemas.openxmlformats.org/officeDocument/2006/relationships/image" Target="../media/image42.png"/></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png"/><Relationship Id="rId7"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tiff"/><Relationship Id="rId10" Type="http://schemas.openxmlformats.org/officeDocument/2006/relationships/image" Target="../media/image49.png"/><Relationship Id="rId4" Type="http://schemas.openxmlformats.org/officeDocument/2006/relationships/image" Target="../media/image4.png"/><Relationship Id="rId9"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44.tif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png"/><Relationship Id="rId7"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4.png"/><Relationship Id="rId9"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44.tif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64.png"/><Relationship Id="rId4" Type="http://schemas.openxmlformats.org/officeDocument/2006/relationships/image" Target="../media/image60.png"/><Relationship Id="rId9"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4.tiff"/><Relationship Id="rId5" Type="http://schemas.openxmlformats.org/officeDocument/2006/relationships/image" Target="../media/image4.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github.com/PycWB/pycwb" TargetMode="External"/><Relationship Id="rId5" Type="http://schemas.openxmlformats.org/officeDocument/2006/relationships/hyperlink" Target="https://zenodo.org/records/10649073" TargetMode="External"/><Relationship Id="rId4" Type="http://schemas.openxmlformats.org/officeDocument/2006/relationships/hyperlink" Target="https://journals.aps.org/prd/abstract/10.1103/PhysRevD.109.102010"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hyperlink" Target="https://cds.cern.ch/record/2914583"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jpg"/></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s://arxiv.org/abs/2509.11703" TargetMode="External"/><Relationship Id="rId4" Type="http://schemas.openxmlformats.org/officeDocument/2006/relationships/image" Target="../media/image72.jpg"/></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3.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8" name="Text Box 12">
            <a:extLst>
              <a:ext uri="{FF2B5EF4-FFF2-40B4-BE49-F238E27FC236}">
                <a16:creationId xmlns:a16="http://schemas.microsoft.com/office/drawing/2014/main" id="{34B87A6D-79F1-0347-164A-1CD377830C22}"/>
              </a:ext>
            </a:extLst>
          </p:cNvPr>
          <p:cNvSpPr txBox="1">
            <a:spLocks noChangeArrowheads="1"/>
          </p:cNvSpPr>
          <p:nvPr/>
        </p:nvSpPr>
        <p:spPr bwMode="auto">
          <a:xfrm>
            <a:off x="2689225" y="1697673"/>
            <a:ext cx="6511925" cy="1247775"/>
          </a:xfrm>
          <a:prstGeom prst="rect">
            <a:avLst/>
          </a:prstGeom>
          <a:noFill/>
          <a:ln w="19050">
            <a:noFill/>
            <a:miter lim="800000"/>
            <a:headEnd/>
            <a:tailEnd/>
          </a:ln>
        </p:spPr>
        <p:txBody>
          <a:bodyPr wrap="none" anchor="ctr"/>
          <a:lstStyle/>
          <a:p>
            <a:pPr eaLnBrk="1" fontAlgn="auto" hangingPunct="1">
              <a:spcBef>
                <a:spcPts val="0"/>
              </a:spcBef>
              <a:spcAft>
                <a:spcPts val="0"/>
              </a:spcAft>
              <a:defRPr/>
            </a:pPr>
            <a:endParaRPr lang="en-US" sz="1633" dirty="0">
              <a:latin typeface="Calibri"/>
            </a:endParaRPr>
          </a:p>
        </p:txBody>
      </p:sp>
      <p:grpSp>
        <p:nvGrpSpPr>
          <p:cNvPr id="22" name="Group 2">
            <a:extLst>
              <a:ext uri="{FF2B5EF4-FFF2-40B4-BE49-F238E27FC236}">
                <a16:creationId xmlns:a16="http://schemas.microsoft.com/office/drawing/2014/main" id="{7BCB41AB-B66C-4A74-705D-C80105777132}"/>
              </a:ext>
            </a:extLst>
          </p:cNvPr>
          <p:cNvGrpSpPr>
            <a:grpSpLocks/>
          </p:cNvGrpSpPr>
          <p:nvPr/>
        </p:nvGrpSpPr>
        <p:grpSpPr bwMode="auto">
          <a:xfrm>
            <a:off x="1568383" y="515140"/>
            <a:ext cx="8753608" cy="990863"/>
            <a:chOff x="101" y="289"/>
            <a:chExt cx="6102" cy="834"/>
          </a:xfrm>
          <a:noFill/>
        </p:grpSpPr>
        <p:sp>
          <p:nvSpPr>
            <p:cNvPr id="23" name="Text Box 3">
              <a:extLst>
                <a:ext uri="{FF2B5EF4-FFF2-40B4-BE49-F238E27FC236}">
                  <a16:creationId xmlns:a16="http://schemas.microsoft.com/office/drawing/2014/main" id="{CE7E0F55-BFD0-9227-ACB6-50653670D0BA}"/>
                </a:ext>
              </a:extLst>
            </p:cNvPr>
            <p:cNvSpPr txBox="1">
              <a:spLocks noChangeArrowheads="1"/>
            </p:cNvSpPr>
            <p:nvPr/>
          </p:nvSpPr>
          <p:spPr bwMode="auto">
            <a:xfrm>
              <a:off x="511" y="326"/>
              <a:ext cx="5397" cy="797"/>
            </a:xfrm>
            <a:prstGeom prst="rect">
              <a:avLst/>
            </a:prstGeom>
            <a:grpFill/>
            <a:ln w="9525">
              <a:noFill/>
              <a:miter lim="800000"/>
              <a:headEnd/>
              <a:tailEnd/>
            </a:ln>
            <a:effectLst>
              <a:outerShdw blurRad="63500" dist="103351" dir="18900000" algn="ctr" rotWithShape="0">
                <a:srgbClr val="000000">
                  <a:alpha val="74998"/>
                </a:srgbClr>
              </a:outerShdw>
            </a:effectLst>
          </p:spPr>
          <p:txBody>
            <a:bodyPr wrap="none" anchor="ctr"/>
            <a:lstStyle/>
            <a:p>
              <a:pPr eaLnBrk="1" fontAlgn="auto" hangingPunct="1">
                <a:spcBef>
                  <a:spcPts val="0"/>
                </a:spcBef>
                <a:spcAft>
                  <a:spcPts val="0"/>
                </a:spcAft>
                <a:defRPr/>
              </a:pPr>
              <a:endParaRPr lang="en-US" sz="1633" dirty="0">
                <a:latin typeface="Calibri"/>
              </a:endParaRPr>
            </a:p>
          </p:txBody>
        </p:sp>
        <p:sp>
          <p:nvSpPr>
            <p:cNvPr id="25" name="Text Box 4">
              <a:extLst>
                <a:ext uri="{FF2B5EF4-FFF2-40B4-BE49-F238E27FC236}">
                  <a16:creationId xmlns:a16="http://schemas.microsoft.com/office/drawing/2014/main" id="{DB2CB648-BDE3-8D52-90AE-CE50DE9F1F1F}"/>
                </a:ext>
              </a:extLst>
            </p:cNvPr>
            <p:cNvSpPr txBox="1">
              <a:spLocks noChangeArrowheads="1"/>
            </p:cNvSpPr>
            <p:nvPr/>
          </p:nvSpPr>
          <p:spPr bwMode="auto">
            <a:xfrm>
              <a:off x="101" y="289"/>
              <a:ext cx="6102" cy="763"/>
            </a:xfrm>
            <a:prstGeom prst="rect">
              <a:avLst/>
            </a:prstGeom>
            <a:grpFill/>
            <a:ln w="9525">
              <a:noFill/>
              <a:miter lim="800000"/>
              <a:headEnd/>
              <a:tailEnd/>
            </a:ln>
            <a:effectLst/>
          </p:spPr>
          <p:txBody>
            <a:bodyPr lIns="83588" tIns="41795" rIns="83588" bIns="41795" anchor="ctr">
              <a:spAutoFit/>
            </a:bodyPr>
            <a:lstStyle/>
            <a:p>
              <a:pPr algn="ctr" defTabSz="826818" eaLnBrk="1" fontAlgn="auto" hangingPunct="1">
                <a:lnSpc>
                  <a:spcPct val="89000"/>
                </a:lnSpc>
                <a:spcBef>
                  <a:spcPts val="0"/>
                </a:spcBef>
                <a:spcAft>
                  <a:spcPts val="0"/>
                </a:spcAft>
                <a:buSzPct val="82000"/>
                <a:tabLst>
                  <a:tab pos="0" algn="l"/>
                  <a:tab pos="414127" algn="l"/>
                  <a:tab pos="826818" algn="l"/>
                  <a:tab pos="1242380" algn="l"/>
                  <a:tab pos="1656508" algn="l"/>
                  <a:tab pos="2070638" algn="l"/>
                  <a:tab pos="2483327" algn="l"/>
                  <a:tab pos="2898890" algn="l"/>
                  <a:tab pos="3313020" algn="l"/>
                  <a:tab pos="3727147" algn="l"/>
                  <a:tab pos="4139835" algn="l"/>
                  <a:tab pos="4555400" algn="l"/>
                  <a:tab pos="4969526" algn="l"/>
                  <a:tab pos="5380781" algn="l"/>
                  <a:tab pos="5796345" algn="l"/>
                  <a:tab pos="6211904" algn="l"/>
                  <a:tab pos="6626037" algn="l"/>
                  <a:tab pos="7037290" algn="l"/>
                  <a:tab pos="7451416" algn="l"/>
                  <a:tab pos="7868419" algn="l"/>
                  <a:tab pos="8282547" algn="l"/>
                </a:tabLst>
                <a:defRPr/>
              </a:pPr>
              <a:r>
                <a:rPr lang="it-IT" sz="6000" dirty="0">
                  <a:effectLst>
                    <a:outerShdw blurRad="38100" dist="38100" dir="2700000" algn="tl">
                      <a:srgbClr val="000000"/>
                    </a:outerShdw>
                  </a:effectLst>
                  <a:latin typeface="Calibri" charset="0"/>
                  <a:ea typeface="Calibri" charset="0"/>
                  <a:cs typeface="Calibri" charset="0"/>
                </a:rPr>
                <a:t>HPC &amp; Big Data @ </a:t>
              </a:r>
              <a:r>
                <a:rPr lang="it-IT" sz="6000" dirty="0" err="1">
                  <a:effectLst>
                    <a:outerShdw blurRad="38100" dist="38100" dir="2700000" algn="tl">
                      <a:srgbClr val="000000"/>
                    </a:outerShdw>
                  </a:effectLst>
                  <a:latin typeface="Calibri" charset="0"/>
                  <a:ea typeface="Calibri" charset="0"/>
                  <a:cs typeface="Calibri" charset="0"/>
                </a:rPr>
                <a:t>UniTS</a:t>
              </a:r>
              <a:endParaRPr lang="en-GB" sz="6000" dirty="0">
                <a:effectLst>
                  <a:outerShdw blurRad="38100" dist="38100" dir="2700000" algn="tl">
                    <a:srgbClr val="000000"/>
                  </a:outerShdw>
                </a:effectLst>
                <a:latin typeface="Calibri" charset="0"/>
                <a:ea typeface="Calibri" charset="0"/>
                <a:cs typeface="Calibri" charset="0"/>
              </a:endParaRPr>
            </a:p>
          </p:txBody>
        </p:sp>
      </p:grpSp>
      <p:sp>
        <p:nvSpPr>
          <p:cNvPr id="28" name="Text Box 8">
            <a:extLst>
              <a:ext uri="{FF2B5EF4-FFF2-40B4-BE49-F238E27FC236}">
                <a16:creationId xmlns:a16="http://schemas.microsoft.com/office/drawing/2014/main" id="{B0FE44B8-D8F8-FB99-AC06-FA25BD7CF286}"/>
              </a:ext>
            </a:extLst>
          </p:cNvPr>
          <p:cNvSpPr txBox="1">
            <a:spLocks noChangeArrowheads="1"/>
          </p:cNvSpPr>
          <p:nvPr/>
        </p:nvSpPr>
        <p:spPr bwMode="auto">
          <a:xfrm rot="16200000">
            <a:off x="-3163093" y="3212306"/>
            <a:ext cx="6662738" cy="238125"/>
          </a:xfrm>
          <a:prstGeom prst="rect">
            <a:avLst/>
          </a:prstGeom>
          <a:noFill/>
          <a:ln w="9525">
            <a:noFill/>
            <a:miter lim="800000"/>
            <a:headEnd/>
            <a:tailEnd/>
          </a:ln>
        </p:spPr>
        <p:txBody>
          <a:bodyPr lIns="0" tIns="0" rIns="0" bIns="0">
            <a:spAutoFit/>
          </a:bodyPr>
          <a:lstStyle/>
          <a:p>
            <a:pPr algn="ctr" defTabSz="826818" eaLnBrk="1" fontAlgn="auto" hangingPunct="1">
              <a:spcBef>
                <a:spcPts val="0"/>
              </a:spcBef>
              <a:spcAft>
                <a:spcPts val="0"/>
              </a:spcAft>
              <a:buSzPct val="45000"/>
              <a:tabLst>
                <a:tab pos="0" algn="l"/>
                <a:tab pos="414127" algn="l"/>
                <a:tab pos="826818" algn="l"/>
                <a:tab pos="1242380" algn="l"/>
                <a:tab pos="1656508" algn="l"/>
                <a:tab pos="2070638" algn="l"/>
                <a:tab pos="2483327" algn="l"/>
                <a:tab pos="2898890" algn="l"/>
                <a:tab pos="3313020" algn="l"/>
                <a:tab pos="3727147" algn="l"/>
                <a:tab pos="4139835" algn="l"/>
                <a:tab pos="4555400" algn="l"/>
                <a:tab pos="4969526" algn="l"/>
                <a:tab pos="5380781" algn="l"/>
                <a:tab pos="5796345" algn="l"/>
                <a:tab pos="6211904" algn="l"/>
                <a:tab pos="6626037" algn="l"/>
                <a:tab pos="7037290" algn="l"/>
                <a:tab pos="7451416" algn="l"/>
                <a:tab pos="7868419" algn="l"/>
                <a:tab pos="8282547" algn="l"/>
                <a:tab pos="8521245" algn="l"/>
              </a:tabLst>
              <a:defRPr/>
            </a:pPr>
            <a:r>
              <a:rPr lang="en-GB" sz="1542" dirty="0">
                <a:solidFill>
                  <a:schemeClr val="tx1">
                    <a:lumMod val="50000"/>
                    <a:lumOff val="50000"/>
                  </a:schemeClr>
                </a:solidFill>
                <a:latin typeface="Calibri"/>
              </a:rPr>
              <a:t>Talk </a:t>
            </a:r>
            <a:r>
              <a:rPr lang="en-GB" sz="1542" dirty="0">
                <a:solidFill>
                  <a:schemeClr val="tx1">
                    <a:lumMod val="50000"/>
                    <a:lumOff val="50000"/>
                  </a:schemeClr>
                </a:solidFill>
                <a:latin typeface="Calibri" charset="0"/>
                <a:ea typeface="Calibri" charset="0"/>
                <a:cs typeface="Calibri" charset="0"/>
              </a:rPr>
              <a:t>@ INAF USC-C Assembly -  Trieste March  9</a:t>
            </a:r>
            <a:r>
              <a:rPr lang="en-GB" sz="1542" baseline="30000" dirty="0">
                <a:solidFill>
                  <a:schemeClr val="tx1">
                    <a:lumMod val="50000"/>
                    <a:lumOff val="50000"/>
                  </a:schemeClr>
                </a:solidFill>
                <a:latin typeface="Calibri" charset="0"/>
                <a:ea typeface="Calibri" charset="0"/>
                <a:cs typeface="Calibri" charset="0"/>
              </a:rPr>
              <a:t>th </a:t>
            </a:r>
            <a:r>
              <a:rPr lang="en-GB" sz="1542" dirty="0">
                <a:solidFill>
                  <a:schemeClr val="tx1">
                    <a:lumMod val="50000"/>
                    <a:lumOff val="50000"/>
                  </a:schemeClr>
                </a:solidFill>
                <a:latin typeface="Calibri" charset="0"/>
                <a:ea typeface="Calibri" charset="0"/>
                <a:cs typeface="Calibri" charset="0"/>
              </a:rPr>
              <a:t>- 13</a:t>
            </a:r>
            <a:r>
              <a:rPr lang="en-GB" sz="1542" baseline="30000" dirty="0">
                <a:solidFill>
                  <a:schemeClr val="tx1">
                    <a:lumMod val="50000"/>
                    <a:lumOff val="50000"/>
                  </a:schemeClr>
                </a:solidFill>
                <a:latin typeface="Calibri" charset="0"/>
                <a:ea typeface="Calibri" charset="0"/>
                <a:cs typeface="Calibri" charset="0"/>
              </a:rPr>
              <a:t>th</a:t>
            </a:r>
            <a:r>
              <a:rPr lang="en-GB" sz="1542" dirty="0">
                <a:solidFill>
                  <a:schemeClr val="tx1">
                    <a:lumMod val="50000"/>
                    <a:lumOff val="50000"/>
                  </a:schemeClr>
                </a:solidFill>
                <a:latin typeface="Calibri" charset="0"/>
                <a:ea typeface="Calibri" charset="0"/>
                <a:cs typeface="Calibri" charset="0"/>
              </a:rPr>
              <a:t>  </a:t>
            </a:r>
            <a:r>
              <a:rPr lang="en-GB" sz="1542" dirty="0">
                <a:solidFill>
                  <a:schemeClr val="tx1">
                    <a:lumMod val="50000"/>
                    <a:lumOff val="50000"/>
                  </a:schemeClr>
                </a:solidFill>
                <a:latin typeface="Calibri"/>
              </a:rPr>
              <a:t>2026</a:t>
            </a:r>
          </a:p>
        </p:txBody>
      </p:sp>
      <p:sp>
        <p:nvSpPr>
          <p:cNvPr id="3" name="Rettangolo 2">
            <a:extLst>
              <a:ext uri="{FF2B5EF4-FFF2-40B4-BE49-F238E27FC236}">
                <a16:creationId xmlns:a16="http://schemas.microsoft.com/office/drawing/2014/main" id="{87DB392D-FA00-D9A4-7938-66DCD04AB290}"/>
              </a:ext>
            </a:extLst>
          </p:cNvPr>
          <p:cNvSpPr/>
          <p:nvPr/>
        </p:nvSpPr>
        <p:spPr>
          <a:xfrm>
            <a:off x="23813" y="6102350"/>
            <a:ext cx="12192000" cy="7635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solidFill>
                <a:schemeClr val="bg1"/>
              </a:solidFill>
            </a:endParaRPr>
          </a:p>
        </p:txBody>
      </p:sp>
      <p:pic>
        <p:nvPicPr>
          <p:cNvPr id="3078" name="Picture 15">
            <a:extLst>
              <a:ext uri="{FF2B5EF4-FFF2-40B4-BE49-F238E27FC236}">
                <a16:creationId xmlns:a16="http://schemas.microsoft.com/office/drawing/2014/main" id="{11445F82-FE12-A5BF-E5DE-2447D152DB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04450" y="6135688"/>
            <a:ext cx="73183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Immagine 4">
            <a:extLst>
              <a:ext uri="{FF2B5EF4-FFF2-40B4-BE49-F238E27FC236}">
                <a16:creationId xmlns:a16="http://schemas.microsoft.com/office/drawing/2014/main" id="{A7CE22AA-7A71-FF9D-479D-0A3DB29DB8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6638" y="6145213"/>
            <a:ext cx="2644775"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23">
            <a:extLst>
              <a:ext uri="{FF2B5EF4-FFF2-40B4-BE49-F238E27FC236}">
                <a16:creationId xmlns:a16="http://schemas.microsoft.com/office/drawing/2014/main" id="{F946CE50-D972-47ED-0422-0E176C6921C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56963" y="6122988"/>
            <a:ext cx="750887"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Immagine 8">
            <a:extLst>
              <a:ext uri="{FF2B5EF4-FFF2-40B4-BE49-F238E27FC236}">
                <a16:creationId xmlns:a16="http://schemas.microsoft.com/office/drawing/2014/main" id="{96015C07-C7C7-0F4C-C947-9454F08DF4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38" y="6100763"/>
            <a:ext cx="59690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3" name="Text Box 13">
            <a:extLst>
              <a:ext uri="{FF2B5EF4-FFF2-40B4-BE49-F238E27FC236}">
                <a16:creationId xmlns:a16="http://schemas.microsoft.com/office/drawing/2014/main" id="{FC5D2833-30CC-5671-8CC7-593C14AE41ED}"/>
              </a:ext>
            </a:extLst>
          </p:cNvPr>
          <p:cNvSpPr txBox="1">
            <a:spLocks noChangeArrowheads="1"/>
          </p:cNvSpPr>
          <p:nvPr/>
        </p:nvSpPr>
        <p:spPr bwMode="auto">
          <a:xfrm>
            <a:off x="2366638" y="1692703"/>
            <a:ext cx="7473950" cy="1014412"/>
          </a:xfrm>
          <a:prstGeom prst="rect">
            <a:avLst/>
          </a:prstGeom>
          <a:noFill/>
          <a:ln w="190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lvl1pPr defTabSz="749300">
              <a:tabLst>
                <a:tab pos="0" algn="l"/>
                <a:tab pos="374650" algn="l"/>
                <a:tab pos="749300" algn="l"/>
                <a:tab pos="1127125" algn="l"/>
                <a:tab pos="1501775" algn="l"/>
                <a:tab pos="1876425" algn="l"/>
                <a:tab pos="2252663" algn="l"/>
                <a:tab pos="2628900" algn="l"/>
                <a:tab pos="3005138" algn="l"/>
                <a:tab pos="3379788" algn="l"/>
                <a:tab pos="3754438" algn="l"/>
                <a:tab pos="4132263" algn="l"/>
                <a:tab pos="4506913" algn="l"/>
                <a:tab pos="4883150" algn="l"/>
                <a:tab pos="5257800" algn="l"/>
                <a:tab pos="5634038" algn="l"/>
                <a:tab pos="6010275" algn="l"/>
                <a:tab pos="6384925" algn="l"/>
                <a:tab pos="6761163" algn="l"/>
                <a:tab pos="7137400" algn="l"/>
                <a:tab pos="7512050" algn="l"/>
              </a:tabLst>
              <a:defRPr>
                <a:solidFill>
                  <a:schemeClr val="tx1"/>
                </a:solidFill>
                <a:latin typeface="Calibri" panose="020F0502020204030204" pitchFamily="34" charset="0"/>
              </a:defRPr>
            </a:lvl1pPr>
            <a:lvl2pPr marL="742950" indent="-285750" defTabSz="749300">
              <a:tabLst>
                <a:tab pos="0" algn="l"/>
                <a:tab pos="374650" algn="l"/>
                <a:tab pos="749300" algn="l"/>
                <a:tab pos="1127125" algn="l"/>
                <a:tab pos="1501775" algn="l"/>
                <a:tab pos="1876425" algn="l"/>
                <a:tab pos="2252663" algn="l"/>
                <a:tab pos="2628900" algn="l"/>
                <a:tab pos="3005138" algn="l"/>
                <a:tab pos="3379788" algn="l"/>
                <a:tab pos="3754438" algn="l"/>
                <a:tab pos="4132263" algn="l"/>
                <a:tab pos="4506913" algn="l"/>
                <a:tab pos="4883150" algn="l"/>
                <a:tab pos="5257800" algn="l"/>
                <a:tab pos="5634038" algn="l"/>
                <a:tab pos="6010275" algn="l"/>
                <a:tab pos="6384925" algn="l"/>
                <a:tab pos="6761163" algn="l"/>
                <a:tab pos="7137400" algn="l"/>
                <a:tab pos="7512050" algn="l"/>
              </a:tabLst>
              <a:defRPr>
                <a:solidFill>
                  <a:schemeClr val="tx1"/>
                </a:solidFill>
                <a:latin typeface="Calibri" panose="020F0502020204030204" pitchFamily="34" charset="0"/>
              </a:defRPr>
            </a:lvl2pPr>
            <a:lvl3pPr marL="1143000" indent="-228600" defTabSz="749300">
              <a:tabLst>
                <a:tab pos="0" algn="l"/>
                <a:tab pos="374650" algn="l"/>
                <a:tab pos="749300" algn="l"/>
                <a:tab pos="1127125" algn="l"/>
                <a:tab pos="1501775" algn="l"/>
                <a:tab pos="1876425" algn="l"/>
                <a:tab pos="2252663" algn="l"/>
                <a:tab pos="2628900" algn="l"/>
                <a:tab pos="3005138" algn="l"/>
                <a:tab pos="3379788" algn="l"/>
                <a:tab pos="3754438" algn="l"/>
                <a:tab pos="4132263" algn="l"/>
                <a:tab pos="4506913" algn="l"/>
                <a:tab pos="4883150" algn="l"/>
                <a:tab pos="5257800" algn="l"/>
                <a:tab pos="5634038" algn="l"/>
                <a:tab pos="6010275" algn="l"/>
                <a:tab pos="6384925" algn="l"/>
                <a:tab pos="6761163" algn="l"/>
                <a:tab pos="7137400" algn="l"/>
                <a:tab pos="7512050" algn="l"/>
              </a:tabLst>
              <a:defRPr>
                <a:solidFill>
                  <a:schemeClr val="tx1"/>
                </a:solidFill>
                <a:latin typeface="Calibri" panose="020F0502020204030204" pitchFamily="34" charset="0"/>
              </a:defRPr>
            </a:lvl3pPr>
            <a:lvl4pPr marL="1600200" indent="-228600" defTabSz="749300">
              <a:tabLst>
                <a:tab pos="0" algn="l"/>
                <a:tab pos="374650" algn="l"/>
                <a:tab pos="749300" algn="l"/>
                <a:tab pos="1127125" algn="l"/>
                <a:tab pos="1501775" algn="l"/>
                <a:tab pos="1876425" algn="l"/>
                <a:tab pos="2252663" algn="l"/>
                <a:tab pos="2628900" algn="l"/>
                <a:tab pos="3005138" algn="l"/>
                <a:tab pos="3379788" algn="l"/>
                <a:tab pos="3754438" algn="l"/>
                <a:tab pos="4132263" algn="l"/>
                <a:tab pos="4506913" algn="l"/>
                <a:tab pos="4883150" algn="l"/>
                <a:tab pos="5257800" algn="l"/>
                <a:tab pos="5634038" algn="l"/>
                <a:tab pos="6010275" algn="l"/>
                <a:tab pos="6384925" algn="l"/>
                <a:tab pos="6761163" algn="l"/>
                <a:tab pos="7137400" algn="l"/>
                <a:tab pos="7512050" algn="l"/>
              </a:tabLst>
              <a:defRPr>
                <a:solidFill>
                  <a:schemeClr val="tx1"/>
                </a:solidFill>
                <a:latin typeface="Calibri" panose="020F0502020204030204" pitchFamily="34" charset="0"/>
              </a:defRPr>
            </a:lvl4pPr>
            <a:lvl5pPr marL="2057400" indent="-228600" defTabSz="749300">
              <a:tabLst>
                <a:tab pos="0" algn="l"/>
                <a:tab pos="374650" algn="l"/>
                <a:tab pos="749300" algn="l"/>
                <a:tab pos="1127125" algn="l"/>
                <a:tab pos="1501775" algn="l"/>
                <a:tab pos="1876425" algn="l"/>
                <a:tab pos="2252663" algn="l"/>
                <a:tab pos="2628900" algn="l"/>
                <a:tab pos="3005138" algn="l"/>
                <a:tab pos="3379788" algn="l"/>
                <a:tab pos="3754438" algn="l"/>
                <a:tab pos="4132263" algn="l"/>
                <a:tab pos="4506913" algn="l"/>
                <a:tab pos="4883150" algn="l"/>
                <a:tab pos="5257800" algn="l"/>
                <a:tab pos="5634038" algn="l"/>
                <a:tab pos="6010275" algn="l"/>
                <a:tab pos="6384925" algn="l"/>
                <a:tab pos="6761163" algn="l"/>
                <a:tab pos="7137400" algn="l"/>
                <a:tab pos="7512050" algn="l"/>
              </a:tabLst>
              <a:defRPr>
                <a:solidFill>
                  <a:schemeClr val="tx1"/>
                </a:solidFill>
                <a:latin typeface="Calibri" panose="020F0502020204030204" pitchFamily="34" charset="0"/>
              </a:defRPr>
            </a:lvl5pPr>
            <a:lvl6pPr marL="2514600" indent="-228600" defTabSz="749300" fontAlgn="base">
              <a:spcBef>
                <a:spcPct val="0"/>
              </a:spcBef>
              <a:spcAft>
                <a:spcPct val="0"/>
              </a:spcAft>
              <a:tabLst>
                <a:tab pos="0" algn="l"/>
                <a:tab pos="374650" algn="l"/>
                <a:tab pos="749300" algn="l"/>
                <a:tab pos="1127125" algn="l"/>
                <a:tab pos="1501775" algn="l"/>
                <a:tab pos="1876425" algn="l"/>
                <a:tab pos="2252663" algn="l"/>
                <a:tab pos="2628900" algn="l"/>
                <a:tab pos="3005138" algn="l"/>
                <a:tab pos="3379788" algn="l"/>
                <a:tab pos="3754438" algn="l"/>
                <a:tab pos="4132263" algn="l"/>
                <a:tab pos="4506913" algn="l"/>
                <a:tab pos="4883150" algn="l"/>
                <a:tab pos="5257800" algn="l"/>
                <a:tab pos="5634038" algn="l"/>
                <a:tab pos="6010275" algn="l"/>
                <a:tab pos="6384925" algn="l"/>
                <a:tab pos="6761163" algn="l"/>
                <a:tab pos="7137400" algn="l"/>
                <a:tab pos="7512050" algn="l"/>
              </a:tabLst>
              <a:defRPr>
                <a:solidFill>
                  <a:schemeClr val="tx1"/>
                </a:solidFill>
                <a:latin typeface="Calibri" panose="020F0502020204030204" pitchFamily="34" charset="0"/>
              </a:defRPr>
            </a:lvl6pPr>
            <a:lvl7pPr marL="2971800" indent="-228600" defTabSz="749300" fontAlgn="base">
              <a:spcBef>
                <a:spcPct val="0"/>
              </a:spcBef>
              <a:spcAft>
                <a:spcPct val="0"/>
              </a:spcAft>
              <a:tabLst>
                <a:tab pos="0" algn="l"/>
                <a:tab pos="374650" algn="l"/>
                <a:tab pos="749300" algn="l"/>
                <a:tab pos="1127125" algn="l"/>
                <a:tab pos="1501775" algn="l"/>
                <a:tab pos="1876425" algn="l"/>
                <a:tab pos="2252663" algn="l"/>
                <a:tab pos="2628900" algn="l"/>
                <a:tab pos="3005138" algn="l"/>
                <a:tab pos="3379788" algn="l"/>
                <a:tab pos="3754438" algn="l"/>
                <a:tab pos="4132263" algn="l"/>
                <a:tab pos="4506913" algn="l"/>
                <a:tab pos="4883150" algn="l"/>
                <a:tab pos="5257800" algn="l"/>
                <a:tab pos="5634038" algn="l"/>
                <a:tab pos="6010275" algn="l"/>
                <a:tab pos="6384925" algn="l"/>
                <a:tab pos="6761163" algn="l"/>
                <a:tab pos="7137400" algn="l"/>
                <a:tab pos="7512050" algn="l"/>
              </a:tabLst>
              <a:defRPr>
                <a:solidFill>
                  <a:schemeClr val="tx1"/>
                </a:solidFill>
                <a:latin typeface="Calibri" panose="020F0502020204030204" pitchFamily="34" charset="0"/>
              </a:defRPr>
            </a:lvl7pPr>
            <a:lvl8pPr marL="3429000" indent="-228600" defTabSz="749300" fontAlgn="base">
              <a:spcBef>
                <a:spcPct val="0"/>
              </a:spcBef>
              <a:spcAft>
                <a:spcPct val="0"/>
              </a:spcAft>
              <a:tabLst>
                <a:tab pos="0" algn="l"/>
                <a:tab pos="374650" algn="l"/>
                <a:tab pos="749300" algn="l"/>
                <a:tab pos="1127125" algn="l"/>
                <a:tab pos="1501775" algn="l"/>
                <a:tab pos="1876425" algn="l"/>
                <a:tab pos="2252663" algn="l"/>
                <a:tab pos="2628900" algn="l"/>
                <a:tab pos="3005138" algn="l"/>
                <a:tab pos="3379788" algn="l"/>
                <a:tab pos="3754438" algn="l"/>
                <a:tab pos="4132263" algn="l"/>
                <a:tab pos="4506913" algn="l"/>
                <a:tab pos="4883150" algn="l"/>
                <a:tab pos="5257800" algn="l"/>
                <a:tab pos="5634038" algn="l"/>
                <a:tab pos="6010275" algn="l"/>
                <a:tab pos="6384925" algn="l"/>
                <a:tab pos="6761163" algn="l"/>
                <a:tab pos="7137400" algn="l"/>
                <a:tab pos="7512050" algn="l"/>
              </a:tabLst>
              <a:defRPr>
                <a:solidFill>
                  <a:schemeClr val="tx1"/>
                </a:solidFill>
                <a:latin typeface="Calibri" panose="020F0502020204030204" pitchFamily="34" charset="0"/>
              </a:defRPr>
            </a:lvl8pPr>
            <a:lvl9pPr marL="3886200" indent="-228600" defTabSz="749300" fontAlgn="base">
              <a:spcBef>
                <a:spcPct val="0"/>
              </a:spcBef>
              <a:spcAft>
                <a:spcPct val="0"/>
              </a:spcAft>
              <a:tabLst>
                <a:tab pos="0" algn="l"/>
                <a:tab pos="374650" algn="l"/>
                <a:tab pos="749300" algn="l"/>
                <a:tab pos="1127125" algn="l"/>
                <a:tab pos="1501775" algn="l"/>
                <a:tab pos="1876425" algn="l"/>
                <a:tab pos="2252663" algn="l"/>
                <a:tab pos="2628900" algn="l"/>
                <a:tab pos="3005138" algn="l"/>
                <a:tab pos="3379788" algn="l"/>
                <a:tab pos="3754438" algn="l"/>
                <a:tab pos="4132263" algn="l"/>
                <a:tab pos="4506913" algn="l"/>
                <a:tab pos="4883150" algn="l"/>
                <a:tab pos="5257800" algn="l"/>
                <a:tab pos="5634038" algn="l"/>
                <a:tab pos="6010275" algn="l"/>
                <a:tab pos="6384925" algn="l"/>
                <a:tab pos="6761163" algn="l"/>
                <a:tab pos="7137400" algn="l"/>
                <a:tab pos="7512050" algn="l"/>
              </a:tabLst>
              <a:defRPr>
                <a:solidFill>
                  <a:schemeClr val="tx1"/>
                </a:solidFill>
                <a:latin typeface="Calibri" panose="020F0502020204030204" pitchFamily="34" charset="0"/>
              </a:defRPr>
            </a:lvl9pPr>
          </a:lstStyle>
          <a:p>
            <a:pPr algn="ctr" eaLnBrk="1" hangingPunct="1">
              <a:lnSpc>
                <a:spcPct val="89000"/>
              </a:lnSpc>
              <a:buSzPct val="52000"/>
            </a:pPr>
            <a:r>
              <a:rPr lang="en-GB" altLang="it-IS" sz="2000">
                <a:solidFill>
                  <a:srgbClr val="404040"/>
                </a:solidFill>
              </a:rPr>
              <a:t>Stefano Borgani</a:t>
            </a:r>
          </a:p>
          <a:p>
            <a:pPr algn="ctr" eaLnBrk="1" hangingPunct="1">
              <a:lnSpc>
                <a:spcPct val="89000"/>
              </a:lnSpc>
              <a:buSzPct val="52000"/>
            </a:pPr>
            <a:r>
              <a:rPr lang="en-GB" altLang="it-IS" i="1">
                <a:solidFill>
                  <a:srgbClr val="404040"/>
                </a:solidFill>
              </a:rPr>
              <a:t>Dept. of Physics - University of Trieste</a:t>
            </a:r>
          </a:p>
          <a:p>
            <a:pPr algn="ctr" eaLnBrk="1" hangingPunct="1">
              <a:lnSpc>
                <a:spcPct val="89000"/>
              </a:lnSpc>
              <a:buSzPct val="52000"/>
            </a:pPr>
            <a:r>
              <a:rPr lang="en-GB" altLang="it-IS" i="1">
                <a:solidFill>
                  <a:srgbClr val="404040"/>
                </a:solidFill>
              </a:rPr>
              <a:t>INAF – Astronomical Observatory of Trieste</a:t>
            </a:r>
          </a:p>
          <a:p>
            <a:pPr algn="ctr" eaLnBrk="1" hangingPunct="1">
              <a:lnSpc>
                <a:spcPct val="89000"/>
              </a:lnSpc>
              <a:buSzPct val="52000"/>
            </a:pPr>
            <a:r>
              <a:rPr lang="en-GB" altLang="it-IS" i="1">
                <a:solidFill>
                  <a:srgbClr val="404040"/>
                </a:solidFill>
              </a:rPr>
              <a:t>ICSC - National Center for HPC, Big Data and Quantum Computing</a:t>
            </a:r>
          </a:p>
        </p:txBody>
      </p:sp>
      <p:sp>
        <p:nvSpPr>
          <p:cNvPr id="2" name="CasellaDiTesto 1">
            <a:extLst>
              <a:ext uri="{FF2B5EF4-FFF2-40B4-BE49-F238E27FC236}">
                <a16:creationId xmlns:a16="http://schemas.microsoft.com/office/drawing/2014/main" id="{E10DAA17-630F-732E-D9A7-EB72C2DDCA27}"/>
              </a:ext>
            </a:extLst>
          </p:cNvPr>
          <p:cNvSpPr txBox="1"/>
          <p:nvPr/>
        </p:nvSpPr>
        <p:spPr>
          <a:xfrm>
            <a:off x="1447924" y="3000108"/>
            <a:ext cx="9159498" cy="2862322"/>
          </a:xfrm>
          <a:prstGeom prst="rect">
            <a:avLst/>
          </a:prstGeom>
          <a:noFill/>
        </p:spPr>
        <p:txBody>
          <a:bodyPr wrap="square" rtlCol="0">
            <a:spAutoFit/>
          </a:bodyPr>
          <a:lstStyle/>
          <a:p>
            <a:r>
              <a:rPr lang="it-IS" sz="2800" b="1" dirty="0">
                <a:solidFill>
                  <a:srgbClr val="FF0000"/>
                </a:solidFill>
              </a:rPr>
              <a:t>1. </a:t>
            </a:r>
            <a:r>
              <a:rPr lang="it-IS" sz="2800" dirty="0"/>
              <a:t>HPC &amp; large simulations of cosmic structures @ DF-UniTS</a:t>
            </a:r>
          </a:p>
          <a:p>
            <a:r>
              <a:rPr lang="it-IS" sz="2800" dirty="0"/>
              <a:t>     - Collaboration with INAF-OATs</a:t>
            </a:r>
          </a:p>
          <a:p>
            <a:r>
              <a:rPr lang="it-IS" sz="2800" dirty="0"/>
              <a:t>     </a:t>
            </a:r>
            <a:r>
              <a:rPr lang="it-IS" sz="2800"/>
              <a:t>- ICSC Spoke-3 </a:t>
            </a:r>
            <a:r>
              <a:rPr lang="it-IS" sz="2800" dirty="0"/>
              <a:t>and beyond</a:t>
            </a:r>
          </a:p>
          <a:p>
            <a:endParaRPr lang="it-IS" sz="2000" dirty="0"/>
          </a:p>
          <a:p>
            <a:r>
              <a:rPr lang="it-IS" sz="2800" b="1" dirty="0">
                <a:solidFill>
                  <a:srgbClr val="FF0000"/>
                </a:solidFill>
              </a:rPr>
              <a:t>2. </a:t>
            </a:r>
            <a:r>
              <a:rPr lang="it-IS" sz="2800" dirty="0"/>
              <a:t>HPC @ Dept. </a:t>
            </a:r>
            <a:r>
              <a:rPr lang="it-IT" sz="2800" dirty="0"/>
              <a:t>o</a:t>
            </a:r>
            <a:r>
              <a:rPr lang="it-IS" sz="2800" dirty="0"/>
              <a:t>f Physics : activities in Spoke-2 and Spoke-7</a:t>
            </a:r>
          </a:p>
          <a:p>
            <a:endParaRPr lang="it-IS" sz="2000" dirty="0"/>
          </a:p>
          <a:p>
            <a:r>
              <a:rPr lang="it-IS" sz="2800" b="1" dirty="0">
                <a:solidFill>
                  <a:srgbClr val="FF0000"/>
                </a:solidFill>
              </a:rPr>
              <a:t>3. </a:t>
            </a:r>
            <a:r>
              <a:rPr lang="it-IS" sz="2800" dirty="0"/>
              <a:t>HPC @ UniTS at large: activities in Spoke-7</a:t>
            </a:r>
          </a:p>
        </p:txBody>
      </p:sp>
    </p:spTree>
  </p:cSld>
  <p:clrMapOvr>
    <a:masterClrMapping/>
  </p:clrMapOvr>
  <p:transition spd="med">
    <p:sndAc>
      <p:stSnd>
        <p:snd r:embed="rId3" name="myk03.sdd"/>
      </p:stSnd>
    </p:sndAc>
  </p:transition>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6">
            <a:extLst>
              <a:ext uri="{FF2B5EF4-FFF2-40B4-BE49-F238E27FC236}">
                <a16:creationId xmlns:a16="http://schemas.microsoft.com/office/drawing/2014/main" id="{64CB62B6-9932-4698-BEAB-6C1EA99D8922}"/>
              </a:ext>
            </a:extLst>
          </p:cNvPr>
          <p:cNvSpPr/>
          <p:nvPr/>
        </p:nvSpPr>
        <p:spPr>
          <a:xfrm>
            <a:off x="0" y="11606"/>
            <a:ext cx="12192000" cy="685377"/>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lIns="82917" tIns="41459" rIns="82917" bIns="41459" rtlCol="0" anchor="ctr"/>
          <a:lstStyle/>
          <a:p>
            <a:pPr algn="ctr"/>
            <a:endParaRPr lang="en-US" sz="1633">
              <a:latin typeface="Calibri Regolare" charset="0"/>
            </a:endParaRPr>
          </a:p>
        </p:txBody>
      </p:sp>
      <p:pic>
        <p:nvPicPr>
          <p:cNvPr id="4" name="Picture 15">
            <a:extLst>
              <a:ext uri="{FF2B5EF4-FFF2-40B4-BE49-F238E27FC236}">
                <a16:creationId xmlns:a16="http://schemas.microsoft.com/office/drawing/2014/main" id="{2B46C457-D6AA-2D1A-E127-F5599813CF96}"/>
              </a:ext>
            </a:extLst>
          </p:cNvPr>
          <p:cNvPicPr>
            <a:picLocks noChangeAspect="1"/>
          </p:cNvPicPr>
          <p:nvPr/>
        </p:nvPicPr>
        <p:blipFill>
          <a:blip r:embed="rId3"/>
          <a:stretch>
            <a:fillRect/>
          </a:stretch>
        </p:blipFill>
        <p:spPr>
          <a:xfrm>
            <a:off x="10709852" y="12589"/>
            <a:ext cx="731118" cy="719869"/>
          </a:xfrm>
          <a:prstGeom prst="rect">
            <a:avLst/>
          </a:prstGeom>
          <a:noFill/>
        </p:spPr>
      </p:pic>
      <p:pic>
        <p:nvPicPr>
          <p:cNvPr id="5" name="Picture 23">
            <a:extLst>
              <a:ext uri="{FF2B5EF4-FFF2-40B4-BE49-F238E27FC236}">
                <a16:creationId xmlns:a16="http://schemas.microsoft.com/office/drawing/2014/main" id="{EF465E26-2AB8-08D8-E73A-DCBC3299FBBA}"/>
              </a:ext>
            </a:extLst>
          </p:cNvPr>
          <p:cNvPicPr>
            <a:picLocks noChangeAspect="1"/>
          </p:cNvPicPr>
          <p:nvPr/>
        </p:nvPicPr>
        <p:blipFill>
          <a:blip r:embed="rId4"/>
          <a:stretch>
            <a:fillRect/>
          </a:stretch>
        </p:blipFill>
        <p:spPr>
          <a:xfrm>
            <a:off x="11440970" y="4834"/>
            <a:ext cx="751030" cy="716473"/>
          </a:xfrm>
          <a:prstGeom prst="rect">
            <a:avLst/>
          </a:prstGeom>
        </p:spPr>
      </p:pic>
      <p:sp>
        <p:nvSpPr>
          <p:cNvPr id="6" name="TextBox 10">
            <a:extLst>
              <a:ext uri="{FF2B5EF4-FFF2-40B4-BE49-F238E27FC236}">
                <a16:creationId xmlns:a16="http://schemas.microsoft.com/office/drawing/2014/main" id="{B605D5F2-C52A-56DB-C479-B8C677005034}"/>
              </a:ext>
            </a:extLst>
          </p:cNvPr>
          <p:cNvSpPr txBox="1"/>
          <p:nvPr/>
        </p:nvSpPr>
        <p:spPr>
          <a:xfrm>
            <a:off x="220308" y="93719"/>
            <a:ext cx="9190242" cy="610036"/>
          </a:xfrm>
          <a:prstGeom prst="rect">
            <a:avLst/>
          </a:prstGeom>
          <a:noFill/>
        </p:spPr>
        <p:txBody>
          <a:bodyPr wrap="square" lIns="82925" tIns="41464" rIns="82925" bIns="41464" rtlCol="0">
            <a:spAutoFit/>
          </a:bodyPr>
          <a:lstStyle/>
          <a:p>
            <a:pPr defTabSz="826988">
              <a:lnSpc>
                <a:spcPct val="95000"/>
              </a:lnSpc>
              <a:buClr>
                <a:srgbClr val="000000"/>
              </a:buClr>
              <a:buSzPct val="45000"/>
              <a:tabLst>
                <a:tab pos="0" algn="l"/>
                <a:tab pos="414213" algn="l"/>
                <a:tab pos="826988" algn="l"/>
                <a:tab pos="1242638" algn="l"/>
                <a:tab pos="1656852" algn="l"/>
                <a:tab pos="2071068" algn="l"/>
                <a:tab pos="2483841" algn="l"/>
                <a:tab pos="2899492" algn="l"/>
                <a:tab pos="3313706" algn="l"/>
                <a:tab pos="3727919" algn="l"/>
                <a:tab pos="4140694" algn="l"/>
                <a:tab pos="4556345" algn="l"/>
                <a:tab pos="4970557" algn="l"/>
                <a:tab pos="5383334" algn="l"/>
                <a:tab pos="5797547" algn="l"/>
                <a:tab pos="6213192" algn="l"/>
                <a:tab pos="6627412" algn="l"/>
                <a:tab pos="7040185" algn="l"/>
                <a:tab pos="7454401" algn="l"/>
                <a:tab pos="7870051" algn="l"/>
                <a:tab pos="8284266" algn="l"/>
              </a:tabLst>
            </a:pPr>
            <a:r>
              <a:rPr lang="en-GB" sz="3600" b="1" dirty="0">
                <a:solidFill>
                  <a:schemeClr val="bg1">
                    <a:lumMod val="95000"/>
                  </a:schemeClr>
                </a:solidFill>
              </a:rPr>
              <a:t>On the properties of simulated proto-clusters</a:t>
            </a:r>
          </a:p>
        </p:txBody>
      </p:sp>
      <p:sp>
        <p:nvSpPr>
          <p:cNvPr id="7" name="CasellaDiTesto 6">
            <a:extLst>
              <a:ext uri="{FF2B5EF4-FFF2-40B4-BE49-F238E27FC236}">
                <a16:creationId xmlns:a16="http://schemas.microsoft.com/office/drawing/2014/main" id="{DB535B7D-FB78-DA63-C3AD-2B7B36AB245B}"/>
              </a:ext>
            </a:extLst>
          </p:cNvPr>
          <p:cNvSpPr txBox="1"/>
          <p:nvPr/>
        </p:nvSpPr>
        <p:spPr>
          <a:xfrm>
            <a:off x="220308" y="774964"/>
            <a:ext cx="10593466" cy="523220"/>
          </a:xfrm>
          <a:prstGeom prst="rect">
            <a:avLst/>
          </a:prstGeom>
          <a:noFill/>
        </p:spPr>
        <p:txBody>
          <a:bodyPr wrap="square" rtlCol="0">
            <a:spAutoFit/>
          </a:bodyPr>
          <a:lstStyle/>
          <a:p>
            <a:r>
              <a:rPr lang="it-IT" sz="2800" dirty="0">
                <a:solidFill>
                  <a:srgbClr val="FF0000"/>
                </a:solidFill>
              </a:rPr>
              <a:t>➜ </a:t>
            </a:r>
            <a:r>
              <a:rPr lang="it-IT" sz="2800" i="1" dirty="0"/>
              <a:t>Clusters </a:t>
            </a:r>
            <a:r>
              <a:rPr lang="it-IT" sz="2800" i="1" dirty="0" err="1"/>
              <a:t>at</a:t>
            </a:r>
            <a:r>
              <a:rPr lang="it-IT" sz="2800" i="1" dirty="0"/>
              <a:t> </a:t>
            </a:r>
            <a:r>
              <a:rPr lang="it-IT" sz="2800" i="1" dirty="0" err="1">
                <a:solidFill>
                  <a:srgbClr val="0070C0"/>
                </a:solidFill>
              </a:rPr>
              <a:t>z</a:t>
            </a:r>
            <a:r>
              <a:rPr lang="it-IT" sz="2800" i="1" dirty="0">
                <a:solidFill>
                  <a:srgbClr val="0070C0"/>
                </a:solidFill>
              </a:rPr>
              <a:t>=0</a:t>
            </a:r>
            <a:r>
              <a:rPr lang="it-IT" sz="2800" i="1" dirty="0"/>
              <a:t> and </a:t>
            </a:r>
            <a:r>
              <a:rPr lang="it-IT" sz="2800" i="1" dirty="0" err="1">
                <a:solidFill>
                  <a:srgbClr val="0070C0"/>
                </a:solidFill>
              </a:rPr>
              <a:t>z</a:t>
            </a:r>
            <a:r>
              <a:rPr lang="it-IT" sz="2800" i="1" dirty="0">
                <a:solidFill>
                  <a:srgbClr val="0070C0"/>
                </a:solidFill>
              </a:rPr>
              <a:t>=2.2 (Esposito et al. 2025; INAF PhD </a:t>
            </a:r>
            <a:r>
              <a:rPr lang="it-IT" sz="2800" i="1" dirty="0" err="1">
                <a:solidFill>
                  <a:srgbClr val="0070C0"/>
                </a:solidFill>
              </a:rPr>
              <a:t>Fellowship</a:t>
            </a:r>
            <a:r>
              <a:rPr lang="it-IT" sz="2800" i="1" dirty="0">
                <a:solidFill>
                  <a:srgbClr val="0070C0"/>
                </a:solidFill>
              </a:rPr>
              <a:t>) </a:t>
            </a:r>
          </a:p>
        </p:txBody>
      </p:sp>
      <p:pic>
        <p:nvPicPr>
          <p:cNvPr id="2" name="Immagine 1">
            <a:extLst>
              <a:ext uri="{FF2B5EF4-FFF2-40B4-BE49-F238E27FC236}">
                <a16:creationId xmlns:a16="http://schemas.microsoft.com/office/drawing/2014/main" id="{34B48156-88B4-1D5B-DD1B-4B77285FD025}"/>
              </a:ext>
            </a:extLst>
          </p:cNvPr>
          <p:cNvPicPr>
            <a:picLocks noChangeAspect="1"/>
          </p:cNvPicPr>
          <p:nvPr/>
        </p:nvPicPr>
        <p:blipFill>
          <a:blip r:embed="rId5"/>
          <a:stretch>
            <a:fillRect/>
          </a:stretch>
        </p:blipFill>
        <p:spPr>
          <a:xfrm rot="5400000">
            <a:off x="3204497" y="169195"/>
            <a:ext cx="5275008" cy="8102602"/>
          </a:xfrm>
          <a:prstGeom prst="rect">
            <a:avLst/>
          </a:prstGeom>
        </p:spPr>
      </p:pic>
      <p:sp>
        <p:nvSpPr>
          <p:cNvPr id="9" name="CasellaDiTesto 8">
            <a:extLst>
              <a:ext uri="{FF2B5EF4-FFF2-40B4-BE49-F238E27FC236}">
                <a16:creationId xmlns:a16="http://schemas.microsoft.com/office/drawing/2014/main" id="{03A9F15E-9769-721F-16B5-808A293EAC14}"/>
              </a:ext>
            </a:extLst>
          </p:cNvPr>
          <p:cNvSpPr txBox="1"/>
          <p:nvPr/>
        </p:nvSpPr>
        <p:spPr>
          <a:xfrm>
            <a:off x="7354365" y="1288268"/>
            <a:ext cx="2278188" cy="400110"/>
          </a:xfrm>
          <a:prstGeom prst="rect">
            <a:avLst/>
          </a:prstGeom>
          <a:noFill/>
        </p:spPr>
        <p:txBody>
          <a:bodyPr wrap="none" rtlCol="0">
            <a:spAutoFit/>
          </a:bodyPr>
          <a:lstStyle/>
          <a:p>
            <a:r>
              <a:rPr lang="it-IS" sz="2000" b="1" dirty="0">
                <a:solidFill>
                  <a:srgbClr val="0070C0"/>
                </a:solidFill>
              </a:rPr>
              <a:t>M</a:t>
            </a:r>
            <a:r>
              <a:rPr lang="it-IS" sz="2000" b="1" baseline="-25000" dirty="0">
                <a:solidFill>
                  <a:srgbClr val="0070C0"/>
                </a:solidFill>
              </a:rPr>
              <a:t>200c </a:t>
            </a:r>
            <a:r>
              <a:rPr lang="it-IS" sz="2000" b="1" dirty="0">
                <a:solidFill>
                  <a:srgbClr val="0070C0"/>
                </a:solidFill>
              </a:rPr>
              <a:t>= 2 x 10</a:t>
            </a:r>
            <a:r>
              <a:rPr lang="it-IS" sz="2000" b="1" baseline="30000" dirty="0">
                <a:solidFill>
                  <a:srgbClr val="0070C0"/>
                </a:solidFill>
              </a:rPr>
              <a:t>15</a:t>
            </a:r>
            <a:r>
              <a:rPr lang="it-IS" sz="2000" b="1" dirty="0">
                <a:solidFill>
                  <a:srgbClr val="0070C0"/>
                </a:solidFill>
              </a:rPr>
              <a:t> M</a:t>
            </a:r>
            <a:r>
              <a:rPr lang="it-IT" sz="2000" b="1" baseline="-25000" dirty="0">
                <a:solidFill>
                  <a:srgbClr val="0070C0"/>
                </a:solidFill>
              </a:rPr>
              <a:t>☉</a:t>
            </a:r>
            <a:endParaRPr lang="it-IS" sz="2000" b="1" dirty="0">
              <a:solidFill>
                <a:srgbClr val="0070C0"/>
              </a:solidFill>
            </a:endParaRPr>
          </a:p>
        </p:txBody>
      </p:sp>
      <p:sp>
        <p:nvSpPr>
          <p:cNvPr id="10" name="CasellaDiTesto 9">
            <a:extLst>
              <a:ext uri="{FF2B5EF4-FFF2-40B4-BE49-F238E27FC236}">
                <a16:creationId xmlns:a16="http://schemas.microsoft.com/office/drawing/2014/main" id="{36398ADC-5CBF-F9EB-A893-18333970D502}"/>
              </a:ext>
            </a:extLst>
          </p:cNvPr>
          <p:cNvSpPr txBox="1"/>
          <p:nvPr/>
        </p:nvSpPr>
        <p:spPr>
          <a:xfrm>
            <a:off x="4815429" y="1288268"/>
            <a:ext cx="2278188" cy="400110"/>
          </a:xfrm>
          <a:prstGeom prst="rect">
            <a:avLst/>
          </a:prstGeom>
          <a:noFill/>
        </p:spPr>
        <p:txBody>
          <a:bodyPr wrap="none" rtlCol="0">
            <a:spAutoFit/>
          </a:bodyPr>
          <a:lstStyle/>
          <a:p>
            <a:r>
              <a:rPr lang="it-IS" sz="2000" b="1" dirty="0">
                <a:solidFill>
                  <a:srgbClr val="0070C0"/>
                </a:solidFill>
              </a:rPr>
              <a:t>M</a:t>
            </a:r>
            <a:r>
              <a:rPr lang="it-IS" sz="2000" b="1" baseline="-25000" dirty="0">
                <a:solidFill>
                  <a:srgbClr val="0070C0"/>
                </a:solidFill>
              </a:rPr>
              <a:t>200c </a:t>
            </a:r>
            <a:r>
              <a:rPr lang="it-IS" sz="2000" b="1" dirty="0">
                <a:solidFill>
                  <a:srgbClr val="0070C0"/>
                </a:solidFill>
              </a:rPr>
              <a:t>= 9 x 10</a:t>
            </a:r>
            <a:r>
              <a:rPr lang="it-IS" sz="2000" b="1" baseline="30000" dirty="0">
                <a:solidFill>
                  <a:srgbClr val="0070C0"/>
                </a:solidFill>
              </a:rPr>
              <a:t>14</a:t>
            </a:r>
            <a:r>
              <a:rPr lang="it-IS" sz="2000" b="1" dirty="0">
                <a:solidFill>
                  <a:srgbClr val="0070C0"/>
                </a:solidFill>
              </a:rPr>
              <a:t> M</a:t>
            </a:r>
            <a:r>
              <a:rPr lang="it-IT" sz="2000" b="1" baseline="-25000" dirty="0">
                <a:solidFill>
                  <a:srgbClr val="0070C0"/>
                </a:solidFill>
              </a:rPr>
              <a:t>☉</a:t>
            </a:r>
            <a:endParaRPr lang="it-IS" sz="2000" b="1" dirty="0">
              <a:solidFill>
                <a:srgbClr val="0070C0"/>
              </a:solidFill>
            </a:endParaRPr>
          </a:p>
        </p:txBody>
      </p:sp>
      <p:sp>
        <p:nvSpPr>
          <p:cNvPr id="11" name="CasellaDiTesto 10">
            <a:extLst>
              <a:ext uri="{FF2B5EF4-FFF2-40B4-BE49-F238E27FC236}">
                <a16:creationId xmlns:a16="http://schemas.microsoft.com/office/drawing/2014/main" id="{7629D83D-B70F-FDC9-A493-F7300BF86460}"/>
              </a:ext>
            </a:extLst>
          </p:cNvPr>
          <p:cNvSpPr txBox="1"/>
          <p:nvPr/>
        </p:nvSpPr>
        <p:spPr>
          <a:xfrm>
            <a:off x="2099758" y="1288268"/>
            <a:ext cx="2191626" cy="400110"/>
          </a:xfrm>
          <a:prstGeom prst="rect">
            <a:avLst/>
          </a:prstGeom>
          <a:noFill/>
        </p:spPr>
        <p:txBody>
          <a:bodyPr wrap="none" rtlCol="0">
            <a:spAutoFit/>
          </a:bodyPr>
          <a:lstStyle/>
          <a:p>
            <a:r>
              <a:rPr lang="it-IS" sz="2000" b="1" dirty="0">
                <a:solidFill>
                  <a:srgbClr val="0070C0"/>
                </a:solidFill>
              </a:rPr>
              <a:t>M</a:t>
            </a:r>
            <a:r>
              <a:rPr lang="it-IS" sz="2000" b="1" baseline="-25000" dirty="0">
                <a:solidFill>
                  <a:srgbClr val="0070C0"/>
                </a:solidFill>
              </a:rPr>
              <a:t>200c </a:t>
            </a:r>
            <a:r>
              <a:rPr lang="it-IS" sz="2000" b="1" dirty="0">
                <a:solidFill>
                  <a:srgbClr val="0070C0"/>
                </a:solidFill>
              </a:rPr>
              <a:t>= 2 x 10</a:t>
            </a:r>
            <a:r>
              <a:rPr lang="it-IS" sz="2000" b="1" baseline="30000" dirty="0">
                <a:solidFill>
                  <a:srgbClr val="0070C0"/>
                </a:solidFill>
              </a:rPr>
              <a:t>14</a:t>
            </a:r>
            <a:r>
              <a:rPr lang="it-IS" sz="2000" b="1" dirty="0">
                <a:solidFill>
                  <a:srgbClr val="0070C0"/>
                </a:solidFill>
              </a:rPr>
              <a:t> M</a:t>
            </a:r>
            <a:r>
              <a:rPr lang="it-IT" sz="2000" b="1" baseline="-25000" dirty="0">
                <a:solidFill>
                  <a:srgbClr val="0070C0"/>
                </a:solidFill>
              </a:rPr>
              <a:t>☉</a:t>
            </a:r>
            <a:endParaRPr lang="it-IS" sz="2000" b="1" dirty="0">
              <a:solidFill>
                <a:srgbClr val="0070C0"/>
              </a:solidFill>
            </a:endParaRPr>
          </a:p>
        </p:txBody>
      </p:sp>
    </p:spTree>
    <p:extLst>
      <p:ext uri="{BB962C8B-B14F-4D97-AF65-F5344CB8AC3E}">
        <p14:creationId xmlns:p14="http://schemas.microsoft.com/office/powerpoint/2010/main" val="11612943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71363-DD3E-F669-FF35-67CF1F9BC2CA}"/>
            </a:ext>
          </a:extLst>
        </p:cNvPr>
        <p:cNvGrpSpPr/>
        <p:nvPr/>
      </p:nvGrpSpPr>
      <p:grpSpPr>
        <a:xfrm>
          <a:off x="0" y="0"/>
          <a:ext cx="0" cy="0"/>
          <a:chOff x="0" y="0"/>
          <a:chExt cx="0" cy="0"/>
        </a:xfrm>
      </p:grpSpPr>
      <p:sp>
        <p:nvSpPr>
          <p:cNvPr id="3" name="Rectangle 6">
            <a:extLst>
              <a:ext uri="{FF2B5EF4-FFF2-40B4-BE49-F238E27FC236}">
                <a16:creationId xmlns:a16="http://schemas.microsoft.com/office/drawing/2014/main" id="{24BBA50B-1177-982F-6289-CD7CCBDDDE01}"/>
              </a:ext>
            </a:extLst>
          </p:cNvPr>
          <p:cNvSpPr/>
          <p:nvPr/>
        </p:nvSpPr>
        <p:spPr>
          <a:xfrm>
            <a:off x="0" y="11606"/>
            <a:ext cx="12192000" cy="685377"/>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lIns="82917" tIns="41459" rIns="82917" bIns="41459" rtlCol="0" anchor="ctr"/>
          <a:lstStyle/>
          <a:p>
            <a:pPr algn="ctr"/>
            <a:endParaRPr lang="en-US" sz="1633">
              <a:latin typeface="Calibri Regolare" charset="0"/>
            </a:endParaRPr>
          </a:p>
        </p:txBody>
      </p:sp>
      <p:pic>
        <p:nvPicPr>
          <p:cNvPr id="4" name="Picture 15">
            <a:extLst>
              <a:ext uri="{FF2B5EF4-FFF2-40B4-BE49-F238E27FC236}">
                <a16:creationId xmlns:a16="http://schemas.microsoft.com/office/drawing/2014/main" id="{8996DD40-AB9C-D618-00E4-B7558C5F4098}"/>
              </a:ext>
            </a:extLst>
          </p:cNvPr>
          <p:cNvPicPr>
            <a:picLocks noChangeAspect="1"/>
          </p:cNvPicPr>
          <p:nvPr/>
        </p:nvPicPr>
        <p:blipFill>
          <a:blip r:embed="rId3"/>
          <a:stretch>
            <a:fillRect/>
          </a:stretch>
        </p:blipFill>
        <p:spPr>
          <a:xfrm>
            <a:off x="10709852" y="12589"/>
            <a:ext cx="731118" cy="719869"/>
          </a:xfrm>
          <a:prstGeom prst="rect">
            <a:avLst/>
          </a:prstGeom>
          <a:noFill/>
        </p:spPr>
      </p:pic>
      <p:pic>
        <p:nvPicPr>
          <p:cNvPr id="5" name="Picture 23">
            <a:extLst>
              <a:ext uri="{FF2B5EF4-FFF2-40B4-BE49-F238E27FC236}">
                <a16:creationId xmlns:a16="http://schemas.microsoft.com/office/drawing/2014/main" id="{60F10041-51B1-100B-3DA5-8AE19D9887F6}"/>
              </a:ext>
            </a:extLst>
          </p:cNvPr>
          <p:cNvPicPr>
            <a:picLocks noChangeAspect="1"/>
          </p:cNvPicPr>
          <p:nvPr/>
        </p:nvPicPr>
        <p:blipFill>
          <a:blip r:embed="rId4"/>
          <a:stretch>
            <a:fillRect/>
          </a:stretch>
        </p:blipFill>
        <p:spPr>
          <a:xfrm>
            <a:off x="11440970" y="4834"/>
            <a:ext cx="751030" cy="716473"/>
          </a:xfrm>
          <a:prstGeom prst="rect">
            <a:avLst/>
          </a:prstGeom>
        </p:spPr>
      </p:pic>
      <p:sp>
        <p:nvSpPr>
          <p:cNvPr id="6" name="TextBox 10">
            <a:extLst>
              <a:ext uri="{FF2B5EF4-FFF2-40B4-BE49-F238E27FC236}">
                <a16:creationId xmlns:a16="http://schemas.microsoft.com/office/drawing/2014/main" id="{2B157B86-B1BB-4232-4063-D3A47601BB1D}"/>
              </a:ext>
            </a:extLst>
          </p:cNvPr>
          <p:cNvSpPr txBox="1"/>
          <p:nvPr/>
        </p:nvSpPr>
        <p:spPr>
          <a:xfrm>
            <a:off x="347458" y="78515"/>
            <a:ext cx="7950722" cy="610036"/>
          </a:xfrm>
          <a:prstGeom prst="rect">
            <a:avLst/>
          </a:prstGeom>
          <a:noFill/>
        </p:spPr>
        <p:txBody>
          <a:bodyPr wrap="square" lIns="82925" tIns="41464" rIns="82925" bIns="41464" rtlCol="0">
            <a:spAutoFit/>
          </a:bodyPr>
          <a:lstStyle/>
          <a:p>
            <a:pPr defTabSz="826988">
              <a:lnSpc>
                <a:spcPct val="95000"/>
              </a:lnSpc>
              <a:buClr>
                <a:srgbClr val="000000"/>
              </a:buClr>
              <a:buSzPct val="45000"/>
              <a:tabLst>
                <a:tab pos="0" algn="l"/>
                <a:tab pos="414213" algn="l"/>
                <a:tab pos="826988" algn="l"/>
                <a:tab pos="1242638" algn="l"/>
                <a:tab pos="1656852" algn="l"/>
                <a:tab pos="2071068" algn="l"/>
                <a:tab pos="2483841" algn="l"/>
                <a:tab pos="2899492" algn="l"/>
                <a:tab pos="3313706" algn="l"/>
                <a:tab pos="3727919" algn="l"/>
                <a:tab pos="4140694" algn="l"/>
                <a:tab pos="4556345" algn="l"/>
                <a:tab pos="4970557" algn="l"/>
                <a:tab pos="5383334" algn="l"/>
                <a:tab pos="5797547" algn="l"/>
                <a:tab pos="6213192" algn="l"/>
                <a:tab pos="6627412" algn="l"/>
                <a:tab pos="7040185" algn="l"/>
                <a:tab pos="7454401" algn="l"/>
                <a:tab pos="7870051" algn="l"/>
                <a:tab pos="8284266" algn="l"/>
              </a:tabLst>
            </a:pPr>
            <a:r>
              <a:rPr lang="en-GB" sz="3600" b="1" dirty="0">
                <a:solidFill>
                  <a:schemeClr val="bg1"/>
                </a:solidFill>
              </a:rPr>
              <a:t>Star formation in proto-cluster regions</a:t>
            </a:r>
          </a:p>
        </p:txBody>
      </p:sp>
      <p:sp>
        <p:nvSpPr>
          <p:cNvPr id="7" name="CasellaDiTesto 6">
            <a:extLst>
              <a:ext uri="{FF2B5EF4-FFF2-40B4-BE49-F238E27FC236}">
                <a16:creationId xmlns:a16="http://schemas.microsoft.com/office/drawing/2014/main" id="{B373D380-C514-3F07-C259-34E695A0A8CC}"/>
              </a:ext>
            </a:extLst>
          </p:cNvPr>
          <p:cNvSpPr txBox="1"/>
          <p:nvPr/>
        </p:nvSpPr>
        <p:spPr>
          <a:xfrm>
            <a:off x="220308" y="774964"/>
            <a:ext cx="6745267" cy="461665"/>
          </a:xfrm>
          <a:prstGeom prst="rect">
            <a:avLst/>
          </a:prstGeom>
          <a:noFill/>
        </p:spPr>
        <p:txBody>
          <a:bodyPr wrap="square" rtlCol="0">
            <a:spAutoFit/>
          </a:bodyPr>
          <a:lstStyle/>
          <a:p>
            <a:r>
              <a:rPr lang="it-IT" sz="2400" i="1" dirty="0">
                <a:solidFill>
                  <a:srgbClr val="0070C0"/>
                </a:solidFill>
              </a:rPr>
              <a:t>(Esposito et al. 2025) </a:t>
            </a:r>
            <a:r>
              <a:rPr lang="it-IT" sz="2400" b="1" i="1" dirty="0">
                <a:solidFill>
                  <a:srgbClr val="0070C0"/>
                </a:solidFill>
              </a:rPr>
              <a:t>– INAF PhD </a:t>
            </a:r>
            <a:r>
              <a:rPr lang="it-IT" sz="2400" b="1" i="1" dirty="0" err="1">
                <a:solidFill>
                  <a:srgbClr val="0070C0"/>
                </a:solidFill>
              </a:rPr>
              <a:t>Fellowship</a:t>
            </a:r>
            <a:endParaRPr lang="it-IT" sz="2400" b="1" i="1" dirty="0">
              <a:solidFill>
                <a:srgbClr val="0070C0"/>
              </a:solidFill>
            </a:endParaRPr>
          </a:p>
        </p:txBody>
      </p:sp>
      <p:sp>
        <p:nvSpPr>
          <p:cNvPr id="8" name="CasellaDiTesto 7">
            <a:extLst>
              <a:ext uri="{FF2B5EF4-FFF2-40B4-BE49-F238E27FC236}">
                <a16:creationId xmlns:a16="http://schemas.microsoft.com/office/drawing/2014/main" id="{FBC73767-DBD5-A002-7A2B-0A409B82B702}"/>
              </a:ext>
            </a:extLst>
          </p:cNvPr>
          <p:cNvSpPr txBox="1"/>
          <p:nvPr/>
        </p:nvSpPr>
        <p:spPr>
          <a:xfrm>
            <a:off x="7185883" y="1416639"/>
            <a:ext cx="4779586" cy="5170646"/>
          </a:xfrm>
          <a:prstGeom prst="rect">
            <a:avLst/>
          </a:prstGeom>
          <a:noFill/>
        </p:spPr>
        <p:txBody>
          <a:bodyPr wrap="square" rtlCol="0">
            <a:spAutoFit/>
          </a:bodyPr>
          <a:lstStyle/>
          <a:p>
            <a:r>
              <a:rPr lang="it-IT" sz="2200" dirty="0">
                <a:solidFill>
                  <a:srgbClr val="FF0000"/>
                </a:solidFill>
              </a:rPr>
              <a:t>➜ </a:t>
            </a:r>
            <a:r>
              <a:rPr lang="it-IT" sz="2200" dirty="0"/>
              <a:t>Model-</a:t>
            </a:r>
            <a:r>
              <a:rPr lang="it-IT" sz="2200" dirty="0" err="1"/>
              <a:t>prediction</a:t>
            </a:r>
            <a:r>
              <a:rPr lang="it-IT" sz="2200" dirty="0"/>
              <a:t> of the </a:t>
            </a:r>
            <a:r>
              <a:rPr lang="it-IT" sz="2200" dirty="0" err="1"/>
              <a:t>main</a:t>
            </a:r>
            <a:r>
              <a:rPr lang="it-IT" sz="2200" dirty="0"/>
              <a:t> </a:t>
            </a:r>
            <a:r>
              <a:rPr lang="it-IT" sz="2200" dirty="0" err="1"/>
              <a:t>sequence</a:t>
            </a:r>
            <a:r>
              <a:rPr lang="it-IT" sz="2200" dirty="0"/>
              <a:t> </a:t>
            </a:r>
            <a:r>
              <a:rPr lang="it-IT" sz="2200" dirty="0" err="1"/>
              <a:t>at</a:t>
            </a:r>
            <a:r>
              <a:rPr lang="it-IT" sz="2200" dirty="0"/>
              <a:t> </a:t>
            </a:r>
            <a:r>
              <a:rPr lang="it-IT" sz="2200" dirty="0" err="1"/>
              <a:t>z</a:t>
            </a:r>
            <a:r>
              <a:rPr lang="it-IT" sz="2200" dirty="0"/>
              <a:t>=2.2 </a:t>
            </a:r>
            <a:r>
              <a:rPr lang="it-IT" sz="2200" dirty="0" err="1"/>
              <a:t>below</a:t>
            </a:r>
            <a:r>
              <a:rPr lang="it-IT" sz="2200" dirty="0"/>
              <a:t> the </a:t>
            </a:r>
            <a:r>
              <a:rPr lang="it-IT" sz="2200" dirty="0" err="1"/>
              <a:t>observed</a:t>
            </a:r>
            <a:r>
              <a:rPr lang="it-IT" sz="2200" dirty="0"/>
              <a:t> one, </a:t>
            </a:r>
            <a:r>
              <a:rPr lang="it-IT" sz="2200" dirty="0" err="1"/>
              <a:t>both</a:t>
            </a:r>
            <a:r>
              <a:rPr lang="it-IT" sz="2200" dirty="0"/>
              <a:t> in the field and in </a:t>
            </a:r>
            <a:r>
              <a:rPr lang="it-IT" sz="2200" dirty="0" err="1"/>
              <a:t>protocluster</a:t>
            </a:r>
            <a:endParaRPr lang="it-IT" sz="2200" dirty="0"/>
          </a:p>
          <a:p>
            <a:endParaRPr lang="it-IT" sz="2200" dirty="0"/>
          </a:p>
          <a:p>
            <a:r>
              <a:rPr lang="it-IT" sz="2200" dirty="0">
                <a:solidFill>
                  <a:srgbClr val="FF0000"/>
                </a:solidFill>
              </a:rPr>
              <a:t>➜ </a:t>
            </a:r>
            <a:r>
              <a:rPr lang="it-IT" sz="2200" dirty="0" err="1"/>
              <a:t>Result</a:t>
            </a:r>
            <a:r>
              <a:rPr lang="it-IT" sz="2200" dirty="0"/>
              <a:t> </a:t>
            </a:r>
            <a:r>
              <a:rPr lang="it-IT" sz="2200" dirty="0" err="1"/>
              <a:t>almost</a:t>
            </a:r>
            <a:r>
              <a:rPr lang="it-IT" sz="2200" dirty="0"/>
              <a:t> </a:t>
            </a:r>
            <a:r>
              <a:rPr lang="it-IT" sz="2200" dirty="0" err="1"/>
              <a:t>independent</a:t>
            </a:r>
            <a:r>
              <a:rPr lang="it-IT" sz="2200" dirty="0"/>
              <a:t> of the </a:t>
            </a:r>
            <a:r>
              <a:rPr lang="it-IT" sz="2200" dirty="0" err="1"/>
              <a:t>adopted</a:t>
            </a:r>
            <a:r>
              <a:rPr lang="it-IT" sz="2200" dirty="0"/>
              <a:t> model of SF</a:t>
            </a:r>
          </a:p>
          <a:p>
            <a:endParaRPr lang="it-IT" sz="2200" dirty="0"/>
          </a:p>
          <a:p>
            <a:r>
              <a:rPr lang="it-IT" sz="2200" dirty="0">
                <a:solidFill>
                  <a:srgbClr val="FF0000"/>
                </a:solidFill>
              </a:rPr>
              <a:t>➜ </a:t>
            </a:r>
            <a:r>
              <a:rPr lang="it-IT" sz="2200" dirty="0"/>
              <a:t>SFR of the </a:t>
            </a:r>
            <a:r>
              <a:rPr lang="it-IT" sz="2200" dirty="0" err="1"/>
              <a:t>Spiderweb</a:t>
            </a:r>
            <a:r>
              <a:rPr lang="it-IT" sz="2200" dirty="0"/>
              <a:t> </a:t>
            </a:r>
            <a:r>
              <a:rPr lang="it-IT" sz="2200" dirty="0" err="1"/>
              <a:t>much</a:t>
            </a:r>
            <a:r>
              <a:rPr lang="it-IT" sz="2200" dirty="0"/>
              <a:t> </a:t>
            </a:r>
            <a:r>
              <a:rPr lang="it-IT" sz="2200" dirty="0" err="1"/>
              <a:t>reduced</a:t>
            </a:r>
            <a:r>
              <a:rPr lang="it-IT" sz="2200" dirty="0"/>
              <a:t> </a:t>
            </a:r>
            <a:r>
              <a:rPr lang="it-IT" sz="2200" dirty="0" err="1"/>
              <a:t>when</a:t>
            </a:r>
            <a:r>
              <a:rPr lang="it-IT" sz="2200" dirty="0"/>
              <a:t> </a:t>
            </a:r>
            <a:r>
              <a:rPr lang="it-IT" sz="2200" dirty="0" err="1"/>
              <a:t>including</a:t>
            </a:r>
            <a:r>
              <a:rPr lang="it-IT" sz="2200" dirty="0"/>
              <a:t> FIR data </a:t>
            </a:r>
            <a:r>
              <a:rPr lang="it-IT" sz="2200" dirty="0">
                <a:solidFill>
                  <a:srgbClr val="0070C0"/>
                </a:solidFill>
              </a:rPr>
              <a:t>(Seymour+2012; Drouart+2014), </a:t>
            </a:r>
            <a:r>
              <a:rPr lang="it-IT" sz="2200" dirty="0" err="1"/>
              <a:t>besides</a:t>
            </a:r>
            <a:r>
              <a:rPr lang="it-IT" sz="2200" dirty="0"/>
              <a:t> UV </a:t>
            </a:r>
            <a:r>
              <a:rPr lang="it-IT" sz="2200" dirty="0" err="1"/>
              <a:t>dust-corrected</a:t>
            </a:r>
            <a:r>
              <a:rPr lang="it-IT" sz="2200" dirty="0"/>
              <a:t> </a:t>
            </a:r>
            <a:r>
              <a:rPr lang="it-IT" sz="2200" dirty="0" err="1"/>
              <a:t>fluxes</a:t>
            </a:r>
            <a:r>
              <a:rPr lang="it-IT" sz="2200" dirty="0"/>
              <a:t> </a:t>
            </a:r>
            <a:r>
              <a:rPr lang="it-IT" sz="2200" i="1" dirty="0">
                <a:solidFill>
                  <a:schemeClr val="accent1"/>
                </a:solidFill>
              </a:rPr>
              <a:t>(Pannella+ 2026, in </a:t>
            </a:r>
            <a:r>
              <a:rPr lang="it-IT" sz="2200" i="1" dirty="0" err="1">
                <a:solidFill>
                  <a:schemeClr val="accent1"/>
                </a:solidFill>
              </a:rPr>
              <a:t>prep</a:t>
            </a:r>
            <a:r>
              <a:rPr lang="it-IT" sz="2200" i="1" dirty="0">
                <a:solidFill>
                  <a:schemeClr val="accent1"/>
                </a:solidFill>
              </a:rPr>
              <a:t>)</a:t>
            </a:r>
          </a:p>
          <a:p>
            <a:endParaRPr lang="it-IT" sz="2200" dirty="0"/>
          </a:p>
          <a:p>
            <a:r>
              <a:rPr lang="it-IT" sz="2200" dirty="0">
                <a:solidFill>
                  <a:srgbClr val="FF0000"/>
                </a:solidFill>
              </a:rPr>
              <a:t>➜ </a:t>
            </a:r>
            <a:r>
              <a:rPr lang="it-IT" sz="2200" dirty="0"/>
              <a:t>’’</a:t>
            </a:r>
            <a:r>
              <a:rPr lang="it-IT" sz="2200" dirty="0" err="1"/>
              <a:t>Only</a:t>
            </a:r>
            <a:r>
              <a:rPr lang="it-IT" sz="2200" dirty="0"/>
              <a:t>’’ a </a:t>
            </a:r>
            <a:r>
              <a:rPr lang="it-IT" sz="2200" dirty="0" err="1"/>
              <a:t>factor</a:t>
            </a:r>
            <a:r>
              <a:rPr lang="it-IT" sz="2200" dirty="0"/>
              <a:t> 2-3 </a:t>
            </a:r>
            <a:r>
              <a:rPr lang="it-IT" sz="2200" dirty="0" err="1"/>
              <a:t>above</a:t>
            </a:r>
            <a:r>
              <a:rPr lang="it-IT" sz="2200" dirty="0"/>
              <a:t> </a:t>
            </a:r>
            <a:r>
              <a:rPr lang="it-IT" sz="2200" dirty="0" err="1"/>
              <a:t>simulation</a:t>
            </a:r>
            <a:r>
              <a:rPr lang="it-IT" sz="2200" dirty="0"/>
              <a:t> </a:t>
            </a:r>
            <a:r>
              <a:rPr lang="it-IT" sz="2200" dirty="0" err="1"/>
              <a:t>predictions</a:t>
            </a:r>
            <a:endParaRPr lang="it-IT" sz="2200" dirty="0"/>
          </a:p>
        </p:txBody>
      </p:sp>
      <p:pic>
        <p:nvPicPr>
          <p:cNvPr id="9" name="Immagine 8">
            <a:extLst>
              <a:ext uri="{FF2B5EF4-FFF2-40B4-BE49-F238E27FC236}">
                <a16:creationId xmlns:a16="http://schemas.microsoft.com/office/drawing/2014/main" id="{F704FCD0-C4E9-7758-EFC7-DC9A43385318}"/>
              </a:ext>
            </a:extLst>
          </p:cNvPr>
          <p:cNvPicPr>
            <a:picLocks noChangeAspect="1"/>
          </p:cNvPicPr>
          <p:nvPr/>
        </p:nvPicPr>
        <p:blipFill>
          <a:blip r:embed="rId5"/>
          <a:stretch>
            <a:fillRect/>
          </a:stretch>
        </p:blipFill>
        <p:spPr>
          <a:xfrm>
            <a:off x="0" y="1548296"/>
            <a:ext cx="7141710" cy="5231189"/>
          </a:xfrm>
          <a:prstGeom prst="rect">
            <a:avLst/>
          </a:prstGeom>
        </p:spPr>
      </p:pic>
      <p:pic>
        <p:nvPicPr>
          <p:cNvPr id="2" name="Immagine 1">
            <a:extLst>
              <a:ext uri="{FF2B5EF4-FFF2-40B4-BE49-F238E27FC236}">
                <a16:creationId xmlns:a16="http://schemas.microsoft.com/office/drawing/2014/main" id="{65D8857C-5853-0495-8B66-8A8D3AEEAEC4}"/>
              </a:ext>
            </a:extLst>
          </p:cNvPr>
          <p:cNvPicPr>
            <a:picLocks noChangeAspect="1"/>
          </p:cNvPicPr>
          <p:nvPr/>
        </p:nvPicPr>
        <p:blipFill>
          <a:blip r:embed="rId6"/>
          <a:stretch>
            <a:fillRect/>
          </a:stretch>
        </p:blipFill>
        <p:spPr>
          <a:xfrm>
            <a:off x="0" y="1636919"/>
            <a:ext cx="7192106" cy="5192507"/>
          </a:xfrm>
          <a:prstGeom prst="rect">
            <a:avLst/>
          </a:prstGeom>
        </p:spPr>
      </p:pic>
      <p:sp>
        <p:nvSpPr>
          <p:cNvPr id="10" name="Ovale 9">
            <a:extLst>
              <a:ext uri="{FF2B5EF4-FFF2-40B4-BE49-F238E27FC236}">
                <a16:creationId xmlns:a16="http://schemas.microsoft.com/office/drawing/2014/main" id="{27FB5E46-A458-E640-05FC-72957BF2C7EE}"/>
              </a:ext>
            </a:extLst>
          </p:cNvPr>
          <p:cNvSpPr/>
          <p:nvPr/>
        </p:nvSpPr>
        <p:spPr>
          <a:xfrm>
            <a:off x="5343525" y="1943100"/>
            <a:ext cx="242888" cy="242888"/>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S">
              <a:ln>
                <a:solidFill>
                  <a:srgbClr val="FF0000"/>
                </a:solidFill>
              </a:ln>
              <a:solidFill>
                <a:srgbClr val="FF0000"/>
              </a:solidFill>
            </a:endParaRPr>
          </a:p>
        </p:txBody>
      </p:sp>
      <p:sp>
        <p:nvSpPr>
          <p:cNvPr id="11" name="Ovale 10">
            <a:extLst>
              <a:ext uri="{FF2B5EF4-FFF2-40B4-BE49-F238E27FC236}">
                <a16:creationId xmlns:a16="http://schemas.microsoft.com/office/drawing/2014/main" id="{D03411DA-BD47-A996-ABE1-271054D7714A}"/>
              </a:ext>
            </a:extLst>
          </p:cNvPr>
          <p:cNvSpPr/>
          <p:nvPr/>
        </p:nvSpPr>
        <p:spPr>
          <a:xfrm>
            <a:off x="5424485" y="2481268"/>
            <a:ext cx="242888" cy="242888"/>
          </a:xfrm>
          <a:prstGeom prst="ellipse">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S">
              <a:ln>
                <a:solidFill>
                  <a:srgbClr val="FF0000"/>
                </a:solidFill>
              </a:ln>
              <a:solidFill>
                <a:srgbClr val="FF0000"/>
              </a:solidFill>
            </a:endParaRPr>
          </a:p>
        </p:txBody>
      </p:sp>
      <p:cxnSp>
        <p:nvCxnSpPr>
          <p:cNvPr id="13" name="Connettore diritto a freccia 12">
            <a:extLst>
              <a:ext uri="{FF2B5EF4-FFF2-40B4-BE49-F238E27FC236}">
                <a16:creationId xmlns:a16="http://schemas.microsoft.com/office/drawing/2014/main" id="{8E5EF50F-8490-D280-5CDA-A43037793D39}"/>
              </a:ext>
            </a:extLst>
          </p:cNvPr>
          <p:cNvCxnSpPr>
            <a:cxnSpLocks/>
            <a:endCxn id="11" idx="0"/>
          </p:cNvCxnSpPr>
          <p:nvPr/>
        </p:nvCxnSpPr>
        <p:spPr>
          <a:xfrm>
            <a:off x="5479257" y="2185988"/>
            <a:ext cx="66672" cy="295280"/>
          </a:xfrm>
          <a:prstGeom prst="straightConnector1">
            <a:avLst/>
          </a:prstGeom>
          <a:ln w="34925">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05533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6" end="6"/>
                                            </p:txEl>
                                          </p:spTgt>
                                        </p:tgtEl>
                                        <p:attrNameLst>
                                          <p:attrName>style.visibility</p:attrName>
                                        </p:attrNameLst>
                                      </p:cBhvr>
                                      <p:to>
                                        <p:strVal val="visible"/>
                                      </p:to>
                                    </p:set>
                                  </p:childTnLst>
                                </p:cTn>
                              </p:par>
                            </p:childTnLst>
                          </p:cTn>
                        </p:par>
                        <p:par>
                          <p:cTn id="9" fill="hold">
                            <p:stCondLst>
                              <p:cond delay="0"/>
                            </p:stCondLst>
                            <p:childTnLst>
                              <p:par>
                                <p:cTn id="10" presetID="3" presetClass="entr" presetSubtype="10" fill="hold" grpId="0" nodeType="after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par>
                                <p:cTn id="13" presetID="3" presetClass="entr" presetSubtype="1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linds(horizontal)">
                                      <p:cBhvr>
                                        <p:cTn id="15" dur="500"/>
                                        <p:tgtEl>
                                          <p:spTgt spid="13"/>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linds(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9" name="We propose a “numerically driven” model, where the correction is the sum of al the individual contributions between the black hole and the particles lying…"/>
          <p:cNvSpPr txBox="1"/>
          <p:nvPr/>
        </p:nvSpPr>
        <p:spPr>
          <a:xfrm>
            <a:off x="1038871" y="1295219"/>
            <a:ext cx="10402099" cy="71609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p>
            <a:pPr defTabSz="2438400" hangingPunct="0">
              <a:lnSpc>
                <a:spcPct val="90000"/>
              </a:lnSpc>
            </a:pPr>
            <a:r>
              <a:rPr lang="it-IT" sz="2400" dirty="0">
                <a:solidFill>
                  <a:srgbClr val="FF0000"/>
                </a:solidFill>
              </a:rPr>
              <a:t>➔ </a:t>
            </a:r>
            <a:r>
              <a:rPr lang="en-US" sz="2400" kern="0" dirty="0">
                <a:solidFill>
                  <a:srgbClr val="000000"/>
                </a:solidFill>
                <a:latin typeface="Calibri" panose="020F0502020204030204" pitchFamily="34" charset="0"/>
                <a:cs typeface="Calibri" panose="020F0502020204030204" pitchFamily="34" charset="0"/>
                <a:sym typeface="Didot"/>
              </a:rPr>
              <a:t>Correct for the unresolved DF by accounting for </a:t>
            </a:r>
            <a:r>
              <a:rPr sz="2400" kern="0" dirty="0">
                <a:solidFill>
                  <a:srgbClr val="000000"/>
                </a:solidFill>
                <a:latin typeface="Calibri" panose="020F0502020204030204" pitchFamily="34" charset="0"/>
                <a:cs typeface="Calibri" panose="020F0502020204030204" pitchFamily="34" charset="0"/>
                <a:sym typeface="Didot"/>
              </a:rPr>
              <a:t>the individual contributions </a:t>
            </a:r>
            <a:r>
              <a:rPr lang="en-US" sz="2400" kern="0" dirty="0">
                <a:solidFill>
                  <a:srgbClr val="000000"/>
                </a:solidFill>
                <a:latin typeface="Calibri" panose="020F0502020204030204" pitchFamily="34" charset="0"/>
                <a:cs typeface="Calibri" panose="020F0502020204030204" pitchFamily="34" charset="0"/>
                <a:sym typeface="Didot"/>
              </a:rPr>
              <a:t>of neighboring particles (i.e. within softening) to the force acting on the BH.</a:t>
            </a:r>
            <a:endParaRPr sz="2400" kern="0" dirty="0">
              <a:solidFill>
                <a:srgbClr val="000000"/>
              </a:solidFill>
              <a:latin typeface="Calibri" panose="020F0502020204030204" pitchFamily="34" charset="0"/>
              <a:cs typeface="Calibri" panose="020F0502020204030204" pitchFamily="34" charset="0"/>
              <a:sym typeface="Didot"/>
            </a:endParaRPr>
          </a:p>
        </p:txBody>
      </p:sp>
      <p:sp>
        <p:nvSpPr>
          <p:cNvPr id="2" name="Rectangle 6">
            <a:extLst>
              <a:ext uri="{FF2B5EF4-FFF2-40B4-BE49-F238E27FC236}">
                <a16:creationId xmlns:a16="http://schemas.microsoft.com/office/drawing/2014/main" id="{98E404DE-9088-46C2-8ED8-AA8A0272B140}"/>
              </a:ext>
            </a:extLst>
          </p:cNvPr>
          <p:cNvSpPr/>
          <p:nvPr/>
        </p:nvSpPr>
        <p:spPr>
          <a:xfrm>
            <a:off x="0" y="11606"/>
            <a:ext cx="12192000" cy="685377"/>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lIns="82917" tIns="41459" rIns="82917" bIns="41459" rtlCol="0" anchor="ctr"/>
          <a:lstStyle/>
          <a:p>
            <a:pPr algn="ctr"/>
            <a:endParaRPr lang="en-US" sz="1633">
              <a:latin typeface="Calibri Regolare" charset="0"/>
            </a:endParaRPr>
          </a:p>
        </p:txBody>
      </p:sp>
      <p:pic>
        <p:nvPicPr>
          <p:cNvPr id="3" name="Picture 15">
            <a:extLst>
              <a:ext uri="{FF2B5EF4-FFF2-40B4-BE49-F238E27FC236}">
                <a16:creationId xmlns:a16="http://schemas.microsoft.com/office/drawing/2014/main" id="{0EFB4AE6-C43F-9BA5-DE9F-4F269EDF84D4}"/>
              </a:ext>
            </a:extLst>
          </p:cNvPr>
          <p:cNvPicPr>
            <a:picLocks noChangeAspect="1"/>
          </p:cNvPicPr>
          <p:nvPr/>
        </p:nvPicPr>
        <p:blipFill>
          <a:blip r:embed="rId2"/>
          <a:stretch>
            <a:fillRect/>
          </a:stretch>
        </p:blipFill>
        <p:spPr>
          <a:xfrm>
            <a:off x="10709852" y="12589"/>
            <a:ext cx="731118" cy="719869"/>
          </a:xfrm>
          <a:prstGeom prst="rect">
            <a:avLst/>
          </a:prstGeom>
          <a:noFill/>
        </p:spPr>
      </p:pic>
      <p:pic>
        <p:nvPicPr>
          <p:cNvPr id="4" name="Picture 23">
            <a:extLst>
              <a:ext uri="{FF2B5EF4-FFF2-40B4-BE49-F238E27FC236}">
                <a16:creationId xmlns:a16="http://schemas.microsoft.com/office/drawing/2014/main" id="{5227B9D8-D536-8E6D-ED53-2543F6F81027}"/>
              </a:ext>
            </a:extLst>
          </p:cNvPr>
          <p:cNvPicPr>
            <a:picLocks noChangeAspect="1"/>
          </p:cNvPicPr>
          <p:nvPr/>
        </p:nvPicPr>
        <p:blipFill>
          <a:blip r:embed="rId3"/>
          <a:stretch>
            <a:fillRect/>
          </a:stretch>
        </p:blipFill>
        <p:spPr>
          <a:xfrm>
            <a:off x="11440970" y="4834"/>
            <a:ext cx="751030" cy="716473"/>
          </a:xfrm>
          <a:prstGeom prst="rect">
            <a:avLst/>
          </a:prstGeom>
        </p:spPr>
      </p:pic>
      <p:sp>
        <p:nvSpPr>
          <p:cNvPr id="5" name="TextBox 10">
            <a:extLst>
              <a:ext uri="{FF2B5EF4-FFF2-40B4-BE49-F238E27FC236}">
                <a16:creationId xmlns:a16="http://schemas.microsoft.com/office/drawing/2014/main" id="{6E45F318-89DC-859B-9463-729186C6B5AE}"/>
              </a:ext>
            </a:extLst>
          </p:cNvPr>
          <p:cNvSpPr txBox="1"/>
          <p:nvPr/>
        </p:nvSpPr>
        <p:spPr>
          <a:xfrm>
            <a:off x="347457" y="78515"/>
            <a:ext cx="9319281" cy="610036"/>
          </a:xfrm>
          <a:prstGeom prst="rect">
            <a:avLst/>
          </a:prstGeom>
          <a:noFill/>
        </p:spPr>
        <p:txBody>
          <a:bodyPr wrap="square" lIns="82925" tIns="41464" rIns="82925" bIns="41464" rtlCol="0">
            <a:spAutoFit/>
          </a:bodyPr>
          <a:lstStyle/>
          <a:p>
            <a:pPr defTabSz="826988">
              <a:lnSpc>
                <a:spcPct val="95000"/>
              </a:lnSpc>
              <a:buClr>
                <a:srgbClr val="000000"/>
              </a:buClr>
              <a:buSzPct val="45000"/>
              <a:tabLst>
                <a:tab pos="0" algn="l"/>
                <a:tab pos="414213" algn="l"/>
                <a:tab pos="826988" algn="l"/>
                <a:tab pos="1242638" algn="l"/>
                <a:tab pos="1656852" algn="l"/>
                <a:tab pos="2071068" algn="l"/>
                <a:tab pos="2483841" algn="l"/>
                <a:tab pos="2899492" algn="l"/>
                <a:tab pos="3313706" algn="l"/>
                <a:tab pos="3727919" algn="l"/>
                <a:tab pos="4140694" algn="l"/>
                <a:tab pos="4556345" algn="l"/>
                <a:tab pos="4970557" algn="l"/>
                <a:tab pos="5383334" algn="l"/>
                <a:tab pos="5797547" algn="l"/>
                <a:tab pos="6213192" algn="l"/>
                <a:tab pos="6627412" algn="l"/>
                <a:tab pos="7040185" algn="l"/>
                <a:tab pos="7454401" algn="l"/>
                <a:tab pos="7870051" algn="l"/>
                <a:tab pos="8284266" algn="l"/>
              </a:tabLst>
            </a:pPr>
            <a:r>
              <a:rPr lang="en-GB" sz="3600" b="1" dirty="0">
                <a:solidFill>
                  <a:schemeClr val="bg1">
                    <a:lumMod val="95000"/>
                  </a:schemeClr>
                </a:solidFill>
              </a:rPr>
              <a:t>Unresolved dynamical friction &amp; BH orbits</a:t>
            </a:r>
          </a:p>
        </p:txBody>
      </p:sp>
      <p:pic>
        <p:nvPicPr>
          <p:cNvPr id="396" name="Immagine 395">
            <a:extLst>
              <a:ext uri="{FF2B5EF4-FFF2-40B4-BE49-F238E27FC236}">
                <a16:creationId xmlns:a16="http://schemas.microsoft.com/office/drawing/2014/main" id="{620865E3-2213-6667-CC0D-D1A6A9D20CFE}"/>
              </a:ext>
            </a:extLst>
          </p:cNvPr>
          <p:cNvPicPr>
            <a:picLocks noChangeAspect="1"/>
          </p:cNvPicPr>
          <p:nvPr/>
        </p:nvPicPr>
        <p:blipFill>
          <a:blip r:embed="rId4"/>
          <a:stretch>
            <a:fillRect/>
          </a:stretch>
        </p:blipFill>
        <p:spPr>
          <a:xfrm>
            <a:off x="2527507" y="3597351"/>
            <a:ext cx="2819459" cy="875449"/>
          </a:xfrm>
          <a:prstGeom prst="rect">
            <a:avLst/>
          </a:prstGeom>
        </p:spPr>
      </p:pic>
      <p:sp>
        <p:nvSpPr>
          <p:cNvPr id="458" name="CasellaDiTesto 457">
            <a:extLst>
              <a:ext uri="{FF2B5EF4-FFF2-40B4-BE49-F238E27FC236}">
                <a16:creationId xmlns:a16="http://schemas.microsoft.com/office/drawing/2014/main" id="{D84904AC-57DC-C915-C7F3-DBF65DD99008}"/>
              </a:ext>
            </a:extLst>
          </p:cNvPr>
          <p:cNvSpPr txBox="1"/>
          <p:nvPr/>
        </p:nvSpPr>
        <p:spPr>
          <a:xfrm>
            <a:off x="293677" y="5487922"/>
            <a:ext cx="646331" cy="646331"/>
          </a:xfrm>
          <a:prstGeom prst="rect">
            <a:avLst/>
          </a:prstGeom>
          <a:noFill/>
        </p:spPr>
        <p:txBody>
          <a:bodyPr wrap="none" rtlCol="0">
            <a:spAutoFit/>
          </a:bodyPr>
          <a:lstStyle/>
          <a:p>
            <a:r>
              <a:rPr lang="it-IT" sz="3600" dirty="0">
                <a:solidFill>
                  <a:srgbClr val="FF0000"/>
                </a:solidFill>
              </a:rPr>
              <a:t>➔</a:t>
            </a:r>
            <a:endParaRPr lang="it-IS" sz="3600" dirty="0"/>
          </a:p>
        </p:txBody>
      </p:sp>
      <p:sp>
        <p:nvSpPr>
          <p:cNvPr id="6" name="CasellaDiTesto 5">
            <a:extLst>
              <a:ext uri="{FF2B5EF4-FFF2-40B4-BE49-F238E27FC236}">
                <a16:creationId xmlns:a16="http://schemas.microsoft.com/office/drawing/2014/main" id="{2E78C76C-320E-CA37-009C-154359D9B5EB}"/>
              </a:ext>
            </a:extLst>
          </p:cNvPr>
          <p:cNvSpPr txBox="1"/>
          <p:nvPr/>
        </p:nvSpPr>
        <p:spPr>
          <a:xfrm>
            <a:off x="347457" y="769827"/>
            <a:ext cx="6444906" cy="4903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400" rtl="0" fontAlgn="auto" latinLnBrk="0" hangingPunct="0">
              <a:lnSpc>
                <a:spcPct val="90000"/>
              </a:lnSpc>
              <a:spcBef>
                <a:spcPts val="0"/>
              </a:spcBef>
              <a:spcAft>
                <a:spcPts val="0"/>
              </a:spcAft>
              <a:buClrTx/>
              <a:buSzTx/>
              <a:buFontTx/>
              <a:buNone/>
              <a:tabLst/>
            </a:pPr>
            <a:r>
              <a:rPr kumimoji="0" lang="it-IT" sz="2800" i="1" strike="noStrike" cap="none" spc="0" normalizeH="0" baseline="0" dirty="0">
                <a:ln>
                  <a:noFill/>
                </a:ln>
                <a:solidFill>
                  <a:schemeClr val="accent1"/>
                </a:solidFill>
                <a:effectLst/>
                <a:uFillTx/>
                <a:latin typeface="Canela Text Regular"/>
                <a:ea typeface="Canela Text Regular"/>
                <a:cs typeface="Canela Text Regular"/>
                <a:sym typeface="Canela Text Regular"/>
              </a:rPr>
              <a:t>Damiano+2024</a:t>
            </a:r>
            <a:r>
              <a:rPr lang="it-IT" sz="2800" i="1" dirty="0">
                <a:solidFill>
                  <a:schemeClr val="accent1"/>
                </a:solidFill>
                <a:latin typeface="Canela Text Regular"/>
                <a:ea typeface="Canela Text Regular"/>
                <a:cs typeface="Canela Text Regular"/>
                <a:sym typeface="Canela Text Regular"/>
              </a:rPr>
              <a:t>,</a:t>
            </a:r>
            <a:r>
              <a:rPr kumimoji="0" lang="it-IT" sz="2800" i="1" strike="noStrike" cap="none" spc="0" normalizeH="0" baseline="0" dirty="0">
                <a:ln>
                  <a:noFill/>
                </a:ln>
                <a:solidFill>
                  <a:schemeClr val="accent1"/>
                </a:solidFill>
                <a:effectLst/>
                <a:uFillTx/>
                <a:latin typeface="Canela Text Regular"/>
                <a:ea typeface="Canela Text Regular"/>
                <a:cs typeface="Canela Text Regular"/>
                <a:sym typeface="Canela Text Regular"/>
              </a:rPr>
              <a:t> 2025 (ICSC PhD </a:t>
            </a:r>
            <a:r>
              <a:rPr kumimoji="0" lang="it-IT" sz="2800" i="1" strike="noStrike" cap="none" spc="0" normalizeH="0" baseline="0" dirty="0" err="1">
                <a:ln>
                  <a:noFill/>
                </a:ln>
                <a:solidFill>
                  <a:schemeClr val="accent1"/>
                </a:solidFill>
                <a:effectLst/>
                <a:uFillTx/>
                <a:latin typeface="Canela Text Regular"/>
                <a:ea typeface="Canela Text Regular"/>
                <a:cs typeface="Canela Text Regular"/>
                <a:sym typeface="Canela Text Regular"/>
              </a:rPr>
              <a:t>Fellowship</a:t>
            </a:r>
            <a:r>
              <a:rPr kumimoji="0" lang="it-IT" sz="2800" i="1" strike="noStrike" cap="none" spc="0" normalizeH="0" baseline="0" dirty="0">
                <a:ln>
                  <a:noFill/>
                </a:ln>
                <a:solidFill>
                  <a:schemeClr val="accent1"/>
                </a:solidFill>
                <a:effectLst/>
                <a:uFillTx/>
                <a:latin typeface="Canela Text Regular"/>
                <a:ea typeface="Canela Text Regular"/>
                <a:cs typeface="Canela Text Regular"/>
                <a:sym typeface="Canela Text Regular"/>
              </a:rPr>
              <a:t>)</a:t>
            </a:r>
          </a:p>
        </p:txBody>
      </p:sp>
      <p:pic>
        <p:nvPicPr>
          <p:cNvPr id="448" name="Immagine 447">
            <a:extLst>
              <a:ext uri="{FF2B5EF4-FFF2-40B4-BE49-F238E27FC236}">
                <a16:creationId xmlns:a16="http://schemas.microsoft.com/office/drawing/2014/main" id="{4CBAB271-A04A-9E70-7A37-C514C535B9E7}"/>
              </a:ext>
            </a:extLst>
          </p:cNvPr>
          <p:cNvPicPr>
            <a:picLocks noChangeAspect="1"/>
          </p:cNvPicPr>
          <p:nvPr/>
        </p:nvPicPr>
        <p:blipFill>
          <a:blip r:embed="rId5"/>
          <a:stretch>
            <a:fillRect/>
          </a:stretch>
        </p:blipFill>
        <p:spPr>
          <a:xfrm>
            <a:off x="1758180" y="2619781"/>
            <a:ext cx="7542336" cy="966322"/>
          </a:xfrm>
          <a:prstGeom prst="rect">
            <a:avLst/>
          </a:prstGeom>
        </p:spPr>
      </p:pic>
      <p:sp>
        <p:nvSpPr>
          <p:cNvPr id="449" name="CasellaDiTesto 448">
            <a:extLst>
              <a:ext uri="{FF2B5EF4-FFF2-40B4-BE49-F238E27FC236}">
                <a16:creationId xmlns:a16="http://schemas.microsoft.com/office/drawing/2014/main" id="{16A8C79B-F785-4BB6-31A3-0BD5278B448D}"/>
              </a:ext>
            </a:extLst>
          </p:cNvPr>
          <p:cNvSpPr txBox="1"/>
          <p:nvPr/>
        </p:nvSpPr>
        <p:spPr>
          <a:xfrm>
            <a:off x="347457" y="2169369"/>
            <a:ext cx="3105017" cy="461665"/>
          </a:xfrm>
          <a:prstGeom prst="rect">
            <a:avLst/>
          </a:prstGeom>
          <a:noFill/>
        </p:spPr>
        <p:txBody>
          <a:bodyPr wrap="none" rtlCol="0">
            <a:spAutoFit/>
          </a:bodyPr>
          <a:lstStyle/>
          <a:p>
            <a:r>
              <a:rPr lang="it-IS" sz="2400" u="sng" dirty="0"/>
              <a:t>Binney &amp; Tremaine say:</a:t>
            </a:r>
          </a:p>
        </p:txBody>
      </p:sp>
      <mc:AlternateContent xmlns:mc="http://schemas.openxmlformats.org/markup-compatibility/2006" xmlns:a14="http://schemas.microsoft.com/office/drawing/2010/main">
        <mc:Choice Requires="a14">
          <p:sp>
            <p:nvSpPr>
              <p:cNvPr id="450" name="CasellaDiTesto 449">
                <a:extLst>
                  <a:ext uri="{FF2B5EF4-FFF2-40B4-BE49-F238E27FC236}">
                    <a16:creationId xmlns:a16="http://schemas.microsoft.com/office/drawing/2014/main" id="{3FD241BC-2512-8CDC-4FD2-AFEFE276EF47}"/>
                  </a:ext>
                </a:extLst>
              </p:cNvPr>
              <p:cNvSpPr txBox="1"/>
              <p:nvPr/>
            </p:nvSpPr>
            <p:spPr>
              <a:xfrm>
                <a:off x="6478092" y="3773079"/>
                <a:ext cx="1599108" cy="369332"/>
              </a:xfrm>
              <a:prstGeom prst="rect">
                <a:avLst/>
              </a:prstGeom>
              <a:noFill/>
            </p:spPr>
            <p:txBody>
              <a:bodyPr wrap="square" lIns="0" tIns="0" rIns="0" bIns="0" rtlCol="0">
                <a:spAutoFit/>
              </a:bodyPr>
              <a:lstStyle/>
              <a:p>
                <a:r>
                  <a:rPr lang="it-IT" sz="2400" i="1" dirty="0">
                    <a:latin typeface="Times New Roman" panose="02020603050405020304" pitchFamily="18" charset="0"/>
                    <a:cs typeface="Times New Roman" panose="02020603050405020304" pitchFamily="18" charset="0"/>
                  </a:rPr>
                  <a:t>b</a:t>
                </a:r>
                <a:r>
                  <a:rPr lang="it-IS" sz="2400" i="1" baseline="-25000" dirty="0">
                    <a:latin typeface="Times New Roman" panose="02020603050405020304" pitchFamily="18" charset="0"/>
                    <a:cs typeface="Times New Roman" panose="02020603050405020304" pitchFamily="18" charset="0"/>
                  </a:rPr>
                  <a:t>max</a:t>
                </a:r>
                <a:r>
                  <a:rPr lang="it-IS" sz="2400" i="1" dirty="0">
                    <a:latin typeface="Times New Roman" panose="02020603050405020304" pitchFamily="18" charset="0"/>
                    <a:cs typeface="Times New Roman" panose="02020603050405020304" pitchFamily="18" charset="0"/>
                  </a:rPr>
                  <a:t> </a:t>
                </a:r>
                <a:r>
                  <a:rPr lang="it-IS" sz="2400" dirty="0">
                    <a:latin typeface="Times New Roman" panose="02020603050405020304" pitchFamily="18" charset="0"/>
                    <a:cs typeface="Times New Roman" panose="02020603050405020304" pitchFamily="18" charset="0"/>
                  </a:rPr>
                  <a:t>= 𝜀</a:t>
                </a:r>
                <a14:m>
                  <m:oMath xmlns:m="http://schemas.openxmlformats.org/officeDocument/2006/math">
                    <m:r>
                      <a:rPr lang="it-IT" sz="2400" b="0" i="1" baseline="-25000" smtClean="0">
                        <a:latin typeface="Cambria Math" panose="02040503050406030204" pitchFamily="18" charset="0"/>
                      </a:rPr>
                      <m:t>𝐵𝐻</m:t>
                    </m:r>
                  </m:oMath>
                </a14:m>
                <a:endParaRPr lang="it-IS" sz="2400" dirty="0">
                  <a:latin typeface="Times New Roman" panose="02020603050405020304" pitchFamily="18" charset="0"/>
                  <a:cs typeface="Times New Roman" panose="02020603050405020304" pitchFamily="18" charset="0"/>
                </a:endParaRPr>
              </a:p>
            </p:txBody>
          </p:sp>
        </mc:Choice>
        <mc:Fallback xmlns="">
          <p:sp>
            <p:nvSpPr>
              <p:cNvPr id="450" name="CasellaDiTesto 449">
                <a:extLst>
                  <a:ext uri="{FF2B5EF4-FFF2-40B4-BE49-F238E27FC236}">
                    <a16:creationId xmlns:a16="http://schemas.microsoft.com/office/drawing/2014/main" id="{3FD241BC-2512-8CDC-4FD2-AFEFE276EF47}"/>
                  </a:ext>
                </a:extLst>
              </p:cNvPr>
              <p:cNvSpPr txBox="1">
                <a:spLocks noRot="1" noChangeAspect="1" noMove="1" noResize="1" noEditPoints="1" noAdjustHandles="1" noChangeArrowheads="1" noChangeShapeType="1" noTextEdit="1"/>
              </p:cNvSpPr>
              <p:nvPr/>
            </p:nvSpPr>
            <p:spPr>
              <a:xfrm>
                <a:off x="6478092" y="3773079"/>
                <a:ext cx="1599108" cy="369332"/>
              </a:xfrm>
              <a:prstGeom prst="rect">
                <a:avLst/>
              </a:prstGeom>
              <a:blipFill>
                <a:blip r:embed="rId6"/>
                <a:stretch>
                  <a:fillRect l="-11905" t="-26667" b="-46667"/>
                </a:stretch>
              </a:blipFill>
            </p:spPr>
            <p:txBody>
              <a:bodyPr/>
              <a:lstStyle/>
              <a:p>
                <a:r>
                  <a:rPr lang="it-IS">
                    <a:noFill/>
                  </a:rPr>
                  <a:t> </a:t>
                </a:r>
              </a:p>
            </p:txBody>
          </p:sp>
        </mc:Fallback>
      </mc:AlternateContent>
      <mc:AlternateContent xmlns:mc="http://schemas.openxmlformats.org/markup-compatibility/2006" xmlns:a14="http://schemas.microsoft.com/office/drawing/2010/main">
        <mc:Choice Requires="a14">
          <p:sp>
            <p:nvSpPr>
              <p:cNvPr id="452" name="CasellaDiTesto 451">
                <a:extLst>
                  <a:ext uri="{FF2B5EF4-FFF2-40B4-BE49-F238E27FC236}">
                    <a16:creationId xmlns:a16="http://schemas.microsoft.com/office/drawing/2014/main" id="{77A4EF86-3EAA-53BD-4EDA-1D308821E1AD}"/>
                  </a:ext>
                </a:extLst>
              </p:cNvPr>
              <p:cNvSpPr txBox="1"/>
              <p:nvPr/>
            </p:nvSpPr>
            <p:spPr>
              <a:xfrm>
                <a:off x="447999" y="4417001"/>
                <a:ext cx="11153129" cy="830997"/>
              </a:xfrm>
              <a:prstGeom prst="rect">
                <a:avLst/>
              </a:prstGeom>
              <a:noFill/>
            </p:spPr>
            <p:txBody>
              <a:bodyPr wrap="square" rtlCol="0">
                <a:spAutoFit/>
              </a:bodyPr>
              <a:lstStyle/>
              <a:p>
                <a:r>
                  <a:rPr lang="it-IT" sz="2400" dirty="0">
                    <a:solidFill>
                      <a:srgbClr val="FF0000"/>
                    </a:solidFill>
                  </a:rPr>
                  <a:t>➔ </a:t>
                </a:r>
                <a:r>
                  <a:rPr lang="it-IT" sz="2400" dirty="0" err="1"/>
                  <a:t>Assuming</a:t>
                </a:r>
                <a:r>
                  <a:rPr lang="it-IT" sz="2400" dirty="0"/>
                  <a:t> </a:t>
                </a:r>
                <a:r>
                  <a:rPr lang="it-IT" sz="2400" dirty="0" err="1"/>
                  <a:t>that</a:t>
                </a:r>
                <a:r>
                  <a:rPr lang="it-IT" sz="2400" dirty="0"/>
                  <a:t> the </a:t>
                </a:r>
                <a:r>
                  <a:rPr lang="it-IT" sz="2400" dirty="0" err="1"/>
                  <a:t>phase-space</a:t>
                </a:r>
                <a:r>
                  <a:rPr lang="it-IT" sz="2400" dirty="0"/>
                  <a:t> </a:t>
                </a:r>
                <a:r>
                  <a:rPr lang="it-IT" sz="2400" dirty="0" err="1"/>
                  <a:t>density</a:t>
                </a:r>
                <a:r>
                  <a:rPr lang="it-IT" sz="2400" dirty="0"/>
                  <a:t> </a:t>
                </a:r>
                <a:r>
                  <a:rPr lang="it-IT" sz="2400" dirty="0" err="1"/>
                  <a:t>below</a:t>
                </a:r>
                <a:r>
                  <a:rPr lang="it-IT" sz="2400" dirty="0"/>
                  <a:t> </a:t>
                </a:r>
                <a:r>
                  <a:rPr lang="it-IT" sz="2400" dirty="0" err="1"/>
                  <a:t>within</a:t>
                </a:r>
                <a:r>
                  <a:rPr lang="it-IT" sz="2400" dirty="0"/>
                  <a:t> </a:t>
                </a:r>
                <a:r>
                  <a:rPr lang="it-IS" sz="2400" dirty="0">
                    <a:solidFill>
                      <a:prstClr val="black"/>
                    </a:solidFill>
                    <a:latin typeface="Times New Roman" panose="02020603050405020304" pitchFamily="18" charset="0"/>
                    <a:cs typeface="Times New Roman" panose="02020603050405020304" pitchFamily="18" charset="0"/>
                  </a:rPr>
                  <a:t>𝜀</a:t>
                </a:r>
                <a14:m>
                  <m:oMath xmlns:m="http://schemas.openxmlformats.org/officeDocument/2006/math">
                    <m:r>
                      <a:rPr lang="it-IT" sz="2400" i="1" baseline="-25000">
                        <a:solidFill>
                          <a:prstClr val="black"/>
                        </a:solidFill>
                        <a:latin typeface="Cambria Math" panose="02040503050406030204" pitchFamily="18" charset="0"/>
                      </a:rPr>
                      <m:t>𝐵𝐻</m:t>
                    </m:r>
                  </m:oMath>
                </a14:m>
                <a:r>
                  <a:rPr lang="it-IT" sz="2400" dirty="0"/>
                  <a:t> </a:t>
                </a:r>
                <a:r>
                  <a:rPr lang="it-IT" sz="2400" dirty="0" err="1"/>
                  <a:t>is</a:t>
                </a:r>
                <a:r>
                  <a:rPr lang="it-IT" sz="2400" dirty="0"/>
                  <a:t> </a:t>
                </a:r>
                <a:r>
                  <a:rPr lang="it-IT" sz="2400" dirty="0" err="1"/>
                  <a:t>approximated</a:t>
                </a:r>
                <a:r>
                  <a:rPr lang="it-IT" sz="2400" dirty="0"/>
                  <a:t> </a:t>
                </a:r>
                <a:r>
                  <a:rPr lang="it-IT" sz="2400" dirty="0" err="1"/>
                  <a:t>as</a:t>
                </a:r>
                <a:r>
                  <a:rPr lang="it-IT" sz="2400" dirty="0"/>
                  <a:t> a sum of the discrete </a:t>
                </a:r>
                <a:r>
                  <a:rPr lang="it-IT" sz="2400" dirty="0" err="1"/>
                  <a:t>contributions</a:t>
                </a:r>
                <a:r>
                  <a:rPr lang="it-IT" sz="2400" dirty="0"/>
                  <a:t> from </a:t>
                </a:r>
                <a:r>
                  <a:rPr lang="it-IT" sz="2400" dirty="0" err="1"/>
                  <a:t>neighbour</a:t>
                </a:r>
                <a:r>
                  <a:rPr lang="it-IT" sz="2400" dirty="0"/>
                  <a:t> </a:t>
                </a:r>
                <a:r>
                  <a:rPr lang="it-IT" sz="2400" dirty="0" err="1"/>
                  <a:t>particles</a:t>
                </a:r>
                <a:endParaRPr lang="it-IT" sz="2400" dirty="0"/>
              </a:p>
            </p:txBody>
          </p:sp>
        </mc:Choice>
        <mc:Fallback xmlns="">
          <p:sp>
            <p:nvSpPr>
              <p:cNvPr id="452" name="CasellaDiTesto 451">
                <a:extLst>
                  <a:ext uri="{FF2B5EF4-FFF2-40B4-BE49-F238E27FC236}">
                    <a16:creationId xmlns:a16="http://schemas.microsoft.com/office/drawing/2014/main" id="{77A4EF86-3EAA-53BD-4EDA-1D308821E1AD}"/>
                  </a:ext>
                </a:extLst>
              </p:cNvPr>
              <p:cNvSpPr txBox="1">
                <a:spLocks noRot="1" noChangeAspect="1" noMove="1" noResize="1" noEditPoints="1" noAdjustHandles="1" noChangeArrowheads="1" noChangeShapeType="1" noTextEdit="1"/>
              </p:cNvSpPr>
              <p:nvPr/>
            </p:nvSpPr>
            <p:spPr>
              <a:xfrm>
                <a:off x="447999" y="4417001"/>
                <a:ext cx="11153129" cy="830997"/>
              </a:xfrm>
              <a:prstGeom prst="rect">
                <a:avLst/>
              </a:prstGeom>
              <a:blipFill>
                <a:blip r:embed="rId7"/>
                <a:stretch>
                  <a:fillRect l="-910" t="-7576" r="-683" b="-15152"/>
                </a:stretch>
              </a:blipFill>
            </p:spPr>
            <p:txBody>
              <a:bodyPr/>
              <a:lstStyle/>
              <a:p>
                <a:r>
                  <a:rPr lang="it-IS">
                    <a:noFill/>
                  </a:rPr>
                  <a:t> </a:t>
                </a:r>
              </a:p>
            </p:txBody>
          </p:sp>
        </mc:Fallback>
      </mc:AlternateContent>
      <p:pic>
        <p:nvPicPr>
          <p:cNvPr id="455" name="Immagine 454">
            <a:extLst>
              <a:ext uri="{FF2B5EF4-FFF2-40B4-BE49-F238E27FC236}">
                <a16:creationId xmlns:a16="http://schemas.microsoft.com/office/drawing/2014/main" id="{D18FAD18-95F8-B066-2FBD-2F6910B0B311}"/>
              </a:ext>
            </a:extLst>
          </p:cNvPr>
          <p:cNvPicPr>
            <a:picLocks noChangeAspect="1"/>
          </p:cNvPicPr>
          <p:nvPr/>
        </p:nvPicPr>
        <p:blipFill>
          <a:blip r:embed="rId8"/>
          <a:stretch>
            <a:fillRect/>
          </a:stretch>
        </p:blipFill>
        <p:spPr>
          <a:xfrm>
            <a:off x="1333500" y="5317999"/>
            <a:ext cx="4762500" cy="1016000"/>
          </a:xfrm>
          <a:prstGeom prst="rect">
            <a:avLst/>
          </a:prstGeom>
        </p:spPr>
      </p:pic>
      <p:pic>
        <p:nvPicPr>
          <p:cNvPr id="459" name="Immagine 458">
            <a:extLst>
              <a:ext uri="{FF2B5EF4-FFF2-40B4-BE49-F238E27FC236}">
                <a16:creationId xmlns:a16="http://schemas.microsoft.com/office/drawing/2014/main" id="{2C85B027-73DE-0079-C827-C9707276545B}"/>
              </a:ext>
            </a:extLst>
          </p:cNvPr>
          <p:cNvPicPr>
            <a:picLocks noChangeAspect="1"/>
          </p:cNvPicPr>
          <p:nvPr/>
        </p:nvPicPr>
        <p:blipFill>
          <a:blip r:embed="rId9"/>
          <a:stretch>
            <a:fillRect/>
          </a:stretch>
        </p:blipFill>
        <p:spPr>
          <a:xfrm>
            <a:off x="940008" y="5295503"/>
            <a:ext cx="838200" cy="977900"/>
          </a:xfrm>
          <a:prstGeom prst="rect">
            <a:avLst/>
          </a:prstGeom>
        </p:spPr>
      </p:pic>
      <p:pic>
        <p:nvPicPr>
          <p:cNvPr id="460" name="Immagine 459">
            <a:extLst>
              <a:ext uri="{FF2B5EF4-FFF2-40B4-BE49-F238E27FC236}">
                <a16:creationId xmlns:a16="http://schemas.microsoft.com/office/drawing/2014/main" id="{BB2AB81A-940E-990E-8F56-57684B43C7C0}"/>
              </a:ext>
            </a:extLst>
          </p:cNvPr>
          <p:cNvPicPr>
            <a:picLocks noChangeAspect="1"/>
          </p:cNvPicPr>
          <p:nvPr/>
        </p:nvPicPr>
        <p:blipFill>
          <a:blip r:embed="rId10"/>
          <a:stretch>
            <a:fillRect/>
          </a:stretch>
        </p:blipFill>
        <p:spPr>
          <a:xfrm>
            <a:off x="6057900" y="5378053"/>
            <a:ext cx="3505200" cy="889000"/>
          </a:xfrm>
          <a:prstGeom prst="rect">
            <a:avLst/>
          </a:prstGeom>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97CB1889-7E26-2B00-125C-6A486EA42AB6}"/>
              </a:ext>
            </a:extLst>
          </p:cNvPr>
          <p:cNvSpPr/>
          <p:nvPr/>
        </p:nvSpPr>
        <p:spPr>
          <a:xfrm>
            <a:off x="0" y="11606"/>
            <a:ext cx="12192000" cy="685377"/>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lIns="82917" tIns="41459" rIns="82917" bIns="41459" rtlCol="0" anchor="ctr"/>
          <a:lstStyle/>
          <a:p>
            <a:pPr algn="ctr"/>
            <a:endParaRPr lang="en-US" sz="1633">
              <a:latin typeface="Calibri Regolare" charset="0"/>
            </a:endParaRPr>
          </a:p>
        </p:txBody>
      </p:sp>
      <p:pic>
        <p:nvPicPr>
          <p:cNvPr id="3" name="Picture 15">
            <a:extLst>
              <a:ext uri="{FF2B5EF4-FFF2-40B4-BE49-F238E27FC236}">
                <a16:creationId xmlns:a16="http://schemas.microsoft.com/office/drawing/2014/main" id="{9FFB4B89-D7DF-C64E-D31B-12263A125C8F}"/>
              </a:ext>
            </a:extLst>
          </p:cNvPr>
          <p:cNvPicPr>
            <a:picLocks noChangeAspect="1"/>
          </p:cNvPicPr>
          <p:nvPr/>
        </p:nvPicPr>
        <p:blipFill>
          <a:blip r:embed="rId2"/>
          <a:stretch>
            <a:fillRect/>
          </a:stretch>
        </p:blipFill>
        <p:spPr>
          <a:xfrm>
            <a:off x="10709852" y="12589"/>
            <a:ext cx="731118" cy="719869"/>
          </a:xfrm>
          <a:prstGeom prst="rect">
            <a:avLst/>
          </a:prstGeom>
          <a:noFill/>
        </p:spPr>
      </p:pic>
      <p:pic>
        <p:nvPicPr>
          <p:cNvPr id="4" name="Picture 23">
            <a:extLst>
              <a:ext uri="{FF2B5EF4-FFF2-40B4-BE49-F238E27FC236}">
                <a16:creationId xmlns:a16="http://schemas.microsoft.com/office/drawing/2014/main" id="{F869ADA4-3418-04F5-BC90-2BCEC3B07397}"/>
              </a:ext>
            </a:extLst>
          </p:cNvPr>
          <p:cNvPicPr>
            <a:picLocks noChangeAspect="1"/>
          </p:cNvPicPr>
          <p:nvPr/>
        </p:nvPicPr>
        <p:blipFill>
          <a:blip r:embed="rId3"/>
          <a:stretch>
            <a:fillRect/>
          </a:stretch>
        </p:blipFill>
        <p:spPr>
          <a:xfrm>
            <a:off x="11440970" y="4834"/>
            <a:ext cx="751030" cy="716473"/>
          </a:xfrm>
          <a:prstGeom prst="rect">
            <a:avLst/>
          </a:prstGeom>
        </p:spPr>
      </p:pic>
      <p:sp>
        <p:nvSpPr>
          <p:cNvPr id="6" name="CasellaDiTesto 5">
            <a:extLst>
              <a:ext uri="{FF2B5EF4-FFF2-40B4-BE49-F238E27FC236}">
                <a16:creationId xmlns:a16="http://schemas.microsoft.com/office/drawing/2014/main" id="{264D5D70-B169-C0D9-F34E-19CBCE9D7A17}"/>
              </a:ext>
            </a:extLst>
          </p:cNvPr>
          <p:cNvSpPr txBox="1"/>
          <p:nvPr/>
        </p:nvSpPr>
        <p:spPr>
          <a:xfrm>
            <a:off x="177757" y="972030"/>
            <a:ext cx="4949716" cy="5531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400" rtl="0" fontAlgn="auto" latinLnBrk="0" hangingPunct="0">
              <a:lnSpc>
                <a:spcPct val="90000"/>
              </a:lnSpc>
              <a:spcBef>
                <a:spcPts val="0"/>
              </a:spcBef>
              <a:spcAft>
                <a:spcPts val="0"/>
              </a:spcAft>
              <a:buClrTx/>
              <a:buSzTx/>
              <a:buFontTx/>
              <a:buNone/>
              <a:tabLst/>
            </a:pPr>
            <a:r>
              <a:rPr kumimoji="0" lang="it-IT" sz="2400" b="1" strike="noStrike" cap="none" spc="0" normalizeH="0" baseline="0" dirty="0">
                <a:ln>
                  <a:noFill/>
                </a:ln>
                <a:solidFill>
                  <a:schemeClr val="accent1"/>
                </a:solidFill>
                <a:effectLst/>
                <a:uFillTx/>
                <a:latin typeface="Canela Text Regular"/>
                <a:ea typeface="Canela Text Regular"/>
                <a:cs typeface="Canela Text Regular"/>
                <a:sym typeface="Canela Text Regular"/>
              </a:rPr>
              <a:t>Alternative ad-hoc </a:t>
            </a:r>
            <a:r>
              <a:rPr kumimoji="0" lang="it-IT" sz="2400" b="1" strike="noStrike" cap="none" spc="0" normalizeH="0" baseline="0" dirty="0" err="1">
                <a:ln>
                  <a:noFill/>
                </a:ln>
                <a:solidFill>
                  <a:schemeClr val="accent1"/>
                </a:solidFill>
                <a:effectLst/>
                <a:uFillTx/>
                <a:latin typeface="Canela Text Regular"/>
                <a:ea typeface="Canela Text Regular"/>
                <a:cs typeface="Canela Text Regular"/>
                <a:sym typeface="Canela Text Regular"/>
              </a:rPr>
              <a:t>prescription</a:t>
            </a:r>
            <a:r>
              <a:rPr lang="it-IT" sz="2400" b="1" dirty="0">
                <a:solidFill>
                  <a:schemeClr val="accent1"/>
                </a:solidFill>
                <a:latin typeface="Canela Text Regular"/>
                <a:ea typeface="Canela Text Regular"/>
                <a:cs typeface="Canela Text Regular"/>
                <a:sym typeface="Canela Text Regular"/>
              </a:rPr>
              <a:t>:</a:t>
            </a:r>
          </a:p>
          <a:p>
            <a:pPr marL="0" marR="0" indent="0" defTabSz="2438400" rtl="0" fontAlgn="auto" latinLnBrk="0" hangingPunct="0">
              <a:lnSpc>
                <a:spcPct val="90000"/>
              </a:lnSpc>
              <a:spcBef>
                <a:spcPts val="0"/>
              </a:spcBef>
              <a:spcAft>
                <a:spcPts val="0"/>
              </a:spcAft>
              <a:buClrTx/>
              <a:buSzTx/>
              <a:buFontTx/>
              <a:buNone/>
              <a:tabLst/>
            </a:pPr>
            <a:endParaRPr lang="it-IT" sz="1600" dirty="0">
              <a:latin typeface="Canela Text Regular"/>
              <a:ea typeface="Canela Text Regular"/>
              <a:cs typeface="Canela Text Regular"/>
              <a:sym typeface="Canela Text Regular"/>
            </a:endParaRPr>
          </a:p>
          <a:p>
            <a:pPr marL="0" marR="0" indent="0" defTabSz="2438400" rtl="0" fontAlgn="auto" latinLnBrk="0" hangingPunct="0">
              <a:lnSpc>
                <a:spcPct val="90000"/>
              </a:lnSpc>
              <a:spcBef>
                <a:spcPts val="0"/>
              </a:spcBef>
              <a:spcAft>
                <a:spcPts val="0"/>
              </a:spcAft>
              <a:buClrTx/>
              <a:buSzTx/>
              <a:buFontTx/>
              <a:buNone/>
              <a:tabLst/>
            </a:pPr>
            <a:r>
              <a:rPr kumimoji="0" lang="it-IT" sz="2400" u="sng" strike="noStrike" cap="none" spc="0" normalizeH="0" baseline="0" dirty="0">
                <a:ln>
                  <a:noFill/>
                </a:ln>
                <a:effectLst/>
                <a:uFillTx/>
                <a:latin typeface="Canela Text Regular"/>
                <a:ea typeface="Canela Text Regular"/>
                <a:cs typeface="Canela Text Regular"/>
                <a:sym typeface="Canela Text Regular"/>
              </a:rPr>
              <a:t>Large </a:t>
            </a:r>
            <a:r>
              <a:rPr kumimoji="0" lang="it-IT" sz="2400" u="sng" strike="noStrike" cap="none" spc="0" normalizeH="0" baseline="0" dirty="0" err="1">
                <a:ln>
                  <a:noFill/>
                </a:ln>
                <a:effectLst/>
                <a:uFillTx/>
                <a:latin typeface="Canela Text Regular"/>
                <a:ea typeface="Canela Text Regular"/>
                <a:cs typeface="Canela Text Regular"/>
                <a:sym typeface="Canela Text Regular"/>
              </a:rPr>
              <a:t>dynamical</a:t>
            </a:r>
            <a:r>
              <a:rPr kumimoji="0" lang="it-IT" sz="2400" u="sng" strike="noStrike" cap="none" spc="0" normalizeH="0" baseline="0" dirty="0">
                <a:ln>
                  <a:noFill/>
                </a:ln>
                <a:effectLst/>
                <a:uFillTx/>
                <a:latin typeface="Canela Text Regular"/>
                <a:ea typeface="Canela Text Regular"/>
                <a:cs typeface="Canela Text Regular"/>
                <a:sym typeface="Canela Text Regular"/>
              </a:rPr>
              <a:t> mass:</a:t>
            </a:r>
            <a:r>
              <a:rPr kumimoji="0" lang="it-IT" sz="2400" u="none" strike="noStrike" cap="none" spc="0" normalizeH="0" baseline="0" dirty="0">
                <a:ln>
                  <a:noFill/>
                </a:ln>
                <a:effectLst/>
                <a:uFillTx/>
                <a:latin typeface="Canela Text Regular"/>
                <a:ea typeface="Canela Text Regular"/>
                <a:cs typeface="Canela Text Regular"/>
                <a:sym typeface="Canela Text Regular"/>
              </a:rPr>
              <a:t> </a:t>
            </a:r>
            <a:r>
              <a:rPr kumimoji="0" lang="it-IT" sz="2400" u="none" strike="noStrike" cap="none" spc="0" normalizeH="0" baseline="0" dirty="0" err="1">
                <a:ln>
                  <a:noFill/>
                </a:ln>
                <a:effectLst/>
                <a:uFillTx/>
                <a:latin typeface="Canela Text Regular"/>
                <a:ea typeface="Canela Text Regular"/>
                <a:cs typeface="Canela Text Regular"/>
                <a:sym typeface="Canela Text Regular"/>
              </a:rPr>
              <a:t>enhance</a:t>
            </a:r>
            <a:r>
              <a:rPr kumimoji="0" lang="it-IT" sz="2400" u="none" strike="noStrike" cap="none" spc="0" normalizeH="0" baseline="0" dirty="0">
                <a:ln>
                  <a:noFill/>
                </a:ln>
                <a:effectLst/>
                <a:uFillTx/>
                <a:latin typeface="Canela Text Regular"/>
                <a:ea typeface="Canela Text Regular"/>
                <a:cs typeface="Canela Text Regular"/>
                <a:sym typeface="Canela Text Regular"/>
              </a:rPr>
              <a:t> by hand the BH </a:t>
            </a:r>
            <a:r>
              <a:rPr kumimoji="0" lang="it-IT" sz="2400" u="none" strike="noStrike" cap="none" spc="0" normalizeH="0" baseline="0" dirty="0" err="1">
                <a:ln>
                  <a:noFill/>
                </a:ln>
                <a:effectLst/>
                <a:uFillTx/>
                <a:latin typeface="Canela Text Regular"/>
                <a:ea typeface="Canela Text Regular"/>
                <a:cs typeface="Canela Text Regular"/>
                <a:sym typeface="Canela Text Regular"/>
              </a:rPr>
              <a:t>dynamical</a:t>
            </a:r>
            <a:r>
              <a:rPr kumimoji="0" lang="it-IT" sz="2400" u="none" strike="noStrike" cap="none" spc="0" normalizeH="0" baseline="0" dirty="0">
                <a:ln>
                  <a:noFill/>
                </a:ln>
                <a:effectLst/>
                <a:uFillTx/>
                <a:latin typeface="Canela Text Regular"/>
                <a:ea typeface="Canela Text Regular"/>
                <a:cs typeface="Canela Text Regular"/>
                <a:sym typeface="Canela Text Regular"/>
              </a:rPr>
              <a:t> mass </a:t>
            </a:r>
            <a:r>
              <a:rPr kumimoji="0" lang="it-IT" sz="2400" u="none" strike="noStrike" cap="none" spc="0" normalizeH="0" baseline="0" dirty="0" err="1">
                <a:ln>
                  <a:noFill/>
                </a:ln>
                <a:effectLst/>
                <a:uFillTx/>
                <a:latin typeface="Canela Text Regular"/>
                <a:ea typeface="Canela Text Regular"/>
                <a:cs typeface="Canela Text Regular"/>
                <a:sym typeface="Canela Text Regular"/>
              </a:rPr>
              <a:t>at</a:t>
            </a:r>
            <a:r>
              <a:rPr kumimoji="0" lang="it-IT" sz="2400" u="none" strike="noStrike" cap="none" spc="0" normalizeH="0" baseline="0" dirty="0">
                <a:ln>
                  <a:noFill/>
                </a:ln>
                <a:effectLst/>
                <a:uFillTx/>
                <a:latin typeface="Canela Text Regular"/>
                <a:ea typeface="Canela Text Regular"/>
                <a:cs typeface="Canela Text Regular"/>
                <a:sym typeface="Canela Text Regular"/>
              </a:rPr>
              <a:t> seeding to </a:t>
            </a:r>
            <a:r>
              <a:rPr kumimoji="0" lang="it-IT" sz="2400" u="none" strike="noStrike" cap="none" spc="0" normalizeH="0" baseline="0" dirty="0" err="1">
                <a:ln>
                  <a:noFill/>
                </a:ln>
                <a:effectLst/>
                <a:uFillTx/>
                <a:latin typeface="Canela Text Regular"/>
                <a:ea typeface="Canela Text Regular"/>
                <a:cs typeface="Canela Text Regular"/>
                <a:sym typeface="Canela Text Regular"/>
              </a:rPr>
              <a:t>amplify</a:t>
            </a:r>
            <a:r>
              <a:rPr kumimoji="0" lang="it-IT" sz="2400" u="none" strike="noStrike" cap="none" spc="0" normalizeH="0" baseline="0" dirty="0">
                <a:ln>
                  <a:noFill/>
                </a:ln>
                <a:effectLst/>
                <a:uFillTx/>
                <a:latin typeface="Canela Text Regular"/>
                <a:ea typeface="Canela Text Regular"/>
                <a:cs typeface="Canela Text Regular"/>
                <a:sym typeface="Canela Text Regular"/>
              </a:rPr>
              <a:t> the </a:t>
            </a:r>
            <a:r>
              <a:rPr kumimoji="0" lang="it-IT" sz="2400" u="none" strike="noStrike" cap="none" spc="0" normalizeH="0" baseline="0" dirty="0" err="1">
                <a:ln>
                  <a:noFill/>
                </a:ln>
                <a:effectLst/>
                <a:uFillTx/>
                <a:latin typeface="Canela Text Regular"/>
                <a:ea typeface="Canela Text Regular"/>
                <a:cs typeface="Canela Text Regular"/>
                <a:sym typeface="Canela Text Regular"/>
              </a:rPr>
              <a:t>resolved</a:t>
            </a:r>
            <a:r>
              <a:rPr kumimoji="0" lang="it-IT" sz="2400" u="none" strike="noStrike" cap="none" spc="0" normalizeH="0" baseline="0" dirty="0">
                <a:ln>
                  <a:noFill/>
                </a:ln>
                <a:effectLst/>
                <a:uFillTx/>
                <a:latin typeface="Canela Text Regular"/>
                <a:ea typeface="Canela Text Regular"/>
                <a:cs typeface="Canela Text Regular"/>
                <a:sym typeface="Canela Text Regular"/>
              </a:rPr>
              <a:t> DF</a:t>
            </a:r>
          </a:p>
          <a:p>
            <a:pPr marL="0" marR="0" indent="0" defTabSz="2438400" rtl="0" fontAlgn="auto" latinLnBrk="0" hangingPunct="0">
              <a:lnSpc>
                <a:spcPct val="90000"/>
              </a:lnSpc>
              <a:spcBef>
                <a:spcPts val="0"/>
              </a:spcBef>
              <a:spcAft>
                <a:spcPts val="0"/>
              </a:spcAft>
              <a:buClrTx/>
              <a:buSzTx/>
              <a:buFontTx/>
              <a:buNone/>
              <a:tabLst/>
            </a:pPr>
            <a:r>
              <a:rPr lang="it-IT" sz="2400" dirty="0">
                <a:solidFill>
                  <a:srgbClr val="FF0000"/>
                </a:solidFill>
              </a:rPr>
              <a:t>➔ </a:t>
            </a:r>
            <a:r>
              <a:rPr lang="it-IT" sz="2400" i="1" dirty="0" err="1">
                <a:latin typeface="Canela Text Regular"/>
                <a:ea typeface="Canela Text Regular"/>
                <a:cs typeface="Canela Text Regular"/>
                <a:sym typeface="Canela Text Regular"/>
              </a:rPr>
              <a:t>Significant</a:t>
            </a:r>
            <a:r>
              <a:rPr lang="it-IT" sz="2400" i="1" dirty="0">
                <a:latin typeface="Canela Text Regular"/>
                <a:ea typeface="Canela Text Regular"/>
                <a:cs typeface="Canela Text Regular"/>
                <a:sym typeface="Canela Text Regular"/>
              </a:rPr>
              <a:t> </a:t>
            </a:r>
            <a:r>
              <a:rPr lang="it-IT" sz="2400" i="1" dirty="0" err="1">
                <a:latin typeface="Canela Text Regular"/>
                <a:ea typeface="Canela Text Regular"/>
                <a:cs typeface="Canela Text Regular"/>
                <a:sym typeface="Canela Text Regular"/>
              </a:rPr>
              <a:t>change</a:t>
            </a:r>
            <a:r>
              <a:rPr lang="it-IT" sz="2400" i="1" dirty="0">
                <a:latin typeface="Canela Text Regular"/>
                <a:ea typeface="Canela Text Regular"/>
                <a:cs typeface="Canela Text Regular"/>
                <a:sym typeface="Canela Text Regular"/>
              </a:rPr>
              <a:t> in the </a:t>
            </a:r>
            <a:r>
              <a:rPr lang="it-IT" sz="2400" i="1" dirty="0" err="1">
                <a:latin typeface="Canela Text Regular"/>
                <a:ea typeface="Canela Text Regular"/>
                <a:cs typeface="Canela Text Regular"/>
                <a:sym typeface="Canela Text Regular"/>
              </a:rPr>
              <a:t>local</a:t>
            </a:r>
            <a:r>
              <a:rPr lang="it-IT" sz="2400" i="1" dirty="0">
                <a:latin typeface="Canela Text Regular"/>
                <a:ea typeface="Canela Text Regular"/>
                <a:cs typeface="Canela Text Regular"/>
                <a:sym typeface="Canela Text Regular"/>
              </a:rPr>
              <a:t> </a:t>
            </a:r>
          </a:p>
          <a:p>
            <a:pPr marL="0" marR="0" indent="0" defTabSz="2438400" rtl="0" fontAlgn="auto" latinLnBrk="0" hangingPunct="0">
              <a:lnSpc>
                <a:spcPct val="90000"/>
              </a:lnSpc>
              <a:spcBef>
                <a:spcPts val="0"/>
              </a:spcBef>
              <a:spcAft>
                <a:spcPts val="0"/>
              </a:spcAft>
              <a:buClrTx/>
              <a:buSzTx/>
              <a:buFontTx/>
              <a:buNone/>
              <a:tabLst/>
            </a:pPr>
            <a:r>
              <a:rPr lang="it-IT" sz="2400" i="1" dirty="0">
                <a:latin typeface="Canela Text Regular"/>
                <a:ea typeface="Canela Text Regular"/>
                <a:cs typeface="Canela Text Regular"/>
                <a:sym typeface="Canela Text Regular"/>
              </a:rPr>
              <a:t>     </a:t>
            </a:r>
            <a:r>
              <a:rPr lang="it-IT" sz="2400" i="1" dirty="0" err="1">
                <a:latin typeface="Canela Text Regular"/>
                <a:ea typeface="Canela Text Regular"/>
                <a:cs typeface="Canela Text Regular"/>
                <a:sym typeface="Canela Text Regular"/>
              </a:rPr>
              <a:t>potential</a:t>
            </a:r>
            <a:endParaRPr kumimoji="0" lang="it-IT" sz="2400" i="1" u="none" strike="noStrike" cap="none" spc="0" normalizeH="0" baseline="0" dirty="0">
              <a:ln>
                <a:noFill/>
              </a:ln>
              <a:effectLst/>
              <a:uFillTx/>
              <a:latin typeface="Canela Text Regular"/>
              <a:ea typeface="Canela Text Regular"/>
              <a:cs typeface="Canela Text Regular"/>
              <a:sym typeface="Canela Text Regular"/>
            </a:endParaRPr>
          </a:p>
          <a:p>
            <a:pPr marL="0" marR="0" indent="0" defTabSz="2438400" rtl="0" fontAlgn="auto" latinLnBrk="0" hangingPunct="0">
              <a:lnSpc>
                <a:spcPct val="90000"/>
              </a:lnSpc>
              <a:spcBef>
                <a:spcPts val="0"/>
              </a:spcBef>
              <a:spcAft>
                <a:spcPts val="0"/>
              </a:spcAft>
              <a:buClrTx/>
              <a:buSzTx/>
              <a:buFontTx/>
              <a:buNone/>
              <a:tabLst/>
            </a:pPr>
            <a:endParaRPr lang="it-IT" sz="1600" dirty="0">
              <a:latin typeface="Canela Text Regular"/>
              <a:ea typeface="Canela Text Regular"/>
              <a:cs typeface="Canela Text Regular"/>
              <a:sym typeface="Canela Text Regular"/>
            </a:endParaRPr>
          </a:p>
          <a:p>
            <a:pPr marL="0" marR="0" indent="0" defTabSz="2438400" rtl="0" fontAlgn="auto" latinLnBrk="0" hangingPunct="0">
              <a:lnSpc>
                <a:spcPct val="90000"/>
              </a:lnSpc>
              <a:spcBef>
                <a:spcPts val="0"/>
              </a:spcBef>
              <a:spcAft>
                <a:spcPts val="0"/>
              </a:spcAft>
              <a:buClrTx/>
              <a:buSzTx/>
              <a:buFontTx/>
              <a:buNone/>
              <a:tabLst/>
            </a:pPr>
            <a:r>
              <a:rPr kumimoji="0" lang="it-IT" sz="2400" u="sng" strike="noStrike" cap="none" spc="0" normalizeH="0" baseline="0" dirty="0" err="1">
                <a:ln>
                  <a:noFill/>
                </a:ln>
                <a:effectLst/>
                <a:uFillTx/>
                <a:latin typeface="Canela Text Regular"/>
                <a:ea typeface="Canela Text Regular"/>
                <a:cs typeface="Canela Text Regular"/>
                <a:sym typeface="Canela Text Regular"/>
              </a:rPr>
              <a:t>Continuous</a:t>
            </a:r>
            <a:r>
              <a:rPr kumimoji="0" lang="it-IT" sz="2400" u="sng" strike="noStrike" cap="none" spc="0" normalizeH="0" baseline="0" dirty="0">
                <a:ln>
                  <a:noFill/>
                </a:ln>
                <a:effectLst/>
                <a:uFillTx/>
                <a:latin typeface="Canela Text Regular"/>
                <a:ea typeface="Canela Text Regular"/>
                <a:cs typeface="Canela Text Regular"/>
                <a:sym typeface="Canela Text Regular"/>
              </a:rPr>
              <a:t> </a:t>
            </a:r>
            <a:r>
              <a:rPr kumimoji="0" lang="it-IT" sz="2400" u="sng" strike="noStrike" cap="none" spc="0" normalizeH="0" baseline="0" dirty="0" err="1">
                <a:ln>
                  <a:noFill/>
                </a:ln>
                <a:effectLst/>
                <a:uFillTx/>
                <a:latin typeface="Canela Text Regular"/>
                <a:ea typeface="Canela Text Regular"/>
                <a:cs typeface="Canela Text Regular"/>
                <a:sym typeface="Canela Text Regular"/>
              </a:rPr>
              <a:t>repositioning</a:t>
            </a:r>
            <a:r>
              <a:rPr kumimoji="0" lang="it-IT" sz="2400" u="sng" strike="noStrike" cap="none" spc="0" normalizeH="0" baseline="0" dirty="0">
                <a:ln>
                  <a:noFill/>
                </a:ln>
                <a:effectLst/>
                <a:uFillTx/>
                <a:latin typeface="Canela Text Regular"/>
                <a:ea typeface="Canela Text Regular"/>
                <a:cs typeface="Canela Text Regular"/>
                <a:sym typeface="Canela Text Regular"/>
              </a:rPr>
              <a:t>:</a:t>
            </a:r>
            <a:r>
              <a:rPr kumimoji="0" lang="it-IT" sz="2400" u="none" strike="noStrike" cap="none" spc="0" normalizeH="0" baseline="0" dirty="0">
                <a:ln>
                  <a:noFill/>
                </a:ln>
                <a:effectLst/>
                <a:uFillTx/>
                <a:latin typeface="Canela Text Regular"/>
                <a:ea typeface="Canela Text Regular"/>
                <a:cs typeface="Canela Text Regular"/>
                <a:sym typeface="Canela Text Regular"/>
              </a:rPr>
              <a:t> </a:t>
            </a:r>
            <a:r>
              <a:rPr kumimoji="0" lang="it-IT" sz="2400" u="none" strike="noStrike" cap="none" spc="0" normalizeH="0" baseline="0" dirty="0" err="1">
                <a:ln>
                  <a:noFill/>
                </a:ln>
                <a:effectLst/>
                <a:uFillTx/>
                <a:latin typeface="Canela Text Regular"/>
                <a:ea typeface="Canela Text Regular"/>
                <a:cs typeface="Canela Text Regular"/>
                <a:sym typeface="Canela Text Regular"/>
              </a:rPr>
              <a:t>at</a:t>
            </a:r>
            <a:r>
              <a:rPr kumimoji="0" lang="it-IT" sz="2400" u="none" strike="noStrike" cap="none" spc="0" normalizeH="0" baseline="0" dirty="0">
                <a:ln>
                  <a:noFill/>
                </a:ln>
                <a:effectLst/>
                <a:uFillTx/>
                <a:latin typeface="Canela Text Regular"/>
                <a:ea typeface="Canela Text Regular"/>
                <a:cs typeface="Canela Text Regular"/>
                <a:sym typeface="Canela Text Regular"/>
              </a:rPr>
              <a:t> </a:t>
            </a:r>
            <a:r>
              <a:rPr kumimoji="0" lang="it-IT" sz="2400" u="none" strike="noStrike" cap="none" spc="0" normalizeH="0" baseline="0" dirty="0" err="1">
                <a:ln>
                  <a:noFill/>
                </a:ln>
                <a:effectLst/>
                <a:uFillTx/>
                <a:latin typeface="Canela Text Regular"/>
                <a:ea typeface="Canela Text Regular"/>
                <a:cs typeface="Canela Text Regular"/>
                <a:sym typeface="Canela Text Regular"/>
              </a:rPr>
              <a:t>every</a:t>
            </a:r>
            <a:r>
              <a:rPr kumimoji="0" lang="it-IT" sz="2400" u="none" strike="noStrike" cap="none" spc="0" normalizeH="0" baseline="0" dirty="0">
                <a:ln>
                  <a:noFill/>
                </a:ln>
                <a:effectLst/>
                <a:uFillTx/>
                <a:latin typeface="Canela Text Regular"/>
                <a:ea typeface="Canela Text Regular"/>
                <a:cs typeface="Canela Text Regular"/>
                <a:sym typeface="Canela Text Regular"/>
              </a:rPr>
              <a:t> time-step pin the BH on the </a:t>
            </a:r>
            <a:r>
              <a:rPr kumimoji="0" lang="it-IT" sz="2400" u="none" strike="noStrike" cap="none" spc="0" normalizeH="0" baseline="0" dirty="0" err="1">
                <a:ln>
                  <a:noFill/>
                </a:ln>
                <a:effectLst/>
                <a:uFillTx/>
                <a:latin typeface="Canela Text Regular"/>
                <a:ea typeface="Canela Text Regular"/>
                <a:cs typeface="Canela Text Regular"/>
                <a:sym typeface="Canela Text Regular"/>
              </a:rPr>
              <a:t>local</a:t>
            </a:r>
            <a:r>
              <a:rPr kumimoji="0" lang="it-IT" sz="2400" u="none" strike="noStrike" cap="none" spc="0" normalizeH="0" baseline="0" dirty="0">
                <a:ln>
                  <a:noFill/>
                </a:ln>
                <a:effectLst/>
                <a:uFillTx/>
                <a:latin typeface="Canela Text Regular"/>
                <a:ea typeface="Canela Text Regular"/>
                <a:cs typeface="Canela Text Regular"/>
                <a:sym typeface="Canela Text Regular"/>
              </a:rPr>
              <a:t> </a:t>
            </a:r>
            <a:r>
              <a:rPr kumimoji="0" lang="it-IT" sz="2400" u="none" strike="noStrike" cap="none" spc="0" normalizeH="0" baseline="0" dirty="0" err="1">
                <a:ln>
                  <a:noFill/>
                </a:ln>
                <a:effectLst/>
                <a:uFillTx/>
                <a:latin typeface="Canela Text Regular"/>
                <a:ea typeface="Canela Text Regular"/>
                <a:cs typeface="Canela Text Regular"/>
                <a:sym typeface="Canela Text Regular"/>
              </a:rPr>
              <a:t>minumum</a:t>
            </a:r>
            <a:r>
              <a:rPr kumimoji="0" lang="it-IT" sz="2400" u="none" strike="noStrike" cap="none" spc="0" normalizeH="0" baseline="0" dirty="0">
                <a:ln>
                  <a:noFill/>
                </a:ln>
                <a:effectLst/>
                <a:uFillTx/>
                <a:latin typeface="Canela Text Regular"/>
                <a:ea typeface="Canela Text Regular"/>
                <a:cs typeface="Canela Text Regular"/>
                <a:sym typeface="Canela Text Regular"/>
              </a:rPr>
              <a:t> o</a:t>
            </a:r>
            <a:r>
              <a:rPr lang="it-IT" sz="2400" dirty="0">
                <a:latin typeface="Canela Text Regular"/>
                <a:ea typeface="Canela Text Regular"/>
                <a:cs typeface="Canela Text Regular"/>
                <a:sym typeface="Canela Text Regular"/>
              </a:rPr>
              <a:t>f the </a:t>
            </a:r>
            <a:r>
              <a:rPr lang="it-IT" sz="2400" dirty="0" err="1">
                <a:latin typeface="Canela Text Regular"/>
                <a:ea typeface="Canela Text Regular"/>
                <a:cs typeface="Canela Text Regular"/>
                <a:sym typeface="Canela Text Regular"/>
              </a:rPr>
              <a:t>potential</a:t>
            </a:r>
            <a:endParaRPr lang="it-IT" sz="2400" dirty="0">
              <a:latin typeface="Canela Text Regular"/>
              <a:ea typeface="Canela Text Regular"/>
              <a:cs typeface="Canela Text Regular"/>
              <a:sym typeface="Canela Text Regular"/>
            </a:endParaRPr>
          </a:p>
          <a:p>
            <a:pPr marL="0" marR="0" indent="0" defTabSz="2438400" rtl="0" fontAlgn="auto" latinLnBrk="0" hangingPunct="0">
              <a:lnSpc>
                <a:spcPct val="90000"/>
              </a:lnSpc>
              <a:spcBef>
                <a:spcPts val="0"/>
              </a:spcBef>
              <a:spcAft>
                <a:spcPts val="0"/>
              </a:spcAft>
              <a:buClrTx/>
              <a:buSzTx/>
              <a:buFontTx/>
              <a:buNone/>
              <a:tabLst/>
            </a:pPr>
            <a:r>
              <a:rPr lang="it-IT" sz="2400" dirty="0">
                <a:solidFill>
                  <a:srgbClr val="FF0000"/>
                </a:solidFill>
              </a:rPr>
              <a:t>➔ </a:t>
            </a:r>
            <a:r>
              <a:rPr lang="it-IT" sz="2400" i="1" dirty="0" err="1">
                <a:latin typeface="Canela Text Regular"/>
                <a:ea typeface="Canela Text Regular"/>
                <a:cs typeface="Canela Text Regular"/>
                <a:sym typeface="Canela Text Regular"/>
              </a:rPr>
              <a:t>Merging</a:t>
            </a:r>
            <a:r>
              <a:rPr lang="it-IT" sz="2400" i="1" dirty="0">
                <a:latin typeface="Canela Text Regular"/>
                <a:ea typeface="Canela Text Regular"/>
                <a:cs typeface="Canela Text Regular"/>
                <a:sym typeface="Canela Text Regular"/>
              </a:rPr>
              <a:t> time-</a:t>
            </a:r>
            <a:r>
              <a:rPr lang="it-IT" sz="2400" i="1" dirty="0" err="1">
                <a:latin typeface="Canela Text Regular"/>
                <a:ea typeface="Canela Text Regular"/>
                <a:cs typeface="Canela Text Regular"/>
                <a:sym typeface="Canela Text Regular"/>
              </a:rPr>
              <a:t>scales</a:t>
            </a:r>
            <a:r>
              <a:rPr lang="it-IT" sz="2400" i="1" dirty="0">
                <a:latin typeface="Canela Text Regular"/>
                <a:ea typeface="Canela Text Regular"/>
                <a:cs typeface="Canela Text Regular"/>
                <a:sym typeface="Canela Text Regular"/>
              </a:rPr>
              <a:t> </a:t>
            </a:r>
            <a:r>
              <a:rPr lang="it-IT" sz="2400" i="1" dirty="0" err="1">
                <a:latin typeface="Canela Text Regular"/>
                <a:ea typeface="Canela Text Regular"/>
                <a:cs typeface="Canela Text Regular"/>
                <a:sym typeface="Canela Text Regular"/>
              </a:rPr>
              <a:t>completely</a:t>
            </a:r>
            <a:r>
              <a:rPr lang="it-IT" sz="2400" i="1" dirty="0">
                <a:latin typeface="Canela Text Regular"/>
                <a:ea typeface="Canela Text Regular"/>
                <a:cs typeface="Canela Text Regular"/>
                <a:sym typeface="Canela Text Regular"/>
              </a:rPr>
              <a:t> </a:t>
            </a:r>
          </a:p>
          <a:p>
            <a:pPr marL="0" marR="0" indent="0" defTabSz="2438400" rtl="0" fontAlgn="auto" latinLnBrk="0" hangingPunct="0">
              <a:lnSpc>
                <a:spcPct val="90000"/>
              </a:lnSpc>
              <a:spcBef>
                <a:spcPts val="0"/>
              </a:spcBef>
              <a:spcAft>
                <a:spcPts val="0"/>
              </a:spcAft>
              <a:buClrTx/>
              <a:buSzTx/>
              <a:buFontTx/>
              <a:buNone/>
              <a:tabLst/>
            </a:pPr>
            <a:r>
              <a:rPr lang="it-IT" sz="2400" i="1" dirty="0">
                <a:latin typeface="Canela Text Regular"/>
                <a:ea typeface="Canela Text Regular"/>
                <a:cs typeface="Canela Text Regular"/>
                <a:sym typeface="Canela Text Regular"/>
              </a:rPr>
              <a:t>     </a:t>
            </a:r>
            <a:r>
              <a:rPr lang="it-IT" sz="2400" i="1" dirty="0" err="1">
                <a:latin typeface="Canela Text Regular"/>
                <a:ea typeface="Canela Text Regular"/>
                <a:cs typeface="Canela Text Regular"/>
                <a:sym typeface="Canela Text Regular"/>
              </a:rPr>
              <a:t>wrong</a:t>
            </a:r>
            <a:endParaRPr lang="it-IT" sz="2400" i="1" dirty="0">
              <a:latin typeface="Canela Text Regular"/>
              <a:ea typeface="Canela Text Regular"/>
              <a:cs typeface="Canela Text Regular"/>
              <a:sym typeface="Canela Text Regular"/>
            </a:endParaRPr>
          </a:p>
          <a:p>
            <a:pPr marL="0" marR="0" indent="0" defTabSz="2438400" rtl="0" fontAlgn="auto" latinLnBrk="0" hangingPunct="0">
              <a:lnSpc>
                <a:spcPct val="90000"/>
              </a:lnSpc>
              <a:spcBef>
                <a:spcPts val="0"/>
              </a:spcBef>
              <a:spcAft>
                <a:spcPts val="0"/>
              </a:spcAft>
              <a:buClrTx/>
              <a:buSzTx/>
              <a:buFontTx/>
              <a:buNone/>
              <a:tabLst/>
            </a:pPr>
            <a:endParaRPr kumimoji="0" lang="it-IT" sz="1600" i="1" u="none" strike="noStrike" cap="none" spc="0" normalizeH="0" baseline="0" dirty="0">
              <a:ln>
                <a:noFill/>
              </a:ln>
              <a:effectLst/>
              <a:uFillTx/>
              <a:latin typeface="Canela Text Regular"/>
              <a:ea typeface="Canela Text Regular"/>
              <a:cs typeface="Canela Text Regular"/>
              <a:sym typeface="Canela Text Regular"/>
            </a:endParaRPr>
          </a:p>
          <a:p>
            <a:pPr defTabSz="2438400" fontAlgn="auto">
              <a:lnSpc>
                <a:spcPct val="90000"/>
              </a:lnSpc>
              <a:spcBef>
                <a:spcPts val="0"/>
              </a:spcBef>
              <a:spcAft>
                <a:spcPts val="0"/>
              </a:spcAft>
            </a:pPr>
            <a:r>
              <a:rPr lang="it-IT" sz="2400" dirty="0">
                <a:solidFill>
                  <a:srgbClr val="FF0000"/>
                </a:solidFill>
              </a:rPr>
              <a:t>➔ </a:t>
            </a:r>
            <a:r>
              <a:rPr lang="it-IT" sz="2400" dirty="0" err="1"/>
              <a:t>Significant</a:t>
            </a:r>
            <a:r>
              <a:rPr lang="it-IT" sz="2400" dirty="0"/>
              <a:t> </a:t>
            </a:r>
            <a:r>
              <a:rPr lang="it-IT" sz="2400" dirty="0" err="1"/>
              <a:t>implications</a:t>
            </a:r>
            <a:r>
              <a:rPr lang="it-IT" sz="2400" dirty="0"/>
              <a:t> for the </a:t>
            </a:r>
          </a:p>
          <a:p>
            <a:pPr defTabSz="2438400" fontAlgn="auto">
              <a:lnSpc>
                <a:spcPct val="90000"/>
              </a:lnSpc>
              <a:spcBef>
                <a:spcPts val="0"/>
              </a:spcBef>
              <a:spcAft>
                <a:spcPts val="0"/>
              </a:spcAft>
            </a:pPr>
            <a:r>
              <a:rPr lang="it-IT" sz="2400" dirty="0"/>
              <a:t>     MBH-MBH merger events (</a:t>
            </a:r>
            <a:r>
              <a:rPr lang="it-IT" sz="2400" dirty="0" err="1"/>
              <a:t>as</a:t>
            </a:r>
            <a:r>
              <a:rPr lang="it-IT" sz="2400" dirty="0"/>
              <a:t> GW </a:t>
            </a:r>
          </a:p>
          <a:p>
            <a:pPr defTabSz="2438400" fontAlgn="auto">
              <a:lnSpc>
                <a:spcPct val="90000"/>
              </a:lnSpc>
              <a:spcBef>
                <a:spcPts val="0"/>
              </a:spcBef>
              <a:spcAft>
                <a:spcPts val="0"/>
              </a:spcAft>
            </a:pPr>
            <a:r>
              <a:rPr lang="it-IT" sz="2400" dirty="0"/>
              <a:t>     sources)</a:t>
            </a:r>
            <a:endParaRPr kumimoji="0" lang="it-IT" sz="2400" i="1" u="none" strike="noStrike" cap="none" spc="0" normalizeH="0" baseline="0" dirty="0">
              <a:ln>
                <a:noFill/>
              </a:ln>
              <a:effectLst/>
              <a:uFillTx/>
              <a:latin typeface="Canela Text Regular"/>
              <a:ea typeface="Canela Text Regular"/>
              <a:cs typeface="Canela Text Regular"/>
              <a:sym typeface="Canela Text Regular"/>
            </a:endParaRPr>
          </a:p>
        </p:txBody>
      </p:sp>
      <p:pic>
        <p:nvPicPr>
          <p:cNvPr id="8" name="Immagine 7">
            <a:extLst>
              <a:ext uri="{FF2B5EF4-FFF2-40B4-BE49-F238E27FC236}">
                <a16:creationId xmlns:a16="http://schemas.microsoft.com/office/drawing/2014/main" id="{73DDF1A8-037C-C397-0749-12E6D65DD3F0}"/>
              </a:ext>
            </a:extLst>
          </p:cNvPr>
          <p:cNvPicPr>
            <a:picLocks noChangeAspect="1"/>
          </p:cNvPicPr>
          <p:nvPr/>
        </p:nvPicPr>
        <p:blipFill>
          <a:blip r:embed="rId4"/>
          <a:stretch>
            <a:fillRect/>
          </a:stretch>
        </p:blipFill>
        <p:spPr>
          <a:xfrm>
            <a:off x="5048451" y="1426978"/>
            <a:ext cx="7143549" cy="5418433"/>
          </a:xfrm>
          <a:prstGeom prst="rect">
            <a:avLst/>
          </a:prstGeom>
        </p:spPr>
      </p:pic>
      <p:sp>
        <p:nvSpPr>
          <p:cNvPr id="7" name="TextBox 10">
            <a:extLst>
              <a:ext uri="{FF2B5EF4-FFF2-40B4-BE49-F238E27FC236}">
                <a16:creationId xmlns:a16="http://schemas.microsoft.com/office/drawing/2014/main" id="{0EA20D8D-6630-BEDE-4381-40EE160FFFB2}"/>
              </a:ext>
            </a:extLst>
          </p:cNvPr>
          <p:cNvSpPr txBox="1"/>
          <p:nvPr/>
        </p:nvSpPr>
        <p:spPr>
          <a:xfrm>
            <a:off x="347457" y="78515"/>
            <a:ext cx="9319281" cy="610036"/>
          </a:xfrm>
          <a:prstGeom prst="rect">
            <a:avLst/>
          </a:prstGeom>
          <a:noFill/>
        </p:spPr>
        <p:txBody>
          <a:bodyPr wrap="square" lIns="82925" tIns="41464" rIns="82925" bIns="41464" rtlCol="0">
            <a:spAutoFit/>
          </a:bodyPr>
          <a:lstStyle/>
          <a:p>
            <a:pPr defTabSz="826988">
              <a:lnSpc>
                <a:spcPct val="95000"/>
              </a:lnSpc>
              <a:buClr>
                <a:srgbClr val="000000"/>
              </a:buClr>
              <a:buSzPct val="45000"/>
              <a:tabLst>
                <a:tab pos="0" algn="l"/>
                <a:tab pos="414213" algn="l"/>
                <a:tab pos="826988" algn="l"/>
                <a:tab pos="1242638" algn="l"/>
                <a:tab pos="1656852" algn="l"/>
                <a:tab pos="2071068" algn="l"/>
                <a:tab pos="2483841" algn="l"/>
                <a:tab pos="2899492" algn="l"/>
                <a:tab pos="3313706" algn="l"/>
                <a:tab pos="3727919" algn="l"/>
                <a:tab pos="4140694" algn="l"/>
                <a:tab pos="4556345" algn="l"/>
                <a:tab pos="4970557" algn="l"/>
                <a:tab pos="5383334" algn="l"/>
                <a:tab pos="5797547" algn="l"/>
                <a:tab pos="6213192" algn="l"/>
                <a:tab pos="6627412" algn="l"/>
                <a:tab pos="7040185" algn="l"/>
                <a:tab pos="7454401" algn="l"/>
                <a:tab pos="7870051" algn="l"/>
                <a:tab pos="8284266" algn="l"/>
              </a:tabLst>
            </a:pPr>
            <a:r>
              <a:rPr lang="en-GB" sz="3600" b="1" dirty="0">
                <a:solidFill>
                  <a:schemeClr val="bg1"/>
                </a:solidFill>
              </a:rPr>
              <a:t>Unresolved dynamical friction &amp; BH orbits</a:t>
            </a:r>
          </a:p>
        </p:txBody>
      </p:sp>
      <p:sp>
        <p:nvSpPr>
          <p:cNvPr id="9" name="CasellaDiTesto 8">
            <a:extLst>
              <a:ext uri="{FF2B5EF4-FFF2-40B4-BE49-F238E27FC236}">
                <a16:creationId xmlns:a16="http://schemas.microsoft.com/office/drawing/2014/main" id="{9DB1EA58-2F3C-6C6B-2FF8-0C32159A1E8F}"/>
              </a:ext>
            </a:extLst>
          </p:cNvPr>
          <p:cNvSpPr txBox="1"/>
          <p:nvPr/>
        </p:nvSpPr>
        <p:spPr>
          <a:xfrm>
            <a:off x="5473536" y="868809"/>
            <a:ext cx="6064417" cy="4349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400" rtl="0" fontAlgn="auto" latinLnBrk="0" hangingPunct="0">
              <a:lnSpc>
                <a:spcPct val="90000"/>
              </a:lnSpc>
              <a:spcBef>
                <a:spcPts val="0"/>
              </a:spcBef>
              <a:spcAft>
                <a:spcPts val="0"/>
              </a:spcAft>
              <a:buClrTx/>
              <a:buSzTx/>
              <a:buFontTx/>
              <a:buNone/>
              <a:tabLst/>
            </a:pPr>
            <a:r>
              <a:rPr kumimoji="0" lang="it-IT" sz="2400" i="1" strike="noStrike" cap="none" spc="0" normalizeH="0" baseline="0" dirty="0">
                <a:ln>
                  <a:noFill/>
                </a:ln>
                <a:solidFill>
                  <a:schemeClr val="accent1"/>
                </a:solidFill>
                <a:effectLst/>
                <a:uFillTx/>
                <a:latin typeface="Canela Text Regular"/>
                <a:ea typeface="Canela Text Regular"/>
                <a:cs typeface="Canela Text Regular"/>
                <a:sym typeface="Canela Text Regular"/>
              </a:rPr>
              <a:t>Damiano+2024</a:t>
            </a:r>
            <a:r>
              <a:rPr lang="it-IT" sz="2400" i="1" dirty="0">
                <a:solidFill>
                  <a:schemeClr val="accent1"/>
                </a:solidFill>
                <a:latin typeface="Canela Text Regular"/>
                <a:ea typeface="Canela Text Regular"/>
                <a:cs typeface="Canela Text Regular"/>
                <a:sym typeface="Canela Text Regular"/>
              </a:rPr>
              <a:t>,</a:t>
            </a:r>
            <a:r>
              <a:rPr kumimoji="0" lang="it-IT" sz="2400" i="1" strike="noStrike" cap="none" spc="0" normalizeH="0" baseline="0" dirty="0">
                <a:ln>
                  <a:noFill/>
                </a:ln>
                <a:solidFill>
                  <a:schemeClr val="accent1"/>
                </a:solidFill>
                <a:effectLst/>
                <a:uFillTx/>
                <a:latin typeface="Canela Text Regular"/>
                <a:ea typeface="Canela Text Regular"/>
                <a:cs typeface="Canela Text Regular"/>
                <a:sym typeface="Canela Text Regular"/>
              </a:rPr>
              <a:t> 2025a,b  </a:t>
            </a:r>
            <a:r>
              <a:rPr kumimoji="0" lang="it-IT" sz="2400" b="1" i="1" strike="noStrike" cap="none" spc="0" normalizeH="0" baseline="0" dirty="0">
                <a:ln>
                  <a:noFill/>
                </a:ln>
                <a:solidFill>
                  <a:schemeClr val="accent1"/>
                </a:solidFill>
                <a:effectLst/>
                <a:uFillTx/>
                <a:latin typeface="Canela Text Regular"/>
                <a:ea typeface="Canela Text Regular"/>
                <a:cs typeface="Canela Text Regular"/>
                <a:sym typeface="Canela Text Regular"/>
              </a:rPr>
              <a:t>- ICSC PhD </a:t>
            </a:r>
            <a:r>
              <a:rPr kumimoji="0" lang="it-IT" sz="2400" b="1" i="1" strike="noStrike" cap="none" spc="0" normalizeH="0" baseline="0" dirty="0" err="1">
                <a:ln>
                  <a:noFill/>
                </a:ln>
                <a:solidFill>
                  <a:schemeClr val="accent1"/>
                </a:solidFill>
                <a:effectLst/>
                <a:uFillTx/>
                <a:latin typeface="Canela Text Regular"/>
                <a:ea typeface="Canela Text Regular"/>
                <a:cs typeface="Canela Text Regular"/>
                <a:sym typeface="Canela Text Regular"/>
              </a:rPr>
              <a:t>Fellowship</a:t>
            </a:r>
            <a:endParaRPr kumimoji="0" lang="it-IT" sz="2400" b="1" i="1" strike="noStrike" cap="none" spc="0" normalizeH="0" baseline="0" dirty="0">
              <a:ln>
                <a:noFill/>
              </a:ln>
              <a:solidFill>
                <a:schemeClr val="accent1"/>
              </a:solidFill>
              <a:effectLst/>
              <a:uFillTx/>
              <a:latin typeface="Canela Text Regular"/>
              <a:ea typeface="Canela Text Regular"/>
              <a:cs typeface="Canela Text Regular"/>
              <a:sym typeface="Canela Text Regular"/>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8B2958-E421-567B-6AC5-C374DD409FDB}"/>
              </a:ext>
            </a:extLst>
          </p:cNvPr>
          <p:cNvSpPr/>
          <p:nvPr/>
        </p:nvSpPr>
        <p:spPr>
          <a:xfrm>
            <a:off x="0" y="0"/>
            <a:ext cx="12192000" cy="668338"/>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lIns="82893" tIns="41446" rIns="82893" bIns="41446" anchor="ctr"/>
          <a:lstStyle/>
          <a:p>
            <a:pPr algn="ctr" eaLnBrk="1" fontAlgn="auto" hangingPunct="1">
              <a:spcBef>
                <a:spcPts val="0"/>
              </a:spcBef>
              <a:spcAft>
                <a:spcPts val="0"/>
              </a:spcAft>
              <a:defRPr/>
            </a:pPr>
            <a:endParaRPr lang="en-US" sz="1633" dirty="0">
              <a:latin typeface="Calibri Regolare" charset="0"/>
            </a:endParaRPr>
          </a:p>
        </p:txBody>
      </p:sp>
      <p:sp>
        <p:nvSpPr>
          <p:cNvPr id="13314" name="TextBox 8">
            <a:extLst>
              <a:ext uri="{FF2B5EF4-FFF2-40B4-BE49-F238E27FC236}">
                <a16:creationId xmlns:a16="http://schemas.microsoft.com/office/drawing/2014/main" id="{4C9BB908-E52B-C6B9-A490-00E238340D3D}"/>
              </a:ext>
            </a:extLst>
          </p:cNvPr>
          <p:cNvSpPr txBox="1">
            <a:spLocks noChangeArrowheads="1"/>
          </p:cNvSpPr>
          <p:nvPr/>
        </p:nvSpPr>
        <p:spPr bwMode="auto">
          <a:xfrm>
            <a:off x="193675" y="77788"/>
            <a:ext cx="777875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893" tIns="41446" rIns="82893" bIns="41446">
            <a:spAutoFit/>
          </a:bodyPr>
          <a:lstStyle>
            <a:lvl1pPr defTabSz="825500">
              <a:tabLst>
                <a:tab pos="0" algn="l"/>
                <a:tab pos="412750" algn="l"/>
                <a:tab pos="825500" algn="l"/>
                <a:tab pos="1241425" algn="l"/>
                <a:tab pos="1655763" algn="l"/>
                <a:tab pos="2070100" algn="l"/>
                <a:tab pos="2481263" algn="l"/>
                <a:tab pos="2897188" algn="l"/>
                <a:tab pos="3311525" algn="l"/>
                <a:tab pos="3725863" algn="l"/>
                <a:tab pos="4138613" algn="l"/>
                <a:tab pos="4552950" algn="l"/>
                <a:tab pos="4967288" algn="l"/>
                <a:tab pos="5380038" algn="l"/>
                <a:tab pos="5794375" algn="l"/>
                <a:tab pos="6210300" algn="l"/>
                <a:tab pos="6624638" algn="l"/>
                <a:tab pos="7035800" algn="l"/>
                <a:tab pos="7450138" algn="l"/>
                <a:tab pos="7866063" algn="l"/>
                <a:tab pos="8280400" algn="l"/>
              </a:tabLst>
              <a:defRPr>
                <a:solidFill>
                  <a:schemeClr val="tx1"/>
                </a:solidFill>
                <a:latin typeface="Calibri" panose="020F0502020204030204" pitchFamily="34" charset="0"/>
              </a:defRPr>
            </a:lvl1pPr>
            <a:lvl2pPr marL="742950" indent="-285750" defTabSz="825500">
              <a:tabLst>
                <a:tab pos="0" algn="l"/>
                <a:tab pos="412750" algn="l"/>
                <a:tab pos="825500" algn="l"/>
                <a:tab pos="1241425" algn="l"/>
                <a:tab pos="1655763" algn="l"/>
                <a:tab pos="2070100" algn="l"/>
                <a:tab pos="2481263" algn="l"/>
                <a:tab pos="2897188" algn="l"/>
                <a:tab pos="3311525" algn="l"/>
                <a:tab pos="3725863" algn="l"/>
                <a:tab pos="4138613" algn="l"/>
                <a:tab pos="4552950" algn="l"/>
                <a:tab pos="4967288" algn="l"/>
                <a:tab pos="5380038" algn="l"/>
                <a:tab pos="5794375" algn="l"/>
                <a:tab pos="6210300" algn="l"/>
                <a:tab pos="6624638" algn="l"/>
                <a:tab pos="7035800" algn="l"/>
                <a:tab pos="7450138" algn="l"/>
                <a:tab pos="7866063" algn="l"/>
                <a:tab pos="8280400" algn="l"/>
              </a:tabLst>
              <a:defRPr>
                <a:solidFill>
                  <a:schemeClr val="tx1"/>
                </a:solidFill>
                <a:latin typeface="Calibri" panose="020F0502020204030204" pitchFamily="34" charset="0"/>
              </a:defRPr>
            </a:lvl2pPr>
            <a:lvl3pPr marL="1143000" indent="-228600" defTabSz="825500">
              <a:tabLst>
                <a:tab pos="0" algn="l"/>
                <a:tab pos="412750" algn="l"/>
                <a:tab pos="825500" algn="l"/>
                <a:tab pos="1241425" algn="l"/>
                <a:tab pos="1655763" algn="l"/>
                <a:tab pos="2070100" algn="l"/>
                <a:tab pos="2481263" algn="l"/>
                <a:tab pos="2897188" algn="l"/>
                <a:tab pos="3311525" algn="l"/>
                <a:tab pos="3725863" algn="l"/>
                <a:tab pos="4138613" algn="l"/>
                <a:tab pos="4552950" algn="l"/>
                <a:tab pos="4967288" algn="l"/>
                <a:tab pos="5380038" algn="l"/>
                <a:tab pos="5794375" algn="l"/>
                <a:tab pos="6210300" algn="l"/>
                <a:tab pos="6624638" algn="l"/>
                <a:tab pos="7035800" algn="l"/>
                <a:tab pos="7450138" algn="l"/>
                <a:tab pos="7866063" algn="l"/>
                <a:tab pos="8280400" algn="l"/>
              </a:tabLst>
              <a:defRPr>
                <a:solidFill>
                  <a:schemeClr val="tx1"/>
                </a:solidFill>
                <a:latin typeface="Calibri" panose="020F0502020204030204" pitchFamily="34" charset="0"/>
              </a:defRPr>
            </a:lvl3pPr>
            <a:lvl4pPr marL="1600200" indent="-228600" defTabSz="825500">
              <a:tabLst>
                <a:tab pos="0" algn="l"/>
                <a:tab pos="412750" algn="l"/>
                <a:tab pos="825500" algn="l"/>
                <a:tab pos="1241425" algn="l"/>
                <a:tab pos="1655763" algn="l"/>
                <a:tab pos="2070100" algn="l"/>
                <a:tab pos="2481263" algn="l"/>
                <a:tab pos="2897188" algn="l"/>
                <a:tab pos="3311525" algn="l"/>
                <a:tab pos="3725863" algn="l"/>
                <a:tab pos="4138613" algn="l"/>
                <a:tab pos="4552950" algn="l"/>
                <a:tab pos="4967288" algn="l"/>
                <a:tab pos="5380038" algn="l"/>
                <a:tab pos="5794375" algn="l"/>
                <a:tab pos="6210300" algn="l"/>
                <a:tab pos="6624638" algn="l"/>
                <a:tab pos="7035800" algn="l"/>
                <a:tab pos="7450138" algn="l"/>
                <a:tab pos="7866063" algn="l"/>
                <a:tab pos="8280400" algn="l"/>
              </a:tabLst>
              <a:defRPr>
                <a:solidFill>
                  <a:schemeClr val="tx1"/>
                </a:solidFill>
                <a:latin typeface="Calibri" panose="020F0502020204030204" pitchFamily="34" charset="0"/>
              </a:defRPr>
            </a:lvl4pPr>
            <a:lvl5pPr marL="2057400" indent="-228600" defTabSz="825500">
              <a:tabLst>
                <a:tab pos="0" algn="l"/>
                <a:tab pos="412750" algn="l"/>
                <a:tab pos="825500" algn="l"/>
                <a:tab pos="1241425" algn="l"/>
                <a:tab pos="1655763" algn="l"/>
                <a:tab pos="2070100" algn="l"/>
                <a:tab pos="2481263" algn="l"/>
                <a:tab pos="2897188" algn="l"/>
                <a:tab pos="3311525" algn="l"/>
                <a:tab pos="3725863" algn="l"/>
                <a:tab pos="4138613" algn="l"/>
                <a:tab pos="4552950" algn="l"/>
                <a:tab pos="4967288" algn="l"/>
                <a:tab pos="5380038" algn="l"/>
                <a:tab pos="5794375" algn="l"/>
                <a:tab pos="6210300" algn="l"/>
                <a:tab pos="6624638" algn="l"/>
                <a:tab pos="7035800" algn="l"/>
                <a:tab pos="7450138" algn="l"/>
                <a:tab pos="7866063" algn="l"/>
                <a:tab pos="8280400" algn="l"/>
              </a:tabLst>
              <a:defRPr>
                <a:solidFill>
                  <a:schemeClr val="tx1"/>
                </a:solidFill>
                <a:latin typeface="Calibri" panose="020F0502020204030204" pitchFamily="34" charset="0"/>
              </a:defRPr>
            </a:lvl5pPr>
            <a:lvl6pPr marL="2514600" indent="-228600" defTabSz="825500" fontAlgn="base">
              <a:spcBef>
                <a:spcPct val="0"/>
              </a:spcBef>
              <a:spcAft>
                <a:spcPct val="0"/>
              </a:spcAft>
              <a:tabLst>
                <a:tab pos="0" algn="l"/>
                <a:tab pos="412750" algn="l"/>
                <a:tab pos="825500" algn="l"/>
                <a:tab pos="1241425" algn="l"/>
                <a:tab pos="1655763" algn="l"/>
                <a:tab pos="2070100" algn="l"/>
                <a:tab pos="2481263" algn="l"/>
                <a:tab pos="2897188" algn="l"/>
                <a:tab pos="3311525" algn="l"/>
                <a:tab pos="3725863" algn="l"/>
                <a:tab pos="4138613" algn="l"/>
                <a:tab pos="4552950" algn="l"/>
                <a:tab pos="4967288" algn="l"/>
                <a:tab pos="5380038" algn="l"/>
                <a:tab pos="5794375" algn="l"/>
                <a:tab pos="6210300" algn="l"/>
                <a:tab pos="6624638" algn="l"/>
                <a:tab pos="7035800" algn="l"/>
                <a:tab pos="7450138" algn="l"/>
                <a:tab pos="7866063" algn="l"/>
                <a:tab pos="8280400" algn="l"/>
              </a:tabLst>
              <a:defRPr>
                <a:solidFill>
                  <a:schemeClr val="tx1"/>
                </a:solidFill>
                <a:latin typeface="Calibri" panose="020F0502020204030204" pitchFamily="34" charset="0"/>
              </a:defRPr>
            </a:lvl6pPr>
            <a:lvl7pPr marL="2971800" indent="-228600" defTabSz="825500" fontAlgn="base">
              <a:spcBef>
                <a:spcPct val="0"/>
              </a:spcBef>
              <a:spcAft>
                <a:spcPct val="0"/>
              </a:spcAft>
              <a:tabLst>
                <a:tab pos="0" algn="l"/>
                <a:tab pos="412750" algn="l"/>
                <a:tab pos="825500" algn="l"/>
                <a:tab pos="1241425" algn="l"/>
                <a:tab pos="1655763" algn="l"/>
                <a:tab pos="2070100" algn="l"/>
                <a:tab pos="2481263" algn="l"/>
                <a:tab pos="2897188" algn="l"/>
                <a:tab pos="3311525" algn="l"/>
                <a:tab pos="3725863" algn="l"/>
                <a:tab pos="4138613" algn="l"/>
                <a:tab pos="4552950" algn="l"/>
                <a:tab pos="4967288" algn="l"/>
                <a:tab pos="5380038" algn="l"/>
                <a:tab pos="5794375" algn="l"/>
                <a:tab pos="6210300" algn="l"/>
                <a:tab pos="6624638" algn="l"/>
                <a:tab pos="7035800" algn="l"/>
                <a:tab pos="7450138" algn="l"/>
                <a:tab pos="7866063" algn="l"/>
                <a:tab pos="8280400" algn="l"/>
              </a:tabLst>
              <a:defRPr>
                <a:solidFill>
                  <a:schemeClr val="tx1"/>
                </a:solidFill>
                <a:latin typeface="Calibri" panose="020F0502020204030204" pitchFamily="34" charset="0"/>
              </a:defRPr>
            </a:lvl7pPr>
            <a:lvl8pPr marL="3429000" indent="-228600" defTabSz="825500" fontAlgn="base">
              <a:spcBef>
                <a:spcPct val="0"/>
              </a:spcBef>
              <a:spcAft>
                <a:spcPct val="0"/>
              </a:spcAft>
              <a:tabLst>
                <a:tab pos="0" algn="l"/>
                <a:tab pos="412750" algn="l"/>
                <a:tab pos="825500" algn="l"/>
                <a:tab pos="1241425" algn="l"/>
                <a:tab pos="1655763" algn="l"/>
                <a:tab pos="2070100" algn="l"/>
                <a:tab pos="2481263" algn="l"/>
                <a:tab pos="2897188" algn="l"/>
                <a:tab pos="3311525" algn="l"/>
                <a:tab pos="3725863" algn="l"/>
                <a:tab pos="4138613" algn="l"/>
                <a:tab pos="4552950" algn="l"/>
                <a:tab pos="4967288" algn="l"/>
                <a:tab pos="5380038" algn="l"/>
                <a:tab pos="5794375" algn="l"/>
                <a:tab pos="6210300" algn="l"/>
                <a:tab pos="6624638" algn="l"/>
                <a:tab pos="7035800" algn="l"/>
                <a:tab pos="7450138" algn="l"/>
                <a:tab pos="7866063" algn="l"/>
                <a:tab pos="8280400" algn="l"/>
              </a:tabLst>
              <a:defRPr>
                <a:solidFill>
                  <a:schemeClr val="tx1"/>
                </a:solidFill>
                <a:latin typeface="Calibri" panose="020F0502020204030204" pitchFamily="34" charset="0"/>
              </a:defRPr>
            </a:lvl8pPr>
            <a:lvl9pPr marL="3886200" indent="-228600" defTabSz="825500" fontAlgn="base">
              <a:spcBef>
                <a:spcPct val="0"/>
              </a:spcBef>
              <a:spcAft>
                <a:spcPct val="0"/>
              </a:spcAft>
              <a:tabLst>
                <a:tab pos="0" algn="l"/>
                <a:tab pos="412750" algn="l"/>
                <a:tab pos="825500" algn="l"/>
                <a:tab pos="1241425" algn="l"/>
                <a:tab pos="1655763" algn="l"/>
                <a:tab pos="2070100" algn="l"/>
                <a:tab pos="2481263" algn="l"/>
                <a:tab pos="2897188" algn="l"/>
                <a:tab pos="3311525" algn="l"/>
                <a:tab pos="3725863" algn="l"/>
                <a:tab pos="4138613" algn="l"/>
                <a:tab pos="4552950" algn="l"/>
                <a:tab pos="4967288" algn="l"/>
                <a:tab pos="5380038" algn="l"/>
                <a:tab pos="5794375" algn="l"/>
                <a:tab pos="6210300" algn="l"/>
                <a:tab pos="6624638" algn="l"/>
                <a:tab pos="7035800" algn="l"/>
                <a:tab pos="7450138" algn="l"/>
                <a:tab pos="7866063" algn="l"/>
                <a:tab pos="8280400" algn="l"/>
              </a:tabLst>
              <a:defRPr>
                <a:solidFill>
                  <a:schemeClr val="tx1"/>
                </a:solidFill>
                <a:latin typeface="Calibri" panose="020F0502020204030204" pitchFamily="34" charset="0"/>
              </a:defRPr>
            </a:lvl9pPr>
          </a:lstStyle>
          <a:p>
            <a:pPr eaLnBrk="1" hangingPunct="1">
              <a:lnSpc>
                <a:spcPct val="95000"/>
              </a:lnSpc>
              <a:buClr>
                <a:srgbClr val="000000"/>
              </a:buClr>
              <a:buSzPct val="45000"/>
            </a:pPr>
            <a:r>
              <a:rPr lang="en-GB" altLang="it-IS" sz="3200" b="1">
                <a:solidFill>
                  <a:schemeClr val="bg1"/>
                </a:solidFill>
                <a:latin typeface="Calibri Regolare"/>
              </a:rPr>
              <a:t>Simulations based on approximate methods</a:t>
            </a:r>
          </a:p>
        </p:txBody>
      </p:sp>
      <p:sp>
        <p:nvSpPr>
          <p:cNvPr id="8" name="Text Box 6">
            <a:extLst>
              <a:ext uri="{FF2B5EF4-FFF2-40B4-BE49-F238E27FC236}">
                <a16:creationId xmlns:a16="http://schemas.microsoft.com/office/drawing/2014/main" id="{E515C00D-2B93-7F51-06C5-DD64244AF86B}"/>
              </a:ext>
            </a:extLst>
          </p:cNvPr>
          <p:cNvSpPr txBox="1">
            <a:spLocks noChangeArrowheads="1"/>
          </p:cNvSpPr>
          <p:nvPr/>
        </p:nvSpPr>
        <p:spPr bwMode="auto">
          <a:xfrm>
            <a:off x="6604000" y="1238250"/>
            <a:ext cx="5500688" cy="3798888"/>
          </a:xfrm>
          <a:prstGeom prst="rect">
            <a:avLst/>
          </a:prstGeom>
          <a:noFill/>
          <a:ln w="9525">
            <a:noFill/>
            <a:miter lim="800000"/>
            <a:headEnd/>
            <a:tailEnd/>
          </a:ln>
          <a:effectLst/>
        </p:spPr>
        <p:txBody>
          <a:bodyPr lIns="91310" tIns="45658" rIns="91310" bIns="45658">
            <a:spAutoFit/>
          </a:bodyPr>
          <a:lstStyle/>
          <a:p>
            <a:pPr eaLnBrk="1" fontAlgn="auto" hangingPunct="1">
              <a:lnSpc>
                <a:spcPts val="2880"/>
              </a:lnSpc>
              <a:spcBef>
                <a:spcPct val="50000"/>
              </a:spcBef>
              <a:spcAft>
                <a:spcPts val="0"/>
              </a:spcAft>
              <a:defRPr/>
            </a:pPr>
            <a:r>
              <a:rPr lang="en-US" sz="2400" dirty="0">
                <a:solidFill>
                  <a:srgbClr val="FF0000"/>
                </a:solidFill>
                <a:latin typeface="Wingdings"/>
                <a:ea typeface="Wingdings"/>
                <a:cs typeface="Wingdings"/>
              </a:rPr>
              <a:t></a:t>
            </a:r>
            <a:r>
              <a:rPr lang="en-US" sz="2400" dirty="0">
                <a:solidFill>
                  <a:schemeClr val="tx1">
                    <a:lumMod val="75000"/>
                    <a:lumOff val="25000"/>
                  </a:schemeClr>
                </a:solidFill>
                <a:latin typeface="Wingdings"/>
                <a:ea typeface="Wingdings"/>
                <a:cs typeface="Wingdings"/>
              </a:rPr>
              <a:t> </a:t>
            </a:r>
            <a:r>
              <a:rPr lang="en-US" sz="2400" dirty="0">
                <a:solidFill>
                  <a:schemeClr val="tx1">
                    <a:lumMod val="75000"/>
                    <a:lumOff val="25000"/>
                  </a:schemeClr>
                </a:solidFill>
                <a:ea typeface="Wingdings"/>
                <a:cs typeface="Calibri" panose="020F0502020204030204" pitchFamily="34" charset="0"/>
              </a:rPr>
              <a:t>Much faster than N-body</a:t>
            </a:r>
            <a:endParaRPr lang="en-US" sz="2400" dirty="0">
              <a:solidFill>
                <a:schemeClr val="tx1">
                  <a:lumMod val="75000"/>
                  <a:lumOff val="25000"/>
                </a:schemeClr>
              </a:solidFill>
              <a:cs typeface="Calibri" panose="020F0502020204030204" pitchFamily="34" charset="0"/>
            </a:endParaRPr>
          </a:p>
          <a:p>
            <a:pPr eaLnBrk="1" fontAlgn="auto" hangingPunct="1">
              <a:lnSpc>
                <a:spcPts val="2880"/>
              </a:lnSpc>
              <a:spcBef>
                <a:spcPts val="0"/>
              </a:spcBef>
              <a:spcAft>
                <a:spcPts val="0"/>
              </a:spcAft>
              <a:defRPr/>
            </a:pPr>
            <a:r>
              <a:rPr lang="en-US" sz="2400" dirty="0">
                <a:solidFill>
                  <a:srgbClr val="FF0000"/>
                </a:solidFill>
                <a:latin typeface="Wingdings"/>
                <a:ea typeface="Wingdings"/>
                <a:cs typeface="Wingdings"/>
              </a:rPr>
              <a:t></a:t>
            </a:r>
            <a:r>
              <a:rPr lang="en-US" sz="2400" dirty="0">
                <a:solidFill>
                  <a:srgbClr val="000066"/>
                </a:solidFill>
                <a:latin typeface="Calibri Regolare" charset="0"/>
              </a:rPr>
              <a:t> </a:t>
            </a:r>
            <a:r>
              <a:rPr lang="en-US" sz="2400" dirty="0">
                <a:solidFill>
                  <a:srgbClr val="404040"/>
                </a:solidFill>
                <a:latin typeface="Calibri Regolare" charset="0"/>
              </a:rPr>
              <a:t>   Not suited to follow explicitly </a:t>
            </a:r>
          </a:p>
          <a:p>
            <a:pPr eaLnBrk="1" fontAlgn="auto" hangingPunct="1">
              <a:lnSpc>
                <a:spcPts val="2880"/>
              </a:lnSpc>
              <a:spcBef>
                <a:spcPts val="0"/>
              </a:spcBef>
              <a:spcAft>
                <a:spcPts val="0"/>
              </a:spcAft>
              <a:defRPr/>
            </a:pPr>
            <a:r>
              <a:rPr lang="en-US" sz="2400" dirty="0">
                <a:solidFill>
                  <a:srgbClr val="404040"/>
                </a:solidFill>
                <a:latin typeface="Calibri Regolare" charset="0"/>
              </a:rPr>
              <a:t>         non-linear evolution of </a:t>
            </a:r>
          </a:p>
          <a:p>
            <a:pPr eaLnBrk="1" fontAlgn="auto" hangingPunct="1">
              <a:lnSpc>
                <a:spcPts val="2880"/>
              </a:lnSpc>
              <a:spcBef>
                <a:spcPts val="0"/>
              </a:spcBef>
              <a:spcAft>
                <a:spcPts val="0"/>
              </a:spcAft>
              <a:defRPr/>
            </a:pPr>
            <a:r>
              <a:rPr lang="en-US" sz="2400" dirty="0">
                <a:solidFill>
                  <a:srgbClr val="404040"/>
                </a:solidFill>
                <a:latin typeface="Calibri Regolare" charset="0"/>
              </a:rPr>
              <a:t>         perturbations</a:t>
            </a:r>
          </a:p>
          <a:p>
            <a:pPr eaLnBrk="1" fontAlgn="auto" hangingPunct="1">
              <a:lnSpc>
                <a:spcPts val="2880"/>
              </a:lnSpc>
              <a:spcBef>
                <a:spcPts val="0"/>
              </a:spcBef>
              <a:spcAft>
                <a:spcPts val="0"/>
              </a:spcAft>
              <a:defRPr/>
            </a:pPr>
            <a:r>
              <a:rPr lang="en-US" sz="2400" dirty="0">
                <a:solidFill>
                  <a:srgbClr val="FF0000"/>
                </a:solidFill>
                <a:latin typeface="Wingdings"/>
                <a:ea typeface="Wingdings"/>
                <a:cs typeface="Wingdings"/>
              </a:rPr>
              <a:t></a:t>
            </a:r>
            <a:r>
              <a:rPr lang="en-US" sz="2400" dirty="0">
                <a:solidFill>
                  <a:srgbClr val="000066"/>
                </a:solidFill>
                <a:latin typeface="Calibri Regolare" charset="0"/>
              </a:rPr>
              <a:t>    </a:t>
            </a:r>
            <a:r>
              <a:rPr lang="en-US" sz="2400" dirty="0">
                <a:solidFill>
                  <a:srgbClr val="404040"/>
                </a:solidFill>
                <a:latin typeface="Calibri Regolare" charset="0"/>
                <a:sym typeface="Wingdings" charset="2"/>
              </a:rPr>
              <a:t>Well suited to describe halo   </a:t>
            </a:r>
          </a:p>
          <a:p>
            <a:pPr eaLnBrk="1" fontAlgn="auto" hangingPunct="1">
              <a:lnSpc>
                <a:spcPts val="2880"/>
              </a:lnSpc>
              <a:spcBef>
                <a:spcPts val="0"/>
              </a:spcBef>
              <a:spcAft>
                <a:spcPts val="0"/>
              </a:spcAft>
              <a:defRPr/>
            </a:pPr>
            <a:r>
              <a:rPr lang="en-US" sz="2400" dirty="0">
                <a:solidFill>
                  <a:srgbClr val="404040"/>
                </a:solidFill>
                <a:latin typeface="Calibri Regolare" charset="0"/>
                <a:sym typeface="Wingdings" charset="2"/>
              </a:rPr>
              <a:t>         distributions at large scales</a:t>
            </a:r>
          </a:p>
          <a:p>
            <a:pPr eaLnBrk="1" fontAlgn="auto" hangingPunct="1">
              <a:lnSpc>
                <a:spcPts val="2880"/>
              </a:lnSpc>
              <a:spcBef>
                <a:spcPts val="0"/>
              </a:spcBef>
              <a:spcAft>
                <a:spcPts val="0"/>
              </a:spcAft>
              <a:defRPr/>
            </a:pPr>
            <a:endParaRPr lang="en-US" sz="2400" dirty="0">
              <a:solidFill>
                <a:srgbClr val="404040"/>
              </a:solidFill>
              <a:latin typeface="Calibri Regolare" charset="0"/>
              <a:sym typeface="Wingdings" charset="2"/>
            </a:endParaRPr>
          </a:p>
          <a:p>
            <a:pPr eaLnBrk="1" fontAlgn="auto" hangingPunct="1">
              <a:lnSpc>
                <a:spcPts val="2880"/>
              </a:lnSpc>
              <a:spcBef>
                <a:spcPts val="0"/>
              </a:spcBef>
              <a:spcAft>
                <a:spcPts val="0"/>
              </a:spcAft>
              <a:defRPr/>
            </a:pPr>
            <a:r>
              <a:rPr lang="en-US" sz="2400" u="sng" dirty="0">
                <a:solidFill>
                  <a:srgbClr val="404040"/>
                </a:solidFill>
                <a:latin typeface="Calibri Regolare" charset="0"/>
                <a:sym typeface="Wingdings" charset="2"/>
              </a:rPr>
              <a:t>Applications:</a:t>
            </a:r>
          </a:p>
          <a:p>
            <a:pPr marL="342900" indent="-342900" eaLnBrk="1" fontAlgn="auto" hangingPunct="1">
              <a:lnSpc>
                <a:spcPts val="2880"/>
              </a:lnSpc>
              <a:spcBef>
                <a:spcPts val="0"/>
              </a:spcBef>
              <a:spcAft>
                <a:spcPts val="0"/>
              </a:spcAft>
              <a:buClr>
                <a:srgbClr val="FF0000"/>
              </a:buClr>
              <a:buSzPct val="150000"/>
              <a:buFont typeface="Arial" panose="020B0604020202020204" pitchFamily="34" charset="0"/>
              <a:buChar char="•"/>
              <a:defRPr/>
            </a:pPr>
            <a:r>
              <a:rPr lang="en-US" sz="2400" dirty="0">
                <a:solidFill>
                  <a:srgbClr val="404040"/>
                </a:solidFill>
                <a:latin typeface="Calibri Regolare" charset="0"/>
                <a:sym typeface="Wingdings" charset="2"/>
              </a:rPr>
              <a:t>Fast generation of mocks and PLCs</a:t>
            </a:r>
          </a:p>
          <a:p>
            <a:pPr marL="342900" indent="-342900" eaLnBrk="1" fontAlgn="auto" hangingPunct="1">
              <a:lnSpc>
                <a:spcPts val="2880"/>
              </a:lnSpc>
              <a:spcBef>
                <a:spcPts val="0"/>
              </a:spcBef>
              <a:spcAft>
                <a:spcPts val="0"/>
              </a:spcAft>
              <a:buClr>
                <a:srgbClr val="FF0000"/>
              </a:buClr>
              <a:buSzPct val="150000"/>
              <a:buFont typeface="Arial" panose="020B0604020202020204" pitchFamily="34" charset="0"/>
              <a:buChar char="•"/>
              <a:defRPr/>
            </a:pPr>
            <a:r>
              <a:rPr lang="en-US" sz="2400" dirty="0">
                <a:solidFill>
                  <a:srgbClr val="404040"/>
                </a:solidFill>
                <a:latin typeface="Calibri Regolare" charset="0"/>
                <a:sym typeface="Wingdings" charset="2"/>
              </a:rPr>
              <a:t>Measurements of cosmic (co-) variances</a:t>
            </a:r>
          </a:p>
        </p:txBody>
      </p:sp>
      <p:pic>
        <p:nvPicPr>
          <p:cNvPr id="13316" name="Picture 8">
            <a:extLst>
              <a:ext uri="{FF2B5EF4-FFF2-40B4-BE49-F238E27FC236}">
                <a16:creationId xmlns:a16="http://schemas.microsoft.com/office/drawing/2014/main" id="{0425111A-6B2F-6F3B-970F-CB12D0E37A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9563" y="-22225"/>
            <a:ext cx="863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9">
            <a:extLst>
              <a:ext uri="{FF2B5EF4-FFF2-40B4-BE49-F238E27FC236}">
                <a16:creationId xmlns:a16="http://schemas.microsoft.com/office/drawing/2014/main" id="{D0877E23-53EF-3864-2700-FC88AFEF45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98238" y="-22225"/>
            <a:ext cx="892175"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CasellaDiTesto 4">
            <a:extLst>
              <a:ext uri="{FF2B5EF4-FFF2-40B4-BE49-F238E27FC236}">
                <a16:creationId xmlns:a16="http://schemas.microsoft.com/office/drawing/2014/main" id="{8FB1FCEF-0551-52E0-A65C-FAA9562AFA0D}"/>
              </a:ext>
            </a:extLst>
          </p:cNvPr>
          <p:cNvSpPr txBox="1">
            <a:spLocks noChangeArrowheads="1"/>
          </p:cNvSpPr>
          <p:nvPr/>
        </p:nvSpPr>
        <p:spPr bwMode="auto">
          <a:xfrm>
            <a:off x="312738" y="1166813"/>
            <a:ext cx="6162675" cy="452437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it-IS" altLang="it-IS" sz="2400" b="1">
                <a:solidFill>
                  <a:srgbClr val="FF0000"/>
                </a:solidFill>
              </a:rPr>
              <a:t>(a) </a:t>
            </a:r>
            <a:r>
              <a:rPr lang="it-IS" altLang="it-IS" sz="2400"/>
              <a:t>Lagrangian Perturbation Theory: </a:t>
            </a:r>
          </a:p>
          <a:p>
            <a:pPr eaLnBrk="1" hangingPunct="1"/>
            <a:r>
              <a:rPr lang="it-IS" altLang="it-IS" sz="2400"/>
              <a:t>     displacements are computed </a:t>
            </a:r>
            <a:r>
              <a:rPr lang="it-IT" altLang="it-IS" sz="2400"/>
              <a:t>only once in  </a:t>
            </a:r>
          </a:p>
          <a:p>
            <a:pPr eaLnBrk="1" hangingPunct="1"/>
            <a:r>
              <a:rPr lang="it-IT" altLang="it-IS" sz="2400"/>
              <a:t>     Lagrangian coordinates (1 time-step)</a:t>
            </a:r>
            <a:endParaRPr lang="it-IS" altLang="it-IS" sz="2400"/>
          </a:p>
          <a:p>
            <a:pPr eaLnBrk="1" hangingPunct="1"/>
            <a:r>
              <a:rPr lang="it-IS" altLang="it-IS" sz="2400"/>
              <a:t>e.g. PeakPatch </a:t>
            </a:r>
            <a:r>
              <a:rPr lang="it-IS" altLang="it-IS" sz="2400">
                <a:solidFill>
                  <a:schemeClr val="accent1"/>
                </a:solidFill>
              </a:rPr>
              <a:t>(Bond &amp; Myers 1996)</a:t>
            </a:r>
          </a:p>
          <a:p>
            <a:pPr eaLnBrk="1" hangingPunct="1"/>
            <a:r>
              <a:rPr lang="it-IS" altLang="it-IS" sz="2400"/>
              <a:t>        Pinocchio </a:t>
            </a:r>
            <a:r>
              <a:rPr lang="it-IS" altLang="it-IS" sz="2400">
                <a:solidFill>
                  <a:schemeClr val="accent1"/>
                </a:solidFill>
              </a:rPr>
              <a:t>(Monaco+2002)</a:t>
            </a:r>
          </a:p>
          <a:p>
            <a:pPr eaLnBrk="1" hangingPunct="1"/>
            <a:endParaRPr lang="it-IS" altLang="it-IS" sz="2400"/>
          </a:p>
          <a:p>
            <a:pPr eaLnBrk="1" hangingPunct="1"/>
            <a:r>
              <a:rPr lang="it-IS" altLang="it-IS" sz="2400" b="1">
                <a:solidFill>
                  <a:srgbClr val="FF0000"/>
                </a:solidFill>
              </a:rPr>
              <a:t>(b) </a:t>
            </a:r>
            <a:r>
              <a:rPr lang="it-IS" altLang="it-IS" sz="2400"/>
              <a:t>Approximate Particle-Mesh N-body (or </a:t>
            </a:r>
          </a:p>
          <a:p>
            <a:pPr eaLnBrk="1" hangingPunct="1"/>
            <a:r>
              <a:rPr lang="it-IS" altLang="it-IS" sz="2400"/>
              <a:t>      augmented LPT) solvers</a:t>
            </a:r>
          </a:p>
          <a:p>
            <a:pPr eaLnBrk="1" hangingPunct="1"/>
            <a:r>
              <a:rPr lang="en-US" altLang="it-IS" sz="2400">
                <a:solidFill>
                  <a:srgbClr val="FF0000"/>
                </a:solidFill>
                <a:latin typeface="Wingdings" pitchFamily="2" charset="2"/>
                <a:ea typeface="Wingdings" pitchFamily="2" charset="2"/>
                <a:cs typeface="Wingdings" pitchFamily="2" charset="2"/>
              </a:rPr>
              <a:t> </a:t>
            </a:r>
            <a:r>
              <a:rPr lang="it-IS" altLang="it-IS" sz="2400"/>
              <a:t>Unlike PM, maintain large-scale accuracy </a:t>
            </a:r>
          </a:p>
          <a:p>
            <a:pPr eaLnBrk="1" hangingPunct="1"/>
            <a:r>
              <a:rPr lang="it-IS" altLang="it-IS" sz="2400"/>
              <a:t>         with few tens of  time-steps</a:t>
            </a:r>
          </a:p>
          <a:p>
            <a:pPr eaLnBrk="1" hangingPunct="1"/>
            <a:r>
              <a:rPr lang="it-IS" altLang="it-IS" sz="2400"/>
              <a:t>e.g. COLA </a:t>
            </a:r>
            <a:r>
              <a:rPr lang="it-IS" altLang="it-IS" sz="2400">
                <a:solidFill>
                  <a:schemeClr val="accent1"/>
                </a:solidFill>
              </a:rPr>
              <a:t>(Tassev+2003)</a:t>
            </a:r>
          </a:p>
          <a:p>
            <a:pPr eaLnBrk="1" hangingPunct="1"/>
            <a:r>
              <a:rPr lang="it-IS" altLang="it-IS" sz="2400"/>
              <a:t>       FastPM </a:t>
            </a:r>
            <a:r>
              <a:rPr lang="it-IS" altLang="it-IS" sz="2400">
                <a:solidFill>
                  <a:schemeClr val="accent1"/>
                </a:solidFill>
              </a:rPr>
              <a:t>(Feng+2016)</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5361" name="Google Shape;345;p64">
            <a:extLst>
              <a:ext uri="{FF2B5EF4-FFF2-40B4-BE49-F238E27FC236}">
                <a16:creationId xmlns:a16="http://schemas.microsoft.com/office/drawing/2014/main" id="{0DA767E8-5303-EED5-490D-D2FE370A2C53}"/>
              </a:ext>
            </a:extLst>
          </p:cNvPr>
          <p:cNvGrpSpPr>
            <a:grpSpLocks/>
          </p:cNvGrpSpPr>
          <p:nvPr/>
        </p:nvGrpSpPr>
        <p:grpSpPr bwMode="auto">
          <a:xfrm>
            <a:off x="0" y="6511925"/>
            <a:ext cx="12192000" cy="360363"/>
            <a:chOff x="0" y="6511282"/>
            <a:chExt cx="12192000" cy="361767"/>
          </a:xfrm>
        </p:grpSpPr>
        <p:pic>
          <p:nvPicPr>
            <p:cNvPr id="15381" name="Google Shape;346;p64">
              <a:extLst>
                <a:ext uri="{FF2B5EF4-FFF2-40B4-BE49-F238E27FC236}">
                  <a16:creationId xmlns:a16="http://schemas.microsoft.com/office/drawing/2014/main" id="{C3400EF4-CBAA-A986-3F88-1980A369F74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11282"/>
              <a:ext cx="12192000" cy="361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7" name="Google Shape;347;p64">
              <a:extLst>
                <a:ext uri="{FF2B5EF4-FFF2-40B4-BE49-F238E27FC236}">
                  <a16:creationId xmlns:a16="http://schemas.microsoft.com/office/drawing/2014/main" id="{B094C386-ECB7-FB9B-3462-A5FB7B759F50}"/>
                </a:ext>
              </a:extLst>
            </p:cNvPr>
            <p:cNvSpPr txBox="1"/>
            <p:nvPr/>
          </p:nvSpPr>
          <p:spPr>
            <a:xfrm>
              <a:off x="6713538" y="6536781"/>
              <a:ext cx="5316537" cy="317144"/>
            </a:xfrm>
            <a:prstGeom prst="rect">
              <a:avLst/>
            </a:prstGeom>
            <a:noFill/>
            <a:ln>
              <a:noFill/>
            </a:ln>
          </p:spPr>
          <p:txBody>
            <a:bodyPr spcFirstLastPara="1" lIns="91433" tIns="45700" rIns="91433" bIns="45700">
              <a:spAutoFit/>
            </a:bodyPr>
            <a:lstStyle/>
            <a:p>
              <a:pPr algn="r" eaLnBrk="1" fontAlgn="auto" hangingPunct="1">
                <a:spcBef>
                  <a:spcPts val="0"/>
                </a:spcBef>
                <a:spcAft>
                  <a:spcPts val="0"/>
                </a:spcAft>
                <a:buClr>
                  <a:srgbClr val="000000"/>
                </a:buClr>
                <a:buSzPts val="1100"/>
                <a:defRPr/>
              </a:pPr>
              <a:r>
                <a:rPr lang="it" sz="1467">
                  <a:solidFill>
                    <a:schemeClr val="lt1"/>
                  </a:solidFill>
                  <a:latin typeface="Arial"/>
                  <a:ea typeface="Arial"/>
                  <a:cs typeface="Arial"/>
                  <a:sym typeface="Arial"/>
                </a:rPr>
                <a:t>Missione 4 </a:t>
              </a:r>
              <a:r>
                <a:rPr lang="it" sz="1467" b="1">
                  <a:solidFill>
                    <a:schemeClr val="lt1"/>
                  </a:solidFill>
                  <a:latin typeface="Arial"/>
                  <a:ea typeface="Arial"/>
                  <a:cs typeface="Arial"/>
                  <a:sym typeface="Arial"/>
                </a:rPr>
                <a:t>• Istruzione e Ricerca </a:t>
              </a:r>
              <a:endParaRPr sz="1467">
                <a:solidFill>
                  <a:schemeClr val="lt1"/>
                </a:solidFill>
                <a:latin typeface="Arial"/>
                <a:ea typeface="Arial"/>
                <a:cs typeface="Arial"/>
                <a:sym typeface="Arial"/>
              </a:endParaRPr>
            </a:p>
          </p:txBody>
        </p:sp>
        <p:sp>
          <p:nvSpPr>
            <p:cNvPr id="348" name="Google Shape;348;p64">
              <a:extLst>
                <a:ext uri="{FF2B5EF4-FFF2-40B4-BE49-F238E27FC236}">
                  <a16:creationId xmlns:a16="http://schemas.microsoft.com/office/drawing/2014/main" id="{81A0FBC2-F0DC-38E2-1EDF-870E29FED230}"/>
                </a:ext>
              </a:extLst>
            </p:cNvPr>
            <p:cNvSpPr txBox="1"/>
            <p:nvPr/>
          </p:nvSpPr>
          <p:spPr>
            <a:xfrm>
              <a:off x="468313" y="6530406"/>
              <a:ext cx="7918450" cy="318737"/>
            </a:xfrm>
            <a:prstGeom prst="rect">
              <a:avLst/>
            </a:prstGeom>
            <a:noFill/>
            <a:ln>
              <a:noFill/>
            </a:ln>
          </p:spPr>
          <p:txBody>
            <a:bodyPr spcFirstLastPara="1" lIns="91433" tIns="45700" rIns="91433" bIns="45700">
              <a:spAutoFit/>
            </a:bodyPr>
            <a:lstStyle/>
            <a:p>
              <a:pPr eaLnBrk="1" fontAlgn="auto" hangingPunct="1">
                <a:spcBef>
                  <a:spcPts val="0"/>
                </a:spcBef>
                <a:spcAft>
                  <a:spcPts val="0"/>
                </a:spcAft>
                <a:buClr>
                  <a:srgbClr val="000000"/>
                </a:buClr>
                <a:buSzPts val="1100"/>
                <a:defRPr/>
              </a:pPr>
              <a:r>
                <a:rPr lang="it" sz="1467">
                  <a:solidFill>
                    <a:schemeClr val="lt1"/>
                  </a:solidFill>
                  <a:latin typeface="Titillium Web"/>
                  <a:ea typeface="Titillium Web"/>
                  <a:cs typeface="Titillium Web"/>
                  <a:sym typeface="Titillium Web"/>
                </a:rPr>
                <a:t>ICSC Italian Research Center on High-Performance Computing, Big Data and Quantum Computing</a:t>
              </a:r>
              <a:endParaRPr sz="1467">
                <a:solidFill>
                  <a:srgbClr val="000000"/>
                </a:solidFill>
                <a:latin typeface="Arial"/>
                <a:ea typeface="Arial"/>
                <a:cs typeface="Arial"/>
                <a:sym typeface="Arial"/>
              </a:endParaRPr>
            </a:p>
          </p:txBody>
        </p:sp>
      </p:grpSp>
      <p:sp>
        <p:nvSpPr>
          <p:cNvPr id="15362" name="Google Shape;349;p64">
            <a:extLst>
              <a:ext uri="{FF2B5EF4-FFF2-40B4-BE49-F238E27FC236}">
                <a16:creationId xmlns:a16="http://schemas.microsoft.com/office/drawing/2014/main" id="{1D4BEA31-0BF8-5041-28A0-492BD9D1DDBC}"/>
              </a:ext>
            </a:extLst>
          </p:cNvPr>
          <p:cNvSpPr txBox="1">
            <a:spLocks noChangeArrowheads="1"/>
          </p:cNvSpPr>
          <p:nvPr/>
        </p:nvSpPr>
        <p:spPr bwMode="auto">
          <a:xfrm>
            <a:off x="-244475" y="828675"/>
            <a:ext cx="61817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00" rIns="91433"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ct val="90000"/>
              </a:lnSpc>
              <a:buClr>
                <a:srgbClr val="000000"/>
              </a:buClr>
              <a:buSzPts val="1800"/>
            </a:pPr>
            <a:r>
              <a:rPr lang="en-US" altLang="it-IS" sz="2800" i="1">
                <a:solidFill>
                  <a:srgbClr val="0070C0"/>
                </a:solidFill>
                <a:latin typeface="Calibri Regolare"/>
              </a:rPr>
              <a:t>(Monaco+2002, 2013; Munari+2017)</a:t>
            </a:r>
            <a:endParaRPr lang="it-IS" altLang="it-IS" sz="2800" i="1">
              <a:solidFill>
                <a:srgbClr val="000000"/>
              </a:solidFill>
              <a:latin typeface="Titillium Web" pitchFamily="2" charset="77"/>
              <a:ea typeface="Titillium Web" pitchFamily="2" charset="77"/>
              <a:cs typeface="Titillium Web" pitchFamily="2" charset="77"/>
              <a:sym typeface="Titillium Web" pitchFamily="2" charset="77"/>
            </a:endParaRPr>
          </a:p>
        </p:txBody>
      </p:sp>
      <p:sp>
        <p:nvSpPr>
          <p:cNvPr id="350" name="Google Shape;350;p64">
            <a:extLst>
              <a:ext uri="{FF2B5EF4-FFF2-40B4-BE49-F238E27FC236}">
                <a16:creationId xmlns:a16="http://schemas.microsoft.com/office/drawing/2014/main" id="{F5311914-97AC-205E-98EC-4E37C75FEE5E}"/>
              </a:ext>
            </a:extLst>
          </p:cNvPr>
          <p:cNvSpPr txBox="1"/>
          <p:nvPr/>
        </p:nvSpPr>
        <p:spPr>
          <a:xfrm>
            <a:off x="769938" y="2716213"/>
            <a:ext cx="5502275" cy="3724275"/>
          </a:xfrm>
          <a:prstGeom prst="rect">
            <a:avLst/>
          </a:prstGeom>
          <a:noFill/>
          <a:ln>
            <a:noFill/>
          </a:ln>
        </p:spPr>
        <p:txBody>
          <a:bodyPr spcFirstLastPara="1" lIns="121900" tIns="121900" rIns="121900" bIns="121900"/>
          <a:lstStyle/>
          <a:p>
            <a:pPr eaLnBrk="1" fontAlgn="auto" hangingPunct="1">
              <a:spcBef>
                <a:spcPts val="0"/>
              </a:spcBef>
              <a:spcAft>
                <a:spcPts val="0"/>
              </a:spcAft>
              <a:buClr>
                <a:srgbClr val="000000"/>
              </a:buClr>
              <a:buSzPts val="1400"/>
              <a:defRPr/>
            </a:pPr>
            <a:endParaRPr sz="1867" dirty="0">
              <a:solidFill>
                <a:schemeClr val="dk1"/>
              </a:solidFill>
              <a:latin typeface="Ubuntu Medium"/>
              <a:ea typeface="Ubuntu Medium"/>
              <a:cs typeface="Ubuntu Medium"/>
              <a:sym typeface="Ubuntu Medium"/>
            </a:endParaRPr>
          </a:p>
          <a:p>
            <a:pPr marL="609585" indent="-431789" eaLnBrk="1" fontAlgn="auto" hangingPunct="1">
              <a:lnSpc>
                <a:spcPct val="115000"/>
              </a:lnSpc>
              <a:spcBef>
                <a:spcPts val="0"/>
              </a:spcBef>
              <a:spcAft>
                <a:spcPts val="0"/>
              </a:spcAft>
              <a:buClr>
                <a:schemeClr val="dk1"/>
              </a:buClr>
              <a:buSzPts val="1500"/>
              <a:buFont typeface="Titillium Web SemiBold"/>
              <a:buAutoNum type="arabicPeriod"/>
              <a:defRPr/>
            </a:pPr>
            <a:r>
              <a:rPr lang="it" sz="2000" dirty="0">
                <a:solidFill>
                  <a:schemeClr val="dk1"/>
                </a:solidFill>
                <a:latin typeface="Titillium Web SemiBold"/>
                <a:ea typeface="Titillium Web SemiBold"/>
                <a:cs typeface="Titillium Web SemiBold"/>
                <a:sym typeface="Titillium Web SemiBold"/>
              </a:rPr>
              <a:t>Generation of a</a:t>
            </a:r>
            <a:r>
              <a:rPr lang="it" sz="2000" b="1" dirty="0">
                <a:solidFill>
                  <a:srgbClr val="1C7FFF"/>
                </a:solidFill>
                <a:latin typeface="Titillium Web"/>
                <a:ea typeface="Titillium Web"/>
                <a:cs typeface="Titillium Web"/>
                <a:sym typeface="Titillium Web"/>
              </a:rPr>
              <a:t> linear density field </a:t>
            </a:r>
            <a:r>
              <a:rPr lang="it" sz="2000" dirty="0">
                <a:solidFill>
                  <a:schemeClr val="dk1"/>
                </a:solidFill>
                <a:latin typeface="Titillium Web SemiBold"/>
                <a:ea typeface="Titillium Web SemiBold"/>
                <a:cs typeface="Titillium Web SemiBold"/>
                <a:sym typeface="Titillium Web SemiBold"/>
              </a:rPr>
              <a:t>on a </a:t>
            </a:r>
            <a:r>
              <a:rPr lang="it" sz="2000" b="1" dirty="0">
                <a:solidFill>
                  <a:srgbClr val="1C7FFF"/>
                </a:solidFill>
                <a:latin typeface="Titillium Web"/>
                <a:ea typeface="Titillium Web"/>
                <a:cs typeface="Titillium Web"/>
                <a:sym typeface="Titillium Web"/>
              </a:rPr>
              <a:t>regular grid</a:t>
            </a:r>
            <a:endParaRPr sz="2000" b="1" dirty="0">
              <a:solidFill>
                <a:srgbClr val="1C7FFF"/>
              </a:solidFill>
              <a:latin typeface="Titillium Web"/>
              <a:ea typeface="Titillium Web"/>
              <a:cs typeface="Titillium Web"/>
              <a:sym typeface="Titillium Web"/>
            </a:endParaRPr>
          </a:p>
          <a:p>
            <a:pPr marL="609585" indent="-431789" eaLnBrk="1" fontAlgn="auto" hangingPunct="1">
              <a:spcBef>
                <a:spcPts val="1067"/>
              </a:spcBef>
              <a:spcAft>
                <a:spcPts val="0"/>
              </a:spcAft>
              <a:buClr>
                <a:schemeClr val="dk1"/>
              </a:buClr>
              <a:buSzPts val="1500"/>
              <a:buFont typeface="Titillium Web SemiBold"/>
              <a:buAutoNum type="arabicPeriod"/>
              <a:defRPr/>
            </a:pPr>
            <a:r>
              <a:rPr lang="it" sz="2000" dirty="0">
                <a:solidFill>
                  <a:schemeClr val="dk1"/>
                </a:solidFill>
                <a:latin typeface="Titillium Web SemiBold"/>
                <a:ea typeface="Titillium Web SemiBold"/>
                <a:cs typeface="Titillium Web SemiBold"/>
                <a:sym typeface="Titillium Web SemiBold"/>
              </a:rPr>
              <a:t>Computation of </a:t>
            </a:r>
            <a:r>
              <a:rPr lang="it" sz="2000" b="1" dirty="0">
                <a:solidFill>
                  <a:srgbClr val="1C7FFF"/>
                </a:solidFill>
                <a:latin typeface="Titillium Web"/>
                <a:ea typeface="Titillium Web"/>
                <a:cs typeface="Titillium Web"/>
                <a:sym typeface="Titillium Web"/>
              </a:rPr>
              <a:t>collapse time (FMAX)</a:t>
            </a:r>
            <a:r>
              <a:rPr lang="it" sz="2000" dirty="0">
                <a:solidFill>
                  <a:srgbClr val="00FF00"/>
                </a:solidFill>
                <a:latin typeface="Titillium Web SemiBold"/>
                <a:ea typeface="Titillium Web SemiBold"/>
                <a:cs typeface="Titillium Web SemiBold"/>
                <a:sym typeface="Titillium Web SemiBold"/>
              </a:rPr>
              <a:t> </a:t>
            </a:r>
            <a:r>
              <a:rPr lang="it" sz="2000" dirty="0">
                <a:solidFill>
                  <a:schemeClr val="dk1"/>
                </a:solidFill>
                <a:latin typeface="Titillium Web SemiBold"/>
                <a:ea typeface="Titillium Web SemiBold"/>
                <a:cs typeface="Titillium Web SemiBold"/>
                <a:sym typeface="Titillium Web SemiBold"/>
              </a:rPr>
              <a:t>using an ellipsoidal model based on</a:t>
            </a:r>
            <a:r>
              <a:rPr lang="it" sz="2000" b="1" dirty="0">
                <a:solidFill>
                  <a:srgbClr val="1C7FFF"/>
                </a:solidFill>
                <a:latin typeface="Titillium Web"/>
                <a:ea typeface="Titillium Web"/>
                <a:cs typeface="Titillium Web"/>
                <a:sym typeface="Titillium Web"/>
              </a:rPr>
              <a:t> LPT</a:t>
            </a:r>
            <a:endParaRPr sz="2000" b="1" dirty="0">
              <a:solidFill>
                <a:srgbClr val="1C7FFF"/>
              </a:solidFill>
              <a:latin typeface="Titillium Web"/>
              <a:ea typeface="Titillium Web"/>
              <a:cs typeface="Titillium Web"/>
              <a:sym typeface="Titillium Web"/>
            </a:endParaRPr>
          </a:p>
          <a:p>
            <a:pPr marL="609585" indent="-431789" eaLnBrk="1" fontAlgn="auto" hangingPunct="1">
              <a:spcBef>
                <a:spcPts val="1333"/>
              </a:spcBef>
              <a:spcAft>
                <a:spcPts val="0"/>
              </a:spcAft>
              <a:buClr>
                <a:schemeClr val="dk1"/>
              </a:buClr>
              <a:buSzPts val="1500"/>
              <a:buFont typeface="Titillium Web SemiBold"/>
              <a:buAutoNum type="arabicPeriod"/>
              <a:defRPr/>
            </a:pPr>
            <a:r>
              <a:rPr lang="it" sz="2000" b="1" dirty="0">
                <a:solidFill>
                  <a:srgbClr val="1C7FFF"/>
                </a:solidFill>
                <a:latin typeface="Titillium Web"/>
                <a:ea typeface="Titillium Web"/>
                <a:cs typeface="Titillium Web"/>
                <a:sym typeface="Titillium Web"/>
              </a:rPr>
              <a:t>Fragmentation</a:t>
            </a:r>
            <a:r>
              <a:rPr lang="it" sz="2000" dirty="0">
                <a:solidFill>
                  <a:srgbClr val="00FF00"/>
                </a:solidFill>
                <a:latin typeface="Titillium Web SemiBold"/>
                <a:ea typeface="Titillium Web SemiBold"/>
                <a:cs typeface="Titillium Web SemiBold"/>
                <a:sym typeface="Titillium Web SemiBold"/>
              </a:rPr>
              <a:t> </a:t>
            </a:r>
            <a:r>
              <a:rPr lang="it" sz="2000" dirty="0">
                <a:solidFill>
                  <a:schemeClr val="dk1"/>
                </a:solidFill>
                <a:latin typeface="Titillium Web SemiBold"/>
                <a:ea typeface="Titillium Web SemiBold"/>
                <a:cs typeface="Titillium Web SemiBold"/>
                <a:sym typeface="Titillium Web SemiBold"/>
              </a:rPr>
              <a:t>of the collapsed medium for </a:t>
            </a:r>
            <a:r>
              <a:rPr lang="it" sz="2000" b="1" dirty="0">
                <a:solidFill>
                  <a:srgbClr val="1C7FFF"/>
                </a:solidFill>
                <a:latin typeface="Titillium Web"/>
                <a:ea typeface="Titillium Web"/>
                <a:cs typeface="Titillium Web"/>
                <a:sym typeface="Titillium Web"/>
              </a:rPr>
              <a:t>halo identification</a:t>
            </a:r>
            <a:endParaRPr sz="2000" b="1" dirty="0">
              <a:solidFill>
                <a:srgbClr val="1C7FFF"/>
              </a:solidFill>
              <a:latin typeface="Titillium Web"/>
              <a:ea typeface="Titillium Web"/>
              <a:cs typeface="Titillium Web"/>
              <a:sym typeface="Titillium Web"/>
            </a:endParaRPr>
          </a:p>
          <a:p>
            <a:pPr marL="609585" indent="-431789" eaLnBrk="1" fontAlgn="auto" hangingPunct="1">
              <a:spcBef>
                <a:spcPts val="1333"/>
              </a:spcBef>
              <a:spcAft>
                <a:spcPts val="0"/>
              </a:spcAft>
              <a:buClr>
                <a:schemeClr val="dk1"/>
              </a:buClr>
              <a:buSzPts val="1500"/>
              <a:buFont typeface="Titillium Web SemiBold"/>
              <a:buAutoNum type="arabicPeriod"/>
              <a:defRPr/>
            </a:pPr>
            <a:r>
              <a:rPr lang="it" sz="2000" dirty="0">
                <a:solidFill>
                  <a:schemeClr val="dk1"/>
                </a:solidFill>
                <a:latin typeface="Titillium Web SemiBold"/>
                <a:ea typeface="Titillium Web SemiBold"/>
                <a:cs typeface="Titillium Web SemiBold"/>
                <a:sym typeface="Titillium Web SemiBold"/>
              </a:rPr>
              <a:t>Creation of </a:t>
            </a:r>
            <a:r>
              <a:rPr lang="it" sz="2000" b="1" dirty="0">
                <a:solidFill>
                  <a:srgbClr val="1C7FFF"/>
                </a:solidFill>
                <a:latin typeface="Titillium Web"/>
                <a:ea typeface="Titillium Web"/>
                <a:cs typeface="Titillium Web"/>
                <a:sym typeface="Titillium Web"/>
              </a:rPr>
              <a:t>halo catalogs</a:t>
            </a:r>
            <a:r>
              <a:rPr lang="it" sz="2000" dirty="0">
                <a:solidFill>
                  <a:srgbClr val="00FF00"/>
                </a:solidFill>
                <a:latin typeface="Titillium Web SemiBold"/>
                <a:ea typeface="Titillium Web SemiBold"/>
                <a:cs typeface="Titillium Web SemiBold"/>
                <a:sym typeface="Titillium Web SemiBold"/>
              </a:rPr>
              <a:t> </a:t>
            </a:r>
            <a:r>
              <a:rPr lang="it" sz="2000" dirty="0">
                <a:solidFill>
                  <a:schemeClr val="dk1"/>
                </a:solidFill>
                <a:latin typeface="Titillium Web SemiBold"/>
                <a:ea typeface="Titillium Web SemiBold"/>
                <a:cs typeface="Titillium Web SemiBold"/>
                <a:sym typeface="Titillium Web SemiBold"/>
              </a:rPr>
              <a:t>(box and light cones) moving halos with </a:t>
            </a:r>
            <a:r>
              <a:rPr lang="it" sz="2000" b="1" dirty="0">
                <a:solidFill>
                  <a:srgbClr val="1C7FFF"/>
                </a:solidFill>
                <a:latin typeface="Titillium Web"/>
                <a:ea typeface="Titillium Web"/>
                <a:cs typeface="Titillium Web"/>
                <a:sym typeface="Titillium Web"/>
              </a:rPr>
              <a:t>3LPT</a:t>
            </a:r>
            <a:endParaRPr sz="2000" b="1" dirty="0">
              <a:solidFill>
                <a:srgbClr val="1C7FFF"/>
              </a:solidFill>
              <a:latin typeface="Titillium Web"/>
              <a:ea typeface="Titillium Web"/>
              <a:cs typeface="Titillium Web"/>
              <a:sym typeface="Titillium Web"/>
            </a:endParaRPr>
          </a:p>
          <a:p>
            <a:pPr eaLnBrk="1" fontAlgn="auto" hangingPunct="1">
              <a:lnSpc>
                <a:spcPct val="200000"/>
              </a:lnSpc>
              <a:spcBef>
                <a:spcPts val="1333"/>
              </a:spcBef>
              <a:spcAft>
                <a:spcPts val="0"/>
              </a:spcAft>
              <a:buClr>
                <a:srgbClr val="000000"/>
              </a:buClr>
              <a:buSzPts val="1200"/>
              <a:defRPr/>
            </a:pPr>
            <a:endParaRPr sz="1600" dirty="0">
              <a:solidFill>
                <a:schemeClr val="dk1"/>
              </a:solidFill>
              <a:latin typeface="Ubuntu Medium"/>
              <a:ea typeface="Ubuntu Medium"/>
              <a:cs typeface="Ubuntu Medium"/>
              <a:sym typeface="Ubuntu Medium"/>
            </a:endParaRPr>
          </a:p>
          <a:p>
            <a:pPr eaLnBrk="1" fontAlgn="auto" hangingPunct="1">
              <a:lnSpc>
                <a:spcPct val="200000"/>
              </a:lnSpc>
              <a:spcBef>
                <a:spcPts val="1333"/>
              </a:spcBef>
              <a:spcAft>
                <a:spcPts val="1333"/>
              </a:spcAft>
              <a:buClr>
                <a:srgbClr val="000000"/>
              </a:buClr>
              <a:buSzPts val="1200"/>
              <a:defRPr/>
            </a:pPr>
            <a:r>
              <a:rPr lang="it" sz="1600" dirty="0">
                <a:solidFill>
                  <a:schemeClr val="dk1"/>
                </a:solidFill>
                <a:latin typeface="Ubuntu Medium"/>
                <a:ea typeface="Ubuntu Medium"/>
                <a:cs typeface="Ubuntu Medium"/>
                <a:sym typeface="Ubuntu Medium"/>
              </a:rPr>
              <a:t>	</a:t>
            </a:r>
            <a:endParaRPr sz="1600" dirty="0">
              <a:solidFill>
                <a:schemeClr val="dk1"/>
              </a:solidFill>
              <a:latin typeface="Ubuntu Medium"/>
              <a:ea typeface="Ubuntu Medium"/>
              <a:cs typeface="Ubuntu Medium"/>
              <a:sym typeface="Ubuntu Medium"/>
            </a:endParaRPr>
          </a:p>
        </p:txBody>
      </p:sp>
      <p:cxnSp>
        <p:nvCxnSpPr>
          <p:cNvPr id="15364" name="Google Shape;351;p64">
            <a:extLst>
              <a:ext uri="{FF2B5EF4-FFF2-40B4-BE49-F238E27FC236}">
                <a16:creationId xmlns:a16="http://schemas.microsoft.com/office/drawing/2014/main" id="{F62ECD00-7696-C71A-F9EA-2226517B692D}"/>
              </a:ext>
            </a:extLst>
          </p:cNvPr>
          <p:cNvCxnSpPr>
            <a:cxnSpLocks noChangeShapeType="1"/>
          </p:cNvCxnSpPr>
          <p:nvPr/>
        </p:nvCxnSpPr>
        <p:spPr bwMode="auto">
          <a:xfrm>
            <a:off x="7011988" y="3338513"/>
            <a:ext cx="871537" cy="0"/>
          </a:xfrm>
          <a:prstGeom prst="straightConnector1">
            <a:avLst/>
          </a:prstGeom>
          <a:noFill/>
          <a:ln w="28575">
            <a:solidFill>
              <a:srgbClr val="1C7FFF"/>
            </a:solidFill>
            <a:round/>
            <a:headEnd type="none" w="sm" len="sm"/>
            <a:tailEnd type="triangle" w="med" len="med"/>
          </a:ln>
          <a:extLst>
            <a:ext uri="{909E8E84-426E-40DD-AFC4-6F175D3DCCD1}">
              <a14:hiddenFill xmlns:a14="http://schemas.microsoft.com/office/drawing/2010/main">
                <a:noFill/>
              </a14:hiddenFill>
            </a:ext>
          </a:extLst>
        </p:spPr>
      </p:cxnSp>
      <p:cxnSp>
        <p:nvCxnSpPr>
          <p:cNvPr id="15365" name="Google Shape;352;p64">
            <a:extLst>
              <a:ext uri="{FF2B5EF4-FFF2-40B4-BE49-F238E27FC236}">
                <a16:creationId xmlns:a16="http://schemas.microsoft.com/office/drawing/2014/main" id="{8E54857B-434F-08A0-A00D-F29A87D1ACF3}"/>
              </a:ext>
            </a:extLst>
          </p:cNvPr>
          <p:cNvCxnSpPr>
            <a:cxnSpLocks noChangeShapeType="1"/>
          </p:cNvCxnSpPr>
          <p:nvPr/>
        </p:nvCxnSpPr>
        <p:spPr bwMode="auto">
          <a:xfrm>
            <a:off x="7011988" y="4214813"/>
            <a:ext cx="871537" cy="0"/>
          </a:xfrm>
          <a:prstGeom prst="straightConnector1">
            <a:avLst/>
          </a:prstGeom>
          <a:noFill/>
          <a:ln w="28575">
            <a:solidFill>
              <a:srgbClr val="1C7FFF"/>
            </a:solidFill>
            <a:round/>
            <a:headEnd type="none" w="sm" len="sm"/>
            <a:tailEnd type="triangle" w="med" len="med"/>
          </a:ln>
          <a:extLst>
            <a:ext uri="{909E8E84-426E-40DD-AFC4-6F175D3DCCD1}">
              <a14:hiddenFill xmlns:a14="http://schemas.microsoft.com/office/drawing/2010/main">
                <a:noFill/>
              </a14:hiddenFill>
            </a:ext>
          </a:extLst>
        </p:spPr>
      </p:cxnSp>
      <p:cxnSp>
        <p:nvCxnSpPr>
          <p:cNvPr id="15366" name="Google Shape;353;p64">
            <a:extLst>
              <a:ext uri="{FF2B5EF4-FFF2-40B4-BE49-F238E27FC236}">
                <a16:creationId xmlns:a16="http://schemas.microsoft.com/office/drawing/2014/main" id="{37DC635F-F42C-CD27-0DAF-EFC13C0C64E6}"/>
              </a:ext>
            </a:extLst>
          </p:cNvPr>
          <p:cNvCxnSpPr>
            <a:cxnSpLocks noChangeShapeType="1"/>
          </p:cNvCxnSpPr>
          <p:nvPr/>
        </p:nvCxnSpPr>
        <p:spPr bwMode="auto">
          <a:xfrm>
            <a:off x="7011988" y="5089525"/>
            <a:ext cx="871537" cy="0"/>
          </a:xfrm>
          <a:prstGeom prst="straightConnector1">
            <a:avLst/>
          </a:prstGeom>
          <a:noFill/>
          <a:ln w="28575">
            <a:solidFill>
              <a:srgbClr val="1C7FFF"/>
            </a:solidFill>
            <a:round/>
            <a:headEnd type="none" w="sm" len="sm"/>
            <a:tailEnd type="triangle" w="med" len="med"/>
          </a:ln>
          <a:extLst>
            <a:ext uri="{909E8E84-426E-40DD-AFC4-6F175D3DCCD1}">
              <a14:hiddenFill xmlns:a14="http://schemas.microsoft.com/office/drawing/2010/main">
                <a:noFill/>
              </a14:hiddenFill>
            </a:ext>
          </a:extLst>
        </p:spPr>
      </p:cxnSp>
      <p:sp>
        <p:nvSpPr>
          <p:cNvPr id="354" name="Google Shape;354;p64">
            <a:extLst>
              <a:ext uri="{FF2B5EF4-FFF2-40B4-BE49-F238E27FC236}">
                <a16:creationId xmlns:a16="http://schemas.microsoft.com/office/drawing/2014/main" id="{57053225-8B74-7480-D5BC-CC94B257002D}"/>
              </a:ext>
            </a:extLst>
          </p:cNvPr>
          <p:cNvSpPr txBox="1"/>
          <p:nvPr/>
        </p:nvSpPr>
        <p:spPr>
          <a:xfrm>
            <a:off x="8782050" y="3076575"/>
            <a:ext cx="2463800" cy="525463"/>
          </a:xfrm>
          <a:prstGeom prst="rect">
            <a:avLst/>
          </a:prstGeom>
          <a:noFill/>
          <a:ln w="14300" cap="flat" cmpd="sng">
            <a:solidFill>
              <a:srgbClr val="1C7FFF"/>
            </a:solidFill>
            <a:prstDash val="solid"/>
            <a:round/>
            <a:headEnd type="none" w="sm" len="sm"/>
            <a:tailEnd type="none" w="sm" len="sm"/>
          </a:ln>
        </p:spPr>
        <p:txBody>
          <a:bodyPr spcFirstLastPara="1" lIns="121900" tIns="121900" rIns="121900" bIns="121900" anchor="ctr"/>
          <a:lstStyle/>
          <a:p>
            <a:pPr algn="ctr" eaLnBrk="1" fontAlgn="auto" hangingPunct="1">
              <a:lnSpc>
                <a:spcPct val="115000"/>
              </a:lnSpc>
              <a:spcBef>
                <a:spcPts val="0"/>
              </a:spcBef>
              <a:spcAft>
                <a:spcPts val="0"/>
              </a:spcAft>
              <a:buClr>
                <a:srgbClr val="000000"/>
              </a:buClr>
              <a:buSzPts val="1500"/>
              <a:defRPr/>
            </a:pPr>
            <a:r>
              <a:rPr lang="it" sz="2000" b="1">
                <a:solidFill>
                  <a:srgbClr val="1C7FFF"/>
                </a:solidFill>
                <a:latin typeface="Titillium Web"/>
                <a:ea typeface="Titillium Web"/>
                <a:cs typeface="Titillium Web"/>
                <a:sym typeface="Titillium Web"/>
              </a:rPr>
              <a:t>  NGenIC code</a:t>
            </a:r>
            <a:endParaRPr sz="2533" b="1">
              <a:solidFill>
                <a:srgbClr val="1C7FFF"/>
              </a:solidFill>
              <a:latin typeface="Titillium Web"/>
              <a:ea typeface="Titillium Web"/>
              <a:cs typeface="Titillium Web"/>
              <a:sym typeface="Titillium Web"/>
            </a:endParaRPr>
          </a:p>
        </p:txBody>
      </p:sp>
      <p:sp>
        <p:nvSpPr>
          <p:cNvPr id="355" name="Google Shape;355;p64">
            <a:extLst>
              <a:ext uri="{FF2B5EF4-FFF2-40B4-BE49-F238E27FC236}">
                <a16:creationId xmlns:a16="http://schemas.microsoft.com/office/drawing/2014/main" id="{A57A88EE-D6DD-0079-1042-21B781698D3F}"/>
              </a:ext>
            </a:extLst>
          </p:cNvPr>
          <p:cNvSpPr txBox="1"/>
          <p:nvPr/>
        </p:nvSpPr>
        <p:spPr>
          <a:xfrm>
            <a:off x="8394700" y="3952875"/>
            <a:ext cx="3240088" cy="523875"/>
          </a:xfrm>
          <a:prstGeom prst="rect">
            <a:avLst/>
          </a:prstGeom>
          <a:noFill/>
          <a:ln w="14300" cap="flat" cmpd="sng">
            <a:solidFill>
              <a:srgbClr val="1C7FFF"/>
            </a:solidFill>
            <a:prstDash val="solid"/>
            <a:round/>
            <a:headEnd type="none" w="sm" len="sm"/>
            <a:tailEnd type="none" w="sm" len="sm"/>
          </a:ln>
        </p:spPr>
        <p:txBody>
          <a:bodyPr spcFirstLastPara="1" lIns="121900" tIns="121900" rIns="121900" bIns="121900"/>
          <a:lstStyle/>
          <a:p>
            <a:pPr algn="ctr" eaLnBrk="1" fontAlgn="auto" hangingPunct="1">
              <a:lnSpc>
                <a:spcPct val="115000"/>
              </a:lnSpc>
              <a:spcBef>
                <a:spcPts val="0"/>
              </a:spcBef>
              <a:spcAft>
                <a:spcPts val="0"/>
              </a:spcAft>
              <a:buClr>
                <a:srgbClr val="000000"/>
              </a:buClr>
              <a:buSzPts val="1400"/>
              <a:defRPr/>
            </a:pPr>
            <a:r>
              <a:rPr lang="it" sz="1867" b="1">
                <a:solidFill>
                  <a:srgbClr val="1C7FFF"/>
                </a:solidFill>
                <a:latin typeface="Titillium Web"/>
                <a:ea typeface="Titillium Web"/>
                <a:cs typeface="Titillium Web"/>
                <a:sym typeface="Titillium Web"/>
              </a:rPr>
              <a:t> FFTs + custom solver</a:t>
            </a:r>
            <a:endParaRPr sz="2400" b="1">
              <a:solidFill>
                <a:srgbClr val="1C7FFF"/>
              </a:solidFill>
              <a:latin typeface="Titillium Web"/>
              <a:ea typeface="Titillium Web"/>
              <a:cs typeface="Titillium Web"/>
              <a:sym typeface="Titillium Web"/>
            </a:endParaRPr>
          </a:p>
        </p:txBody>
      </p:sp>
      <p:sp>
        <p:nvSpPr>
          <p:cNvPr id="356" name="Google Shape;356;p64">
            <a:extLst>
              <a:ext uri="{FF2B5EF4-FFF2-40B4-BE49-F238E27FC236}">
                <a16:creationId xmlns:a16="http://schemas.microsoft.com/office/drawing/2014/main" id="{1A7224CD-4A38-9DAE-8230-A2FD53AA75AD}"/>
              </a:ext>
            </a:extLst>
          </p:cNvPr>
          <p:cNvSpPr txBox="1"/>
          <p:nvPr/>
        </p:nvSpPr>
        <p:spPr>
          <a:xfrm>
            <a:off x="8394700" y="4827588"/>
            <a:ext cx="3240088" cy="525462"/>
          </a:xfrm>
          <a:prstGeom prst="rect">
            <a:avLst/>
          </a:prstGeom>
          <a:noFill/>
          <a:ln w="14300" cap="flat" cmpd="sng">
            <a:solidFill>
              <a:srgbClr val="1C7FFF"/>
            </a:solidFill>
            <a:prstDash val="solid"/>
            <a:round/>
            <a:headEnd type="none" w="sm" len="sm"/>
            <a:tailEnd type="none" w="sm" len="sm"/>
          </a:ln>
        </p:spPr>
        <p:txBody>
          <a:bodyPr spcFirstLastPara="1" lIns="121900" tIns="121900" rIns="121900" bIns="121900"/>
          <a:lstStyle/>
          <a:p>
            <a:pPr algn="ctr" eaLnBrk="1" fontAlgn="auto" hangingPunct="1">
              <a:lnSpc>
                <a:spcPct val="115000"/>
              </a:lnSpc>
              <a:spcBef>
                <a:spcPts val="0"/>
              </a:spcBef>
              <a:spcAft>
                <a:spcPts val="0"/>
              </a:spcAft>
              <a:buClr>
                <a:srgbClr val="000000"/>
              </a:buClr>
              <a:buSzPts val="1500"/>
              <a:defRPr/>
            </a:pPr>
            <a:r>
              <a:rPr lang="it" sz="2000" b="1">
                <a:solidFill>
                  <a:srgbClr val="1C7FFF"/>
                </a:solidFill>
                <a:latin typeface="Titillium Web"/>
                <a:ea typeface="Titillium Web"/>
                <a:cs typeface="Titillium Web"/>
                <a:sym typeface="Titillium Web"/>
              </a:rPr>
              <a:t> Custom algorithm</a:t>
            </a:r>
            <a:endParaRPr sz="2533" b="1">
              <a:solidFill>
                <a:srgbClr val="1C7FFF"/>
              </a:solidFill>
              <a:latin typeface="Titillium Web"/>
              <a:ea typeface="Titillium Web"/>
              <a:cs typeface="Titillium Web"/>
              <a:sym typeface="Titillium Web"/>
            </a:endParaRPr>
          </a:p>
        </p:txBody>
      </p:sp>
      <p:pic>
        <p:nvPicPr>
          <p:cNvPr id="357" name="Google Shape;357;p64" title="pinocchio.png">
            <a:extLst>
              <a:ext uri="{FF2B5EF4-FFF2-40B4-BE49-F238E27FC236}">
                <a16:creationId xmlns:a16="http://schemas.microsoft.com/office/drawing/2014/main" id="{E1A804F2-9717-64E0-2ACF-AB2832BD9A79}"/>
              </a:ext>
            </a:extLst>
          </p:cNvPr>
          <p:cNvPicPr preferRelativeResize="0"/>
          <p:nvPr/>
        </p:nvPicPr>
        <p:blipFill>
          <a:blip r:embed="rId4">
            <a:alphaModFix/>
          </a:blip>
          <a:stretch>
            <a:fillRect/>
          </a:stretch>
        </p:blipFill>
        <p:spPr>
          <a:xfrm>
            <a:off x="6854825" y="5346700"/>
            <a:ext cx="1185863" cy="1339850"/>
          </a:xfrm>
          <a:prstGeom prst="rect">
            <a:avLst/>
          </a:prstGeom>
          <a:noFill/>
          <a:ln w="14300" cap="flat" cmpd="sng">
            <a:solidFill>
              <a:srgbClr val="1C7FFF"/>
            </a:solidFill>
            <a:prstDash val="solid"/>
            <a:round/>
            <a:headEnd type="none" w="sm" len="sm"/>
            <a:tailEnd type="none" w="sm" len="sm"/>
          </a:ln>
        </p:spPr>
      </p:pic>
      <p:sp>
        <p:nvSpPr>
          <p:cNvPr id="15371" name="Google Shape;358;p64">
            <a:extLst>
              <a:ext uri="{FF2B5EF4-FFF2-40B4-BE49-F238E27FC236}">
                <a16:creationId xmlns:a16="http://schemas.microsoft.com/office/drawing/2014/main" id="{57CC094B-9C91-6A10-B7A2-8066C09F6D87}"/>
              </a:ext>
            </a:extLst>
          </p:cNvPr>
          <p:cNvSpPr txBox="1">
            <a:spLocks noChangeArrowheads="1"/>
          </p:cNvSpPr>
          <p:nvPr/>
        </p:nvSpPr>
        <p:spPr bwMode="auto">
          <a:xfrm>
            <a:off x="8599488" y="6007100"/>
            <a:ext cx="305117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00" rIns="91433"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ct val="90000"/>
              </a:lnSpc>
              <a:buClr>
                <a:srgbClr val="000000"/>
              </a:buClr>
              <a:buSzPts val="1800"/>
            </a:pPr>
            <a:r>
              <a:rPr lang="it-IS" altLang="it-IS" sz="2400" b="1">
                <a:solidFill>
                  <a:srgbClr val="1C7FFF"/>
                </a:solidFill>
                <a:latin typeface="Titillium Web" pitchFamily="2" charset="77"/>
                <a:ea typeface="Titillium Web" pitchFamily="2" charset="77"/>
                <a:cs typeface="Titillium Web" pitchFamily="2" charset="77"/>
                <a:sym typeface="Titillium Web" pitchFamily="2" charset="77"/>
              </a:rPr>
              <a:t>Courtesy M. Lepinzan</a:t>
            </a:r>
            <a:endParaRPr lang="it-IS" altLang="it-IS" sz="2400">
              <a:solidFill>
                <a:srgbClr val="000000"/>
              </a:solidFill>
              <a:latin typeface="Titillium Web" pitchFamily="2" charset="77"/>
              <a:ea typeface="Titillium Web" pitchFamily="2" charset="77"/>
              <a:cs typeface="Titillium Web" pitchFamily="2" charset="77"/>
              <a:sym typeface="Titillium Web" pitchFamily="2" charset="77"/>
            </a:endParaRPr>
          </a:p>
        </p:txBody>
      </p:sp>
      <p:sp>
        <p:nvSpPr>
          <p:cNvPr id="2" name="Rectangle 6">
            <a:extLst>
              <a:ext uri="{FF2B5EF4-FFF2-40B4-BE49-F238E27FC236}">
                <a16:creationId xmlns:a16="http://schemas.microsoft.com/office/drawing/2014/main" id="{20926926-A182-E461-86F2-462DF1AFF1B0}"/>
              </a:ext>
            </a:extLst>
          </p:cNvPr>
          <p:cNvSpPr/>
          <p:nvPr/>
        </p:nvSpPr>
        <p:spPr>
          <a:xfrm>
            <a:off x="0" y="0"/>
            <a:ext cx="12192000" cy="668338"/>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lIns="82893" tIns="41446" rIns="82893" bIns="41446" anchor="ctr"/>
          <a:lstStyle/>
          <a:p>
            <a:pPr algn="ctr" eaLnBrk="1" fontAlgn="auto" hangingPunct="1">
              <a:spcBef>
                <a:spcPts val="0"/>
              </a:spcBef>
              <a:spcAft>
                <a:spcPts val="0"/>
              </a:spcAft>
              <a:defRPr/>
            </a:pPr>
            <a:endParaRPr lang="en-US" sz="1633" dirty="0">
              <a:latin typeface="Calibri Regolare" charset="0"/>
            </a:endParaRPr>
          </a:p>
        </p:txBody>
      </p:sp>
      <p:sp>
        <p:nvSpPr>
          <p:cNvPr id="15373" name="TextBox 8">
            <a:extLst>
              <a:ext uri="{FF2B5EF4-FFF2-40B4-BE49-F238E27FC236}">
                <a16:creationId xmlns:a16="http://schemas.microsoft.com/office/drawing/2014/main" id="{9780C0D5-55B8-E388-EE28-D76AA48D1A81}"/>
              </a:ext>
            </a:extLst>
          </p:cNvPr>
          <p:cNvSpPr txBox="1">
            <a:spLocks noChangeArrowheads="1"/>
          </p:cNvSpPr>
          <p:nvPr/>
        </p:nvSpPr>
        <p:spPr bwMode="auto">
          <a:xfrm>
            <a:off x="193675" y="77788"/>
            <a:ext cx="7948613"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893" tIns="41446" rIns="82893" bIns="41446">
            <a:spAutoFit/>
          </a:bodyPr>
          <a:lstStyle>
            <a:lvl1pPr defTabSz="825500">
              <a:tabLst>
                <a:tab pos="0" algn="l"/>
                <a:tab pos="412750" algn="l"/>
                <a:tab pos="825500" algn="l"/>
                <a:tab pos="1241425" algn="l"/>
                <a:tab pos="1655763" algn="l"/>
                <a:tab pos="2070100" algn="l"/>
                <a:tab pos="2481263" algn="l"/>
                <a:tab pos="2897188" algn="l"/>
                <a:tab pos="3311525" algn="l"/>
                <a:tab pos="3725863" algn="l"/>
                <a:tab pos="4138613" algn="l"/>
                <a:tab pos="4552950" algn="l"/>
                <a:tab pos="4967288" algn="l"/>
                <a:tab pos="5380038" algn="l"/>
                <a:tab pos="5794375" algn="l"/>
                <a:tab pos="6210300" algn="l"/>
                <a:tab pos="6624638" algn="l"/>
                <a:tab pos="7035800" algn="l"/>
                <a:tab pos="7450138" algn="l"/>
                <a:tab pos="7866063" algn="l"/>
                <a:tab pos="8280400" algn="l"/>
              </a:tabLst>
              <a:defRPr>
                <a:solidFill>
                  <a:schemeClr val="tx1"/>
                </a:solidFill>
                <a:latin typeface="Calibri" panose="020F0502020204030204" pitchFamily="34" charset="0"/>
              </a:defRPr>
            </a:lvl1pPr>
            <a:lvl2pPr marL="742950" indent="-285750" defTabSz="825500">
              <a:tabLst>
                <a:tab pos="0" algn="l"/>
                <a:tab pos="412750" algn="l"/>
                <a:tab pos="825500" algn="l"/>
                <a:tab pos="1241425" algn="l"/>
                <a:tab pos="1655763" algn="l"/>
                <a:tab pos="2070100" algn="l"/>
                <a:tab pos="2481263" algn="l"/>
                <a:tab pos="2897188" algn="l"/>
                <a:tab pos="3311525" algn="l"/>
                <a:tab pos="3725863" algn="l"/>
                <a:tab pos="4138613" algn="l"/>
                <a:tab pos="4552950" algn="l"/>
                <a:tab pos="4967288" algn="l"/>
                <a:tab pos="5380038" algn="l"/>
                <a:tab pos="5794375" algn="l"/>
                <a:tab pos="6210300" algn="l"/>
                <a:tab pos="6624638" algn="l"/>
                <a:tab pos="7035800" algn="l"/>
                <a:tab pos="7450138" algn="l"/>
                <a:tab pos="7866063" algn="l"/>
                <a:tab pos="8280400" algn="l"/>
              </a:tabLst>
              <a:defRPr>
                <a:solidFill>
                  <a:schemeClr val="tx1"/>
                </a:solidFill>
                <a:latin typeface="Calibri" panose="020F0502020204030204" pitchFamily="34" charset="0"/>
              </a:defRPr>
            </a:lvl2pPr>
            <a:lvl3pPr marL="1143000" indent="-228600" defTabSz="825500">
              <a:tabLst>
                <a:tab pos="0" algn="l"/>
                <a:tab pos="412750" algn="l"/>
                <a:tab pos="825500" algn="l"/>
                <a:tab pos="1241425" algn="l"/>
                <a:tab pos="1655763" algn="l"/>
                <a:tab pos="2070100" algn="l"/>
                <a:tab pos="2481263" algn="l"/>
                <a:tab pos="2897188" algn="l"/>
                <a:tab pos="3311525" algn="l"/>
                <a:tab pos="3725863" algn="l"/>
                <a:tab pos="4138613" algn="l"/>
                <a:tab pos="4552950" algn="l"/>
                <a:tab pos="4967288" algn="l"/>
                <a:tab pos="5380038" algn="l"/>
                <a:tab pos="5794375" algn="l"/>
                <a:tab pos="6210300" algn="l"/>
                <a:tab pos="6624638" algn="l"/>
                <a:tab pos="7035800" algn="l"/>
                <a:tab pos="7450138" algn="l"/>
                <a:tab pos="7866063" algn="l"/>
                <a:tab pos="8280400" algn="l"/>
              </a:tabLst>
              <a:defRPr>
                <a:solidFill>
                  <a:schemeClr val="tx1"/>
                </a:solidFill>
                <a:latin typeface="Calibri" panose="020F0502020204030204" pitchFamily="34" charset="0"/>
              </a:defRPr>
            </a:lvl3pPr>
            <a:lvl4pPr marL="1600200" indent="-228600" defTabSz="825500">
              <a:tabLst>
                <a:tab pos="0" algn="l"/>
                <a:tab pos="412750" algn="l"/>
                <a:tab pos="825500" algn="l"/>
                <a:tab pos="1241425" algn="l"/>
                <a:tab pos="1655763" algn="l"/>
                <a:tab pos="2070100" algn="l"/>
                <a:tab pos="2481263" algn="l"/>
                <a:tab pos="2897188" algn="l"/>
                <a:tab pos="3311525" algn="l"/>
                <a:tab pos="3725863" algn="l"/>
                <a:tab pos="4138613" algn="l"/>
                <a:tab pos="4552950" algn="l"/>
                <a:tab pos="4967288" algn="l"/>
                <a:tab pos="5380038" algn="l"/>
                <a:tab pos="5794375" algn="l"/>
                <a:tab pos="6210300" algn="l"/>
                <a:tab pos="6624638" algn="l"/>
                <a:tab pos="7035800" algn="l"/>
                <a:tab pos="7450138" algn="l"/>
                <a:tab pos="7866063" algn="l"/>
                <a:tab pos="8280400" algn="l"/>
              </a:tabLst>
              <a:defRPr>
                <a:solidFill>
                  <a:schemeClr val="tx1"/>
                </a:solidFill>
                <a:latin typeface="Calibri" panose="020F0502020204030204" pitchFamily="34" charset="0"/>
              </a:defRPr>
            </a:lvl4pPr>
            <a:lvl5pPr marL="2057400" indent="-228600" defTabSz="825500">
              <a:tabLst>
                <a:tab pos="0" algn="l"/>
                <a:tab pos="412750" algn="l"/>
                <a:tab pos="825500" algn="l"/>
                <a:tab pos="1241425" algn="l"/>
                <a:tab pos="1655763" algn="l"/>
                <a:tab pos="2070100" algn="l"/>
                <a:tab pos="2481263" algn="l"/>
                <a:tab pos="2897188" algn="l"/>
                <a:tab pos="3311525" algn="l"/>
                <a:tab pos="3725863" algn="l"/>
                <a:tab pos="4138613" algn="l"/>
                <a:tab pos="4552950" algn="l"/>
                <a:tab pos="4967288" algn="l"/>
                <a:tab pos="5380038" algn="l"/>
                <a:tab pos="5794375" algn="l"/>
                <a:tab pos="6210300" algn="l"/>
                <a:tab pos="6624638" algn="l"/>
                <a:tab pos="7035800" algn="l"/>
                <a:tab pos="7450138" algn="l"/>
                <a:tab pos="7866063" algn="l"/>
                <a:tab pos="8280400" algn="l"/>
              </a:tabLst>
              <a:defRPr>
                <a:solidFill>
                  <a:schemeClr val="tx1"/>
                </a:solidFill>
                <a:latin typeface="Calibri" panose="020F0502020204030204" pitchFamily="34" charset="0"/>
              </a:defRPr>
            </a:lvl5pPr>
            <a:lvl6pPr marL="2514600" indent="-228600" defTabSz="825500" fontAlgn="base">
              <a:spcBef>
                <a:spcPct val="0"/>
              </a:spcBef>
              <a:spcAft>
                <a:spcPct val="0"/>
              </a:spcAft>
              <a:tabLst>
                <a:tab pos="0" algn="l"/>
                <a:tab pos="412750" algn="l"/>
                <a:tab pos="825500" algn="l"/>
                <a:tab pos="1241425" algn="l"/>
                <a:tab pos="1655763" algn="l"/>
                <a:tab pos="2070100" algn="l"/>
                <a:tab pos="2481263" algn="l"/>
                <a:tab pos="2897188" algn="l"/>
                <a:tab pos="3311525" algn="l"/>
                <a:tab pos="3725863" algn="l"/>
                <a:tab pos="4138613" algn="l"/>
                <a:tab pos="4552950" algn="l"/>
                <a:tab pos="4967288" algn="l"/>
                <a:tab pos="5380038" algn="l"/>
                <a:tab pos="5794375" algn="l"/>
                <a:tab pos="6210300" algn="l"/>
                <a:tab pos="6624638" algn="l"/>
                <a:tab pos="7035800" algn="l"/>
                <a:tab pos="7450138" algn="l"/>
                <a:tab pos="7866063" algn="l"/>
                <a:tab pos="8280400" algn="l"/>
              </a:tabLst>
              <a:defRPr>
                <a:solidFill>
                  <a:schemeClr val="tx1"/>
                </a:solidFill>
                <a:latin typeface="Calibri" panose="020F0502020204030204" pitchFamily="34" charset="0"/>
              </a:defRPr>
            </a:lvl6pPr>
            <a:lvl7pPr marL="2971800" indent="-228600" defTabSz="825500" fontAlgn="base">
              <a:spcBef>
                <a:spcPct val="0"/>
              </a:spcBef>
              <a:spcAft>
                <a:spcPct val="0"/>
              </a:spcAft>
              <a:tabLst>
                <a:tab pos="0" algn="l"/>
                <a:tab pos="412750" algn="l"/>
                <a:tab pos="825500" algn="l"/>
                <a:tab pos="1241425" algn="l"/>
                <a:tab pos="1655763" algn="l"/>
                <a:tab pos="2070100" algn="l"/>
                <a:tab pos="2481263" algn="l"/>
                <a:tab pos="2897188" algn="l"/>
                <a:tab pos="3311525" algn="l"/>
                <a:tab pos="3725863" algn="l"/>
                <a:tab pos="4138613" algn="l"/>
                <a:tab pos="4552950" algn="l"/>
                <a:tab pos="4967288" algn="l"/>
                <a:tab pos="5380038" algn="l"/>
                <a:tab pos="5794375" algn="l"/>
                <a:tab pos="6210300" algn="l"/>
                <a:tab pos="6624638" algn="l"/>
                <a:tab pos="7035800" algn="l"/>
                <a:tab pos="7450138" algn="l"/>
                <a:tab pos="7866063" algn="l"/>
                <a:tab pos="8280400" algn="l"/>
              </a:tabLst>
              <a:defRPr>
                <a:solidFill>
                  <a:schemeClr val="tx1"/>
                </a:solidFill>
                <a:latin typeface="Calibri" panose="020F0502020204030204" pitchFamily="34" charset="0"/>
              </a:defRPr>
            </a:lvl7pPr>
            <a:lvl8pPr marL="3429000" indent="-228600" defTabSz="825500" fontAlgn="base">
              <a:spcBef>
                <a:spcPct val="0"/>
              </a:spcBef>
              <a:spcAft>
                <a:spcPct val="0"/>
              </a:spcAft>
              <a:tabLst>
                <a:tab pos="0" algn="l"/>
                <a:tab pos="412750" algn="l"/>
                <a:tab pos="825500" algn="l"/>
                <a:tab pos="1241425" algn="l"/>
                <a:tab pos="1655763" algn="l"/>
                <a:tab pos="2070100" algn="l"/>
                <a:tab pos="2481263" algn="l"/>
                <a:tab pos="2897188" algn="l"/>
                <a:tab pos="3311525" algn="l"/>
                <a:tab pos="3725863" algn="l"/>
                <a:tab pos="4138613" algn="l"/>
                <a:tab pos="4552950" algn="l"/>
                <a:tab pos="4967288" algn="l"/>
                <a:tab pos="5380038" algn="l"/>
                <a:tab pos="5794375" algn="l"/>
                <a:tab pos="6210300" algn="l"/>
                <a:tab pos="6624638" algn="l"/>
                <a:tab pos="7035800" algn="l"/>
                <a:tab pos="7450138" algn="l"/>
                <a:tab pos="7866063" algn="l"/>
                <a:tab pos="8280400" algn="l"/>
              </a:tabLst>
              <a:defRPr>
                <a:solidFill>
                  <a:schemeClr val="tx1"/>
                </a:solidFill>
                <a:latin typeface="Calibri" panose="020F0502020204030204" pitchFamily="34" charset="0"/>
              </a:defRPr>
            </a:lvl8pPr>
            <a:lvl9pPr marL="3886200" indent="-228600" defTabSz="825500" fontAlgn="base">
              <a:spcBef>
                <a:spcPct val="0"/>
              </a:spcBef>
              <a:spcAft>
                <a:spcPct val="0"/>
              </a:spcAft>
              <a:tabLst>
                <a:tab pos="0" algn="l"/>
                <a:tab pos="412750" algn="l"/>
                <a:tab pos="825500" algn="l"/>
                <a:tab pos="1241425" algn="l"/>
                <a:tab pos="1655763" algn="l"/>
                <a:tab pos="2070100" algn="l"/>
                <a:tab pos="2481263" algn="l"/>
                <a:tab pos="2897188" algn="l"/>
                <a:tab pos="3311525" algn="l"/>
                <a:tab pos="3725863" algn="l"/>
                <a:tab pos="4138613" algn="l"/>
                <a:tab pos="4552950" algn="l"/>
                <a:tab pos="4967288" algn="l"/>
                <a:tab pos="5380038" algn="l"/>
                <a:tab pos="5794375" algn="l"/>
                <a:tab pos="6210300" algn="l"/>
                <a:tab pos="6624638" algn="l"/>
                <a:tab pos="7035800" algn="l"/>
                <a:tab pos="7450138" algn="l"/>
                <a:tab pos="7866063" algn="l"/>
                <a:tab pos="8280400" algn="l"/>
              </a:tabLst>
              <a:defRPr>
                <a:solidFill>
                  <a:schemeClr val="tx1"/>
                </a:solidFill>
                <a:latin typeface="Calibri" panose="020F0502020204030204" pitchFamily="34" charset="0"/>
              </a:defRPr>
            </a:lvl9pPr>
          </a:lstStyle>
          <a:p>
            <a:pPr eaLnBrk="1" hangingPunct="1">
              <a:lnSpc>
                <a:spcPct val="95000"/>
              </a:lnSpc>
              <a:buClr>
                <a:srgbClr val="000000"/>
              </a:buClr>
              <a:buSzPct val="45000"/>
            </a:pPr>
            <a:r>
              <a:rPr lang="en-GB" altLang="it-IS" sz="3200" b="1">
                <a:solidFill>
                  <a:schemeClr val="bg1"/>
                </a:solidFill>
                <a:latin typeface="Calibri Regolare"/>
              </a:rPr>
              <a:t>How does Pinocchio work ? </a:t>
            </a:r>
            <a:endParaRPr lang="en-US" altLang="it-IS" sz="3200" b="1">
              <a:solidFill>
                <a:srgbClr val="0070C0"/>
              </a:solidFill>
              <a:latin typeface="Calibri Regolare"/>
            </a:endParaRPr>
          </a:p>
        </p:txBody>
      </p:sp>
      <p:pic>
        <p:nvPicPr>
          <p:cNvPr id="15374" name="Picture 8">
            <a:extLst>
              <a:ext uri="{FF2B5EF4-FFF2-40B4-BE49-F238E27FC236}">
                <a16:creationId xmlns:a16="http://schemas.microsoft.com/office/drawing/2014/main" id="{1A64A217-C17A-1CCF-CEFF-1FDFB5804C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69563" y="-22225"/>
            <a:ext cx="863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5" name="Picture 9">
            <a:extLst>
              <a:ext uri="{FF2B5EF4-FFF2-40B4-BE49-F238E27FC236}">
                <a16:creationId xmlns:a16="http://schemas.microsoft.com/office/drawing/2014/main" id="{29815CD4-E468-4FE9-340E-490A7532ED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98238" y="-22225"/>
            <a:ext cx="892175"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ttangolo 6">
            <a:extLst>
              <a:ext uri="{FF2B5EF4-FFF2-40B4-BE49-F238E27FC236}">
                <a16:creationId xmlns:a16="http://schemas.microsoft.com/office/drawing/2014/main" id="{8B9087CC-C993-BE93-D250-CC7B50B24D4C}"/>
              </a:ext>
            </a:extLst>
          </p:cNvPr>
          <p:cNvSpPr/>
          <p:nvPr/>
        </p:nvSpPr>
        <p:spPr>
          <a:xfrm>
            <a:off x="0" y="6511925"/>
            <a:ext cx="12190413" cy="3683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S"/>
          </a:p>
        </p:txBody>
      </p:sp>
      <p:pic>
        <p:nvPicPr>
          <p:cNvPr id="15377" name="Google Shape;77;p14">
            <a:extLst>
              <a:ext uri="{FF2B5EF4-FFF2-40B4-BE49-F238E27FC236}">
                <a16:creationId xmlns:a16="http://schemas.microsoft.com/office/drawing/2014/main" id="{55130E9E-231D-93D3-4D81-2A04DD313CFF}"/>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10650" y="892175"/>
            <a:ext cx="2981325" cy="1035050"/>
          </a:xfrm>
          <a:prstGeom prst="rect">
            <a:avLst/>
          </a:prstGeom>
          <a:noFill/>
          <a:ln w="19050">
            <a:solidFill>
              <a:srgbClr val="00FF00"/>
            </a:solidFill>
            <a:round/>
            <a:headEnd type="none" w="sm" len="sm"/>
            <a:tailEnd type="none" w="sm" len="sm"/>
          </a:ln>
          <a:extLst>
            <a:ext uri="{909E8E84-426E-40DD-AFC4-6F175D3DCCD1}">
              <a14:hiddenFill xmlns:a14="http://schemas.microsoft.com/office/drawing/2010/main">
                <a:solidFill>
                  <a:srgbClr val="FFFFFF"/>
                </a:solidFill>
              </a14:hiddenFill>
            </a:ext>
          </a:extLst>
        </p:spPr>
      </p:pic>
      <p:pic>
        <p:nvPicPr>
          <p:cNvPr id="15378" name="Google Shape;76;p14">
            <a:extLst>
              <a:ext uri="{FF2B5EF4-FFF2-40B4-BE49-F238E27FC236}">
                <a16:creationId xmlns:a16="http://schemas.microsoft.com/office/drawing/2014/main" id="{4C2F616B-8C31-9797-5D07-48E73E1196B4}"/>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50000" y="868363"/>
            <a:ext cx="2249488" cy="568325"/>
          </a:xfrm>
          <a:prstGeom prst="rect">
            <a:avLst/>
          </a:prstGeom>
          <a:noFill/>
          <a:ln w="19050">
            <a:solidFill>
              <a:srgbClr val="00B050"/>
            </a:solidFill>
            <a:round/>
            <a:headEnd type="none" w="sm" len="sm"/>
            <a:tailEnd type="none" w="sm" len="sm"/>
          </a:ln>
          <a:extLst>
            <a:ext uri="{909E8E84-426E-40DD-AFC4-6F175D3DCCD1}">
              <a14:hiddenFill xmlns:a14="http://schemas.microsoft.com/office/drawing/2010/main">
                <a:solidFill>
                  <a:srgbClr val="FFFFFF"/>
                </a:solidFill>
              </a14:hiddenFill>
            </a:ext>
          </a:extLst>
        </p:spPr>
      </p:pic>
      <p:sp>
        <p:nvSpPr>
          <p:cNvPr id="6" name="Google Shape;343;p64">
            <a:extLst>
              <a:ext uri="{FF2B5EF4-FFF2-40B4-BE49-F238E27FC236}">
                <a16:creationId xmlns:a16="http://schemas.microsoft.com/office/drawing/2014/main" id="{E0746908-FDF7-87BB-547A-1F888019E20F}"/>
              </a:ext>
            </a:extLst>
          </p:cNvPr>
          <p:cNvSpPr/>
          <p:nvPr/>
        </p:nvSpPr>
        <p:spPr>
          <a:xfrm>
            <a:off x="541338" y="2716213"/>
            <a:ext cx="5959475" cy="3814762"/>
          </a:xfrm>
          <a:prstGeom prst="roundRect">
            <a:avLst>
              <a:gd name="adj" fmla="val 16667"/>
            </a:avLst>
          </a:prstGeom>
          <a:noFill/>
          <a:ln w="14300" cap="flat" cmpd="sng">
            <a:solidFill>
              <a:srgbClr val="1C7FFF"/>
            </a:solidFill>
            <a:prstDash val="solid"/>
            <a:round/>
            <a:headEnd type="none" w="sm" len="sm"/>
            <a:tailEnd type="none" w="sm" len="sm"/>
          </a:ln>
        </p:spPr>
        <p:txBody>
          <a:bodyPr spcFirstLastPara="1" lIns="121900" tIns="121900" rIns="121900" bIns="121900" anchor="ctr"/>
          <a:lstStyle/>
          <a:p>
            <a:pPr algn="ctr" eaLnBrk="1" fontAlgn="auto" hangingPunct="1">
              <a:spcBef>
                <a:spcPts val="0"/>
              </a:spcBef>
              <a:spcAft>
                <a:spcPts val="0"/>
              </a:spcAft>
              <a:buClr>
                <a:srgbClr val="000000"/>
              </a:buClr>
              <a:buSzPts val="1400"/>
              <a:defRPr/>
            </a:pPr>
            <a:endParaRPr sz="1867" b="1">
              <a:solidFill>
                <a:srgbClr val="000000"/>
              </a:solidFill>
              <a:latin typeface="Titillium Web"/>
              <a:ea typeface="Titillium Web"/>
              <a:cs typeface="Titillium Web"/>
              <a:sym typeface="Titillium Web"/>
            </a:endParaRPr>
          </a:p>
        </p:txBody>
      </p:sp>
      <p:pic>
        <p:nvPicPr>
          <p:cNvPr id="15380" name="Immagine 7">
            <a:extLst>
              <a:ext uri="{FF2B5EF4-FFF2-40B4-BE49-F238E27FC236}">
                <a16:creationId xmlns:a16="http://schemas.microsoft.com/office/drawing/2014/main" id="{03AA70A6-63EB-77FD-1F01-C3732061C09D}"/>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224088" y="1663700"/>
            <a:ext cx="6375400" cy="812800"/>
          </a:xfrm>
          <a:prstGeom prst="rect">
            <a:avLst/>
          </a:prstGeom>
          <a:noFill/>
          <a:ln w="19050">
            <a:solidFill>
              <a:srgbClr val="00B05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nocchioSplash.mp4">
            <a:hlinkClick r:id="" action="ppaction://media"/>
            <a:extLst>
              <a:ext uri="{FF2B5EF4-FFF2-40B4-BE49-F238E27FC236}">
                <a16:creationId xmlns:a16="http://schemas.microsoft.com/office/drawing/2014/main" id="{9A43FBCF-FA00-696D-1401-83E3B9269E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Google Shape;358;p64">
            <a:extLst>
              <a:ext uri="{FF2B5EF4-FFF2-40B4-BE49-F238E27FC236}">
                <a16:creationId xmlns:a16="http://schemas.microsoft.com/office/drawing/2014/main" id="{3FE72EAE-A175-B0D1-7130-5A4559EBF2D7}"/>
              </a:ext>
            </a:extLst>
          </p:cNvPr>
          <p:cNvSpPr txBox="1">
            <a:spLocks noChangeArrowheads="1"/>
          </p:cNvSpPr>
          <p:nvPr/>
        </p:nvSpPr>
        <p:spPr bwMode="auto">
          <a:xfrm>
            <a:off x="103188" y="6248400"/>
            <a:ext cx="305117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00" rIns="91433"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ct val="90000"/>
              </a:lnSpc>
              <a:buClr>
                <a:srgbClr val="000000"/>
              </a:buClr>
              <a:buSzPts val="1800"/>
            </a:pPr>
            <a:r>
              <a:rPr lang="it-IS" altLang="it-IS" sz="2400" b="1">
                <a:solidFill>
                  <a:srgbClr val="1C7FFF"/>
                </a:solidFill>
                <a:latin typeface="Titillium Web" pitchFamily="2" charset="77"/>
                <a:ea typeface="Titillium Web" pitchFamily="2" charset="77"/>
                <a:cs typeface="Titillium Web" pitchFamily="2" charset="77"/>
                <a:sym typeface="Titillium Web" pitchFamily="2" charset="77"/>
              </a:rPr>
              <a:t>Courtesy P. Monaco</a:t>
            </a:r>
            <a:endParaRPr lang="it-IS" altLang="it-IS" sz="2400">
              <a:solidFill>
                <a:srgbClr val="000000"/>
              </a:solidFill>
              <a:latin typeface="Titillium Web" pitchFamily="2" charset="77"/>
              <a:ea typeface="Titillium Web" pitchFamily="2" charset="77"/>
              <a:cs typeface="Titillium Web" pitchFamily="2" charset="77"/>
              <a:sym typeface="Titillium Web" pitchFamily="2" charset="77"/>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7" name="Segnaposto contenuto 2">
            <a:extLst>
              <a:ext uri="{FF2B5EF4-FFF2-40B4-BE49-F238E27FC236}">
                <a16:creationId xmlns:a16="http://schemas.microsoft.com/office/drawing/2014/main" id="{0FAAB2AF-86B8-8888-FAE5-37106C977F5F}"/>
              </a:ext>
            </a:extLst>
          </p:cNvPr>
          <p:cNvSpPr>
            <a:spLocks noGrp="1" noChangeArrowheads="1"/>
          </p:cNvSpPr>
          <p:nvPr>
            <p:ph idx="1"/>
          </p:nvPr>
        </p:nvSpPr>
        <p:spPr>
          <a:xfrm>
            <a:off x="301625" y="708025"/>
            <a:ext cx="3468688" cy="466725"/>
          </a:xfrm>
        </p:spPr>
        <p:txBody>
          <a:bodyPr/>
          <a:lstStyle/>
          <a:p>
            <a:pPr marL="0" indent="0">
              <a:buFont typeface="Arial" panose="020B0604020202020204" pitchFamily="34" charset="0"/>
              <a:buNone/>
            </a:pPr>
            <a:r>
              <a:rPr lang="it-IT" altLang="it-IS" sz="2400">
                <a:solidFill>
                  <a:srgbClr val="0070C0"/>
                </a:solidFill>
              </a:rPr>
              <a:t>(Euclid: Fumagalli+2025b)</a:t>
            </a:r>
            <a:endParaRPr lang="it-IT" altLang="it-IS" sz="2400"/>
          </a:p>
        </p:txBody>
      </p:sp>
      <p:sp>
        <p:nvSpPr>
          <p:cNvPr id="11" name="Rectangle 10">
            <a:extLst>
              <a:ext uri="{FF2B5EF4-FFF2-40B4-BE49-F238E27FC236}">
                <a16:creationId xmlns:a16="http://schemas.microsoft.com/office/drawing/2014/main" id="{A903F768-DFBE-C85A-BCBD-10A353E30B2B}"/>
              </a:ext>
            </a:extLst>
          </p:cNvPr>
          <p:cNvSpPr/>
          <p:nvPr/>
        </p:nvSpPr>
        <p:spPr>
          <a:xfrm>
            <a:off x="0" y="15875"/>
            <a:ext cx="12192000" cy="668338"/>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lIns="82909" tIns="41455" rIns="82909" bIns="41455" anchor="ctr"/>
          <a:lstStyle/>
          <a:p>
            <a:pPr algn="ctr" eaLnBrk="1" fontAlgn="auto" hangingPunct="1">
              <a:spcBef>
                <a:spcPts val="0"/>
              </a:spcBef>
              <a:spcAft>
                <a:spcPts val="0"/>
              </a:spcAft>
              <a:defRPr/>
            </a:pPr>
            <a:endParaRPr lang="en-US" sz="1633"/>
          </a:p>
        </p:txBody>
      </p:sp>
      <p:sp>
        <p:nvSpPr>
          <p:cNvPr id="19459" name="TextBox 14">
            <a:extLst>
              <a:ext uri="{FF2B5EF4-FFF2-40B4-BE49-F238E27FC236}">
                <a16:creationId xmlns:a16="http://schemas.microsoft.com/office/drawing/2014/main" id="{7C59A3BB-AAB5-3783-2F9A-C21A4FDC7AA8}"/>
              </a:ext>
            </a:extLst>
          </p:cNvPr>
          <p:cNvSpPr txBox="1">
            <a:spLocks noChangeArrowheads="1"/>
          </p:cNvSpPr>
          <p:nvPr/>
        </p:nvSpPr>
        <p:spPr bwMode="auto">
          <a:xfrm>
            <a:off x="196850" y="68263"/>
            <a:ext cx="781685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09" tIns="41455" rIns="82909" bIns="41455">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it-IT" altLang="it-IS" sz="3200" b="1">
                <a:solidFill>
                  <a:schemeClr val="bg1"/>
                </a:solidFill>
              </a:rPr>
              <a:t>Joint Covariance of Cluster Counts and 2PCF</a:t>
            </a:r>
          </a:p>
        </p:txBody>
      </p:sp>
      <p:pic>
        <p:nvPicPr>
          <p:cNvPr id="19460" name="Picture 8">
            <a:extLst>
              <a:ext uri="{FF2B5EF4-FFF2-40B4-BE49-F238E27FC236}">
                <a16:creationId xmlns:a16="http://schemas.microsoft.com/office/drawing/2014/main" id="{0BABE490-27F6-EF35-F989-C8786185BE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9563" y="-22225"/>
            <a:ext cx="863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9">
            <a:extLst>
              <a:ext uri="{FF2B5EF4-FFF2-40B4-BE49-F238E27FC236}">
                <a16:creationId xmlns:a16="http://schemas.microsoft.com/office/drawing/2014/main" id="{1D2646A0-9EC7-C6C9-C1CD-AB7E17D2EC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98238" y="-22225"/>
            <a:ext cx="892175"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Immagine 9">
            <a:extLst>
              <a:ext uri="{FF2B5EF4-FFF2-40B4-BE49-F238E27FC236}">
                <a16:creationId xmlns:a16="http://schemas.microsoft.com/office/drawing/2014/main" id="{F3A7743D-1EA2-D7C0-EB57-105151703F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13850" y="15875"/>
            <a:ext cx="1246188"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CasellaDiTesto 20">
            <a:extLst>
              <a:ext uri="{FF2B5EF4-FFF2-40B4-BE49-F238E27FC236}">
                <a16:creationId xmlns:a16="http://schemas.microsoft.com/office/drawing/2014/main" id="{67A046C3-DF27-54B8-9D73-EA334D5D4475}"/>
              </a:ext>
            </a:extLst>
          </p:cNvPr>
          <p:cNvSpPr txBox="1">
            <a:spLocks noChangeArrowheads="1"/>
          </p:cNvSpPr>
          <p:nvPr/>
        </p:nvSpPr>
        <p:spPr bwMode="auto">
          <a:xfrm>
            <a:off x="6289675" y="1793875"/>
            <a:ext cx="5600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Clr>
                <a:srgbClr val="0070C0"/>
              </a:buClr>
            </a:pPr>
            <a:r>
              <a:rPr lang="en-GB" altLang="it-IS" sz="2000" b="1">
                <a:solidFill>
                  <a:srgbClr val="FF0000"/>
                </a:solidFill>
                <a:latin typeface="Wingdings" pitchFamily="2" charset="2"/>
                <a:ea typeface="Wingdings" pitchFamily="2" charset="2"/>
                <a:cs typeface="Wingdings" pitchFamily="2" charset="2"/>
              </a:rPr>
              <a:t> </a:t>
            </a:r>
            <a:r>
              <a:rPr lang="it-IT" altLang="it-IS" sz="2000"/>
              <a:t>Combination of number counts and 2ptCF:   </a:t>
            </a:r>
          </a:p>
          <a:p>
            <a:pPr eaLnBrk="1" hangingPunct="1">
              <a:buClr>
                <a:srgbClr val="0070C0"/>
              </a:buClr>
            </a:pPr>
            <a:r>
              <a:rPr lang="it-IT" altLang="it-IS" sz="2000"/>
              <a:t>         impact on cosmological posteriors</a:t>
            </a:r>
            <a:endParaRPr lang="it-IT" altLang="it-IS" sz="2000">
              <a:solidFill>
                <a:srgbClr val="0070C0"/>
              </a:solidFill>
            </a:endParaRPr>
          </a:p>
        </p:txBody>
      </p:sp>
      <p:sp>
        <p:nvSpPr>
          <p:cNvPr id="19464" name="CasellaDiTesto 23">
            <a:extLst>
              <a:ext uri="{FF2B5EF4-FFF2-40B4-BE49-F238E27FC236}">
                <a16:creationId xmlns:a16="http://schemas.microsoft.com/office/drawing/2014/main" id="{40C59022-4F95-DCFA-326F-2086EC3BCDAB}"/>
              </a:ext>
            </a:extLst>
          </p:cNvPr>
          <p:cNvSpPr txBox="1">
            <a:spLocks noChangeArrowheads="1"/>
          </p:cNvSpPr>
          <p:nvPr/>
        </p:nvSpPr>
        <p:spPr bwMode="auto">
          <a:xfrm>
            <a:off x="6265863" y="2481263"/>
            <a:ext cx="5600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Clr>
                <a:srgbClr val="0070C0"/>
              </a:buClr>
            </a:pPr>
            <a:r>
              <a:rPr lang="en-GB" altLang="it-IS" sz="2000" b="1">
                <a:solidFill>
                  <a:srgbClr val="FF0000"/>
                </a:solidFill>
                <a:latin typeface="Wingdings" pitchFamily="2" charset="2"/>
                <a:ea typeface="Wingdings" pitchFamily="2" charset="2"/>
                <a:cs typeface="Wingdings" pitchFamily="2" charset="2"/>
              </a:rPr>
              <a:t> </a:t>
            </a:r>
            <a:r>
              <a:rPr lang="it-IT" altLang="it-IS" sz="2000"/>
              <a:t>Counts and clustering are two independent </a:t>
            </a:r>
          </a:p>
          <a:p>
            <a:pPr eaLnBrk="1" hangingPunct="1">
              <a:buClr>
                <a:srgbClr val="0070C0"/>
              </a:buClr>
            </a:pPr>
            <a:r>
              <a:rPr lang="it-IT" altLang="it-IS" sz="2000"/>
              <a:t>         probes</a:t>
            </a:r>
            <a:endParaRPr lang="it-IT" altLang="it-IS" sz="2000">
              <a:solidFill>
                <a:srgbClr val="0070C0"/>
              </a:solidFill>
            </a:endParaRPr>
          </a:p>
        </p:txBody>
      </p:sp>
      <p:pic>
        <p:nvPicPr>
          <p:cNvPr id="5" name="Immagine 4">
            <a:extLst>
              <a:ext uri="{FF2B5EF4-FFF2-40B4-BE49-F238E27FC236}">
                <a16:creationId xmlns:a16="http://schemas.microsoft.com/office/drawing/2014/main" id="{0A3ADA13-0305-E982-AA7C-DFF1BBA7EA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813" y="1268413"/>
            <a:ext cx="5940425"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Immagine 5">
            <a:extLst>
              <a:ext uri="{FF2B5EF4-FFF2-40B4-BE49-F238E27FC236}">
                <a16:creationId xmlns:a16="http://schemas.microsoft.com/office/drawing/2014/main" id="{12525A93-525E-BF3C-3B77-AABA58BBD9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78638" y="3090863"/>
            <a:ext cx="2846387"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7" name="Immagine 6">
            <a:extLst>
              <a:ext uri="{FF2B5EF4-FFF2-40B4-BE49-F238E27FC236}">
                <a16:creationId xmlns:a16="http://schemas.microsoft.com/office/drawing/2014/main" id="{262F78B4-77D8-05F0-22AD-C7CA2FCE67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75838" y="3265488"/>
            <a:ext cx="2052637"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magine 7">
            <a:extLst>
              <a:ext uri="{FF2B5EF4-FFF2-40B4-BE49-F238E27FC236}">
                <a16:creationId xmlns:a16="http://schemas.microsoft.com/office/drawing/2014/main" id="{B21F2AE2-6B1A-A53A-3FCF-664584FC905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603" y="1196975"/>
            <a:ext cx="5454650"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asellaDiTesto 8">
            <a:extLst>
              <a:ext uri="{FF2B5EF4-FFF2-40B4-BE49-F238E27FC236}">
                <a16:creationId xmlns:a16="http://schemas.microsoft.com/office/drawing/2014/main" id="{7242AF35-19DA-FF47-1CA2-92D99C4B020E}"/>
              </a:ext>
            </a:extLst>
          </p:cNvPr>
          <p:cNvSpPr txBox="1">
            <a:spLocks noChangeArrowheads="1"/>
          </p:cNvSpPr>
          <p:nvPr/>
        </p:nvSpPr>
        <p:spPr bwMode="auto">
          <a:xfrm>
            <a:off x="6326188" y="3835400"/>
            <a:ext cx="56022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Clr>
                <a:srgbClr val="0070C0"/>
              </a:buClr>
            </a:pPr>
            <a:r>
              <a:rPr lang="en-GB" altLang="it-IS" sz="2000" b="1">
                <a:solidFill>
                  <a:srgbClr val="FF0000"/>
                </a:solidFill>
                <a:latin typeface="Wingdings" pitchFamily="2" charset="2"/>
                <a:ea typeface="Wingdings" pitchFamily="2" charset="2"/>
                <a:cs typeface="Wingdings" pitchFamily="2" charset="2"/>
              </a:rPr>
              <a:t> </a:t>
            </a:r>
            <a:r>
              <a:rPr lang="it-IT" altLang="it-IS" sz="2000"/>
              <a:t>Combining counts and clustering increases the </a:t>
            </a:r>
          </a:p>
          <a:p>
            <a:pPr eaLnBrk="1" hangingPunct="1">
              <a:buClr>
                <a:srgbClr val="0070C0"/>
              </a:buClr>
            </a:pPr>
            <a:r>
              <a:rPr lang="it-IT" altLang="it-IS" sz="2000"/>
              <a:t>         FoM by about 300% with respect to counts </a:t>
            </a:r>
          </a:p>
          <a:p>
            <a:pPr eaLnBrk="1" hangingPunct="1">
              <a:buClr>
                <a:srgbClr val="0070C0"/>
              </a:buClr>
            </a:pPr>
            <a:r>
              <a:rPr lang="it-IT" altLang="it-IS" sz="2000"/>
              <a:t>         alone</a:t>
            </a:r>
            <a:endParaRPr lang="it-IT" altLang="it-IS" sz="2000">
              <a:solidFill>
                <a:srgbClr val="0070C0"/>
              </a:solidFill>
            </a:endParaRPr>
          </a:p>
        </p:txBody>
      </p:sp>
      <p:pic>
        <p:nvPicPr>
          <p:cNvPr id="13" name="Immagine 12">
            <a:extLst>
              <a:ext uri="{FF2B5EF4-FFF2-40B4-BE49-F238E27FC236}">
                <a16:creationId xmlns:a16="http://schemas.microsoft.com/office/drawing/2014/main" id="{F1C46B87-52D5-6F70-E15C-D3249FEFCF9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16775" y="4752975"/>
            <a:ext cx="3992563" cy="199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1" name="CasellaDiTesto 16">
            <a:extLst>
              <a:ext uri="{FF2B5EF4-FFF2-40B4-BE49-F238E27FC236}">
                <a16:creationId xmlns:a16="http://schemas.microsoft.com/office/drawing/2014/main" id="{C602FD8F-7696-7E17-A76B-CF4BCEFB0512}"/>
              </a:ext>
            </a:extLst>
          </p:cNvPr>
          <p:cNvSpPr txBox="1">
            <a:spLocks noChangeArrowheads="1"/>
          </p:cNvSpPr>
          <p:nvPr/>
        </p:nvSpPr>
        <p:spPr bwMode="auto">
          <a:xfrm>
            <a:off x="6289675" y="1052513"/>
            <a:ext cx="57054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it-IS" sz="2000" b="1">
                <a:solidFill>
                  <a:srgbClr val="FF0000"/>
                </a:solidFill>
                <a:latin typeface="Wingdings" pitchFamily="2" charset="2"/>
                <a:ea typeface="Wingdings" pitchFamily="2" charset="2"/>
                <a:cs typeface="Wingdings" pitchFamily="2" charset="2"/>
              </a:rPr>
              <a:t> </a:t>
            </a:r>
            <a:r>
              <a:rPr lang="it-IT" altLang="it-IS" sz="2000"/>
              <a:t>Covariance matrix from </a:t>
            </a:r>
            <a:r>
              <a:rPr lang="it-IT" altLang="it-IS" sz="2000" b="1">
                <a:solidFill>
                  <a:schemeClr val="accent1"/>
                </a:solidFill>
              </a:rPr>
              <a:t>1000</a:t>
            </a:r>
            <a:r>
              <a:rPr lang="it-IT" altLang="it-IS" sz="2000"/>
              <a:t> 60° wide PLCs </a:t>
            </a:r>
          </a:p>
          <a:p>
            <a:pPr eaLnBrk="1" hangingPunct="1"/>
            <a:r>
              <a:rPr lang="it-IT" altLang="it-IS" sz="2000"/>
              <a:t>         extracted from  boxes </a:t>
            </a:r>
            <a:r>
              <a:rPr lang="it-IT" altLang="it-IS" sz="2000">
                <a:solidFill>
                  <a:schemeClr val="accent1"/>
                </a:solidFill>
              </a:rPr>
              <a:t>L = 3870 h</a:t>
            </a:r>
            <a:r>
              <a:rPr lang="it-IT" altLang="it-IS" sz="2000" baseline="30000">
                <a:solidFill>
                  <a:schemeClr val="accent1"/>
                </a:solidFill>
              </a:rPr>
              <a:t>−1</a:t>
            </a:r>
            <a:r>
              <a:rPr lang="it-IT" altLang="it-IS" sz="2000">
                <a:solidFill>
                  <a:schemeClr val="accent1"/>
                </a:solidFill>
              </a:rPr>
              <a:t> Mpc </a:t>
            </a:r>
            <a:endParaRPr lang="it-IS" altLang="it-IS" sz="2000">
              <a:solidFill>
                <a:schemeClr val="accen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3" presetClass="exit" presetSubtype="10" fill="hold" nodeType="withEffect">
                                  <p:stCondLst>
                                    <p:cond delay="0"/>
                                  </p:stCondLst>
                                  <p:childTnLst>
                                    <p:animEffect transition="out" filter="blinds(horizontal)">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par>
                                <p:cTn id="10" presetID="1"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10">
            <a:extLst>
              <a:ext uri="{FF2B5EF4-FFF2-40B4-BE49-F238E27FC236}">
                <a16:creationId xmlns:a16="http://schemas.microsoft.com/office/drawing/2014/main" id="{A6FCBF25-8BE7-E713-B7FE-C43633C40C94}"/>
              </a:ext>
            </a:extLst>
          </p:cNvPr>
          <p:cNvSpPr/>
          <p:nvPr/>
        </p:nvSpPr>
        <p:spPr>
          <a:xfrm>
            <a:off x="0" y="15875"/>
            <a:ext cx="12192000" cy="668338"/>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lIns="82909" tIns="41455" rIns="82909" bIns="41455" anchor="ctr"/>
          <a:lstStyle/>
          <a:p>
            <a:pPr algn="ctr" eaLnBrk="1" fontAlgn="auto" hangingPunct="1">
              <a:spcBef>
                <a:spcPts val="0"/>
              </a:spcBef>
              <a:spcAft>
                <a:spcPts val="0"/>
              </a:spcAft>
              <a:defRPr/>
            </a:pPr>
            <a:endParaRPr lang="en-US" sz="1633"/>
          </a:p>
        </p:txBody>
      </p:sp>
      <p:sp>
        <p:nvSpPr>
          <p:cNvPr id="21506" name="TextBox 14">
            <a:extLst>
              <a:ext uri="{FF2B5EF4-FFF2-40B4-BE49-F238E27FC236}">
                <a16:creationId xmlns:a16="http://schemas.microsoft.com/office/drawing/2014/main" id="{D499770B-B154-4176-9BB2-4508D61F29DD}"/>
              </a:ext>
            </a:extLst>
          </p:cNvPr>
          <p:cNvSpPr txBox="1">
            <a:spLocks noChangeArrowheads="1"/>
          </p:cNvSpPr>
          <p:nvPr/>
        </p:nvSpPr>
        <p:spPr bwMode="auto">
          <a:xfrm>
            <a:off x="166864" y="61913"/>
            <a:ext cx="7094538" cy="106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09" tIns="41455" rIns="82909" bIns="41455">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it-IT" altLang="it-IS" sz="3200" b="1" dirty="0">
                <a:solidFill>
                  <a:schemeClr val="bg1"/>
                </a:solidFill>
              </a:rPr>
              <a:t>N-BODY - </a:t>
            </a:r>
            <a:r>
              <a:rPr lang="it-IT" altLang="it-IS" sz="3200" b="1" dirty="0" err="1">
                <a:solidFill>
                  <a:schemeClr val="bg1"/>
                </a:solidFill>
              </a:rPr>
              <a:t>Euclid</a:t>
            </a:r>
            <a:r>
              <a:rPr lang="it-IT" altLang="it-IS" sz="3200" b="1" dirty="0">
                <a:solidFill>
                  <a:schemeClr val="bg1"/>
                </a:solidFill>
              </a:rPr>
              <a:t>: </a:t>
            </a:r>
            <a:r>
              <a:rPr lang="it-IT" altLang="it-IS" sz="3200" b="1" dirty="0" err="1">
                <a:solidFill>
                  <a:schemeClr val="bg1"/>
                </a:solidFill>
              </a:rPr>
              <a:t>robusteness</a:t>
            </a:r>
            <a:r>
              <a:rPr lang="it-IT" altLang="it-IS" sz="3200" b="1" dirty="0">
                <a:solidFill>
                  <a:schemeClr val="bg1"/>
                </a:solidFill>
              </a:rPr>
              <a:t> of HMF </a:t>
            </a:r>
            <a:r>
              <a:rPr lang="it-IT" altLang="it-IS" sz="3200" b="1" dirty="0" err="1">
                <a:solidFill>
                  <a:schemeClr val="bg1"/>
                </a:solidFill>
              </a:rPr>
              <a:t>calibration</a:t>
            </a:r>
            <a:endParaRPr lang="it-IT" altLang="it-IS" sz="3200" b="1" dirty="0">
              <a:solidFill>
                <a:schemeClr val="bg1"/>
              </a:solidFill>
            </a:endParaRPr>
          </a:p>
        </p:txBody>
      </p:sp>
      <p:sp>
        <p:nvSpPr>
          <p:cNvPr id="21507" name="Rettangolo 7">
            <a:extLst>
              <a:ext uri="{FF2B5EF4-FFF2-40B4-BE49-F238E27FC236}">
                <a16:creationId xmlns:a16="http://schemas.microsoft.com/office/drawing/2014/main" id="{2A57001B-8C62-F39C-081B-5D2433DF5B13}"/>
              </a:ext>
            </a:extLst>
          </p:cNvPr>
          <p:cNvSpPr>
            <a:spLocks noChangeArrowheads="1"/>
          </p:cNvSpPr>
          <p:nvPr/>
        </p:nvSpPr>
        <p:spPr bwMode="auto">
          <a:xfrm>
            <a:off x="4762716" y="742950"/>
            <a:ext cx="72299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it-IT" altLang="it-IS" sz="2400" dirty="0">
                <a:solidFill>
                  <a:srgbClr val="0070C0"/>
                </a:solidFill>
              </a:rPr>
              <a:t>(</a:t>
            </a:r>
            <a:r>
              <a:rPr lang="it-IT" altLang="it-IS" sz="2400" dirty="0" err="1">
                <a:solidFill>
                  <a:srgbClr val="0070C0"/>
                </a:solidFill>
              </a:rPr>
              <a:t>Euclid</a:t>
            </a:r>
            <a:r>
              <a:rPr lang="it-IT" altLang="it-IS" sz="2400" dirty="0">
                <a:solidFill>
                  <a:srgbClr val="0070C0"/>
                </a:solidFill>
              </a:rPr>
              <a:t>: Castro+2023; PRIN-PNRR TD </a:t>
            </a:r>
            <a:r>
              <a:rPr lang="it-IT" altLang="it-IS" sz="2400" dirty="0" err="1">
                <a:solidFill>
                  <a:srgbClr val="0070C0"/>
                </a:solidFill>
              </a:rPr>
              <a:t>at</a:t>
            </a:r>
            <a:r>
              <a:rPr lang="it-IT" altLang="it-IS" sz="2400" dirty="0">
                <a:solidFill>
                  <a:srgbClr val="0070C0"/>
                </a:solidFill>
              </a:rPr>
              <a:t> INAF – PI: </a:t>
            </a:r>
            <a:r>
              <a:rPr lang="it-IT" altLang="it-IS" sz="2400" dirty="0" err="1">
                <a:solidFill>
                  <a:srgbClr val="0070C0"/>
                </a:solidFill>
              </a:rPr>
              <a:t>UniTS</a:t>
            </a:r>
            <a:r>
              <a:rPr lang="it-IT" altLang="it-IS" sz="2400" dirty="0">
                <a:solidFill>
                  <a:srgbClr val="0070C0"/>
                </a:solidFill>
              </a:rPr>
              <a:t>) </a:t>
            </a:r>
            <a:endParaRPr lang="it-IT" altLang="it-IS" sz="2400" dirty="0"/>
          </a:p>
        </p:txBody>
      </p:sp>
      <p:pic>
        <p:nvPicPr>
          <p:cNvPr id="21508" name="Immagine 8">
            <a:extLst>
              <a:ext uri="{FF2B5EF4-FFF2-40B4-BE49-F238E27FC236}">
                <a16:creationId xmlns:a16="http://schemas.microsoft.com/office/drawing/2014/main" id="{AECF3AC7-D1F8-0454-B7EF-FB03540299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4213"/>
            <a:ext cx="4247543" cy="618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asellaDiTesto 9">
            <a:extLst>
              <a:ext uri="{FF2B5EF4-FFF2-40B4-BE49-F238E27FC236}">
                <a16:creationId xmlns:a16="http://schemas.microsoft.com/office/drawing/2014/main" id="{D316D490-DA2C-7D1E-1A7E-0175D367FA50}"/>
              </a:ext>
            </a:extLst>
          </p:cNvPr>
          <p:cNvSpPr txBox="1"/>
          <p:nvPr/>
        </p:nvSpPr>
        <p:spPr>
          <a:xfrm>
            <a:off x="4829175" y="1193800"/>
            <a:ext cx="6970713" cy="4308475"/>
          </a:xfrm>
          <a:prstGeom prst="rect">
            <a:avLst/>
          </a:prstGeom>
          <a:noFill/>
        </p:spPr>
        <p:txBody>
          <a:bodyPr>
            <a:spAutoFit/>
          </a:bodyPr>
          <a:lstStyle/>
          <a:p>
            <a:pPr eaLnBrk="1" fontAlgn="auto" hangingPunct="1">
              <a:spcBef>
                <a:spcPts val="0"/>
              </a:spcBef>
              <a:spcAft>
                <a:spcPts val="0"/>
              </a:spcAft>
              <a:defRPr/>
            </a:pPr>
            <a:r>
              <a:rPr lang="it-IT" sz="2400" dirty="0">
                <a:solidFill>
                  <a:srgbClr val="FF0000"/>
                </a:solidFill>
                <a:latin typeface="+mn-lt"/>
              </a:rPr>
              <a:t>➜ </a:t>
            </a:r>
            <a:r>
              <a:rPr lang="it-IT" sz="2400" dirty="0" err="1">
                <a:latin typeface="+mn-lt"/>
              </a:rPr>
              <a:t>Robustness</a:t>
            </a:r>
            <a:r>
              <a:rPr lang="it-IT" sz="2400" dirty="0">
                <a:latin typeface="+mn-lt"/>
              </a:rPr>
              <a:t> of the HMF </a:t>
            </a:r>
            <a:r>
              <a:rPr lang="it-IT" sz="2400" dirty="0" err="1">
                <a:latin typeface="+mn-lt"/>
              </a:rPr>
              <a:t>calibration</a:t>
            </a:r>
            <a:r>
              <a:rPr lang="it-IT" sz="2400" dirty="0">
                <a:latin typeface="+mn-lt"/>
              </a:rPr>
              <a:t> </a:t>
            </a:r>
            <a:r>
              <a:rPr lang="it-IT" sz="2400" dirty="0" err="1">
                <a:latin typeface="+mn-lt"/>
              </a:rPr>
              <a:t>against</a:t>
            </a:r>
            <a:r>
              <a:rPr lang="it-IT" sz="2400" dirty="0">
                <a:latin typeface="+mn-lt"/>
              </a:rPr>
              <a:t>:</a:t>
            </a:r>
          </a:p>
          <a:p>
            <a:pPr marL="285750" indent="-285750" eaLnBrk="1" fontAlgn="auto" hangingPunct="1">
              <a:spcBef>
                <a:spcPts val="0"/>
              </a:spcBef>
              <a:spcAft>
                <a:spcPts val="0"/>
              </a:spcAft>
              <a:buClr>
                <a:srgbClr val="FF0000"/>
              </a:buClr>
              <a:buSzPct val="150000"/>
              <a:buFont typeface="Arial" panose="020B0604020202020204" pitchFamily="34" charset="0"/>
              <a:buChar char="•"/>
              <a:defRPr/>
            </a:pPr>
            <a:r>
              <a:rPr lang="it-IT" sz="2400" dirty="0">
                <a:latin typeface="+mn-lt"/>
              </a:rPr>
              <a:t>Choice of the </a:t>
            </a:r>
            <a:r>
              <a:rPr lang="it-IT" sz="2400" dirty="0" err="1">
                <a:latin typeface="+mn-lt"/>
              </a:rPr>
              <a:t>N</a:t>
            </a:r>
            <a:r>
              <a:rPr lang="it-IT" sz="2400" dirty="0">
                <a:latin typeface="+mn-lt"/>
              </a:rPr>
              <a:t>-body code</a:t>
            </a:r>
          </a:p>
          <a:p>
            <a:pPr marL="285750" indent="-285750" eaLnBrk="1" fontAlgn="auto" hangingPunct="1">
              <a:spcBef>
                <a:spcPts val="0"/>
              </a:spcBef>
              <a:spcAft>
                <a:spcPts val="0"/>
              </a:spcAft>
              <a:buClr>
                <a:srgbClr val="FF0000"/>
              </a:buClr>
              <a:buSzPct val="150000"/>
              <a:buFont typeface="Arial" panose="020B0604020202020204" pitchFamily="34" charset="0"/>
              <a:buChar char="•"/>
              <a:defRPr/>
            </a:pPr>
            <a:r>
              <a:rPr lang="it-IT" sz="2400" dirty="0" err="1">
                <a:latin typeface="+mn-lt"/>
              </a:rPr>
              <a:t>Accuracy</a:t>
            </a:r>
            <a:r>
              <a:rPr lang="it-IT" sz="2400" dirty="0">
                <a:latin typeface="+mn-lt"/>
              </a:rPr>
              <a:t> of </a:t>
            </a:r>
            <a:r>
              <a:rPr lang="it-IT" sz="2400" dirty="0" err="1">
                <a:latin typeface="+mn-lt"/>
              </a:rPr>
              <a:t>integration</a:t>
            </a:r>
            <a:r>
              <a:rPr lang="it-IT" sz="2400" dirty="0">
                <a:latin typeface="+mn-lt"/>
              </a:rPr>
              <a:t> </a:t>
            </a:r>
            <a:r>
              <a:rPr lang="it-IT" sz="2400" dirty="0" err="1">
                <a:latin typeface="+mn-lt"/>
              </a:rPr>
              <a:t>within</a:t>
            </a:r>
            <a:r>
              <a:rPr lang="it-IT" sz="2400" dirty="0">
                <a:latin typeface="+mn-lt"/>
              </a:rPr>
              <a:t> a </a:t>
            </a:r>
            <a:r>
              <a:rPr lang="it-IT" sz="2400" dirty="0" err="1">
                <a:latin typeface="+mn-lt"/>
              </a:rPr>
              <a:t>given</a:t>
            </a:r>
            <a:r>
              <a:rPr lang="it-IT" sz="2400" dirty="0">
                <a:latin typeface="+mn-lt"/>
              </a:rPr>
              <a:t> </a:t>
            </a:r>
            <a:r>
              <a:rPr lang="it-IT" sz="2400" dirty="0" err="1">
                <a:latin typeface="+mn-lt"/>
              </a:rPr>
              <a:t>N</a:t>
            </a:r>
            <a:r>
              <a:rPr lang="it-IT" sz="2400" dirty="0">
                <a:latin typeface="+mn-lt"/>
              </a:rPr>
              <a:t>-body code</a:t>
            </a:r>
          </a:p>
          <a:p>
            <a:pPr marL="285750" indent="-285750" eaLnBrk="1" fontAlgn="auto" hangingPunct="1">
              <a:spcBef>
                <a:spcPts val="0"/>
              </a:spcBef>
              <a:spcAft>
                <a:spcPts val="0"/>
              </a:spcAft>
              <a:buClr>
                <a:srgbClr val="FF0000"/>
              </a:buClr>
              <a:buSzPct val="150000"/>
              <a:buFont typeface="Arial" panose="020B0604020202020204" pitchFamily="34" charset="0"/>
              <a:buChar char="•"/>
              <a:defRPr/>
            </a:pPr>
            <a:r>
              <a:rPr lang="it-IT" sz="2400" dirty="0">
                <a:latin typeface="+mn-lt"/>
              </a:rPr>
              <a:t>Mass and force </a:t>
            </a:r>
            <a:r>
              <a:rPr lang="it-IT" sz="2400" dirty="0" err="1">
                <a:latin typeface="+mn-lt"/>
              </a:rPr>
              <a:t>resolution</a:t>
            </a:r>
            <a:endParaRPr lang="it-IT" sz="2400" dirty="0">
              <a:latin typeface="+mn-lt"/>
            </a:endParaRPr>
          </a:p>
          <a:p>
            <a:pPr marL="285750" indent="-285750" eaLnBrk="1" fontAlgn="auto" hangingPunct="1">
              <a:spcBef>
                <a:spcPts val="0"/>
              </a:spcBef>
              <a:spcAft>
                <a:spcPts val="0"/>
              </a:spcAft>
              <a:buClr>
                <a:srgbClr val="FF0000"/>
              </a:buClr>
              <a:buSzPct val="150000"/>
              <a:buFont typeface="Arial" panose="020B0604020202020204" pitchFamily="34" charset="0"/>
              <a:buChar char="•"/>
              <a:defRPr/>
            </a:pPr>
            <a:r>
              <a:rPr lang="it-IT" sz="2400" dirty="0">
                <a:latin typeface="+mn-lt"/>
              </a:rPr>
              <a:t>Halo/sub-</a:t>
            </a:r>
            <a:r>
              <a:rPr lang="it-IT" sz="2400" dirty="0" err="1">
                <a:latin typeface="+mn-lt"/>
              </a:rPr>
              <a:t>halo</a:t>
            </a:r>
            <a:r>
              <a:rPr lang="it-IT" sz="2400" dirty="0">
                <a:latin typeface="+mn-lt"/>
              </a:rPr>
              <a:t> </a:t>
            </a:r>
            <a:r>
              <a:rPr lang="it-IT" sz="2400" dirty="0" err="1">
                <a:latin typeface="+mn-lt"/>
              </a:rPr>
              <a:t>finder</a:t>
            </a:r>
            <a:endParaRPr lang="it-IT" sz="2400" dirty="0">
              <a:latin typeface="+mn-lt"/>
            </a:endParaRPr>
          </a:p>
          <a:p>
            <a:pPr marL="285750" indent="-285750" eaLnBrk="1" fontAlgn="auto" hangingPunct="1">
              <a:spcBef>
                <a:spcPts val="0"/>
              </a:spcBef>
              <a:spcAft>
                <a:spcPts val="0"/>
              </a:spcAft>
              <a:buClr>
                <a:srgbClr val="FF0000"/>
              </a:buClr>
              <a:buSzPct val="150000"/>
              <a:buFont typeface="Arial" panose="020B0604020202020204" pitchFamily="34" charset="0"/>
              <a:buChar char="•"/>
              <a:defRPr/>
            </a:pPr>
            <a:r>
              <a:rPr lang="it-IT" sz="2400" dirty="0" err="1">
                <a:latin typeface="+mn-lt"/>
              </a:rPr>
              <a:t>Initial</a:t>
            </a:r>
            <a:r>
              <a:rPr lang="it-IT" sz="2400" dirty="0">
                <a:latin typeface="+mn-lt"/>
              </a:rPr>
              <a:t> </a:t>
            </a:r>
            <a:r>
              <a:rPr lang="it-IT" sz="2400" dirty="0" err="1">
                <a:latin typeface="+mn-lt"/>
              </a:rPr>
              <a:t>conditions</a:t>
            </a:r>
            <a:r>
              <a:rPr lang="it-IT" sz="2400" dirty="0">
                <a:latin typeface="+mn-lt"/>
              </a:rPr>
              <a:t>: LPT </a:t>
            </a:r>
            <a:r>
              <a:rPr lang="it-IT" sz="2400" dirty="0" err="1">
                <a:latin typeface="+mn-lt"/>
              </a:rPr>
              <a:t>order</a:t>
            </a:r>
            <a:r>
              <a:rPr lang="it-IT" sz="2400" dirty="0">
                <a:latin typeface="+mn-lt"/>
              </a:rPr>
              <a:t> and </a:t>
            </a:r>
            <a:r>
              <a:rPr lang="it-IT" sz="2400" i="1" dirty="0" err="1">
                <a:latin typeface="Times New Roman" panose="02020603050405020304" pitchFamily="18" charset="0"/>
                <a:cs typeface="Times New Roman" panose="02020603050405020304" pitchFamily="18" charset="0"/>
              </a:rPr>
              <a:t>z</a:t>
            </a:r>
            <a:r>
              <a:rPr lang="it-IT" sz="2400" i="1" baseline="-25000" dirty="0" err="1">
                <a:latin typeface="Times New Roman" panose="02020603050405020304" pitchFamily="18" charset="0"/>
                <a:cs typeface="Times New Roman" panose="02020603050405020304" pitchFamily="18" charset="0"/>
              </a:rPr>
              <a:t>in</a:t>
            </a:r>
            <a:endParaRPr lang="it-IT" sz="2400" i="1" baseline="-25000" dirty="0">
              <a:latin typeface="Times New Roman" panose="02020603050405020304" pitchFamily="18" charset="0"/>
              <a:cs typeface="Times New Roman" panose="02020603050405020304" pitchFamily="18" charset="0"/>
            </a:endParaRPr>
          </a:p>
          <a:p>
            <a:pPr marL="285750" indent="-285750" eaLnBrk="1" fontAlgn="auto" hangingPunct="1">
              <a:spcBef>
                <a:spcPts val="0"/>
              </a:spcBef>
              <a:spcAft>
                <a:spcPts val="0"/>
              </a:spcAft>
              <a:buClr>
                <a:srgbClr val="FF0000"/>
              </a:buClr>
              <a:buSzPct val="150000"/>
              <a:buFont typeface="Arial" panose="020B0604020202020204" pitchFamily="34" charset="0"/>
              <a:buChar char="•"/>
              <a:defRPr/>
            </a:pPr>
            <a:r>
              <a:rPr lang="it-IT" sz="2400" dirty="0">
                <a:latin typeface="+mn-lt"/>
              </a:rPr>
              <a:t>Chaos and ’’</a:t>
            </a:r>
            <a:r>
              <a:rPr lang="it-IT" sz="2400" dirty="0" err="1">
                <a:latin typeface="+mn-lt"/>
              </a:rPr>
              <a:t>Butterfly</a:t>
            </a:r>
            <a:r>
              <a:rPr lang="it-IT" sz="2400" dirty="0">
                <a:latin typeface="+mn-lt"/>
              </a:rPr>
              <a:t> </a:t>
            </a:r>
            <a:r>
              <a:rPr lang="it-IT" sz="2400" dirty="0" err="1">
                <a:latin typeface="+mn-lt"/>
              </a:rPr>
              <a:t>Effect</a:t>
            </a:r>
            <a:r>
              <a:rPr lang="it-IT" sz="2400" dirty="0">
                <a:latin typeface="+mn-lt"/>
              </a:rPr>
              <a:t>’’</a:t>
            </a:r>
          </a:p>
          <a:p>
            <a:pPr eaLnBrk="1" fontAlgn="auto" hangingPunct="1">
              <a:spcBef>
                <a:spcPts val="0"/>
              </a:spcBef>
              <a:spcAft>
                <a:spcPts val="0"/>
              </a:spcAft>
              <a:defRPr/>
            </a:pPr>
            <a:endParaRPr lang="it-IT" sz="1000" dirty="0">
              <a:latin typeface="+mn-lt"/>
            </a:endParaRPr>
          </a:p>
          <a:p>
            <a:pPr eaLnBrk="1" fontAlgn="auto" hangingPunct="1">
              <a:spcBef>
                <a:spcPts val="0"/>
              </a:spcBef>
              <a:spcAft>
                <a:spcPts val="0"/>
              </a:spcAft>
              <a:defRPr/>
            </a:pPr>
            <a:r>
              <a:rPr lang="it-IT" sz="2400" dirty="0">
                <a:solidFill>
                  <a:srgbClr val="FF0000"/>
                </a:solidFill>
                <a:latin typeface="+mn-lt"/>
              </a:rPr>
              <a:t>➜ </a:t>
            </a:r>
            <a:r>
              <a:rPr lang="it-IT" sz="2400" dirty="0">
                <a:latin typeface="+mn-lt"/>
              </a:rPr>
              <a:t>To </a:t>
            </a:r>
            <a:r>
              <a:rPr lang="it-IT" sz="2400" dirty="0" err="1">
                <a:latin typeface="+mn-lt"/>
              </a:rPr>
              <a:t>verify</a:t>
            </a:r>
            <a:r>
              <a:rPr lang="it-IT" sz="2400" dirty="0">
                <a:latin typeface="+mn-lt"/>
              </a:rPr>
              <a:t> to </a:t>
            </a:r>
            <a:r>
              <a:rPr lang="it-IT" sz="2400" dirty="0" err="1">
                <a:latin typeface="+mn-lt"/>
              </a:rPr>
              <a:t>what</a:t>
            </a:r>
            <a:r>
              <a:rPr lang="it-IT" sz="2400" dirty="0">
                <a:latin typeface="+mn-lt"/>
              </a:rPr>
              <a:t> </a:t>
            </a:r>
            <a:r>
              <a:rPr lang="it-IT" sz="2400" dirty="0" err="1">
                <a:latin typeface="+mn-lt"/>
              </a:rPr>
              <a:t>precision</a:t>
            </a:r>
            <a:r>
              <a:rPr lang="it-IT" sz="2400" dirty="0">
                <a:latin typeface="+mn-lt"/>
              </a:rPr>
              <a:t> a </a:t>
            </a:r>
            <a:r>
              <a:rPr lang="it-IT" sz="2400" dirty="0" err="1">
                <a:latin typeface="+mn-lt"/>
              </a:rPr>
              <a:t>universal</a:t>
            </a:r>
            <a:r>
              <a:rPr lang="it-IT" sz="2400" dirty="0">
                <a:latin typeface="+mn-lt"/>
              </a:rPr>
              <a:t> HMF </a:t>
            </a:r>
            <a:r>
              <a:rPr lang="it-IT" sz="2400" dirty="0" err="1">
                <a:latin typeface="+mn-lt"/>
              </a:rPr>
              <a:t>fitting</a:t>
            </a:r>
            <a:r>
              <a:rPr lang="it-IT" sz="2400" dirty="0">
                <a:latin typeface="+mn-lt"/>
              </a:rPr>
              <a:t> </a:t>
            </a:r>
          </a:p>
          <a:p>
            <a:pPr eaLnBrk="1" fontAlgn="auto" hangingPunct="1">
              <a:spcBef>
                <a:spcPts val="0"/>
              </a:spcBef>
              <a:spcAft>
                <a:spcPts val="0"/>
              </a:spcAft>
              <a:defRPr/>
            </a:pPr>
            <a:r>
              <a:rPr lang="it-IT" sz="2400" dirty="0">
                <a:latin typeface="+mn-lt"/>
              </a:rPr>
              <a:t>      can be </a:t>
            </a:r>
            <a:r>
              <a:rPr lang="it-IT" sz="2400" dirty="0" err="1">
                <a:latin typeface="+mn-lt"/>
              </a:rPr>
              <a:t>provided</a:t>
            </a:r>
            <a:r>
              <a:rPr lang="it-IT" sz="2400" dirty="0">
                <a:latin typeface="+mn-lt"/>
              </a:rPr>
              <a:t>:</a:t>
            </a:r>
          </a:p>
          <a:p>
            <a:pPr marL="342900" indent="-342900" eaLnBrk="1" fontAlgn="auto" hangingPunct="1">
              <a:spcBef>
                <a:spcPts val="0"/>
              </a:spcBef>
              <a:spcAft>
                <a:spcPts val="0"/>
              </a:spcAft>
              <a:buClr>
                <a:srgbClr val="FF0000"/>
              </a:buClr>
              <a:buSzPct val="150000"/>
              <a:buFont typeface="Arial" panose="020B0604020202020204" pitchFamily="34" charset="0"/>
              <a:buChar char="•"/>
              <a:defRPr/>
            </a:pPr>
            <a:r>
              <a:rPr lang="it-IT" sz="2400" dirty="0">
                <a:latin typeface="+mn-lt"/>
              </a:rPr>
              <a:t>Scale-free </a:t>
            </a:r>
            <a:r>
              <a:rPr lang="it-IT" sz="2400" dirty="0" err="1">
                <a:latin typeface="+mn-lt"/>
              </a:rPr>
              <a:t>initial</a:t>
            </a:r>
            <a:r>
              <a:rPr lang="it-IT" sz="2400" dirty="0">
                <a:latin typeface="+mn-lt"/>
              </a:rPr>
              <a:t> </a:t>
            </a:r>
            <a:r>
              <a:rPr lang="it-IT" sz="2400" dirty="0" err="1">
                <a:latin typeface="+mn-lt"/>
              </a:rPr>
              <a:t>conditions</a:t>
            </a:r>
            <a:endParaRPr lang="it-IT" sz="2400" dirty="0">
              <a:latin typeface="+mn-lt"/>
            </a:endParaRPr>
          </a:p>
          <a:p>
            <a:pPr marL="342900" indent="-342900" eaLnBrk="1" fontAlgn="auto" hangingPunct="1">
              <a:spcBef>
                <a:spcPts val="0"/>
              </a:spcBef>
              <a:spcAft>
                <a:spcPts val="0"/>
              </a:spcAft>
              <a:buClr>
                <a:srgbClr val="FF0000"/>
              </a:buClr>
              <a:buSzPct val="150000"/>
              <a:buFont typeface="Arial" panose="020B0604020202020204" pitchFamily="34" charset="0"/>
              <a:buChar char="•"/>
              <a:defRPr/>
            </a:pPr>
            <a:r>
              <a:rPr lang="it-IT" sz="2400" dirty="0" err="1">
                <a:latin typeface="+mn-lt"/>
              </a:rPr>
              <a:t>Cosmological</a:t>
            </a:r>
            <a:r>
              <a:rPr lang="it-IT" sz="2400" dirty="0">
                <a:latin typeface="+mn-lt"/>
              </a:rPr>
              <a:t> </a:t>
            </a:r>
            <a:r>
              <a:rPr lang="it-IT" sz="2400" dirty="0" err="1">
                <a:latin typeface="+mn-lt"/>
              </a:rPr>
              <a:t>power</a:t>
            </a:r>
            <a:r>
              <a:rPr lang="it-IT" sz="2400" dirty="0">
                <a:latin typeface="+mn-lt"/>
              </a:rPr>
              <a:t> </a:t>
            </a:r>
            <a:r>
              <a:rPr lang="it-IT" sz="2400" dirty="0" err="1">
                <a:latin typeface="+mn-lt"/>
              </a:rPr>
              <a:t>spectra</a:t>
            </a:r>
            <a:endParaRPr lang="it-IT" sz="2400" dirty="0">
              <a:latin typeface="+mn-lt"/>
            </a:endParaRPr>
          </a:p>
        </p:txBody>
      </p:sp>
      <p:pic>
        <p:nvPicPr>
          <p:cNvPr id="21510" name="Immagine 10">
            <a:extLst>
              <a:ext uri="{FF2B5EF4-FFF2-40B4-BE49-F238E27FC236}">
                <a16:creationId xmlns:a16="http://schemas.microsoft.com/office/drawing/2014/main" id="{31E2CEA7-F5A2-E5FF-5D49-858E8C6484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20724"/>
            <a:ext cx="4221371" cy="614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a:extLst>
              <a:ext uri="{FF2B5EF4-FFF2-40B4-BE49-F238E27FC236}">
                <a16:creationId xmlns:a16="http://schemas.microsoft.com/office/drawing/2014/main" id="{6A8899AD-7335-6936-7EBD-FDF97415B7F1}"/>
              </a:ext>
            </a:extLst>
          </p:cNvPr>
          <p:cNvSpPr txBox="1">
            <a:spLocks noChangeArrowheads="1"/>
          </p:cNvSpPr>
          <p:nvPr/>
        </p:nvSpPr>
        <p:spPr bwMode="auto">
          <a:xfrm>
            <a:off x="4854575" y="5565775"/>
            <a:ext cx="6689725" cy="830263"/>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it-IT" altLang="it-IS" sz="2400">
                <a:solidFill>
                  <a:srgbClr val="FF0000"/>
                </a:solidFill>
              </a:rPr>
              <a:t>➜ </a:t>
            </a:r>
            <a:r>
              <a:rPr lang="it-IS" altLang="it-IS" sz="2400"/>
              <a:t>Alternative approach: calibrate an emulator (e.g. </a:t>
            </a:r>
          </a:p>
          <a:p>
            <a:pPr eaLnBrk="1" hangingPunct="1"/>
            <a:r>
              <a:rPr lang="it-IS" altLang="it-IS" sz="2400"/>
              <a:t>     McClintok+2019; Bocquet+2020; Chen &amp; Yu 2025)</a:t>
            </a:r>
          </a:p>
        </p:txBody>
      </p:sp>
      <p:pic>
        <p:nvPicPr>
          <p:cNvPr id="3" name="Picture 8">
            <a:extLst>
              <a:ext uri="{FF2B5EF4-FFF2-40B4-BE49-F238E27FC236}">
                <a16:creationId xmlns:a16="http://schemas.microsoft.com/office/drawing/2014/main" id="{0FA00294-CFFC-7B4E-D835-12BF2242CD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58147" y="-22225"/>
            <a:ext cx="754038" cy="742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a:extLst>
              <a:ext uri="{FF2B5EF4-FFF2-40B4-BE49-F238E27FC236}">
                <a16:creationId xmlns:a16="http://schemas.microsoft.com/office/drawing/2014/main" id="{13DE411F-7349-EF68-1A62-CEC1CAD0CC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11425" y="-22225"/>
            <a:ext cx="778987" cy="742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5">
            <a:extLst>
              <a:ext uri="{FF2B5EF4-FFF2-40B4-BE49-F238E27FC236}">
                <a16:creationId xmlns:a16="http://schemas.microsoft.com/office/drawing/2014/main" id="{20E8D85F-F343-7964-9576-4FDF3D2958DE}"/>
              </a:ext>
            </a:extLst>
          </p:cNvPr>
          <p:cNvPicPr>
            <a:picLocks noChangeAspect="1"/>
          </p:cNvPicPr>
          <p:nvPr/>
        </p:nvPicPr>
        <p:blipFill>
          <a:blip r:embed="rId7"/>
          <a:stretch>
            <a:fillRect/>
          </a:stretch>
        </p:blipFill>
        <p:spPr>
          <a:xfrm>
            <a:off x="9493958" y="1"/>
            <a:ext cx="1199800" cy="685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10">
            <a:extLst>
              <a:ext uri="{FF2B5EF4-FFF2-40B4-BE49-F238E27FC236}">
                <a16:creationId xmlns:a16="http://schemas.microsoft.com/office/drawing/2014/main" id="{62DAFC7C-06E6-CE10-2F91-C3FF0AB3A276}"/>
              </a:ext>
            </a:extLst>
          </p:cNvPr>
          <p:cNvSpPr/>
          <p:nvPr/>
        </p:nvSpPr>
        <p:spPr>
          <a:xfrm>
            <a:off x="0" y="15875"/>
            <a:ext cx="12192000" cy="668338"/>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lIns="82909" tIns="41455" rIns="82909" bIns="41455" anchor="ctr"/>
          <a:lstStyle/>
          <a:p>
            <a:pPr algn="ctr" eaLnBrk="1" fontAlgn="auto" hangingPunct="1">
              <a:spcBef>
                <a:spcPts val="0"/>
              </a:spcBef>
              <a:spcAft>
                <a:spcPts val="0"/>
              </a:spcAft>
              <a:defRPr/>
            </a:pPr>
            <a:endParaRPr lang="en-US" sz="1633"/>
          </a:p>
        </p:txBody>
      </p:sp>
      <p:sp>
        <p:nvSpPr>
          <p:cNvPr id="23554" name="TextBox 14">
            <a:extLst>
              <a:ext uri="{FF2B5EF4-FFF2-40B4-BE49-F238E27FC236}">
                <a16:creationId xmlns:a16="http://schemas.microsoft.com/office/drawing/2014/main" id="{78DDC53F-4764-DE2F-ED26-1EAF67703B09}"/>
              </a:ext>
            </a:extLst>
          </p:cNvPr>
          <p:cNvSpPr txBox="1">
            <a:spLocks noChangeArrowheads="1"/>
          </p:cNvSpPr>
          <p:nvPr/>
        </p:nvSpPr>
        <p:spPr bwMode="auto">
          <a:xfrm>
            <a:off x="196850" y="74613"/>
            <a:ext cx="70961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09" tIns="41455" rIns="82909" bIns="41455">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it-IT" altLang="it-IS" sz="3200" b="1">
                <a:solidFill>
                  <a:schemeClr val="bg1"/>
                </a:solidFill>
              </a:rPr>
              <a:t>Toward a Universal HMF</a:t>
            </a:r>
          </a:p>
        </p:txBody>
      </p:sp>
      <p:pic>
        <p:nvPicPr>
          <p:cNvPr id="23555" name="Picture 8">
            <a:extLst>
              <a:ext uri="{FF2B5EF4-FFF2-40B4-BE49-F238E27FC236}">
                <a16:creationId xmlns:a16="http://schemas.microsoft.com/office/drawing/2014/main" id="{51E2F73B-BBEC-EA1E-E2C4-B5C9F55E6E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9563" y="-22225"/>
            <a:ext cx="863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9">
            <a:extLst>
              <a:ext uri="{FF2B5EF4-FFF2-40B4-BE49-F238E27FC236}">
                <a16:creationId xmlns:a16="http://schemas.microsoft.com/office/drawing/2014/main" id="{AEC5FB83-81ED-E950-F236-CF3C7B4C10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98238" y="-22225"/>
            <a:ext cx="892175"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Rettangolo 7">
            <a:extLst>
              <a:ext uri="{FF2B5EF4-FFF2-40B4-BE49-F238E27FC236}">
                <a16:creationId xmlns:a16="http://schemas.microsoft.com/office/drawing/2014/main" id="{0228AB4C-90D6-AF14-D909-80F2222E4117}"/>
              </a:ext>
            </a:extLst>
          </p:cNvPr>
          <p:cNvSpPr>
            <a:spLocks noChangeArrowheads="1"/>
          </p:cNvSpPr>
          <p:nvPr/>
        </p:nvSpPr>
        <p:spPr bwMode="auto">
          <a:xfrm>
            <a:off x="8796338" y="866775"/>
            <a:ext cx="28368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it-IT" altLang="it-IS" sz="2400">
                <a:solidFill>
                  <a:srgbClr val="0070C0"/>
                </a:solidFill>
              </a:rPr>
              <a:t>(Euclid: Castro+2023)</a:t>
            </a:r>
            <a:endParaRPr lang="it-IT" altLang="it-IS" sz="2400"/>
          </a:p>
        </p:txBody>
      </p:sp>
      <p:pic>
        <p:nvPicPr>
          <p:cNvPr id="23558" name="Immagine 9">
            <a:extLst>
              <a:ext uri="{FF2B5EF4-FFF2-40B4-BE49-F238E27FC236}">
                <a16:creationId xmlns:a16="http://schemas.microsoft.com/office/drawing/2014/main" id="{8D2CCB67-48A9-94FE-DBA1-E869605620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88" y="1274763"/>
            <a:ext cx="5418137" cy="541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Immagine 8">
            <a:extLst>
              <a:ext uri="{FF2B5EF4-FFF2-40B4-BE49-F238E27FC236}">
                <a16:creationId xmlns:a16="http://schemas.microsoft.com/office/drawing/2014/main" id="{D15CD11E-94B2-D042-9F19-767ACC5DDA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38825" y="2028825"/>
            <a:ext cx="5989638"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Immagine 11">
            <a:extLst>
              <a:ext uri="{FF2B5EF4-FFF2-40B4-BE49-F238E27FC236}">
                <a16:creationId xmlns:a16="http://schemas.microsoft.com/office/drawing/2014/main" id="{3B07EB61-82CC-A68F-DE71-578C0912717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4125" y="3251200"/>
            <a:ext cx="4999038"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Immagine 12">
            <a:extLst>
              <a:ext uri="{FF2B5EF4-FFF2-40B4-BE49-F238E27FC236}">
                <a16:creationId xmlns:a16="http://schemas.microsoft.com/office/drawing/2014/main" id="{46B45181-D6DE-425F-09B6-91A481979E8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64675" y="2886075"/>
            <a:ext cx="26130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magine 13">
            <a:extLst>
              <a:ext uri="{FF2B5EF4-FFF2-40B4-BE49-F238E27FC236}">
                <a16:creationId xmlns:a16="http://schemas.microsoft.com/office/drawing/2014/main" id="{35095137-7319-379B-2E4C-9FD02461746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13" y="1370013"/>
            <a:ext cx="5495925" cy="549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a:extLst>
              <a:ext uri="{FF2B5EF4-FFF2-40B4-BE49-F238E27FC236}">
                <a16:creationId xmlns:a16="http://schemas.microsoft.com/office/drawing/2014/main" id="{A4B442AB-C325-96C6-57B8-C0915CC1C5EE}"/>
              </a:ext>
            </a:extLst>
          </p:cNvPr>
          <p:cNvSpPr txBox="1">
            <a:spLocks noChangeArrowheads="1"/>
          </p:cNvSpPr>
          <p:nvPr/>
        </p:nvSpPr>
        <p:spPr bwMode="auto">
          <a:xfrm>
            <a:off x="676275" y="852488"/>
            <a:ext cx="2719388" cy="40005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it-IT" altLang="it-IS" sz="2000"/>
              <a:t>Effect of P(k) shape</a:t>
            </a:r>
          </a:p>
        </p:txBody>
      </p:sp>
      <p:sp>
        <p:nvSpPr>
          <p:cNvPr id="15" name="CasellaDiTesto 14">
            <a:extLst>
              <a:ext uri="{FF2B5EF4-FFF2-40B4-BE49-F238E27FC236}">
                <a16:creationId xmlns:a16="http://schemas.microsoft.com/office/drawing/2014/main" id="{8232682A-81DD-52F8-F061-D852E4F851BC}"/>
              </a:ext>
            </a:extLst>
          </p:cNvPr>
          <p:cNvSpPr txBox="1">
            <a:spLocks noChangeArrowheads="1"/>
          </p:cNvSpPr>
          <p:nvPr/>
        </p:nvSpPr>
        <p:spPr bwMode="auto">
          <a:xfrm>
            <a:off x="676275" y="847725"/>
            <a:ext cx="2719388" cy="40005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it-IT" altLang="it-IS" sz="2000"/>
              <a:t>Effect of expansion</a:t>
            </a:r>
          </a:p>
        </p:txBody>
      </p:sp>
      <p:sp>
        <p:nvSpPr>
          <p:cNvPr id="3" name="CasellaDiTesto 2">
            <a:extLst>
              <a:ext uri="{FF2B5EF4-FFF2-40B4-BE49-F238E27FC236}">
                <a16:creationId xmlns:a16="http://schemas.microsoft.com/office/drawing/2014/main" id="{91279AA6-C943-911E-6267-8E5BE773CDD4}"/>
              </a:ext>
            </a:extLst>
          </p:cNvPr>
          <p:cNvSpPr txBox="1"/>
          <p:nvPr/>
        </p:nvSpPr>
        <p:spPr>
          <a:xfrm>
            <a:off x="6096000" y="5951538"/>
            <a:ext cx="5399088" cy="708025"/>
          </a:xfrm>
          <a:prstGeom prst="rect">
            <a:avLst/>
          </a:prstGeom>
          <a:noFill/>
          <a:ln w="28575">
            <a:solidFill>
              <a:schemeClr val="bg2">
                <a:lumMod val="50000"/>
              </a:schemeClr>
            </a:solidFill>
          </a:ln>
        </p:spPr>
        <p:txBody>
          <a:bodyPr>
            <a:spAutoFit/>
          </a:bodyPr>
          <a:lstStyle/>
          <a:p>
            <a:pPr eaLnBrk="1" fontAlgn="auto" hangingPunct="1">
              <a:spcBef>
                <a:spcPts val="0"/>
              </a:spcBef>
              <a:spcAft>
                <a:spcPts val="0"/>
              </a:spcAft>
              <a:defRPr/>
            </a:pPr>
            <a:r>
              <a:rPr lang="it-IT" sz="2000" dirty="0">
                <a:solidFill>
                  <a:srgbClr val="FF0000"/>
                </a:solidFill>
                <a:latin typeface="+mn-lt"/>
              </a:rPr>
              <a:t>➜ </a:t>
            </a:r>
            <a:r>
              <a:rPr lang="it-IT" sz="2000" dirty="0">
                <a:latin typeface="+mn-lt"/>
              </a:rPr>
              <a:t>Use AETHIOLOGY to calibrate the </a:t>
            </a:r>
            <a:r>
              <a:rPr lang="it-IT" sz="2000" dirty="0" err="1">
                <a:latin typeface="+mn-lt"/>
              </a:rPr>
              <a:t>dependence</a:t>
            </a:r>
            <a:r>
              <a:rPr lang="it-IT" sz="2000" dirty="0">
                <a:latin typeface="+mn-lt"/>
              </a:rPr>
              <a:t>  </a:t>
            </a:r>
          </a:p>
          <a:p>
            <a:pPr eaLnBrk="1" fontAlgn="auto" hangingPunct="1">
              <a:spcBef>
                <a:spcPts val="0"/>
              </a:spcBef>
              <a:spcAft>
                <a:spcPts val="0"/>
              </a:spcAft>
              <a:defRPr/>
            </a:pPr>
            <a:r>
              <a:rPr lang="it-IT" sz="2000" dirty="0">
                <a:latin typeface="+mn-lt"/>
              </a:rPr>
              <a:t>      on </a:t>
            </a:r>
            <a:r>
              <a:rPr lang="it-IT" sz="2000" dirty="0" err="1">
                <a:latin typeface="+mn-lt"/>
              </a:rPr>
              <a:t>redshift</a:t>
            </a:r>
            <a:r>
              <a:rPr lang="it-IT" sz="2000" dirty="0">
                <a:latin typeface="+mn-lt"/>
              </a:rPr>
              <a:t> and </a:t>
            </a:r>
            <a:r>
              <a:rPr lang="it-IT" sz="2000" dirty="0" err="1">
                <a:latin typeface="+mn-lt"/>
              </a:rPr>
              <a:t>P</a:t>
            </a:r>
            <a:r>
              <a:rPr lang="it-IT" sz="2000" dirty="0">
                <a:latin typeface="+mn-lt"/>
              </a:rPr>
              <a:t>(k) </a:t>
            </a:r>
            <a:r>
              <a:rPr lang="it-IT" sz="2000" dirty="0" err="1">
                <a:latin typeface="+mn-lt"/>
              </a:rPr>
              <a:t>shape</a:t>
            </a:r>
            <a:r>
              <a:rPr lang="it-IT" sz="2000" dirty="0">
                <a:latin typeface="+mn-lt"/>
              </a:rPr>
              <a:t> of </a:t>
            </a:r>
            <a:r>
              <a:rPr lang="it-IT" sz="2000" i="1" dirty="0">
                <a:latin typeface="Times New Roman" panose="02020603050405020304" pitchFamily="18" charset="0"/>
                <a:cs typeface="Times New Roman" panose="02020603050405020304" pitchFamily="18" charset="0"/>
              </a:rPr>
              <a:t>a(</a:t>
            </a:r>
            <a:r>
              <a:rPr lang="it-IT" sz="2000" i="1" dirty="0" err="1">
                <a:latin typeface="Times New Roman" panose="02020603050405020304" pitchFamily="18" charset="0"/>
                <a:cs typeface="Times New Roman" panose="02020603050405020304" pitchFamily="18" charset="0"/>
              </a:rPr>
              <a:t>z</a:t>
            </a:r>
            <a:r>
              <a:rPr lang="it-IT" sz="2000" i="1" dirty="0">
                <a:latin typeface="Times New Roman" panose="02020603050405020304" pitchFamily="18" charset="0"/>
                <a:cs typeface="Times New Roman" panose="02020603050405020304" pitchFamily="18" charset="0"/>
              </a:rPr>
              <a:t>), </a:t>
            </a:r>
            <a:r>
              <a:rPr lang="it-IT" sz="2000" i="1" dirty="0" err="1">
                <a:latin typeface="Times New Roman" panose="02020603050405020304" pitchFamily="18" charset="0"/>
                <a:cs typeface="Times New Roman" panose="02020603050405020304" pitchFamily="18" charset="0"/>
              </a:rPr>
              <a:t>p</a:t>
            </a:r>
            <a:r>
              <a:rPr lang="it-IT" sz="2000" i="1" dirty="0">
                <a:latin typeface="Times New Roman" panose="02020603050405020304" pitchFamily="18" charset="0"/>
                <a:cs typeface="Times New Roman" panose="02020603050405020304" pitchFamily="18" charset="0"/>
              </a:rPr>
              <a:t>(</a:t>
            </a:r>
            <a:r>
              <a:rPr lang="it-IT" sz="2000" i="1" dirty="0" err="1">
                <a:latin typeface="Times New Roman" panose="02020603050405020304" pitchFamily="18" charset="0"/>
                <a:cs typeface="Times New Roman" panose="02020603050405020304" pitchFamily="18" charset="0"/>
              </a:rPr>
              <a:t>R</a:t>
            </a:r>
            <a:r>
              <a:rPr lang="it-IT" sz="2000" i="1" dirty="0">
                <a:latin typeface="Times New Roman" panose="02020603050405020304" pitchFamily="18" charset="0"/>
                <a:cs typeface="Times New Roman" panose="02020603050405020304" pitchFamily="18" charset="0"/>
              </a:rPr>
              <a:t>), </a:t>
            </a:r>
            <a:r>
              <a:rPr lang="it-IT" sz="2000" i="1" dirty="0" err="1">
                <a:latin typeface="Times New Roman" panose="02020603050405020304" pitchFamily="18" charset="0"/>
                <a:cs typeface="Times New Roman" panose="02020603050405020304" pitchFamily="18" charset="0"/>
              </a:rPr>
              <a:t>q</a:t>
            </a:r>
            <a:r>
              <a:rPr lang="it-IT" sz="2000" i="1" dirty="0">
                <a:latin typeface="Times New Roman" panose="02020603050405020304" pitchFamily="18" charset="0"/>
                <a:cs typeface="Times New Roman" panose="02020603050405020304" pitchFamily="18" charset="0"/>
              </a:rPr>
              <a:t>(</a:t>
            </a:r>
            <a:r>
              <a:rPr lang="it-IT" sz="2000" i="1" dirty="0" err="1">
                <a:latin typeface="Times New Roman" panose="02020603050405020304" pitchFamily="18" charset="0"/>
                <a:cs typeface="Times New Roman" panose="02020603050405020304" pitchFamily="18" charset="0"/>
              </a:rPr>
              <a:t>R,z</a:t>
            </a:r>
            <a:r>
              <a:rPr lang="it-IT" sz="2000" i="1" dirty="0">
                <a:latin typeface="Times New Roman" panose="02020603050405020304" pitchFamily="18" charset="0"/>
                <a:cs typeface="Times New Roman" panose="02020603050405020304" pitchFamily="18" charset="0"/>
              </a:rPr>
              <a:t>)</a:t>
            </a:r>
          </a:p>
        </p:txBody>
      </p:sp>
      <p:sp>
        <p:nvSpPr>
          <p:cNvPr id="23566" name="CasellaDiTesto 10">
            <a:extLst>
              <a:ext uri="{FF2B5EF4-FFF2-40B4-BE49-F238E27FC236}">
                <a16:creationId xmlns:a16="http://schemas.microsoft.com/office/drawing/2014/main" id="{EF320031-5767-1BA6-79AE-806E3A8C9AFB}"/>
              </a:ext>
            </a:extLst>
          </p:cNvPr>
          <p:cNvSpPr txBox="1">
            <a:spLocks noChangeArrowheads="1"/>
          </p:cNvSpPr>
          <p:nvPr/>
        </p:nvSpPr>
        <p:spPr bwMode="auto">
          <a:xfrm>
            <a:off x="5838825" y="1638300"/>
            <a:ext cx="31432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it-IT" altLang="it-IS" sz="2200"/>
              <a:t>From Bhattacharya+2011:</a:t>
            </a:r>
          </a:p>
        </p:txBody>
      </p:sp>
      <p:sp>
        <p:nvSpPr>
          <p:cNvPr id="17" name="Rettangolo con angoli arrotondati 16">
            <a:extLst>
              <a:ext uri="{FF2B5EF4-FFF2-40B4-BE49-F238E27FC236}">
                <a16:creationId xmlns:a16="http://schemas.microsoft.com/office/drawing/2014/main" id="{B0D5FBDA-C588-71AB-BD52-6C80EAEECA10}"/>
              </a:ext>
            </a:extLst>
          </p:cNvPr>
          <p:cNvSpPr/>
          <p:nvPr/>
        </p:nvSpPr>
        <p:spPr>
          <a:xfrm>
            <a:off x="5838825" y="2068513"/>
            <a:ext cx="4932363" cy="83026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cxnSp>
        <p:nvCxnSpPr>
          <p:cNvPr id="19" name="Connettore 2 18">
            <a:extLst>
              <a:ext uri="{FF2B5EF4-FFF2-40B4-BE49-F238E27FC236}">
                <a16:creationId xmlns:a16="http://schemas.microsoft.com/office/drawing/2014/main" id="{BB239190-AC0D-76F4-D5FF-BE15876528AB}"/>
              </a:ext>
            </a:extLst>
          </p:cNvPr>
          <p:cNvCxnSpPr/>
          <p:nvPr/>
        </p:nvCxnSpPr>
        <p:spPr>
          <a:xfrm flipH="1">
            <a:off x="5495925" y="2898775"/>
            <a:ext cx="931863" cy="2000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569" name="CasellaDiTesto 19">
            <a:extLst>
              <a:ext uri="{FF2B5EF4-FFF2-40B4-BE49-F238E27FC236}">
                <a16:creationId xmlns:a16="http://schemas.microsoft.com/office/drawing/2014/main" id="{515BA4C3-9ED5-2629-A58E-588BF1BDF472}"/>
              </a:ext>
            </a:extLst>
          </p:cNvPr>
          <p:cNvSpPr txBox="1">
            <a:spLocks noChangeArrowheads="1"/>
          </p:cNvSpPr>
          <p:nvPr/>
        </p:nvSpPr>
        <p:spPr bwMode="auto">
          <a:xfrm>
            <a:off x="4864100" y="3133725"/>
            <a:ext cx="1238250"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it-IT" altLang="it-IS"/>
              <a:t>ST99; D16</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3" presetClass="exit" presetSubtype="10" fill="hold" grpId="0" nodeType="withEffect">
                                  <p:stCondLst>
                                    <p:cond delay="0"/>
                                  </p:stCondLst>
                                  <p:childTnLst>
                                    <p:animEffect transition="out" filter="blinds(horizontal)">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10">
            <a:extLst>
              <a:ext uri="{FF2B5EF4-FFF2-40B4-BE49-F238E27FC236}">
                <a16:creationId xmlns:a16="http://schemas.microsoft.com/office/drawing/2014/main" id="{C859C7F7-9E6C-B597-C7CB-CA095BF10692}"/>
              </a:ext>
            </a:extLst>
          </p:cNvPr>
          <p:cNvSpPr txBox="1">
            <a:spLocks noChangeArrowheads="1"/>
          </p:cNvSpPr>
          <p:nvPr/>
        </p:nvSpPr>
        <p:spPr bwMode="auto">
          <a:xfrm>
            <a:off x="347663" y="77788"/>
            <a:ext cx="6859587"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25" tIns="41464" rIns="82925" bIns="41464">
            <a:spAutoFit/>
          </a:bodyPr>
          <a:lstStyle>
            <a:lvl1pPr defTabSz="825500">
              <a:tabLst>
                <a:tab pos="0" algn="l"/>
                <a:tab pos="412750" algn="l"/>
                <a:tab pos="825500" algn="l"/>
                <a:tab pos="1241425" algn="l"/>
                <a:tab pos="1655763" algn="l"/>
                <a:tab pos="2070100" algn="l"/>
                <a:tab pos="2482850" algn="l"/>
                <a:tab pos="2898775" algn="l"/>
                <a:tab pos="3313113" algn="l"/>
                <a:tab pos="3727450" algn="l"/>
                <a:tab pos="4140200" algn="l"/>
                <a:tab pos="4556125" algn="l"/>
                <a:tab pos="4970463" algn="l"/>
                <a:tab pos="5383213" algn="l"/>
                <a:tab pos="5795963" algn="l"/>
                <a:tab pos="6211888" algn="l"/>
                <a:tab pos="6626225" algn="l"/>
                <a:tab pos="7038975" algn="l"/>
                <a:tab pos="7453313" algn="l"/>
                <a:tab pos="7869238" algn="l"/>
                <a:tab pos="8283575" algn="l"/>
              </a:tabLst>
              <a:defRPr>
                <a:solidFill>
                  <a:schemeClr val="tx1"/>
                </a:solidFill>
                <a:latin typeface="Calibri" panose="020F0502020204030204" pitchFamily="34" charset="0"/>
              </a:defRPr>
            </a:lvl1pPr>
            <a:lvl2pPr marL="742950" indent="-285750" defTabSz="825500">
              <a:tabLst>
                <a:tab pos="0" algn="l"/>
                <a:tab pos="412750" algn="l"/>
                <a:tab pos="825500" algn="l"/>
                <a:tab pos="1241425" algn="l"/>
                <a:tab pos="1655763" algn="l"/>
                <a:tab pos="2070100" algn="l"/>
                <a:tab pos="2482850" algn="l"/>
                <a:tab pos="2898775" algn="l"/>
                <a:tab pos="3313113" algn="l"/>
                <a:tab pos="3727450" algn="l"/>
                <a:tab pos="4140200" algn="l"/>
                <a:tab pos="4556125" algn="l"/>
                <a:tab pos="4970463" algn="l"/>
                <a:tab pos="5383213" algn="l"/>
                <a:tab pos="5795963" algn="l"/>
                <a:tab pos="6211888" algn="l"/>
                <a:tab pos="6626225" algn="l"/>
                <a:tab pos="7038975" algn="l"/>
                <a:tab pos="7453313" algn="l"/>
                <a:tab pos="7869238" algn="l"/>
                <a:tab pos="8283575" algn="l"/>
              </a:tabLst>
              <a:defRPr>
                <a:solidFill>
                  <a:schemeClr val="tx1"/>
                </a:solidFill>
                <a:latin typeface="Calibri" panose="020F0502020204030204" pitchFamily="34" charset="0"/>
              </a:defRPr>
            </a:lvl2pPr>
            <a:lvl3pPr marL="1143000" indent="-228600" defTabSz="825500">
              <a:tabLst>
                <a:tab pos="0" algn="l"/>
                <a:tab pos="412750" algn="l"/>
                <a:tab pos="825500" algn="l"/>
                <a:tab pos="1241425" algn="l"/>
                <a:tab pos="1655763" algn="l"/>
                <a:tab pos="2070100" algn="l"/>
                <a:tab pos="2482850" algn="l"/>
                <a:tab pos="2898775" algn="l"/>
                <a:tab pos="3313113" algn="l"/>
                <a:tab pos="3727450" algn="l"/>
                <a:tab pos="4140200" algn="l"/>
                <a:tab pos="4556125" algn="l"/>
                <a:tab pos="4970463" algn="l"/>
                <a:tab pos="5383213" algn="l"/>
                <a:tab pos="5795963" algn="l"/>
                <a:tab pos="6211888" algn="l"/>
                <a:tab pos="6626225" algn="l"/>
                <a:tab pos="7038975" algn="l"/>
                <a:tab pos="7453313" algn="l"/>
                <a:tab pos="7869238" algn="l"/>
                <a:tab pos="8283575" algn="l"/>
              </a:tabLst>
              <a:defRPr>
                <a:solidFill>
                  <a:schemeClr val="tx1"/>
                </a:solidFill>
                <a:latin typeface="Calibri" panose="020F0502020204030204" pitchFamily="34" charset="0"/>
              </a:defRPr>
            </a:lvl3pPr>
            <a:lvl4pPr marL="1600200" indent="-228600" defTabSz="825500">
              <a:tabLst>
                <a:tab pos="0" algn="l"/>
                <a:tab pos="412750" algn="l"/>
                <a:tab pos="825500" algn="l"/>
                <a:tab pos="1241425" algn="l"/>
                <a:tab pos="1655763" algn="l"/>
                <a:tab pos="2070100" algn="l"/>
                <a:tab pos="2482850" algn="l"/>
                <a:tab pos="2898775" algn="l"/>
                <a:tab pos="3313113" algn="l"/>
                <a:tab pos="3727450" algn="l"/>
                <a:tab pos="4140200" algn="l"/>
                <a:tab pos="4556125" algn="l"/>
                <a:tab pos="4970463" algn="l"/>
                <a:tab pos="5383213" algn="l"/>
                <a:tab pos="5795963" algn="l"/>
                <a:tab pos="6211888" algn="l"/>
                <a:tab pos="6626225" algn="l"/>
                <a:tab pos="7038975" algn="l"/>
                <a:tab pos="7453313" algn="l"/>
                <a:tab pos="7869238" algn="l"/>
                <a:tab pos="8283575" algn="l"/>
              </a:tabLst>
              <a:defRPr>
                <a:solidFill>
                  <a:schemeClr val="tx1"/>
                </a:solidFill>
                <a:latin typeface="Calibri" panose="020F0502020204030204" pitchFamily="34" charset="0"/>
              </a:defRPr>
            </a:lvl4pPr>
            <a:lvl5pPr marL="2057400" indent="-228600" defTabSz="825500">
              <a:tabLst>
                <a:tab pos="0" algn="l"/>
                <a:tab pos="412750" algn="l"/>
                <a:tab pos="825500" algn="l"/>
                <a:tab pos="1241425" algn="l"/>
                <a:tab pos="1655763" algn="l"/>
                <a:tab pos="2070100" algn="l"/>
                <a:tab pos="2482850" algn="l"/>
                <a:tab pos="2898775" algn="l"/>
                <a:tab pos="3313113" algn="l"/>
                <a:tab pos="3727450" algn="l"/>
                <a:tab pos="4140200" algn="l"/>
                <a:tab pos="4556125" algn="l"/>
                <a:tab pos="4970463" algn="l"/>
                <a:tab pos="5383213" algn="l"/>
                <a:tab pos="5795963" algn="l"/>
                <a:tab pos="6211888" algn="l"/>
                <a:tab pos="6626225" algn="l"/>
                <a:tab pos="7038975" algn="l"/>
                <a:tab pos="7453313" algn="l"/>
                <a:tab pos="7869238" algn="l"/>
                <a:tab pos="8283575" algn="l"/>
              </a:tabLst>
              <a:defRPr>
                <a:solidFill>
                  <a:schemeClr val="tx1"/>
                </a:solidFill>
                <a:latin typeface="Calibri" panose="020F0502020204030204" pitchFamily="34" charset="0"/>
              </a:defRPr>
            </a:lvl5pPr>
            <a:lvl6pPr marL="2514600" indent="-228600" defTabSz="825500" fontAlgn="base">
              <a:spcBef>
                <a:spcPct val="0"/>
              </a:spcBef>
              <a:spcAft>
                <a:spcPct val="0"/>
              </a:spcAft>
              <a:tabLst>
                <a:tab pos="0" algn="l"/>
                <a:tab pos="412750" algn="l"/>
                <a:tab pos="825500" algn="l"/>
                <a:tab pos="1241425" algn="l"/>
                <a:tab pos="1655763" algn="l"/>
                <a:tab pos="2070100" algn="l"/>
                <a:tab pos="2482850" algn="l"/>
                <a:tab pos="2898775" algn="l"/>
                <a:tab pos="3313113" algn="l"/>
                <a:tab pos="3727450" algn="l"/>
                <a:tab pos="4140200" algn="l"/>
                <a:tab pos="4556125" algn="l"/>
                <a:tab pos="4970463" algn="l"/>
                <a:tab pos="5383213" algn="l"/>
                <a:tab pos="5795963" algn="l"/>
                <a:tab pos="6211888" algn="l"/>
                <a:tab pos="6626225" algn="l"/>
                <a:tab pos="7038975" algn="l"/>
                <a:tab pos="7453313" algn="l"/>
                <a:tab pos="7869238" algn="l"/>
                <a:tab pos="8283575" algn="l"/>
              </a:tabLst>
              <a:defRPr>
                <a:solidFill>
                  <a:schemeClr val="tx1"/>
                </a:solidFill>
                <a:latin typeface="Calibri" panose="020F0502020204030204" pitchFamily="34" charset="0"/>
              </a:defRPr>
            </a:lvl6pPr>
            <a:lvl7pPr marL="2971800" indent="-228600" defTabSz="825500" fontAlgn="base">
              <a:spcBef>
                <a:spcPct val="0"/>
              </a:spcBef>
              <a:spcAft>
                <a:spcPct val="0"/>
              </a:spcAft>
              <a:tabLst>
                <a:tab pos="0" algn="l"/>
                <a:tab pos="412750" algn="l"/>
                <a:tab pos="825500" algn="l"/>
                <a:tab pos="1241425" algn="l"/>
                <a:tab pos="1655763" algn="l"/>
                <a:tab pos="2070100" algn="l"/>
                <a:tab pos="2482850" algn="l"/>
                <a:tab pos="2898775" algn="l"/>
                <a:tab pos="3313113" algn="l"/>
                <a:tab pos="3727450" algn="l"/>
                <a:tab pos="4140200" algn="l"/>
                <a:tab pos="4556125" algn="l"/>
                <a:tab pos="4970463" algn="l"/>
                <a:tab pos="5383213" algn="l"/>
                <a:tab pos="5795963" algn="l"/>
                <a:tab pos="6211888" algn="l"/>
                <a:tab pos="6626225" algn="l"/>
                <a:tab pos="7038975" algn="l"/>
                <a:tab pos="7453313" algn="l"/>
                <a:tab pos="7869238" algn="l"/>
                <a:tab pos="8283575" algn="l"/>
              </a:tabLst>
              <a:defRPr>
                <a:solidFill>
                  <a:schemeClr val="tx1"/>
                </a:solidFill>
                <a:latin typeface="Calibri" panose="020F0502020204030204" pitchFamily="34" charset="0"/>
              </a:defRPr>
            </a:lvl7pPr>
            <a:lvl8pPr marL="3429000" indent="-228600" defTabSz="825500" fontAlgn="base">
              <a:spcBef>
                <a:spcPct val="0"/>
              </a:spcBef>
              <a:spcAft>
                <a:spcPct val="0"/>
              </a:spcAft>
              <a:tabLst>
                <a:tab pos="0" algn="l"/>
                <a:tab pos="412750" algn="l"/>
                <a:tab pos="825500" algn="l"/>
                <a:tab pos="1241425" algn="l"/>
                <a:tab pos="1655763" algn="l"/>
                <a:tab pos="2070100" algn="l"/>
                <a:tab pos="2482850" algn="l"/>
                <a:tab pos="2898775" algn="l"/>
                <a:tab pos="3313113" algn="l"/>
                <a:tab pos="3727450" algn="l"/>
                <a:tab pos="4140200" algn="l"/>
                <a:tab pos="4556125" algn="l"/>
                <a:tab pos="4970463" algn="l"/>
                <a:tab pos="5383213" algn="l"/>
                <a:tab pos="5795963" algn="l"/>
                <a:tab pos="6211888" algn="l"/>
                <a:tab pos="6626225" algn="l"/>
                <a:tab pos="7038975" algn="l"/>
                <a:tab pos="7453313" algn="l"/>
                <a:tab pos="7869238" algn="l"/>
                <a:tab pos="8283575" algn="l"/>
              </a:tabLst>
              <a:defRPr>
                <a:solidFill>
                  <a:schemeClr val="tx1"/>
                </a:solidFill>
                <a:latin typeface="Calibri" panose="020F0502020204030204" pitchFamily="34" charset="0"/>
              </a:defRPr>
            </a:lvl8pPr>
            <a:lvl9pPr marL="3886200" indent="-228600" defTabSz="825500" fontAlgn="base">
              <a:spcBef>
                <a:spcPct val="0"/>
              </a:spcBef>
              <a:spcAft>
                <a:spcPct val="0"/>
              </a:spcAft>
              <a:tabLst>
                <a:tab pos="0" algn="l"/>
                <a:tab pos="412750" algn="l"/>
                <a:tab pos="825500" algn="l"/>
                <a:tab pos="1241425" algn="l"/>
                <a:tab pos="1655763" algn="l"/>
                <a:tab pos="2070100" algn="l"/>
                <a:tab pos="2482850" algn="l"/>
                <a:tab pos="2898775" algn="l"/>
                <a:tab pos="3313113" algn="l"/>
                <a:tab pos="3727450" algn="l"/>
                <a:tab pos="4140200" algn="l"/>
                <a:tab pos="4556125" algn="l"/>
                <a:tab pos="4970463" algn="l"/>
                <a:tab pos="5383213" algn="l"/>
                <a:tab pos="5795963" algn="l"/>
                <a:tab pos="6211888" algn="l"/>
                <a:tab pos="6626225" algn="l"/>
                <a:tab pos="7038975" algn="l"/>
                <a:tab pos="7453313" algn="l"/>
                <a:tab pos="7869238" algn="l"/>
                <a:tab pos="8283575" algn="l"/>
              </a:tabLst>
              <a:defRPr>
                <a:solidFill>
                  <a:schemeClr val="tx1"/>
                </a:solidFill>
                <a:latin typeface="Calibri" panose="020F0502020204030204" pitchFamily="34" charset="0"/>
              </a:defRPr>
            </a:lvl9pPr>
          </a:lstStyle>
          <a:p>
            <a:pPr eaLnBrk="1" hangingPunct="1">
              <a:lnSpc>
                <a:spcPct val="95000"/>
              </a:lnSpc>
              <a:buClr>
                <a:srgbClr val="000000"/>
              </a:buClr>
              <a:buSzPct val="45000"/>
            </a:pPr>
            <a:r>
              <a:rPr lang="en-GB" altLang="it-IS" sz="3600" b="1" dirty="0">
                <a:solidFill>
                  <a:schemeClr val="bg1"/>
                </a:solidFill>
              </a:rPr>
              <a:t>Who are we and what do we do?</a:t>
            </a:r>
          </a:p>
        </p:txBody>
      </p:sp>
      <p:pic>
        <p:nvPicPr>
          <p:cNvPr id="6147" name="Picture 15">
            <a:extLst>
              <a:ext uri="{FF2B5EF4-FFF2-40B4-BE49-F238E27FC236}">
                <a16:creationId xmlns:a16="http://schemas.microsoft.com/office/drawing/2014/main" id="{A955387F-C208-F502-B4EB-E369737202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09275" y="12700"/>
            <a:ext cx="731838"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23">
            <a:extLst>
              <a:ext uri="{FF2B5EF4-FFF2-40B4-BE49-F238E27FC236}">
                <a16:creationId xmlns:a16="http://schemas.microsoft.com/office/drawing/2014/main" id="{AD0E4CA4-29A3-D30D-61F1-3611AF53F9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41113" y="4763"/>
            <a:ext cx="750887"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9" name="CasellaDiTesto 10">
            <a:extLst>
              <a:ext uri="{FF2B5EF4-FFF2-40B4-BE49-F238E27FC236}">
                <a16:creationId xmlns:a16="http://schemas.microsoft.com/office/drawing/2014/main" id="{9B7B038B-2153-48A1-2B58-8F71219CEC79}"/>
              </a:ext>
            </a:extLst>
          </p:cNvPr>
          <p:cNvSpPr txBox="1">
            <a:spLocks noChangeArrowheads="1"/>
          </p:cNvSpPr>
          <p:nvPr/>
        </p:nvSpPr>
        <p:spPr bwMode="auto">
          <a:xfrm>
            <a:off x="315913" y="3189288"/>
            <a:ext cx="1117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it-IT" altLang="it-IS" sz="2800" b="1">
                <a:solidFill>
                  <a:schemeClr val="bg1"/>
                </a:solidFill>
              </a:rPr>
              <a:t>z  </a:t>
            </a:r>
            <a:r>
              <a:rPr lang="it-IS" altLang="it-IS" sz="2800" b="1">
                <a:solidFill>
                  <a:schemeClr val="bg1"/>
                </a:solidFill>
              </a:rPr>
              <a:t>&lt; 10</a:t>
            </a:r>
          </a:p>
        </p:txBody>
      </p:sp>
      <p:graphicFrame>
        <p:nvGraphicFramePr>
          <p:cNvPr id="2" name="Tabella 1">
            <a:extLst>
              <a:ext uri="{FF2B5EF4-FFF2-40B4-BE49-F238E27FC236}">
                <a16:creationId xmlns:a16="http://schemas.microsoft.com/office/drawing/2014/main" id="{89F8F703-6862-1269-E62D-FF2485F7B87A}"/>
              </a:ext>
            </a:extLst>
          </p:cNvPr>
          <p:cNvGraphicFramePr>
            <a:graphicFrameLocks noGrp="1"/>
          </p:cNvGraphicFramePr>
          <p:nvPr>
            <p:extLst>
              <p:ext uri="{D42A27DB-BD31-4B8C-83A1-F6EECF244321}">
                <p14:modId xmlns:p14="http://schemas.microsoft.com/office/powerpoint/2010/main" val="466195613"/>
              </p:ext>
            </p:extLst>
          </p:nvPr>
        </p:nvGraphicFramePr>
        <p:xfrm>
          <a:off x="535923" y="202141"/>
          <a:ext cx="10905190" cy="3779520"/>
        </p:xfrm>
        <a:graphic>
          <a:graphicData uri="http://schemas.openxmlformats.org/drawingml/2006/table">
            <a:tbl>
              <a:tblPr firstRow="1" bandRow="1">
                <a:tableStyleId>{5C22544A-7EE6-4342-B048-85BDC9FD1C3A}</a:tableStyleId>
              </a:tblPr>
              <a:tblGrid>
                <a:gridCol w="5452595">
                  <a:extLst>
                    <a:ext uri="{9D8B030D-6E8A-4147-A177-3AD203B41FA5}">
                      <a16:colId xmlns:a16="http://schemas.microsoft.com/office/drawing/2014/main" val="3968808119"/>
                    </a:ext>
                  </a:extLst>
                </a:gridCol>
                <a:gridCol w="5452595">
                  <a:extLst>
                    <a:ext uri="{9D8B030D-6E8A-4147-A177-3AD203B41FA5}">
                      <a16:colId xmlns:a16="http://schemas.microsoft.com/office/drawing/2014/main" val="4152896555"/>
                    </a:ext>
                  </a:extLst>
                </a:gridCol>
              </a:tblGrid>
              <a:tr h="30979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0" dirty="0">
                          <a:solidFill>
                            <a:schemeClr val="accent1"/>
                          </a:solidFill>
                          <a:latin typeface="+mn-lt"/>
                        </a:rPr>
                        <a:t>Franklin Aldas </a:t>
                      </a:r>
                      <a:r>
                        <a:rPr lang="en-GB" sz="2200" b="0" dirty="0">
                          <a:solidFill>
                            <a:schemeClr val="tx1"/>
                          </a:solidFill>
                          <a:latin typeface="+mn-lt"/>
                        </a:rPr>
                        <a:t>(INAF-TS)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200" b="0" dirty="0">
                          <a:solidFill>
                            <a:schemeClr val="accent1"/>
                          </a:solidFill>
                          <a:latin typeface="+mn-lt"/>
                        </a:rPr>
                        <a:t>Paramita Barai </a:t>
                      </a:r>
                      <a:r>
                        <a:rPr lang="en-GB" sz="2200" b="0" dirty="0">
                          <a:solidFill>
                            <a:srgbClr val="404040"/>
                          </a:solidFill>
                          <a:latin typeface="+mn-lt"/>
                        </a:rPr>
                        <a:t>(INAF-TS)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200" b="0" dirty="0">
                          <a:solidFill>
                            <a:schemeClr val="accent1"/>
                          </a:solidFill>
                        </a:rPr>
                        <a:t>Veronica Biffi </a:t>
                      </a:r>
                      <a:r>
                        <a:rPr lang="en-GB" sz="2200" b="0" dirty="0">
                          <a:solidFill>
                            <a:srgbClr val="404040"/>
                          </a:solidFill>
                        </a:rPr>
                        <a:t>(INAF-TS)</a:t>
                      </a:r>
                    </a:p>
                    <a:p>
                      <a:r>
                        <a:rPr lang="en-GB" sz="2200" b="0" dirty="0">
                          <a:solidFill>
                            <a:schemeClr val="accent1"/>
                          </a:solidFill>
                          <a:latin typeface="+mn-lt"/>
                        </a:rPr>
                        <a:t>Stefano </a:t>
                      </a:r>
                      <a:r>
                        <a:rPr lang="en-GB" sz="2200" b="0" dirty="0" err="1">
                          <a:solidFill>
                            <a:schemeClr val="accent1"/>
                          </a:solidFill>
                          <a:latin typeface="+mn-lt"/>
                        </a:rPr>
                        <a:t>Borgani</a:t>
                      </a:r>
                      <a:r>
                        <a:rPr lang="en-GB" sz="2200" b="0" dirty="0">
                          <a:solidFill>
                            <a:schemeClr val="accent1"/>
                          </a:solidFill>
                          <a:latin typeface="+mn-lt"/>
                        </a:rPr>
                        <a:t> </a:t>
                      </a:r>
                      <a:r>
                        <a:rPr lang="en-GB" sz="2200" b="0" dirty="0">
                          <a:solidFill>
                            <a:srgbClr val="404040"/>
                          </a:solidFill>
                          <a:latin typeface="+mn-lt"/>
                        </a:rPr>
                        <a:t>(</a:t>
                      </a:r>
                      <a:r>
                        <a:rPr lang="en-GB" sz="2200" b="0" dirty="0" err="1">
                          <a:solidFill>
                            <a:srgbClr val="404040"/>
                          </a:solidFill>
                          <a:latin typeface="+mn-lt"/>
                        </a:rPr>
                        <a:t>UniTS</a:t>
                      </a:r>
                      <a:r>
                        <a:rPr lang="en-GB" sz="2200" b="0" dirty="0">
                          <a:solidFill>
                            <a:srgbClr val="404040"/>
                          </a:solidFill>
                          <a:latin typeface="+mn-lt"/>
                        </a:rPr>
                        <a:t>, INAF-TS)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200" b="0" dirty="0">
                          <a:solidFill>
                            <a:schemeClr val="accent1"/>
                          </a:solidFill>
                          <a:latin typeface="+mn-lt"/>
                        </a:rPr>
                        <a:t>Tiago Castro </a:t>
                      </a:r>
                      <a:r>
                        <a:rPr lang="en-GB" sz="2200" b="0" dirty="0">
                          <a:solidFill>
                            <a:srgbClr val="404040"/>
                          </a:solidFill>
                          <a:latin typeface="+mn-lt"/>
                        </a:rPr>
                        <a:t>(INAF-TS, Univ. São Paulo)</a:t>
                      </a:r>
                    </a:p>
                    <a:p>
                      <a:r>
                        <a:rPr lang="en-GB" sz="2200" b="0" dirty="0">
                          <a:solidFill>
                            <a:schemeClr val="accent1"/>
                          </a:solidFill>
                          <a:latin typeface="+mn-lt"/>
                        </a:rPr>
                        <a:t>Alice Damiano </a:t>
                      </a:r>
                      <a:r>
                        <a:rPr lang="en-GB" sz="2200" b="0" dirty="0">
                          <a:solidFill>
                            <a:srgbClr val="404040"/>
                          </a:solidFill>
                          <a:latin typeface="+mn-lt"/>
                        </a:rPr>
                        <a:t>(INAF-TS) </a:t>
                      </a:r>
                    </a:p>
                    <a:p>
                      <a:r>
                        <a:rPr lang="en-GB" sz="2200" b="0" dirty="0">
                          <a:solidFill>
                            <a:schemeClr val="accent1"/>
                          </a:solidFill>
                          <a:latin typeface="+mn-lt"/>
                        </a:rPr>
                        <a:t>Michela Esposito </a:t>
                      </a:r>
                      <a:r>
                        <a:rPr lang="en-GB" sz="2200" b="0" dirty="0">
                          <a:solidFill>
                            <a:srgbClr val="404040"/>
                          </a:solidFill>
                          <a:latin typeface="+mn-lt"/>
                        </a:rPr>
                        <a:t>(SISSA)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200" b="0" dirty="0">
                          <a:solidFill>
                            <a:schemeClr val="accent1"/>
                          </a:solidFill>
                          <a:latin typeface="+mn-lt"/>
                        </a:rPr>
                        <a:t>Alessandra Fumagalli </a:t>
                      </a:r>
                      <a:r>
                        <a:rPr lang="en-GB" sz="2200" b="0" dirty="0">
                          <a:solidFill>
                            <a:srgbClr val="404040"/>
                          </a:solidFill>
                          <a:latin typeface="+mn-lt"/>
                        </a:rPr>
                        <a:t>(INAF-TS)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200" b="0" dirty="0">
                          <a:solidFill>
                            <a:schemeClr val="accent1"/>
                          </a:solidFill>
                          <a:latin typeface="+mn-lt"/>
                        </a:rPr>
                        <a:t>David </a:t>
                      </a:r>
                      <a:r>
                        <a:rPr lang="en-GB" sz="2200" b="0" dirty="0" err="1">
                          <a:solidFill>
                            <a:schemeClr val="accent1"/>
                          </a:solidFill>
                          <a:latin typeface="+mn-lt"/>
                        </a:rPr>
                        <a:t>Goz</a:t>
                      </a:r>
                      <a:r>
                        <a:rPr lang="en-GB" sz="2200" b="0" dirty="0">
                          <a:solidFill>
                            <a:schemeClr val="accent1"/>
                          </a:solidFill>
                          <a:latin typeface="+mn-lt"/>
                        </a:rPr>
                        <a:t> </a:t>
                      </a:r>
                      <a:r>
                        <a:rPr lang="en-GB" sz="2200" b="0" dirty="0">
                          <a:solidFill>
                            <a:srgbClr val="404040"/>
                          </a:solidFill>
                          <a:latin typeface="+mn-lt"/>
                        </a:rPr>
                        <a:t>(INAF-TS)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200" b="0" dirty="0">
                          <a:solidFill>
                            <a:schemeClr val="accent1"/>
                          </a:solidFill>
                          <a:latin typeface="+mn-lt"/>
                        </a:rPr>
                        <a:t>Gianluigi Granato </a:t>
                      </a:r>
                      <a:r>
                        <a:rPr lang="en-GB" sz="2200" b="0" dirty="0">
                          <a:solidFill>
                            <a:srgbClr val="404040"/>
                          </a:solidFill>
                          <a:latin typeface="+mn-lt"/>
                        </a:rPr>
                        <a:t>(INAF-TS)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200" b="0" dirty="0">
                          <a:solidFill>
                            <a:schemeClr val="accent1"/>
                          </a:solidFill>
                          <a:latin typeface="+mn-lt"/>
                        </a:rPr>
                        <a:t>Giovanni </a:t>
                      </a:r>
                      <a:r>
                        <a:rPr lang="en-GB" sz="2200" b="0" dirty="0" err="1">
                          <a:solidFill>
                            <a:schemeClr val="accent1"/>
                          </a:solidFill>
                          <a:latin typeface="+mn-lt"/>
                        </a:rPr>
                        <a:t>Lacopo</a:t>
                      </a:r>
                      <a:r>
                        <a:rPr lang="en-GB" sz="2200" b="0" dirty="0">
                          <a:solidFill>
                            <a:schemeClr val="accent1"/>
                          </a:solidFill>
                          <a:latin typeface="+mn-lt"/>
                        </a:rPr>
                        <a:t> </a:t>
                      </a:r>
                      <a:r>
                        <a:rPr lang="en-GB" sz="2200" b="0" dirty="0">
                          <a:solidFill>
                            <a:srgbClr val="404040"/>
                          </a:solidFill>
                          <a:latin typeface="+mn-lt"/>
                        </a:rPr>
                        <a:t>(INAF-TS)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750604" rtl="0" eaLnBrk="1" fontAlgn="auto" latinLnBrk="0" hangingPunct="1">
                        <a:lnSpc>
                          <a:spcPct val="89000"/>
                        </a:lnSpc>
                        <a:spcBef>
                          <a:spcPts val="0"/>
                        </a:spcBef>
                        <a:spcAft>
                          <a:spcPts val="0"/>
                        </a:spcAft>
                        <a:buClrTx/>
                        <a:buSzPct val="52000"/>
                        <a:buFontTx/>
                        <a:buNone/>
                        <a:tabLst>
                          <a:tab pos="0" algn="l"/>
                          <a:tab pos="375302" algn="l"/>
                          <a:tab pos="750604" algn="l"/>
                          <a:tab pos="1127347" algn="l"/>
                          <a:tab pos="1502649" algn="l"/>
                          <a:tab pos="1877951" algn="l"/>
                          <a:tab pos="2253253" algn="l"/>
                          <a:tab pos="2629996" algn="l"/>
                          <a:tab pos="3005298" algn="l"/>
                          <a:tab pos="3380601" algn="l"/>
                          <a:tab pos="3755902" algn="l"/>
                          <a:tab pos="4132644" algn="l"/>
                          <a:tab pos="4507948" algn="l"/>
                          <a:tab pos="4883249" algn="l"/>
                          <a:tab pos="5258553" algn="l"/>
                          <a:tab pos="5635294" algn="l"/>
                          <a:tab pos="6010597" algn="l"/>
                          <a:tab pos="6385901" algn="l"/>
                          <a:tab pos="6761202" algn="l"/>
                          <a:tab pos="7137943" algn="l"/>
                          <a:tab pos="7513247" algn="l"/>
                        </a:tabLst>
                        <a:defRPr/>
                      </a:pPr>
                      <a:r>
                        <a:rPr lang="en-GB" sz="2200" b="0" dirty="0">
                          <a:solidFill>
                            <a:schemeClr val="accent1"/>
                          </a:solidFill>
                          <a:latin typeface="+mn-lt"/>
                        </a:rPr>
                        <a:t>Marius </a:t>
                      </a:r>
                      <a:r>
                        <a:rPr lang="en-GB" sz="2200" b="0" dirty="0" err="1">
                          <a:solidFill>
                            <a:schemeClr val="accent1"/>
                          </a:solidFill>
                          <a:latin typeface="+mn-lt"/>
                        </a:rPr>
                        <a:t>Lepinzan</a:t>
                      </a:r>
                      <a:r>
                        <a:rPr lang="en-GB" sz="2200" b="0" dirty="0">
                          <a:solidFill>
                            <a:schemeClr val="accent1"/>
                          </a:solidFill>
                          <a:latin typeface="+mn-lt"/>
                        </a:rPr>
                        <a:t> </a:t>
                      </a:r>
                      <a:r>
                        <a:rPr lang="en-GB" sz="2200" b="0" dirty="0">
                          <a:solidFill>
                            <a:srgbClr val="404040"/>
                          </a:solidFill>
                          <a:latin typeface="+mn-lt"/>
                        </a:rPr>
                        <a:t>(INAF-TS)</a:t>
                      </a:r>
                    </a:p>
                    <a:p>
                      <a:pPr defTabSz="750604">
                        <a:lnSpc>
                          <a:spcPct val="89000"/>
                        </a:lnSpc>
                        <a:buSzPct val="52000"/>
                        <a:tabLst>
                          <a:tab pos="0" algn="l"/>
                          <a:tab pos="375302" algn="l"/>
                          <a:tab pos="750604" algn="l"/>
                          <a:tab pos="1127347" algn="l"/>
                          <a:tab pos="1502649" algn="l"/>
                          <a:tab pos="1877951" algn="l"/>
                          <a:tab pos="2253253" algn="l"/>
                          <a:tab pos="2629996" algn="l"/>
                          <a:tab pos="3005298" algn="l"/>
                          <a:tab pos="3380601" algn="l"/>
                          <a:tab pos="3755902" algn="l"/>
                          <a:tab pos="4132644" algn="l"/>
                          <a:tab pos="4507948" algn="l"/>
                          <a:tab pos="4883249" algn="l"/>
                          <a:tab pos="5258553" algn="l"/>
                          <a:tab pos="5635294" algn="l"/>
                          <a:tab pos="6010597" algn="l"/>
                          <a:tab pos="6385901" algn="l"/>
                          <a:tab pos="6761202" algn="l"/>
                          <a:tab pos="7137943" algn="l"/>
                          <a:tab pos="7513247" algn="l"/>
                        </a:tabLst>
                      </a:pPr>
                      <a:r>
                        <a:rPr lang="en-GB" sz="2200" b="0" dirty="0">
                          <a:solidFill>
                            <a:schemeClr val="accent1"/>
                          </a:solidFill>
                          <a:latin typeface="+mn-lt"/>
                        </a:rPr>
                        <a:t>Pierluigi Monaco </a:t>
                      </a:r>
                      <a:r>
                        <a:rPr lang="en-GB" sz="2200" b="0" dirty="0">
                          <a:solidFill>
                            <a:srgbClr val="404040"/>
                          </a:solidFill>
                          <a:latin typeface="+mn-lt"/>
                        </a:rPr>
                        <a:t>(</a:t>
                      </a:r>
                      <a:r>
                        <a:rPr lang="en-GB" sz="2200" b="0" dirty="0" err="1">
                          <a:solidFill>
                            <a:srgbClr val="404040"/>
                          </a:solidFill>
                          <a:latin typeface="+mn-lt"/>
                        </a:rPr>
                        <a:t>UniTS</a:t>
                      </a:r>
                      <a:r>
                        <a:rPr lang="en-GB" sz="2200" b="0" dirty="0">
                          <a:solidFill>
                            <a:srgbClr val="404040"/>
                          </a:solidFill>
                          <a:latin typeface="+mn-lt"/>
                        </a:rPr>
                        <a:t>, INAF-TS)</a:t>
                      </a:r>
                    </a:p>
                    <a:p>
                      <a:pPr marL="0" marR="0" lvl="0" indent="0" algn="l" defTabSz="750604" rtl="0" eaLnBrk="1" fontAlgn="auto" latinLnBrk="0" hangingPunct="1">
                        <a:lnSpc>
                          <a:spcPct val="89000"/>
                        </a:lnSpc>
                        <a:spcBef>
                          <a:spcPts val="0"/>
                        </a:spcBef>
                        <a:spcAft>
                          <a:spcPts val="0"/>
                        </a:spcAft>
                        <a:buClrTx/>
                        <a:buSzPct val="52000"/>
                        <a:buFontTx/>
                        <a:buNone/>
                        <a:tabLst>
                          <a:tab pos="0" algn="l"/>
                          <a:tab pos="375302" algn="l"/>
                          <a:tab pos="750604" algn="l"/>
                          <a:tab pos="1127347" algn="l"/>
                          <a:tab pos="1502649" algn="l"/>
                          <a:tab pos="1877951" algn="l"/>
                          <a:tab pos="2253253" algn="l"/>
                          <a:tab pos="2629996" algn="l"/>
                          <a:tab pos="3005298" algn="l"/>
                          <a:tab pos="3380601" algn="l"/>
                          <a:tab pos="3755902" algn="l"/>
                          <a:tab pos="4132644" algn="l"/>
                          <a:tab pos="4507948" algn="l"/>
                          <a:tab pos="4883249" algn="l"/>
                          <a:tab pos="5258553" algn="l"/>
                          <a:tab pos="5635294" algn="l"/>
                          <a:tab pos="6010597" algn="l"/>
                          <a:tab pos="6385901" algn="l"/>
                          <a:tab pos="6761202" algn="l"/>
                          <a:tab pos="7137943" algn="l"/>
                          <a:tab pos="7513247" algn="l"/>
                        </a:tabLst>
                        <a:defRPr/>
                      </a:pPr>
                      <a:r>
                        <a:rPr lang="en-GB" sz="2200" b="0" dirty="0">
                          <a:solidFill>
                            <a:schemeClr val="accent1"/>
                          </a:solidFill>
                        </a:rPr>
                        <a:t>Giuseppe Murante </a:t>
                      </a:r>
                      <a:r>
                        <a:rPr lang="en-GB" sz="2200" b="0" dirty="0">
                          <a:solidFill>
                            <a:srgbClr val="404040"/>
                          </a:solidFill>
                        </a:rPr>
                        <a:t>(INAF-TS) </a:t>
                      </a:r>
                      <a:endParaRPr lang="en-GB" sz="2200" b="0" dirty="0">
                        <a:solidFill>
                          <a:srgbClr val="404040"/>
                        </a:solidFill>
                        <a:latin typeface="+mn-lt"/>
                      </a:endParaRPr>
                    </a:p>
                    <a:p>
                      <a:pPr marL="0" marR="0" lvl="0" indent="0" algn="l" defTabSz="750604" rtl="0" eaLnBrk="1" fontAlgn="auto" latinLnBrk="0" hangingPunct="1">
                        <a:lnSpc>
                          <a:spcPct val="89000"/>
                        </a:lnSpc>
                        <a:spcBef>
                          <a:spcPts val="0"/>
                        </a:spcBef>
                        <a:spcAft>
                          <a:spcPts val="0"/>
                        </a:spcAft>
                        <a:buClrTx/>
                        <a:buSzPct val="52000"/>
                        <a:buFontTx/>
                        <a:buNone/>
                        <a:tabLst>
                          <a:tab pos="0" algn="l"/>
                          <a:tab pos="375302" algn="l"/>
                          <a:tab pos="750604" algn="l"/>
                          <a:tab pos="1127347" algn="l"/>
                          <a:tab pos="1502649" algn="l"/>
                          <a:tab pos="1877951" algn="l"/>
                          <a:tab pos="2253253" algn="l"/>
                          <a:tab pos="2629996" algn="l"/>
                          <a:tab pos="3005298" algn="l"/>
                          <a:tab pos="3380601" algn="l"/>
                          <a:tab pos="3755902" algn="l"/>
                          <a:tab pos="4132644" algn="l"/>
                          <a:tab pos="4507948" algn="l"/>
                          <a:tab pos="4883249" algn="l"/>
                          <a:tab pos="5258553" algn="l"/>
                          <a:tab pos="5635294" algn="l"/>
                          <a:tab pos="6010597" algn="l"/>
                          <a:tab pos="6385901" algn="l"/>
                          <a:tab pos="6761202" algn="l"/>
                          <a:tab pos="7137943" algn="l"/>
                          <a:tab pos="7513247" algn="l"/>
                        </a:tabLst>
                        <a:defRPr/>
                      </a:pPr>
                      <a:r>
                        <a:rPr lang="en-GB" sz="2200" b="0" dirty="0">
                          <a:solidFill>
                            <a:srgbClr val="404040"/>
                          </a:solidFill>
                          <a:latin typeface="+mn-lt"/>
                        </a:rPr>
                        <a:t>	</a:t>
                      </a:r>
                      <a:r>
                        <a:rPr lang="en-GB" sz="2200" b="0" dirty="0">
                          <a:solidFill>
                            <a:schemeClr val="accent1"/>
                          </a:solidFill>
                          <a:latin typeface="+mn-lt"/>
                        </a:rPr>
                        <a:t>Antonio </a:t>
                      </a:r>
                      <a:r>
                        <a:rPr lang="en-GB" sz="2200" b="0" dirty="0" err="1">
                          <a:solidFill>
                            <a:schemeClr val="accent1"/>
                          </a:solidFill>
                          <a:latin typeface="+mn-lt"/>
                        </a:rPr>
                        <a:t>Ragagnin</a:t>
                      </a:r>
                      <a:r>
                        <a:rPr lang="en-GB" sz="2200" b="0" dirty="0">
                          <a:solidFill>
                            <a:schemeClr val="accent1"/>
                          </a:solidFill>
                          <a:latin typeface="+mn-lt"/>
                        </a:rPr>
                        <a:t> </a:t>
                      </a:r>
                      <a:r>
                        <a:rPr lang="en-GB" sz="2200" b="0" dirty="0">
                          <a:solidFill>
                            <a:srgbClr val="404040"/>
                          </a:solidFill>
                          <a:latin typeface="+mn-lt"/>
                        </a:rPr>
                        <a:t>(INAF-TS)</a:t>
                      </a:r>
                    </a:p>
                    <a:p>
                      <a:pPr marL="0" marR="0" lvl="0" indent="0" algn="l" defTabSz="750604" rtl="0" eaLnBrk="1" fontAlgn="auto" latinLnBrk="0" hangingPunct="1">
                        <a:lnSpc>
                          <a:spcPct val="89000"/>
                        </a:lnSpc>
                        <a:spcBef>
                          <a:spcPts val="0"/>
                        </a:spcBef>
                        <a:spcAft>
                          <a:spcPts val="0"/>
                        </a:spcAft>
                        <a:buClrTx/>
                        <a:buSzPct val="52000"/>
                        <a:buFontTx/>
                        <a:buNone/>
                        <a:tabLst>
                          <a:tab pos="0" algn="l"/>
                          <a:tab pos="375302" algn="l"/>
                          <a:tab pos="750604" algn="l"/>
                          <a:tab pos="1127347" algn="l"/>
                          <a:tab pos="1502649" algn="l"/>
                          <a:tab pos="1877951" algn="l"/>
                          <a:tab pos="2253253" algn="l"/>
                          <a:tab pos="2629996" algn="l"/>
                          <a:tab pos="3005298" algn="l"/>
                          <a:tab pos="3380601" algn="l"/>
                          <a:tab pos="3755902" algn="l"/>
                          <a:tab pos="4132644" algn="l"/>
                          <a:tab pos="4507948" algn="l"/>
                          <a:tab pos="4883249" algn="l"/>
                          <a:tab pos="5258553" algn="l"/>
                          <a:tab pos="5635294" algn="l"/>
                          <a:tab pos="6010597" algn="l"/>
                          <a:tab pos="6385901" algn="l"/>
                          <a:tab pos="6761202" algn="l"/>
                          <a:tab pos="7137943" algn="l"/>
                          <a:tab pos="7513247" algn="l"/>
                        </a:tabLst>
                        <a:defRPr/>
                      </a:pPr>
                      <a:r>
                        <a:rPr lang="en-GB" sz="2200" b="0" dirty="0">
                          <a:solidFill>
                            <a:schemeClr val="accent1"/>
                          </a:solidFill>
                          <a:latin typeface="+mn-lt"/>
                        </a:rPr>
                        <a:t>Cinthia Ragone-Figueroa </a:t>
                      </a:r>
                      <a:r>
                        <a:rPr lang="en-GB" sz="2200" b="0" dirty="0">
                          <a:solidFill>
                            <a:schemeClr val="tx1"/>
                          </a:solidFill>
                          <a:latin typeface="+mn-lt"/>
                        </a:rPr>
                        <a:t>(</a:t>
                      </a:r>
                      <a:r>
                        <a:rPr lang="en-GB" sz="2200" b="0" dirty="0" err="1">
                          <a:solidFill>
                            <a:schemeClr val="tx1"/>
                          </a:solidFill>
                          <a:latin typeface="+mn-lt"/>
                        </a:rPr>
                        <a:t>U.Cordoba</a:t>
                      </a:r>
                      <a:r>
                        <a:rPr lang="en-GB" sz="2200" b="0" dirty="0">
                          <a:solidFill>
                            <a:schemeClr val="tx1"/>
                          </a:solidFill>
                          <a:latin typeface="+mn-lt"/>
                        </a:rPr>
                        <a:t>, INAF-TS)</a:t>
                      </a:r>
                    </a:p>
                    <a:p>
                      <a:pPr marL="0" marR="0" lvl="0" indent="0" algn="l" defTabSz="750604" rtl="0" eaLnBrk="1" fontAlgn="auto" latinLnBrk="0" hangingPunct="1">
                        <a:lnSpc>
                          <a:spcPct val="89000"/>
                        </a:lnSpc>
                        <a:spcBef>
                          <a:spcPts val="0"/>
                        </a:spcBef>
                        <a:spcAft>
                          <a:spcPts val="0"/>
                        </a:spcAft>
                        <a:buClrTx/>
                        <a:buSzPct val="52000"/>
                        <a:buFontTx/>
                        <a:buNone/>
                        <a:tabLst>
                          <a:tab pos="0" algn="l"/>
                          <a:tab pos="375302" algn="l"/>
                          <a:tab pos="750604" algn="l"/>
                          <a:tab pos="1127347" algn="l"/>
                          <a:tab pos="1502649" algn="l"/>
                          <a:tab pos="1877951" algn="l"/>
                          <a:tab pos="2253253" algn="l"/>
                          <a:tab pos="2629996" algn="l"/>
                          <a:tab pos="3005298" algn="l"/>
                          <a:tab pos="3380601" algn="l"/>
                          <a:tab pos="3755902" algn="l"/>
                          <a:tab pos="4132644" algn="l"/>
                          <a:tab pos="4507948" algn="l"/>
                          <a:tab pos="4883249" algn="l"/>
                          <a:tab pos="5258553" algn="l"/>
                          <a:tab pos="5635294" algn="l"/>
                          <a:tab pos="6010597" algn="l"/>
                          <a:tab pos="6385901" algn="l"/>
                          <a:tab pos="6761202" algn="l"/>
                          <a:tab pos="7137943" algn="l"/>
                          <a:tab pos="7513247" algn="l"/>
                        </a:tabLst>
                        <a:defRPr/>
                      </a:pPr>
                      <a:r>
                        <a:rPr lang="en-GB" sz="2200" b="0" dirty="0">
                          <a:solidFill>
                            <a:schemeClr val="accent1"/>
                          </a:solidFill>
                          <a:latin typeface="+mn-lt"/>
                        </a:rPr>
                        <a:t>Elena Rasia </a:t>
                      </a:r>
                      <a:r>
                        <a:rPr lang="en-GB" sz="2200" b="0" dirty="0">
                          <a:solidFill>
                            <a:srgbClr val="404040"/>
                          </a:solidFill>
                          <a:latin typeface="+mn-lt"/>
                        </a:rPr>
                        <a:t>(</a:t>
                      </a:r>
                      <a:r>
                        <a:rPr lang="en-GB" sz="2200" b="0" dirty="0" err="1">
                          <a:solidFill>
                            <a:srgbClr val="404040"/>
                          </a:solidFill>
                          <a:latin typeface="+mn-lt"/>
                        </a:rPr>
                        <a:t>U.Michigan</a:t>
                      </a:r>
                      <a:r>
                        <a:rPr lang="en-GB" sz="2200" b="0" dirty="0">
                          <a:solidFill>
                            <a:srgbClr val="404040"/>
                          </a:solidFill>
                          <a:latin typeface="+mn-lt"/>
                        </a:rPr>
                        <a:t>, INAF-TS)</a:t>
                      </a:r>
                    </a:p>
                    <a:p>
                      <a:pPr defTabSz="750604">
                        <a:lnSpc>
                          <a:spcPct val="89000"/>
                        </a:lnSpc>
                        <a:buSzPct val="52000"/>
                        <a:tabLst>
                          <a:tab pos="0" algn="l"/>
                          <a:tab pos="375302" algn="l"/>
                          <a:tab pos="750604" algn="l"/>
                          <a:tab pos="1127347" algn="l"/>
                          <a:tab pos="1502649" algn="l"/>
                          <a:tab pos="1877951" algn="l"/>
                          <a:tab pos="2253253" algn="l"/>
                          <a:tab pos="2629996" algn="l"/>
                          <a:tab pos="3005298" algn="l"/>
                          <a:tab pos="3380601" algn="l"/>
                          <a:tab pos="3755902" algn="l"/>
                          <a:tab pos="4132644" algn="l"/>
                          <a:tab pos="4507948" algn="l"/>
                          <a:tab pos="4883249" algn="l"/>
                          <a:tab pos="5258553" algn="l"/>
                          <a:tab pos="5635294" algn="l"/>
                          <a:tab pos="6010597" algn="l"/>
                          <a:tab pos="6385901" algn="l"/>
                          <a:tab pos="6761202" algn="l"/>
                          <a:tab pos="7137943" algn="l"/>
                          <a:tab pos="7513247" algn="l"/>
                        </a:tabLst>
                      </a:pPr>
                      <a:r>
                        <a:rPr lang="en-GB" sz="2200" b="0" dirty="0">
                          <a:solidFill>
                            <a:schemeClr val="accent1"/>
                          </a:solidFill>
                        </a:rPr>
                        <a:t>Alex Saro </a:t>
                      </a:r>
                      <a:r>
                        <a:rPr lang="en-GB" sz="2200" b="0" dirty="0">
                          <a:solidFill>
                            <a:schemeClr val="tx1"/>
                          </a:solidFill>
                        </a:rPr>
                        <a:t>(</a:t>
                      </a:r>
                      <a:r>
                        <a:rPr lang="en-GB" sz="2200" b="0" dirty="0" err="1">
                          <a:solidFill>
                            <a:schemeClr val="tx1"/>
                          </a:solidFill>
                        </a:rPr>
                        <a:t>UniTS</a:t>
                      </a:r>
                      <a:r>
                        <a:rPr lang="en-GB" sz="2200" b="0" dirty="0">
                          <a:solidFill>
                            <a:schemeClr val="tx1"/>
                          </a:solidFill>
                        </a:rPr>
                        <a:t>, INAF-TS)</a:t>
                      </a:r>
                    </a:p>
                    <a:p>
                      <a:pPr defTabSz="750604">
                        <a:lnSpc>
                          <a:spcPct val="89000"/>
                        </a:lnSpc>
                        <a:buSzPct val="52000"/>
                        <a:tabLst>
                          <a:tab pos="0" algn="l"/>
                          <a:tab pos="375302" algn="l"/>
                          <a:tab pos="750604" algn="l"/>
                          <a:tab pos="1127347" algn="l"/>
                          <a:tab pos="1502649" algn="l"/>
                          <a:tab pos="1877951" algn="l"/>
                          <a:tab pos="2253253" algn="l"/>
                          <a:tab pos="2629996" algn="l"/>
                          <a:tab pos="3005298" algn="l"/>
                          <a:tab pos="3380601" algn="l"/>
                          <a:tab pos="3755902" algn="l"/>
                          <a:tab pos="4132644" algn="l"/>
                          <a:tab pos="4507948" algn="l"/>
                          <a:tab pos="4883249" algn="l"/>
                          <a:tab pos="5258553" algn="l"/>
                          <a:tab pos="5635294" algn="l"/>
                          <a:tab pos="6010597" algn="l"/>
                          <a:tab pos="6385901" algn="l"/>
                          <a:tab pos="6761202" algn="l"/>
                          <a:tab pos="7137943" algn="l"/>
                          <a:tab pos="7513247" algn="l"/>
                        </a:tabLst>
                      </a:pPr>
                      <a:r>
                        <a:rPr lang="en-GB" sz="2200" b="0" dirty="0">
                          <a:solidFill>
                            <a:schemeClr val="accent1"/>
                          </a:solidFill>
                        </a:rPr>
                        <a:t>Tommaso </a:t>
                      </a:r>
                      <a:r>
                        <a:rPr lang="en-GB" sz="2200" b="0" dirty="0" err="1">
                          <a:solidFill>
                            <a:schemeClr val="accent1"/>
                          </a:solidFill>
                        </a:rPr>
                        <a:t>Tarchi</a:t>
                      </a:r>
                      <a:r>
                        <a:rPr lang="en-GB" sz="2200" b="0" dirty="0">
                          <a:solidFill>
                            <a:schemeClr val="accent1"/>
                          </a:solidFill>
                        </a:rPr>
                        <a:t> </a:t>
                      </a:r>
                      <a:r>
                        <a:rPr lang="en-GB" sz="2200" b="0" dirty="0">
                          <a:solidFill>
                            <a:schemeClr val="tx1"/>
                          </a:solidFill>
                        </a:rPr>
                        <a:t>(INAF-TS)</a:t>
                      </a:r>
                    </a:p>
                    <a:p>
                      <a:pPr defTabSz="750604">
                        <a:lnSpc>
                          <a:spcPct val="89000"/>
                        </a:lnSpc>
                        <a:buSzPct val="52000"/>
                        <a:tabLst>
                          <a:tab pos="0" algn="l"/>
                          <a:tab pos="375302" algn="l"/>
                          <a:tab pos="750604" algn="l"/>
                          <a:tab pos="1127347" algn="l"/>
                          <a:tab pos="1502649" algn="l"/>
                          <a:tab pos="1877951" algn="l"/>
                          <a:tab pos="2253253" algn="l"/>
                          <a:tab pos="2629996" algn="l"/>
                          <a:tab pos="3005298" algn="l"/>
                          <a:tab pos="3380601" algn="l"/>
                          <a:tab pos="3755902" algn="l"/>
                          <a:tab pos="4132644" algn="l"/>
                          <a:tab pos="4507948" algn="l"/>
                          <a:tab pos="4883249" algn="l"/>
                          <a:tab pos="5258553" algn="l"/>
                          <a:tab pos="5635294" algn="l"/>
                          <a:tab pos="6010597" algn="l"/>
                          <a:tab pos="6385901" algn="l"/>
                          <a:tab pos="6761202" algn="l"/>
                          <a:tab pos="7137943" algn="l"/>
                          <a:tab pos="7513247" algn="l"/>
                        </a:tabLst>
                      </a:pPr>
                      <a:r>
                        <a:rPr lang="en-GB" sz="2200" b="0" dirty="0">
                          <a:solidFill>
                            <a:schemeClr val="accent1"/>
                          </a:solidFill>
                        </a:rPr>
                        <a:t>Giuliano </a:t>
                      </a:r>
                      <a:r>
                        <a:rPr lang="en-GB" sz="2200" b="0" dirty="0" err="1">
                          <a:solidFill>
                            <a:schemeClr val="accent1"/>
                          </a:solidFill>
                        </a:rPr>
                        <a:t>Taffoni</a:t>
                      </a:r>
                      <a:r>
                        <a:rPr lang="en-GB" sz="2200" b="0" dirty="0">
                          <a:solidFill>
                            <a:schemeClr val="accent1"/>
                          </a:solidFill>
                        </a:rPr>
                        <a:t> </a:t>
                      </a:r>
                      <a:r>
                        <a:rPr lang="en-GB" sz="2200" b="0" dirty="0">
                          <a:solidFill>
                            <a:srgbClr val="404040"/>
                          </a:solidFill>
                        </a:rPr>
                        <a:t>(INAF-TS)</a:t>
                      </a:r>
                      <a:endParaRPr lang="en-GB" sz="2200" b="0" dirty="0">
                        <a:solidFill>
                          <a:schemeClr val="accent1"/>
                        </a:solidFill>
                      </a:endParaRPr>
                    </a:p>
                    <a:p>
                      <a:pPr defTabSz="750604">
                        <a:lnSpc>
                          <a:spcPct val="89000"/>
                        </a:lnSpc>
                        <a:buSzPct val="52000"/>
                        <a:tabLst>
                          <a:tab pos="0" algn="l"/>
                          <a:tab pos="375302" algn="l"/>
                          <a:tab pos="750604" algn="l"/>
                          <a:tab pos="1127347" algn="l"/>
                          <a:tab pos="1502649" algn="l"/>
                          <a:tab pos="1877951" algn="l"/>
                          <a:tab pos="2253253" algn="l"/>
                          <a:tab pos="2629996" algn="l"/>
                          <a:tab pos="3005298" algn="l"/>
                          <a:tab pos="3380601" algn="l"/>
                          <a:tab pos="3755902" algn="l"/>
                          <a:tab pos="4132644" algn="l"/>
                          <a:tab pos="4507948" algn="l"/>
                          <a:tab pos="4883249" algn="l"/>
                          <a:tab pos="5258553" algn="l"/>
                          <a:tab pos="5635294" algn="l"/>
                          <a:tab pos="6010597" algn="l"/>
                          <a:tab pos="6385901" algn="l"/>
                          <a:tab pos="6761202" algn="l"/>
                          <a:tab pos="7137943" algn="l"/>
                          <a:tab pos="7513247" algn="l"/>
                        </a:tabLst>
                      </a:pPr>
                      <a:r>
                        <a:rPr lang="en-GB" sz="2200" b="0" dirty="0">
                          <a:solidFill>
                            <a:schemeClr val="accent1"/>
                          </a:solidFill>
                        </a:rPr>
                        <a:t>Luca Tornatore </a:t>
                      </a:r>
                      <a:r>
                        <a:rPr lang="en-GB" sz="2200" b="0" dirty="0">
                          <a:solidFill>
                            <a:srgbClr val="404040"/>
                          </a:solidFill>
                        </a:rPr>
                        <a:t>(INAF-TS) </a:t>
                      </a:r>
                      <a:endParaRPr lang="en-GB" sz="2200" b="0" dirty="0">
                        <a:solidFill>
                          <a:srgbClr val="404040"/>
                        </a:solidFill>
                        <a:latin typeface="+mn-lt"/>
                      </a:endParaRPr>
                    </a:p>
                    <a:p>
                      <a:pPr marL="0" marR="0" lvl="0" indent="0" algn="l" defTabSz="750604" rtl="0" eaLnBrk="1" fontAlgn="auto" latinLnBrk="0" hangingPunct="1">
                        <a:lnSpc>
                          <a:spcPct val="89000"/>
                        </a:lnSpc>
                        <a:spcBef>
                          <a:spcPts val="0"/>
                        </a:spcBef>
                        <a:spcAft>
                          <a:spcPts val="0"/>
                        </a:spcAft>
                        <a:buClrTx/>
                        <a:buSzPct val="52000"/>
                        <a:buFontTx/>
                        <a:buNone/>
                        <a:tabLst>
                          <a:tab pos="0" algn="l"/>
                          <a:tab pos="375302" algn="l"/>
                          <a:tab pos="750604" algn="l"/>
                          <a:tab pos="1127347" algn="l"/>
                          <a:tab pos="1502649" algn="l"/>
                          <a:tab pos="1877951" algn="l"/>
                          <a:tab pos="2253253" algn="l"/>
                          <a:tab pos="2629996" algn="l"/>
                          <a:tab pos="3005298" algn="l"/>
                          <a:tab pos="3380601" algn="l"/>
                          <a:tab pos="3755902" algn="l"/>
                          <a:tab pos="4132644" algn="l"/>
                          <a:tab pos="4507948" algn="l"/>
                          <a:tab pos="4883249" algn="l"/>
                          <a:tab pos="5258553" algn="l"/>
                          <a:tab pos="5635294" algn="l"/>
                          <a:tab pos="6010597" algn="l"/>
                          <a:tab pos="6385901" algn="l"/>
                          <a:tab pos="6761202" algn="l"/>
                          <a:tab pos="7137943" algn="l"/>
                          <a:tab pos="7513247" algn="l"/>
                        </a:tabLst>
                        <a:defRPr/>
                      </a:pPr>
                      <a:r>
                        <a:rPr lang="en-GB" sz="2200" b="0" dirty="0">
                          <a:solidFill>
                            <a:schemeClr val="accent1"/>
                          </a:solidFill>
                          <a:latin typeface="+mn-lt"/>
                        </a:rPr>
                        <a:t>Milena Valentini </a:t>
                      </a:r>
                      <a:r>
                        <a:rPr lang="en-GB" sz="2200" b="0" dirty="0">
                          <a:solidFill>
                            <a:srgbClr val="404040"/>
                          </a:solidFill>
                          <a:latin typeface="+mn-lt"/>
                        </a:rPr>
                        <a:t>(</a:t>
                      </a:r>
                      <a:r>
                        <a:rPr lang="en-GB" sz="2200" b="0" dirty="0" err="1">
                          <a:solidFill>
                            <a:srgbClr val="404040"/>
                          </a:solidFill>
                          <a:latin typeface="+mn-lt"/>
                        </a:rPr>
                        <a:t>UniTS</a:t>
                      </a:r>
                      <a:r>
                        <a:rPr lang="en-GB" sz="2200" b="0" dirty="0">
                          <a:solidFill>
                            <a:srgbClr val="404040"/>
                          </a:solidFill>
                          <a:latin typeface="+mn-lt"/>
                        </a:rPr>
                        <a:t>, INAF-TS)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10473168"/>
                  </a:ext>
                </a:extLst>
              </a:tr>
            </a:tbl>
          </a:graphicData>
        </a:graphic>
      </p:graphicFrame>
      <p:sp>
        <p:nvSpPr>
          <p:cNvPr id="3" name="CasellaDiTesto 2">
            <a:extLst>
              <a:ext uri="{FF2B5EF4-FFF2-40B4-BE49-F238E27FC236}">
                <a16:creationId xmlns:a16="http://schemas.microsoft.com/office/drawing/2014/main" id="{02663DC4-40F4-7AF4-3302-6B7898F971D6}"/>
              </a:ext>
            </a:extLst>
          </p:cNvPr>
          <p:cNvSpPr txBox="1"/>
          <p:nvPr/>
        </p:nvSpPr>
        <p:spPr>
          <a:xfrm>
            <a:off x="1240632" y="4100466"/>
            <a:ext cx="9834562" cy="2492990"/>
          </a:xfrm>
          <a:prstGeom prst="rect">
            <a:avLst/>
          </a:prstGeom>
          <a:noFill/>
        </p:spPr>
        <p:txBody>
          <a:bodyPr wrap="square" rtlCol="0">
            <a:spAutoFit/>
          </a:bodyPr>
          <a:lstStyle/>
          <a:p>
            <a:r>
              <a:rPr lang="it-IS" sz="2400" u="sng" dirty="0"/>
              <a:t>LPT approximate simulation: </a:t>
            </a:r>
            <a:r>
              <a:rPr lang="it-IS" sz="2400" dirty="0"/>
              <a:t>Pinocchio </a:t>
            </a:r>
            <a:r>
              <a:rPr lang="it-IS" sz="2400" dirty="0">
                <a:solidFill>
                  <a:schemeClr val="accent1"/>
                </a:solidFill>
              </a:rPr>
              <a:t>(see talk by P. Monaco) </a:t>
            </a:r>
            <a:r>
              <a:rPr lang="it-IS" sz="2400" dirty="0"/>
              <a:t>– Euclid</a:t>
            </a:r>
          </a:p>
          <a:p>
            <a:r>
              <a:rPr lang="it-IS" sz="2400" u="sng" dirty="0"/>
              <a:t>N-body simulations: </a:t>
            </a:r>
            <a:r>
              <a:rPr lang="it-IS" sz="2400" dirty="0"/>
              <a:t>OpenGadget3 </a:t>
            </a:r>
            <a:r>
              <a:rPr lang="it-IS" sz="2400" dirty="0">
                <a:solidFill>
                  <a:schemeClr val="accent1"/>
                </a:solidFill>
              </a:rPr>
              <a:t>(see talk by L. Tornatore) </a:t>
            </a:r>
            <a:r>
              <a:rPr lang="it-IS" sz="2400" dirty="0"/>
              <a:t>– Euclid</a:t>
            </a:r>
          </a:p>
          <a:p>
            <a:r>
              <a:rPr lang="it-IS" sz="2400" u="sng" dirty="0"/>
              <a:t>Hydrodynamical simulations: </a:t>
            </a:r>
            <a:r>
              <a:rPr lang="it-IS" sz="2400" dirty="0"/>
              <a:t>OpenGadget3 – Euclid, galaxy formation</a:t>
            </a:r>
          </a:p>
          <a:p>
            <a:endParaRPr lang="it-IS" sz="1200" dirty="0"/>
          </a:p>
          <a:p>
            <a:r>
              <a:rPr lang="it-IS" sz="2400" dirty="0"/>
              <a:t>Computational Resources: CINECA (Leonardo Booster &amp; DCGP), Pleiadi</a:t>
            </a:r>
          </a:p>
          <a:p>
            <a:r>
              <a:rPr lang="it-IS" sz="2400" dirty="0"/>
              <a:t>			        </a:t>
            </a:r>
            <a:r>
              <a:rPr lang="it-IS" sz="2400" b="1" i="1" dirty="0"/>
              <a:t>O(10</a:t>
            </a:r>
            <a:r>
              <a:rPr lang="it-IS" sz="2400" b="1" i="1" baseline="30000" dirty="0"/>
              <a:t>7</a:t>
            </a:r>
            <a:r>
              <a:rPr lang="it-IS" sz="2400" b="1" i="1" dirty="0"/>
              <a:t>) core-h/year </a:t>
            </a:r>
            <a:r>
              <a:rPr lang="it-IS" sz="2400" i="1" dirty="0"/>
              <a:t>(ISCRA, EuroHPC, ICSC) </a:t>
            </a:r>
          </a:p>
          <a:p>
            <a:r>
              <a:rPr lang="it-IS" sz="2400" dirty="0"/>
              <a:t>Storage: DRES-CINECA, IA2: ~</a:t>
            </a:r>
            <a:r>
              <a:rPr lang="it-IS" sz="2400" b="1" i="1" dirty="0"/>
              <a:t>400 TB</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
            <a:extLst>
              <a:ext uri="{FF2B5EF4-FFF2-40B4-BE49-F238E27FC236}">
                <a16:creationId xmlns:a16="http://schemas.microsoft.com/office/drawing/2014/main" id="{751A5B0A-3C49-4478-85FB-79947F75CEC2}"/>
              </a:ext>
            </a:extLst>
          </p:cNvPr>
          <p:cNvSpPr/>
          <p:nvPr/>
        </p:nvSpPr>
        <p:spPr>
          <a:xfrm>
            <a:off x="0" y="15875"/>
            <a:ext cx="12192000" cy="668338"/>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lIns="82909" tIns="41455" rIns="82909" bIns="41455" anchor="ctr"/>
          <a:lstStyle/>
          <a:p>
            <a:pPr algn="ctr" eaLnBrk="1" fontAlgn="auto" hangingPunct="1">
              <a:spcBef>
                <a:spcPts val="0"/>
              </a:spcBef>
              <a:spcAft>
                <a:spcPts val="0"/>
              </a:spcAft>
              <a:defRPr/>
            </a:pPr>
            <a:endParaRPr lang="en-US" sz="1633"/>
          </a:p>
        </p:txBody>
      </p:sp>
      <p:sp>
        <p:nvSpPr>
          <p:cNvPr id="25602" name="TextBox 14">
            <a:extLst>
              <a:ext uri="{FF2B5EF4-FFF2-40B4-BE49-F238E27FC236}">
                <a16:creationId xmlns:a16="http://schemas.microsoft.com/office/drawing/2014/main" id="{8B3A0D4F-038B-E7AD-6FAB-8EA4C710C3A7}"/>
              </a:ext>
            </a:extLst>
          </p:cNvPr>
          <p:cNvSpPr txBox="1">
            <a:spLocks noChangeArrowheads="1"/>
          </p:cNvSpPr>
          <p:nvPr/>
        </p:nvSpPr>
        <p:spPr bwMode="auto">
          <a:xfrm>
            <a:off x="196850" y="74613"/>
            <a:ext cx="70961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09" tIns="41455" rIns="82909" bIns="41455">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it-IT" altLang="it-IS" sz="3200" b="1" dirty="0">
                <a:solidFill>
                  <a:schemeClr val="bg1"/>
                </a:solidFill>
              </a:rPr>
              <a:t>N-BODY - </a:t>
            </a:r>
            <a:r>
              <a:rPr lang="it-IT" altLang="it-IS" sz="3200" b="1" dirty="0" err="1">
                <a:solidFill>
                  <a:schemeClr val="bg1"/>
                </a:solidFill>
              </a:rPr>
              <a:t>Euclid</a:t>
            </a:r>
            <a:r>
              <a:rPr lang="it-IT" altLang="it-IS" sz="3200" b="1" dirty="0">
                <a:solidFill>
                  <a:schemeClr val="bg1"/>
                </a:solidFill>
              </a:rPr>
              <a:t>: A 1% precise HMF</a:t>
            </a:r>
          </a:p>
        </p:txBody>
      </p:sp>
      <p:pic>
        <p:nvPicPr>
          <p:cNvPr id="25605" name="Immagine 1">
            <a:extLst>
              <a:ext uri="{FF2B5EF4-FFF2-40B4-BE49-F238E27FC236}">
                <a16:creationId xmlns:a16="http://schemas.microsoft.com/office/drawing/2014/main" id="{EF70EF67-6AC5-BE93-D3C2-8ABF2F122B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73188"/>
            <a:ext cx="7018338" cy="465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Immagine 2">
            <a:extLst>
              <a:ext uri="{FF2B5EF4-FFF2-40B4-BE49-F238E27FC236}">
                <a16:creationId xmlns:a16="http://schemas.microsoft.com/office/drawing/2014/main" id="{C3473E01-264C-2DBA-1CFC-B403A25F70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1838" y="819150"/>
            <a:ext cx="5091112" cy="483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CasellaDiTesto 8">
            <a:extLst>
              <a:ext uri="{FF2B5EF4-FFF2-40B4-BE49-F238E27FC236}">
                <a16:creationId xmlns:a16="http://schemas.microsoft.com/office/drawing/2014/main" id="{CC44A559-77AA-1E98-028E-6708BE4C643E}"/>
              </a:ext>
            </a:extLst>
          </p:cNvPr>
          <p:cNvSpPr txBox="1">
            <a:spLocks noChangeArrowheads="1"/>
          </p:cNvSpPr>
          <p:nvPr/>
        </p:nvSpPr>
        <p:spPr bwMode="auto">
          <a:xfrm>
            <a:off x="5994400" y="5876925"/>
            <a:ext cx="61785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Clr>
                <a:srgbClr val="FF0000"/>
              </a:buClr>
              <a:buSzPct val="150000"/>
              <a:buFont typeface="Arial" panose="020B0604020202020204" pitchFamily="34" charset="0"/>
              <a:buChar char="•"/>
            </a:pPr>
            <a:r>
              <a:rPr lang="it-IT" altLang="it-IS" sz="2400"/>
              <a:t>L=2 h</a:t>
            </a:r>
            <a:r>
              <a:rPr lang="it-IT" altLang="it-IS" sz="2400" baseline="30000"/>
              <a:t>-1</a:t>
            </a:r>
            <a:r>
              <a:rPr lang="it-IT" altLang="it-IS" sz="2400"/>
              <a:t>Gpc ; N</a:t>
            </a:r>
            <a:r>
              <a:rPr lang="it-IT" altLang="it-IS" sz="2400" baseline="-25000"/>
              <a:t>p</a:t>
            </a:r>
            <a:r>
              <a:rPr lang="it-IT" altLang="it-IS" sz="2400"/>
              <a:t>=2048</a:t>
            </a:r>
            <a:r>
              <a:rPr lang="it-IT" altLang="it-IS" sz="2400" baseline="30000"/>
              <a:t>3</a:t>
            </a:r>
          </a:p>
          <a:p>
            <a:pPr eaLnBrk="1" hangingPunct="1">
              <a:buClr>
                <a:srgbClr val="FF0000"/>
              </a:buClr>
              <a:buSzPct val="150000"/>
              <a:buFont typeface="Arial" panose="020B0604020202020204" pitchFamily="34" charset="0"/>
              <a:buChar char="•"/>
            </a:pPr>
            <a:r>
              <a:rPr lang="it-IT" altLang="it-IS" sz="2400"/>
              <a:t>10 realizations for C0, 2 for the other models</a:t>
            </a:r>
          </a:p>
        </p:txBody>
      </p:sp>
      <p:pic>
        <p:nvPicPr>
          <p:cNvPr id="7" name="Picture 8">
            <a:extLst>
              <a:ext uri="{FF2B5EF4-FFF2-40B4-BE49-F238E27FC236}">
                <a16:creationId xmlns:a16="http://schemas.microsoft.com/office/drawing/2014/main" id="{ADDD62AB-121E-40CC-6B84-26E46EA1E0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58147" y="-22225"/>
            <a:ext cx="754038" cy="742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a:extLst>
              <a:ext uri="{FF2B5EF4-FFF2-40B4-BE49-F238E27FC236}">
                <a16:creationId xmlns:a16="http://schemas.microsoft.com/office/drawing/2014/main" id="{DEF1718F-7F96-93C3-DFD2-9741A0ECBE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11425" y="-22225"/>
            <a:ext cx="778987" cy="742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magine 8">
            <a:extLst>
              <a:ext uri="{FF2B5EF4-FFF2-40B4-BE49-F238E27FC236}">
                <a16:creationId xmlns:a16="http://schemas.microsoft.com/office/drawing/2014/main" id="{654C8AE0-E712-EC0D-E0CA-0B5A3E94C730}"/>
              </a:ext>
            </a:extLst>
          </p:cNvPr>
          <p:cNvPicPr>
            <a:picLocks noChangeAspect="1"/>
          </p:cNvPicPr>
          <p:nvPr/>
        </p:nvPicPr>
        <p:blipFill>
          <a:blip r:embed="rId7"/>
          <a:stretch>
            <a:fillRect/>
          </a:stretch>
        </p:blipFill>
        <p:spPr>
          <a:xfrm>
            <a:off x="9493958" y="1"/>
            <a:ext cx="1199800" cy="685600"/>
          </a:xfrm>
          <a:prstGeom prst="rect">
            <a:avLst/>
          </a:prstGeom>
        </p:spPr>
      </p:pic>
      <p:sp>
        <p:nvSpPr>
          <p:cNvPr id="10" name="Rettangolo 7">
            <a:extLst>
              <a:ext uri="{FF2B5EF4-FFF2-40B4-BE49-F238E27FC236}">
                <a16:creationId xmlns:a16="http://schemas.microsoft.com/office/drawing/2014/main" id="{2D0EE192-FB9A-9FC8-3373-C3CDD7783CF8}"/>
              </a:ext>
            </a:extLst>
          </p:cNvPr>
          <p:cNvSpPr>
            <a:spLocks noChangeArrowheads="1"/>
          </p:cNvSpPr>
          <p:nvPr/>
        </p:nvSpPr>
        <p:spPr bwMode="auto">
          <a:xfrm>
            <a:off x="196850" y="861130"/>
            <a:ext cx="675011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it-IT" altLang="it-IS" sz="2200" dirty="0">
                <a:solidFill>
                  <a:srgbClr val="0070C0"/>
                </a:solidFill>
              </a:rPr>
              <a:t>(</a:t>
            </a:r>
            <a:r>
              <a:rPr lang="it-IT" altLang="it-IS" sz="2200" dirty="0" err="1">
                <a:solidFill>
                  <a:srgbClr val="0070C0"/>
                </a:solidFill>
              </a:rPr>
              <a:t>Euclid</a:t>
            </a:r>
            <a:r>
              <a:rPr lang="it-IT" altLang="it-IS" sz="2200" dirty="0">
                <a:solidFill>
                  <a:srgbClr val="0070C0"/>
                </a:solidFill>
              </a:rPr>
              <a:t>: Castro+2023; </a:t>
            </a:r>
            <a:r>
              <a:rPr lang="it-IT" altLang="it-IS" sz="2200" b="1" dirty="0">
                <a:solidFill>
                  <a:srgbClr val="0070C0"/>
                </a:solidFill>
              </a:rPr>
              <a:t>PRIN-PNRR TD </a:t>
            </a:r>
            <a:r>
              <a:rPr lang="it-IT" altLang="it-IS" sz="2200" b="1" dirty="0" err="1">
                <a:solidFill>
                  <a:srgbClr val="0070C0"/>
                </a:solidFill>
              </a:rPr>
              <a:t>at</a:t>
            </a:r>
            <a:r>
              <a:rPr lang="it-IT" altLang="it-IS" sz="2200" b="1" dirty="0">
                <a:solidFill>
                  <a:srgbClr val="0070C0"/>
                </a:solidFill>
              </a:rPr>
              <a:t> INAF – PI: </a:t>
            </a:r>
            <a:r>
              <a:rPr lang="it-IT" altLang="it-IS" sz="2200" b="1" dirty="0" err="1">
                <a:solidFill>
                  <a:srgbClr val="0070C0"/>
                </a:solidFill>
              </a:rPr>
              <a:t>UniTS</a:t>
            </a:r>
            <a:r>
              <a:rPr lang="it-IT" altLang="it-IS" sz="2200" dirty="0">
                <a:solidFill>
                  <a:srgbClr val="0070C0"/>
                </a:solidFill>
              </a:rPr>
              <a:t>) </a:t>
            </a:r>
            <a:endParaRPr lang="it-IT" altLang="it-IS" sz="2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649" name="Picture 3">
            <a:extLst>
              <a:ext uri="{FF2B5EF4-FFF2-40B4-BE49-F238E27FC236}">
                <a16:creationId xmlns:a16="http://schemas.microsoft.com/office/drawing/2014/main" id="{B4E3DCA0-5FAC-25D0-6001-9C57AF5C4B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5638" y="560388"/>
            <a:ext cx="2927350" cy="299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0" name="Picture 4">
            <a:extLst>
              <a:ext uri="{FF2B5EF4-FFF2-40B4-BE49-F238E27FC236}">
                <a16:creationId xmlns:a16="http://schemas.microsoft.com/office/drawing/2014/main" id="{6808A7F6-EE81-B186-93E7-C917B51141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4488" y="4052888"/>
            <a:ext cx="3124200"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5">
            <a:extLst>
              <a:ext uri="{FF2B5EF4-FFF2-40B4-BE49-F238E27FC236}">
                <a16:creationId xmlns:a16="http://schemas.microsoft.com/office/drawing/2014/main" id="{A6D498FE-7FAB-1FE8-9409-6E0C36316D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638" y="3903663"/>
            <a:ext cx="2984500" cy="297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C830681B-F08F-618F-649C-5D238F5937ED}"/>
              </a:ext>
            </a:extLst>
          </p:cNvPr>
          <p:cNvSpPr/>
          <p:nvPr/>
        </p:nvSpPr>
        <p:spPr>
          <a:xfrm>
            <a:off x="1198563" y="4000500"/>
            <a:ext cx="2290762" cy="342900"/>
          </a:xfrm>
          <a:prstGeom prst="rect">
            <a:avLst/>
          </a:prstGeom>
        </p:spPr>
        <p:txBody>
          <a:bodyPr lIns="91419" tIns="45710" rIns="91419" bIns="45710">
            <a:spAutoFit/>
          </a:bodyPr>
          <a:lstStyle/>
          <a:p>
            <a:pPr marL="456682" indent="-456682" eaLnBrk="1" fontAlgn="auto" hangingPunct="1">
              <a:spcBef>
                <a:spcPct val="50000"/>
              </a:spcBef>
              <a:spcAft>
                <a:spcPts val="0"/>
              </a:spcAft>
              <a:defRPr/>
            </a:pPr>
            <a:r>
              <a:rPr lang="en-US" sz="1633" dirty="0">
                <a:solidFill>
                  <a:srgbClr val="404040"/>
                </a:solidFill>
                <a:latin typeface="Calibri Regolare" charset="0"/>
                <a:ea typeface="Wingdings" charset="2"/>
                <a:cs typeface="Calibri Regolare" charset="0"/>
              </a:rPr>
              <a:t>Martizzi+14 : RAMSES</a:t>
            </a:r>
          </a:p>
        </p:txBody>
      </p:sp>
      <p:sp>
        <p:nvSpPr>
          <p:cNvPr id="9" name="Rectangle 8">
            <a:extLst>
              <a:ext uri="{FF2B5EF4-FFF2-40B4-BE49-F238E27FC236}">
                <a16:creationId xmlns:a16="http://schemas.microsoft.com/office/drawing/2014/main" id="{B79346E9-02EF-A4AB-1F91-242F6FB03B24}"/>
              </a:ext>
            </a:extLst>
          </p:cNvPr>
          <p:cNvSpPr/>
          <p:nvPr/>
        </p:nvSpPr>
        <p:spPr>
          <a:xfrm>
            <a:off x="4733925" y="3490913"/>
            <a:ext cx="2819400" cy="342900"/>
          </a:xfrm>
          <a:prstGeom prst="rect">
            <a:avLst/>
          </a:prstGeom>
        </p:spPr>
        <p:txBody>
          <a:bodyPr lIns="91419" tIns="45710" rIns="91419" bIns="45710">
            <a:spAutoFit/>
          </a:bodyPr>
          <a:lstStyle/>
          <a:p>
            <a:pPr marL="456682" indent="-456682" eaLnBrk="1" fontAlgn="auto" hangingPunct="1">
              <a:spcBef>
                <a:spcPct val="50000"/>
              </a:spcBef>
              <a:spcAft>
                <a:spcPts val="0"/>
              </a:spcAft>
              <a:defRPr/>
            </a:pPr>
            <a:r>
              <a:rPr lang="en-US" sz="1633" dirty="0">
                <a:solidFill>
                  <a:srgbClr val="404040"/>
                </a:solidFill>
                <a:latin typeface="Calibri Regolare" charset="0"/>
                <a:ea typeface="Wingdings" charset="2"/>
                <a:cs typeface="Calibri Regolare" charset="0"/>
              </a:rPr>
              <a:t>Vogelsberger+14 : AREPO</a:t>
            </a:r>
          </a:p>
        </p:txBody>
      </p:sp>
      <p:pic>
        <p:nvPicPr>
          <p:cNvPr id="27654" name="Picture 9">
            <a:extLst>
              <a:ext uri="{FF2B5EF4-FFF2-40B4-BE49-F238E27FC236}">
                <a16:creationId xmlns:a16="http://schemas.microsoft.com/office/drawing/2014/main" id="{E08ECE9D-5655-8B84-A8E6-40F0E7F52A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15238" y="4343400"/>
            <a:ext cx="4048125" cy="250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05B2AE19-0CB9-6E5F-07DE-45E9E4F31EBB}"/>
              </a:ext>
            </a:extLst>
          </p:cNvPr>
          <p:cNvSpPr/>
          <p:nvPr/>
        </p:nvSpPr>
        <p:spPr>
          <a:xfrm>
            <a:off x="8091488" y="4052888"/>
            <a:ext cx="3856037" cy="344487"/>
          </a:xfrm>
          <a:prstGeom prst="rect">
            <a:avLst/>
          </a:prstGeom>
        </p:spPr>
        <p:txBody>
          <a:bodyPr lIns="91419" tIns="45710" rIns="91419" bIns="45710">
            <a:spAutoFit/>
          </a:bodyPr>
          <a:lstStyle/>
          <a:p>
            <a:pPr marL="456682" indent="-456682" eaLnBrk="1" fontAlgn="auto" hangingPunct="1">
              <a:spcBef>
                <a:spcPct val="50000"/>
              </a:spcBef>
              <a:spcAft>
                <a:spcPts val="0"/>
              </a:spcAft>
              <a:defRPr/>
            </a:pPr>
            <a:r>
              <a:rPr lang="en-US" sz="1633" dirty="0">
                <a:solidFill>
                  <a:srgbClr val="404040"/>
                </a:solidFill>
                <a:latin typeface="Calibri Regolare" charset="0"/>
                <a:ea typeface="Wingdings" charset="2"/>
                <a:cs typeface="Calibri Regolare" charset="0"/>
              </a:rPr>
              <a:t>Bocquet+16 : GADGET-3 (</a:t>
            </a:r>
            <a:r>
              <a:rPr lang="en-US" sz="1633" dirty="0" err="1">
                <a:solidFill>
                  <a:srgbClr val="404040"/>
                </a:solidFill>
                <a:latin typeface="Calibri Regolare" charset="0"/>
                <a:ea typeface="Wingdings" charset="2"/>
                <a:cs typeface="Calibri Regolare" charset="0"/>
              </a:rPr>
              <a:t>Magneticum</a:t>
            </a:r>
            <a:r>
              <a:rPr lang="en-US" sz="1633" dirty="0">
                <a:solidFill>
                  <a:srgbClr val="404040"/>
                </a:solidFill>
                <a:latin typeface="Calibri Regolare" charset="0"/>
                <a:ea typeface="Wingdings" charset="2"/>
                <a:cs typeface="Calibri Regolare" charset="0"/>
              </a:rPr>
              <a:t>)</a:t>
            </a:r>
          </a:p>
        </p:txBody>
      </p:sp>
      <p:pic>
        <p:nvPicPr>
          <p:cNvPr id="27656" name="Picture 11">
            <a:extLst>
              <a:ext uri="{FF2B5EF4-FFF2-40B4-BE49-F238E27FC236}">
                <a16:creationId xmlns:a16="http://schemas.microsoft.com/office/drawing/2014/main" id="{D3C07FDF-F367-8B60-FF5B-4BCF91C9E5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58100" y="814388"/>
            <a:ext cx="4303713" cy="29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79DEE299-3879-C7F9-4CAD-EB2BF68B9C1F}"/>
              </a:ext>
            </a:extLst>
          </p:cNvPr>
          <p:cNvSpPr/>
          <p:nvPr/>
        </p:nvSpPr>
        <p:spPr>
          <a:xfrm>
            <a:off x="7893050" y="3578225"/>
            <a:ext cx="3290888" cy="344488"/>
          </a:xfrm>
          <a:prstGeom prst="rect">
            <a:avLst/>
          </a:prstGeom>
        </p:spPr>
        <p:txBody>
          <a:bodyPr lIns="91419" tIns="45710" rIns="91419" bIns="45710">
            <a:spAutoFit/>
          </a:bodyPr>
          <a:lstStyle/>
          <a:p>
            <a:pPr marL="456682" indent="-456682" algn="ctr" eaLnBrk="1" fontAlgn="auto" hangingPunct="1">
              <a:spcBef>
                <a:spcPct val="50000"/>
              </a:spcBef>
              <a:spcAft>
                <a:spcPts val="0"/>
              </a:spcAft>
              <a:defRPr/>
            </a:pPr>
            <a:r>
              <a:rPr lang="en-US" sz="1633" dirty="0">
                <a:solidFill>
                  <a:srgbClr val="404040"/>
                </a:solidFill>
                <a:latin typeface="Calibri Regolare" charset="0"/>
                <a:ea typeface="Wingdings" charset="2"/>
                <a:cs typeface="Calibri Regolare" charset="0"/>
              </a:rPr>
              <a:t>Schaller+14: GADGET-3 (Eagle) </a:t>
            </a:r>
          </a:p>
        </p:txBody>
      </p:sp>
      <p:sp>
        <p:nvSpPr>
          <p:cNvPr id="15" name="Rectangle 14">
            <a:extLst>
              <a:ext uri="{FF2B5EF4-FFF2-40B4-BE49-F238E27FC236}">
                <a16:creationId xmlns:a16="http://schemas.microsoft.com/office/drawing/2014/main" id="{C9F98F9B-09F4-9D32-0B22-8B9A58B17657}"/>
              </a:ext>
            </a:extLst>
          </p:cNvPr>
          <p:cNvSpPr/>
          <p:nvPr/>
        </p:nvSpPr>
        <p:spPr>
          <a:xfrm>
            <a:off x="4333875" y="3883025"/>
            <a:ext cx="2878138" cy="344488"/>
          </a:xfrm>
          <a:prstGeom prst="rect">
            <a:avLst/>
          </a:prstGeom>
        </p:spPr>
        <p:txBody>
          <a:bodyPr wrap="none" lIns="91419" tIns="45710" rIns="91419" bIns="45710">
            <a:spAutoFit/>
          </a:bodyPr>
          <a:lstStyle/>
          <a:p>
            <a:pPr marL="456682" indent="-456682" eaLnBrk="1" fontAlgn="auto" hangingPunct="1">
              <a:spcBef>
                <a:spcPct val="50000"/>
              </a:spcBef>
              <a:spcAft>
                <a:spcPts val="0"/>
              </a:spcAft>
              <a:defRPr/>
            </a:pPr>
            <a:r>
              <a:rPr lang="en-US" sz="1633" dirty="0">
                <a:solidFill>
                  <a:srgbClr val="404040"/>
                </a:solidFill>
                <a:latin typeface="Calibri Regolare" charset="0"/>
                <a:ea typeface="Wingdings" charset="2"/>
                <a:cs typeface="Calibri Regolare" charset="0"/>
              </a:rPr>
              <a:t>Velliscig+14 : GADGET-3 (OWLS)</a:t>
            </a:r>
          </a:p>
        </p:txBody>
      </p:sp>
      <p:sp>
        <p:nvSpPr>
          <p:cNvPr id="2" name="Rectangle 8">
            <a:extLst>
              <a:ext uri="{FF2B5EF4-FFF2-40B4-BE49-F238E27FC236}">
                <a16:creationId xmlns:a16="http://schemas.microsoft.com/office/drawing/2014/main" id="{4EADD2BF-E708-4B9C-8CD1-2144BCDF7319}"/>
              </a:ext>
            </a:extLst>
          </p:cNvPr>
          <p:cNvSpPr/>
          <p:nvPr/>
        </p:nvSpPr>
        <p:spPr>
          <a:xfrm>
            <a:off x="0" y="0"/>
            <a:ext cx="12192000" cy="668338"/>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lIns="82909" tIns="41455" rIns="82909" bIns="41455" anchor="ctr"/>
          <a:lstStyle/>
          <a:p>
            <a:pPr algn="ctr" eaLnBrk="1" fontAlgn="auto" hangingPunct="1">
              <a:spcBef>
                <a:spcPts val="0"/>
              </a:spcBef>
              <a:spcAft>
                <a:spcPts val="0"/>
              </a:spcAft>
              <a:defRPr/>
            </a:pPr>
            <a:endParaRPr lang="en-US" sz="1633">
              <a:solidFill>
                <a:srgbClr val="FFFFFF"/>
              </a:solidFill>
              <a:latin typeface="Utopia"/>
            </a:endParaRPr>
          </a:p>
        </p:txBody>
      </p:sp>
      <p:sp>
        <p:nvSpPr>
          <p:cNvPr id="27660" name="TextBox 9">
            <a:extLst>
              <a:ext uri="{FF2B5EF4-FFF2-40B4-BE49-F238E27FC236}">
                <a16:creationId xmlns:a16="http://schemas.microsoft.com/office/drawing/2014/main" id="{D89B375C-2A7D-EAF8-3F2D-901B9CC8D81D}"/>
              </a:ext>
            </a:extLst>
          </p:cNvPr>
          <p:cNvSpPr txBox="1">
            <a:spLocks noChangeArrowheads="1"/>
          </p:cNvSpPr>
          <p:nvPr/>
        </p:nvSpPr>
        <p:spPr bwMode="auto">
          <a:xfrm>
            <a:off x="133350" y="85725"/>
            <a:ext cx="53149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09" tIns="41455" rIns="82909" bIns="41455">
            <a:spAutoFit/>
          </a:bodyPr>
          <a:lstStyle>
            <a:lvl1pPr defTabSz="827088">
              <a:tabLst>
                <a:tab pos="0" algn="l"/>
                <a:tab pos="412750" algn="l"/>
                <a:tab pos="827088" algn="l"/>
                <a:tab pos="1241425" algn="l"/>
                <a:tab pos="1655763" algn="l"/>
                <a:tab pos="2070100" algn="l"/>
                <a:tab pos="2482850" algn="l"/>
                <a:tab pos="2898775" algn="l"/>
                <a:tab pos="3311525" algn="l"/>
                <a:tab pos="3725863" algn="l"/>
                <a:tab pos="4140200" algn="l"/>
                <a:tab pos="4554538" algn="l"/>
                <a:tab pos="4968875" algn="l"/>
                <a:tab pos="5381625" algn="l"/>
                <a:tab pos="5795963" algn="l"/>
                <a:tab pos="6211888" algn="l"/>
                <a:tab pos="6624638" algn="l"/>
                <a:tab pos="7037388" algn="l"/>
                <a:tab pos="7451725" algn="l"/>
                <a:tab pos="7867650" algn="l"/>
                <a:tab pos="8281988" algn="l"/>
              </a:tabLst>
              <a:defRPr>
                <a:solidFill>
                  <a:schemeClr val="tx1"/>
                </a:solidFill>
                <a:latin typeface="Calibri" panose="020F0502020204030204" pitchFamily="34" charset="0"/>
              </a:defRPr>
            </a:lvl1pPr>
            <a:lvl2pPr marL="742950" indent="-285750" defTabSz="827088">
              <a:tabLst>
                <a:tab pos="0" algn="l"/>
                <a:tab pos="412750" algn="l"/>
                <a:tab pos="827088" algn="l"/>
                <a:tab pos="1241425" algn="l"/>
                <a:tab pos="1655763" algn="l"/>
                <a:tab pos="2070100" algn="l"/>
                <a:tab pos="2482850" algn="l"/>
                <a:tab pos="2898775" algn="l"/>
                <a:tab pos="3311525" algn="l"/>
                <a:tab pos="3725863" algn="l"/>
                <a:tab pos="4140200" algn="l"/>
                <a:tab pos="4554538" algn="l"/>
                <a:tab pos="4968875" algn="l"/>
                <a:tab pos="5381625" algn="l"/>
                <a:tab pos="5795963" algn="l"/>
                <a:tab pos="6211888" algn="l"/>
                <a:tab pos="6624638" algn="l"/>
                <a:tab pos="7037388" algn="l"/>
                <a:tab pos="7451725" algn="l"/>
                <a:tab pos="7867650" algn="l"/>
                <a:tab pos="8281988" algn="l"/>
              </a:tabLst>
              <a:defRPr>
                <a:solidFill>
                  <a:schemeClr val="tx1"/>
                </a:solidFill>
                <a:latin typeface="Calibri" panose="020F0502020204030204" pitchFamily="34" charset="0"/>
              </a:defRPr>
            </a:lvl2pPr>
            <a:lvl3pPr marL="1143000" indent="-228600" defTabSz="827088">
              <a:tabLst>
                <a:tab pos="0" algn="l"/>
                <a:tab pos="412750" algn="l"/>
                <a:tab pos="827088" algn="l"/>
                <a:tab pos="1241425" algn="l"/>
                <a:tab pos="1655763" algn="l"/>
                <a:tab pos="2070100" algn="l"/>
                <a:tab pos="2482850" algn="l"/>
                <a:tab pos="2898775" algn="l"/>
                <a:tab pos="3311525" algn="l"/>
                <a:tab pos="3725863" algn="l"/>
                <a:tab pos="4140200" algn="l"/>
                <a:tab pos="4554538" algn="l"/>
                <a:tab pos="4968875" algn="l"/>
                <a:tab pos="5381625" algn="l"/>
                <a:tab pos="5795963" algn="l"/>
                <a:tab pos="6211888" algn="l"/>
                <a:tab pos="6624638" algn="l"/>
                <a:tab pos="7037388" algn="l"/>
                <a:tab pos="7451725" algn="l"/>
                <a:tab pos="7867650" algn="l"/>
                <a:tab pos="8281988" algn="l"/>
              </a:tabLst>
              <a:defRPr>
                <a:solidFill>
                  <a:schemeClr val="tx1"/>
                </a:solidFill>
                <a:latin typeface="Calibri" panose="020F0502020204030204" pitchFamily="34" charset="0"/>
              </a:defRPr>
            </a:lvl3pPr>
            <a:lvl4pPr marL="1600200" indent="-228600" defTabSz="827088">
              <a:tabLst>
                <a:tab pos="0" algn="l"/>
                <a:tab pos="412750" algn="l"/>
                <a:tab pos="827088" algn="l"/>
                <a:tab pos="1241425" algn="l"/>
                <a:tab pos="1655763" algn="l"/>
                <a:tab pos="2070100" algn="l"/>
                <a:tab pos="2482850" algn="l"/>
                <a:tab pos="2898775" algn="l"/>
                <a:tab pos="3311525" algn="l"/>
                <a:tab pos="3725863" algn="l"/>
                <a:tab pos="4140200" algn="l"/>
                <a:tab pos="4554538" algn="l"/>
                <a:tab pos="4968875" algn="l"/>
                <a:tab pos="5381625" algn="l"/>
                <a:tab pos="5795963" algn="l"/>
                <a:tab pos="6211888" algn="l"/>
                <a:tab pos="6624638" algn="l"/>
                <a:tab pos="7037388" algn="l"/>
                <a:tab pos="7451725" algn="l"/>
                <a:tab pos="7867650" algn="l"/>
                <a:tab pos="8281988" algn="l"/>
              </a:tabLst>
              <a:defRPr>
                <a:solidFill>
                  <a:schemeClr val="tx1"/>
                </a:solidFill>
                <a:latin typeface="Calibri" panose="020F0502020204030204" pitchFamily="34" charset="0"/>
              </a:defRPr>
            </a:lvl4pPr>
            <a:lvl5pPr marL="2057400" indent="-228600" defTabSz="827088">
              <a:tabLst>
                <a:tab pos="0" algn="l"/>
                <a:tab pos="412750" algn="l"/>
                <a:tab pos="827088" algn="l"/>
                <a:tab pos="1241425" algn="l"/>
                <a:tab pos="1655763" algn="l"/>
                <a:tab pos="2070100" algn="l"/>
                <a:tab pos="2482850" algn="l"/>
                <a:tab pos="2898775" algn="l"/>
                <a:tab pos="3311525" algn="l"/>
                <a:tab pos="3725863" algn="l"/>
                <a:tab pos="4140200" algn="l"/>
                <a:tab pos="4554538" algn="l"/>
                <a:tab pos="4968875" algn="l"/>
                <a:tab pos="5381625" algn="l"/>
                <a:tab pos="5795963" algn="l"/>
                <a:tab pos="6211888" algn="l"/>
                <a:tab pos="6624638" algn="l"/>
                <a:tab pos="7037388" algn="l"/>
                <a:tab pos="7451725" algn="l"/>
                <a:tab pos="7867650" algn="l"/>
                <a:tab pos="8281988" algn="l"/>
              </a:tabLst>
              <a:defRPr>
                <a:solidFill>
                  <a:schemeClr val="tx1"/>
                </a:solidFill>
                <a:latin typeface="Calibri" panose="020F0502020204030204" pitchFamily="34" charset="0"/>
              </a:defRPr>
            </a:lvl5pPr>
            <a:lvl6pPr marL="2514600" indent="-228600" defTabSz="827088" fontAlgn="base">
              <a:spcBef>
                <a:spcPct val="0"/>
              </a:spcBef>
              <a:spcAft>
                <a:spcPct val="0"/>
              </a:spcAft>
              <a:tabLst>
                <a:tab pos="0" algn="l"/>
                <a:tab pos="412750" algn="l"/>
                <a:tab pos="827088" algn="l"/>
                <a:tab pos="1241425" algn="l"/>
                <a:tab pos="1655763" algn="l"/>
                <a:tab pos="2070100" algn="l"/>
                <a:tab pos="2482850" algn="l"/>
                <a:tab pos="2898775" algn="l"/>
                <a:tab pos="3311525" algn="l"/>
                <a:tab pos="3725863" algn="l"/>
                <a:tab pos="4140200" algn="l"/>
                <a:tab pos="4554538" algn="l"/>
                <a:tab pos="4968875" algn="l"/>
                <a:tab pos="5381625" algn="l"/>
                <a:tab pos="5795963" algn="l"/>
                <a:tab pos="6211888" algn="l"/>
                <a:tab pos="6624638" algn="l"/>
                <a:tab pos="7037388" algn="l"/>
                <a:tab pos="7451725" algn="l"/>
                <a:tab pos="7867650" algn="l"/>
                <a:tab pos="8281988" algn="l"/>
              </a:tabLst>
              <a:defRPr>
                <a:solidFill>
                  <a:schemeClr val="tx1"/>
                </a:solidFill>
                <a:latin typeface="Calibri" panose="020F0502020204030204" pitchFamily="34" charset="0"/>
              </a:defRPr>
            </a:lvl6pPr>
            <a:lvl7pPr marL="2971800" indent="-228600" defTabSz="827088" fontAlgn="base">
              <a:spcBef>
                <a:spcPct val="0"/>
              </a:spcBef>
              <a:spcAft>
                <a:spcPct val="0"/>
              </a:spcAft>
              <a:tabLst>
                <a:tab pos="0" algn="l"/>
                <a:tab pos="412750" algn="l"/>
                <a:tab pos="827088" algn="l"/>
                <a:tab pos="1241425" algn="l"/>
                <a:tab pos="1655763" algn="l"/>
                <a:tab pos="2070100" algn="l"/>
                <a:tab pos="2482850" algn="l"/>
                <a:tab pos="2898775" algn="l"/>
                <a:tab pos="3311525" algn="l"/>
                <a:tab pos="3725863" algn="l"/>
                <a:tab pos="4140200" algn="l"/>
                <a:tab pos="4554538" algn="l"/>
                <a:tab pos="4968875" algn="l"/>
                <a:tab pos="5381625" algn="l"/>
                <a:tab pos="5795963" algn="l"/>
                <a:tab pos="6211888" algn="l"/>
                <a:tab pos="6624638" algn="l"/>
                <a:tab pos="7037388" algn="l"/>
                <a:tab pos="7451725" algn="l"/>
                <a:tab pos="7867650" algn="l"/>
                <a:tab pos="8281988" algn="l"/>
              </a:tabLst>
              <a:defRPr>
                <a:solidFill>
                  <a:schemeClr val="tx1"/>
                </a:solidFill>
                <a:latin typeface="Calibri" panose="020F0502020204030204" pitchFamily="34" charset="0"/>
              </a:defRPr>
            </a:lvl7pPr>
            <a:lvl8pPr marL="3429000" indent="-228600" defTabSz="827088" fontAlgn="base">
              <a:spcBef>
                <a:spcPct val="0"/>
              </a:spcBef>
              <a:spcAft>
                <a:spcPct val="0"/>
              </a:spcAft>
              <a:tabLst>
                <a:tab pos="0" algn="l"/>
                <a:tab pos="412750" algn="l"/>
                <a:tab pos="827088" algn="l"/>
                <a:tab pos="1241425" algn="l"/>
                <a:tab pos="1655763" algn="l"/>
                <a:tab pos="2070100" algn="l"/>
                <a:tab pos="2482850" algn="l"/>
                <a:tab pos="2898775" algn="l"/>
                <a:tab pos="3311525" algn="l"/>
                <a:tab pos="3725863" algn="l"/>
                <a:tab pos="4140200" algn="l"/>
                <a:tab pos="4554538" algn="l"/>
                <a:tab pos="4968875" algn="l"/>
                <a:tab pos="5381625" algn="l"/>
                <a:tab pos="5795963" algn="l"/>
                <a:tab pos="6211888" algn="l"/>
                <a:tab pos="6624638" algn="l"/>
                <a:tab pos="7037388" algn="l"/>
                <a:tab pos="7451725" algn="l"/>
                <a:tab pos="7867650" algn="l"/>
                <a:tab pos="8281988" algn="l"/>
              </a:tabLst>
              <a:defRPr>
                <a:solidFill>
                  <a:schemeClr val="tx1"/>
                </a:solidFill>
                <a:latin typeface="Calibri" panose="020F0502020204030204" pitchFamily="34" charset="0"/>
              </a:defRPr>
            </a:lvl8pPr>
            <a:lvl9pPr marL="3886200" indent="-228600" defTabSz="827088" fontAlgn="base">
              <a:spcBef>
                <a:spcPct val="0"/>
              </a:spcBef>
              <a:spcAft>
                <a:spcPct val="0"/>
              </a:spcAft>
              <a:tabLst>
                <a:tab pos="0" algn="l"/>
                <a:tab pos="412750" algn="l"/>
                <a:tab pos="827088" algn="l"/>
                <a:tab pos="1241425" algn="l"/>
                <a:tab pos="1655763" algn="l"/>
                <a:tab pos="2070100" algn="l"/>
                <a:tab pos="2482850" algn="l"/>
                <a:tab pos="2898775" algn="l"/>
                <a:tab pos="3311525" algn="l"/>
                <a:tab pos="3725863" algn="l"/>
                <a:tab pos="4140200" algn="l"/>
                <a:tab pos="4554538" algn="l"/>
                <a:tab pos="4968875" algn="l"/>
                <a:tab pos="5381625" algn="l"/>
                <a:tab pos="5795963" algn="l"/>
                <a:tab pos="6211888" algn="l"/>
                <a:tab pos="6624638" algn="l"/>
                <a:tab pos="7037388" algn="l"/>
                <a:tab pos="7451725" algn="l"/>
                <a:tab pos="7867650" algn="l"/>
                <a:tab pos="8281988" algn="l"/>
              </a:tabLst>
              <a:defRPr>
                <a:solidFill>
                  <a:schemeClr val="tx1"/>
                </a:solidFill>
                <a:latin typeface="Calibri" panose="020F0502020204030204" pitchFamily="34" charset="0"/>
              </a:defRPr>
            </a:lvl9pPr>
          </a:lstStyle>
          <a:p>
            <a:pPr eaLnBrk="1" hangingPunct="1">
              <a:lnSpc>
                <a:spcPct val="95000"/>
              </a:lnSpc>
              <a:buClr>
                <a:srgbClr val="000000"/>
              </a:buClr>
              <a:buSzPct val="45000"/>
            </a:pPr>
            <a:r>
              <a:rPr lang="en-GB" altLang="it-IS" sz="3200" b="1">
                <a:solidFill>
                  <a:srgbClr val="FFFFFF"/>
                </a:solidFill>
                <a:latin typeface="Utopia"/>
              </a:rPr>
              <a:t>Impact of baryons on the HMF</a:t>
            </a:r>
          </a:p>
        </p:txBody>
      </p:sp>
      <p:pic>
        <p:nvPicPr>
          <p:cNvPr id="27661" name="Picture 8">
            <a:extLst>
              <a:ext uri="{FF2B5EF4-FFF2-40B4-BE49-F238E27FC236}">
                <a16:creationId xmlns:a16="http://schemas.microsoft.com/office/drawing/2014/main" id="{AFA7FD70-2380-7231-F940-9A4C0E108F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69563" y="-22225"/>
            <a:ext cx="863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2" name="Picture 9">
            <a:extLst>
              <a:ext uri="{FF2B5EF4-FFF2-40B4-BE49-F238E27FC236}">
                <a16:creationId xmlns:a16="http://schemas.microsoft.com/office/drawing/2014/main" id="{4A0C38A3-52F9-DB2D-F856-400D72F1A37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298238" y="-22225"/>
            <a:ext cx="892175"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3" name="Picture 1">
            <a:extLst>
              <a:ext uri="{FF2B5EF4-FFF2-40B4-BE49-F238E27FC236}">
                <a16:creationId xmlns:a16="http://schemas.microsoft.com/office/drawing/2014/main" id="{A7D663DA-73BC-9D46-C72F-CEEAEE3DC26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288" y="690563"/>
            <a:ext cx="4333875"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CasellaDiTesto 21">
            <a:extLst>
              <a:ext uri="{FF2B5EF4-FFF2-40B4-BE49-F238E27FC236}">
                <a16:creationId xmlns:a16="http://schemas.microsoft.com/office/drawing/2014/main" id="{6606B2A9-C64C-69F3-E194-628A2C13C2CE}"/>
              </a:ext>
            </a:extLst>
          </p:cNvPr>
          <p:cNvSpPr txBox="1"/>
          <p:nvPr/>
        </p:nvSpPr>
        <p:spPr>
          <a:xfrm>
            <a:off x="290513" y="828675"/>
            <a:ext cx="2249487" cy="400050"/>
          </a:xfrm>
          <a:prstGeom prst="rect">
            <a:avLst/>
          </a:prstGeom>
          <a:noFill/>
        </p:spPr>
        <p:txBody>
          <a:bodyPr>
            <a:spAutoFit/>
          </a:bodyPr>
          <a:lstStyle/>
          <a:p>
            <a:pPr eaLnBrk="1" fontAlgn="auto" hangingPunct="1">
              <a:spcBef>
                <a:spcPts val="0"/>
              </a:spcBef>
              <a:spcAft>
                <a:spcPts val="0"/>
              </a:spcAft>
              <a:defRPr/>
            </a:pPr>
            <a:r>
              <a:rPr lang="it-IS" sz="2000" dirty="0">
                <a:solidFill>
                  <a:schemeClr val="tx1">
                    <a:lumMod val="65000"/>
                    <a:lumOff val="35000"/>
                  </a:schemeClr>
                </a:solidFill>
                <a:latin typeface="+mn-lt"/>
              </a:rPr>
              <a:t>Cui+2014: Gadget-3</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
            <a:extLst>
              <a:ext uri="{FF2B5EF4-FFF2-40B4-BE49-F238E27FC236}">
                <a16:creationId xmlns:a16="http://schemas.microsoft.com/office/drawing/2014/main" id="{9E4F2E75-AF9D-0883-6681-0F71BED1CE5C}"/>
              </a:ext>
            </a:extLst>
          </p:cNvPr>
          <p:cNvSpPr/>
          <p:nvPr/>
        </p:nvSpPr>
        <p:spPr>
          <a:xfrm>
            <a:off x="0" y="4763"/>
            <a:ext cx="12192000" cy="668337"/>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lIns="82909" tIns="41455" rIns="82909" bIns="41455" anchor="ctr"/>
          <a:lstStyle/>
          <a:p>
            <a:pPr algn="ctr" eaLnBrk="1" fontAlgn="auto" hangingPunct="1">
              <a:spcBef>
                <a:spcPts val="0"/>
              </a:spcBef>
              <a:spcAft>
                <a:spcPts val="0"/>
              </a:spcAft>
              <a:defRPr/>
            </a:pPr>
            <a:endParaRPr lang="en-US" sz="1633"/>
          </a:p>
        </p:txBody>
      </p:sp>
      <p:sp>
        <p:nvSpPr>
          <p:cNvPr id="29698" name="TextBox 14">
            <a:extLst>
              <a:ext uri="{FF2B5EF4-FFF2-40B4-BE49-F238E27FC236}">
                <a16:creationId xmlns:a16="http://schemas.microsoft.com/office/drawing/2014/main" id="{8DC0C166-90E5-80F8-4003-2812C6148E23}"/>
              </a:ext>
            </a:extLst>
          </p:cNvPr>
          <p:cNvSpPr txBox="1">
            <a:spLocks noChangeArrowheads="1"/>
          </p:cNvSpPr>
          <p:nvPr/>
        </p:nvSpPr>
        <p:spPr bwMode="auto">
          <a:xfrm>
            <a:off x="196850" y="68263"/>
            <a:ext cx="878205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09" tIns="41455" rIns="82909" bIns="41455">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it-IT" altLang="it-IS" sz="3200" b="1" dirty="0">
                <a:solidFill>
                  <a:schemeClr val="bg1"/>
                </a:solidFill>
              </a:rPr>
              <a:t>HYDRO - </a:t>
            </a:r>
            <a:r>
              <a:rPr lang="it-IT" altLang="it-IS" sz="3200" b="1" dirty="0" err="1">
                <a:solidFill>
                  <a:schemeClr val="bg1"/>
                </a:solidFill>
              </a:rPr>
              <a:t>Euclid</a:t>
            </a:r>
            <a:r>
              <a:rPr lang="it-IT" altLang="it-IS" sz="3200" b="1" dirty="0">
                <a:solidFill>
                  <a:schemeClr val="bg1"/>
                </a:solidFill>
              </a:rPr>
              <a:t>: Impact of </a:t>
            </a:r>
            <a:r>
              <a:rPr lang="it-IT" altLang="it-IS" sz="3200" b="1" dirty="0" err="1">
                <a:solidFill>
                  <a:schemeClr val="bg1"/>
                </a:solidFill>
              </a:rPr>
              <a:t>baryons</a:t>
            </a:r>
            <a:r>
              <a:rPr lang="it-IT" altLang="it-IS" sz="3200" b="1" dirty="0">
                <a:solidFill>
                  <a:schemeClr val="bg1"/>
                </a:solidFill>
              </a:rPr>
              <a:t> on the HMF</a:t>
            </a:r>
          </a:p>
        </p:txBody>
      </p:sp>
      <p:sp>
        <p:nvSpPr>
          <p:cNvPr id="29701" name="Rettangolo 7">
            <a:extLst>
              <a:ext uri="{FF2B5EF4-FFF2-40B4-BE49-F238E27FC236}">
                <a16:creationId xmlns:a16="http://schemas.microsoft.com/office/drawing/2014/main" id="{CC3907A1-8D20-59DC-23D8-ABB889CD3F23}"/>
              </a:ext>
            </a:extLst>
          </p:cNvPr>
          <p:cNvSpPr>
            <a:spLocks noChangeArrowheads="1"/>
          </p:cNvSpPr>
          <p:nvPr/>
        </p:nvSpPr>
        <p:spPr bwMode="auto">
          <a:xfrm>
            <a:off x="5203825" y="2274888"/>
            <a:ext cx="67373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it-IT" altLang="it-IS" sz="2400" dirty="0">
                <a:solidFill>
                  <a:srgbClr val="0070C0"/>
                </a:solidFill>
              </a:rPr>
              <a:t>Castro+2021; Castro+2024</a:t>
            </a:r>
          </a:p>
          <a:p>
            <a:pPr eaLnBrk="1" hangingPunct="1"/>
            <a:r>
              <a:rPr lang="it-IT" altLang="it-IS" sz="2400" dirty="0" err="1"/>
              <a:t>Based</a:t>
            </a:r>
            <a:r>
              <a:rPr lang="it-IT" altLang="it-IS" sz="2400" dirty="0"/>
              <a:t> on the </a:t>
            </a:r>
            <a:r>
              <a:rPr lang="it-IT" altLang="it-IS" sz="2400" i="1" dirty="0" err="1"/>
              <a:t>Magneticum</a:t>
            </a:r>
            <a:r>
              <a:rPr lang="it-IT" altLang="it-IS" sz="2400" i="1" dirty="0"/>
              <a:t> </a:t>
            </a:r>
            <a:r>
              <a:rPr lang="it-IT" altLang="it-IS" sz="2400" i="1" dirty="0" err="1"/>
              <a:t>Simulations</a:t>
            </a:r>
            <a:r>
              <a:rPr lang="it-IT" altLang="it-IS" sz="2400" i="1" dirty="0"/>
              <a:t> </a:t>
            </a:r>
            <a:r>
              <a:rPr lang="it-IT" altLang="it-IS" sz="2400" dirty="0"/>
              <a:t>(Dolag+2025)</a:t>
            </a:r>
          </a:p>
        </p:txBody>
      </p:sp>
      <p:pic>
        <p:nvPicPr>
          <p:cNvPr id="29702" name="Immagine 1">
            <a:extLst>
              <a:ext uri="{FF2B5EF4-FFF2-40B4-BE49-F238E27FC236}">
                <a16:creationId xmlns:a16="http://schemas.microsoft.com/office/drawing/2014/main" id="{9FB74597-09FB-00ED-898E-FDB667B005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38" y="787400"/>
            <a:ext cx="5105400" cy="595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3" name="CasellaDiTesto 2">
            <a:extLst>
              <a:ext uri="{FF2B5EF4-FFF2-40B4-BE49-F238E27FC236}">
                <a16:creationId xmlns:a16="http://schemas.microsoft.com/office/drawing/2014/main" id="{AEDBD370-75E6-DE6A-7B58-014B394F5FA3}"/>
              </a:ext>
            </a:extLst>
          </p:cNvPr>
          <p:cNvSpPr txBox="1">
            <a:spLocks noChangeArrowheads="1"/>
          </p:cNvSpPr>
          <p:nvPr/>
        </p:nvSpPr>
        <p:spPr bwMode="auto">
          <a:xfrm>
            <a:off x="5300663" y="3133725"/>
            <a:ext cx="6545262"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it-IT" altLang="it-IS" sz="2400" dirty="0">
                <a:solidFill>
                  <a:srgbClr val="FF0000"/>
                </a:solidFill>
              </a:rPr>
              <a:t>➜ </a:t>
            </a:r>
            <a:r>
              <a:rPr lang="it-IT" altLang="it-IS" sz="2400" dirty="0"/>
              <a:t>5-10% </a:t>
            </a:r>
            <a:r>
              <a:rPr lang="it-IT" altLang="it-IS" sz="2400" dirty="0" err="1"/>
              <a:t>reduction</a:t>
            </a:r>
            <a:r>
              <a:rPr lang="it-IT" altLang="it-IS" sz="2400" dirty="0"/>
              <a:t> of </a:t>
            </a:r>
            <a:r>
              <a:rPr lang="it-IT" altLang="it-IS" sz="2400" dirty="0" err="1"/>
              <a:t>halo</a:t>
            </a:r>
            <a:r>
              <a:rPr lang="it-IT" altLang="it-IS" sz="2400" dirty="0"/>
              <a:t> masses </a:t>
            </a:r>
            <a:r>
              <a:rPr lang="it-IT" altLang="it-IS" sz="2400" dirty="0" err="1"/>
              <a:t>induced</a:t>
            </a:r>
            <a:r>
              <a:rPr lang="it-IT" altLang="it-IS" sz="2400" dirty="0"/>
              <a:t> by the </a:t>
            </a:r>
          </a:p>
          <a:p>
            <a:pPr eaLnBrk="1" hangingPunct="1"/>
            <a:r>
              <a:rPr lang="it-IT" altLang="it-IS" sz="2400" dirty="0"/>
              <a:t>     </a:t>
            </a:r>
            <a:r>
              <a:rPr lang="it-IT" altLang="it-IS" sz="2400" dirty="0" err="1"/>
              <a:t>effect</a:t>
            </a:r>
            <a:r>
              <a:rPr lang="it-IT" altLang="it-IS" sz="2400" dirty="0"/>
              <a:t> of </a:t>
            </a:r>
            <a:r>
              <a:rPr lang="it-IT" altLang="it-IS" sz="2400" dirty="0" err="1"/>
              <a:t>baryons</a:t>
            </a:r>
            <a:r>
              <a:rPr lang="it-IT" altLang="it-IS" sz="2400" dirty="0"/>
              <a:t> (</a:t>
            </a:r>
            <a:r>
              <a:rPr lang="it-IT" altLang="it-IS" sz="2400" dirty="0" err="1"/>
              <a:t>see</a:t>
            </a:r>
            <a:r>
              <a:rPr lang="it-IT" altLang="it-IS" sz="2400" dirty="0"/>
              <a:t> </a:t>
            </a:r>
            <a:r>
              <a:rPr lang="it-IT" altLang="it-IS" sz="2400" dirty="0" err="1"/>
              <a:t>also</a:t>
            </a:r>
            <a:r>
              <a:rPr lang="it-IT" altLang="it-IS" sz="2400" dirty="0"/>
              <a:t> </a:t>
            </a:r>
            <a:r>
              <a:rPr lang="it-IT" altLang="it-IS" sz="2400" dirty="0">
                <a:solidFill>
                  <a:srgbClr val="0070C0"/>
                </a:solidFill>
              </a:rPr>
              <a:t>Cui+2015; </a:t>
            </a:r>
          </a:p>
          <a:p>
            <a:pPr eaLnBrk="1" hangingPunct="1"/>
            <a:r>
              <a:rPr lang="it-IT" altLang="it-IS" sz="2400" dirty="0">
                <a:solidFill>
                  <a:srgbClr val="0070C0"/>
                </a:solidFill>
              </a:rPr>
              <a:t>     Velliscig+2016; Bouquet+2016; ….</a:t>
            </a:r>
            <a:r>
              <a:rPr lang="it-IT" altLang="it-IS" sz="2400" dirty="0"/>
              <a:t>)</a:t>
            </a:r>
          </a:p>
          <a:p>
            <a:pPr eaLnBrk="1" hangingPunct="1"/>
            <a:endParaRPr lang="it-IT" altLang="it-IS" sz="2400" dirty="0"/>
          </a:p>
          <a:p>
            <a:pPr eaLnBrk="1" hangingPunct="1"/>
            <a:r>
              <a:rPr lang="it-IT" altLang="it-IS" sz="2400" dirty="0">
                <a:solidFill>
                  <a:srgbClr val="FF0000"/>
                </a:solidFill>
              </a:rPr>
              <a:t>➜ </a:t>
            </a:r>
            <a:r>
              <a:rPr lang="it-IT" altLang="it-IS" sz="2400" dirty="0" err="1"/>
              <a:t>Effect</a:t>
            </a:r>
            <a:r>
              <a:rPr lang="it-IT" altLang="it-IS" sz="2400" dirty="0"/>
              <a:t> </a:t>
            </a:r>
            <a:r>
              <a:rPr lang="it-IT" altLang="it-IS" sz="2400" dirty="0" err="1"/>
              <a:t>slightly</a:t>
            </a:r>
            <a:r>
              <a:rPr lang="it-IT" altLang="it-IS" sz="2400" dirty="0"/>
              <a:t> </a:t>
            </a:r>
            <a:r>
              <a:rPr lang="it-IT" altLang="it-IS" sz="2400" dirty="0" err="1"/>
              <a:t>larger</a:t>
            </a:r>
            <a:r>
              <a:rPr lang="it-IT" altLang="it-IS" sz="2400" dirty="0"/>
              <a:t> </a:t>
            </a:r>
            <a:r>
              <a:rPr lang="it-IT" altLang="it-IS" sz="2400" dirty="0" err="1"/>
              <a:t>at</a:t>
            </a:r>
            <a:r>
              <a:rPr lang="it-IT" altLang="it-IS" sz="2400" dirty="0"/>
              <a:t> </a:t>
            </a:r>
            <a:r>
              <a:rPr lang="it-IT" altLang="it-IS" sz="2400" dirty="0" err="1"/>
              <a:t>lower</a:t>
            </a:r>
            <a:r>
              <a:rPr lang="it-IT" altLang="it-IS" sz="2400" dirty="0"/>
              <a:t> </a:t>
            </a:r>
            <a:r>
              <a:rPr lang="it-IT" altLang="it-IS" sz="2400" dirty="0" err="1"/>
              <a:t>redshift</a:t>
            </a:r>
            <a:endParaRPr lang="it-IT" altLang="it-IS" sz="2400" dirty="0"/>
          </a:p>
          <a:p>
            <a:pPr eaLnBrk="1" hangingPunct="1"/>
            <a:endParaRPr lang="it-IT" altLang="it-IS" sz="2400" dirty="0">
              <a:solidFill>
                <a:srgbClr val="FF0000"/>
              </a:solidFill>
            </a:endParaRPr>
          </a:p>
          <a:p>
            <a:pPr eaLnBrk="1" hangingPunct="1"/>
            <a:r>
              <a:rPr lang="it-IT" altLang="it-IS" sz="2400" dirty="0">
                <a:solidFill>
                  <a:srgbClr val="FF0000"/>
                </a:solidFill>
              </a:rPr>
              <a:t>➜ </a:t>
            </a:r>
            <a:r>
              <a:rPr lang="it-IT" altLang="it-IS" sz="2400" dirty="0"/>
              <a:t>Mass </a:t>
            </a:r>
            <a:r>
              <a:rPr lang="it-IT" altLang="it-IS" sz="2400" dirty="0" err="1"/>
              <a:t>reduction</a:t>
            </a:r>
            <a:r>
              <a:rPr lang="it-IT" altLang="it-IS" sz="2400" dirty="0"/>
              <a:t> </a:t>
            </a:r>
            <a:r>
              <a:rPr lang="it-IT" altLang="it-IS" sz="2400" dirty="0" err="1"/>
              <a:t>inversely</a:t>
            </a:r>
            <a:r>
              <a:rPr lang="it-IT" altLang="it-IS" sz="2400" dirty="0"/>
              <a:t> </a:t>
            </a:r>
            <a:r>
              <a:rPr lang="it-IT" altLang="it-IS" sz="2400" dirty="0" err="1"/>
              <a:t>correlated</a:t>
            </a:r>
            <a:r>
              <a:rPr lang="it-IT" altLang="it-IS" sz="2400" dirty="0"/>
              <a:t> with the </a:t>
            </a:r>
          </a:p>
          <a:p>
            <a:pPr eaLnBrk="1" hangingPunct="1"/>
            <a:r>
              <a:rPr lang="it-IT" altLang="it-IS" sz="2400" dirty="0"/>
              <a:t>     </a:t>
            </a:r>
            <a:r>
              <a:rPr lang="it-IT" altLang="it-IS" sz="2400" dirty="0" err="1"/>
              <a:t>baryon</a:t>
            </a:r>
            <a:r>
              <a:rPr lang="it-IT" altLang="it-IS" sz="2400" dirty="0"/>
              <a:t> </a:t>
            </a:r>
            <a:r>
              <a:rPr lang="it-IT" altLang="it-IS" sz="2400" dirty="0" err="1"/>
              <a:t>fraction</a:t>
            </a:r>
            <a:endParaRPr lang="it-IT" altLang="it-IS" sz="2400" dirty="0"/>
          </a:p>
        </p:txBody>
      </p:sp>
      <p:sp>
        <p:nvSpPr>
          <p:cNvPr id="29704" name="CasellaDiTesto 10">
            <a:extLst>
              <a:ext uri="{FF2B5EF4-FFF2-40B4-BE49-F238E27FC236}">
                <a16:creationId xmlns:a16="http://schemas.microsoft.com/office/drawing/2014/main" id="{E34FEC64-5DBB-B734-3A40-A6DF29353E55}"/>
              </a:ext>
            </a:extLst>
          </p:cNvPr>
          <p:cNvSpPr txBox="1">
            <a:spLocks noChangeArrowheads="1"/>
          </p:cNvSpPr>
          <p:nvPr/>
        </p:nvSpPr>
        <p:spPr bwMode="auto">
          <a:xfrm>
            <a:off x="5203825" y="1136650"/>
            <a:ext cx="62468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it-IS" altLang="it-IS" sz="2400" b="1">
                <a:solidFill>
                  <a:srgbClr val="FF0000"/>
                </a:solidFill>
              </a:rPr>
              <a:t>Q: </a:t>
            </a:r>
            <a:r>
              <a:rPr lang="it-IS" altLang="it-IS" sz="2400"/>
              <a:t>How do we know the baryonic correction to </a:t>
            </a:r>
          </a:p>
          <a:p>
            <a:pPr eaLnBrk="1" hangingPunct="1"/>
            <a:r>
              <a:rPr lang="it-IS" altLang="it-IS" sz="2400"/>
              <a:t>     be applied to observed cluster masses?</a:t>
            </a:r>
          </a:p>
        </p:txBody>
      </p:sp>
      <p:pic>
        <p:nvPicPr>
          <p:cNvPr id="2" name="Picture 8">
            <a:extLst>
              <a:ext uri="{FF2B5EF4-FFF2-40B4-BE49-F238E27FC236}">
                <a16:creationId xmlns:a16="http://schemas.microsoft.com/office/drawing/2014/main" id="{2A33B301-7BCA-4E3C-EBBB-EFFDD48144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58147" y="-22225"/>
            <a:ext cx="754038" cy="742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a:extLst>
              <a:ext uri="{FF2B5EF4-FFF2-40B4-BE49-F238E27FC236}">
                <a16:creationId xmlns:a16="http://schemas.microsoft.com/office/drawing/2014/main" id="{208BDC29-23DF-A89A-FFC7-4BA912AB0E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11425" y="-22225"/>
            <a:ext cx="778987" cy="742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magine 4">
            <a:extLst>
              <a:ext uri="{FF2B5EF4-FFF2-40B4-BE49-F238E27FC236}">
                <a16:creationId xmlns:a16="http://schemas.microsoft.com/office/drawing/2014/main" id="{ABAB106B-33A4-2C5F-22FC-620B8A9BAFE5}"/>
              </a:ext>
            </a:extLst>
          </p:cNvPr>
          <p:cNvPicPr>
            <a:picLocks noChangeAspect="1"/>
          </p:cNvPicPr>
          <p:nvPr/>
        </p:nvPicPr>
        <p:blipFill>
          <a:blip r:embed="rId6"/>
          <a:stretch>
            <a:fillRect/>
          </a:stretch>
        </p:blipFill>
        <p:spPr>
          <a:xfrm>
            <a:off x="9493958" y="1"/>
            <a:ext cx="1199800" cy="6856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g3cb4c15e52a_0_48"/>
          <p:cNvSpPr txBox="1"/>
          <p:nvPr/>
        </p:nvSpPr>
        <p:spPr>
          <a:xfrm>
            <a:off x="0" y="0"/>
            <a:ext cx="12192000" cy="668400"/>
          </a:xfrm>
          <a:prstGeom prst="rect">
            <a:avLst/>
          </a:prstGeom>
          <a:solidFill>
            <a:srgbClr val="A6A6A6"/>
          </a:solidFill>
          <a:ln>
            <a:noFill/>
          </a:ln>
        </p:spPr>
        <p:txBody>
          <a:bodyPr spcFirstLastPara="1" wrap="square" lIns="82875" tIns="41425" rIns="82875" bIns="41425"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222" name="Google Shape;222;g3cb4c15e52a_0_48"/>
          <p:cNvSpPr txBox="1"/>
          <p:nvPr/>
        </p:nvSpPr>
        <p:spPr>
          <a:xfrm>
            <a:off x="193675" y="77775"/>
            <a:ext cx="11631600" cy="551700"/>
          </a:xfrm>
          <a:prstGeom prst="rect">
            <a:avLst/>
          </a:prstGeom>
          <a:noFill/>
          <a:ln>
            <a:noFill/>
          </a:ln>
        </p:spPr>
        <p:txBody>
          <a:bodyPr spcFirstLastPara="1" wrap="square" lIns="82875" tIns="41425" rIns="82875" bIns="41425" anchor="t" anchorCtr="0">
            <a:spAutoFit/>
          </a:bodyPr>
          <a:lstStyle/>
          <a:p>
            <a:pPr marL="0" marR="0" lvl="0" indent="0" algn="l" rtl="0">
              <a:lnSpc>
                <a:spcPct val="95000"/>
              </a:lnSpc>
              <a:spcBef>
                <a:spcPts val="0"/>
              </a:spcBef>
              <a:spcAft>
                <a:spcPts val="0"/>
              </a:spcAft>
              <a:buClr>
                <a:schemeClr val="lt1"/>
              </a:buClr>
              <a:buSzPts val="3200"/>
              <a:buFont typeface="Calibri"/>
              <a:buNone/>
            </a:pPr>
            <a:r>
              <a:rPr lang="en-US" sz="3200" b="1">
                <a:solidFill>
                  <a:schemeClr val="lt1"/>
                </a:solidFill>
                <a:latin typeface="Calibri"/>
                <a:ea typeface="Calibri"/>
                <a:cs typeface="Calibri"/>
                <a:sym typeface="Calibri"/>
              </a:rPr>
              <a:t>Efficient GW transient detections (LVK Coll. - Spoke-2 at DF)</a:t>
            </a:r>
            <a:endParaRPr/>
          </a:p>
        </p:txBody>
      </p:sp>
      <p:pic>
        <p:nvPicPr>
          <p:cNvPr id="223" name="Google Shape;223;g3cb4c15e52a_0_48"/>
          <p:cNvPicPr preferRelativeResize="0"/>
          <p:nvPr/>
        </p:nvPicPr>
        <p:blipFill rotWithShape="1">
          <a:blip r:embed="rId3">
            <a:alphaModFix/>
          </a:blip>
          <a:srcRect/>
          <a:stretch/>
        </p:blipFill>
        <p:spPr>
          <a:xfrm>
            <a:off x="11442827" y="-22225"/>
            <a:ext cx="747575" cy="736600"/>
          </a:xfrm>
          <a:prstGeom prst="rect">
            <a:avLst/>
          </a:prstGeom>
          <a:noFill/>
          <a:ln>
            <a:noFill/>
          </a:ln>
        </p:spPr>
      </p:pic>
      <p:sp>
        <p:nvSpPr>
          <p:cNvPr id="224" name="Google Shape;224;g3cb4c15e52a_0_48"/>
          <p:cNvSpPr txBox="1"/>
          <p:nvPr/>
        </p:nvSpPr>
        <p:spPr>
          <a:xfrm>
            <a:off x="3930525" y="766350"/>
            <a:ext cx="7698900" cy="5993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500">
                <a:solidFill>
                  <a:schemeClr val="dk1"/>
                </a:solidFill>
              </a:rPr>
              <a:t>Unmodeled methods like coherent WaveBurst (cWB) are used to detect </a:t>
            </a:r>
            <a:r>
              <a:rPr lang="en-US" sz="1500" b="1">
                <a:solidFill>
                  <a:schemeClr val="dk1"/>
                </a:solidFill>
              </a:rPr>
              <a:t>generic gravitational-wave transients</a:t>
            </a:r>
            <a:r>
              <a:rPr lang="en-US" sz="1500">
                <a:solidFill>
                  <a:schemeClr val="dk1"/>
                </a:solidFill>
              </a:rPr>
              <a:t> (GWT), but they can also be applied to well-modeled GW signals such as those originating from compact binary coalescences (CBC). Overall, our project aimed at improving the efficiency of cWB. </a:t>
            </a:r>
            <a:endParaRPr sz="1500">
              <a:solidFill>
                <a:schemeClr val="dk1"/>
              </a:solidFill>
            </a:endParaRPr>
          </a:p>
          <a:p>
            <a:pPr marL="0" lvl="0" indent="0" algn="l" rtl="0">
              <a:lnSpc>
                <a:spcPct val="115000"/>
              </a:lnSpc>
              <a:spcBef>
                <a:spcPts val="0"/>
              </a:spcBef>
              <a:spcAft>
                <a:spcPts val="0"/>
              </a:spcAft>
              <a:buNone/>
            </a:pPr>
            <a:endParaRPr sz="1300">
              <a:solidFill>
                <a:schemeClr val="dk1"/>
              </a:solidFill>
            </a:endParaRPr>
          </a:p>
          <a:p>
            <a:pPr marL="0" lvl="0" indent="0" algn="l" rtl="0">
              <a:lnSpc>
                <a:spcPct val="115000"/>
              </a:lnSpc>
              <a:spcBef>
                <a:spcPts val="0"/>
              </a:spcBef>
              <a:spcAft>
                <a:spcPts val="0"/>
              </a:spcAft>
              <a:buNone/>
            </a:pPr>
            <a:r>
              <a:rPr lang="en-US" sz="1500" i="1">
                <a:solidFill>
                  <a:schemeClr val="dk1"/>
                </a:solidFill>
              </a:rPr>
              <a:t>What we achieved</a:t>
            </a:r>
            <a:r>
              <a:rPr lang="en-US" sz="1500">
                <a:solidFill>
                  <a:schemeClr val="dk1"/>
                </a:solidFill>
              </a:rPr>
              <a:t>: </a:t>
            </a:r>
            <a:endParaRPr sz="1500">
              <a:solidFill>
                <a:schemeClr val="dk1"/>
              </a:solidFill>
            </a:endParaRPr>
          </a:p>
          <a:p>
            <a:pPr marL="0" lvl="0" indent="0" algn="l" rtl="0">
              <a:lnSpc>
                <a:spcPct val="115000"/>
              </a:lnSpc>
              <a:spcBef>
                <a:spcPts val="0"/>
              </a:spcBef>
              <a:spcAft>
                <a:spcPts val="0"/>
              </a:spcAft>
              <a:buNone/>
            </a:pPr>
            <a:endParaRPr sz="1500">
              <a:solidFill>
                <a:schemeClr val="dk1"/>
              </a:solidFill>
            </a:endParaRPr>
          </a:p>
          <a:p>
            <a:pPr marL="457200" lvl="0" indent="-323850" algn="l" rtl="0">
              <a:lnSpc>
                <a:spcPct val="115000"/>
              </a:lnSpc>
              <a:spcBef>
                <a:spcPts val="0"/>
              </a:spcBef>
              <a:spcAft>
                <a:spcPts val="0"/>
              </a:spcAft>
              <a:buClr>
                <a:schemeClr val="dk1"/>
              </a:buClr>
              <a:buSzPts val="1500"/>
              <a:buChar char="●"/>
            </a:pPr>
            <a:r>
              <a:rPr lang="en-US" sz="1500">
                <a:solidFill>
                  <a:schemeClr val="dk1"/>
                </a:solidFill>
              </a:rPr>
              <a:t>In-depth study of the wavelet-based part of cWB. We were able to greatly improve the performance of other methods of continuous wavelet inversion (see </a:t>
            </a:r>
            <a:r>
              <a:rPr lang="en-US" sz="1500" u="sng">
                <a:solidFill>
                  <a:schemeClr val="hlink"/>
                </a:solidFill>
                <a:hlinkClick r:id="rId4"/>
              </a:rPr>
              <a:t>this paper</a:t>
            </a:r>
            <a:r>
              <a:rPr lang="en-US" sz="1500">
                <a:solidFill>
                  <a:schemeClr val="dk1"/>
                </a:solidFill>
              </a:rPr>
              <a:t> and </a:t>
            </a:r>
            <a:r>
              <a:rPr lang="en-US" sz="1500" u="sng">
                <a:solidFill>
                  <a:schemeClr val="hlink"/>
                </a:solidFill>
                <a:hlinkClick r:id="rId5"/>
              </a:rPr>
              <a:t>the related code</a:t>
            </a:r>
            <a:r>
              <a:rPr lang="en-US" sz="1500">
                <a:solidFill>
                  <a:schemeClr val="dk1"/>
                </a:solidFill>
              </a:rPr>
              <a:t>). In the future, we plan to use this method to replace the current WDM-wavelet-based code in cWB.</a:t>
            </a:r>
            <a:br>
              <a:rPr lang="en-US" sz="1500">
                <a:solidFill>
                  <a:schemeClr val="dk1"/>
                </a:solidFill>
              </a:rPr>
            </a:br>
            <a:endParaRPr sz="1500">
              <a:solidFill>
                <a:schemeClr val="dk1"/>
              </a:solidFill>
            </a:endParaRPr>
          </a:p>
          <a:p>
            <a:pPr marL="457200" lvl="0" indent="-323850" algn="l" rtl="0">
              <a:lnSpc>
                <a:spcPct val="115000"/>
              </a:lnSpc>
              <a:spcBef>
                <a:spcPts val="0"/>
              </a:spcBef>
              <a:spcAft>
                <a:spcPts val="0"/>
              </a:spcAft>
              <a:buClr>
                <a:schemeClr val="dk1"/>
              </a:buClr>
              <a:buSzPts val="1500"/>
              <a:buChar char="●"/>
            </a:pPr>
            <a:r>
              <a:rPr lang="en-US" sz="1500">
                <a:solidFill>
                  <a:schemeClr val="dk1"/>
                </a:solidFill>
              </a:rPr>
              <a:t>We contributed to the development of the PycWB code, a Python+C++ version of the cWB C++ code which is modular and easily extensible. While the new code already achieves a better performance with respect to the older code, we are still working on GPU extensions of the code. The PycWB code is publicly available on </a:t>
            </a:r>
            <a:r>
              <a:rPr lang="en-US" sz="1500" u="sng">
                <a:solidFill>
                  <a:schemeClr val="hlink"/>
                </a:solidFill>
                <a:hlinkClick r:id="rId6"/>
              </a:rPr>
              <a:t>this github repository</a:t>
            </a:r>
            <a:r>
              <a:rPr lang="en-US" sz="1500">
                <a:solidFill>
                  <a:schemeClr val="dk1"/>
                </a:solidFill>
              </a:rPr>
              <a:t>.</a:t>
            </a:r>
            <a:br>
              <a:rPr lang="en-US" sz="1500">
                <a:solidFill>
                  <a:schemeClr val="dk1"/>
                </a:solidFill>
              </a:rPr>
            </a:br>
            <a:endParaRPr sz="1500">
              <a:solidFill>
                <a:schemeClr val="dk1"/>
              </a:solidFill>
            </a:endParaRPr>
          </a:p>
          <a:p>
            <a:pPr marL="457200" lvl="0" indent="-323850" algn="l" rtl="0">
              <a:lnSpc>
                <a:spcPct val="115000"/>
              </a:lnSpc>
              <a:spcBef>
                <a:spcPts val="0"/>
              </a:spcBef>
              <a:spcAft>
                <a:spcPts val="0"/>
              </a:spcAft>
              <a:buClr>
                <a:schemeClr val="dk1"/>
              </a:buClr>
              <a:buSzPts val="1500"/>
              <a:buChar char="●"/>
            </a:pPr>
            <a:r>
              <a:rPr lang="en-US" sz="1500">
                <a:solidFill>
                  <a:schemeClr val="dk1"/>
                </a:solidFill>
              </a:rPr>
              <a:t>Exploratory results on the use of symbolic regression applied to cWB data. In this part of the project we aim at performing symbolic regression on cWB waveform reconstructions of CBCs to obtain the relevant CBC parameters.</a:t>
            </a:r>
            <a:endParaRPr sz="1500">
              <a:solidFill>
                <a:schemeClr val="dk1"/>
              </a:solidFill>
            </a:endParaRPr>
          </a:p>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pic>
        <p:nvPicPr>
          <p:cNvPr id="225" name="Google Shape;225;g3cb4c15e52a_0_48" title="GW150914.png"/>
          <p:cNvPicPr preferRelativeResize="0"/>
          <p:nvPr/>
        </p:nvPicPr>
        <p:blipFill>
          <a:blip r:embed="rId7">
            <a:alphaModFix/>
          </a:blip>
          <a:stretch>
            <a:fillRect/>
          </a:stretch>
        </p:blipFill>
        <p:spPr>
          <a:xfrm>
            <a:off x="261875" y="766350"/>
            <a:ext cx="3447623" cy="5452298"/>
          </a:xfrm>
          <a:prstGeom prst="rect">
            <a:avLst/>
          </a:prstGeom>
          <a:noFill/>
          <a:ln>
            <a:noFill/>
          </a:ln>
        </p:spPr>
      </p:pic>
      <p:sp>
        <p:nvSpPr>
          <p:cNvPr id="226" name="Google Shape;226;g3cb4c15e52a_0_48"/>
          <p:cNvSpPr txBox="1"/>
          <p:nvPr/>
        </p:nvSpPr>
        <p:spPr>
          <a:xfrm>
            <a:off x="304938" y="6138625"/>
            <a:ext cx="3361500" cy="55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dk1"/>
                </a:solidFill>
                <a:latin typeface="Calibri"/>
                <a:ea typeface="Calibri"/>
                <a:cs typeface="Calibri"/>
                <a:sym typeface="Calibri"/>
              </a:rPr>
              <a:t>Performance of the Qp transform and of the standard Q transform on GW150914 data, plus comparison between a PE reconstruction and the Qp reconstruction.</a:t>
            </a:r>
            <a:endParaRPr sz="1000">
              <a:solidFill>
                <a:schemeClr val="dk1"/>
              </a:solidFill>
              <a:latin typeface="Calibri"/>
              <a:ea typeface="Calibri"/>
              <a:cs typeface="Calibri"/>
              <a:sym typeface="Calibri"/>
            </a:endParaRPr>
          </a:p>
        </p:txBody>
      </p:sp>
      <p:sp>
        <p:nvSpPr>
          <p:cNvPr id="3" name="CasellaDiTesto 2">
            <a:extLst>
              <a:ext uri="{FF2B5EF4-FFF2-40B4-BE49-F238E27FC236}">
                <a16:creationId xmlns:a16="http://schemas.microsoft.com/office/drawing/2014/main" id="{2E1DB512-670F-39B1-0F12-949C72EB2167}"/>
              </a:ext>
            </a:extLst>
          </p:cNvPr>
          <p:cNvSpPr txBox="1"/>
          <p:nvPr/>
        </p:nvSpPr>
        <p:spPr>
          <a:xfrm>
            <a:off x="9731022" y="6320993"/>
            <a:ext cx="2257778" cy="369332"/>
          </a:xfrm>
          <a:prstGeom prst="rect">
            <a:avLst/>
          </a:prstGeom>
          <a:noFill/>
        </p:spPr>
        <p:txBody>
          <a:bodyPr wrap="square">
            <a:spAutoFit/>
          </a:bodyPr>
          <a:lstStyle/>
          <a:p>
            <a:pPr rtl="0">
              <a:buNone/>
            </a:pPr>
            <a:r>
              <a:rPr lang="it-IT" sz="1800" b="0" i="0" u="none" strike="noStrike" dirty="0" err="1">
                <a:solidFill>
                  <a:srgbClr val="4472C4"/>
                </a:solidFill>
                <a:effectLst/>
                <a:latin typeface="Calibri" panose="020F0502020204030204" pitchFamily="34" charset="0"/>
              </a:rPr>
              <a:t>Courtesy</a:t>
            </a:r>
            <a:r>
              <a:rPr lang="it-IT" sz="1800" b="0" i="0" u="none" strike="noStrike" dirty="0">
                <a:solidFill>
                  <a:srgbClr val="4472C4"/>
                </a:solidFill>
                <a:effectLst/>
                <a:latin typeface="Calibri" panose="020F0502020204030204" pitchFamily="34" charset="0"/>
              </a:rPr>
              <a:t>: E. </a:t>
            </a:r>
            <a:r>
              <a:rPr lang="it-IT" sz="1800" b="0" i="0" u="none" strike="noStrike" dirty="0" err="1">
                <a:solidFill>
                  <a:srgbClr val="4472C4"/>
                </a:solidFill>
                <a:effectLst/>
                <a:latin typeface="Calibri" panose="020F0502020204030204" pitchFamily="34" charset="0"/>
              </a:rPr>
              <a:t>Milotti</a:t>
            </a:r>
            <a:endParaRPr lang="it-IT" b="0" dirty="0">
              <a:effectLs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Shape 230"/>
        <p:cNvGrpSpPr/>
        <p:nvPr/>
      </p:nvGrpSpPr>
      <p:grpSpPr>
        <a:xfrm>
          <a:off x="0" y="0"/>
          <a:ext cx="0" cy="0"/>
          <a:chOff x="0" y="0"/>
          <a:chExt cx="0" cy="0"/>
        </a:xfrm>
      </p:grpSpPr>
      <p:sp>
        <p:nvSpPr>
          <p:cNvPr id="231" name="Google Shape;231;g3cb4c15e52a_0_9"/>
          <p:cNvSpPr txBox="1"/>
          <p:nvPr/>
        </p:nvSpPr>
        <p:spPr>
          <a:xfrm>
            <a:off x="0" y="0"/>
            <a:ext cx="12192000" cy="668400"/>
          </a:xfrm>
          <a:prstGeom prst="rect">
            <a:avLst/>
          </a:prstGeom>
          <a:solidFill>
            <a:srgbClr val="A6A6A6"/>
          </a:solidFill>
          <a:ln>
            <a:noFill/>
          </a:ln>
        </p:spPr>
        <p:txBody>
          <a:bodyPr spcFirstLastPara="1" wrap="square" lIns="82875" tIns="41425" rIns="82875" bIns="41425"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232" name="Google Shape;232;g3cb4c15e52a_0_9"/>
          <p:cNvSpPr txBox="1"/>
          <p:nvPr/>
        </p:nvSpPr>
        <p:spPr>
          <a:xfrm>
            <a:off x="193675" y="77775"/>
            <a:ext cx="10716000" cy="551700"/>
          </a:xfrm>
          <a:prstGeom prst="rect">
            <a:avLst/>
          </a:prstGeom>
          <a:noFill/>
          <a:ln>
            <a:noFill/>
          </a:ln>
        </p:spPr>
        <p:txBody>
          <a:bodyPr spcFirstLastPara="1" wrap="square" lIns="82875" tIns="41425" rIns="82875" bIns="41425" anchor="t" anchorCtr="0">
            <a:spAutoFit/>
          </a:bodyPr>
          <a:lstStyle/>
          <a:p>
            <a:pPr marL="0" marR="0" lvl="0" indent="0" algn="l" rtl="0">
              <a:lnSpc>
                <a:spcPct val="95000"/>
              </a:lnSpc>
              <a:spcBef>
                <a:spcPts val="0"/>
              </a:spcBef>
              <a:spcAft>
                <a:spcPts val="0"/>
              </a:spcAft>
              <a:buClr>
                <a:schemeClr val="lt1"/>
              </a:buClr>
              <a:buSzPts val="3200"/>
              <a:buFont typeface="Calibri"/>
              <a:buNone/>
            </a:pPr>
            <a:r>
              <a:rPr lang="en-US" sz="3200" b="1">
                <a:solidFill>
                  <a:schemeClr val="lt1"/>
                </a:solidFill>
                <a:latin typeface="Calibri"/>
                <a:ea typeface="Calibri"/>
                <a:cs typeface="Calibri"/>
                <a:sym typeface="Calibri"/>
              </a:rPr>
              <a:t>Vertex reconstruction at LHC (CMS Collab. - Spoke-2 at DF)</a:t>
            </a:r>
            <a:endParaRPr/>
          </a:p>
        </p:txBody>
      </p:sp>
      <p:pic>
        <p:nvPicPr>
          <p:cNvPr id="233" name="Google Shape;233;g3cb4c15e52a_0_9"/>
          <p:cNvPicPr preferRelativeResize="0"/>
          <p:nvPr/>
        </p:nvPicPr>
        <p:blipFill rotWithShape="1">
          <a:blip r:embed="rId3">
            <a:alphaModFix/>
          </a:blip>
          <a:srcRect/>
          <a:stretch/>
        </p:blipFill>
        <p:spPr>
          <a:xfrm>
            <a:off x="11442827" y="-22225"/>
            <a:ext cx="747575" cy="736600"/>
          </a:xfrm>
          <a:prstGeom prst="rect">
            <a:avLst/>
          </a:prstGeom>
          <a:noFill/>
          <a:ln>
            <a:noFill/>
          </a:ln>
        </p:spPr>
      </p:pic>
      <p:sp>
        <p:nvSpPr>
          <p:cNvPr id="234" name="Google Shape;234;g3cb4c15e52a_0_9"/>
          <p:cNvSpPr txBox="1"/>
          <p:nvPr/>
        </p:nvSpPr>
        <p:spPr>
          <a:xfrm>
            <a:off x="444300" y="1147401"/>
            <a:ext cx="5651700" cy="3045000"/>
          </a:xfrm>
          <a:prstGeom prst="rect">
            <a:avLst/>
          </a:prstGeom>
          <a:solidFill>
            <a:schemeClr val="lt2"/>
          </a:solid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000" dirty="0">
                <a:solidFill>
                  <a:srgbClr val="0000FF"/>
                </a:solidFill>
              </a:rPr>
              <a:t>MIP Timing Detector (MTD) : 4D vertex reconstruction with Graph Neural Networks. </a:t>
            </a:r>
            <a:endParaRPr sz="2000" dirty="0">
              <a:solidFill>
                <a:srgbClr val="0000FF"/>
              </a:solidFill>
            </a:endParaRPr>
          </a:p>
          <a:p>
            <a:pPr marL="0" lvl="0" indent="0" algn="l" rtl="0">
              <a:spcBef>
                <a:spcPts val="0"/>
              </a:spcBef>
              <a:spcAft>
                <a:spcPts val="0"/>
              </a:spcAft>
              <a:buNone/>
            </a:pPr>
            <a:endParaRPr sz="1800" dirty="0">
              <a:solidFill>
                <a:schemeClr val="dk1"/>
              </a:solidFill>
              <a:latin typeface="Calibri"/>
              <a:ea typeface="Calibri"/>
              <a:cs typeface="Calibri"/>
              <a:sym typeface="Calibri"/>
            </a:endParaRPr>
          </a:p>
          <a:p>
            <a:pPr marL="0" lvl="0" indent="0" algn="l" rtl="0">
              <a:spcBef>
                <a:spcPts val="0"/>
              </a:spcBef>
              <a:spcAft>
                <a:spcPts val="0"/>
              </a:spcAft>
              <a:buNone/>
            </a:pPr>
            <a:r>
              <a:rPr lang="en-US" dirty="0">
                <a:solidFill>
                  <a:schemeClr val="dk1"/>
                </a:solidFill>
                <a:latin typeface="Calibri"/>
                <a:ea typeface="Calibri"/>
                <a:cs typeface="Calibri"/>
                <a:sym typeface="Calibri"/>
              </a:rPr>
              <a:t>The reconstruction of interaction vertices in High Energy Physics (HEP) experiments is a very demanding task. The association of the large outflow of outgoing particles to produce a sensible output turns out to be a combinatorial task, which is particularly difficult to solve in the presence of event pile-up. </a:t>
            </a:r>
            <a:endParaRPr dirty="0">
              <a:solidFill>
                <a:schemeClr val="dk1"/>
              </a:solidFill>
              <a:latin typeface="Calibri"/>
              <a:ea typeface="Calibri"/>
              <a:cs typeface="Calibri"/>
              <a:sym typeface="Calibri"/>
            </a:endParaRPr>
          </a:p>
          <a:p>
            <a:pPr marL="0" lvl="0" indent="0" algn="l" rtl="0">
              <a:spcBef>
                <a:spcPts val="0"/>
              </a:spcBef>
              <a:spcAft>
                <a:spcPts val="0"/>
              </a:spcAft>
              <a:buNone/>
            </a:pPr>
            <a:endParaRPr dirty="0">
              <a:solidFill>
                <a:schemeClr val="dk1"/>
              </a:solidFill>
              <a:latin typeface="Calibri"/>
              <a:ea typeface="Calibri"/>
              <a:cs typeface="Calibri"/>
              <a:sym typeface="Calibri"/>
            </a:endParaRPr>
          </a:p>
          <a:p>
            <a:pPr marL="0" lvl="0" indent="0" algn="l" rtl="0">
              <a:spcBef>
                <a:spcPts val="0"/>
              </a:spcBef>
              <a:spcAft>
                <a:spcPts val="0"/>
              </a:spcAft>
              <a:buNone/>
            </a:pPr>
            <a:r>
              <a:rPr lang="en-US" dirty="0">
                <a:solidFill>
                  <a:schemeClr val="dk1"/>
                </a:solidFill>
                <a:latin typeface="Calibri"/>
                <a:ea typeface="Calibri"/>
                <a:cs typeface="Calibri"/>
                <a:sym typeface="Calibri"/>
              </a:rPr>
              <a:t>Here, we use timing information with 30 – 40 </a:t>
            </a:r>
            <a:r>
              <a:rPr lang="en-US" dirty="0" err="1">
                <a:solidFill>
                  <a:schemeClr val="dk1"/>
                </a:solidFill>
                <a:latin typeface="Calibri"/>
                <a:ea typeface="Calibri"/>
                <a:cs typeface="Calibri"/>
                <a:sym typeface="Calibri"/>
              </a:rPr>
              <a:t>ps</a:t>
            </a:r>
            <a:r>
              <a:rPr lang="en-US" dirty="0">
                <a:solidFill>
                  <a:schemeClr val="dk1"/>
                </a:solidFill>
                <a:latin typeface="Calibri"/>
                <a:ea typeface="Calibri"/>
                <a:cs typeface="Calibri"/>
                <a:sym typeface="Calibri"/>
              </a:rPr>
              <a:t> resolution from MTD to separate vertices that overlap in space. This is shorter than the typical time spread of pp collisions (180 – 200 </a:t>
            </a:r>
            <a:r>
              <a:rPr lang="en-US" dirty="0" err="1">
                <a:solidFill>
                  <a:schemeClr val="dk1"/>
                </a:solidFill>
                <a:latin typeface="Calibri"/>
                <a:ea typeface="Calibri"/>
                <a:cs typeface="Calibri"/>
                <a:sym typeface="Calibri"/>
              </a:rPr>
              <a:t>ps</a:t>
            </a:r>
            <a:r>
              <a:rPr lang="en-US" dirty="0">
                <a:solidFill>
                  <a:schemeClr val="dk1"/>
                </a:solidFill>
                <a:latin typeface="Calibri"/>
                <a:ea typeface="Calibri"/>
                <a:cs typeface="Calibri"/>
                <a:sym typeface="Calibri"/>
              </a:rPr>
              <a:t>).</a:t>
            </a:r>
            <a:endParaRPr dirty="0">
              <a:solidFill>
                <a:schemeClr val="dk1"/>
              </a:solidFill>
              <a:latin typeface="Calibri"/>
              <a:ea typeface="Calibri"/>
              <a:cs typeface="Calibri"/>
              <a:sym typeface="Calibri"/>
            </a:endParaRPr>
          </a:p>
        </p:txBody>
      </p:sp>
      <p:sp>
        <p:nvSpPr>
          <p:cNvPr id="235" name="Google Shape;235;g3cb4c15e52a_0_9"/>
          <p:cNvSpPr txBox="1"/>
          <p:nvPr/>
        </p:nvSpPr>
        <p:spPr>
          <a:xfrm>
            <a:off x="1140212" y="5982158"/>
            <a:ext cx="1305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t>Real Vertices </a:t>
            </a:r>
            <a:endParaRPr sz="1200"/>
          </a:p>
        </p:txBody>
      </p:sp>
      <p:sp>
        <p:nvSpPr>
          <p:cNvPr id="236" name="Google Shape;236;g3cb4c15e52a_0_9"/>
          <p:cNvSpPr txBox="1"/>
          <p:nvPr/>
        </p:nvSpPr>
        <p:spPr>
          <a:xfrm>
            <a:off x="4333262" y="5982158"/>
            <a:ext cx="1305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t>Fake Vertices </a:t>
            </a:r>
            <a:endParaRPr sz="1200"/>
          </a:p>
        </p:txBody>
      </p:sp>
      <p:sp>
        <p:nvSpPr>
          <p:cNvPr id="237" name="Google Shape;237;g3cb4c15e52a_0_9"/>
          <p:cNvSpPr txBox="1"/>
          <p:nvPr/>
        </p:nvSpPr>
        <p:spPr>
          <a:xfrm>
            <a:off x="7220403" y="706142"/>
            <a:ext cx="4705627" cy="61552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400" dirty="0">
                <a:solidFill>
                  <a:srgbClr val="980000"/>
                </a:solidFill>
              </a:rPr>
              <a:t>The number of reconstructed vertices as a function of the number of pile-up (PU) vertices for real and fake vertices </a:t>
            </a:r>
            <a:endParaRPr sz="1400" dirty="0">
              <a:solidFill>
                <a:srgbClr val="980000"/>
              </a:solidFill>
            </a:endParaRPr>
          </a:p>
        </p:txBody>
      </p:sp>
      <p:sp>
        <p:nvSpPr>
          <p:cNvPr id="238" name="Google Shape;238;g3cb4c15e52a_0_9"/>
          <p:cNvSpPr txBox="1"/>
          <p:nvPr/>
        </p:nvSpPr>
        <p:spPr>
          <a:xfrm>
            <a:off x="436089" y="3976411"/>
            <a:ext cx="5651700" cy="2803814"/>
          </a:xfrm>
          <a:prstGeom prst="rect">
            <a:avLst/>
          </a:prstGeom>
          <a:solidFill>
            <a:schemeClr val="lt2"/>
          </a:solidFill>
          <a:ln>
            <a:noFill/>
          </a:ln>
        </p:spPr>
        <p:txBody>
          <a:bodyPr spcFirstLastPara="1" wrap="square" lIns="91425" tIns="91425" rIns="91425" bIns="91425" anchor="t" anchorCtr="0">
            <a:spAutoFit/>
          </a:bodyPr>
          <a:lstStyle/>
          <a:p>
            <a:pPr marL="457200" lvl="0" indent="-311150" algn="l" rtl="0">
              <a:lnSpc>
                <a:spcPct val="115000"/>
              </a:lnSpc>
              <a:spcBef>
                <a:spcPts val="0"/>
              </a:spcBef>
              <a:spcAft>
                <a:spcPts val="0"/>
              </a:spcAft>
              <a:buSzPts val="1300"/>
              <a:buChar char="●"/>
            </a:pPr>
            <a:r>
              <a:rPr lang="en-US" sz="1600" dirty="0"/>
              <a:t>Our 4D vertexing algorithm shows significant improvement in separating close by vertices, see </a:t>
            </a:r>
            <a:r>
              <a:rPr lang="en-US" sz="1600" u="sng" dirty="0">
                <a:solidFill>
                  <a:schemeClr val="hlink"/>
                </a:solidFill>
                <a:hlinkClick r:id="rId4"/>
              </a:rPr>
              <a:t>CMS-DP-2024-085</a:t>
            </a:r>
            <a:r>
              <a:rPr lang="en-US" sz="1600" dirty="0"/>
              <a:t> </a:t>
            </a:r>
            <a:br>
              <a:rPr lang="en-US" sz="1600" dirty="0"/>
            </a:br>
            <a:endParaRPr sz="1000" dirty="0"/>
          </a:p>
          <a:p>
            <a:pPr marL="457200" lvl="0" indent="-311150" algn="l" rtl="0">
              <a:lnSpc>
                <a:spcPct val="115000"/>
              </a:lnSpc>
              <a:spcBef>
                <a:spcPts val="0"/>
              </a:spcBef>
              <a:spcAft>
                <a:spcPts val="0"/>
              </a:spcAft>
              <a:buSzPts val="1300"/>
              <a:buChar char="●"/>
            </a:pPr>
            <a:r>
              <a:rPr lang="en-US" sz="1600" dirty="0"/>
              <a:t>However, incorporating Machine Learning architectures for track clustering particularly under high pileup conditions, can further improve performance.</a:t>
            </a:r>
            <a:br>
              <a:rPr lang="en-US" sz="1600" dirty="0"/>
            </a:br>
            <a:endParaRPr sz="1000" dirty="0"/>
          </a:p>
          <a:p>
            <a:pPr marL="457200" lvl="0" indent="-311150" algn="l" rtl="0">
              <a:lnSpc>
                <a:spcPct val="115000"/>
              </a:lnSpc>
              <a:spcBef>
                <a:spcPts val="0"/>
              </a:spcBef>
              <a:spcAft>
                <a:spcPts val="0"/>
              </a:spcAft>
              <a:buSzPts val="1300"/>
              <a:buChar char="●"/>
            </a:pPr>
            <a:r>
              <a:rPr lang="en-US" sz="1600" dirty="0"/>
              <a:t>We use Graph Neural Network (GNNs) that are well-suited for track clustering and identifying track time/mass hypothesis.   </a:t>
            </a:r>
            <a:endParaRPr sz="1600" dirty="0"/>
          </a:p>
        </p:txBody>
      </p:sp>
      <p:pic>
        <p:nvPicPr>
          <p:cNvPr id="239" name="Google Shape;239;g3cb4c15e52a_0_9"/>
          <p:cNvPicPr preferRelativeResize="0"/>
          <p:nvPr/>
        </p:nvPicPr>
        <p:blipFill>
          <a:blip r:embed="rId5">
            <a:alphaModFix/>
          </a:blip>
          <a:stretch>
            <a:fillRect/>
          </a:stretch>
        </p:blipFill>
        <p:spPr>
          <a:xfrm>
            <a:off x="7898479" y="1248300"/>
            <a:ext cx="3737750" cy="2699900"/>
          </a:xfrm>
          <a:prstGeom prst="rect">
            <a:avLst/>
          </a:prstGeom>
          <a:noFill/>
          <a:ln>
            <a:noFill/>
          </a:ln>
        </p:spPr>
      </p:pic>
      <p:pic>
        <p:nvPicPr>
          <p:cNvPr id="240" name="Google Shape;240;g3cb4c15e52a_0_9"/>
          <p:cNvPicPr preferRelativeResize="0"/>
          <p:nvPr/>
        </p:nvPicPr>
        <p:blipFill>
          <a:blip r:embed="rId6">
            <a:alphaModFix/>
          </a:blip>
          <a:stretch>
            <a:fillRect/>
          </a:stretch>
        </p:blipFill>
        <p:spPr>
          <a:xfrm>
            <a:off x="7873216" y="3948200"/>
            <a:ext cx="3771224" cy="2722431"/>
          </a:xfrm>
          <a:prstGeom prst="rect">
            <a:avLst/>
          </a:prstGeom>
          <a:noFill/>
          <a:ln>
            <a:noFill/>
          </a:ln>
        </p:spPr>
      </p:pic>
      <p:sp>
        <p:nvSpPr>
          <p:cNvPr id="241" name="Google Shape;241;g3cb4c15e52a_0_9"/>
          <p:cNvSpPr txBox="1"/>
          <p:nvPr/>
        </p:nvSpPr>
        <p:spPr>
          <a:xfrm>
            <a:off x="6567603" y="2398150"/>
            <a:ext cx="130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Real Vertices </a:t>
            </a:r>
            <a:endParaRPr/>
          </a:p>
        </p:txBody>
      </p:sp>
      <p:sp>
        <p:nvSpPr>
          <p:cNvPr id="242" name="Google Shape;242;g3cb4c15e52a_0_9"/>
          <p:cNvSpPr txBox="1"/>
          <p:nvPr/>
        </p:nvSpPr>
        <p:spPr>
          <a:xfrm>
            <a:off x="6567603" y="5055850"/>
            <a:ext cx="130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Fake Vertices </a:t>
            </a:r>
            <a:endParaRPr/>
          </a:p>
        </p:txBody>
      </p:sp>
      <p:sp>
        <p:nvSpPr>
          <p:cNvPr id="2" name="CasellaDiTesto 1">
            <a:extLst>
              <a:ext uri="{FF2B5EF4-FFF2-40B4-BE49-F238E27FC236}">
                <a16:creationId xmlns:a16="http://schemas.microsoft.com/office/drawing/2014/main" id="{23E4E570-55A4-300D-1EDA-CEA31DDC3AFA}"/>
              </a:ext>
            </a:extLst>
          </p:cNvPr>
          <p:cNvSpPr txBox="1"/>
          <p:nvPr/>
        </p:nvSpPr>
        <p:spPr>
          <a:xfrm>
            <a:off x="444300" y="720658"/>
            <a:ext cx="2257778" cy="369332"/>
          </a:xfrm>
          <a:prstGeom prst="rect">
            <a:avLst/>
          </a:prstGeom>
          <a:noFill/>
        </p:spPr>
        <p:txBody>
          <a:bodyPr wrap="square">
            <a:spAutoFit/>
          </a:bodyPr>
          <a:lstStyle/>
          <a:p>
            <a:pPr rtl="0">
              <a:buNone/>
            </a:pPr>
            <a:r>
              <a:rPr lang="it-IT" sz="1800" b="0" i="0" u="none" strike="noStrike" dirty="0" err="1">
                <a:solidFill>
                  <a:srgbClr val="4472C4"/>
                </a:solidFill>
                <a:effectLst/>
                <a:latin typeface="Calibri" panose="020F0502020204030204" pitchFamily="34" charset="0"/>
              </a:rPr>
              <a:t>Courtesy</a:t>
            </a:r>
            <a:r>
              <a:rPr lang="it-IT" sz="1800" b="0" i="0" u="none" strike="noStrike" dirty="0">
                <a:solidFill>
                  <a:srgbClr val="4472C4"/>
                </a:solidFill>
                <a:effectLst/>
                <a:latin typeface="Calibri" panose="020F0502020204030204" pitchFamily="34" charset="0"/>
              </a:rPr>
              <a:t>: E. </a:t>
            </a:r>
            <a:r>
              <a:rPr lang="it-IT" sz="1800" b="0" i="0" u="none" strike="noStrike" dirty="0" err="1">
                <a:solidFill>
                  <a:srgbClr val="4472C4"/>
                </a:solidFill>
                <a:effectLst/>
                <a:latin typeface="Calibri" panose="020F0502020204030204" pitchFamily="34" charset="0"/>
              </a:rPr>
              <a:t>Milotti</a:t>
            </a:r>
            <a:endParaRPr lang="it-IT" b="0" dirty="0">
              <a:effectLs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g3cb4c15e52a_0_15"/>
          <p:cNvSpPr txBox="1"/>
          <p:nvPr/>
        </p:nvSpPr>
        <p:spPr>
          <a:xfrm>
            <a:off x="0" y="0"/>
            <a:ext cx="12192000" cy="668400"/>
          </a:xfrm>
          <a:prstGeom prst="rect">
            <a:avLst/>
          </a:prstGeom>
          <a:solidFill>
            <a:srgbClr val="A6A6A6"/>
          </a:solidFill>
          <a:ln>
            <a:noFill/>
          </a:ln>
        </p:spPr>
        <p:txBody>
          <a:bodyPr spcFirstLastPara="1" wrap="square" lIns="82875" tIns="41425" rIns="82875" bIns="41425"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pic>
        <p:nvPicPr>
          <p:cNvPr id="248" name="Google Shape;248;g3cb4c15e52a_0_15"/>
          <p:cNvPicPr preferRelativeResize="0"/>
          <p:nvPr/>
        </p:nvPicPr>
        <p:blipFill rotWithShape="1">
          <a:blip r:embed="rId3">
            <a:alphaModFix/>
          </a:blip>
          <a:srcRect/>
          <a:stretch/>
        </p:blipFill>
        <p:spPr>
          <a:xfrm>
            <a:off x="11442827" y="-22225"/>
            <a:ext cx="747575" cy="736600"/>
          </a:xfrm>
          <a:prstGeom prst="rect">
            <a:avLst/>
          </a:prstGeom>
          <a:noFill/>
          <a:ln>
            <a:noFill/>
          </a:ln>
        </p:spPr>
      </p:pic>
      <p:pic>
        <p:nvPicPr>
          <p:cNvPr id="249" name="Google Shape;249;g3cb4c15e52a_0_15" title="img_main_new-10.jpg"/>
          <p:cNvPicPr preferRelativeResize="0"/>
          <p:nvPr/>
        </p:nvPicPr>
        <p:blipFill>
          <a:blip r:embed="rId4">
            <a:alphaModFix/>
          </a:blip>
          <a:stretch>
            <a:fillRect/>
          </a:stretch>
        </p:blipFill>
        <p:spPr>
          <a:xfrm>
            <a:off x="5672772" y="866775"/>
            <a:ext cx="6366828" cy="2984450"/>
          </a:xfrm>
          <a:prstGeom prst="rect">
            <a:avLst/>
          </a:prstGeom>
          <a:noFill/>
          <a:ln>
            <a:noFill/>
          </a:ln>
        </p:spPr>
      </p:pic>
      <p:pic>
        <p:nvPicPr>
          <p:cNvPr id="250" name="Google Shape;250;g3cb4c15e52a_0_15" title="Fig1.png"/>
          <p:cNvPicPr preferRelativeResize="0"/>
          <p:nvPr/>
        </p:nvPicPr>
        <p:blipFill>
          <a:blip r:embed="rId5">
            <a:alphaModFix/>
          </a:blip>
          <a:stretch>
            <a:fillRect/>
          </a:stretch>
        </p:blipFill>
        <p:spPr>
          <a:xfrm>
            <a:off x="193675" y="4049600"/>
            <a:ext cx="5922900" cy="2658900"/>
          </a:xfrm>
          <a:prstGeom prst="rect">
            <a:avLst/>
          </a:prstGeom>
          <a:noFill/>
          <a:ln>
            <a:noFill/>
          </a:ln>
        </p:spPr>
      </p:pic>
      <p:sp>
        <p:nvSpPr>
          <p:cNvPr id="251" name="Google Shape;251;g3cb4c15e52a_0_15"/>
          <p:cNvSpPr txBox="1"/>
          <p:nvPr/>
        </p:nvSpPr>
        <p:spPr>
          <a:xfrm>
            <a:off x="356925" y="1043634"/>
            <a:ext cx="1107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a:solidFill>
                  <a:schemeClr val="dk1"/>
                </a:solidFill>
                <a:latin typeface="Calibri"/>
                <a:ea typeface="Calibri"/>
                <a:cs typeface="Calibri"/>
                <a:sym typeface="Calibri"/>
              </a:rPr>
              <a:t>using</a:t>
            </a:r>
            <a:endParaRPr sz="2800">
              <a:solidFill>
                <a:schemeClr val="dk1"/>
              </a:solidFill>
              <a:latin typeface="Calibri"/>
              <a:ea typeface="Calibri"/>
              <a:cs typeface="Calibri"/>
              <a:sym typeface="Calibri"/>
            </a:endParaRPr>
          </a:p>
        </p:txBody>
      </p:sp>
      <p:sp>
        <p:nvSpPr>
          <p:cNvPr id="252" name="Google Shape;252;g3cb4c15e52a_0_15"/>
          <p:cNvSpPr txBox="1"/>
          <p:nvPr/>
        </p:nvSpPr>
        <p:spPr>
          <a:xfrm>
            <a:off x="193675" y="3415700"/>
            <a:ext cx="47517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solidFill>
                  <a:schemeClr val="dk1"/>
                </a:solidFill>
                <a:latin typeface="Calibri"/>
                <a:ea typeface="Calibri"/>
                <a:cs typeface="Calibri"/>
                <a:sym typeface="Calibri"/>
              </a:rPr>
              <a:t>Example: Nitrogen molecule impinging on (pristine or defected) graphene-coated alumina.</a:t>
            </a:r>
            <a:endParaRPr sz="1800">
              <a:solidFill>
                <a:schemeClr val="dk1"/>
              </a:solidFill>
              <a:latin typeface="Calibri"/>
              <a:ea typeface="Calibri"/>
              <a:cs typeface="Calibri"/>
              <a:sym typeface="Calibri"/>
            </a:endParaRPr>
          </a:p>
        </p:txBody>
      </p:sp>
      <p:sp>
        <p:nvSpPr>
          <p:cNvPr id="254" name="Google Shape;254;g3cb4c15e52a_0_15"/>
          <p:cNvSpPr txBox="1"/>
          <p:nvPr/>
        </p:nvSpPr>
        <p:spPr>
          <a:xfrm>
            <a:off x="7011225" y="4003625"/>
            <a:ext cx="5028300" cy="1569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solidFill>
                  <a:schemeClr val="dk1"/>
                </a:solidFill>
                <a:latin typeface="Calibri"/>
                <a:ea typeface="Calibri"/>
                <a:cs typeface="Calibri"/>
                <a:sym typeface="Calibri"/>
              </a:rPr>
              <a:t>Example: Molecular layer of cobalt tetra-pyridyl porphyrins on graphene: a) optimized model, b) electron density rearrangement due to graphene- molecular layer interaction c,d) experimental and e) simulated scanning tunnelling microscopy images.</a:t>
            </a:r>
            <a:endParaRPr sz="1800">
              <a:solidFill>
                <a:schemeClr val="dk1"/>
              </a:solidFill>
              <a:latin typeface="Calibri"/>
              <a:ea typeface="Calibri"/>
              <a:cs typeface="Calibri"/>
              <a:sym typeface="Calibri"/>
            </a:endParaRPr>
          </a:p>
        </p:txBody>
      </p:sp>
      <p:sp>
        <p:nvSpPr>
          <p:cNvPr id="255" name="Google Shape;255;g3cb4c15e52a_0_15"/>
          <p:cNvSpPr txBox="1"/>
          <p:nvPr/>
        </p:nvSpPr>
        <p:spPr>
          <a:xfrm>
            <a:off x="193675" y="58362"/>
            <a:ext cx="7778700" cy="551700"/>
          </a:xfrm>
          <a:prstGeom prst="rect">
            <a:avLst/>
          </a:prstGeom>
          <a:noFill/>
          <a:ln>
            <a:noFill/>
          </a:ln>
        </p:spPr>
        <p:txBody>
          <a:bodyPr spcFirstLastPara="1" wrap="square" lIns="82875" tIns="41425" rIns="82875" bIns="41425" anchor="t" anchorCtr="0">
            <a:spAutoFit/>
          </a:bodyPr>
          <a:lstStyle/>
          <a:p>
            <a:pPr marL="0" marR="0" lvl="0" indent="0" algn="l" rtl="0">
              <a:lnSpc>
                <a:spcPct val="95000"/>
              </a:lnSpc>
              <a:spcBef>
                <a:spcPts val="0"/>
              </a:spcBef>
              <a:spcAft>
                <a:spcPts val="0"/>
              </a:spcAft>
              <a:buClr>
                <a:schemeClr val="lt1"/>
              </a:buClr>
              <a:buSzPts val="3200"/>
              <a:buFont typeface="Calibri"/>
              <a:buNone/>
            </a:pPr>
            <a:r>
              <a:rPr lang="en-US" sz="3200" b="1">
                <a:solidFill>
                  <a:schemeClr val="lt1"/>
                </a:solidFill>
                <a:latin typeface="Calibri"/>
                <a:ea typeface="Calibri"/>
                <a:cs typeface="Calibri"/>
                <a:sym typeface="Calibri"/>
              </a:rPr>
              <a:t>Materials simulations (Spoke 7 at DF)</a:t>
            </a:r>
            <a:endParaRPr/>
          </a:p>
        </p:txBody>
      </p:sp>
      <p:sp>
        <p:nvSpPr>
          <p:cNvPr id="256" name="Google Shape;256;g3cb4c15e52a_0_15"/>
          <p:cNvSpPr txBox="1"/>
          <p:nvPr/>
        </p:nvSpPr>
        <p:spPr>
          <a:xfrm>
            <a:off x="8217574" y="5573525"/>
            <a:ext cx="3599040" cy="73863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dirty="0"/>
              <a:t>simulations performed on the CINECA Leonardo supercomputer</a:t>
            </a:r>
            <a:endParaRPr dirty="0"/>
          </a:p>
        </p:txBody>
      </p:sp>
      <p:sp>
        <p:nvSpPr>
          <p:cNvPr id="257" name="Google Shape;257;g3cb4c15e52a_0_15"/>
          <p:cNvSpPr txBox="1"/>
          <p:nvPr/>
        </p:nvSpPr>
        <p:spPr>
          <a:xfrm>
            <a:off x="1867725" y="749050"/>
            <a:ext cx="3645600" cy="1293000"/>
          </a:xfrm>
          <a:prstGeom prst="rect">
            <a:avLst/>
          </a:prstGeom>
          <a:solidFill>
            <a:srgbClr val="FFE599"/>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a:solidFill>
                  <a:schemeClr val="dk1"/>
                </a:solidFill>
                <a:latin typeface="Calibri"/>
                <a:ea typeface="Calibri"/>
                <a:cs typeface="Calibri"/>
                <a:sym typeface="Calibri"/>
              </a:rPr>
              <a:t>ab-initio quantum mechanical calculations</a:t>
            </a:r>
            <a:endParaRPr sz="2800">
              <a:solidFill>
                <a:schemeClr val="dk1"/>
              </a:solidFill>
              <a:latin typeface="Calibri"/>
              <a:ea typeface="Calibri"/>
              <a:cs typeface="Calibri"/>
              <a:sym typeface="Calibri"/>
            </a:endParaRPr>
          </a:p>
          <a:p>
            <a:pPr marL="0" lvl="0" indent="0" algn="l" rtl="0">
              <a:spcBef>
                <a:spcPts val="0"/>
              </a:spcBef>
              <a:spcAft>
                <a:spcPts val="0"/>
              </a:spcAft>
              <a:buNone/>
            </a:pPr>
            <a:r>
              <a:rPr lang="en-US" sz="1600">
                <a:solidFill>
                  <a:schemeClr val="dk1"/>
                </a:solidFill>
                <a:latin typeface="Calibri"/>
                <a:ea typeface="Calibri"/>
                <a:cs typeface="Calibri"/>
                <a:sym typeface="Calibri"/>
              </a:rPr>
              <a:t>(very accurate, for systems of limited size)</a:t>
            </a:r>
            <a:endParaRPr sz="1600">
              <a:solidFill>
                <a:schemeClr val="dk1"/>
              </a:solidFill>
              <a:latin typeface="Calibri"/>
              <a:ea typeface="Calibri"/>
              <a:cs typeface="Calibri"/>
              <a:sym typeface="Calibri"/>
            </a:endParaRPr>
          </a:p>
        </p:txBody>
      </p:sp>
      <p:sp>
        <p:nvSpPr>
          <p:cNvPr id="258" name="Google Shape;258;g3cb4c15e52a_0_15"/>
          <p:cNvSpPr txBox="1"/>
          <p:nvPr/>
        </p:nvSpPr>
        <p:spPr>
          <a:xfrm>
            <a:off x="267300" y="2173200"/>
            <a:ext cx="4379400" cy="1293000"/>
          </a:xfrm>
          <a:prstGeom prst="rect">
            <a:avLst/>
          </a:prstGeom>
          <a:solidFill>
            <a:srgbClr val="FFE599"/>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a:solidFill>
                  <a:schemeClr val="dk1"/>
                </a:solidFill>
                <a:latin typeface="Calibri"/>
                <a:ea typeface="Calibri"/>
                <a:cs typeface="Calibri"/>
                <a:sym typeface="Calibri"/>
              </a:rPr>
              <a:t>molecular dynamics with classical empirical potentials</a:t>
            </a:r>
            <a:endParaRPr sz="2800">
              <a:solidFill>
                <a:schemeClr val="dk1"/>
              </a:solidFill>
              <a:latin typeface="Calibri"/>
              <a:ea typeface="Calibri"/>
              <a:cs typeface="Calibri"/>
              <a:sym typeface="Calibri"/>
            </a:endParaRPr>
          </a:p>
          <a:p>
            <a:pPr marL="0" lvl="0" indent="0" algn="l" rtl="0">
              <a:spcBef>
                <a:spcPts val="0"/>
              </a:spcBef>
              <a:spcAft>
                <a:spcPts val="0"/>
              </a:spcAft>
              <a:buNone/>
            </a:pPr>
            <a:r>
              <a:rPr lang="en-US" sz="1600">
                <a:solidFill>
                  <a:schemeClr val="dk1"/>
                </a:solidFill>
                <a:latin typeface="Calibri"/>
                <a:ea typeface="Calibri"/>
                <a:cs typeface="Calibri"/>
                <a:sym typeface="Calibri"/>
              </a:rPr>
              <a:t>(large scale, but not very accurate or transferable)</a:t>
            </a:r>
            <a:endParaRPr sz="1600">
              <a:solidFill>
                <a:schemeClr val="dk1"/>
              </a:solidFill>
              <a:latin typeface="Calibri"/>
              <a:ea typeface="Calibri"/>
              <a:cs typeface="Calibri"/>
              <a:sym typeface="Calibri"/>
            </a:endParaRPr>
          </a:p>
        </p:txBody>
      </p:sp>
      <p:sp>
        <p:nvSpPr>
          <p:cNvPr id="259" name="Google Shape;259;g3cb4c15e52a_0_15"/>
          <p:cNvSpPr/>
          <p:nvPr/>
        </p:nvSpPr>
        <p:spPr>
          <a:xfrm>
            <a:off x="1349775" y="1201300"/>
            <a:ext cx="358500" cy="3885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60" name="Google Shape;260;g3cb4c15e52a_0_15"/>
          <p:cNvSpPr/>
          <p:nvPr/>
        </p:nvSpPr>
        <p:spPr>
          <a:xfrm rot="5400000">
            <a:off x="731325" y="1589800"/>
            <a:ext cx="358500" cy="3885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 name="CasellaDiTesto 1">
            <a:extLst>
              <a:ext uri="{FF2B5EF4-FFF2-40B4-BE49-F238E27FC236}">
                <a16:creationId xmlns:a16="http://schemas.microsoft.com/office/drawing/2014/main" id="{62D72A3B-5F2A-9331-CAD9-5BF9FBD35E3E}"/>
              </a:ext>
            </a:extLst>
          </p:cNvPr>
          <p:cNvSpPr txBox="1"/>
          <p:nvPr/>
        </p:nvSpPr>
        <p:spPr>
          <a:xfrm>
            <a:off x="9781747" y="6339168"/>
            <a:ext cx="2257778" cy="369332"/>
          </a:xfrm>
          <a:prstGeom prst="rect">
            <a:avLst/>
          </a:prstGeom>
          <a:noFill/>
        </p:spPr>
        <p:txBody>
          <a:bodyPr wrap="square">
            <a:spAutoFit/>
          </a:bodyPr>
          <a:lstStyle/>
          <a:p>
            <a:pPr rtl="0">
              <a:buNone/>
            </a:pPr>
            <a:r>
              <a:rPr lang="it-IT" sz="1800" b="0" i="0" u="none" strike="noStrike" dirty="0" err="1">
                <a:solidFill>
                  <a:srgbClr val="4472C4"/>
                </a:solidFill>
                <a:effectLst/>
                <a:latin typeface="Calibri" panose="020F0502020204030204" pitchFamily="34" charset="0"/>
              </a:rPr>
              <a:t>Courtesy</a:t>
            </a:r>
            <a:r>
              <a:rPr lang="it-IT" sz="1800" b="0" i="0" u="none" strike="noStrike" dirty="0">
                <a:solidFill>
                  <a:srgbClr val="4472C4"/>
                </a:solidFill>
                <a:effectLst/>
                <a:latin typeface="Calibri" panose="020F0502020204030204" pitchFamily="34" charset="0"/>
              </a:rPr>
              <a:t>: M. </a:t>
            </a:r>
            <a:r>
              <a:rPr lang="it-IT" sz="1800" b="0" i="0" u="none" strike="noStrike" dirty="0" err="1">
                <a:solidFill>
                  <a:srgbClr val="4472C4"/>
                </a:solidFill>
                <a:effectLst/>
                <a:latin typeface="Calibri" panose="020F0502020204030204" pitchFamily="34" charset="0"/>
              </a:rPr>
              <a:t>Peressi</a:t>
            </a:r>
            <a:endParaRPr lang="it-IT" b="0" dirty="0">
              <a:effectLs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Shape 264"/>
        <p:cNvGrpSpPr/>
        <p:nvPr/>
      </p:nvGrpSpPr>
      <p:grpSpPr>
        <a:xfrm>
          <a:off x="0" y="0"/>
          <a:ext cx="0" cy="0"/>
          <a:chOff x="0" y="0"/>
          <a:chExt cx="0" cy="0"/>
        </a:xfrm>
      </p:grpSpPr>
      <p:sp>
        <p:nvSpPr>
          <p:cNvPr id="265" name="Google Shape;265;g3cb4c15e52a_0_21"/>
          <p:cNvSpPr txBox="1"/>
          <p:nvPr/>
        </p:nvSpPr>
        <p:spPr>
          <a:xfrm>
            <a:off x="0" y="0"/>
            <a:ext cx="12192000" cy="668400"/>
          </a:xfrm>
          <a:prstGeom prst="rect">
            <a:avLst/>
          </a:prstGeom>
          <a:solidFill>
            <a:srgbClr val="A6A6A6"/>
          </a:solidFill>
          <a:ln>
            <a:noFill/>
          </a:ln>
        </p:spPr>
        <p:txBody>
          <a:bodyPr spcFirstLastPara="1" wrap="square" lIns="82875" tIns="41425" rIns="82875" bIns="41425"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266" name="Google Shape;266;g3cb4c15e52a_0_21"/>
          <p:cNvSpPr txBox="1"/>
          <p:nvPr/>
        </p:nvSpPr>
        <p:spPr>
          <a:xfrm>
            <a:off x="65375" y="45089"/>
            <a:ext cx="11309700" cy="551700"/>
          </a:xfrm>
          <a:prstGeom prst="rect">
            <a:avLst/>
          </a:prstGeom>
          <a:noFill/>
          <a:ln>
            <a:noFill/>
          </a:ln>
        </p:spPr>
        <p:txBody>
          <a:bodyPr spcFirstLastPara="1" wrap="square" lIns="82875" tIns="41425" rIns="82875" bIns="41425" anchor="t" anchorCtr="0">
            <a:spAutoFit/>
          </a:bodyPr>
          <a:lstStyle/>
          <a:p>
            <a:pPr marL="0" marR="0" lvl="0" indent="0" algn="l" rtl="0">
              <a:lnSpc>
                <a:spcPct val="95000"/>
              </a:lnSpc>
              <a:spcBef>
                <a:spcPts val="0"/>
              </a:spcBef>
              <a:spcAft>
                <a:spcPts val="0"/>
              </a:spcAft>
              <a:buClr>
                <a:schemeClr val="lt1"/>
              </a:buClr>
              <a:buSzPts val="3200"/>
              <a:buFont typeface="Calibri"/>
              <a:buNone/>
            </a:pPr>
            <a:r>
              <a:rPr lang="en-US" sz="3000" b="1">
                <a:solidFill>
                  <a:schemeClr val="lt1"/>
                </a:solidFill>
                <a:latin typeface="Calibri"/>
                <a:ea typeface="Calibri"/>
                <a:cs typeface="Calibri"/>
                <a:sym typeface="Calibri"/>
              </a:rPr>
              <a:t>Machine learning approach for materials simulations (Spoke 7 at </a:t>
            </a:r>
            <a:r>
              <a:rPr lang="en-US" sz="3200" b="1">
                <a:solidFill>
                  <a:schemeClr val="lt1"/>
                </a:solidFill>
                <a:latin typeface="Calibri"/>
                <a:ea typeface="Calibri"/>
                <a:cs typeface="Calibri"/>
                <a:sym typeface="Calibri"/>
              </a:rPr>
              <a:t>DF)</a:t>
            </a:r>
            <a:endParaRPr/>
          </a:p>
        </p:txBody>
      </p:sp>
      <p:pic>
        <p:nvPicPr>
          <p:cNvPr id="267" name="Google Shape;267;g3cb4c15e52a_0_21"/>
          <p:cNvPicPr preferRelativeResize="0"/>
          <p:nvPr/>
        </p:nvPicPr>
        <p:blipFill rotWithShape="1">
          <a:blip r:embed="rId3">
            <a:alphaModFix/>
          </a:blip>
          <a:srcRect/>
          <a:stretch/>
        </p:blipFill>
        <p:spPr>
          <a:xfrm>
            <a:off x="11442827" y="-22225"/>
            <a:ext cx="747575" cy="736600"/>
          </a:xfrm>
          <a:prstGeom prst="rect">
            <a:avLst/>
          </a:prstGeom>
          <a:noFill/>
          <a:ln>
            <a:noFill/>
          </a:ln>
        </p:spPr>
      </p:pic>
      <p:pic>
        <p:nvPicPr>
          <p:cNvPr id="268" name="Google Shape;268;g3cb4c15e52a_0_21" title="Main_loop9.jpg"/>
          <p:cNvPicPr preferRelativeResize="0"/>
          <p:nvPr/>
        </p:nvPicPr>
        <p:blipFill>
          <a:blip r:embed="rId4">
            <a:alphaModFix/>
          </a:blip>
          <a:stretch>
            <a:fillRect/>
          </a:stretch>
        </p:blipFill>
        <p:spPr>
          <a:xfrm>
            <a:off x="3347102" y="673925"/>
            <a:ext cx="8760197" cy="4623899"/>
          </a:xfrm>
          <a:prstGeom prst="rect">
            <a:avLst/>
          </a:prstGeom>
          <a:noFill/>
          <a:ln>
            <a:noFill/>
          </a:ln>
        </p:spPr>
      </p:pic>
      <p:sp>
        <p:nvSpPr>
          <p:cNvPr id="269" name="Google Shape;269;g3cb4c15e52a_0_21"/>
          <p:cNvSpPr txBox="1"/>
          <p:nvPr/>
        </p:nvSpPr>
        <p:spPr>
          <a:xfrm>
            <a:off x="108000" y="2756158"/>
            <a:ext cx="3044400" cy="4079100"/>
          </a:xfrm>
          <a:prstGeom prst="rect">
            <a:avLst/>
          </a:prstGeom>
          <a:solidFill>
            <a:srgbClr val="FFD966"/>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300">
                <a:solidFill>
                  <a:schemeClr val="dk1"/>
                </a:solidFill>
                <a:latin typeface="Calibri"/>
                <a:ea typeface="Calibri"/>
                <a:cs typeface="Calibri"/>
                <a:sym typeface="Calibri"/>
              </a:rPr>
              <a:t>generation of NNIP (Neural-Network Interatomic Potentials) for large scale applications</a:t>
            </a:r>
            <a:endParaRPr sz="2300">
              <a:solidFill>
                <a:schemeClr val="dk1"/>
              </a:solidFill>
              <a:latin typeface="Calibri"/>
              <a:ea typeface="Calibri"/>
              <a:cs typeface="Calibri"/>
              <a:sym typeface="Calibri"/>
            </a:endParaRPr>
          </a:p>
          <a:p>
            <a:pPr marL="0" lvl="0" indent="0" algn="l" rtl="0">
              <a:spcBef>
                <a:spcPts val="0"/>
              </a:spcBef>
              <a:spcAft>
                <a:spcPts val="0"/>
              </a:spcAft>
              <a:buNone/>
            </a:pPr>
            <a:endParaRPr sz="2300">
              <a:solidFill>
                <a:schemeClr val="dk1"/>
              </a:solidFill>
              <a:latin typeface="Calibri"/>
              <a:ea typeface="Calibri"/>
              <a:cs typeface="Calibri"/>
              <a:sym typeface="Calibri"/>
            </a:endParaRPr>
          </a:p>
          <a:p>
            <a:pPr marL="0" lvl="0" indent="0" algn="l" rtl="0">
              <a:spcBef>
                <a:spcPts val="0"/>
              </a:spcBef>
              <a:spcAft>
                <a:spcPts val="0"/>
              </a:spcAft>
              <a:buNone/>
            </a:pPr>
            <a:r>
              <a:rPr lang="en-US" sz="2300">
                <a:solidFill>
                  <a:schemeClr val="dk1"/>
                </a:solidFill>
                <a:latin typeface="Calibri"/>
                <a:ea typeface="Calibri"/>
                <a:cs typeface="Calibri"/>
                <a:sym typeface="Calibri"/>
              </a:rPr>
              <a:t>trained through active learning on several small structures studied with ab-initio quantum mechanical simulations</a:t>
            </a:r>
            <a:endParaRPr sz="2300">
              <a:solidFill>
                <a:schemeClr val="dk1"/>
              </a:solidFill>
              <a:latin typeface="Calibri"/>
              <a:ea typeface="Calibri"/>
              <a:cs typeface="Calibri"/>
              <a:sym typeface="Calibri"/>
            </a:endParaRPr>
          </a:p>
        </p:txBody>
      </p:sp>
      <p:sp>
        <p:nvSpPr>
          <p:cNvPr id="270" name="Google Shape;270;g3cb4c15e52a_0_21"/>
          <p:cNvSpPr txBox="1"/>
          <p:nvPr/>
        </p:nvSpPr>
        <p:spPr>
          <a:xfrm>
            <a:off x="3595400" y="5303350"/>
            <a:ext cx="8511900" cy="1458831"/>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200" b="1" dirty="0" err="1">
                <a:solidFill>
                  <a:schemeClr val="dk1"/>
                </a:solidFill>
                <a:latin typeface="Calibri"/>
                <a:ea typeface="Calibri"/>
                <a:cs typeface="Calibri"/>
                <a:sym typeface="Calibri"/>
              </a:rPr>
              <a:t>AiiDA</a:t>
            </a:r>
            <a:r>
              <a:rPr lang="en-US" sz="1200" b="1" dirty="0">
                <a:solidFill>
                  <a:schemeClr val="dk1"/>
                </a:solidFill>
                <a:latin typeface="Calibri"/>
                <a:ea typeface="Calibri"/>
                <a:cs typeface="Calibri"/>
                <a:sym typeface="Calibri"/>
              </a:rPr>
              <a:t> </a:t>
            </a:r>
            <a:r>
              <a:rPr lang="en-US" sz="1200" b="1" dirty="0" err="1">
                <a:solidFill>
                  <a:schemeClr val="dk1"/>
                </a:solidFill>
                <a:latin typeface="Calibri"/>
                <a:ea typeface="Calibri"/>
                <a:cs typeface="Calibri"/>
                <a:sym typeface="Calibri"/>
              </a:rPr>
              <a:t>TrainsPot</a:t>
            </a:r>
            <a:r>
              <a:rPr lang="en-US" sz="1200" b="1" dirty="0">
                <a:solidFill>
                  <a:schemeClr val="dk1"/>
                </a:solidFill>
                <a:latin typeface="Calibri"/>
                <a:ea typeface="Calibri"/>
                <a:cs typeface="Calibri"/>
                <a:sym typeface="Calibri"/>
              </a:rPr>
              <a:t>: AUTOMATED, OPEN-SOURCE, USER-FRIENDLY WORKFLOW developed in-house</a:t>
            </a:r>
            <a:r>
              <a:rPr lang="en-US" sz="1200" dirty="0">
                <a:solidFill>
                  <a:schemeClr val="dk1"/>
                </a:solidFill>
                <a:latin typeface="Calibri"/>
                <a:ea typeface="Calibri"/>
                <a:cs typeface="Calibri"/>
                <a:sym typeface="Calibri"/>
              </a:rPr>
              <a:t> (</a:t>
            </a:r>
            <a:r>
              <a:rPr lang="en-US" sz="1200" u="sng" dirty="0">
                <a:solidFill>
                  <a:schemeClr val="hlink"/>
                </a:solidFill>
                <a:latin typeface="Calibri"/>
                <a:ea typeface="Calibri"/>
                <a:cs typeface="Calibri"/>
                <a:sym typeface="Calibri"/>
                <a:hlinkClick r:id="rId5"/>
              </a:rPr>
              <a:t>https://arxiv.org/abs/2509.11703</a:t>
            </a:r>
            <a:r>
              <a:rPr lang="en-US" sz="1200" dirty="0">
                <a:solidFill>
                  <a:schemeClr val="dk1"/>
                </a:solidFill>
                <a:latin typeface="Calibri"/>
                <a:ea typeface="Calibri"/>
                <a:cs typeface="Calibri"/>
                <a:sym typeface="Calibri"/>
              </a:rPr>
              <a:t>)</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Example of HPC resources for NNIPs for transition metal dichalcogenides: dataset with ~7000 structures of ~102 atoms each one, obtained with 12 active learning cycle: total </a:t>
            </a:r>
            <a:r>
              <a:rPr lang="en-US" sz="1200" b="1" dirty="0">
                <a:solidFill>
                  <a:schemeClr val="dk1"/>
                </a:solidFill>
                <a:latin typeface="Calibri"/>
                <a:ea typeface="Calibri"/>
                <a:cs typeface="Calibri"/>
                <a:sym typeface="Calibri"/>
              </a:rPr>
              <a:t>11000 GPU hours </a:t>
            </a:r>
            <a:r>
              <a:rPr lang="en-US" sz="1200" dirty="0">
                <a:solidFill>
                  <a:schemeClr val="dk1"/>
                </a:solidFill>
                <a:latin typeface="Calibri"/>
                <a:ea typeface="Calibri"/>
                <a:cs typeface="Calibri"/>
                <a:sym typeface="Calibri"/>
              </a:rPr>
              <a:t>(~84% for ab-initio calculations) including:</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 1.2 GPU hours for each ab-initio calculation</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US" sz="1200" dirty="0">
                <a:solidFill>
                  <a:schemeClr val="dk1"/>
                </a:solidFill>
                <a:latin typeface="Calibri"/>
                <a:ea typeface="Calibri"/>
                <a:cs typeface="Calibri"/>
                <a:sym typeface="Calibri"/>
              </a:rPr>
              <a:t>∼ 25 GPU hours for training </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US" sz="1200" dirty="0">
                <a:solidFill>
                  <a:schemeClr val="dk1"/>
                </a:solidFill>
                <a:latin typeface="Calibri"/>
                <a:ea typeface="Calibri"/>
                <a:cs typeface="Calibri"/>
                <a:sym typeface="Calibri"/>
              </a:rPr>
              <a:t>∼ 0.1 GPU hours for molecular dynamics </a:t>
            </a:r>
            <a:endParaRPr sz="2800" dirty="0">
              <a:solidFill>
                <a:schemeClr val="dk1"/>
              </a:solidFill>
              <a:latin typeface="Calibri"/>
              <a:ea typeface="Calibri"/>
              <a:cs typeface="Calibri"/>
              <a:sym typeface="Calibri"/>
            </a:endParaRPr>
          </a:p>
        </p:txBody>
      </p:sp>
      <p:sp>
        <p:nvSpPr>
          <p:cNvPr id="271" name="Google Shape;271;g3cb4c15e52a_0_21"/>
          <p:cNvSpPr txBox="1"/>
          <p:nvPr/>
        </p:nvSpPr>
        <p:spPr>
          <a:xfrm>
            <a:off x="108000" y="999383"/>
            <a:ext cx="3239100" cy="1246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300" dirty="0">
                <a:solidFill>
                  <a:schemeClr val="dk1"/>
                </a:solidFill>
                <a:latin typeface="Calibri"/>
                <a:ea typeface="Calibri"/>
                <a:cs typeface="Calibri"/>
                <a:sym typeface="Calibri"/>
              </a:rPr>
              <a:t>bridging the gap between ab-initio methods and empirical potentials:</a:t>
            </a:r>
            <a:endParaRPr dirty="0"/>
          </a:p>
        </p:txBody>
      </p:sp>
      <p:sp>
        <p:nvSpPr>
          <p:cNvPr id="272" name="Google Shape;272;g3cb4c15e52a_0_21"/>
          <p:cNvSpPr/>
          <p:nvPr/>
        </p:nvSpPr>
        <p:spPr>
          <a:xfrm rot="5400000">
            <a:off x="1450950" y="2263358"/>
            <a:ext cx="358500" cy="3885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73" name="Google Shape;273;g3cb4c15e52a_0_21"/>
          <p:cNvSpPr txBox="1"/>
          <p:nvPr/>
        </p:nvSpPr>
        <p:spPr>
          <a:xfrm>
            <a:off x="8693200" y="6074278"/>
            <a:ext cx="3498800" cy="73863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dirty="0"/>
              <a:t>Simulations performed on the CINECA Leonardo supercomputer</a:t>
            </a:r>
            <a:endParaRPr dirty="0"/>
          </a:p>
        </p:txBody>
      </p:sp>
      <p:sp>
        <p:nvSpPr>
          <p:cNvPr id="2" name="CasellaDiTesto 1">
            <a:extLst>
              <a:ext uri="{FF2B5EF4-FFF2-40B4-BE49-F238E27FC236}">
                <a16:creationId xmlns:a16="http://schemas.microsoft.com/office/drawing/2014/main" id="{AD0875BC-7A35-9A2E-CEFA-3114EF541072}"/>
              </a:ext>
            </a:extLst>
          </p:cNvPr>
          <p:cNvSpPr txBox="1"/>
          <p:nvPr/>
        </p:nvSpPr>
        <p:spPr>
          <a:xfrm>
            <a:off x="501311" y="682057"/>
            <a:ext cx="2257778" cy="369332"/>
          </a:xfrm>
          <a:prstGeom prst="rect">
            <a:avLst/>
          </a:prstGeom>
          <a:noFill/>
        </p:spPr>
        <p:txBody>
          <a:bodyPr wrap="square">
            <a:spAutoFit/>
          </a:bodyPr>
          <a:lstStyle/>
          <a:p>
            <a:pPr rtl="0">
              <a:buNone/>
            </a:pPr>
            <a:r>
              <a:rPr lang="it-IT" sz="1800" b="0" i="0" u="none" strike="noStrike" dirty="0" err="1">
                <a:solidFill>
                  <a:srgbClr val="4472C4"/>
                </a:solidFill>
                <a:effectLst/>
                <a:latin typeface="Calibri" panose="020F0502020204030204" pitchFamily="34" charset="0"/>
              </a:rPr>
              <a:t>Courtesy</a:t>
            </a:r>
            <a:r>
              <a:rPr lang="it-IT" sz="1800" b="0" i="0" u="none" strike="noStrike" dirty="0">
                <a:solidFill>
                  <a:srgbClr val="4472C4"/>
                </a:solidFill>
                <a:effectLst/>
                <a:latin typeface="Calibri" panose="020F0502020204030204" pitchFamily="34" charset="0"/>
              </a:rPr>
              <a:t>: M. </a:t>
            </a:r>
            <a:r>
              <a:rPr lang="it-IT" sz="1800" b="0" i="0" u="none" strike="noStrike" dirty="0" err="1">
                <a:solidFill>
                  <a:srgbClr val="4472C4"/>
                </a:solidFill>
                <a:effectLst/>
                <a:latin typeface="Calibri" panose="020F0502020204030204" pitchFamily="34" charset="0"/>
              </a:rPr>
              <a:t>Peressi</a:t>
            </a:r>
            <a:endParaRPr lang="it-IT" b="0" dirty="0">
              <a:effectLs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78" name="Google Shape;278;g3cb4c15e52a_0_27"/>
          <p:cNvPicPr preferRelativeResize="0"/>
          <p:nvPr/>
        </p:nvPicPr>
        <p:blipFill>
          <a:blip r:embed="rId3">
            <a:alphaModFix/>
          </a:blip>
          <a:stretch>
            <a:fillRect/>
          </a:stretch>
        </p:blipFill>
        <p:spPr>
          <a:xfrm>
            <a:off x="1351925" y="280309"/>
            <a:ext cx="8598300" cy="6448725"/>
          </a:xfrm>
          <a:prstGeom prst="rect">
            <a:avLst/>
          </a:prstGeom>
          <a:noFill/>
          <a:ln>
            <a:noFill/>
          </a:ln>
        </p:spPr>
      </p:pic>
      <p:sp>
        <p:nvSpPr>
          <p:cNvPr id="279" name="Google Shape;279;g3cb4c15e52a_0_27"/>
          <p:cNvSpPr txBox="1"/>
          <p:nvPr/>
        </p:nvSpPr>
        <p:spPr>
          <a:xfrm>
            <a:off x="0" y="0"/>
            <a:ext cx="12192000" cy="668400"/>
          </a:xfrm>
          <a:prstGeom prst="rect">
            <a:avLst/>
          </a:prstGeom>
          <a:solidFill>
            <a:srgbClr val="A6A6A6"/>
          </a:solidFill>
          <a:ln>
            <a:noFill/>
          </a:ln>
        </p:spPr>
        <p:txBody>
          <a:bodyPr spcFirstLastPara="1" wrap="square" lIns="82875" tIns="41425" rIns="82875" bIns="41425"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280" name="Google Shape;280;g3cb4c15e52a_0_27"/>
          <p:cNvSpPr txBox="1"/>
          <p:nvPr/>
        </p:nvSpPr>
        <p:spPr>
          <a:xfrm>
            <a:off x="193675" y="77775"/>
            <a:ext cx="10379100" cy="551700"/>
          </a:xfrm>
          <a:prstGeom prst="rect">
            <a:avLst/>
          </a:prstGeom>
          <a:noFill/>
          <a:ln>
            <a:noFill/>
          </a:ln>
        </p:spPr>
        <p:txBody>
          <a:bodyPr spcFirstLastPara="1" wrap="square" lIns="82875" tIns="41425" rIns="82875" bIns="41425" anchor="t" anchorCtr="0">
            <a:spAutoFit/>
          </a:bodyPr>
          <a:lstStyle/>
          <a:p>
            <a:pPr marL="0" marR="0" lvl="0" indent="0" algn="l" rtl="0">
              <a:lnSpc>
                <a:spcPct val="95000"/>
              </a:lnSpc>
              <a:spcBef>
                <a:spcPts val="0"/>
              </a:spcBef>
              <a:spcAft>
                <a:spcPts val="0"/>
              </a:spcAft>
              <a:buClr>
                <a:schemeClr val="lt1"/>
              </a:buClr>
              <a:buSzPts val="3200"/>
              <a:buFont typeface="Calibri"/>
              <a:buNone/>
            </a:pPr>
            <a:r>
              <a:rPr lang="en-US" sz="3200" b="1">
                <a:solidFill>
                  <a:schemeClr val="lt1"/>
                </a:solidFill>
                <a:latin typeface="Calibri"/>
                <a:ea typeface="Calibri"/>
                <a:cs typeface="Calibri"/>
                <a:sym typeface="Calibri"/>
              </a:rPr>
              <a:t>Theoretical &amp; Computational Chemistry (Spoke-7 at DSCF)</a:t>
            </a:r>
            <a:endParaRPr/>
          </a:p>
        </p:txBody>
      </p:sp>
      <p:pic>
        <p:nvPicPr>
          <p:cNvPr id="281" name="Google Shape;281;g3cb4c15e52a_0_27"/>
          <p:cNvPicPr preferRelativeResize="0"/>
          <p:nvPr/>
        </p:nvPicPr>
        <p:blipFill rotWithShape="1">
          <a:blip r:embed="rId4">
            <a:alphaModFix/>
          </a:blip>
          <a:srcRect/>
          <a:stretch/>
        </p:blipFill>
        <p:spPr>
          <a:xfrm>
            <a:off x="11442827" y="-22225"/>
            <a:ext cx="747575" cy="736600"/>
          </a:xfrm>
          <a:prstGeom prst="rect">
            <a:avLst/>
          </a:prstGeom>
          <a:noFill/>
          <a:ln>
            <a:noFill/>
          </a:ln>
        </p:spPr>
      </p:pic>
      <p:sp>
        <p:nvSpPr>
          <p:cNvPr id="2" name="CasellaDiTesto 1">
            <a:extLst>
              <a:ext uri="{FF2B5EF4-FFF2-40B4-BE49-F238E27FC236}">
                <a16:creationId xmlns:a16="http://schemas.microsoft.com/office/drawing/2014/main" id="{4C20BA49-15D5-80C5-50B3-8E3C383C6150}"/>
              </a:ext>
            </a:extLst>
          </p:cNvPr>
          <p:cNvSpPr txBox="1"/>
          <p:nvPr/>
        </p:nvSpPr>
        <p:spPr>
          <a:xfrm>
            <a:off x="9979586" y="6359702"/>
            <a:ext cx="2257778" cy="369332"/>
          </a:xfrm>
          <a:prstGeom prst="rect">
            <a:avLst/>
          </a:prstGeom>
          <a:noFill/>
        </p:spPr>
        <p:txBody>
          <a:bodyPr wrap="square">
            <a:spAutoFit/>
          </a:bodyPr>
          <a:lstStyle/>
          <a:p>
            <a:pPr rtl="0">
              <a:buNone/>
            </a:pPr>
            <a:r>
              <a:rPr lang="it-IT" sz="1800" b="0" i="0" u="none" strike="noStrike" dirty="0" err="1">
                <a:solidFill>
                  <a:srgbClr val="4472C4"/>
                </a:solidFill>
                <a:effectLst/>
                <a:latin typeface="Calibri" panose="020F0502020204030204" pitchFamily="34" charset="0"/>
              </a:rPr>
              <a:t>Courtesy</a:t>
            </a:r>
            <a:r>
              <a:rPr lang="it-IT" sz="1800" b="0" i="0" u="none" strike="noStrike" dirty="0">
                <a:solidFill>
                  <a:srgbClr val="4472C4"/>
                </a:solidFill>
                <a:effectLst/>
                <a:latin typeface="Calibri" panose="020F0502020204030204" pitchFamily="34" charset="0"/>
              </a:rPr>
              <a:t>: M. </a:t>
            </a:r>
            <a:r>
              <a:rPr lang="it-IT" sz="1800" b="0" i="0" u="none" strike="noStrike" dirty="0" err="1">
                <a:solidFill>
                  <a:srgbClr val="4472C4"/>
                </a:solidFill>
                <a:effectLst/>
                <a:latin typeface="Calibri" panose="020F0502020204030204" pitchFamily="34" charset="0"/>
              </a:rPr>
              <a:t>Stener</a:t>
            </a:r>
            <a:endParaRPr lang="it-IT" b="0" dirty="0">
              <a:effectLs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286" name="Google Shape;286;g3cb4c15e52a_0_33"/>
          <p:cNvPicPr preferRelativeResize="0"/>
          <p:nvPr/>
        </p:nvPicPr>
        <p:blipFill>
          <a:blip r:embed="rId3">
            <a:alphaModFix/>
          </a:blip>
          <a:stretch>
            <a:fillRect/>
          </a:stretch>
        </p:blipFill>
        <p:spPr>
          <a:xfrm>
            <a:off x="1592038" y="-112250"/>
            <a:ext cx="9007925" cy="6755950"/>
          </a:xfrm>
          <a:prstGeom prst="rect">
            <a:avLst/>
          </a:prstGeom>
          <a:noFill/>
          <a:ln>
            <a:noFill/>
          </a:ln>
        </p:spPr>
      </p:pic>
      <p:sp>
        <p:nvSpPr>
          <p:cNvPr id="287" name="Google Shape;287;g3cb4c15e52a_0_33"/>
          <p:cNvSpPr txBox="1"/>
          <p:nvPr/>
        </p:nvSpPr>
        <p:spPr>
          <a:xfrm>
            <a:off x="0" y="0"/>
            <a:ext cx="12192000" cy="668400"/>
          </a:xfrm>
          <a:prstGeom prst="rect">
            <a:avLst/>
          </a:prstGeom>
          <a:solidFill>
            <a:srgbClr val="A6A6A6"/>
          </a:solidFill>
          <a:ln>
            <a:noFill/>
          </a:ln>
        </p:spPr>
        <p:txBody>
          <a:bodyPr spcFirstLastPara="1" wrap="square" lIns="82875" tIns="41425" rIns="82875" bIns="41425"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288" name="Google Shape;288;g3cb4c15e52a_0_33"/>
          <p:cNvSpPr txBox="1"/>
          <p:nvPr/>
        </p:nvSpPr>
        <p:spPr>
          <a:xfrm>
            <a:off x="193675" y="77775"/>
            <a:ext cx="10807800" cy="551700"/>
          </a:xfrm>
          <a:prstGeom prst="rect">
            <a:avLst/>
          </a:prstGeom>
          <a:noFill/>
          <a:ln>
            <a:noFill/>
          </a:ln>
        </p:spPr>
        <p:txBody>
          <a:bodyPr spcFirstLastPara="1" wrap="square" lIns="82875" tIns="41425" rIns="82875" bIns="41425" anchor="t" anchorCtr="0">
            <a:spAutoFit/>
          </a:bodyPr>
          <a:lstStyle/>
          <a:p>
            <a:pPr marL="0" marR="0" lvl="0" indent="0" algn="l" rtl="0">
              <a:lnSpc>
                <a:spcPct val="95000"/>
              </a:lnSpc>
              <a:spcBef>
                <a:spcPts val="0"/>
              </a:spcBef>
              <a:spcAft>
                <a:spcPts val="0"/>
              </a:spcAft>
              <a:buClr>
                <a:schemeClr val="lt1"/>
              </a:buClr>
              <a:buSzPts val="3200"/>
              <a:buFont typeface="Calibri"/>
              <a:buNone/>
            </a:pPr>
            <a:r>
              <a:rPr lang="en-US" sz="3200" b="1">
                <a:solidFill>
                  <a:schemeClr val="lt1"/>
                </a:solidFill>
                <a:latin typeface="Calibri"/>
                <a:ea typeface="Calibri"/>
                <a:cs typeface="Calibri"/>
                <a:sym typeface="Calibri"/>
              </a:rPr>
              <a:t>Molecular Biology and Nanotechnology Lab (Spoke-7 at DIA)</a:t>
            </a:r>
            <a:endParaRPr/>
          </a:p>
        </p:txBody>
      </p:sp>
      <p:pic>
        <p:nvPicPr>
          <p:cNvPr id="289" name="Google Shape;289;g3cb4c15e52a_0_33"/>
          <p:cNvPicPr preferRelativeResize="0"/>
          <p:nvPr/>
        </p:nvPicPr>
        <p:blipFill rotWithShape="1">
          <a:blip r:embed="rId4">
            <a:alphaModFix/>
          </a:blip>
          <a:srcRect/>
          <a:stretch/>
        </p:blipFill>
        <p:spPr>
          <a:xfrm>
            <a:off x="11442827" y="-22225"/>
            <a:ext cx="747575" cy="736600"/>
          </a:xfrm>
          <a:prstGeom prst="rect">
            <a:avLst/>
          </a:prstGeom>
          <a:noFill/>
          <a:ln>
            <a:noFill/>
          </a:ln>
        </p:spPr>
      </p:pic>
      <p:sp>
        <p:nvSpPr>
          <p:cNvPr id="2" name="CasellaDiTesto 1">
            <a:extLst>
              <a:ext uri="{FF2B5EF4-FFF2-40B4-BE49-F238E27FC236}">
                <a16:creationId xmlns:a16="http://schemas.microsoft.com/office/drawing/2014/main" id="{0F9D820A-C7D0-2938-B38D-AEA86CD7BD19}"/>
              </a:ext>
            </a:extLst>
          </p:cNvPr>
          <p:cNvSpPr txBox="1"/>
          <p:nvPr/>
        </p:nvSpPr>
        <p:spPr>
          <a:xfrm>
            <a:off x="3093364" y="6459034"/>
            <a:ext cx="2257778" cy="369332"/>
          </a:xfrm>
          <a:prstGeom prst="rect">
            <a:avLst/>
          </a:prstGeom>
          <a:noFill/>
        </p:spPr>
        <p:txBody>
          <a:bodyPr wrap="square">
            <a:spAutoFit/>
          </a:bodyPr>
          <a:lstStyle/>
          <a:p>
            <a:pPr rtl="0">
              <a:buNone/>
            </a:pPr>
            <a:r>
              <a:rPr lang="it-IT" sz="1800" b="0" i="0" u="none" strike="noStrike" dirty="0" err="1">
                <a:solidFill>
                  <a:srgbClr val="4472C4"/>
                </a:solidFill>
                <a:effectLst/>
                <a:latin typeface="Calibri" panose="020F0502020204030204" pitchFamily="34" charset="0"/>
              </a:rPr>
              <a:t>Courtesy</a:t>
            </a:r>
            <a:r>
              <a:rPr lang="it-IT" sz="1800" b="0" i="0" u="none" strike="noStrike" dirty="0">
                <a:solidFill>
                  <a:srgbClr val="4472C4"/>
                </a:solidFill>
                <a:effectLst/>
                <a:latin typeface="Calibri" panose="020F0502020204030204" pitchFamily="34" charset="0"/>
              </a:rPr>
              <a:t>: M. </a:t>
            </a:r>
            <a:r>
              <a:rPr lang="it-IT" sz="1800" b="0" i="0" u="none" strike="noStrike" dirty="0" err="1">
                <a:solidFill>
                  <a:srgbClr val="4472C4"/>
                </a:solidFill>
                <a:effectLst/>
                <a:latin typeface="Calibri" panose="020F0502020204030204" pitchFamily="34" charset="0"/>
              </a:rPr>
              <a:t>Stener</a:t>
            </a:r>
            <a:endParaRPr lang="it-IT" b="0" dirty="0">
              <a:effectLst/>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g3cb4c15e52a_0_0"/>
          <p:cNvSpPr txBox="1"/>
          <p:nvPr/>
        </p:nvSpPr>
        <p:spPr>
          <a:xfrm>
            <a:off x="0" y="0"/>
            <a:ext cx="12192000" cy="668400"/>
          </a:xfrm>
          <a:prstGeom prst="rect">
            <a:avLst/>
          </a:prstGeom>
          <a:solidFill>
            <a:srgbClr val="A6A6A6"/>
          </a:solidFill>
          <a:ln>
            <a:noFill/>
          </a:ln>
        </p:spPr>
        <p:txBody>
          <a:bodyPr spcFirstLastPara="1" wrap="square" lIns="82875" tIns="41425" rIns="82875" bIns="41425"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212" name="Google Shape;212;g3cb4c15e52a_0_0"/>
          <p:cNvSpPr txBox="1"/>
          <p:nvPr/>
        </p:nvSpPr>
        <p:spPr>
          <a:xfrm>
            <a:off x="193675" y="77787"/>
            <a:ext cx="7778700" cy="609957"/>
          </a:xfrm>
          <a:prstGeom prst="rect">
            <a:avLst/>
          </a:prstGeom>
          <a:noFill/>
          <a:ln>
            <a:noFill/>
          </a:ln>
        </p:spPr>
        <p:txBody>
          <a:bodyPr spcFirstLastPara="1" wrap="square" lIns="82875" tIns="41425" rIns="82875" bIns="41425" anchor="t" anchorCtr="0">
            <a:spAutoFit/>
          </a:bodyPr>
          <a:lstStyle/>
          <a:p>
            <a:pPr marL="0" marR="0" lvl="0" indent="0" algn="l" rtl="0">
              <a:lnSpc>
                <a:spcPct val="95000"/>
              </a:lnSpc>
              <a:spcBef>
                <a:spcPts val="0"/>
              </a:spcBef>
              <a:spcAft>
                <a:spcPts val="0"/>
              </a:spcAft>
              <a:buClr>
                <a:schemeClr val="lt1"/>
              </a:buClr>
              <a:buSzPts val="3200"/>
              <a:buFont typeface="Calibri"/>
              <a:buNone/>
            </a:pPr>
            <a:r>
              <a:rPr lang="en-US" sz="3600" b="1" dirty="0">
                <a:solidFill>
                  <a:schemeClr val="lt1"/>
                </a:solidFill>
                <a:latin typeface="Calibri"/>
                <a:ea typeface="Calibri"/>
                <a:cs typeface="Calibri"/>
                <a:sym typeface="Calibri"/>
              </a:rPr>
              <a:t>Bora HPC cluster @ DF-</a:t>
            </a:r>
            <a:r>
              <a:rPr lang="en-US" sz="3600" b="1" dirty="0" err="1">
                <a:solidFill>
                  <a:schemeClr val="lt1"/>
                </a:solidFill>
                <a:latin typeface="Calibri"/>
                <a:ea typeface="Calibri"/>
                <a:cs typeface="Calibri"/>
                <a:sym typeface="Calibri"/>
              </a:rPr>
              <a:t>UniTS</a:t>
            </a:r>
            <a:endParaRPr sz="3600" dirty="0"/>
          </a:p>
        </p:txBody>
      </p:sp>
      <p:pic>
        <p:nvPicPr>
          <p:cNvPr id="213" name="Google Shape;213;g3cb4c15e52a_0_0"/>
          <p:cNvPicPr preferRelativeResize="0"/>
          <p:nvPr/>
        </p:nvPicPr>
        <p:blipFill rotWithShape="1">
          <a:blip r:embed="rId3">
            <a:alphaModFix/>
          </a:blip>
          <a:srcRect/>
          <a:stretch/>
        </p:blipFill>
        <p:spPr>
          <a:xfrm>
            <a:off x="11442827" y="-22225"/>
            <a:ext cx="747575" cy="736600"/>
          </a:xfrm>
          <a:prstGeom prst="rect">
            <a:avLst/>
          </a:prstGeom>
          <a:noFill/>
          <a:ln>
            <a:noFill/>
          </a:ln>
        </p:spPr>
      </p:pic>
      <p:sp>
        <p:nvSpPr>
          <p:cNvPr id="214" name="Google Shape;214;g3cb4c15e52a_0_0"/>
          <p:cNvSpPr txBox="1"/>
          <p:nvPr/>
        </p:nvSpPr>
        <p:spPr>
          <a:xfrm>
            <a:off x="3984979" y="970275"/>
            <a:ext cx="8013346" cy="557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2200" b="1" dirty="0">
                <a:solidFill>
                  <a:srgbClr val="FF0000"/>
                </a:solidFill>
                <a:latin typeface="Calibri"/>
                <a:ea typeface="Calibri"/>
                <a:cs typeface="Calibri"/>
                <a:sym typeface="Calibri"/>
              </a:rPr>
              <a:t>Bora</a:t>
            </a:r>
            <a:r>
              <a:rPr lang="en-US" sz="2200" dirty="0">
                <a:solidFill>
                  <a:schemeClr val="dk1"/>
                </a:solidFill>
                <a:latin typeface="Calibri"/>
                <a:ea typeface="Calibri"/>
                <a:cs typeface="Calibri"/>
                <a:sym typeface="Calibri"/>
              </a:rPr>
              <a:t> is the </a:t>
            </a:r>
            <a:r>
              <a:rPr lang="en-US" sz="2200" b="1" dirty="0">
                <a:solidFill>
                  <a:schemeClr val="dk1"/>
                </a:solidFill>
                <a:latin typeface="Calibri"/>
                <a:ea typeface="Calibri"/>
                <a:cs typeface="Calibri"/>
                <a:sym typeface="Calibri"/>
              </a:rPr>
              <a:t>HPC cluster</a:t>
            </a:r>
            <a:r>
              <a:rPr lang="en-US" sz="2200" dirty="0">
                <a:solidFill>
                  <a:schemeClr val="dk1"/>
                </a:solidFill>
                <a:latin typeface="Calibri"/>
                <a:ea typeface="Calibri"/>
                <a:cs typeface="Calibri"/>
                <a:sym typeface="Calibri"/>
              </a:rPr>
              <a:t> of the </a:t>
            </a:r>
            <a:r>
              <a:rPr lang="en-US" sz="2200" b="1" dirty="0">
                <a:solidFill>
                  <a:schemeClr val="dk1"/>
                </a:solidFill>
                <a:latin typeface="Calibri"/>
                <a:ea typeface="Calibri"/>
                <a:cs typeface="Calibri"/>
                <a:sym typeface="Calibri"/>
              </a:rPr>
              <a:t>Department of Physics</a:t>
            </a:r>
            <a:r>
              <a:rPr lang="en-US" sz="2200" dirty="0">
                <a:solidFill>
                  <a:schemeClr val="dk1"/>
                </a:solidFill>
                <a:latin typeface="Calibri"/>
                <a:ea typeface="Calibri"/>
                <a:cs typeface="Calibri"/>
                <a:sym typeface="Calibri"/>
              </a:rPr>
              <a:t> (DF) at the University of Trieste</a:t>
            </a:r>
            <a:endParaRPr sz="2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2200" dirty="0">
              <a:solidFill>
                <a:schemeClr val="dk1"/>
              </a:solidFill>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US" sz="2200" dirty="0">
                <a:solidFill>
                  <a:schemeClr val="dk1"/>
                </a:solidFill>
                <a:latin typeface="Calibri"/>
                <a:ea typeface="Calibri"/>
                <a:cs typeface="Calibri"/>
                <a:sym typeface="Calibri"/>
              </a:rPr>
              <a:t>Funded by the </a:t>
            </a:r>
            <a:r>
              <a:rPr lang="en-US" sz="2200" b="1" u="sng" dirty="0">
                <a:solidFill>
                  <a:schemeClr val="dk1"/>
                </a:solidFill>
                <a:latin typeface="Calibri"/>
                <a:ea typeface="Calibri"/>
                <a:cs typeface="Calibri"/>
                <a:sym typeface="Calibri"/>
              </a:rPr>
              <a:t>Department of Excellence</a:t>
            </a:r>
            <a:r>
              <a:rPr lang="en-US" sz="2200" dirty="0">
                <a:solidFill>
                  <a:schemeClr val="dk1"/>
                </a:solidFill>
                <a:latin typeface="Calibri"/>
                <a:ea typeface="Calibri"/>
                <a:cs typeface="Calibri"/>
                <a:sym typeface="Calibri"/>
              </a:rPr>
              <a:t> grant of the MUR (2023-2027)</a:t>
            </a:r>
            <a:endParaRPr sz="2200" dirty="0">
              <a:solidFill>
                <a:schemeClr val="dk1"/>
              </a:solidFill>
              <a:latin typeface="Calibri"/>
              <a:ea typeface="Calibri"/>
              <a:cs typeface="Calibri"/>
              <a:sym typeface="Calibri"/>
            </a:endParaRPr>
          </a:p>
          <a:p>
            <a:pPr marL="457200" lvl="0" indent="0" algn="l" rtl="0">
              <a:spcBef>
                <a:spcPts val="0"/>
              </a:spcBef>
              <a:spcAft>
                <a:spcPts val="0"/>
              </a:spcAft>
              <a:buNone/>
            </a:pPr>
            <a:endParaRPr sz="2200" dirty="0">
              <a:solidFill>
                <a:schemeClr val="dk1"/>
              </a:solidFill>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US" sz="2200" dirty="0">
                <a:solidFill>
                  <a:schemeClr val="dk1"/>
                </a:solidFill>
                <a:latin typeface="Calibri"/>
                <a:ea typeface="Calibri"/>
                <a:cs typeface="Calibri"/>
                <a:sym typeface="Calibri"/>
              </a:rPr>
              <a:t>Hybrid and extensible computing infrastructure:</a:t>
            </a:r>
            <a:endParaRPr sz="2200" dirty="0">
              <a:solidFill>
                <a:schemeClr val="dk1"/>
              </a:solidFill>
              <a:latin typeface="Calibri"/>
              <a:ea typeface="Calibri"/>
              <a:cs typeface="Calibri"/>
              <a:sym typeface="Calibri"/>
            </a:endParaRPr>
          </a:p>
          <a:p>
            <a:pPr marL="914400" lvl="1" indent="-342900" algn="l" rtl="0">
              <a:spcBef>
                <a:spcPts val="0"/>
              </a:spcBef>
              <a:spcAft>
                <a:spcPts val="0"/>
              </a:spcAft>
              <a:buClr>
                <a:schemeClr val="dk1"/>
              </a:buClr>
              <a:buSzPts val="1800"/>
              <a:buFont typeface="Calibri"/>
              <a:buChar char="○"/>
            </a:pPr>
            <a:r>
              <a:rPr lang="en-US" sz="2200" b="1" dirty="0">
                <a:solidFill>
                  <a:schemeClr val="dk1"/>
                </a:solidFill>
                <a:latin typeface="Calibri"/>
                <a:ea typeface="Calibri"/>
                <a:cs typeface="Calibri"/>
                <a:sym typeface="Calibri"/>
              </a:rPr>
              <a:t>CPU</a:t>
            </a:r>
            <a:r>
              <a:rPr lang="en-US" sz="2200" dirty="0">
                <a:solidFill>
                  <a:schemeClr val="dk1"/>
                </a:solidFill>
                <a:latin typeface="Calibri"/>
                <a:ea typeface="Calibri"/>
                <a:cs typeface="Calibri"/>
                <a:sym typeface="Calibri"/>
              </a:rPr>
              <a:t>, </a:t>
            </a:r>
            <a:r>
              <a:rPr lang="en-US" sz="2200" b="1" dirty="0">
                <a:solidFill>
                  <a:schemeClr val="dk1"/>
                </a:solidFill>
                <a:latin typeface="Calibri"/>
                <a:ea typeface="Calibri"/>
                <a:cs typeface="Calibri"/>
                <a:sym typeface="Calibri"/>
              </a:rPr>
              <a:t>FAT</a:t>
            </a:r>
            <a:r>
              <a:rPr lang="en-US" sz="2200" dirty="0">
                <a:solidFill>
                  <a:schemeClr val="dk1"/>
                </a:solidFill>
                <a:latin typeface="Calibri"/>
                <a:ea typeface="Calibri"/>
                <a:cs typeface="Calibri"/>
                <a:sym typeface="Calibri"/>
              </a:rPr>
              <a:t> and </a:t>
            </a:r>
            <a:r>
              <a:rPr lang="en-US" sz="2200" b="1" dirty="0">
                <a:solidFill>
                  <a:schemeClr val="dk1"/>
                </a:solidFill>
                <a:latin typeface="Calibri"/>
                <a:ea typeface="Calibri"/>
                <a:cs typeface="Calibri"/>
                <a:sym typeface="Calibri"/>
              </a:rPr>
              <a:t>GPU</a:t>
            </a:r>
            <a:r>
              <a:rPr lang="en-US" sz="2200" dirty="0">
                <a:solidFill>
                  <a:schemeClr val="dk1"/>
                </a:solidFill>
                <a:latin typeface="Calibri"/>
                <a:ea typeface="Calibri"/>
                <a:cs typeface="Calibri"/>
                <a:sym typeface="Calibri"/>
              </a:rPr>
              <a:t> nodes</a:t>
            </a:r>
            <a:endParaRPr sz="2200" dirty="0">
              <a:solidFill>
                <a:schemeClr val="dk1"/>
              </a:solidFill>
              <a:latin typeface="Calibri"/>
              <a:ea typeface="Calibri"/>
              <a:cs typeface="Calibri"/>
              <a:sym typeface="Calibri"/>
            </a:endParaRPr>
          </a:p>
          <a:p>
            <a:pPr marL="914400" lvl="1" indent="-342900" algn="l" rtl="0">
              <a:spcBef>
                <a:spcPts val="0"/>
              </a:spcBef>
              <a:spcAft>
                <a:spcPts val="0"/>
              </a:spcAft>
              <a:buClr>
                <a:schemeClr val="dk1"/>
              </a:buClr>
              <a:buSzPts val="1800"/>
              <a:buFont typeface="Calibri"/>
              <a:buChar char="○"/>
            </a:pPr>
            <a:r>
              <a:rPr lang="en-US" sz="2200" dirty="0">
                <a:solidFill>
                  <a:schemeClr val="dk1"/>
                </a:solidFill>
                <a:latin typeface="Calibri"/>
                <a:ea typeface="Calibri"/>
                <a:cs typeface="Calibri"/>
                <a:sym typeface="Calibri"/>
              </a:rPr>
              <a:t>216 cores, 2.3TB RAM, 100 Tb HD, 2 x A30 + upcoming extension</a:t>
            </a:r>
            <a:endParaRPr sz="2200" dirty="0">
              <a:solidFill>
                <a:schemeClr val="dk1"/>
              </a:solidFill>
              <a:latin typeface="Calibri"/>
              <a:ea typeface="Calibri"/>
              <a:cs typeface="Calibri"/>
              <a:sym typeface="Calibri"/>
            </a:endParaRPr>
          </a:p>
          <a:p>
            <a:pPr marL="457200" lvl="0" indent="0" algn="l" rtl="0">
              <a:spcBef>
                <a:spcPts val="0"/>
              </a:spcBef>
              <a:spcAft>
                <a:spcPts val="0"/>
              </a:spcAft>
              <a:buNone/>
            </a:pPr>
            <a:endParaRPr sz="2200" dirty="0">
              <a:solidFill>
                <a:schemeClr val="dk1"/>
              </a:solidFill>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US" sz="2200" dirty="0">
                <a:solidFill>
                  <a:schemeClr val="dk1"/>
                </a:solidFill>
                <a:latin typeface="Calibri"/>
                <a:ea typeface="Calibri"/>
                <a:cs typeface="Calibri"/>
                <a:sym typeface="Calibri"/>
              </a:rPr>
              <a:t>Suitable for</a:t>
            </a:r>
            <a:endParaRPr sz="2200" dirty="0">
              <a:solidFill>
                <a:schemeClr val="dk1"/>
              </a:solidFill>
              <a:latin typeface="Calibri"/>
              <a:ea typeface="Calibri"/>
              <a:cs typeface="Calibri"/>
              <a:sym typeface="Calibri"/>
            </a:endParaRPr>
          </a:p>
          <a:p>
            <a:pPr marL="914400" lvl="1" indent="-342900" algn="l" rtl="0">
              <a:spcBef>
                <a:spcPts val="0"/>
              </a:spcBef>
              <a:spcAft>
                <a:spcPts val="0"/>
              </a:spcAft>
              <a:buClr>
                <a:schemeClr val="dk1"/>
              </a:buClr>
              <a:buSzPts val="1800"/>
              <a:buFont typeface="Calibri"/>
              <a:buChar char="○"/>
            </a:pPr>
            <a:r>
              <a:rPr lang="en-US" sz="2200" b="1" dirty="0">
                <a:solidFill>
                  <a:schemeClr val="dk1"/>
                </a:solidFill>
                <a:latin typeface="Calibri"/>
                <a:ea typeface="Calibri"/>
                <a:cs typeface="Calibri"/>
                <a:sym typeface="Calibri"/>
              </a:rPr>
              <a:t>development/test</a:t>
            </a:r>
            <a:r>
              <a:rPr lang="en-US" sz="2200" dirty="0">
                <a:solidFill>
                  <a:schemeClr val="dk1"/>
                </a:solidFill>
                <a:latin typeface="Calibri"/>
                <a:ea typeface="Calibri"/>
                <a:cs typeface="Calibri"/>
                <a:sym typeface="Calibri"/>
              </a:rPr>
              <a:t> of software before large-scale deployment</a:t>
            </a:r>
            <a:endParaRPr sz="2200" dirty="0">
              <a:solidFill>
                <a:schemeClr val="dk1"/>
              </a:solidFill>
              <a:latin typeface="Calibri"/>
              <a:ea typeface="Calibri"/>
              <a:cs typeface="Calibri"/>
              <a:sym typeface="Calibri"/>
            </a:endParaRPr>
          </a:p>
          <a:p>
            <a:pPr marL="914400" lvl="1" indent="-342900" algn="l" rtl="0">
              <a:spcBef>
                <a:spcPts val="0"/>
              </a:spcBef>
              <a:spcAft>
                <a:spcPts val="0"/>
              </a:spcAft>
              <a:buClr>
                <a:schemeClr val="dk1"/>
              </a:buClr>
              <a:buSzPts val="1800"/>
              <a:buFont typeface="Calibri"/>
              <a:buChar char="○"/>
            </a:pPr>
            <a:r>
              <a:rPr lang="en-US" sz="2200" b="1" dirty="0">
                <a:solidFill>
                  <a:schemeClr val="dk1"/>
                </a:solidFill>
                <a:latin typeface="Calibri"/>
                <a:ea typeface="Calibri"/>
                <a:cs typeface="Calibri"/>
                <a:sym typeface="Calibri"/>
              </a:rPr>
              <a:t>familiarizing students</a:t>
            </a:r>
            <a:r>
              <a:rPr lang="en-US" sz="2200" dirty="0">
                <a:solidFill>
                  <a:schemeClr val="dk1"/>
                </a:solidFill>
                <a:latin typeface="Calibri"/>
                <a:ea typeface="Calibri"/>
                <a:cs typeface="Calibri"/>
                <a:sym typeface="Calibri"/>
              </a:rPr>
              <a:t> with an HPC environment</a:t>
            </a:r>
            <a:endParaRPr sz="2200" dirty="0">
              <a:solidFill>
                <a:schemeClr val="dk1"/>
              </a:solidFill>
              <a:latin typeface="Calibri"/>
              <a:ea typeface="Calibri"/>
              <a:cs typeface="Calibri"/>
              <a:sym typeface="Calibri"/>
            </a:endParaRPr>
          </a:p>
          <a:p>
            <a:pPr marL="914400" lvl="1" indent="-342900" algn="l" rtl="0">
              <a:spcBef>
                <a:spcPts val="0"/>
              </a:spcBef>
              <a:spcAft>
                <a:spcPts val="0"/>
              </a:spcAft>
              <a:buClr>
                <a:schemeClr val="dk1"/>
              </a:buClr>
              <a:buSzPts val="1800"/>
              <a:buFont typeface="Calibri"/>
              <a:buChar char="○"/>
            </a:pPr>
            <a:r>
              <a:rPr lang="en-US" sz="2200" b="1" dirty="0">
                <a:solidFill>
                  <a:schemeClr val="dk1"/>
                </a:solidFill>
                <a:latin typeface="Calibri"/>
                <a:ea typeface="Calibri"/>
                <a:cs typeface="Calibri"/>
                <a:sym typeface="Calibri"/>
              </a:rPr>
              <a:t>small-scale projects</a:t>
            </a:r>
            <a:r>
              <a:rPr lang="en-US" sz="2200" dirty="0">
                <a:solidFill>
                  <a:schemeClr val="dk1"/>
                </a:solidFill>
                <a:latin typeface="Calibri"/>
                <a:ea typeface="Calibri"/>
                <a:cs typeface="Calibri"/>
                <a:sym typeface="Calibri"/>
              </a:rPr>
              <a:t> by students and young researchers @DF</a:t>
            </a:r>
            <a:endParaRPr sz="2200" dirty="0">
              <a:solidFill>
                <a:schemeClr val="dk1"/>
              </a:solidFill>
              <a:latin typeface="Calibri"/>
              <a:ea typeface="Calibri"/>
              <a:cs typeface="Calibri"/>
              <a:sym typeface="Calibri"/>
            </a:endParaRPr>
          </a:p>
        </p:txBody>
      </p:sp>
      <p:sp>
        <p:nvSpPr>
          <p:cNvPr id="215" name="Google Shape;215;g3cb4c15e52a_0_0"/>
          <p:cNvSpPr txBox="1"/>
          <p:nvPr/>
        </p:nvSpPr>
        <p:spPr>
          <a:xfrm>
            <a:off x="193675" y="5692686"/>
            <a:ext cx="4082100" cy="66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2000" i="1" dirty="0">
                <a:solidFill>
                  <a:schemeClr val="dk1"/>
                </a:solidFill>
                <a:latin typeface="Calibri"/>
                <a:ea typeface="Calibri"/>
                <a:cs typeface="Calibri"/>
                <a:sym typeface="Calibri"/>
              </a:rPr>
              <a:t>Contacts:</a:t>
            </a:r>
            <a:endParaRPr sz="2000" i="1" dirty="0">
              <a:solidFill>
                <a:schemeClr val="dk1"/>
              </a:solidFill>
              <a:latin typeface="Calibri"/>
              <a:ea typeface="Calibri"/>
              <a:cs typeface="Calibri"/>
              <a:sym typeface="Calibri"/>
            </a:endParaRPr>
          </a:p>
          <a:p>
            <a:pPr marL="0" lvl="0" indent="0" algn="l" rtl="0">
              <a:spcBef>
                <a:spcPts val="0"/>
              </a:spcBef>
              <a:spcAft>
                <a:spcPts val="0"/>
              </a:spcAft>
              <a:buNone/>
            </a:pPr>
            <a:r>
              <a:rPr lang="en-US" sz="1800" i="1" dirty="0">
                <a:solidFill>
                  <a:schemeClr val="dk1"/>
                </a:solidFill>
                <a:latin typeface="Calibri"/>
                <a:ea typeface="Calibri"/>
                <a:cs typeface="Calibri"/>
                <a:sym typeface="Calibri"/>
              </a:rPr>
              <a:t>D. </a:t>
            </a:r>
            <a:r>
              <a:rPr lang="en-US" sz="1800" i="1" dirty="0" err="1">
                <a:solidFill>
                  <a:schemeClr val="dk1"/>
                </a:solidFill>
                <a:latin typeface="Calibri"/>
                <a:ea typeface="Calibri"/>
                <a:cs typeface="Calibri"/>
                <a:sym typeface="Calibri"/>
              </a:rPr>
              <a:t>Coslovich</a:t>
            </a:r>
            <a:r>
              <a:rPr lang="en-US" sz="1800" i="1" dirty="0">
                <a:solidFill>
                  <a:schemeClr val="dk1"/>
                </a:solidFill>
                <a:latin typeface="Calibri"/>
                <a:ea typeface="Calibri"/>
                <a:cs typeface="Calibri"/>
                <a:sym typeface="Calibri"/>
              </a:rPr>
              <a:t>, M. Costanzi, G. Principe</a:t>
            </a:r>
            <a:endParaRPr sz="1800" i="1" dirty="0">
              <a:solidFill>
                <a:schemeClr val="dk1"/>
              </a:solidFill>
              <a:latin typeface="Calibri"/>
              <a:ea typeface="Calibri"/>
              <a:cs typeface="Calibri"/>
              <a:sym typeface="Calibri"/>
            </a:endParaRPr>
          </a:p>
        </p:txBody>
      </p:sp>
      <p:pic>
        <p:nvPicPr>
          <p:cNvPr id="216" name="Google Shape;216;g3cb4c15e52a_0_0"/>
          <p:cNvPicPr preferRelativeResize="0"/>
          <p:nvPr/>
        </p:nvPicPr>
        <p:blipFill>
          <a:blip r:embed="rId4">
            <a:alphaModFix/>
          </a:blip>
          <a:stretch>
            <a:fillRect/>
          </a:stretch>
        </p:blipFill>
        <p:spPr>
          <a:xfrm>
            <a:off x="0" y="1086776"/>
            <a:ext cx="4150301" cy="4423321"/>
          </a:xfrm>
          <a:prstGeom prst="rect">
            <a:avLst/>
          </a:prstGeom>
          <a:noFill/>
          <a:ln>
            <a:noFill/>
          </a:ln>
        </p:spPr>
      </p:pic>
      <p:sp>
        <p:nvSpPr>
          <p:cNvPr id="2" name="CasellaDiTesto 1">
            <a:extLst>
              <a:ext uri="{FF2B5EF4-FFF2-40B4-BE49-F238E27FC236}">
                <a16:creationId xmlns:a16="http://schemas.microsoft.com/office/drawing/2014/main" id="{A428B9F6-557F-6FF5-4DE7-105FC4BCF8F9}"/>
              </a:ext>
            </a:extLst>
          </p:cNvPr>
          <p:cNvSpPr txBox="1"/>
          <p:nvPr/>
        </p:nvSpPr>
        <p:spPr>
          <a:xfrm>
            <a:off x="305008" y="784901"/>
            <a:ext cx="2257778" cy="369332"/>
          </a:xfrm>
          <a:prstGeom prst="rect">
            <a:avLst/>
          </a:prstGeom>
          <a:noFill/>
        </p:spPr>
        <p:txBody>
          <a:bodyPr wrap="square">
            <a:spAutoFit/>
          </a:bodyPr>
          <a:lstStyle/>
          <a:p>
            <a:pPr rtl="0">
              <a:buNone/>
            </a:pPr>
            <a:r>
              <a:rPr lang="it-IT" sz="1800" b="0" i="0" u="none" strike="noStrike" dirty="0" err="1">
                <a:solidFill>
                  <a:srgbClr val="4472C4"/>
                </a:solidFill>
                <a:effectLst/>
                <a:latin typeface="Calibri" panose="020F0502020204030204" pitchFamily="34" charset="0"/>
              </a:rPr>
              <a:t>Courtesy</a:t>
            </a:r>
            <a:r>
              <a:rPr lang="it-IT" sz="1800" b="0" i="0" u="none" strike="noStrike" dirty="0">
                <a:solidFill>
                  <a:srgbClr val="4472C4"/>
                </a:solidFill>
                <a:effectLst/>
                <a:latin typeface="Calibri" panose="020F0502020204030204" pitchFamily="34" charset="0"/>
              </a:rPr>
              <a:t>: </a:t>
            </a:r>
            <a:r>
              <a:rPr lang="it-IT" dirty="0">
                <a:solidFill>
                  <a:srgbClr val="4472C4"/>
                </a:solidFill>
              </a:rPr>
              <a:t>D. Coslovich</a:t>
            </a:r>
            <a:endParaRPr lang="it-IT" b="0" dirty="0">
              <a:effectLs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E75827C8-F125-EA1F-416B-E6B74037A245}"/>
              </a:ext>
            </a:extLst>
          </p:cNvPr>
          <p:cNvSpPr/>
          <p:nvPr/>
        </p:nvSpPr>
        <p:spPr>
          <a:xfrm>
            <a:off x="0" y="11606"/>
            <a:ext cx="12192000" cy="685377"/>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lIns="82917" tIns="41459" rIns="82917" bIns="41459" rtlCol="0" anchor="ctr"/>
          <a:lstStyle/>
          <a:p>
            <a:pPr algn="ctr"/>
            <a:endParaRPr lang="en-US" sz="1633">
              <a:latin typeface="Calibri Regolare" charset="0"/>
            </a:endParaRPr>
          </a:p>
        </p:txBody>
      </p:sp>
      <p:sp>
        <p:nvSpPr>
          <p:cNvPr id="5" name="TextBox 10">
            <a:extLst>
              <a:ext uri="{FF2B5EF4-FFF2-40B4-BE49-F238E27FC236}">
                <a16:creationId xmlns:a16="http://schemas.microsoft.com/office/drawing/2014/main" id="{81115241-E0A6-8B3A-031C-AB32A152095A}"/>
              </a:ext>
            </a:extLst>
          </p:cNvPr>
          <p:cNvSpPr txBox="1"/>
          <p:nvPr/>
        </p:nvSpPr>
        <p:spPr>
          <a:xfrm>
            <a:off x="347458" y="78515"/>
            <a:ext cx="6859056" cy="610036"/>
          </a:xfrm>
          <a:prstGeom prst="rect">
            <a:avLst/>
          </a:prstGeom>
          <a:noFill/>
        </p:spPr>
        <p:txBody>
          <a:bodyPr wrap="square" lIns="82925" tIns="41464" rIns="82925" bIns="41464" rtlCol="0">
            <a:spAutoFit/>
          </a:bodyPr>
          <a:lstStyle/>
          <a:p>
            <a:pPr defTabSz="826988">
              <a:lnSpc>
                <a:spcPct val="95000"/>
              </a:lnSpc>
              <a:buClr>
                <a:srgbClr val="000000"/>
              </a:buClr>
              <a:buSzPct val="45000"/>
              <a:tabLst>
                <a:tab pos="0" algn="l"/>
                <a:tab pos="414213" algn="l"/>
                <a:tab pos="826988" algn="l"/>
                <a:tab pos="1242638" algn="l"/>
                <a:tab pos="1656852" algn="l"/>
                <a:tab pos="2071068" algn="l"/>
                <a:tab pos="2483841" algn="l"/>
                <a:tab pos="2899492" algn="l"/>
                <a:tab pos="3313706" algn="l"/>
                <a:tab pos="3727919" algn="l"/>
                <a:tab pos="4140694" algn="l"/>
                <a:tab pos="4556345" algn="l"/>
                <a:tab pos="4970557" algn="l"/>
                <a:tab pos="5383334" algn="l"/>
                <a:tab pos="5797547" algn="l"/>
                <a:tab pos="6213192" algn="l"/>
                <a:tab pos="6627412" algn="l"/>
                <a:tab pos="7040185" algn="l"/>
                <a:tab pos="7454401" algn="l"/>
                <a:tab pos="7870051" algn="l"/>
                <a:tab pos="8284266" algn="l"/>
              </a:tabLst>
            </a:pPr>
            <a:r>
              <a:rPr lang="en-GB" sz="3600" b="1" dirty="0">
                <a:solidFill>
                  <a:schemeClr val="bg2"/>
                </a:solidFill>
              </a:rPr>
              <a:t>What is a cosmological simulation?</a:t>
            </a:r>
          </a:p>
        </p:txBody>
      </p:sp>
      <p:pic>
        <p:nvPicPr>
          <p:cNvPr id="6" name="Picture 15">
            <a:extLst>
              <a:ext uri="{FF2B5EF4-FFF2-40B4-BE49-F238E27FC236}">
                <a16:creationId xmlns:a16="http://schemas.microsoft.com/office/drawing/2014/main" id="{8EFA8D3D-2EC7-5BD1-6030-BC343D7A08D2}"/>
              </a:ext>
            </a:extLst>
          </p:cNvPr>
          <p:cNvPicPr>
            <a:picLocks noChangeAspect="1"/>
          </p:cNvPicPr>
          <p:nvPr/>
        </p:nvPicPr>
        <p:blipFill>
          <a:blip r:embed="rId3"/>
          <a:stretch>
            <a:fillRect/>
          </a:stretch>
        </p:blipFill>
        <p:spPr>
          <a:xfrm>
            <a:off x="10709852" y="12589"/>
            <a:ext cx="731118" cy="719869"/>
          </a:xfrm>
          <a:prstGeom prst="rect">
            <a:avLst/>
          </a:prstGeom>
          <a:noFill/>
        </p:spPr>
      </p:pic>
      <p:pic>
        <p:nvPicPr>
          <p:cNvPr id="9" name="Picture 23">
            <a:extLst>
              <a:ext uri="{FF2B5EF4-FFF2-40B4-BE49-F238E27FC236}">
                <a16:creationId xmlns:a16="http://schemas.microsoft.com/office/drawing/2014/main" id="{0EAEF02A-A8D8-9F4D-2F75-64AED3AE9684}"/>
              </a:ext>
            </a:extLst>
          </p:cNvPr>
          <p:cNvPicPr>
            <a:picLocks noChangeAspect="1"/>
          </p:cNvPicPr>
          <p:nvPr/>
        </p:nvPicPr>
        <p:blipFill>
          <a:blip r:embed="rId4"/>
          <a:stretch>
            <a:fillRect/>
          </a:stretch>
        </p:blipFill>
        <p:spPr>
          <a:xfrm>
            <a:off x="11440970" y="4834"/>
            <a:ext cx="751030" cy="716473"/>
          </a:xfrm>
          <a:prstGeom prst="rect">
            <a:avLst/>
          </a:prstGeom>
        </p:spPr>
      </p:pic>
      <p:pic>
        <p:nvPicPr>
          <p:cNvPr id="12" name="Picture 1">
            <a:extLst>
              <a:ext uri="{FF2B5EF4-FFF2-40B4-BE49-F238E27FC236}">
                <a16:creationId xmlns:a16="http://schemas.microsoft.com/office/drawing/2014/main" id="{EA2CF7A4-A5A2-E570-6915-2AA3AC98EB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3557" y="847214"/>
            <a:ext cx="2690204" cy="2686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8" descr="Home | Leonardo Pre-exascale Supercomputer">
            <a:extLst>
              <a:ext uri="{FF2B5EF4-FFF2-40B4-BE49-F238E27FC236}">
                <a16:creationId xmlns:a16="http://schemas.microsoft.com/office/drawing/2014/main" id="{16F85BCD-39BA-34C8-F167-97113CABF9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6716" y="4326324"/>
            <a:ext cx="3404101" cy="1914806"/>
          </a:xfrm>
          <a:prstGeom prst="rect">
            <a:avLst/>
          </a:prstGeom>
          <a:noFill/>
          <a:extLst>
            <a:ext uri="{909E8E84-426E-40DD-AFC4-6F175D3DCCD1}">
              <a14:hiddenFill xmlns:a14="http://schemas.microsoft.com/office/drawing/2010/main">
                <a:solidFill>
                  <a:srgbClr val="FFFFFF"/>
                </a:solidFill>
              </a14:hiddenFill>
            </a:ext>
          </a:extLst>
        </p:spPr>
      </p:pic>
      <p:sp>
        <p:nvSpPr>
          <p:cNvPr id="15" name="Freccia circolare a sinistra 14">
            <a:extLst>
              <a:ext uri="{FF2B5EF4-FFF2-40B4-BE49-F238E27FC236}">
                <a16:creationId xmlns:a16="http://schemas.microsoft.com/office/drawing/2014/main" id="{715B8403-8B54-60EF-1E9B-1CE2EFE21E3C}"/>
              </a:ext>
            </a:extLst>
          </p:cNvPr>
          <p:cNvSpPr/>
          <p:nvPr/>
        </p:nvSpPr>
        <p:spPr>
          <a:xfrm>
            <a:off x="9156956" y="1901020"/>
            <a:ext cx="2415531" cy="3696591"/>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7" name="Freccia destra 16">
            <a:extLst>
              <a:ext uri="{FF2B5EF4-FFF2-40B4-BE49-F238E27FC236}">
                <a16:creationId xmlns:a16="http://schemas.microsoft.com/office/drawing/2014/main" id="{86499A37-DB96-107F-4DA2-FE07735284B1}"/>
              </a:ext>
            </a:extLst>
          </p:cNvPr>
          <p:cNvSpPr/>
          <p:nvPr/>
        </p:nvSpPr>
        <p:spPr>
          <a:xfrm>
            <a:off x="3945374" y="1489275"/>
            <a:ext cx="217498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Freccia destra 17">
            <a:extLst>
              <a:ext uri="{FF2B5EF4-FFF2-40B4-BE49-F238E27FC236}">
                <a16:creationId xmlns:a16="http://schemas.microsoft.com/office/drawing/2014/main" id="{60540A9D-05CE-494D-36F9-23D819FBEC2E}"/>
              </a:ext>
            </a:extLst>
          </p:cNvPr>
          <p:cNvSpPr/>
          <p:nvPr/>
        </p:nvSpPr>
        <p:spPr>
          <a:xfrm rot="10800000">
            <a:off x="3893151" y="4884093"/>
            <a:ext cx="1692031"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106" name="Picture 10" descr="Dice Definizione significato | Dizionario inglese Collins">
            <a:extLst>
              <a:ext uri="{FF2B5EF4-FFF2-40B4-BE49-F238E27FC236}">
                <a16:creationId xmlns:a16="http://schemas.microsoft.com/office/drawing/2014/main" id="{8646CFA0-8FE5-6968-1FAC-E4FB94D051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2086" y="1318901"/>
            <a:ext cx="947853" cy="860852"/>
          </a:xfrm>
          <a:prstGeom prst="rect">
            <a:avLst/>
          </a:prstGeom>
          <a:noFill/>
          <a:extLst>
            <a:ext uri="{909E8E84-426E-40DD-AFC4-6F175D3DCCD1}">
              <a14:hiddenFill xmlns:a14="http://schemas.microsoft.com/office/drawing/2010/main">
                <a:solidFill>
                  <a:srgbClr val="FFFFFF"/>
                </a:solidFill>
              </a14:hiddenFill>
            </a:ext>
          </a:extLst>
        </p:spPr>
      </p:pic>
      <p:pic>
        <p:nvPicPr>
          <p:cNvPr id="19" name="Immagine 18">
            <a:extLst>
              <a:ext uri="{FF2B5EF4-FFF2-40B4-BE49-F238E27FC236}">
                <a16:creationId xmlns:a16="http://schemas.microsoft.com/office/drawing/2014/main" id="{D0C4F0F7-6136-7107-D159-F63A5D122931}"/>
              </a:ext>
            </a:extLst>
          </p:cNvPr>
          <p:cNvPicPr>
            <a:picLocks noChangeAspect="1"/>
          </p:cNvPicPr>
          <p:nvPr/>
        </p:nvPicPr>
        <p:blipFill>
          <a:blip r:embed="rId8">
            <a:alphaModFix amt="84000"/>
          </a:blip>
          <a:stretch>
            <a:fillRect/>
          </a:stretch>
        </p:blipFill>
        <p:spPr>
          <a:xfrm>
            <a:off x="9797379" y="1963157"/>
            <a:ext cx="2424989" cy="2972296"/>
          </a:xfrm>
          <a:prstGeom prst="rect">
            <a:avLst/>
          </a:prstGeom>
        </p:spPr>
      </p:pic>
      <p:pic>
        <p:nvPicPr>
          <p:cNvPr id="3" name="Picture 2" descr="ESA - Planck CMB">
            <a:extLst>
              <a:ext uri="{FF2B5EF4-FFF2-40B4-BE49-F238E27FC236}">
                <a16:creationId xmlns:a16="http://schemas.microsoft.com/office/drawing/2014/main" id="{9A2A5FEC-900E-E300-44E9-6CF7DBBB209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9764" y="768712"/>
            <a:ext cx="3485879" cy="1742941"/>
          </a:xfrm>
          <a:prstGeom prst="rect">
            <a:avLst/>
          </a:prstGeom>
          <a:noFill/>
          <a:extLst>
            <a:ext uri="{909E8E84-426E-40DD-AFC4-6F175D3DCCD1}">
              <a14:hiddenFill xmlns:a14="http://schemas.microsoft.com/office/drawing/2010/main">
                <a:solidFill>
                  <a:srgbClr val="FFFFFF"/>
                </a:solidFill>
              </a14:hiddenFill>
            </a:ext>
          </a:extLst>
        </p:spPr>
      </p:pic>
      <p:pic>
        <p:nvPicPr>
          <p:cNvPr id="8" name="Immagine 7">
            <a:extLst>
              <a:ext uri="{FF2B5EF4-FFF2-40B4-BE49-F238E27FC236}">
                <a16:creationId xmlns:a16="http://schemas.microsoft.com/office/drawing/2014/main" id="{9735A312-24C7-0AD2-2696-80C4E45EA548}"/>
              </a:ext>
            </a:extLst>
          </p:cNvPr>
          <p:cNvPicPr>
            <a:picLocks noChangeAspect="1"/>
          </p:cNvPicPr>
          <p:nvPr/>
        </p:nvPicPr>
        <p:blipFill>
          <a:blip r:embed="rId10"/>
          <a:stretch>
            <a:fillRect/>
          </a:stretch>
        </p:blipFill>
        <p:spPr>
          <a:xfrm>
            <a:off x="234175" y="3233391"/>
            <a:ext cx="3511468" cy="3511468"/>
          </a:xfrm>
          <a:prstGeom prst="rect">
            <a:avLst/>
          </a:prstGeom>
        </p:spPr>
      </p:pic>
      <p:pic>
        <p:nvPicPr>
          <p:cNvPr id="2" name="Immagine 1">
            <a:extLst>
              <a:ext uri="{FF2B5EF4-FFF2-40B4-BE49-F238E27FC236}">
                <a16:creationId xmlns:a16="http://schemas.microsoft.com/office/drawing/2014/main" id="{E8608917-7A02-9370-EE33-EE9E0DECEDD1}"/>
              </a:ext>
            </a:extLst>
          </p:cNvPr>
          <p:cNvPicPr>
            <a:picLocks noChangeAspect="1"/>
          </p:cNvPicPr>
          <p:nvPr/>
        </p:nvPicPr>
        <p:blipFill>
          <a:blip r:embed="rId11"/>
          <a:stretch>
            <a:fillRect/>
          </a:stretch>
        </p:blipFill>
        <p:spPr>
          <a:xfrm>
            <a:off x="8149590" y="15986"/>
            <a:ext cx="2560262" cy="693702"/>
          </a:xfrm>
          <a:prstGeom prst="rect">
            <a:avLst/>
          </a:prstGeom>
          <a:noFill/>
        </p:spPr>
      </p:pic>
      <p:sp>
        <p:nvSpPr>
          <p:cNvPr id="7" name="CasellaDiTesto 6">
            <a:extLst>
              <a:ext uri="{FF2B5EF4-FFF2-40B4-BE49-F238E27FC236}">
                <a16:creationId xmlns:a16="http://schemas.microsoft.com/office/drawing/2014/main" id="{0AF58D83-0BB9-A2FF-B8A8-2C07A49767EA}"/>
              </a:ext>
            </a:extLst>
          </p:cNvPr>
          <p:cNvSpPr txBox="1"/>
          <p:nvPr/>
        </p:nvSpPr>
        <p:spPr>
          <a:xfrm>
            <a:off x="259764" y="2511653"/>
            <a:ext cx="3673506" cy="400110"/>
          </a:xfrm>
          <a:prstGeom prst="rect">
            <a:avLst/>
          </a:prstGeom>
          <a:noFill/>
        </p:spPr>
        <p:txBody>
          <a:bodyPr wrap="none" rtlCol="0">
            <a:spAutoFit/>
          </a:bodyPr>
          <a:lstStyle/>
          <a:p>
            <a:r>
              <a:rPr lang="it-IS" sz="2000" b="1" dirty="0">
                <a:solidFill>
                  <a:schemeClr val="accent1"/>
                </a:solidFill>
              </a:rPr>
              <a:t>380.000 years after the Big Bang </a:t>
            </a:r>
          </a:p>
        </p:txBody>
      </p:sp>
      <p:sp>
        <p:nvSpPr>
          <p:cNvPr id="10" name="CasellaDiTesto 9">
            <a:extLst>
              <a:ext uri="{FF2B5EF4-FFF2-40B4-BE49-F238E27FC236}">
                <a16:creationId xmlns:a16="http://schemas.microsoft.com/office/drawing/2014/main" id="{470B34FA-DAD0-EAB9-AEE6-D87ACFDEAFDB}"/>
              </a:ext>
            </a:extLst>
          </p:cNvPr>
          <p:cNvSpPr txBox="1"/>
          <p:nvPr/>
        </p:nvSpPr>
        <p:spPr>
          <a:xfrm>
            <a:off x="259764" y="3224959"/>
            <a:ext cx="3485878" cy="707886"/>
          </a:xfrm>
          <a:prstGeom prst="rect">
            <a:avLst/>
          </a:prstGeom>
          <a:noFill/>
        </p:spPr>
        <p:txBody>
          <a:bodyPr wrap="square" rtlCol="0">
            <a:spAutoFit/>
          </a:bodyPr>
          <a:lstStyle/>
          <a:p>
            <a:pPr algn="ctr"/>
            <a:r>
              <a:rPr lang="it-IS" sz="2000" b="1" dirty="0">
                <a:solidFill>
                  <a:schemeClr val="accent5">
                    <a:lumMod val="20000"/>
                    <a:lumOff val="80000"/>
                  </a:schemeClr>
                </a:solidFill>
              </a:rPr>
              <a:t>Present-day Universe 13.5 billion years after the Big Bang </a:t>
            </a:r>
          </a:p>
        </p:txBody>
      </p:sp>
    </p:spTree>
    <p:extLst>
      <p:ext uri="{BB962C8B-B14F-4D97-AF65-F5344CB8AC3E}">
        <p14:creationId xmlns:p14="http://schemas.microsoft.com/office/powerpoint/2010/main" val="92297961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7" name="Google Shape;297;g3cb4c15e52a_0_54" title="inaf.png"/>
          <p:cNvPicPr preferRelativeResize="0"/>
          <p:nvPr/>
        </p:nvPicPr>
        <p:blipFill>
          <a:blip r:embed="rId3">
            <a:alphaModFix/>
          </a:blip>
          <a:stretch>
            <a:fillRect/>
          </a:stretch>
        </p:blipFill>
        <p:spPr>
          <a:xfrm>
            <a:off x="410846" y="0"/>
            <a:ext cx="11133254" cy="6858000"/>
          </a:xfrm>
          <a:prstGeom prst="rect">
            <a:avLst/>
          </a:prstGeom>
          <a:noFill/>
          <a:ln>
            <a:noFill/>
          </a:ln>
        </p:spPr>
      </p:pic>
      <p:sp>
        <p:nvSpPr>
          <p:cNvPr id="298" name="Google Shape;298;g3cb4c15e52a_0_54"/>
          <p:cNvSpPr txBox="1"/>
          <p:nvPr/>
        </p:nvSpPr>
        <p:spPr>
          <a:xfrm>
            <a:off x="1685552" y="3091698"/>
            <a:ext cx="2400900" cy="55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i="1" dirty="0">
                <a:solidFill>
                  <a:schemeClr val="dk1"/>
                </a:solidFill>
                <a:latin typeface="Calibri"/>
                <a:ea typeface="Calibri"/>
                <a:cs typeface="Calibri"/>
                <a:sym typeface="Calibri"/>
              </a:rPr>
              <a:t>~100 freshers/yr</a:t>
            </a:r>
            <a:endParaRPr sz="1600" i="1" dirty="0">
              <a:solidFill>
                <a:schemeClr val="dk1"/>
              </a:solidFill>
              <a:latin typeface="Calibri"/>
              <a:ea typeface="Calibri"/>
              <a:cs typeface="Calibri"/>
              <a:sym typeface="Calibri"/>
            </a:endParaRPr>
          </a:p>
        </p:txBody>
      </p:sp>
      <p:sp>
        <p:nvSpPr>
          <p:cNvPr id="299" name="Google Shape;299;g3cb4c15e52a_0_54"/>
          <p:cNvSpPr txBox="1"/>
          <p:nvPr/>
        </p:nvSpPr>
        <p:spPr>
          <a:xfrm>
            <a:off x="4987729" y="3091698"/>
            <a:ext cx="2400900" cy="551700"/>
          </a:xfrm>
          <a:prstGeom prst="rect">
            <a:avLst/>
          </a:prstGeom>
          <a:noFill/>
          <a:ln>
            <a:noFill/>
          </a:ln>
        </p:spPr>
        <p:txBody>
          <a:bodyPr spcFirstLastPara="1" wrap="square" lIns="91425" tIns="91425" rIns="91425" bIns="91425" anchor="t" anchorCtr="0">
            <a:noAutofit/>
          </a:bodyPr>
          <a:lstStyle/>
          <a:p>
            <a:pPr lvl="0" algn="ctr">
              <a:spcBef>
                <a:spcPts val="0"/>
              </a:spcBef>
              <a:spcAft>
                <a:spcPts val="0"/>
              </a:spcAft>
            </a:pPr>
            <a:r>
              <a:rPr lang="en-US" sz="1600" i="1" dirty="0">
                <a:solidFill>
                  <a:schemeClr val="dk1"/>
                </a:solidFill>
                <a:latin typeface="Calibri"/>
                <a:ea typeface="Calibri"/>
                <a:cs typeface="Calibri"/>
                <a:sym typeface="Calibri"/>
              </a:rPr>
              <a:t>~50 freshers/yr</a:t>
            </a:r>
            <a:endParaRPr sz="1600" i="1" dirty="0">
              <a:solidFill>
                <a:schemeClr val="dk1"/>
              </a:solidFill>
              <a:latin typeface="Calibri"/>
              <a:ea typeface="Calibri"/>
              <a:cs typeface="Calibri"/>
              <a:sym typeface="Calibri"/>
            </a:endParaRPr>
          </a:p>
        </p:txBody>
      </p:sp>
      <p:sp>
        <p:nvSpPr>
          <p:cNvPr id="300" name="Google Shape;300;g3cb4c15e52a_0_54"/>
          <p:cNvSpPr txBox="1"/>
          <p:nvPr/>
        </p:nvSpPr>
        <p:spPr>
          <a:xfrm>
            <a:off x="8612153" y="3091698"/>
            <a:ext cx="2400900" cy="551700"/>
          </a:xfrm>
          <a:prstGeom prst="rect">
            <a:avLst/>
          </a:prstGeom>
          <a:noFill/>
          <a:ln>
            <a:noFill/>
          </a:ln>
        </p:spPr>
        <p:txBody>
          <a:bodyPr spcFirstLastPara="1" wrap="square" lIns="91425" tIns="91425" rIns="91425" bIns="91425" anchor="t" anchorCtr="0">
            <a:noAutofit/>
          </a:bodyPr>
          <a:lstStyle/>
          <a:p>
            <a:pPr lvl="0" algn="ctr">
              <a:spcBef>
                <a:spcPts val="0"/>
              </a:spcBef>
              <a:spcAft>
                <a:spcPts val="0"/>
              </a:spcAft>
            </a:pPr>
            <a:r>
              <a:rPr lang="en-US" sz="1600" i="1" dirty="0">
                <a:solidFill>
                  <a:schemeClr val="dk1"/>
                </a:solidFill>
                <a:latin typeface="Calibri"/>
                <a:ea typeface="Calibri"/>
                <a:cs typeface="Calibri"/>
                <a:sym typeface="Calibri"/>
              </a:rPr>
              <a:t>~15 freshers/yr</a:t>
            </a:r>
            <a:endParaRPr sz="1600" i="1" dirty="0">
              <a:solidFill>
                <a:schemeClr val="dk1"/>
              </a:solidFill>
              <a:latin typeface="Calibri"/>
              <a:ea typeface="Calibri"/>
              <a:cs typeface="Calibri"/>
              <a:sym typeface="Calibri"/>
            </a:endParaRPr>
          </a:p>
        </p:txBody>
      </p:sp>
      <p:sp>
        <p:nvSpPr>
          <p:cNvPr id="2" name="Google Shape;294;g3cb4c15e52a_0_54">
            <a:extLst>
              <a:ext uri="{FF2B5EF4-FFF2-40B4-BE49-F238E27FC236}">
                <a16:creationId xmlns:a16="http://schemas.microsoft.com/office/drawing/2014/main" id="{797FBAB5-7A2E-4A22-0FF6-C46F8832582A}"/>
              </a:ext>
            </a:extLst>
          </p:cNvPr>
          <p:cNvSpPr txBox="1"/>
          <p:nvPr/>
        </p:nvSpPr>
        <p:spPr>
          <a:xfrm>
            <a:off x="0" y="0"/>
            <a:ext cx="12192000" cy="668400"/>
          </a:xfrm>
          <a:prstGeom prst="rect">
            <a:avLst/>
          </a:prstGeom>
          <a:solidFill>
            <a:srgbClr val="A6A6A6"/>
          </a:solidFill>
          <a:ln>
            <a:noFill/>
          </a:ln>
        </p:spPr>
        <p:txBody>
          <a:bodyPr spcFirstLastPara="1" wrap="square" lIns="82875" tIns="41425" rIns="82875" bIns="41425"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3" name="Google Shape;295;g3cb4c15e52a_0_54">
            <a:extLst>
              <a:ext uri="{FF2B5EF4-FFF2-40B4-BE49-F238E27FC236}">
                <a16:creationId xmlns:a16="http://schemas.microsoft.com/office/drawing/2014/main" id="{3F488502-2833-8F18-794E-7432B692A593}"/>
              </a:ext>
            </a:extLst>
          </p:cNvPr>
          <p:cNvSpPr txBox="1"/>
          <p:nvPr/>
        </p:nvSpPr>
        <p:spPr>
          <a:xfrm>
            <a:off x="193675" y="77787"/>
            <a:ext cx="7778700" cy="551700"/>
          </a:xfrm>
          <a:prstGeom prst="rect">
            <a:avLst/>
          </a:prstGeom>
          <a:noFill/>
          <a:ln>
            <a:noFill/>
          </a:ln>
        </p:spPr>
        <p:txBody>
          <a:bodyPr spcFirstLastPara="1" wrap="square" lIns="82875" tIns="41425" rIns="82875" bIns="41425" anchor="t" anchorCtr="0">
            <a:spAutoFit/>
          </a:bodyPr>
          <a:lstStyle/>
          <a:p>
            <a:pPr marL="0" marR="0" lvl="0" indent="0" algn="l" rtl="0">
              <a:lnSpc>
                <a:spcPct val="95000"/>
              </a:lnSpc>
              <a:spcBef>
                <a:spcPts val="0"/>
              </a:spcBef>
              <a:spcAft>
                <a:spcPts val="0"/>
              </a:spcAft>
              <a:buClr>
                <a:schemeClr val="lt1"/>
              </a:buClr>
              <a:buSzPts val="3200"/>
              <a:buFont typeface="Calibri"/>
              <a:buNone/>
            </a:pPr>
            <a:r>
              <a:rPr lang="en-US" sz="3200" b="1" dirty="0">
                <a:solidFill>
                  <a:schemeClr val="lt1"/>
                </a:solidFill>
                <a:latin typeface="Calibri"/>
                <a:ea typeface="Calibri"/>
                <a:cs typeface="Calibri"/>
                <a:sym typeface="Calibri"/>
              </a:rPr>
              <a:t>AI and HPC education @ </a:t>
            </a:r>
            <a:r>
              <a:rPr lang="en-US" sz="3200" b="1" dirty="0" err="1">
                <a:solidFill>
                  <a:schemeClr val="lt1"/>
                </a:solidFill>
                <a:latin typeface="Calibri"/>
                <a:ea typeface="Calibri"/>
                <a:cs typeface="Calibri"/>
                <a:sym typeface="Calibri"/>
              </a:rPr>
              <a:t>UniTS</a:t>
            </a:r>
            <a:endParaRPr dirty="0"/>
          </a:p>
        </p:txBody>
      </p:sp>
      <p:pic>
        <p:nvPicPr>
          <p:cNvPr id="4" name="Google Shape;296;g3cb4c15e52a_0_54">
            <a:extLst>
              <a:ext uri="{FF2B5EF4-FFF2-40B4-BE49-F238E27FC236}">
                <a16:creationId xmlns:a16="http://schemas.microsoft.com/office/drawing/2014/main" id="{3875FBB7-AA5D-3AB9-34E5-15083659C55C}"/>
              </a:ext>
            </a:extLst>
          </p:cNvPr>
          <p:cNvPicPr preferRelativeResize="0"/>
          <p:nvPr/>
        </p:nvPicPr>
        <p:blipFill rotWithShape="1">
          <a:blip r:embed="rId4">
            <a:alphaModFix/>
          </a:blip>
          <a:srcRect/>
          <a:stretch/>
        </p:blipFill>
        <p:spPr>
          <a:xfrm>
            <a:off x="11442827" y="-22225"/>
            <a:ext cx="747575" cy="736600"/>
          </a:xfrm>
          <a:prstGeom prst="rect">
            <a:avLst/>
          </a:prstGeom>
          <a:noFill/>
          <a:ln>
            <a:noFill/>
          </a:ln>
        </p:spPr>
      </p:pic>
      <p:sp>
        <p:nvSpPr>
          <p:cNvPr id="5" name="CasellaDiTesto 4">
            <a:extLst>
              <a:ext uri="{FF2B5EF4-FFF2-40B4-BE49-F238E27FC236}">
                <a16:creationId xmlns:a16="http://schemas.microsoft.com/office/drawing/2014/main" id="{1AA4AC90-02E8-064A-216F-46E00F7C22E1}"/>
              </a:ext>
            </a:extLst>
          </p:cNvPr>
          <p:cNvSpPr txBox="1"/>
          <p:nvPr/>
        </p:nvSpPr>
        <p:spPr>
          <a:xfrm>
            <a:off x="193675" y="880533"/>
            <a:ext cx="2628547" cy="400110"/>
          </a:xfrm>
          <a:prstGeom prst="rect">
            <a:avLst/>
          </a:prstGeom>
          <a:noFill/>
        </p:spPr>
        <p:txBody>
          <a:bodyPr wrap="square" rtlCol="0">
            <a:spAutoFit/>
          </a:bodyPr>
          <a:lstStyle/>
          <a:p>
            <a:r>
              <a:rPr lang="it-IS" sz="2000" dirty="0">
                <a:solidFill>
                  <a:schemeClr val="accent1"/>
                </a:solidFill>
              </a:rPr>
              <a:t>Courtesy: L. Bortolussi</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E7C518E-D01A-BC6E-3DF6-6BB1A56F689F}"/>
              </a:ext>
            </a:extLst>
          </p:cNvPr>
          <p:cNvSpPr/>
          <p:nvPr/>
        </p:nvSpPr>
        <p:spPr>
          <a:xfrm>
            <a:off x="-1587" y="0"/>
            <a:ext cx="12192000" cy="668338"/>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lIns="82909" tIns="41455" rIns="82909" bIns="41455" anchor="ctr"/>
          <a:lstStyle/>
          <a:p>
            <a:pPr algn="ctr" eaLnBrk="1" fontAlgn="auto" hangingPunct="1">
              <a:spcBef>
                <a:spcPts val="0"/>
              </a:spcBef>
              <a:spcAft>
                <a:spcPts val="0"/>
              </a:spcAft>
              <a:defRPr/>
            </a:pPr>
            <a:endParaRPr lang="en-US" sz="1633"/>
          </a:p>
        </p:txBody>
      </p:sp>
      <p:sp>
        <p:nvSpPr>
          <p:cNvPr id="39938" name="TextBox 15">
            <a:extLst>
              <a:ext uri="{FF2B5EF4-FFF2-40B4-BE49-F238E27FC236}">
                <a16:creationId xmlns:a16="http://schemas.microsoft.com/office/drawing/2014/main" id="{B8B7A8C1-AC6A-C57B-2F68-FB276755D926}"/>
              </a:ext>
            </a:extLst>
          </p:cNvPr>
          <p:cNvSpPr txBox="1">
            <a:spLocks noChangeArrowheads="1"/>
          </p:cNvSpPr>
          <p:nvPr/>
        </p:nvSpPr>
        <p:spPr bwMode="auto">
          <a:xfrm>
            <a:off x="149225" y="79375"/>
            <a:ext cx="8024813"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09" tIns="41455" rIns="82909" bIns="41455">
            <a:spAutoFit/>
          </a:bodyPr>
          <a:lstStyle>
            <a:lvl1pPr defTabSz="827088">
              <a:tabLst>
                <a:tab pos="655638" algn="l"/>
                <a:tab pos="1309688" algn="l"/>
                <a:tab pos="1966913" algn="l"/>
                <a:tab pos="2622550" algn="l"/>
                <a:tab pos="3278188" algn="l"/>
              </a:tabLst>
              <a:defRPr>
                <a:solidFill>
                  <a:schemeClr val="tx1"/>
                </a:solidFill>
                <a:latin typeface="Calibri" panose="020F0502020204030204" pitchFamily="34" charset="0"/>
              </a:defRPr>
            </a:lvl1pPr>
            <a:lvl2pPr marL="742950" indent="-285750" defTabSz="827088">
              <a:tabLst>
                <a:tab pos="655638" algn="l"/>
                <a:tab pos="1309688" algn="l"/>
                <a:tab pos="1966913" algn="l"/>
                <a:tab pos="2622550" algn="l"/>
                <a:tab pos="3278188" algn="l"/>
              </a:tabLst>
              <a:defRPr>
                <a:solidFill>
                  <a:schemeClr val="tx1"/>
                </a:solidFill>
                <a:latin typeface="Calibri" panose="020F0502020204030204" pitchFamily="34" charset="0"/>
              </a:defRPr>
            </a:lvl2pPr>
            <a:lvl3pPr marL="1143000" indent="-228600" defTabSz="827088">
              <a:tabLst>
                <a:tab pos="655638" algn="l"/>
                <a:tab pos="1309688" algn="l"/>
                <a:tab pos="1966913" algn="l"/>
                <a:tab pos="2622550" algn="l"/>
                <a:tab pos="3278188" algn="l"/>
              </a:tabLst>
              <a:defRPr>
                <a:solidFill>
                  <a:schemeClr val="tx1"/>
                </a:solidFill>
                <a:latin typeface="Calibri" panose="020F0502020204030204" pitchFamily="34" charset="0"/>
              </a:defRPr>
            </a:lvl3pPr>
            <a:lvl4pPr marL="1600200" indent="-228600" defTabSz="827088">
              <a:tabLst>
                <a:tab pos="655638" algn="l"/>
                <a:tab pos="1309688" algn="l"/>
                <a:tab pos="1966913" algn="l"/>
                <a:tab pos="2622550" algn="l"/>
                <a:tab pos="3278188" algn="l"/>
              </a:tabLst>
              <a:defRPr>
                <a:solidFill>
                  <a:schemeClr val="tx1"/>
                </a:solidFill>
                <a:latin typeface="Calibri" panose="020F0502020204030204" pitchFamily="34" charset="0"/>
              </a:defRPr>
            </a:lvl4pPr>
            <a:lvl5pPr marL="2057400" indent="-228600" defTabSz="827088">
              <a:tabLst>
                <a:tab pos="655638" algn="l"/>
                <a:tab pos="1309688" algn="l"/>
                <a:tab pos="1966913" algn="l"/>
                <a:tab pos="2622550" algn="l"/>
                <a:tab pos="3278188" algn="l"/>
              </a:tabLst>
              <a:defRPr>
                <a:solidFill>
                  <a:schemeClr val="tx1"/>
                </a:solidFill>
                <a:latin typeface="Calibri" panose="020F0502020204030204" pitchFamily="34" charset="0"/>
              </a:defRPr>
            </a:lvl5pPr>
            <a:lvl6pPr marL="2514600" indent="-228600" defTabSz="827088" fontAlgn="base">
              <a:spcBef>
                <a:spcPct val="0"/>
              </a:spcBef>
              <a:spcAft>
                <a:spcPct val="0"/>
              </a:spcAft>
              <a:tabLst>
                <a:tab pos="655638" algn="l"/>
                <a:tab pos="1309688" algn="l"/>
                <a:tab pos="1966913" algn="l"/>
                <a:tab pos="2622550" algn="l"/>
                <a:tab pos="3278188" algn="l"/>
              </a:tabLst>
              <a:defRPr>
                <a:solidFill>
                  <a:schemeClr val="tx1"/>
                </a:solidFill>
                <a:latin typeface="Calibri" panose="020F0502020204030204" pitchFamily="34" charset="0"/>
              </a:defRPr>
            </a:lvl6pPr>
            <a:lvl7pPr marL="2971800" indent="-228600" defTabSz="827088" fontAlgn="base">
              <a:spcBef>
                <a:spcPct val="0"/>
              </a:spcBef>
              <a:spcAft>
                <a:spcPct val="0"/>
              </a:spcAft>
              <a:tabLst>
                <a:tab pos="655638" algn="l"/>
                <a:tab pos="1309688" algn="l"/>
                <a:tab pos="1966913" algn="l"/>
                <a:tab pos="2622550" algn="l"/>
                <a:tab pos="3278188" algn="l"/>
              </a:tabLst>
              <a:defRPr>
                <a:solidFill>
                  <a:schemeClr val="tx1"/>
                </a:solidFill>
                <a:latin typeface="Calibri" panose="020F0502020204030204" pitchFamily="34" charset="0"/>
              </a:defRPr>
            </a:lvl7pPr>
            <a:lvl8pPr marL="3429000" indent="-228600" defTabSz="827088" fontAlgn="base">
              <a:spcBef>
                <a:spcPct val="0"/>
              </a:spcBef>
              <a:spcAft>
                <a:spcPct val="0"/>
              </a:spcAft>
              <a:tabLst>
                <a:tab pos="655638" algn="l"/>
                <a:tab pos="1309688" algn="l"/>
                <a:tab pos="1966913" algn="l"/>
                <a:tab pos="2622550" algn="l"/>
                <a:tab pos="3278188" algn="l"/>
              </a:tabLst>
              <a:defRPr>
                <a:solidFill>
                  <a:schemeClr val="tx1"/>
                </a:solidFill>
                <a:latin typeface="Calibri" panose="020F0502020204030204" pitchFamily="34" charset="0"/>
              </a:defRPr>
            </a:lvl8pPr>
            <a:lvl9pPr marL="3886200" indent="-228600" defTabSz="827088" fontAlgn="base">
              <a:spcBef>
                <a:spcPct val="0"/>
              </a:spcBef>
              <a:spcAft>
                <a:spcPct val="0"/>
              </a:spcAft>
              <a:tabLst>
                <a:tab pos="655638" algn="l"/>
                <a:tab pos="1309688" algn="l"/>
                <a:tab pos="1966913" algn="l"/>
                <a:tab pos="2622550" algn="l"/>
                <a:tab pos="3278188" algn="l"/>
              </a:tabLst>
              <a:defRPr>
                <a:solidFill>
                  <a:schemeClr val="tx1"/>
                </a:solidFill>
                <a:latin typeface="Calibri" panose="020F0502020204030204" pitchFamily="34" charset="0"/>
              </a:defRPr>
            </a:lvl9pPr>
          </a:lstStyle>
          <a:p>
            <a:pPr eaLnBrk="1" hangingPunct="1">
              <a:lnSpc>
                <a:spcPct val="95000"/>
              </a:lnSpc>
              <a:buClr>
                <a:srgbClr val="000000"/>
              </a:buClr>
              <a:buSzPct val="45000"/>
            </a:pPr>
            <a:r>
              <a:rPr lang="it-IT" altLang="it-IS" sz="3200" b="1" dirty="0" err="1">
                <a:solidFill>
                  <a:srgbClr val="FFFFFF"/>
                </a:solidFill>
              </a:rPr>
              <a:t>Programmatics</a:t>
            </a:r>
            <a:r>
              <a:rPr lang="it-IT" altLang="it-IS" sz="3200" b="1" dirty="0">
                <a:solidFill>
                  <a:srgbClr val="FFFFFF"/>
                </a:solidFill>
              </a:rPr>
              <a:t> &amp; take-home </a:t>
            </a:r>
            <a:r>
              <a:rPr lang="it-IT" altLang="it-IS" sz="3200" b="1" dirty="0" err="1">
                <a:solidFill>
                  <a:srgbClr val="FFFFFF"/>
                </a:solidFill>
              </a:rPr>
              <a:t>messages</a:t>
            </a:r>
            <a:endParaRPr lang="it-IT" altLang="it-IS" sz="3200" dirty="0">
              <a:solidFill>
                <a:srgbClr val="FFFFFF"/>
              </a:solidFill>
            </a:endParaRPr>
          </a:p>
        </p:txBody>
      </p:sp>
      <p:pic>
        <p:nvPicPr>
          <p:cNvPr id="39939" name="Picture 8">
            <a:extLst>
              <a:ext uri="{FF2B5EF4-FFF2-40B4-BE49-F238E27FC236}">
                <a16:creationId xmlns:a16="http://schemas.microsoft.com/office/drawing/2014/main" id="{1D7F9E46-C766-5732-0FDC-503ED989EC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01868" y="-22225"/>
            <a:ext cx="732896" cy="722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9">
            <a:extLst>
              <a:ext uri="{FF2B5EF4-FFF2-40B4-BE49-F238E27FC236}">
                <a16:creationId xmlns:a16="http://schemas.microsoft.com/office/drawing/2014/main" id="{EE21A070-6153-AD95-CA44-1A06066EA8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3267" y="-22225"/>
            <a:ext cx="757146" cy="722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a:extLst>
              <a:ext uri="{FF2B5EF4-FFF2-40B4-BE49-F238E27FC236}">
                <a16:creationId xmlns:a16="http://schemas.microsoft.com/office/drawing/2014/main" id="{09FFAAEC-44EF-87A2-8D6D-7D5D9BA5C869}"/>
              </a:ext>
            </a:extLst>
          </p:cNvPr>
          <p:cNvSpPr txBox="1"/>
          <p:nvPr/>
        </p:nvSpPr>
        <p:spPr>
          <a:xfrm>
            <a:off x="149225" y="948690"/>
            <a:ext cx="11911922" cy="5262979"/>
          </a:xfrm>
          <a:prstGeom prst="rect">
            <a:avLst/>
          </a:prstGeom>
          <a:noFill/>
        </p:spPr>
        <p:txBody>
          <a:bodyPr wrap="square" rtlCol="0">
            <a:spAutoFit/>
          </a:bodyPr>
          <a:lstStyle/>
          <a:p>
            <a:r>
              <a:rPr lang="it-IS" sz="2400" b="1" dirty="0">
                <a:solidFill>
                  <a:schemeClr val="accent1"/>
                </a:solidFill>
              </a:rPr>
              <a:t>DF-UniTS &amp; INAF-OATs</a:t>
            </a:r>
            <a:r>
              <a:rPr lang="it-IS" sz="2400" dirty="0"/>
              <a:t>: an established tradition of collaboration in </a:t>
            </a:r>
            <a:r>
              <a:rPr lang="it-IS" sz="2400" i="1" dirty="0"/>
              <a:t>Computational Astrophysics</a:t>
            </a:r>
          </a:p>
          <a:p>
            <a:pPr marL="1257300" lvl="2" indent="-342900">
              <a:buClr>
                <a:srgbClr val="FF0000"/>
              </a:buClr>
              <a:buSzPct val="150000"/>
              <a:buFont typeface="Arial" panose="020B0604020202020204" pitchFamily="34" charset="0"/>
              <a:buChar char="•"/>
            </a:pPr>
            <a:r>
              <a:rPr lang="it-IS" sz="2400" dirty="0"/>
              <a:t>Solid scientific collaborations</a:t>
            </a:r>
          </a:p>
          <a:p>
            <a:pPr marL="1257300" lvl="2" indent="-342900">
              <a:buClr>
                <a:srgbClr val="FF0000"/>
              </a:buClr>
              <a:buSzPct val="150000"/>
              <a:buFont typeface="Arial" panose="020B0604020202020204" pitchFamily="34" charset="0"/>
              <a:buChar char="•"/>
            </a:pPr>
            <a:r>
              <a:rPr lang="it-IS" sz="2400" dirty="0"/>
              <a:t>Coordinated participation to funding projects: EU (e.g. Euro-HPC) and national (ICSC, PRIN)</a:t>
            </a:r>
          </a:p>
          <a:p>
            <a:pPr marL="1257300" lvl="2" indent="-342900">
              <a:buClr>
                <a:srgbClr val="FF0000"/>
              </a:buClr>
              <a:buSzPct val="150000"/>
              <a:buFont typeface="Arial" panose="020B0604020202020204" pitchFamily="34" charset="0"/>
              <a:buChar char="•"/>
            </a:pPr>
            <a:r>
              <a:rPr lang="it-IS" sz="2400" dirty="0"/>
              <a:t>PhD-level training: co-supervision and co-funding of PhD fellowships</a:t>
            </a:r>
          </a:p>
          <a:p>
            <a:pPr marL="1257300" lvl="2" indent="-342900">
              <a:buClr>
                <a:srgbClr val="FF0000"/>
              </a:buClr>
              <a:buSzPct val="150000"/>
              <a:buFont typeface="Arial" panose="020B0604020202020204" pitchFamily="34" charset="0"/>
              <a:buChar char="•"/>
            </a:pPr>
            <a:r>
              <a:rPr lang="it-IS" sz="2400" dirty="0"/>
              <a:t>Training at undergrad level: co-supervision of student, teaching, mentoring, tutoring</a:t>
            </a:r>
          </a:p>
          <a:p>
            <a:endParaRPr lang="it-IS" sz="2400" dirty="0"/>
          </a:p>
          <a:p>
            <a:r>
              <a:rPr lang="it-IS" sz="2400" b="1" dirty="0">
                <a:solidFill>
                  <a:schemeClr val="accent1"/>
                </a:solidFill>
              </a:rPr>
              <a:t>UniTS &amp; INAF: </a:t>
            </a:r>
            <a:r>
              <a:rPr lang="it-IS" sz="2400" dirty="0"/>
              <a:t>A virtuous example of mutual benefit </a:t>
            </a:r>
            <a:r>
              <a:rPr lang="it-IS" sz="2400" i="1" dirty="0"/>
              <a:t>(not only in HPC &amp; Big Data) </a:t>
            </a:r>
          </a:p>
          <a:p>
            <a:pPr marL="1257300" lvl="2" indent="-342900">
              <a:buClr>
                <a:srgbClr val="FF0000"/>
              </a:buClr>
              <a:buSzPct val="150000"/>
              <a:buFont typeface="Arial" panose="020B0604020202020204" pitchFamily="34" charset="0"/>
              <a:buChar char="•"/>
            </a:pPr>
            <a:r>
              <a:rPr lang="it-IS" sz="2400" dirty="0"/>
              <a:t>Access to computing infrastructures and data-storage facilities</a:t>
            </a:r>
          </a:p>
          <a:p>
            <a:pPr marL="1257300" lvl="2" indent="-342900">
              <a:buClr>
                <a:srgbClr val="FF0000"/>
              </a:buClr>
              <a:buSzPct val="150000"/>
              <a:buFont typeface="Arial" panose="020B0604020202020204" pitchFamily="34" charset="0"/>
              <a:buChar char="•"/>
            </a:pPr>
            <a:r>
              <a:rPr lang="it-IS" sz="2400" dirty="0"/>
              <a:t>Training of a next generation scientists and technologists expert in HPC &amp; Big Data</a:t>
            </a:r>
          </a:p>
          <a:p>
            <a:pPr lvl="2">
              <a:buClr>
                <a:srgbClr val="FF0000"/>
              </a:buClr>
              <a:buSzPct val="150000"/>
            </a:pPr>
            <a:r>
              <a:rPr lang="it-IS" sz="2400" dirty="0"/>
              <a:t>       </a:t>
            </a:r>
            <a:r>
              <a:rPr lang="it-IT" altLang="it-IS" sz="2400" dirty="0">
                <a:solidFill>
                  <a:srgbClr val="FF0000"/>
                </a:solidFill>
              </a:rPr>
              <a:t>➜ </a:t>
            </a:r>
            <a:r>
              <a:rPr lang="it-IS" sz="2400" dirty="0"/>
              <a:t>not optional for the future of astrophysics and for a high-profile role of INAF in  	one of the most strategic directions of societal and economic development</a:t>
            </a:r>
          </a:p>
          <a:p>
            <a:pPr marL="1257300" lvl="2" indent="-342900">
              <a:buClr>
                <a:srgbClr val="FF0000"/>
              </a:buClr>
              <a:buSzPct val="150000"/>
              <a:buFont typeface="Arial" panose="020B0604020202020204" pitchFamily="34" charset="0"/>
              <a:buChar char="•"/>
            </a:pPr>
            <a:r>
              <a:rPr lang="it-IS" sz="2400" dirty="0"/>
              <a:t>Possibility to collaborate on the definition of strategies and priorities for education and training</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1FBBFE5-B8D4-57F5-F9E7-94DF16BA516E}"/>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9E27A69C-1CBD-F259-4E36-B20DE318CA51}"/>
              </a:ext>
            </a:extLst>
          </p:cNvPr>
          <p:cNvSpPr/>
          <p:nvPr/>
        </p:nvSpPr>
        <p:spPr>
          <a:xfrm>
            <a:off x="-1587" y="0"/>
            <a:ext cx="12192000" cy="668338"/>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lIns="82909" tIns="41455" rIns="82909" bIns="41455" anchor="ctr"/>
          <a:lstStyle/>
          <a:p>
            <a:pPr algn="ctr" eaLnBrk="1" fontAlgn="auto" hangingPunct="1">
              <a:spcBef>
                <a:spcPts val="0"/>
              </a:spcBef>
              <a:spcAft>
                <a:spcPts val="0"/>
              </a:spcAft>
              <a:defRPr/>
            </a:pPr>
            <a:endParaRPr lang="en-US" sz="1633"/>
          </a:p>
        </p:txBody>
      </p:sp>
      <p:sp>
        <p:nvSpPr>
          <p:cNvPr id="39938" name="TextBox 15">
            <a:extLst>
              <a:ext uri="{FF2B5EF4-FFF2-40B4-BE49-F238E27FC236}">
                <a16:creationId xmlns:a16="http://schemas.microsoft.com/office/drawing/2014/main" id="{12822337-8FCB-E4EB-4FA4-A97D7AC55BCD}"/>
              </a:ext>
            </a:extLst>
          </p:cNvPr>
          <p:cNvSpPr txBox="1">
            <a:spLocks noChangeArrowheads="1"/>
          </p:cNvSpPr>
          <p:nvPr/>
        </p:nvSpPr>
        <p:spPr bwMode="auto">
          <a:xfrm>
            <a:off x="149225" y="79375"/>
            <a:ext cx="8024813"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09" tIns="41455" rIns="82909" bIns="41455">
            <a:spAutoFit/>
          </a:bodyPr>
          <a:lstStyle>
            <a:lvl1pPr defTabSz="827088">
              <a:tabLst>
                <a:tab pos="655638" algn="l"/>
                <a:tab pos="1309688" algn="l"/>
                <a:tab pos="1966913" algn="l"/>
                <a:tab pos="2622550" algn="l"/>
                <a:tab pos="3278188" algn="l"/>
              </a:tabLst>
              <a:defRPr>
                <a:solidFill>
                  <a:schemeClr val="tx1"/>
                </a:solidFill>
                <a:latin typeface="Calibri" panose="020F0502020204030204" pitchFamily="34" charset="0"/>
              </a:defRPr>
            </a:lvl1pPr>
            <a:lvl2pPr marL="742950" indent="-285750" defTabSz="827088">
              <a:tabLst>
                <a:tab pos="655638" algn="l"/>
                <a:tab pos="1309688" algn="l"/>
                <a:tab pos="1966913" algn="l"/>
                <a:tab pos="2622550" algn="l"/>
                <a:tab pos="3278188" algn="l"/>
              </a:tabLst>
              <a:defRPr>
                <a:solidFill>
                  <a:schemeClr val="tx1"/>
                </a:solidFill>
                <a:latin typeface="Calibri" panose="020F0502020204030204" pitchFamily="34" charset="0"/>
              </a:defRPr>
            </a:lvl2pPr>
            <a:lvl3pPr marL="1143000" indent="-228600" defTabSz="827088">
              <a:tabLst>
                <a:tab pos="655638" algn="l"/>
                <a:tab pos="1309688" algn="l"/>
                <a:tab pos="1966913" algn="l"/>
                <a:tab pos="2622550" algn="l"/>
                <a:tab pos="3278188" algn="l"/>
              </a:tabLst>
              <a:defRPr>
                <a:solidFill>
                  <a:schemeClr val="tx1"/>
                </a:solidFill>
                <a:latin typeface="Calibri" panose="020F0502020204030204" pitchFamily="34" charset="0"/>
              </a:defRPr>
            </a:lvl3pPr>
            <a:lvl4pPr marL="1600200" indent="-228600" defTabSz="827088">
              <a:tabLst>
                <a:tab pos="655638" algn="l"/>
                <a:tab pos="1309688" algn="l"/>
                <a:tab pos="1966913" algn="l"/>
                <a:tab pos="2622550" algn="l"/>
                <a:tab pos="3278188" algn="l"/>
              </a:tabLst>
              <a:defRPr>
                <a:solidFill>
                  <a:schemeClr val="tx1"/>
                </a:solidFill>
                <a:latin typeface="Calibri" panose="020F0502020204030204" pitchFamily="34" charset="0"/>
              </a:defRPr>
            </a:lvl4pPr>
            <a:lvl5pPr marL="2057400" indent="-228600" defTabSz="827088">
              <a:tabLst>
                <a:tab pos="655638" algn="l"/>
                <a:tab pos="1309688" algn="l"/>
                <a:tab pos="1966913" algn="l"/>
                <a:tab pos="2622550" algn="l"/>
                <a:tab pos="3278188" algn="l"/>
              </a:tabLst>
              <a:defRPr>
                <a:solidFill>
                  <a:schemeClr val="tx1"/>
                </a:solidFill>
                <a:latin typeface="Calibri" panose="020F0502020204030204" pitchFamily="34" charset="0"/>
              </a:defRPr>
            </a:lvl5pPr>
            <a:lvl6pPr marL="2514600" indent="-228600" defTabSz="827088" fontAlgn="base">
              <a:spcBef>
                <a:spcPct val="0"/>
              </a:spcBef>
              <a:spcAft>
                <a:spcPct val="0"/>
              </a:spcAft>
              <a:tabLst>
                <a:tab pos="655638" algn="l"/>
                <a:tab pos="1309688" algn="l"/>
                <a:tab pos="1966913" algn="l"/>
                <a:tab pos="2622550" algn="l"/>
                <a:tab pos="3278188" algn="l"/>
              </a:tabLst>
              <a:defRPr>
                <a:solidFill>
                  <a:schemeClr val="tx1"/>
                </a:solidFill>
                <a:latin typeface="Calibri" panose="020F0502020204030204" pitchFamily="34" charset="0"/>
              </a:defRPr>
            </a:lvl6pPr>
            <a:lvl7pPr marL="2971800" indent="-228600" defTabSz="827088" fontAlgn="base">
              <a:spcBef>
                <a:spcPct val="0"/>
              </a:spcBef>
              <a:spcAft>
                <a:spcPct val="0"/>
              </a:spcAft>
              <a:tabLst>
                <a:tab pos="655638" algn="l"/>
                <a:tab pos="1309688" algn="l"/>
                <a:tab pos="1966913" algn="l"/>
                <a:tab pos="2622550" algn="l"/>
                <a:tab pos="3278188" algn="l"/>
              </a:tabLst>
              <a:defRPr>
                <a:solidFill>
                  <a:schemeClr val="tx1"/>
                </a:solidFill>
                <a:latin typeface="Calibri" panose="020F0502020204030204" pitchFamily="34" charset="0"/>
              </a:defRPr>
            </a:lvl7pPr>
            <a:lvl8pPr marL="3429000" indent="-228600" defTabSz="827088" fontAlgn="base">
              <a:spcBef>
                <a:spcPct val="0"/>
              </a:spcBef>
              <a:spcAft>
                <a:spcPct val="0"/>
              </a:spcAft>
              <a:tabLst>
                <a:tab pos="655638" algn="l"/>
                <a:tab pos="1309688" algn="l"/>
                <a:tab pos="1966913" algn="l"/>
                <a:tab pos="2622550" algn="l"/>
                <a:tab pos="3278188" algn="l"/>
              </a:tabLst>
              <a:defRPr>
                <a:solidFill>
                  <a:schemeClr val="tx1"/>
                </a:solidFill>
                <a:latin typeface="Calibri" panose="020F0502020204030204" pitchFamily="34" charset="0"/>
              </a:defRPr>
            </a:lvl8pPr>
            <a:lvl9pPr marL="3886200" indent="-228600" defTabSz="827088" fontAlgn="base">
              <a:spcBef>
                <a:spcPct val="0"/>
              </a:spcBef>
              <a:spcAft>
                <a:spcPct val="0"/>
              </a:spcAft>
              <a:tabLst>
                <a:tab pos="655638" algn="l"/>
                <a:tab pos="1309688" algn="l"/>
                <a:tab pos="1966913" algn="l"/>
                <a:tab pos="2622550" algn="l"/>
                <a:tab pos="3278188" algn="l"/>
              </a:tabLst>
              <a:defRPr>
                <a:solidFill>
                  <a:schemeClr val="tx1"/>
                </a:solidFill>
                <a:latin typeface="Calibri" panose="020F0502020204030204" pitchFamily="34" charset="0"/>
              </a:defRPr>
            </a:lvl9pPr>
          </a:lstStyle>
          <a:p>
            <a:pPr eaLnBrk="1" hangingPunct="1">
              <a:lnSpc>
                <a:spcPct val="95000"/>
              </a:lnSpc>
              <a:buClr>
                <a:srgbClr val="000000"/>
              </a:buClr>
              <a:buSzPct val="45000"/>
            </a:pPr>
            <a:r>
              <a:rPr lang="it-IT" altLang="it-IS" sz="3200" b="1" dirty="0" err="1">
                <a:solidFill>
                  <a:srgbClr val="FFFFFF"/>
                </a:solidFill>
              </a:rPr>
              <a:t>Programmatics</a:t>
            </a:r>
            <a:r>
              <a:rPr lang="it-IT" altLang="it-IS" sz="3200" b="1" dirty="0">
                <a:solidFill>
                  <a:srgbClr val="FFFFFF"/>
                </a:solidFill>
              </a:rPr>
              <a:t> &amp; take-home </a:t>
            </a:r>
            <a:r>
              <a:rPr lang="it-IT" altLang="it-IS" sz="3200" b="1" dirty="0" err="1">
                <a:solidFill>
                  <a:srgbClr val="FFFFFF"/>
                </a:solidFill>
              </a:rPr>
              <a:t>messages</a:t>
            </a:r>
            <a:endParaRPr lang="it-IT" altLang="it-IS" sz="3200" dirty="0">
              <a:solidFill>
                <a:srgbClr val="FFFFFF"/>
              </a:solidFill>
            </a:endParaRPr>
          </a:p>
        </p:txBody>
      </p:sp>
      <p:pic>
        <p:nvPicPr>
          <p:cNvPr id="39939" name="Picture 8">
            <a:extLst>
              <a:ext uri="{FF2B5EF4-FFF2-40B4-BE49-F238E27FC236}">
                <a16:creationId xmlns:a16="http://schemas.microsoft.com/office/drawing/2014/main" id="{2D32F248-12B5-2AD4-847C-C57FF21328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01868" y="-22225"/>
            <a:ext cx="732896" cy="722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9">
            <a:extLst>
              <a:ext uri="{FF2B5EF4-FFF2-40B4-BE49-F238E27FC236}">
                <a16:creationId xmlns:a16="http://schemas.microsoft.com/office/drawing/2014/main" id="{8814D95E-C204-EEFA-020C-7897F9F71F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3267" y="-22225"/>
            <a:ext cx="757146" cy="722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a:extLst>
              <a:ext uri="{FF2B5EF4-FFF2-40B4-BE49-F238E27FC236}">
                <a16:creationId xmlns:a16="http://schemas.microsoft.com/office/drawing/2014/main" id="{25305484-263A-F69A-F3BE-03A306355420}"/>
              </a:ext>
            </a:extLst>
          </p:cNvPr>
          <p:cNvSpPr txBox="1"/>
          <p:nvPr/>
        </p:nvSpPr>
        <p:spPr>
          <a:xfrm>
            <a:off x="184284" y="779268"/>
            <a:ext cx="11627556" cy="4216539"/>
          </a:xfrm>
          <a:prstGeom prst="rect">
            <a:avLst/>
          </a:prstGeom>
          <a:noFill/>
        </p:spPr>
        <p:txBody>
          <a:bodyPr wrap="square" rtlCol="0">
            <a:spAutoFit/>
          </a:bodyPr>
          <a:lstStyle/>
          <a:p>
            <a:r>
              <a:rPr lang="it-IS" sz="2000" b="1" dirty="0">
                <a:solidFill>
                  <a:schemeClr val="accent1"/>
                </a:solidFill>
              </a:rPr>
              <a:t>DF-UniTS @ INAF-OATs</a:t>
            </a:r>
            <a:r>
              <a:rPr lang="it-IS" sz="2000" dirty="0"/>
              <a:t>: well-established tradition of collaboration in </a:t>
            </a:r>
            <a:r>
              <a:rPr lang="it-IS" sz="2000" i="1" u="sng" dirty="0"/>
              <a:t>Computational Astrophysics</a:t>
            </a:r>
          </a:p>
          <a:p>
            <a:pPr marL="1257300" lvl="2" indent="-342900">
              <a:buClr>
                <a:srgbClr val="FF0000"/>
              </a:buClr>
              <a:buSzPct val="150000"/>
              <a:buFont typeface="Arial" panose="020B0604020202020204" pitchFamily="34" charset="0"/>
              <a:buChar char="•"/>
            </a:pPr>
            <a:r>
              <a:rPr lang="it-IS" sz="2000" dirty="0"/>
              <a:t>Solid scientific collaborations</a:t>
            </a:r>
          </a:p>
          <a:p>
            <a:pPr marL="1257300" lvl="2" indent="-342900">
              <a:buClr>
                <a:srgbClr val="FF0000"/>
              </a:buClr>
              <a:buSzPct val="150000"/>
              <a:buFont typeface="Arial" panose="020B0604020202020204" pitchFamily="34" charset="0"/>
              <a:buChar char="•"/>
            </a:pPr>
            <a:r>
              <a:rPr lang="it-IS" sz="2000" dirty="0"/>
              <a:t>Coordinated participation to funding projects (EU and national)</a:t>
            </a:r>
          </a:p>
          <a:p>
            <a:pPr marL="1257300" lvl="2" indent="-342900">
              <a:buClr>
                <a:srgbClr val="FF0000"/>
              </a:buClr>
              <a:buSzPct val="150000"/>
              <a:buFont typeface="Arial" panose="020B0604020202020204" pitchFamily="34" charset="0"/>
              <a:buChar char="•"/>
            </a:pPr>
            <a:r>
              <a:rPr lang="it-IS" sz="2000" dirty="0"/>
              <a:t>PhD-level training: co-supervision and co-funding of PhD fellowships</a:t>
            </a:r>
          </a:p>
          <a:p>
            <a:pPr marL="1257300" lvl="2" indent="-342900">
              <a:buClr>
                <a:srgbClr val="FF0000"/>
              </a:buClr>
              <a:buSzPct val="150000"/>
              <a:buFont typeface="Arial" panose="020B0604020202020204" pitchFamily="34" charset="0"/>
              <a:buChar char="•"/>
            </a:pPr>
            <a:r>
              <a:rPr lang="it-IS" sz="2000" dirty="0"/>
              <a:t>Training at undergrad level: co-supervision of student, teaching, mentoring, tutoring, ….</a:t>
            </a:r>
          </a:p>
          <a:p>
            <a:endParaRPr lang="it-IS" sz="1200" dirty="0"/>
          </a:p>
          <a:p>
            <a:r>
              <a:rPr lang="it-IS" sz="2000" b="1" dirty="0">
                <a:solidFill>
                  <a:schemeClr val="accent1"/>
                </a:solidFill>
              </a:rPr>
              <a:t>UniTS &amp; INAF: </a:t>
            </a:r>
            <a:r>
              <a:rPr lang="it-IS" sz="2000" dirty="0"/>
              <a:t>A virtuous example of mutual benefit from full synergy </a:t>
            </a:r>
            <a:r>
              <a:rPr lang="it-IS" sz="2000" i="1" dirty="0"/>
              <a:t>(not only in HPC &amp; Big Data) </a:t>
            </a:r>
          </a:p>
          <a:p>
            <a:pPr marL="1257300" lvl="2" indent="-342900">
              <a:buClr>
                <a:srgbClr val="FF0000"/>
              </a:buClr>
              <a:buSzPct val="150000"/>
              <a:buFont typeface="Arial" panose="020B0604020202020204" pitchFamily="34" charset="0"/>
              <a:buChar char="•"/>
            </a:pPr>
            <a:r>
              <a:rPr lang="it-IS" sz="2000" dirty="0"/>
              <a:t>Access to computing infrastructures and data-storage facilities</a:t>
            </a:r>
          </a:p>
          <a:p>
            <a:pPr marL="1257300" lvl="2" indent="-342900">
              <a:buClr>
                <a:srgbClr val="FF0000"/>
              </a:buClr>
              <a:buSzPct val="150000"/>
              <a:buFont typeface="Arial" panose="020B0604020202020204" pitchFamily="34" charset="0"/>
              <a:buChar char="•"/>
            </a:pPr>
            <a:r>
              <a:rPr lang="it-IS" sz="2000" dirty="0"/>
              <a:t>Training of a next generation scientists and technologists expert in HPC &amp; Big Data</a:t>
            </a:r>
          </a:p>
          <a:p>
            <a:pPr lvl="2">
              <a:buClr>
                <a:srgbClr val="FF0000"/>
              </a:buClr>
              <a:buSzPct val="150000"/>
            </a:pPr>
            <a:r>
              <a:rPr lang="it-IS" sz="2000" dirty="0"/>
              <a:t>       </a:t>
            </a:r>
            <a:r>
              <a:rPr lang="it-IT" altLang="it-IS" sz="2000" dirty="0">
                <a:solidFill>
                  <a:srgbClr val="FF0000"/>
                </a:solidFill>
              </a:rPr>
              <a:t>➜ </a:t>
            </a:r>
            <a:r>
              <a:rPr lang="it-IS" sz="2000" dirty="0"/>
              <a:t>not optional for the future of astrophysics and for a high-profile role of INAF in one of the </a:t>
            </a:r>
          </a:p>
          <a:p>
            <a:pPr lvl="2">
              <a:buClr>
                <a:srgbClr val="FF0000"/>
              </a:buClr>
              <a:buSzPct val="150000"/>
            </a:pPr>
            <a:r>
              <a:rPr lang="it-IS" sz="2000" dirty="0"/>
              <a:t>            most strategic directions of societal and economic development</a:t>
            </a:r>
          </a:p>
          <a:p>
            <a:pPr marL="1257300" lvl="2" indent="-342900">
              <a:buClr>
                <a:srgbClr val="FF0000"/>
              </a:buClr>
              <a:buSzPct val="150000"/>
              <a:buFont typeface="Arial" panose="020B0604020202020204" pitchFamily="34" charset="0"/>
              <a:buChar char="•"/>
            </a:pPr>
            <a:r>
              <a:rPr lang="it-IS" sz="2000" dirty="0"/>
              <a:t>Possibility to collaborate on the definition of strategies and priorities for education and training</a:t>
            </a:r>
          </a:p>
          <a:p>
            <a:endParaRPr lang="it-IS" dirty="0"/>
          </a:p>
          <a:p>
            <a:endParaRPr lang="it-IS" dirty="0"/>
          </a:p>
        </p:txBody>
      </p:sp>
      <p:pic>
        <p:nvPicPr>
          <p:cNvPr id="3" name="Immagine 2">
            <a:extLst>
              <a:ext uri="{FF2B5EF4-FFF2-40B4-BE49-F238E27FC236}">
                <a16:creationId xmlns:a16="http://schemas.microsoft.com/office/drawing/2014/main" id="{618AFA10-BE73-E5D8-6945-D535BDDC08E5}"/>
              </a:ext>
            </a:extLst>
          </p:cNvPr>
          <p:cNvPicPr>
            <a:picLocks noChangeAspect="1"/>
          </p:cNvPicPr>
          <p:nvPr/>
        </p:nvPicPr>
        <p:blipFill>
          <a:blip r:embed="rId5"/>
          <a:stretch>
            <a:fillRect/>
          </a:stretch>
        </p:blipFill>
        <p:spPr>
          <a:xfrm>
            <a:off x="1022767" y="4583290"/>
            <a:ext cx="10143292" cy="1768175"/>
          </a:xfrm>
          <a:prstGeom prst="rect">
            <a:avLst/>
          </a:prstGeom>
        </p:spPr>
      </p:pic>
    </p:spTree>
    <p:extLst>
      <p:ext uri="{BB962C8B-B14F-4D97-AF65-F5344CB8AC3E}">
        <p14:creationId xmlns:p14="http://schemas.microsoft.com/office/powerpoint/2010/main" val="3197421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08BF8C3-F203-FA30-2F0E-09D956E9D8BA}"/>
              </a:ext>
            </a:extLst>
          </p:cNvPr>
          <p:cNvSpPr/>
          <p:nvPr/>
        </p:nvSpPr>
        <p:spPr>
          <a:xfrm>
            <a:off x="0" y="0"/>
            <a:ext cx="12192000" cy="668338"/>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lIns="82893" tIns="41446" rIns="82893" bIns="41446" anchor="ctr"/>
          <a:lstStyle/>
          <a:p>
            <a:pPr algn="ctr" eaLnBrk="1" fontAlgn="auto" hangingPunct="1">
              <a:spcBef>
                <a:spcPts val="0"/>
              </a:spcBef>
              <a:spcAft>
                <a:spcPts val="0"/>
              </a:spcAft>
              <a:defRPr/>
            </a:pPr>
            <a:endParaRPr lang="en-US" sz="1633">
              <a:latin typeface="Calibri Regolare" charset="0"/>
            </a:endParaRPr>
          </a:p>
        </p:txBody>
      </p:sp>
      <p:sp>
        <p:nvSpPr>
          <p:cNvPr id="9" name="TextBox 8">
            <a:extLst>
              <a:ext uri="{FF2B5EF4-FFF2-40B4-BE49-F238E27FC236}">
                <a16:creationId xmlns:a16="http://schemas.microsoft.com/office/drawing/2014/main" id="{D2F11034-8E76-1855-53F5-C65DC2B4B93C}"/>
              </a:ext>
            </a:extLst>
          </p:cNvPr>
          <p:cNvSpPr txBox="1"/>
          <p:nvPr/>
        </p:nvSpPr>
        <p:spPr>
          <a:xfrm>
            <a:off x="193675" y="77788"/>
            <a:ext cx="6907213" cy="550862"/>
          </a:xfrm>
          <a:prstGeom prst="rect">
            <a:avLst/>
          </a:prstGeom>
          <a:noFill/>
        </p:spPr>
        <p:txBody>
          <a:bodyPr lIns="82893" tIns="41446" rIns="82893" bIns="41446">
            <a:spAutoFit/>
          </a:bodyPr>
          <a:lstStyle/>
          <a:p>
            <a:pPr defTabSz="826645" eaLnBrk="1" fontAlgn="auto" hangingPunct="1">
              <a:lnSpc>
                <a:spcPct val="95000"/>
              </a:lnSpc>
              <a:spcBef>
                <a:spcPts val="0"/>
              </a:spcBef>
              <a:spcAft>
                <a:spcPts val="0"/>
              </a:spcAft>
              <a:buClr>
                <a:srgbClr val="000000"/>
              </a:buClr>
              <a:buSzPct val="45000"/>
              <a:tabLst>
                <a:tab pos="0" algn="l"/>
                <a:tab pos="414041" algn="l"/>
                <a:tab pos="826645" algn="l"/>
                <a:tab pos="1242124" algn="l"/>
                <a:tab pos="1656165" algn="l"/>
                <a:tab pos="2070209" algn="l"/>
                <a:tab pos="2482811" algn="l"/>
                <a:tab pos="2898290" algn="l"/>
                <a:tab pos="3312334" algn="l"/>
                <a:tab pos="3726375" algn="l"/>
                <a:tab pos="4138976" algn="l"/>
                <a:tab pos="4554456" algn="l"/>
                <a:tab pos="4968497" algn="l"/>
                <a:tab pos="5381101" algn="l"/>
                <a:tab pos="5795143" algn="l"/>
                <a:tab pos="6210616" algn="l"/>
                <a:tab pos="6624664" algn="l"/>
                <a:tab pos="7037267" algn="l"/>
                <a:tab pos="7451309" algn="l"/>
                <a:tab pos="7866787" algn="l"/>
                <a:tab pos="8280829" algn="l"/>
              </a:tabLst>
              <a:defRPr/>
            </a:pPr>
            <a:r>
              <a:rPr lang="en-GB" sz="3200" b="1" dirty="0">
                <a:solidFill>
                  <a:schemeClr val="bg1"/>
                </a:solidFill>
                <a:latin typeface="Calibri Regolare" charset="0"/>
              </a:rPr>
              <a:t>What is a N-body + hydro code ?</a:t>
            </a:r>
          </a:p>
        </p:txBody>
      </p:sp>
      <p:sp>
        <p:nvSpPr>
          <p:cNvPr id="8" name="Text Box 6">
            <a:extLst>
              <a:ext uri="{FF2B5EF4-FFF2-40B4-BE49-F238E27FC236}">
                <a16:creationId xmlns:a16="http://schemas.microsoft.com/office/drawing/2014/main" id="{471E6B6F-858C-CE9D-28CA-8FFEEAAF6585}"/>
              </a:ext>
            </a:extLst>
          </p:cNvPr>
          <p:cNvSpPr txBox="1">
            <a:spLocks noChangeArrowheads="1"/>
          </p:cNvSpPr>
          <p:nvPr/>
        </p:nvSpPr>
        <p:spPr bwMode="auto">
          <a:xfrm>
            <a:off x="5148263" y="677863"/>
            <a:ext cx="7043737" cy="6142582"/>
          </a:xfrm>
          <a:prstGeom prst="rect">
            <a:avLst/>
          </a:prstGeom>
          <a:noFill/>
          <a:ln w="9525">
            <a:noFill/>
            <a:miter lim="800000"/>
            <a:headEnd/>
            <a:tailEnd/>
          </a:ln>
          <a:effectLst/>
        </p:spPr>
        <p:txBody>
          <a:bodyPr lIns="91310" tIns="45658" rIns="91310" bIns="45658">
            <a:spAutoFit/>
          </a:bodyPr>
          <a:lstStyle/>
          <a:p>
            <a:pPr eaLnBrk="1" fontAlgn="auto" hangingPunct="1">
              <a:spcBef>
                <a:spcPts val="100"/>
              </a:spcBef>
              <a:spcAft>
                <a:spcPts val="0"/>
              </a:spcAft>
              <a:defRPr/>
            </a:pPr>
            <a:r>
              <a:rPr lang="en-US" sz="2200" u="sng" dirty="0">
                <a:solidFill>
                  <a:srgbClr val="404040"/>
                </a:solidFill>
                <a:latin typeface="Calibri Regolare" charset="0"/>
                <a:sym typeface="Wingdings" charset="2"/>
              </a:rPr>
              <a:t>Example of OpenGADGET3 code</a:t>
            </a:r>
            <a:r>
              <a:rPr lang="en-US" sz="2200" dirty="0">
                <a:solidFill>
                  <a:srgbClr val="404040"/>
                </a:solidFill>
                <a:latin typeface="Calibri Regolare" charset="0"/>
                <a:sym typeface="Wingdings" charset="2"/>
              </a:rPr>
              <a:t> </a:t>
            </a:r>
            <a:r>
              <a:rPr lang="en-US" sz="2200" dirty="0">
                <a:solidFill>
                  <a:srgbClr val="0070C0"/>
                </a:solidFill>
                <a:latin typeface="Calibri Regolare" charset="0"/>
                <a:sym typeface="Wingdings" charset="2"/>
              </a:rPr>
              <a:t>(Dolag+26; Tornatore+26)</a:t>
            </a:r>
          </a:p>
          <a:p>
            <a:pPr eaLnBrk="1" fontAlgn="auto" hangingPunct="1">
              <a:spcBef>
                <a:spcPts val="100"/>
              </a:spcBef>
              <a:spcAft>
                <a:spcPts val="0"/>
              </a:spcAft>
              <a:defRPr/>
            </a:pPr>
            <a:r>
              <a:rPr lang="en-US" sz="2200" b="1" i="1" dirty="0">
                <a:solidFill>
                  <a:srgbClr val="0070C0"/>
                </a:solidFill>
                <a:latin typeface="Calibri Regolare" charset="0"/>
                <a:sym typeface="Wingdings" charset="2"/>
              </a:rPr>
              <a:t>Collab. With USM/LMU - See talk by L. Tornatore</a:t>
            </a:r>
          </a:p>
          <a:p>
            <a:pPr eaLnBrk="1" fontAlgn="auto" hangingPunct="1">
              <a:spcBef>
                <a:spcPts val="100"/>
              </a:spcBef>
              <a:spcAft>
                <a:spcPts val="0"/>
              </a:spcAft>
              <a:defRPr/>
            </a:pPr>
            <a:endParaRPr lang="en-US" sz="800" dirty="0">
              <a:solidFill>
                <a:srgbClr val="404040"/>
              </a:solidFill>
              <a:latin typeface="Calibri Regolare" charset="0"/>
              <a:sym typeface="Wingdings" charset="2"/>
            </a:endParaRPr>
          </a:p>
          <a:p>
            <a:pPr eaLnBrk="1" fontAlgn="auto" hangingPunct="1">
              <a:spcBef>
                <a:spcPts val="100"/>
              </a:spcBef>
              <a:spcAft>
                <a:spcPts val="0"/>
              </a:spcAft>
              <a:defRPr/>
            </a:pPr>
            <a:r>
              <a:rPr lang="en-US" sz="2200" u="sng" dirty="0">
                <a:solidFill>
                  <a:srgbClr val="404040"/>
                </a:solidFill>
                <a:latin typeface="Calibri Regolare" charset="0"/>
                <a:sym typeface="Wingdings" charset="2"/>
              </a:rPr>
              <a:t>Gravity solver</a:t>
            </a:r>
            <a:r>
              <a:rPr lang="en-US" sz="2200" dirty="0">
                <a:solidFill>
                  <a:srgbClr val="404040"/>
                </a:solidFill>
                <a:latin typeface="Calibri Regolare" charset="0"/>
                <a:sym typeface="Wingdings" charset="2"/>
              </a:rPr>
              <a:t>: </a:t>
            </a:r>
            <a:r>
              <a:rPr lang="en-US" sz="2200" dirty="0" err="1">
                <a:solidFill>
                  <a:srgbClr val="404040"/>
                </a:solidFill>
                <a:latin typeface="Calibri Regolare" charset="0"/>
                <a:sym typeface="Wingdings" charset="2"/>
              </a:rPr>
              <a:t>TreeCode</a:t>
            </a:r>
            <a:r>
              <a:rPr lang="en-US" sz="2200" dirty="0">
                <a:solidFill>
                  <a:srgbClr val="404040"/>
                </a:solidFill>
                <a:latin typeface="Calibri Regolare" charset="0"/>
                <a:sym typeface="Wingdings" charset="2"/>
              </a:rPr>
              <a:t> (short) + </a:t>
            </a:r>
            <a:r>
              <a:rPr lang="en-US" sz="2200" dirty="0" err="1">
                <a:solidFill>
                  <a:srgbClr val="404040"/>
                </a:solidFill>
                <a:latin typeface="Calibri Regolare" charset="0"/>
                <a:sym typeface="Wingdings" charset="2"/>
              </a:rPr>
              <a:t>ParticleMesh</a:t>
            </a:r>
            <a:r>
              <a:rPr lang="en-US" sz="2200" dirty="0">
                <a:solidFill>
                  <a:srgbClr val="404040"/>
                </a:solidFill>
                <a:latin typeface="Calibri Regolare" charset="0"/>
                <a:sym typeface="Wingdings" charset="2"/>
              </a:rPr>
              <a:t> (long) </a:t>
            </a:r>
          </a:p>
          <a:p>
            <a:pPr eaLnBrk="1" fontAlgn="auto" hangingPunct="1">
              <a:spcBef>
                <a:spcPts val="100"/>
              </a:spcBef>
              <a:spcAft>
                <a:spcPts val="0"/>
              </a:spcAft>
              <a:defRPr/>
            </a:pPr>
            <a:endParaRPr lang="en-US" sz="800" u="sng" dirty="0">
              <a:solidFill>
                <a:srgbClr val="404040"/>
              </a:solidFill>
              <a:latin typeface="Calibri Regolare" charset="0"/>
              <a:sym typeface="Wingdings" charset="2"/>
            </a:endParaRPr>
          </a:p>
          <a:p>
            <a:pPr eaLnBrk="1" fontAlgn="auto" hangingPunct="1">
              <a:spcBef>
                <a:spcPts val="100"/>
              </a:spcBef>
              <a:spcAft>
                <a:spcPts val="0"/>
              </a:spcAft>
              <a:defRPr/>
            </a:pPr>
            <a:r>
              <a:rPr lang="en-US" sz="2200" u="sng" dirty="0">
                <a:solidFill>
                  <a:srgbClr val="404040"/>
                </a:solidFill>
                <a:latin typeface="Calibri Regolare" charset="0"/>
                <a:sym typeface="Wingdings" charset="2"/>
              </a:rPr>
              <a:t>Hydro solver</a:t>
            </a:r>
            <a:r>
              <a:rPr lang="en-US" sz="2200" dirty="0">
                <a:solidFill>
                  <a:srgbClr val="404040"/>
                </a:solidFill>
                <a:latin typeface="Calibri Regolare" charset="0"/>
                <a:sym typeface="Wingdings" charset="2"/>
              </a:rPr>
              <a:t>: </a:t>
            </a:r>
          </a:p>
          <a:p>
            <a:pPr eaLnBrk="1" fontAlgn="auto" hangingPunct="1">
              <a:spcBef>
                <a:spcPts val="100"/>
              </a:spcBef>
              <a:spcAft>
                <a:spcPts val="0"/>
              </a:spcAft>
              <a:defRPr/>
            </a:pPr>
            <a:r>
              <a:rPr lang="en-US" sz="2200" dirty="0">
                <a:solidFill>
                  <a:srgbClr val="404040"/>
                </a:solidFill>
                <a:latin typeface="Calibri Regolare" charset="0"/>
                <a:sym typeface="Wingdings" charset="2"/>
              </a:rPr>
              <a:t>to integrate fluid Euler Equations </a:t>
            </a:r>
          </a:p>
          <a:p>
            <a:pPr eaLnBrk="1" fontAlgn="auto" hangingPunct="1">
              <a:spcBef>
                <a:spcPts val="100"/>
              </a:spcBef>
              <a:spcAft>
                <a:spcPts val="0"/>
              </a:spcAft>
              <a:defRPr/>
            </a:pPr>
            <a:r>
              <a:rPr lang="en-US" sz="2200" dirty="0">
                <a:solidFill>
                  <a:srgbClr val="404040"/>
                </a:solidFill>
                <a:latin typeface="Calibri Regolare" charset="0"/>
                <a:sym typeface="Wingdings" charset="2"/>
              </a:rPr>
              <a:t>           </a:t>
            </a:r>
            <a:r>
              <a:rPr lang="en-US" sz="2200" dirty="0">
                <a:solidFill>
                  <a:srgbClr val="FF0000"/>
                </a:solidFill>
                <a:latin typeface="Calibri Regolare" charset="0"/>
                <a:sym typeface="Wingdings" charset="2"/>
              </a:rPr>
              <a:t>1.</a:t>
            </a:r>
            <a:r>
              <a:rPr lang="en-US" sz="2200" dirty="0">
                <a:solidFill>
                  <a:srgbClr val="404040"/>
                </a:solidFill>
                <a:latin typeface="Calibri Regolare" charset="0"/>
                <a:sym typeface="Wingdings" charset="2"/>
              </a:rPr>
              <a:t> Smoothed Particle Hydrodynamics </a:t>
            </a:r>
          </a:p>
          <a:p>
            <a:pPr eaLnBrk="1" fontAlgn="auto" hangingPunct="1">
              <a:spcBef>
                <a:spcPts val="100"/>
              </a:spcBef>
              <a:spcAft>
                <a:spcPts val="0"/>
              </a:spcAft>
              <a:defRPr/>
            </a:pPr>
            <a:r>
              <a:rPr lang="en-US" sz="2200" dirty="0">
                <a:solidFill>
                  <a:srgbClr val="404040"/>
                </a:solidFill>
                <a:latin typeface="Calibri Regolare" charset="0"/>
                <a:sym typeface="Wingdings" charset="2"/>
              </a:rPr>
              <a:t>           </a:t>
            </a:r>
            <a:r>
              <a:rPr lang="en-US" sz="2200" dirty="0">
                <a:solidFill>
                  <a:srgbClr val="FF0000"/>
                </a:solidFill>
                <a:latin typeface="Calibri Regolare" charset="0"/>
                <a:sym typeface="Wingdings" charset="2"/>
              </a:rPr>
              <a:t>2.</a:t>
            </a:r>
            <a:r>
              <a:rPr lang="en-US" sz="2200" dirty="0">
                <a:solidFill>
                  <a:srgbClr val="404040"/>
                </a:solidFill>
                <a:latin typeface="Calibri Regolare" charset="0"/>
                <a:sym typeface="Wingdings" charset="2"/>
              </a:rPr>
              <a:t> Meshless Finite Mass (MFM)</a:t>
            </a:r>
            <a:endParaRPr lang="en-US" sz="2200" dirty="0">
              <a:solidFill>
                <a:srgbClr val="404040"/>
              </a:solidFill>
              <a:latin typeface="Calibri Regolare" charset="0"/>
            </a:endParaRPr>
          </a:p>
          <a:p>
            <a:pPr eaLnBrk="1" fontAlgn="auto" hangingPunct="1">
              <a:spcBef>
                <a:spcPts val="0"/>
              </a:spcBef>
              <a:spcAft>
                <a:spcPts val="0"/>
              </a:spcAft>
              <a:buClr>
                <a:srgbClr val="FF0000"/>
              </a:buClr>
              <a:buSzPct val="150000"/>
              <a:defRPr/>
            </a:pPr>
            <a:r>
              <a:rPr lang="en-US" sz="2200" b="1" dirty="0">
                <a:solidFill>
                  <a:srgbClr val="FF0000"/>
                </a:solidFill>
                <a:latin typeface="Calibri Regolare" charset="0"/>
              </a:rPr>
              <a:t>+</a:t>
            </a:r>
            <a:r>
              <a:rPr lang="en-US" sz="2200" dirty="0">
                <a:solidFill>
                  <a:srgbClr val="404040"/>
                </a:solidFill>
                <a:latin typeface="Calibri Regolare" charset="0"/>
              </a:rPr>
              <a:t> Higher-order kernels, “Wake-up” for time-step of gas particles, Time-dependent artificial viscosity, Artificial thermal diffusion, Plasma Effects</a:t>
            </a:r>
          </a:p>
          <a:p>
            <a:pPr eaLnBrk="1" fontAlgn="auto" hangingPunct="1">
              <a:spcBef>
                <a:spcPts val="0"/>
              </a:spcBef>
              <a:spcAft>
                <a:spcPts val="0"/>
              </a:spcAft>
              <a:buClr>
                <a:srgbClr val="FF0000"/>
              </a:buClr>
              <a:buSzPct val="150000"/>
              <a:defRPr/>
            </a:pPr>
            <a:endParaRPr lang="en-US" sz="800" dirty="0">
              <a:solidFill>
                <a:srgbClr val="404040"/>
              </a:solidFill>
              <a:latin typeface="Calibri Regolare" charset="0"/>
            </a:endParaRPr>
          </a:p>
          <a:p>
            <a:pPr eaLnBrk="1" fontAlgn="auto" hangingPunct="1">
              <a:spcBef>
                <a:spcPts val="100"/>
              </a:spcBef>
              <a:spcAft>
                <a:spcPts val="0"/>
              </a:spcAft>
              <a:defRPr/>
            </a:pPr>
            <a:r>
              <a:rPr lang="en-US" sz="2200" u="sng" dirty="0">
                <a:solidFill>
                  <a:srgbClr val="404040"/>
                </a:solidFill>
                <a:latin typeface="Calibri Regolare" charset="0"/>
              </a:rPr>
              <a:t>Additional (Astro)physics</a:t>
            </a:r>
            <a:r>
              <a:rPr lang="en-US" sz="2200" dirty="0">
                <a:solidFill>
                  <a:srgbClr val="404040"/>
                </a:solidFill>
                <a:latin typeface="Calibri Regolare" charset="0"/>
              </a:rPr>
              <a:t>: </a:t>
            </a:r>
            <a:endParaRPr lang="en-US" sz="2200" dirty="0">
              <a:solidFill>
                <a:srgbClr val="404040"/>
              </a:solidFill>
              <a:latin typeface="Calibri Regolare" charset="0"/>
              <a:sym typeface="Wingdings" charset="2"/>
            </a:endParaRPr>
          </a:p>
          <a:p>
            <a:pPr eaLnBrk="1" fontAlgn="auto" hangingPunct="1">
              <a:spcBef>
                <a:spcPts val="100"/>
              </a:spcBef>
              <a:spcAft>
                <a:spcPts val="0"/>
              </a:spcAft>
              <a:buClr>
                <a:srgbClr val="FF0000"/>
              </a:buClr>
              <a:buSzPct val="150000"/>
              <a:defRPr/>
            </a:pPr>
            <a:r>
              <a:rPr lang="en-US" sz="2200" dirty="0">
                <a:solidFill>
                  <a:srgbClr val="404040"/>
                </a:solidFill>
                <a:latin typeface="Calibri Regolare" charset="0"/>
                <a:sym typeface="Wingdings" charset="2"/>
              </a:rPr>
              <a:t>Radiative Cooling, Star Formation, SN feedback, Chemical enrichment, dust formation and evolution, SMBH evolution (spin, dynamical friction), AGN feedback (thermal and kinetic), non-equilibrium chemistry, MHD, cosmic rays + ….</a:t>
            </a:r>
          </a:p>
          <a:p>
            <a:pPr eaLnBrk="1" fontAlgn="auto" hangingPunct="1">
              <a:spcBef>
                <a:spcPts val="0"/>
              </a:spcBef>
              <a:spcAft>
                <a:spcPts val="0"/>
              </a:spcAft>
              <a:buClr>
                <a:srgbClr val="FF0000"/>
              </a:buClr>
              <a:buSzPct val="150000"/>
              <a:defRPr/>
            </a:pPr>
            <a:endParaRPr lang="en-US" sz="800" dirty="0">
              <a:solidFill>
                <a:srgbClr val="404040"/>
              </a:solidFill>
              <a:latin typeface="Calibri Regolare" charset="0"/>
            </a:endParaRPr>
          </a:p>
          <a:p>
            <a:pPr eaLnBrk="1" fontAlgn="auto" hangingPunct="1">
              <a:spcBef>
                <a:spcPts val="100"/>
              </a:spcBef>
              <a:spcAft>
                <a:spcPts val="0"/>
              </a:spcAft>
              <a:defRPr/>
            </a:pPr>
            <a:r>
              <a:rPr lang="en-US" sz="2200" u="sng" dirty="0">
                <a:solidFill>
                  <a:schemeClr val="tx1">
                    <a:lumMod val="75000"/>
                    <a:lumOff val="25000"/>
                  </a:schemeClr>
                </a:solidFill>
                <a:latin typeface="+mn-lt"/>
                <a:ea typeface="Wingdings"/>
                <a:cs typeface="Wingdings"/>
              </a:rPr>
              <a:t>Parallelism</a:t>
            </a:r>
            <a:r>
              <a:rPr lang="en-US" sz="2200" dirty="0">
                <a:solidFill>
                  <a:schemeClr val="tx1">
                    <a:lumMod val="75000"/>
                    <a:lumOff val="25000"/>
                  </a:schemeClr>
                </a:solidFill>
                <a:latin typeface="+mn-lt"/>
                <a:ea typeface="Wingdings"/>
                <a:cs typeface="Wingdings"/>
              </a:rPr>
              <a:t>: Hybrid MPI/OpenMP/</a:t>
            </a:r>
            <a:r>
              <a:rPr lang="en-US" sz="2200" dirty="0" err="1">
                <a:solidFill>
                  <a:schemeClr val="tx1">
                    <a:lumMod val="75000"/>
                    <a:lumOff val="25000"/>
                  </a:schemeClr>
                </a:solidFill>
                <a:latin typeface="+mn-lt"/>
                <a:ea typeface="Wingdings"/>
                <a:cs typeface="Wingdings"/>
              </a:rPr>
              <a:t>OpenACC</a:t>
            </a:r>
            <a:endParaRPr lang="en-US" sz="2200" dirty="0">
              <a:solidFill>
                <a:schemeClr val="tx1">
                  <a:lumMod val="75000"/>
                  <a:lumOff val="25000"/>
                </a:schemeClr>
              </a:solidFill>
              <a:latin typeface="+mn-lt"/>
              <a:ea typeface="Wingdings"/>
              <a:cs typeface="Wingdings"/>
            </a:endParaRPr>
          </a:p>
        </p:txBody>
      </p:sp>
      <p:pic>
        <p:nvPicPr>
          <p:cNvPr id="8197" name="Picture 8">
            <a:extLst>
              <a:ext uri="{FF2B5EF4-FFF2-40B4-BE49-F238E27FC236}">
                <a16:creationId xmlns:a16="http://schemas.microsoft.com/office/drawing/2014/main" id="{68EBE1FD-7D25-A2B6-420D-1A855D7B46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8175" y="-15875"/>
            <a:ext cx="701675"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9">
            <a:extLst>
              <a:ext uri="{FF2B5EF4-FFF2-40B4-BE49-F238E27FC236}">
                <a16:creationId xmlns:a16="http://schemas.microsoft.com/office/drawing/2014/main" id="{DA175106-12CB-A787-20BC-5F9585A193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71275" y="-11113"/>
            <a:ext cx="733425" cy="698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magine 1">
            <a:extLst>
              <a:ext uri="{FF2B5EF4-FFF2-40B4-BE49-F238E27FC236}">
                <a16:creationId xmlns:a16="http://schemas.microsoft.com/office/drawing/2014/main" id="{DA1EDE04-63CD-743F-D178-CAEE7DEEB2BA}"/>
              </a:ext>
            </a:extLst>
          </p:cNvPr>
          <p:cNvPicPr>
            <a:picLocks noChangeAspect="1"/>
          </p:cNvPicPr>
          <p:nvPr/>
        </p:nvPicPr>
        <p:blipFill>
          <a:blip r:embed="rId5"/>
          <a:stretch>
            <a:fillRect/>
          </a:stretch>
        </p:blipFill>
        <p:spPr>
          <a:xfrm>
            <a:off x="53341" y="690739"/>
            <a:ext cx="4976190" cy="6167260"/>
          </a:xfrm>
          <a:prstGeom prst="rect">
            <a:avLst/>
          </a:prstGeom>
        </p:spPr>
      </p:pic>
      <p:sp>
        <p:nvSpPr>
          <p:cNvPr id="3" name="CasellaDiTesto 2">
            <a:extLst>
              <a:ext uri="{FF2B5EF4-FFF2-40B4-BE49-F238E27FC236}">
                <a16:creationId xmlns:a16="http://schemas.microsoft.com/office/drawing/2014/main" id="{FA462FBD-AD62-A80F-3730-C7FF3A182E83}"/>
              </a:ext>
            </a:extLst>
          </p:cNvPr>
          <p:cNvSpPr txBox="1"/>
          <p:nvPr/>
        </p:nvSpPr>
        <p:spPr>
          <a:xfrm>
            <a:off x="2576480" y="629116"/>
            <a:ext cx="2488695" cy="400110"/>
          </a:xfrm>
          <a:prstGeom prst="rect">
            <a:avLst/>
          </a:prstGeom>
          <a:noFill/>
        </p:spPr>
        <p:txBody>
          <a:bodyPr wrap="none" rtlCol="0">
            <a:spAutoFit/>
          </a:bodyPr>
          <a:lstStyle/>
          <a:p>
            <a:r>
              <a:rPr lang="it-IS" sz="2000" b="1" i="1" dirty="0">
                <a:solidFill>
                  <a:schemeClr val="bg1"/>
                </a:solidFill>
              </a:rPr>
              <a:t>Courtesy: A. Damiano</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12" end="12"/>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219777" y="1896636"/>
            <a:ext cx="9490075" cy="4697428"/>
          </a:xfrm>
          <a:prstGeom prst="rect">
            <a:avLst/>
          </a:prstGeom>
        </p:spPr>
      </p:pic>
      <p:sp>
        <p:nvSpPr>
          <p:cNvPr id="14" name="TextBox 13"/>
          <p:cNvSpPr txBox="1"/>
          <p:nvPr/>
        </p:nvSpPr>
        <p:spPr>
          <a:xfrm>
            <a:off x="6096000" y="5719979"/>
            <a:ext cx="2956560" cy="830997"/>
          </a:xfrm>
          <a:prstGeom prst="rect">
            <a:avLst/>
          </a:prstGeom>
          <a:noFill/>
        </p:spPr>
        <p:txBody>
          <a:bodyPr wrap="square" rtlCol="0">
            <a:spAutoFit/>
          </a:bodyPr>
          <a:lstStyle/>
          <a:p>
            <a:r>
              <a:rPr lang="en-US" sz="2400" dirty="0">
                <a:solidFill>
                  <a:schemeClr val="bg1">
                    <a:lumMod val="95000"/>
                  </a:schemeClr>
                </a:solidFill>
              </a:rPr>
              <a:t>Back in 2003....</a:t>
            </a:r>
          </a:p>
          <a:p>
            <a:r>
              <a:rPr lang="en-US" sz="2400" dirty="0">
                <a:solidFill>
                  <a:schemeClr val="bg1">
                    <a:lumMod val="95000"/>
                  </a:schemeClr>
                </a:solidFill>
              </a:rPr>
              <a:t>SB+04; Murante+05</a:t>
            </a:r>
          </a:p>
        </p:txBody>
      </p:sp>
      <p:sp>
        <p:nvSpPr>
          <p:cNvPr id="4" name="Rectangle 6">
            <a:extLst>
              <a:ext uri="{FF2B5EF4-FFF2-40B4-BE49-F238E27FC236}">
                <a16:creationId xmlns:a16="http://schemas.microsoft.com/office/drawing/2014/main" id="{B42FCF2A-96A5-5A3B-4DA5-21CEC9A7FBBF}"/>
              </a:ext>
            </a:extLst>
          </p:cNvPr>
          <p:cNvSpPr/>
          <p:nvPr/>
        </p:nvSpPr>
        <p:spPr>
          <a:xfrm>
            <a:off x="0" y="11606"/>
            <a:ext cx="12192000" cy="685377"/>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lIns="82917" tIns="41459" rIns="82917" bIns="41459" rtlCol="0" anchor="ctr"/>
          <a:lstStyle/>
          <a:p>
            <a:pPr algn="ctr"/>
            <a:endParaRPr lang="en-US" sz="1633">
              <a:latin typeface="Calibri Regolare" charset="0"/>
            </a:endParaRPr>
          </a:p>
        </p:txBody>
      </p:sp>
      <p:sp>
        <p:nvSpPr>
          <p:cNvPr id="6" name="TextBox 10">
            <a:extLst>
              <a:ext uri="{FF2B5EF4-FFF2-40B4-BE49-F238E27FC236}">
                <a16:creationId xmlns:a16="http://schemas.microsoft.com/office/drawing/2014/main" id="{8524263E-06A0-12A3-B8E0-DB18E6F566C3}"/>
              </a:ext>
            </a:extLst>
          </p:cNvPr>
          <p:cNvSpPr txBox="1"/>
          <p:nvPr/>
        </p:nvSpPr>
        <p:spPr>
          <a:xfrm>
            <a:off x="347458" y="78515"/>
            <a:ext cx="4498862" cy="610036"/>
          </a:xfrm>
          <a:prstGeom prst="rect">
            <a:avLst/>
          </a:prstGeom>
          <a:noFill/>
        </p:spPr>
        <p:txBody>
          <a:bodyPr wrap="square" lIns="82925" tIns="41464" rIns="82925" bIns="41464" rtlCol="0">
            <a:spAutoFit/>
          </a:bodyPr>
          <a:lstStyle/>
          <a:p>
            <a:pPr defTabSz="826988">
              <a:lnSpc>
                <a:spcPct val="95000"/>
              </a:lnSpc>
              <a:buClr>
                <a:srgbClr val="000000"/>
              </a:buClr>
              <a:buSzPct val="45000"/>
              <a:tabLst>
                <a:tab pos="0" algn="l"/>
                <a:tab pos="414213" algn="l"/>
                <a:tab pos="826988" algn="l"/>
                <a:tab pos="1242638" algn="l"/>
                <a:tab pos="1656852" algn="l"/>
                <a:tab pos="2071068" algn="l"/>
                <a:tab pos="2483841" algn="l"/>
                <a:tab pos="2899492" algn="l"/>
                <a:tab pos="3313706" algn="l"/>
                <a:tab pos="3727919" algn="l"/>
                <a:tab pos="4140694" algn="l"/>
                <a:tab pos="4556345" algn="l"/>
                <a:tab pos="4970557" algn="l"/>
                <a:tab pos="5383334" algn="l"/>
                <a:tab pos="5797547" algn="l"/>
                <a:tab pos="6213192" algn="l"/>
                <a:tab pos="6627412" algn="l"/>
                <a:tab pos="7040185" algn="l"/>
                <a:tab pos="7454401" algn="l"/>
                <a:tab pos="7870051" algn="l"/>
                <a:tab pos="8284266" algn="l"/>
              </a:tabLst>
            </a:pPr>
            <a:r>
              <a:rPr lang="en-GB" sz="3600" b="1" dirty="0">
                <a:solidFill>
                  <a:schemeClr val="bg1">
                    <a:lumMod val="95000"/>
                  </a:schemeClr>
                </a:solidFill>
              </a:rPr>
              <a:t>The first “big splash”</a:t>
            </a:r>
          </a:p>
        </p:txBody>
      </p:sp>
      <p:pic>
        <p:nvPicPr>
          <p:cNvPr id="15" name="Picture 15">
            <a:extLst>
              <a:ext uri="{FF2B5EF4-FFF2-40B4-BE49-F238E27FC236}">
                <a16:creationId xmlns:a16="http://schemas.microsoft.com/office/drawing/2014/main" id="{C978078A-8271-662E-989A-110B122F5864}"/>
              </a:ext>
            </a:extLst>
          </p:cNvPr>
          <p:cNvPicPr>
            <a:picLocks noChangeAspect="1"/>
          </p:cNvPicPr>
          <p:nvPr/>
        </p:nvPicPr>
        <p:blipFill>
          <a:blip r:embed="rId4"/>
          <a:stretch>
            <a:fillRect/>
          </a:stretch>
        </p:blipFill>
        <p:spPr>
          <a:xfrm>
            <a:off x="10709852" y="12589"/>
            <a:ext cx="731118" cy="719869"/>
          </a:xfrm>
          <a:prstGeom prst="rect">
            <a:avLst/>
          </a:prstGeom>
          <a:noFill/>
        </p:spPr>
      </p:pic>
      <p:pic>
        <p:nvPicPr>
          <p:cNvPr id="16" name="Picture 23">
            <a:extLst>
              <a:ext uri="{FF2B5EF4-FFF2-40B4-BE49-F238E27FC236}">
                <a16:creationId xmlns:a16="http://schemas.microsoft.com/office/drawing/2014/main" id="{1C475184-4D65-7B5F-3124-97DA3D0E92BE}"/>
              </a:ext>
            </a:extLst>
          </p:cNvPr>
          <p:cNvPicPr>
            <a:picLocks noChangeAspect="1"/>
          </p:cNvPicPr>
          <p:nvPr/>
        </p:nvPicPr>
        <p:blipFill>
          <a:blip r:embed="rId5"/>
          <a:stretch>
            <a:fillRect/>
          </a:stretch>
        </p:blipFill>
        <p:spPr>
          <a:xfrm>
            <a:off x="11440970" y="4834"/>
            <a:ext cx="751030" cy="716473"/>
          </a:xfrm>
          <a:prstGeom prst="rect">
            <a:avLst/>
          </a:prstGeom>
        </p:spPr>
      </p:pic>
      <p:sp>
        <p:nvSpPr>
          <p:cNvPr id="8" name="CasellaDiTesto 7">
            <a:extLst>
              <a:ext uri="{FF2B5EF4-FFF2-40B4-BE49-F238E27FC236}">
                <a16:creationId xmlns:a16="http://schemas.microsoft.com/office/drawing/2014/main" id="{04FCA7AB-EEDC-A25C-6232-5EE29E46A7BB}"/>
              </a:ext>
            </a:extLst>
          </p:cNvPr>
          <p:cNvSpPr txBox="1"/>
          <p:nvPr/>
        </p:nvSpPr>
        <p:spPr>
          <a:xfrm>
            <a:off x="4480560" y="2414016"/>
            <a:ext cx="365760" cy="369332"/>
          </a:xfrm>
          <a:prstGeom prst="rect">
            <a:avLst/>
          </a:prstGeom>
          <a:noFill/>
          <a:ln w="28575">
            <a:solidFill>
              <a:srgbClr val="FF0000"/>
            </a:solidFill>
          </a:ln>
        </p:spPr>
        <p:txBody>
          <a:bodyPr wrap="square" rtlCol="0">
            <a:spAutoFit/>
          </a:bodyPr>
          <a:lstStyle/>
          <a:p>
            <a:endParaRPr lang="it-IT" dirty="0"/>
          </a:p>
        </p:txBody>
      </p:sp>
      <p:cxnSp>
        <p:nvCxnSpPr>
          <p:cNvPr id="17" name="Connettore 1 16">
            <a:extLst>
              <a:ext uri="{FF2B5EF4-FFF2-40B4-BE49-F238E27FC236}">
                <a16:creationId xmlns:a16="http://schemas.microsoft.com/office/drawing/2014/main" id="{1A3EF91B-81F7-FE12-218F-AA8755F74ECA}"/>
              </a:ext>
            </a:extLst>
          </p:cNvPr>
          <p:cNvCxnSpPr>
            <a:cxnSpLocks/>
          </p:cNvCxnSpPr>
          <p:nvPr/>
        </p:nvCxnSpPr>
        <p:spPr>
          <a:xfrm flipV="1">
            <a:off x="4846320" y="1896636"/>
            <a:ext cx="1249680" cy="51738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3" name="Connettore 1 22">
            <a:extLst>
              <a:ext uri="{FF2B5EF4-FFF2-40B4-BE49-F238E27FC236}">
                <a16:creationId xmlns:a16="http://schemas.microsoft.com/office/drawing/2014/main" id="{85B791D6-1B6C-5A08-02EF-B421EF28323B}"/>
              </a:ext>
            </a:extLst>
          </p:cNvPr>
          <p:cNvCxnSpPr>
            <a:cxnSpLocks/>
          </p:cNvCxnSpPr>
          <p:nvPr/>
        </p:nvCxnSpPr>
        <p:spPr>
          <a:xfrm>
            <a:off x="4866640" y="2783348"/>
            <a:ext cx="1118495" cy="3810716"/>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 name="CasellaDiTesto 1">
            <a:extLst>
              <a:ext uri="{FF2B5EF4-FFF2-40B4-BE49-F238E27FC236}">
                <a16:creationId xmlns:a16="http://schemas.microsoft.com/office/drawing/2014/main" id="{1AE0CE68-34BD-3401-AAC7-9B7372F86EBD}"/>
              </a:ext>
            </a:extLst>
          </p:cNvPr>
          <p:cNvSpPr txBox="1"/>
          <p:nvPr/>
        </p:nvSpPr>
        <p:spPr>
          <a:xfrm>
            <a:off x="718020" y="837493"/>
            <a:ext cx="10534230" cy="954107"/>
          </a:xfrm>
          <a:prstGeom prst="rect">
            <a:avLst/>
          </a:prstGeom>
          <a:noFill/>
          <a:ln w="28575">
            <a:solidFill>
              <a:srgbClr val="FF0000"/>
            </a:solidFill>
          </a:ln>
        </p:spPr>
        <p:txBody>
          <a:bodyPr wrap="none" rtlCol="0">
            <a:spAutoFit/>
          </a:bodyPr>
          <a:lstStyle/>
          <a:p>
            <a:r>
              <a:rPr lang="it-IS" sz="2000" dirty="0"/>
              <a:t>40 k CPU-h on IBM-Power4 @ CINECA ; First INAF-CINECA agreement for supercomputing resources</a:t>
            </a:r>
          </a:p>
          <a:p>
            <a:endParaRPr lang="it-IS" sz="1000" dirty="0"/>
          </a:p>
          <a:p>
            <a:pPr algn="ctr"/>
            <a:r>
              <a:rPr lang="it-IS" sz="2400" dirty="0">
                <a:solidFill>
                  <a:schemeClr val="accent1"/>
                </a:solidFill>
              </a:rPr>
              <a:t>2 x 480</a:t>
            </a:r>
            <a:r>
              <a:rPr lang="it-IS" sz="2400" baseline="30000" dirty="0">
                <a:solidFill>
                  <a:schemeClr val="accent1"/>
                </a:solidFill>
              </a:rPr>
              <a:t>3</a:t>
            </a:r>
            <a:r>
              <a:rPr lang="it-IS" sz="2400" dirty="0">
                <a:solidFill>
                  <a:schemeClr val="accent1"/>
                </a:solidFill>
              </a:rPr>
              <a:t> DM + gas particles in a 192 h</a:t>
            </a:r>
            <a:r>
              <a:rPr lang="it-IS" sz="2400" baseline="30000" dirty="0">
                <a:solidFill>
                  <a:schemeClr val="accent1"/>
                </a:solidFill>
              </a:rPr>
              <a:t>-1</a:t>
            </a:r>
            <a:r>
              <a:rPr lang="it-IS" sz="2400" dirty="0">
                <a:solidFill>
                  <a:schemeClr val="accent1"/>
                </a:solidFill>
              </a:rPr>
              <a:t> Mpc ; full physics</a:t>
            </a:r>
          </a:p>
        </p:txBody>
      </p:sp>
    </p:spTree>
    <p:extLst>
      <p:ext uri="{BB962C8B-B14F-4D97-AF65-F5344CB8AC3E}">
        <p14:creationId xmlns:p14="http://schemas.microsoft.com/office/powerpoint/2010/main" val="185453931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CF076-C97F-F0F7-8B75-13189500CF6E}"/>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303EC124-0F27-A824-20AF-7CCFF618FBA3}"/>
              </a:ext>
            </a:extLst>
          </p:cNvPr>
          <p:cNvSpPr/>
          <p:nvPr/>
        </p:nvSpPr>
        <p:spPr>
          <a:xfrm>
            <a:off x="0" y="1"/>
            <a:ext cx="12192000" cy="668230"/>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lIns="82893" tIns="41446" rIns="82893" bIns="41446" rtlCol="0" anchor="ctr"/>
          <a:lstStyle/>
          <a:p>
            <a:pPr algn="ctr"/>
            <a:endParaRPr lang="en-US" sz="1633">
              <a:latin typeface="Calibri Regolare" charset="0"/>
            </a:endParaRPr>
          </a:p>
        </p:txBody>
      </p:sp>
      <p:sp>
        <p:nvSpPr>
          <p:cNvPr id="9" name="TextBox 8">
            <a:extLst>
              <a:ext uri="{FF2B5EF4-FFF2-40B4-BE49-F238E27FC236}">
                <a16:creationId xmlns:a16="http://schemas.microsoft.com/office/drawing/2014/main" id="{8F140077-3920-AB89-0CA5-6582D87A9AE6}"/>
              </a:ext>
            </a:extLst>
          </p:cNvPr>
          <p:cNvSpPr txBox="1"/>
          <p:nvPr/>
        </p:nvSpPr>
        <p:spPr>
          <a:xfrm>
            <a:off x="193007" y="77594"/>
            <a:ext cx="6907474" cy="576144"/>
          </a:xfrm>
          <a:prstGeom prst="rect">
            <a:avLst/>
          </a:prstGeom>
          <a:noFill/>
        </p:spPr>
        <p:txBody>
          <a:bodyPr wrap="square" lIns="82893" tIns="41446" rIns="82893" bIns="41446" rtlCol="0">
            <a:spAutoFit/>
          </a:bodyPr>
          <a:lstStyle/>
          <a:p>
            <a:pPr>
              <a:spcBef>
                <a:spcPts val="100"/>
              </a:spcBef>
            </a:pPr>
            <a:r>
              <a:rPr lang="en-US" sz="3200" b="1" dirty="0">
                <a:solidFill>
                  <a:schemeClr val="bg1"/>
                </a:solidFill>
                <a:ea typeface="Wingdings"/>
                <a:cs typeface="Wingdings"/>
              </a:rPr>
              <a:t>High-res simulations of galaxy clusters</a:t>
            </a:r>
          </a:p>
        </p:txBody>
      </p:sp>
      <p:pic>
        <p:nvPicPr>
          <p:cNvPr id="10" name="Picture 8">
            <a:extLst>
              <a:ext uri="{FF2B5EF4-FFF2-40B4-BE49-F238E27FC236}">
                <a16:creationId xmlns:a16="http://schemas.microsoft.com/office/drawing/2014/main" id="{147CCCCD-E6CB-ED68-349E-D61E1EDA02CF}"/>
              </a:ext>
            </a:extLst>
          </p:cNvPr>
          <p:cNvPicPr>
            <a:picLocks noChangeAspect="1"/>
          </p:cNvPicPr>
          <p:nvPr/>
        </p:nvPicPr>
        <p:blipFill>
          <a:blip r:embed="rId3"/>
          <a:stretch>
            <a:fillRect/>
          </a:stretch>
        </p:blipFill>
        <p:spPr>
          <a:xfrm>
            <a:off x="10788091" y="12728"/>
            <a:ext cx="705088" cy="694240"/>
          </a:xfrm>
          <a:prstGeom prst="rect">
            <a:avLst/>
          </a:prstGeom>
        </p:spPr>
      </p:pic>
      <p:pic>
        <p:nvPicPr>
          <p:cNvPr id="11" name="Picture 9">
            <a:extLst>
              <a:ext uri="{FF2B5EF4-FFF2-40B4-BE49-F238E27FC236}">
                <a16:creationId xmlns:a16="http://schemas.microsoft.com/office/drawing/2014/main" id="{B7853FE0-1EE2-C244-68D1-0B922FD81EC4}"/>
              </a:ext>
            </a:extLst>
          </p:cNvPr>
          <p:cNvPicPr>
            <a:picLocks noChangeAspect="1"/>
          </p:cNvPicPr>
          <p:nvPr/>
        </p:nvPicPr>
        <p:blipFill>
          <a:blip r:embed="rId4"/>
          <a:stretch>
            <a:fillRect/>
          </a:stretch>
        </p:blipFill>
        <p:spPr>
          <a:xfrm>
            <a:off x="11480895" y="11648"/>
            <a:ext cx="705088" cy="672645"/>
          </a:xfrm>
          <a:prstGeom prst="rect">
            <a:avLst/>
          </a:prstGeom>
        </p:spPr>
      </p:pic>
      <p:pic>
        <p:nvPicPr>
          <p:cNvPr id="3" name="Immagine 2">
            <a:extLst>
              <a:ext uri="{FF2B5EF4-FFF2-40B4-BE49-F238E27FC236}">
                <a16:creationId xmlns:a16="http://schemas.microsoft.com/office/drawing/2014/main" id="{4F272CBA-244B-9DF6-2306-02D966EB4FE6}"/>
              </a:ext>
            </a:extLst>
          </p:cNvPr>
          <p:cNvPicPr>
            <a:picLocks noChangeAspect="1"/>
          </p:cNvPicPr>
          <p:nvPr/>
        </p:nvPicPr>
        <p:blipFill>
          <a:blip r:embed="rId5"/>
          <a:stretch>
            <a:fillRect/>
          </a:stretch>
        </p:blipFill>
        <p:spPr>
          <a:xfrm>
            <a:off x="721999" y="1220701"/>
            <a:ext cx="5603387" cy="2308692"/>
          </a:xfrm>
          <a:prstGeom prst="rect">
            <a:avLst/>
          </a:prstGeom>
        </p:spPr>
      </p:pic>
      <p:sp>
        <p:nvSpPr>
          <p:cNvPr id="5" name="CasellaDiTesto 4">
            <a:extLst>
              <a:ext uri="{FF2B5EF4-FFF2-40B4-BE49-F238E27FC236}">
                <a16:creationId xmlns:a16="http://schemas.microsoft.com/office/drawing/2014/main" id="{AB1F7C45-3197-E044-CED5-21EB5BBA8A51}"/>
              </a:ext>
            </a:extLst>
          </p:cNvPr>
          <p:cNvSpPr txBox="1"/>
          <p:nvPr/>
        </p:nvSpPr>
        <p:spPr>
          <a:xfrm>
            <a:off x="422832" y="3382786"/>
            <a:ext cx="6677649" cy="3462486"/>
          </a:xfrm>
          <a:prstGeom prst="rect">
            <a:avLst/>
          </a:prstGeom>
          <a:noFill/>
        </p:spPr>
        <p:txBody>
          <a:bodyPr wrap="square" rtlCol="0">
            <a:spAutoFit/>
          </a:bodyPr>
          <a:lstStyle/>
          <a:p>
            <a:pPr marL="285750" indent="-285750">
              <a:spcAft>
                <a:spcPts val="500"/>
              </a:spcAft>
              <a:buClr>
                <a:srgbClr val="FF0000"/>
              </a:buClr>
              <a:buSzPct val="150000"/>
              <a:buFont typeface="Arial" panose="020B0604020202020204" pitchFamily="34" charset="0"/>
              <a:buChar char="•"/>
            </a:pPr>
            <a:r>
              <a:rPr lang="it-IS" dirty="0"/>
              <a:t>Changing the BH feedback efficiency </a:t>
            </a:r>
            <a:r>
              <a:rPr lang="it-IS" dirty="0">
                <a:solidFill>
                  <a:schemeClr val="accent1"/>
                </a:solidFill>
              </a:rPr>
              <a:t>𝜀</a:t>
            </a:r>
            <a:r>
              <a:rPr lang="it-IS" baseline="-25000" dirty="0">
                <a:solidFill>
                  <a:schemeClr val="accent1"/>
                </a:solidFill>
              </a:rPr>
              <a:t>f</a:t>
            </a:r>
            <a:r>
              <a:rPr lang="it-IS" dirty="0">
                <a:solidFill>
                  <a:schemeClr val="accent1"/>
                </a:solidFill>
                <a:sym typeface="Wingdings" pitchFamily="2" charset="2"/>
              </a:rPr>
              <a:t>:</a:t>
            </a:r>
            <a:r>
              <a:rPr lang="it-IS" dirty="0">
                <a:sym typeface="Wingdings" pitchFamily="2" charset="2"/>
              </a:rPr>
              <a:t> fraction of BH radiated energy which is thermally coupled to the surrounding gas</a:t>
            </a:r>
          </a:p>
          <a:p>
            <a:pPr marL="285750" indent="-285750">
              <a:spcAft>
                <a:spcPts val="500"/>
              </a:spcAft>
              <a:buClr>
                <a:srgbClr val="FF0000"/>
              </a:buClr>
              <a:buSzPct val="150000"/>
              <a:buFont typeface="Arial" panose="020B0604020202020204" pitchFamily="34" charset="0"/>
              <a:buChar char="•"/>
            </a:pPr>
            <a:r>
              <a:rPr lang="it-IS" dirty="0">
                <a:sym typeface="Wingdings" pitchFamily="2" charset="2"/>
              </a:rPr>
              <a:t>Changing the ’’boost factor’’ by which Bondi accretion is multiplied for the cold and the hot accretions modes</a:t>
            </a:r>
          </a:p>
          <a:p>
            <a:pPr marL="285750" indent="-285750">
              <a:spcAft>
                <a:spcPts val="500"/>
              </a:spcAft>
              <a:buClr>
                <a:srgbClr val="FF0000"/>
              </a:buClr>
              <a:buSzPct val="150000"/>
              <a:buFont typeface="Arial" panose="020B0604020202020204" pitchFamily="34" charset="0"/>
              <a:buChar char="•"/>
            </a:pPr>
            <a:r>
              <a:rPr lang="it-IS" dirty="0">
                <a:sym typeface="Wingdings" pitchFamily="2" charset="2"/>
              </a:rPr>
              <a:t>Removing the Eddington limit</a:t>
            </a:r>
          </a:p>
          <a:p>
            <a:pPr marL="285750" indent="-285750">
              <a:spcAft>
                <a:spcPts val="500"/>
              </a:spcAft>
              <a:buClr>
                <a:srgbClr val="FF0000"/>
              </a:buClr>
              <a:buSzPct val="150000"/>
              <a:buFont typeface="Arial" panose="020B0604020202020204" pitchFamily="34" charset="0"/>
              <a:buChar char="•"/>
            </a:pPr>
            <a:r>
              <a:rPr lang="it-IS" dirty="0">
                <a:sym typeface="Wingdings" pitchFamily="2" charset="2"/>
              </a:rPr>
              <a:t>Allow BH feedback to evaporate the cold clouds in the multi-phase particles (</a:t>
            </a:r>
            <a:r>
              <a:rPr lang="it-IS" i="1" dirty="0">
                <a:solidFill>
                  <a:schemeClr val="accent1"/>
                </a:solidFill>
                <a:sym typeface="Wingdings" pitchFamily="2" charset="2"/>
              </a:rPr>
              <a:t>see talk by A. Damiano</a:t>
            </a:r>
            <a:r>
              <a:rPr lang="it-IS" dirty="0">
                <a:sym typeface="Wingdings" pitchFamily="2" charset="2"/>
              </a:rPr>
              <a:t>)</a:t>
            </a:r>
          </a:p>
          <a:p>
            <a:pPr>
              <a:spcAft>
                <a:spcPts val="500"/>
              </a:spcAft>
              <a:buClr>
                <a:srgbClr val="FF0000"/>
              </a:buClr>
              <a:buSzPct val="150000"/>
            </a:pPr>
            <a:endParaRPr lang="it-IS" sz="800" dirty="0">
              <a:sym typeface="Wingdings" pitchFamily="2" charset="2"/>
            </a:endParaRPr>
          </a:p>
          <a:p>
            <a:pPr>
              <a:spcAft>
                <a:spcPts val="500"/>
              </a:spcAft>
              <a:buClr>
                <a:srgbClr val="FF0000"/>
              </a:buClr>
              <a:buSzPct val="150000"/>
            </a:pPr>
            <a:r>
              <a:rPr lang="en-US" dirty="0">
                <a:solidFill>
                  <a:srgbClr val="FF0000"/>
                </a:solidFill>
                <a:latin typeface="Wingdings"/>
                <a:ea typeface="Wingdings"/>
                <a:cs typeface="Wingdings"/>
              </a:rPr>
              <a:t> </a:t>
            </a:r>
            <a:r>
              <a:rPr lang="it-IS" dirty="0">
                <a:sym typeface="Wingdings" pitchFamily="2" charset="2"/>
              </a:rPr>
              <a:t>Total of </a:t>
            </a:r>
            <a:r>
              <a:rPr lang="it-IS" dirty="0">
                <a:solidFill>
                  <a:schemeClr val="accent1"/>
                </a:solidFill>
                <a:sym typeface="Wingdings" pitchFamily="2" charset="2"/>
              </a:rPr>
              <a:t>336</a:t>
            </a:r>
            <a:r>
              <a:rPr lang="it-IS" dirty="0">
                <a:sym typeface="Wingdings" pitchFamily="2" charset="2"/>
              </a:rPr>
              <a:t> halos with </a:t>
            </a:r>
            <a:r>
              <a:rPr lang="it-IS" dirty="0">
                <a:solidFill>
                  <a:schemeClr val="accent1"/>
                </a:solidFill>
                <a:sym typeface="Wingdings" pitchFamily="2" charset="2"/>
              </a:rPr>
              <a:t>M</a:t>
            </a:r>
            <a:r>
              <a:rPr lang="it-IS" baseline="-25000" dirty="0">
                <a:solidFill>
                  <a:schemeClr val="accent1"/>
                </a:solidFill>
                <a:sym typeface="Wingdings" pitchFamily="2" charset="2"/>
              </a:rPr>
              <a:t>200</a:t>
            </a:r>
            <a:r>
              <a:rPr lang="it-IS" dirty="0">
                <a:solidFill>
                  <a:schemeClr val="accent1"/>
                </a:solidFill>
                <a:sym typeface="Wingdings" pitchFamily="2" charset="2"/>
              </a:rPr>
              <a:t>&gt;1.5x10</a:t>
            </a:r>
            <a:r>
              <a:rPr lang="it-IS" baseline="30000" dirty="0">
                <a:solidFill>
                  <a:schemeClr val="accent1"/>
                </a:solidFill>
                <a:sym typeface="Wingdings" pitchFamily="2" charset="2"/>
              </a:rPr>
              <a:t>13</a:t>
            </a:r>
            <a:r>
              <a:rPr lang="it-IS" dirty="0">
                <a:solidFill>
                  <a:schemeClr val="accent1"/>
                </a:solidFill>
                <a:sym typeface="Wingdings" pitchFamily="2" charset="2"/>
              </a:rPr>
              <a:t> M</a:t>
            </a:r>
            <a:r>
              <a:rPr lang="it-IS" baseline="-25000" dirty="0">
                <a:solidFill>
                  <a:schemeClr val="accent1"/>
                </a:solidFill>
                <a:sym typeface="Wingdings" pitchFamily="2" charset="2"/>
              </a:rPr>
              <a:t>⦿</a:t>
            </a:r>
            <a:r>
              <a:rPr lang="it-IS" dirty="0">
                <a:sym typeface="Wingdings" pitchFamily="2" charset="2"/>
              </a:rPr>
              <a:t> in a complete set</a:t>
            </a:r>
          </a:p>
          <a:p>
            <a:pPr>
              <a:spcAft>
                <a:spcPts val="500"/>
              </a:spcAft>
              <a:buClr>
                <a:srgbClr val="FF0000"/>
              </a:buClr>
              <a:buSzPct val="150000"/>
            </a:pPr>
            <a:r>
              <a:rPr lang="en-US" dirty="0">
                <a:solidFill>
                  <a:srgbClr val="FF0000"/>
                </a:solidFill>
                <a:latin typeface="Wingdings"/>
                <a:ea typeface="Wingdings"/>
                <a:cs typeface="Wingdings"/>
              </a:rPr>
              <a:t> </a:t>
            </a:r>
            <a:r>
              <a:rPr lang="it-IS" dirty="0">
                <a:sym typeface="Wingdings" pitchFamily="2" charset="2"/>
              </a:rPr>
              <a:t>Total of </a:t>
            </a:r>
            <a:r>
              <a:rPr lang="it-IS" dirty="0">
                <a:solidFill>
                  <a:schemeClr val="accent1"/>
                </a:solidFill>
                <a:sym typeface="Wingdings" pitchFamily="2" charset="2"/>
              </a:rPr>
              <a:t>78</a:t>
            </a:r>
            <a:r>
              <a:rPr lang="it-IS" dirty="0">
                <a:sym typeface="Wingdings" pitchFamily="2" charset="2"/>
              </a:rPr>
              <a:t> regions simulated, with an average cost of </a:t>
            </a:r>
          </a:p>
          <a:p>
            <a:pPr>
              <a:spcAft>
                <a:spcPts val="500"/>
              </a:spcAft>
              <a:buClr>
                <a:srgbClr val="FF0000"/>
              </a:buClr>
              <a:buSzPct val="150000"/>
            </a:pPr>
            <a:r>
              <a:rPr lang="it-IS" dirty="0">
                <a:sym typeface="Wingdings" pitchFamily="2" charset="2"/>
              </a:rPr>
              <a:t>         </a:t>
            </a:r>
            <a:r>
              <a:rPr lang="it-IS" dirty="0">
                <a:solidFill>
                  <a:schemeClr val="accent1"/>
                </a:solidFill>
                <a:sym typeface="Wingdings" pitchFamily="2" charset="2"/>
              </a:rPr>
              <a:t>200 kcore/h </a:t>
            </a:r>
            <a:r>
              <a:rPr lang="it-IS" dirty="0">
                <a:sym typeface="Wingdings" pitchFamily="2" charset="2"/>
              </a:rPr>
              <a:t>per region</a:t>
            </a:r>
            <a:endParaRPr lang="it-IS" dirty="0"/>
          </a:p>
        </p:txBody>
      </p:sp>
      <p:pic>
        <p:nvPicPr>
          <p:cNvPr id="4" name="Immagine 3">
            <a:extLst>
              <a:ext uri="{FF2B5EF4-FFF2-40B4-BE49-F238E27FC236}">
                <a16:creationId xmlns:a16="http://schemas.microsoft.com/office/drawing/2014/main" id="{E638C4FB-2262-2989-F972-9960A66B61C2}"/>
              </a:ext>
            </a:extLst>
          </p:cNvPr>
          <p:cNvPicPr>
            <a:picLocks noChangeAspect="1"/>
          </p:cNvPicPr>
          <p:nvPr/>
        </p:nvPicPr>
        <p:blipFill>
          <a:blip r:embed="rId6"/>
          <a:stretch>
            <a:fillRect/>
          </a:stretch>
        </p:blipFill>
        <p:spPr>
          <a:xfrm>
            <a:off x="7399648" y="695940"/>
            <a:ext cx="4451363" cy="6165394"/>
          </a:xfrm>
          <a:prstGeom prst="rect">
            <a:avLst/>
          </a:prstGeom>
        </p:spPr>
      </p:pic>
      <p:sp>
        <p:nvSpPr>
          <p:cNvPr id="2" name="CasellaDiTesto 1">
            <a:extLst>
              <a:ext uri="{FF2B5EF4-FFF2-40B4-BE49-F238E27FC236}">
                <a16:creationId xmlns:a16="http://schemas.microsoft.com/office/drawing/2014/main" id="{C40CA276-D6E1-8F09-AEB4-6BF6AD1590EF}"/>
              </a:ext>
            </a:extLst>
          </p:cNvPr>
          <p:cNvSpPr txBox="1"/>
          <p:nvPr/>
        </p:nvSpPr>
        <p:spPr>
          <a:xfrm>
            <a:off x="193007" y="836876"/>
            <a:ext cx="6998519" cy="369332"/>
          </a:xfrm>
          <a:prstGeom prst="rect">
            <a:avLst/>
          </a:prstGeom>
          <a:noFill/>
          <a:ln w="28575">
            <a:solidFill>
              <a:srgbClr val="FF0000"/>
            </a:solidFill>
          </a:ln>
        </p:spPr>
        <p:txBody>
          <a:bodyPr wrap="none" rtlCol="0">
            <a:spAutoFit/>
          </a:bodyPr>
          <a:lstStyle/>
          <a:p>
            <a:r>
              <a:rPr lang="it-IS" b="1" i="1" dirty="0">
                <a:solidFill>
                  <a:schemeClr val="accent1"/>
                </a:solidFill>
              </a:rPr>
              <a:t>A KSP supported by ICSC </a:t>
            </a:r>
            <a:r>
              <a:rPr lang="it-IS" i="1" dirty="0">
                <a:solidFill>
                  <a:schemeClr val="accent1"/>
                </a:solidFill>
              </a:rPr>
              <a:t>(Esposito+25; SB+26, Damiano+26, Rasia+26, …)</a:t>
            </a:r>
          </a:p>
        </p:txBody>
      </p:sp>
      <p:pic>
        <p:nvPicPr>
          <p:cNvPr id="6" name="Immagine 4">
            <a:extLst>
              <a:ext uri="{FF2B5EF4-FFF2-40B4-BE49-F238E27FC236}">
                <a16:creationId xmlns:a16="http://schemas.microsoft.com/office/drawing/2014/main" id="{050F284D-7BCE-6497-265D-760FBF4FAC0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36522" y="11648"/>
            <a:ext cx="2471678" cy="669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312622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Immagine 11" descr="Immagine che contiene natura, spazio, Blu elettrico, Universo&#10;&#10;Descrizione generata automaticamente">
            <a:extLst>
              <a:ext uri="{FF2B5EF4-FFF2-40B4-BE49-F238E27FC236}">
                <a16:creationId xmlns:a16="http://schemas.microsoft.com/office/drawing/2014/main" id="{648E22BB-0F0C-E56E-CE6A-C912ED24F263}"/>
              </a:ext>
            </a:extLst>
          </p:cNvPr>
          <p:cNvPicPr>
            <a:picLocks noChangeAspect="1"/>
          </p:cNvPicPr>
          <p:nvPr/>
        </p:nvPicPr>
        <p:blipFill>
          <a:blip r:embed="rId2"/>
          <a:stretch>
            <a:fillRect/>
          </a:stretch>
        </p:blipFill>
        <p:spPr>
          <a:xfrm>
            <a:off x="69573" y="2702121"/>
            <a:ext cx="4019662" cy="1947024"/>
          </a:xfrm>
          <a:prstGeom prst="rect">
            <a:avLst/>
          </a:prstGeom>
        </p:spPr>
      </p:pic>
      <p:pic>
        <p:nvPicPr>
          <p:cNvPr id="14" name="Immagine 13" descr="Immagine che contiene Ambra, calore, Universo, spazio&#10;&#10;Descrizione generata automaticamente">
            <a:extLst>
              <a:ext uri="{FF2B5EF4-FFF2-40B4-BE49-F238E27FC236}">
                <a16:creationId xmlns:a16="http://schemas.microsoft.com/office/drawing/2014/main" id="{245973E5-9BB3-4744-F5A0-6306A0F24238}"/>
              </a:ext>
            </a:extLst>
          </p:cNvPr>
          <p:cNvPicPr>
            <a:picLocks noChangeAspect="1"/>
          </p:cNvPicPr>
          <p:nvPr/>
        </p:nvPicPr>
        <p:blipFill>
          <a:blip r:embed="rId3"/>
          <a:stretch>
            <a:fillRect/>
          </a:stretch>
        </p:blipFill>
        <p:spPr>
          <a:xfrm>
            <a:off x="4076229" y="2702121"/>
            <a:ext cx="4019662" cy="1947024"/>
          </a:xfrm>
          <a:prstGeom prst="rect">
            <a:avLst/>
          </a:prstGeom>
        </p:spPr>
      </p:pic>
      <p:pic>
        <p:nvPicPr>
          <p:cNvPr id="16" name="Immagine 15" descr="Immagine che contiene Universo, Spazio esterno, natura, spazio&#10;&#10;Descrizione generata automaticamente">
            <a:extLst>
              <a:ext uri="{FF2B5EF4-FFF2-40B4-BE49-F238E27FC236}">
                <a16:creationId xmlns:a16="http://schemas.microsoft.com/office/drawing/2014/main" id="{485028DD-913F-6467-647D-4B78A470DFCF}"/>
              </a:ext>
            </a:extLst>
          </p:cNvPr>
          <p:cNvPicPr>
            <a:picLocks noChangeAspect="1"/>
          </p:cNvPicPr>
          <p:nvPr/>
        </p:nvPicPr>
        <p:blipFill>
          <a:blip r:embed="rId4"/>
          <a:stretch>
            <a:fillRect/>
          </a:stretch>
        </p:blipFill>
        <p:spPr>
          <a:xfrm>
            <a:off x="8092825" y="2702121"/>
            <a:ext cx="4019662" cy="1947024"/>
          </a:xfrm>
          <a:prstGeom prst="rect">
            <a:avLst/>
          </a:prstGeom>
        </p:spPr>
      </p:pic>
      <p:pic>
        <p:nvPicPr>
          <p:cNvPr id="18" name="Immagine 17" descr="Immagine che contiene spazio, Universo, stella, Spazio esterno&#10;&#10;Descrizione generata automaticamente">
            <a:extLst>
              <a:ext uri="{FF2B5EF4-FFF2-40B4-BE49-F238E27FC236}">
                <a16:creationId xmlns:a16="http://schemas.microsoft.com/office/drawing/2014/main" id="{5E7F82C7-A93A-CA7D-D595-2A744F0E812A}"/>
              </a:ext>
            </a:extLst>
          </p:cNvPr>
          <p:cNvPicPr>
            <a:picLocks noChangeAspect="1"/>
          </p:cNvPicPr>
          <p:nvPr/>
        </p:nvPicPr>
        <p:blipFill>
          <a:blip r:embed="rId5"/>
          <a:stretch>
            <a:fillRect/>
          </a:stretch>
        </p:blipFill>
        <p:spPr>
          <a:xfrm>
            <a:off x="64087" y="4649141"/>
            <a:ext cx="4019658" cy="1947022"/>
          </a:xfrm>
          <a:prstGeom prst="rect">
            <a:avLst/>
          </a:prstGeom>
        </p:spPr>
      </p:pic>
      <p:pic>
        <p:nvPicPr>
          <p:cNvPr id="20" name="Immagine 19" descr="Immagine che contiene Ambra, Universo, spazio, Spazio esterno&#10;&#10;Descrizione generata automaticamente">
            <a:extLst>
              <a:ext uri="{FF2B5EF4-FFF2-40B4-BE49-F238E27FC236}">
                <a16:creationId xmlns:a16="http://schemas.microsoft.com/office/drawing/2014/main" id="{91E0033A-AEDC-1107-56EB-496143B3691B}"/>
              </a:ext>
            </a:extLst>
          </p:cNvPr>
          <p:cNvPicPr>
            <a:picLocks noChangeAspect="1"/>
          </p:cNvPicPr>
          <p:nvPr/>
        </p:nvPicPr>
        <p:blipFill>
          <a:blip r:embed="rId6"/>
          <a:stretch>
            <a:fillRect/>
          </a:stretch>
        </p:blipFill>
        <p:spPr>
          <a:xfrm>
            <a:off x="4072405" y="4649143"/>
            <a:ext cx="4019658" cy="1947022"/>
          </a:xfrm>
          <a:prstGeom prst="rect">
            <a:avLst/>
          </a:prstGeom>
        </p:spPr>
      </p:pic>
      <p:pic>
        <p:nvPicPr>
          <p:cNvPr id="22" name="Immagine 21" descr="Immagine che contiene Universo, Spazio esterno, spazio, astronomia&#10;&#10;Descrizione generata automaticamente">
            <a:extLst>
              <a:ext uri="{FF2B5EF4-FFF2-40B4-BE49-F238E27FC236}">
                <a16:creationId xmlns:a16="http://schemas.microsoft.com/office/drawing/2014/main" id="{EB8B53D2-5926-0835-2F95-C05719E5BA2D}"/>
              </a:ext>
            </a:extLst>
          </p:cNvPr>
          <p:cNvPicPr>
            <a:picLocks noChangeAspect="1"/>
          </p:cNvPicPr>
          <p:nvPr/>
        </p:nvPicPr>
        <p:blipFill>
          <a:blip r:embed="rId7"/>
          <a:stretch>
            <a:fillRect/>
          </a:stretch>
        </p:blipFill>
        <p:spPr>
          <a:xfrm>
            <a:off x="8092827" y="4649144"/>
            <a:ext cx="4019660" cy="1947023"/>
          </a:xfrm>
          <a:prstGeom prst="rect">
            <a:avLst/>
          </a:prstGeom>
        </p:spPr>
      </p:pic>
      <p:pic>
        <p:nvPicPr>
          <p:cNvPr id="24" name="Immagine 23" descr="Immagine che contiene Blu elettrico, spazio, natura, blu&#10;&#10;Descrizione generata automaticamente">
            <a:extLst>
              <a:ext uri="{FF2B5EF4-FFF2-40B4-BE49-F238E27FC236}">
                <a16:creationId xmlns:a16="http://schemas.microsoft.com/office/drawing/2014/main" id="{CC960A07-7DF5-C23D-3666-AE0306951DCF}"/>
              </a:ext>
            </a:extLst>
          </p:cNvPr>
          <p:cNvPicPr>
            <a:picLocks noChangeAspect="1"/>
          </p:cNvPicPr>
          <p:nvPr/>
        </p:nvPicPr>
        <p:blipFill>
          <a:blip r:embed="rId8"/>
          <a:stretch>
            <a:fillRect/>
          </a:stretch>
        </p:blipFill>
        <p:spPr>
          <a:xfrm>
            <a:off x="67285" y="755957"/>
            <a:ext cx="4028535" cy="1951322"/>
          </a:xfrm>
          <a:prstGeom prst="rect">
            <a:avLst/>
          </a:prstGeom>
        </p:spPr>
      </p:pic>
      <p:pic>
        <p:nvPicPr>
          <p:cNvPr id="26" name="Immagine 25" descr="Immagine che contiene Ambra, arancione&#10;&#10;Descrizione generata automaticamente">
            <a:extLst>
              <a:ext uri="{FF2B5EF4-FFF2-40B4-BE49-F238E27FC236}">
                <a16:creationId xmlns:a16="http://schemas.microsoft.com/office/drawing/2014/main" id="{19CB4677-57A4-60CF-C169-00DB03A386DF}"/>
              </a:ext>
            </a:extLst>
          </p:cNvPr>
          <p:cNvPicPr>
            <a:picLocks noChangeAspect="1"/>
          </p:cNvPicPr>
          <p:nvPr/>
        </p:nvPicPr>
        <p:blipFill>
          <a:blip r:embed="rId9"/>
          <a:stretch>
            <a:fillRect/>
          </a:stretch>
        </p:blipFill>
        <p:spPr>
          <a:xfrm>
            <a:off x="4071391" y="754668"/>
            <a:ext cx="4021434" cy="1947882"/>
          </a:xfrm>
          <a:prstGeom prst="rect">
            <a:avLst/>
          </a:prstGeom>
        </p:spPr>
      </p:pic>
      <p:pic>
        <p:nvPicPr>
          <p:cNvPr id="28" name="Immagine 27" descr="Immagine che contiene natura, spazio, Universo, Spazio esterno&#10;&#10;Descrizione generata automaticamente">
            <a:extLst>
              <a:ext uri="{FF2B5EF4-FFF2-40B4-BE49-F238E27FC236}">
                <a16:creationId xmlns:a16="http://schemas.microsoft.com/office/drawing/2014/main" id="{3C75F526-0EED-E997-B180-F78EF840FBEB}"/>
              </a:ext>
            </a:extLst>
          </p:cNvPr>
          <p:cNvPicPr>
            <a:picLocks noChangeAspect="1"/>
          </p:cNvPicPr>
          <p:nvPr/>
        </p:nvPicPr>
        <p:blipFill>
          <a:blip r:embed="rId10"/>
          <a:stretch>
            <a:fillRect/>
          </a:stretch>
        </p:blipFill>
        <p:spPr>
          <a:xfrm>
            <a:off x="8092825" y="755097"/>
            <a:ext cx="4019662" cy="1947024"/>
          </a:xfrm>
          <a:prstGeom prst="rect">
            <a:avLst/>
          </a:prstGeom>
        </p:spPr>
      </p:pic>
      <p:sp>
        <p:nvSpPr>
          <p:cNvPr id="29" name="CasellaDiTesto 28">
            <a:extLst>
              <a:ext uri="{FF2B5EF4-FFF2-40B4-BE49-F238E27FC236}">
                <a16:creationId xmlns:a16="http://schemas.microsoft.com/office/drawing/2014/main" id="{718B8822-AEA4-4819-1EB7-49A3E06D2A55}"/>
              </a:ext>
            </a:extLst>
          </p:cNvPr>
          <p:cNvSpPr txBox="1"/>
          <p:nvPr/>
        </p:nvSpPr>
        <p:spPr>
          <a:xfrm>
            <a:off x="1806706" y="787007"/>
            <a:ext cx="570990" cy="400110"/>
          </a:xfrm>
          <a:prstGeom prst="rect">
            <a:avLst/>
          </a:prstGeom>
          <a:noFill/>
        </p:spPr>
        <p:txBody>
          <a:bodyPr wrap="none" rtlCol="0">
            <a:spAutoFit/>
          </a:bodyPr>
          <a:lstStyle/>
          <a:p>
            <a:r>
              <a:rPr lang="it-IT" sz="2000" b="1" dirty="0">
                <a:solidFill>
                  <a:srgbClr val="FFFF00"/>
                </a:solidFill>
              </a:rPr>
              <a:t>DM</a:t>
            </a:r>
          </a:p>
        </p:txBody>
      </p:sp>
      <p:sp>
        <p:nvSpPr>
          <p:cNvPr id="30" name="CasellaDiTesto 29">
            <a:extLst>
              <a:ext uri="{FF2B5EF4-FFF2-40B4-BE49-F238E27FC236}">
                <a16:creationId xmlns:a16="http://schemas.microsoft.com/office/drawing/2014/main" id="{D282CACF-7385-BC2D-B83A-B045BCE036C3}"/>
              </a:ext>
            </a:extLst>
          </p:cNvPr>
          <p:cNvSpPr txBox="1"/>
          <p:nvPr/>
        </p:nvSpPr>
        <p:spPr>
          <a:xfrm>
            <a:off x="5753260" y="788112"/>
            <a:ext cx="625492" cy="400110"/>
          </a:xfrm>
          <a:prstGeom prst="rect">
            <a:avLst/>
          </a:prstGeom>
          <a:noFill/>
        </p:spPr>
        <p:txBody>
          <a:bodyPr wrap="none" rtlCol="0">
            <a:spAutoFit/>
          </a:bodyPr>
          <a:lstStyle/>
          <a:p>
            <a:r>
              <a:rPr lang="it-IT" sz="2000" b="1" dirty="0">
                <a:solidFill>
                  <a:srgbClr val="FFFF00"/>
                </a:solidFill>
              </a:rPr>
              <a:t>GAS</a:t>
            </a:r>
          </a:p>
        </p:txBody>
      </p:sp>
      <p:sp>
        <p:nvSpPr>
          <p:cNvPr id="31" name="CasellaDiTesto 30">
            <a:extLst>
              <a:ext uri="{FF2B5EF4-FFF2-40B4-BE49-F238E27FC236}">
                <a16:creationId xmlns:a16="http://schemas.microsoft.com/office/drawing/2014/main" id="{216F7DD3-4C11-B099-1AAC-559EAE48713B}"/>
              </a:ext>
            </a:extLst>
          </p:cNvPr>
          <p:cNvSpPr txBox="1"/>
          <p:nvPr/>
        </p:nvSpPr>
        <p:spPr>
          <a:xfrm>
            <a:off x="9815957" y="787007"/>
            <a:ext cx="829586" cy="400110"/>
          </a:xfrm>
          <a:prstGeom prst="rect">
            <a:avLst/>
          </a:prstGeom>
          <a:noFill/>
        </p:spPr>
        <p:txBody>
          <a:bodyPr wrap="none" rtlCol="0">
            <a:spAutoFit/>
          </a:bodyPr>
          <a:lstStyle/>
          <a:p>
            <a:r>
              <a:rPr lang="it-IT" sz="2000" b="1" dirty="0">
                <a:solidFill>
                  <a:srgbClr val="FFFF00"/>
                </a:solidFill>
              </a:rPr>
              <a:t>STARS</a:t>
            </a:r>
          </a:p>
        </p:txBody>
      </p:sp>
      <p:sp>
        <p:nvSpPr>
          <p:cNvPr id="32" name="CasellaDiTesto 31">
            <a:extLst>
              <a:ext uri="{FF2B5EF4-FFF2-40B4-BE49-F238E27FC236}">
                <a16:creationId xmlns:a16="http://schemas.microsoft.com/office/drawing/2014/main" id="{8EDC57BE-AEC4-9956-77C6-61EB0D6ADC51}"/>
              </a:ext>
            </a:extLst>
          </p:cNvPr>
          <p:cNvSpPr txBox="1"/>
          <p:nvPr/>
        </p:nvSpPr>
        <p:spPr>
          <a:xfrm>
            <a:off x="4137365" y="2366458"/>
            <a:ext cx="543739" cy="400110"/>
          </a:xfrm>
          <a:prstGeom prst="rect">
            <a:avLst/>
          </a:prstGeom>
          <a:noFill/>
        </p:spPr>
        <p:txBody>
          <a:bodyPr wrap="none" rtlCol="0">
            <a:spAutoFit/>
          </a:bodyPr>
          <a:lstStyle/>
          <a:p>
            <a:r>
              <a:rPr lang="it-IT" sz="2000" b="1" dirty="0" err="1">
                <a:solidFill>
                  <a:schemeClr val="bg1"/>
                </a:solidFill>
              </a:rPr>
              <a:t>z</a:t>
            </a:r>
            <a:r>
              <a:rPr lang="it-IT" sz="2000" b="1" dirty="0">
                <a:solidFill>
                  <a:schemeClr val="bg1"/>
                </a:solidFill>
              </a:rPr>
              <a:t>=2</a:t>
            </a:r>
          </a:p>
        </p:txBody>
      </p:sp>
      <p:sp>
        <p:nvSpPr>
          <p:cNvPr id="33" name="CasellaDiTesto 32">
            <a:extLst>
              <a:ext uri="{FF2B5EF4-FFF2-40B4-BE49-F238E27FC236}">
                <a16:creationId xmlns:a16="http://schemas.microsoft.com/office/drawing/2014/main" id="{7F25B609-3CEF-AAB2-ABE0-B8F19759CEA2}"/>
              </a:ext>
            </a:extLst>
          </p:cNvPr>
          <p:cNvSpPr txBox="1"/>
          <p:nvPr/>
        </p:nvSpPr>
        <p:spPr>
          <a:xfrm>
            <a:off x="4137364" y="4278646"/>
            <a:ext cx="545342" cy="400110"/>
          </a:xfrm>
          <a:prstGeom prst="rect">
            <a:avLst/>
          </a:prstGeom>
          <a:noFill/>
        </p:spPr>
        <p:txBody>
          <a:bodyPr wrap="none" rtlCol="0">
            <a:spAutoFit/>
          </a:bodyPr>
          <a:lstStyle/>
          <a:p>
            <a:r>
              <a:rPr lang="it-IT" sz="2000" b="1" dirty="0" err="1">
                <a:solidFill>
                  <a:schemeClr val="bg1"/>
                </a:solidFill>
              </a:rPr>
              <a:t>z</a:t>
            </a:r>
            <a:r>
              <a:rPr lang="it-IT" sz="2000" b="1" dirty="0">
                <a:solidFill>
                  <a:schemeClr val="bg1"/>
                </a:solidFill>
              </a:rPr>
              <a:t>=1</a:t>
            </a:r>
          </a:p>
        </p:txBody>
      </p:sp>
      <p:sp>
        <p:nvSpPr>
          <p:cNvPr id="34" name="CasellaDiTesto 33">
            <a:extLst>
              <a:ext uri="{FF2B5EF4-FFF2-40B4-BE49-F238E27FC236}">
                <a16:creationId xmlns:a16="http://schemas.microsoft.com/office/drawing/2014/main" id="{648BA701-1DA0-1CAD-A496-45A5D5746BA6}"/>
              </a:ext>
            </a:extLst>
          </p:cNvPr>
          <p:cNvSpPr txBox="1"/>
          <p:nvPr/>
        </p:nvSpPr>
        <p:spPr>
          <a:xfrm>
            <a:off x="4095820" y="6175598"/>
            <a:ext cx="545342" cy="400110"/>
          </a:xfrm>
          <a:prstGeom prst="rect">
            <a:avLst/>
          </a:prstGeom>
          <a:noFill/>
        </p:spPr>
        <p:txBody>
          <a:bodyPr wrap="none" rtlCol="0">
            <a:spAutoFit/>
          </a:bodyPr>
          <a:lstStyle/>
          <a:p>
            <a:r>
              <a:rPr lang="it-IT" sz="2000" b="1" dirty="0" err="1">
                <a:solidFill>
                  <a:schemeClr val="bg1"/>
                </a:solidFill>
              </a:rPr>
              <a:t>z</a:t>
            </a:r>
            <a:r>
              <a:rPr lang="it-IT" sz="2000" b="1" dirty="0">
                <a:solidFill>
                  <a:schemeClr val="bg1"/>
                </a:solidFill>
              </a:rPr>
              <a:t>=0</a:t>
            </a:r>
          </a:p>
        </p:txBody>
      </p:sp>
      <p:sp>
        <p:nvSpPr>
          <p:cNvPr id="2" name="CasellaDiTesto 1">
            <a:extLst>
              <a:ext uri="{FF2B5EF4-FFF2-40B4-BE49-F238E27FC236}">
                <a16:creationId xmlns:a16="http://schemas.microsoft.com/office/drawing/2014/main" id="{3827E23A-0F32-FCB8-7450-CFBB20758C8E}"/>
              </a:ext>
            </a:extLst>
          </p:cNvPr>
          <p:cNvSpPr txBox="1"/>
          <p:nvPr/>
        </p:nvSpPr>
        <p:spPr>
          <a:xfrm>
            <a:off x="124165" y="2429958"/>
            <a:ext cx="543739" cy="400110"/>
          </a:xfrm>
          <a:prstGeom prst="rect">
            <a:avLst/>
          </a:prstGeom>
          <a:noFill/>
        </p:spPr>
        <p:txBody>
          <a:bodyPr wrap="none" rtlCol="0">
            <a:spAutoFit/>
          </a:bodyPr>
          <a:lstStyle/>
          <a:p>
            <a:r>
              <a:rPr lang="it-IT" sz="2000" b="1" dirty="0" err="1">
                <a:solidFill>
                  <a:schemeClr val="bg1"/>
                </a:solidFill>
              </a:rPr>
              <a:t>z</a:t>
            </a:r>
            <a:r>
              <a:rPr lang="it-IT" sz="2000" b="1" dirty="0">
                <a:solidFill>
                  <a:schemeClr val="bg1"/>
                </a:solidFill>
              </a:rPr>
              <a:t>=2</a:t>
            </a:r>
          </a:p>
        </p:txBody>
      </p:sp>
      <p:sp>
        <p:nvSpPr>
          <p:cNvPr id="3" name="CasellaDiTesto 2">
            <a:extLst>
              <a:ext uri="{FF2B5EF4-FFF2-40B4-BE49-F238E27FC236}">
                <a16:creationId xmlns:a16="http://schemas.microsoft.com/office/drawing/2014/main" id="{ADD2786C-3F18-DF74-2E6C-37EB58AAC9B5}"/>
              </a:ext>
            </a:extLst>
          </p:cNvPr>
          <p:cNvSpPr txBox="1"/>
          <p:nvPr/>
        </p:nvSpPr>
        <p:spPr>
          <a:xfrm>
            <a:off x="124164" y="4342146"/>
            <a:ext cx="545342" cy="400110"/>
          </a:xfrm>
          <a:prstGeom prst="rect">
            <a:avLst/>
          </a:prstGeom>
          <a:noFill/>
        </p:spPr>
        <p:txBody>
          <a:bodyPr wrap="none" rtlCol="0">
            <a:spAutoFit/>
          </a:bodyPr>
          <a:lstStyle/>
          <a:p>
            <a:r>
              <a:rPr lang="it-IT" sz="2000" b="1" dirty="0" err="1">
                <a:solidFill>
                  <a:schemeClr val="bg1"/>
                </a:solidFill>
              </a:rPr>
              <a:t>z</a:t>
            </a:r>
            <a:r>
              <a:rPr lang="it-IT" sz="2000" b="1" dirty="0">
                <a:solidFill>
                  <a:schemeClr val="bg1"/>
                </a:solidFill>
              </a:rPr>
              <a:t>=1</a:t>
            </a:r>
          </a:p>
        </p:txBody>
      </p:sp>
      <p:sp>
        <p:nvSpPr>
          <p:cNvPr id="4" name="CasellaDiTesto 3">
            <a:extLst>
              <a:ext uri="{FF2B5EF4-FFF2-40B4-BE49-F238E27FC236}">
                <a16:creationId xmlns:a16="http://schemas.microsoft.com/office/drawing/2014/main" id="{D63E249F-865B-A5CA-1B17-C9207BA83776}"/>
              </a:ext>
            </a:extLst>
          </p:cNvPr>
          <p:cNvSpPr txBox="1"/>
          <p:nvPr/>
        </p:nvSpPr>
        <p:spPr>
          <a:xfrm>
            <a:off x="82620" y="6239098"/>
            <a:ext cx="545342" cy="400110"/>
          </a:xfrm>
          <a:prstGeom prst="rect">
            <a:avLst/>
          </a:prstGeom>
          <a:noFill/>
        </p:spPr>
        <p:txBody>
          <a:bodyPr wrap="none" rtlCol="0">
            <a:spAutoFit/>
          </a:bodyPr>
          <a:lstStyle/>
          <a:p>
            <a:r>
              <a:rPr lang="it-IT" sz="2000" b="1" dirty="0" err="1">
                <a:solidFill>
                  <a:schemeClr val="bg1"/>
                </a:solidFill>
              </a:rPr>
              <a:t>z</a:t>
            </a:r>
            <a:r>
              <a:rPr lang="it-IT" sz="2000" b="1" dirty="0">
                <a:solidFill>
                  <a:schemeClr val="bg1"/>
                </a:solidFill>
              </a:rPr>
              <a:t>=0</a:t>
            </a:r>
          </a:p>
        </p:txBody>
      </p:sp>
      <p:sp>
        <p:nvSpPr>
          <p:cNvPr id="5" name="CasellaDiTesto 4">
            <a:extLst>
              <a:ext uri="{FF2B5EF4-FFF2-40B4-BE49-F238E27FC236}">
                <a16:creationId xmlns:a16="http://schemas.microsoft.com/office/drawing/2014/main" id="{1789E03C-3578-1F81-36A8-C0273CD0C577}"/>
              </a:ext>
            </a:extLst>
          </p:cNvPr>
          <p:cNvSpPr txBox="1"/>
          <p:nvPr/>
        </p:nvSpPr>
        <p:spPr>
          <a:xfrm>
            <a:off x="8112465" y="2391858"/>
            <a:ext cx="543739" cy="400110"/>
          </a:xfrm>
          <a:prstGeom prst="rect">
            <a:avLst/>
          </a:prstGeom>
          <a:noFill/>
        </p:spPr>
        <p:txBody>
          <a:bodyPr wrap="none" rtlCol="0">
            <a:spAutoFit/>
          </a:bodyPr>
          <a:lstStyle/>
          <a:p>
            <a:r>
              <a:rPr lang="it-IT" sz="2000" b="1" dirty="0" err="1">
                <a:solidFill>
                  <a:schemeClr val="bg1"/>
                </a:solidFill>
              </a:rPr>
              <a:t>z</a:t>
            </a:r>
            <a:r>
              <a:rPr lang="it-IT" sz="2000" b="1" dirty="0">
                <a:solidFill>
                  <a:schemeClr val="bg1"/>
                </a:solidFill>
              </a:rPr>
              <a:t>=2</a:t>
            </a:r>
          </a:p>
        </p:txBody>
      </p:sp>
      <p:sp>
        <p:nvSpPr>
          <p:cNvPr id="6" name="CasellaDiTesto 5">
            <a:extLst>
              <a:ext uri="{FF2B5EF4-FFF2-40B4-BE49-F238E27FC236}">
                <a16:creationId xmlns:a16="http://schemas.microsoft.com/office/drawing/2014/main" id="{A2817B33-51BB-3FA6-A6C3-C812B745939E}"/>
              </a:ext>
            </a:extLst>
          </p:cNvPr>
          <p:cNvSpPr txBox="1"/>
          <p:nvPr/>
        </p:nvSpPr>
        <p:spPr>
          <a:xfrm>
            <a:off x="8112464" y="4329446"/>
            <a:ext cx="545342" cy="400110"/>
          </a:xfrm>
          <a:prstGeom prst="rect">
            <a:avLst/>
          </a:prstGeom>
          <a:noFill/>
        </p:spPr>
        <p:txBody>
          <a:bodyPr wrap="none" rtlCol="0">
            <a:spAutoFit/>
          </a:bodyPr>
          <a:lstStyle/>
          <a:p>
            <a:r>
              <a:rPr lang="it-IT" sz="2000" b="1" dirty="0" err="1">
                <a:solidFill>
                  <a:schemeClr val="bg1"/>
                </a:solidFill>
              </a:rPr>
              <a:t>z</a:t>
            </a:r>
            <a:r>
              <a:rPr lang="it-IT" sz="2000" b="1" dirty="0">
                <a:solidFill>
                  <a:schemeClr val="bg1"/>
                </a:solidFill>
              </a:rPr>
              <a:t>=1</a:t>
            </a:r>
          </a:p>
        </p:txBody>
      </p:sp>
      <p:sp>
        <p:nvSpPr>
          <p:cNvPr id="7" name="CasellaDiTesto 6">
            <a:extLst>
              <a:ext uri="{FF2B5EF4-FFF2-40B4-BE49-F238E27FC236}">
                <a16:creationId xmlns:a16="http://schemas.microsoft.com/office/drawing/2014/main" id="{40AC822B-DCD2-7E7E-05D2-B566404D5838}"/>
              </a:ext>
            </a:extLst>
          </p:cNvPr>
          <p:cNvSpPr txBox="1"/>
          <p:nvPr/>
        </p:nvSpPr>
        <p:spPr>
          <a:xfrm>
            <a:off x="8070920" y="6226398"/>
            <a:ext cx="545342" cy="400110"/>
          </a:xfrm>
          <a:prstGeom prst="rect">
            <a:avLst/>
          </a:prstGeom>
          <a:noFill/>
        </p:spPr>
        <p:txBody>
          <a:bodyPr wrap="none" rtlCol="0">
            <a:spAutoFit/>
          </a:bodyPr>
          <a:lstStyle/>
          <a:p>
            <a:r>
              <a:rPr lang="it-IT" sz="2000" b="1" dirty="0" err="1">
                <a:solidFill>
                  <a:schemeClr val="bg1"/>
                </a:solidFill>
              </a:rPr>
              <a:t>z</a:t>
            </a:r>
            <a:r>
              <a:rPr lang="it-IT" sz="2000" b="1" dirty="0">
                <a:solidFill>
                  <a:schemeClr val="bg1"/>
                </a:solidFill>
              </a:rPr>
              <a:t>=0</a:t>
            </a:r>
          </a:p>
        </p:txBody>
      </p:sp>
      <p:sp>
        <p:nvSpPr>
          <p:cNvPr id="8" name="CasellaDiTesto 7">
            <a:extLst>
              <a:ext uri="{FF2B5EF4-FFF2-40B4-BE49-F238E27FC236}">
                <a16:creationId xmlns:a16="http://schemas.microsoft.com/office/drawing/2014/main" id="{D582C8A1-230A-9E18-B7D7-0B64D87FCA6E}"/>
              </a:ext>
            </a:extLst>
          </p:cNvPr>
          <p:cNvSpPr txBox="1"/>
          <p:nvPr/>
        </p:nvSpPr>
        <p:spPr>
          <a:xfrm>
            <a:off x="3795544" y="-185"/>
            <a:ext cx="4540923" cy="707886"/>
          </a:xfrm>
          <a:prstGeom prst="rect">
            <a:avLst/>
          </a:prstGeom>
          <a:noFill/>
        </p:spPr>
        <p:txBody>
          <a:bodyPr wrap="none" rtlCol="0">
            <a:spAutoFit/>
          </a:bodyPr>
          <a:lstStyle/>
          <a:p>
            <a:r>
              <a:rPr lang="it-IS" sz="4000" b="1" dirty="0">
                <a:solidFill>
                  <a:srgbClr val="92D050"/>
                </a:solidFill>
              </a:rPr>
              <a:t>Dianoga Simulations</a:t>
            </a:r>
          </a:p>
        </p:txBody>
      </p:sp>
    </p:spTree>
    <p:extLst>
      <p:ext uri="{BB962C8B-B14F-4D97-AF65-F5344CB8AC3E}">
        <p14:creationId xmlns:p14="http://schemas.microsoft.com/office/powerpoint/2010/main" val="12065918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p:cNvSpPr/>
          <p:nvPr/>
        </p:nvSpPr>
        <p:spPr>
          <a:xfrm>
            <a:off x="0" y="1"/>
            <a:ext cx="12192000" cy="668230"/>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lIns="82893" tIns="41446" rIns="82893" bIns="41446" rtlCol="0" anchor="ctr"/>
          <a:lstStyle/>
          <a:p>
            <a:pPr algn="ctr"/>
            <a:endParaRPr lang="en-US" sz="1633">
              <a:latin typeface="Calibri Regolare" charset="0"/>
            </a:endParaRPr>
          </a:p>
        </p:txBody>
      </p:sp>
      <p:sp>
        <p:nvSpPr>
          <p:cNvPr id="9" name="TextBox 8"/>
          <p:cNvSpPr txBox="1"/>
          <p:nvPr/>
        </p:nvSpPr>
        <p:spPr>
          <a:xfrm>
            <a:off x="193007" y="77594"/>
            <a:ext cx="6907474" cy="576144"/>
          </a:xfrm>
          <a:prstGeom prst="rect">
            <a:avLst/>
          </a:prstGeom>
          <a:noFill/>
        </p:spPr>
        <p:txBody>
          <a:bodyPr wrap="square" lIns="82893" tIns="41446" rIns="82893" bIns="41446" rtlCol="0">
            <a:spAutoFit/>
          </a:bodyPr>
          <a:lstStyle/>
          <a:p>
            <a:pPr>
              <a:spcBef>
                <a:spcPts val="100"/>
              </a:spcBef>
            </a:pPr>
            <a:r>
              <a:rPr lang="en-US" sz="3200" b="1" dirty="0">
                <a:solidFill>
                  <a:schemeClr val="bg2"/>
                </a:solidFill>
                <a:ea typeface="Wingdings"/>
                <a:cs typeface="Wingdings"/>
              </a:rPr>
              <a:t>Tuning a model of AGN feedback</a:t>
            </a:r>
          </a:p>
        </p:txBody>
      </p:sp>
      <p:sp>
        <p:nvSpPr>
          <p:cNvPr id="8" name="Text Box 6"/>
          <p:cNvSpPr txBox="1">
            <a:spLocks noChangeArrowheads="1"/>
          </p:cNvSpPr>
          <p:nvPr/>
        </p:nvSpPr>
        <p:spPr bwMode="auto">
          <a:xfrm>
            <a:off x="8759747" y="1060723"/>
            <a:ext cx="3298903" cy="5309020"/>
          </a:xfrm>
          <a:prstGeom prst="rect">
            <a:avLst/>
          </a:prstGeom>
          <a:noFill/>
          <a:ln w="9525">
            <a:noFill/>
            <a:miter lim="800000"/>
            <a:headEnd/>
            <a:tailEnd/>
          </a:ln>
          <a:effectLst/>
        </p:spPr>
        <p:txBody>
          <a:bodyPr wrap="square" lIns="91310" tIns="45658" rIns="91310" bIns="45658">
            <a:prstTxWarp prst="textNoShape">
              <a:avLst/>
            </a:prstTxWarp>
            <a:spAutoFit/>
          </a:bodyPr>
          <a:lstStyle/>
          <a:p>
            <a:pPr>
              <a:spcBef>
                <a:spcPts val="100"/>
              </a:spcBef>
            </a:pPr>
            <a:r>
              <a:rPr lang="en-US" sz="2400" dirty="0">
                <a:ea typeface="Wingdings"/>
                <a:cs typeface="Wingdings"/>
              </a:rPr>
              <a:t> </a:t>
            </a:r>
            <a:r>
              <a:rPr lang="en-US" sz="2400" dirty="0">
                <a:solidFill>
                  <a:srgbClr val="FF0000"/>
                </a:solidFill>
                <a:latin typeface="Wingdings"/>
                <a:ea typeface="Wingdings"/>
                <a:cs typeface="Wingdings"/>
              </a:rPr>
              <a:t> </a:t>
            </a:r>
            <a:r>
              <a:rPr lang="en-US" sz="2200" dirty="0">
                <a:ea typeface="Wingdings"/>
                <a:cs typeface="Wingdings"/>
              </a:rPr>
              <a:t>Adjust the parameters of feedback to reproduce the observed scaling between SMBH masses and host stellar masses</a:t>
            </a:r>
          </a:p>
          <a:p>
            <a:pPr>
              <a:spcBef>
                <a:spcPts val="100"/>
              </a:spcBef>
            </a:pPr>
            <a:endParaRPr lang="en-US" sz="800" dirty="0">
              <a:ea typeface="Wingdings"/>
              <a:cs typeface="Wingdings"/>
            </a:endParaRPr>
          </a:p>
          <a:p>
            <a:pPr>
              <a:spcBef>
                <a:spcPts val="100"/>
              </a:spcBef>
            </a:pPr>
            <a:r>
              <a:rPr lang="en-US" sz="2200" dirty="0">
                <a:solidFill>
                  <a:srgbClr val="FF0000"/>
                </a:solidFill>
                <a:latin typeface="Wingdings"/>
                <a:ea typeface="Wingdings"/>
                <a:cs typeface="Wingdings"/>
              </a:rPr>
              <a:t> </a:t>
            </a:r>
            <a:r>
              <a:rPr lang="en-US" sz="2200" dirty="0">
                <a:ea typeface="Wingdings"/>
                <a:cs typeface="Wingdings"/>
              </a:rPr>
              <a:t>Bulk of the BH population in a “main sequence”</a:t>
            </a:r>
          </a:p>
          <a:p>
            <a:pPr>
              <a:spcBef>
                <a:spcPts val="100"/>
              </a:spcBef>
            </a:pPr>
            <a:endParaRPr lang="en-US" sz="800" dirty="0">
              <a:ea typeface="Wingdings"/>
              <a:cs typeface="Wingdings"/>
            </a:endParaRPr>
          </a:p>
          <a:p>
            <a:pPr>
              <a:spcBef>
                <a:spcPts val="100"/>
              </a:spcBef>
            </a:pPr>
            <a:r>
              <a:rPr lang="en-US" sz="2200" dirty="0">
                <a:solidFill>
                  <a:srgbClr val="FF0000"/>
                </a:solidFill>
                <a:latin typeface="Wingdings"/>
                <a:ea typeface="Wingdings"/>
                <a:cs typeface="Wingdings"/>
              </a:rPr>
              <a:t> </a:t>
            </a:r>
            <a:r>
              <a:rPr lang="en-US" sz="2200" dirty="0" err="1">
                <a:ea typeface="Wingdings"/>
                <a:cs typeface="Wingdings"/>
              </a:rPr>
              <a:t>Overmassive</a:t>
            </a:r>
            <a:r>
              <a:rPr lang="en-US" sz="2200" dirty="0">
                <a:ea typeface="Wingdings"/>
                <a:cs typeface="Wingdings"/>
              </a:rPr>
              <a:t> BHs in the most massive BCGs </a:t>
            </a:r>
          </a:p>
          <a:p>
            <a:pPr>
              <a:spcBef>
                <a:spcPts val="100"/>
              </a:spcBef>
            </a:pPr>
            <a:endParaRPr lang="en-US" sz="800" dirty="0">
              <a:ea typeface="Wingdings"/>
              <a:cs typeface="Wingdings"/>
            </a:endParaRPr>
          </a:p>
          <a:p>
            <a:pPr>
              <a:spcBef>
                <a:spcPts val="100"/>
              </a:spcBef>
            </a:pPr>
            <a:r>
              <a:rPr lang="en-US" sz="2200" dirty="0">
                <a:solidFill>
                  <a:srgbClr val="FF0000"/>
                </a:solidFill>
                <a:latin typeface="Wingdings"/>
                <a:ea typeface="Wingdings"/>
                <a:cs typeface="Wingdings"/>
              </a:rPr>
              <a:t> </a:t>
            </a:r>
            <a:r>
              <a:rPr lang="en-US" sz="2200" dirty="0">
                <a:ea typeface="Wingdings"/>
                <a:cs typeface="Wingdings"/>
              </a:rPr>
              <a:t>Result of sporadic runaway accretion episodes</a:t>
            </a:r>
          </a:p>
        </p:txBody>
      </p:sp>
      <p:pic>
        <p:nvPicPr>
          <p:cNvPr id="10" name="Picture 8">
            <a:extLst>
              <a:ext uri="{FF2B5EF4-FFF2-40B4-BE49-F238E27FC236}">
                <a16:creationId xmlns:a16="http://schemas.microsoft.com/office/drawing/2014/main" id="{538B11E2-0A13-C54E-A5D7-8B2754D2E21F}"/>
              </a:ext>
            </a:extLst>
          </p:cNvPr>
          <p:cNvPicPr>
            <a:picLocks noChangeAspect="1"/>
          </p:cNvPicPr>
          <p:nvPr/>
        </p:nvPicPr>
        <p:blipFill>
          <a:blip r:embed="rId3"/>
          <a:stretch>
            <a:fillRect/>
          </a:stretch>
        </p:blipFill>
        <p:spPr>
          <a:xfrm>
            <a:off x="10775028" y="12728"/>
            <a:ext cx="705088" cy="694240"/>
          </a:xfrm>
          <a:prstGeom prst="rect">
            <a:avLst/>
          </a:prstGeom>
        </p:spPr>
      </p:pic>
      <p:pic>
        <p:nvPicPr>
          <p:cNvPr id="11" name="Picture 9">
            <a:extLst>
              <a:ext uri="{FF2B5EF4-FFF2-40B4-BE49-F238E27FC236}">
                <a16:creationId xmlns:a16="http://schemas.microsoft.com/office/drawing/2014/main" id="{2630898B-541A-8647-A56C-4E55A0E01D04}"/>
              </a:ext>
            </a:extLst>
          </p:cNvPr>
          <p:cNvPicPr>
            <a:picLocks noChangeAspect="1"/>
          </p:cNvPicPr>
          <p:nvPr/>
        </p:nvPicPr>
        <p:blipFill>
          <a:blip r:embed="rId4"/>
          <a:stretch>
            <a:fillRect/>
          </a:stretch>
        </p:blipFill>
        <p:spPr>
          <a:xfrm>
            <a:off x="11480895" y="11648"/>
            <a:ext cx="705088" cy="672645"/>
          </a:xfrm>
          <a:prstGeom prst="rect">
            <a:avLst/>
          </a:prstGeom>
        </p:spPr>
      </p:pic>
      <p:sp>
        <p:nvSpPr>
          <p:cNvPr id="4" name="CasellaDiTesto 3">
            <a:extLst>
              <a:ext uri="{FF2B5EF4-FFF2-40B4-BE49-F238E27FC236}">
                <a16:creationId xmlns:a16="http://schemas.microsoft.com/office/drawing/2014/main" id="{3388322B-C12E-A7B8-2873-5F73A5AF1FC6}"/>
              </a:ext>
            </a:extLst>
          </p:cNvPr>
          <p:cNvSpPr txBox="1"/>
          <p:nvPr/>
        </p:nvSpPr>
        <p:spPr>
          <a:xfrm>
            <a:off x="313135" y="884923"/>
            <a:ext cx="4441745" cy="523220"/>
          </a:xfrm>
          <a:prstGeom prst="rect">
            <a:avLst/>
          </a:prstGeom>
          <a:noFill/>
        </p:spPr>
        <p:txBody>
          <a:bodyPr wrap="square">
            <a:spAutoFit/>
          </a:bodyPr>
          <a:lstStyle/>
          <a:p>
            <a:r>
              <a:rPr lang="it-IT" sz="2800" b="1" i="1" dirty="0">
                <a:solidFill>
                  <a:srgbClr val="0070C0"/>
                </a:solidFill>
              </a:rPr>
              <a:t>(SB+2026; Damiano+2026)</a:t>
            </a:r>
          </a:p>
        </p:txBody>
      </p:sp>
      <p:pic>
        <p:nvPicPr>
          <p:cNvPr id="3" name="Immagine 2" descr="Immagine che contiene testo, schermata, diagramma&#10;&#10;Il contenuto generato dall'IA potrebbe non essere corretto.">
            <a:extLst>
              <a:ext uri="{FF2B5EF4-FFF2-40B4-BE49-F238E27FC236}">
                <a16:creationId xmlns:a16="http://schemas.microsoft.com/office/drawing/2014/main" id="{94174453-B0ED-9CEF-ADF4-D1F42A756FD4}"/>
              </a:ext>
            </a:extLst>
          </p:cNvPr>
          <p:cNvPicPr>
            <a:picLocks noChangeAspect="1"/>
          </p:cNvPicPr>
          <p:nvPr/>
        </p:nvPicPr>
        <p:blipFill>
          <a:blip r:embed="rId5"/>
          <a:stretch>
            <a:fillRect/>
          </a:stretch>
        </p:blipFill>
        <p:spPr>
          <a:xfrm>
            <a:off x="0" y="1496292"/>
            <a:ext cx="4441745" cy="4320291"/>
          </a:xfrm>
          <a:prstGeom prst="rect">
            <a:avLst/>
          </a:prstGeom>
        </p:spPr>
      </p:pic>
      <p:pic>
        <p:nvPicPr>
          <p:cNvPr id="6" name="Immagine 5" descr="Immagine che contiene testo, schermata&#10;&#10;Il contenuto generato dall'IA potrebbe non essere corretto.">
            <a:extLst>
              <a:ext uri="{FF2B5EF4-FFF2-40B4-BE49-F238E27FC236}">
                <a16:creationId xmlns:a16="http://schemas.microsoft.com/office/drawing/2014/main" id="{94D8C371-B3FB-73BE-F1A3-E712090BA8CD}"/>
              </a:ext>
            </a:extLst>
          </p:cNvPr>
          <p:cNvPicPr>
            <a:picLocks noChangeAspect="1"/>
          </p:cNvPicPr>
          <p:nvPr/>
        </p:nvPicPr>
        <p:blipFill>
          <a:blip r:embed="rId6"/>
          <a:stretch>
            <a:fillRect/>
          </a:stretch>
        </p:blipFill>
        <p:spPr>
          <a:xfrm>
            <a:off x="4318002" y="1481799"/>
            <a:ext cx="4441745" cy="4320291"/>
          </a:xfrm>
          <a:prstGeom prst="rect">
            <a:avLst/>
          </a:prstGeom>
        </p:spPr>
      </p:pic>
      <p:sp>
        <p:nvSpPr>
          <p:cNvPr id="12" name="CasellaDiTesto 11">
            <a:extLst>
              <a:ext uri="{FF2B5EF4-FFF2-40B4-BE49-F238E27FC236}">
                <a16:creationId xmlns:a16="http://schemas.microsoft.com/office/drawing/2014/main" id="{086EC9F8-CB4C-2D25-9435-5394E1E4FE6C}"/>
              </a:ext>
            </a:extLst>
          </p:cNvPr>
          <p:cNvSpPr txBox="1"/>
          <p:nvPr/>
        </p:nvSpPr>
        <p:spPr>
          <a:xfrm>
            <a:off x="684531" y="1610342"/>
            <a:ext cx="1345240" cy="584775"/>
          </a:xfrm>
          <a:prstGeom prst="rect">
            <a:avLst/>
          </a:prstGeom>
          <a:noFill/>
        </p:spPr>
        <p:txBody>
          <a:bodyPr wrap="none" rtlCol="0">
            <a:spAutoFit/>
          </a:bodyPr>
          <a:lstStyle/>
          <a:p>
            <a:r>
              <a:rPr lang="it-IS" sz="3200" b="1" dirty="0"/>
              <a:t>𝜀</a:t>
            </a:r>
            <a:r>
              <a:rPr lang="it-IS" sz="3200" b="1" baseline="-25000" dirty="0"/>
              <a:t>f </a:t>
            </a:r>
            <a:r>
              <a:rPr lang="it-IS" sz="3200" b="1" dirty="0"/>
              <a:t>= 0.1</a:t>
            </a:r>
          </a:p>
        </p:txBody>
      </p:sp>
      <p:sp>
        <p:nvSpPr>
          <p:cNvPr id="13" name="CasellaDiTesto 12">
            <a:extLst>
              <a:ext uri="{FF2B5EF4-FFF2-40B4-BE49-F238E27FC236}">
                <a16:creationId xmlns:a16="http://schemas.microsoft.com/office/drawing/2014/main" id="{2CC9E9E6-26C5-2E5B-0DF3-06FEDA1E212F}"/>
              </a:ext>
            </a:extLst>
          </p:cNvPr>
          <p:cNvSpPr txBox="1"/>
          <p:nvPr/>
        </p:nvSpPr>
        <p:spPr>
          <a:xfrm>
            <a:off x="4999585" y="1610341"/>
            <a:ext cx="1553630" cy="584775"/>
          </a:xfrm>
          <a:prstGeom prst="rect">
            <a:avLst/>
          </a:prstGeom>
          <a:noFill/>
        </p:spPr>
        <p:txBody>
          <a:bodyPr wrap="none" rtlCol="0">
            <a:spAutoFit/>
          </a:bodyPr>
          <a:lstStyle/>
          <a:p>
            <a:r>
              <a:rPr lang="it-IS" sz="3200" b="1" dirty="0"/>
              <a:t>𝜀</a:t>
            </a:r>
            <a:r>
              <a:rPr lang="it-IS" sz="3200" b="1" baseline="-25000" dirty="0"/>
              <a:t>f </a:t>
            </a:r>
            <a:r>
              <a:rPr lang="it-IS" sz="3200" b="1" dirty="0"/>
              <a:t>= 0.05</a:t>
            </a:r>
          </a:p>
        </p:txBody>
      </p:sp>
    </p:spTree>
    <p:extLst>
      <p:ext uri="{BB962C8B-B14F-4D97-AF65-F5344CB8AC3E}">
        <p14:creationId xmlns:p14="http://schemas.microsoft.com/office/powerpoint/2010/main" val="351556519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45920BF-795E-5914-1D05-66A481A11D7B}"/>
              </a:ext>
            </a:extLst>
          </p:cNvPr>
          <p:cNvSpPr/>
          <p:nvPr/>
        </p:nvSpPr>
        <p:spPr>
          <a:xfrm>
            <a:off x="0" y="0"/>
            <a:ext cx="12192000" cy="668338"/>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lIns="82893" tIns="41446" rIns="82893" bIns="41446" anchor="ctr"/>
          <a:lstStyle/>
          <a:p>
            <a:pPr algn="ctr" eaLnBrk="1" fontAlgn="auto" hangingPunct="1">
              <a:spcBef>
                <a:spcPts val="0"/>
              </a:spcBef>
              <a:spcAft>
                <a:spcPts val="0"/>
              </a:spcAft>
              <a:defRPr/>
            </a:pPr>
            <a:endParaRPr lang="en-US" sz="1633">
              <a:latin typeface="Calibri Regolare" charset="0"/>
            </a:endParaRPr>
          </a:p>
        </p:txBody>
      </p:sp>
      <p:sp>
        <p:nvSpPr>
          <p:cNvPr id="9" name="TextBox 8">
            <a:extLst>
              <a:ext uri="{FF2B5EF4-FFF2-40B4-BE49-F238E27FC236}">
                <a16:creationId xmlns:a16="http://schemas.microsoft.com/office/drawing/2014/main" id="{D12BAF52-E9C4-65F4-70EF-EF5CC9FCF289}"/>
              </a:ext>
            </a:extLst>
          </p:cNvPr>
          <p:cNvSpPr txBox="1"/>
          <p:nvPr/>
        </p:nvSpPr>
        <p:spPr>
          <a:xfrm>
            <a:off x="193675" y="77788"/>
            <a:ext cx="6907213" cy="576262"/>
          </a:xfrm>
          <a:prstGeom prst="rect">
            <a:avLst/>
          </a:prstGeom>
          <a:noFill/>
        </p:spPr>
        <p:txBody>
          <a:bodyPr lIns="82893" tIns="41446" rIns="82893" bIns="41446">
            <a:spAutoFit/>
          </a:bodyPr>
          <a:lstStyle/>
          <a:p>
            <a:pPr eaLnBrk="1" fontAlgn="auto" hangingPunct="1">
              <a:spcBef>
                <a:spcPts val="100"/>
              </a:spcBef>
              <a:spcAft>
                <a:spcPts val="0"/>
              </a:spcAft>
              <a:defRPr/>
            </a:pPr>
            <a:r>
              <a:rPr lang="en-US" sz="3200" b="1" dirty="0">
                <a:solidFill>
                  <a:schemeClr val="bg1">
                    <a:lumMod val="95000"/>
                  </a:schemeClr>
                </a:solidFill>
                <a:latin typeface="+mn-lt"/>
                <a:ea typeface="Wingdings"/>
                <a:cs typeface="Wingdings"/>
              </a:rPr>
              <a:t>Tuning a model of AGN feedback</a:t>
            </a:r>
          </a:p>
        </p:txBody>
      </p:sp>
      <p:sp>
        <p:nvSpPr>
          <p:cNvPr id="8" name="Text Box 6">
            <a:extLst>
              <a:ext uri="{FF2B5EF4-FFF2-40B4-BE49-F238E27FC236}">
                <a16:creationId xmlns:a16="http://schemas.microsoft.com/office/drawing/2014/main" id="{F2CD4532-9085-1655-36E9-7B99CAE80E9D}"/>
              </a:ext>
            </a:extLst>
          </p:cNvPr>
          <p:cNvSpPr txBox="1">
            <a:spLocks noChangeArrowheads="1"/>
          </p:cNvSpPr>
          <p:nvPr/>
        </p:nvSpPr>
        <p:spPr bwMode="auto">
          <a:xfrm>
            <a:off x="7246938" y="1685925"/>
            <a:ext cx="4787900" cy="2680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10" tIns="45658" rIns="91310" bIns="45658">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spcBef>
                <a:spcPts val="100"/>
              </a:spcBef>
            </a:pPr>
            <a:r>
              <a:rPr lang="en-US" altLang="it-IS" sz="2400" dirty="0">
                <a:ea typeface="Wingdings" pitchFamily="2" charset="2"/>
                <a:cs typeface="Wingdings" pitchFamily="2" charset="2"/>
              </a:rPr>
              <a:t> </a:t>
            </a:r>
          </a:p>
          <a:p>
            <a:pPr eaLnBrk="1" hangingPunct="1">
              <a:spcBef>
                <a:spcPts val="100"/>
              </a:spcBef>
            </a:pPr>
            <a:r>
              <a:rPr lang="en-US" altLang="it-IS" sz="2400" dirty="0">
                <a:solidFill>
                  <a:srgbClr val="FF0000"/>
                </a:solidFill>
                <a:latin typeface="Wingdings" pitchFamily="2" charset="2"/>
                <a:ea typeface="Wingdings" pitchFamily="2" charset="2"/>
                <a:cs typeface="Wingdings" pitchFamily="2" charset="2"/>
              </a:rPr>
              <a:t> </a:t>
            </a:r>
            <a:r>
              <a:rPr lang="en-US" altLang="it-IS" sz="2400" dirty="0">
                <a:ea typeface="Wingdings" pitchFamily="2" charset="2"/>
                <a:cs typeface="Wingdings" pitchFamily="2" charset="2"/>
              </a:rPr>
              <a:t>Predict the (almost) correct SMF of cluster galaxies in the field …</a:t>
            </a:r>
          </a:p>
          <a:p>
            <a:pPr eaLnBrk="1" hangingPunct="1">
              <a:spcBef>
                <a:spcPts val="100"/>
              </a:spcBef>
            </a:pPr>
            <a:endParaRPr lang="en-US" altLang="it-IS" sz="2400" dirty="0">
              <a:ea typeface="Wingdings" pitchFamily="2" charset="2"/>
              <a:cs typeface="Wingdings" pitchFamily="2" charset="2"/>
            </a:endParaRPr>
          </a:p>
          <a:p>
            <a:pPr eaLnBrk="1" hangingPunct="1">
              <a:spcBef>
                <a:spcPts val="100"/>
              </a:spcBef>
            </a:pPr>
            <a:r>
              <a:rPr lang="en-US" altLang="it-IS" sz="2400" dirty="0">
                <a:solidFill>
                  <a:srgbClr val="FF0000"/>
                </a:solidFill>
                <a:latin typeface="Wingdings" pitchFamily="2" charset="2"/>
                <a:ea typeface="Wingdings" pitchFamily="2" charset="2"/>
                <a:cs typeface="Wingdings" pitchFamily="2" charset="2"/>
              </a:rPr>
              <a:t> </a:t>
            </a:r>
            <a:r>
              <a:rPr lang="en-US" altLang="it-IS" sz="2400" dirty="0">
                <a:ea typeface="Wingdings" pitchFamily="2" charset="2"/>
                <a:cs typeface="Wingdings" pitchFamily="2" charset="2"/>
              </a:rPr>
              <a:t>…. and in clusters </a:t>
            </a:r>
          </a:p>
          <a:p>
            <a:pPr eaLnBrk="1" hangingPunct="1">
              <a:spcBef>
                <a:spcPts val="100"/>
              </a:spcBef>
            </a:pPr>
            <a:endParaRPr lang="en-US" altLang="it-IS" sz="2200" dirty="0">
              <a:ea typeface="Wingdings" pitchFamily="2" charset="2"/>
              <a:cs typeface="Wingdings" pitchFamily="2" charset="2"/>
            </a:endParaRPr>
          </a:p>
          <a:p>
            <a:pPr eaLnBrk="1" hangingPunct="1">
              <a:spcBef>
                <a:spcPts val="100"/>
              </a:spcBef>
            </a:pPr>
            <a:endParaRPr lang="en-US" altLang="it-IS" sz="2200" dirty="0">
              <a:ea typeface="Wingdings" pitchFamily="2" charset="2"/>
              <a:cs typeface="Wingdings" pitchFamily="2" charset="2"/>
            </a:endParaRPr>
          </a:p>
        </p:txBody>
      </p:sp>
      <p:pic>
        <p:nvPicPr>
          <p:cNvPr id="11268" name="Picture 8">
            <a:extLst>
              <a:ext uri="{FF2B5EF4-FFF2-40B4-BE49-F238E27FC236}">
                <a16:creationId xmlns:a16="http://schemas.microsoft.com/office/drawing/2014/main" id="{88DADF1C-63F5-56D7-9A9A-97D2EB2688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4363" y="12700"/>
            <a:ext cx="706437"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9">
            <a:extLst>
              <a:ext uri="{FF2B5EF4-FFF2-40B4-BE49-F238E27FC236}">
                <a16:creationId xmlns:a16="http://schemas.microsoft.com/office/drawing/2014/main" id="{FFF1F190-5131-3DA5-FBAC-A9CB1A3C1C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80800" y="11113"/>
            <a:ext cx="70485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CasellaDiTesto 3">
            <a:extLst>
              <a:ext uri="{FF2B5EF4-FFF2-40B4-BE49-F238E27FC236}">
                <a16:creationId xmlns:a16="http://schemas.microsoft.com/office/drawing/2014/main" id="{023FBDAE-5EB1-2CF0-3B1A-E16E9C9B021E}"/>
              </a:ext>
            </a:extLst>
          </p:cNvPr>
          <p:cNvSpPr txBox="1">
            <a:spLocks noChangeArrowheads="1"/>
          </p:cNvSpPr>
          <p:nvPr/>
        </p:nvSpPr>
        <p:spPr bwMode="auto">
          <a:xfrm>
            <a:off x="1798638" y="1008063"/>
            <a:ext cx="34353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it-IT" altLang="it-IS" sz="2800" b="1" i="1">
                <a:solidFill>
                  <a:srgbClr val="0070C0"/>
                </a:solidFill>
              </a:rPr>
              <a:t>(Bassini et al. 2021)</a:t>
            </a:r>
          </a:p>
        </p:txBody>
      </p:sp>
      <p:pic>
        <p:nvPicPr>
          <p:cNvPr id="2" name="Immagine 1">
            <a:extLst>
              <a:ext uri="{FF2B5EF4-FFF2-40B4-BE49-F238E27FC236}">
                <a16:creationId xmlns:a16="http://schemas.microsoft.com/office/drawing/2014/main" id="{0638E97A-833F-7CCA-78AC-33C3607231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99141"/>
            <a:ext cx="6700838" cy="534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asellaDiTesto 11">
            <a:extLst>
              <a:ext uri="{FF2B5EF4-FFF2-40B4-BE49-F238E27FC236}">
                <a16:creationId xmlns:a16="http://schemas.microsoft.com/office/drawing/2014/main" id="{3C97ACEC-77E0-F067-4D63-D8C2A2353C23}"/>
              </a:ext>
            </a:extLst>
          </p:cNvPr>
          <p:cNvSpPr txBox="1">
            <a:spLocks noChangeArrowheads="1"/>
          </p:cNvSpPr>
          <p:nvPr/>
        </p:nvSpPr>
        <p:spPr bwMode="auto">
          <a:xfrm>
            <a:off x="1685925" y="958850"/>
            <a:ext cx="3433763"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it-IT" altLang="it-IS" sz="2800" b="1" i="1" dirty="0">
                <a:solidFill>
                  <a:srgbClr val="0070C0"/>
                </a:solidFill>
              </a:rPr>
              <a:t>(Esposito+25 ; SB+26)</a:t>
            </a:r>
          </a:p>
        </p:txBody>
      </p:sp>
      <p:pic>
        <p:nvPicPr>
          <p:cNvPr id="13" name="Immagine 12">
            <a:extLst>
              <a:ext uri="{FF2B5EF4-FFF2-40B4-BE49-F238E27FC236}">
                <a16:creationId xmlns:a16="http://schemas.microsoft.com/office/drawing/2014/main" id="{C4CD5E5F-4193-BB50-036D-D6405A9F98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465263"/>
            <a:ext cx="6757988" cy="539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69535</TotalTime>
  <Words>3749</Words>
  <Application>Microsoft Macintosh PowerPoint</Application>
  <PresentationFormat>Widescreen</PresentationFormat>
  <Paragraphs>367</Paragraphs>
  <Slides>32</Slides>
  <Notes>28</Notes>
  <HiddenSlides>14</HiddenSlides>
  <MMClips>0</MMClips>
  <ScaleCrop>false</ScaleCrop>
  <HeadingPairs>
    <vt:vector size="6" baseType="variant">
      <vt:variant>
        <vt:lpstr>Caratteri utilizzati</vt:lpstr>
      </vt:variant>
      <vt:variant>
        <vt:i4>13</vt:i4>
      </vt:variant>
      <vt:variant>
        <vt:lpstr>Tema</vt:lpstr>
      </vt:variant>
      <vt:variant>
        <vt:i4>1</vt:i4>
      </vt:variant>
      <vt:variant>
        <vt:lpstr>Titoli diapositive</vt:lpstr>
      </vt:variant>
      <vt:variant>
        <vt:i4>32</vt:i4>
      </vt:variant>
    </vt:vector>
  </HeadingPairs>
  <TitlesOfParts>
    <vt:vector size="46" baseType="lpstr">
      <vt:lpstr>Arial</vt:lpstr>
      <vt:lpstr>Calibri</vt:lpstr>
      <vt:lpstr>Calibri Light</vt:lpstr>
      <vt:lpstr>Calibri Regolare</vt:lpstr>
      <vt:lpstr>Cambria Math</vt:lpstr>
      <vt:lpstr>Canela Text Regular</vt:lpstr>
      <vt:lpstr>Helvetica</vt:lpstr>
      <vt:lpstr>Times New Roman</vt:lpstr>
      <vt:lpstr>Titillium Web</vt:lpstr>
      <vt:lpstr>Titillium Web SemiBold</vt:lpstr>
      <vt:lpstr>Ubuntu Medium</vt:lpstr>
      <vt:lpstr>Utopia</vt:lpstr>
      <vt:lpstr>Wingdings</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Utente di Microsoft Office</dc:creator>
  <cp:lastModifiedBy>borgani@oats.inaf.it</cp:lastModifiedBy>
  <cp:revision>223</cp:revision>
  <dcterms:created xsi:type="dcterms:W3CDTF">2019-09-27T12:11:35Z</dcterms:created>
  <dcterms:modified xsi:type="dcterms:W3CDTF">2026-03-12T12:33:46Z</dcterms:modified>
</cp:coreProperties>
</file>