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303" r:id="rId3"/>
    <p:sldId id="284" r:id="rId4"/>
    <p:sldId id="278" r:id="rId5"/>
    <p:sldId id="279" r:id="rId6"/>
    <p:sldId id="280" r:id="rId7"/>
    <p:sldId id="281" r:id="rId8"/>
    <p:sldId id="294" r:id="rId9"/>
    <p:sldId id="291" r:id="rId10"/>
    <p:sldId id="298" r:id="rId11"/>
    <p:sldId id="295" r:id="rId12"/>
    <p:sldId id="296" r:id="rId13"/>
    <p:sldId id="297" r:id="rId14"/>
    <p:sldId id="283" r:id="rId15"/>
    <p:sldId id="299" r:id="rId16"/>
    <p:sldId id="286" r:id="rId17"/>
    <p:sldId id="301" r:id="rId18"/>
    <p:sldId id="292" r:id="rId19"/>
    <p:sldId id="289" r:id="rId20"/>
    <p:sldId id="274" r:id="rId21"/>
    <p:sldId id="275" r:id="rId22"/>
  </p:sldIdLst>
  <p:sldSz cx="12192000" cy="6858000"/>
  <p:notesSz cx="6858000" cy="9144000"/>
  <p:embeddedFontLst>
    <p:embeddedFont>
      <p:font typeface="Gill Sans" panose="020B0604020202020204" charset="0"/>
      <p:regular r:id="rId24"/>
      <p:bold r:id="rId25"/>
    </p:embeddedFont>
    <p:embeddedFont>
      <p:font typeface="Noto Sans" panose="020B0502040504020204" pitchFamily="34" charset="0"/>
      <p:regular r:id="rId26"/>
      <p:bold r:id="rId27"/>
      <p:italic r:id="rId28"/>
      <p:boldItalic r:id="rId29"/>
    </p:embeddedFont>
    <p:embeddedFont>
      <p:font typeface="Play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gKzVsb5YSv59ODkzhRFnEMeZvX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0678" autoAdjust="0"/>
  </p:normalViewPr>
  <p:slideViewPr>
    <p:cSldViewPr snapToGrid="0">
      <p:cViewPr varScale="1">
        <p:scale>
          <a:sx n="97" d="100"/>
          <a:sy n="97" d="100"/>
        </p:scale>
        <p:origin x="97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ace_science" TargetMode="External"/><Relationship Id="rId3" Type="http://schemas.openxmlformats.org/officeDocument/2006/relationships/hyperlink" Target="https://en.wikipedia.org/wiki/Science_and_Technology_Facilities_Council#cite_note-2" TargetMode="External"/><Relationship Id="rId7" Type="http://schemas.openxmlformats.org/officeDocument/2006/relationships/hyperlink" Target="https://en.wikipedia.org/wiki/Nuclear_physics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Particle_physics" TargetMode="External"/><Relationship Id="rId5" Type="http://schemas.openxmlformats.org/officeDocument/2006/relationships/hyperlink" Target="https://en.wikipedia.org/wiki/Department_for_Science,_Innovation_and_Technology" TargetMode="External"/><Relationship Id="rId4" Type="http://schemas.openxmlformats.org/officeDocument/2006/relationships/hyperlink" Target="https://en.wikipedia.org/wiki/UK_Research_and_Innovation" TargetMode="External"/><Relationship Id="rId9" Type="http://schemas.openxmlformats.org/officeDocument/2006/relationships/hyperlink" Target="https://en.wikipedia.org/wiki/Astronomy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2" name="Google Shape;20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</a:t>
            </a:fld>
            <a:endParaRPr/>
          </a:p>
        </p:txBody>
      </p:sp>
      <p:sp>
        <p:nvSpPr>
          <p:cNvPr id="203" name="Google Shape;203;p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17/09/2024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6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The 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Science and Technology Facilities Council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(</a:t>
            </a:r>
            <a:r>
              <a:rPr lang="en-GB" sz="1200" b="1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STFC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 is a council</a:t>
            </a:r>
            <a:r>
              <a:rPr lang="en-GB" sz="1200" b="0" i="0" u="none" strike="noStrike" cap="none" baseline="30000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3"/>
              </a:rPr>
              <a:t>[2]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of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4" tooltip="UK Research and Innovation"/>
              </a:rPr>
              <a:t>UK Research and Innovation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(UKRI), a non-departmental public body sponsored by the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5" tooltip="Department for Science, Innovation and Technology"/>
              </a:rPr>
              <a:t>Department for Science, Innovation and Technology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 that carries out research in science and engineering, and funds UK research in areas including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6" tooltip="Particle physics"/>
              </a:rPr>
              <a:t>particle physics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7" tooltip="Nuclear physics"/>
              </a:rPr>
              <a:t>nuclear physics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8" tooltip="Space science"/>
              </a:rPr>
              <a:t>space science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and 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  <a:hlinkClick r:id="rId9" tooltip="Astronomy"/>
              </a:rPr>
              <a:t>astronomy</a:t>
            </a:r>
            <a:r>
              <a:rPr lang="en-GB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(both ground-based and space-based).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it-IT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28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  <p:sp>
        <p:nvSpPr>
          <p:cNvPr id="463" name="Google Shape;463;p19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17/09/2024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">
  <p:cSld name="1_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>
            <a:spLocks noGrp="1"/>
          </p:cNvSpPr>
          <p:nvPr>
            <p:ph type="pic" idx="2"/>
          </p:nvPr>
        </p:nvSpPr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8" name="Google Shape;18;p22"/>
          <p:cNvSpPr/>
          <p:nvPr/>
        </p:nvSpPr>
        <p:spPr>
          <a:xfrm>
            <a:off x="7999413" y="445272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" name="Google Shape;19;p22"/>
          <p:cNvGrpSpPr/>
          <p:nvPr/>
        </p:nvGrpSpPr>
        <p:grpSpPr>
          <a:xfrm rot="5400000">
            <a:off x="10835022" y="5500185"/>
            <a:ext cx="828358" cy="828358"/>
            <a:chOff x="10462536" y="1408249"/>
            <a:chExt cx="828358" cy="828358"/>
          </a:xfrm>
        </p:grpSpPr>
        <p:sp>
          <p:nvSpPr>
            <p:cNvPr id="20" name="Google Shape;20;p22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1" name="Google Shape;21;p22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22" name="Google Shape;22;p22"/>
          <p:cNvSpPr txBox="1">
            <a:spLocks noGrp="1"/>
          </p:cNvSpPr>
          <p:nvPr>
            <p:ph type="body" idx="1"/>
          </p:nvPr>
        </p:nvSpPr>
        <p:spPr>
          <a:xfrm>
            <a:off x="7999413" y="3568700"/>
            <a:ext cx="3565524" cy="173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6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6E78169C-0C83-4C48-BF7F-931FA50C04AF}" type="datetime1">
              <a:rPr lang="it-IT" smtClean="0"/>
              <a:t>10/03/2026</a:t>
            </a:fld>
            <a:endParaRPr/>
          </a:p>
        </p:txBody>
      </p:sp>
      <p:sp>
        <p:nvSpPr>
          <p:cNvPr id="187" name="Google Shape;187;p36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88" name="Google Shape;188;p36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37"/>
          <p:cNvGrpSpPr/>
          <p:nvPr/>
        </p:nvGrpSpPr>
        <p:grpSpPr>
          <a:xfrm>
            <a:off x="4752748" y="4823504"/>
            <a:ext cx="1656714" cy="1656714"/>
            <a:chOff x="2481534" y="2139594"/>
            <a:chExt cx="1656714" cy="1656714"/>
          </a:xfrm>
        </p:grpSpPr>
        <p:sp>
          <p:nvSpPr>
            <p:cNvPr id="191" name="Google Shape;191;p37"/>
            <p:cNvSpPr/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2" name="Google Shape;192;p37"/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93" name="Google Shape;193;p37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37"/>
          <p:cNvSpPr txBox="1">
            <a:spLocks noGrp="1"/>
          </p:cNvSpPr>
          <p:nvPr>
            <p:ph type="body" idx="1"/>
          </p:nvPr>
        </p:nvSpPr>
        <p:spPr>
          <a:xfrm>
            <a:off x="4295775" y="1750060"/>
            <a:ext cx="7345362" cy="434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3pPr>
            <a:lvl4pPr marL="1828800" lvl="3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5pPr>
            <a:lvl6pPr marL="2743200" lvl="5" indent="-355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95" name="Google Shape;195;p37"/>
          <p:cNvSpPr txBox="1">
            <a:spLocks noGrp="1"/>
          </p:cNvSpPr>
          <p:nvPr>
            <p:ph type="body" idx="2"/>
          </p:nvPr>
        </p:nvSpPr>
        <p:spPr>
          <a:xfrm>
            <a:off x="550863" y="1750060"/>
            <a:ext cx="3565525" cy="434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96" name="Google Shape;196;p37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AB38D83D-31CC-449A-9A1C-1505AE8F0A5E}" type="datetime1">
              <a:rPr lang="it-IT" smtClean="0"/>
              <a:t>10/03/2026</a:t>
            </a:fld>
            <a:endParaRPr/>
          </a:p>
        </p:txBody>
      </p:sp>
      <p:sp>
        <p:nvSpPr>
          <p:cNvPr id="197" name="Google Shape;197;p37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98" name="Google Shape;198;p37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Summary">
  <p:cSld name="12_Summar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7764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>
            <a:off x="5262411" y="4508500"/>
            <a:ext cx="6221412" cy="156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3579D39-301E-4D3F-BAE3-71110D734D79}" type="datetime1">
              <a:rPr lang="it-IT" smtClean="0"/>
              <a:t>10/03/2026</a:t>
            </a:fld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84" name="Google Shape;84;p28"/>
          <p:cNvSpPr/>
          <p:nvPr/>
        </p:nvSpPr>
        <p:spPr>
          <a:xfrm>
            <a:off x="1225773" y="385222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losing">
  <p:cSld name="13_Closing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 txBox="1"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6556248" y="54864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9" name="Google Shape;89;p29"/>
          <p:cNvSpPr>
            <a:spLocks noGrp="1"/>
          </p:cNvSpPr>
          <p:nvPr>
            <p:ph type="pic" idx="3"/>
          </p:nvPr>
        </p:nvSpPr>
        <p:spPr>
          <a:xfrm>
            <a:off x="6556248" y="342900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pSp>
        <p:nvGrpSpPr>
          <p:cNvPr id="90" name="Google Shape;90;p29"/>
          <p:cNvGrpSpPr/>
          <p:nvPr/>
        </p:nvGrpSpPr>
        <p:grpSpPr>
          <a:xfrm>
            <a:off x="11030092" y="-213201"/>
            <a:ext cx="1708815" cy="1705831"/>
            <a:chOff x="11030092" y="-213201"/>
            <a:chExt cx="1708815" cy="1705831"/>
          </a:xfrm>
        </p:grpSpPr>
        <p:sp>
          <p:nvSpPr>
            <p:cNvPr id="91" name="Google Shape;91;p29"/>
            <p:cNvSpPr/>
            <p:nvPr/>
          </p:nvSpPr>
          <p:spPr>
            <a:xfrm rot="-2700000">
              <a:off x="11161347" y="125399"/>
              <a:ext cx="1341675" cy="926985"/>
            </a:xfrm>
            <a:custGeom>
              <a:avLst/>
              <a:gdLst/>
              <a:ahLst/>
              <a:cxnLst/>
              <a:rect l="l" t="t" r="r" b="b"/>
              <a:pathLst>
                <a:path w="1341675" h="926985" extrusionOk="0">
                  <a:moveTo>
                    <a:pt x="1049126" y="8962"/>
                  </a:moveTo>
                  <a:lnTo>
                    <a:pt x="1341675" y="301511"/>
                  </a:lnTo>
                  <a:lnTo>
                    <a:pt x="1130649" y="512537"/>
                  </a:lnTo>
                  <a:lnTo>
                    <a:pt x="1107397" y="499917"/>
                  </a:lnTo>
                  <a:cubicBezTo>
                    <a:pt x="1051945" y="476462"/>
                    <a:pt x="990979" y="463493"/>
                    <a:pt x="926985" y="463493"/>
                  </a:cubicBezTo>
                  <a:cubicBezTo>
                    <a:pt x="671005" y="463493"/>
                    <a:pt x="463493" y="671005"/>
                    <a:pt x="463493" y="926985"/>
                  </a:cubicBezTo>
                  <a:lnTo>
                    <a:pt x="0" y="926985"/>
                  </a:lnTo>
                  <a:cubicBezTo>
                    <a:pt x="0" y="415026"/>
                    <a:pt x="415025" y="0"/>
                    <a:pt x="926985" y="0"/>
                  </a:cubicBezTo>
                  <a:cubicBezTo>
                    <a:pt x="958982" y="0"/>
                    <a:pt x="990601" y="1621"/>
                    <a:pt x="1021763" y="47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2" name="Google Shape;92;p29"/>
            <p:cNvSpPr/>
            <p:nvPr/>
          </p:nvSpPr>
          <p:spPr>
            <a:xfrm rot="2700000">
              <a:off x="11798454" y="994196"/>
              <a:ext cx="107098" cy="46658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3" name="Google Shape;93;p29"/>
            <p:cNvSpPr/>
            <p:nvPr/>
          </p:nvSpPr>
          <p:spPr>
            <a:xfrm rot="-2700000">
              <a:off x="11228590" y="129580"/>
              <a:ext cx="1337455" cy="1042921"/>
            </a:xfrm>
            <a:custGeom>
              <a:avLst/>
              <a:gdLst/>
              <a:ahLst/>
              <a:cxnLst/>
              <a:rect l="l" t="t" r="r" b="b"/>
              <a:pathLst>
                <a:path w="1337455" h="1042921" extrusionOk="0">
                  <a:moveTo>
                    <a:pt x="1084058" y="16081"/>
                  </a:moveTo>
                  <a:lnTo>
                    <a:pt x="1337455" y="269477"/>
                  </a:lnTo>
                  <a:lnTo>
                    <a:pt x="1060775" y="546158"/>
                  </a:lnTo>
                  <a:lnTo>
                    <a:pt x="1020394" y="532055"/>
                  </a:lnTo>
                  <a:cubicBezTo>
                    <a:pt x="990222" y="525109"/>
                    <a:pt x="958982" y="521461"/>
                    <a:pt x="926985" y="521461"/>
                  </a:cubicBezTo>
                  <a:cubicBezTo>
                    <a:pt x="671005" y="521461"/>
                    <a:pt x="463493" y="754927"/>
                    <a:pt x="463492" y="1042921"/>
                  </a:cubicBezTo>
                  <a:lnTo>
                    <a:pt x="0" y="1042921"/>
                  </a:lnTo>
                  <a:cubicBezTo>
                    <a:pt x="0" y="466932"/>
                    <a:pt x="415025" y="0"/>
                    <a:pt x="926984" y="0"/>
                  </a:cubicBezTo>
                  <a:cubicBezTo>
                    <a:pt x="958982" y="0"/>
                    <a:pt x="990600" y="1824"/>
                    <a:pt x="1021763" y="5384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94" name="Google Shape;94;p29"/>
          <p:cNvGrpSpPr/>
          <p:nvPr/>
        </p:nvGrpSpPr>
        <p:grpSpPr>
          <a:xfrm>
            <a:off x="577658" y="5511950"/>
            <a:ext cx="828358" cy="828358"/>
            <a:chOff x="10462536" y="1408249"/>
            <a:chExt cx="828358" cy="828358"/>
          </a:xfrm>
        </p:grpSpPr>
        <p:sp>
          <p:nvSpPr>
            <p:cNvPr id="95" name="Google Shape;95;p29"/>
            <p:cNvSpPr/>
            <p:nvPr/>
          </p:nvSpPr>
          <p:spPr>
            <a:xfrm rot="8100000">
              <a:off x="10606715" y="1506691"/>
              <a:ext cx="540001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3B3666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6" name="Google Shape;96;p29"/>
            <p:cNvSpPr/>
            <p:nvPr/>
          </p:nvSpPr>
          <p:spPr>
            <a:xfrm rot="-8100000">
              <a:off x="10613915" y="1424627"/>
              <a:ext cx="270000" cy="540001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97" name="Google Shape;97;p29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9327107-5945-4E7C-B835-B14CE3AED894}" type="datetime1">
              <a:rPr lang="it-IT" smtClean="0"/>
              <a:t>10/03/2026</a:t>
            </a:fld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00" name="Google Shape;100;p29"/>
          <p:cNvSpPr/>
          <p:nvPr/>
        </p:nvSpPr>
        <p:spPr>
          <a:xfrm>
            <a:off x="5303845" y="5427212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ection break">
  <p:cSld name="5_Section break">
    <p:bg>
      <p:bgPr>
        <a:solidFill>
          <a:schemeClr val="dk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sp>
        <p:nvSpPr>
          <p:cNvPr id="103" name="Google Shape;103;p30"/>
          <p:cNvSpPr txBox="1">
            <a:spLocks noGrp="1"/>
          </p:cNvSpPr>
          <p:nvPr>
            <p:ph type="subTitle" idx="1"/>
          </p:nvPr>
        </p:nvSpPr>
        <p:spPr>
          <a:xfrm>
            <a:off x="0" y="3557281"/>
            <a:ext cx="6640285" cy="3300719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0000"/>
                </a:srgbClr>
              </a:gs>
              <a:gs pos="100000">
                <a:srgbClr val="1B192E">
                  <a:alpha val="60000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/>
            </a:lvl1pPr>
            <a:lvl2pPr lvl="1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lvl="2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lvl="3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lvl="4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6640285" cy="3535509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50000">
                <a:srgbClr val="1B192E">
                  <a:alpha val="69803"/>
                </a:srgbClr>
              </a:gs>
              <a:gs pos="100000">
                <a:srgbClr val="1B192E">
                  <a:alpha val="6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Quote">
  <p:cSld name="7_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1"/>
          <p:cNvSpPr txBox="1">
            <a:spLocks noGrp="1"/>
          </p:cNvSpPr>
          <p:nvPr>
            <p:ph type="title"/>
          </p:nvPr>
        </p:nvSpPr>
        <p:spPr>
          <a:xfrm>
            <a:off x="550864" y="549275"/>
            <a:ext cx="3566160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la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31"/>
          <p:cNvGrpSpPr/>
          <p:nvPr/>
        </p:nvGrpSpPr>
        <p:grpSpPr>
          <a:xfrm>
            <a:off x="10708081" y="4012605"/>
            <a:ext cx="897877" cy="934082"/>
            <a:chOff x="5129684" y="1232940"/>
            <a:chExt cx="897877" cy="934082"/>
          </a:xfrm>
        </p:grpSpPr>
        <p:sp>
          <p:nvSpPr>
            <p:cNvPr id="108" name="Google Shape;108;p31"/>
            <p:cNvSpPr/>
            <p:nvPr/>
          </p:nvSpPr>
          <p:spPr>
            <a:xfrm rot="1800000">
              <a:off x="5356930" y="1363788"/>
              <a:ext cx="621086" cy="364601"/>
            </a:xfrm>
            <a:custGeom>
              <a:avLst/>
              <a:gdLst/>
              <a:ahLst/>
              <a:cxnLst/>
              <a:rect l="l" t="t" r="r" b="b"/>
              <a:pathLst>
                <a:path w="540" h="317" extrusionOk="0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9" name="Google Shape;109;p31"/>
            <p:cNvSpPr/>
            <p:nvPr/>
          </p:nvSpPr>
          <p:spPr>
            <a:xfrm rot="1800000">
              <a:off x="5243759" y="1430747"/>
              <a:ext cx="305942" cy="538275"/>
            </a:xfrm>
            <a:custGeom>
              <a:avLst/>
              <a:gdLst/>
              <a:ahLst/>
              <a:cxnLst/>
              <a:rect l="l" t="t" r="r" b="b"/>
              <a:pathLst>
                <a:path w="266" h="468" extrusionOk="0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9799999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10" name="Google Shape;110;p31"/>
            <p:cNvSpPr/>
            <p:nvPr/>
          </p:nvSpPr>
          <p:spPr>
            <a:xfrm rot="1800000">
              <a:off x="5508097" y="1586019"/>
              <a:ext cx="315144" cy="538275"/>
            </a:xfrm>
            <a:custGeom>
              <a:avLst/>
              <a:gdLst/>
              <a:ahLst/>
              <a:cxnLst/>
              <a:rect l="l" t="t" r="r" b="b"/>
              <a:pathLst>
                <a:path w="274" h="468" extrusionOk="0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>
              <a:gsLst>
                <a:gs pos="0">
                  <a:srgbClr val="2B274A">
                    <a:alpha val="20000"/>
                  </a:srgbClr>
                </a:gs>
                <a:gs pos="20000">
                  <a:srgbClr val="2B274A">
                    <a:alpha val="20000"/>
                  </a:srgbClr>
                </a:gs>
                <a:gs pos="100000">
                  <a:srgbClr val="59EFC0">
                    <a:alpha val="20000"/>
                  </a:srgbClr>
                </a:gs>
              </a:gsLst>
              <a:lin ang="18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11" name="Google Shape;111;p31"/>
          <p:cNvSpPr/>
          <p:nvPr/>
        </p:nvSpPr>
        <p:spPr>
          <a:xfrm>
            <a:off x="5668780" y="50590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1"/>
          </p:nvPr>
        </p:nvSpPr>
        <p:spPr>
          <a:xfrm>
            <a:off x="550863" y="4097338"/>
            <a:ext cx="3565524" cy="2351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>
            <a:spLocks noGrp="1"/>
          </p:cNvSpPr>
          <p:nvPr>
            <p:ph type="pic" idx="2"/>
          </p:nvPr>
        </p:nvSpPr>
        <p:spPr>
          <a:xfrm>
            <a:off x="5535809" y="656633"/>
            <a:ext cx="5132388" cy="51323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14" name="Google Shape;114;p31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45682D8D-B66E-45DA-A897-5194B6112150}" type="datetime1">
              <a:rPr lang="it-IT" smtClean="0"/>
              <a:t>10/03/2026</a:t>
            </a:fld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eam">
  <p:cSld name="8_Team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/>
          <p:nvPr/>
        </p:nvSpPr>
        <p:spPr>
          <a:xfrm>
            <a:off x="0" y="5773729"/>
            <a:ext cx="12192000" cy="1084271"/>
          </a:xfrm>
          <a:prstGeom prst="rect">
            <a:avLst/>
          </a:prstGeom>
          <a:gradFill>
            <a:gsLst>
              <a:gs pos="0">
                <a:srgbClr val="1B192E">
                  <a:alpha val="0"/>
                </a:srgbClr>
              </a:gs>
              <a:gs pos="40000">
                <a:srgbClr val="1B192E">
                  <a:alpha val="0"/>
                </a:srgbClr>
              </a:gs>
              <a:gs pos="100000">
                <a:srgbClr val="1B192E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9" name="Google Shape;119;p32"/>
          <p:cNvSpPr/>
          <p:nvPr/>
        </p:nvSpPr>
        <p:spPr>
          <a:xfrm>
            <a:off x="10288775" y="762609"/>
            <a:ext cx="1080000" cy="1080000"/>
          </a:xfrm>
          <a:prstGeom prst="ellipse">
            <a:avLst/>
          </a:prstGeom>
          <a:gradFill>
            <a:gsLst>
              <a:gs pos="0">
                <a:srgbClr val="1B182E"/>
              </a:gs>
              <a:gs pos="60000">
                <a:srgbClr val="1B182E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0" name="Google Shape;120;p32"/>
          <p:cNvSpPr txBox="1">
            <a:spLocks noGrp="1"/>
          </p:cNvSpPr>
          <p:nvPr>
            <p:ph type="ctrTitle"/>
          </p:nvPr>
        </p:nvSpPr>
        <p:spPr>
          <a:xfrm>
            <a:off x="548640" y="548640"/>
            <a:ext cx="8281987" cy="125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" name="Google Shape;121;p32"/>
          <p:cNvGrpSpPr/>
          <p:nvPr/>
        </p:nvGrpSpPr>
        <p:grpSpPr>
          <a:xfrm>
            <a:off x="1763106" y="4294374"/>
            <a:ext cx="2083885" cy="2083885"/>
            <a:chOff x="4842143" y="3556857"/>
            <a:chExt cx="2083885" cy="2083885"/>
          </a:xfrm>
        </p:grpSpPr>
        <p:sp>
          <p:nvSpPr>
            <p:cNvPr id="122" name="Google Shape;122;p32"/>
            <p:cNvSpPr/>
            <p:nvPr/>
          </p:nvSpPr>
          <p:spPr>
            <a:xfrm rot="8100000" flipH="1">
              <a:off x="5005634" y="4191206"/>
              <a:ext cx="1853969" cy="926985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3" name="Google Shape;123;p32"/>
            <p:cNvSpPr/>
            <p:nvPr/>
          </p:nvSpPr>
          <p:spPr>
            <a:xfrm rot="8100000" flipH="1">
              <a:off x="4957101" y="4052255"/>
              <a:ext cx="1853969" cy="109309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4" name="Google Shape;124;p32"/>
            <p:cNvSpPr/>
            <p:nvPr/>
          </p:nvSpPr>
          <p:spPr>
            <a:xfrm rot="2700000" flipH="1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25" name="Google Shape;125;p32"/>
            <p:cNvSpPr/>
            <p:nvPr/>
          </p:nvSpPr>
          <p:spPr>
            <a:xfrm rot="2700000" flipH="1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1078992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27" name="Google Shape;127;p32"/>
          <p:cNvSpPr>
            <a:spLocks noGrp="1"/>
          </p:cNvSpPr>
          <p:nvPr>
            <p:ph type="pic" idx="3"/>
          </p:nvPr>
        </p:nvSpPr>
        <p:spPr>
          <a:xfrm>
            <a:off x="3838384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28" name="Google Shape;128;p32"/>
          <p:cNvSpPr>
            <a:spLocks noGrp="1"/>
          </p:cNvSpPr>
          <p:nvPr>
            <p:ph type="pic" idx="4"/>
          </p:nvPr>
        </p:nvSpPr>
        <p:spPr>
          <a:xfrm>
            <a:off x="6661976" y="1993392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29" name="Google Shape;129;p32"/>
          <p:cNvSpPr>
            <a:spLocks noGrp="1"/>
          </p:cNvSpPr>
          <p:nvPr>
            <p:ph type="pic" idx="5"/>
          </p:nvPr>
        </p:nvSpPr>
        <p:spPr>
          <a:xfrm>
            <a:off x="9485568" y="1990724"/>
            <a:ext cx="1691640" cy="14356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sp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1079500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6"/>
          </p:nvPr>
        </p:nvSpPr>
        <p:spPr>
          <a:xfrm>
            <a:off x="1078733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7"/>
          </p:nvPr>
        </p:nvSpPr>
        <p:spPr>
          <a:xfrm>
            <a:off x="3839151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body" idx="8"/>
          </p:nvPr>
        </p:nvSpPr>
        <p:spPr>
          <a:xfrm>
            <a:off x="3838384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body" idx="9"/>
          </p:nvPr>
        </p:nvSpPr>
        <p:spPr>
          <a:xfrm>
            <a:off x="6662743" y="3781425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body" idx="13"/>
          </p:nvPr>
        </p:nvSpPr>
        <p:spPr>
          <a:xfrm>
            <a:off x="6661976" y="4232949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2"/>
          <p:cNvSpPr txBox="1">
            <a:spLocks noGrp="1"/>
          </p:cNvSpPr>
          <p:nvPr>
            <p:ph type="body" idx="14"/>
          </p:nvPr>
        </p:nvSpPr>
        <p:spPr>
          <a:xfrm>
            <a:off x="9433112" y="3787288"/>
            <a:ext cx="1711325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2"/>
          <p:cNvSpPr txBox="1">
            <a:spLocks noGrp="1"/>
          </p:cNvSpPr>
          <p:nvPr>
            <p:ph type="body" idx="15"/>
          </p:nvPr>
        </p:nvSpPr>
        <p:spPr>
          <a:xfrm>
            <a:off x="9432345" y="4238812"/>
            <a:ext cx="1711572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2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07AD539A-54CC-42E4-ABB1-CD22E7C0FEFC}" type="datetime1">
              <a:rPr lang="it-IT" smtClean="0"/>
              <a:t>10/03/2026</a:t>
            </a:fld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 3 column">
  <p:cSld name="11_Content 3 column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33"/>
          <p:cNvGrpSpPr/>
          <p:nvPr/>
        </p:nvGrpSpPr>
        <p:grpSpPr>
          <a:xfrm>
            <a:off x="100472" y="5036395"/>
            <a:ext cx="2083885" cy="2083885"/>
            <a:chOff x="4842143" y="3556857"/>
            <a:chExt cx="2083885" cy="2083885"/>
          </a:xfrm>
        </p:grpSpPr>
        <p:sp>
          <p:nvSpPr>
            <p:cNvPr id="143" name="Google Shape;143;p33"/>
            <p:cNvSpPr/>
            <p:nvPr/>
          </p:nvSpPr>
          <p:spPr>
            <a:xfrm rot="8100000" flipH="1">
              <a:off x="5005634" y="4191206"/>
              <a:ext cx="1853969" cy="926985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4" name="Google Shape;144;p33"/>
            <p:cNvSpPr/>
            <p:nvPr/>
          </p:nvSpPr>
          <p:spPr>
            <a:xfrm rot="8100000" flipH="1">
              <a:off x="4957101" y="4052255"/>
              <a:ext cx="1853969" cy="109309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5" name="Google Shape;145;p33"/>
            <p:cNvSpPr/>
            <p:nvPr/>
          </p:nvSpPr>
          <p:spPr>
            <a:xfrm rot="2700000" flipH="1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46" name="Google Shape;146;p33"/>
            <p:cNvSpPr/>
            <p:nvPr/>
          </p:nvSpPr>
          <p:spPr>
            <a:xfrm rot="2700000" flipH="1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47" name="Google Shape;147;p33"/>
          <p:cNvSpPr/>
          <p:nvPr/>
        </p:nvSpPr>
        <p:spPr>
          <a:xfrm rot="2700000">
            <a:off x="10834944" y="17126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 extrusionOk="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8" name="Google Shape;148;p33"/>
          <p:cNvSpPr/>
          <p:nvPr/>
        </p:nvSpPr>
        <p:spPr>
          <a:xfrm rot="8100000">
            <a:off x="10849344" y="51834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9" name="Google Shape;149;p33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33"/>
          <p:cNvSpPr txBox="1"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body" idx="1"/>
          </p:nvPr>
        </p:nvSpPr>
        <p:spPr>
          <a:xfrm>
            <a:off x="550864" y="1731375"/>
            <a:ext cx="3563936" cy="53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body" idx="2"/>
          </p:nvPr>
        </p:nvSpPr>
        <p:spPr>
          <a:xfrm>
            <a:off x="559476" y="2432304"/>
            <a:ext cx="3563936" cy="351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3"/>
          </p:nvPr>
        </p:nvSpPr>
        <p:spPr>
          <a:xfrm>
            <a:off x="4341573" y="1731375"/>
            <a:ext cx="3566160" cy="53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4"/>
          </p:nvPr>
        </p:nvSpPr>
        <p:spPr>
          <a:xfrm>
            <a:off x="4341573" y="2427370"/>
            <a:ext cx="3508755" cy="351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marL="914400" lvl="1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marL="1371600" lvl="2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marL="1828800" lvl="3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5"/>
          </p:nvPr>
        </p:nvSpPr>
        <p:spPr>
          <a:xfrm>
            <a:off x="8139659" y="1731375"/>
            <a:ext cx="3566160" cy="53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6"/>
          </p:nvPr>
        </p:nvSpPr>
        <p:spPr>
          <a:xfrm>
            <a:off x="8139659" y="2427370"/>
            <a:ext cx="3508755" cy="351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655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1pPr>
            <a:lvl2pPr marL="914400" lvl="1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2pPr>
            <a:lvl3pPr marL="1371600" lvl="2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3pPr>
            <a:lvl4pPr marL="1828800" lvl="3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4pPr>
            <a:lvl5pPr marL="2286000" lvl="4" indent="-33655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700"/>
              <a:buChar char="•"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DE2E700C-C8E6-40CB-85A4-4B055E9EE2F0}" type="datetime1">
              <a:rPr lang="it-IT" smtClean="0"/>
              <a:t>10/03/2026</a:t>
            </a:fld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404F7F-C16C-48D4-AE40-F964D954BBC6}" type="datetime1">
              <a:rPr lang="it-IT" smtClean="0"/>
              <a:t>10/03/2026</a:t>
            </a:fld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6" name="Google Shape;166;p34"/>
          <p:cNvSpPr/>
          <p:nvPr/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 extrusionOk="0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0">
                <a:srgbClr val="2B274A"/>
              </a:gs>
              <a:gs pos="30000">
                <a:srgbClr val="2B274A"/>
              </a:gs>
              <a:gs pos="40000">
                <a:srgbClr val="453E75"/>
              </a:gs>
              <a:gs pos="60000">
                <a:srgbClr val="2B274A"/>
              </a:gs>
              <a:gs pos="100000">
                <a:schemeClr val="dk2"/>
              </a:gs>
            </a:gsLst>
            <a:lin ang="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34"/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0">
                <a:srgbClr val="221F3B"/>
              </a:gs>
              <a:gs pos="50000">
                <a:srgbClr val="221F3B"/>
              </a:gs>
              <a:gs pos="100000">
                <a:srgbClr val="2B274A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8" name="Google Shape;168;p34"/>
          <p:cNvSpPr/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69" name="Google Shape;169;p34"/>
          <p:cNvGrpSpPr/>
          <p:nvPr/>
        </p:nvGrpSpPr>
        <p:grpSpPr>
          <a:xfrm>
            <a:off x="1292493" y="4299807"/>
            <a:ext cx="2083885" cy="2083885"/>
            <a:chOff x="4842143" y="3556857"/>
            <a:chExt cx="2083885" cy="2083885"/>
          </a:xfrm>
        </p:grpSpPr>
        <p:sp>
          <p:nvSpPr>
            <p:cNvPr id="170" name="Google Shape;170;p34"/>
            <p:cNvSpPr/>
            <p:nvPr/>
          </p:nvSpPr>
          <p:spPr>
            <a:xfrm rot="8100000" flipH="1">
              <a:off x="5005634" y="4191206"/>
              <a:ext cx="1853969" cy="926985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1" name="Google Shape;171;p34"/>
            <p:cNvSpPr/>
            <p:nvPr/>
          </p:nvSpPr>
          <p:spPr>
            <a:xfrm rot="8100000" flipH="1">
              <a:off x="4957101" y="4052255"/>
              <a:ext cx="1853969" cy="1093090"/>
            </a:xfrm>
            <a:custGeom>
              <a:avLst/>
              <a:gdLst/>
              <a:ahLst/>
              <a:cxnLst/>
              <a:rect l="l" t="t" r="r" b="b"/>
              <a:pathLst>
                <a:path w="2658746" h="1329373" extrusionOk="0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rgbClr val="746EB3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2" name="Google Shape;172;p34"/>
            <p:cNvSpPr/>
            <p:nvPr/>
          </p:nvSpPr>
          <p:spPr>
            <a:xfrm rot="2700000" flipH="1">
              <a:off x="6040374" y="3601683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3" name="Google Shape;173;p34"/>
            <p:cNvSpPr/>
            <p:nvPr/>
          </p:nvSpPr>
          <p:spPr>
            <a:xfrm rot="2700000" flipH="1">
              <a:off x="5059348" y="4582709"/>
              <a:ext cx="107098" cy="466589"/>
            </a:xfrm>
            <a:prstGeom prst="ellipse">
              <a:avLst/>
            </a:prstGeom>
            <a:solidFill>
              <a:srgbClr val="2B274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5"/>
          <p:cNvSpPr/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>
            <a:gsLst>
              <a:gs pos="0">
                <a:schemeClr val="dk2"/>
              </a:gs>
              <a:gs pos="60000">
                <a:schemeClr val="dk2"/>
              </a:gs>
              <a:gs pos="100000">
                <a:srgbClr val="746EB3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76" name="Google Shape;176;p35"/>
          <p:cNvGrpSpPr/>
          <p:nvPr/>
        </p:nvGrpSpPr>
        <p:grpSpPr>
          <a:xfrm>
            <a:off x="233344" y="5384019"/>
            <a:ext cx="828357" cy="828357"/>
            <a:chOff x="2895711" y="1234487"/>
            <a:chExt cx="828357" cy="828357"/>
          </a:xfrm>
        </p:grpSpPr>
        <p:sp>
          <p:nvSpPr>
            <p:cNvPr id="177" name="Google Shape;177;p35"/>
            <p:cNvSpPr/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/>
              <a:ahLst/>
              <a:cxnLst/>
              <a:rect l="l" t="t" r="r" b="b"/>
              <a:pathLst>
                <a:path w="1080000" h="1262947" extrusionOk="0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0">
                  <a:srgbClr val="2B274A"/>
                </a:gs>
                <a:gs pos="30000">
                  <a:srgbClr val="2B274A"/>
                </a:gs>
                <a:gs pos="40000">
                  <a:srgbClr val="453E75"/>
                </a:gs>
                <a:gs pos="60000">
                  <a:srgbClr val="2B274A"/>
                </a:gs>
                <a:gs pos="100000">
                  <a:schemeClr val="dk2"/>
                </a:gs>
              </a:gsLst>
              <a:lin ang="6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78" name="Google Shape;178;p35"/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0">
                  <a:srgbClr val="221F3B"/>
                </a:gs>
                <a:gs pos="50000">
                  <a:srgbClr val="221F3B"/>
                </a:gs>
                <a:gs pos="100000">
                  <a:srgbClr val="2B274A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550862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body" idx="2"/>
          </p:nvPr>
        </p:nvSpPr>
        <p:spPr>
          <a:xfrm>
            <a:off x="6205538" y="2097175"/>
            <a:ext cx="5435600" cy="399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5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1E0F8282-3A63-4B95-83F3-CDB84E4B010E}" type="datetime1">
              <a:rPr lang="it-IT" smtClean="0"/>
              <a:t>10/03/2026</a:t>
            </a:fld>
            <a:endParaRPr/>
          </a:p>
        </p:txBody>
      </p:sp>
      <p:sp>
        <p:nvSpPr>
          <p:cNvPr id="183" name="Google Shape;183;p35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84" name="Google Shape;184;p35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  <a:defRPr sz="48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55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4C4F06B3-DD48-4509-B9D2-964D1A9DDCF6}" type="datetime1">
              <a:rPr lang="it-IT" smtClean="0"/>
              <a:t>10/03/2026</a:t>
            </a:fld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47">
          <p15:clr>
            <a:srgbClr val="F26B43"/>
          </p15:clr>
        </p15:guide>
        <p15:guide id="4" pos="7333">
          <p15:clr>
            <a:srgbClr val="F26B43"/>
          </p15:clr>
        </p15:guide>
        <p15:guide id="5" orient="horz" pos="346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pos="824">
          <p15:clr>
            <a:srgbClr val="A4A3A4"/>
          </p15:clr>
        </p15:guide>
        <p15:guide id="8" pos="937">
          <p15:clr>
            <a:srgbClr val="A4A3A4"/>
          </p15:clr>
        </p15:guide>
        <p15:guide id="9" pos="1413">
          <p15:clr>
            <a:srgbClr val="A4A3A4"/>
          </p15:clr>
        </p15:guide>
        <p15:guide id="10" pos="1527">
          <p15:clr>
            <a:srgbClr val="A4A3A4"/>
          </p15:clr>
        </p15:guide>
        <p15:guide id="11" pos="2003">
          <p15:clr>
            <a:srgbClr val="A4A3A4"/>
          </p15:clr>
        </p15:guide>
        <p15:guide id="12" pos="2116">
          <p15:clr>
            <a:srgbClr val="A4A3A4"/>
          </p15:clr>
        </p15:guide>
        <p15:guide id="13" pos="2593">
          <p15:clr>
            <a:srgbClr val="A4A3A4"/>
          </p15:clr>
        </p15:guide>
        <p15:guide id="14" pos="2706">
          <p15:clr>
            <a:srgbClr val="A4A3A4"/>
          </p15:clr>
        </p15:guide>
        <p15:guide id="15" pos="3182">
          <p15:clr>
            <a:srgbClr val="A4A3A4"/>
          </p15:clr>
        </p15:guide>
        <p15:guide id="16" pos="3318">
          <p15:clr>
            <a:srgbClr val="A4A3A4"/>
          </p15:clr>
        </p15:guide>
        <p15:guide id="17" pos="3772">
          <p15:clr>
            <a:srgbClr val="A4A3A4"/>
          </p15:clr>
        </p15:guide>
        <p15:guide id="18" pos="3908">
          <p15:clr>
            <a:srgbClr val="A4A3A4"/>
          </p15:clr>
        </p15:guide>
        <p15:guide id="19" pos="4362">
          <p15:clr>
            <a:srgbClr val="A4A3A4"/>
          </p15:clr>
        </p15:guide>
        <p15:guide id="20" pos="4498">
          <p15:clr>
            <a:srgbClr val="A4A3A4"/>
          </p15:clr>
        </p15:guide>
        <p15:guide id="21" pos="4951">
          <p15:clr>
            <a:srgbClr val="A4A3A4"/>
          </p15:clr>
        </p15:guide>
        <p15:guide id="22" pos="5087">
          <p15:clr>
            <a:srgbClr val="A4A3A4"/>
          </p15:clr>
        </p15:guide>
        <p15:guide id="23" pos="5541">
          <p15:clr>
            <a:srgbClr val="A4A3A4"/>
          </p15:clr>
        </p15:guide>
        <p15:guide id="24" pos="5677">
          <p15:clr>
            <a:srgbClr val="A4A3A4"/>
          </p15:clr>
        </p15:guide>
        <p15:guide id="25" pos="6153">
          <p15:clr>
            <a:srgbClr val="A4A3A4"/>
          </p15:clr>
        </p15:guide>
        <p15:guide id="26" pos="6267">
          <p15:clr>
            <a:srgbClr val="A4A3A4"/>
          </p15:clr>
        </p15:guide>
        <p15:guide id="27" pos="6743">
          <p15:clr>
            <a:srgbClr val="A4A3A4"/>
          </p15:clr>
        </p15:guide>
        <p15:guide id="28" pos="6856">
          <p15:clr>
            <a:srgbClr val="A4A3A4"/>
          </p15:clr>
        </p15:guide>
        <p15:guide id="29" orient="horz" pos="3838">
          <p15:clr>
            <a:srgbClr val="A4A3A4"/>
          </p15:clr>
        </p15:guide>
        <p15:guide id="30" orient="horz" pos="2092">
          <p15:clr>
            <a:srgbClr val="A4A3A4"/>
          </p15:clr>
        </p15:guide>
        <p15:guide id="31" orient="horz" pos="2228">
          <p15:clr>
            <a:srgbClr val="A4A3A4"/>
          </p15:clr>
        </p15:guide>
        <p15:guide id="32" orient="horz" pos="845">
          <p15:clr>
            <a:srgbClr val="A4A3A4"/>
          </p15:clr>
        </p15:guide>
        <p15:guide id="33" orient="horz" pos="958">
          <p15:clr>
            <a:srgbClr val="A4A3A4"/>
          </p15:clr>
        </p15:guide>
        <p15:guide id="34" orient="horz" pos="1480">
          <p15:clr>
            <a:srgbClr val="A4A3A4"/>
          </p15:clr>
        </p15:guide>
        <p15:guide id="35" orient="horz" pos="1593">
          <p15:clr>
            <a:srgbClr val="A4A3A4"/>
          </p15:clr>
        </p15:guide>
        <p15:guide id="36" orient="horz" pos="2727">
          <p15:clr>
            <a:srgbClr val="A4A3A4"/>
          </p15:clr>
        </p15:guide>
        <p15:guide id="37" orient="horz" pos="2840">
          <p15:clr>
            <a:srgbClr val="A4A3A4"/>
          </p15:clr>
        </p15:guide>
        <p15:guide id="38" orient="horz" pos="3339">
          <p15:clr>
            <a:srgbClr val="A4A3A4"/>
          </p15:clr>
        </p15:guide>
        <p15:guide id="39" orient="horz" pos="347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vaultproject.io/" TargetMode="Externa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atteo.dicarlo@inaf.i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lab.com/ska-telescope/sdi/ska-cicd-makefile/-/blob/master/README.md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"/>
          <p:cNvSpPr txBox="1">
            <a:spLocks noGrp="1"/>
          </p:cNvSpPr>
          <p:nvPr>
            <p:ph type="ctrTitle"/>
          </p:nvPr>
        </p:nvSpPr>
        <p:spPr>
          <a:xfrm>
            <a:off x="7999414" y="1051551"/>
            <a:ext cx="3565524" cy="2384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it-IT" dirty="0" err="1"/>
              <a:t>DevOps</a:t>
            </a:r>
            <a:r>
              <a:rPr lang="it-IT" dirty="0"/>
              <a:t> </a:t>
            </a:r>
            <a:r>
              <a:rPr lang="it-IT" dirty="0" err="1"/>
              <a:t>practises</a:t>
            </a:r>
            <a:endParaRPr lang="it-IT" dirty="0"/>
          </a:p>
        </p:txBody>
      </p:sp>
      <p:pic>
        <p:nvPicPr>
          <p:cNvPr id="206" name="Google Shape;206;p1" descr="Data Points Digital backgroun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45236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207" name="Google Shape;207;p1"/>
          <p:cNvSpPr txBox="1">
            <a:spLocks noGrp="1"/>
          </p:cNvSpPr>
          <p:nvPr>
            <p:ph type="body" idx="1"/>
          </p:nvPr>
        </p:nvSpPr>
        <p:spPr>
          <a:xfrm>
            <a:off x="7999413" y="3568700"/>
            <a:ext cx="3927116" cy="296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GB" dirty="0"/>
              <a:t>within the Square Kilometre Array (SKA) software ecosystem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en-GB" dirty="0"/>
          </a:p>
          <a:p>
            <a:pPr marL="0" lvl="0" indent="0">
              <a:spcBef>
                <a:spcPts val="0"/>
              </a:spcBef>
            </a:pPr>
            <a:r>
              <a:rPr lang="en-GB" dirty="0"/>
              <a:t>M. Di Carlo (</a:t>
            </a:r>
            <a:r>
              <a:rPr lang="en-GB" dirty="0" err="1"/>
              <a:t>OAAb</a:t>
            </a:r>
            <a:r>
              <a:rPr lang="en-GB" dirty="0"/>
              <a:t>) and SKA System team</a:t>
            </a:r>
          </a:p>
          <a:p>
            <a:pPr marL="228600" lvl="0">
              <a:spcBef>
                <a:spcPts val="1800"/>
              </a:spcBef>
            </a:pPr>
            <a:r>
              <a:rPr lang="en-GB" dirty="0"/>
              <a:t>USC-C General Assembly, Trieste, Savoia Excelsior Palace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75EFC-C6FC-B63D-E68C-DD901FB2A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D7D3A4AF-04D6-336D-A2CF-2C3388FE7B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638860"/>
          </a:xfrm>
        </p:spPr>
        <p:txBody>
          <a:bodyPr/>
          <a:lstStyle/>
          <a:p>
            <a:r>
              <a:rPr lang="it-IT" sz="3600" dirty="0"/>
              <a:t>Pipeline </a:t>
            </a:r>
            <a:r>
              <a:rPr lang="it-IT" sz="3600" dirty="0" err="1"/>
              <a:t>machinery</a:t>
            </a:r>
            <a:r>
              <a:rPr lang="it-IT" sz="3600" dirty="0"/>
              <a:t>: </a:t>
            </a:r>
            <a:r>
              <a:rPr lang="it-IT" sz="3600" dirty="0" err="1"/>
              <a:t>makefile</a:t>
            </a:r>
            <a:endParaRPr lang="en-GB" sz="36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66290D-E8A4-1F04-6F60-0115DFFDB4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ED695D-7C89-409E-9965-A16D2EF868B9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82AAA01-8F27-CA35-CA9D-FDA8E032CB8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921833-7A7B-7A8A-4647-0ACA82EB46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10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07596ED-209B-8498-39CC-C16C67773B07}"/>
              </a:ext>
            </a:extLst>
          </p:cNvPr>
          <p:cNvSpPr/>
          <p:nvPr/>
        </p:nvSpPr>
        <p:spPr>
          <a:xfrm>
            <a:off x="485775" y="1147132"/>
            <a:ext cx="6791325" cy="472508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92D050"/>
                </a:solidFill>
              </a:rPr>
              <a:t>PROJECT = ska-tango-examples</a:t>
            </a:r>
          </a:p>
          <a:p>
            <a:r>
              <a:rPr lang="en-GB" sz="1600" dirty="0">
                <a:solidFill>
                  <a:srgbClr val="92D050"/>
                </a:solidFill>
              </a:rPr>
              <a:t>KUBE_NAMESPACE ?= ska-tango-examples</a:t>
            </a:r>
          </a:p>
          <a:p>
            <a:r>
              <a:rPr lang="en-GB" sz="1600" dirty="0">
                <a:solidFill>
                  <a:srgbClr val="92D050"/>
                </a:solidFill>
              </a:rPr>
              <a:t>HELM_CHART ?= test-parent</a:t>
            </a:r>
          </a:p>
          <a:p>
            <a:endParaRPr lang="en-GB" sz="1600" dirty="0">
              <a:solidFill>
                <a:srgbClr val="92D050"/>
              </a:solidFill>
            </a:endParaRPr>
          </a:p>
          <a:p>
            <a:r>
              <a:rPr lang="en-GB" sz="1600" dirty="0">
                <a:solidFill>
                  <a:srgbClr val="92D050"/>
                </a:solidFill>
              </a:rPr>
              <a:t># include OCI Images support</a:t>
            </a:r>
          </a:p>
          <a:p>
            <a:r>
              <a:rPr lang="en-GB" sz="1600" dirty="0">
                <a:solidFill>
                  <a:srgbClr val="92D050"/>
                </a:solidFill>
              </a:rPr>
              <a:t>include .make/oci.mk</a:t>
            </a:r>
          </a:p>
          <a:p>
            <a:r>
              <a:rPr lang="en-GB" sz="1600" dirty="0">
                <a:solidFill>
                  <a:srgbClr val="92D050"/>
                </a:solidFill>
              </a:rPr>
              <a:t># include k8s support</a:t>
            </a:r>
          </a:p>
          <a:p>
            <a:r>
              <a:rPr lang="en-GB" sz="1600" dirty="0">
                <a:solidFill>
                  <a:srgbClr val="92D050"/>
                </a:solidFill>
              </a:rPr>
              <a:t>include .make/k8s.mk</a:t>
            </a:r>
          </a:p>
          <a:p>
            <a:r>
              <a:rPr lang="en-GB" sz="1600" dirty="0">
                <a:solidFill>
                  <a:srgbClr val="92D050"/>
                </a:solidFill>
              </a:rPr>
              <a:t># include Helm Chart support</a:t>
            </a:r>
          </a:p>
          <a:p>
            <a:r>
              <a:rPr lang="en-GB" sz="1600" dirty="0">
                <a:solidFill>
                  <a:srgbClr val="92D050"/>
                </a:solidFill>
              </a:rPr>
              <a:t>include .make/helm.mk</a:t>
            </a:r>
          </a:p>
          <a:p>
            <a:r>
              <a:rPr lang="en-GB" sz="1600" dirty="0">
                <a:solidFill>
                  <a:srgbClr val="92D050"/>
                </a:solidFill>
              </a:rPr>
              <a:t># Include Python support</a:t>
            </a:r>
          </a:p>
          <a:p>
            <a:r>
              <a:rPr lang="en-GB" sz="1600" dirty="0">
                <a:solidFill>
                  <a:srgbClr val="92D050"/>
                </a:solidFill>
              </a:rPr>
              <a:t>include .make/python.mk</a:t>
            </a:r>
          </a:p>
          <a:p>
            <a:r>
              <a:rPr lang="en-GB" sz="1600" dirty="0">
                <a:solidFill>
                  <a:srgbClr val="92D050"/>
                </a:solidFill>
              </a:rPr>
              <a:t># include raw support</a:t>
            </a:r>
          </a:p>
          <a:p>
            <a:r>
              <a:rPr lang="en-GB" sz="1600" dirty="0">
                <a:solidFill>
                  <a:srgbClr val="92D050"/>
                </a:solidFill>
              </a:rPr>
              <a:t>include .make/raw.mk</a:t>
            </a:r>
          </a:p>
          <a:p>
            <a:r>
              <a:rPr lang="en-GB" sz="1600" dirty="0">
                <a:solidFill>
                  <a:srgbClr val="92D050"/>
                </a:solidFill>
              </a:rPr>
              <a:t># include core make support</a:t>
            </a:r>
          </a:p>
          <a:p>
            <a:r>
              <a:rPr lang="en-GB" sz="1600" dirty="0">
                <a:solidFill>
                  <a:srgbClr val="92D050"/>
                </a:solidFill>
              </a:rPr>
              <a:t>include .make/base.mk</a:t>
            </a:r>
          </a:p>
          <a:p>
            <a:r>
              <a:rPr lang="en-GB" sz="1600" dirty="0">
                <a:solidFill>
                  <a:srgbClr val="92D050"/>
                </a:solidFill>
              </a:rPr>
              <a:t># include your own private variables for custom deployment configuration</a:t>
            </a:r>
          </a:p>
          <a:p>
            <a:r>
              <a:rPr lang="en-GB" sz="1600" dirty="0">
                <a:solidFill>
                  <a:srgbClr val="92D050"/>
                </a:solidFill>
              </a:rPr>
              <a:t>-include PrivateRules.mak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7C65103-CC6F-CC04-7296-325278692047}"/>
              </a:ext>
            </a:extLst>
          </p:cNvPr>
          <p:cNvSpPr/>
          <p:nvPr/>
        </p:nvSpPr>
        <p:spPr>
          <a:xfrm>
            <a:off x="471949" y="1133095"/>
            <a:ext cx="11567651" cy="526972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92D050"/>
                </a:solidFill>
              </a:rPr>
              <a:t># Build a new Docker image for the project:</a:t>
            </a:r>
          </a:p>
          <a:p>
            <a:r>
              <a:rPr lang="en-GB" sz="1600" dirty="0">
                <a:solidFill>
                  <a:srgbClr val="92D050"/>
                </a:solidFill>
              </a:rPr>
              <a:t>$ make </a:t>
            </a:r>
            <a:r>
              <a:rPr lang="en-GB" sz="1600" dirty="0" err="1">
                <a:solidFill>
                  <a:srgbClr val="92D050"/>
                </a:solidFill>
              </a:rPr>
              <a:t>oci</a:t>
            </a:r>
            <a:r>
              <a:rPr lang="en-GB" sz="1600" dirty="0">
                <a:solidFill>
                  <a:srgbClr val="92D050"/>
                </a:solidFill>
              </a:rPr>
              <a:t>-build</a:t>
            </a:r>
          </a:p>
          <a:p>
            <a:r>
              <a:rPr lang="en-GB" sz="1600" dirty="0">
                <a:solidFill>
                  <a:srgbClr val="92D050"/>
                </a:solidFill>
              </a:rPr>
              <a:t>[...]</a:t>
            </a:r>
          </a:p>
          <a:p>
            <a:r>
              <a:rPr lang="en-GB" sz="1600" dirty="0">
                <a:solidFill>
                  <a:srgbClr val="92D050"/>
                </a:solidFill>
              </a:rPr>
              <a:t>[+] Building 111.7s (14/14) FINISHED </a:t>
            </a:r>
          </a:p>
          <a:p>
            <a:r>
              <a:rPr lang="en-GB" sz="1600" dirty="0">
                <a:solidFill>
                  <a:srgbClr val="92D050"/>
                </a:solidFill>
              </a:rPr>
              <a:t>[...]</a:t>
            </a:r>
          </a:p>
          <a:p>
            <a:endParaRPr lang="en-GB" sz="1600" dirty="0">
              <a:solidFill>
                <a:srgbClr val="92D050"/>
              </a:solidFill>
            </a:endParaRPr>
          </a:p>
          <a:p>
            <a:r>
              <a:rPr lang="en-GB" sz="1600" dirty="0">
                <a:solidFill>
                  <a:srgbClr val="92D050"/>
                </a:solidFill>
              </a:rPr>
              <a:t>$ make python-test</a:t>
            </a:r>
          </a:p>
          <a:p>
            <a:r>
              <a:rPr lang="en-GB" sz="1600" dirty="0">
                <a:solidFill>
                  <a:srgbClr val="92D050"/>
                </a:solidFill>
              </a:rPr>
              <a:t>=================================== test session starts ====================================</a:t>
            </a:r>
          </a:p>
          <a:p>
            <a:r>
              <a:rPr lang="en-GB" sz="1600" dirty="0">
                <a:solidFill>
                  <a:srgbClr val="92D050"/>
                </a:solidFill>
              </a:rPr>
              <a:t>platform </a:t>
            </a:r>
            <a:r>
              <a:rPr lang="en-GB" sz="1600" dirty="0" err="1">
                <a:solidFill>
                  <a:srgbClr val="92D050"/>
                </a:solidFill>
              </a:rPr>
              <a:t>linux</a:t>
            </a:r>
            <a:r>
              <a:rPr lang="en-GB" sz="1600" dirty="0">
                <a:solidFill>
                  <a:srgbClr val="92D050"/>
                </a:solidFill>
              </a:rPr>
              <a:t> -- Python 3.10.6, pytest-7.4.0, pluggy-1.2.0 -- /home/ubuntu/.cache/</a:t>
            </a:r>
            <a:r>
              <a:rPr lang="en-GB" sz="1600" dirty="0" err="1">
                <a:solidFill>
                  <a:srgbClr val="92D050"/>
                </a:solidFill>
              </a:rPr>
              <a:t>pypoetry</a:t>
            </a:r>
            <a:r>
              <a:rPr lang="en-GB" sz="1600" dirty="0">
                <a:solidFill>
                  <a:srgbClr val="92D050"/>
                </a:solidFill>
              </a:rPr>
              <a:t>/</a:t>
            </a:r>
            <a:r>
              <a:rPr lang="en-GB" sz="1600" dirty="0" err="1">
                <a:solidFill>
                  <a:srgbClr val="92D050"/>
                </a:solidFill>
              </a:rPr>
              <a:t>virtualenvs</a:t>
            </a:r>
            <a:r>
              <a:rPr lang="en-GB" sz="1600" dirty="0">
                <a:solidFill>
                  <a:srgbClr val="92D050"/>
                </a:solidFill>
              </a:rPr>
              <a:t>/ska-tango-examples-Wsi0kqW7-py3.10/bin/python</a:t>
            </a:r>
          </a:p>
          <a:p>
            <a:r>
              <a:rPr lang="en-GB" sz="1600" dirty="0" err="1">
                <a:solidFill>
                  <a:srgbClr val="92D050"/>
                </a:solidFill>
              </a:rPr>
              <a:t>cachedir</a:t>
            </a:r>
            <a:r>
              <a:rPr lang="en-GB" sz="1600" dirty="0">
                <a:solidFill>
                  <a:srgbClr val="92D050"/>
                </a:solidFill>
              </a:rPr>
              <a:t>: .</a:t>
            </a:r>
            <a:r>
              <a:rPr lang="en-GB" sz="1600" dirty="0" err="1">
                <a:solidFill>
                  <a:srgbClr val="92D050"/>
                </a:solidFill>
              </a:rPr>
              <a:t>pytest_cache</a:t>
            </a:r>
            <a:endParaRPr lang="en-GB" sz="1600" dirty="0">
              <a:solidFill>
                <a:srgbClr val="92D050"/>
              </a:solidFill>
            </a:endParaRPr>
          </a:p>
          <a:p>
            <a:r>
              <a:rPr lang="en-GB" sz="1600" dirty="0">
                <a:solidFill>
                  <a:srgbClr val="92D050"/>
                </a:solidFill>
              </a:rPr>
              <a:t>metadata: {'Python': '3.10.6', 'Platform': 'Linux-5.10.16.3-microsoft-standard-WSL2-x86_64-with-glibc2.35', 'Packages': {'</a:t>
            </a:r>
            <a:r>
              <a:rPr lang="en-GB" sz="1600" dirty="0" err="1">
                <a:solidFill>
                  <a:srgbClr val="92D050"/>
                </a:solidFill>
              </a:rPr>
              <a:t>pytest</a:t>
            </a:r>
            <a:r>
              <a:rPr lang="en-GB" sz="1600" dirty="0">
                <a:solidFill>
                  <a:srgbClr val="92D050"/>
                </a:solidFill>
              </a:rPr>
              <a:t>': '7.4.0', 'pluggy': '1.2.0'}, 'Plugins': {'forked': '1.6.0', '</a:t>
            </a:r>
            <a:r>
              <a:rPr lang="en-GB" sz="1600" dirty="0" err="1">
                <a:solidFill>
                  <a:srgbClr val="92D050"/>
                </a:solidFill>
              </a:rPr>
              <a:t>bdd</a:t>
            </a:r>
            <a:r>
              <a:rPr lang="en-GB" sz="1600" dirty="0">
                <a:solidFill>
                  <a:srgbClr val="92D050"/>
                </a:solidFill>
              </a:rPr>
              <a:t>': '4.1.0', '</a:t>
            </a:r>
            <a:r>
              <a:rPr lang="en-GB" sz="1600" dirty="0" err="1">
                <a:solidFill>
                  <a:srgbClr val="92D050"/>
                </a:solidFill>
              </a:rPr>
              <a:t>json</a:t>
            </a:r>
            <a:r>
              <a:rPr lang="en-GB" sz="1600" dirty="0">
                <a:solidFill>
                  <a:srgbClr val="92D050"/>
                </a:solidFill>
              </a:rPr>
              <a:t>-report': '1.5.0', '</a:t>
            </a:r>
            <a:r>
              <a:rPr lang="en-GB" sz="1600" dirty="0" err="1">
                <a:solidFill>
                  <a:srgbClr val="92D050"/>
                </a:solidFill>
              </a:rPr>
              <a:t>anyio</a:t>
            </a:r>
            <a:r>
              <a:rPr lang="en-GB" sz="1600" dirty="0">
                <a:solidFill>
                  <a:srgbClr val="92D050"/>
                </a:solidFill>
              </a:rPr>
              <a:t>': '3.6.2', 'repeat': '0.9.1', 'timeout': '2.1.0', 'mock': '3.11.1', '</a:t>
            </a:r>
            <a:r>
              <a:rPr lang="en-GB" sz="1600" dirty="0" err="1">
                <a:solidFill>
                  <a:srgbClr val="92D050"/>
                </a:solidFill>
              </a:rPr>
              <a:t>xdist</a:t>
            </a:r>
            <a:r>
              <a:rPr lang="en-GB" sz="1600" dirty="0">
                <a:solidFill>
                  <a:srgbClr val="92D050"/>
                </a:solidFill>
              </a:rPr>
              <a:t>': '2.5.0', 'metadata': '3.0.0', '</a:t>
            </a:r>
            <a:r>
              <a:rPr lang="en-GB" sz="1600" dirty="0" err="1">
                <a:solidFill>
                  <a:srgbClr val="92D050"/>
                </a:solidFill>
              </a:rPr>
              <a:t>cov</a:t>
            </a:r>
            <a:r>
              <a:rPr lang="en-GB" sz="1600" dirty="0">
                <a:solidFill>
                  <a:srgbClr val="92D050"/>
                </a:solidFill>
              </a:rPr>
              <a:t>': '2.12.1', '</a:t>
            </a:r>
            <a:r>
              <a:rPr lang="en-GB" sz="1600" dirty="0" err="1">
                <a:solidFill>
                  <a:srgbClr val="92D050"/>
                </a:solidFill>
              </a:rPr>
              <a:t>nbmake</a:t>
            </a:r>
            <a:r>
              <a:rPr lang="en-GB" sz="1600" dirty="0">
                <a:solidFill>
                  <a:srgbClr val="92D050"/>
                </a:solidFill>
              </a:rPr>
              <a:t>': '1.4.3'}}</a:t>
            </a:r>
          </a:p>
          <a:p>
            <a:r>
              <a:rPr lang="en-GB" sz="1600" dirty="0" err="1">
                <a:solidFill>
                  <a:srgbClr val="92D050"/>
                </a:solidFill>
              </a:rPr>
              <a:t>rootdir</a:t>
            </a:r>
            <a:r>
              <a:rPr lang="en-GB" sz="1600" dirty="0">
                <a:solidFill>
                  <a:srgbClr val="92D050"/>
                </a:solidFill>
              </a:rPr>
              <a:t>: /home/ubuntu/ska-tango-examples/tests</a:t>
            </a:r>
          </a:p>
          <a:p>
            <a:r>
              <a:rPr lang="en-GB" sz="1600" dirty="0" err="1">
                <a:solidFill>
                  <a:srgbClr val="92D050"/>
                </a:solidFill>
              </a:rPr>
              <a:t>configfile</a:t>
            </a:r>
            <a:r>
              <a:rPr lang="en-GB" sz="1600" dirty="0">
                <a:solidFill>
                  <a:srgbClr val="92D050"/>
                </a:solidFill>
              </a:rPr>
              <a:t>: pytest.ini</a:t>
            </a:r>
          </a:p>
          <a:p>
            <a:r>
              <a:rPr lang="en-GB" sz="1600" dirty="0">
                <a:solidFill>
                  <a:srgbClr val="92D050"/>
                </a:solidFill>
              </a:rPr>
              <a:t>plugins: forked-1.6.0, bdd-4.1.0, json-report-1.5.0, anyio-3.6.2, repeat-0.9.1, timeout-2.1.0, mock-3.11.1, xdist-2.5.0, metadata-3.0.0, cov-2.12.1, nbmake-1.4.3</a:t>
            </a:r>
          </a:p>
          <a:p>
            <a:r>
              <a:rPr lang="en-GB" sz="1600" dirty="0">
                <a:solidFill>
                  <a:srgbClr val="92D050"/>
                </a:solidFill>
              </a:rPr>
              <a:t>collected 62 items / 6 deselected / 56 selected</a:t>
            </a:r>
          </a:p>
          <a:p>
            <a:r>
              <a:rPr lang="en-GB" sz="1600" dirty="0">
                <a:solidFill>
                  <a:srgbClr val="92D050"/>
                </a:solidFill>
              </a:rPr>
              <a:t>[...]</a:t>
            </a:r>
          </a:p>
          <a:p>
            <a:endParaRPr lang="en-GB" sz="1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37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C4BEF-7967-9EBD-32B0-E46534387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39399891-25FB-FDA0-60F7-316F99B43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0"/>
            <a:ext cx="11169188" cy="591235"/>
          </a:xfrm>
        </p:spPr>
        <p:txBody>
          <a:bodyPr/>
          <a:lstStyle/>
          <a:p>
            <a:r>
              <a:rPr lang="it-IT" sz="3600" dirty="0"/>
              <a:t>Application </a:t>
            </a:r>
            <a:r>
              <a:rPr lang="it-IT" sz="3600" dirty="0" err="1"/>
              <a:t>configuration</a:t>
            </a:r>
            <a:r>
              <a:rPr lang="it-IT" sz="3600" dirty="0"/>
              <a:t> management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839C1399-B48B-06A9-C38F-1E2B1285F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47750"/>
            <a:ext cx="11169189" cy="5045075"/>
          </a:xfrm>
        </p:spPr>
        <p:txBody>
          <a:bodyPr/>
          <a:lstStyle/>
          <a:p>
            <a:r>
              <a:rPr lang="en-GB" dirty="0">
                <a:hlinkClick r:id="rId2"/>
              </a:rPr>
              <a:t>Vault</a:t>
            </a:r>
            <a:r>
              <a:rPr lang="en-GB" dirty="0"/>
              <a:t> by </a:t>
            </a:r>
            <a:r>
              <a:rPr lang="en-GB" dirty="0" err="1"/>
              <a:t>Hashicorp</a:t>
            </a:r>
            <a:r>
              <a:rPr lang="en-GB" dirty="0"/>
              <a:t> is the chosen secure highly available configuration database chosen to house SKAO Application Configuration (hosted in AWS)</a:t>
            </a:r>
          </a:p>
          <a:p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B76422-BB86-9D36-772D-D14B6705A54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D644DCC-40A5-40EC-BBBA-E61D4FD5880C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9FAC2B-8363-CA35-FF3D-7AAAE1521EB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2EAE3D3-6CB8-5868-0E14-84488E95B03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11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6B7138F-646C-1D5A-274C-4E231F476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37" y="252412"/>
            <a:ext cx="9915525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2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9B686-0AED-8D17-3088-AFFF86912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E1D4DCDF-5C73-2AB5-06C6-5E3BB795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0"/>
            <a:ext cx="11169188" cy="591235"/>
          </a:xfrm>
        </p:spPr>
        <p:txBody>
          <a:bodyPr/>
          <a:lstStyle/>
          <a:p>
            <a:r>
              <a:rPr lang="it-IT" sz="3600" dirty="0"/>
              <a:t>Central </a:t>
            </a:r>
            <a:r>
              <a:rPr lang="it-IT" sz="3600" dirty="0" err="1"/>
              <a:t>Artefact</a:t>
            </a:r>
            <a:r>
              <a:rPr lang="it-IT" sz="3600" dirty="0"/>
              <a:t> Repository (CAR)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47EE7619-74C1-CE8F-82D1-73CD6EAB2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47750"/>
            <a:ext cx="11169189" cy="5045075"/>
          </a:xfrm>
        </p:spPr>
        <p:txBody>
          <a:bodyPr/>
          <a:lstStyle/>
          <a:p>
            <a:r>
              <a:rPr lang="en-GB" dirty="0"/>
              <a:t>Content management system for software artefacts delivered in their published form</a:t>
            </a:r>
          </a:p>
          <a:p>
            <a:r>
              <a:rPr lang="en-GB" dirty="0"/>
              <a:t>Makes it possible to publish and retrieve the artefacts using the native tools, processes and protocols commonly associated with the related programming language and/or language based framework. </a:t>
            </a:r>
          </a:p>
          <a:p>
            <a:r>
              <a:rPr lang="en-GB" dirty="0"/>
              <a:t>The Artefacts are versioned, and decorated with extensible metadata that is used to help manage the life cycle of the Artefacts. </a:t>
            </a:r>
          </a:p>
          <a:p>
            <a:r>
              <a:rPr lang="en-GB" dirty="0"/>
              <a:t>Provides APIs and reporting interfaces to provide integration into extended </a:t>
            </a:r>
            <a:r>
              <a:rPr lang="en-GB" u="sng" dirty="0" err="1"/>
              <a:t>DevSecOps</a:t>
            </a:r>
            <a:r>
              <a:rPr lang="en-GB" dirty="0"/>
              <a:t> processes such as </a:t>
            </a:r>
            <a:r>
              <a:rPr lang="en-GB" u="sng" dirty="0"/>
              <a:t>CI</a:t>
            </a:r>
            <a:r>
              <a:rPr lang="en-GB" dirty="0"/>
              <a:t>/</a:t>
            </a:r>
            <a:r>
              <a:rPr lang="en-GB" u="sng" dirty="0"/>
              <a:t>CD</a:t>
            </a:r>
            <a:r>
              <a:rPr lang="en-GB" dirty="0"/>
              <a:t>, BoM and dependency management, license management, provenance, vulnerability scanning and release management. </a:t>
            </a:r>
          </a:p>
          <a:p>
            <a:r>
              <a:rPr lang="en-GB" dirty="0"/>
              <a:t>Provides controlled access to Artefacts through </a:t>
            </a:r>
            <a:r>
              <a:rPr lang="en-GB" u="sng" dirty="0"/>
              <a:t>IAM</a:t>
            </a:r>
            <a:r>
              <a:rPr lang="en-GB" dirty="0"/>
              <a:t>, and offers notary features for provenance through </a:t>
            </a:r>
            <a:r>
              <a:rPr lang="en-GB" u="sng" dirty="0"/>
              <a:t>TLS</a:t>
            </a:r>
            <a:r>
              <a:rPr lang="en-GB" dirty="0"/>
              <a:t>/SSL and signatures.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01AACD-9D3D-20A7-1A43-E94DC69700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8C8606F-101B-48D5-BC04-9004A1B8F0A7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2A5FCA-5FF6-B28C-6C47-D67950DCEF3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82AA66-D6C5-205D-88FF-3D65E724ED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6645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2AF4B-733D-711D-21CC-C3C37F74C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5A4385F-121A-7468-1251-FF2EC53E9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0"/>
            <a:ext cx="11169188" cy="591235"/>
          </a:xfrm>
        </p:spPr>
        <p:txBody>
          <a:bodyPr/>
          <a:lstStyle/>
          <a:p>
            <a:r>
              <a:rPr lang="it-IT" sz="3600" dirty="0"/>
              <a:t>Central </a:t>
            </a:r>
            <a:r>
              <a:rPr lang="it-IT" sz="3600" dirty="0" err="1"/>
              <a:t>Artefact</a:t>
            </a:r>
            <a:r>
              <a:rPr lang="it-IT" sz="3600" dirty="0"/>
              <a:t> Repository (CAR)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7BDB1F35-BF71-75DE-66E0-881305031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47750"/>
            <a:ext cx="11169189" cy="5045075"/>
          </a:xfrm>
        </p:spPr>
        <p:txBody>
          <a:bodyPr/>
          <a:lstStyle/>
          <a:p>
            <a:r>
              <a:rPr lang="en-GB" u="sng" dirty="0"/>
              <a:t>CAR</a:t>
            </a:r>
            <a:r>
              <a:rPr lang="en-GB" dirty="0"/>
              <a:t> is composed of three main components:</a:t>
            </a:r>
          </a:p>
          <a:p>
            <a:r>
              <a:rPr lang="en-GB" b="1" dirty="0"/>
              <a:t>Nexus</a:t>
            </a:r>
            <a:r>
              <a:rPr lang="en-GB" dirty="0"/>
              <a:t> for “package-style” artefacts:</a:t>
            </a:r>
          </a:p>
          <a:p>
            <a:pPr lvl="1" algn="l"/>
            <a:r>
              <a:rPr lang="en-GB" b="1" u="sng" dirty="0"/>
              <a:t>Helm</a:t>
            </a:r>
            <a:r>
              <a:rPr lang="en-GB" b="1" dirty="0"/>
              <a:t> charts</a:t>
            </a:r>
            <a:r>
              <a:rPr lang="en-GB" dirty="0"/>
              <a:t>, </a:t>
            </a:r>
            <a:r>
              <a:rPr lang="en-GB" b="1" dirty="0" err="1"/>
              <a:t>PyPI</a:t>
            </a:r>
            <a:r>
              <a:rPr lang="en-GB" dirty="0"/>
              <a:t> (wheels/</a:t>
            </a:r>
            <a:r>
              <a:rPr lang="en-GB" dirty="0" err="1"/>
              <a:t>sdist</a:t>
            </a:r>
            <a:r>
              <a:rPr lang="en-GB" dirty="0"/>
              <a:t>), </a:t>
            </a:r>
            <a:r>
              <a:rPr lang="en-GB" b="1" dirty="0"/>
              <a:t>Conan</a:t>
            </a:r>
            <a:r>
              <a:rPr lang="en-GB" dirty="0"/>
              <a:t> (C/C++), </a:t>
            </a:r>
            <a:r>
              <a:rPr lang="en-GB" b="1" dirty="0"/>
              <a:t>NPM</a:t>
            </a:r>
            <a:r>
              <a:rPr lang="en-GB" dirty="0"/>
              <a:t> (Node), </a:t>
            </a:r>
            <a:r>
              <a:rPr lang="en-GB" b="1" dirty="0"/>
              <a:t>APT</a:t>
            </a:r>
            <a:r>
              <a:rPr lang="en-GB" dirty="0"/>
              <a:t> (Debian), </a:t>
            </a:r>
            <a:r>
              <a:rPr lang="en-GB" b="1" dirty="0"/>
              <a:t>YUM</a:t>
            </a:r>
            <a:r>
              <a:rPr lang="en-GB" dirty="0"/>
              <a:t> (Fedora)</a:t>
            </a:r>
          </a:p>
          <a:p>
            <a:r>
              <a:rPr lang="en-GB" b="1" dirty="0"/>
              <a:t>Harbor</a:t>
            </a:r>
            <a:r>
              <a:rPr lang="en-GB" dirty="0"/>
              <a:t> for “OCI-style” artefacts:</a:t>
            </a:r>
          </a:p>
          <a:p>
            <a:pPr lvl="1" algn="l"/>
            <a:r>
              <a:rPr lang="en-GB" b="1" u="sng" dirty="0"/>
              <a:t>OCI</a:t>
            </a:r>
            <a:r>
              <a:rPr lang="en-GB" b="1" dirty="0"/>
              <a:t> container images</a:t>
            </a:r>
            <a:r>
              <a:rPr lang="en-GB" dirty="0"/>
              <a:t>, </a:t>
            </a:r>
            <a:r>
              <a:rPr lang="en-GB" b="1" u="sng" dirty="0"/>
              <a:t>OCI</a:t>
            </a:r>
            <a:r>
              <a:rPr lang="en-GB" b="1" dirty="0"/>
              <a:t> artefacts</a:t>
            </a:r>
            <a:r>
              <a:rPr lang="en-GB" dirty="0"/>
              <a:t> (e.g., ORAS-style payloads) for generic binary artefact storage</a:t>
            </a:r>
            <a:r>
              <a:rPr lang="en-GB" b="1" dirty="0"/>
              <a:t> </a:t>
            </a:r>
            <a:endParaRPr lang="en-GB" dirty="0"/>
          </a:p>
          <a:p>
            <a:r>
              <a:rPr lang="en-GB" b="1" dirty="0"/>
              <a:t>Binary Artefact Repository</a:t>
            </a:r>
            <a:r>
              <a:rPr lang="en-GB" dirty="0"/>
              <a:t> (BAR) provides the </a:t>
            </a:r>
            <a:r>
              <a:rPr lang="en-GB" b="1" u="sng" dirty="0"/>
              <a:t>API</a:t>
            </a:r>
            <a:r>
              <a:rPr lang="en-GB" b="1" dirty="0"/>
              <a:t> + </a:t>
            </a:r>
            <a:r>
              <a:rPr lang="en-GB" b="1" u="sng" dirty="0"/>
              <a:t>UI</a:t>
            </a:r>
            <a:r>
              <a:rPr lang="en-GB" dirty="0"/>
              <a:t> layer to manage and expose </a:t>
            </a:r>
            <a:r>
              <a:rPr lang="en-GB" b="1" dirty="0"/>
              <a:t>binary artefacts</a:t>
            </a:r>
            <a:r>
              <a:rPr lang="en-GB" dirty="0"/>
              <a:t> (and related </a:t>
            </a:r>
            <a:r>
              <a:rPr lang="en-GB" u="sng" dirty="0"/>
              <a:t>OCI</a:t>
            </a:r>
            <a:r>
              <a:rPr lang="en-GB" dirty="0"/>
              <a:t> artefacts) in a more user-friendly way</a:t>
            </a:r>
          </a:p>
          <a:p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95DAA5-95AD-9D61-6D82-F2E306CCD1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63A6AD48-13B0-4E9E-A61B-BC7F8D8FD25E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B6B73B1-363D-28E9-F960-34EFEFE9C5C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ACAE74-01FD-29C2-30B7-DDB94B8317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13</a:t>
            </a:fld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E896229E-EBC0-A6E6-66C0-16B75F801E89}"/>
              </a:ext>
            </a:extLst>
          </p:cNvPr>
          <p:cNvSpPr/>
          <p:nvPr/>
        </p:nvSpPr>
        <p:spPr>
          <a:xfrm>
            <a:off x="4276726" y="5156200"/>
            <a:ext cx="6991350" cy="65405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 err="1"/>
              <a:t>Only</a:t>
            </a:r>
            <a:r>
              <a:rPr lang="it-IT" sz="2400" dirty="0"/>
              <a:t> </a:t>
            </a:r>
            <a:r>
              <a:rPr lang="it-IT" sz="2400" dirty="0" err="1"/>
              <a:t>gitlab</a:t>
            </a:r>
            <a:r>
              <a:rPr lang="it-IT" sz="2400" dirty="0"/>
              <a:t> pipeline </a:t>
            </a:r>
            <a:r>
              <a:rPr lang="it-IT" sz="2400" dirty="0" err="1"/>
              <a:t>publish</a:t>
            </a:r>
            <a:r>
              <a:rPr lang="it-IT" sz="2400" dirty="0"/>
              <a:t> job can </a:t>
            </a:r>
            <a:r>
              <a:rPr lang="it-IT" sz="2400" dirty="0" err="1"/>
              <a:t>push</a:t>
            </a:r>
            <a:r>
              <a:rPr lang="it-IT" sz="2400" dirty="0"/>
              <a:t> to CAR!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629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D1F84-C0E2-A9C5-7804-B02C07E77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15F7A460-4BD6-113B-0816-1E53FDED9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0"/>
            <a:ext cx="11169188" cy="1114495"/>
          </a:xfrm>
        </p:spPr>
        <p:txBody>
          <a:bodyPr/>
          <a:lstStyle/>
          <a:p>
            <a:r>
              <a:rPr lang="it-IT" sz="3600" dirty="0"/>
              <a:t>Software </a:t>
            </a:r>
            <a:r>
              <a:rPr lang="it-IT" sz="3600" dirty="0" err="1"/>
              <a:t>stack</a:t>
            </a:r>
            <a:endParaRPr lang="en-GB" sz="36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2BB53C-9744-705B-3A99-8B9CC5FC6D1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3B8AB1-9420-4760-B9FD-04F90B94FA47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82DE5F-EAF6-3E8D-E9B9-FA7FB32F81E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E8DC4B1-B9A7-5979-5661-D035734483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14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1C479A5-59FC-C1BA-D639-41C80543F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37" y="0"/>
            <a:ext cx="4978023" cy="68580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3C1907E5-EFC2-6A9A-6BC4-9CABE3AF3241}"/>
              </a:ext>
            </a:extLst>
          </p:cNvPr>
          <p:cNvSpPr/>
          <p:nvPr/>
        </p:nvSpPr>
        <p:spPr>
          <a:xfrm>
            <a:off x="4629150" y="1981199"/>
            <a:ext cx="5109210" cy="2371725"/>
          </a:xfrm>
          <a:prstGeom prst="rect">
            <a:avLst/>
          </a:prstGeom>
          <a:noFill/>
          <a:ln w="666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203F1247-2957-13FC-545D-483B1698BE91}"/>
              </a:ext>
            </a:extLst>
          </p:cNvPr>
          <p:cNvSpPr/>
          <p:nvPr/>
        </p:nvSpPr>
        <p:spPr>
          <a:xfrm>
            <a:off x="4629150" y="4425950"/>
            <a:ext cx="5109210" cy="2323333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3676912-D57F-BF57-CEB3-B52651246760}"/>
              </a:ext>
            </a:extLst>
          </p:cNvPr>
          <p:cNvSpPr/>
          <p:nvPr/>
        </p:nvSpPr>
        <p:spPr>
          <a:xfrm>
            <a:off x="4629150" y="1"/>
            <a:ext cx="5109210" cy="195656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9388F5-3EE8-DFA3-18F9-EDCD382AD0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3F1E35D6-1757-F833-5258-36346A28D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638860"/>
          </a:xfrm>
        </p:spPr>
        <p:txBody>
          <a:bodyPr/>
          <a:lstStyle/>
          <a:p>
            <a:r>
              <a:rPr lang="it-IT" sz="3600" dirty="0" err="1"/>
              <a:t>Infrastructure</a:t>
            </a:r>
            <a:r>
              <a:rPr lang="it-IT" sz="3600" dirty="0"/>
              <a:t> footprint (</a:t>
            </a:r>
            <a:r>
              <a:rPr lang="it-IT" sz="3600" dirty="0" err="1"/>
              <a:t>layers</a:t>
            </a:r>
            <a:r>
              <a:rPr lang="it-IT" sz="3600" dirty="0"/>
              <a:t> 3-4-5)</a:t>
            </a:r>
            <a:endParaRPr lang="en-GB" sz="36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A1AF58-2A9C-D948-F453-6686CB2B69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C499250-DBB2-42D2-BB2F-1CDB12244A49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1A0F7E-373B-E02A-C3F1-450C5976355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669A511-C429-C5EE-8B37-74B7D05E3A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CA4025E6-D15B-A46F-2802-49B6B4E6B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49" y="1119187"/>
            <a:ext cx="1079182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43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63290-CC94-1B51-EBD2-368F18BF4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617F167-6172-B727-DFCC-27394201C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88800"/>
            <a:ext cx="11090274" cy="612775"/>
          </a:xfrm>
        </p:spPr>
        <p:txBody>
          <a:bodyPr/>
          <a:lstStyle/>
          <a:p>
            <a:r>
              <a:rPr lang="it-IT" sz="3600" dirty="0"/>
              <a:t>The </a:t>
            </a:r>
            <a:r>
              <a:rPr lang="it-IT" sz="3600" dirty="0" err="1"/>
              <a:t>infrastructure</a:t>
            </a:r>
            <a:r>
              <a:rPr lang="it-IT" sz="3600" dirty="0"/>
              <a:t> (for CI-CD)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80503358-7DDB-25C3-F713-A051F098C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1001575"/>
            <a:ext cx="5435600" cy="5091250"/>
          </a:xfrm>
        </p:spPr>
        <p:txBody>
          <a:bodyPr/>
          <a:lstStyle/>
          <a:p>
            <a:pPr marL="114300" indent="0">
              <a:buNone/>
            </a:pPr>
            <a:r>
              <a:rPr lang="en-GB" dirty="0"/>
              <a:t>Science and Technology Facilities Council (STFC)</a:t>
            </a:r>
          </a:p>
          <a:p>
            <a:pPr marL="114300" indent="0">
              <a:buNone/>
            </a:pPr>
            <a:r>
              <a:rPr lang="it-IT" dirty="0" err="1"/>
              <a:t>Openstack</a:t>
            </a:r>
            <a:r>
              <a:rPr lang="it-IT" dirty="0"/>
              <a:t> </a:t>
            </a:r>
            <a:r>
              <a:rPr lang="it-IT" dirty="0" err="1"/>
              <a:t>layer</a:t>
            </a:r>
            <a:r>
              <a:rPr lang="it-IT" dirty="0"/>
              <a:t>, UK </a:t>
            </a:r>
            <a:r>
              <a:rPr lang="it-IT" dirty="0" err="1"/>
              <a:t>contribution</a:t>
            </a:r>
            <a:r>
              <a:rPr lang="it-IT" dirty="0"/>
              <a:t> to the project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err="1"/>
              <a:t>TechOps</a:t>
            </a: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r>
              <a:rPr lang="it-IT" dirty="0" err="1"/>
              <a:t>TechSDH&amp;P</a:t>
            </a:r>
            <a:endParaRPr lang="it-IT" dirty="0"/>
          </a:p>
          <a:p>
            <a:endParaRPr lang="it-IT" dirty="0"/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634895A6-DB4F-36F9-D5E3-8AEBBD32E3C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889348" y="1001575"/>
            <a:ext cx="4751790" cy="5091250"/>
          </a:xfrm>
        </p:spPr>
        <p:txBody>
          <a:bodyPr/>
          <a:lstStyle/>
          <a:p>
            <a:pPr marL="114300" indent="0">
              <a:buNone/>
            </a:pPr>
            <a:r>
              <a:rPr lang="it-IT" dirty="0"/>
              <a:t>AWS</a:t>
            </a:r>
          </a:p>
          <a:p>
            <a:pPr marL="114300" indent="0">
              <a:buNone/>
            </a:pPr>
            <a:r>
              <a:rPr lang="it-IT" dirty="0"/>
              <a:t>7 EKS Clusters</a:t>
            </a:r>
          </a:p>
          <a:p>
            <a:pPr marL="114300" indent="0">
              <a:buNone/>
            </a:pPr>
            <a:r>
              <a:rPr lang="it-IT" dirty="0"/>
              <a:t>47 EC2 </a:t>
            </a:r>
            <a:r>
              <a:rPr lang="it-IT" dirty="0" err="1"/>
              <a:t>instances</a:t>
            </a:r>
            <a:endParaRPr lang="it-IT" dirty="0"/>
          </a:p>
          <a:p>
            <a:pPr marL="114300" indent="0">
              <a:buNone/>
            </a:pPr>
            <a:r>
              <a:rPr lang="it-IT" dirty="0"/>
              <a:t>28 S3 buckets </a:t>
            </a:r>
          </a:p>
          <a:p>
            <a:pPr marL="114300" indent="0">
              <a:buNone/>
            </a:pPr>
            <a:endParaRPr lang="it-IT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16484-1838-E18B-B9D5-2113D51252C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1FADC8B-3CEF-48EF-B0E5-F43CB9DB72E2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5D45F1D-D3DE-D269-C660-98A70FCEEB5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392BEA-51B9-AC2B-4574-BD498EA37F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16</a:t>
            </a:fld>
            <a:endParaRPr lang="it-IT"/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1CD06739-DB73-4CA8-8416-4DCD050DC871}"/>
              </a:ext>
            </a:extLst>
          </p:cNvPr>
          <p:cNvGrpSpPr/>
          <p:nvPr/>
        </p:nvGrpSpPr>
        <p:grpSpPr>
          <a:xfrm>
            <a:off x="2050593" y="2108054"/>
            <a:ext cx="4524375" cy="1910520"/>
            <a:chOff x="657225" y="1943100"/>
            <a:chExt cx="5191126" cy="2238375"/>
          </a:xfrm>
        </p:grpSpPr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B836C057-CB67-ABB3-F9A9-E980C759ECB5}"/>
                </a:ext>
              </a:extLst>
            </p:cNvPr>
            <p:cNvSpPr/>
            <p:nvPr/>
          </p:nvSpPr>
          <p:spPr>
            <a:xfrm>
              <a:off x="657225" y="1943100"/>
              <a:ext cx="5191126" cy="2238375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uppo 15">
              <a:extLst>
                <a:ext uri="{FF2B5EF4-FFF2-40B4-BE49-F238E27FC236}">
                  <a16:creationId xmlns:a16="http://schemas.microsoft.com/office/drawing/2014/main" id="{138E7906-42A0-9A29-CF33-D5C60843E18B}"/>
                </a:ext>
              </a:extLst>
            </p:cNvPr>
            <p:cNvGrpSpPr/>
            <p:nvPr/>
          </p:nvGrpSpPr>
          <p:grpSpPr>
            <a:xfrm>
              <a:off x="825405" y="2070088"/>
              <a:ext cx="4914201" cy="1971675"/>
              <a:chOff x="1090612" y="2243137"/>
              <a:chExt cx="4914201" cy="1971675"/>
            </a:xfrm>
          </p:grpSpPr>
          <p:pic>
            <p:nvPicPr>
              <p:cNvPr id="11" name="Immagine 10">
                <a:extLst>
                  <a:ext uri="{FF2B5EF4-FFF2-40B4-BE49-F238E27FC236}">
                    <a16:creationId xmlns:a16="http://schemas.microsoft.com/office/drawing/2014/main" id="{ED0D022A-97BB-B95B-A387-A873FA6A0A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0612" y="2243137"/>
                <a:ext cx="1400175" cy="1971675"/>
              </a:xfrm>
              <a:prstGeom prst="rect">
                <a:avLst/>
              </a:prstGeom>
            </p:spPr>
          </p:pic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E32179F2-E28B-3391-75F0-C1CA44452C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1774" y="2243137"/>
                <a:ext cx="1466850" cy="1943100"/>
              </a:xfrm>
              <a:prstGeom prst="rect">
                <a:avLst/>
              </a:prstGeom>
            </p:spPr>
          </p:pic>
          <p:pic>
            <p:nvPicPr>
              <p:cNvPr id="15" name="Immagine 14">
                <a:extLst>
                  <a:ext uri="{FF2B5EF4-FFF2-40B4-BE49-F238E27FC236}">
                    <a16:creationId xmlns:a16="http://schemas.microsoft.com/office/drawing/2014/main" id="{40F853B1-5964-2CCF-56B2-6425CD50FF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57700" y="2252663"/>
                <a:ext cx="1547113" cy="1943100"/>
              </a:xfrm>
              <a:prstGeom prst="rect">
                <a:avLst/>
              </a:prstGeom>
            </p:spPr>
          </p:pic>
        </p:grp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8A2FCF0-BFD2-C277-FA0A-EC4DAC2EF0C3}"/>
              </a:ext>
            </a:extLst>
          </p:cNvPr>
          <p:cNvGrpSpPr/>
          <p:nvPr/>
        </p:nvGrpSpPr>
        <p:grpSpPr>
          <a:xfrm>
            <a:off x="2050593" y="4268007"/>
            <a:ext cx="4524375" cy="1824818"/>
            <a:chOff x="644429" y="4268007"/>
            <a:chExt cx="5191126" cy="2238375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2BD7337-06E8-6B19-8041-BE9B205F3E01}"/>
                </a:ext>
              </a:extLst>
            </p:cNvPr>
            <p:cNvSpPr/>
            <p:nvPr/>
          </p:nvSpPr>
          <p:spPr>
            <a:xfrm>
              <a:off x="644429" y="4268007"/>
              <a:ext cx="5191126" cy="2238375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3C1AC3E4-F9E9-3B85-CDB4-82FEC59E5CB4}"/>
                </a:ext>
              </a:extLst>
            </p:cNvPr>
            <p:cNvGrpSpPr/>
            <p:nvPr/>
          </p:nvGrpSpPr>
          <p:grpSpPr>
            <a:xfrm>
              <a:off x="799305" y="4337869"/>
              <a:ext cx="4938714" cy="1962150"/>
              <a:chOff x="911573" y="4622006"/>
              <a:chExt cx="4938714" cy="1962150"/>
            </a:xfrm>
          </p:grpSpPr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AA4EB773-8025-539B-4943-7B25FCACEB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573" y="4622006"/>
                <a:ext cx="1381125" cy="1962150"/>
              </a:xfrm>
              <a:prstGeom prst="rect">
                <a:avLst/>
              </a:pr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CF36706F-EA53-3A96-0F48-A37355E5B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3408" y="4645818"/>
                <a:ext cx="1343025" cy="1914525"/>
              </a:xfrm>
              <a:prstGeom prst="rect">
                <a:avLst/>
              </a:prstGeom>
            </p:spPr>
          </p:pic>
          <p:pic>
            <p:nvPicPr>
              <p:cNvPr id="22" name="Immagine 21">
                <a:extLst>
                  <a:ext uri="{FF2B5EF4-FFF2-40B4-BE49-F238E27FC236}">
                    <a16:creationId xmlns:a16="http://schemas.microsoft.com/office/drawing/2014/main" id="{FF2D6F3F-91CF-2FC0-6E54-D922D3D8CE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69137" y="4622006"/>
                <a:ext cx="1581150" cy="192405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62358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C92DB-D69E-E5DE-E59E-054999CB2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CCFEA6DA-D2E4-5ED0-BC98-124D38A0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6900"/>
            <a:ext cx="11090274" cy="612775"/>
          </a:xfrm>
        </p:spPr>
        <p:txBody>
          <a:bodyPr/>
          <a:lstStyle/>
          <a:p>
            <a:r>
              <a:rPr lang="it-IT" sz="3600" dirty="0"/>
              <a:t>Software </a:t>
            </a:r>
            <a:r>
              <a:rPr lang="it-IT" sz="3600" dirty="0" err="1"/>
              <a:t>Defined</a:t>
            </a:r>
            <a:r>
              <a:rPr lang="it-IT" sz="3600" dirty="0"/>
              <a:t> </a:t>
            </a:r>
            <a:r>
              <a:rPr lang="it-IT" sz="3600" dirty="0" err="1"/>
              <a:t>infrastructure</a:t>
            </a:r>
            <a:r>
              <a:rPr lang="it-IT" sz="3600" dirty="0"/>
              <a:t>: build clusters</a:t>
            </a:r>
            <a:endParaRPr lang="en-GB" sz="36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5B0072-46F5-1D85-1F54-A7686F8E663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1113FA5C-D127-40F3-B7DC-81E259A60B8B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D1D981-5BDF-4889-0ABF-0B87082F037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7F720D-A802-9B28-DBB0-5C0EC37308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17</a:t>
            </a:fld>
            <a:endParaRPr lang="it-IT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9F15E68-3DCE-543E-B48C-2CED35529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8" y="895400"/>
            <a:ext cx="2377886" cy="485485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16EB17C-0690-A69A-8FE5-4D9691D0F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359" y="911125"/>
            <a:ext cx="2991913" cy="574997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C413BE97-0929-032B-3EA8-DEA581470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256" y="4669631"/>
            <a:ext cx="1371600" cy="1914525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AC9196FD-06D3-40EF-D218-E4523C0818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481" y="1159668"/>
            <a:ext cx="2362200" cy="4467225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3D2E991A-FAD3-C1D6-6BEA-9218FB50FD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3890" y="-106175"/>
            <a:ext cx="2646066" cy="6858000"/>
          </a:xfrm>
          <a:prstGeom prst="rect">
            <a:avLst/>
          </a:prstGeom>
        </p:spPr>
      </p:pic>
      <p:sp>
        <p:nvSpPr>
          <p:cNvPr id="38" name="Ovale 37">
            <a:extLst>
              <a:ext uri="{FF2B5EF4-FFF2-40B4-BE49-F238E27FC236}">
                <a16:creationId xmlns:a16="http://schemas.microsoft.com/office/drawing/2014/main" id="{17C997D2-81C3-4098-1A78-E824FE36C664}"/>
              </a:ext>
            </a:extLst>
          </p:cNvPr>
          <p:cNvSpPr/>
          <p:nvPr/>
        </p:nvSpPr>
        <p:spPr>
          <a:xfrm>
            <a:off x="6409481" y="2362225"/>
            <a:ext cx="998460" cy="40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1D9EF1DA-C8E2-6442-4929-55DD0141B431}"/>
              </a:ext>
            </a:extLst>
          </p:cNvPr>
          <p:cNvSpPr/>
          <p:nvPr/>
        </p:nvSpPr>
        <p:spPr>
          <a:xfrm>
            <a:off x="8950403" y="750850"/>
            <a:ext cx="998460" cy="400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BF414-B461-9BB0-6CB6-EB55B6D34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31500792-6B3E-3459-6F45-C01B62193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98000"/>
            <a:ext cx="11090274" cy="581025"/>
          </a:xfrm>
        </p:spPr>
        <p:txBody>
          <a:bodyPr/>
          <a:lstStyle/>
          <a:p>
            <a:pPr>
              <a:buSzPts val="6400"/>
            </a:pPr>
            <a:r>
              <a:rPr lang="en-GB" sz="3600" dirty="0"/>
              <a:t>Observability Stack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9714281D-655F-3932-330B-B237AC574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857250"/>
            <a:ext cx="5435600" cy="5235575"/>
          </a:xfrm>
        </p:spPr>
        <p:txBody>
          <a:bodyPr/>
          <a:lstStyle/>
          <a:p>
            <a:r>
              <a:rPr lang="en-GB" sz="3200" b="1" dirty="0"/>
              <a:t>Monitoring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Prometheus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Thanos (long-term metrics)</a:t>
            </a:r>
          </a:p>
          <a:p>
            <a:r>
              <a:rPr lang="en-GB" sz="3200" b="1" dirty="0"/>
              <a:t>Visualisation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Grafana</a:t>
            </a:r>
          </a:p>
          <a:p>
            <a:r>
              <a:rPr lang="en-GB" sz="3200" b="1" dirty="0"/>
              <a:t>Logging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Elasticsearch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/>
              <a:t>Kibana</a:t>
            </a:r>
          </a:p>
        </p:txBody>
      </p:sp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3A2BA13-4E96-E316-AB5B-00FF18E281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205538" y="857250"/>
            <a:ext cx="5435600" cy="5235575"/>
          </a:xfrm>
        </p:spPr>
        <p:txBody>
          <a:bodyPr/>
          <a:lstStyle/>
          <a:p>
            <a:r>
              <a:rPr lang="en-GB" sz="2800" b="1" dirty="0"/>
              <a:t>Alerting &amp; Incident Management</a:t>
            </a:r>
          </a:p>
          <a:p>
            <a:pPr lvl="1"/>
            <a:r>
              <a:rPr lang="en-GB" sz="1800" dirty="0" err="1"/>
              <a:t>Alertmanager</a:t>
            </a:r>
            <a:endParaRPr lang="en-GB" sz="1800" dirty="0"/>
          </a:p>
          <a:p>
            <a:pPr lvl="1"/>
            <a:r>
              <a:rPr lang="en-GB" sz="1800" dirty="0"/>
              <a:t>Grafana </a:t>
            </a:r>
            <a:r>
              <a:rPr lang="en-GB" sz="1800" dirty="0" err="1"/>
              <a:t>OnCall</a:t>
            </a:r>
            <a:endParaRPr lang="en-GB" sz="18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EDEEAA-9370-7923-BBD4-10ADAB6F321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88702EF6-E0F2-4A97-83BD-C43B3970F068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8D98C8-44D3-9E4F-B848-15B442E63B2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A541A3-3105-8F2B-739E-EDF04A79EB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352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6D377-AEAA-B635-282A-A9755B940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9F8F4491-C2C7-FFD7-628C-D28F23F39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0"/>
            <a:ext cx="11169188" cy="1114495"/>
          </a:xfrm>
        </p:spPr>
        <p:txBody>
          <a:bodyPr/>
          <a:lstStyle/>
          <a:p>
            <a:r>
              <a:rPr lang="it-IT" sz="3600" dirty="0"/>
              <a:t>Marvin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D609826A-65B6-CF93-FE32-228AA4358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38226"/>
            <a:ext cx="11169189" cy="5054600"/>
          </a:xfrm>
        </p:spPr>
        <p:txBody>
          <a:bodyPr/>
          <a:lstStyle/>
          <a:p>
            <a:r>
              <a:rPr lang="en-US" dirty="0"/>
              <a:t>To ensure that all best practices are followed by SKA developers an AI, called </a:t>
            </a:r>
            <a:r>
              <a:rPr lang="en-US" b="1" dirty="0"/>
              <a:t>Marvin</a:t>
            </a:r>
            <a:r>
              <a:rPr lang="en-US" dirty="0"/>
              <a:t>, has been implemented in order to perform quality checks on Gitlab merge requests and validation on artefacts publication</a:t>
            </a:r>
          </a:p>
          <a:p>
            <a:r>
              <a:rPr lang="en-US" dirty="0"/>
              <a:t>Using webhooks from Gitlab and Nexus, Marvin performs its checks but also informs developers on what is happening like new releases</a:t>
            </a:r>
          </a:p>
          <a:p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022E1C-EC80-6032-A8EF-5FEB5263010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0B94D0C-65B9-46AF-B19D-58281ED8790B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E8CF1ED-0880-6908-37C7-AD9DEDA6B71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36D7980-9637-EB03-A4ED-B5C98A8B2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19</a:t>
            </a:fld>
            <a:endParaRPr lang="it-IT"/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55E0BD04-D917-3969-58D4-CAB1A6C37E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2553802"/>
            <a:ext cx="5646055" cy="3953410"/>
          </a:xfrm>
          <a:prstGeom prst="rect">
            <a:avLst/>
          </a:prstGeom>
        </p:spPr>
      </p:pic>
      <p:pic>
        <p:nvPicPr>
          <p:cNvPr id="3" name="Immagine 2" descr="Immagine che contiene testo, screenshot, schermo&#10;&#10;Descrizione generata automaticamente">
            <a:extLst>
              <a:ext uri="{FF2B5EF4-FFF2-40B4-BE49-F238E27FC236}">
                <a16:creationId xmlns:a16="http://schemas.microsoft.com/office/drawing/2014/main" id="{10E43ED7-7FBA-419A-AC57-6DCAC2D30A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755" y="3565526"/>
            <a:ext cx="5386295" cy="240101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0C5705B-5655-9150-B611-ED5EDD2D8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7565"/>
            <a:ext cx="12192000" cy="332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F2C52D-8933-B726-274A-788D7AD8C1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C8655988-CA2A-2D69-C08A-00A346A59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543610"/>
          </a:xfrm>
        </p:spPr>
        <p:txBody>
          <a:bodyPr/>
          <a:lstStyle/>
          <a:p>
            <a:r>
              <a:rPr lang="en-GB" sz="3600" dirty="0"/>
              <a:t>Square Kilometre Array (SKA) Observatory (SKAO)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DED086A9-4821-65CE-DC64-26C1E856D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1376209"/>
            <a:ext cx="11169189" cy="4421341"/>
          </a:xfrm>
        </p:spPr>
        <p:txBody>
          <a:bodyPr/>
          <a:lstStyle/>
          <a:p>
            <a:r>
              <a:rPr lang="en-GB" sz="3600" dirty="0"/>
              <a:t>International scientific infrastructure</a:t>
            </a:r>
          </a:p>
          <a:p>
            <a:r>
              <a:rPr lang="en-GB" sz="3600" dirty="0"/>
              <a:t>Two radio interferometers (South Africa &amp; Australia)</a:t>
            </a:r>
          </a:p>
          <a:p>
            <a:r>
              <a:rPr lang="en-GB" sz="3600" dirty="0"/>
              <a:t>Global Headquarters (UK)</a:t>
            </a:r>
          </a:p>
          <a:p>
            <a:r>
              <a:rPr lang="en-GB" sz="3600" dirty="0"/>
              <a:t>Highly distributed teams</a:t>
            </a:r>
          </a:p>
          <a:p>
            <a:r>
              <a:rPr lang="en-GB" sz="3600" dirty="0"/>
              <a:t>Complex software + hardware integration</a:t>
            </a:r>
          </a:p>
          <a:p>
            <a:r>
              <a:rPr lang="en-GB" sz="3600" dirty="0"/>
              <a:t>Construction phase ending ~2027</a:t>
            </a:r>
          </a:p>
          <a:p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1F2A3A6-C89D-E8ED-8060-A6E947FFA14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EA4D518-4F2E-4A60-B0CA-7B59FC0431E9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4C9DCD-63E5-55AE-FB5A-B742A8B84E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2F8E6D1-53D6-07AE-16A8-EF8BEE9BF1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728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63E183E2-E168-4729-AACE-402DB4087587}" type="datetime1">
              <a:rPr lang="it-IT" smtClean="0"/>
              <a:t>10/03/2026</a:t>
            </a:fld>
            <a:endParaRPr/>
          </a:p>
        </p:txBody>
      </p:sp>
      <p:sp>
        <p:nvSpPr>
          <p:cNvPr id="469" name="Google Shape;469;p1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470" name="Google Shape;470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20</a:t>
            </a:fld>
            <a:endParaRPr/>
          </a:p>
        </p:txBody>
      </p:sp>
      <p:sp>
        <p:nvSpPr>
          <p:cNvPr id="4" name="Segnaposto numero diapositiva 6">
            <a:extLst>
              <a:ext uri="{FF2B5EF4-FFF2-40B4-BE49-F238E27FC236}">
                <a16:creationId xmlns:a16="http://schemas.microsoft.com/office/drawing/2014/main" id="{92F17E55-E6B5-8821-C062-A71200C13071}"/>
              </a:ext>
            </a:extLst>
          </p:cNvPr>
          <p:cNvSpPr txBox="1">
            <a:spLocks/>
          </p:cNvSpPr>
          <p:nvPr/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A5A5A5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fld id="{00000000-1234-1234-1234-123412341234}" type="slidenum">
              <a:rPr lang="it-IT" smtClean="0"/>
              <a:pPr/>
              <a:t>20</a:t>
            </a:fld>
            <a:endParaRPr lang="it-IT"/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D02875A-137D-A7A3-342C-60DAA9B2F195}"/>
              </a:ext>
            </a:extLst>
          </p:cNvPr>
          <p:cNvGrpSpPr/>
          <p:nvPr/>
        </p:nvGrpSpPr>
        <p:grpSpPr>
          <a:xfrm>
            <a:off x="310888" y="320950"/>
            <a:ext cx="4715165" cy="485550"/>
            <a:chOff x="7276810" y="166025"/>
            <a:chExt cx="4715165" cy="485550"/>
          </a:xfrm>
        </p:grpSpPr>
        <p:sp>
          <p:nvSpPr>
            <p:cNvPr id="6" name="Google Shape;191;g2df4aad57e8_1_75">
              <a:extLst>
                <a:ext uri="{FF2B5EF4-FFF2-40B4-BE49-F238E27FC236}">
                  <a16:creationId xmlns:a16="http://schemas.microsoft.com/office/drawing/2014/main" id="{BFAE07EB-81E7-43FC-C17A-9F6A40440C54}"/>
                </a:ext>
              </a:extLst>
            </p:cNvPr>
            <p:cNvSpPr/>
            <p:nvPr/>
          </p:nvSpPr>
          <p:spPr>
            <a:xfrm>
              <a:off x="8354438" y="183303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200;g2df4aad57e8_1_75">
              <a:extLst>
                <a:ext uri="{FF2B5EF4-FFF2-40B4-BE49-F238E27FC236}">
                  <a16:creationId xmlns:a16="http://schemas.microsoft.com/office/drawing/2014/main" id="{10D20C9A-355B-801C-23C4-1D7175EC51A3}"/>
                </a:ext>
              </a:extLst>
            </p:cNvPr>
            <p:cNvSpPr txBox="1"/>
            <p:nvPr/>
          </p:nvSpPr>
          <p:spPr>
            <a:xfrm>
              <a:off x="7276810" y="166025"/>
              <a:ext cx="1081914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~2018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1" name="Google Shape;208;g2df4aad57e8_1_75">
              <a:extLst>
                <a:ext uri="{FF2B5EF4-FFF2-40B4-BE49-F238E27FC236}">
                  <a16:creationId xmlns:a16="http://schemas.microsoft.com/office/drawing/2014/main" id="{3D9806EA-18BB-314D-5E55-4D9C8B9923FD}"/>
                </a:ext>
              </a:extLst>
            </p:cNvPr>
            <p:cNvSpPr txBox="1"/>
            <p:nvPr/>
          </p:nvSpPr>
          <p:spPr>
            <a:xfrm>
              <a:off x="8597755" y="177584"/>
              <a:ext cx="3394220" cy="47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First Manual Cluster Setup with 3 control plane + 5 worker nodes</a:t>
              </a:r>
              <a:endParaRPr sz="12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DC543025-2A6F-2F91-F0FA-E18E63BE6335}"/>
              </a:ext>
            </a:extLst>
          </p:cNvPr>
          <p:cNvGrpSpPr/>
          <p:nvPr/>
        </p:nvGrpSpPr>
        <p:grpSpPr>
          <a:xfrm>
            <a:off x="92103" y="975346"/>
            <a:ext cx="4933949" cy="279960"/>
            <a:chOff x="7058026" y="831147"/>
            <a:chExt cx="4933949" cy="279960"/>
          </a:xfrm>
        </p:grpSpPr>
        <p:sp>
          <p:nvSpPr>
            <p:cNvPr id="13" name="Google Shape;192;g2df4aad57e8_1_75">
              <a:extLst>
                <a:ext uri="{FF2B5EF4-FFF2-40B4-BE49-F238E27FC236}">
                  <a16:creationId xmlns:a16="http://schemas.microsoft.com/office/drawing/2014/main" id="{E9A7F984-3BF9-BFF0-C5F4-F719DD2DDD86}"/>
                </a:ext>
              </a:extLst>
            </p:cNvPr>
            <p:cNvSpPr/>
            <p:nvPr/>
          </p:nvSpPr>
          <p:spPr>
            <a:xfrm>
              <a:off x="8346728" y="831961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201;g2df4aad57e8_1_75">
              <a:extLst>
                <a:ext uri="{FF2B5EF4-FFF2-40B4-BE49-F238E27FC236}">
                  <a16:creationId xmlns:a16="http://schemas.microsoft.com/office/drawing/2014/main" id="{A023FE65-FFEB-CECE-4D9F-C76AD8F2D5CA}"/>
                </a:ext>
              </a:extLst>
            </p:cNvPr>
            <p:cNvSpPr txBox="1"/>
            <p:nvPr/>
          </p:nvSpPr>
          <p:spPr>
            <a:xfrm>
              <a:off x="7058026" y="832304"/>
              <a:ext cx="1300699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Dec 2019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5" name="Google Shape;209;g2df4aad57e8_1_75">
              <a:extLst>
                <a:ext uri="{FF2B5EF4-FFF2-40B4-BE49-F238E27FC236}">
                  <a16:creationId xmlns:a16="http://schemas.microsoft.com/office/drawing/2014/main" id="{91966446-029B-5672-7D1C-BC60435007C3}"/>
                </a:ext>
              </a:extLst>
            </p:cNvPr>
            <p:cNvSpPr txBox="1"/>
            <p:nvPr/>
          </p:nvSpPr>
          <p:spPr>
            <a:xfrm>
              <a:off x="8597755" y="831147"/>
              <a:ext cx="3394220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First MVP Deployed via CD</a:t>
              </a:r>
              <a:endParaRPr sz="12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ED27D2BE-A302-CDF0-E849-21F8B4FBA031}"/>
              </a:ext>
            </a:extLst>
          </p:cNvPr>
          <p:cNvGrpSpPr/>
          <p:nvPr/>
        </p:nvGrpSpPr>
        <p:grpSpPr>
          <a:xfrm>
            <a:off x="184020" y="1424152"/>
            <a:ext cx="4842032" cy="473991"/>
            <a:chOff x="7149943" y="1376863"/>
            <a:chExt cx="4842032" cy="473991"/>
          </a:xfrm>
        </p:grpSpPr>
        <p:sp>
          <p:nvSpPr>
            <p:cNvPr id="17" name="Google Shape;193;g2df4aad57e8_1_75">
              <a:extLst>
                <a:ext uri="{FF2B5EF4-FFF2-40B4-BE49-F238E27FC236}">
                  <a16:creationId xmlns:a16="http://schemas.microsoft.com/office/drawing/2014/main" id="{93E8E844-0952-C924-5805-20C8F86ACC92}"/>
                </a:ext>
              </a:extLst>
            </p:cNvPr>
            <p:cNvSpPr/>
            <p:nvPr/>
          </p:nvSpPr>
          <p:spPr>
            <a:xfrm>
              <a:off x="8356558" y="1400341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02;g2df4aad57e8_1_75">
              <a:extLst>
                <a:ext uri="{FF2B5EF4-FFF2-40B4-BE49-F238E27FC236}">
                  <a16:creationId xmlns:a16="http://schemas.microsoft.com/office/drawing/2014/main" id="{4C56D701-0482-70C4-078C-A5B30204FC7A}"/>
                </a:ext>
              </a:extLst>
            </p:cNvPr>
            <p:cNvSpPr txBox="1"/>
            <p:nvPr/>
          </p:nvSpPr>
          <p:spPr>
            <a:xfrm>
              <a:off x="7149943" y="1376863"/>
              <a:ext cx="1208782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July 2020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19" name="Google Shape;210;g2df4aad57e8_1_75">
              <a:extLst>
                <a:ext uri="{FF2B5EF4-FFF2-40B4-BE49-F238E27FC236}">
                  <a16:creationId xmlns:a16="http://schemas.microsoft.com/office/drawing/2014/main" id="{5A9C7DCA-CDA9-2465-B12E-EA9F6101C727}"/>
                </a:ext>
              </a:extLst>
            </p:cNvPr>
            <p:cNvSpPr txBox="1"/>
            <p:nvPr/>
          </p:nvSpPr>
          <p:spPr>
            <a:xfrm>
              <a:off x="8597755" y="1376863"/>
              <a:ext cx="3394220" cy="47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Move CI/CD into the cluster from VM/Shell runners</a:t>
              </a:r>
              <a:endParaRPr sz="12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A7A2F69E-EC35-67AD-42FB-E0AE134A8375}"/>
              </a:ext>
            </a:extLst>
          </p:cNvPr>
          <p:cNvGrpSpPr/>
          <p:nvPr/>
        </p:nvGrpSpPr>
        <p:grpSpPr>
          <a:xfrm>
            <a:off x="92103" y="2066989"/>
            <a:ext cx="4933949" cy="473991"/>
            <a:chOff x="7058026" y="2232650"/>
            <a:chExt cx="4933949" cy="473991"/>
          </a:xfrm>
        </p:grpSpPr>
        <p:sp>
          <p:nvSpPr>
            <p:cNvPr id="21" name="Google Shape;194;g2df4aad57e8_1_75">
              <a:extLst>
                <a:ext uri="{FF2B5EF4-FFF2-40B4-BE49-F238E27FC236}">
                  <a16:creationId xmlns:a16="http://schemas.microsoft.com/office/drawing/2014/main" id="{AEFAD3FA-1732-92AF-8857-58823422FBFB}"/>
                </a:ext>
              </a:extLst>
            </p:cNvPr>
            <p:cNvSpPr/>
            <p:nvPr/>
          </p:nvSpPr>
          <p:spPr>
            <a:xfrm>
              <a:off x="8350805" y="2249662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03;g2df4aad57e8_1_75">
              <a:extLst>
                <a:ext uri="{FF2B5EF4-FFF2-40B4-BE49-F238E27FC236}">
                  <a16:creationId xmlns:a16="http://schemas.microsoft.com/office/drawing/2014/main" id="{3E301F33-5B2E-ADB7-5E22-D44915F47AC9}"/>
                </a:ext>
              </a:extLst>
            </p:cNvPr>
            <p:cNvSpPr txBox="1"/>
            <p:nvPr/>
          </p:nvSpPr>
          <p:spPr>
            <a:xfrm>
              <a:off x="7058026" y="2249662"/>
              <a:ext cx="1300699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June 2021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23" name="Google Shape;211;g2df4aad57e8_1_75">
              <a:extLst>
                <a:ext uri="{FF2B5EF4-FFF2-40B4-BE49-F238E27FC236}">
                  <a16:creationId xmlns:a16="http://schemas.microsoft.com/office/drawing/2014/main" id="{9C2DA6EF-9AD3-79AC-D104-0DE8116D27D4}"/>
                </a:ext>
              </a:extLst>
            </p:cNvPr>
            <p:cNvSpPr txBox="1"/>
            <p:nvPr/>
          </p:nvSpPr>
          <p:spPr>
            <a:xfrm>
              <a:off x="8597755" y="2232650"/>
              <a:ext cx="3394220" cy="47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Move Logging and Monitoring to Containers</a:t>
              </a:r>
              <a:endParaRPr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06275A0C-FF8A-1985-9BC6-9BE7867DB56D}"/>
              </a:ext>
            </a:extLst>
          </p:cNvPr>
          <p:cNvGrpSpPr/>
          <p:nvPr/>
        </p:nvGrpSpPr>
        <p:grpSpPr>
          <a:xfrm>
            <a:off x="92103" y="2709826"/>
            <a:ext cx="4933950" cy="563788"/>
            <a:chOff x="7058025" y="2942416"/>
            <a:chExt cx="4933950" cy="669178"/>
          </a:xfrm>
        </p:grpSpPr>
        <p:sp>
          <p:nvSpPr>
            <p:cNvPr id="25" name="Google Shape;195;g2df4aad57e8_1_75">
              <a:extLst>
                <a:ext uri="{FF2B5EF4-FFF2-40B4-BE49-F238E27FC236}">
                  <a16:creationId xmlns:a16="http://schemas.microsoft.com/office/drawing/2014/main" id="{1D25C23A-BEA9-610B-BF7D-45B70E2EB607}"/>
                </a:ext>
              </a:extLst>
            </p:cNvPr>
            <p:cNvSpPr/>
            <p:nvPr/>
          </p:nvSpPr>
          <p:spPr>
            <a:xfrm>
              <a:off x="8357302" y="2954942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04;g2df4aad57e8_1_75">
              <a:extLst>
                <a:ext uri="{FF2B5EF4-FFF2-40B4-BE49-F238E27FC236}">
                  <a16:creationId xmlns:a16="http://schemas.microsoft.com/office/drawing/2014/main" id="{CD86ADBC-DAE2-FC80-2CEA-8C7E25D81A6D}"/>
                </a:ext>
              </a:extLst>
            </p:cNvPr>
            <p:cNvSpPr txBox="1"/>
            <p:nvPr/>
          </p:nvSpPr>
          <p:spPr>
            <a:xfrm>
              <a:off x="7058025" y="2946829"/>
              <a:ext cx="1300699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Sept 2021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27" name="Google Shape;212;g2df4aad57e8_1_75">
              <a:extLst>
                <a:ext uri="{FF2B5EF4-FFF2-40B4-BE49-F238E27FC236}">
                  <a16:creationId xmlns:a16="http://schemas.microsoft.com/office/drawing/2014/main" id="{BF9F7228-D1D1-3BD4-97B7-23733B0FF56C}"/>
                </a:ext>
              </a:extLst>
            </p:cNvPr>
            <p:cNvSpPr txBox="1"/>
            <p:nvPr/>
          </p:nvSpPr>
          <p:spPr>
            <a:xfrm>
              <a:off x="8597755" y="2942416"/>
              <a:ext cx="3394220" cy="669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 err="1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Centralised</a:t>
              </a: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 Logging and Monitoring (Multi Cluster Integration)</a:t>
              </a:r>
              <a:endParaRPr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1AD180BD-7C9B-0A45-BFF2-31ACB5984C8F}"/>
              </a:ext>
            </a:extLst>
          </p:cNvPr>
          <p:cNvGrpSpPr/>
          <p:nvPr/>
        </p:nvGrpSpPr>
        <p:grpSpPr>
          <a:xfrm>
            <a:off x="184021" y="3442460"/>
            <a:ext cx="4842032" cy="288683"/>
            <a:chOff x="7149943" y="3614264"/>
            <a:chExt cx="4842032" cy="288683"/>
          </a:xfrm>
        </p:grpSpPr>
        <p:sp>
          <p:nvSpPr>
            <p:cNvPr id="29" name="Google Shape;196;g2df4aad57e8_1_75">
              <a:extLst>
                <a:ext uri="{FF2B5EF4-FFF2-40B4-BE49-F238E27FC236}">
                  <a16:creationId xmlns:a16="http://schemas.microsoft.com/office/drawing/2014/main" id="{32FFF6E7-E7C7-6B11-D187-5AA2CFA4FA2C}"/>
                </a:ext>
              </a:extLst>
            </p:cNvPr>
            <p:cNvSpPr/>
            <p:nvPr/>
          </p:nvSpPr>
          <p:spPr>
            <a:xfrm>
              <a:off x="8354438" y="3627422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205;g2df4aad57e8_1_75">
              <a:extLst>
                <a:ext uri="{FF2B5EF4-FFF2-40B4-BE49-F238E27FC236}">
                  <a16:creationId xmlns:a16="http://schemas.microsoft.com/office/drawing/2014/main" id="{2DB4F4ED-B0A8-81EC-97BA-1DF809DB2AA0}"/>
                </a:ext>
              </a:extLst>
            </p:cNvPr>
            <p:cNvSpPr txBox="1"/>
            <p:nvPr/>
          </p:nvSpPr>
          <p:spPr>
            <a:xfrm>
              <a:off x="7149943" y="3614264"/>
              <a:ext cx="1208782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Nov 2021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31" name="Google Shape;213;g2df4aad57e8_1_75">
              <a:extLst>
                <a:ext uri="{FF2B5EF4-FFF2-40B4-BE49-F238E27FC236}">
                  <a16:creationId xmlns:a16="http://schemas.microsoft.com/office/drawing/2014/main" id="{0DEECA66-DD54-C51E-F214-AFC45991B903}"/>
                </a:ext>
              </a:extLst>
            </p:cNvPr>
            <p:cNvSpPr txBox="1"/>
            <p:nvPr/>
          </p:nvSpPr>
          <p:spPr>
            <a:xfrm>
              <a:off x="8597755" y="3624144"/>
              <a:ext cx="3394220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Automation of SDLC for all projects</a:t>
              </a:r>
              <a:endParaRPr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D4F62573-27F8-CF6F-24D1-4DB0002C813E}"/>
              </a:ext>
            </a:extLst>
          </p:cNvPr>
          <p:cNvGrpSpPr/>
          <p:nvPr/>
        </p:nvGrpSpPr>
        <p:grpSpPr>
          <a:xfrm>
            <a:off x="310888" y="3899989"/>
            <a:ext cx="4715165" cy="473991"/>
            <a:chOff x="7276810" y="4252908"/>
            <a:chExt cx="4715165" cy="473991"/>
          </a:xfrm>
        </p:grpSpPr>
        <p:sp>
          <p:nvSpPr>
            <p:cNvPr id="33" name="Google Shape;197;g2df4aad57e8_1_75">
              <a:extLst>
                <a:ext uri="{FF2B5EF4-FFF2-40B4-BE49-F238E27FC236}">
                  <a16:creationId xmlns:a16="http://schemas.microsoft.com/office/drawing/2014/main" id="{24652182-DD84-AA00-958C-159ED9B8179D}"/>
                </a:ext>
              </a:extLst>
            </p:cNvPr>
            <p:cNvSpPr/>
            <p:nvPr/>
          </p:nvSpPr>
          <p:spPr>
            <a:xfrm>
              <a:off x="8354438" y="4276109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06;g2df4aad57e8_1_75">
              <a:extLst>
                <a:ext uri="{FF2B5EF4-FFF2-40B4-BE49-F238E27FC236}">
                  <a16:creationId xmlns:a16="http://schemas.microsoft.com/office/drawing/2014/main" id="{4B0D124F-97D7-216F-DB49-24475C3984FD}"/>
                </a:ext>
              </a:extLst>
            </p:cNvPr>
            <p:cNvSpPr txBox="1"/>
            <p:nvPr/>
          </p:nvSpPr>
          <p:spPr>
            <a:xfrm>
              <a:off x="7276810" y="4274863"/>
              <a:ext cx="1081914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Feb 2022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35" name="Google Shape;214;g2df4aad57e8_1_75">
              <a:extLst>
                <a:ext uri="{FF2B5EF4-FFF2-40B4-BE49-F238E27FC236}">
                  <a16:creationId xmlns:a16="http://schemas.microsoft.com/office/drawing/2014/main" id="{304EC5B6-9D87-244C-4BD9-D66B33F9FA78}"/>
                </a:ext>
              </a:extLst>
            </p:cNvPr>
            <p:cNvSpPr txBox="1"/>
            <p:nvPr/>
          </p:nvSpPr>
          <p:spPr>
            <a:xfrm>
              <a:off x="8597755" y="4252908"/>
              <a:ext cx="3394220" cy="47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Automated Environment Provisioning and tear-down</a:t>
              </a:r>
              <a:endParaRPr sz="1200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9C70BBA1-F2BF-61CA-2E35-771E88F2CD98}"/>
              </a:ext>
            </a:extLst>
          </p:cNvPr>
          <p:cNvGrpSpPr/>
          <p:nvPr/>
        </p:nvGrpSpPr>
        <p:grpSpPr>
          <a:xfrm>
            <a:off x="184021" y="4542826"/>
            <a:ext cx="4842032" cy="475738"/>
            <a:chOff x="7149943" y="4920728"/>
            <a:chExt cx="4842032" cy="475738"/>
          </a:xfrm>
        </p:grpSpPr>
        <p:sp>
          <p:nvSpPr>
            <p:cNvPr id="37" name="Google Shape;187;g2df4aad57e8_1_75">
              <a:extLst>
                <a:ext uri="{FF2B5EF4-FFF2-40B4-BE49-F238E27FC236}">
                  <a16:creationId xmlns:a16="http://schemas.microsoft.com/office/drawing/2014/main" id="{6FCB4094-4A25-E3D4-F25B-BD9F9F482A3C}"/>
                </a:ext>
              </a:extLst>
            </p:cNvPr>
            <p:cNvSpPr txBox="1"/>
            <p:nvPr/>
          </p:nvSpPr>
          <p:spPr>
            <a:xfrm>
              <a:off x="7149943" y="4920728"/>
              <a:ext cx="1208781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Mar 2023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38" name="Google Shape;198;g2df4aad57e8_1_75">
              <a:extLst>
                <a:ext uri="{FF2B5EF4-FFF2-40B4-BE49-F238E27FC236}">
                  <a16:creationId xmlns:a16="http://schemas.microsoft.com/office/drawing/2014/main" id="{F1F483BB-A0D9-7855-0ECF-CE39EFD15ED0}"/>
                </a:ext>
              </a:extLst>
            </p:cNvPr>
            <p:cNvSpPr/>
            <p:nvPr/>
          </p:nvSpPr>
          <p:spPr>
            <a:xfrm>
              <a:off x="8356788" y="4936842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215;g2df4aad57e8_1_75">
              <a:extLst>
                <a:ext uri="{FF2B5EF4-FFF2-40B4-BE49-F238E27FC236}">
                  <a16:creationId xmlns:a16="http://schemas.microsoft.com/office/drawing/2014/main" id="{2BB2FE20-4BF1-91AC-519E-705FCC8C934E}"/>
                </a:ext>
              </a:extLst>
            </p:cNvPr>
            <p:cNvSpPr txBox="1"/>
            <p:nvPr/>
          </p:nvSpPr>
          <p:spPr>
            <a:xfrm>
              <a:off x="8597755" y="4922475"/>
              <a:ext cx="3394220" cy="473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Move to </a:t>
              </a:r>
              <a:r>
                <a:rPr lang="en-US" dirty="0" err="1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ClusterAPI</a:t>
              </a: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 (allow multiple cluster creation with ease)</a:t>
              </a:r>
              <a:endParaRPr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24CEA3E2-17A5-44F6-C371-1807A7957999}"/>
              </a:ext>
            </a:extLst>
          </p:cNvPr>
          <p:cNvGrpSpPr/>
          <p:nvPr/>
        </p:nvGrpSpPr>
        <p:grpSpPr>
          <a:xfrm>
            <a:off x="339417" y="5187410"/>
            <a:ext cx="4686636" cy="307736"/>
            <a:chOff x="7305339" y="5556019"/>
            <a:chExt cx="4686636" cy="307736"/>
          </a:xfrm>
        </p:grpSpPr>
        <p:sp>
          <p:nvSpPr>
            <p:cNvPr id="42" name="Google Shape;199;g2df4aad57e8_1_75">
              <a:extLst>
                <a:ext uri="{FF2B5EF4-FFF2-40B4-BE49-F238E27FC236}">
                  <a16:creationId xmlns:a16="http://schemas.microsoft.com/office/drawing/2014/main" id="{495324D0-A7C7-811C-44D5-F4584B3A31A1}"/>
                </a:ext>
              </a:extLst>
            </p:cNvPr>
            <p:cNvSpPr/>
            <p:nvPr/>
          </p:nvSpPr>
          <p:spPr>
            <a:xfrm>
              <a:off x="8355533" y="5573184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07;g2df4aad57e8_1_75">
              <a:extLst>
                <a:ext uri="{FF2B5EF4-FFF2-40B4-BE49-F238E27FC236}">
                  <a16:creationId xmlns:a16="http://schemas.microsoft.com/office/drawing/2014/main" id="{B7BB9138-2302-04DE-A1FE-C31E2CA20093}"/>
                </a:ext>
              </a:extLst>
            </p:cNvPr>
            <p:cNvSpPr txBox="1"/>
            <p:nvPr/>
          </p:nvSpPr>
          <p:spPr>
            <a:xfrm>
              <a:off x="7305339" y="5575869"/>
              <a:ext cx="1053385" cy="2788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Oct 2023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73" name="Google Shape;216;g2df4aad57e8_1_75">
              <a:extLst>
                <a:ext uri="{FF2B5EF4-FFF2-40B4-BE49-F238E27FC236}">
                  <a16:creationId xmlns:a16="http://schemas.microsoft.com/office/drawing/2014/main" id="{349A2334-7138-B03E-142E-07ECFA713C99}"/>
                </a:ext>
              </a:extLst>
            </p:cNvPr>
            <p:cNvSpPr txBox="1"/>
            <p:nvPr/>
          </p:nvSpPr>
          <p:spPr>
            <a:xfrm>
              <a:off x="8597755" y="5556019"/>
              <a:ext cx="339422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Temp move all CI/CD to AWS and back</a:t>
              </a:r>
              <a:endParaRPr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74" name="Gruppo 73">
            <a:extLst>
              <a:ext uri="{FF2B5EF4-FFF2-40B4-BE49-F238E27FC236}">
                <a16:creationId xmlns:a16="http://schemas.microsoft.com/office/drawing/2014/main" id="{9F026D0E-C216-A350-6FDD-D1BB58844E26}"/>
              </a:ext>
            </a:extLst>
          </p:cNvPr>
          <p:cNvGrpSpPr/>
          <p:nvPr/>
        </p:nvGrpSpPr>
        <p:grpSpPr>
          <a:xfrm>
            <a:off x="339417" y="5663992"/>
            <a:ext cx="4686636" cy="307736"/>
            <a:chOff x="7305339" y="6012141"/>
            <a:chExt cx="4686636" cy="307736"/>
          </a:xfrm>
        </p:grpSpPr>
        <p:sp>
          <p:nvSpPr>
            <p:cNvPr id="75" name="Google Shape;199;g2df4aad57e8_1_75">
              <a:extLst>
                <a:ext uri="{FF2B5EF4-FFF2-40B4-BE49-F238E27FC236}">
                  <a16:creationId xmlns:a16="http://schemas.microsoft.com/office/drawing/2014/main" id="{C50CB136-6DA3-690E-42F2-F98A65C43B3E}"/>
                </a:ext>
              </a:extLst>
            </p:cNvPr>
            <p:cNvSpPr/>
            <p:nvPr/>
          </p:nvSpPr>
          <p:spPr>
            <a:xfrm>
              <a:off x="8354438" y="6018313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07;g2df4aad57e8_1_75">
              <a:extLst>
                <a:ext uri="{FF2B5EF4-FFF2-40B4-BE49-F238E27FC236}">
                  <a16:creationId xmlns:a16="http://schemas.microsoft.com/office/drawing/2014/main" id="{23A221A9-3B7C-322B-3039-5C89F8FE5874}"/>
                </a:ext>
              </a:extLst>
            </p:cNvPr>
            <p:cNvSpPr txBox="1"/>
            <p:nvPr/>
          </p:nvSpPr>
          <p:spPr>
            <a:xfrm>
              <a:off x="7305339" y="6012141"/>
              <a:ext cx="105338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Oct 2024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91" name="Google Shape;216;g2df4aad57e8_1_75">
              <a:extLst>
                <a:ext uri="{FF2B5EF4-FFF2-40B4-BE49-F238E27FC236}">
                  <a16:creationId xmlns:a16="http://schemas.microsoft.com/office/drawing/2014/main" id="{58D112C0-C4E3-A27E-3614-844357FC7448}"/>
                </a:ext>
              </a:extLst>
            </p:cNvPr>
            <p:cNvSpPr txBox="1"/>
            <p:nvPr/>
          </p:nvSpPr>
          <p:spPr>
            <a:xfrm>
              <a:off x="8597755" y="6012141"/>
              <a:ext cx="339422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Permanent backup CI/CD in AWS</a:t>
              </a:r>
              <a:endParaRPr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93" name="Gruppo 92">
            <a:extLst>
              <a:ext uri="{FF2B5EF4-FFF2-40B4-BE49-F238E27FC236}">
                <a16:creationId xmlns:a16="http://schemas.microsoft.com/office/drawing/2014/main" id="{19112BF4-0A20-B6D5-0399-D47E5B269668}"/>
              </a:ext>
            </a:extLst>
          </p:cNvPr>
          <p:cNvGrpSpPr/>
          <p:nvPr/>
        </p:nvGrpSpPr>
        <p:grpSpPr>
          <a:xfrm>
            <a:off x="339417" y="6140574"/>
            <a:ext cx="4686636" cy="327586"/>
            <a:chOff x="7305339" y="6421129"/>
            <a:chExt cx="4686636" cy="327586"/>
          </a:xfrm>
        </p:grpSpPr>
        <p:sp>
          <p:nvSpPr>
            <p:cNvPr id="94" name="Google Shape;199;g2df4aad57e8_1_75">
              <a:extLst>
                <a:ext uri="{FF2B5EF4-FFF2-40B4-BE49-F238E27FC236}">
                  <a16:creationId xmlns:a16="http://schemas.microsoft.com/office/drawing/2014/main" id="{06FCBB38-7D0C-2A46-5893-370E3D2B6AFD}"/>
                </a:ext>
              </a:extLst>
            </p:cNvPr>
            <p:cNvSpPr/>
            <p:nvPr/>
          </p:nvSpPr>
          <p:spPr>
            <a:xfrm>
              <a:off x="8355533" y="6438294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07;g2df4aad57e8_1_75">
              <a:extLst>
                <a:ext uri="{FF2B5EF4-FFF2-40B4-BE49-F238E27FC236}">
                  <a16:creationId xmlns:a16="http://schemas.microsoft.com/office/drawing/2014/main" id="{BE5397F0-FC64-B05F-7F85-05EE736F60BC}"/>
                </a:ext>
              </a:extLst>
            </p:cNvPr>
            <p:cNvSpPr txBox="1"/>
            <p:nvPr/>
          </p:nvSpPr>
          <p:spPr>
            <a:xfrm>
              <a:off x="7305339" y="6440979"/>
              <a:ext cx="105338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Jul 2025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96" name="Google Shape;216;g2df4aad57e8_1_75">
              <a:extLst>
                <a:ext uri="{FF2B5EF4-FFF2-40B4-BE49-F238E27FC236}">
                  <a16:creationId xmlns:a16="http://schemas.microsoft.com/office/drawing/2014/main" id="{23A877EC-9833-1BC2-9962-FD752B893A90}"/>
                </a:ext>
              </a:extLst>
            </p:cNvPr>
            <p:cNvSpPr txBox="1"/>
            <p:nvPr/>
          </p:nvSpPr>
          <p:spPr>
            <a:xfrm>
              <a:off x="8597755" y="6421129"/>
              <a:ext cx="339422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Cluster on-demand for large scale test</a:t>
              </a:r>
              <a:endParaRPr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cxnSp>
        <p:nvCxnSpPr>
          <p:cNvPr id="97" name="Connettore 2 96">
            <a:extLst>
              <a:ext uri="{FF2B5EF4-FFF2-40B4-BE49-F238E27FC236}">
                <a16:creationId xmlns:a16="http://schemas.microsoft.com/office/drawing/2014/main" id="{405F9FAC-FDD5-A1F5-29A0-76ACA9C35D99}"/>
              </a:ext>
            </a:extLst>
          </p:cNvPr>
          <p:cNvCxnSpPr>
            <a:cxnSpLocks/>
          </p:cNvCxnSpPr>
          <p:nvPr/>
        </p:nvCxnSpPr>
        <p:spPr>
          <a:xfrm>
            <a:off x="1491914" y="28195"/>
            <a:ext cx="0" cy="67691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olo 7">
            <a:extLst>
              <a:ext uri="{FF2B5EF4-FFF2-40B4-BE49-F238E27FC236}">
                <a16:creationId xmlns:a16="http://schemas.microsoft.com/office/drawing/2014/main" id="{CBD474C3-C752-52AF-7A83-4694B96804BA}"/>
              </a:ext>
            </a:extLst>
          </p:cNvPr>
          <p:cNvSpPr txBox="1">
            <a:spLocks/>
          </p:cNvSpPr>
          <p:nvPr/>
        </p:nvSpPr>
        <p:spPr>
          <a:xfrm>
            <a:off x="550863" y="389840"/>
            <a:ext cx="11090274" cy="111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Play"/>
              <a:buNone/>
              <a:defRPr sz="6400" b="0" i="0" u="none" strike="noStrike" cap="none">
                <a:solidFill>
                  <a:schemeClr val="lt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t-IT" sz="3600" dirty="0"/>
              <a:t>Timeline</a:t>
            </a:r>
            <a:endParaRPr lang="en-GB" sz="3600" dirty="0"/>
          </a:p>
        </p:txBody>
      </p:sp>
      <p:cxnSp>
        <p:nvCxnSpPr>
          <p:cNvPr id="2" name="Connettore 2 1">
            <a:extLst>
              <a:ext uri="{FF2B5EF4-FFF2-40B4-BE49-F238E27FC236}">
                <a16:creationId xmlns:a16="http://schemas.microsoft.com/office/drawing/2014/main" id="{332738ED-F8B7-8021-F782-067528FAC1C2}"/>
              </a:ext>
            </a:extLst>
          </p:cNvPr>
          <p:cNvCxnSpPr>
            <a:cxnSpLocks/>
          </p:cNvCxnSpPr>
          <p:nvPr/>
        </p:nvCxnSpPr>
        <p:spPr>
          <a:xfrm>
            <a:off x="8310333" y="599753"/>
            <a:ext cx="0" cy="2829247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68FFFADB-3B38-17B1-DFC2-F0D8C1C7039B}"/>
              </a:ext>
            </a:extLst>
          </p:cNvPr>
          <p:cNvGrpSpPr/>
          <p:nvPr/>
        </p:nvGrpSpPr>
        <p:grpSpPr>
          <a:xfrm>
            <a:off x="7165950" y="1785417"/>
            <a:ext cx="4686636" cy="1169511"/>
            <a:chOff x="7305339" y="6421129"/>
            <a:chExt cx="4686636" cy="1169511"/>
          </a:xfrm>
        </p:grpSpPr>
        <p:sp>
          <p:nvSpPr>
            <p:cNvPr id="7" name="Google Shape;199;g2df4aad57e8_1_75">
              <a:extLst>
                <a:ext uri="{FF2B5EF4-FFF2-40B4-BE49-F238E27FC236}">
                  <a16:creationId xmlns:a16="http://schemas.microsoft.com/office/drawing/2014/main" id="{CFD6532D-DA69-85C8-7D98-A1473EC36AB8}"/>
                </a:ext>
              </a:extLst>
            </p:cNvPr>
            <p:cNvSpPr/>
            <p:nvPr/>
          </p:nvSpPr>
          <p:spPr>
            <a:xfrm>
              <a:off x="8355533" y="6438294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07;g2df4aad57e8_1_75">
              <a:extLst>
                <a:ext uri="{FF2B5EF4-FFF2-40B4-BE49-F238E27FC236}">
                  <a16:creationId xmlns:a16="http://schemas.microsoft.com/office/drawing/2014/main" id="{AFE80775-9BBE-3394-9B05-022B143BB81E}"/>
                </a:ext>
              </a:extLst>
            </p:cNvPr>
            <p:cNvSpPr txBox="1"/>
            <p:nvPr/>
          </p:nvSpPr>
          <p:spPr>
            <a:xfrm>
              <a:off x="7305339" y="6440979"/>
              <a:ext cx="105338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Jun 2026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9" name="Google Shape;216;g2df4aad57e8_1_75">
              <a:extLst>
                <a:ext uri="{FF2B5EF4-FFF2-40B4-BE49-F238E27FC236}">
                  <a16:creationId xmlns:a16="http://schemas.microsoft.com/office/drawing/2014/main" id="{8CE4AA52-7029-AE4A-6ED8-8CF0CC0152E0}"/>
                </a:ext>
              </a:extLst>
            </p:cNvPr>
            <p:cNvSpPr txBox="1"/>
            <p:nvPr/>
          </p:nvSpPr>
          <p:spPr>
            <a:xfrm>
              <a:off x="8597755" y="6421129"/>
              <a:ext cx="3394220" cy="11695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Support UV in pipelines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New Ubuntu LTS version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Better management of cluster resources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AAA</a:t>
              </a:r>
              <a:endParaRPr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06EC65D3-6B09-B5D0-275E-13D71FC319FB}"/>
              </a:ext>
            </a:extLst>
          </p:cNvPr>
          <p:cNvGrpSpPr/>
          <p:nvPr/>
        </p:nvGrpSpPr>
        <p:grpSpPr>
          <a:xfrm>
            <a:off x="7165950" y="1013646"/>
            <a:ext cx="4686636" cy="327586"/>
            <a:chOff x="7305339" y="6421129"/>
            <a:chExt cx="4686636" cy="327586"/>
          </a:xfrm>
        </p:grpSpPr>
        <p:sp>
          <p:nvSpPr>
            <p:cNvPr id="48" name="Google Shape;199;g2df4aad57e8_1_75">
              <a:extLst>
                <a:ext uri="{FF2B5EF4-FFF2-40B4-BE49-F238E27FC236}">
                  <a16:creationId xmlns:a16="http://schemas.microsoft.com/office/drawing/2014/main" id="{3A64DBC7-95FC-2A7C-30D1-65DBE086984F}"/>
                </a:ext>
              </a:extLst>
            </p:cNvPr>
            <p:cNvSpPr/>
            <p:nvPr/>
          </p:nvSpPr>
          <p:spPr>
            <a:xfrm>
              <a:off x="8355533" y="6438294"/>
              <a:ext cx="222219" cy="1933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5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07;g2df4aad57e8_1_75">
              <a:extLst>
                <a:ext uri="{FF2B5EF4-FFF2-40B4-BE49-F238E27FC236}">
                  <a16:creationId xmlns:a16="http://schemas.microsoft.com/office/drawing/2014/main" id="{5ED4B3E7-6798-5730-530F-CC6099975AC7}"/>
                </a:ext>
              </a:extLst>
            </p:cNvPr>
            <p:cNvSpPr txBox="1"/>
            <p:nvPr/>
          </p:nvSpPr>
          <p:spPr>
            <a:xfrm>
              <a:off x="7305339" y="6440979"/>
              <a:ext cx="1053385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b="0" i="0" u="none" strike="noStrike" cap="none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Mar 2026</a:t>
              </a:r>
              <a:endParaRPr sz="1200" b="0" i="0" u="none" strike="noStrike" cap="none"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50" name="Google Shape;216;g2df4aad57e8_1_75">
              <a:extLst>
                <a:ext uri="{FF2B5EF4-FFF2-40B4-BE49-F238E27FC236}">
                  <a16:creationId xmlns:a16="http://schemas.microsoft.com/office/drawing/2014/main" id="{7AD1D0A1-25CF-07B7-3723-2954C95E98DA}"/>
                </a:ext>
              </a:extLst>
            </p:cNvPr>
            <p:cNvSpPr txBox="1"/>
            <p:nvPr/>
          </p:nvSpPr>
          <p:spPr>
            <a:xfrm>
              <a:off x="8597755" y="6421129"/>
              <a:ext cx="3394220" cy="3077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dirty="0">
                  <a:solidFill>
                    <a:schemeClr val="bg1"/>
                  </a:solidFill>
                  <a:latin typeface="Noto Sans"/>
                  <a:ea typeface="Noto Sans"/>
                  <a:cs typeface="Noto Sans"/>
                  <a:sym typeface="Noto Sans"/>
                </a:rPr>
                <a:t>Core dump collector service</a:t>
              </a:r>
              <a:endParaRPr dirty="0">
                <a:solidFill>
                  <a:schemeClr val="bg1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0"/>
          <p:cNvSpPr txBox="1">
            <a:spLocks noGrp="1"/>
          </p:cNvSpPr>
          <p:nvPr>
            <p:ph type="ctrTitle"/>
          </p:nvPr>
        </p:nvSpPr>
        <p:spPr>
          <a:xfrm>
            <a:off x="550863" y="549275"/>
            <a:ext cx="5437187" cy="298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Play"/>
              <a:buNone/>
            </a:pPr>
            <a:r>
              <a:rPr lang="it-IT"/>
              <a:t>Thank You</a:t>
            </a:r>
            <a:endParaRPr/>
          </a:p>
        </p:txBody>
      </p:sp>
      <p:sp>
        <p:nvSpPr>
          <p:cNvPr id="476" name="Google Shape;476;p20"/>
          <p:cNvSpPr txBox="1">
            <a:spLocks noGrp="1"/>
          </p:cNvSpPr>
          <p:nvPr>
            <p:ph type="subTitle" idx="1"/>
          </p:nvPr>
        </p:nvSpPr>
        <p:spPr>
          <a:xfrm>
            <a:off x="550863" y="3827610"/>
            <a:ext cx="5437187" cy="226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dirty="0"/>
              <a:t>Ing. Matteo Di Carlo INAF - </a:t>
            </a:r>
            <a:r>
              <a:rPr lang="it-IT" dirty="0" err="1"/>
              <a:t>OAAb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it-IT" dirty="0">
                <a:hlinkClick r:id="rId3"/>
              </a:rPr>
              <a:t>matteo.dicarlo@inaf.it</a:t>
            </a:r>
            <a:endParaRPr lang="it-IT" dirty="0"/>
          </a:p>
          <a:p>
            <a:pPr marL="228600" lvl="0" indent="-2286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477" name="Google Shape;477;p20" descr="Data Points Digital backgroun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556248" y="54864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pic>
        <p:nvPicPr>
          <p:cNvPr id="478" name="Google Shape;478;p20" descr="Data Points Digital background"/>
          <p:cNvPicPr preferRelativeResize="0">
            <a:picLocks noGrp="1"/>
          </p:cNvPicPr>
          <p:nvPr>
            <p:ph type="pic" idx="3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6556248" y="3429000"/>
            <a:ext cx="5084064" cy="28803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479" name="Google Shape;479;p20"/>
          <p:cNvSpPr txBox="1">
            <a:spLocks noGrp="1"/>
          </p:cNvSpPr>
          <p:nvPr>
            <p:ph type="dt" idx="10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67B58C7-C74E-44C3-8FE3-E74F823C723C}" type="datetime1">
              <a:rPr lang="it-IT" smtClean="0"/>
              <a:t>10/03/2026</a:t>
            </a:fld>
            <a:endParaRPr/>
          </a:p>
        </p:txBody>
      </p:sp>
      <p:sp>
        <p:nvSpPr>
          <p:cNvPr id="480" name="Google Shape;480;p20"/>
          <p:cNvSpPr txBox="1">
            <a:spLocks noGrp="1"/>
          </p:cNvSpPr>
          <p:nvPr>
            <p:ph type="ftr" idx="11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Matteo Di Carlo – INAF OAAb, USC-C General Assembly, Trieste, Savoia Excelsior Palace </a:t>
            </a:r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sldNum" idx="12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21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75BF2-6841-5B3F-98A2-62367410B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E31026A8-D68D-E5E7-475C-0CC40468B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543610"/>
          </a:xfrm>
        </p:spPr>
        <p:txBody>
          <a:bodyPr/>
          <a:lstStyle/>
          <a:p>
            <a:r>
              <a:rPr lang="en-GB" sz="3600" dirty="0"/>
              <a:t>Why DevOps in SKAO?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D37F4A79-B6F4-7336-E422-E220F4A7B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8" y="1004734"/>
            <a:ext cx="11169188" cy="5186516"/>
          </a:xfrm>
        </p:spPr>
        <p:txBody>
          <a:bodyPr/>
          <a:lstStyle/>
          <a:p>
            <a:r>
              <a:rPr lang="en-GB" sz="2800" dirty="0"/>
              <a:t>Challenges: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Distributed international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High reliability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Continuous integration of multiple subsystems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Complex deployment environments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Need for reproducibility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Long lifecycle infrastructure</a:t>
            </a:r>
          </a:p>
          <a:p>
            <a:endParaRPr lang="en-GB" sz="2800" dirty="0"/>
          </a:p>
          <a:p>
            <a:r>
              <a:rPr lang="en-GB" sz="2800" dirty="0"/>
              <a:t>DevOps became necessary, not optional.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862F14D-5D56-D03F-C55D-6FCE37B46D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5B9D8E8-4A6A-4D3B-AC31-C6B3BBC5114F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2CBA973-BF94-0C7C-3BBB-1E62763F47A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8444684-79AD-2458-DD93-1148E072E4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6728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EF28-D42B-25FF-AC2A-41486DEE3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04E5F871-AEF5-575D-F83E-5E4B39B0D1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0"/>
            <a:ext cx="11169188" cy="1114495"/>
          </a:xfrm>
        </p:spPr>
        <p:txBody>
          <a:bodyPr/>
          <a:lstStyle/>
          <a:p>
            <a:r>
              <a:rPr lang="en-GB" sz="3600" dirty="0"/>
              <a:t>DevOps Architecture Overview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4F9A00C9-AD84-932E-5EA5-DE733F2320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504336"/>
            <a:ext cx="11169189" cy="4588490"/>
          </a:xfrm>
        </p:spPr>
        <p:txBody>
          <a:bodyPr/>
          <a:lstStyle/>
          <a:p>
            <a:pPr marL="85725" indent="15875"/>
            <a:r>
              <a:rPr lang="en-GB" sz="3200" dirty="0"/>
              <a:t>→ Containerization</a:t>
            </a:r>
          </a:p>
          <a:p>
            <a:pPr marL="85725" indent="15875"/>
            <a:r>
              <a:rPr lang="en-GB" sz="3200" dirty="0"/>
              <a:t>→ GitLab and CI/CD Pipelines</a:t>
            </a:r>
          </a:p>
          <a:p>
            <a:pPr marL="85725" indent="15875"/>
            <a:r>
              <a:rPr lang="en-GB" sz="3200" dirty="0"/>
              <a:t>→ Kubernetes Clusters</a:t>
            </a:r>
          </a:p>
          <a:p>
            <a:pPr marL="85725" indent="15875"/>
            <a:r>
              <a:rPr lang="en-GB" sz="3200" dirty="0"/>
              <a:t>→ Monitoring &amp; Logging Stack</a:t>
            </a:r>
          </a:p>
          <a:p>
            <a:endParaRPr lang="en-GB" sz="14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43BB64-44FC-6432-61AC-E814F7C7DA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423520B-4F8B-4535-A324-42807E6F4604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5886D2-E7E9-CDA7-419C-0EB239BCB58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  <a:endParaRPr lang="it-IT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F238E0B-C37C-C13E-A785-F65C2EBB94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17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707EC-7CA2-46BE-78F8-EEFA1F239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6BCC7E6A-A804-CF78-EB98-406C46D3D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562660"/>
          </a:xfrm>
        </p:spPr>
        <p:txBody>
          <a:bodyPr/>
          <a:lstStyle/>
          <a:p>
            <a:r>
              <a:rPr lang="en-GB" sz="3600" dirty="0"/>
              <a:t>Containerization</a:t>
            </a:r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E84408D1-71B9-CC4E-C917-9EBC104AAB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92200"/>
            <a:ext cx="11169189" cy="50006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SKA == set of elements == a set software modules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each module there is (at least) one repository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each repository there is (at least) one container image (convenient way to package up applications and preconfigured server environments)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security reason base images are provided (updated every 3 months)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Kubernetes (k8s) for container orchestration (kubernetes.io)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Helm for packaging SKA k8s applications (helm.sh)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Tool for managing Kubernetes charts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Chart is a the set of information for running a Kubernetes application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en-GB" dirty="0"/>
              <a:t>A chart can have dependencies </a:t>
            </a:r>
            <a:r>
              <a:rPr lang="en-GB" dirty="0">
                <a:sym typeface="Wingdings" panose="05000000000000000000" pitchFamily="2" charset="2"/>
              </a:rPr>
              <a:t> integration charts</a:t>
            </a: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For each sub-system there must be an helm chart for running it in k8s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555C493-F254-4027-2516-F5CE9659022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01C554-4E83-4011-9E31-DD480ADA362D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F92D29A-CF95-DA0F-6FF8-3C1AEFFA623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4C21F15-FF2A-48B6-F4B5-B6FE3976F9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892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42957-D3B9-BF0C-E1E7-BA9E8E150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38489D2C-ADC5-62DE-6CBB-4D6142913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0"/>
            <a:ext cx="11169188" cy="618703"/>
          </a:xfrm>
        </p:spPr>
        <p:txBody>
          <a:bodyPr/>
          <a:lstStyle/>
          <a:p>
            <a:r>
              <a:rPr lang="it-IT" sz="3600" dirty="0" err="1"/>
              <a:t>Gitlab</a:t>
            </a:r>
            <a:endParaRPr lang="en-GB" sz="36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4269BFC-0525-8B04-4C98-02A6C68D529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D6AF1595-DD3D-4E52-AEDB-CD032760E9F9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F8B19CB-5CF9-B605-B5F4-AD8A04703486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A238CF-E94E-7BCA-F981-E06177105C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FB986CE-B736-8759-3163-4F9C4945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91" y="196900"/>
            <a:ext cx="8371609" cy="613918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5E3ACAB-9D25-A567-4618-172AF0EE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8164"/>
            <a:ext cx="12192000" cy="594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5ED88-C313-0C69-8376-1B7CC98A0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D570BF6A-ED75-407E-AC6A-D7EE8C283408}"/>
              </a:ext>
            </a:extLst>
          </p:cNvPr>
          <p:cNvSpPr/>
          <p:nvPr/>
        </p:nvSpPr>
        <p:spPr>
          <a:xfrm>
            <a:off x="550863" y="3254477"/>
            <a:ext cx="8563640" cy="4940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C8C56C50-44DB-C432-EE3C-C603B522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613460"/>
          </a:xfrm>
        </p:spPr>
        <p:txBody>
          <a:bodyPr/>
          <a:lstStyle/>
          <a:p>
            <a:r>
              <a:rPr lang="it-IT" sz="3600" dirty="0"/>
              <a:t>Pipeline </a:t>
            </a:r>
            <a:r>
              <a:rPr lang="it-IT" sz="3600" dirty="0" err="1"/>
              <a:t>machinery</a:t>
            </a:r>
            <a:r>
              <a:rPr lang="it-IT" sz="3600" dirty="0"/>
              <a:t>: templates-repository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DDFA9D69-A1D3-513C-7721-855A3268F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03302"/>
            <a:ext cx="11169189" cy="5089524"/>
          </a:xfrm>
        </p:spPr>
        <p:txBody>
          <a:bodyPr/>
          <a:lstStyle/>
          <a:p>
            <a:r>
              <a:rPr lang="en-GB" dirty="0"/>
              <a:t>Gitlab repository that holds the common job templates used by the pipelines in the SKA Projects.</a:t>
            </a:r>
          </a:p>
          <a:p>
            <a:r>
              <a:rPr lang="en-GB" dirty="0"/>
              <a:t>Developed to provide common functionality across SKAO CI/CD by calling the make targets residing in </a:t>
            </a:r>
            <a:r>
              <a:rPr lang="en-GB" dirty="0">
                <a:hlinkClick r:id="rId2"/>
              </a:rPr>
              <a:t>ska-</a:t>
            </a:r>
            <a:r>
              <a:rPr lang="en-GB" dirty="0" err="1">
                <a:hlinkClick r:id="rId2"/>
              </a:rPr>
              <a:t>cicd</a:t>
            </a:r>
            <a:r>
              <a:rPr lang="en-GB" dirty="0">
                <a:hlinkClick r:id="rId2"/>
              </a:rPr>
              <a:t>-</a:t>
            </a:r>
            <a:r>
              <a:rPr lang="en-GB" dirty="0" err="1">
                <a:hlinkClick r:id="rId2"/>
              </a:rPr>
              <a:t>makefile</a:t>
            </a:r>
            <a:r>
              <a:rPr lang="en-GB" dirty="0"/>
              <a:t> repository.</a:t>
            </a:r>
          </a:p>
          <a:p>
            <a:r>
              <a:rPr lang="en-GB" dirty="0" err="1"/>
              <a:t>DevSecOps</a:t>
            </a:r>
            <a:r>
              <a:rPr lang="en-GB" dirty="0"/>
              <a:t> Lifecycle</a:t>
            </a:r>
          </a:p>
          <a:p>
            <a:pPr indent="-12700"/>
            <a:r>
              <a:rPr lang="en-GB" dirty="0"/>
              <a:t>Lint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Build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Test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Scan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Package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Release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Deploy</a:t>
            </a:r>
          </a:p>
          <a:p>
            <a:pPr indent="-368300"/>
            <a:r>
              <a:rPr lang="en-GB" dirty="0"/>
              <a:t>Each artefact type has its own template file in &lt;artefact-type&gt;.</a:t>
            </a:r>
            <a:r>
              <a:rPr lang="en-GB" dirty="0" err="1"/>
              <a:t>gitlab-ci.yml</a:t>
            </a:r>
            <a:r>
              <a:rPr lang="en-GB" dirty="0"/>
              <a:t> which includes available steps</a:t>
            </a:r>
          </a:p>
          <a:p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D7311A-AA17-BC07-80E6-883B1E7CBB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5BF1D8A-894D-4087-AF79-2A56AC62C272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AA9718-54F5-2515-B0C8-145F7223CF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19C2406-793D-59D7-F34A-628573DE6E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  <p:pic>
        <p:nvPicPr>
          <p:cNvPr id="3" name="Immagine 2" descr="Immagine che contiene testo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052E41A4-3501-590B-B822-DA441CC9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424" y="4316829"/>
            <a:ext cx="4981576" cy="2344271"/>
          </a:xfrm>
          <a:prstGeom prst="rect">
            <a:avLst/>
          </a:prstGeom>
        </p:spPr>
      </p:pic>
      <p:sp>
        <p:nvSpPr>
          <p:cNvPr id="10" name="Ovale 9">
            <a:extLst>
              <a:ext uri="{FF2B5EF4-FFF2-40B4-BE49-F238E27FC236}">
                <a16:creationId xmlns:a16="http://schemas.microsoft.com/office/drawing/2014/main" id="{2CA86715-2104-A45A-9166-8AA869706988}"/>
              </a:ext>
            </a:extLst>
          </p:cNvPr>
          <p:cNvSpPr/>
          <p:nvPr/>
        </p:nvSpPr>
        <p:spPr>
          <a:xfrm>
            <a:off x="7639665" y="3175819"/>
            <a:ext cx="1258529" cy="64892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C725598-E969-8878-AC59-3E986E8F19FD}"/>
              </a:ext>
            </a:extLst>
          </p:cNvPr>
          <p:cNvSpPr/>
          <p:nvPr/>
        </p:nvSpPr>
        <p:spPr>
          <a:xfrm>
            <a:off x="2550498" y="3195483"/>
            <a:ext cx="1258529" cy="648929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D61FC9F1-22C8-7EE0-C46C-ECF2AF499DF8}"/>
              </a:ext>
            </a:extLst>
          </p:cNvPr>
          <p:cNvSpPr/>
          <p:nvPr/>
        </p:nvSpPr>
        <p:spPr>
          <a:xfrm>
            <a:off x="1042350" y="4692551"/>
            <a:ext cx="3924936" cy="1459269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/>
              <a:t>Developers can </a:t>
            </a:r>
            <a:r>
              <a:rPr lang="it-IT" sz="2400" dirty="0" err="1"/>
              <a:t>choose</a:t>
            </a:r>
            <a:r>
              <a:rPr lang="it-IT" sz="2400" dirty="0"/>
              <a:t> the k8s cluster </a:t>
            </a:r>
            <a:r>
              <a:rPr lang="it-IT" sz="2400" dirty="0" err="1"/>
              <a:t>where</a:t>
            </a:r>
            <a:r>
              <a:rPr lang="it-IT" sz="2400" dirty="0"/>
              <a:t> the </a:t>
            </a:r>
            <a:r>
              <a:rPr lang="it-IT" sz="2400" dirty="0" err="1"/>
              <a:t>application</a:t>
            </a:r>
            <a:r>
              <a:rPr lang="it-IT" sz="2400" dirty="0"/>
              <a:t> </a:t>
            </a:r>
            <a:r>
              <a:rPr lang="it-IT" sz="2400" dirty="0" err="1"/>
              <a:t>will</a:t>
            </a:r>
            <a:r>
              <a:rPr lang="it-IT" sz="2400" dirty="0"/>
              <a:t> be </a:t>
            </a:r>
            <a:r>
              <a:rPr lang="it-IT" sz="2400" dirty="0" err="1"/>
              <a:t>installed</a:t>
            </a:r>
            <a:r>
              <a:rPr lang="it-IT" sz="2400" dirty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8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2D17E-A8ED-15CC-9A14-FE8B3C7A7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287AFFA8-AFD6-70CD-F88D-524CF739C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613460"/>
          </a:xfrm>
        </p:spPr>
        <p:txBody>
          <a:bodyPr/>
          <a:lstStyle/>
          <a:p>
            <a:r>
              <a:rPr lang="it-IT" sz="3600" dirty="0"/>
              <a:t>Pipeline </a:t>
            </a:r>
            <a:r>
              <a:rPr lang="it-IT" sz="3600" dirty="0" err="1"/>
              <a:t>machinery</a:t>
            </a:r>
            <a:r>
              <a:rPr lang="it-IT" sz="3600" dirty="0"/>
              <a:t>: templates-repository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4148963F-DD89-8B66-C4DD-7EB72C959A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03302"/>
            <a:ext cx="11169189" cy="5089524"/>
          </a:xfrm>
        </p:spPr>
        <p:txBody>
          <a:bodyPr/>
          <a:lstStyle/>
          <a:p>
            <a:r>
              <a:rPr lang="it-IT" dirty="0" err="1"/>
              <a:t>Example</a:t>
            </a:r>
            <a:r>
              <a:rPr lang="it-IT" dirty="0"/>
              <a:t>: </a:t>
            </a:r>
          </a:p>
          <a:p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243DDBE-BBEB-CA86-9913-4D557117135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6AC2535-53EC-49A4-A51E-7DFFC30F6E4E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931BA9D-191A-883A-729A-F46742E43FD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E4537B8-BF4E-964C-6F99-E825A869A2C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B8A0503-28C6-21A7-DB91-B3F2C31103CC}"/>
              </a:ext>
            </a:extLst>
          </p:cNvPr>
          <p:cNvSpPr/>
          <p:nvPr/>
        </p:nvSpPr>
        <p:spPr>
          <a:xfrm>
            <a:off x="471948" y="1696332"/>
            <a:ext cx="5245100" cy="39080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>
                <a:solidFill>
                  <a:srgbClr val="92D050"/>
                </a:solidFill>
              </a:rPr>
              <a:t>image: $SKA_K8S_TOOLS_BUILD_DEPLOY</a:t>
            </a:r>
          </a:p>
          <a:p>
            <a:endParaRPr lang="en-GB" sz="1800" dirty="0">
              <a:solidFill>
                <a:srgbClr val="92D050"/>
              </a:solidFill>
            </a:endParaRPr>
          </a:p>
          <a:p>
            <a:r>
              <a:rPr lang="en-GB" sz="1800" dirty="0">
                <a:solidFill>
                  <a:srgbClr val="92D050"/>
                </a:solidFill>
              </a:rPr>
              <a:t>stages: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lint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build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scan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test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deploy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integration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staging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pages</a:t>
            </a:r>
          </a:p>
          <a:p>
            <a:r>
              <a:rPr lang="en-GB" sz="1800" dirty="0">
                <a:solidFill>
                  <a:srgbClr val="92D050"/>
                </a:solidFill>
              </a:rPr>
              <a:t>  - publish</a:t>
            </a:r>
          </a:p>
          <a:p>
            <a:endParaRPr lang="en-GB" sz="1800" dirty="0">
              <a:solidFill>
                <a:srgbClr val="92D050"/>
              </a:solidFill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EF6A7F2-E93F-0E5A-7514-504AB3D33208}"/>
              </a:ext>
            </a:extLst>
          </p:cNvPr>
          <p:cNvSpPr/>
          <p:nvPr/>
        </p:nvSpPr>
        <p:spPr>
          <a:xfrm>
            <a:off x="6056543" y="1494503"/>
            <a:ext cx="5724525" cy="48475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92D050"/>
                </a:solidFill>
              </a:rPr>
              <a:t>include: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</a:t>
            </a:r>
            <a:r>
              <a:rPr lang="en-GB" sz="1600" dirty="0" err="1">
                <a:solidFill>
                  <a:srgbClr val="92D050"/>
                </a:solidFill>
              </a:rPr>
              <a:t>oci-image.gitlab-ci.yml</a:t>
            </a:r>
            <a:r>
              <a:rPr lang="en-GB" sz="1600" dirty="0">
                <a:solidFill>
                  <a:srgbClr val="92D050"/>
                </a:solidFill>
              </a:rPr>
              <a:t>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</a:t>
            </a:r>
            <a:r>
              <a:rPr lang="en-GB" sz="1600" dirty="0" err="1">
                <a:solidFill>
                  <a:srgbClr val="92D050"/>
                </a:solidFill>
              </a:rPr>
              <a:t>python.gitlab-ci.yml</a:t>
            </a:r>
            <a:r>
              <a:rPr lang="en-GB" sz="1600" dirty="0">
                <a:solidFill>
                  <a:srgbClr val="92D050"/>
                </a:solidFill>
              </a:rPr>
              <a:t>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</a:t>
            </a:r>
            <a:r>
              <a:rPr lang="en-GB" sz="1600" dirty="0" err="1">
                <a:solidFill>
                  <a:srgbClr val="92D050"/>
                </a:solidFill>
              </a:rPr>
              <a:t>notebook.gitlab-ci.yml</a:t>
            </a:r>
            <a:r>
              <a:rPr lang="en-GB" sz="1600" dirty="0">
                <a:solidFill>
                  <a:srgbClr val="92D050"/>
                </a:solidFill>
              </a:rPr>
              <a:t>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-ci/includes/helm-</a:t>
            </a:r>
            <a:r>
              <a:rPr lang="en-GB" sz="1600" dirty="0" err="1">
                <a:solidFill>
                  <a:srgbClr val="92D050"/>
                </a:solidFill>
              </a:rPr>
              <a:t>chart.gitlab</a:t>
            </a:r>
            <a:r>
              <a:rPr lang="en-GB" sz="1600" dirty="0">
                <a:solidFill>
                  <a:srgbClr val="92D050"/>
                </a:solidFill>
              </a:rPr>
              <a:t>-</a:t>
            </a:r>
            <a:r>
              <a:rPr lang="en-GB" sz="1600" dirty="0" err="1">
                <a:solidFill>
                  <a:srgbClr val="92D050"/>
                </a:solidFill>
              </a:rPr>
              <a:t>ci.yml</a:t>
            </a:r>
            <a:r>
              <a:rPr lang="en-GB" sz="1600" dirty="0">
                <a:solidFill>
                  <a:srgbClr val="92D050"/>
                </a:solidFill>
              </a:rPr>
              <a:t>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</a:t>
            </a:r>
            <a:r>
              <a:rPr lang="en-GB" sz="1600" dirty="0" err="1">
                <a:solidFill>
                  <a:srgbClr val="92D050"/>
                </a:solidFill>
              </a:rPr>
              <a:t>docs.gitlab-ci.yml</a:t>
            </a:r>
            <a:r>
              <a:rPr lang="en-GB" sz="1600" dirty="0">
                <a:solidFill>
                  <a:srgbClr val="92D050"/>
                </a:solidFill>
              </a:rPr>
              <a:t>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</a:t>
            </a:r>
            <a:r>
              <a:rPr lang="en-GB" sz="1600" dirty="0" err="1">
                <a:solidFill>
                  <a:srgbClr val="92D050"/>
                </a:solidFill>
              </a:rPr>
              <a:t>finaliser.gitlab-ci.yml</a:t>
            </a:r>
            <a:r>
              <a:rPr lang="en-GB" sz="1600" dirty="0">
                <a:solidFill>
                  <a:srgbClr val="92D050"/>
                </a:solidFill>
              </a:rPr>
              <a:t>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-ci/includes/k8s.gitlab-ci.yml’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</a:t>
            </a:r>
            <a:r>
              <a:rPr lang="en-GB" sz="1600" dirty="0" err="1">
                <a:solidFill>
                  <a:srgbClr val="92D050"/>
                </a:solidFill>
              </a:rPr>
              <a:t>release.gitlab-ci.yml</a:t>
            </a:r>
            <a:r>
              <a:rPr lang="en-GB" sz="1600" dirty="0">
                <a:solidFill>
                  <a:srgbClr val="92D050"/>
                </a:solidFill>
              </a:rPr>
              <a:t>’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- project: 'ska-telescope/templates-repository'</a:t>
            </a:r>
          </a:p>
          <a:p>
            <a:r>
              <a:rPr lang="en-GB" sz="1600" dirty="0">
                <a:solidFill>
                  <a:srgbClr val="92D050"/>
                </a:solidFill>
              </a:rPr>
              <a:t>    file: '</a:t>
            </a:r>
            <a:r>
              <a:rPr lang="en-GB" sz="1600" dirty="0" err="1">
                <a:solidFill>
                  <a:srgbClr val="92D050"/>
                </a:solidFill>
              </a:rPr>
              <a:t>gitlab</a:t>
            </a:r>
            <a:r>
              <a:rPr lang="en-GB" sz="1600" dirty="0">
                <a:solidFill>
                  <a:srgbClr val="92D050"/>
                </a:solidFill>
              </a:rPr>
              <a:t>-ci/includes/</a:t>
            </a:r>
            <a:r>
              <a:rPr lang="en-GB" sz="1600" dirty="0" err="1">
                <a:solidFill>
                  <a:srgbClr val="92D050"/>
                </a:solidFill>
              </a:rPr>
              <a:t>deploy.gitlab-ci.yml</a:t>
            </a:r>
            <a:r>
              <a:rPr lang="en-GB" sz="1600" dirty="0">
                <a:solidFill>
                  <a:srgbClr val="92D050"/>
                </a:solidFill>
              </a:rPr>
              <a:t>'</a:t>
            </a:r>
          </a:p>
        </p:txBody>
      </p:sp>
      <p:sp>
        <p:nvSpPr>
          <p:cNvPr id="3" name="Fumetto: rettangolo con angoli arrotondati 2">
            <a:extLst>
              <a:ext uri="{FF2B5EF4-FFF2-40B4-BE49-F238E27FC236}">
                <a16:creationId xmlns:a16="http://schemas.microsoft.com/office/drawing/2014/main" id="{386BD149-7360-83D8-E801-A0DE67E45054}"/>
              </a:ext>
            </a:extLst>
          </p:cNvPr>
          <p:cNvSpPr/>
          <p:nvPr/>
        </p:nvSpPr>
        <p:spPr>
          <a:xfrm>
            <a:off x="2448232" y="2694754"/>
            <a:ext cx="3143916" cy="2231207"/>
          </a:xfrm>
          <a:prstGeom prst="wedgeRoundRectCallout">
            <a:avLst>
              <a:gd name="adj1" fmla="val -39285"/>
              <a:gd name="adj2" fmla="val -71604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Includes the packages that are needed to run the common CI/CD jobs in SKAO Pipeline Machinery. It has common tools such as git, bash, curl, </a:t>
            </a:r>
            <a:r>
              <a:rPr lang="en-GB" dirty="0" err="1"/>
              <a:t>wget</a:t>
            </a:r>
            <a:r>
              <a:rPr lang="en-GB" dirty="0"/>
              <a:t>, zip, ssh, </a:t>
            </a:r>
            <a:r>
              <a:rPr lang="en-GB" dirty="0" err="1"/>
              <a:t>jq</a:t>
            </a:r>
            <a:r>
              <a:rPr lang="en-GB" dirty="0"/>
              <a:t>, docker, </a:t>
            </a:r>
            <a:r>
              <a:rPr lang="en-GB" dirty="0" err="1"/>
              <a:t>kubectl</a:t>
            </a:r>
            <a:r>
              <a:rPr lang="en-GB" dirty="0"/>
              <a:t>, helm, poetry, </a:t>
            </a:r>
            <a:r>
              <a:rPr lang="en-GB" dirty="0" err="1"/>
              <a:t>conan</a:t>
            </a:r>
            <a:r>
              <a:rPr lang="en-GB" dirty="0"/>
              <a:t>, etc.</a:t>
            </a:r>
          </a:p>
          <a:p>
            <a:pPr algn="ctr"/>
            <a:r>
              <a:rPr lang="en-GB" dirty="0"/>
              <a:t>Repository: ska-telescope/ska-cicd-k8s-tools</a:t>
            </a:r>
          </a:p>
        </p:txBody>
      </p:sp>
    </p:spTree>
    <p:extLst>
      <p:ext uri="{BB962C8B-B14F-4D97-AF65-F5344CB8AC3E}">
        <p14:creationId xmlns:p14="http://schemas.microsoft.com/office/powerpoint/2010/main" val="246929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0F7F6-946C-8FA8-2DA6-BA0DF1A77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515AEE75-AA96-A336-CECF-795A19CA8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949" y="389841"/>
            <a:ext cx="11169188" cy="638860"/>
          </a:xfrm>
        </p:spPr>
        <p:txBody>
          <a:bodyPr/>
          <a:lstStyle/>
          <a:p>
            <a:r>
              <a:rPr lang="it-IT" sz="3600" dirty="0"/>
              <a:t>Pipeline </a:t>
            </a:r>
            <a:r>
              <a:rPr lang="it-IT" sz="3600" dirty="0" err="1"/>
              <a:t>machinery</a:t>
            </a:r>
            <a:r>
              <a:rPr lang="it-IT" sz="3600" dirty="0"/>
              <a:t>: </a:t>
            </a:r>
            <a:r>
              <a:rPr lang="it-IT" sz="3600" dirty="0" err="1"/>
              <a:t>makefile</a:t>
            </a:r>
            <a:endParaRPr lang="en-GB" sz="3600" dirty="0"/>
          </a:p>
        </p:txBody>
      </p:sp>
      <p:sp>
        <p:nvSpPr>
          <p:cNvPr id="9" name="Sottotitolo 8">
            <a:extLst>
              <a:ext uri="{FF2B5EF4-FFF2-40B4-BE49-F238E27FC236}">
                <a16:creationId xmlns:a16="http://schemas.microsoft.com/office/drawing/2014/main" id="{0C1B711D-263A-D250-8C01-D183A9F29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949" y="1028702"/>
            <a:ext cx="11169189" cy="5064124"/>
          </a:xfrm>
        </p:spPr>
        <p:txBody>
          <a:bodyPr/>
          <a:lstStyle/>
          <a:p>
            <a:r>
              <a:rPr lang="en-GB" dirty="0"/>
              <a:t>Designed to be used both standalone - within an SKA project - and in conjunction with the standard GitLab CI pipeline templates</a:t>
            </a:r>
          </a:p>
          <a:p>
            <a:r>
              <a:rPr lang="en-GB" dirty="0"/>
              <a:t>Contain a set of common targets that standardise the processing and handling of: linting, building, testing, packaging, releasing, publishing for artefacts for Python, OCI Images, Helm Charts, Raw files, RPM packages, Sphinx docs, Conan, BDD tests and Ansible Collections.</a:t>
            </a:r>
          </a:p>
          <a:p>
            <a:r>
              <a:rPr lang="en-GB" dirty="0"/>
              <a:t>Assume a standard structure for the repository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9FE2FF5-767F-AA22-CF19-53D458491E5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B99DD17-FABB-4DB3-B459-4DCEB4AE2D8C}" type="datetime1">
              <a:rPr lang="it-IT" smtClean="0"/>
              <a:t>10/03/2026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EBE056-5D8F-D5E0-7EFC-A59D6367549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it-IT"/>
              <a:t>Matteo Di Carlo – INAF OAAb, USC-C General Assembly, Trieste, Savoia Excelsior Palace 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81C1CD-D6BC-2646-C314-37C274002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9</a:t>
            </a:fld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4389B725-FDEA-711F-4BCC-D444B061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759" y="0"/>
            <a:ext cx="33017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DFloatVTI">
  <a:themeElements>
    <a:clrScheme name="Float">
      <a:dk1>
        <a:srgbClr val="000000"/>
      </a:dk1>
      <a:lt1>
        <a:srgbClr val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Fasce</Template>
  <TotalTime>1739</TotalTime>
  <Words>1977</Words>
  <Application>Microsoft Office PowerPoint</Application>
  <PresentationFormat>Widescreen</PresentationFormat>
  <Paragraphs>268</Paragraphs>
  <Slides>21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Wingdings</vt:lpstr>
      <vt:lpstr>Noto Sans</vt:lpstr>
      <vt:lpstr>Play</vt:lpstr>
      <vt:lpstr>Calibri</vt:lpstr>
      <vt:lpstr>Arial</vt:lpstr>
      <vt:lpstr>Gill Sans</vt:lpstr>
      <vt:lpstr>3DFloatVTI</vt:lpstr>
      <vt:lpstr>DevOps practises</vt:lpstr>
      <vt:lpstr>Square Kilometre Array (SKA) Observatory (SKAO)</vt:lpstr>
      <vt:lpstr>Why DevOps in SKAO?</vt:lpstr>
      <vt:lpstr>DevOps Architecture Overview</vt:lpstr>
      <vt:lpstr>Containerization</vt:lpstr>
      <vt:lpstr>Gitlab</vt:lpstr>
      <vt:lpstr>Pipeline machinery: templates-repository</vt:lpstr>
      <vt:lpstr>Pipeline machinery: templates-repository</vt:lpstr>
      <vt:lpstr>Pipeline machinery: makefile</vt:lpstr>
      <vt:lpstr>Pipeline machinery: makefile</vt:lpstr>
      <vt:lpstr>Application configuration management</vt:lpstr>
      <vt:lpstr>Central Artefact Repository (CAR)</vt:lpstr>
      <vt:lpstr>Central Artefact Repository (CAR)</vt:lpstr>
      <vt:lpstr>Software stack</vt:lpstr>
      <vt:lpstr>Infrastructure footprint (layers 3-4-5)</vt:lpstr>
      <vt:lpstr>The infrastructure (for CI-CD)</vt:lpstr>
      <vt:lpstr>Software Defined infrastructure: build clusters</vt:lpstr>
      <vt:lpstr>Observability Stack</vt:lpstr>
      <vt:lpstr>Marvin</vt:lpstr>
      <vt:lpstr>Presentazione standard di PowerPoint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Matteo Di Carlo</dc:creator>
  <cp:lastModifiedBy>Matteo Di Carlo</cp:lastModifiedBy>
  <cp:revision>89</cp:revision>
  <dcterms:created xsi:type="dcterms:W3CDTF">2024-07-30T10:22:35Z</dcterms:created>
  <dcterms:modified xsi:type="dcterms:W3CDTF">2026-03-10T14:30:28Z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