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9144000"/>
  <p:notesSz cx="7559675" cy="10691800"/>
  <p:embeddedFontLst>
    <p:embeddedFont>
      <p:font typeface="Merriweather Sans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Libre Baskerville"/>
      <p:regular r:id="rId34"/>
      <p:bold r:id="rId35"/>
      <p:italic r:id="rId36"/>
      <p:boldItalic r:id="rId37"/>
    </p:embeddedFont>
    <p:embeddedFont>
      <p:font typeface="Ubuntu Mono"/>
      <p:regular r:id="rId38"/>
      <p:bold r:id="rId39"/>
      <p:italic r:id="rId40"/>
      <p:boldItalic r:id="rId41"/>
    </p:embeddedFont>
    <p:embeddedFont>
      <p:font typeface="Merriweather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Bernardo Salasnich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Mono-italic.fntdata"/><Relationship Id="rId20" Type="http://schemas.openxmlformats.org/officeDocument/2006/relationships/slide" Target="slides/slide14.xml"/><Relationship Id="rId42" Type="http://schemas.openxmlformats.org/officeDocument/2006/relationships/font" Target="fonts/Merriweather-regular.fntdata"/><Relationship Id="rId41" Type="http://schemas.openxmlformats.org/officeDocument/2006/relationships/font" Target="fonts/UbuntuMono-boldItalic.fntdata"/><Relationship Id="rId22" Type="http://schemas.openxmlformats.org/officeDocument/2006/relationships/slide" Target="slides/slide16.xml"/><Relationship Id="rId44" Type="http://schemas.openxmlformats.org/officeDocument/2006/relationships/font" Target="fonts/Merriweather-italic.fntdata"/><Relationship Id="rId21" Type="http://schemas.openxmlformats.org/officeDocument/2006/relationships/slide" Target="slides/slide15.xml"/><Relationship Id="rId43" Type="http://schemas.openxmlformats.org/officeDocument/2006/relationships/font" Target="fonts/Merriweather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Merriweather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MerriweatherSans-regular.fntdata"/><Relationship Id="rId25" Type="http://schemas.openxmlformats.org/officeDocument/2006/relationships/slide" Target="slides/slide19.xml"/><Relationship Id="rId28" Type="http://schemas.openxmlformats.org/officeDocument/2006/relationships/font" Target="fonts/MerriweatherSans-italic.fntdata"/><Relationship Id="rId27" Type="http://schemas.openxmlformats.org/officeDocument/2006/relationships/font" Target="fonts/MerriweatherSa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erriweatherSans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5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4.xml"/><Relationship Id="rId32" Type="http://schemas.openxmlformats.org/officeDocument/2006/relationships/font" Target="fonts/Roboto-italic.fntdata"/><Relationship Id="rId13" Type="http://schemas.openxmlformats.org/officeDocument/2006/relationships/slide" Target="slides/slide7.xml"/><Relationship Id="rId35" Type="http://schemas.openxmlformats.org/officeDocument/2006/relationships/font" Target="fonts/LibreBaskerville-bold.fntdata"/><Relationship Id="rId12" Type="http://schemas.openxmlformats.org/officeDocument/2006/relationships/slide" Target="slides/slide6.xml"/><Relationship Id="rId34" Type="http://schemas.openxmlformats.org/officeDocument/2006/relationships/font" Target="fonts/LibreBaskerville-regular.fntdata"/><Relationship Id="rId15" Type="http://schemas.openxmlformats.org/officeDocument/2006/relationships/slide" Target="slides/slide9.xml"/><Relationship Id="rId37" Type="http://schemas.openxmlformats.org/officeDocument/2006/relationships/font" Target="fonts/LibreBaskerville-boldItalic.fntdata"/><Relationship Id="rId14" Type="http://schemas.openxmlformats.org/officeDocument/2006/relationships/slide" Target="slides/slide8.xml"/><Relationship Id="rId36" Type="http://schemas.openxmlformats.org/officeDocument/2006/relationships/font" Target="fonts/LibreBaskerville-italic.fntdata"/><Relationship Id="rId17" Type="http://schemas.openxmlformats.org/officeDocument/2006/relationships/slide" Target="slides/slide11.xml"/><Relationship Id="rId39" Type="http://schemas.openxmlformats.org/officeDocument/2006/relationships/font" Target="fonts/UbuntuMono-bold.fntdata"/><Relationship Id="rId16" Type="http://schemas.openxmlformats.org/officeDocument/2006/relationships/slide" Target="slides/slide10.xml"/><Relationship Id="rId38" Type="http://schemas.openxmlformats.org/officeDocument/2006/relationships/font" Target="fonts/UbuntuMon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3-05T07:31:35.885">
    <p:pos x="641" y="3334"/>
    <p:text>Quasi quasi toglierei ERIS, ha passato la PAC ed e' in mano ad ESO. Baru tu che dici?
@andrea.baruffolo@inaf.it
Adesso invece quasi quasi terrei, come vedete vado a minuti.
E adesso, fresco di mattina, direi di tenere (ma per l'ultima volta).
_Assigned to Andrea Baruffolo_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276600" cy="534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281488" y="0"/>
            <a:ext cx="3276600" cy="534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06488" y="801688"/>
            <a:ext cx="5346700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5238"/>
            <a:ext cx="3276600" cy="5349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1c3ffc28_2_85:notes"/>
          <p:cNvSpPr txBox="1"/>
          <p:nvPr>
            <p:ph idx="1" type="body"/>
          </p:nvPr>
        </p:nvSpPr>
        <p:spPr>
          <a:xfrm>
            <a:off x="755968" y="5078605"/>
            <a:ext cx="6047740" cy="481131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e1c3ffc28_2_85:notes"/>
          <p:cNvSpPr/>
          <p:nvPr>
            <p:ph idx="2" type="sldImg"/>
          </p:nvPr>
        </p:nvSpPr>
        <p:spPr>
          <a:xfrm>
            <a:off x="1260194" y="801885"/>
            <a:ext cx="5040031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238376635_0_14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6238376635_0_140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1b085cad_0_18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641b085cad_0_18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cc9fdd7269_0_82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cc9fdd7269_0_82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c9fdd7269_0_138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cc9fdd7269_0_138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cc9fdd7269_0_27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cc9fdd7269_0_27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c9fdd7269_0_99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cc9fdd7269_0_99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e1c3ffc28_0_3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e1c3ffc28_0_30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ce1456bd71_1_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3ce1456bd71_1_0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ce1456bd71_1_27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3ce1456bd71_1_27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8985bea88_0_53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58985bea88_0_53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e1456bd71_1_122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3ce1456bd71_1_122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e1456bd71_1_137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ce1456bd71_1_137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8985bea88_0_248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58985bea88_0_248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cc9fdd7269_0_92:notes"/>
          <p:cNvSpPr/>
          <p:nvPr>
            <p:ph idx="2" type="sldImg"/>
          </p:nvPr>
        </p:nvSpPr>
        <p:spPr>
          <a:xfrm>
            <a:off x="1106488" y="801688"/>
            <a:ext cx="53466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cc9fdd7269_0_92:notes"/>
          <p:cNvSpPr txBox="1"/>
          <p:nvPr>
            <p:ph idx="1" type="body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cc9fdd7269_0_92:notes"/>
          <p:cNvSpPr txBox="1"/>
          <p:nvPr>
            <p:ph idx="12" type="sldNum"/>
          </p:nvPr>
        </p:nvSpPr>
        <p:spPr>
          <a:xfrm>
            <a:off x="4281488" y="10155238"/>
            <a:ext cx="3276600" cy="534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880fb20c3_0_3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5880fb20c3_0_3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238376635_0_99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6238376635_0_99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cb1699bfa8_0_219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cb1699bfa8_0_219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fe1955445_1_60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6fe1955445_1_60:notes"/>
          <p:cNvSpPr/>
          <p:nvPr>
            <p:ph idx="2" type="sldImg"/>
          </p:nvPr>
        </p:nvSpPr>
        <p:spPr>
          <a:xfrm>
            <a:off x="1260194" y="80188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17.gif"/><Relationship Id="rId11" Type="http://schemas.openxmlformats.org/officeDocument/2006/relationships/image" Target="../media/image8.jpg"/><Relationship Id="rId10" Type="http://schemas.openxmlformats.org/officeDocument/2006/relationships/image" Target="../media/image1.gif"/><Relationship Id="rId9" Type="http://schemas.openxmlformats.org/officeDocument/2006/relationships/image" Target="../media/image14.pn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2.png"/><Relationship Id="rId8" Type="http://schemas.openxmlformats.org/officeDocument/2006/relationships/image" Target="../media/image1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-125" y="0"/>
            <a:ext cx="9144250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11700" y="2504747"/>
            <a:ext cx="42426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311750" y="1108233"/>
            <a:ext cx="5334900" cy="165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311700" y="2828567"/>
            <a:ext cx="5334900" cy="12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0" y="685"/>
            <a:ext cx="9144000" cy="829800"/>
          </a:xfrm>
          <a:prstGeom prst="rect">
            <a:avLst/>
          </a:prstGeom>
          <a:gradFill>
            <a:gsLst>
              <a:gs pos="0">
                <a:srgbClr val="047AFC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3"/>
          <p:cNvSpPr txBox="1"/>
          <p:nvPr>
            <p:ph type="title"/>
          </p:nvPr>
        </p:nvSpPr>
        <p:spPr>
          <a:xfrm>
            <a:off x="576136" y="1076203"/>
            <a:ext cx="79746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67" name="Google Shape;67;p13"/>
          <p:cNvSpPr txBox="1"/>
          <p:nvPr>
            <p:ph idx="1" type="body"/>
          </p:nvPr>
        </p:nvSpPr>
        <p:spPr>
          <a:xfrm>
            <a:off x="576136" y="2083299"/>
            <a:ext cx="7939200" cy="4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Queen's University Belfast" id="69" name="Google Shape;6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510920" y="2633987"/>
            <a:ext cx="223584" cy="84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brera.inaf.it/~campana/SOXS/Son_of_X-Shooter_files/shapeimage_1.png" id="70" name="Google Shape;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80" y="53873"/>
            <a:ext cx="771787" cy="7258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ultati immagini per inaf logo" id="71" name="Google Shape;71;p13"/>
          <p:cNvPicPr preferRelativeResize="0"/>
          <p:nvPr/>
        </p:nvPicPr>
        <p:blipFill rotWithShape="1">
          <a:blip r:embed="rId4">
            <a:alphaModFix/>
          </a:blip>
          <a:srcRect b="19868" l="14984" r="17916" t="16287"/>
          <a:stretch/>
        </p:blipFill>
        <p:spPr>
          <a:xfrm>
            <a:off x="1988333" y="102083"/>
            <a:ext cx="624424" cy="594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ultati immagini per queen's university belfast logo" id="72" name="Google Shape;72;p13"/>
          <p:cNvPicPr preferRelativeResize="0"/>
          <p:nvPr/>
        </p:nvPicPr>
        <p:blipFill rotWithShape="1">
          <a:blip r:embed="rId5">
            <a:alphaModFix/>
          </a:blip>
          <a:srcRect b="19301" l="9204" r="9779" t="17971"/>
          <a:stretch/>
        </p:blipFill>
        <p:spPr>
          <a:xfrm>
            <a:off x="3975542" y="199922"/>
            <a:ext cx="885216" cy="361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ultati immagini per eso logo" id="73" name="Google Shape;7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38639" y="94751"/>
            <a:ext cx="461264" cy="601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ultati immagini per weizmann institute logo" id="74" name="Google Shape;74;p13"/>
          <p:cNvPicPr preferRelativeResize="0"/>
          <p:nvPr/>
        </p:nvPicPr>
        <p:blipFill rotWithShape="1">
          <a:blip r:embed="rId7">
            <a:alphaModFix/>
          </a:blip>
          <a:srcRect b="4252" l="2613" r="4717" t="9333"/>
          <a:stretch/>
        </p:blipFill>
        <p:spPr>
          <a:xfrm>
            <a:off x="2627266" y="151002"/>
            <a:ext cx="1344283" cy="45300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 txBox="1"/>
          <p:nvPr/>
        </p:nvSpPr>
        <p:spPr>
          <a:xfrm>
            <a:off x="804085" y="88014"/>
            <a:ext cx="14010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SOXS</a:t>
            </a:r>
            <a:endParaRPr b="1" sz="16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descr="Risultati immagini per tel aviv university logo" id="76" name="Google Shape;76;p13"/>
          <p:cNvPicPr preferRelativeResize="0"/>
          <p:nvPr/>
        </p:nvPicPr>
        <p:blipFill rotWithShape="1">
          <a:blip r:embed="rId8">
            <a:alphaModFix/>
          </a:blip>
          <a:srcRect b="-9" l="0" r="0" t="7331"/>
          <a:stretch/>
        </p:blipFill>
        <p:spPr>
          <a:xfrm>
            <a:off x="6667575" y="205007"/>
            <a:ext cx="759450" cy="35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61872" y="224988"/>
            <a:ext cx="976416" cy="2950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ultati immagini per dark cosmology centre" id="78" name="Google Shape;78;p13"/>
          <p:cNvPicPr preferRelativeResize="0"/>
          <p:nvPr/>
        </p:nvPicPr>
        <p:blipFill rotWithShape="1">
          <a:blip r:embed="rId10">
            <a:alphaModFix/>
          </a:blip>
          <a:srcRect b="10237" l="7450" r="0" t="12154"/>
          <a:stretch/>
        </p:blipFill>
        <p:spPr>
          <a:xfrm>
            <a:off x="7449772" y="249474"/>
            <a:ext cx="1158046" cy="261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astrofisicamas.cl/wp-content/uploads/2014/03/logomas-300x252.jpg" id="79" name="Google Shape;79;p13"/>
          <p:cNvPicPr preferRelativeResize="0"/>
          <p:nvPr/>
        </p:nvPicPr>
        <p:blipFill rotWithShape="1">
          <a:blip r:embed="rId11">
            <a:alphaModFix/>
          </a:blip>
          <a:srcRect b="15656" l="-392" r="0" t="17207"/>
          <a:stretch/>
        </p:blipFill>
        <p:spPr>
          <a:xfrm>
            <a:off x="4880603" y="174640"/>
            <a:ext cx="764335" cy="42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64132"/>
            <a:ext cx="9144250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0" y="0"/>
            <a:ext cx="9144250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431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0" y="58833"/>
            <a:ext cx="4313625" cy="5865687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-125" y="0"/>
            <a:ext cx="4316900" cy="5860653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25" y="667900"/>
            <a:ext cx="3706500" cy="33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4644675" y="667900"/>
            <a:ext cx="4166400" cy="54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11700" y="2007600"/>
            <a:ext cx="3999900" cy="4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832400" y="2007600"/>
            <a:ext cx="3999900" cy="4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0"/>
            <a:ext cx="376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311725" y="667900"/>
            <a:ext cx="3127500" cy="24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311700" y="3187533"/>
            <a:ext cx="3127500" cy="30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311675" y="1064800"/>
            <a:ext cx="6247800" cy="47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9"/>
          <p:cNvSpPr txBox="1"/>
          <p:nvPr>
            <p:ph type="title"/>
          </p:nvPr>
        </p:nvSpPr>
        <p:spPr>
          <a:xfrm>
            <a:off x="311300" y="667900"/>
            <a:ext cx="3704400" cy="27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" type="subTitle"/>
          </p:nvPr>
        </p:nvSpPr>
        <p:spPr>
          <a:xfrm>
            <a:off x="304800" y="3502300"/>
            <a:ext cx="3704400" cy="12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2" type="body"/>
          </p:nvPr>
        </p:nvSpPr>
        <p:spPr>
          <a:xfrm>
            <a:off x="4879025" y="667900"/>
            <a:ext cx="3954000" cy="54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/>
          <p:nvPr/>
        </p:nvSpPr>
        <p:spPr>
          <a:xfrm>
            <a:off x="0" y="5825333"/>
            <a:ext cx="9144000" cy="103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311700" y="6028533"/>
            <a:ext cx="79794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s://ui.adsabs.harvard.edu/#abs/2018SPIE10707E..1GR/abstract" TargetMode="External"/><Relationship Id="rId10" Type="http://schemas.openxmlformats.org/officeDocument/2006/relationships/hyperlink" Target="https://ui.adsabs.harvard.edu/#abs/2020SPIE11452E..2QR/abstract" TargetMode="External"/><Relationship Id="rId13" Type="http://schemas.openxmlformats.org/officeDocument/2006/relationships/hyperlink" Target="https://ui.adsabs.harvard.edu/#abs/2018SPIE10707E..1GR/abstract" TargetMode="External"/><Relationship Id="rId12" Type="http://schemas.openxmlformats.org/officeDocument/2006/relationships/hyperlink" Target="https://ui.adsabs.harvard.edu/#abs/2018SPIE10707E..1GR/abstrac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ui.adsabs.harvard.edu/#abs/2024SPIE13101E..2GR/abstract" TargetMode="External"/><Relationship Id="rId4" Type="http://schemas.openxmlformats.org/officeDocument/2006/relationships/hyperlink" Target="https://ui.adsabs.harvard.edu/#abs/2024SPIE13101E..2GR/abstract" TargetMode="External"/><Relationship Id="rId9" Type="http://schemas.openxmlformats.org/officeDocument/2006/relationships/hyperlink" Target="https://ui.adsabs.harvard.edu/#abs/2020SPIE11452E..2QR/abstract" TargetMode="External"/><Relationship Id="rId14" Type="http://schemas.openxmlformats.org/officeDocument/2006/relationships/image" Target="../media/image34.png"/><Relationship Id="rId5" Type="http://schemas.openxmlformats.org/officeDocument/2006/relationships/hyperlink" Target="https://ui.adsabs.harvard.edu/#abs/2024SPIE13101E..2GR/abstract" TargetMode="External"/><Relationship Id="rId6" Type="http://schemas.openxmlformats.org/officeDocument/2006/relationships/hyperlink" Target="https://ui.adsabs.harvard.edu/#abs/2024SPIE13101E..2GR/abstract" TargetMode="External"/><Relationship Id="rId7" Type="http://schemas.openxmlformats.org/officeDocument/2006/relationships/hyperlink" Target="https://ui.adsabs.harvard.edu/#abs/2020SPIE11452E..2QR/abstract" TargetMode="External"/><Relationship Id="rId8" Type="http://schemas.openxmlformats.org/officeDocument/2006/relationships/hyperlink" Target="https://ui.adsabs.harvard.edu/#abs/2020SPIE11452E..2QR/abstract" TargetMode="Externa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elt.eso.org/instrument/MORFEO/" TargetMode="External"/><Relationship Id="rId10" Type="http://schemas.openxmlformats.org/officeDocument/2006/relationships/hyperlink" Target="https://www.eso.org/sci/facilities/develop/instruments/SoXS.html" TargetMode="External"/><Relationship Id="rId13" Type="http://schemas.openxmlformats.org/officeDocument/2006/relationships/hyperlink" Target="https://www.eso.org/sci/facilities/develop/instruments/MAVIS.html" TargetMode="External"/><Relationship Id="rId12" Type="http://schemas.openxmlformats.org/officeDocument/2006/relationships/hyperlink" Target="https://sites.google.com/inaf.it/shark-nir/home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1.xml"/><Relationship Id="rId4" Type="http://schemas.openxmlformats.org/officeDocument/2006/relationships/image" Target="../media/image30.jpg"/><Relationship Id="rId9" Type="http://schemas.openxmlformats.org/officeDocument/2006/relationships/hyperlink" Target="https://www.eso.org/sci/facilities/paranal/instruments/eris.html" TargetMode="External"/><Relationship Id="rId15" Type="http://schemas.openxmlformats.org/officeDocument/2006/relationships/image" Target="../media/image51.png"/><Relationship Id="rId14" Type="http://schemas.openxmlformats.org/officeDocument/2006/relationships/image" Target="../media/image50.png"/><Relationship Id="rId5" Type="http://schemas.openxmlformats.org/officeDocument/2006/relationships/image" Target="../media/image28.png"/><Relationship Id="rId6" Type="http://schemas.openxmlformats.org/officeDocument/2006/relationships/image" Target="../media/image32.png"/><Relationship Id="rId7" Type="http://schemas.openxmlformats.org/officeDocument/2006/relationships/image" Target="../media/image29.png"/><Relationship Id="rId8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hyperlink" Target="https://ui.adsabs.harvard.edu/#abs/2024SPIE13094E..33R/abstract" TargetMode="External"/><Relationship Id="rId5" Type="http://schemas.openxmlformats.org/officeDocument/2006/relationships/hyperlink" Target="https://spie.org/AS/conferencedetails/astronomy-ground-based-instrumentation#3100633" TargetMode="External"/><Relationship Id="rId6" Type="http://schemas.openxmlformats.org/officeDocument/2006/relationships/hyperlink" Target="https://ui.adsabs.harvard.edu/abs/2023aoel.confE..13F/abstract" TargetMode="External"/><Relationship Id="rId7" Type="http://schemas.openxmlformats.org/officeDocument/2006/relationships/image" Target="../media/image36.png"/><Relationship Id="rId8" Type="http://schemas.openxmlformats.org/officeDocument/2006/relationships/hyperlink" Target="https://ui.adsabs.harvard.edu/abs/2023arXiv231208270M/abstract" TargetMode="Externa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jpg"/><Relationship Id="rId10" Type="http://schemas.openxmlformats.org/officeDocument/2006/relationships/image" Target="../media/image42.jpg"/><Relationship Id="rId13" Type="http://schemas.openxmlformats.org/officeDocument/2006/relationships/image" Target="../media/image43.jp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g"/><Relationship Id="rId4" Type="http://schemas.openxmlformats.org/officeDocument/2006/relationships/image" Target="../media/image44.png"/><Relationship Id="rId9" Type="http://schemas.openxmlformats.org/officeDocument/2006/relationships/image" Target="../media/image41.jpg"/><Relationship Id="rId15" Type="http://schemas.openxmlformats.org/officeDocument/2006/relationships/image" Target="../media/image49.png"/><Relationship Id="rId14" Type="http://schemas.openxmlformats.org/officeDocument/2006/relationships/image" Target="../media/image46.jpg"/><Relationship Id="rId5" Type="http://schemas.openxmlformats.org/officeDocument/2006/relationships/image" Target="../media/image47.png"/><Relationship Id="rId6" Type="http://schemas.openxmlformats.org/officeDocument/2006/relationships/image" Target="../media/image38.jpg"/><Relationship Id="rId7" Type="http://schemas.openxmlformats.org/officeDocument/2006/relationships/image" Target="../media/image45.jpg"/><Relationship Id="rId8" Type="http://schemas.openxmlformats.org/officeDocument/2006/relationships/image" Target="../media/image39.jp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jpg"/><Relationship Id="rId10" Type="http://schemas.openxmlformats.org/officeDocument/2006/relationships/image" Target="../media/image42.jpg"/><Relationship Id="rId13" Type="http://schemas.openxmlformats.org/officeDocument/2006/relationships/image" Target="../media/image43.jp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Relationship Id="rId4" Type="http://schemas.openxmlformats.org/officeDocument/2006/relationships/image" Target="../media/image44.png"/><Relationship Id="rId9" Type="http://schemas.openxmlformats.org/officeDocument/2006/relationships/image" Target="../media/image41.jpg"/><Relationship Id="rId15" Type="http://schemas.openxmlformats.org/officeDocument/2006/relationships/image" Target="../media/image49.png"/><Relationship Id="rId14" Type="http://schemas.openxmlformats.org/officeDocument/2006/relationships/image" Target="../media/image46.jpg"/><Relationship Id="rId5" Type="http://schemas.openxmlformats.org/officeDocument/2006/relationships/image" Target="../media/image47.png"/><Relationship Id="rId6" Type="http://schemas.openxmlformats.org/officeDocument/2006/relationships/image" Target="../media/image38.jpg"/><Relationship Id="rId7" Type="http://schemas.openxmlformats.org/officeDocument/2006/relationships/image" Target="../media/image45.jpg"/><Relationship Id="rId8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hyperlink" Target="mailto:retestabilizzandi1.inaf@gmail.com" TargetMode="External"/><Relationship Id="rId5" Type="http://schemas.openxmlformats.org/officeDocument/2006/relationships/image" Target="../media/image55.png"/><Relationship Id="rId6" Type="http://schemas.openxmlformats.org/officeDocument/2006/relationships/image" Target="../media/image53.png"/><Relationship Id="rId7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5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hyperlink" Target="https://github.com/thespacedoctor/soxspip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hyperlink" Target="http://drive.google.com/file/d/1Y3sjVDuXugUYtxPMBCnsvsZsSud1V4Ra/view" TargetMode="External"/><Relationship Id="rId5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58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ctr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Calibri"/>
              <a:buNone/>
            </a:pPr>
            <a:r>
              <a:rPr b="1" lang="it-IT" sz="42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GG</a:t>
            </a:r>
            <a:br>
              <a:rPr b="1" i="0" lang="it-IT" sz="4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4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IZG</a:t>
            </a:r>
            <a:br>
              <a:rPr b="1" i="0" lang="it-IT" sz="4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4260"/>
              <a:t>Ground-based </a:t>
            </a:r>
            <a:endParaRPr sz="426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Calibri"/>
              <a:buNone/>
            </a:pPr>
            <a:r>
              <a:rPr lang="it-IT" sz="4260"/>
              <a:t>Instrument Control Software:</a:t>
            </a:r>
            <a:endParaRPr sz="426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Calibri"/>
              <a:buNone/>
            </a:pPr>
            <a:r>
              <a:rPr lang="it-IT" sz="4260"/>
              <a:t>SOXS and co.</a:t>
            </a:r>
            <a:endParaRPr b="1" i="0" sz="426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4"/>
          <p:cNvSpPr txBox="1"/>
          <p:nvPr>
            <p:ph idx="1" type="subTitle"/>
          </p:nvPr>
        </p:nvSpPr>
        <p:spPr>
          <a:xfrm>
            <a:off x="311700" y="2504747"/>
            <a:ext cx="4242600" cy="9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it-IT"/>
              <a:t>Davide Ricci INAF-OAPD</a:t>
            </a:r>
            <a:endParaRPr b="1"/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it-IT"/>
              <a:t>USC-C General Assembly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it-IT"/>
              <a:t>Trieste</a:t>
            </a:r>
            <a:r>
              <a:rPr b="1" i="0" lang="it-IT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lang="it-IT"/>
              <a:t> 9-13/03/2026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brera.inaf.it/~campana/SOXS/Son_of_X-Shooter_files/shapeimage_1.png" id="86" name="Google Shape;8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446" y="3528129"/>
            <a:ext cx="1445666" cy="147526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112375" y="5821875"/>
            <a:ext cx="90024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OAPD Instrument Control Software </a:t>
            </a: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 Baruffolo, B. Salasnich, D. Ricci, E. Costa</a:t>
            </a: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F. Laudisio, S. Lampitelli</a:t>
            </a: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A. Lorenzetto, C. Di Prospero, D. Diretto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-IT" sz="3000"/>
              <a:t>Special devices</a:t>
            </a:r>
            <a:r>
              <a:rPr b="0" lang="it-IT" sz="3000"/>
              <a:t> deployment </a:t>
            </a:r>
            <a:endParaRPr b="0" sz="3000"/>
          </a:p>
        </p:txBody>
      </p:sp>
      <p:sp>
        <p:nvSpPr>
          <p:cNvPr id="179" name="Google Shape;179;p23"/>
          <p:cNvSpPr txBox="1"/>
          <p:nvPr/>
        </p:nvSpPr>
        <p:spPr>
          <a:xfrm>
            <a:off x="12950" y="1621000"/>
            <a:ext cx="2821200" cy="10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800">
                <a:solidFill>
                  <a:srgbClr val="663399"/>
                </a:solidFill>
                <a:latin typeface="Calibri"/>
                <a:ea typeface="Calibri"/>
                <a:cs typeface="Calibri"/>
                <a:sym typeface="Calibri"/>
              </a:rPr>
              <a:t>sxinise, </a:t>
            </a:r>
            <a:r>
              <a:rPr lang="it-IT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sxiafc</a:t>
            </a:r>
            <a:r>
              <a:rPr lang="it-IT" sz="1800">
                <a:solidFill>
                  <a:srgbClr val="6633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modules</a:t>
            </a:r>
            <a:endParaRPr sz="18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simulated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7149" l="0" r="0" t="0"/>
          <a:stretch/>
        </p:blipFill>
        <p:spPr>
          <a:xfrm>
            <a:off x="152400" y="2860975"/>
            <a:ext cx="8934476" cy="36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7231850" y="2591925"/>
            <a:ext cx="11241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accent2"/>
                </a:solidFill>
              </a:rPr>
              <a:t>FB_AFC</a:t>
            </a:r>
            <a:endParaRPr sz="1600">
              <a:solidFill>
                <a:schemeClr val="accent2"/>
              </a:solidFill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3154325" y="2473200"/>
            <a:ext cx="18888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accent2"/>
                </a:solidFill>
              </a:rPr>
              <a:t>sxiafcSimControl</a:t>
            </a:r>
            <a:endParaRPr sz="1600">
              <a:solidFill>
                <a:schemeClr val="accent2"/>
              </a:solidFill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5178500" y="2018350"/>
            <a:ext cx="19974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accent2"/>
                </a:solidFill>
              </a:rPr>
              <a:t>sxiafcControl</a:t>
            </a:r>
            <a:endParaRPr sz="1600">
              <a:solidFill>
                <a:schemeClr val="accent2"/>
              </a:solidFill>
            </a:endParaRPr>
          </a:p>
        </p:txBody>
      </p:sp>
      <p:cxnSp>
        <p:nvCxnSpPr>
          <p:cNvPr id="184" name="Google Shape;184;p23"/>
          <p:cNvCxnSpPr/>
          <p:nvPr/>
        </p:nvCxnSpPr>
        <p:spPr>
          <a:xfrm flipH="1">
            <a:off x="2888775" y="2736275"/>
            <a:ext cx="484800" cy="2916300"/>
          </a:xfrm>
          <a:prstGeom prst="straightConnector1">
            <a:avLst/>
          </a:prstGeom>
          <a:noFill/>
          <a:ln cap="flat" cmpd="sng" w="36700">
            <a:solidFill>
              <a:srgbClr val="66339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5" name="Google Shape;185;p23"/>
          <p:cNvCxnSpPr/>
          <p:nvPr/>
        </p:nvCxnSpPr>
        <p:spPr>
          <a:xfrm flipH="1">
            <a:off x="4350175" y="2251375"/>
            <a:ext cx="949200" cy="1856400"/>
          </a:xfrm>
          <a:prstGeom prst="straightConnector1">
            <a:avLst/>
          </a:prstGeom>
          <a:noFill/>
          <a:ln cap="flat" cmpd="sng" w="36700">
            <a:solidFill>
              <a:srgbClr val="66339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6" name="Google Shape;186;p23"/>
          <p:cNvCxnSpPr/>
          <p:nvPr/>
        </p:nvCxnSpPr>
        <p:spPr>
          <a:xfrm flipH="1">
            <a:off x="7245800" y="2808525"/>
            <a:ext cx="45300" cy="897600"/>
          </a:xfrm>
          <a:prstGeom prst="straightConnector1">
            <a:avLst/>
          </a:prstGeom>
          <a:noFill/>
          <a:ln cap="flat" cmpd="sng" w="36700">
            <a:solidFill>
              <a:srgbClr val="66339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7" name="Google Shape;187;p23"/>
          <p:cNvSpPr txBox="1"/>
          <p:nvPr/>
        </p:nvSpPr>
        <p:spPr>
          <a:xfrm>
            <a:off x="3154325" y="2244600"/>
            <a:ext cx="18888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663399"/>
                </a:solidFill>
              </a:rPr>
              <a:t>sxiniseSimControl</a:t>
            </a:r>
            <a:endParaRPr sz="1600">
              <a:solidFill>
                <a:srgbClr val="663399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5178500" y="1789750"/>
            <a:ext cx="19974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663399"/>
                </a:solidFill>
              </a:rPr>
              <a:t>sxiniseControl</a:t>
            </a:r>
            <a:endParaRPr sz="1600">
              <a:solidFill>
                <a:srgbClr val="663399"/>
              </a:solidFill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7231850" y="2363325"/>
            <a:ext cx="11241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663399"/>
                </a:solidFill>
              </a:rPr>
              <a:t>FB_NISE</a:t>
            </a:r>
            <a:endParaRPr sz="1600">
              <a:solidFill>
                <a:srgbClr val="66339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550" y="0"/>
            <a:ext cx="4024450" cy="524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50" y="3253707"/>
            <a:ext cx="4916101" cy="3499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0" y="44950"/>
            <a:ext cx="4729776" cy="29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875" y="208850"/>
            <a:ext cx="3787825" cy="5648472"/>
          </a:xfrm>
          <a:prstGeom prst="rect">
            <a:avLst/>
          </a:prstGeom>
          <a:noFill/>
          <a:ln>
            <a:noFill/>
          </a:ln>
          <a:effectLst>
            <a:outerShdw blurRad="300038" rotWithShape="0" algn="tl" dir="3840000" dist="114300">
              <a:srgbClr val="333333">
                <a:alpha val="66000"/>
              </a:srgbClr>
            </a:outerShdw>
          </a:effectLst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25" y="1131238"/>
            <a:ext cx="4975022" cy="41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idx="1" type="body"/>
          </p:nvPr>
        </p:nvSpPr>
        <p:spPr>
          <a:xfrm>
            <a:off x="311700" y="2007600"/>
            <a:ext cx="7722300" cy="28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2024SPIE13101E..2GR</a:t>
            </a:r>
            <a:r>
              <a:rPr lang="it-IT" sz="1400">
                <a:uFill>
                  <a:noFill/>
                </a:uFill>
                <a:hlinkClick r:id="rId4"/>
              </a:rPr>
              <a:t>	</a:t>
            </a:r>
            <a:r>
              <a:rPr b="1" lang="it-IT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The SOXS instrument control software approaching the PAE</a:t>
            </a:r>
            <a:endParaRPr b="1" sz="1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6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2020SPIE11452E..2QR	</a:t>
            </a:r>
            <a:r>
              <a:rPr b="1" lang="it-IT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D</a:t>
            </a:r>
            <a:r>
              <a:rPr b="1" lang="it-IT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evelopment status of the SOXS instrument control software</a:t>
            </a:r>
            <a:endParaRPr b="1" sz="1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0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2018SPIE10707E..1GR	</a:t>
            </a:r>
            <a:r>
              <a:rPr b="1" lang="it-IT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Architecture of the SOXS instrument control software</a:t>
            </a:r>
            <a:endParaRPr b="1" sz="1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3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(In total, ~50 SOXS publications)</a:t>
            </a:r>
            <a:r>
              <a:rPr b="1"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b="1"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JATIS </a:t>
            </a: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referred paper </a:t>
            </a:r>
            <a:b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submitted!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SOXS INS Publications</a:t>
            </a:r>
            <a:endParaRPr/>
          </a:p>
        </p:txBody>
      </p:sp>
      <p:sp>
        <p:nvSpPr>
          <p:cNvPr id="209" name="Google Shape;209;p26"/>
          <p:cNvSpPr/>
          <p:nvPr/>
        </p:nvSpPr>
        <p:spPr>
          <a:xfrm>
            <a:off x="3754369" y="3439951"/>
            <a:ext cx="5217900" cy="307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68975" y="3540125"/>
            <a:ext cx="5363349" cy="31100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11" name="Google Shape;211;p26"/>
          <p:cNvCxnSpPr/>
          <p:nvPr/>
        </p:nvCxnSpPr>
        <p:spPr>
          <a:xfrm>
            <a:off x="1445975" y="3940400"/>
            <a:ext cx="1887600" cy="578700"/>
          </a:xfrm>
          <a:prstGeom prst="straightConnector1">
            <a:avLst/>
          </a:prstGeom>
          <a:noFill/>
          <a:ln cap="flat" cmpd="sng" w="114300">
            <a:solidFill>
              <a:srgbClr val="FF00FF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3020"/>
              <a:t>OAPD projects</a:t>
            </a:r>
            <a:endParaRPr sz="3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20"/>
          </a:p>
        </p:txBody>
      </p:sp>
      <p:pic>
        <p:nvPicPr>
          <p:cNvPr descr="Risultati immagini per eris eso logo" id="217" name="Google Shape;21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608" y="5294981"/>
            <a:ext cx="521929" cy="347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ultati immagini per soxs eso logo" id="218" name="Google Shape;21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901" y="4297463"/>
            <a:ext cx="521930" cy="50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4902" y="6160478"/>
            <a:ext cx="521930" cy="48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4909" y="1816125"/>
            <a:ext cx="521929" cy="330160"/>
          </a:xfrm>
          <a:prstGeom prst="rect">
            <a:avLst/>
          </a:prstGeom>
          <a:noFill/>
          <a:ln cap="flat" cmpd="sng" w="2857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www.media.inaf.it/wp-content/uploads/2018/12/mavis.jpeg" id="221" name="Google Shape;221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4900" y="3346865"/>
            <a:ext cx="521930" cy="53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5615" y="2739961"/>
            <a:ext cx="521929" cy="330160"/>
          </a:xfrm>
          <a:prstGeom prst="rect">
            <a:avLst/>
          </a:prstGeom>
          <a:noFill/>
          <a:ln cap="flat" cmpd="sng" w="2857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3" name="Google Shape;223;p27"/>
          <p:cNvSpPr/>
          <p:nvPr/>
        </p:nvSpPr>
        <p:spPr>
          <a:xfrm>
            <a:off x="1018575" y="5293881"/>
            <a:ext cx="475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ERIS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@VLT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currently in operation!</a:t>
            </a:r>
            <a:br>
              <a:rPr lang="it-IT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it-IT" u="sng">
                <a:solidFill>
                  <a:srgbClr val="0097A7"/>
                </a:solidFill>
                <a:latin typeface="Trebuchet MS"/>
                <a:ea typeface="Trebuchet MS"/>
                <a:cs typeface="Trebuchet MS"/>
                <a:sym typeface="Trebuchet M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Enhanced Resolution Imager (SPIFFIER) and Spectrograph (NIX), with AO.</a:t>
            </a:r>
            <a:endParaRPr i="0" u="none" cap="none" strike="noStrik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1018575" y="4395781"/>
            <a:ext cx="42846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SOXS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@NTT, 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towards</a:t>
            </a:r>
            <a:r>
              <a:rPr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reliminary Acceptance in Chile</a:t>
            </a:r>
            <a:br>
              <a:rPr lang="it-IT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it-IT" u="sng">
                <a:solidFill>
                  <a:srgbClr val="0097A7"/>
                </a:solidFill>
                <a:latin typeface="Trebuchet MS"/>
                <a:ea typeface="Trebuchet MS"/>
                <a:cs typeface="Trebuchet MS"/>
                <a:sym typeface="Trebuchet M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Son Of X-Shooter</a:t>
            </a:r>
            <a:endParaRPr i="0" u="none" cap="none" strike="noStrik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1018575" y="1780556"/>
            <a:ext cx="42846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MORFEO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it-IT" u="none" cap="none" strike="noStrike">
                <a:solidFill>
                  <a:srgbClr val="D5A6BD"/>
                </a:solidFill>
                <a:latin typeface="Trebuchet MS"/>
                <a:ea typeface="Trebuchet MS"/>
                <a:cs typeface="Trebuchet MS"/>
                <a:sym typeface="Trebuchet MS"/>
              </a:rPr>
              <a:t>ICSS</a:t>
            </a:r>
            <a:r>
              <a:rPr b="1" i="0" lang="it-IT" u="none" cap="none" strike="noStrike">
                <a:solidFill>
                  <a:srgbClr val="FF00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@ELT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towards</a:t>
            </a:r>
            <a:r>
              <a:rPr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F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inal Design Review</a:t>
            </a:r>
            <a:br>
              <a:rPr lang="it-IT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it-IT" u="sng">
                <a:solidFill>
                  <a:srgbClr val="0097A7"/>
                </a:solidFill>
                <a:latin typeface="Trebuchet MS"/>
                <a:ea typeface="Trebuchet MS"/>
                <a:cs typeface="Trebuchet MS"/>
                <a:sym typeface="Trebuchet M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Multiconjugate adaptive Optics Relay For ELT Observations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1018574" y="6275781"/>
            <a:ext cx="44370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SHARK-NIR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@LBT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currently in </a:t>
            </a:r>
            <a:r>
              <a:rPr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early science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phase!</a:t>
            </a:r>
            <a:br>
              <a:rPr lang="it-IT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it-IT" sz="1500" u="sng">
                <a:solidFill>
                  <a:srgbClr val="0097A7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Extreme-AO for High Contrast Imaging in the NIR</a:t>
            </a:r>
            <a:endParaRPr i="0" u="none" cap="none" strike="noStrik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1018574" y="3401531"/>
            <a:ext cx="41577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MAVIS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@VLT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towards</a:t>
            </a:r>
            <a:r>
              <a:rPr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F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inal Design Review</a:t>
            </a:r>
            <a:br>
              <a:rPr lang="it-IT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it-IT" u="sng">
                <a:solidFill>
                  <a:srgbClr val="0097A7"/>
                </a:solidFill>
                <a:latin typeface="Trebuchet MS"/>
                <a:ea typeface="Trebuchet MS"/>
                <a:cs typeface="Trebuchet MS"/>
                <a:sym typeface="Trebuchet M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MAVIS - MCAO-Assisted Visible Imager and Spectrograph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1018574" y="2709631"/>
            <a:ext cx="39927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MORFEO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it-IT" u="none" cap="none" strike="noStrike">
                <a:solidFill>
                  <a:srgbClr val="FFAB40"/>
                </a:solidFill>
                <a:latin typeface="Trebuchet MS"/>
                <a:ea typeface="Trebuchet MS"/>
                <a:cs typeface="Trebuchet MS"/>
                <a:sym typeface="Trebuchet MS"/>
              </a:rPr>
              <a:t>RTC </a:t>
            </a:r>
            <a:r>
              <a:rPr b="1"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@ELT,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passing </a:t>
            </a:r>
            <a:r>
              <a:rPr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Fina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l </a:t>
            </a:r>
            <a:r>
              <a:rPr i="0" lang="it-IT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Design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Review</a:t>
            </a:r>
            <a:endParaRPr i="0" u="none" cap="none" strike="noStrik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9" name="Google Shape;229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77850" y="4449596"/>
            <a:ext cx="2937649" cy="13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01650" y="1902282"/>
            <a:ext cx="2813298" cy="129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27"/>
          <p:cNvCxnSpPr/>
          <p:nvPr/>
        </p:nvCxnSpPr>
        <p:spPr>
          <a:xfrm>
            <a:off x="4897625" y="2149081"/>
            <a:ext cx="931200" cy="275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27"/>
          <p:cNvCxnSpPr/>
          <p:nvPr/>
        </p:nvCxnSpPr>
        <p:spPr>
          <a:xfrm flipH="1" rot="10800000">
            <a:off x="4482575" y="2586406"/>
            <a:ext cx="1329300" cy="140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27"/>
          <p:cNvCxnSpPr/>
          <p:nvPr/>
        </p:nvCxnSpPr>
        <p:spPr>
          <a:xfrm flipH="1" rot="10800000">
            <a:off x="4701325" y="2777331"/>
            <a:ext cx="1077000" cy="701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ashDot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27"/>
          <p:cNvCxnSpPr/>
          <p:nvPr/>
        </p:nvCxnSpPr>
        <p:spPr>
          <a:xfrm>
            <a:off x="4805575" y="4920796"/>
            <a:ext cx="1065900" cy="16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27"/>
          <p:cNvCxnSpPr/>
          <p:nvPr/>
        </p:nvCxnSpPr>
        <p:spPr>
          <a:xfrm flipH="1" rot="10800000">
            <a:off x="4699000" y="5206671"/>
            <a:ext cx="1172100" cy="325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27"/>
          <p:cNvSpPr/>
          <p:nvPr/>
        </p:nvSpPr>
        <p:spPr>
          <a:xfrm>
            <a:off x="5828875" y="6231706"/>
            <a:ext cx="31785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latin typeface="Trebuchet MS"/>
                <a:ea typeface="Trebuchet MS"/>
                <a:cs typeface="Trebuchet MS"/>
                <a:sym typeface="Trebuchet MS"/>
              </a:rPr>
              <a:t>not dependent on ESO frameworks</a:t>
            </a:r>
            <a:endParaRPr i="0" sz="1300" u="none" cap="none" strike="noStrik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37" name="Google Shape;237;p27"/>
          <p:cNvCxnSpPr>
            <a:endCxn id="236" idx="1"/>
          </p:cNvCxnSpPr>
          <p:nvPr/>
        </p:nvCxnSpPr>
        <p:spPr>
          <a:xfrm flipH="1" rot="10800000">
            <a:off x="5252275" y="6356506"/>
            <a:ext cx="576600" cy="133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7"/>
          <p:cNvSpPr/>
          <p:nvPr/>
        </p:nvSpPr>
        <p:spPr>
          <a:xfrm>
            <a:off x="190275" y="4275881"/>
            <a:ext cx="5212800" cy="947400"/>
          </a:xfrm>
          <a:prstGeom prst="rect">
            <a:avLst/>
          </a:prstGeom>
          <a:noFill/>
          <a:ln cap="flat" cmpd="sng" w="1143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3020"/>
              <a:t>OAPD new </a:t>
            </a:r>
            <a:r>
              <a:rPr lang="it-IT" sz="3020"/>
              <a:t>projects… </a:t>
            </a:r>
            <a:r>
              <a:rPr lang="it-IT" sz="3020"/>
              <a:t>and future projects?</a:t>
            </a:r>
            <a:endParaRPr sz="3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20"/>
          </a:p>
        </p:txBody>
      </p:sp>
      <p:pic>
        <p:nvPicPr>
          <p:cNvPr id="244" name="Google Shape;2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150" y="4375599"/>
            <a:ext cx="3723800" cy="210472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/>
          <p:nvPr/>
        </p:nvSpPr>
        <p:spPr>
          <a:xfrm>
            <a:off x="311725" y="4400115"/>
            <a:ext cx="41577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MezzoCielo - 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A whole sky 1m telescope close to the Einstein Telescope site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https://ui.adsabs.harvard.edu/#abs/2024SPIE13094E..33R/abstract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6" name="Google Shape;246;p28"/>
          <p:cNvSpPr/>
          <p:nvPr/>
        </p:nvSpPr>
        <p:spPr>
          <a:xfrm>
            <a:off x="327640" y="3373123"/>
            <a:ext cx="4157700" cy="9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LBCMOS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Upgrading LBC @ LBT with a CMOS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https://spie.org/AS/conferencedetails/astronomy-ground-based-instrumentation#3100633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311725" y="2174292"/>
            <a:ext cx="41577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Ekarus</a:t>
            </a: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Adaptive optics at Asiago Ekar site using Papyrus (ex OHP)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https://ui.adsabs.harvard.edu/abs/2023aoel.confE..13F/abstract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8" name="Google Shape;248;p28"/>
          <p:cNvPicPr preferRelativeResize="0"/>
          <p:nvPr/>
        </p:nvPicPr>
        <p:blipFill rotWithShape="1">
          <a:blip r:embed="rId7">
            <a:alphaModFix/>
          </a:blip>
          <a:srcRect b="18693" l="0" r="0" t="0"/>
          <a:stretch/>
        </p:blipFill>
        <p:spPr>
          <a:xfrm>
            <a:off x="4762150" y="1783350"/>
            <a:ext cx="3723799" cy="21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/>
          <p:nvPr/>
        </p:nvSpPr>
        <p:spPr>
          <a:xfrm>
            <a:off x="311725" y="5646315"/>
            <a:ext cx="41577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latin typeface="Trebuchet MS"/>
                <a:ea typeface="Trebuchet MS"/>
                <a:cs typeface="Trebuchet MS"/>
                <a:sym typeface="Trebuchet MS"/>
              </a:rPr>
              <a:t>HRMOS</a:t>
            </a:r>
            <a:r>
              <a:rPr lang="it-IT">
                <a:latin typeface="Trebuchet MS"/>
                <a:ea typeface="Trebuchet MS"/>
                <a:cs typeface="Trebuchet MS"/>
                <a:sym typeface="Trebuchet MS"/>
              </a:rPr>
              <a:t> - High-Res Multi-Object Spectrograph, will be proposed for VLT2030 roadmap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8"/>
              </a:rPr>
              <a:t>https://ui.adsabs.harvard.edu/abs/2023arXiv231208270M/abstract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/>
          <p:nvPr/>
        </p:nvSpPr>
        <p:spPr>
          <a:xfrm>
            <a:off x="7239325" y="3691150"/>
            <a:ext cx="19530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↑ 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lso involved in</a:t>
            </a:r>
            <a:r>
              <a:rPr b="1"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Model</a:t>
            </a:r>
            <a:r>
              <a:rPr b="1"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b="1"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Based System Eng</a:t>
            </a:r>
            <a:r>
              <a:rPr b="1"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MORFEO, MAVIS, CUBES, ANDES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+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PLATO)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i="0" u="none" cap="none" strike="noStrik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5" name="Google Shape;255;p29"/>
          <p:cNvSpPr/>
          <p:nvPr/>
        </p:nvSpPr>
        <p:spPr>
          <a:xfrm>
            <a:off x="258675" y="2016350"/>
            <a:ext cx="29040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SPHERE’s first light team</a:t>
            </a:r>
            <a:r>
              <a:rPr b="1" lang="it-IT" sz="1500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b="1"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latin typeface="Trebuchet MS"/>
                <a:ea typeface="Trebuchet MS"/>
                <a:cs typeface="Trebuchet MS"/>
                <a:sym typeface="Trebuchet MS"/>
              </a:rPr>
              <a:t>Andrea Baruffolo,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latin typeface="Trebuchet MS"/>
                <a:ea typeface="Trebuchet MS"/>
                <a:cs typeface="Trebuchet MS"/>
                <a:sym typeface="Trebuchet MS"/>
              </a:rPr>
              <a:t>Bernardo Salasnich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2500" y="1956577"/>
            <a:ext cx="890894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3214" y="1936657"/>
            <a:ext cx="937357" cy="89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5">
            <a:alphaModFix/>
          </a:blip>
          <a:srcRect b="30898" l="8934" r="0" t="15938"/>
          <a:stretch/>
        </p:blipFill>
        <p:spPr>
          <a:xfrm>
            <a:off x="3200125" y="3199841"/>
            <a:ext cx="863112" cy="89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5498" y="4436729"/>
            <a:ext cx="649188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avis-ao.org/assets/mugshots/elia_costa.jpg" id="260" name="Google Shape;260;p29"/>
          <p:cNvPicPr preferRelativeResize="0"/>
          <p:nvPr/>
        </p:nvPicPr>
        <p:blipFill rotWithShape="1">
          <a:blip r:embed="rId7">
            <a:alphaModFix/>
          </a:blip>
          <a:srcRect b="0" l="9940" r="12402" t="0"/>
          <a:stretch/>
        </p:blipFill>
        <p:spPr>
          <a:xfrm>
            <a:off x="4107014" y="3201968"/>
            <a:ext cx="727914" cy="89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8">
            <a:alphaModFix/>
          </a:blip>
          <a:srcRect b="0" l="12311" r="0" t="0"/>
          <a:stretch/>
        </p:blipFill>
        <p:spPr>
          <a:xfrm>
            <a:off x="4026481" y="5728908"/>
            <a:ext cx="781219" cy="89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9"/>
          <p:cNvPicPr preferRelativeResize="0"/>
          <p:nvPr/>
        </p:nvPicPr>
        <p:blipFill rotWithShape="1">
          <a:blip r:embed="rId9">
            <a:alphaModFix/>
          </a:blip>
          <a:srcRect b="0" l="14234" r="14561" t="0"/>
          <a:stretch/>
        </p:blipFill>
        <p:spPr>
          <a:xfrm>
            <a:off x="3898480" y="4436726"/>
            <a:ext cx="781222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file photo of Chiara Di Prospero" id="263" name="Google Shape;263;p29"/>
          <p:cNvPicPr preferRelativeResize="0"/>
          <p:nvPr/>
        </p:nvPicPr>
        <p:blipFill rotWithShape="1">
          <a:blip r:embed="rId10">
            <a:alphaModFix/>
          </a:blip>
          <a:srcRect b="0" l="0" r="12839" t="0"/>
          <a:stretch/>
        </p:blipFill>
        <p:spPr>
          <a:xfrm>
            <a:off x="3205492" y="5726212"/>
            <a:ext cx="781220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file photo of Daphne Diretto" id="264" name="Google Shape;264;p29"/>
          <p:cNvPicPr preferRelativeResize="0"/>
          <p:nvPr/>
        </p:nvPicPr>
        <p:blipFill rotWithShape="1">
          <a:blip r:embed="rId11">
            <a:alphaModFix/>
          </a:blip>
          <a:srcRect b="0" l="4327" r="10653" t="20930"/>
          <a:stretch/>
        </p:blipFill>
        <p:spPr>
          <a:xfrm>
            <a:off x="4847471" y="5726319"/>
            <a:ext cx="963482" cy="89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9"/>
          <p:cNvPicPr preferRelativeResize="0"/>
          <p:nvPr/>
        </p:nvPicPr>
        <p:blipFill rotWithShape="1">
          <a:blip r:embed="rId12">
            <a:alphaModFix/>
          </a:blip>
          <a:srcRect b="0" l="7908" r="19806" t="0"/>
          <a:stretch/>
        </p:blipFill>
        <p:spPr>
          <a:xfrm>
            <a:off x="7217813" y="2734395"/>
            <a:ext cx="834548" cy="896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avis-ao.org/assets/mugshots/rosanna_sordo.jpg" id="266" name="Google Shape;266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098899" y="2734395"/>
            <a:ext cx="937356" cy="89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9"/>
          <p:cNvSpPr txBox="1"/>
          <p:nvPr/>
        </p:nvSpPr>
        <p:spPr>
          <a:xfrm>
            <a:off x="7279179" y="1668079"/>
            <a:ext cx="199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Software Quality Assurance:</a:t>
            </a:r>
            <a:b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Andrea Balestra,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Rosanna Sordo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8" name="Google Shape;268;p29"/>
          <p:cNvSpPr txBox="1"/>
          <p:nvPr/>
        </p:nvSpPr>
        <p:spPr>
          <a:xfrm>
            <a:off x="258675" y="3033775"/>
            <a:ext cx="290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Joined for SOXS, SHARK (LBT), MAVIS: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Davide Ricci,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Elia Costa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9" name="Google Shape;269;p29"/>
          <p:cNvSpPr txBox="1"/>
          <p:nvPr/>
        </p:nvSpPr>
        <p:spPr>
          <a:xfrm>
            <a:off x="258675" y="4291706"/>
            <a:ext cx="301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Joined for MORFEO ICSS, SHARK (LBT):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Fulvio Laudisio,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Alessandro Lorenzetto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255623" y="5551570"/>
            <a:ext cx="2665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Joined for MORFEO ICSS and RTC: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latin typeface="Trebuchet MS"/>
                <a:ea typeface="Trebuchet MS"/>
                <a:cs typeface="Trebuchet MS"/>
                <a:sym typeface="Trebuchet MS"/>
              </a:rPr>
              <a:t>Salvatore Lampitelli, 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Chiara Di Prospero,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Daphne Diretto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1" name="Google Shape;271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321264" y="5739437"/>
            <a:ext cx="863100" cy="90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251714" y="5742226"/>
            <a:ext cx="727900" cy="92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9"/>
          <p:cNvSpPr txBox="1"/>
          <p:nvPr/>
        </p:nvSpPr>
        <p:spPr>
          <a:xfrm>
            <a:off x="7294025" y="4886580"/>
            <a:ext cx="1772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IT support: 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Amedeo Petrella,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Danilo Selvestrel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4" name="Google Shape;274;p29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3020"/>
              <a:t>SOXS </a:t>
            </a:r>
            <a:r>
              <a:rPr lang="it-IT" sz="3020"/>
              <a:t>Control Software team @ </a:t>
            </a:r>
            <a:r>
              <a:rPr lang="it-IT" sz="3020"/>
              <a:t>OAPD</a:t>
            </a:r>
            <a:endParaRPr sz="3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20"/>
          </a:p>
        </p:txBody>
      </p:sp>
      <p:sp>
        <p:nvSpPr>
          <p:cNvPr id="275" name="Google Shape;275;p29"/>
          <p:cNvSpPr/>
          <p:nvPr/>
        </p:nvSpPr>
        <p:spPr>
          <a:xfrm rot="5400000">
            <a:off x="3055125" y="2041375"/>
            <a:ext cx="2257800" cy="1992000"/>
          </a:xfrm>
          <a:prstGeom prst="corner">
            <a:avLst>
              <a:gd fmla="val 48656" name="adj1"/>
              <a:gd fmla="val 50000" name="adj2"/>
            </a:avLst>
          </a:prstGeom>
          <a:noFill/>
          <a:ln cap="flat" cmpd="sng" w="1143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6" name="Google Shape;276;p29"/>
          <p:cNvCxnSpPr/>
          <p:nvPr/>
        </p:nvCxnSpPr>
        <p:spPr>
          <a:xfrm>
            <a:off x="1253025" y="1291925"/>
            <a:ext cx="1887600" cy="578700"/>
          </a:xfrm>
          <a:prstGeom prst="straightConnector1">
            <a:avLst/>
          </a:prstGeom>
          <a:noFill/>
          <a:ln cap="flat" cmpd="sng" w="114300">
            <a:solidFill>
              <a:srgbClr val="FF00FF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/>
          <p:nvPr/>
        </p:nvSpPr>
        <p:spPr>
          <a:xfrm>
            <a:off x="6335175" y="3481525"/>
            <a:ext cx="28089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↑ 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lso involved in</a:t>
            </a:r>
            <a:r>
              <a:rPr b="1"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Model Based System Engineering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MORFEO, </a:t>
            </a:r>
            <a:b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MAVIS, CUBES, ANDES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+</a:t>
            </a:r>
            <a:r>
              <a:rPr i="0" lang="it-IT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PLATO)</a:t>
            </a:r>
            <a:r>
              <a:rPr lang="it-IT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i="0" u="none" cap="none" strike="noStrik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2" name="Google Shape;282;p30"/>
          <p:cNvSpPr/>
          <p:nvPr/>
        </p:nvSpPr>
        <p:spPr>
          <a:xfrm>
            <a:off x="258675" y="2016350"/>
            <a:ext cx="29040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SPHERE’s first light team</a:t>
            </a:r>
            <a:r>
              <a:rPr b="1" lang="it-IT" sz="1500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b="1"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latin typeface="Trebuchet MS"/>
                <a:ea typeface="Trebuchet MS"/>
                <a:cs typeface="Trebuchet MS"/>
                <a:sym typeface="Trebuchet MS"/>
              </a:rPr>
              <a:t>Andrea Baruffolo,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latin typeface="Trebuchet MS"/>
                <a:ea typeface="Trebuchet MS"/>
                <a:cs typeface="Trebuchet MS"/>
                <a:sym typeface="Trebuchet MS"/>
              </a:rPr>
              <a:t>Bernardo Salasnich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3" name="Google Shape;28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2500" y="1956577"/>
            <a:ext cx="890894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3214" y="1936657"/>
            <a:ext cx="937357" cy="89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5">
            <a:alphaModFix/>
          </a:blip>
          <a:srcRect b="30898" l="8934" r="0" t="15938"/>
          <a:stretch/>
        </p:blipFill>
        <p:spPr>
          <a:xfrm>
            <a:off x="3200125" y="3199841"/>
            <a:ext cx="863112" cy="89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5498" y="4436729"/>
            <a:ext cx="649188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avis-ao.org/assets/mugshots/elia_costa.jpg" id="287" name="Google Shape;287;p30"/>
          <p:cNvPicPr preferRelativeResize="0"/>
          <p:nvPr/>
        </p:nvPicPr>
        <p:blipFill rotWithShape="1">
          <a:blip r:embed="rId7">
            <a:alphaModFix/>
          </a:blip>
          <a:srcRect b="0" l="9940" r="12402" t="0"/>
          <a:stretch/>
        </p:blipFill>
        <p:spPr>
          <a:xfrm>
            <a:off x="4107014" y="3201968"/>
            <a:ext cx="727914" cy="89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 rotWithShape="1">
          <a:blip r:embed="rId8">
            <a:alphaModFix/>
          </a:blip>
          <a:srcRect b="0" l="12311" r="0" t="0"/>
          <a:stretch/>
        </p:blipFill>
        <p:spPr>
          <a:xfrm>
            <a:off x="4026481" y="5728908"/>
            <a:ext cx="781219" cy="89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 rotWithShape="1">
          <a:blip r:embed="rId9">
            <a:alphaModFix/>
          </a:blip>
          <a:srcRect b="0" l="14234" r="14561" t="0"/>
          <a:stretch/>
        </p:blipFill>
        <p:spPr>
          <a:xfrm>
            <a:off x="3898480" y="4436726"/>
            <a:ext cx="781222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file photo of Chiara Di Prospero" id="290" name="Google Shape;290;p30"/>
          <p:cNvPicPr preferRelativeResize="0"/>
          <p:nvPr/>
        </p:nvPicPr>
        <p:blipFill rotWithShape="1">
          <a:blip r:embed="rId10">
            <a:alphaModFix/>
          </a:blip>
          <a:srcRect b="0" l="0" r="12839" t="0"/>
          <a:stretch/>
        </p:blipFill>
        <p:spPr>
          <a:xfrm>
            <a:off x="3205492" y="5726212"/>
            <a:ext cx="781220" cy="89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file photo of Daphne Diretto" id="291" name="Google Shape;291;p30"/>
          <p:cNvPicPr preferRelativeResize="0"/>
          <p:nvPr/>
        </p:nvPicPr>
        <p:blipFill rotWithShape="1">
          <a:blip r:embed="rId11">
            <a:alphaModFix/>
          </a:blip>
          <a:srcRect b="0" l="4327" r="10653" t="20930"/>
          <a:stretch/>
        </p:blipFill>
        <p:spPr>
          <a:xfrm>
            <a:off x="4847471" y="5726319"/>
            <a:ext cx="963482" cy="89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 rotWithShape="1">
          <a:blip r:embed="rId12">
            <a:alphaModFix/>
          </a:blip>
          <a:srcRect b="0" l="7908" r="19806" t="0"/>
          <a:stretch/>
        </p:blipFill>
        <p:spPr>
          <a:xfrm>
            <a:off x="6760613" y="2524766"/>
            <a:ext cx="834548" cy="896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avis-ao.org/assets/mugshots/rosanna_sordo.jpg" id="293" name="Google Shape;293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641699" y="2524766"/>
            <a:ext cx="937356" cy="89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 txBox="1"/>
          <p:nvPr/>
        </p:nvSpPr>
        <p:spPr>
          <a:xfrm>
            <a:off x="6259187" y="1839450"/>
            <a:ext cx="301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Software Quality Assurance:</a:t>
            </a:r>
            <a:b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Andrea Balestra, Rosanna Sordo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5" name="Google Shape;295;p30"/>
          <p:cNvSpPr txBox="1"/>
          <p:nvPr/>
        </p:nvSpPr>
        <p:spPr>
          <a:xfrm>
            <a:off x="258675" y="3033775"/>
            <a:ext cx="290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Joined for SOXS, SHARK (LBT), MAVIS: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Davide Ricci,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Elia Costa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p30"/>
          <p:cNvSpPr txBox="1"/>
          <p:nvPr/>
        </p:nvSpPr>
        <p:spPr>
          <a:xfrm>
            <a:off x="258675" y="4291706"/>
            <a:ext cx="301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Joined for MORFEO ICSS, SHARK (LBT):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Fulvio Laudisio,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Alessandro Lorenzetto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>
            <a:off x="255623" y="5551570"/>
            <a:ext cx="2665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Joined for MORFEO ICSS and RTC: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latin typeface="Trebuchet MS"/>
                <a:ea typeface="Trebuchet MS"/>
                <a:cs typeface="Trebuchet MS"/>
                <a:sym typeface="Trebuchet MS"/>
              </a:rPr>
              <a:t>Salvatore Lampitelli, 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Chiara Di Prospero,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Daphne Diretto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8" name="Google Shape;298;p3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218013" y="5774060"/>
            <a:ext cx="757026" cy="79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042394" y="5774060"/>
            <a:ext cx="642532" cy="81297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0"/>
          <p:cNvSpPr txBox="1"/>
          <p:nvPr/>
        </p:nvSpPr>
        <p:spPr>
          <a:xfrm>
            <a:off x="7141625" y="4924206"/>
            <a:ext cx="1772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IT support: 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Amedeo Petrella, 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Danilo Selvestrel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1" name="Google Shape;301;p30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3020"/>
              <a:t>SOXS Control Software team @ </a:t>
            </a:r>
            <a:r>
              <a:rPr lang="it-IT" sz="3020"/>
              <a:t>OAPD</a:t>
            </a:r>
            <a:endParaRPr sz="3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20"/>
          </a:p>
        </p:txBody>
      </p:sp>
      <p:sp>
        <p:nvSpPr>
          <p:cNvPr id="302" name="Google Shape;302;p30"/>
          <p:cNvSpPr/>
          <p:nvPr/>
        </p:nvSpPr>
        <p:spPr>
          <a:xfrm rot="5400000">
            <a:off x="3055125" y="2041375"/>
            <a:ext cx="2257800" cy="1992000"/>
          </a:xfrm>
          <a:prstGeom prst="corner">
            <a:avLst>
              <a:gd fmla="val 48656" name="adj1"/>
              <a:gd fmla="val 50000" name="adj2"/>
            </a:avLst>
          </a:prstGeom>
          <a:noFill/>
          <a:ln cap="flat" cmpd="sng" w="1143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3" name="Google Shape;303;p30"/>
          <p:cNvCxnSpPr/>
          <p:nvPr/>
        </p:nvCxnSpPr>
        <p:spPr>
          <a:xfrm>
            <a:off x="1253025" y="1291925"/>
            <a:ext cx="1887600" cy="578700"/>
          </a:xfrm>
          <a:prstGeom prst="straightConnector1">
            <a:avLst/>
          </a:prstGeom>
          <a:noFill/>
          <a:ln cap="flat" cmpd="sng" w="114300">
            <a:solidFill>
              <a:srgbClr val="FF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04" name="Google Shape;304;p30"/>
          <p:cNvSpPr/>
          <p:nvPr/>
        </p:nvSpPr>
        <p:spPr>
          <a:xfrm>
            <a:off x="238075" y="3033775"/>
            <a:ext cx="5956800" cy="3807300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"/>
          <p:cNvSpPr txBox="1"/>
          <p:nvPr/>
        </p:nvSpPr>
        <p:spPr>
          <a:xfrm>
            <a:off x="152300" y="425008"/>
            <a:ext cx="915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3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La situazione del personale precario in INAF è </a:t>
            </a:r>
            <a:r>
              <a:rPr b="1" lang="it-IT" sz="2300" u="sng">
                <a:solidFill>
                  <a:srgbClr val="C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INSOSTENIBILE</a:t>
            </a:r>
            <a:r>
              <a:rPr b="1" i="0" lang="it-IT" sz="2300" u="sng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!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10" name="Google Shape;310;p31"/>
          <p:cNvGrpSpPr/>
          <p:nvPr/>
        </p:nvGrpSpPr>
        <p:grpSpPr>
          <a:xfrm>
            <a:off x="918406" y="1283149"/>
            <a:ext cx="3728725" cy="2435211"/>
            <a:chOff x="821121" y="2185844"/>
            <a:chExt cx="4006366" cy="2616538"/>
          </a:xfrm>
        </p:grpSpPr>
        <p:pic>
          <p:nvPicPr>
            <p:cNvPr descr="Immagine che contiene testo, diagramma, linea, Diagramma&#10;&#10;Il contenuto generato dall'IA potrebbe non essere corretto." id="311" name="Google Shape;311;p31"/>
            <p:cNvPicPr preferRelativeResize="0"/>
            <p:nvPr/>
          </p:nvPicPr>
          <p:blipFill rotWithShape="1">
            <a:blip r:embed="rId3">
              <a:alphaModFix/>
            </a:blip>
            <a:srcRect b="0" l="3155" r="6966" t="8080"/>
            <a:stretch/>
          </p:blipFill>
          <p:spPr>
            <a:xfrm>
              <a:off x="821121" y="2185844"/>
              <a:ext cx="3837589" cy="2616538"/>
            </a:xfrm>
            <a:prstGeom prst="rect">
              <a:avLst/>
            </a:prstGeom>
            <a:noFill/>
            <a:ln cap="flat" cmpd="dbl" w="47275">
              <a:solidFill>
                <a:srgbClr val="E9713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12" name="Google Shape;312;p31"/>
            <p:cNvSpPr txBox="1"/>
            <p:nvPr/>
          </p:nvSpPr>
          <p:spPr>
            <a:xfrm>
              <a:off x="1919587" y="2375508"/>
              <a:ext cx="2907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2525" lIns="85075" spcFirstLastPara="1" rIns="85075" wrap="square" tIns="4252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89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In media </a:t>
              </a:r>
              <a:r>
                <a:rPr b="1" lang="it-IT" sz="1489" u="sng">
                  <a:solidFill>
                    <a:srgbClr val="C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8 anni di esperienza</a:t>
              </a:r>
              <a:r>
                <a:rPr b="1" lang="it-IT" sz="1489" u="sng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 </a:t>
              </a:r>
              <a:r>
                <a:rPr lang="it-IT" sz="1489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post-dottorato</a:t>
              </a:r>
              <a:endParaRPr sz="1302"/>
            </a:p>
          </p:txBody>
        </p:sp>
      </p:grpSp>
      <p:sp>
        <p:nvSpPr>
          <p:cNvPr id="313" name="Google Shape;313;p31"/>
          <p:cNvSpPr txBox="1"/>
          <p:nvPr/>
        </p:nvSpPr>
        <p:spPr>
          <a:xfrm>
            <a:off x="152275" y="862741"/>
            <a:ext cx="9159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1800"/>
              <a:buFont typeface="Merriweather Sans"/>
              <a:buNone/>
            </a:pPr>
            <a:r>
              <a:rPr b="1" i="0" lang="it-IT" sz="1700" u="sng" strike="noStrike">
                <a:solidFill>
                  <a:srgbClr val="3A7D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1.200 Tempo Indetermina</a:t>
            </a:r>
            <a:r>
              <a:rPr b="1" lang="it-IT" sz="1700" u="sng">
                <a:solidFill>
                  <a:srgbClr val="3A7D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to</a:t>
            </a:r>
            <a:r>
              <a:rPr b="1" i="0" lang="it-IT" sz="1700" u="sng" strike="noStrike">
                <a:solidFill>
                  <a:srgbClr val="3A7D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</a:t>
            </a:r>
            <a:r>
              <a:rPr b="0" i="0" lang="it-IT" sz="1700" u="none" strike="noStrike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Vs </a:t>
            </a:r>
            <a:r>
              <a:rPr b="1" i="0" lang="it-IT" sz="1700" u="sng" strike="noStrike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650</a:t>
            </a:r>
            <a:r>
              <a:rPr b="0" i="0" lang="it-IT" sz="1700" u="none" strike="noStrike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precari: </a:t>
            </a:r>
            <a:r>
              <a:rPr lang="it-IT" sz="1700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più di 1 </a:t>
            </a:r>
            <a:r>
              <a:rPr b="0" i="0" lang="it-IT" sz="1700" u="none" strike="noStrike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precario ogni 2 persone di ruolo</a:t>
            </a:r>
            <a:endParaRPr sz="1300"/>
          </a:p>
        </p:txBody>
      </p:sp>
      <p:sp>
        <p:nvSpPr>
          <p:cNvPr id="314" name="Google Shape;314;p31"/>
          <p:cNvSpPr txBox="1"/>
          <p:nvPr/>
        </p:nvSpPr>
        <p:spPr>
          <a:xfrm>
            <a:off x="501113" y="4501863"/>
            <a:ext cx="8591700" cy="554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Merriweather Sans"/>
              <a:buNone/>
            </a:pPr>
            <a:r>
              <a:rPr lang="it-IT" sz="1500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Entro l’anno,</a:t>
            </a:r>
            <a:r>
              <a:rPr b="0" i="0" lang="it-IT" sz="1500" u="none" strike="noStrike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l’attuale situazione determinerà l</a:t>
            </a:r>
            <a:r>
              <a:rPr lang="it-IT" sz="1500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’esodo</a:t>
            </a:r>
            <a:r>
              <a:rPr b="0" i="0" lang="it-IT" sz="1500" u="none" strike="noStrike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di</a:t>
            </a:r>
            <a:r>
              <a:rPr lang="it-IT" sz="1500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&gt; </a:t>
            </a:r>
            <a:r>
              <a:rPr b="0" i="0" lang="it-IT" sz="1500" u="none" strike="noStrike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100 </a:t>
            </a:r>
            <a:r>
              <a:rPr lang="it-IT" sz="1500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lavoratori altamente qualificati e il MUR se ne lava le mani</a:t>
            </a:r>
            <a:endParaRPr b="0" i="0" sz="1500" u="none" strike="noStrike">
              <a:solidFill>
                <a:srgbClr val="0000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830514" y="5138552"/>
            <a:ext cx="780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È </a:t>
            </a:r>
            <a:r>
              <a:rPr b="1" lang="it-IT" sz="1800" u="sng">
                <a:solidFill>
                  <a:srgbClr val="C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URGENTE</a:t>
            </a:r>
            <a:r>
              <a:rPr lang="it-IT" sz="18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che INAF </a:t>
            </a:r>
            <a:r>
              <a:rPr b="1" lang="it-IT" sz="1800" u="sng">
                <a:solidFill>
                  <a:srgbClr val="C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PROCEDA ORA</a:t>
            </a:r>
            <a:r>
              <a:rPr b="1" lang="it-IT" sz="18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</a:t>
            </a:r>
            <a:r>
              <a:rPr lang="it-IT" sz="18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con le </a:t>
            </a:r>
            <a:r>
              <a:rPr b="1" lang="it-IT" sz="1800" u="sng">
                <a:solidFill>
                  <a:srgbClr val="C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STABILIZZAZIONI TRAMITE MADIA: </a:t>
            </a:r>
            <a:r>
              <a:rPr lang="it-IT" sz="18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unica soluzione per questa emergenza</a:t>
            </a:r>
            <a:endParaRPr b="1" sz="1800">
              <a:solidFill>
                <a:srgbClr val="C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1716052" y="6099371"/>
            <a:ext cx="6561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Arial"/>
              <a:buNone/>
            </a:pPr>
            <a:r>
              <a:rPr lang="it-IT" sz="15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Molti colleghi (972) hanno già firmato, per sostenerci e aggiungere il nome alla lista del QR,</a:t>
            </a:r>
            <a:endParaRPr sz="15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Arial"/>
              <a:buNone/>
            </a:pPr>
            <a:r>
              <a:rPr lang="it-IT" sz="15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contattaci a </a:t>
            </a:r>
            <a:r>
              <a:rPr b="1" lang="it-IT" sz="1700" u="sng">
                <a:solidFill>
                  <a:srgbClr val="467886"/>
                </a:solidFill>
                <a:latin typeface="Merriweather Sans"/>
                <a:ea typeface="Merriweather Sans"/>
                <a:cs typeface="Merriweather Sans"/>
                <a:sym typeface="Merriweather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retestabilizzandi1.inaf@gmail.com</a:t>
            </a:r>
            <a:r>
              <a:rPr b="1" lang="it-IT" sz="1700" u="sng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</a:t>
            </a:r>
            <a:r>
              <a:rPr b="1" lang="it-IT" sz="1700">
                <a:solidFill>
                  <a:srgbClr val="FF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</a:t>
            </a:r>
            <a:endParaRPr b="1" i="0" sz="1700" u="none" strike="noStrike">
              <a:solidFill>
                <a:srgbClr val="FF0000"/>
              </a:solidFill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780046" y="3827501"/>
            <a:ext cx="3574800" cy="2154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Plot  di un campione rappresentativo dei precari INAF al 31/12/2024</a:t>
            </a:r>
            <a:endParaRPr sz="400">
              <a:solidFill>
                <a:srgbClr val="000000"/>
              </a:solidFill>
            </a:endParaRPr>
          </a:p>
        </p:txBody>
      </p:sp>
      <p:pic>
        <p:nvPicPr>
          <p:cNvPr descr="Immagine che contiene logo, testo, Marchio, Elementi grafici&#10;&#10;Il contenuto generato dall'IA potrebbe non essere corretto." id="318" name="Google Shape;31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301" y="5584709"/>
            <a:ext cx="1410650" cy="1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 title="Anzianità anagrafica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3675" y="1232050"/>
            <a:ext cx="3853150" cy="25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1"/>
          <p:cNvSpPr txBox="1"/>
          <p:nvPr/>
        </p:nvSpPr>
        <p:spPr>
          <a:xfrm>
            <a:off x="6433219" y="1738251"/>
            <a:ext cx="2174400" cy="336300"/>
          </a:xfrm>
          <a:prstGeom prst="rect">
            <a:avLst/>
          </a:prstGeom>
          <a:noFill/>
          <a:ln cap="flat" cmpd="sng" w="8675">
            <a:solidFill>
              <a:srgbClr val="E971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625" lIns="83275" spcFirstLastPara="1" rIns="83275" wrap="square" tIns="416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39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Età media </a:t>
            </a:r>
            <a:r>
              <a:rPr b="1" lang="it-IT" sz="1639" u="sng">
                <a:solidFill>
                  <a:srgbClr val="C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40 anni</a:t>
            </a:r>
            <a:endParaRPr sz="1275"/>
          </a:p>
        </p:txBody>
      </p:sp>
      <p:sp>
        <p:nvSpPr>
          <p:cNvPr id="321" name="Google Shape;321;p31"/>
          <p:cNvSpPr txBox="1"/>
          <p:nvPr/>
        </p:nvSpPr>
        <p:spPr>
          <a:xfrm>
            <a:off x="4989306" y="3674400"/>
            <a:ext cx="4097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Dei </a:t>
            </a:r>
            <a:r>
              <a:rPr lang="it-IT" sz="1500" u="sng">
                <a:solidFill>
                  <a:srgbClr val="0000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650</a:t>
            </a:r>
            <a:r>
              <a:rPr lang="it-IT" sz="150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, </a:t>
            </a:r>
            <a:r>
              <a:rPr b="1" lang="it-IT" sz="1500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287 </a:t>
            </a:r>
            <a:r>
              <a:rPr lang="it-IT" sz="1500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possono essere stabilizzati:</a:t>
            </a:r>
            <a:endParaRPr sz="1500">
              <a:solidFill>
                <a:srgbClr val="222222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15608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173 </a:t>
            </a:r>
            <a:r>
              <a:rPr lang="it-IT" sz="1500">
                <a:solidFill>
                  <a:srgbClr val="15608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tramite chiamata diretta (comma 1)</a:t>
            </a:r>
            <a:endParaRPr sz="1500">
              <a:solidFill>
                <a:srgbClr val="222222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E9713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114 </a:t>
            </a:r>
            <a:r>
              <a:rPr lang="it-IT" sz="1500">
                <a:solidFill>
                  <a:srgbClr val="E9713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tramite concorsi riservati (comma 2)</a:t>
            </a:r>
            <a:r>
              <a:rPr lang="it-IT" sz="1500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</a:t>
            </a:r>
            <a:endParaRPr sz="1100"/>
          </a:p>
        </p:txBody>
      </p:sp>
      <p:pic>
        <p:nvPicPr>
          <p:cNvPr id="322" name="Google Shape;322;p31" title="QRcode_firm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0895" y="5909720"/>
            <a:ext cx="923400" cy="9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2175" y="2857724"/>
            <a:ext cx="1119650" cy="114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" y="361045"/>
            <a:ext cx="9090499" cy="60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/>
          <p:nvPr/>
        </p:nvSpPr>
        <p:spPr>
          <a:xfrm>
            <a:off x="400550" y="64189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foto: S. Savarese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" y="361045"/>
            <a:ext cx="9090499" cy="605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850" y="82524"/>
            <a:ext cx="5280723" cy="6692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311725" y="5917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SOXS schematic view</a:t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113" y="1756774"/>
            <a:ext cx="8557773" cy="33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/>
          <p:nvPr/>
        </p:nvSpPr>
        <p:spPr>
          <a:xfrm>
            <a:off x="5475100" y="5434725"/>
            <a:ext cx="32430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it-IT"/>
              <a:t>Special devices:</a:t>
            </a:r>
            <a:endParaRPr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-IT"/>
              <a:t>NISE</a:t>
            </a:r>
            <a:endParaRPr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-IT"/>
              <a:t>AFC</a:t>
            </a:r>
            <a:endParaRPr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-IT"/>
              <a:t>CROT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-IT"/>
              <a:t>“Special detector”:</a:t>
            </a:r>
            <a:endParaRPr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-IT"/>
              <a:t>Acquisition Camera</a:t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602375" y="5473100"/>
            <a:ext cx="41955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it-IT"/>
              <a:t>Implemented using VLT2024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-IT"/>
              <a:t>Interfacing with NTT (VLT2010)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-IT"/>
              <a:t>Custom Python scheduler 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-IT"/>
              <a:t>Custom Python pipeline </a:t>
            </a:r>
            <a:r>
              <a:rPr lang="it-IT">
                <a:latin typeface="Courier New"/>
                <a:ea typeface="Courier New"/>
                <a:cs typeface="Courier New"/>
                <a:sym typeface="Courier New"/>
              </a:rPr>
              <a:t>soxpipe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hlinkClick r:id="rId4"/>
              </a:rPr>
              <a:t>https://github.com/thespacedoctor/soxspipe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Network architecture and Software </a:t>
            </a:r>
            <a:r>
              <a:rPr lang="it-IT"/>
              <a:t>architecture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47" y="1862375"/>
            <a:ext cx="8839204" cy="4562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b="22207" l="15034" r="16939" t="20997"/>
          <a:stretch/>
        </p:blipFill>
        <p:spPr>
          <a:xfrm rot="9000007">
            <a:off x="8262945" y="3504021"/>
            <a:ext cx="701268" cy="63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4">
            <a:alphaModFix/>
          </a:blip>
          <a:srcRect b="13082" l="6402" r="0" t="16772"/>
          <a:stretch/>
        </p:blipFill>
        <p:spPr>
          <a:xfrm rot="-5400000">
            <a:off x="4581950" y="2944200"/>
            <a:ext cx="4972049" cy="27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5">
            <a:alphaModFix/>
          </a:blip>
          <a:srcRect b="2919" l="20686" r="70521" t="2303"/>
          <a:stretch/>
        </p:blipFill>
        <p:spPr>
          <a:xfrm>
            <a:off x="4505976" y="1848450"/>
            <a:ext cx="570053" cy="37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/>
          <p:nvPr/>
        </p:nvSpPr>
        <p:spPr>
          <a:xfrm>
            <a:off x="4624191" y="2835822"/>
            <a:ext cx="681345" cy="925769"/>
          </a:xfrm>
          <a:custGeom>
            <a:rect b="b" l="l" r="r" t="t"/>
            <a:pathLst>
              <a:path extrusionOk="0" h="39186" w="28840">
                <a:moveTo>
                  <a:pt x="0" y="38970"/>
                </a:moveTo>
                <a:cubicBezTo>
                  <a:pt x="5206" y="39836"/>
                  <a:pt x="10404" y="36812"/>
                  <a:pt x="15255" y="34732"/>
                </a:cubicBezTo>
                <a:cubicBezTo>
                  <a:pt x="19017" y="33119"/>
                  <a:pt x="23936" y="33074"/>
                  <a:pt x="26556" y="29929"/>
                </a:cubicBezTo>
                <a:cubicBezTo>
                  <a:pt x="29876" y="25944"/>
                  <a:pt x="29043" y="19312"/>
                  <a:pt x="27403" y="14391"/>
                </a:cubicBezTo>
                <a:cubicBezTo>
                  <a:pt x="24660" y="6162"/>
                  <a:pt x="13597" y="-2193"/>
                  <a:pt x="5367" y="548"/>
                </a:cubicBezTo>
                <a:cubicBezTo>
                  <a:pt x="672" y="2112"/>
                  <a:pt x="0" y="9442"/>
                  <a:pt x="0" y="14391"/>
                </a:cubicBezTo>
              </a:path>
            </a:pathLst>
          </a:custGeom>
          <a:noFill/>
          <a:ln cap="flat" cmpd="sng" w="338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Google Shape;123;p19"/>
          <p:cNvSpPr/>
          <p:nvPr/>
        </p:nvSpPr>
        <p:spPr>
          <a:xfrm>
            <a:off x="4849342" y="2869193"/>
            <a:ext cx="681345" cy="925769"/>
          </a:xfrm>
          <a:custGeom>
            <a:rect b="b" l="l" r="r" t="t"/>
            <a:pathLst>
              <a:path extrusionOk="0" h="39186" w="28840">
                <a:moveTo>
                  <a:pt x="0" y="38970"/>
                </a:moveTo>
                <a:cubicBezTo>
                  <a:pt x="5206" y="39836"/>
                  <a:pt x="10404" y="36812"/>
                  <a:pt x="15255" y="34732"/>
                </a:cubicBezTo>
                <a:cubicBezTo>
                  <a:pt x="19017" y="33119"/>
                  <a:pt x="23936" y="33074"/>
                  <a:pt x="26556" y="29929"/>
                </a:cubicBezTo>
                <a:cubicBezTo>
                  <a:pt x="29876" y="25944"/>
                  <a:pt x="29043" y="19312"/>
                  <a:pt x="27403" y="14391"/>
                </a:cubicBezTo>
                <a:cubicBezTo>
                  <a:pt x="24660" y="6162"/>
                  <a:pt x="13597" y="-2193"/>
                  <a:pt x="5367" y="548"/>
                </a:cubicBezTo>
                <a:cubicBezTo>
                  <a:pt x="672" y="2112"/>
                  <a:pt x="0" y="9442"/>
                  <a:pt x="0" y="14391"/>
                </a:cubicBezTo>
              </a:path>
            </a:pathLst>
          </a:custGeom>
          <a:noFill/>
          <a:ln cap="flat" cmpd="sng" w="338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" name="Google Shape;124;p19"/>
          <p:cNvSpPr/>
          <p:nvPr/>
        </p:nvSpPr>
        <p:spPr>
          <a:xfrm>
            <a:off x="4853035" y="3751276"/>
            <a:ext cx="914382" cy="1995273"/>
          </a:xfrm>
          <a:custGeom>
            <a:rect b="b" l="l" r="r" t="t"/>
            <a:pathLst>
              <a:path extrusionOk="0" h="134294" w="38704">
                <a:moveTo>
                  <a:pt x="0" y="2925"/>
                </a:moveTo>
                <a:cubicBezTo>
                  <a:pt x="3647" y="1103"/>
                  <a:pt x="9538" y="-1618"/>
                  <a:pt x="12148" y="1513"/>
                </a:cubicBezTo>
                <a:cubicBezTo>
                  <a:pt x="23711" y="15383"/>
                  <a:pt x="15750" y="37455"/>
                  <a:pt x="16951" y="55473"/>
                </a:cubicBezTo>
                <a:cubicBezTo>
                  <a:pt x="18090" y="72564"/>
                  <a:pt x="17111" y="90202"/>
                  <a:pt x="22036" y="106608"/>
                </a:cubicBezTo>
                <a:cubicBezTo>
                  <a:pt x="24300" y="114151"/>
                  <a:pt x="27972" y="121345"/>
                  <a:pt x="32489" y="127796"/>
                </a:cubicBezTo>
                <a:cubicBezTo>
                  <a:pt x="34208" y="130251"/>
                  <a:pt x="37978" y="131386"/>
                  <a:pt x="38704" y="134294"/>
                </a:cubicBezTo>
              </a:path>
            </a:pathLst>
          </a:custGeom>
          <a:noFill/>
          <a:ln cap="flat" cmpd="sng" w="338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Google Shape;125;p19"/>
          <p:cNvSpPr/>
          <p:nvPr/>
        </p:nvSpPr>
        <p:spPr>
          <a:xfrm>
            <a:off x="4637014" y="3716253"/>
            <a:ext cx="1127448" cy="2041605"/>
          </a:xfrm>
          <a:custGeom>
            <a:rect b="b" l="l" r="r" t="t"/>
            <a:pathLst>
              <a:path extrusionOk="0" h="134294" w="38704">
                <a:moveTo>
                  <a:pt x="0" y="2925"/>
                </a:moveTo>
                <a:cubicBezTo>
                  <a:pt x="3647" y="1103"/>
                  <a:pt x="9538" y="-1618"/>
                  <a:pt x="12148" y="1513"/>
                </a:cubicBezTo>
                <a:cubicBezTo>
                  <a:pt x="23711" y="15383"/>
                  <a:pt x="15750" y="37455"/>
                  <a:pt x="16951" y="55473"/>
                </a:cubicBezTo>
                <a:cubicBezTo>
                  <a:pt x="18090" y="72564"/>
                  <a:pt x="17111" y="90202"/>
                  <a:pt x="22036" y="106608"/>
                </a:cubicBezTo>
                <a:cubicBezTo>
                  <a:pt x="24300" y="114151"/>
                  <a:pt x="27972" y="121345"/>
                  <a:pt x="32489" y="127796"/>
                </a:cubicBezTo>
                <a:cubicBezTo>
                  <a:pt x="34208" y="130251"/>
                  <a:pt x="37978" y="131386"/>
                  <a:pt x="38704" y="134294"/>
                </a:cubicBezTo>
              </a:path>
            </a:pathLst>
          </a:custGeom>
          <a:noFill/>
          <a:ln cap="flat" cmpd="sng" w="338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Google Shape;126;p19"/>
          <p:cNvSpPr/>
          <p:nvPr/>
        </p:nvSpPr>
        <p:spPr>
          <a:xfrm>
            <a:off x="4639460" y="4311347"/>
            <a:ext cx="1161504" cy="1435268"/>
          </a:xfrm>
          <a:custGeom>
            <a:rect b="b" l="l" r="r" t="t"/>
            <a:pathLst>
              <a:path extrusionOk="0" h="76405" w="46614">
                <a:moveTo>
                  <a:pt x="46614" y="76312"/>
                </a:moveTo>
                <a:cubicBezTo>
                  <a:pt x="33173" y="77057"/>
                  <a:pt x="18439" y="62287"/>
                  <a:pt x="16950" y="48908"/>
                </a:cubicBezTo>
                <a:cubicBezTo>
                  <a:pt x="15804" y="38611"/>
                  <a:pt x="16385" y="28192"/>
                  <a:pt x="16385" y="17832"/>
                </a:cubicBezTo>
                <a:cubicBezTo>
                  <a:pt x="16385" y="11869"/>
                  <a:pt x="16544" y="3908"/>
                  <a:pt x="11583" y="599"/>
                </a:cubicBezTo>
                <a:cubicBezTo>
                  <a:pt x="7360" y="-2218"/>
                  <a:pt x="2519" y="6079"/>
                  <a:pt x="0" y="10486"/>
                </a:cubicBezTo>
              </a:path>
            </a:pathLst>
          </a:custGeom>
          <a:noFill/>
          <a:ln cap="flat" cmpd="sng" w="33850">
            <a:solidFill>
              <a:srgbClr val="579D1C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27" name="Google Shape;127;p19"/>
          <p:cNvPicPr preferRelativeResize="0"/>
          <p:nvPr/>
        </p:nvPicPr>
        <p:blipFill rotWithShape="1">
          <a:blip r:embed="rId6">
            <a:alphaModFix/>
          </a:blip>
          <a:srcRect b="82861" l="55478" r="36590" t="15029"/>
          <a:stretch/>
        </p:blipFill>
        <p:spPr>
          <a:xfrm rot="-1799968">
            <a:off x="5189126" y="3281350"/>
            <a:ext cx="421026" cy="14924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NISE: Near Infrared Slit Exchanger</a:t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6400420" y="1848450"/>
            <a:ext cx="810000" cy="768600"/>
          </a:xfrm>
          <a:prstGeom prst="ellipse">
            <a:avLst/>
          </a:prstGeom>
          <a:noFill/>
          <a:ln cap="flat" cmpd="sng" w="38100">
            <a:solidFill>
              <a:srgbClr val="66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311700" y="2007600"/>
            <a:ext cx="3999900" cy="46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11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lang="it-IT" sz="1929"/>
              <a:t>PPS-20 piezo device</a:t>
            </a:r>
            <a:endParaRPr sz="1929"/>
          </a:p>
          <a:p>
            <a:pPr indent="-3511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b="1" lang="it-IT" sz="1929"/>
              <a:t>Initially</a:t>
            </a:r>
            <a:r>
              <a:rPr lang="it-IT" sz="1929"/>
              <a:t> Micronix controller MMC-103 </a:t>
            </a:r>
            <a:endParaRPr sz="1929"/>
          </a:p>
          <a:p>
            <a:pPr indent="-35115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30"/>
              <a:buChar char="○"/>
            </a:pPr>
            <a:r>
              <a:rPr lang="it-IT" sz="1929"/>
              <a:t>PLC module EL6023 (Serial interface RS485)</a:t>
            </a:r>
            <a:endParaRPr sz="1929"/>
          </a:p>
          <a:p>
            <a:pPr indent="-3511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b="1" lang="it-IT" sz="1929"/>
              <a:t>Then</a:t>
            </a:r>
            <a:r>
              <a:rPr lang="it-IT" sz="1929"/>
              <a:t> Micronix controller MMC-110 </a:t>
            </a:r>
            <a:endParaRPr sz="1929"/>
          </a:p>
          <a:p>
            <a:pPr indent="-35115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30"/>
              <a:buChar char="○"/>
            </a:pPr>
            <a:r>
              <a:rPr lang="it-IT" sz="1929"/>
              <a:t>PLC module </a:t>
            </a:r>
            <a:r>
              <a:rPr b="1" lang="it-IT" sz="1929"/>
              <a:t>EL6001</a:t>
            </a:r>
            <a:r>
              <a:rPr lang="it-IT" sz="1929"/>
              <a:t> (Serial interface </a:t>
            </a:r>
            <a:r>
              <a:rPr b="1" lang="it-IT" sz="1929"/>
              <a:t>RS232</a:t>
            </a:r>
            <a:r>
              <a:rPr lang="it-IT" sz="1929"/>
              <a:t>)</a:t>
            </a:r>
            <a:endParaRPr sz="1929"/>
          </a:p>
          <a:p>
            <a:pPr indent="-3511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lang="it-IT" sz="1929"/>
              <a:t>Special Device </a:t>
            </a:r>
            <a:r>
              <a:rPr lang="it-IT" sz="1929">
                <a:solidFill>
                  <a:srgbClr val="663399"/>
                </a:solidFill>
              </a:rPr>
              <a:t>sxinise</a:t>
            </a:r>
            <a:r>
              <a:rPr lang="it-IT" sz="1929"/>
              <a:t> INS module developed and tested.</a:t>
            </a:r>
            <a:endParaRPr sz="1929"/>
          </a:p>
          <a:p>
            <a:pPr indent="-3511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lang="it-IT" sz="1929"/>
              <a:t>Function Block in “NISE TwinCAT Solution” </a:t>
            </a:r>
            <a:endParaRPr sz="19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505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idx="4294967295" type="title"/>
          </p:nvPr>
        </p:nvSpPr>
        <p:spPr>
          <a:xfrm>
            <a:off x="74250" y="187050"/>
            <a:ext cx="6923100" cy="5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-IT" sz="2800">
                <a:solidFill>
                  <a:schemeClr val="dk2"/>
                </a:solidFill>
              </a:rPr>
              <a:t>controller →[</a:t>
            </a:r>
            <a:r>
              <a:rPr b="0" lang="it-IT" sz="2800">
                <a:solidFill>
                  <a:srgbClr val="663399"/>
                </a:solidFill>
              </a:rPr>
              <a:t>RS</a:t>
            </a:r>
            <a:r>
              <a:rPr lang="it-IT">
                <a:solidFill>
                  <a:srgbClr val="663399"/>
                </a:solidFill>
              </a:rPr>
              <a:t>232</a:t>
            </a:r>
            <a:r>
              <a:rPr b="0" lang="it-IT" sz="2800">
                <a:solidFill>
                  <a:schemeClr val="dk2"/>
                </a:solidFill>
              </a:rPr>
              <a:t>] → PLC → [</a:t>
            </a:r>
            <a:r>
              <a:rPr b="0" lang="it-IT" sz="2800">
                <a:solidFill>
                  <a:srgbClr val="663399"/>
                </a:solidFill>
              </a:rPr>
              <a:t>opcua</a:t>
            </a:r>
            <a:r>
              <a:rPr b="0" lang="it-IT" sz="2800">
                <a:solidFill>
                  <a:schemeClr val="dk2"/>
                </a:solidFill>
              </a:rPr>
              <a:t>]→IWS   </a:t>
            </a:r>
            <a:endParaRPr b="0" sz="2800">
              <a:solidFill>
                <a:srgbClr val="1F497D"/>
              </a:solidFill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b="0" l="24068" r="28658" t="0"/>
          <a:stretch/>
        </p:blipFill>
        <p:spPr>
          <a:xfrm>
            <a:off x="6997355" y="834000"/>
            <a:ext cx="2146644" cy="60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 title="VID_20200121_183357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19621"/>
            <a:ext cx="6997350" cy="524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AFC: Active Flexure Compensator</a:t>
            </a:r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 b="0" l="18612" r="69725" t="0"/>
          <a:stretch/>
        </p:blipFill>
        <p:spPr>
          <a:xfrm>
            <a:off x="7687951" y="2071376"/>
            <a:ext cx="845175" cy="43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811185" y="5441998"/>
            <a:ext cx="1193095" cy="1586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5">
            <a:alphaModFix/>
          </a:blip>
          <a:srcRect b="15177" l="12250" r="17228" t="19403"/>
          <a:stretch/>
        </p:blipFill>
        <p:spPr>
          <a:xfrm>
            <a:off x="198133" y="3943967"/>
            <a:ext cx="4230885" cy="261785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/>
          <p:nvPr/>
        </p:nvSpPr>
        <p:spPr>
          <a:xfrm rot="611846">
            <a:off x="3716023" y="5400756"/>
            <a:ext cx="2737807" cy="87597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7" name="Google Shape;147;p21"/>
          <p:cNvSpPr/>
          <p:nvPr/>
        </p:nvSpPr>
        <p:spPr>
          <a:xfrm rot="611586">
            <a:off x="3722510" y="5404280"/>
            <a:ext cx="2772016" cy="799523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Google Shape;148;p21"/>
          <p:cNvSpPr/>
          <p:nvPr/>
        </p:nvSpPr>
        <p:spPr>
          <a:xfrm rot="611614">
            <a:off x="3736741" y="5475241"/>
            <a:ext cx="2655411" cy="87597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Google Shape;149;p21"/>
          <p:cNvSpPr/>
          <p:nvPr/>
        </p:nvSpPr>
        <p:spPr>
          <a:xfrm rot="611614">
            <a:off x="3673436" y="5517503"/>
            <a:ext cx="2655411" cy="87597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Google Shape;150;p21"/>
          <p:cNvSpPr/>
          <p:nvPr/>
        </p:nvSpPr>
        <p:spPr>
          <a:xfrm rot="611614">
            <a:off x="3713907" y="5602204"/>
            <a:ext cx="2655411" cy="87597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Google Shape;151;p21"/>
          <p:cNvSpPr/>
          <p:nvPr/>
        </p:nvSpPr>
        <p:spPr>
          <a:xfrm rot="10405058">
            <a:off x="3962234" y="4773918"/>
            <a:ext cx="4334853" cy="541794"/>
          </a:xfrm>
          <a:custGeom>
            <a:rect b="b" l="l" r="r" t="t"/>
            <a:pathLst>
              <a:path extrusionOk="0" h="22724" w="169739">
                <a:moveTo>
                  <a:pt x="0" y="16701"/>
                </a:moveTo>
                <a:cubicBezTo>
                  <a:pt x="24130" y="595"/>
                  <a:pt x="56406" y="0"/>
                  <a:pt x="85417" y="0"/>
                </a:cubicBezTo>
                <a:cubicBezTo>
                  <a:pt x="107146" y="0"/>
                  <a:pt x="130275" y="1882"/>
                  <a:pt x="149480" y="12046"/>
                </a:cubicBezTo>
                <a:cubicBezTo>
                  <a:pt x="156227" y="15617"/>
                  <a:pt x="164346" y="17321"/>
                  <a:pt x="169739" y="22724"/>
                </a:cubicBezTo>
              </a:path>
            </a:pathLst>
          </a:custGeom>
          <a:noFill/>
          <a:ln cap="flat" cmpd="sng" w="38100">
            <a:solidFill>
              <a:srgbClr val="579D1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Google Shape;152;p21"/>
          <p:cNvSpPr/>
          <p:nvPr/>
        </p:nvSpPr>
        <p:spPr>
          <a:xfrm rot="10800000">
            <a:off x="3977125" y="3315880"/>
            <a:ext cx="4058675" cy="1646100"/>
          </a:xfrm>
          <a:custGeom>
            <a:rect b="b" l="l" r="r" t="t"/>
            <a:pathLst>
              <a:path extrusionOk="0" h="65844" w="162347">
                <a:moveTo>
                  <a:pt x="0" y="65844"/>
                </a:moveTo>
                <a:cubicBezTo>
                  <a:pt x="2479" y="58397"/>
                  <a:pt x="4490" y="50412"/>
                  <a:pt x="9308" y="44216"/>
                </a:cubicBezTo>
                <a:cubicBezTo>
                  <a:pt x="21273" y="28829"/>
                  <a:pt x="39395" y="18327"/>
                  <a:pt x="57492" y="11089"/>
                </a:cubicBezTo>
                <a:cubicBezTo>
                  <a:pt x="74013" y="4481"/>
                  <a:pt x="92350" y="3551"/>
                  <a:pt x="110056" y="1781"/>
                </a:cubicBezTo>
                <a:cubicBezTo>
                  <a:pt x="123135" y="474"/>
                  <a:pt x="136467" y="-900"/>
                  <a:pt x="149479" y="960"/>
                </a:cubicBezTo>
                <a:cubicBezTo>
                  <a:pt x="153741" y="1569"/>
                  <a:pt x="160986" y="-2029"/>
                  <a:pt x="162347" y="2055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Google Shape;153;p21"/>
          <p:cNvSpPr/>
          <p:nvPr/>
        </p:nvSpPr>
        <p:spPr>
          <a:xfrm>
            <a:off x="3997650" y="3453639"/>
            <a:ext cx="4264000" cy="1586273"/>
          </a:xfrm>
          <a:custGeom>
            <a:rect b="b" l="l" r="r" t="t"/>
            <a:pathLst>
              <a:path extrusionOk="0" h="63789" w="170560">
                <a:moveTo>
                  <a:pt x="0" y="63789"/>
                </a:moveTo>
                <a:cubicBezTo>
                  <a:pt x="10750" y="53026"/>
                  <a:pt x="23428" y="42780"/>
                  <a:pt x="38054" y="38601"/>
                </a:cubicBezTo>
                <a:cubicBezTo>
                  <a:pt x="46514" y="36183"/>
                  <a:pt x="55563" y="36813"/>
                  <a:pt x="64336" y="36138"/>
                </a:cubicBezTo>
                <a:cubicBezTo>
                  <a:pt x="79302" y="34986"/>
                  <a:pt x="94132" y="32441"/>
                  <a:pt x="108961" y="30115"/>
                </a:cubicBezTo>
                <a:cubicBezTo>
                  <a:pt x="131540" y="26574"/>
                  <a:pt x="165012" y="22172"/>
                  <a:pt x="170560" y="0"/>
                </a:cubicBezTo>
              </a:path>
            </a:pathLst>
          </a:custGeom>
          <a:noFill/>
          <a:ln cap="flat" cmpd="sng" w="38100">
            <a:solidFill>
              <a:srgbClr val="5B9BD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311700" y="1779000"/>
            <a:ext cx="3305100" cy="4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43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it-IT" sz="1665"/>
              <a:t>S-330 piezo device</a:t>
            </a:r>
            <a:endParaRPr sz="1665"/>
          </a:p>
          <a:p>
            <a:pPr indent="-3343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it-IT" sz="1665"/>
              <a:t>E-727 PI controller</a:t>
            </a:r>
            <a:endParaRPr sz="1665"/>
          </a:p>
          <a:p>
            <a:pPr indent="-3343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it-IT" sz="1665"/>
              <a:t>EL6001 PLC module (Serial interface RS232)</a:t>
            </a:r>
            <a:endParaRPr sz="1665"/>
          </a:p>
          <a:p>
            <a:pPr indent="-3343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it-IT" sz="1665"/>
              <a:t>Tested using PI software under Windows;</a:t>
            </a:r>
            <a:endParaRPr sz="1665"/>
          </a:p>
          <a:p>
            <a:pPr indent="-3343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it-IT" sz="1665"/>
              <a:t>Tested using custom python3 software.</a:t>
            </a:r>
            <a:endParaRPr sz="1665"/>
          </a:p>
          <a:p>
            <a:pPr indent="-3343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it-IT" sz="1665"/>
              <a:t>Special device developed in VLTSW</a:t>
            </a:r>
            <a:endParaRPr sz="1665"/>
          </a:p>
        </p:txBody>
      </p:sp>
      <p:sp>
        <p:nvSpPr>
          <p:cNvPr id="155" name="Google Shape;155;p21"/>
          <p:cNvSpPr txBox="1"/>
          <p:nvPr>
            <p:ph idx="2" type="body"/>
          </p:nvPr>
        </p:nvSpPr>
        <p:spPr>
          <a:xfrm>
            <a:off x="3474700" y="1626600"/>
            <a:ext cx="4595700" cy="4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import serial</a:t>
            </a:r>
            <a:b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</a:b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def send(cmd):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	finish  = serial.LF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	newline = b' ' + finish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	with serial.Serial(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         '/dev/ttyS0', 115200) as ser: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    	    ser.timeout = 0.1 </a:t>
            </a:r>
            <a:b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</a:b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    	    ser.write(cmd.encode() + finish)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    	    line = newline</a:t>
            </a:r>
            <a:b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</a:b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    	    while line[-2:] == newline: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        	    line += ser.readline() or finish 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888888"/>
                </a:solidFill>
                <a:latin typeface="Ubuntu Mono"/>
                <a:ea typeface="Ubuntu Mono"/>
                <a:cs typeface="Ubuntu Mono"/>
                <a:sym typeface="Ubuntu Mono"/>
              </a:rPr>
              <a:t>	    return line</a:t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65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311700" y="2007600"/>
            <a:ext cx="2737800" cy="4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for NISE, tested in PLC test bench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 Block </a:t>
            </a:r>
            <a:r>
              <a:rPr lang="it-IT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FB_AFC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developed at PLC level (TwinCAT)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Device </a:t>
            </a:r>
            <a:r>
              <a:rPr lang="it-IT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sxiafc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 developed at IWS level.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 mode based on Lookup table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66275" y="1493650"/>
            <a:ext cx="2986800" cy="3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3">
            <a:alphaModFix/>
          </a:blip>
          <a:srcRect b="22207" l="15034" r="16939" t="20997"/>
          <a:stretch/>
        </p:blipFill>
        <p:spPr>
          <a:xfrm rot="-3539544">
            <a:off x="2608400" y="5885979"/>
            <a:ext cx="762526" cy="685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4">
            <a:alphaModFix/>
          </a:blip>
          <a:srcRect b="0" l="0" r="0" t="33630"/>
          <a:stretch/>
        </p:blipFill>
        <p:spPr>
          <a:xfrm>
            <a:off x="3258747" y="1757475"/>
            <a:ext cx="5872426" cy="52569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/>
          <p:nvPr/>
        </p:nvSpPr>
        <p:spPr>
          <a:xfrm>
            <a:off x="7186750" y="5483800"/>
            <a:ext cx="1834800" cy="11337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4675225" y="5125375"/>
            <a:ext cx="2737737" cy="87601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" name="Google Shape;166;p22"/>
          <p:cNvSpPr/>
          <p:nvPr/>
        </p:nvSpPr>
        <p:spPr>
          <a:xfrm>
            <a:off x="4675225" y="5125375"/>
            <a:ext cx="2772000" cy="799513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Google Shape;167;p22"/>
          <p:cNvSpPr/>
          <p:nvPr/>
        </p:nvSpPr>
        <p:spPr>
          <a:xfrm>
            <a:off x="4709450" y="5202400"/>
            <a:ext cx="2655560" cy="87601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" name="Google Shape;168;p22"/>
          <p:cNvSpPr/>
          <p:nvPr/>
        </p:nvSpPr>
        <p:spPr>
          <a:xfrm>
            <a:off x="4654625" y="5255200"/>
            <a:ext cx="2655560" cy="87601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Google Shape;169;p22"/>
          <p:cNvSpPr/>
          <p:nvPr/>
        </p:nvSpPr>
        <p:spPr>
          <a:xfrm>
            <a:off x="4709450" y="5331400"/>
            <a:ext cx="2655560" cy="876014"/>
          </a:xfrm>
          <a:custGeom>
            <a:rect b="b" l="l" r="r" t="t"/>
            <a:pathLst>
              <a:path extrusionOk="0" h="31161" w="111426">
                <a:moveTo>
                  <a:pt x="0" y="0"/>
                </a:moveTo>
                <a:cubicBezTo>
                  <a:pt x="15100" y="15081"/>
                  <a:pt x="37520" y="25187"/>
                  <a:pt x="58861" y="25187"/>
                </a:cubicBezTo>
                <a:cubicBezTo>
                  <a:pt x="64395" y="25187"/>
                  <a:pt x="72767" y="26411"/>
                  <a:pt x="75014" y="21354"/>
                </a:cubicBezTo>
                <a:cubicBezTo>
                  <a:pt x="76927" y="17049"/>
                  <a:pt x="68461" y="8432"/>
                  <a:pt x="64884" y="11498"/>
                </a:cubicBezTo>
                <a:cubicBezTo>
                  <a:pt x="60901" y="14912"/>
                  <a:pt x="65086" y="22798"/>
                  <a:pt x="68444" y="26829"/>
                </a:cubicBezTo>
                <a:cubicBezTo>
                  <a:pt x="71718" y="30758"/>
                  <a:pt x="78124" y="30596"/>
                  <a:pt x="83227" y="30936"/>
                </a:cubicBezTo>
                <a:cubicBezTo>
                  <a:pt x="92606" y="31562"/>
                  <a:pt x="102026" y="30662"/>
                  <a:pt x="111426" y="30662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" name="Google Shape;170;p22"/>
          <p:cNvSpPr/>
          <p:nvPr/>
        </p:nvSpPr>
        <p:spPr>
          <a:xfrm>
            <a:off x="5393900" y="2907800"/>
            <a:ext cx="3549025" cy="2219325"/>
          </a:xfrm>
          <a:custGeom>
            <a:rect b="b" l="l" r="r" t="t"/>
            <a:pathLst>
              <a:path extrusionOk="0" h="88773" w="141961">
                <a:moveTo>
                  <a:pt x="0" y="61599"/>
                </a:moveTo>
                <a:cubicBezTo>
                  <a:pt x="22207" y="71472"/>
                  <a:pt x="44886" y="81194"/>
                  <a:pt x="68716" y="85965"/>
                </a:cubicBezTo>
                <a:cubicBezTo>
                  <a:pt x="81691" y="88563"/>
                  <a:pt x="96199" y="90781"/>
                  <a:pt x="108413" y="85691"/>
                </a:cubicBezTo>
                <a:cubicBezTo>
                  <a:pt x="113241" y="83679"/>
                  <a:pt x="116096" y="78592"/>
                  <a:pt x="119912" y="75014"/>
                </a:cubicBezTo>
                <a:cubicBezTo>
                  <a:pt x="135473" y="60423"/>
                  <a:pt x="143898" y="35985"/>
                  <a:pt x="141540" y="14784"/>
                </a:cubicBezTo>
                <a:cubicBezTo>
                  <a:pt x="140890" y="8939"/>
                  <a:pt x="135450" y="3158"/>
                  <a:pt x="129768" y="1643"/>
                </a:cubicBezTo>
                <a:cubicBezTo>
                  <a:pt x="125677" y="552"/>
                  <a:pt x="120695" y="2350"/>
                  <a:pt x="117174" y="0"/>
                </a:cubicBezTo>
              </a:path>
            </a:pathLst>
          </a:custGeom>
          <a:noFill/>
          <a:ln cap="flat" cmpd="sng" w="38100">
            <a:solidFill>
              <a:srgbClr val="579D1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1" name="Google Shape;171;p22"/>
          <p:cNvSpPr/>
          <p:nvPr/>
        </p:nvSpPr>
        <p:spPr>
          <a:xfrm>
            <a:off x="5428100" y="2435550"/>
            <a:ext cx="3627700" cy="2830400"/>
          </a:xfrm>
          <a:custGeom>
            <a:rect b="b" l="l" r="r" t="t"/>
            <a:pathLst>
              <a:path extrusionOk="0" h="113216" w="145108">
                <a:moveTo>
                  <a:pt x="0" y="80763"/>
                </a:moveTo>
                <a:cubicBezTo>
                  <a:pt x="17610" y="85170"/>
                  <a:pt x="34250" y="92813"/>
                  <a:pt x="51470" y="98558"/>
                </a:cubicBezTo>
                <a:cubicBezTo>
                  <a:pt x="57550" y="100586"/>
                  <a:pt x="62710" y="104728"/>
                  <a:pt x="68443" y="107593"/>
                </a:cubicBezTo>
                <a:cubicBezTo>
                  <a:pt x="82487" y="114612"/>
                  <a:pt x="102971" y="115916"/>
                  <a:pt x="115532" y="106497"/>
                </a:cubicBezTo>
                <a:cubicBezTo>
                  <a:pt x="138183" y="89511"/>
                  <a:pt x="149394" y="53965"/>
                  <a:pt x="143457" y="26282"/>
                </a:cubicBezTo>
                <a:cubicBezTo>
                  <a:pt x="140735" y="13587"/>
                  <a:pt x="127026" y="4110"/>
                  <a:pt x="114711" y="0"/>
                </a:cubicBezTo>
              </a:path>
            </a:pathLst>
          </a:custGeom>
          <a:noFill/>
          <a:ln cap="flat" cmpd="sng" w="38100">
            <a:solidFill>
              <a:srgbClr val="729FC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Google Shape;172;p22"/>
          <p:cNvSpPr/>
          <p:nvPr/>
        </p:nvSpPr>
        <p:spPr>
          <a:xfrm>
            <a:off x="5504300" y="2312350"/>
            <a:ext cx="3627700" cy="3029660"/>
          </a:xfrm>
          <a:custGeom>
            <a:rect b="b" l="l" r="r" t="t"/>
            <a:pathLst>
              <a:path extrusionOk="0" h="113216" w="145108">
                <a:moveTo>
                  <a:pt x="0" y="80763"/>
                </a:moveTo>
                <a:cubicBezTo>
                  <a:pt x="17610" y="85170"/>
                  <a:pt x="34250" y="92813"/>
                  <a:pt x="51470" y="98558"/>
                </a:cubicBezTo>
                <a:cubicBezTo>
                  <a:pt x="57550" y="100586"/>
                  <a:pt x="62710" y="104728"/>
                  <a:pt x="68443" y="107593"/>
                </a:cubicBezTo>
                <a:cubicBezTo>
                  <a:pt x="82487" y="114612"/>
                  <a:pt x="102971" y="115916"/>
                  <a:pt x="115532" y="106497"/>
                </a:cubicBezTo>
                <a:cubicBezTo>
                  <a:pt x="138183" y="89511"/>
                  <a:pt x="149394" y="53965"/>
                  <a:pt x="143457" y="26282"/>
                </a:cubicBezTo>
                <a:cubicBezTo>
                  <a:pt x="140735" y="13587"/>
                  <a:pt x="127026" y="4110"/>
                  <a:pt x="114711" y="0"/>
                </a:cubicBezTo>
              </a:path>
            </a:pathLst>
          </a:cu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Google Shape;173;p22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AFC: Active Flexure Compensator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