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6" r:id="rId2"/>
    <p:sldId id="382" r:id="rId3"/>
    <p:sldId id="384" r:id="rId4"/>
    <p:sldId id="263" r:id="rId5"/>
    <p:sldId id="266" r:id="rId6"/>
    <p:sldId id="399" r:id="rId7"/>
    <p:sldId id="261" r:id="rId8"/>
    <p:sldId id="267" r:id="rId9"/>
    <p:sldId id="264" r:id="rId10"/>
    <p:sldId id="386" r:id="rId11"/>
    <p:sldId id="258" r:id="rId12"/>
    <p:sldId id="395" r:id="rId13"/>
    <p:sldId id="260" r:id="rId14"/>
    <p:sldId id="403" r:id="rId15"/>
    <p:sldId id="257" r:id="rId16"/>
    <p:sldId id="268" r:id="rId17"/>
    <p:sldId id="269" r:id="rId18"/>
    <p:sldId id="262" r:id="rId19"/>
    <p:sldId id="393" r:id="rId20"/>
    <p:sldId id="398" r:id="rId21"/>
    <p:sldId id="400" r:id="rId22"/>
    <p:sldId id="388" r:id="rId23"/>
    <p:sldId id="389" r:id="rId24"/>
    <p:sldId id="392" r:id="rId25"/>
    <p:sldId id="396" r:id="rId26"/>
    <p:sldId id="401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err="1"/>
              <a:t>Stima</a:t>
            </a:r>
            <a:r>
              <a:rPr lang="en-US" sz="1200" baseline="0" dirty="0"/>
              <a:t> </a:t>
            </a:r>
            <a:r>
              <a:rPr lang="en-US" sz="1200" baseline="0" dirty="0" err="1"/>
              <a:t>i</a:t>
            </a:r>
            <a:r>
              <a:rPr lang="en-US" sz="1200" dirty="0" err="1"/>
              <a:t>nvestimenti</a:t>
            </a:r>
            <a:r>
              <a:rPr lang="en-US" sz="1200" dirty="0"/>
              <a:t> </a:t>
            </a:r>
            <a:r>
              <a:rPr lang="en-US" sz="1200" dirty="0" err="1"/>
              <a:t>globali</a:t>
            </a:r>
            <a:r>
              <a:rPr lang="en-US" sz="1200" dirty="0"/>
              <a:t> in </a:t>
            </a:r>
            <a:r>
              <a:rPr lang="en-US" sz="1200" dirty="0" err="1"/>
              <a:t>mld</a:t>
            </a:r>
            <a:r>
              <a:rPr lang="en-US" sz="1200" dirty="0"/>
              <a:t> $ (Gartner)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6.5411786417322829E-2"/>
          <c:y val="0.10320711717475903"/>
          <c:w val="0.82458310688692005"/>
          <c:h val="0.81105371487120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Investimenti globali in mld $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Foglio1!$A$2:$A$7</c:f>
              <c:strCache>
                <c:ptCount val="6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Manhattan prj.(*)</c:v>
                </c:pt>
                <c:pt idx="4">
                  <c:v>Prg. Apollo (*)</c:v>
                </c:pt>
                <c:pt idx="5">
                  <c:v>ELT+SKA+CTA (*)</c:v>
                </c:pt>
              </c:strCache>
            </c:strRef>
          </c:cat>
          <c:val>
            <c:numRef>
              <c:f>Foglio1!$B$2:$B$7</c:f>
              <c:numCache>
                <c:formatCode>General</c:formatCode>
                <c:ptCount val="6"/>
                <c:pt idx="0">
                  <c:v>988</c:v>
                </c:pt>
                <c:pt idx="1">
                  <c:v>1757.152</c:v>
                </c:pt>
                <c:pt idx="2">
                  <c:v>2527.8449999999998</c:v>
                </c:pt>
                <c:pt idx="3">
                  <c:v>31</c:v>
                </c:pt>
                <c:pt idx="4">
                  <c:v>298</c:v>
                </c:pt>
                <c:pt idx="5">
                  <c:v>4.6399999999999997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F0-4E38-AF82-53B2162A3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0111296"/>
        <c:axId val="610114624"/>
      </c:barChart>
      <c:catAx>
        <c:axId val="61011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10114624"/>
        <c:crosses val="autoZero"/>
        <c:auto val="1"/>
        <c:lblAlgn val="ctr"/>
        <c:lblOffset val="100"/>
        <c:noMultiLvlLbl val="0"/>
      </c:catAx>
      <c:valAx>
        <c:axId val="61011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1011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B5431-53EE-49AD-A4BD-D00C102EC970}" type="datetimeFigureOut">
              <a:rPr lang="it-IT" smtClean="0"/>
              <a:t>08/03/2026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2A44A-9AD0-48A3-A144-B0ECAC98938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41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0C2FD8-6251-4617-A456-EE38D9E80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580126-E9CC-40C0-B8F6-90FB0E260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A3FD35-1D19-4E91-9497-455652F0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F2172A-4DC8-4E0F-8980-01DF7F94D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752BEA-C4C4-4101-8E77-C6AE9033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80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E75C8-0D65-4D9C-983F-0DAA94C6B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923843C-51E3-4DCC-9658-F87B7E64E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E38004-7752-4C3C-9689-1306A89C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CFF3DE-FDB1-44B1-8ED7-50EFBC332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6EB03F-DB8A-47DA-A3AD-2C39E8C0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73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318484F-3E6D-4DAC-9EF8-390EA5B59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86965E-C107-40F0-A87C-1B30AA7B9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7D2054-6039-45CB-89FA-9DC136B1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397FD4-7BCE-4954-BFBC-A9D788B8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625466-7536-4EAC-B006-6B38027FE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97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7C87D4-5D3F-481A-9EC4-D8CD8E3C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A6E907-F101-456F-83D8-5A339D636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71EB51-074F-4CF1-AE3A-4C6721070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ABE9DF-220A-4C5A-BE11-F83FDF13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42A882-CCD6-4212-B113-E95871E5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39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59F862-E4B8-4894-874F-D8C53A7B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66B254-7390-4C23-9786-72A245817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377683-1FEC-4745-A736-D5BC3193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E6D8A5-0B39-4C19-B63E-7F6ECF14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B764DE-0D09-4ECA-9588-1054E8CF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04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77D95D-5A28-4D90-8946-44E925F7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8E3860-A59A-434D-A359-098FA2EFE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F611A6-3C3F-43F6-A136-8452486A9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E04ECA-1941-407B-A66E-0655BDBD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1A2C83-80E2-460D-BDF1-83B06AE6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BA3B15-9771-4847-AD57-80A6D947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53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535AD-8C0B-4D92-A1EB-4FA5B425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99FC62-C4B1-4AAB-9787-59D1549B6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750B31-5701-4FDF-A415-DF9847F3D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B879CA7-1E0C-4608-90F4-FF4BBDB76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F316721-1037-48A4-B8D1-2F1BE637C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6A69BCB-36A5-4B8D-9BEB-5F11C72E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16A531D-6CA5-4FFB-812F-595F9B8F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C3603F-41A8-45CB-9095-15281987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69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F3728-57AE-48F6-B38C-7D489C3D9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A6DE9D-E64D-4B40-8121-34258634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C235AB-51E9-4329-A550-88037517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041FD46-0BC6-4996-8032-38784092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2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B9974A2-CDFA-43F7-BC34-9B73C2DB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AC9AAA1-0700-4EE9-A68F-4C608983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9704BD-6CA4-4DF9-8876-77ABC910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01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A2A387-D717-47CB-BBED-AF326F314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E93D48-08EB-446B-AB0F-CC02D7920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0AEE4CE-EC2D-4569-B99F-227F12F79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551A59-36B7-437C-989A-11F3D8C6E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E7C51E-2E50-4AC8-8959-38B5041E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587A5C-BBAE-4573-8783-400E520B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90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D1690-19F2-404A-8675-035FFFF9D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76DF741-8509-41D5-A349-B7DAB719AF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037633-9BC0-412D-A6E9-AD632E77B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E8092A3-65BA-497D-A3FF-FA5408F81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3545AC-9C02-497A-811F-141E8F07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1716AE-E173-410F-82C4-B0567B54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88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409D984-E9A2-477C-AEB6-3590DD21C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44A360-6979-4F5E-92ED-38F552FD2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570D76-C98B-409F-8572-200A17524A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369E5-5A07-41D1-8F88-4A8ED49E6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4EED2E-587A-4B87-8B80-73BC7F8CB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B0259-A9F7-48C4-9CE5-8CDE213F5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58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genia.inaf.it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ECCC6A-63EB-48B2-9188-5EC35BD6A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033396"/>
          </a:xfrm>
        </p:spPr>
        <p:txBody>
          <a:bodyPr>
            <a:normAutofit/>
          </a:bodyPr>
          <a:lstStyle/>
          <a:p>
            <a:r>
              <a:rPr lang="it-IT" dirty="0"/>
              <a:t>L’A.I. dopo </a:t>
            </a:r>
            <a:r>
              <a:rPr lang="it-IT" dirty="0" err="1"/>
              <a:t>ChatGPT</a:t>
            </a:r>
            <a:br>
              <a:rPr lang="it-IT" dirty="0"/>
            </a:br>
            <a:r>
              <a:rPr lang="it-IT" sz="4000" dirty="0"/>
              <a:t>proposte per una strategia INAF</a:t>
            </a:r>
            <a:endParaRPr lang="it-IT" sz="54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3877E16-B507-4186-A5CA-7F359B188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4749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Giulio Capasso a nome del gruppo </a:t>
            </a:r>
            <a:r>
              <a:rPr lang="it-IT" dirty="0" err="1"/>
              <a:t>GenIA</a:t>
            </a:r>
            <a:endParaRPr lang="it-IT" dirty="0"/>
          </a:p>
          <a:p>
            <a:endParaRPr lang="it-IT" dirty="0"/>
          </a:p>
          <a:p>
            <a:r>
              <a:rPr lang="it-IT" dirty="0"/>
              <a:t>USC-C General Assembly</a:t>
            </a:r>
          </a:p>
          <a:p>
            <a:r>
              <a:rPr lang="it-IT" sz="2000" dirty="0"/>
              <a:t>Trieste, 9/3/2026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A2B4F07-58EA-4479-8B80-26456C29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37" y="5947401"/>
            <a:ext cx="5411926" cy="9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09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8C2548-CEBF-4CCA-BABC-776FDF6B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Non è tutto oro quello che luccica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E1EC7B-715D-4911-8443-6436C3948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Sviluppare agenti AI è facile</a:t>
            </a:r>
          </a:p>
          <a:p>
            <a:r>
              <a:rPr lang="it-IT" dirty="0"/>
              <a:t>Sviluppare agenti AI </a:t>
            </a:r>
            <a:r>
              <a:rPr lang="it-IT" b="1" u="sng" dirty="0"/>
              <a:t>efficaci</a:t>
            </a:r>
            <a:r>
              <a:rPr lang="it-IT" dirty="0"/>
              <a:t> è </a:t>
            </a:r>
            <a:r>
              <a:rPr lang="it-IT" b="1" dirty="0">
                <a:solidFill>
                  <a:srgbClr val="FF0000"/>
                </a:solidFill>
              </a:rPr>
              <a:t>difficile</a:t>
            </a:r>
            <a:r>
              <a:rPr lang="it-IT" dirty="0"/>
              <a:t>. Es.: difficoltà nel testing (pochi utilizzatori, scenari imprevisti, ecc.), divergenza dei loop, ecc...</a:t>
            </a:r>
          </a:p>
          <a:p>
            <a:r>
              <a:rPr lang="it-IT" dirty="0"/>
              <a:t>Necessità di agenti specializzati sul dominio</a:t>
            </a:r>
          </a:p>
          <a:p>
            <a:r>
              <a:rPr lang="it-IT" dirty="0"/>
              <a:t>Ad oggi le percentuali di successo delle implementazioni reali sono basse.</a:t>
            </a:r>
          </a:p>
          <a:p>
            <a:r>
              <a:rPr lang="it-IT" dirty="0"/>
              <a:t>Agenti custom Vs. soluzioni precostruite</a:t>
            </a:r>
          </a:p>
          <a:p>
            <a:r>
              <a:rPr lang="it-IT" dirty="0"/>
              <a:t>Costi di inferenza</a:t>
            </a:r>
          </a:p>
          <a:p>
            <a:r>
              <a:rPr lang="it-IT" dirty="0"/>
              <a:t>Eppure...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C943F4-F9E1-42DD-82C2-E961F3E2D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B196D2-E350-46F5-AD83-5257C5A7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285145-F867-49F7-8EB5-57A0971B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959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053099-E9D4-41A2-A6A6-AC7C9C3D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Dic. 2025 - Agenti per il coding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75BA58-532D-4D22-A99F-D370A6B84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Larga adozione da parte di sviluppatori professionali e aziende SW</a:t>
            </a:r>
          </a:p>
          <a:p>
            <a:r>
              <a:rPr lang="it-IT" dirty="0"/>
              <a:t>Dimostrazione che l’AI può supportare lo sviluppo di sistemi affidabili, con output certi e </a:t>
            </a:r>
            <a:r>
              <a:rPr lang="it-IT" u="sng" dirty="0"/>
              <a:t>verificabili</a:t>
            </a:r>
          </a:p>
          <a:p>
            <a:r>
              <a:rPr lang="it-IT" dirty="0"/>
              <a:t>aumento di produttività nello sviluppo del SW </a:t>
            </a:r>
            <a:br>
              <a:rPr lang="it-IT" dirty="0"/>
            </a:br>
            <a:r>
              <a:rPr lang="it-IT" dirty="0"/>
              <a:t>			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/>
              <a:t>accelerazione nello sviluppo di nuovi sistemi AI</a:t>
            </a:r>
          </a:p>
          <a:p>
            <a:r>
              <a:rPr lang="it-IT" dirty="0"/>
              <a:t>maggiore efficacia degli agenti AI (</a:t>
            </a:r>
            <a:r>
              <a:rPr lang="it-IT" b="1" i="1" dirty="0"/>
              <a:t>plan-code-</a:t>
            </a:r>
            <a:r>
              <a:rPr lang="it-IT" b="1" i="1" dirty="0" err="1"/>
              <a:t>execute</a:t>
            </a:r>
            <a:r>
              <a:rPr lang="it-IT" dirty="0"/>
              <a:t>)</a:t>
            </a:r>
          </a:p>
          <a:p>
            <a:r>
              <a:rPr lang="it-IT" dirty="0"/>
              <a:t>un passo fondamentale verso la </a:t>
            </a:r>
            <a:r>
              <a:rPr lang="it-IT" b="1" i="1" dirty="0"/>
              <a:t>self-</a:t>
            </a:r>
            <a:r>
              <a:rPr lang="it-IT" b="1" i="1" dirty="0" err="1"/>
              <a:t>improving</a:t>
            </a:r>
            <a:r>
              <a:rPr lang="it-IT" b="1" i="1" dirty="0"/>
              <a:t> AI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524624-AE8D-4C6A-A543-2FB96710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4005DD-DD22-4A63-A771-F60DB411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0860F0-04D9-45B1-8127-5846B0E5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64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ddit SWE">
            <a:hlinkClick r:id="" action="ppaction://media"/>
            <a:extLst>
              <a:ext uri="{FF2B5EF4-FFF2-40B4-BE49-F238E27FC236}">
                <a16:creationId xmlns:a16="http://schemas.microsoft.com/office/drawing/2014/main" id="{6215DD83-2BF1-40AF-8818-2BAFF1C43DB4}"/>
              </a:ext>
            </a:extLst>
          </p:cNvPr>
          <p:cNvPicPr preferRelativeResize="0"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9311"/>
          <a:stretch/>
        </p:blipFill>
        <p:spPr>
          <a:xfrm>
            <a:off x="5730440" y="0"/>
            <a:ext cx="4255947" cy="6118937"/>
          </a:xfr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262251-3603-4608-BFA9-0247A73520C9}"/>
              </a:ext>
            </a:extLst>
          </p:cNvPr>
          <p:cNvSpPr txBox="1"/>
          <p:nvPr/>
        </p:nvSpPr>
        <p:spPr>
          <a:xfrm>
            <a:off x="9982200" y="5349132"/>
            <a:ext cx="2148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da u/</a:t>
            </a:r>
            <a:r>
              <a:rPr lang="it-IT" sz="1400" dirty="0" err="1"/>
              <a:t>MetaKnowing</a:t>
            </a:r>
            <a:r>
              <a:rPr lang="it-IT" sz="1400" dirty="0"/>
              <a:t>, </a:t>
            </a:r>
            <a:r>
              <a:rPr lang="it-IT" sz="1400" dirty="0" err="1"/>
              <a:t>Reddit</a:t>
            </a:r>
            <a:endParaRPr lang="it-IT" sz="140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46A21CD-C792-46BD-B4F7-33734850D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C1D5C2A-4F20-4D35-A487-A9B82FEC8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0934F8-0411-4576-B0BE-FDF0EEEA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12</a:t>
            </a:fld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B567C851-5E46-4D17-94E7-9C30C56F0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8926" y="1586706"/>
            <a:ext cx="4477378" cy="3684588"/>
          </a:xfrm>
        </p:spPr>
        <p:txBody>
          <a:bodyPr anchor="ctr"/>
          <a:lstStyle/>
          <a:p>
            <a:pPr marL="0" indent="0">
              <a:buNone/>
            </a:pPr>
            <a:r>
              <a:rPr lang="it-IT" dirty="0"/>
              <a:t>Adesso è tutto bello ed entusiasmante...</a:t>
            </a:r>
          </a:p>
          <a:p>
            <a:pPr marL="0" indent="0" algn="r">
              <a:buNone/>
            </a:pPr>
            <a:r>
              <a:rPr lang="it-IT" dirty="0"/>
              <a:t>... ma presto impatterà sul mercato del lavoro</a:t>
            </a:r>
          </a:p>
        </p:txBody>
      </p:sp>
    </p:spTree>
    <p:extLst>
      <p:ext uri="{BB962C8B-B14F-4D97-AF65-F5344CB8AC3E}">
        <p14:creationId xmlns:p14="http://schemas.microsoft.com/office/powerpoint/2010/main" val="376489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EA8B6-6105-409C-BDCB-33E688C8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Oggi lo sviluppo dell’AI è in forte accelerazione,</a:t>
            </a:r>
            <a:br>
              <a:rPr lang="it-IT" dirty="0"/>
            </a:br>
            <a:r>
              <a:rPr lang="it-IT" dirty="0"/>
              <a:t>quanto durerà e cosa lo potrà arrestare?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46DC68-88D6-4360-8410-F54F729BE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/>
              <a:t>Fattori sistemici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B9D29B-2D68-4FFB-8A49-65E448259D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it-IT" dirty="0"/>
          </a:p>
          <a:p>
            <a:r>
              <a:rPr lang="it-IT" dirty="0"/>
              <a:t>Fabbisogno energetico</a:t>
            </a:r>
          </a:p>
          <a:p>
            <a:r>
              <a:rPr lang="it-IT" dirty="0"/>
              <a:t>supply chain dell’HW</a:t>
            </a:r>
          </a:p>
          <a:p>
            <a:r>
              <a:rPr lang="it-IT" dirty="0"/>
              <a:t>geopolitica</a:t>
            </a:r>
          </a:p>
          <a:p>
            <a:r>
              <a:rPr lang="it-IT" dirty="0"/>
              <a:t>sostenibilità dei costi /</a:t>
            </a:r>
            <a:br>
              <a:rPr lang="it-IT" dirty="0"/>
            </a:br>
            <a:r>
              <a:rPr lang="it-IT" dirty="0"/>
              <a:t>velocità di adozione</a:t>
            </a:r>
          </a:p>
          <a:p>
            <a:r>
              <a:rPr lang="it-IT" dirty="0"/>
              <a:t>regolamentazione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19CF39-5E80-4A80-AB86-C24AB1D42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/>
              <a:t>Fattori architetturali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AF2E433-1130-4E42-AC9D-76D51BA0790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modelli probabilistici non adatti a gestire nessi causali o logica formale</a:t>
            </a:r>
            <a:br>
              <a:rPr lang="it-IT" dirty="0"/>
            </a:b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ricerca su nuove architetture, es.: AI neuro-simbolica, </a:t>
            </a:r>
            <a:r>
              <a:rPr lang="it-IT" dirty="0" err="1"/>
              <a:t>causal</a:t>
            </a:r>
            <a:r>
              <a:rPr lang="it-IT" dirty="0"/>
              <a:t> models, ecc.</a:t>
            </a:r>
          </a:p>
          <a:p>
            <a:r>
              <a:rPr lang="it-IT" dirty="0"/>
              <a:t>crescita della complessità computazionale</a:t>
            </a:r>
          </a:p>
          <a:p>
            <a:r>
              <a:rPr lang="it-IT" dirty="0"/>
              <a:t>scarsità di dati di addestramento e ricorso a dati sintetici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0F2A5D8-5CBE-47FB-8244-6F650DD72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7E451F9-B30A-4819-890C-7CEB2DD6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9A769C6-01C2-4BAF-A7AA-F06F34E9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675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0F2A5D8-5CBE-47FB-8244-6F650DD72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7E451F9-B30A-4819-890C-7CEB2DD62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9A769C6-01C2-4BAF-A7AA-F06F34E9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14</a:t>
            </a:fld>
            <a:endParaRPr lang="it-IT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0927F55F-A470-4A06-848F-517DB02A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495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Esempio di modello ibrido </a:t>
            </a:r>
            <a:r>
              <a:rPr lang="it-IT" dirty="0" err="1"/>
              <a:t>LLM+neurosimbolico</a:t>
            </a:r>
            <a:endParaRPr lang="it-IT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DF940F56-FCD2-4C86-AEB3-CF83227DF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0" y="1190079"/>
            <a:ext cx="9471496" cy="5166271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7AF9E34-77D4-49EE-BB8F-24DEEB2591F4}"/>
              </a:ext>
            </a:extLst>
          </p:cNvPr>
          <p:cNvSpPr txBox="1"/>
          <p:nvPr/>
        </p:nvSpPr>
        <p:spPr>
          <a:xfrm>
            <a:off x="9927771" y="1607736"/>
            <a:ext cx="211015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generato da:</a:t>
            </a:r>
            <a:br>
              <a:rPr lang="it-IT" sz="1400" dirty="0"/>
            </a:br>
            <a:r>
              <a:rPr lang="en-US" sz="1400" b="0" i="1" dirty="0">
                <a:solidFill>
                  <a:srgbClr val="000000"/>
                </a:solidFill>
                <a:effectLst/>
                <a:latin typeface="SFRM1728"/>
              </a:rPr>
              <a:t>Accelerating Scientific Research with Gemini: Case Studies and Common Techniques - par.2.6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SFRM1728"/>
              </a:rPr>
              <a:t>, D.P.</a:t>
            </a:r>
            <a:r>
              <a:rPr lang="it-IT" sz="1400" b="0" i="0" dirty="0">
                <a:solidFill>
                  <a:srgbClr val="000000"/>
                </a:solidFill>
                <a:effectLst/>
                <a:latin typeface="SFRM1200"/>
              </a:rPr>
              <a:t>Woodruff</a:t>
            </a:r>
            <a:r>
              <a:rPr lang="it-IT" sz="1400" dirty="0"/>
              <a:t> et al., FEB-2026;</a:t>
            </a:r>
          </a:p>
          <a:p>
            <a:r>
              <a:rPr lang="en-US" sz="1400" i="1" dirty="0"/>
              <a:t>Solving an Open Problem in Theoretical Physics using AI-Assisted Discovery</a:t>
            </a:r>
            <a:r>
              <a:rPr lang="it-IT" sz="1400" dirty="0"/>
              <a:t>, </a:t>
            </a:r>
            <a:r>
              <a:rPr lang="it-IT" sz="1400" dirty="0" err="1"/>
              <a:t>M.P.Brenner</a:t>
            </a:r>
            <a:r>
              <a:rPr lang="it-IT" sz="1400" dirty="0"/>
              <a:t> et al., MAR-2026</a:t>
            </a: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3839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2C5E7-0F2D-4D49-923E-0F50222A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Sfida: velocità + accelerazione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9D8F364-DA28-41F4-BA63-4DE70434B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Raddoppio delle capacità ogni 7 mesi (cit. Goeffrey </a:t>
            </a:r>
            <a:r>
              <a:rPr lang="it-IT" dirty="0" err="1"/>
              <a:t>Hinton</a:t>
            </a:r>
            <a:r>
              <a:rPr lang="it-IT" dirty="0"/>
              <a:t>, dic. 2025)</a:t>
            </a:r>
          </a:p>
          <a:p>
            <a:r>
              <a:rPr lang="it-IT" dirty="0"/>
              <a:t>Nei prossimi anni è probabile una (forte) accelerazione nelle innovazioni</a:t>
            </a:r>
          </a:p>
          <a:p>
            <a:r>
              <a:rPr lang="it-IT" dirty="0"/>
              <a:t>Questa velocità è superiore:</a:t>
            </a:r>
          </a:p>
          <a:p>
            <a:pPr lvl="1"/>
            <a:r>
              <a:rPr lang="it-IT" dirty="0"/>
              <a:t>alla durata media dei progetti di ricerca</a:t>
            </a:r>
          </a:p>
          <a:p>
            <a:pPr lvl="1"/>
            <a:r>
              <a:rPr lang="it-IT" dirty="0"/>
              <a:t>alla velocità dei nostri processi burocratici</a:t>
            </a:r>
          </a:p>
          <a:p>
            <a:pPr lvl="1"/>
            <a:r>
              <a:rPr lang="it-IT" dirty="0"/>
              <a:t>alla capacità con cui una organizzazione si può adattare (limiti organizzativi)</a:t>
            </a:r>
          </a:p>
          <a:p>
            <a:pPr lvl="1"/>
            <a:r>
              <a:rPr lang="it-IT" dirty="0"/>
              <a:t>alle capacità di adattamento e apprendimento di un individuo (limiti individuali)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1A3854-954F-4CE7-8E94-F7E7CA2D7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469486-0B06-4143-956E-F8EAF213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EB669D-B0B9-4BFF-86BA-A03A3495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135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9A18E-476C-480E-9F8E-011E483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Innovazione veloce: Limiti organizzativi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DF4348-44C4-4291-AC26-2406FFAC8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151914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dirty="0"/>
              <a:t>Capacità dell’INAF di assimilare l’innovazione e introdurla nelle attività. Obiettivo: contenere l’</a:t>
            </a:r>
            <a:r>
              <a:rPr lang="it-IT" i="1" dirty="0"/>
              <a:t>adoption gap</a:t>
            </a:r>
            <a:endParaRPr lang="it-IT" dirty="0"/>
          </a:p>
          <a:p>
            <a:r>
              <a:rPr lang="it-IT" dirty="0"/>
              <a:t>Filtrare le innovazioni promettenti e davvero efficaci dall’</a:t>
            </a:r>
            <a:r>
              <a:rPr lang="it-IT" i="1" dirty="0"/>
              <a:t>hype</a:t>
            </a:r>
          </a:p>
          <a:p>
            <a:r>
              <a:rPr lang="it-IT" dirty="0"/>
              <a:t>Formazione continua, trasversale e verticale</a:t>
            </a:r>
          </a:p>
          <a:p>
            <a:r>
              <a:rPr lang="it-IT" dirty="0"/>
              <a:t>Stimolare le sperimentazioni, anche ad alto rischio, con l’obiettivo di sviluppare expertise</a:t>
            </a:r>
          </a:p>
          <a:p>
            <a:r>
              <a:rPr lang="it-IT" dirty="0"/>
              <a:t>Incentivare la circolazione delle informazioni, del know-how e delle expertise</a:t>
            </a:r>
          </a:p>
          <a:p>
            <a:r>
              <a:rPr lang="it-IT" dirty="0"/>
              <a:t>Collaborazioni trasversali e rotazione nelle collaborazioni, team fluidi</a:t>
            </a:r>
          </a:p>
          <a:p>
            <a:r>
              <a:rPr lang="it-IT" b="1" dirty="0"/>
              <a:t>Shadow AI</a:t>
            </a:r>
            <a:r>
              <a:rPr lang="it-IT" dirty="0"/>
              <a:t> e debito tecnologico: necessità di una governance</a:t>
            </a:r>
          </a:p>
          <a:p>
            <a:r>
              <a:rPr lang="it-IT" dirty="0"/>
              <a:t>Tempi burocratici, es. frequenza/velocità di accesso ai finanziamenti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60FBF4-BF57-433C-AA1A-7085F80DC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247" y="1825626"/>
            <a:ext cx="3897868" cy="3897868"/>
          </a:xfrm>
          <a:prstGeom prst="rect">
            <a:avLst/>
          </a:prstGeom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0DEC2E-EDE3-4038-980B-9A61D78DA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2275B0-8795-4925-AF3F-E717BF526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704E7B-6313-45FA-A058-5DBFE1DE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687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9A18E-476C-480E-9F8E-011E48390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Innovazione veloce: Limiti individuali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DF4348-44C4-4291-AC26-2406FFAC8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Capacità dei singoli di assimilare l’innovazione e introdurla nelle attività quotidiane</a:t>
            </a:r>
          </a:p>
          <a:p>
            <a:r>
              <a:rPr lang="it-IT" dirty="0"/>
              <a:t>Disimparare vecchie routine e introdurre nuovi strumenti</a:t>
            </a:r>
          </a:p>
          <a:p>
            <a:r>
              <a:rPr lang="it-IT" dirty="0"/>
              <a:t>Obsolescenza dei tool e delle competenze: </a:t>
            </a:r>
            <a:r>
              <a:rPr lang="it-IT" u="sng" dirty="0"/>
              <a:t>il «sapere» e il «saper fare» diventano rapidamente valori non spendibili</a:t>
            </a:r>
          </a:p>
          <a:p>
            <a:r>
              <a:rPr lang="it-IT" dirty="0"/>
              <a:t>Saper revisionare criticamente l’output dell’AI</a:t>
            </a:r>
          </a:p>
          <a:p>
            <a:r>
              <a:rPr lang="it-IT" dirty="0"/>
              <a:t>Trappola della produttività: l’AI ci fa risparmiare tempo, ma quel tempo viene immediatamente riempito da nuove idee e nuove attività, portando a un senso di "corsa infinita" - Carico cognitivo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215D13-B3BB-4F64-92A8-E5159C52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205BF3-93EA-4261-B7CD-2C64410D1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28A0A4-4789-4BA6-8B3A-BD0B8602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001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E3BE1D-3DBD-422A-AABA-6186F8B2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Fattore geopolitico, sovranità digitale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7A7E25-33E2-4959-9776-5CCAFA596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4111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Accesso a piattaforme idonee su suolo EU per l’inferenza di sistemi aperti (</a:t>
            </a:r>
            <a:r>
              <a:rPr lang="it-IT" dirty="0" err="1"/>
              <a:t>MaaS</a:t>
            </a:r>
            <a:r>
              <a:rPr lang="it-IT" dirty="0"/>
              <a:t>)</a:t>
            </a:r>
          </a:p>
          <a:p>
            <a:pPr lvl="3"/>
            <a:r>
              <a:rPr lang="it-IT" dirty="0"/>
              <a:t>Richiesti server con 7-800Gb VRAM ed accesso interattivo</a:t>
            </a:r>
          </a:p>
          <a:p>
            <a:pPr lvl="3"/>
            <a:r>
              <a:rPr lang="it-IT" dirty="0"/>
              <a:t>Oggi disponibili solo da provider U.S. (Amazon, Google, </a:t>
            </a:r>
            <a:r>
              <a:rPr lang="it-IT" dirty="0" err="1"/>
              <a:t>Ms</a:t>
            </a:r>
            <a:r>
              <a:rPr lang="it-IT" dirty="0"/>
              <a:t>)</a:t>
            </a:r>
          </a:p>
          <a:p>
            <a:r>
              <a:rPr lang="it-IT" dirty="0"/>
              <a:t>L’AI non sarà per tutti</a:t>
            </a:r>
          </a:p>
          <a:p>
            <a:pPr marL="1371600" lvl="3" indent="0">
              <a:buNone/>
            </a:pPr>
            <a:r>
              <a:rPr lang="it-IT" u="sng" dirty="0">
                <a:highlight>
                  <a:srgbClr val="FFFF00"/>
                </a:highlight>
              </a:rPr>
              <a:t>prezzi destinati ad aumentare con la potenza e le capacità</a:t>
            </a:r>
          </a:p>
          <a:p>
            <a:r>
              <a:rPr lang="it-IT" dirty="0"/>
              <a:t>Gli agenti (Google Co-scientist, </a:t>
            </a:r>
            <a:r>
              <a:rPr lang="it-IT" dirty="0" err="1"/>
              <a:t>ScienceOne</a:t>
            </a:r>
            <a:r>
              <a:rPr lang="it-IT" dirty="0"/>
              <a:t>, ecc...) hanno un costo di inferenza maggiore, addebitato a parte. Inoltre, saranno open?</a:t>
            </a:r>
          </a:p>
          <a:p>
            <a:r>
              <a:rPr lang="it-IT" dirty="0"/>
              <a:t>Necessario sviluppare competenze interne sfruttando, se possibile, piattaforme aperte o europee</a:t>
            </a:r>
          </a:p>
          <a:p>
            <a:r>
              <a:rPr lang="it-IT" dirty="0"/>
              <a:t>Non esistono modelli italiani (es. legislazione, procedure amministrative italiane, ecc.) con buone prestazioni</a:t>
            </a:r>
          </a:p>
          <a:p>
            <a:r>
              <a:rPr lang="it-IT" dirty="0"/>
              <a:t>Modelli EU? (Mistral: prestazioni inferiori, modello chiuso e sovranità FR)</a:t>
            </a:r>
          </a:p>
          <a:p>
            <a:r>
              <a:rPr lang="it-IT" dirty="0"/>
              <a:t>Necessaria una governance italiana ed europea</a:t>
            </a:r>
          </a:p>
        </p:txBody>
      </p:sp>
      <p:pic>
        <p:nvPicPr>
          <p:cNvPr id="1026" name="Picture 2" descr="Supermicro 4U GPU System optimized for NVIDIA RTX PRO™ 6000 Blackwell Server Edition">
            <a:extLst>
              <a:ext uri="{FF2B5EF4-FFF2-40B4-BE49-F238E27FC236}">
                <a16:creationId xmlns:a16="http://schemas.microsoft.com/office/drawing/2014/main" id="{6A577E33-2832-4C40-BCD2-7DCE9A76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239" y="2042415"/>
            <a:ext cx="2058761" cy="197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CB51B7-1D97-45A3-84D1-F3E8F0EFE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5743BF-A874-4E1C-8AF1-3280FE25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B5EBE7-9ED8-46F0-8D3B-B808E367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940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592190-5B73-4DDD-B2FB-69C4E185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Ma quanto ci costa?!?!?</a:t>
            </a:r>
            <a:endParaRPr lang="it-IT" i="1" dirty="0"/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266EA140-7A40-4058-BA33-EF99B9B5425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76222800"/>
              </p:ext>
            </p:extLst>
          </p:nvPr>
        </p:nvGraphicFramePr>
        <p:xfrm>
          <a:off x="424543" y="1473835"/>
          <a:ext cx="5671457" cy="474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3252087121"/>
                    </a:ext>
                  </a:extLst>
                </a:gridCol>
                <a:gridCol w="2242457">
                  <a:extLst>
                    <a:ext uri="{9D8B030D-6E8A-4147-A177-3AD203B41FA5}">
                      <a16:colId xmlns:a16="http://schemas.microsoft.com/office/drawing/2014/main" val="4205927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/>
                        <a:t>€ / mese a persona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3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ChatGPT</a:t>
                      </a:r>
                      <a:r>
                        <a:rPr lang="it-IT" dirty="0"/>
                        <a:t> ultra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229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237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Claude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51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Google Co-Scientist o simili / crediti per accesso a risorse via 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???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10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Elsevier </a:t>
                      </a:r>
                      <a:r>
                        <a:rPr lang="it-IT" dirty="0" err="1"/>
                        <a:t>Leapspace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913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Overleaf</a:t>
                      </a:r>
                      <a:r>
                        <a:rPr lang="it-IT" dirty="0"/>
                        <a:t> 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98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Adobe Creative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429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Lovable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400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Canva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690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Notion</a:t>
                      </a:r>
                      <a:r>
                        <a:rPr lang="it-IT" dirty="0"/>
                        <a:t> 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791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Totale a persona al mese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Tot.  x12  x1800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b="1" dirty="0"/>
                        <a:t>22 x 10^6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97717"/>
                  </a:ext>
                </a:extLst>
              </a:tr>
            </a:tbl>
          </a:graphicData>
        </a:graphic>
      </p:graphicFrame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C814CF2-9348-481E-A386-1DAA2DE32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2334"/>
            <a:ext cx="5181600" cy="4618719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Un nuovo </a:t>
            </a:r>
            <a:r>
              <a:rPr lang="it-IT" i="1" dirty="0"/>
              <a:t>digital divide</a:t>
            </a:r>
          </a:p>
          <a:p>
            <a:pPr lvl="1"/>
            <a:r>
              <a:rPr lang="it-IT" dirty="0"/>
              <a:t>tra l’INAF e gli altri Istituti</a:t>
            </a:r>
          </a:p>
          <a:p>
            <a:pPr lvl="1"/>
            <a:r>
              <a:rPr lang="it-IT" dirty="0"/>
              <a:t>all’interno dell’INAF stesso</a:t>
            </a:r>
          </a:p>
          <a:p>
            <a:r>
              <a:rPr lang="it-IT" dirty="0"/>
              <a:t>È necessaria una policy INAF per:</a:t>
            </a:r>
          </a:p>
          <a:p>
            <a:pPr lvl="1"/>
            <a:r>
              <a:rPr lang="it-IT" b="1" dirty="0"/>
              <a:t>individuare le esigenze</a:t>
            </a:r>
          </a:p>
          <a:p>
            <a:pPr lvl="1"/>
            <a:r>
              <a:rPr lang="it-IT" dirty="0"/>
              <a:t>individuare i prodotti da adottare, incentivando a livello di Istituto, dove presenti, l’</a:t>
            </a:r>
            <a:r>
              <a:rPr lang="it-IT" b="1" dirty="0"/>
              <a:t>uso di prodotti open</a:t>
            </a:r>
          </a:p>
          <a:p>
            <a:pPr lvl="1"/>
            <a:r>
              <a:rPr lang="it-IT" dirty="0"/>
              <a:t>per tutti?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criteri di scelta e priorità</a:t>
            </a:r>
          </a:p>
          <a:p>
            <a:pPr lvl="1"/>
            <a:r>
              <a:rPr lang="it-IT" dirty="0"/>
              <a:t>individuare i piani di licenza e i fornitori, assegnare i fondi e gestire l’acquisto</a:t>
            </a:r>
          </a:p>
          <a:p>
            <a:pPr lvl="1"/>
            <a:r>
              <a:rPr lang="it-IT" dirty="0"/>
              <a:t>frequenza? gestire le </a:t>
            </a:r>
            <a:r>
              <a:rPr lang="it-IT" b="1" dirty="0"/>
              <a:t>nuove</a:t>
            </a:r>
            <a:r>
              <a:rPr lang="it-IT" dirty="0"/>
              <a:t> esigenze e individuare SW </a:t>
            </a:r>
            <a:r>
              <a:rPr lang="it-IT" i="1" dirty="0" err="1"/>
              <a:t>deprecated</a:t>
            </a:r>
            <a:endParaRPr lang="it-IT" i="1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175C48B-CEC9-45FD-9882-B4CF5501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816F02A-52DF-406A-889F-870C092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5229D9-41E2-46EA-9339-DC9A1FFC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243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DC90D61-EED4-433C-ABAF-F659DB169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1" y="4171132"/>
            <a:ext cx="2122129" cy="212212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1431F9F-7225-4B1B-96AE-DF6ED130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86440"/>
            <a:ext cx="10414451" cy="827324"/>
          </a:xfrm>
        </p:spPr>
        <p:txBody>
          <a:bodyPr>
            <a:normAutofit/>
          </a:bodyPr>
          <a:lstStyle/>
          <a:p>
            <a:pPr algn="ctr"/>
            <a:r>
              <a:rPr lang="it-IT" sz="4000" dirty="0"/>
              <a:t>ML/DL classico      Vs.     AI generativa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047AE73-3824-4A38-9558-1C8A27D65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3249" y="1069329"/>
            <a:ext cx="4459603" cy="4178570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Sviluppo e addestramento </a:t>
            </a:r>
            <a:r>
              <a:rPr lang="it-IT" b="1" dirty="0"/>
              <a:t>specifici</a:t>
            </a:r>
            <a:r>
              <a:rPr lang="it-IT" dirty="0"/>
              <a:t>, legati alla tipologia di dati da analizzare e allo scopo</a:t>
            </a:r>
          </a:p>
          <a:p>
            <a:r>
              <a:rPr lang="it-IT" dirty="0"/>
              <a:t>Può analizzare enormi quantità di dati (scientifici), anche real-time</a:t>
            </a:r>
          </a:p>
          <a:p>
            <a:r>
              <a:rPr lang="it-IT" dirty="0"/>
              <a:t>In fase di inferenza, requisiti di calcolo generalmente modesti</a:t>
            </a:r>
          </a:p>
          <a:p>
            <a:r>
              <a:rPr lang="it-IT" b="1" dirty="0"/>
              <a:t>Richiede elevate competenze</a:t>
            </a:r>
          </a:p>
          <a:p>
            <a:pPr marL="1527175">
              <a:tabLst>
                <a:tab pos="1527175" algn="l"/>
              </a:tabLst>
            </a:pPr>
            <a:r>
              <a:rPr lang="it-IT" dirty="0"/>
              <a:t>Utilizzo in INAF consolidato da anni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8C5246-128F-4909-8445-B52B61E45F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9144" y="1048828"/>
            <a:ext cx="4459603" cy="4719339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Nasce per </a:t>
            </a:r>
            <a:r>
              <a:rPr lang="it-IT" b="1" dirty="0">
                <a:highlight>
                  <a:srgbClr val="FFFF00"/>
                </a:highlight>
              </a:rPr>
              <a:t>dati testuali </a:t>
            </a:r>
            <a:r>
              <a:rPr lang="it-IT" dirty="0"/>
              <a:t>(poi per audio, video, immagini, ecc.)</a:t>
            </a:r>
          </a:p>
          <a:p>
            <a:r>
              <a:rPr lang="it-IT" b="1" dirty="0" err="1"/>
              <a:t>Pre</a:t>
            </a:r>
            <a:r>
              <a:rPr lang="it-IT" b="1" dirty="0"/>
              <a:t>-addestrato</a:t>
            </a:r>
            <a:r>
              <a:rPr lang="it-IT" dirty="0"/>
              <a:t> usando enormi quantità di dati</a:t>
            </a:r>
          </a:p>
          <a:p>
            <a:r>
              <a:rPr lang="it-IT" b="1" dirty="0"/>
              <a:t>General-</a:t>
            </a:r>
            <a:r>
              <a:rPr lang="it-IT" b="1" dirty="0" err="1"/>
              <a:t>purpose</a:t>
            </a:r>
            <a:endParaRPr lang="it-IT" b="1" dirty="0"/>
          </a:p>
          <a:p>
            <a:r>
              <a:rPr lang="it-IT" dirty="0"/>
              <a:t>Input/output (prompt) di piccole dimensioni, incapace di gestire grandi quantità di dati</a:t>
            </a:r>
          </a:p>
          <a:p>
            <a:r>
              <a:rPr lang="it-IT" dirty="0"/>
              <a:t>Richiede enorme</a:t>
            </a:r>
            <a:br>
              <a:rPr lang="it-IT" dirty="0"/>
            </a:br>
            <a:r>
              <a:rPr lang="it-IT" dirty="0"/>
              <a:t>potenza di calcolo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91DBB5-0EE2-47E0-918B-A43A1E443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36" y="4234221"/>
            <a:ext cx="2122129" cy="212212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571C3B-F2DF-44D9-9037-0A16AB43880F}"/>
              </a:ext>
            </a:extLst>
          </p:cNvPr>
          <p:cNvSpPr txBox="1"/>
          <p:nvPr/>
        </p:nvSpPr>
        <p:spPr>
          <a:xfrm>
            <a:off x="2300687" y="5324304"/>
            <a:ext cx="75906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Contesti diversi, utenti diversi, dati diversi, usi diversi</a:t>
            </a:r>
          </a:p>
          <a:p>
            <a:pPr algn="ctr"/>
            <a:r>
              <a:rPr lang="it-IT" sz="2800" b="1" dirty="0">
                <a:sym typeface="Wingdings" panose="05000000000000000000" pitchFamily="2" charset="2"/>
              </a:rPr>
              <a:t> </a:t>
            </a:r>
            <a:r>
              <a:rPr lang="it-IT" sz="2800" b="1" dirty="0"/>
              <a:t>Cambio di paradigma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D003F0-522D-4611-A29F-652C4120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30EF1E0-7CEB-4D88-A921-5529BE7A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5B2DAA0-90A2-4124-9546-4BB6DBF4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346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E1737-630C-4FD4-9411-85D1E6BB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34BEE0-86BA-49C4-8D4C-38830C3B6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68640"/>
            <a:ext cx="10515600" cy="230832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it-IT" dirty="0"/>
              <a:t>Su quante di queste problematiche abbiamo capacità di influenza? Es.: green, uso militare</a:t>
            </a:r>
          </a:p>
          <a:p>
            <a:pPr marL="0" indent="0">
              <a:buNone/>
            </a:pPr>
            <a:r>
              <a:rPr lang="it-IT" dirty="0"/>
              <a:t>Le possibili vie:</a:t>
            </a:r>
          </a:p>
          <a:p>
            <a:r>
              <a:rPr lang="it-IT" dirty="0"/>
              <a:t>A - l’AI non deve essere utilizzata</a:t>
            </a:r>
          </a:p>
          <a:p>
            <a:r>
              <a:rPr lang="it-IT" dirty="0"/>
              <a:t>B - Vediamo come evolve e cosa decide il mondo della ricerca</a:t>
            </a:r>
          </a:p>
          <a:p>
            <a:r>
              <a:rPr lang="it-IT" dirty="0"/>
              <a:t>C - Studiare, seguire le evoluzioni (estremamente dispendioso), le prospettive di sviluppo e poi </a:t>
            </a:r>
            <a:r>
              <a:rPr lang="it-IT" u="sng" dirty="0"/>
              <a:t>discutere</a:t>
            </a:r>
            <a:endParaRPr lang="it-IT" dirty="0"/>
          </a:p>
          <a:p>
            <a:pPr marL="0" indent="0" algn="ctr">
              <a:buNone/>
            </a:pPr>
            <a:r>
              <a:rPr lang="it-IT" sz="4400" dirty="0"/>
              <a:t>Necessità di </a:t>
            </a:r>
            <a:r>
              <a:rPr lang="it-IT" sz="4400" b="1" dirty="0"/>
              <a:t>consapevolezza e responsabilità</a:t>
            </a:r>
            <a:r>
              <a:rPr lang="it-IT" sz="4400" dirty="0"/>
              <a:t> nell’uso dell’AI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517CED-EDE7-4FA2-91AA-D58C8DABFBA9}"/>
              </a:ext>
            </a:extLst>
          </p:cNvPr>
          <p:cNvSpPr txBox="1"/>
          <p:nvPr/>
        </p:nvSpPr>
        <p:spPr>
          <a:xfrm>
            <a:off x="838200" y="1448339"/>
            <a:ext cx="10793505" cy="230832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Presenza di </a:t>
            </a:r>
            <a:r>
              <a:rPr lang="it-IT" dirty="0" err="1"/>
              <a:t>Bias</a:t>
            </a:r>
            <a:r>
              <a:rPr lang="it-IT" dirty="0"/>
              <a:t> e di censure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Opacità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Sostituzione dei lavoratori e perdita di posti di lavoro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Accountability e proprietà intellettuale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Allucinazioni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Sostenibilità ambientale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Mancanza di riproducibilità</a:t>
            </a:r>
            <a:br>
              <a:rPr lang="it-IT" dirty="0"/>
            </a:b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Enchanted</a:t>
            </a:r>
            <a:r>
              <a:rPr lang="it-IT" dirty="0"/>
              <a:t> </a:t>
            </a:r>
            <a:r>
              <a:rPr lang="it-IT" dirty="0" err="1"/>
              <a:t>determinism</a:t>
            </a:r>
            <a:r>
              <a:rPr lang="it-IT" dirty="0"/>
              <a:t>, </a:t>
            </a:r>
            <a:r>
              <a:rPr lang="it-IT" dirty="0" err="1"/>
              <a:t>technochauvinism</a:t>
            </a:r>
            <a:r>
              <a:rPr lang="it-IT" dirty="0"/>
              <a:t>, </a:t>
            </a:r>
            <a:r>
              <a:rPr lang="it-IT" dirty="0" err="1"/>
              <a:t>epistemia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Deskilling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Erosione del pensiero critico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Loop cognitivi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Usi impropri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Dual-use militare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396C11-987B-4E8E-8C67-1041FC8E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634B71-6A3D-4969-AA4E-58D86CC29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DE37D6C-AE24-464F-B974-02C028CF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056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188D1-0852-405E-B849-A8F085CD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Questione «green»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1B8426-4B3F-41BF-9167-A104337BE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La maggior parte dei nuovi data center e dei consumi energetici sono per l’addestramento di nuovi modelli, motivata da:</a:t>
            </a:r>
          </a:p>
          <a:p>
            <a:pPr lvl="1"/>
            <a:r>
              <a:rPr lang="it-IT" dirty="0"/>
              <a:t>fattori geopolitici (corsa alla supremazia tecnologica e militare </a:t>
            </a:r>
            <a:r>
              <a:rPr lang="it-IT" dirty="0" err="1"/>
              <a:t>U.S.-Cina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fattori economici (desiderio del mondo economico-finanziario di ottimizzare le </a:t>
            </a:r>
            <a:r>
              <a:rPr lang="it-IT"/>
              <a:t>attività produttive = ridurre </a:t>
            </a:r>
            <a:r>
              <a:rPr lang="it-IT" dirty="0"/>
              <a:t>i costi licenziando i lavoratori della conoscenza)</a:t>
            </a:r>
          </a:p>
          <a:p>
            <a:pPr marL="271463" indent="0">
              <a:buNone/>
            </a:pPr>
            <a:r>
              <a:rPr lang="it-IT" dirty="0"/>
              <a:t>È una dura realtà su cui l’INAF (ma neanche l’Italia e forse neanche l’E.U. intera) </a:t>
            </a:r>
            <a:r>
              <a:rPr lang="it-IT" b="1" dirty="0"/>
              <a:t>non ha alcuna possibilità di influire minimamente</a:t>
            </a:r>
          </a:p>
          <a:p>
            <a:endParaRPr lang="it-IT" dirty="0"/>
          </a:p>
          <a:p>
            <a:r>
              <a:rPr lang="it-IT" dirty="0"/>
              <a:t>I costi ambientali legati all’inferenza o al fine-tuning sono comparabili a quelli di altre attività dell’INAF (es.: consumo di 1 server per inferenza &lt; 6 server senza GPU)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E2AF79-FD07-4226-8FEF-858F06213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1285CD-DD4B-49E3-AD8A-B912820F1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344426-A4CE-444D-A0FA-0AD3090F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633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567A47-96F4-460D-AE9C-B2D1EA00D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Gruppo di studio </a:t>
            </a:r>
            <a:r>
              <a:rPr lang="it-IT" dirty="0" err="1"/>
              <a:t>GenIA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9E7A9E-CEB8-4434-8756-A1B273E8F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«dal basso», su base volontaria, non formalizzato, con supporto dell’USC-C per corsi, seminari e web hosting. Obiettivi:</a:t>
            </a:r>
          </a:p>
          <a:p>
            <a:r>
              <a:rPr lang="it-IT" dirty="0"/>
              <a:t>Fare network</a:t>
            </a:r>
          </a:p>
          <a:p>
            <a:r>
              <a:rPr lang="it-IT" dirty="0"/>
              <a:t>Mantenersi aggiornati e condividere le esperienze</a:t>
            </a:r>
          </a:p>
          <a:p>
            <a:r>
              <a:rPr lang="it-IT" dirty="0"/>
              <a:t>Test di nuovi modelli e strumenti; prototipazione di soluzioni</a:t>
            </a:r>
          </a:p>
          <a:p>
            <a:r>
              <a:rPr lang="it-IT" dirty="0"/>
              <a:t>Promuovere collaborazioni trasversali, es: proposte per tesi, dottorati, partecipazione a </a:t>
            </a:r>
            <a:r>
              <a:rPr lang="it-IT" dirty="0" err="1"/>
              <a:t>grant</a:t>
            </a:r>
            <a:endParaRPr lang="it-IT" dirty="0"/>
          </a:p>
          <a:p>
            <a:r>
              <a:rPr lang="it-IT" dirty="0"/>
              <a:t>Discussioni sugli aspetti etici</a:t>
            </a:r>
          </a:p>
          <a:p>
            <a:r>
              <a:rPr lang="it-IT" dirty="0"/>
              <a:t>al momento: 55 afferenti + 23 nel gruppo «info»</a:t>
            </a:r>
          </a:p>
          <a:p>
            <a:r>
              <a:rPr lang="it-IT" dirty="0"/>
              <a:t>siete </a:t>
            </a:r>
            <a:r>
              <a:rPr lang="it-IT" u="sng" dirty="0"/>
              <a:t>tutti</a:t>
            </a:r>
            <a:r>
              <a:rPr lang="it-IT" dirty="0"/>
              <a:t> invitati a partecipare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7CDECF-1912-43E3-873B-16B3109C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FF08A-A6CD-49BD-AE64-1325228B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4B5B7F-01B2-457A-811C-DFD82CBE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6037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7A4981-0B4C-48BE-8ADE-F3E8DA483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Condividere la conoscenza con tutta INAF</a:t>
            </a:r>
            <a:br>
              <a:rPr lang="it-IT" dirty="0"/>
            </a:br>
            <a:r>
              <a:rPr lang="it-IT" dirty="0"/>
              <a:t>e stimolare i dibattiti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57882B-A26A-419C-8D5B-7DF31D42C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Organizzazione di seminari e corsi:</a:t>
            </a:r>
          </a:p>
          <a:p>
            <a:pPr lvl="1"/>
            <a:r>
              <a:rPr lang="it-IT" dirty="0"/>
              <a:t>Seminario introduttivo (maggio 2025 - media di 360 partecipanti connessi)</a:t>
            </a:r>
            <a:br>
              <a:rPr lang="it-IT" dirty="0"/>
            </a:br>
            <a:r>
              <a:rPr lang="it-IT" dirty="0"/>
              <a:t>			grazie a: </a:t>
            </a:r>
            <a:r>
              <a:rPr lang="it-IT" dirty="0" err="1"/>
              <a:t>A.Cabras</a:t>
            </a:r>
            <a:r>
              <a:rPr lang="it-IT" dirty="0"/>
              <a:t>, </a:t>
            </a:r>
            <a:r>
              <a:rPr lang="it-IT" dirty="0" err="1"/>
              <a:t>S.Costanzo</a:t>
            </a:r>
            <a:r>
              <a:rPr lang="it-IT" dirty="0"/>
              <a:t>, </a:t>
            </a:r>
            <a:r>
              <a:rPr lang="it-IT" dirty="0" err="1"/>
              <a:t>A.Petrella</a:t>
            </a:r>
            <a:endParaRPr lang="it-IT" dirty="0"/>
          </a:p>
          <a:p>
            <a:pPr lvl="1"/>
            <a:r>
              <a:rPr lang="it-IT" dirty="0"/>
              <a:t>Seminario su etica e aspetti legali</a:t>
            </a:r>
          </a:p>
          <a:p>
            <a:pPr lvl="1"/>
            <a:r>
              <a:rPr lang="it-IT" dirty="0"/>
              <a:t>Seminario su agenti per la ricerca scientifica end-to-end</a:t>
            </a:r>
          </a:p>
          <a:p>
            <a:pPr lvl="1"/>
            <a:r>
              <a:rPr lang="it-IT" dirty="0"/>
              <a:t>Seminario su etica</a:t>
            </a:r>
          </a:p>
          <a:p>
            <a:pPr lvl="1"/>
            <a:r>
              <a:rPr lang="it-IT" dirty="0"/>
              <a:t>prossimo Corso su RAG e Agenti AI (30 marzo - 1 aprile)</a:t>
            </a:r>
          </a:p>
          <a:p>
            <a:pPr lvl="1"/>
            <a:r>
              <a:rPr lang="it-IT" dirty="0"/>
              <a:t>Altri seminari/corsi in preparazione</a:t>
            </a:r>
          </a:p>
          <a:p>
            <a:pPr lvl="1"/>
            <a:r>
              <a:rPr lang="it-IT" dirty="0"/>
              <a:t>accreditare le ore per la formazione secondo «direttiva Zangrillo»</a:t>
            </a:r>
          </a:p>
          <a:p>
            <a:r>
              <a:rPr lang="it-IT" dirty="0"/>
              <a:t>Sito web </a:t>
            </a:r>
            <a:r>
              <a:rPr lang="it-IT" dirty="0">
                <a:hlinkClick r:id="rId2"/>
              </a:rPr>
              <a:t>https://genia.inaf.it/</a:t>
            </a:r>
            <a:r>
              <a:rPr lang="it-IT" dirty="0"/>
              <a:t> (in ristrutturazione)</a:t>
            </a:r>
          </a:p>
          <a:p>
            <a:pPr marL="457200" lvl="1" indent="0">
              <a:buNone/>
            </a:pPr>
            <a:r>
              <a:rPr lang="it-IT" dirty="0"/>
              <a:t>			grazie a </a:t>
            </a:r>
            <a:r>
              <a:rPr lang="it-IT" dirty="0" err="1"/>
              <a:t>S.Bertocco</a:t>
            </a:r>
            <a:r>
              <a:rPr lang="it-IT" dirty="0"/>
              <a:t>, </a:t>
            </a:r>
            <a:r>
              <a:rPr lang="it-IT" dirty="0" err="1"/>
              <a:t>M.Citossi</a:t>
            </a:r>
            <a:r>
              <a:rPr lang="it-IT" dirty="0"/>
              <a:t>, </a:t>
            </a:r>
            <a:r>
              <a:rPr lang="it-IT" dirty="0" err="1"/>
              <a:t>S.Costanzo</a:t>
            </a:r>
            <a:endParaRPr lang="it-IT" dirty="0"/>
          </a:p>
          <a:p>
            <a:r>
              <a:rPr lang="it-IT" dirty="0"/>
              <a:t>Sondaggio interno - vedi presentazione </a:t>
            </a:r>
            <a:r>
              <a:rPr lang="it-IT" dirty="0" err="1"/>
              <a:t>A.Cabras</a:t>
            </a:r>
            <a:r>
              <a:rPr lang="it-IT" dirty="0"/>
              <a:t> domani ore 11-11:30</a:t>
            </a:r>
          </a:p>
          <a:p>
            <a:pPr lvl="1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C3F053-BE63-450F-806C-5D0550ADF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C538C5-5D67-4B13-A378-8B3F411B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708BDF-BFA2-415D-BA45-205C09B9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661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DBA94D-3A4F-4999-BBF5-146AEAEF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Esperienze su modelli open on </a:t>
            </a:r>
            <a:r>
              <a:rPr lang="it-IT" dirty="0" err="1"/>
              <a:t>premises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A67522-A096-4957-BC34-FFF9076A4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Sovranità dei dati - rispetto della normativa sulla privacy - le informazioni restano in locale</a:t>
            </a:r>
          </a:p>
          <a:p>
            <a:r>
              <a:rPr lang="it-IT" dirty="0"/>
              <a:t>Sostituire l’uso di sistemi gratuiti, molto pericolosi (</a:t>
            </a:r>
            <a:r>
              <a:rPr lang="it-IT" b="1" dirty="0"/>
              <a:t>Shadow AI</a:t>
            </a:r>
            <a:r>
              <a:rPr lang="it-IT" dirty="0"/>
              <a:t>)</a:t>
            </a:r>
          </a:p>
          <a:p>
            <a:r>
              <a:rPr lang="it-IT" dirty="0"/>
              <a:t>Svincolarsi da fornitori commerciali, tutti esterni all’EU</a:t>
            </a:r>
          </a:p>
          <a:p>
            <a:r>
              <a:rPr lang="it-IT" dirty="0"/>
              <a:t>Controllo dei costi in caso di chiamate attraverso API (agenti AI)</a:t>
            </a:r>
          </a:p>
          <a:p>
            <a:r>
              <a:rPr lang="it-IT" dirty="0"/>
              <a:t>Testati modelli di medie dimensioni (fino a 70 miliardi di parametri)</a:t>
            </a:r>
          </a:p>
          <a:p>
            <a:r>
              <a:rPr lang="it-IT" dirty="0"/>
              <a:t>GPU locali (48 e 96Gb)</a:t>
            </a:r>
          </a:p>
          <a:p>
            <a:r>
              <a:rPr lang="it-IT" dirty="0"/>
              <a:t>Proposta di utilizzo di un nodo Leonardo booster con 256Gb VRAM per gestire modelli medio/grandi - sfida implementativa legata alla modalità di utilizzo e di accesso dei sistemi </a:t>
            </a:r>
            <a:r>
              <a:rPr lang="it-IT" dirty="0" err="1"/>
              <a:t>Cineca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CAD633-5F60-4A89-8A0B-C391624D5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392F41-009F-4132-B86B-4C8BF2CF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D14EC6-E57F-448B-9EBB-354E485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725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E3E33453-80B2-4B57-B09C-56E407A2076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L’AI non è solo analisi dati, non è solo un chatbot, non è una singola innovazione, ma un continuo divenire</a:t>
            </a:r>
          </a:p>
          <a:p>
            <a:r>
              <a:rPr lang="it-IT" dirty="0"/>
              <a:t>L’AI non è una questione confinata all’ambito informatico, non bastano solo licenze e GPU, non basta la formazione da sola</a:t>
            </a:r>
          </a:p>
          <a:p>
            <a:pPr marL="0" indent="0" algn="ctr">
              <a:buNone/>
            </a:pP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approccio sistemico che coinvolge tutte le componenti dell’INAF</a:t>
            </a:r>
            <a:endParaRPr lang="it-IT" dirty="0"/>
          </a:p>
          <a:p>
            <a:endParaRPr lang="it-IT" dirty="0"/>
          </a:p>
          <a:p>
            <a:r>
              <a:rPr lang="it-IT" dirty="0"/>
              <a:t>La velocità dell’innovazione aumenterà sempre di più </a:t>
            </a:r>
            <a:r>
              <a:rPr lang="it-IT" dirty="0">
                <a:sym typeface="Wingdings" panose="05000000000000000000" pitchFamily="2" charset="2"/>
              </a:rPr>
              <a:t> gestire un </a:t>
            </a:r>
            <a:r>
              <a:rPr lang="it-IT" dirty="0"/>
              <a:t>cambiamento rapido e continuo</a:t>
            </a:r>
          </a:p>
          <a:p>
            <a:r>
              <a:rPr lang="it-IT" dirty="0"/>
              <a:t>Aspetti etici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stimolare l’uso dell’AI in modo responsabile</a:t>
            </a:r>
          </a:p>
          <a:p>
            <a:r>
              <a:rPr lang="it-IT" dirty="0"/>
              <a:t>Non attendere passivamente </a:t>
            </a:r>
            <a:r>
              <a:rPr lang="it-IT" dirty="0">
                <a:sym typeface="Wingdings" panose="05000000000000000000" pitchFamily="2" charset="2"/>
              </a:rPr>
              <a:t> dibattiti, n</a:t>
            </a:r>
            <a:r>
              <a:rPr lang="it-IT" dirty="0"/>
              <a:t>ecessità di visione sul futuro</a:t>
            </a:r>
          </a:p>
          <a:p>
            <a:r>
              <a:rPr lang="it-IT" dirty="0"/>
              <a:t>Orizzonte temporale: 1-2 anni, ancorato sulle attuali linee di sviluppo dell’AI;</a:t>
            </a:r>
            <a:br>
              <a:rPr lang="it-IT" dirty="0"/>
            </a:br>
            <a:r>
              <a:rPr lang="it-IT" dirty="0"/>
              <a:t>			 visione a 5 anni molto aleatoria (AGI o non AGI?)</a:t>
            </a:r>
          </a:p>
          <a:p>
            <a:r>
              <a:rPr lang="it-IT" dirty="0"/>
              <a:t>Valutare la creazione di una </a:t>
            </a:r>
            <a:r>
              <a:rPr lang="it-IT"/>
              <a:t>infrastruttura HW </a:t>
            </a:r>
            <a:r>
              <a:rPr lang="it-IT" dirty="0"/>
              <a:t>adeguata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/>
              <a:t>ricerca di finanziamenti mirati</a:t>
            </a:r>
          </a:p>
          <a:p>
            <a:r>
              <a:rPr lang="it-IT" dirty="0" err="1"/>
              <a:t>Upskilling</a:t>
            </a:r>
            <a:r>
              <a:rPr lang="it-IT" dirty="0"/>
              <a:t>... </a:t>
            </a:r>
            <a:r>
              <a:rPr lang="it-IT" u="sng" dirty="0"/>
              <a:t>per tutti</a:t>
            </a:r>
            <a:r>
              <a:rPr lang="it-IT" dirty="0"/>
              <a:t>, utenti e sviluppatori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E97DE8-5952-4742-B3AB-3863D524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83445A-B863-4AFA-85CC-1A956F7DA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947E17-B741-49DF-B80C-C17BF226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25</a:t>
            </a:fld>
            <a:endParaRPr lang="it-IT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C05FC05-D6F2-4A6F-A029-C5F976E1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2224"/>
          </a:xfrm>
        </p:spPr>
        <p:txBody>
          <a:bodyPr/>
          <a:lstStyle/>
          <a:p>
            <a:pPr algn="ctr"/>
            <a:r>
              <a:rPr lang="it-IT" dirty="0"/>
              <a:t>Conclusioni: cambio di paradigma... OGGI!!!</a:t>
            </a:r>
          </a:p>
        </p:txBody>
      </p:sp>
    </p:spTree>
    <p:extLst>
      <p:ext uri="{BB962C8B-B14F-4D97-AF65-F5344CB8AC3E}">
        <p14:creationId xmlns:p14="http://schemas.microsoft.com/office/powerpoint/2010/main" val="1878956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8DC0090-84B8-4CCC-BFA7-0CCB72A996A6}"/>
              </a:ext>
            </a:extLst>
          </p:cNvPr>
          <p:cNvSpPr/>
          <p:nvPr/>
        </p:nvSpPr>
        <p:spPr>
          <a:xfrm>
            <a:off x="2848989" y="3429000"/>
            <a:ext cx="649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Grazie per l’attenzione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E97DE8-5952-4742-B3AB-3863D524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Trieste, 9/3/2026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83445A-B863-4AFA-85CC-1A956F7DA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L'A.I. dopo </a:t>
            </a:r>
            <a:r>
              <a:rPr lang="it-IT" dirty="0" err="1"/>
              <a:t>ChatGPT</a:t>
            </a:r>
            <a:r>
              <a:rPr lang="it-IT" dirty="0"/>
              <a:t> - gruppo </a:t>
            </a:r>
            <a:r>
              <a:rPr lang="it-IT" dirty="0" err="1"/>
              <a:t>GenIA</a:t>
            </a:r>
            <a:r>
              <a:rPr lang="it-IT" dirty="0"/>
              <a:t> - USC-C General Assembly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947E17-B741-49DF-B80C-C17BF226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26</a:t>
            </a:fld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1C8EA2-F70E-40C5-921E-7DFEAB93908E}"/>
              </a:ext>
            </a:extLst>
          </p:cNvPr>
          <p:cNvSpPr txBox="1"/>
          <p:nvPr/>
        </p:nvSpPr>
        <p:spPr>
          <a:xfrm>
            <a:off x="7596554" y="5047939"/>
            <a:ext cx="3757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Disclaimer: Testo generato da umano, video e immagini generate da AI</a:t>
            </a:r>
          </a:p>
        </p:txBody>
      </p:sp>
    </p:spTree>
    <p:extLst>
      <p:ext uri="{BB962C8B-B14F-4D97-AF65-F5344CB8AC3E}">
        <p14:creationId xmlns:p14="http://schemas.microsoft.com/office/powerpoint/2010/main" val="2682589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70CE74-9E20-4D08-865F-BADE43D1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Novità rispetto al ML/DL classico: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FF6E73-8CF7-43EF-87F4-27F8EF078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Abilità emergenti dei Large Language Model:</a:t>
            </a:r>
          </a:p>
          <a:p>
            <a:pPr lvl="1"/>
            <a:r>
              <a:rPr lang="it-IT" dirty="0"/>
              <a:t>in-</a:t>
            </a:r>
            <a:r>
              <a:rPr lang="it-IT" dirty="0" err="1"/>
              <a:t>context</a:t>
            </a:r>
            <a:r>
              <a:rPr lang="it-IT" dirty="0"/>
              <a:t> learning</a:t>
            </a:r>
          </a:p>
          <a:p>
            <a:pPr lvl="1"/>
            <a:r>
              <a:rPr lang="it-IT" dirty="0"/>
              <a:t>scomposizione di problemi complessi</a:t>
            </a:r>
          </a:p>
          <a:p>
            <a:pPr lvl="1"/>
            <a:r>
              <a:rPr lang="it-IT" dirty="0"/>
              <a:t>risposte anche su contesti in cui non ha avuto addestramento specifico</a:t>
            </a:r>
          </a:p>
          <a:p>
            <a:endParaRPr lang="it-IT" dirty="0"/>
          </a:p>
          <a:p>
            <a:r>
              <a:rPr lang="it-IT" dirty="0"/>
              <a:t>Il linguaggio si usa per </a:t>
            </a:r>
            <a:r>
              <a:rPr lang="it-IT" b="1" dirty="0"/>
              <a:t>descrivere le idee e spiegare i concetti</a:t>
            </a:r>
            <a:endParaRPr lang="it-IT" dirty="0"/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/>
              <a:t>Reasoning</a:t>
            </a:r>
            <a:r>
              <a:rPr lang="it-IT" dirty="0"/>
              <a:t>  - emulazione del ragionamento basata su statistica</a:t>
            </a:r>
          </a:p>
          <a:p>
            <a:pPr lvl="1"/>
            <a:endParaRPr lang="it-IT" dirty="0"/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3242A2-13F2-47E6-9287-32416658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ECCB17-5354-411C-930A-C57B1825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BC0FAD-BF23-4B55-94B8-6CD259AF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3</a:t>
            </a:fld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BC38C35-8D61-46E3-8F15-F18B6AAD937C}"/>
              </a:ext>
            </a:extLst>
          </p:cNvPr>
          <p:cNvSpPr/>
          <p:nvPr/>
        </p:nvSpPr>
        <p:spPr>
          <a:xfrm>
            <a:off x="110532" y="3647552"/>
            <a:ext cx="11243267" cy="17771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7261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04B0D-CD88-4849-BECC-6C088646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 difetti, i limiti e i rischi di </a:t>
            </a:r>
            <a:r>
              <a:rPr lang="it-IT" dirty="0" err="1"/>
              <a:t>ChatGPT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96A837-EE66-4AFA-B49F-11530423C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2951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Allucinazioni</a:t>
            </a:r>
          </a:p>
          <a:p>
            <a:r>
              <a:rPr lang="it-IT" dirty="0" err="1"/>
              <a:t>Bias</a:t>
            </a:r>
            <a:endParaRPr lang="it-IT" dirty="0"/>
          </a:p>
          <a:p>
            <a:r>
              <a:rPr lang="it-IT" dirty="0"/>
              <a:t>Opacità</a:t>
            </a:r>
          </a:p>
          <a:p>
            <a:r>
              <a:rPr lang="it-IT" dirty="0"/>
              <a:t>Rischio di plagio</a:t>
            </a:r>
          </a:p>
          <a:p>
            <a:r>
              <a:rPr lang="it-IT" dirty="0"/>
              <a:t>Output probabilistici</a:t>
            </a:r>
          </a:p>
          <a:p>
            <a:r>
              <a:rPr lang="it-IT" dirty="0"/>
              <a:t>Basato su dati di addestramento di cui non abbiamo il (o abbiamo poco) controllo</a:t>
            </a:r>
          </a:p>
          <a:p>
            <a:r>
              <a:rPr lang="it-IT" dirty="0"/>
              <a:t>...</a:t>
            </a:r>
          </a:p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Troppo facile da usare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b="1" dirty="0">
                <a:sym typeface="Wingdings" panose="05000000000000000000" pitchFamily="2" charset="2"/>
              </a:rPr>
              <a:t>forte rischio di utilizzo inappropriato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0ED12D-8F8D-4819-A736-53C6DC109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AB365A-6CC6-4767-90F7-25D5F249E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DD5942-D5EC-4021-A7A6-4EBDFFC7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6526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4DEA65-D0FD-4687-93AD-28CEA48E0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Decine di migliaia di ricercatori impegnati sulla A.I.</a:t>
            </a:r>
          </a:p>
          <a:p>
            <a:r>
              <a:rPr lang="it-IT" dirty="0"/>
              <a:t>Investimenti di migliaia di miliardi</a:t>
            </a:r>
          </a:p>
          <a:p>
            <a:r>
              <a:rPr lang="it-IT" dirty="0"/>
              <a:t>Attenzione geopolitica globale</a:t>
            </a:r>
          </a:p>
          <a:p>
            <a:r>
              <a:rPr lang="it-IT" dirty="0"/>
              <a:t>Rispetto a 4 anni fa: 10x ricercatori, 10x strumenti disponibili, 10x velocità nella scrittura di codice, 10x potenza HW</a:t>
            </a:r>
          </a:p>
          <a:p>
            <a:pPr marL="0" indent="0" algn="ctr">
              <a:buNone/>
            </a:pPr>
            <a:r>
              <a:rPr lang="it-IT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it-IT" b="1" dirty="0">
                <a:solidFill>
                  <a:srgbClr val="FF0000"/>
                </a:solidFill>
              </a:rPr>
              <a:t>Evoluzione rapida e in forte accelerazione</a:t>
            </a:r>
            <a:endParaRPr lang="it-IT" dirty="0"/>
          </a:p>
          <a:p>
            <a:r>
              <a:rPr lang="it-IT" dirty="0"/>
              <a:t>Handicap strutturali del </a:t>
            </a:r>
            <a:r>
              <a:rPr lang="it-IT" i="1" dirty="0"/>
              <a:t>sistema Europa</a:t>
            </a:r>
            <a:r>
              <a:rPr lang="it-IT" dirty="0"/>
              <a:t> e del </a:t>
            </a:r>
            <a:r>
              <a:rPr lang="it-IT" i="1" dirty="0"/>
              <a:t>sistema Italia</a:t>
            </a:r>
          </a:p>
          <a:p>
            <a:r>
              <a:rPr lang="it-IT" u="sng" dirty="0"/>
              <a:t>Dobbiamo chiederci</a:t>
            </a:r>
            <a:r>
              <a:rPr lang="it-IT" dirty="0"/>
              <a:t>: Cosa sta succedendo? Come cambierà il nostro lavoro? E la ricerca scientifica? Siamo pronti a tutto questo?</a:t>
            </a: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25E90193-7B20-4058-AF42-0F24B34AB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 sz="4400" dirty="0"/>
              <a:t>Ma </a:t>
            </a:r>
            <a:r>
              <a:rPr lang="it-IT" sz="4400" dirty="0" err="1"/>
              <a:t>ChatGPT</a:t>
            </a:r>
            <a:r>
              <a:rPr lang="it-IT" sz="4400" dirty="0"/>
              <a:t> è solo un pezzo della storia...</a:t>
            </a:r>
            <a:br>
              <a:rPr lang="it-IT" sz="4400" dirty="0"/>
            </a:br>
            <a:r>
              <a:rPr lang="it-IT" sz="4400" dirty="0"/>
              <a:t>perché siamo solo all’inizio!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F95F2B1-4E5D-4179-8026-C46119C42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8F573F-5113-490B-B569-491836A0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0117D9-5051-4B73-9D14-BC9DD2F8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79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E9E0249-7EF1-4ADB-A543-49E1D08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430"/>
            <a:ext cx="10515600" cy="1203086"/>
          </a:xfrm>
        </p:spPr>
        <p:txBody>
          <a:bodyPr/>
          <a:lstStyle/>
          <a:p>
            <a:pPr algn="ctr"/>
            <a:r>
              <a:rPr lang="it-IT" dirty="0"/>
              <a:t>Interesse per l’AI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D14E29C-773F-444D-ACA7-A69C75C5BD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11484" y="1568211"/>
            <a:ext cx="4143375" cy="2211877"/>
          </a:xfrm>
        </p:spPr>
      </p:pic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B13BEC3-E0BB-4806-847F-7994C03759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8357" y="3957149"/>
            <a:ext cx="4146502" cy="2211877"/>
          </a:xfr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629983F-D35F-4D89-9BE4-E59BC121E7A6}"/>
              </a:ext>
            </a:extLst>
          </p:cNvPr>
          <p:cNvSpPr txBox="1"/>
          <p:nvPr/>
        </p:nvSpPr>
        <p:spPr>
          <a:xfrm>
            <a:off x="7116574" y="6195581"/>
            <a:ext cx="40382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N. </a:t>
            </a:r>
            <a:r>
              <a:rPr lang="en-US" sz="1050" dirty="0" err="1"/>
              <a:t>Meslej</a:t>
            </a:r>
            <a:r>
              <a:rPr lang="en-US" sz="1050" dirty="0"/>
              <a:t> et al., </a:t>
            </a:r>
            <a:r>
              <a:rPr lang="en-US" sz="1050" i="1" dirty="0"/>
              <a:t>The AI Index 2025 Annual Report</a:t>
            </a:r>
            <a:r>
              <a:rPr lang="en-US" sz="1050" dirty="0"/>
              <a:t>, Stanford Univ., 2025</a:t>
            </a:r>
            <a:endParaRPr lang="it-IT" sz="1050" dirty="0"/>
          </a:p>
        </p:txBody>
      </p:sp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FC1709F9-ECB5-4C1A-89CA-9DEAC0E62B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3710159"/>
              </p:ext>
            </p:extLst>
          </p:nvPr>
        </p:nvGraphicFramePr>
        <p:xfrm>
          <a:off x="1214651" y="1214705"/>
          <a:ext cx="4881349" cy="2737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F9CC99FE-ED49-46D8-9763-D77C10E2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908" y="4054939"/>
            <a:ext cx="4047736" cy="2141150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EA82714-FCB4-4B7B-8B5F-B5433BBA5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AC7FB5-562E-4DB5-93EB-2632A5A0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6D840A-55D0-4FB7-A741-227417A5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6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291D25-8E53-4CF7-8DCF-2B87669AC8A2}"/>
              </a:ext>
            </a:extLst>
          </p:cNvPr>
          <p:cNvSpPr txBox="1"/>
          <p:nvPr/>
        </p:nvSpPr>
        <p:spPr>
          <a:xfrm>
            <a:off x="4871690" y="3697555"/>
            <a:ext cx="871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* inviluppo</a:t>
            </a:r>
          </a:p>
        </p:txBody>
      </p:sp>
    </p:spTree>
    <p:extLst>
      <p:ext uri="{BB962C8B-B14F-4D97-AF65-F5344CB8AC3E}">
        <p14:creationId xmlns:p14="http://schemas.microsoft.com/office/powerpoint/2010/main" val="62709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272B5E-995C-4708-911D-40A77E24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Quanto influirà sulla Ricerca (astronomica)?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9BB041-800A-47C6-BC6C-9EA4B1754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Ricerche di frontiera sulla AI coperte da segreto industriale</a:t>
            </a:r>
          </a:p>
          <a:p>
            <a:r>
              <a:rPr lang="it-IT" dirty="0"/>
              <a:t>24/11/25 - Genesis Mission (ordine esecutivo </a:t>
            </a:r>
            <a:r>
              <a:rPr lang="it-IT" dirty="0" err="1"/>
              <a:t>U.S.Gov</a:t>
            </a:r>
            <a:r>
              <a:rPr lang="it-IT" dirty="0"/>
              <a:t>.</a:t>
            </a:r>
            <a:r>
              <a:rPr lang="en-US" dirty="0"/>
              <a:t>):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«</a:t>
            </a:r>
            <a:r>
              <a:rPr lang="en-US" dirty="0"/>
              <a:t>... build an integrated AI platform to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harness Federal scientific datasets to train scientific foundation models </a:t>
            </a:r>
            <a:r>
              <a:rPr lang="en-US" dirty="0"/>
              <a:t>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create AI agents to test new hypotheses, automate research workflows, and accelerate scientific breakthroughs</a:t>
            </a:r>
            <a:r>
              <a:rPr lang="en-US" dirty="0"/>
              <a:t>...</a:t>
            </a:r>
            <a:r>
              <a:rPr lang="it-IT" dirty="0"/>
              <a:t> »</a:t>
            </a:r>
          </a:p>
          <a:p>
            <a:pPr lvl="1"/>
            <a:r>
              <a:rPr lang="it-IT" dirty="0" err="1"/>
              <a:t>DoE</a:t>
            </a:r>
            <a:r>
              <a:rPr lang="it-IT" dirty="0"/>
              <a:t>: «</a:t>
            </a:r>
            <a:r>
              <a:rPr lang="en-US" dirty="0"/>
              <a:t>Particles - Understanding the universe, from quarks to cosmos - Connecting the smallest particles to the largest structures. Physicists, guided by AI tools that reason across astronomical and particle-physics data, work together to test new theories about dark matter, dark energy, and the laws of nature</a:t>
            </a:r>
            <a:r>
              <a:rPr lang="it-IT" dirty="0"/>
              <a:t>»</a:t>
            </a:r>
            <a:endParaRPr lang="en-US" dirty="0"/>
          </a:p>
          <a:p>
            <a:pPr lvl="1"/>
            <a:r>
              <a:rPr lang="it-IT" dirty="0"/>
              <a:t>Risposta cinese: </a:t>
            </a:r>
            <a:r>
              <a:rPr lang="it-IT" dirty="0" err="1"/>
              <a:t>ScienceOne</a:t>
            </a:r>
            <a:r>
              <a:rPr lang="it-IT" dirty="0"/>
              <a:t> (24/12/25)</a:t>
            </a:r>
          </a:p>
          <a:p>
            <a:r>
              <a:rPr lang="it-IT" dirty="0"/>
              <a:t>Metodi di AI generativa già implementati in alcuni ambiti scientifici (es. biomedicina)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DEDE0C-D03F-4193-8A7C-4B43E2A3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ACD6A1-8B98-4CCF-9AEB-3EE28DC5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0F36E7-13DD-43A1-89EE-8099E7088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445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C33774-09E0-4B48-A87E-33E27D6EF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Agentic</a:t>
            </a:r>
            <a:r>
              <a:rPr lang="it-IT" dirty="0"/>
              <a:t> A.I.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C6ABC2-E4E2-4EA2-B5CA-772968933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19127" cy="4351338"/>
          </a:xfrm>
        </p:spPr>
        <p:txBody>
          <a:bodyPr>
            <a:normAutofit fontScale="77500" lnSpcReduction="20000"/>
          </a:bodyPr>
          <a:lstStyle/>
          <a:p>
            <a:r>
              <a:rPr lang="it-IT" dirty="0" err="1"/>
              <a:t>Gounding</a:t>
            </a:r>
            <a:endParaRPr lang="it-IT" dirty="0"/>
          </a:p>
          <a:p>
            <a:r>
              <a:rPr lang="it-IT" dirty="0" err="1"/>
              <a:t>Reflexion</a:t>
            </a:r>
            <a:endParaRPr lang="it-IT" dirty="0"/>
          </a:p>
          <a:p>
            <a:r>
              <a:rPr lang="it-IT" dirty="0"/>
              <a:t>Generate-</a:t>
            </a:r>
            <a:r>
              <a:rPr lang="it-IT" dirty="0" err="1"/>
              <a:t>verify</a:t>
            </a:r>
            <a:r>
              <a:rPr lang="it-IT" dirty="0"/>
              <a:t>-</a:t>
            </a:r>
            <a:r>
              <a:rPr lang="it-IT" dirty="0" err="1"/>
              <a:t>refine</a:t>
            </a:r>
            <a:endParaRPr lang="it-IT" dirty="0"/>
          </a:p>
          <a:p>
            <a:r>
              <a:rPr lang="it-IT" dirty="0"/>
              <a:t>Multi-Agent </a:t>
            </a:r>
            <a:r>
              <a:rPr lang="it-IT" dirty="0" err="1"/>
              <a:t>Debate</a:t>
            </a:r>
            <a:endParaRPr lang="it-IT" dirty="0"/>
          </a:p>
          <a:p>
            <a:r>
              <a:rPr lang="it-IT" dirty="0"/>
              <a:t>Tool </a:t>
            </a:r>
            <a:r>
              <a:rPr lang="it-IT" dirty="0" err="1"/>
              <a:t>assisted</a:t>
            </a:r>
            <a:r>
              <a:rPr lang="it-IT" dirty="0"/>
              <a:t> </a:t>
            </a:r>
            <a:r>
              <a:rPr lang="it-IT" dirty="0" err="1"/>
              <a:t>verification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Verifica basata su codice</a:t>
            </a:r>
          </a:p>
          <a:p>
            <a:pPr lvl="1"/>
            <a:r>
              <a:rPr lang="it-IT" dirty="0"/>
              <a:t>Verifica formale</a:t>
            </a:r>
          </a:p>
          <a:p>
            <a:pPr marL="0" indent="0" algn="ctr">
              <a:buNone/>
            </a:pPr>
            <a:endParaRPr lang="en-GB" u="sng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u="sng" dirty="0" err="1"/>
              <a:t>Tracciabilità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ragionamenti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le </a:t>
            </a:r>
            <a:r>
              <a:rPr lang="en-GB" dirty="0" err="1"/>
              <a:t>decisioni</a:t>
            </a:r>
            <a:r>
              <a:rPr lang="en-GB" dirty="0"/>
              <a:t>, le </a:t>
            </a:r>
            <a:r>
              <a:rPr lang="en-GB" dirty="0" err="1"/>
              <a:t>metriche</a:t>
            </a:r>
            <a:r>
              <a:rPr lang="en-GB" dirty="0"/>
              <a:t> 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razionali</a:t>
            </a:r>
            <a:br>
              <a:rPr lang="en-GB" dirty="0"/>
            </a:b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registrati</a:t>
            </a:r>
            <a:r>
              <a:rPr lang="en-GB" dirty="0"/>
              <a:t>, </a:t>
            </a:r>
            <a:r>
              <a:rPr lang="en-GB" dirty="0" err="1"/>
              <a:t>permettendo</a:t>
            </a:r>
            <a:br>
              <a:rPr lang="en-GB" dirty="0"/>
            </a:br>
            <a:r>
              <a:rPr lang="en-GB" dirty="0"/>
              <a:t>la </a:t>
            </a:r>
            <a:r>
              <a:rPr lang="en-GB" dirty="0" err="1"/>
              <a:t>validazione</a:t>
            </a:r>
            <a:r>
              <a:rPr lang="en-GB" dirty="0"/>
              <a:t> o </a:t>
            </a:r>
            <a:r>
              <a:rPr lang="en-GB" dirty="0" err="1"/>
              <a:t>l’audit</a:t>
            </a:r>
            <a:r>
              <a:rPr lang="en-GB" dirty="0"/>
              <a:t> </a:t>
            </a:r>
            <a:r>
              <a:rPr lang="en-GB" dirty="0" err="1"/>
              <a:t>umano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D138CB-721A-485B-9ED4-AF3639B2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39B443-2B5E-47EC-84FC-73FFE2D7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1D24BB-35CB-44CD-A006-AEF2C6240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8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15BE3BF-748D-4992-9F96-40E6C71C3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27" y="1153980"/>
            <a:ext cx="3757245" cy="39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3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34DD66-B454-42C8-BD2A-A4023C08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Livelli di implementazione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72650E-9E37-4B8E-B4BF-43820FE7A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Human </a:t>
            </a:r>
            <a:r>
              <a:rPr lang="it-IT" dirty="0" err="1"/>
              <a:t>only</a:t>
            </a:r>
            <a:r>
              <a:rPr lang="it-IT" dirty="0"/>
              <a:t>: no AI (uso di SW basati su regole fisse)</a:t>
            </a:r>
          </a:p>
          <a:p>
            <a:r>
              <a:rPr lang="it-IT" dirty="0"/>
              <a:t>AI </a:t>
            </a:r>
            <a:r>
              <a:rPr lang="it-IT" dirty="0" err="1"/>
              <a:t>assisted</a:t>
            </a:r>
            <a:r>
              <a:rPr lang="it-IT" dirty="0"/>
              <a:t>: Le decisioni sono supportate dall’AI, che agisce come un consulente</a:t>
            </a:r>
          </a:p>
          <a:p>
            <a:r>
              <a:rPr lang="it-IT" dirty="0"/>
              <a:t>Human-in-the-loop: l’AI fa il lavoro tranne l’azione finale, l’uomo approva le proposte dell’AI</a:t>
            </a:r>
          </a:p>
          <a:p>
            <a:r>
              <a:rPr lang="it-IT" dirty="0"/>
              <a:t>Human-on-the-loop: l’AI fa tutto il lavoro, incluse le decisioni, l’uomo supervisiona e verifica a posteriori</a:t>
            </a:r>
          </a:p>
          <a:p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autonomous</a:t>
            </a:r>
            <a:r>
              <a:rPr lang="it-IT" dirty="0"/>
              <a:t>: l’AI gestisce l’intero processo end-to-end; il sistema è progettato per adattarsi e correggersi da solo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89D8A1-D023-4CCE-9C1E-290342F9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Trieste, 9/3/2026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79D60D-0CBC-42B7-A807-D64378D1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L'A.I. dopo ChatGPT - gruppo GenIA - USC-C General Assembly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1023ED-6FAE-4AB1-A404-2B0B4B8BF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B0259-A9F7-48C4-9CE5-8CDE213F545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0267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4822</TotalTime>
  <Words>2594</Words>
  <Application>Microsoft Office PowerPoint</Application>
  <PresentationFormat>Widescreen</PresentationFormat>
  <Paragraphs>315</Paragraphs>
  <Slides>26</Slides>
  <Notes>0</Notes>
  <HiddenSlides>2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SFRM1200</vt:lpstr>
      <vt:lpstr>SFRM1728</vt:lpstr>
      <vt:lpstr>Tema di Office</vt:lpstr>
      <vt:lpstr>L’A.I. dopo ChatGPT proposte per una strategia INAF</vt:lpstr>
      <vt:lpstr>ML/DL classico      Vs.     AI generativa</vt:lpstr>
      <vt:lpstr>Novità rispetto al ML/DL classico:</vt:lpstr>
      <vt:lpstr>I difetti, i limiti e i rischi di ChatGPT</vt:lpstr>
      <vt:lpstr>Ma ChatGPT è solo un pezzo della storia... perché siamo solo all’inizio!</vt:lpstr>
      <vt:lpstr>Interesse per l’AI</vt:lpstr>
      <vt:lpstr>Quanto influirà sulla Ricerca (astronomica)?</vt:lpstr>
      <vt:lpstr>Agentic A.I.</vt:lpstr>
      <vt:lpstr>Livelli di implementazione</vt:lpstr>
      <vt:lpstr>Non è tutto oro quello che luccica</vt:lpstr>
      <vt:lpstr>Dic. 2025 - Agenti per il coding</vt:lpstr>
      <vt:lpstr>Presentazione standard di PowerPoint</vt:lpstr>
      <vt:lpstr>Oggi lo sviluppo dell’AI è in forte accelerazione, quanto durerà e cosa lo potrà arrestare?</vt:lpstr>
      <vt:lpstr>Esempio di modello ibrido LLM+neurosimbolico</vt:lpstr>
      <vt:lpstr>Sfida: velocità + accelerazione</vt:lpstr>
      <vt:lpstr>Innovazione veloce: Limiti organizzativi</vt:lpstr>
      <vt:lpstr>Innovazione veloce: Limiti individuali</vt:lpstr>
      <vt:lpstr>Fattore geopolitico, sovranità digitale</vt:lpstr>
      <vt:lpstr>Ma quanto ci costa?!?!?</vt:lpstr>
      <vt:lpstr>Etica</vt:lpstr>
      <vt:lpstr>Questione «green»</vt:lpstr>
      <vt:lpstr>Gruppo di studio GenIA</vt:lpstr>
      <vt:lpstr>Condividere la conoscenza con tutta INAF e stimolare i dibattiti</vt:lpstr>
      <vt:lpstr>Esperienze su modelli open on premises</vt:lpstr>
      <vt:lpstr>Conclusioni: cambio di paradigma... OGGI!!!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Giulio Capasso</dc:creator>
  <cp:lastModifiedBy>Giulio Capasso</cp:lastModifiedBy>
  <cp:revision>211</cp:revision>
  <dcterms:created xsi:type="dcterms:W3CDTF">2026-01-22T20:15:34Z</dcterms:created>
  <dcterms:modified xsi:type="dcterms:W3CDTF">2026-03-08T20:47:33Z</dcterms:modified>
</cp:coreProperties>
</file>