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Economica" panose="020B0604020202020204" charset="0"/>
      <p:regular r:id="rId13"/>
      <p:bold r:id="rId14"/>
      <p:italic r:id="rId15"/>
      <p:boldItalic r:id="rId16"/>
    </p:embeddedFont>
    <p:embeddedFont>
      <p:font typeface="Open Sans" panose="020B060402020202020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h3uKY2aO4fDocfFea6hasNJkke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D7B9478-5368-484A-8091-2AE82126DE20}">
  <a:tblStyle styleId="{7D7B9478-5368-484A-8091-2AE82126DE2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5E25B35-6BCB-493D-9362-E8966BD24B9D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113F9E1-A6B9-4545-950F-EDF524A8EA64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lef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0EB5475-9C3D-4574-A7FE-EC743E7D2C76}" styleName="Table_3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06931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ce837accfd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ce837accfd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4692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ce837accfd_6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ce837accfd_6_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g3ce837accfd_6_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1834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ce837accfd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ce837accfd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4268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ce837accfd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ce837accfd_0_2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3ce837accfd_0_2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8781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ce837accfd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ce837accfd_0_2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3ce837accfd_0_2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8245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ce837accfd_3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ce837accfd_3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3ce837accfd_3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3617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ce837accfd_3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ce837accfd_3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3ce837accfd_3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8272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ce837accfd_2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ce837accfd_2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3ce837accfd_2_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4947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ce837accfd_2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ce837accfd_2_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3ce837accfd_2_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3891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ce837accfd_6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ce837accfd_6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g3ce837accfd_6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6611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3ce837accfd_0_78"/>
          <p:cNvSpPr/>
          <p:nvPr/>
        </p:nvSpPr>
        <p:spPr>
          <a:xfrm>
            <a:off x="3658683" y="1008933"/>
            <a:ext cx="1442131" cy="1499896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5" name="Google Shape;15;g3ce837accfd_0_78"/>
          <p:cNvSpPr/>
          <p:nvPr/>
        </p:nvSpPr>
        <p:spPr>
          <a:xfrm rot="10800000">
            <a:off x="7091169" y="4355671"/>
            <a:ext cx="1442131" cy="1499896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6" name="Google Shape;16;g3ce837accfd_0_78"/>
          <p:cNvSpPr txBox="1">
            <a:spLocks noGrp="1"/>
          </p:cNvSpPr>
          <p:nvPr>
            <p:ph type="ctrTitle"/>
          </p:nvPr>
        </p:nvSpPr>
        <p:spPr>
          <a:xfrm>
            <a:off x="4059600" y="1925674"/>
            <a:ext cx="4072800" cy="2049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g3ce837accfd_0_78"/>
          <p:cNvSpPr txBox="1">
            <a:spLocks noGrp="1"/>
          </p:cNvSpPr>
          <p:nvPr>
            <p:ph type="subTitle" idx="1"/>
          </p:nvPr>
        </p:nvSpPr>
        <p:spPr>
          <a:xfrm>
            <a:off x="4059600" y="4155440"/>
            <a:ext cx="4072800" cy="93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8" name="Google Shape;18;g3ce837accfd_0_7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ce837accfd_0_120"/>
          <p:cNvSpPr/>
          <p:nvPr/>
        </p:nvSpPr>
        <p:spPr>
          <a:xfrm>
            <a:off x="0" y="6727600"/>
            <a:ext cx="12192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g3ce837accfd_0_120"/>
          <p:cNvSpPr txBox="1">
            <a:spLocks noGrp="1"/>
          </p:cNvSpPr>
          <p:nvPr>
            <p:ph type="title" hasCustomPrompt="1"/>
          </p:nvPr>
        </p:nvSpPr>
        <p:spPr>
          <a:xfrm>
            <a:off x="415600" y="1276167"/>
            <a:ext cx="11360700" cy="283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g3ce837accfd_0_120"/>
          <p:cNvSpPr txBox="1">
            <a:spLocks noGrp="1"/>
          </p:cNvSpPr>
          <p:nvPr>
            <p:ph type="body" idx="1"/>
          </p:nvPr>
        </p:nvSpPr>
        <p:spPr>
          <a:xfrm>
            <a:off x="415600" y="4216000"/>
            <a:ext cx="11360700" cy="142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g3ce837accfd_0_1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ce837accfd_0_12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pertina testo - Bianca">
  <p:cSld name="Copertina testo - Bianca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g3ce837accfd_0_1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50244" y="245807"/>
            <a:ext cx="1912693" cy="157265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g3ce837accfd_0_127"/>
          <p:cNvSpPr txBox="1">
            <a:spLocks noGrp="1"/>
          </p:cNvSpPr>
          <p:nvPr>
            <p:ph type="ctrTitle"/>
          </p:nvPr>
        </p:nvSpPr>
        <p:spPr>
          <a:xfrm>
            <a:off x="506353" y="1966782"/>
            <a:ext cx="1119000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3800"/>
              <a:buFont typeface="Arial"/>
              <a:buNone/>
              <a:defRPr sz="3800" b="1" i="0">
                <a:solidFill>
                  <a:srgbClr val="003A7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g3ce837accfd_0_127"/>
          <p:cNvSpPr txBox="1">
            <a:spLocks noGrp="1"/>
          </p:cNvSpPr>
          <p:nvPr>
            <p:ph type="subTitle" idx="1"/>
          </p:nvPr>
        </p:nvSpPr>
        <p:spPr>
          <a:xfrm>
            <a:off x="498261" y="2537649"/>
            <a:ext cx="11190000" cy="6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003A70"/>
              </a:buClr>
              <a:buSzPts val="3800"/>
              <a:buNone/>
              <a:defRPr sz="3800">
                <a:solidFill>
                  <a:srgbClr val="003A7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6" name="Google Shape;66;g3ce837accfd_0_127"/>
          <p:cNvSpPr txBox="1">
            <a:spLocks noGrp="1"/>
          </p:cNvSpPr>
          <p:nvPr>
            <p:ph type="dt" idx="10"/>
          </p:nvPr>
        </p:nvSpPr>
        <p:spPr>
          <a:xfrm>
            <a:off x="522271" y="4186002"/>
            <a:ext cx="556590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rgbClr val="003A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7" name="Google Shape;67;g3ce837accfd_0_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086" y="564745"/>
            <a:ext cx="1229575" cy="95608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g3ce837accfd_0_127"/>
          <p:cNvSpPr/>
          <p:nvPr/>
        </p:nvSpPr>
        <p:spPr>
          <a:xfrm>
            <a:off x="0" y="5761705"/>
            <a:ext cx="12192000" cy="10962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64">
          <p15:clr>
            <a:srgbClr val="FBAE40"/>
          </p15:clr>
        </p15:guide>
        <p15:guide id="4" orient="horz" pos="3517">
          <p15:clr>
            <a:srgbClr val="FBAE40"/>
          </p15:clr>
        </p15:guide>
        <p15:guide id="5" orient="horz" pos="2742">
          <p15:clr>
            <a:srgbClr val="FBAE40"/>
          </p15:clr>
        </p15:guide>
        <p15:guide id="6" orient="horz" pos="1091">
          <p15:clr>
            <a:srgbClr val="FBAE40"/>
          </p15:clr>
        </p15:guide>
        <p15:guide id="7" pos="5011">
          <p15:clr>
            <a:srgbClr val="FBAE40"/>
          </p15:clr>
        </p15:guide>
        <p15:guide id="8" pos="467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interna" type="obj">
  <p:cSld name="OBJEC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ce837accfd_0_134"/>
          <p:cNvSpPr txBox="1">
            <a:spLocks noGrp="1"/>
          </p:cNvSpPr>
          <p:nvPr>
            <p:ph type="title"/>
          </p:nvPr>
        </p:nvSpPr>
        <p:spPr>
          <a:xfrm>
            <a:off x="419100" y="365125"/>
            <a:ext cx="112221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26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g3ce837accfd_0_134"/>
          <p:cNvSpPr txBox="1">
            <a:spLocks noGrp="1"/>
          </p:cNvSpPr>
          <p:nvPr>
            <p:ph type="body" idx="1"/>
          </p:nvPr>
        </p:nvSpPr>
        <p:spPr>
          <a:xfrm>
            <a:off x="419100" y="1536970"/>
            <a:ext cx="11222100" cy="43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318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595959"/>
              </a:buClr>
              <a:buSzPts val="3200"/>
              <a:buChar char="●"/>
              <a:defRPr sz="3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g3ce837accfd_0_134"/>
          <p:cNvSpPr txBox="1">
            <a:spLocks noGrp="1"/>
          </p:cNvSpPr>
          <p:nvPr>
            <p:ph type="ftr" idx="11"/>
          </p:nvPr>
        </p:nvSpPr>
        <p:spPr>
          <a:xfrm>
            <a:off x="2965076" y="6224587"/>
            <a:ext cx="776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0" rIns="7200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3ce837accfd_0_134"/>
          <p:cNvSpPr txBox="1">
            <a:spLocks noGrp="1"/>
          </p:cNvSpPr>
          <p:nvPr>
            <p:ph type="sldNum" idx="12"/>
          </p:nvPr>
        </p:nvSpPr>
        <p:spPr>
          <a:xfrm>
            <a:off x="10896600" y="6224587"/>
            <a:ext cx="858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0" rIns="72000" bIns="0" anchor="b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74" name="Google Shape;74;g3ce837accfd_0_1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9416" y="6115911"/>
            <a:ext cx="609336" cy="473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ngraziamenti">
  <p:cSld name="Ringraziamenti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g3ce837accfd_0_1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50244" y="4996740"/>
            <a:ext cx="1912693" cy="157265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g3ce837accfd_0_140"/>
          <p:cNvSpPr txBox="1">
            <a:spLocks noGrp="1"/>
          </p:cNvSpPr>
          <p:nvPr>
            <p:ph type="ctrTitle"/>
          </p:nvPr>
        </p:nvSpPr>
        <p:spPr>
          <a:xfrm>
            <a:off x="506353" y="2946626"/>
            <a:ext cx="1119000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3800"/>
              <a:buFont typeface="Arial"/>
              <a:buNone/>
              <a:defRPr sz="3800" b="0" i="0">
                <a:solidFill>
                  <a:srgbClr val="003A7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pic>
        <p:nvPicPr>
          <p:cNvPr id="78" name="Google Shape;78;g3ce837accfd_0_1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086" y="5306079"/>
            <a:ext cx="1229575" cy="956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64">
          <p15:clr>
            <a:srgbClr val="FBAE40"/>
          </p15:clr>
        </p15:guide>
        <p15:guide id="4" orient="horz" pos="3517">
          <p15:clr>
            <a:srgbClr val="FBAE40"/>
          </p15:clr>
        </p15:guide>
        <p15:guide id="5" orient="horz" pos="2742">
          <p15:clr>
            <a:srgbClr val="FBAE40"/>
          </p15:clr>
        </p15:guide>
        <p15:guide id="6" orient="horz" pos="1091">
          <p15:clr>
            <a:srgbClr val="FBAE40"/>
          </p15:clr>
        </p15:guide>
        <p15:guide id="7" pos="5011">
          <p15:clr>
            <a:srgbClr val="FBAE40"/>
          </p15:clr>
        </p15:guide>
        <p15:guide id="8" pos="467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3ce837accfd_0_84"/>
          <p:cNvSpPr/>
          <p:nvPr/>
        </p:nvSpPr>
        <p:spPr>
          <a:xfrm flipH="1">
            <a:off x="10127953" y="613633"/>
            <a:ext cx="1442131" cy="1499896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1" name="Google Shape;21;g3ce837accfd_0_84"/>
          <p:cNvSpPr/>
          <p:nvPr/>
        </p:nvSpPr>
        <p:spPr>
          <a:xfrm rot="10800000" flipH="1">
            <a:off x="621900" y="4744471"/>
            <a:ext cx="1442131" cy="1499896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2" name="Google Shape;22;g3ce837accfd_0_84"/>
          <p:cNvSpPr txBox="1">
            <a:spLocks noGrp="1"/>
          </p:cNvSpPr>
          <p:nvPr>
            <p:ph type="title"/>
          </p:nvPr>
        </p:nvSpPr>
        <p:spPr>
          <a:xfrm>
            <a:off x="1031600" y="2408600"/>
            <a:ext cx="10128900" cy="2040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g3ce837accfd_0_8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3ce837accfd_0_89"/>
          <p:cNvSpPr/>
          <p:nvPr/>
        </p:nvSpPr>
        <p:spPr>
          <a:xfrm>
            <a:off x="0" y="6727600"/>
            <a:ext cx="12192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g3ce837accfd_0_89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700" cy="1108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3ce837accfd_0_89"/>
          <p:cNvSpPr txBox="1">
            <a:spLocks noGrp="1"/>
          </p:cNvSpPr>
          <p:nvPr>
            <p:ph type="body" idx="1"/>
          </p:nvPr>
        </p:nvSpPr>
        <p:spPr>
          <a:xfrm>
            <a:off x="415600" y="1633633"/>
            <a:ext cx="11360700" cy="4472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g3ce837accfd_0_8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3ce837accfd_0_94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700" cy="1108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g3ce837accfd_0_94"/>
          <p:cNvSpPr txBox="1">
            <a:spLocks noGrp="1"/>
          </p:cNvSpPr>
          <p:nvPr>
            <p:ph type="body" idx="1"/>
          </p:nvPr>
        </p:nvSpPr>
        <p:spPr>
          <a:xfrm>
            <a:off x="415600" y="1633633"/>
            <a:ext cx="5333100" cy="4472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2" name="Google Shape;32;g3ce837accfd_0_94"/>
          <p:cNvSpPr txBox="1">
            <a:spLocks noGrp="1"/>
          </p:cNvSpPr>
          <p:nvPr>
            <p:ph type="body" idx="2"/>
          </p:nvPr>
        </p:nvSpPr>
        <p:spPr>
          <a:xfrm>
            <a:off x="6443200" y="1633633"/>
            <a:ext cx="5333100" cy="4472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3" name="Google Shape;33;g3ce837accfd_0_9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3ce837accfd_0_99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700" cy="1108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g3ce837accfd_0_9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3ce837accfd_0_102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39" name="Google Shape;39;g3ce837accfd_0_102"/>
          <p:cNvSpPr txBox="1">
            <a:spLocks noGrp="1"/>
          </p:cNvSpPr>
          <p:nvPr>
            <p:ph type="body" idx="1"/>
          </p:nvPr>
        </p:nvSpPr>
        <p:spPr>
          <a:xfrm>
            <a:off x="415600" y="1865867"/>
            <a:ext cx="3744000" cy="371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0" name="Google Shape;40;g3ce837accfd_0_10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3ce837accfd_0_106"/>
          <p:cNvSpPr/>
          <p:nvPr/>
        </p:nvSpPr>
        <p:spPr>
          <a:xfrm>
            <a:off x="0" y="6727600"/>
            <a:ext cx="12192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g3ce837accfd_0_106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78384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44" name="Google Shape;44;g3ce837accfd_0_10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ce837accfd_0_110"/>
          <p:cNvSpPr/>
          <p:nvPr/>
        </p:nvSpPr>
        <p:spPr>
          <a:xfrm>
            <a:off x="6096000" y="-33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g3ce837accfd_0_110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g3ce837accfd_0_110"/>
          <p:cNvSpPr txBox="1">
            <a:spLocks noGrp="1"/>
          </p:cNvSpPr>
          <p:nvPr>
            <p:ph type="title"/>
          </p:nvPr>
        </p:nvSpPr>
        <p:spPr>
          <a:xfrm>
            <a:off x="354000" y="1239033"/>
            <a:ext cx="5393700" cy="2381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g3ce837accfd_0_110"/>
          <p:cNvSpPr txBox="1">
            <a:spLocks noGrp="1"/>
          </p:cNvSpPr>
          <p:nvPr>
            <p:ph type="subTitle" idx="1"/>
          </p:nvPr>
        </p:nvSpPr>
        <p:spPr>
          <a:xfrm>
            <a:off x="354000" y="3692001"/>
            <a:ext cx="5393700" cy="209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50" name="Google Shape;50;g3ce837accfd_0_110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g3ce837accfd_0_1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ce837accfd_0_117"/>
          <p:cNvSpPr txBox="1">
            <a:spLocks noGrp="1"/>
          </p:cNvSpPr>
          <p:nvPr>
            <p:ph type="body" idx="1"/>
          </p:nvPr>
        </p:nvSpPr>
        <p:spPr>
          <a:xfrm>
            <a:off x="426000" y="5625233"/>
            <a:ext cx="7998300" cy="79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4" name="Google Shape;54;g3ce837accfd_0_11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3ce837accfd_0_74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700" cy="11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1" name="Google Shape;11;g3ce837accfd_0_74"/>
          <p:cNvSpPr txBox="1">
            <a:spLocks noGrp="1"/>
          </p:cNvSpPr>
          <p:nvPr>
            <p:ph type="body" idx="1"/>
          </p:nvPr>
        </p:nvSpPr>
        <p:spPr>
          <a:xfrm>
            <a:off x="415600" y="1633633"/>
            <a:ext cx="11360700" cy="44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●"/>
              <a:defRPr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○"/>
              <a:defRPr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■"/>
              <a:defRPr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●"/>
              <a:defRPr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○"/>
              <a:defRPr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■"/>
              <a:defRPr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●"/>
              <a:defRPr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○"/>
              <a:defRPr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■"/>
              <a:defRPr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Google Shape;12;g3ce837accfd_0_7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ce837accfd_0_144"/>
          <p:cNvSpPr txBox="1">
            <a:spLocks noGrp="1"/>
          </p:cNvSpPr>
          <p:nvPr>
            <p:ph type="ctrTitle"/>
          </p:nvPr>
        </p:nvSpPr>
        <p:spPr>
          <a:xfrm>
            <a:off x="3621575" y="907024"/>
            <a:ext cx="4785000" cy="216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b="1">
                <a:solidFill>
                  <a:srgbClr val="003A70"/>
                </a:solidFill>
                <a:latin typeface="Arial"/>
                <a:ea typeface="Arial"/>
                <a:cs typeface="Arial"/>
                <a:sym typeface="Arial"/>
              </a:rPr>
              <a:t>Verso un modello digitale per il patrimonio immobiliare dell’INAF</a:t>
            </a:r>
            <a:endParaRPr sz="3000" b="1">
              <a:solidFill>
                <a:srgbClr val="003A7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</p:txBody>
      </p:sp>
      <p:sp>
        <p:nvSpPr>
          <p:cNvPr id="84" name="Google Shape;84;g3ce837accfd_0_144"/>
          <p:cNvSpPr txBox="1">
            <a:spLocks noGrp="1"/>
          </p:cNvSpPr>
          <p:nvPr>
            <p:ph type="subTitle" idx="1"/>
          </p:nvPr>
        </p:nvSpPr>
        <p:spPr>
          <a:xfrm>
            <a:off x="3152206" y="5009472"/>
            <a:ext cx="5430300" cy="124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>
                <a:solidFill>
                  <a:srgbClr val="003A70"/>
                </a:solidFill>
                <a:latin typeface="Arial"/>
                <a:ea typeface="Arial"/>
                <a:cs typeface="Arial"/>
                <a:sym typeface="Arial"/>
              </a:rPr>
              <a:t>Liana De Filippis</a:t>
            </a:r>
            <a:endParaRPr sz="13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>
                <a:solidFill>
                  <a:srgbClr val="003A70"/>
                </a:solidFill>
                <a:latin typeface="Arial"/>
                <a:ea typeface="Arial"/>
                <a:cs typeface="Arial"/>
                <a:sym typeface="Arial"/>
              </a:rPr>
              <a:t>Francesca Romana Porta</a:t>
            </a:r>
            <a:endParaRPr sz="13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>
                <a:solidFill>
                  <a:srgbClr val="003A70"/>
                </a:solidFill>
                <a:latin typeface="Arial"/>
                <a:ea typeface="Arial"/>
                <a:cs typeface="Arial"/>
                <a:sym typeface="Arial"/>
              </a:rPr>
              <a:t>Matteo Rago</a:t>
            </a:r>
            <a:endParaRPr sz="1300" b="1"/>
          </a:p>
        </p:txBody>
      </p:sp>
      <p:pic>
        <p:nvPicPr>
          <p:cNvPr id="85" name="Google Shape;85;g3ce837accfd_0_144" descr="https://lh6.googleusercontent.com/u8I_dSI8eutHb_JNQY0kpJBDHO_yPncT6tXDW4h2hHtjnQOTfJjOueHcjf_YmqEFPrlobDwRfnximbx2Jp1dlLYKB4bRM80VU2QfSDMwY8K7W-ShdHJP8Rfedi1-P-NfJn2Y4Q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30351" y="154851"/>
            <a:ext cx="1351925" cy="6468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3ce837accfd_0_144"/>
          <p:cNvSpPr txBox="1"/>
          <p:nvPr/>
        </p:nvSpPr>
        <p:spPr>
          <a:xfrm>
            <a:off x="504050" y="6387725"/>
            <a:ext cx="11258700" cy="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900" b="1" i="1">
                <a:solidFill>
                  <a:srgbClr val="003A70"/>
                </a:solidFill>
              </a:rPr>
              <a:t>USC-C General Assembly - Trieste 11 marzo 2026</a:t>
            </a:r>
            <a:endParaRPr sz="1100" b="1" i="1" strike="noStrike">
              <a:solidFill>
                <a:srgbClr val="003A7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900" b="1">
                <a:solidFill>
                  <a:srgbClr val="003A70"/>
                </a:solidFill>
              </a:rPr>
              <a:t>Direzione Generale </a:t>
            </a:r>
            <a:r>
              <a:rPr lang="it-IT" sz="900">
                <a:solidFill>
                  <a:srgbClr val="003A70"/>
                </a:solidFill>
              </a:rPr>
              <a:t>Staff “</a:t>
            </a:r>
            <a:r>
              <a:rPr lang="it-IT" sz="900" b="1" i="1">
                <a:solidFill>
                  <a:srgbClr val="003A70"/>
                </a:solidFill>
              </a:rPr>
              <a:t>Sicurezza, Lavori Pubblici e Patrimonio Immobiliare</a:t>
            </a:r>
            <a:r>
              <a:rPr lang="it-IT" sz="900">
                <a:solidFill>
                  <a:srgbClr val="003A70"/>
                </a:solidFill>
              </a:rPr>
              <a:t>” - “</a:t>
            </a:r>
            <a:r>
              <a:rPr lang="it-IT" sz="900" b="1" i="1">
                <a:solidFill>
                  <a:srgbClr val="003A70"/>
                </a:solidFill>
              </a:rPr>
              <a:t>Tavolo Tecnico Permanente per il Patrimonio Immobiliare e i Lavori Pubblici”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ce837accfd_6_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10</a:t>
            </a:fld>
            <a:endParaRPr/>
          </a:p>
        </p:txBody>
      </p:sp>
      <p:pic>
        <p:nvPicPr>
          <p:cNvPr id="225" name="Google Shape;225;g3ce837accfd_6_43" descr="https://lh6.googleusercontent.com/u8I_dSI8eutHb_JNQY0kpJBDHO_yPncT6tXDW4h2hHtjnQOTfJjOueHcjf_YmqEFPrlobDwRfnximbx2Jp1dlLYKB4bRM80VU2QfSDMwY8K7W-ShdHJP8Rfedi1-P-NfJn2Y4Q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30351" y="154851"/>
            <a:ext cx="1351925" cy="64687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3ce837accfd_6_43"/>
          <p:cNvSpPr txBox="1"/>
          <p:nvPr/>
        </p:nvSpPr>
        <p:spPr>
          <a:xfrm>
            <a:off x="504050" y="6387725"/>
            <a:ext cx="11258700" cy="10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900" b="1" i="1">
                <a:solidFill>
                  <a:srgbClr val="003A70"/>
                </a:solidFill>
              </a:rPr>
              <a:t>USC-C General Assembly - Trieste 11 marzo 2026</a:t>
            </a:r>
            <a:endParaRPr sz="1100" b="1" i="1" strike="noStrike">
              <a:solidFill>
                <a:srgbClr val="003A7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900" b="1">
                <a:solidFill>
                  <a:srgbClr val="003A70"/>
                </a:solidFill>
              </a:rPr>
              <a:t>Direzione Generale </a:t>
            </a:r>
            <a:r>
              <a:rPr lang="it-IT" sz="900">
                <a:solidFill>
                  <a:srgbClr val="003A70"/>
                </a:solidFill>
              </a:rPr>
              <a:t>Staff “</a:t>
            </a:r>
            <a:r>
              <a:rPr lang="it-IT" sz="900" b="1" i="1">
                <a:solidFill>
                  <a:srgbClr val="003A70"/>
                </a:solidFill>
              </a:rPr>
              <a:t>Sicurezza, Lavori Pubblici e Patrimonio Immobiliare</a:t>
            </a:r>
            <a:r>
              <a:rPr lang="it-IT" sz="900">
                <a:solidFill>
                  <a:srgbClr val="003A70"/>
                </a:solidFill>
              </a:rPr>
              <a:t>” - “</a:t>
            </a:r>
            <a:r>
              <a:rPr lang="it-IT" sz="900" b="1" i="1">
                <a:solidFill>
                  <a:srgbClr val="003A70"/>
                </a:solidFill>
              </a:rPr>
              <a:t>Tavolo Tecnico Permanente per il Patrimonio Immobiliare e i Lavori Pubblici”</a:t>
            </a:r>
            <a:endParaRPr sz="900" b="1" i="1">
              <a:solidFill>
                <a:srgbClr val="003A7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 b="1" i="0" strike="noStrike">
                <a:solidFill>
                  <a:srgbClr val="003A70"/>
                </a:solidFill>
              </a:rPr>
              <a:t>Liana De FIlippis, Francesca R. Porta,</a:t>
            </a:r>
            <a:r>
              <a:rPr lang="it-IT" sz="800" b="1" i="0" u="none" strike="noStrike">
                <a:solidFill>
                  <a:srgbClr val="003A70"/>
                </a:solidFill>
              </a:rPr>
              <a:t> Matteo Rago</a:t>
            </a:r>
            <a:endParaRPr sz="1800" b="1">
              <a:solidFill>
                <a:srgbClr val="003A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g3ce837accfd_6_43"/>
          <p:cNvPicPr preferRelativeResize="0"/>
          <p:nvPr/>
        </p:nvPicPr>
        <p:blipFill rotWithShape="1">
          <a:blip r:embed="rId4">
            <a:alphaModFix/>
          </a:blip>
          <a:srcRect l="-533"/>
          <a:stretch/>
        </p:blipFill>
        <p:spPr>
          <a:xfrm>
            <a:off x="7509560" y="1474527"/>
            <a:ext cx="4295875" cy="331513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grpSp>
        <p:nvGrpSpPr>
          <p:cNvPr id="228" name="Google Shape;228;g3ce837accfd_6_43"/>
          <p:cNvGrpSpPr/>
          <p:nvPr/>
        </p:nvGrpSpPr>
        <p:grpSpPr>
          <a:xfrm>
            <a:off x="386575" y="1572649"/>
            <a:ext cx="4204218" cy="3203777"/>
            <a:chOff x="440168" y="1174214"/>
            <a:chExt cx="3776696" cy="2687056"/>
          </a:xfrm>
        </p:grpSpPr>
        <p:pic>
          <p:nvPicPr>
            <p:cNvPr id="229" name="Google Shape;229;g3ce837accfd_6_43"/>
            <p:cNvPicPr preferRelativeResize="0"/>
            <p:nvPr/>
          </p:nvPicPr>
          <p:blipFill rotWithShape="1">
            <a:blip r:embed="rId5">
              <a:alphaModFix/>
            </a:blip>
            <a:srcRect r="24306"/>
            <a:stretch/>
          </p:blipFill>
          <p:spPr>
            <a:xfrm>
              <a:off x="440168" y="1174214"/>
              <a:ext cx="3776696" cy="2687056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230" name="Google Shape;230;g3ce837accfd_6_43"/>
            <p:cNvSpPr/>
            <p:nvPr/>
          </p:nvSpPr>
          <p:spPr>
            <a:xfrm>
              <a:off x="2083061" y="1174214"/>
              <a:ext cx="781200" cy="132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1" name="Google Shape;231;g3ce837accfd_6_4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00191" y="2143095"/>
            <a:ext cx="2649929" cy="14172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232" name="Google Shape;232;g3ce837accfd_6_43"/>
          <p:cNvSpPr txBox="1"/>
          <p:nvPr/>
        </p:nvSpPr>
        <p:spPr>
          <a:xfrm>
            <a:off x="4790660" y="1508261"/>
            <a:ext cx="2728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it-IT" sz="10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Esempio di rappresentazione tridimensionale interattivo di dettaglio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it-IT" sz="10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Fonte Descor – Infocad (www.descor.com)</a:t>
            </a:r>
            <a:endParaRPr/>
          </a:p>
        </p:txBody>
      </p:sp>
      <p:sp>
        <p:nvSpPr>
          <p:cNvPr id="233" name="Google Shape;233;g3ce837accfd_6_43"/>
          <p:cNvSpPr txBox="1"/>
          <p:nvPr/>
        </p:nvSpPr>
        <p:spPr>
          <a:xfrm>
            <a:off x="4949777" y="4271752"/>
            <a:ext cx="2443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it-IT" sz="10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Esempio di rappresentazione tridimensionale interattiva con individuazione degli asset, 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it-IT" sz="10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Fonte Descor – Infocad (www.descor.com)</a:t>
            </a:r>
            <a:endParaRPr/>
          </a:p>
        </p:txBody>
      </p:sp>
      <p:sp>
        <p:nvSpPr>
          <p:cNvPr id="234" name="Google Shape;234;g3ce837accfd_6_43"/>
          <p:cNvSpPr txBox="1"/>
          <p:nvPr/>
        </p:nvSpPr>
        <p:spPr>
          <a:xfrm>
            <a:off x="4792154" y="3659413"/>
            <a:ext cx="2484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it-IT" sz="10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Esempio di planimetria interattiva con mappatura degli asset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it-IT" sz="10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Fonte Descor – Infocad (www.descor.com)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ce837accfd_0_202"/>
          <p:cNvSpPr txBox="1">
            <a:spLocks noGrp="1"/>
          </p:cNvSpPr>
          <p:nvPr>
            <p:ph type="title"/>
          </p:nvPr>
        </p:nvSpPr>
        <p:spPr>
          <a:xfrm>
            <a:off x="371300" y="335612"/>
            <a:ext cx="7403400" cy="66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-IT" sz="3840"/>
              <a:t>Obiettivi del progetto</a:t>
            </a:r>
            <a:endParaRPr sz="3840"/>
          </a:p>
        </p:txBody>
      </p:sp>
      <p:sp>
        <p:nvSpPr>
          <p:cNvPr id="92" name="Google Shape;92;g3ce837accfd_0_202"/>
          <p:cNvSpPr txBox="1"/>
          <p:nvPr/>
        </p:nvSpPr>
        <p:spPr>
          <a:xfrm>
            <a:off x="402450" y="861400"/>
            <a:ext cx="114198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rgbClr val="595959"/>
                </a:solidFill>
              </a:rPr>
              <a:t>Modello strutturato di gestione tecnica digitale del patrimonio immobiliare dell’INAF.</a:t>
            </a:r>
            <a:endParaRPr sz="1600">
              <a:solidFill>
                <a:srgbClr val="595959"/>
              </a:solidFill>
            </a:endParaRPr>
          </a:p>
        </p:txBody>
      </p:sp>
      <p:graphicFrame>
        <p:nvGraphicFramePr>
          <p:cNvPr id="93" name="Google Shape;93;g3ce837accfd_0_202"/>
          <p:cNvGraphicFramePr/>
          <p:nvPr/>
        </p:nvGraphicFramePr>
        <p:xfrm>
          <a:off x="504045" y="1967701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{7D7B9478-5368-484A-8091-2AE82126DE20}</a:tableStyleId>
              </a:tblPr>
              <a:tblGrid>
                <a:gridCol w="7020100"/>
              </a:tblGrid>
              <a:tr h="279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0" u="none" strike="noStrike" cap="none">
                          <a:solidFill>
                            <a:srgbClr val="595959"/>
                          </a:solidFill>
                        </a:rPr>
                        <a:t>Progettare e implementare un </a:t>
                      </a:r>
                      <a:r>
                        <a:rPr lang="it-IT" sz="1400" b="1" u="none" strike="noStrike" cap="none">
                          <a:solidFill>
                            <a:srgbClr val="595959"/>
                          </a:solidFill>
                        </a:rPr>
                        <a:t>sistema informativo digitale integrato </a:t>
                      </a:r>
                      <a:r>
                        <a:rPr lang="it-IT" sz="1400" b="0" u="none" strike="noStrike" cap="none">
                          <a:solidFill>
                            <a:srgbClr val="595959"/>
                          </a:solidFill>
                        </a:rPr>
                        <a:t>per la gestione tecnica del patrimonio immobiliare pubblico dell’</a:t>
                      </a:r>
                      <a:r>
                        <a:rPr lang="it-IT" sz="1400" b="1" u="none" strike="noStrike" cap="none">
                          <a:solidFill>
                            <a:srgbClr val="595959"/>
                          </a:solidFill>
                        </a:rPr>
                        <a:t>Istituto Nazionale di Astrofisica (INAF), </a:t>
                      </a:r>
                      <a:r>
                        <a:rPr lang="it-IT" sz="1400" b="0" u="none" strike="noStrike" cap="none">
                          <a:solidFill>
                            <a:srgbClr val="595959"/>
                          </a:solidFill>
                        </a:rPr>
                        <a:t>in linea con:</a:t>
                      </a:r>
                      <a:endParaRPr sz="1400" b="0" i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</a:tr>
              <a:tr h="279850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it-IT" sz="1400" b="0" u="none" strike="noStrike" cap="none">
                          <a:solidFill>
                            <a:srgbClr val="595959"/>
                          </a:solidFill>
                        </a:rPr>
                        <a:t>Quadro normativo vigente (D.Lgs. 36/2023, AgID, ACN,…);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it-IT" sz="1400" b="0" u="none" strike="noStrike" cap="none">
                          <a:solidFill>
                            <a:srgbClr val="595959"/>
                          </a:solidFill>
                        </a:rPr>
                        <a:t>Standard di interoperabilità, sicurezza e sostenibilità;</a:t>
                      </a:r>
                      <a:endParaRPr sz="1400" b="0" i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</a:tr>
              <a:tr h="279850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it-IT" sz="1400" b="0" u="none" strike="noStrike" cap="none">
                          <a:solidFill>
                            <a:srgbClr val="595959"/>
                          </a:solidFill>
                        </a:rPr>
                        <a:t>Esigenze di un Ente di ricerca e delle sue strutture distribuit</a:t>
                      </a:r>
                      <a:r>
                        <a:rPr lang="it-IT">
                          <a:solidFill>
                            <a:srgbClr val="595959"/>
                          </a:solidFill>
                        </a:rPr>
                        <a:t>e</a:t>
                      </a:r>
                      <a:r>
                        <a:rPr lang="it-IT" sz="1400" b="0" u="none" strike="noStrike" cap="none">
                          <a:solidFill>
                            <a:srgbClr val="595959"/>
                          </a:solidFill>
                        </a:rPr>
                        <a:t> sul territorio.</a:t>
                      </a:r>
                      <a:endParaRPr sz="1400" b="0" i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graphicFrame>
        <p:nvGraphicFramePr>
          <p:cNvPr id="94" name="Google Shape;94;g3ce837accfd_0_202"/>
          <p:cNvGraphicFramePr/>
          <p:nvPr/>
        </p:nvGraphicFramePr>
        <p:xfrm>
          <a:off x="504055" y="386631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{05E25B35-6BCB-493D-9362-E8966BD24B9D}</a:tableStyleId>
              </a:tblPr>
              <a:tblGrid>
                <a:gridCol w="1174800"/>
                <a:gridCol w="5594575"/>
              </a:tblGrid>
              <a:tr h="332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	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B3CC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it-IT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Obiettivo 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B3CCC9"/>
                    </a:solidFill>
                  </a:tcPr>
                </a:tc>
              </a:tr>
              <a:tr h="282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Conoscenza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Creare una base dati unificata, aggiornata e certificata sul patrimonio immobiliare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</a:tr>
              <a:tr h="277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Integrazione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Superare la frammentazione delle fonti informative e l’eterogeneità dei dati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</a:tr>
              <a:tr h="330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Conformità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it-IT" sz="1200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Garantire il rispetto dei vincoli normativi e la tracciabilità delle decisioni (accountability)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277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Gestione	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Ottimizzare la pianificazione, il monitoraggio e la riqualificazione degli immobili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</a:tr>
              <a:tr h="348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Sostenibilità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Supportare la transizione energetica e il monitoraggio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95" name="Google Shape;95;g3ce837accfd_0_202"/>
          <p:cNvSpPr txBox="1"/>
          <p:nvPr/>
        </p:nvSpPr>
        <p:spPr>
          <a:xfrm>
            <a:off x="554855" y="1433296"/>
            <a:ext cx="228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lang="it-IT" sz="18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Obiettivi Specifici</a:t>
            </a:r>
            <a:endParaRPr sz="12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g3ce837accfd_0_202"/>
          <p:cNvSpPr txBox="1"/>
          <p:nvPr/>
        </p:nvSpPr>
        <p:spPr>
          <a:xfrm>
            <a:off x="7358231" y="1426939"/>
            <a:ext cx="4404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lang="it-IT" sz="18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Principali risultati attesi</a:t>
            </a:r>
            <a:endParaRPr sz="12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g3ce837accfd_0_202" descr="https://lh6.googleusercontent.com/u8I_dSI8eutHb_JNQY0kpJBDHO_yPncT6tXDW4h2hHtjnQOTfJjOueHcjf_YmqEFPrlobDwRfnximbx2Jp1dlLYKB4bRM80VU2QfSDMwY8K7W-ShdHJP8Rfedi1-P-NfJn2Y4Q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30351" y="154851"/>
            <a:ext cx="1351925" cy="6468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8" name="Google Shape;98;g3ce837accfd_0_202"/>
          <p:cNvGraphicFramePr/>
          <p:nvPr/>
        </p:nvGraphicFramePr>
        <p:xfrm>
          <a:off x="7774701" y="2028111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{05E25B35-6BCB-493D-9362-E8966BD24B9D}</a:tableStyleId>
              </a:tblPr>
              <a:tblGrid>
                <a:gridCol w="1254175"/>
                <a:gridCol w="2746350"/>
              </a:tblGrid>
              <a:tr h="406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Area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152400" marT="95250" marB="95250" anchor="ctr">
                    <a:solidFill>
                      <a:srgbClr val="B3CC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Beneficio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52400" marR="152400" marT="95250" marB="95250" anchor="ctr">
                    <a:solidFill>
                      <a:srgbClr val="B3CCC9"/>
                    </a:solidFill>
                  </a:tcPr>
                </a:tc>
              </a:tr>
              <a:tr h="64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/>
                        <a:t>Governance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152400" marT="95250" marB="952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i="1"/>
                        <a:t>Pianificazione strategica e decisioni consapevoli, riduzione incertezza, trasparenza</a:t>
                      </a:r>
                      <a:endParaRPr sz="1100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52400" marR="0" marT="95250" marB="95250" anchor="ctr"/>
                </a:tc>
              </a:tr>
              <a:tr h="486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/>
                        <a:t>Normativa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152400" marT="95250" marB="952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i="1"/>
                        <a:t>Conformità integrata (D.Lgs. 36/2023, AgID, ACN, MEF, BDAP, AINOP)</a:t>
                      </a:r>
                      <a:endParaRPr sz="1100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52400" marR="0" marT="95250" marB="95250" anchor="ctr"/>
                </a:tc>
              </a:tr>
              <a:tr h="486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/>
                        <a:t>Sostenibilità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152400" marT="95250" marB="952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i="1"/>
                        <a:t>Monitoraggio energetico, riduzione costi e impatto ambientale, Agenda 2030</a:t>
                      </a:r>
                      <a:endParaRPr sz="1100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52400" marR="0" marT="95250" marB="95250" anchor="ctr"/>
                </a:tc>
              </a:tr>
              <a:tr h="540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/>
                        <a:t>Qualità e sicurezza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152400" marT="95250" marB="952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i="1"/>
                        <a:t>Conoscenza stato conservativo, fruibilità, sicurezza nei luoghi di lavoro</a:t>
                      </a:r>
                      <a:endParaRPr sz="1100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52400" marR="0" marT="95250" marB="95250" anchor="ctr"/>
                </a:tc>
              </a:tr>
              <a:tr h="863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/>
                        <a:t>Efficienza operativa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152400" marT="95250" marB="952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i="1"/>
                        <a:t>Razionalizzazione interventi, tracciabilità documentale, interoperabilità</a:t>
                      </a:r>
                      <a:endParaRPr sz="1100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52400" marR="0" marT="95250" marB="95250" anchor="ctr"/>
                </a:tc>
              </a:tr>
            </a:tbl>
          </a:graphicData>
        </a:graphic>
      </p:graphicFrame>
      <p:sp>
        <p:nvSpPr>
          <p:cNvPr id="99" name="Google Shape;99;g3ce837accfd_0_202"/>
          <p:cNvSpPr txBox="1"/>
          <p:nvPr/>
        </p:nvSpPr>
        <p:spPr>
          <a:xfrm>
            <a:off x="504050" y="6387725"/>
            <a:ext cx="11258700" cy="10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900" b="1" i="1">
                <a:solidFill>
                  <a:srgbClr val="003A70"/>
                </a:solidFill>
              </a:rPr>
              <a:t>USC-C General Assembly - Trieste 11 marzo 2026</a:t>
            </a:r>
            <a:endParaRPr sz="1100" b="1" i="1" strike="noStrike">
              <a:solidFill>
                <a:srgbClr val="003A7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900" b="1">
                <a:solidFill>
                  <a:srgbClr val="003A70"/>
                </a:solidFill>
              </a:rPr>
              <a:t>Direzione Generale </a:t>
            </a:r>
            <a:r>
              <a:rPr lang="it-IT" sz="900">
                <a:solidFill>
                  <a:srgbClr val="003A70"/>
                </a:solidFill>
              </a:rPr>
              <a:t>Staff “</a:t>
            </a:r>
            <a:r>
              <a:rPr lang="it-IT" sz="900" b="1" i="1">
                <a:solidFill>
                  <a:srgbClr val="003A70"/>
                </a:solidFill>
              </a:rPr>
              <a:t>Sicurezza, Lavori Pubblici e Patrimonio Immobiliare</a:t>
            </a:r>
            <a:r>
              <a:rPr lang="it-IT" sz="900">
                <a:solidFill>
                  <a:srgbClr val="003A70"/>
                </a:solidFill>
              </a:rPr>
              <a:t>” - “</a:t>
            </a:r>
            <a:r>
              <a:rPr lang="it-IT" sz="900" b="1" i="1">
                <a:solidFill>
                  <a:srgbClr val="003A70"/>
                </a:solidFill>
              </a:rPr>
              <a:t>Tavolo Tecnico Permanente per il Patrimonio Immobiliare e i Lavori Pubblici”</a:t>
            </a:r>
            <a:endParaRPr sz="900" b="1" i="1">
              <a:solidFill>
                <a:srgbClr val="003A7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 b="1" i="0" strike="noStrike">
                <a:solidFill>
                  <a:srgbClr val="003A70"/>
                </a:solidFill>
              </a:rPr>
              <a:t>Liana De FIlippis, Francesca R. Porta,</a:t>
            </a:r>
            <a:r>
              <a:rPr lang="it-IT" sz="800" b="1" i="0" u="none" strike="noStrike">
                <a:solidFill>
                  <a:srgbClr val="003A70"/>
                </a:solidFill>
              </a:rPr>
              <a:t> Matteo Rago</a:t>
            </a:r>
            <a:endParaRPr sz="1800" b="1">
              <a:solidFill>
                <a:srgbClr val="003A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3ce837accfd_0_202"/>
          <p:cNvSpPr txBox="1"/>
          <p:nvPr/>
        </p:nvSpPr>
        <p:spPr>
          <a:xfrm>
            <a:off x="466650" y="-18062"/>
            <a:ext cx="11258700" cy="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b="1" i="1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ce837accfd_0_27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  <p:pic>
        <p:nvPicPr>
          <p:cNvPr id="107" name="Google Shape;107;g3ce837accfd_0_270" descr="https://lh6.googleusercontent.com/u8I_dSI8eutHb_JNQY0kpJBDHO_yPncT6tXDW4h2hHtjnQOTfJjOueHcjf_YmqEFPrlobDwRfnximbx2Jp1dlLYKB4bRM80VU2QfSDMwY8K7W-ShdHJP8Rfedi1-P-NfJn2Y4Q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30351" y="154851"/>
            <a:ext cx="1351925" cy="6468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8" name="Google Shape;108;g3ce837accfd_0_270"/>
          <p:cNvGraphicFramePr/>
          <p:nvPr/>
        </p:nvGraphicFramePr>
        <p:xfrm>
          <a:off x="579314" y="1145455"/>
          <a:ext cx="3000000" cy="3000000"/>
        </p:xfrm>
        <a:graphic>
          <a:graphicData uri="http://schemas.openxmlformats.org/drawingml/2006/table">
            <a:tbl>
              <a:tblPr firstRow="1" firstCol="1">
                <a:gradFill>
                  <a:gsLst>
                    <a:gs pos="0">
                      <a:srgbClr val="9ACAC6"/>
                    </a:gs>
                    <a:gs pos="50000">
                      <a:srgbClr val="8DBFBB"/>
                    </a:gs>
                    <a:gs pos="100000">
                      <a:srgbClr val="78BAB4"/>
                    </a:gs>
                  </a:gsLst>
                  <a:lin ang="5400012" scaled="0"/>
                </a:gradFill>
                <a:tableStyleId>{D113F9E1-A6B9-4545-950F-EDF524A8EA64}</a:tableStyleId>
              </a:tblPr>
              <a:tblGrid>
                <a:gridCol w="2359825"/>
                <a:gridCol w="2645800"/>
                <a:gridCol w="2678200"/>
                <a:gridCol w="2900575"/>
              </a:tblGrid>
              <a:tr h="189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Livello / Ambito</a:t>
                      </a:r>
                      <a:endParaRPr/>
                    </a:p>
                  </a:txBody>
                  <a:tcPr marL="42325" marR="28225" marT="17625" marB="17625" anchor="ctr">
                    <a:solidFill>
                      <a:srgbClr val="3A85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Strumento / Norma</a:t>
                      </a:r>
                      <a:endParaRPr/>
                    </a:p>
                  </a:txBody>
                  <a:tcPr marL="28225" marR="28225" marT="17625" marB="176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Finalità Principale</a:t>
                      </a:r>
                      <a:endParaRPr/>
                    </a:p>
                  </a:txBody>
                  <a:tcPr marL="28225" marR="28225" marT="17625" marB="176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Impatto</a:t>
                      </a:r>
                      <a:endParaRPr/>
                    </a:p>
                  </a:txBody>
                  <a:tcPr marL="28225" marR="28225" marT="17625" marB="17625" anchor="ctr"/>
                </a:tc>
              </a:tr>
              <a:tr h="686125">
                <a:tc>
                  <a:txBody>
                    <a:bodyPr/>
                    <a:lstStyle/>
                    <a:p>
                      <a:pPr marL="87312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Europeo</a:t>
                      </a:r>
                      <a:endParaRPr/>
                    </a:p>
                  </a:txBody>
                  <a:tcPr marL="42325" marR="28225" marT="17625" marB="17625" anchor="ctr">
                    <a:solidFill>
                      <a:srgbClr val="B3CC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5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Direttiva 2014/24/UE (Art. 22)  Decennio Digitale 2030</a:t>
                      </a:r>
                      <a:endParaRPr/>
                    </a:p>
                  </a:txBody>
                  <a:tcPr marL="28225" marR="28225" marT="17625" marB="17625" anchor="ctr">
                    <a:solidFill>
                      <a:srgbClr val="EE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5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Promuovere strumenti digitali negli appalti pubblici e una trasformazione digitale inclusiva e sostenibile.</a:t>
                      </a:r>
                      <a:endParaRPr/>
                    </a:p>
                  </a:txBody>
                  <a:tcPr marL="28225" marR="28225" marT="17625" marB="17625" anchor="ctr">
                    <a:solidFill>
                      <a:srgbClr val="EE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5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Base giuridica per l’adozione di metodologie digitali collaborative (BIM, CDE).</a:t>
                      </a:r>
                      <a:endParaRPr/>
                    </a:p>
                  </a:txBody>
                  <a:tcPr marL="28225" marR="42325" marT="17625" marB="17625" anchor="ctr">
                    <a:solidFill>
                      <a:srgbClr val="EEEFEA"/>
                    </a:solidFill>
                  </a:tcPr>
                </a:tc>
              </a:tr>
              <a:tr h="550025">
                <a:tc>
                  <a:txBody>
                    <a:bodyPr/>
                    <a:lstStyle/>
                    <a:p>
                      <a:pPr marL="0" marR="0" lvl="0" indent="87312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Appalti</a:t>
                      </a:r>
                      <a:endParaRPr/>
                    </a:p>
                  </a:txBody>
                  <a:tcPr marL="42325" marR="28225" marT="17625" marB="17625" anchor="ctr">
                    <a:solidFill>
                      <a:srgbClr val="B3CC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5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D.Lgs. 36/2023 (Codice Contratti Pubblici) + D.Lgs. 209/2024</a:t>
                      </a:r>
                      <a:endParaRPr/>
                    </a:p>
                  </a:txBody>
                  <a:tcPr marL="28225" marR="28225" marT="17625" marB="17625" anchor="ctr">
                    <a:solidFill>
                      <a:srgbClr val="EE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5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Rendere obbligatoria la Gestione Informativa Digitale (GID) e l’uso di Ambienti di Condivisione Dati (ACDat).</a:t>
                      </a:r>
                      <a:endParaRPr/>
                    </a:p>
                  </a:txBody>
                  <a:tcPr marL="28225" marR="28225" marT="17625" marB="17625" anchor="ctr">
                    <a:solidFill>
                      <a:srgbClr val="EE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5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Impone l’adozione di un Atto di Organizzazione, Piano Formativo e ACDat come infrastruttura obbligatoria.</a:t>
                      </a:r>
                      <a:endParaRPr/>
                    </a:p>
                  </a:txBody>
                  <a:tcPr marL="28225" marR="42325" marT="17625" marB="17625" anchor="ctr">
                    <a:solidFill>
                      <a:srgbClr val="EEEFEA"/>
                    </a:solidFill>
                  </a:tcPr>
                </a:tc>
              </a:tr>
              <a:tr h="455200">
                <a:tc>
                  <a:txBody>
                    <a:bodyPr/>
                    <a:lstStyle/>
                    <a:p>
                      <a:pPr marL="0" marR="0" lvl="0" indent="87312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Digitale &amp; Interoperabilità</a:t>
                      </a:r>
                      <a:endParaRPr/>
                    </a:p>
                  </a:txBody>
                  <a:tcPr marL="42325" marR="28225" marT="17625" marB="17625" anchor="ctr">
                    <a:solidFill>
                      <a:srgbClr val="B3CC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5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Linee Guida AgID (Agenzia per l’Italia Digitale)</a:t>
                      </a:r>
                      <a:endParaRPr/>
                    </a:p>
                  </a:txBody>
                  <a:tcPr marL="28225" marR="28225" marT="17625" marB="17625" anchor="ctr">
                    <a:solidFill>
                      <a:srgbClr val="EE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5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Garantire coerenza, riuso, standard aperti e interoperabilità nei progetti digitali della PA.</a:t>
                      </a:r>
                      <a:endParaRPr/>
                    </a:p>
                  </a:txBody>
                  <a:tcPr marL="28225" marR="28225" marT="17625" marB="17625" anchor="ctr">
                    <a:solidFill>
                      <a:srgbClr val="EE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5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Assicura che il sistema sia interoperabile, basato su formati aperti e allineato alla strategia nazionale.</a:t>
                      </a:r>
                      <a:endParaRPr/>
                    </a:p>
                  </a:txBody>
                  <a:tcPr marL="28225" marR="42325" marT="17625" marB="17625" anchor="ctr">
                    <a:solidFill>
                      <a:srgbClr val="EEEFEA"/>
                    </a:solidFill>
                  </a:tcPr>
                </a:tc>
              </a:tr>
              <a:tr h="499700">
                <a:tc>
                  <a:txBody>
                    <a:bodyPr/>
                    <a:lstStyle/>
                    <a:p>
                      <a:pPr marL="0" marR="0" lvl="0" indent="87312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Sicurezza informatica</a:t>
                      </a:r>
                      <a:endParaRPr/>
                    </a:p>
                  </a:txBody>
                  <a:tcPr marL="42325" marR="28225" marT="17625" marB="17625" anchor="ctr">
                    <a:solidFill>
                      <a:srgbClr val="B3CC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5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Decreto Legge 82/2021 (ACN) + Quadro Strategico Cybersicurezza 2022-2026</a:t>
                      </a:r>
                      <a:endParaRPr/>
                    </a:p>
                  </a:txBody>
                  <a:tcPr marL="28225" marR="28225" marT="17625" marB="17625" anchor="ctr">
                    <a:solidFill>
                      <a:srgbClr val="EE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5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Definizione degli standard di sicurezza informatica per proteggere reti e dati della PA</a:t>
                      </a:r>
                      <a:endParaRPr/>
                    </a:p>
                  </a:txBody>
                  <a:tcPr marL="28225" marR="28225" marT="17625" marB="17625" anchor="ctr">
                    <a:solidFill>
                      <a:srgbClr val="EE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5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Richiede cifratura, controlli di accesso, piani di continuità e conformità ACN nella progettazione del sistema.</a:t>
                      </a:r>
                      <a:endParaRPr/>
                    </a:p>
                  </a:txBody>
                  <a:tcPr marL="28225" marR="42325" marT="17625" marB="17625" anchor="ctr">
                    <a:solidFill>
                      <a:srgbClr val="EEEFEA"/>
                    </a:solidFill>
                  </a:tcPr>
                </a:tc>
              </a:tr>
              <a:tr h="440975">
                <a:tc>
                  <a:txBody>
                    <a:bodyPr/>
                    <a:lstStyle/>
                    <a:p>
                      <a:pPr marL="0" marR="0" lvl="0" indent="87312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Finanziamento e indirizzo</a:t>
                      </a:r>
                      <a:endParaRPr/>
                    </a:p>
                  </a:txBody>
                  <a:tcPr marL="42325" marR="28225" marT="17625" marB="17625" anchor="ctr">
                    <a:solidFill>
                      <a:srgbClr val="B3CC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5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PNRR (Missione 1 – Componente 1)</a:t>
                      </a:r>
                      <a:endParaRPr/>
                    </a:p>
                  </a:txBody>
                  <a:tcPr marL="28225" marR="28225" marT="17625" marB="17625" anchor="ctr">
                    <a:solidFill>
                      <a:srgbClr val="EE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5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Finanziare e accelerare la digitalizzazione, l’innovazione e la sicurezza nella PA.</a:t>
                      </a:r>
                      <a:endParaRPr/>
                    </a:p>
                  </a:txBody>
                  <a:tcPr marL="28225" marR="28225" marT="17625" marB="17625" anchor="ctr">
                    <a:solidFill>
                      <a:srgbClr val="EE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5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Fonte di finanziamento e quadro di riferimento per gli investimenti in digitalizzazione del patrimonio.</a:t>
                      </a:r>
                      <a:endParaRPr/>
                    </a:p>
                  </a:txBody>
                  <a:tcPr marL="28225" marR="42325" marT="17625" marB="17625" anchor="ctr">
                    <a:solidFill>
                      <a:srgbClr val="EEEFEA"/>
                    </a:solidFill>
                  </a:tcPr>
                </a:tc>
              </a:tr>
              <a:tr h="810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Gestione e Trasparenza Finanziaria</a:t>
                      </a:r>
                      <a:endParaRPr/>
                    </a:p>
                  </a:txBody>
                  <a:tcPr marL="91450" marR="60950" marT="38100" marB="38100" anchor="ctr">
                    <a:solidFill>
                      <a:srgbClr val="B3CC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5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Portale Tesoro (MEF)</a:t>
                      </a:r>
                      <a:endParaRPr/>
                    </a:p>
                  </a:txBody>
                  <a:tcPr marL="60950" marR="60950" marT="38100" marB="38100" anchor="ctr">
                    <a:solidFill>
                      <a:srgbClr val="EE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5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Garantire la trasparenza, il monitoraggio e il controllo centralizzato della spesa pubblica, assicurando la tracciabilità dei flussi finanziari legati agli appalti e ai progetti di investimento</a:t>
                      </a:r>
                      <a:endParaRPr/>
                    </a:p>
                  </a:txBody>
                  <a:tcPr marL="60950" marR="91450" marT="38100" marB="38100" anchor="ctr">
                    <a:solidFill>
                      <a:srgbClr val="EE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5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Richiede l'integrazione con i sistemi di monitoraggio economico-finanziario della PA per la rendicontazione della spesa, la tracciabilità dei flussi finanziari e la verifica della conformità della spesa rispetto agli obiettivi programmati.</a:t>
                      </a:r>
                      <a:endParaRPr/>
                    </a:p>
                  </a:txBody>
                  <a:tcPr marL="28225" marR="42325" marT="17625" marB="17625" anchor="ctr">
                    <a:solidFill>
                      <a:srgbClr val="EEEFEA"/>
                    </a:solidFill>
                  </a:tcPr>
                </a:tc>
              </a:tr>
              <a:tr h="450450">
                <a:tc>
                  <a:txBody>
                    <a:bodyPr/>
                    <a:lstStyle/>
                    <a:p>
                      <a:pPr marL="0" marR="0" lvl="0" indent="87312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Beni culturali</a:t>
                      </a:r>
                      <a:endParaRPr/>
                    </a:p>
                  </a:txBody>
                  <a:tcPr marL="42325" marR="28225" marT="17625" marB="17625" anchor="ctr">
                    <a:solidFill>
                      <a:srgbClr val="B3CC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5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Codice Beni Culturali (D.Lgs. 42/2004) </a:t>
                      </a:r>
                      <a:endParaRPr/>
                    </a:p>
                  </a:txBody>
                  <a:tcPr marL="28225" marR="28225" marT="17625" marB="17625" anchor="ctr">
                    <a:solidFill>
                      <a:srgbClr val="EE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5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Definire regime giuridico dei beni pubblici, tutela del patrimonio storico e obblighi di tutela</a:t>
                      </a:r>
                      <a:endParaRPr/>
                    </a:p>
                  </a:txBody>
                  <a:tcPr marL="28225" marR="28225" marT="17625" marB="17625" anchor="ctr">
                    <a:solidFill>
                      <a:srgbClr val="EE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5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Definisce la natura giuridica del patrimonio INAF e la conformità alle prescrizioni di tutela</a:t>
                      </a:r>
                      <a:endParaRPr/>
                    </a:p>
                  </a:txBody>
                  <a:tcPr marL="28225" marR="42325" marT="17625" marB="17625" anchor="ctr">
                    <a:solidFill>
                      <a:srgbClr val="EEEFEA"/>
                    </a:solidFill>
                  </a:tcPr>
                </a:tc>
              </a:tr>
              <a:tr h="649775">
                <a:tc>
                  <a:txBody>
                    <a:bodyPr/>
                    <a:lstStyle/>
                    <a:p>
                      <a:pPr marL="0" marR="0" lvl="0" indent="87312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Standard tecnici</a:t>
                      </a:r>
                      <a:endParaRPr/>
                    </a:p>
                  </a:txBody>
                  <a:tcPr marL="42325" marR="28225" marT="17625" marB="17625" anchor="ctr">
                    <a:solidFill>
                      <a:srgbClr val="B3CC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5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Norme UNI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5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11337 (BIM), UNI 10951, UNI 8290-1, UNI 10147, UNI EN 15331, UNI EN ISO 19650</a:t>
                      </a:r>
                      <a:endParaRPr/>
                    </a:p>
                  </a:txBody>
                  <a:tcPr marL="28225" marR="28225" marT="17625" marB="17625" anchor="ctr">
                    <a:solidFill>
                      <a:srgbClr val="EE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5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Fornire linee guida tecniche per la gestione digitale e l’interoperabilità dei dati.</a:t>
                      </a:r>
                      <a:endParaRPr/>
                    </a:p>
                  </a:txBody>
                  <a:tcPr marL="28225" marR="28225" marT="17625" marB="17625" anchor="ctr">
                    <a:solidFill>
                      <a:srgbClr val="EE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5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Forniscono il framework tecnico per la progettazione del sistema informativo e dei flussi dati.</a:t>
                      </a:r>
                      <a:endParaRPr/>
                    </a:p>
                  </a:txBody>
                  <a:tcPr marL="28225" marR="42325" marT="17625" marB="17625" anchor="ctr">
                    <a:solidFill>
                      <a:srgbClr val="EEEFEA"/>
                    </a:solidFill>
                  </a:tcPr>
                </a:tc>
              </a:tr>
            </a:tbl>
          </a:graphicData>
        </a:graphic>
      </p:graphicFrame>
      <p:sp>
        <p:nvSpPr>
          <p:cNvPr id="109" name="Google Shape;109;g3ce837accfd_0_270"/>
          <p:cNvSpPr txBox="1">
            <a:spLocks noGrp="1"/>
          </p:cNvSpPr>
          <p:nvPr>
            <p:ph type="title"/>
          </p:nvPr>
        </p:nvSpPr>
        <p:spPr>
          <a:xfrm>
            <a:off x="371300" y="335612"/>
            <a:ext cx="7403400" cy="66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-IT" sz="3840"/>
              <a:t>Contesto di riferimento</a:t>
            </a:r>
            <a:endParaRPr sz="3840"/>
          </a:p>
        </p:txBody>
      </p:sp>
      <p:sp>
        <p:nvSpPr>
          <p:cNvPr id="110" name="Google Shape;110;g3ce837accfd_0_270"/>
          <p:cNvSpPr txBox="1"/>
          <p:nvPr/>
        </p:nvSpPr>
        <p:spPr>
          <a:xfrm>
            <a:off x="427277" y="652219"/>
            <a:ext cx="3008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it-IT" sz="24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Quadro normativo</a:t>
            </a:r>
            <a:endParaRPr/>
          </a:p>
        </p:txBody>
      </p:sp>
      <p:sp>
        <p:nvSpPr>
          <p:cNvPr id="111" name="Google Shape;111;g3ce837accfd_0_270"/>
          <p:cNvSpPr txBox="1"/>
          <p:nvPr/>
        </p:nvSpPr>
        <p:spPr>
          <a:xfrm>
            <a:off x="504050" y="6387725"/>
            <a:ext cx="11258700" cy="10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900" b="1" i="1">
                <a:solidFill>
                  <a:srgbClr val="003A70"/>
                </a:solidFill>
              </a:rPr>
              <a:t>USC-C General Assembly - Trieste 11 marzo 2026</a:t>
            </a:r>
            <a:endParaRPr sz="1100" b="1" i="1" strike="noStrike">
              <a:solidFill>
                <a:srgbClr val="003A7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900" b="1">
                <a:solidFill>
                  <a:srgbClr val="003A70"/>
                </a:solidFill>
              </a:rPr>
              <a:t>Direzione Generale </a:t>
            </a:r>
            <a:r>
              <a:rPr lang="it-IT" sz="900">
                <a:solidFill>
                  <a:srgbClr val="003A70"/>
                </a:solidFill>
              </a:rPr>
              <a:t>Staff “</a:t>
            </a:r>
            <a:r>
              <a:rPr lang="it-IT" sz="900" b="1" i="1">
                <a:solidFill>
                  <a:srgbClr val="003A70"/>
                </a:solidFill>
              </a:rPr>
              <a:t>Sicurezza, Lavori Pubblici e Patrimonio Immobiliare</a:t>
            </a:r>
            <a:r>
              <a:rPr lang="it-IT" sz="900">
                <a:solidFill>
                  <a:srgbClr val="003A70"/>
                </a:solidFill>
              </a:rPr>
              <a:t>” - “</a:t>
            </a:r>
            <a:r>
              <a:rPr lang="it-IT" sz="900" b="1" i="1">
                <a:solidFill>
                  <a:srgbClr val="003A70"/>
                </a:solidFill>
              </a:rPr>
              <a:t>Tavolo Tecnico Permanente per il Patrimonio Immobiliare e i Lavori Pubblici”</a:t>
            </a:r>
            <a:endParaRPr sz="900" b="1" i="1">
              <a:solidFill>
                <a:srgbClr val="003A7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 b="1" i="0" strike="noStrike">
                <a:solidFill>
                  <a:srgbClr val="003A70"/>
                </a:solidFill>
              </a:rPr>
              <a:t>Liana De FIlippis, Francesca R. Porta,</a:t>
            </a:r>
            <a:r>
              <a:rPr lang="it-IT" sz="800" b="1" i="0" u="none" strike="noStrike">
                <a:solidFill>
                  <a:srgbClr val="003A70"/>
                </a:solidFill>
              </a:rPr>
              <a:t> Matteo Rago</a:t>
            </a:r>
            <a:endParaRPr sz="1800" b="1">
              <a:solidFill>
                <a:srgbClr val="003A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ce837accfd_0_28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4</a:t>
            </a:fld>
            <a:endParaRPr/>
          </a:p>
        </p:txBody>
      </p:sp>
      <p:pic>
        <p:nvPicPr>
          <p:cNvPr id="118" name="Google Shape;118;g3ce837accfd_0_282" descr="https://lh6.googleusercontent.com/u8I_dSI8eutHb_JNQY0kpJBDHO_yPncT6tXDW4h2hHtjnQOTfJjOueHcjf_YmqEFPrlobDwRfnximbx2Jp1dlLYKB4bRM80VU2QfSDMwY8K7W-ShdHJP8Rfedi1-P-NfJn2Y4Q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30351" y="154851"/>
            <a:ext cx="1351925" cy="64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3ce837accfd_0_2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5025" y="1250007"/>
            <a:ext cx="4848088" cy="43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120" name="Google Shape;120;g3ce837accfd_0_282"/>
          <p:cNvSpPr txBox="1"/>
          <p:nvPr/>
        </p:nvSpPr>
        <p:spPr>
          <a:xfrm>
            <a:off x="458629" y="789030"/>
            <a:ext cx="5181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it-IT" sz="18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 Patrimonio Immobiliare INAF</a:t>
            </a:r>
            <a:endParaRPr sz="800"/>
          </a:p>
        </p:txBody>
      </p:sp>
      <p:pic>
        <p:nvPicPr>
          <p:cNvPr id="121" name="Google Shape;121;g3ce837accfd_0_28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6100" y="1654125"/>
            <a:ext cx="3111399" cy="181787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122" name="Google Shape;122;g3ce837accfd_0_282"/>
          <p:cNvSpPr txBox="1">
            <a:spLocks noGrp="1"/>
          </p:cNvSpPr>
          <p:nvPr>
            <p:ph type="title"/>
          </p:nvPr>
        </p:nvSpPr>
        <p:spPr>
          <a:xfrm>
            <a:off x="371300" y="335612"/>
            <a:ext cx="7403400" cy="66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-IT" sz="3840"/>
              <a:t>Contesto di riferimento</a:t>
            </a:r>
            <a:endParaRPr sz="3840"/>
          </a:p>
        </p:txBody>
      </p:sp>
      <p:pic>
        <p:nvPicPr>
          <p:cNvPr id="123" name="Google Shape;123;g3ce837accfd_0_28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8725" y="4372950"/>
            <a:ext cx="3358800" cy="186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3ce837accfd_0_282"/>
          <p:cNvSpPr txBox="1"/>
          <p:nvPr/>
        </p:nvSpPr>
        <p:spPr>
          <a:xfrm>
            <a:off x="856100" y="3636630"/>
            <a:ext cx="28851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Rapporto tra il valore totale degli immobili posseduti in piena proprietà rispetto a quelli utilizzati con un titolo diverso (comodato demaniale, concessione da altri enti, etc.).</a:t>
            </a:r>
            <a:endParaRPr/>
          </a:p>
        </p:txBody>
      </p:sp>
      <p:sp>
        <p:nvSpPr>
          <p:cNvPr id="125" name="Google Shape;125;g3ce837accfd_0_282"/>
          <p:cNvSpPr txBox="1"/>
          <p:nvPr/>
        </p:nvSpPr>
        <p:spPr>
          <a:xfrm>
            <a:off x="659640" y="1315290"/>
            <a:ext cx="3504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None/>
            </a:pPr>
            <a:r>
              <a:rPr lang="it-IT" sz="1200" b="1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Complessi immobiliari/Immobili sottoposti a vincolo</a:t>
            </a:r>
            <a:endParaRPr/>
          </a:p>
        </p:txBody>
      </p:sp>
      <p:sp>
        <p:nvSpPr>
          <p:cNvPr id="126" name="Google Shape;126;g3ce837accfd_0_282"/>
          <p:cNvSpPr txBox="1"/>
          <p:nvPr/>
        </p:nvSpPr>
        <p:spPr>
          <a:xfrm>
            <a:off x="504050" y="6387725"/>
            <a:ext cx="11258700" cy="10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900" b="1" i="1">
                <a:solidFill>
                  <a:srgbClr val="003A70"/>
                </a:solidFill>
              </a:rPr>
              <a:t>USC-C General Assembly - Trieste 11 marzo 2026</a:t>
            </a:r>
            <a:endParaRPr sz="1100" b="1" i="1" strike="noStrike">
              <a:solidFill>
                <a:srgbClr val="003A7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900" b="1">
                <a:solidFill>
                  <a:srgbClr val="003A70"/>
                </a:solidFill>
              </a:rPr>
              <a:t>Direzione Generale </a:t>
            </a:r>
            <a:r>
              <a:rPr lang="it-IT" sz="900">
                <a:solidFill>
                  <a:srgbClr val="003A70"/>
                </a:solidFill>
              </a:rPr>
              <a:t>Staff “</a:t>
            </a:r>
            <a:r>
              <a:rPr lang="it-IT" sz="900" b="1" i="1">
                <a:solidFill>
                  <a:srgbClr val="003A70"/>
                </a:solidFill>
              </a:rPr>
              <a:t>Sicurezza, Lavori Pubblici e Patrimonio Immobiliare</a:t>
            </a:r>
            <a:r>
              <a:rPr lang="it-IT" sz="900">
                <a:solidFill>
                  <a:srgbClr val="003A70"/>
                </a:solidFill>
              </a:rPr>
              <a:t>” - “</a:t>
            </a:r>
            <a:r>
              <a:rPr lang="it-IT" sz="900" b="1" i="1">
                <a:solidFill>
                  <a:srgbClr val="003A70"/>
                </a:solidFill>
              </a:rPr>
              <a:t>Tavolo Tecnico Permanente per il Patrimonio Immobiliare e i Lavori Pubblici”</a:t>
            </a:r>
            <a:endParaRPr sz="900" b="1" i="1">
              <a:solidFill>
                <a:srgbClr val="003A7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 b="1" i="0" strike="noStrike">
                <a:solidFill>
                  <a:srgbClr val="003A70"/>
                </a:solidFill>
              </a:rPr>
              <a:t>Liana De FIlippis, Francesca R. Porta,</a:t>
            </a:r>
            <a:r>
              <a:rPr lang="it-IT" sz="800" b="1" i="0" u="none" strike="noStrike">
                <a:solidFill>
                  <a:srgbClr val="003A70"/>
                </a:solidFill>
              </a:rPr>
              <a:t> Matteo Rago</a:t>
            </a:r>
            <a:endParaRPr sz="1800" b="1">
              <a:solidFill>
                <a:srgbClr val="003A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ce837accfd_3_1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5</a:t>
            </a:fld>
            <a:endParaRPr/>
          </a:p>
        </p:txBody>
      </p:sp>
      <p:pic>
        <p:nvPicPr>
          <p:cNvPr id="133" name="Google Shape;133;g3ce837accfd_3_17" descr="https://lh6.googleusercontent.com/u8I_dSI8eutHb_JNQY0kpJBDHO_yPncT6tXDW4h2hHtjnQOTfJjOueHcjf_YmqEFPrlobDwRfnximbx2Jp1dlLYKB4bRM80VU2QfSDMwY8K7W-ShdHJP8Rfedi1-P-NfJn2Y4Q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30351" y="154851"/>
            <a:ext cx="1351925" cy="64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3ce837accfd_3_17"/>
          <p:cNvSpPr txBox="1">
            <a:spLocks noGrp="1"/>
          </p:cNvSpPr>
          <p:nvPr>
            <p:ph type="title"/>
          </p:nvPr>
        </p:nvSpPr>
        <p:spPr>
          <a:xfrm>
            <a:off x="371300" y="349101"/>
            <a:ext cx="9807600" cy="646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-IT" sz="3840"/>
              <a:t>Dal quadro di riferimento allo sviluppo del progetto</a:t>
            </a:r>
            <a:endParaRPr sz="3840"/>
          </a:p>
        </p:txBody>
      </p:sp>
      <p:sp>
        <p:nvSpPr>
          <p:cNvPr id="135" name="Google Shape;135;g3ce837accfd_3_17"/>
          <p:cNvSpPr txBox="1">
            <a:spLocks noGrp="1"/>
          </p:cNvSpPr>
          <p:nvPr>
            <p:ph type="body" idx="1"/>
          </p:nvPr>
        </p:nvSpPr>
        <p:spPr>
          <a:xfrm>
            <a:off x="419100" y="1183340"/>
            <a:ext cx="11222100" cy="4693500"/>
          </a:xfrm>
          <a:prstGeom prst="rect">
            <a:avLst/>
          </a:prstGeom>
          <a:solidFill>
            <a:srgbClr val="EEEFEA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0000"/>
              </a:lnSpc>
              <a:spcBef>
                <a:spcPts val="1800"/>
              </a:spcBef>
              <a:spcAft>
                <a:spcPts val="1600"/>
              </a:spcAft>
              <a:buClr>
                <a:srgbClr val="595959"/>
              </a:buClr>
              <a:buSzPts val="3200"/>
              <a:buNone/>
            </a:pPr>
            <a:endParaRPr/>
          </a:p>
        </p:txBody>
      </p:sp>
      <p:grpSp>
        <p:nvGrpSpPr>
          <p:cNvPr id="136" name="Google Shape;136;g3ce837accfd_3_17"/>
          <p:cNvGrpSpPr/>
          <p:nvPr/>
        </p:nvGrpSpPr>
        <p:grpSpPr>
          <a:xfrm>
            <a:off x="420450" y="2878934"/>
            <a:ext cx="11060992" cy="1020900"/>
            <a:chOff x="1350" y="355865"/>
            <a:chExt cx="11060992" cy="1020900"/>
          </a:xfrm>
        </p:grpSpPr>
        <p:sp>
          <p:nvSpPr>
            <p:cNvPr id="137" name="Google Shape;137;g3ce837accfd_3_17"/>
            <p:cNvSpPr/>
            <p:nvPr/>
          </p:nvSpPr>
          <p:spPr>
            <a:xfrm>
              <a:off x="1350" y="355865"/>
              <a:ext cx="1701600" cy="1020900"/>
            </a:xfrm>
            <a:prstGeom prst="rect">
              <a:avLst/>
            </a:prstGeom>
            <a:solidFill>
              <a:srgbClr val="B3CCC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g3ce837accfd_3_17"/>
            <p:cNvSpPr txBox="1"/>
            <p:nvPr/>
          </p:nvSpPr>
          <p:spPr>
            <a:xfrm>
              <a:off x="1350" y="355865"/>
              <a:ext cx="1701600" cy="102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A70"/>
                </a:buClr>
                <a:buSzPts val="1600"/>
                <a:buFont typeface="Calibri"/>
                <a:buNone/>
              </a:pPr>
              <a:r>
                <a:rPr lang="it-IT" sz="1600">
                  <a:solidFill>
                    <a:srgbClr val="003A70"/>
                  </a:solidFill>
                  <a:latin typeface="Calibri"/>
                  <a:ea typeface="Calibri"/>
                  <a:cs typeface="Calibri"/>
                  <a:sym typeface="Calibri"/>
                </a:rPr>
                <a:t>quadro normativo </a:t>
              </a:r>
              <a:endParaRPr/>
            </a:p>
          </p:txBody>
        </p:sp>
        <p:sp>
          <p:nvSpPr>
            <p:cNvPr id="139" name="Google Shape;139;g3ce837accfd_3_17"/>
            <p:cNvSpPr/>
            <p:nvPr/>
          </p:nvSpPr>
          <p:spPr>
            <a:xfrm>
              <a:off x="1873229" y="355865"/>
              <a:ext cx="1701600" cy="1020900"/>
            </a:xfrm>
            <a:prstGeom prst="rect">
              <a:avLst/>
            </a:prstGeom>
            <a:solidFill>
              <a:srgbClr val="B3CCC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g3ce837accfd_3_17"/>
            <p:cNvSpPr txBox="1"/>
            <p:nvPr/>
          </p:nvSpPr>
          <p:spPr>
            <a:xfrm>
              <a:off x="1873229" y="355865"/>
              <a:ext cx="1701600" cy="102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A70"/>
                </a:buClr>
                <a:buSzPts val="1600"/>
                <a:buFont typeface="Calibri"/>
                <a:buNone/>
              </a:pPr>
              <a:r>
                <a:rPr lang="it-IT" sz="1600">
                  <a:solidFill>
                    <a:srgbClr val="003A70"/>
                  </a:solidFill>
                  <a:latin typeface="Calibri"/>
                  <a:ea typeface="Calibri"/>
                  <a:cs typeface="Calibri"/>
                  <a:sym typeface="Calibri"/>
                </a:rPr>
                <a:t>complessità tecnica </a:t>
              </a:r>
              <a:endParaRPr/>
            </a:p>
          </p:txBody>
        </p:sp>
        <p:sp>
          <p:nvSpPr>
            <p:cNvPr id="141" name="Google Shape;141;g3ce837accfd_3_17"/>
            <p:cNvSpPr/>
            <p:nvPr/>
          </p:nvSpPr>
          <p:spPr>
            <a:xfrm>
              <a:off x="3745107" y="355865"/>
              <a:ext cx="1701600" cy="1020900"/>
            </a:xfrm>
            <a:prstGeom prst="rect">
              <a:avLst/>
            </a:prstGeom>
            <a:solidFill>
              <a:srgbClr val="B3CCC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g3ce837accfd_3_17"/>
            <p:cNvSpPr txBox="1"/>
            <p:nvPr/>
          </p:nvSpPr>
          <p:spPr>
            <a:xfrm>
              <a:off x="3745107" y="355865"/>
              <a:ext cx="1701600" cy="102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A70"/>
                </a:buClr>
                <a:buSzPts val="1600"/>
                <a:buFont typeface="Calibri"/>
                <a:buNone/>
              </a:pPr>
              <a:r>
                <a:rPr lang="it-IT" sz="1600">
                  <a:solidFill>
                    <a:srgbClr val="003A70"/>
                  </a:solidFill>
                  <a:latin typeface="Calibri"/>
                  <a:ea typeface="Calibri"/>
                  <a:cs typeface="Calibri"/>
                  <a:sym typeface="Calibri"/>
                </a:rPr>
                <a:t>distribuzione territoriale delle strutture di ricerca</a:t>
              </a:r>
              <a:endParaRPr/>
            </a:p>
          </p:txBody>
        </p:sp>
        <p:sp>
          <p:nvSpPr>
            <p:cNvPr id="143" name="Google Shape;143;g3ce837accfd_3_17"/>
            <p:cNvSpPr/>
            <p:nvPr/>
          </p:nvSpPr>
          <p:spPr>
            <a:xfrm>
              <a:off x="5616985" y="355865"/>
              <a:ext cx="1701600" cy="1020900"/>
            </a:xfrm>
            <a:prstGeom prst="rect">
              <a:avLst/>
            </a:prstGeom>
            <a:solidFill>
              <a:srgbClr val="B3CCC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g3ce837accfd_3_17"/>
            <p:cNvSpPr txBox="1"/>
            <p:nvPr/>
          </p:nvSpPr>
          <p:spPr>
            <a:xfrm>
              <a:off x="5616985" y="355865"/>
              <a:ext cx="1701600" cy="102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A70"/>
                </a:buClr>
                <a:buSzPts val="1600"/>
                <a:buFont typeface="Calibri"/>
                <a:buNone/>
              </a:pPr>
              <a:r>
                <a:rPr lang="it-IT" sz="1600">
                  <a:solidFill>
                    <a:srgbClr val="003A70"/>
                  </a:solidFill>
                  <a:latin typeface="Calibri"/>
                  <a:ea typeface="Calibri"/>
                  <a:cs typeface="Calibri"/>
                  <a:sym typeface="Calibri"/>
                </a:rPr>
                <a:t>tutela e riqualificazione di immobili e relativi vincoli</a:t>
              </a:r>
              <a:endParaRPr/>
            </a:p>
          </p:txBody>
        </p:sp>
        <p:sp>
          <p:nvSpPr>
            <p:cNvPr id="145" name="Google Shape;145;g3ce837accfd_3_17"/>
            <p:cNvSpPr/>
            <p:nvPr/>
          </p:nvSpPr>
          <p:spPr>
            <a:xfrm>
              <a:off x="7488864" y="355865"/>
              <a:ext cx="1701600" cy="1020900"/>
            </a:xfrm>
            <a:prstGeom prst="rect">
              <a:avLst/>
            </a:prstGeom>
            <a:solidFill>
              <a:srgbClr val="B3CCC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g3ce837accfd_3_17"/>
            <p:cNvSpPr txBox="1"/>
            <p:nvPr/>
          </p:nvSpPr>
          <p:spPr>
            <a:xfrm>
              <a:off x="7488864" y="355865"/>
              <a:ext cx="1701600" cy="102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A70"/>
                </a:buClr>
                <a:buSzPts val="1600"/>
                <a:buFont typeface="Calibri"/>
                <a:buNone/>
              </a:pPr>
              <a:r>
                <a:rPr lang="it-IT" sz="1600">
                  <a:solidFill>
                    <a:srgbClr val="003A70"/>
                  </a:solidFill>
                  <a:latin typeface="Calibri"/>
                  <a:ea typeface="Calibri"/>
                  <a:cs typeface="Calibri"/>
                  <a:sym typeface="Calibri"/>
                </a:rPr>
                <a:t>laboratori e grandi attrezzature scientifiche</a:t>
              </a:r>
              <a:endParaRPr/>
            </a:p>
          </p:txBody>
        </p:sp>
        <p:sp>
          <p:nvSpPr>
            <p:cNvPr id="147" name="Google Shape;147;g3ce837accfd_3_17"/>
            <p:cNvSpPr/>
            <p:nvPr/>
          </p:nvSpPr>
          <p:spPr>
            <a:xfrm>
              <a:off x="9360742" y="355865"/>
              <a:ext cx="1701600" cy="1020900"/>
            </a:xfrm>
            <a:prstGeom prst="rect">
              <a:avLst/>
            </a:prstGeom>
            <a:solidFill>
              <a:srgbClr val="B3CCC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g3ce837accfd_3_17"/>
            <p:cNvSpPr txBox="1"/>
            <p:nvPr/>
          </p:nvSpPr>
          <p:spPr>
            <a:xfrm>
              <a:off x="9360742" y="355865"/>
              <a:ext cx="1701600" cy="102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A70"/>
                </a:buClr>
                <a:buSzPts val="1600"/>
                <a:buFont typeface="Calibri"/>
                <a:buNone/>
              </a:pPr>
              <a:r>
                <a:rPr lang="it-IT" sz="1600">
                  <a:solidFill>
                    <a:srgbClr val="003A70"/>
                  </a:solidFill>
                  <a:latin typeface="Calibri"/>
                  <a:ea typeface="Calibri"/>
                  <a:cs typeface="Calibri"/>
                  <a:sym typeface="Calibri"/>
                </a:rPr>
                <a:t>obiettivi di sostenibilità, fruibilità e accessibilità</a:t>
              </a:r>
              <a:endParaRPr sz="1600">
                <a:solidFill>
                  <a:srgbClr val="003A7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" name="Google Shape;149;g3ce837accfd_3_17"/>
          <p:cNvGrpSpPr/>
          <p:nvPr/>
        </p:nvGrpSpPr>
        <p:grpSpPr>
          <a:xfrm>
            <a:off x="428824" y="1341969"/>
            <a:ext cx="11044344" cy="1270800"/>
            <a:chOff x="9724" y="0"/>
            <a:chExt cx="11044344" cy="1270800"/>
          </a:xfrm>
        </p:grpSpPr>
        <p:sp>
          <p:nvSpPr>
            <p:cNvPr id="150" name="Google Shape;150;g3ce837accfd_3_17"/>
            <p:cNvSpPr/>
            <p:nvPr/>
          </p:nvSpPr>
          <p:spPr>
            <a:xfrm>
              <a:off x="9724" y="0"/>
              <a:ext cx="2906400" cy="1270800"/>
            </a:xfrm>
            <a:prstGeom prst="roundRect">
              <a:avLst>
                <a:gd name="adj" fmla="val 10000"/>
              </a:avLst>
            </a:prstGeom>
            <a:solidFill>
              <a:srgbClr val="E6E0D2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g3ce837accfd_3_17"/>
            <p:cNvSpPr txBox="1"/>
            <p:nvPr/>
          </p:nvSpPr>
          <p:spPr>
            <a:xfrm>
              <a:off x="46944" y="37220"/>
              <a:ext cx="2832000" cy="119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A70"/>
                </a:buClr>
                <a:buSzPts val="2100"/>
                <a:buFont typeface="Calibri"/>
                <a:buNone/>
              </a:pPr>
              <a:r>
                <a:rPr lang="it-IT" sz="2100" b="1">
                  <a:solidFill>
                    <a:srgbClr val="003A70"/>
                  </a:solidFill>
                  <a:latin typeface="Calibri"/>
                  <a:ea typeface="Calibri"/>
                  <a:cs typeface="Calibri"/>
                  <a:sym typeface="Calibri"/>
                </a:rPr>
                <a:t>Gestione tecnica del patrimonio immobiliare INAF </a:t>
              </a:r>
              <a:endParaRPr sz="2100">
                <a:solidFill>
                  <a:srgbClr val="003A7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g3ce837accfd_3_17"/>
            <p:cNvSpPr/>
            <p:nvPr/>
          </p:nvSpPr>
          <p:spPr>
            <a:xfrm>
              <a:off x="3206773" y="275002"/>
              <a:ext cx="616200" cy="7209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8ACBA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g3ce837accfd_3_17"/>
            <p:cNvSpPr txBox="1"/>
            <p:nvPr/>
          </p:nvSpPr>
          <p:spPr>
            <a:xfrm>
              <a:off x="3206773" y="419160"/>
              <a:ext cx="4314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g3ce837accfd_3_17"/>
            <p:cNvSpPr/>
            <p:nvPr/>
          </p:nvSpPr>
          <p:spPr>
            <a:xfrm>
              <a:off x="4078696" y="0"/>
              <a:ext cx="2906400" cy="1270800"/>
            </a:xfrm>
            <a:prstGeom prst="roundRect">
              <a:avLst>
                <a:gd name="adj" fmla="val 10000"/>
              </a:avLst>
            </a:prstGeom>
            <a:solidFill>
              <a:srgbClr val="E6E0D2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g3ce837accfd_3_17"/>
            <p:cNvSpPr txBox="1"/>
            <p:nvPr/>
          </p:nvSpPr>
          <p:spPr>
            <a:xfrm>
              <a:off x="4115916" y="37220"/>
              <a:ext cx="2832000" cy="119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A70"/>
                </a:buClr>
                <a:buSzPts val="2100"/>
                <a:buFont typeface="Calibri"/>
                <a:buNone/>
              </a:pPr>
              <a:r>
                <a:rPr lang="it-IT" sz="2100" b="1">
                  <a:solidFill>
                    <a:srgbClr val="003A70"/>
                  </a:solidFill>
                  <a:latin typeface="Calibri"/>
                  <a:ea typeface="Calibri"/>
                  <a:cs typeface="Calibri"/>
                  <a:sym typeface="Calibri"/>
                </a:rPr>
                <a:t>Esigenze scientifiche e tecnologiche, attività di ricerca </a:t>
              </a:r>
              <a:endParaRPr sz="2100">
                <a:solidFill>
                  <a:srgbClr val="003A7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g3ce837accfd_3_17"/>
            <p:cNvSpPr/>
            <p:nvPr/>
          </p:nvSpPr>
          <p:spPr>
            <a:xfrm>
              <a:off x="7275745" y="275002"/>
              <a:ext cx="616200" cy="7209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8ACBA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g3ce837accfd_3_17"/>
            <p:cNvSpPr txBox="1"/>
            <p:nvPr/>
          </p:nvSpPr>
          <p:spPr>
            <a:xfrm>
              <a:off x="7275745" y="419160"/>
              <a:ext cx="4314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g3ce837accfd_3_17"/>
            <p:cNvSpPr/>
            <p:nvPr/>
          </p:nvSpPr>
          <p:spPr>
            <a:xfrm>
              <a:off x="8147668" y="0"/>
              <a:ext cx="2906400" cy="1270800"/>
            </a:xfrm>
            <a:prstGeom prst="roundRect">
              <a:avLst>
                <a:gd name="adj" fmla="val 10000"/>
              </a:avLst>
            </a:prstGeom>
            <a:solidFill>
              <a:srgbClr val="E6E0D2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g3ce837accfd_3_17"/>
            <p:cNvSpPr txBox="1"/>
            <p:nvPr/>
          </p:nvSpPr>
          <p:spPr>
            <a:xfrm>
              <a:off x="8184888" y="37220"/>
              <a:ext cx="2832000" cy="119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100"/>
                <a:buFont typeface="Calibri"/>
                <a:buNone/>
              </a:pPr>
              <a:r>
                <a:rPr lang="it-IT" sz="2100" b="1">
                  <a:solidFill>
                    <a:srgbClr val="003A70"/>
                  </a:solidFill>
                  <a:latin typeface="Calibri"/>
                  <a:ea typeface="Calibri"/>
                  <a:cs typeface="Calibri"/>
                  <a:sym typeface="Calibri"/>
                </a:rPr>
                <a:t>Coerenza con gli obiettivi istituzionali e statutari dell’Ente</a:t>
              </a:r>
              <a:endParaRPr sz="2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0" name="Google Shape;160;g3ce837accfd_3_17"/>
          <p:cNvSpPr txBox="1"/>
          <p:nvPr/>
        </p:nvSpPr>
        <p:spPr>
          <a:xfrm>
            <a:off x="419100" y="4255825"/>
            <a:ext cx="11063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it-IT" sz="1800" b="1">
                <a:solidFill>
                  <a:srgbClr val="003A70"/>
                </a:solidFill>
                <a:latin typeface="Calibri"/>
                <a:ea typeface="Calibri"/>
                <a:cs typeface="Calibri"/>
                <a:sym typeface="Calibri"/>
              </a:rPr>
              <a:t>Necessità di introdurre un sistema informativo integrato per la gestione tecnica del patrimonio immobiliare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3ce837accfd_3_17"/>
          <p:cNvSpPr txBox="1"/>
          <p:nvPr/>
        </p:nvSpPr>
        <p:spPr>
          <a:xfrm>
            <a:off x="609600" y="4902156"/>
            <a:ext cx="11031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800"/>
              <a:buFont typeface="Arial"/>
              <a:buChar char="•"/>
            </a:pPr>
            <a:r>
              <a:rPr lang="it-IT" sz="1800">
                <a:solidFill>
                  <a:srgbClr val="003A70"/>
                </a:solidFill>
                <a:latin typeface="Calibri"/>
                <a:ea typeface="Calibri"/>
                <a:cs typeface="Calibri"/>
                <a:sym typeface="Calibri"/>
              </a:rPr>
              <a:t>monitorare in modo sistematico dati tecnici e documentazione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800"/>
              <a:buFont typeface="Arial"/>
              <a:buChar char="•"/>
            </a:pPr>
            <a:r>
              <a:rPr lang="it-IT" sz="1800">
                <a:solidFill>
                  <a:srgbClr val="003A70"/>
                </a:solidFill>
                <a:latin typeface="Calibri"/>
                <a:ea typeface="Calibri"/>
                <a:cs typeface="Calibri"/>
                <a:sym typeface="Calibri"/>
              </a:rPr>
              <a:t>supportare la gestione tecnica del patrimonio immobiliare e i processi decisionali.</a:t>
            </a:r>
            <a:endParaRPr/>
          </a:p>
        </p:txBody>
      </p:sp>
      <p:sp>
        <p:nvSpPr>
          <p:cNvPr id="162" name="Google Shape;162;g3ce837accfd_3_17"/>
          <p:cNvSpPr txBox="1"/>
          <p:nvPr/>
        </p:nvSpPr>
        <p:spPr>
          <a:xfrm>
            <a:off x="504050" y="6387725"/>
            <a:ext cx="11258700" cy="10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900" b="1" i="1">
                <a:solidFill>
                  <a:srgbClr val="003A70"/>
                </a:solidFill>
              </a:rPr>
              <a:t>USC-C General Assembly - Trieste 11 marzo 2026</a:t>
            </a:r>
            <a:endParaRPr sz="1100" b="1" i="1" strike="noStrike">
              <a:solidFill>
                <a:srgbClr val="003A7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900" b="1">
                <a:solidFill>
                  <a:srgbClr val="003A70"/>
                </a:solidFill>
              </a:rPr>
              <a:t>Direzione Generale </a:t>
            </a:r>
            <a:r>
              <a:rPr lang="it-IT" sz="900">
                <a:solidFill>
                  <a:srgbClr val="003A70"/>
                </a:solidFill>
              </a:rPr>
              <a:t>Staff “</a:t>
            </a:r>
            <a:r>
              <a:rPr lang="it-IT" sz="900" b="1" i="1">
                <a:solidFill>
                  <a:srgbClr val="003A70"/>
                </a:solidFill>
              </a:rPr>
              <a:t>Sicurezza, Lavori Pubblici e Patrimonio Immobiliare</a:t>
            </a:r>
            <a:r>
              <a:rPr lang="it-IT" sz="900">
                <a:solidFill>
                  <a:srgbClr val="003A70"/>
                </a:solidFill>
              </a:rPr>
              <a:t>” - “</a:t>
            </a:r>
            <a:r>
              <a:rPr lang="it-IT" sz="900" b="1" i="1">
                <a:solidFill>
                  <a:srgbClr val="003A70"/>
                </a:solidFill>
              </a:rPr>
              <a:t>Tavolo Tecnico Permanente per il Patrimonio Immobiliare e i Lavori Pubblici”</a:t>
            </a:r>
            <a:endParaRPr sz="900" b="1" i="1">
              <a:solidFill>
                <a:srgbClr val="003A7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 b="1" i="0" strike="noStrike">
                <a:solidFill>
                  <a:srgbClr val="003A70"/>
                </a:solidFill>
              </a:rPr>
              <a:t>Liana De FIlippis, Francesca R. Porta,</a:t>
            </a:r>
            <a:r>
              <a:rPr lang="it-IT" sz="800" b="1" i="0" u="none" strike="noStrike">
                <a:solidFill>
                  <a:srgbClr val="003A70"/>
                </a:solidFill>
              </a:rPr>
              <a:t> Matteo Rago</a:t>
            </a:r>
            <a:endParaRPr sz="1800" b="1">
              <a:solidFill>
                <a:srgbClr val="003A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ce837accfd_3_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6</a:t>
            </a:fld>
            <a:endParaRPr/>
          </a:p>
        </p:txBody>
      </p:sp>
      <p:pic>
        <p:nvPicPr>
          <p:cNvPr id="169" name="Google Shape;169;g3ce837accfd_3_27" descr="https://lh6.googleusercontent.com/u8I_dSI8eutHb_JNQY0kpJBDHO_yPncT6tXDW4h2hHtjnQOTfJjOueHcjf_YmqEFPrlobDwRfnximbx2Jp1dlLYKB4bRM80VU2QfSDMwY8K7W-ShdHJP8Rfedi1-P-NfJn2Y4Q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30351" y="154851"/>
            <a:ext cx="1351925" cy="64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3ce837accfd_3_27"/>
          <p:cNvSpPr txBox="1">
            <a:spLocks noGrp="1"/>
          </p:cNvSpPr>
          <p:nvPr>
            <p:ph type="title"/>
          </p:nvPr>
        </p:nvSpPr>
        <p:spPr>
          <a:xfrm>
            <a:off x="371300" y="335612"/>
            <a:ext cx="7403400" cy="66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800"/>
              <a:t>Flussi informativi e mappa dei rischi</a:t>
            </a:r>
            <a:endParaRPr sz="3800"/>
          </a:p>
        </p:txBody>
      </p:sp>
      <p:sp>
        <p:nvSpPr>
          <p:cNvPr id="171" name="Google Shape;171;g3ce837accfd_3_27"/>
          <p:cNvSpPr txBox="1"/>
          <p:nvPr/>
        </p:nvSpPr>
        <p:spPr>
          <a:xfrm>
            <a:off x="427272" y="690325"/>
            <a:ext cx="6754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it-IT" sz="1800" i="1">
                <a:latin typeface="Calibri"/>
                <a:ea typeface="Calibri"/>
                <a:cs typeface="Calibri"/>
                <a:sym typeface="Calibri"/>
              </a:rPr>
              <a:t>Patrimonio Immobiliare INAF</a:t>
            </a:r>
            <a:endParaRPr sz="800"/>
          </a:p>
        </p:txBody>
      </p:sp>
      <p:sp>
        <p:nvSpPr>
          <p:cNvPr id="172" name="Google Shape;172;g3ce837accfd_3_27"/>
          <p:cNvSpPr txBox="1"/>
          <p:nvPr/>
        </p:nvSpPr>
        <p:spPr>
          <a:xfrm>
            <a:off x="315853" y="1588444"/>
            <a:ext cx="6589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Principali flussi informativi della gestione tecnica del patrimonio immobiliare dell’INAF</a:t>
            </a:r>
            <a:endParaRPr/>
          </a:p>
        </p:txBody>
      </p:sp>
      <p:pic>
        <p:nvPicPr>
          <p:cNvPr id="173" name="Google Shape;173;g3ce837accfd_3_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7601" y="1924213"/>
            <a:ext cx="5743500" cy="286478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graphicFrame>
        <p:nvGraphicFramePr>
          <p:cNvPr id="174" name="Google Shape;174;g3ce837accfd_3_27"/>
          <p:cNvGraphicFramePr/>
          <p:nvPr/>
        </p:nvGraphicFramePr>
        <p:xfrm>
          <a:off x="6579142" y="93442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{E0EB5475-9C3D-4574-A7FE-EC743E7D2C76}</a:tableStyleId>
              </a:tblPr>
              <a:tblGrid>
                <a:gridCol w="430625"/>
                <a:gridCol w="2219275"/>
                <a:gridCol w="853350"/>
                <a:gridCol w="719100"/>
                <a:gridCol w="506025"/>
                <a:gridCol w="475350"/>
              </a:tblGrid>
              <a:tr h="484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 Rischio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000" marR="21650" marT="14425" marB="14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Descrizione del Rischio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650" marR="21650" marT="14425" marB="14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Critica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650" marR="21650" marT="14425" marB="14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Probabilità (P)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650" marR="21650" marT="14425" marB="14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Impatto 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(I)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650" marR="21650" marT="14425" marB="14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Livello Rischio (P×I)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650" marR="21650" marT="14425" marB="14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</a:tr>
              <a:tr h="341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R1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000" marR="21650" marT="14425" marB="14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Errori accidentali nell’inserimento/modifica dei dati tecnici, amministrativi o economici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650" marR="21650" marT="14425" marB="14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CC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Qualità dei dati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650" marR="21650" marT="14425" marB="14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650" marR="21650" marT="14425" marB="14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650" marR="21650" marT="14425" marB="14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 (Medio)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650" marR="13000" marT="14425" marB="14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66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R2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000" marR="21650" marT="14425" marB="14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Duplicazione o perdita di documentazione (contratti, progetti, autorizzazioni, collaudi)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650" marR="21650" marT="14425" marB="14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CC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Integrità documentale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650" marR="21650" marT="14425" marB="14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650" marR="21650" marT="14425" marB="14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650" marR="21650" marT="14425" marB="14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 (Alto)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650" marR="13000" marT="14425" marB="14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14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R3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000" marR="21650" marT="14425" marB="14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Difficoltà nel produrre report affidabili e tempestivi (MEF, BDAP, AINOP, ANAC)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650" marR="21650" marT="14425" marB="14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CC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Adempimenti normativi e rendicontazione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650" marR="21650" marT="14425" marB="14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650" marR="21650" marT="14425" marB="14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650" marR="21650" marT="14425" marB="14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 (Molto Alto)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650" marR="13000" marT="14425" marB="14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47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R4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000" marR="21650" marT="14425" marB="14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Dispersione delle informazioni tra piattaforme non integrate (es. Google Drive, mail, cartelle locali)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650" marR="21650" marT="14425" marB="14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CC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Tracciabilità e coordinamento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650" marR="21650" marT="14425" marB="14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650" marR="21650" marT="14425" marB="14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650" marR="21650" marT="14425" marB="14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 (Alto)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650" marR="13000" marT="14425" marB="14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99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R5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000" marR="21650" marT="14425" marB="14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Aggiornamento manuale non uniforme di spazi, superfici, impianti, dotazioni scientifiche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650" marR="21650" marT="14425" marB="14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CC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Pianificazione strategica 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650" marR="21650" marT="14425" marB="14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650" marR="21650" marT="14425" marB="14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650" marR="21650" marT="14425" marB="14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 (Alto)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650" marR="13000" marT="14425" marB="14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10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R6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000" marR="21650" marT="14425" marB="14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Ritardi o errori nel monitoraggio dello stato di conformità normativa (sicurezza, ambiente)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650" marR="21650" marT="14425" marB="14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CC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Conformità legale e sicurezza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650" marR="21650" marT="14425" marB="14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650" marR="21650" marT="14425" marB="14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650" marR="21650" marT="14425" marB="14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 (Alto)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650" marR="13000" marT="14425" marB="14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12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R7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000" marR="21650" marT="14425" marB="14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Difficoltà nel coordinamento tra SOS locali e Servizio di Staff  per mancanza di flusso dati strutturato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650" marR="21650" marT="14425" marB="14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CC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Coordinamento tecnico e operativo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650" marR="21650" marT="14425" marB="14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650" marR="21650" marT="14425" marB="14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650" marR="21650" marT="14425" marB="14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 (Alto)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650" marR="13000" marT="14425" marB="14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4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R8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000" marR="21650" marT="14425" marB="14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Difficoltà di tracciare il ciclo di vita completo di un’opera (dalla programmazione al collaudo)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650" marR="21650" marT="14425" marB="14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CC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Gestione ciclo dei contratti pubblici (lavori)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650" marR="21650" marT="14425" marB="14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650" marR="21650" marT="14425" marB="14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650" marR="21650" marT="14425" marB="14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 (Alto)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650" marR="13000" marT="14425" marB="14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8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R9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000" marR="21650" marT="14425" marB="14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Perdita di conoscenza tecnica in caso di turnover/trasferimento del personale tecnico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650" marR="21650" marT="14425" marB="14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CC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Continuità operativa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650" marR="21650" marT="14425" marB="14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650" marR="21650" marT="14425" marB="14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650" marR="21650" marT="14425" marB="14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 (Medio)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650" marR="13000" marT="14425" marB="14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23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R10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000" marR="21650" marT="14425" marB="14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Esposizione a sanzioni o decurtazione di finanziamenti 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650" marR="21650" marT="14425" marB="14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CC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Rischi finanziari e reputazionali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650" marR="21650" marT="14425" marB="14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827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3                   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000" marR="13000" marT="6500" marB="6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827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800" marR="1800" marT="1800" marB="1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827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 (Alto)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800" marR="1800" marT="1800" marB="1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75" name="Google Shape;175;g3ce837accfd_3_27"/>
          <p:cNvSpPr txBox="1"/>
          <p:nvPr/>
        </p:nvSpPr>
        <p:spPr>
          <a:xfrm>
            <a:off x="3528295" y="4899636"/>
            <a:ext cx="26784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635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900"/>
              <a:buFont typeface="Calibri"/>
              <a:buNone/>
            </a:pPr>
            <a:r>
              <a:rPr lang="it-IT" sz="900" b="1" i="0" u="none" strike="noStrike" cap="non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Livello di Rischio (P×I):</a:t>
            </a:r>
            <a:endParaRPr sz="1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8775" marR="63500" lvl="0" indent="-3587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900"/>
              <a:buFont typeface="Calibri"/>
              <a:buNone/>
            </a:pPr>
            <a:r>
              <a:rPr lang="it-IT" sz="900" b="1" i="0" u="none" strike="noStrike" cap="non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1–6</a:t>
            </a:r>
            <a:r>
              <a:rPr lang="it-IT" sz="900" b="0" i="0" u="none" strike="noStrike" cap="non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: Basso - Rischio contenuto, gestione ordinaria sufficiente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8775" marR="63500" lvl="0" indent="-3587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900"/>
              <a:buFont typeface="Calibri"/>
              <a:buNone/>
            </a:pPr>
            <a:r>
              <a:rPr lang="it-IT" sz="900" b="1" i="0" u="none" strike="noStrike" cap="non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7–12</a:t>
            </a:r>
            <a:r>
              <a:rPr lang="it-IT" sz="900" b="0" i="0" u="none" strike="noStrike" cap="non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: Medio - Richiede attenzione, misure preventive consigliate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8775" marR="63500" lvl="0" indent="-3587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900"/>
              <a:buFont typeface="Calibri"/>
              <a:buNone/>
            </a:pPr>
            <a:r>
              <a:rPr lang="it-IT" sz="900" b="1" i="0" u="none" strike="noStrike" cap="non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13–20</a:t>
            </a:r>
            <a:r>
              <a:rPr lang="it-IT" sz="900" b="0" i="0" u="none" strike="noStrike" cap="non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: Alto - Rischio significativo, necessaria gestione strutturata e monitoraggio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8775" marR="63500" lvl="0" indent="-3587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900"/>
              <a:buFont typeface="Calibri"/>
              <a:buNone/>
            </a:pPr>
            <a:r>
              <a:rPr lang="it-IT" sz="900" b="1" i="0" u="none" strike="noStrike" cap="non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21–25</a:t>
            </a:r>
            <a:r>
              <a:rPr lang="it-IT" sz="900" b="0" i="0" u="none" strike="noStrike" cap="non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: Molto Alto - Rischio critico, interventi urgenti e controlli rigorosi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3ce837accfd_3_27"/>
          <p:cNvSpPr txBox="1"/>
          <p:nvPr/>
        </p:nvSpPr>
        <p:spPr>
          <a:xfrm>
            <a:off x="1818579" y="4927049"/>
            <a:ext cx="1563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635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b="1" i="0" u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Impatto (I)</a:t>
            </a:r>
            <a:r>
              <a:rPr lang="it-IT" sz="900" i="0" u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635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b="0" i="0" u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1 = Irrilevante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635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b="0" i="0" u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2 = Limitato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635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b="0" i="0" u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3 = Moderato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635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b="0" i="0" u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4 = Significativo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635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b="0" i="0" u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5 = Critico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3ce837accfd_3_27"/>
          <p:cNvSpPr txBox="1"/>
          <p:nvPr/>
        </p:nvSpPr>
        <p:spPr>
          <a:xfrm>
            <a:off x="2622538" y="4927052"/>
            <a:ext cx="988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635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b="1" i="0" u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Probabilità (P)</a:t>
            </a:r>
            <a:r>
              <a:rPr lang="it-IT" sz="900" i="0" u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635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b="0" i="0" u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1 = Remota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635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b="0" i="0" u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2 = Bassa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635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b="0" i="0" u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3 = Media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635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b="0" i="0" u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4 = Alta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635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b="0" i="0" u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5 = Quasi certa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3ce837accfd_3_27"/>
          <p:cNvSpPr txBox="1"/>
          <p:nvPr/>
        </p:nvSpPr>
        <p:spPr>
          <a:xfrm>
            <a:off x="504050" y="6387725"/>
            <a:ext cx="11258700" cy="10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900" b="1" i="1">
                <a:solidFill>
                  <a:srgbClr val="003A70"/>
                </a:solidFill>
              </a:rPr>
              <a:t>USC-C General Assembly - Trieste 11 marzo 2026</a:t>
            </a:r>
            <a:endParaRPr sz="1100" b="1" i="1" strike="noStrike">
              <a:solidFill>
                <a:srgbClr val="003A7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900" b="1">
                <a:solidFill>
                  <a:srgbClr val="003A70"/>
                </a:solidFill>
              </a:rPr>
              <a:t>Direzione Generale </a:t>
            </a:r>
            <a:r>
              <a:rPr lang="it-IT" sz="900">
                <a:solidFill>
                  <a:srgbClr val="003A70"/>
                </a:solidFill>
              </a:rPr>
              <a:t>Staff “</a:t>
            </a:r>
            <a:r>
              <a:rPr lang="it-IT" sz="900" b="1" i="1">
                <a:solidFill>
                  <a:srgbClr val="003A70"/>
                </a:solidFill>
              </a:rPr>
              <a:t>Sicurezza, Lavori Pubblici e Patrimonio Immobiliare</a:t>
            </a:r>
            <a:r>
              <a:rPr lang="it-IT" sz="900">
                <a:solidFill>
                  <a:srgbClr val="003A70"/>
                </a:solidFill>
              </a:rPr>
              <a:t>” - “</a:t>
            </a:r>
            <a:r>
              <a:rPr lang="it-IT" sz="900" b="1" i="1">
                <a:solidFill>
                  <a:srgbClr val="003A70"/>
                </a:solidFill>
              </a:rPr>
              <a:t>Tavolo Tecnico Permanente per il Patrimonio Immobiliare e i Lavori Pubblici”</a:t>
            </a:r>
            <a:endParaRPr sz="900" b="1" i="1">
              <a:solidFill>
                <a:srgbClr val="003A7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 b="1" i="0" strike="noStrike">
                <a:solidFill>
                  <a:srgbClr val="003A70"/>
                </a:solidFill>
              </a:rPr>
              <a:t>Liana De FIlippis, Francesca R. Porta,</a:t>
            </a:r>
            <a:r>
              <a:rPr lang="it-IT" sz="800" b="1" i="0" u="none" strike="noStrike">
                <a:solidFill>
                  <a:srgbClr val="003A70"/>
                </a:solidFill>
              </a:rPr>
              <a:t> Matteo Rago</a:t>
            </a:r>
            <a:endParaRPr sz="1800" b="1">
              <a:solidFill>
                <a:srgbClr val="003A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ce837accfd_2_5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7</a:t>
            </a:fld>
            <a:endParaRPr/>
          </a:p>
        </p:txBody>
      </p:sp>
      <p:pic>
        <p:nvPicPr>
          <p:cNvPr id="185" name="Google Shape;185;g3ce837accfd_2_55" descr="https://lh6.googleusercontent.com/u8I_dSI8eutHb_JNQY0kpJBDHO_yPncT6tXDW4h2hHtjnQOTfJjOueHcjf_YmqEFPrlobDwRfnximbx2Jp1dlLYKB4bRM80VU2QfSDMwY8K7W-ShdHJP8Rfedi1-P-NfJn2Y4Q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30351" y="154851"/>
            <a:ext cx="1351925" cy="64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g3ce837accfd_2_55"/>
          <p:cNvSpPr txBox="1">
            <a:spLocks noGrp="1"/>
          </p:cNvSpPr>
          <p:nvPr>
            <p:ph type="title"/>
          </p:nvPr>
        </p:nvSpPr>
        <p:spPr>
          <a:xfrm>
            <a:off x="371300" y="335600"/>
            <a:ext cx="10620600" cy="66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-IT" sz="3840"/>
              <a:t>Casi di successo nella Pubblica Amministrazione</a:t>
            </a:r>
            <a:endParaRPr sz="3840"/>
          </a:p>
        </p:txBody>
      </p:sp>
      <p:graphicFrame>
        <p:nvGraphicFramePr>
          <p:cNvPr id="187" name="Google Shape;187;g3ce837accfd_2_55"/>
          <p:cNvGraphicFramePr/>
          <p:nvPr/>
        </p:nvGraphicFramePr>
        <p:xfrm>
          <a:off x="511238" y="18364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{E0EB5475-9C3D-4574-A7FE-EC743E7D2C76}</a:tableStyleId>
              </a:tblPr>
              <a:tblGrid>
                <a:gridCol w="3859050"/>
                <a:gridCol w="3197500"/>
                <a:gridCol w="3197500"/>
              </a:tblGrid>
              <a:tr h="350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Ente</a:t>
                      </a:r>
                      <a:endParaRPr sz="18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60950" marT="38100" marB="381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CC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Soluzione Implementata</a:t>
                      </a:r>
                      <a:endParaRPr sz="18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950" marR="60950" marT="38100" marB="381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CC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Obiettivo Strategico</a:t>
                      </a:r>
                      <a:endParaRPr sz="18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950" marR="60950" marT="38100" marB="381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CCC9"/>
                    </a:solidFill>
                  </a:tcPr>
                </a:tc>
              </a:tr>
              <a:tr h="1173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Agenzia del Demanio</a:t>
                      </a:r>
                      <a:endParaRPr sz="1600" b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60950" marT="38100" marB="381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BB1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Piattaforma </a:t>
                      </a:r>
                      <a:r>
                        <a:rPr lang="it-IT"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UpDATe</a:t>
                      </a:r>
                      <a:r>
                        <a:rPr lang="it-IT" sz="14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(BIM, GIS, ACDat) per la gestione digitale del patrimonio statale (nell</a:t>
                      </a:r>
                      <a:r>
                        <a:rPr lang="it-IT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’ambito del processo di digitalizzazione generale del patrimonio immobiliare)</a:t>
                      </a:r>
                      <a:r>
                        <a:rPr lang="it-IT" sz="14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/>
                    </a:p>
                  </a:txBody>
                  <a:tcPr marL="60950" marR="60950" marT="38100" marB="381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Valorizzazione economica</a:t>
                      </a:r>
                      <a:r>
                        <a:rPr lang="it-IT" sz="14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e gestione unitaria di un portafoglio vasto.</a:t>
                      </a:r>
                      <a:r>
                        <a:rPr lang="it-IT"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Visione unitaria</a:t>
                      </a:r>
                      <a:r>
                        <a:rPr lang="it-IT" sz="14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del patrimonio a supporto delle decisioni.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950" marR="60950" marT="38100" marB="381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173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Università della Basilicata</a:t>
                      </a:r>
                      <a:endParaRPr sz="1600" b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60950" marT="38100" marB="381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BB1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Modello Informativo Unico su </a:t>
                      </a:r>
                      <a:r>
                        <a:rPr lang="it-IT"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Autodesk Revit</a:t>
                      </a:r>
                      <a:r>
                        <a:rPr lang="it-IT" sz="14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(database grafico interrogabile).</a:t>
                      </a:r>
                      <a:endParaRPr/>
                    </a:p>
                  </a:txBody>
                  <a:tcPr marL="60950" marR="60950" marT="38100" marB="381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Integrare</a:t>
                      </a:r>
                      <a:r>
                        <a:rPr lang="it-IT" sz="14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gestione patrimonio con esigenze di didattica e ricerca.</a:t>
                      </a:r>
                      <a:r>
                        <a:rPr lang="it-IT"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Pianificazione predittiva</a:t>
                      </a:r>
                      <a:r>
                        <a:rPr lang="it-IT" sz="14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basata su condizioni reali e sostenibilità.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950" marR="60950" marT="38100" marB="381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173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Università Politecnica delle Marche</a:t>
                      </a:r>
                      <a:endParaRPr sz="1600" b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60950" marT="38100" marB="381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BB1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Piattaforma integrata di </a:t>
                      </a:r>
                      <a:r>
                        <a:rPr lang="it-IT"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Asset, Facility &amp; Energy Management</a:t>
                      </a:r>
                      <a:r>
                        <a:rPr lang="it-IT" sz="14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(InfocadFM).</a:t>
                      </a:r>
                      <a:endParaRPr/>
                    </a:p>
                  </a:txBody>
                  <a:tcPr marL="60950" marR="60950" marT="38100" marB="381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Gestione operativa unitaria</a:t>
                      </a:r>
                      <a:r>
                        <a:rPr lang="it-IT" sz="14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e controllo di asset complessi.</a:t>
                      </a:r>
                      <a:r>
                        <a:rPr lang="it-IT"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Ottimizzazione</a:t>
                      </a:r>
                      <a:r>
                        <a:rPr lang="it-IT" sz="14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della gestione documentale e manutentiva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950" marR="60950" marT="38100" marB="381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88" name="Google Shape;188;g3ce837accfd_2_55"/>
          <p:cNvSpPr txBox="1"/>
          <p:nvPr/>
        </p:nvSpPr>
        <p:spPr>
          <a:xfrm>
            <a:off x="485838" y="941178"/>
            <a:ext cx="10446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casi richiamati sono esempi concreti di implementazione di sistemi di gestione tecnica digitale integrata del patrimonio immobiliare in contesti istituzionali che costituiscono esempi virtuosi di un percorso di implementazione consolidato. </a:t>
            </a:r>
            <a:endParaRPr/>
          </a:p>
        </p:txBody>
      </p:sp>
      <p:sp>
        <p:nvSpPr>
          <p:cNvPr id="189" name="Google Shape;189;g3ce837accfd_2_55"/>
          <p:cNvSpPr txBox="1"/>
          <p:nvPr/>
        </p:nvSpPr>
        <p:spPr>
          <a:xfrm>
            <a:off x="504050" y="6387725"/>
            <a:ext cx="11258700" cy="10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900" b="1" i="1">
                <a:solidFill>
                  <a:srgbClr val="003A70"/>
                </a:solidFill>
              </a:rPr>
              <a:t>USC-C General Assembly - Trieste 11 marzo 2026</a:t>
            </a:r>
            <a:endParaRPr sz="1100" b="1" i="1" strike="noStrike">
              <a:solidFill>
                <a:srgbClr val="003A7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900" b="1">
                <a:solidFill>
                  <a:srgbClr val="003A70"/>
                </a:solidFill>
              </a:rPr>
              <a:t>Direzione Generale </a:t>
            </a:r>
            <a:r>
              <a:rPr lang="it-IT" sz="900">
                <a:solidFill>
                  <a:srgbClr val="003A70"/>
                </a:solidFill>
              </a:rPr>
              <a:t>Staff “</a:t>
            </a:r>
            <a:r>
              <a:rPr lang="it-IT" sz="900" b="1" i="1">
                <a:solidFill>
                  <a:srgbClr val="003A70"/>
                </a:solidFill>
              </a:rPr>
              <a:t>Sicurezza, Lavori Pubblici e Patrimonio Immobiliare</a:t>
            </a:r>
            <a:r>
              <a:rPr lang="it-IT" sz="900">
                <a:solidFill>
                  <a:srgbClr val="003A70"/>
                </a:solidFill>
              </a:rPr>
              <a:t>” - “</a:t>
            </a:r>
            <a:r>
              <a:rPr lang="it-IT" sz="900" b="1" i="1">
                <a:solidFill>
                  <a:srgbClr val="003A70"/>
                </a:solidFill>
              </a:rPr>
              <a:t>Tavolo Tecnico Permanente per il Patrimonio Immobiliare e i Lavori Pubblici”</a:t>
            </a:r>
            <a:endParaRPr sz="900" b="1" i="1">
              <a:solidFill>
                <a:srgbClr val="003A7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 b="1" i="0" strike="noStrike">
                <a:solidFill>
                  <a:srgbClr val="003A70"/>
                </a:solidFill>
              </a:rPr>
              <a:t>Liana De FIlippis, Francesca R. Porta,</a:t>
            </a:r>
            <a:r>
              <a:rPr lang="it-IT" sz="800" b="1" i="0" u="none" strike="noStrike">
                <a:solidFill>
                  <a:srgbClr val="003A70"/>
                </a:solidFill>
              </a:rPr>
              <a:t> Matteo Rago</a:t>
            </a:r>
            <a:endParaRPr sz="1800" b="1">
              <a:solidFill>
                <a:srgbClr val="003A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ce837accfd_2_7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8</a:t>
            </a:fld>
            <a:endParaRPr/>
          </a:p>
        </p:txBody>
      </p:sp>
      <p:pic>
        <p:nvPicPr>
          <p:cNvPr id="196" name="Google Shape;196;g3ce837accfd_2_72" descr="https://lh6.googleusercontent.com/u8I_dSI8eutHb_JNQY0kpJBDHO_yPncT6tXDW4h2hHtjnQOTfJjOueHcjf_YmqEFPrlobDwRfnximbx2Jp1dlLYKB4bRM80VU2QfSDMwY8K7W-ShdHJP8Rfedi1-P-NfJn2Y4Q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30351" y="154851"/>
            <a:ext cx="1351925" cy="64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3ce837accfd_2_72"/>
          <p:cNvSpPr txBox="1">
            <a:spLocks noGrp="1"/>
          </p:cNvSpPr>
          <p:nvPr>
            <p:ph type="title"/>
          </p:nvPr>
        </p:nvSpPr>
        <p:spPr>
          <a:xfrm>
            <a:off x="371300" y="335600"/>
            <a:ext cx="10620600" cy="66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-IT" sz="3840"/>
              <a:t>Proposta operativa</a:t>
            </a:r>
            <a:endParaRPr sz="3840"/>
          </a:p>
        </p:txBody>
      </p:sp>
      <p:pic>
        <p:nvPicPr>
          <p:cNvPr id="198" name="Google Shape;198;g3ce837accfd_2_72"/>
          <p:cNvPicPr preferRelativeResize="0"/>
          <p:nvPr/>
        </p:nvPicPr>
        <p:blipFill rotWithShape="1">
          <a:blip r:embed="rId4">
            <a:alphaModFix/>
          </a:blip>
          <a:srcRect l="17813" t="38367" r="18228"/>
          <a:stretch/>
        </p:blipFill>
        <p:spPr>
          <a:xfrm>
            <a:off x="6254780" y="268560"/>
            <a:ext cx="5645456" cy="3669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3ce837accfd_2_7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5853" y="3283930"/>
            <a:ext cx="7713976" cy="282694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3ce837accfd_2_72"/>
          <p:cNvSpPr txBox="1"/>
          <p:nvPr/>
        </p:nvSpPr>
        <p:spPr>
          <a:xfrm>
            <a:off x="421492" y="806750"/>
            <a:ext cx="6751800" cy="20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piano operativo di implementazione prevede lo sviluppo del sistema di gestione tecnica digitale integrata del patrimonio immobiliare nelle seguenti fasi sequenziali: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Fase 0 - Attivazione istituzionale e quadro organizzativo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Fase 1 - Ricognizione e costituzione del database unificato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Fase 2 - Avvio del sistema informativo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Fase 3 - Operatività a regime, integrazioni funzionali e follow up</a:t>
            </a:r>
            <a:endParaRPr/>
          </a:p>
        </p:txBody>
      </p:sp>
      <p:sp>
        <p:nvSpPr>
          <p:cNvPr id="201" name="Google Shape;201;g3ce837accfd_2_72"/>
          <p:cNvSpPr txBox="1"/>
          <p:nvPr/>
        </p:nvSpPr>
        <p:spPr>
          <a:xfrm>
            <a:off x="504050" y="6387725"/>
            <a:ext cx="11258700" cy="10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900" b="1" i="1">
                <a:solidFill>
                  <a:srgbClr val="003A70"/>
                </a:solidFill>
              </a:rPr>
              <a:t>USC-C General Assembly - Trieste 11 marzo 2026</a:t>
            </a:r>
            <a:endParaRPr sz="1100" b="1" i="1" strike="noStrike">
              <a:solidFill>
                <a:srgbClr val="003A7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900" b="1">
                <a:solidFill>
                  <a:srgbClr val="003A70"/>
                </a:solidFill>
              </a:rPr>
              <a:t>Direzione Generale </a:t>
            </a:r>
            <a:r>
              <a:rPr lang="it-IT" sz="900">
                <a:solidFill>
                  <a:srgbClr val="003A70"/>
                </a:solidFill>
              </a:rPr>
              <a:t>Staff “</a:t>
            </a:r>
            <a:r>
              <a:rPr lang="it-IT" sz="900" b="1" i="1">
                <a:solidFill>
                  <a:srgbClr val="003A70"/>
                </a:solidFill>
              </a:rPr>
              <a:t>Sicurezza, Lavori Pubblici e Patrimonio Immobiliare</a:t>
            </a:r>
            <a:r>
              <a:rPr lang="it-IT" sz="900">
                <a:solidFill>
                  <a:srgbClr val="003A70"/>
                </a:solidFill>
              </a:rPr>
              <a:t>” - “</a:t>
            </a:r>
            <a:r>
              <a:rPr lang="it-IT" sz="900" b="1" i="1">
                <a:solidFill>
                  <a:srgbClr val="003A70"/>
                </a:solidFill>
              </a:rPr>
              <a:t>Tavolo Tecnico Permanente per il Patrimonio Immobiliare e i Lavori Pubblici”</a:t>
            </a:r>
            <a:endParaRPr sz="900" b="1" i="1">
              <a:solidFill>
                <a:srgbClr val="003A7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 b="1" i="0" strike="noStrike">
                <a:solidFill>
                  <a:srgbClr val="003A70"/>
                </a:solidFill>
              </a:rPr>
              <a:t>Liana De FIlippis, Francesca R. Porta,</a:t>
            </a:r>
            <a:r>
              <a:rPr lang="it-IT" sz="800" b="1" i="0" u="none" strike="noStrike">
                <a:solidFill>
                  <a:srgbClr val="003A70"/>
                </a:solidFill>
              </a:rPr>
              <a:t> Matteo Rago</a:t>
            </a:r>
            <a:endParaRPr sz="1800" b="1">
              <a:solidFill>
                <a:srgbClr val="003A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ce837accfd_6_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9</a:t>
            </a:fld>
            <a:endParaRPr/>
          </a:p>
        </p:txBody>
      </p:sp>
      <p:pic>
        <p:nvPicPr>
          <p:cNvPr id="208" name="Google Shape;208;g3ce837accfd_6_10" descr="https://lh6.googleusercontent.com/u8I_dSI8eutHb_JNQY0kpJBDHO_yPncT6tXDW4h2hHtjnQOTfJjOueHcjf_YmqEFPrlobDwRfnximbx2Jp1dlLYKB4bRM80VU2QfSDMwY8K7W-ShdHJP8Rfedi1-P-NfJn2Y4Q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30351" y="154851"/>
            <a:ext cx="1351925" cy="646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g3ce837accfd_6_10"/>
          <p:cNvSpPr txBox="1">
            <a:spLocks noGrp="1"/>
          </p:cNvSpPr>
          <p:nvPr>
            <p:ph type="title"/>
          </p:nvPr>
        </p:nvSpPr>
        <p:spPr>
          <a:xfrm>
            <a:off x="392209" y="377429"/>
            <a:ext cx="7403400" cy="66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-IT" sz="3840"/>
              <a:t>Proposta operativa </a:t>
            </a:r>
            <a:endParaRPr sz="3840"/>
          </a:p>
        </p:txBody>
      </p:sp>
      <p:graphicFrame>
        <p:nvGraphicFramePr>
          <p:cNvPr id="210" name="Google Shape;210;g3ce837accfd_6_10"/>
          <p:cNvGraphicFramePr/>
          <p:nvPr/>
        </p:nvGraphicFramePr>
        <p:xfrm>
          <a:off x="744279" y="1059103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{05E25B35-6BCB-493D-9362-E8966BD24B9D}</a:tableStyleId>
              </a:tblPr>
              <a:tblGrid>
                <a:gridCol w="1533575"/>
                <a:gridCol w="2191425"/>
                <a:gridCol w="3906000"/>
                <a:gridCol w="3048725"/>
              </a:tblGrid>
              <a:tr h="203225">
                <a:tc>
                  <a:txBody>
                    <a:bodyPr/>
                    <a:lstStyle/>
                    <a:p>
                      <a:pPr marL="180975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/>
                        <a:t>FASE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87025" marT="54400" marB="54400" anchor="ctr">
                    <a:solidFill>
                      <a:srgbClr val="B3CC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/>
                        <a:t>SOTTOFASE / ATTIVITÀ PRINCIPALE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7025" marR="87025" marT="54400" marB="54400" anchor="ctr">
                    <a:solidFill>
                      <a:srgbClr val="B3CC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/>
                        <a:t>CONTENUTI CHIAVE E OBIETTIVI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7025" marR="87025" marT="54400" marB="54400" anchor="ctr">
                    <a:solidFill>
                      <a:srgbClr val="B3CC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/>
                        <a:t>TARGET &amp; MILESTONE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7025" marR="87025" marT="54400" marB="54400" anchor="ctr">
                    <a:solidFill>
                      <a:srgbClr val="B3CCC9"/>
                    </a:solidFill>
                  </a:tcPr>
                </a:tc>
              </a:tr>
              <a:tr h="403375">
                <a:tc rowSpan="4">
                  <a:txBody>
                    <a:bodyPr/>
                    <a:lstStyle/>
                    <a:p>
                      <a:pPr marL="18097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50"/>
                        <a:t>Attivazione Istituzionale e Governance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87025" marT="54400" marB="54400" anchor="ctr"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/>
                        <a:t>Articolazione organizzativa / </a:t>
                      </a:r>
                      <a:endParaRPr sz="90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/>
                        <a:t>Tavolo Tecnico Permanente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7025" marR="87025" marT="54400" marB="5440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/>
                        <a:t>Definizione del  gruppo di lavoro multidisciplinare (tecnico, IT, amministrativo, legale) per supporto e monitoraggio.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7025" marR="87025" marT="54400" marB="544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/>
                        <a:t>Istituzione formale.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7025" marR="0" marT="54400" marB="54400" anchor="ctr"/>
                </a:tc>
              </a:tr>
              <a:tr h="3033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/>
                        <a:t>Redazione atto di organizzazione (AdO)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7025" marR="87025" marT="54400" marB="5440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/>
                        <a:t>Definizione </a:t>
                      </a:r>
                      <a:r>
                        <a:rPr lang="it-IT" sz="1000"/>
                        <a:t>organizzazione, processi, competenze, responsabilità, ecc.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7025" marR="87025" marT="54400" marB="544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/>
                        <a:t>Approvazione del documento.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7025" marR="0" marT="54400" marB="54400" anchor="ctr"/>
                </a:tc>
              </a:tr>
              <a:tr h="3033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/>
                        <a:t>Acquisizione piattaforma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7025" marR="87025" marT="54400" marB="5440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it-IT" sz="900"/>
                        <a:t>Selezione e deploy del sistema informativo come Ambiente di Condivisione Dati (CDE)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7025" marR="87025" marT="54400" marB="5440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it-IT" sz="900"/>
                        <a:t>Piattaforma acquisita e configurata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7025" marR="0" marT="54400" marB="54400" anchor="ctr"/>
                </a:tc>
              </a:tr>
              <a:tr h="4033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it-IT" sz="900"/>
                        <a:t>Definizione del Piano formativo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7025" marR="87025" marT="54400" marB="5440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/>
                        <a:t>Formazione obbligatoria e differenziata per profili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7025" marR="87025" marT="54400" marB="5440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/>
                        <a:t>Completamento corsi di base.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7025" marR="0" marT="54400" marB="54400" anchor="ctr"/>
                </a:tc>
              </a:tr>
              <a:tr h="403375">
                <a:tc rowSpan="2">
                  <a:txBody>
                    <a:bodyPr/>
                    <a:lstStyle/>
                    <a:p>
                      <a:pPr marL="18097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50"/>
                        <a:t>Ricognizione e Database Unificato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87025" marT="54400" marB="54400" anchor="ctr"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/>
                        <a:t>Analisi e preparazione documentale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7025" marR="87025" marT="54400" marB="5440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/>
                        <a:t>Censimento sistematico di tutta la documentazione (planimetrie, catasto, certificazioni, impianti, sicurezza, ecc.). Matrice dei gap.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7025" marR="87025" marT="54400" marB="544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/>
                        <a:t>Target: Acquisizione 90% planimetrie, 80% documentazione disponibile.</a:t>
                      </a:r>
                      <a:br>
                        <a:rPr lang="it-IT" sz="900"/>
                      </a:br>
                      <a:r>
                        <a:rPr lang="it-IT" sz="900"/>
                        <a:t>Milestone M6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7025" marR="0" marT="54400" marB="54400" anchor="ctr"/>
                </a:tc>
              </a:tr>
              <a:tr h="3033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/>
                        <a:t>Normalizzazione documentale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7025" marR="87025" marT="54400" marB="5440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/>
                        <a:t>Uniformazione planimetrie a standard grafico-semantico, georeferenziazione, inserimento metadati.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7025" marR="87025" marT="54400" marB="544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/>
                        <a:t>Target: 100% planimetrie normalizzate in modo completo.</a:t>
                      </a:r>
                      <a:br>
                        <a:rPr lang="it-IT" sz="900"/>
                      </a:br>
                      <a:r>
                        <a:rPr lang="it-IT" sz="900"/>
                        <a:t>Milestone M8: Dataset pronto per caricamento.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7025" marR="0" marT="54400" marB="54400" anchor="ctr"/>
                </a:tc>
              </a:tr>
              <a:tr h="503450">
                <a:tc rowSpan="2">
                  <a:txBody>
                    <a:bodyPr/>
                    <a:lstStyle/>
                    <a:p>
                      <a:pPr marL="18097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50"/>
                        <a:t>Avvio del Sistema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87025" marT="54400" marB="54400" anchor="ctr"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/>
                        <a:t>Implementazione base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7025" marR="87025" marT="54400" marB="5440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/>
                        <a:t>Caricamento planimetrie e creazione base cartografica/inventario fisico.</a:t>
                      </a:r>
                      <a:br>
                        <a:rPr lang="it-IT" sz="900"/>
                      </a:br>
                      <a:r>
                        <a:rPr lang="it-IT" sz="900"/>
                        <a:t>Costituzione database documentale unico e collegamenti bidirezionali.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7025" marR="87025" marT="54400" marB="544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/>
                        <a:t>Target: 100% planimetrie caricate e di tutti i dati disponibili.</a:t>
                      </a:r>
                      <a:br>
                        <a:rPr lang="it-IT" sz="900"/>
                      </a:br>
                      <a:r>
                        <a:rPr lang="it-IT" sz="900"/>
                        <a:t>Milestone M12: Go-Live sistema base per 90% patrimonio.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7025" marR="0" marT="54400" marB="54400" anchor="ctr"/>
                </a:tc>
              </a:tr>
              <a:tr h="5034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/>
                        <a:t>Arricchimento e integrazione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7025" marR="87025" marT="54400" marB="5440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it-IT" sz="900"/>
                        <a:t>Mappatura completa impianti e attributi specialistici.</a:t>
                      </a:r>
                      <a:br>
                        <a:rPr lang="it-IT" sz="900"/>
                      </a:br>
                      <a:r>
                        <a:rPr lang="it-IT" sz="900"/>
                        <a:t>Inserimento dati gestionali diversi (consumi, costi, indici utilizzo, ecc).</a:t>
                      </a:r>
                      <a:br>
                        <a:rPr lang="it-IT" sz="900"/>
                      </a:br>
                      <a:r>
                        <a:rPr lang="it-IT" sz="1000"/>
                        <a:t>Implementazione moduli funzionali (FM, BIM).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7025" marR="87025" marT="54400" marB="544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/>
                        <a:t>Target: Integrazioni per 70% immobili; info complete per 100% immobili critici.</a:t>
                      </a:r>
                      <a:br>
                        <a:rPr lang="it-IT" sz="900"/>
                      </a:br>
                      <a:r>
                        <a:rPr lang="it-IT" sz="900"/>
                        <a:t>Milestone M18: Sistema potenziato in piena operatività.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7025" marR="0" marT="54400" marB="54400" anchor="ctr"/>
                </a:tc>
              </a:tr>
              <a:tr h="303300">
                <a:tc rowSpan="3">
                  <a:txBody>
                    <a:bodyPr/>
                    <a:lstStyle/>
                    <a:p>
                      <a:pPr marL="180975" marR="0" lvl="0" indent="-180975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50"/>
                        <a:t/>
                      </a:r>
                      <a:br>
                        <a:rPr lang="it-IT" sz="1050"/>
                      </a:br>
                      <a:r>
                        <a:rPr lang="it-IT" sz="1050"/>
                        <a:t>Regime e Integrazioni (follow-up)</a:t>
                      </a:r>
                      <a:endParaRPr/>
                    </a:p>
                    <a:p>
                      <a:pPr marL="180975" marR="0" lvl="0" indent="-180975" algn="l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87025" marT="54400" marB="54400" anchor="ctr"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/>
                        <a:t>Gestione operativa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7025" marR="87025" marT="54400" marB="5440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/>
                        <a:t>Aggiornamento anagrafica, interventi correttivi/evolutivi, supporto agli utenti.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7025" marR="87025" marT="54400" marB="544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/>
                        <a:t>Sistema stabile e aggiornato.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7025" marR="0" marT="54400" marB="54400" anchor="ctr"/>
                </a:tc>
              </a:tr>
              <a:tr h="3033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/>
                        <a:t>Sviluppo integrazioni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7025" marR="87025" marT="54400" marB="5440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/>
                        <a:t>Sviluppo nuovi moduli: IoT, Dashboard ESG.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7025" marR="87025" marT="54400" marB="544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/>
                        <a:t>Definizione percorso di evoluzione.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7025" marR="0" marT="54400" marB="54400" anchor="ctr"/>
                </a:tc>
              </a:tr>
              <a:tr h="4033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/>
                        <a:t>Funzionalità avanzate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7025" marR="87025" marT="54400" marB="5440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/>
                        <a:t>Sviluppo innovativo: Digital Twin, Interventi predittivi (AI/ML), algoritmi efficientamento energetico.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7025" marR="87025" marT="54400" marB="544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/>
                        <a:t>Target: Avvio sviluppo di almeno 1 funzionalità avanzata.</a:t>
                      </a:r>
                      <a:br>
                        <a:rPr lang="it-IT" sz="900"/>
                      </a:br>
                      <a:r>
                        <a:rPr lang="it-IT" sz="900"/>
                        <a:t>Milestone M24: Sistema a regime e piano innovazione avviato.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7025" marR="0" marT="54400" marB="54400" anchor="ctr"/>
                </a:tc>
              </a:tr>
            </a:tbl>
          </a:graphicData>
        </a:graphic>
      </p:graphicFrame>
      <p:sp>
        <p:nvSpPr>
          <p:cNvPr id="211" name="Google Shape;211;g3ce837accfd_6_10"/>
          <p:cNvSpPr txBox="1"/>
          <p:nvPr/>
        </p:nvSpPr>
        <p:spPr>
          <a:xfrm rot="-5400000">
            <a:off x="-535434" y="1828514"/>
            <a:ext cx="1908000" cy="369300"/>
          </a:xfrm>
          <a:prstGeom prst="rect">
            <a:avLst/>
          </a:prstGeom>
          <a:solidFill>
            <a:srgbClr val="B3CCC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it-IT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FASE 0</a:t>
            </a:r>
            <a:endParaRPr/>
          </a:p>
        </p:txBody>
      </p:sp>
      <p:sp>
        <p:nvSpPr>
          <p:cNvPr id="212" name="Google Shape;212;g3ce837accfd_6_10"/>
          <p:cNvSpPr txBox="1"/>
          <p:nvPr/>
        </p:nvSpPr>
        <p:spPr>
          <a:xfrm rot="-5400000">
            <a:off x="-30685" y="3231717"/>
            <a:ext cx="898500" cy="369300"/>
          </a:xfrm>
          <a:prstGeom prst="rect">
            <a:avLst/>
          </a:prstGeom>
          <a:solidFill>
            <a:srgbClr val="B3CCC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it-IT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FASE 1</a:t>
            </a:r>
            <a:endParaRPr/>
          </a:p>
        </p:txBody>
      </p:sp>
      <p:sp>
        <p:nvSpPr>
          <p:cNvPr id="213" name="Google Shape;213;g3ce837accfd_6_10"/>
          <p:cNvSpPr txBox="1"/>
          <p:nvPr/>
        </p:nvSpPr>
        <p:spPr>
          <a:xfrm rot="-5400000">
            <a:off x="-142472" y="5286200"/>
            <a:ext cx="1112400" cy="369300"/>
          </a:xfrm>
          <a:prstGeom prst="rect">
            <a:avLst/>
          </a:prstGeom>
          <a:solidFill>
            <a:srgbClr val="B3CCC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it-IT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FASE 3</a:t>
            </a:r>
            <a:endParaRPr/>
          </a:p>
        </p:txBody>
      </p:sp>
      <p:cxnSp>
        <p:nvCxnSpPr>
          <p:cNvPr id="214" name="Google Shape;214;g3ce837accfd_6_10"/>
          <p:cNvCxnSpPr/>
          <p:nvPr/>
        </p:nvCxnSpPr>
        <p:spPr>
          <a:xfrm rot="10800000">
            <a:off x="785701" y="2819368"/>
            <a:ext cx="10620600" cy="15000"/>
          </a:xfrm>
          <a:prstGeom prst="straightConnector1">
            <a:avLst/>
          </a:prstGeom>
          <a:noFill/>
          <a:ln w="28575" cap="flat" cmpd="sng">
            <a:solidFill>
              <a:srgbClr val="7BB1B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cxnSp>
      <p:sp>
        <p:nvSpPr>
          <p:cNvPr id="215" name="Google Shape;215;g3ce837accfd_6_10"/>
          <p:cNvSpPr txBox="1"/>
          <p:nvPr/>
        </p:nvSpPr>
        <p:spPr>
          <a:xfrm rot="-5400000">
            <a:off x="-113074" y="4205495"/>
            <a:ext cx="1049100" cy="369300"/>
          </a:xfrm>
          <a:prstGeom prst="rect">
            <a:avLst/>
          </a:prstGeom>
          <a:solidFill>
            <a:srgbClr val="B3CCC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it-IT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FASE 2</a:t>
            </a:r>
            <a:endParaRPr/>
          </a:p>
        </p:txBody>
      </p:sp>
      <p:cxnSp>
        <p:nvCxnSpPr>
          <p:cNvPr id="216" name="Google Shape;216;g3ce837accfd_6_10"/>
          <p:cNvCxnSpPr/>
          <p:nvPr/>
        </p:nvCxnSpPr>
        <p:spPr>
          <a:xfrm rot="10800000">
            <a:off x="744290" y="3784465"/>
            <a:ext cx="10679700" cy="0"/>
          </a:xfrm>
          <a:prstGeom prst="straightConnector1">
            <a:avLst/>
          </a:prstGeom>
          <a:noFill/>
          <a:ln w="28575" cap="flat" cmpd="sng">
            <a:solidFill>
              <a:srgbClr val="7BB1B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cxnSp>
      <p:cxnSp>
        <p:nvCxnSpPr>
          <p:cNvPr id="217" name="Google Shape;217;g3ce837accfd_6_10"/>
          <p:cNvCxnSpPr/>
          <p:nvPr/>
        </p:nvCxnSpPr>
        <p:spPr>
          <a:xfrm rot="10800000">
            <a:off x="744301" y="4864566"/>
            <a:ext cx="10679700" cy="0"/>
          </a:xfrm>
          <a:prstGeom prst="straightConnector1">
            <a:avLst/>
          </a:prstGeom>
          <a:noFill/>
          <a:ln w="28575" cap="flat" cmpd="sng">
            <a:solidFill>
              <a:srgbClr val="7BB1B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cxnSp>
      <p:sp>
        <p:nvSpPr>
          <p:cNvPr id="218" name="Google Shape;218;g3ce837accfd_6_10"/>
          <p:cNvSpPr txBox="1"/>
          <p:nvPr/>
        </p:nvSpPr>
        <p:spPr>
          <a:xfrm>
            <a:off x="504050" y="6387725"/>
            <a:ext cx="11258700" cy="10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900" b="1" i="1">
                <a:solidFill>
                  <a:srgbClr val="003A70"/>
                </a:solidFill>
              </a:rPr>
              <a:t>USC-C General Assembly - Trieste 11 marzo 2026</a:t>
            </a:r>
            <a:endParaRPr sz="1100" b="1" i="1" strike="noStrike">
              <a:solidFill>
                <a:srgbClr val="003A7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900" b="1">
                <a:solidFill>
                  <a:srgbClr val="003A70"/>
                </a:solidFill>
              </a:rPr>
              <a:t>Direzione Generale </a:t>
            </a:r>
            <a:r>
              <a:rPr lang="it-IT" sz="900">
                <a:solidFill>
                  <a:srgbClr val="003A70"/>
                </a:solidFill>
              </a:rPr>
              <a:t>Staff “</a:t>
            </a:r>
            <a:r>
              <a:rPr lang="it-IT" sz="900" b="1" i="1">
                <a:solidFill>
                  <a:srgbClr val="003A70"/>
                </a:solidFill>
              </a:rPr>
              <a:t>Sicurezza, Lavori Pubblici e Patrimonio Immobiliare</a:t>
            </a:r>
            <a:r>
              <a:rPr lang="it-IT" sz="900">
                <a:solidFill>
                  <a:srgbClr val="003A70"/>
                </a:solidFill>
              </a:rPr>
              <a:t>” - “</a:t>
            </a:r>
            <a:r>
              <a:rPr lang="it-IT" sz="900" b="1" i="1">
                <a:solidFill>
                  <a:srgbClr val="003A70"/>
                </a:solidFill>
              </a:rPr>
              <a:t>Tavolo Tecnico Permanente per il Patrimonio Immobiliare e i Lavori Pubblici”</a:t>
            </a:r>
            <a:endParaRPr sz="900" b="1" i="1">
              <a:solidFill>
                <a:srgbClr val="003A7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 b="1" i="0" strike="noStrike">
                <a:solidFill>
                  <a:srgbClr val="003A70"/>
                </a:solidFill>
              </a:rPr>
              <a:t>Liana De FIlippis, Francesca R. Porta,</a:t>
            </a:r>
            <a:r>
              <a:rPr lang="it-IT" sz="800" b="1" i="0" u="none" strike="noStrike">
                <a:solidFill>
                  <a:srgbClr val="003A70"/>
                </a:solidFill>
              </a:rPr>
              <a:t> Matteo Rago</a:t>
            </a:r>
            <a:endParaRPr sz="1800" b="1">
              <a:solidFill>
                <a:srgbClr val="003A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1944</Words>
  <Application>Microsoft Office PowerPoint</Application>
  <PresentationFormat>Widescreen</PresentationFormat>
  <Paragraphs>313</Paragraphs>
  <Slides>10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Economica</vt:lpstr>
      <vt:lpstr>Open Sans</vt:lpstr>
      <vt:lpstr>Calibri</vt:lpstr>
      <vt:lpstr>Luxe</vt:lpstr>
      <vt:lpstr>Verso un modello digitale per il patrimonio immobiliare dell’INAF </vt:lpstr>
      <vt:lpstr>Obiettivi del progetto</vt:lpstr>
      <vt:lpstr>Contesto di riferimento</vt:lpstr>
      <vt:lpstr>Contesto di riferimento</vt:lpstr>
      <vt:lpstr>Dal quadro di riferimento allo sviluppo del progetto</vt:lpstr>
      <vt:lpstr>Flussi informativi e mappa dei rischi</vt:lpstr>
      <vt:lpstr>Casi di successo nella Pubblica Amministrazione</vt:lpstr>
      <vt:lpstr>Proposta operativa</vt:lpstr>
      <vt:lpstr>Proposta operativa 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Verso un modello digitale per il patrimonio immobiliare dell’INAF </dc:title>
  <dc:creator>Microsoft Office User</dc:creator>
  <cp:lastModifiedBy>barbara neri</cp:lastModifiedBy>
  <cp:revision>1</cp:revision>
  <dcterms:created xsi:type="dcterms:W3CDTF">2018-10-26T13:10:45Z</dcterms:created>
  <dcterms:modified xsi:type="dcterms:W3CDTF">2026-03-11T08:33:34Z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0x0101005055CE4729F9F74DBE36FB03A00CC074</vt:lpwstr>
  </property>
</Properties>
</file>