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sldIdLst>
    <p:sldId id="256" r:id="rId2"/>
    <p:sldId id="257" r:id="rId3"/>
    <p:sldId id="258" r:id="rId4"/>
    <p:sldId id="275" r:id="rId5"/>
    <p:sldId id="268" r:id="rId6"/>
    <p:sldId id="273" r:id="rId7"/>
    <p:sldId id="267" r:id="rId8"/>
    <p:sldId id="266" r:id="rId9"/>
    <p:sldId id="265" r:id="rId10"/>
    <p:sldId id="272" r:id="rId11"/>
    <p:sldId id="259" r:id="rId12"/>
    <p:sldId id="261" r:id="rId13"/>
    <p:sldId id="264" r:id="rId14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66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7" autoAdjust="0"/>
    <p:restoredTop sz="94095" autoAdjust="0"/>
  </p:normalViewPr>
  <p:slideViewPr>
    <p:cSldViewPr snapToGrid="0">
      <p:cViewPr>
        <p:scale>
          <a:sx n="66" d="100"/>
          <a:sy n="66" d="100"/>
        </p:scale>
        <p:origin x="66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7B674CB-3709-4ACF-BB61-29ADEA3D41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33272"/>
            <a:ext cx="9144000" cy="2478024"/>
          </a:xfrm>
        </p:spPr>
        <p:txBody>
          <a:bodyPr lIns="0" tIns="0" rIns="0" bIns="0" anchor="b">
            <a:noAutofit/>
          </a:bodyPr>
          <a:lstStyle>
            <a:lvl1pPr algn="ctr">
              <a:defRPr sz="4000" spc="75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E06DA6BE-9B64-48FC-92D1-EF0D426A39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22192"/>
            <a:ext cx="9144000" cy="1435608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50000"/>
              </a:lnSpc>
              <a:buNone/>
              <a:defRPr sz="1600" cap="all" spc="6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083AE59-8E21-449F-86DA-5BE297010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A5808-3B61-48CC-92EF-85AC2E0DFA56}" type="datetime2">
              <a:rPr lang="en-US" smtClean="0"/>
              <a:t>Tuesday, March 10, 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E8CCD60-9970-49FD-8254-21154BAA1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CC0A488-07A7-42F9-B1DF-68545B754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2931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B9DC3B6-2D75-4EC4-9120-88DCE0EA61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B74B06CB-A0FE-4499-B674-90C8C281A5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E7FD700-765A-4DE6-A8EC-9D9D92FCBB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E98AF-4574-4509-BF7A-519ACD5BF826}" type="datetime2">
              <a:rPr lang="en-US" smtClean="0"/>
              <a:t>Tuesday, March 10, 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C4664EC-C4B1-4D14-9ED3-14C6CCBFF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FDF5526-E518-4133-9F44-D812576C1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5093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B5F62998-15B1-4CA8-8C60-7801001F80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838899"/>
            <a:ext cx="2628900" cy="48493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111AE278-0885-4594-AB09-120344C7D8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49235" y="838900"/>
            <a:ext cx="7723265" cy="4849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5B850CC-FB43-4988-8D4E-9C54C20185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D97D4-9636-490F-85D0-E926C2B6F3B1}" type="datetime2">
              <a:rPr lang="en-US" smtClean="0"/>
              <a:t>Tuesday, March 10, 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7A70300-3853-4FB4-A084-CF6E5CF2B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7DBAFB0-25AA-4B69-8418-418F47A92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907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AFE0F35-0AE7-48AB-9005-F1DB4BD0B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DDD4022-C31F-4C4C-B5BF-5F9730C08A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9A45EE9-11D3-436C-9D73-1AA6CCDB1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AF3C6-0FD4-4939-991C-00DDE5C56815}" type="datetime2">
              <a:rPr lang="en-US" smtClean="0"/>
              <a:t>Tuesday, March 10, 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2817DCF-881F-4956-81AE-A6D27A88F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A265F17-AD75-4B7E-970D-5D4DBD5D1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9055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98C12CB-05D8-4D62-BDC5-812DB6DD0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1709738"/>
            <a:ext cx="9966960" cy="2852737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4400" spc="7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7C52F020-8516-4B9E-B455-5731ED6C9E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4974336"/>
            <a:ext cx="9966961" cy="1115568"/>
          </a:xfrm>
        </p:spPr>
        <p:txBody>
          <a:bodyPr>
            <a:normAutofit/>
          </a:bodyPr>
          <a:lstStyle>
            <a:lvl1pPr marL="0" indent="0">
              <a:buNone/>
              <a:defRPr sz="1600" cap="all" spc="6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C822993-6E28-44BB-B983-095B476B80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07482-8128-47C6-A8DD-6452B0291CFF}" type="datetime2">
              <a:rPr lang="en-US" smtClean="0"/>
              <a:t>Tuesday, March 10, 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C909971-06C9-462B-81D9-BEF24C708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F9A076D-47C1-49CD-9A8B-956DB3FC3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736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428DFBD-F5ED-455C-8AD0-97476A55E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C30E58C-F463-4D52-9225-9410133113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71600" y="2112264"/>
            <a:ext cx="4846320" cy="39593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6AF7BDB4-97FA-485D-A557-6F96692BAC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66560" y="2112265"/>
            <a:ext cx="4846320" cy="39593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68C50007-C799-4117-8ACD-5EE980E63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03F25-275E-41DE-BE3B-EBF0DB49F9B1}" type="datetime2">
              <a:rPr lang="en-US" smtClean="0"/>
              <a:t>Tuesday, March 10, 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F24E8968-6BAD-4D5A-BF1D-911C7A39C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499D8C08-BF20-4D5E-9004-0C075C36D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6189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82036E0D-26A5-455A-A8BD-70DA8BC03E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2112264"/>
            <a:ext cx="484107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E7FD4EA0-094D-4056-9032-BFB44B4089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71600" y="3018472"/>
            <a:ext cx="4841076" cy="31048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5FC0CCE8-718F-4620-8B4A-C60EEA7B88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66560" y="2112264"/>
            <a:ext cx="484632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56CE86DF-0069-4D31-BDD3-A9A2F9B7B4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766560" y="3018471"/>
            <a:ext cx="4841076" cy="31048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21A5ED06-FE54-4B86-A8D4-07D0EB08C3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75572-4A44-4171-84AA-64D42C8050A6}" type="datetime2">
              <a:rPr lang="en-US" smtClean="0"/>
              <a:t>Tuesday, March 10, 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CE9EC6C3-0950-4AFE-936A-9AB5D2278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6784B1D1-BE0C-48F4-BC74-90675A0F0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‹N›</a:t>
            </a:fld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="" xmlns:a16="http://schemas.microsoft.com/office/drawing/2014/main" id="{2D453288-3D76-40C1-BE00-223AB28F1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4483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03B1716-24B0-42CD-95B6-843092597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F9E3617E-4B11-481F-AC6E-000317902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1612E-528E-4FD5-9E9E-E15F1108F171}" type="datetime2">
              <a:rPr lang="en-US" smtClean="0"/>
              <a:t>Tuesday, March 10, 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F6BF19CC-06D3-40E9-81B5-63B457B22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6AEFC312-3AA5-46F7-B701-3D9327A68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6828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B8C9E28E-1389-47AF-B3EB-22571417A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6D862-A06D-436F-A92E-EBAAD50B6E50}" type="datetime2">
              <a:rPr lang="en-US" smtClean="0"/>
              <a:t>Tuesday, March 10, 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BFCF6B08-1984-4F7C-9F6E-A4F47BDBA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7771B3C5-CEC7-427F-931C-1318C421B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291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B4EB55F-536E-4547-A5D2-0483FC368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987425"/>
            <a:ext cx="3932237" cy="1894511"/>
          </a:xfrm>
        </p:spPr>
        <p:txBody>
          <a:bodyPr anchor="b"/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D717D3C-533B-4EA9-886B-FAE59956C7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0992" y="987425"/>
            <a:ext cx="5687568" cy="48736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2419D2E1-4B17-4608-961E-2C4719855E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71600" y="3058510"/>
            <a:ext cx="3932237" cy="28025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B75A3535-184C-438C-AE91-9C42B7C5A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E0B7D-2260-4809-8F0A-9E5F3E24F169}" type="datetime2">
              <a:rPr lang="en-US" smtClean="0"/>
              <a:t>Tuesday, March 10, 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0DF6DBC3-4A58-42BA-9B55-A9A725103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AD4E6563-0AB6-4038-A12B-A259552DB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496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E9702C5-1E3B-4C62-A538-59BB57286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987552"/>
            <a:ext cx="3932237" cy="1892808"/>
          </a:xfrm>
        </p:spPr>
        <p:txBody>
          <a:bodyPr anchor="b"/>
          <a:lstStyle>
            <a:lvl1pPr>
              <a:defRPr sz="3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6E2CF574-95CE-4E60-B2CF-3B5B4F33A7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05319" y="987425"/>
            <a:ext cx="5833242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6D039F7C-C735-4356-8B04-89E1904795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71600" y="3033286"/>
            <a:ext cx="3932237" cy="283570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45E706DF-52A3-4F34-9BF5-E1ACD5D54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E4735-C637-46A3-94EB-AB3AC4188D2F}" type="datetime2">
              <a:rPr lang="en-US" smtClean="0"/>
              <a:t>Tuesday, March 10, 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BFB25E53-E72E-4110-BB6B-3477F56C3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A3686F8F-3D62-4CEC-AD9A-B70848E6A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289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CCF2F3BB-127D-44BC-A8EF-A8BB5F5911CA}"/>
              </a:ext>
            </a:extLst>
          </p:cNvPr>
          <p:cNvSpPr/>
          <p:nvPr/>
        </p:nvSpPr>
        <p:spPr>
          <a:xfrm rot="10800000" flipH="1">
            <a:off x="0" y="6401226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010D1F30-F118-4A1F-A48F-7E5706959F64}"/>
              </a:ext>
            </a:extLst>
          </p:cNvPr>
          <p:cNvSpPr/>
          <p:nvPr/>
        </p:nvSpPr>
        <p:spPr>
          <a:xfrm flipH="1">
            <a:off x="4038602" y="6401228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17AE890C-17CE-44C0-BDED-BA68F92A8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795528"/>
            <a:ext cx="10241280" cy="1234440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7910A6E-46D1-42CF-996C-2207737FB8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2112264"/>
            <a:ext cx="10241280" cy="395935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85B5247-D236-462B-BCE0-2A24DF75B0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909560" y="6409944"/>
            <a:ext cx="3703320" cy="448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cap="all" spc="300" baseline="0">
                <a:solidFill>
                  <a:srgbClr val="FFFFFF"/>
                </a:solidFill>
              </a:defRPr>
            </a:lvl1pPr>
          </a:lstStyle>
          <a:p>
            <a:fld id="{AE0C963C-C1DB-4AFD-9DDC-0691666BF49B}" type="datetime2">
              <a:rPr lang="en-US" smtClean="0"/>
              <a:pPr/>
              <a:t>Tuesday, March 10, 2026</a:t>
            </a:fld>
            <a:endParaRPr lang="en-US" cap="all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9155C58-7DDF-4CD4-96AD-F9CC844D84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828800" y="1911096"/>
            <a:ext cx="411480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1">
                <a:solidFill>
                  <a:schemeClr val="tx1"/>
                </a:solidFill>
                <a:latin typeface="+mj-lt"/>
              </a:defRPr>
            </a:lvl1pPr>
          </a:lstStyle>
          <a:p>
            <a:pPr algn="l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F495647-A849-45D9-BC71-46A12E6DE4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67744" y="6409944"/>
            <a:ext cx="438912" cy="448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C01389E6-C847-4AD0-B56D-D205B2EAB1EE}" type="slidenum">
              <a:rPr lang="en-US" smtClean="0"/>
              <a:pPr/>
              <a:t>‹N›</a:t>
            </a:fld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679480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01" r:id="rId4"/>
    <p:sldLayoutId id="2147483702" r:id="rId5"/>
    <p:sldLayoutId id="2147483707" r:id="rId6"/>
    <p:sldLayoutId id="2147483703" r:id="rId7"/>
    <p:sldLayoutId id="2147483704" r:id="rId8"/>
    <p:sldLayoutId id="2147483705" r:id="rId9"/>
    <p:sldLayoutId id="2147483706" r:id="rId10"/>
    <p:sldLayoutId id="2147483708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b="1" i="0" kern="1200" cap="all" spc="7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8.png"/><Relationship Id="rId18" Type="http://schemas.microsoft.com/office/2007/relationships/hdphoto" Target="../media/hdphoto3.wdp"/><Relationship Id="rId26" Type="http://schemas.openxmlformats.org/officeDocument/2006/relationships/image" Target="../media/image38.png"/><Relationship Id="rId3" Type="http://schemas.openxmlformats.org/officeDocument/2006/relationships/image" Target="../media/image21.png"/><Relationship Id="rId21" Type="http://schemas.openxmlformats.org/officeDocument/2006/relationships/image" Target="../media/image33.png"/><Relationship Id="rId7" Type="http://schemas.microsoft.com/office/2007/relationships/hdphoto" Target="../media/hdphoto2.wdp"/><Relationship Id="rId12" Type="http://schemas.openxmlformats.org/officeDocument/2006/relationships/image" Target="../media/image27.png"/><Relationship Id="rId17" Type="http://schemas.openxmlformats.org/officeDocument/2006/relationships/image" Target="../media/image31.png"/><Relationship Id="rId25" Type="http://schemas.openxmlformats.org/officeDocument/2006/relationships/image" Target="../media/image37.png"/><Relationship Id="rId2" Type="http://schemas.openxmlformats.org/officeDocument/2006/relationships/image" Target="../media/image3.png"/><Relationship Id="rId16" Type="http://schemas.openxmlformats.org/officeDocument/2006/relationships/image" Target="../media/image30.png"/><Relationship Id="rId20" Type="http://schemas.microsoft.com/office/2007/relationships/hdphoto" Target="../media/hdphoto4.wd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26.png"/><Relationship Id="rId24" Type="http://schemas.openxmlformats.org/officeDocument/2006/relationships/image" Target="../media/image36.png"/><Relationship Id="rId5" Type="http://schemas.microsoft.com/office/2007/relationships/hdphoto" Target="../media/hdphoto1.wdp"/><Relationship Id="rId15" Type="http://schemas.openxmlformats.org/officeDocument/2006/relationships/image" Target="../media/image29.png"/><Relationship Id="rId23" Type="http://schemas.openxmlformats.org/officeDocument/2006/relationships/image" Target="../media/image35.png"/><Relationship Id="rId10" Type="http://schemas.openxmlformats.org/officeDocument/2006/relationships/image" Target="../media/image25.png"/><Relationship Id="rId19" Type="http://schemas.openxmlformats.org/officeDocument/2006/relationships/image" Target="../media/image32.png"/><Relationship Id="rId4" Type="http://schemas.openxmlformats.org/officeDocument/2006/relationships/image" Target="../media/image22.png"/><Relationship Id="rId9" Type="http://schemas.openxmlformats.org/officeDocument/2006/relationships/image" Target="../media/image22.svg"/><Relationship Id="rId14" Type="http://schemas.openxmlformats.org/officeDocument/2006/relationships/hyperlink" Target="mailto:anagrafica@ced.inaf.it" TargetMode="External"/><Relationship Id="rId22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3.png"/><Relationship Id="rId7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="" xmlns:a16="http://schemas.microsoft.com/office/drawing/2014/main" id="{A8384FB5-9ADC-4DDC-881B-597D56F5B15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0AF57B88-1D4C-41FA-A761-EC1DD10C35C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11000">
                <a:schemeClr val="accent2"/>
              </a:gs>
              <a:gs pos="100000">
                <a:schemeClr val="accent6">
                  <a:lumMod val="75000"/>
                  <a:alpha val="8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D2548F45-5164-4ABB-8212-7F293FDED8D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6200000">
            <a:off x="-159565" y="2659404"/>
            <a:ext cx="4355594" cy="4040742"/>
          </a:xfrm>
          <a:prstGeom prst="rect">
            <a:avLst/>
          </a:prstGeom>
          <a:gradFill>
            <a:gsLst>
              <a:gs pos="0">
                <a:schemeClr val="accent5">
                  <a:alpha val="35000"/>
                </a:schemeClr>
              </a:gs>
              <a:gs pos="100000">
                <a:schemeClr val="accent6"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662EEF5D-FAFD-44A6-B176-6465439317F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23749"/>
          <a:stretch>
            <a:fillRect/>
          </a:stretch>
        </p:blipFill>
        <p:spPr>
          <a:xfrm>
            <a:off x="4038599" y="10"/>
            <a:ext cx="8160026" cy="6875809"/>
          </a:xfrm>
          <a:prstGeom prst="rect">
            <a:avLst/>
          </a:prstGeom>
        </p:spPr>
      </p:pic>
      <p:sp>
        <p:nvSpPr>
          <p:cNvPr id="15" name="Freeform: Shape 14">
            <a:extLst>
              <a:ext uri="{FF2B5EF4-FFF2-40B4-BE49-F238E27FC236}">
                <a16:creationId xmlns="" xmlns:a16="http://schemas.microsoft.com/office/drawing/2014/main" id="{5E81CCFB-7BEF-4186-86FB-D09450B4D02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4">
                  <a:lumMod val="20000"/>
                  <a:lumOff val="80000"/>
                  <a:alpha val="0"/>
                </a:schemeClr>
              </a:gs>
              <a:gs pos="100000">
                <a:schemeClr val="accent6">
                  <a:alpha val="29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olo 1">
            <a:extLst>
              <a:ext uri="{FF2B5EF4-FFF2-40B4-BE49-F238E27FC236}">
                <a16:creationId xmlns="" xmlns:a16="http://schemas.microsoft.com/office/drawing/2014/main" id="{06720FF4-F324-6B01-DA54-413D23C129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6700" y="2950387"/>
            <a:ext cx="3668801" cy="3531403"/>
          </a:xfrm>
        </p:spPr>
        <p:txBody>
          <a:bodyPr anchor="t">
            <a:normAutofit/>
          </a:bodyPr>
          <a:lstStyle/>
          <a:p>
            <a:r>
              <a:rPr lang="it-IT" sz="3200" dirty="0">
                <a:solidFill>
                  <a:schemeClr val="bg1"/>
                </a:solidFill>
              </a:rPr>
              <a:t/>
            </a:r>
            <a:br>
              <a:rPr lang="it-IT" sz="3200" dirty="0">
                <a:solidFill>
                  <a:schemeClr val="bg1"/>
                </a:solidFill>
              </a:rPr>
            </a:br>
            <a:r>
              <a:rPr lang="it-IT" sz="3200" dirty="0">
                <a:solidFill>
                  <a:schemeClr val="bg1"/>
                </a:solidFill>
              </a:rPr>
              <a:t/>
            </a:r>
            <a:br>
              <a:rPr lang="it-IT" sz="3200" dirty="0">
                <a:solidFill>
                  <a:schemeClr val="bg1"/>
                </a:solidFill>
              </a:rPr>
            </a:br>
            <a:r>
              <a:rPr lang="it-IT" sz="3200" dirty="0">
                <a:solidFill>
                  <a:schemeClr val="bg1"/>
                </a:solidFill>
              </a:rPr>
              <a:t>Gestionali in </a:t>
            </a:r>
            <a:br>
              <a:rPr lang="it-IT" sz="3200" dirty="0">
                <a:solidFill>
                  <a:schemeClr val="bg1"/>
                </a:solidFill>
              </a:rPr>
            </a:br>
            <a:r>
              <a:rPr lang="it-IT" sz="3200" dirty="0">
                <a:solidFill>
                  <a:schemeClr val="bg1"/>
                </a:solidFill>
              </a:rPr>
              <a:t>pillole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="" xmlns:a16="http://schemas.microsoft.com/office/drawing/2014/main" id="{8F65C193-5B9A-79E6-0F62-F68E5598A8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8628" y="-273916"/>
            <a:ext cx="5441950" cy="2848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82989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="" xmlns:a16="http://schemas.microsoft.com/office/drawing/2014/main" id="{E356074C-82BE-17A4-1D83-C435DA442A13}"/>
              </a:ext>
            </a:extLst>
          </p:cNvPr>
          <p:cNvSpPr/>
          <p:nvPr/>
        </p:nvSpPr>
        <p:spPr>
          <a:xfrm>
            <a:off x="621538" y="54193"/>
            <a:ext cx="1136174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4800" b="1" dirty="0" smtClean="0">
                <a:ln w="12700">
                  <a:solidFill>
                    <a:schemeClr val="accent5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Cedolini stipendiali e Rendicontazione</a:t>
            </a:r>
            <a:endParaRPr lang="it-IT" sz="4800" b="1" dirty="0">
              <a:ln w="12700">
                <a:solidFill>
                  <a:schemeClr val="accent5">
                    <a:lumMod val="60000"/>
                    <a:lumOff val="4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="" xmlns:a16="http://schemas.microsoft.com/office/drawing/2014/main" id="{F79EC3C3-CF1A-237B-138C-E6AB961355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098" y="2879712"/>
            <a:ext cx="3225123" cy="2073294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cxnSp>
        <p:nvCxnSpPr>
          <p:cNvPr id="6" name="Connettore 2 5"/>
          <p:cNvCxnSpPr/>
          <p:nvPr/>
        </p:nvCxnSpPr>
        <p:spPr>
          <a:xfrm flipV="1">
            <a:off x="3378339" y="2196548"/>
            <a:ext cx="671618" cy="72382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>
            <a:extLst>
              <a:ext uri="{FF2B5EF4-FFF2-40B4-BE49-F238E27FC236}">
                <a16:creationId xmlns="" xmlns:a16="http://schemas.microsoft.com/office/drawing/2014/main" id="{F1BE39D6-493E-F381-9CED-789DEB94B8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9425" y="5706128"/>
            <a:ext cx="3017328" cy="1579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Connettore 2 8"/>
          <p:cNvCxnSpPr/>
          <p:nvPr/>
        </p:nvCxnSpPr>
        <p:spPr>
          <a:xfrm>
            <a:off x="3399457" y="3916359"/>
            <a:ext cx="677275" cy="9921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sellaDiTesto 12">
            <a:extLst>
              <a:ext uri="{FF2B5EF4-FFF2-40B4-BE49-F238E27FC236}">
                <a16:creationId xmlns="" xmlns:a16="http://schemas.microsoft.com/office/drawing/2014/main" id="{A7D134FE-A211-F441-2B61-F753649B3DC3}"/>
              </a:ext>
            </a:extLst>
          </p:cNvPr>
          <p:cNvSpPr txBox="1"/>
          <p:nvPr/>
        </p:nvSpPr>
        <p:spPr>
          <a:xfrm>
            <a:off x="4142057" y="5127767"/>
            <a:ext cx="7890468" cy="156966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it-IT" sz="3200" b="1" dirty="0" smtClean="0"/>
              <a:t>In </a:t>
            </a:r>
            <a:r>
              <a:rPr lang="it-IT" sz="3200" b="1" dirty="0"/>
              <a:t>fase di definizione:</a:t>
            </a:r>
            <a:r>
              <a:rPr lang="it-IT" sz="3200" dirty="0"/>
              <a:t> Standardizzazione </a:t>
            </a:r>
            <a:r>
              <a:rPr lang="it-IT" sz="3200" dirty="0" err="1"/>
              <a:t>template</a:t>
            </a:r>
            <a:r>
              <a:rPr lang="it-IT" sz="3200" dirty="0"/>
              <a:t> cedolini per conformità alla rendicontazione</a:t>
            </a:r>
            <a:r>
              <a:rPr lang="it-IT" sz="3200" dirty="0" smtClean="0"/>
              <a:t>.</a:t>
            </a:r>
            <a:endParaRPr lang="it-IT" sz="3200" dirty="0"/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4071075" y="1054545"/>
            <a:ext cx="7961450" cy="181588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it-IT" altLang="it-IT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Archiviazione Cedolini (SID):</a:t>
            </a:r>
            <a:r>
              <a:rPr kumimoji="0" lang="it-IT" altLang="it-IT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Da 1 anno il SID ha mandato per l'archiviazione mensile dei cedolini, seguendo il calendario ufficiale pubblicato sul portale servizi. </a:t>
            </a:r>
          </a:p>
        </p:txBody>
      </p:sp>
      <p:sp>
        <p:nvSpPr>
          <p:cNvPr id="18" name="Rectangle 3"/>
          <p:cNvSpPr>
            <a:spLocks noChangeArrowheads="1"/>
          </p:cNvSpPr>
          <p:nvPr/>
        </p:nvSpPr>
        <p:spPr bwMode="auto">
          <a:xfrm>
            <a:off x="4118968" y="3091156"/>
            <a:ext cx="7887930" cy="181588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it-IT" altLang="it-IT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Gestione Certificazioni Uniche (CU):</a:t>
            </a:r>
            <a:r>
              <a:rPr kumimoji="0" lang="it-IT" altLang="it-IT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Produzione a cura della Sede Centrale; previsto l'accesso tramite un </a:t>
            </a:r>
            <a:r>
              <a:rPr kumimoji="0" lang="it-IT" altLang="it-IT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unico account dedicato</a:t>
            </a:r>
            <a:r>
              <a:rPr kumimoji="0" lang="it-IT" altLang="it-IT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per singola struttura. </a:t>
            </a:r>
          </a:p>
        </p:txBody>
      </p:sp>
      <p:cxnSp>
        <p:nvCxnSpPr>
          <p:cNvPr id="20" name="Connettore 2 19"/>
          <p:cNvCxnSpPr/>
          <p:nvPr/>
        </p:nvCxnSpPr>
        <p:spPr>
          <a:xfrm>
            <a:off x="3357221" y="4540813"/>
            <a:ext cx="692736" cy="98534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5025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ruppo 58">
            <a:extLst>
              <a:ext uri="{FF2B5EF4-FFF2-40B4-BE49-F238E27FC236}">
                <a16:creationId xmlns="" xmlns:a16="http://schemas.microsoft.com/office/drawing/2014/main" id="{AAD0C2DA-8BAA-467D-FAF1-F50E8FFBC3FF}"/>
              </a:ext>
            </a:extLst>
          </p:cNvPr>
          <p:cNvGrpSpPr/>
          <p:nvPr/>
        </p:nvGrpSpPr>
        <p:grpSpPr>
          <a:xfrm>
            <a:off x="2873344" y="626375"/>
            <a:ext cx="2159324" cy="3596241"/>
            <a:chOff x="3830955" y="617058"/>
            <a:chExt cx="1331783" cy="4358167"/>
          </a:xfrm>
        </p:grpSpPr>
        <p:cxnSp>
          <p:nvCxnSpPr>
            <p:cNvPr id="37" name="Connettore diritto 36">
              <a:extLst>
                <a:ext uri="{FF2B5EF4-FFF2-40B4-BE49-F238E27FC236}">
                  <a16:creationId xmlns="" xmlns:a16="http://schemas.microsoft.com/office/drawing/2014/main" id="{2B02BDF2-815B-DD32-67F9-AF2E278C5D9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50492" y="617058"/>
              <a:ext cx="12246" cy="4358167"/>
            </a:xfrm>
            <a:prstGeom prst="line">
              <a:avLst/>
            </a:prstGeom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nettore diritto 37">
              <a:extLst>
                <a:ext uri="{FF2B5EF4-FFF2-40B4-BE49-F238E27FC236}">
                  <a16:creationId xmlns="" xmlns:a16="http://schemas.microsoft.com/office/drawing/2014/main" id="{05F0A42B-199D-8EB7-BB49-664FA48E6B9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830955" y="4975225"/>
              <a:ext cx="1316717" cy="0"/>
            </a:xfrm>
            <a:prstGeom prst="line">
              <a:avLst/>
            </a:prstGeom>
            <a:ln w="28575">
              <a:solidFill>
                <a:schemeClr val="tx1">
                  <a:lumMod val="95000"/>
                  <a:lumOff val="5000"/>
                </a:schemeClr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Picture 2">
            <a:extLst>
              <a:ext uri="{FF2B5EF4-FFF2-40B4-BE49-F238E27FC236}">
                <a16:creationId xmlns="" xmlns:a16="http://schemas.microsoft.com/office/drawing/2014/main" id="{F04327C0-C98C-66BA-FC7A-DAE5F5E814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598" y="-363892"/>
            <a:ext cx="3017328" cy="1579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tangolo 2">
            <a:extLst>
              <a:ext uri="{FF2B5EF4-FFF2-40B4-BE49-F238E27FC236}">
                <a16:creationId xmlns="" xmlns:a16="http://schemas.microsoft.com/office/drawing/2014/main" id="{491AD30D-784A-F23C-9038-ACE3187096A0}"/>
              </a:ext>
            </a:extLst>
          </p:cNvPr>
          <p:cNvSpPr/>
          <p:nvPr/>
        </p:nvSpPr>
        <p:spPr>
          <a:xfrm>
            <a:off x="7950162" y="101371"/>
            <a:ext cx="41096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dirty="0">
                <a:ln w="12700">
                  <a:solidFill>
                    <a:schemeClr val="accent5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Anagrafiche</a:t>
            </a:r>
          </a:p>
        </p:txBody>
      </p:sp>
      <p:pic>
        <p:nvPicPr>
          <p:cNvPr id="4107" name="Immagine 15" descr="Immagine che contiene clipart, giocattolo, sorridente, emoticon&#10;&#10;Descrizione generata automaticamente">
            <a:extLst>
              <a:ext uri="{FF2B5EF4-FFF2-40B4-BE49-F238E27FC236}">
                <a16:creationId xmlns="" xmlns:a16="http://schemas.microsoft.com/office/drawing/2014/main" id="{CB9E4BAD-E045-6B88-A667-D3531552C5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4804" y="3860121"/>
            <a:ext cx="338138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uppo 3">
            <a:extLst>
              <a:ext uri="{FF2B5EF4-FFF2-40B4-BE49-F238E27FC236}">
                <a16:creationId xmlns="" xmlns:a16="http://schemas.microsoft.com/office/drawing/2014/main" id="{877CB029-6271-64FB-70B2-4CF4A6D25A16}"/>
              </a:ext>
            </a:extLst>
          </p:cNvPr>
          <p:cNvGrpSpPr/>
          <p:nvPr/>
        </p:nvGrpSpPr>
        <p:grpSpPr>
          <a:xfrm>
            <a:off x="7888519" y="4106059"/>
            <a:ext cx="791210" cy="798830"/>
            <a:chOff x="0" y="0"/>
            <a:chExt cx="791286" cy="798953"/>
          </a:xfrm>
        </p:grpSpPr>
        <p:pic>
          <p:nvPicPr>
            <p:cNvPr id="5" name="Immagine 4" descr="Immagine che contiene orologio, Orologio da parete, Orologio al quarzo, orari&#10;&#10;Descrizione generata automaticamente">
              <a:extLst>
                <a:ext uri="{FF2B5EF4-FFF2-40B4-BE49-F238E27FC236}">
                  <a16:creationId xmlns="" xmlns:a16="http://schemas.microsoft.com/office/drawing/2014/main" id="{0BB5FF6E-C02F-644E-B806-FC719A1754C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309" b="96809" l="6452" r="92473">
                          <a14:foregroundMark x1="11022" y1="52660" x2="11022" y2="52660"/>
                          <a14:foregroundMark x1="24731" y1="37234" x2="24731" y2="37234"/>
                          <a14:foregroundMark x1="49462" y1="21011" x2="49462" y2="21011"/>
                          <a14:foregroundMark x1="35484" y1="26064" x2="35484" y2="26064"/>
                          <a14:foregroundMark x1="31720" y1="24468" x2="31720" y2="24468"/>
                          <a14:foregroundMark x1="19624" y1="36968" x2="19624" y2="36968"/>
                          <a14:foregroundMark x1="67204" y1="24202" x2="67204" y2="24202"/>
                          <a14:foregroundMark x1="78763" y1="35904" x2="78763" y2="35904"/>
                          <a14:foregroundMark x1="79570" y1="37766" x2="79570" y2="37766"/>
                          <a14:foregroundMark x1="86290" y1="53457" x2="86290" y2="53457"/>
                          <a14:foregroundMark x1="86290" y1="56649" x2="86290" y2="56649"/>
                          <a14:foregroundMark x1="58333" y1="90691" x2="58333" y2="90691"/>
                          <a14:foregroundMark x1="50269" y1="92819" x2="50269" y2="92819"/>
                          <a14:foregroundMark x1="50538" y1="88032" x2="50538" y2="88032"/>
                          <a14:foregroundMark x1="52957" y1="96809" x2="52957" y2="96809"/>
                          <a14:foregroundMark x1="54032" y1="96011" x2="54032" y2="96011"/>
                          <a14:foregroundMark x1="25269" y1="88032" x2="25269" y2="88032"/>
                          <a14:foregroundMark x1="14247" y1="72340" x2="14247" y2="72340"/>
                          <a14:foregroundMark x1="9140" y1="56117" x2="9140" y2="56117"/>
                          <a14:foregroundMark x1="8871" y1="53191" x2="8871" y2="53191"/>
                          <a14:foregroundMark x1="7258" y1="51862" x2="7258" y2="51862"/>
                          <a14:foregroundMark x1="6452" y1="48670" x2="6452" y2="48670"/>
                          <a14:foregroundMark x1="9677" y1="43085" x2="9677" y2="43085"/>
                          <a14:foregroundMark x1="12366" y1="36968" x2="12366" y2="36968"/>
                          <a14:foregroundMark x1="15323" y1="33777" x2="15323" y2="33777"/>
                          <a14:foregroundMark x1="17204" y1="28457" x2="17204" y2="28457"/>
                          <a14:foregroundMark x1="34677" y1="15691" x2="34677" y2="15691"/>
                          <a14:foregroundMark x1="52419" y1="10904" x2="52419" y2="10904"/>
                          <a14:foregroundMark x1="59140" y1="13564" x2="59140" y2="13564"/>
                          <a14:foregroundMark x1="70699" y1="18085" x2="70699" y2="18085"/>
                          <a14:foregroundMark x1="79032" y1="26330" x2="79032" y2="26330"/>
                          <a14:foregroundMark x1="83602" y1="29521" x2="83602" y2="29521"/>
                          <a14:foregroundMark x1="87903" y1="36436" x2="87903" y2="36436"/>
                          <a14:foregroundMark x1="91398" y1="55053" x2="91398" y2="55053"/>
                          <a14:foregroundMark x1="88172" y1="71809" x2="88172" y2="71809"/>
                          <a14:foregroundMark x1="81452" y1="82713" x2="81452" y2="82713"/>
                          <a14:foregroundMark x1="92473" y1="53191" x2="92473" y2="5319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02358"/>
              <a:ext cx="688975" cy="696595"/>
            </a:xfrm>
            <a:prstGeom prst="rect">
              <a:avLst/>
            </a:prstGeom>
          </p:spPr>
        </p:pic>
        <p:pic>
          <p:nvPicPr>
            <p:cNvPr id="6" name="Immagine 5" descr="Immagine che contiene cerchio, Elementi grafici, ingranaggio, design&#10;&#10;Descrizione generata automaticamente">
              <a:extLst>
                <a:ext uri="{FF2B5EF4-FFF2-40B4-BE49-F238E27FC236}">
                  <a16:creationId xmlns="" xmlns:a16="http://schemas.microsoft.com/office/drawing/2014/main" id="{B6B04B71-708F-821D-D96C-4C235FF3EB7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9970" b="93656" l="9867" r="89867">
                          <a14:foregroundMark x1="31200" y1="88520" x2="31200" y2="88520"/>
                          <a14:foregroundMark x1="24267" y1="84290" x2="24267" y2="84290"/>
                          <a14:foregroundMark x1="53600" y1="89124" x2="53600" y2="89124"/>
                          <a14:foregroundMark x1="60800" y1="93656" x2="60800" y2="93656"/>
                          <a14:foregroundMark x1="49867" y1="87311" x2="49867" y2="8731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8835"/>
            <a:stretch/>
          </p:blipFill>
          <p:spPr bwMode="auto">
            <a:xfrm>
              <a:off x="238836" y="0"/>
              <a:ext cx="552450" cy="39560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7" name="Elemento grafico 5" descr="Freccia linea: diritta con riempimento a tinta unita">
            <a:extLst>
              <a:ext uri="{FF2B5EF4-FFF2-40B4-BE49-F238E27FC236}">
                <a16:creationId xmlns="" xmlns:a16="http://schemas.microsoft.com/office/drawing/2014/main" id="{5D46231B-2FD5-02AF-DC09-EF90BF49EA7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 r="50868"/>
          <a:stretch/>
        </p:blipFill>
        <p:spPr bwMode="auto">
          <a:xfrm rot="20047599" flipH="1">
            <a:off x="8581470" y="3988466"/>
            <a:ext cx="189142" cy="32784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4098" name="Gruppo 4097">
            <a:extLst>
              <a:ext uri="{FF2B5EF4-FFF2-40B4-BE49-F238E27FC236}">
                <a16:creationId xmlns="" xmlns:a16="http://schemas.microsoft.com/office/drawing/2014/main" id="{B805AD0B-7352-CE6C-ACED-238E358A8A37}"/>
              </a:ext>
            </a:extLst>
          </p:cNvPr>
          <p:cNvGrpSpPr/>
          <p:nvPr/>
        </p:nvGrpSpPr>
        <p:grpSpPr>
          <a:xfrm>
            <a:off x="3251040" y="4280684"/>
            <a:ext cx="1610360" cy="364490"/>
            <a:chOff x="3488690" y="4064635"/>
            <a:chExt cx="1610360" cy="364490"/>
          </a:xfrm>
        </p:grpSpPr>
        <p:sp>
          <p:nvSpPr>
            <p:cNvPr id="20" name="Rettangolo con angoli arrotondati 19">
              <a:extLst>
                <a:ext uri="{FF2B5EF4-FFF2-40B4-BE49-F238E27FC236}">
                  <a16:creationId xmlns="" xmlns:a16="http://schemas.microsoft.com/office/drawing/2014/main" id="{B80502F7-464B-0BD8-4DEF-535013BE1232}"/>
                </a:ext>
              </a:extLst>
            </p:cNvPr>
            <p:cNvSpPr/>
            <p:nvPr/>
          </p:nvSpPr>
          <p:spPr>
            <a:xfrm>
              <a:off x="3488690" y="4064635"/>
              <a:ext cx="1610360" cy="364490"/>
            </a:xfrm>
            <a:prstGeom prst="roundRect">
              <a:avLst/>
            </a:prstGeom>
            <a:ln w="28575">
              <a:solidFill>
                <a:srgbClr val="0070C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it-IT" dirty="0"/>
            </a:p>
          </p:txBody>
        </p:sp>
        <p:pic>
          <p:nvPicPr>
            <p:cNvPr id="4106" name="Picture 10" descr="Immagine che contiene Carattere, Elementi grafici, testo, logo&#10;&#10;Descrizione generata automaticamente">
              <a:extLst>
                <a:ext uri="{FF2B5EF4-FFF2-40B4-BE49-F238E27FC236}">
                  <a16:creationId xmlns="" xmlns:a16="http://schemas.microsoft.com/office/drawing/2014/main" id="{63C4B443-293B-EA3D-9596-C11A299A86A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73463" y="4130845"/>
              <a:ext cx="1400175" cy="2571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110" name="Gruppo 4109">
            <a:extLst>
              <a:ext uri="{FF2B5EF4-FFF2-40B4-BE49-F238E27FC236}">
                <a16:creationId xmlns="" xmlns:a16="http://schemas.microsoft.com/office/drawing/2014/main" id="{21362479-E099-3420-2105-189BE5B28C86}"/>
              </a:ext>
            </a:extLst>
          </p:cNvPr>
          <p:cNvGrpSpPr/>
          <p:nvPr/>
        </p:nvGrpSpPr>
        <p:grpSpPr>
          <a:xfrm>
            <a:off x="3228899" y="3806709"/>
            <a:ext cx="1587500" cy="341630"/>
            <a:chOff x="3533528" y="3596375"/>
            <a:chExt cx="1587500" cy="341630"/>
          </a:xfrm>
        </p:grpSpPr>
        <p:sp>
          <p:nvSpPr>
            <p:cNvPr id="19" name="Rettangolo con angoli arrotondati 18">
              <a:extLst>
                <a:ext uri="{FF2B5EF4-FFF2-40B4-BE49-F238E27FC236}">
                  <a16:creationId xmlns="" xmlns:a16="http://schemas.microsoft.com/office/drawing/2014/main" id="{9A83FAD0-BC0E-A046-4258-13093D60E8BC}"/>
                </a:ext>
              </a:extLst>
            </p:cNvPr>
            <p:cNvSpPr/>
            <p:nvPr/>
          </p:nvSpPr>
          <p:spPr>
            <a:xfrm>
              <a:off x="3533528" y="3596375"/>
              <a:ext cx="1587500" cy="341630"/>
            </a:xfrm>
            <a:prstGeom prst="roundRect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it-IT"/>
            </a:p>
          </p:txBody>
        </p:sp>
        <p:pic>
          <p:nvPicPr>
            <p:cNvPr id="4104" name="Immagine 1">
              <a:extLst>
                <a:ext uri="{FF2B5EF4-FFF2-40B4-BE49-F238E27FC236}">
                  <a16:creationId xmlns="" xmlns:a16="http://schemas.microsoft.com/office/drawing/2014/main" id="{531EAA80-9D76-F735-DD2D-1DEA1C8DF7D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1870" y="3638550"/>
              <a:ext cx="1352550" cy="2571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1" name="Gruppo 60">
            <a:extLst>
              <a:ext uri="{FF2B5EF4-FFF2-40B4-BE49-F238E27FC236}">
                <a16:creationId xmlns="" xmlns:a16="http://schemas.microsoft.com/office/drawing/2014/main" id="{3CA82EB6-8064-2016-C231-397B759084C1}"/>
              </a:ext>
            </a:extLst>
          </p:cNvPr>
          <p:cNvGrpSpPr/>
          <p:nvPr/>
        </p:nvGrpSpPr>
        <p:grpSpPr>
          <a:xfrm>
            <a:off x="1252629" y="1861478"/>
            <a:ext cx="600266" cy="333237"/>
            <a:chOff x="991871" y="2010436"/>
            <a:chExt cx="600266" cy="611627"/>
          </a:xfrm>
        </p:grpSpPr>
        <p:pic>
          <p:nvPicPr>
            <p:cNvPr id="11" name="Elemento grafico 5" descr="Freccia linea: diritta con riempimento a tinta unita">
              <a:extLst>
                <a:ext uri="{FF2B5EF4-FFF2-40B4-BE49-F238E27FC236}">
                  <a16:creationId xmlns="" xmlns:a16="http://schemas.microsoft.com/office/drawing/2014/main" id="{5BC06A70-B9E2-B939-D6F9-7E2B41CC53CF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 rot="16200000">
              <a:off x="948056" y="2112158"/>
              <a:ext cx="553720" cy="466090"/>
            </a:xfrm>
            <a:prstGeom prst="rect">
              <a:avLst/>
            </a:prstGeom>
          </p:spPr>
        </p:pic>
        <p:sp>
          <p:nvSpPr>
            <p:cNvPr id="12" name="Text Box 3">
              <a:extLst>
                <a:ext uri="{FF2B5EF4-FFF2-40B4-BE49-F238E27FC236}">
                  <a16:creationId xmlns="" xmlns:a16="http://schemas.microsoft.com/office/drawing/2014/main" id="{FA52B4E7-43FF-9A55-3682-0B06D63411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50812" y="2010436"/>
              <a:ext cx="441325" cy="38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1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NO</a:t>
              </a:r>
              <a:endParaRPr kumimoji="0" lang="it-IT" altLang="it-IT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13" name="Rettangolo con angoli arrotondati 6">
            <a:extLst>
              <a:ext uri="{FF2B5EF4-FFF2-40B4-BE49-F238E27FC236}">
                <a16:creationId xmlns="" xmlns:a16="http://schemas.microsoft.com/office/drawing/2014/main" id="{98B637BE-4DBF-45C7-7F92-CC02C6071C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8269" y="2217155"/>
            <a:ext cx="2239120" cy="1407388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8100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INSERIRE SU HR L’ANAGRAFICA COMPLETANDO TUTTE LE CASELLE obbligatorie (     )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sz="1100" b="1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(Utilizzare il campo «slitta» «Registrazione in CSA»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sz="1100" b="1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lo «stato deve essere su </a:t>
            </a:r>
            <a:r>
              <a:rPr lang="it-IT" altLang="it-IT" sz="1100" b="1" dirty="0">
                <a:solidFill>
                  <a:srgbClr val="FF0000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REGISTRATO</a:t>
            </a:r>
            <a:r>
              <a:rPr lang="it-IT" altLang="it-IT" sz="1100" b="1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)</a:t>
            </a:r>
            <a:endParaRPr kumimoji="0" lang="it-IT" altLang="it-IT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4" name="Elemento grafico 5" descr="Freccia linea: diritta con riempimento a tinta unita">
            <a:extLst>
              <a:ext uri="{FF2B5EF4-FFF2-40B4-BE49-F238E27FC236}">
                <a16:creationId xmlns="" xmlns:a16="http://schemas.microsoft.com/office/drawing/2014/main" id="{4C04B003-99D4-13A9-B934-E3D2D4D714E5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16200000">
            <a:off x="1369629" y="3574324"/>
            <a:ext cx="271780" cy="414020"/>
          </a:xfrm>
          <a:prstGeom prst="rect">
            <a:avLst/>
          </a:prstGeom>
        </p:spPr>
      </p:pic>
      <p:sp>
        <p:nvSpPr>
          <p:cNvPr id="15" name="AutoShape 34">
            <a:extLst>
              <a:ext uri="{FF2B5EF4-FFF2-40B4-BE49-F238E27FC236}">
                <a16:creationId xmlns="" xmlns:a16="http://schemas.microsoft.com/office/drawing/2014/main" id="{3D2099C2-D15C-33CE-0D9A-3209138B80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898" y="3917225"/>
            <a:ext cx="2576901" cy="568674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8100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INVIARE UNA MAIL AD </a:t>
            </a:r>
            <a:r>
              <a:rPr kumimoji="0" lang="it-IT" altLang="it-IT" sz="11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14"/>
              </a:rPr>
              <a:t>anagrafica@ced.inaf.it</a:t>
            </a:r>
            <a:r>
              <a:rPr kumimoji="0" lang="it-IT" altLang="it-IT" sz="11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6" name="AutoShape 36">
            <a:extLst>
              <a:ext uri="{FF2B5EF4-FFF2-40B4-BE49-F238E27FC236}">
                <a16:creationId xmlns="" xmlns:a16="http://schemas.microsoft.com/office/drawing/2014/main" id="{3E73D826-5763-0627-8CAF-094A81A476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849" y="4713617"/>
            <a:ext cx="2807234" cy="919163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8100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L’INSERIMENTO SU TEAM È SEMPRE A CARICO DELL’OPERATORE DELLA STRUTTURA RICHIEDENTE L’ANAGRAFICA</a:t>
            </a:r>
            <a:endParaRPr kumimoji="0" lang="it-IT" alt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7" name="Elemento grafico 5" descr="Freccia linea: diritta con riempimento a tinta unita">
            <a:extLst>
              <a:ext uri="{FF2B5EF4-FFF2-40B4-BE49-F238E27FC236}">
                <a16:creationId xmlns="" xmlns:a16="http://schemas.microsoft.com/office/drawing/2014/main" id="{2A337468-5E32-00F7-E68A-4A06DE29BD6C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16200000">
            <a:off x="1380741" y="4444279"/>
            <a:ext cx="250190" cy="413385"/>
          </a:xfrm>
          <a:prstGeom prst="rect">
            <a:avLst/>
          </a:prstGeom>
        </p:spPr>
      </p:pic>
      <p:pic>
        <p:nvPicPr>
          <p:cNvPr id="18" name="Elemento grafico 5" descr="Freccia linea: diritta con riempimento a tinta unita">
            <a:extLst>
              <a:ext uri="{FF2B5EF4-FFF2-40B4-BE49-F238E27FC236}">
                <a16:creationId xmlns="" xmlns:a16="http://schemas.microsoft.com/office/drawing/2014/main" id="{6C1D6227-5101-2AA3-FC8B-392771DE86D9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10800000">
            <a:off x="2822738" y="3794130"/>
            <a:ext cx="408940" cy="413385"/>
          </a:xfrm>
          <a:prstGeom prst="rect">
            <a:avLst/>
          </a:prstGeom>
        </p:spPr>
      </p:pic>
      <p:grpSp>
        <p:nvGrpSpPr>
          <p:cNvPr id="60" name="Gruppo 59">
            <a:extLst>
              <a:ext uri="{FF2B5EF4-FFF2-40B4-BE49-F238E27FC236}">
                <a16:creationId xmlns="" xmlns:a16="http://schemas.microsoft.com/office/drawing/2014/main" id="{4F818131-A117-1223-139E-3456D45FC059}"/>
              </a:ext>
            </a:extLst>
          </p:cNvPr>
          <p:cNvGrpSpPr/>
          <p:nvPr/>
        </p:nvGrpSpPr>
        <p:grpSpPr>
          <a:xfrm>
            <a:off x="280911" y="574676"/>
            <a:ext cx="2530475" cy="1329804"/>
            <a:chOff x="207219" y="775018"/>
            <a:chExt cx="2530475" cy="1329804"/>
          </a:xfrm>
        </p:grpSpPr>
        <p:sp>
          <p:nvSpPr>
            <p:cNvPr id="9" name="Dati 1">
              <a:extLst>
                <a:ext uri="{FF2B5EF4-FFF2-40B4-BE49-F238E27FC236}">
                  <a16:creationId xmlns="" xmlns:a16="http://schemas.microsoft.com/office/drawing/2014/main" id="{46E3D642-DB2C-7854-9449-4EBD486FF9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7219" y="1279322"/>
              <a:ext cx="2530475" cy="825500"/>
            </a:xfrm>
            <a:prstGeom prst="flowChartInputOutput">
              <a:avLst/>
            </a:prstGeom>
            <a:solidFill>
              <a:srgbClr val="FFFFFF"/>
            </a:solidFill>
            <a:ln w="28575">
              <a:solidFill>
                <a:srgbClr val="4EA72E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11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VERIFICARE L’ESISTENZA DELL’ANAGRAFICA IN HR</a:t>
              </a:r>
              <a:endParaRPr kumimoji="0" lang="it-IT" altLang="it-IT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grpSp>
          <p:nvGrpSpPr>
            <p:cNvPr id="21" name="Gruppo 20">
              <a:extLst>
                <a:ext uri="{FF2B5EF4-FFF2-40B4-BE49-F238E27FC236}">
                  <a16:creationId xmlns="" xmlns:a16="http://schemas.microsoft.com/office/drawing/2014/main" id="{E04F231B-04C1-4984-E7A2-A788F3602B32}"/>
                </a:ext>
              </a:extLst>
            </p:cNvPr>
            <p:cNvGrpSpPr/>
            <p:nvPr/>
          </p:nvGrpSpPr>
          <p:grpSpPr>
            <a:xfrm>
              <a:off x="1861778" y="775018"/>
              <a:ext cx="487045" cy="656590"/>
              <a:chOff x="0" y="0"/>
              <a:chExt cx="487301" cy="656703"/>
            </a:xfrm>
          </p:grpSpPr>
          <p:pic>
            <p:nvPicPr>
              <p:cNvPr id="22" name="Immagine 21" descr="Immagine che contiene giocattolo, cartone animato, Animali giocattolo, sorridente&#10;&#10;Descrizione generata automaticamente">
                <a:extLst>
                  <a:ext uri="{FF2B5EF4-FFF2-40B4-BE49-F238E27FC236}">
                    <a16:creationId xmlns="" xmlns:a16="http://schemas.microsoft.com/office/drawing/2014/main" id="{9A4519BA-CC60-1D78-96BD-24C4383F875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 cstate="print">
                <a:extLst>
                  <a:ext uri="{BEBA8EAE-BF5A-486C-A8C5-ECC9F3942E4B}">
                    <a14:imgProps xmlns:a14="http://schemas.microsoft.com/office/drawing/2010/main">
                      <a14:imgLayer r:embed="rId18">
                        <a14:imgEffect>
                          <a14:backgroundRemoval t="8503" b="99660" l="9605" r="89831">
                            <a14:foregroundMark x1="46328" y1="92857" x2="46328" y2="92857"/>
                            <a14:foregroundMark x1="89831" y1="42177" x2="89831" y2="42177"/>
                            <a14:foregroundMark x1="45198" y1="97959" x2="45198" y2="97959"/>
                            <a14:foregroundMark x1="57627" y1="99660" x2="57627" y2="99660"/>
                            <a14:foregroundMark x1="32203" y1="9864" x2="32203" y2="9864"/>
                            <a14:foregroundMark x1="35593" y1="8503" x2="35593" y2="8503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129653"/>
                <a:ext cx="316865" cy="527050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/>
              </a:sp3d>
            </p:spPr>
          </p:pic>
          <p:pic>
            <p:nvPicPr>
              <p:cNvPr id="23" name="Immagine 22" descr="Immagine che contiene giocattolo, cartone animato, Animali giocattolo&#10;&#10;Descrizione generata automaticamente">
                <a:extLst>
                  <a:ext uri="{FF2B5EF4-FFF2-40B4-BE49-F238E27FC236}">
                    <a16:creationId xmlns="" xmlns:a16="http://schemas.microsoft.com/office/drawing/2014/main" id="{1769BBEA-F5EE-9AF6-9414-DAA3449C853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 cstate="print">
                <a:extLst>
                  <a:ext uri="{BEBA8EAE-BF5A-486C-A8C5-ECC9F3942E4B}">
                    <a14:imgProps xmlns:a14="http://schemas.microsoft.com/office/drawing/2010/main">
                      <a14:imgLayer r:embed="rId20">
                        <a14:imgEffect>
                          <a14:backgroundRemoval t="9524" b="94286" l="8092" r="88439">
                            <a14:foregroundMark x1="42197" y1="40317" x2="42197" y2="40317"/>
                            <a14:foregroundMark x1="40462" y1="25397" x2="40462" y2="25397"/>
                            <a14:foregroundMark x1="27746" y1="18413" x2="27746" y2="18413"/>
                            <a14:foregroundMark x1="19653" y1="20000" x2="19653" y2="20000"/>
                            <a14:foregroundMark x1="40462" y1="34921" x2="40462" y2="34921"/>
                            <a14:foregroundMark x1="59538" y1="44444" x2="59538" y2="44444"/>
                            <a14:foregroundMark x1="46243" y1="52698" x2="46243" y2="52698"/>
                            <a14:foregroundMark x1="9827" y1="54286" x2="9827" y2="54286"/>
                            <a14:foregroundMark x1="17919" y1="53651" x2="17919" y2="53651"/>
                            <a14:foregroundMark x1="44509" y1="58095" x2="44509" y2="58095"/>
                            <a14:foregroundMark x1="49711" y1="64444" x2="49711" y2="64444"/>
                            <a14:foregroundMark x1="42775" y1="75238" x2="42775" y2="75238"/>
                            <a14:foregroundMark x1="46821" y1="85397" x2="46821" y2="85397"/>
                            <a14:foregroundMark x1="42197" y1="93968" x2="42197" y2="93968"/>
                            <a14:foregroundMark x1="50867" y1="94603" x2="50867" y2="94603"/>
                            <a14:foregroundMark x1="8092" y1="46349" x2="8092" y2="46349"/>
                            <a14:foregroundMark x1="8671" y1="37143" x2="8671" y2="37143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7421" y="0"/>
                <a:ext cx="309880" cy="563880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/>
              </a:sp3d>
            </p:spPr>
          </p:pic>
        </p:grpSp>
      </p:grpSp>
      <p:pic>
        <p:nvPicPr>
          <p:cNvPr id="24" name="Elemento grafico 5" descr="Freccia linea: diritta con riempimento a tinta unita">
            <a:extLst>
              <a:ext uri="{FF2B5EF4-FFF2-40B4-BE49-F238E27FC236}">
                <a16:creationId xmlns="" xmlns:a16="http://schemas.microsoft.com/office/drawing/2014/main" id="{6A808C45-C28E-2683-F3D3-7F8B90A74606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894497" y="4214926"/>
            <a:ext cx="371475" cy="488315"/>
          </a:xfrm>
          <a:prstGeom prst="rect">
            <a:avLst/>
          </a:prstGeom>
        </p:spPr>
      </p:pic>
      <p:sp>
        <p:nvSpPr>
          <p:cNvPr id="26" name="AutoShape 14">
            <a:extLst>
              <a:ext uri="{FF2B5EF4-FFF2-40B4-BE49-F238E27FC236}">
                <a16:creationId xmlns="" xmlns:a16="http://schemas.microsoft.com/office/drawing/2014/main" id="{DBC25E3D-526C-2B60-6ABB-63FF288E95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18088" y="4200249"/>
            <a:ext cx="2200004" cy="92708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8100">
            <a:solidFill>
              <a:srgbClr val="92D05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INSERIRE GLI EVENTI DI CARRIERA SU </a:t>
            </a:r>
            <a:r>
              <a:rPr kumimoji="0" lang="it-IT" altLang="it-IT" sz="12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CSA</a:t>
            </a:r>
            <a:endParaRPr kumimoji="0" lang="it-IT" altLang="it-IT" sz="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100" b="1" i="0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INIZIO CONTRATTO</a:t>
            </a:r>
            <a:endParaRPr kumimoji="0" lang="it-IT" altLang="it-IT" sz="4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1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FINE CONTRATTO</a:t>
            </a:r>
            <a:endParaRPr kumimoji="0" lang="it-IT" alt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27" name="Gruppo 26">
            <a:extLst>
              <a:ext uri="{FF2B5EF4-FFF2-40B4-BE49-F238E27FC236}">
                <a16:creationId xmlns="" xmlns:a16="http://schemas.microsoft.com/office/drawing/2014/main" id="{F5200690-0F7E-F9B7-4A79-F1A899FABED6}"/>
              </a:ext>
            </a:extLst>
          </p:cNvPr>
          <p:cNvGrpSpPr/>
          <p:nvPr/>
        </p:nvGrpSpPr>
        <p:grpSpPr>
          <a:xfrm>
            <a:off x="2341759" y="3444587"/>
            <a:ext cx="487680" cy="657225"/>
            <a:chOff x="0" y="0"/>
            <a:chExt cx="488009" cy="657679"/>
          </a:xfrm>
        </p:grpSpPr>
        <p:pic>
          <p:nvPicPr>
            <p:cNvPr id="28" name="Immagine 27" descr="Immagine che contiene giocattolo, cartone animato, Animali giocattolo, sorridente&#10;&#10;Descrizione generata automaticamente">
              <a:extLst>
                <a:ext uri="{FF2B5EF4-FFF2-40B4-BE49-F238E27FC236}">
                  <a16:creationId xmlns="" xmlns:a16="http://schemas.microsoft.com/office/drawing/2014/main" id="{9A4519BA-CC60-1D78-96BD-24C4383F8756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backgroundRemoval t="8503" b="99660" l="9605" r="89831">
                          <a14:foregroundMark x1="46328" y1="92857" x2="46328" y2="92857"/>
                          <a14:foregroundMark x1="89831" y1="42177" x2="89831" y2="42177"/>
                          <a14:foregroundMark x1="45198" y1="97959" x2="45198" y2="97959"/>
                          <a14:foregroundMark x1="57627" y1="99660" x2="57627" y2="99660"/>
                          <a14:foregroundMark x1="32203" y1="9864" x2="32203" y2="9864"/>
                          <a14:foregroundMark x1="35593" y1="8503" x2="35593" y2="850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30629"/>
              <a:ext cx="316865" cy="527050"/>
            </a:xfrm>
            <a:prstGeom prst="rect">
              <a:avLst/>
            </a:prstGeom>
          </p:spPr>
        </p:pic>
        <p:pic>
          <p:nvPicPr>
            <p:cNvPr id="29" name="Immagine 28" descr="Immagine che contiene giocattolo, cartone animato, Animali giocattolo&#10;&#10;Descrizione generata automaticamente">
              <a:extLst>
                <a:ext uri="{FF2B5EF4-FFF2-40B4-BE49-F238E27FC236}">
                  <a16:creationId xmlns="" xmlns:a16="http://schemas.microsoft.com/office/drawing/2014/main" id="{1769BBEA-F5EE-9AF6-9414-DAA3449C8532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extLst>
                <a:ext uri="{BEBA8EAE-BF5A-486C-A8C5-ECC9F3942E4B}">
                  <a14:imgProps xmlns:a14="http://schemas.microsoft.com/office/drawing/2010/main">
                    <a14:imgLayer r:embed="rId20">
                      <a14:imgEffect>
                        <a14:backgroundRemoval t="9524" b="94286" l="8092" r="88439">
                          <a14:foregroundMark x1="42197" y1="40317" x2="42197" y2="40317"/>
                          <a14:foregroundMark x1="40462" y1="25397" x2="40462" y2="25397"/>
                          <a14:foregroundMark x1="27746" y1="18413" x2="27746" y2="18413"/>
                          <a14:foregroundMark x1="19653" y1="20000" x2="19653" y2="20000"/>
                          <a14:foregroundMark x1="40462" y1="34921" x2="40462" y2="34921"/>
                          <a14:foregroundMark x1="59538" y1="44444" x2="59538" y2="44444"/>
                          <a14:foregroundMark x1="46243" y1="52698" x2="46243" y2="52698"/>
                          <a14:foregroundMark x1="9827" y1="54286" x2="9827" y2="54286"/>
                          <a14:foregroundMark x1="17919" y1="53651" x2="17919" y2="53651"/>
                          <a14:foregroundMark x1="44509" y1="58095" x2="44509" y2="58095"/>
                          <a14:foregroundMark x1="49711" y1="64444" x2="49711" y2="64444"/>
                          <a14:foregroundMark x1="42775" y1="75238" x2="42775" y2="75238"/>
                          <a14:foregroundMark x1="46821" y1="85397" x2="46821" y2="85397"/>
                          <a14:foregroundMark x1="42197" y1="93968" x2="42197" y2="93968"/>
                          <a14:foregroundMark x1="50867" y1="94603" x2="50867" y2="94603"/>
                          <a14:foregroundMark x1="8092" y1="46349" x2="8092" y2="46349"/>
                          <a14:foregroundMark x1="8671" y1="37143" x2="8671" y2="3714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8129" y="0"/>
              <a:ext cx="309880" cy="563880"/>
            </a:xfrm>
            <a:prstGeom prst="rect">
              <a:avLst/>
            </a:prstGeom>
          </p:spPr>
        </p:pic>
      </p:grpSp>
      <p:pic>
        <p:nvPicPr>
          <p:cNvPr id="4114" name="Immagine 17" descr="Immagine che contiene giocattolo, cartone animato, giallo, sorridente&#10;&#10;Descrizione generata automaticamente">
            <a:extLst>
              <a:ext uri="{FF2B5EF4-FFF2-40B4-BE49-F238E27FC236}">
                <a16:creationId xmlns="" xmlns:a16="http://schemas.microsoft.com/office/drawing/2014/main" id="{CFA21D35-9CDE-0FE0-3C99-197AE00778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1378" y="5100936"/>
            <a:ext cx="274638" cy="53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 Box 22">
            <a:extLst>
              <a:ext uri="{FF2B5EF4-FFF2-40B4-BE49-F238E27FC236}">
                <a16:creationId xmlns="" xmlns:a16="http://schemas.microsoft.com/office/drawing/2014/main" id="{25BB349C-ED74-2990-C395-AC6ED88E5F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96336" y="3693309"/>
            <a:ext cx="920750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3600" b="1" i="0" u="none" strike="noStrike" cap="none" normalizeH="0" baseline="0" dirty="0">
                <a:ln>
                  <a:noFill/>
                </a:ln>
                <a:solidFill>
                  <a:srgbClr val="0F9ED5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HR</a:t>
            </a:r>
            <a:endParaRPr kumimoji="0" lang="it-IT" alt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1" name="Elemento grafico 5" descr="Freccia linea: diritta con riempimento a tinta unita">
            <a:extLst>
              <a:ext uri="{FF2B5EF4-FFF2-40B4-BE49-F238E27FC236}">
                <a16:creationId xmlns="" xmlns:a16="http://schemas.microsoft.com/office/drawing/2014/main" id="{60F094AC-BE6F-6CBD-9C1A-B2BEDD16B24B}"/>
              </a:ext>
            </a:extLst>
          </p:cNvPr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 r="50868"/>
          <a:stretch/>
        </p:blipFill>
        <p:spPr bwMode="auto">
          <a:xfrm rot="10800000">
            <a:off x="8536206" y="4365568"/>
            <a:ext cx="280035" cy="4286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2" name="Text Box 25">
            <a:extLst>
              <a:ext uri="{FF2B5EF4-FFF2-40B4-BE49-F238E27FC236}">
                <a16:creationId xmlns="" xmlns:a16="http://schemas.microsoft.com/office/drawing/2014/main" id="{255B94AF-564E-0F58-B72E-70EA549CF6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89944" y="4307174"/>
            <a:ext cx="1425575" cy="552450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3600" b="1" i="0" u="none" strike="noStrike" cap="none" normalizeH="0" baseline="0" dirty="0" err="1">
                <a:ln>
                  <a:noFill/>
                </a:ln>
                <a:solidFill>
                  <a:srgbClr val="BF4E14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ePAS</a:t>
            </a:r>
            <a:endParaRPr kumimoji="0" lang="it-IT" alt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3" name="Elemento grafico 5" descr="Freccia linea: diritta con riempimento a tinta unita">
            <a:extLst>
              <a:ext uri="{FF2B5EF4-FFF2-40B4-BE49-F238E27FC236}">
                <a16:creationId xmlns="" xmlns:a16="http://schemas.microsoft.com/office/drawing/2014/main" id="{ECCE65C7-6310-BB01-5190-FD053B94B262}"/>
              </a:ext>
            </a:extLst>
          </p:cNvPr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 r="50868"/>
          <a:stretch/>
        </p:blipFill>
        <p:spPr bwMode="auto">
          <a:xfrm rot="14210847">
            <a:off x="8305047" y="4730042"/>
            <a:ext cx="247650" cy="4292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9" name="Oval 44">
            <a:extLst>
              <a:ext uri="{FF2B5EF4-FFF2-40B4-BE49-F238E27FC236}">
                <a16:creationId xmlns="" xmlns:a16="http://schemas.microsoft.com/office/drawing/2014/main" id="{41B460BE-4962-7C38-9D3B-2427D7C5CD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80863" y="4330723"/>
            <a:ext cx="1181100" cy="785813"/>
          </a:xfrm>
          <a:prstGeom prst="ellipse">
            <a:avLst/>
          </a:prstGeom>
          <a:noFill/>
          <a:ln w="38100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800" b="0" i="0" u="sng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NON INSERIRE CONTRATTI </a:t>
            </a:r>
            <a:endParaRPr kumimoji="0" lang="it-IT" alt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139" name="Immagine 25" descr="Immagine che contiene cerchio, logo, simbolo, Elementi grafici&#10;&#10;Descrizione generata automaticamente">
            <a:extLst>
              <a:ext uri="{FF2B5EF4-FFF2-40B4-BE49-F238E27FC236}">
                <a16:creationId xmlns="" xmlns:a16="http://schemas.microsoft.com/office/drawing/2014/main" id="{F3BA7E73-5905-42F4-89B0-34F5B615B8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6503" y="4303831"/>
            <a:ext cx="341313" cy="341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096" name="Gruppo 4095">
            <a:extLst>
              <a:ext uri="{FF2B5EF4-FFF2-40B4-BE49-F238E27FC236}">
                <a16:creationId xmlns="" xmlns:a16="http://schemas.microsoft.com/office/drawing/2014/main" id="{09A3DC2A-F85C-B9FE-FAE6-D85751D3868C}"/>
              </a:ext>
            </a:extLst>
          </p:cNvPr>
          <p:cNvGrpSpPr/>
          <p:nvPr/>
        </p:nvGrpSpPr>
        <p:grpSpPr>
          <a:xfrm>
            <a:off x="3461198" y="1514580"/>
            <a:ext cx="1735138" cy="935255"/>
            <a:chOff x="2969329" y="1666627"/>
            <a:chExt cx="1735138" cy="935255"/>
          </a:xfrm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sp>
          <p:nvSpPr>
            <p:cNvPr id="41" name="AutoShape 27">
              <a:extLst>
                <a:ext uri="{FF2B5EF4-FFF2-40B4-BE49-F238E27FC236}">
                  <a16:creationId xmlns="" xmlns:a16="http://schemas.microsoft.com/office/drawing/2014/main" id="{720307EE-C8E9-93A9-7409-88FB50F3DD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69329" y="1666627"/>
              <a:ext cx="1735138" cy="746125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38100">
              <a:noFill/>
              <a:miter lim="800000"/>
              <a:headEnd/>
              <a:tailEnd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11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ANAGRAFICA NON ASSEGNATA ALLA STRUTTURA </a:t>
              </a:r>
              <a:endParaRPr kumimoji="0" lang="it-IT" altLang="it-IT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grpSp>
          <p:nvGrpSpPr>
            <p:cNvPr id="62" name="Gruppo 61">
              <a:extLst>
                <a:ext uri="{FF2B5EF4-FFF2-40B4-BE49-F238E27FC236}">
                  <a16:creationId xmlns="" xmlns:a16="http://schemas.microsoft.com/office/drawing/2014/main" id="{A1519FE9-A076-3E8E-2560-48AC3932B0D1}"/>
                </a:ext>
              </a:extLst>
            </p:cNvPr>
            <p:cNvGrpSpPr/>
            <p:nvPr/>
          </p:nvGrpSpPr>
          <p:grpSpPr>
            <a:xfrm>
              <a:off x="3830955" y="2397412"/>
              <a:ext cx="257810" cy="204470"/>
              <a:chOff x="4440555" y="2456180"/>
              <a:chExt cx="257810" cy="204470"/>
            </a:xfrm>
          </p:grpSpPr>
          <p:cxnSp>
            <p:nvCxnSpPr>
              <p:cNvPr id="42" name="Connettore diritto 41">
                <a:extLst>
                  <a:ext uri="{FF2B5EF4-FFF2-40B4-BE49-F238E27FC236}">
                    <a16:creationId xmlns="" xmlns:a16="http://schemas.microsoft.com/office/drawing/2014/main" id="{3E80A7AF-3629-4CC9-7823-3BE171FA59FB}"/>
                  </a:ext>
                </a:extLst>
              </p:cNvPr>
              <p:cNvCxnSpPr/>
              <p:nvPr/>
            </p:nvCxnSpPr>
            <p:spPr>
              <a:xfrm flipH="1">
                <a:off x="4440555" y="2456180"/>
                <a:ext cx="0" cy="204470"/>
              </a:xfrm>
              <a:prstGeom prst="line">
                <a:avLst/>
              </a:prstGeom>
              <a:ln w="28575"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Connettore diritto 42">
                <a:extLst>
                  <a:ext uri="{FF2B5EF4-FFF2-40B4-BE49-F238E27FC236}">
                    <a16:creationId xmlns="" xmlns:a16="http://schemas.microsoft.com/office/drawing/2014/main" id="{F52E143E-AEFC-327C-65F6-F45AE5E37C4B}"/>
                  </a:ext>
                </a:extLst>
              </p:cNvPr>
              <p:cNvCxnSpPr/>
              <p:nvPr/>
            </p:nvCxnSpPr>
            <p:spPr>
              <a:xfrm>
                <a:off x="4440555" y="2660650"/>
                <a:ext cx="257810" cy="0"/>
              </a:xfrm>
              <a:prstGeom prst="line">
                <a:avLst/>
              </a:prstGeom>
              <a:ln w="28575">
                <a:noFill/>
                <a:tailEnd type="arrow"/>
              </a:ln>
              <a:effectLst>
                <a:outerShdw blurRad="107950" dist="12700" dir="5400000" algn="ctr">
                  <a:srgbClr val="000000"/>
                </a:outerShdw>
              </a:effectLst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3" name="Gruppo 62">
            <a:extLst>
              <a:ext uri="{FF2B5EF4-FFF2-40B4-BE49-F238E27FC236}">
                <a16:creationId xmlns="" xmlns:a16="http://schemas.microsoft.com/office/drawing/2014/main" id="{14365D5E-5C5F-42FD-F685-27A7747A57E4}"/>
              </a:ext>
            </a:extLst>
          </p:cNvPr>
          <p:cNvGrpSpPr/>
          <p:nvPr/>
        </p:nvGrpSpPr>
        <p:grpSpPr>
          <a:xfrm>
            <a:off x="4179705" y="2192045"/>
            <a:ext cx="1851661" cy="1285069"/>
            <a:chOff x="4124643" y="2071657"/>
            <a:chExt cx="1851661" cy="1285069"/>
          </a:xfrm>
        </p:grpSpPr>
        <p:sp>
          <p:nvSpPr>
            <p:cNvPr id="44" name="AutoShape 31">
              <a:extLst>
                <a:ext uri="{FF2B5EF4-FFF2-40B4-BE49-F238E27FC236}">
                  <a16:creationId xmlns="" xmlns:a16="http://schemas.microsoft.com/office/drawing/2014/main" id="{221812A3-8A32-39A2-6DE2-F0386369EA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4643" y="2474076"/>
              <a:ext cx="1701800" cy="88265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38100">
              <a:solidFill>
                <a:srgbClr val="D86DCB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11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CHIEDERE DI ATTIVARE IL CAMPO</a:t>
              </a:r>
              <a:r>
                <a:rPr kumimoji="0" lang="it-IT" altLang="it-IT" sz="11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it-IT" altLang="it-IT" sz="1100" b="1" i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“Gestione anagrafica </a:t>
              </a:r>
              <a:r>
                <a:rPr kumimoji="0" lang="it-IT" altLang="it-IT" sz="1100" b="1" i="1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pre</a:t>
              </a:r>
              <a:r>
                <a:rPr kumimoji="0" lang="it-IT" altLang="it-IT" sz="1100" b="1" i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 trasferimento” </a:t>
              </a:r>
              <a:r>
                <a:rPr kumimoji="0" lang="it-IT" altLang="it-IT" sz="700" b="1" i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(SOLO PER MATRICOLE ANCORA ATTIVE)</a:t>
              </a:r>
              <a:endParaRPr kumimoji="0" lang="it-IT" altLang="it-IT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pic>
          <p:nvPicPr>
            <p:cNvPr id="4128" name="Immagine 29" descr="Immagine che contiene simbolo, logo, Elementi grafici, clipart&#10;&#10;Descrizione generata automaticamente">
              <a:extLst>
                <a:ext uri="{FF2B5EF4-FFF2-40B4-BE49-F238E27FC236}">
                  <a16:creationId xmlns="" xmlns:a16="http://schemas.microsoft.com/office/drawing/2014/main" id="{59A6546A-84B1-07C6-CBD4-02D0836EA08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98466" y="2355692"/>
              <a:ext cx="477838" cy="3571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29" name="Picture 33" descr="Immagine che contiene giocattolo, cartone animato, giallo, sorridente&#10;&#10;Descrizione generata automaticamente">
              <a:extLst>
                <a:ext uri="{FF2B5EF4-FFF2-40B4-BE49-F238E27FC236}">
                  <a16:creationId xmlns="" xmlns:a16="http://schemas.microsoft.com/office/drawing/2014/main" id="{73B951D6-CAB0-3660-450D-5B64DA6077A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9711" y="2071657"/>
              <a:ext cx="274637" cy="5302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46" name="Connettore diritto 45">
            <a:extLst>
              <a:ext uri="{FF2B5EF4-FFF2-40B4-BE49-F238E27FC236}">
                <a16:creationId xmlns="" xmlns:a16="http://schemas.microsoft.com/office/drawing/2014/main" id="{AD84EFDE-9B8D-25FF-85F8-D575DC61A870}"/>
              </a:ext>
            </a:extLst>
          </p:cNvPr>
          <p:cNvCxnSpPr>
            <a:cxnSpLocks/>
          </p:cNvCxnSpPr>
          <p:nvPr/>
        </p:nvCxnSpPr>
        <p:spPr>
          <a:xfrm>
            <a:off x="5232346" y="1954275"/>
            <a:ext cx="962924" cy="0"/>
          </a:xfrm>
          <a:prstGeom prst="line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tangle 58">
            <a:extLst>
              <a:ext uri="{FF2B5EF4-FFF2-40B4-BE49-F238E27FC236}">
                <a16:creationId xmlns="" xmlns:a16="http://schemas.microsoft.com/office/drawing/2014/main" id="{7D8E53C0-C383-79A2-8067-5C95AEFA35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55" name="Rectangle 64">
            <a:extLst>
              <a:ext uri="{FF2B5EF4-FFF2-40B4-BE49-F238E27FC236}">
                <a16:creationId xmlns="" xmlns:a16="http://schemas.microsoft.com/office/drawing/2014/main" id="{005389EF-C0A3-0801-FA6C-B9C0FD69DC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it-IT" alt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it-IT" alt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6" name="Rectangle 65">
            <a:extLst>
              <a:ext uri="{FF2B5EF4-FFF2-40B4-BE49-F238E27FC236}">
                <a16:creationId xmlns="" xmlns:a16="http://schemas.microsoft.com/office/drawing/2014/main" id="{9BAF6CD4-D363-BD83-0F9B-CB428C0F95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2629" y="123126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7" name="Rectangle 78">
            <a:extLst>
              <a:ext uri="{FF2B5EF4-FFF2-40B4-BE49-F238E27FC236}">
                <a16:creationId xmlns="" xmlns:a16="http://schemas.microsoft.com/office/drawing/2014/main" id="{01B96B4E-A421-17C1-706A-1B4A2CB38F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144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8" name="Rectangle 80">
            <a:extLst>
              <a:ext uri="{FF2B5EF4-FFF2-40B4-BE49-F238E27FC236}">
                <a16:creationId xmlns="" xmlns:a16="http://schemas.microsoft.com/office/drawing/2014/main" id="{AB1F12B7-7ED8-1EBC-6235-BF16E78B6E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628775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4" name="AutoShape 57">
            <a:extLst>
              <a:ext uri="{FF2B5EF4-FFF2-40B4-BE49-F238E27FC236}">
                <a16:creationId xmlns="" xmlns:a16="http://schemas.microsoft.com/office/drawing/2014/main" id="{405BB4C9-F60D-A6F5-2379-0A4312750B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5457" y="196385"/>
            <a:ext cx="1733550" cy="7366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8100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ANAGRAFICA GIA’ VISIBILE</a:t>
            </a:r>
            <a:endParaRPr kumimoji="0" lang="it-IT" alt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100" name="Ovale 11">
            <a:extLst>
              <a:ext uri="{FF2B5EF4-FFF2-40B4-BE49-F238E27FC236}">
                <a16:creationId xmlns="" xmlns:a16="http://schemas.microsoft.com/office/drawing/2014/main" id="{0E6E313A-C955-1624-FFAD-B91DD4757F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37359" y="141059"/>
            <a:ext cx="2049462" cy="927100"/>
          </a:xfrm>
          <a:prstGeom prst="ellipse">
            <a:avLst/>
          </a:prstGeom>
          <a:noFill/>
          <a:ln w="38100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altLang="it-IT" sz="1050" u="sng" dirty="0">
                <a:solidFill>
                  <a:srgbClr val="000000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Su HR - Effettuare le </a:t>
            </a:r>
            <a:r>
              <a:rPr lang="it-IT" altLang="it-IT" sz="1050" u="sng" dirty="0">
                <a:solidFill>
                  <a:srgbClr val="FF0000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modifiche</a:t>
            </a:r>
            <a:r>
              <a:rPr lang="it-IT" altLang="it-IT" sz="1050" u="sng" dirty="0">
                <a:solidFill>
                  <a:srgbClr val="000000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 relative ai dati «fiscali» e non solo</a:t>
            </a:r>
            <a:endParaRPr kumimoji="0" lang="it-IT" altLang="it-IT" sz="7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4101" name="Ovale 11">
            <a:extLst>
              <a:ext uri="{FF2B5EF4-FFF2-40B4-BE49-F238E27FC236}">
                <a16:creationId xmlns="" xmlns:a16="http://schemas.microsoft.com/office/drawing/2014/main" id="{48E29241-93D7-79A7-D7B9-DB0228F953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90900" y="1770187"/>
            <a:ext cx="2049462" cy="927100"/>
          </a:xfrm>
          <a:prstGeom prst="ellipse">
            <a:avLst/>
          </a:prstGeom>
          <a:noFill/>
          <a:ln w="38100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800" b="0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ATTENZIONE!!</a:t>
            </a:r>
            <a:endParaRPr kumimoji="0" lang="it-IT" altLang="it-IT" sz="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altLang="it-IT" sz="800" b="1" dirty="0">
                <a:solidFill>
                  <a:srgbClr val="000000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SU HR </a:t>
            </a:r>
            <a:r>
              <a:rPr lang="it-IT" altLang="it-IT" sz="800" dirty="0">
                <a:solidFill>
                  <a:srgbClr val="000000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- </a:t>
            </a:r>
            <a:r>
              <a:rPr kumimoji="0" lang="it-IT" altLang="it-IT" sz="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 CAMPI CHE TROVATE IN GRIGIO SONO COMPILATI AUTOMATICAMENTE DA CSA</a:t>
            </a:r>
            <a:endParaRPr kumimoji="0" lang="it-IT" alt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102" name="Elemento grafico 5" descr="Freccia linea: diritta con riempimento a tinta unita">
            <a:extLst>
              <a:ext uri="{FF2B5EF4-FFF2-40B4-BE49-F238E27FC236}">
                <a16:creationId xmlns="" xmlns:a16="http://schemas.microsoft.com/office/drawing/2014/main" id="{48F62CCB-D3A6-3B7C-7133-DBC231FA1E91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16200000">
            <a:off x="4723184" y="2237137"/>
            <a:ext cx="271780" cy="414020"/>
          </a:xfrm>
          <a:prstGeom prst="rect">
            <a:avLst/>
          </a:prstGeom>
        </p:spPr>
      </p:pic>
      <p:pic>
        <p:nvPicPr>
          <p:cNvPr id="4105" name="Immagine 29" descr="Immagine che contiene simbolo, logo, Elementi grafici, clipart&#10;&#10;Descrizione generata automaticamente">
            <a:extLst>
              <a:ext uri="{FF2B5EF4-FFF2-40B4-BE49-F238E27FC236}">
                <a16:creationId xmlns="" xmlns:a16="http://schemas.microsoft.com/office/drawing/2014/main" id="{1E7C794A-0A04-9EC8-648B-EFA98B7804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5864" y="3988413"/>
            <a:ext cx="477838" cy="357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9" name="Stella a 5 punte 4108">
            <a:extLst>
              <a:ext uri="{FF2B5EF4-FFF2-40B4-BE49-F238E27FC236}">
                <a16:creationId xmlns="" xmlns:a16="http://schemas.microsoft.com/office/drawing/2014/main" id="{5F03340F-C0BB-89D2-70DE-80629EDDB821}"/>
              </a:ext>
            </a:extLst>
          </p:cNvPr>
          <p:cNvSpPr/>
          <p:nvPr/>
        </p:nvSpPr>
        <p:spPr>
          <a:xfrm>
            <a:off x="2033277" y="2793749"/>
            <a:ext cx="107960" cy="94962"/>
          </a:xfrm>
          <a:prstGeom prst="star5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cxnSp>
        <p:nvCxnSpPr>
          <p:cNvPr id="4119" name="Connettore diritto 4118">
            <a:extLst>
              <a:ext uri="{FF2B5EF4-FFF2-40B4-BE49-F238E27FC236}">
                <a16:creationId xmlns="" xmlns:a16="http://schemas.microsoft.com/office/drawing/2014/main" id="{91260620-2AF2-02CF-E593-91BD5E619111}"/>
              </a:ext>
            </a:extLst>
          </p:cNvPr>
          <p:cNvCxnSpPr>
            <a:cxnSpLocks/>
          </p:cNvCxnSpPr>
          <p:nvPr/>
        </p:nvCxnSpPr>
        <p:spPr>
          <a:xfrm flipV="1">
            <a:off x="2829439" y="626376"/>
            <a:ext cx="1187302" cy="438627"/>
          </a:xfrm>
          <a:prstGeom prst="line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21" name="Connettore diritto 4120">
            <a:extLst>
              <a:ext uri="{FF2B5EF4-FFF2-40B4-BE49-F238E27FC236}">
                <a16:creationId xmlns="" xmlns:a16="http://schemas.microsoft.com/office/drawing/2014/main" id="{3C986404-BC4E-E968-879F-87FD7C5B76BC}"/>
              </a:ext>
            </a:extLst>
          </p:cNvPr>
          <p:cNvCxnSpPr>
            <a:cxnSpLocks/>
          </p:cNvCxnSpPr>
          <p:nvPr/>
        </p:nvCxnSpPr>
        <p:spPr>
          <a:xfrm>
            <a:off x="2685270" y="1283166"/>
            <a:ext cx="737820" cy="578312"/>
          </a:xfrm>
          <a:prstGeom prst="line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24" name="Gruppo 4123">
            <a:extLst>
              <a:ext uri="{FF2B5EF4-FFF2-40B4-BE49-F238E27FC236}">
                <a16:creationId xmlns="" xmlns:a16="http://schemas.microsoft.com/office/drawing/2014/main" id="{87BEFE8A-DB47-D51E-04F0-8A04763912A1}"/>
              </a:ext>
            </a:extLst>
          </p:cNvPr>
          <p:cNvGrpSpPr/>
          <p:nvPr/>
        </p:nvGrpSpPr>
        <p:grpSpPr>
          <a:xfrm>
            <a:off x="6233502" y="1230400"/>
            <a:ext cx="3073523" cy="1929972"/>
            <a:chOff x="4124642" y="2102833"/>
            <a:chExt cx="2718780" cy="1996811"/>
          </a:xfrm>
        </p:grpSpPr>
        <p:sp>
          <p:nvSpPr>
            <p:cNvPr id="4125" name="AutoShape 31">
              <a:extLst>
                <a:ext uri="{FF2B5EF4-FFF2-40B4-BE49-F238E27FC236}">
                  <a16:creationId xmlns="" xmlns:a16="http://schemas.microsoft.com/office/drawing/2014/main" id="{20D8A122-766B-6C3D-99B5-125ABAEDC3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4642" y="2474075"/>
              <a:ext cx="2507023" cy="1625569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38100">
              <a:solidFill>
                <a:srgbClr val="D86DCB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it-IT" altLang="it-IT" sz="1100" b="1" dirty="0">
                  <a:latin typeface="Aptos" panose="020B0004020202020204" pitchFamily="34" charset="0"/>
                  <a:cs typeface="Times New Roman" panose="02020603050405020304" pitchFamily="18" charset="0"/>
                </a:rPr>
                <a:t>CHIEDERE TRAMITE MAIL ALLA STRUTTURA CHE HA IN CARICO L’ANAGRAFICA DI </a:t>
              </a:r>
              <a:r>
                <a:rPr lang="it-IT" altLang="it-IT" sz="1100" b="1" dirty="0" err="1">
                  <a:latin typeface="Aptos" panose="020B0004020202020204" pitchFamily="34" charset="0"/>
                  <a:cs typeface="Times New Roman" panose="02020603050405020304" pitchFamily="18" charset="0"/>
                </a:rPr>
                <a:t>DI</a:t>
              </a:r>
              <a:r>
                <a:rPr lang="it-IT" altLang="it-IT" sz="1100" b="1" dirty="0">
                  <a:latin typeface="Aptos" panose="020B0004020202020204" pitchFamily="34" charset="0"/>
                  <a:cs typeface="Times New Roman" panose="02020603050405020304" pitchFamily="18" charset="0"/>
                </a:rPr>
                <a:t> MODIFICARE l’AFFERENZA. In alternativa se l’anagrafica è già disponibile al vostro gruppo su CSA basta intervenire con evento e all’inizio del contratto viene replicato in HR</a:t>
              </a:r>
              <a:endParaRPr kumimoji="0" lang="it-IT" altLang="it-IT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pic>
          <p:nvPicPr>
            <p:cNvPr id="4126" name="Immagine 29" descr="Immagine che contiene simbolo, logo, Elementi grafici, clipart&#10;&#10;Descrizione generata automaticamente">
              <a:extLst>
                <a:ext uri="{FF2B5EF4-FFF2-40B4-BE49-F238E27FC236}">
                  <a16:creationId xmlns="" xmlns:a16="http://schemas.microsoft.com/office/drawing/2014/main" id="{687D38B0-FDAD-0A6B-9B91-4969D3BF23C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65584" y="2459595"/>
              <a:ext cx="477838" cy="3571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27" name="Picture 33" descr="Immagine che contiene giocattolo, cartone animato, giallo, sorridente&#10;&#10;Descrizione generata automaticamente">
              <a:extLst>
                <a:ext uri="{FF2B5EF4-FFF2-40B4-BE49-F238E27FC236}">
                  <a16:creationId xmlns="" xmlns:a16="http://schemas.microsoft.com/office/drawing/2014/main" id="{F7A80089-6B08-8B8E-E9C9-E1A855CB10D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97564" y="2102833"/>
              <a:ext cx="274637" cy="5302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132" name="CasellaDiTesto 4131">
            <a:extLst>
              <a:ext uri="{FF2B5EF4-FFF2-40B4-BE49-F238E27FC236}">
                <a16:creationId xmlns="" xmlns:a16="http://schemas.microsoft.com/office/drawing/2014/main" id="{DE0990C7-E92B-C0FC-E6B4-9BF9B1AB5A29}"/>
              </a:ext>
            </a:extLst>
          </p:cNvPr>
          <p:cNvSpPr txBox="1"/>
          <p:nvPr/>
        </p:nvSpPr>
        <p:spPr>
          <a:xfrm>
            <a:off x="3039750" y="618875"/>
            <a:ext cx="76403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>
                <a:solidFill>
                  <a:srgbClr val="000000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SI</a:t>
            </a:r>
            <a:endParaRPr lang="it-IT" dirty="0"/>
          </a:p>
        </p:txBody>
      </p:sp>
      <p:pic>
        <p:nvPicPr>
          <p:cNvPr id="4133" name="Elemento grafico 5" descr="Freccia linea: diritta con riempimento a tinta unita">
            <a:extLst>
              <a:ext uri="{FF2B5EF4-FFF2-40B4-BE49-F238E27FC236}">
                <a16:creationId xmlns="" xmlns:a16="http://schemas.microsoft.com/office/drawing/2014/main" id="{5FBBC1E0-BB5A-7999-162A-2EEE300F97E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10800000">
            <a:off x="4875495" y="4330723"/>
            <a:ext cx="408940" cy="413385"/>
          </a:xfrm>
          <a:prstGeom prst="rect">
            <a:avLst/>
          </a:prstGeom>
        </p:spPr>
      </p:pic>
      <p:pic>
        <p:nvPicPr>
          <p:cNvPr id="4135" name="Picture 33" descr="Immagine che contiene giocattolo, cartone animato, giallo, sorridente&#10;&#10;Descrizione generata automaticamente">
            <a:extLst>
              <a:ext uri="{FF2B5EF4-FFF2-40B4-BE49-F238E27FC236}">
                <a16:creationId xmlns="" xmlns:a16="http://schemas.microsoft.com/office/drawing/2014/main" id="{7B4B60A0-158E-01AF-EC46-4B9ED79190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6654" y="3949057"/>
            <a:ext cx="310471" cy="583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36" name="Elemento grafico 5" descr="Freccia linea: diritta con riempimento a tinta unita">
            <a:extLst>
              <a:ext uri="{FF2B5EF4-FFF2-40B4-BE49-F238E27FC236}">
                <a16:creationId xmlns="" xmlns:a16="http://schemas.microsoft.com/office/drawing/2014/main" id="{EE59D5CA-3554-0C3A-9AD0-691250979A11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10800000">
            <a:off x="7521700" y="4405216"/>
            <a:ext cx="408940" cy="413385"/>
          </a:xfrm>
          <a:prstGeom prst="rect">
            <a:avLst/>
          </a:prstGeom>
        </p:spPr>
      </p:pic>
      <p:sp>
        <p:nvSpPr>
          <p:cNvPr id="4137" name="Text Box 22">
            <a:extLst>
              <a:ext uri="{FF2B5EF4-FFF2-40B4-BE49-F238E27FC236}">
                <a16:creationId xmlns="" xmlns:a16="http://schemas.microsoft.com/office/drawing/2014/main" id="{82ABE68C-DE55-419A-F807-5B0E2480DF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83023" y="5039359"/>
            <a:ext cx="1765171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36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Ztravel</a:t>
            </a:r>
            <a:endParaRPr kumimoji="0" lang="it-IT" altLang="it-IT" sz="18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4140" name="Gruppo 4139">
            <a:extLst>
              <a:ext uri="{FF2B5EF4-FFF2-40B4-BE49-F238E27FC236}">
                <a16:creationId xmlns="" xmlns:a16="http://schemas.microsoft.com/office/drawing/2014/main" id="{15CB6725-3A08-4F3F-9871-5FC9FC9570EB}"/>
              </a:ext>
            </a:extLst>
          </p:cNvPr>
          <p:cNvGrpSpPr/>
          <p:nvPr/>
        </p:nvGrpSpPr>
        <p:grpSpPr>
          <a:xfrm>
            <a:off x="194850" y="6063446"/>
            <a:ext cx="11853905" cy="935255"/>
            <a:chOff x="2280682" y="1666627"/>
            <a:chExt cx="2658037" cy="935255"/>
          </a:xfrm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sp>
          <p:nvSpPr>
            <p:cNvPr id="4141" name="AutoShape 27">
              <a:extLst>
                <a:ext uri="{FF2B5EF4-FFF2-40B4-BE49-F238E27FC236}">
                  <a16:creationId xmlns="" xmlns:a16="http://schemas.microsoft.com/office/drawing/2014/main" id="{5F6679B6-9D4A-86CC-3726-1F1A4E220A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0682" y="1666627"/>
              <a:ext cx="2658037" cy="746125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38100">
              <a:noFill/>
              <a:miter lim="800000"/>
              <a:headEnd/>
              <a:tailEnd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it-IT" altLang="it-IT" sz="1600" b="1" dirty="0">
                  <a:latin typeface="Aptos" panose="020B0004020202020204" pitchFamily="34" charset="0"/>
                  <a:cs typeface="Times New Roman" panose="02020603050405020304" pitchFamily="18" charset="0"/>
                </a:rPr>
                <a:t>BUONE PRATICHE LAVORATIVE: SE  MI SONO FATTA ASSEGNARE L’ANAGRAFICA CON IL CAMPO «Gestione anagrafica </a:t>
              </a:r>
              <a:r>
                <a:rPr lang="it-IT" altLang="it-IT" sz="1600" b="1" dirty="0" err="1">
                  <a:latin typeface="Aptos" panose="020B0004020202020204" pitchFamily="34" charset="0"/>
                  <a:cs typeface="Times New Roman" panose="02020603050405020304" pitchFamily="18" charset="0"/>
                </a:rPr>
                <a:t>pre</a:t>
              </a:r>
              <a:r>
                <a:rPr lang="it-IT" altLang="it-IT" sz="1600" b="1" dirty="0">
                  <a:latin typeface="Aptos" panose="020B0004020202020204" pitchFamily="34" charset="0"/>
                  <a:cs typeface="Times New Roman" panose="02020603050405020304" pitchFamily="18" charset="0"/>
                </a:rPr>
                <a:t>-trasferimento» e ho inviato la richiesta di assegnazione gruppo su CSA allora quando il contratto avrà inizio avrà il ribaltamento anche in HR. </a:t>
              </a:r>
              <a:endParaRPr kumimoji="0" lang="it-IT" altLang="it-IT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grpSp>
          <p:nvGrpSpPr>
            <p:cNvPr id="4142" name="Gruppo 4141">
              <a:extLst>
                <a:ext uri="{FF2B5EF4-FFF2-40B4-BE49-F238E27FC236}">
                  <a16:creationId xmlns="" xmlns:a16="http://schemas.microsoft.com/office/drawing/2014/main" id="{BC39CA4A-C5E8-4366-A482-973F58BC0AE4}"/>
                </a:ext>
              </a:extLst>
            </p:cNvPr>
            <p:cNvGrpSpPr/>
            <p:nvPr/>
          </p:nvGrpSpPr>
          <p:grpSpPr>
            <a:xfrm>
              <a:off x="3830955" y="2397412"/>
              <a:ext cx="257810" cy="204470"/>
              <a:chOff x="4440555" y="2456180"/>
              <a:chExt cx="257810" cy="204470"/>
            </a:xfrm>
          </p:grpSpPr>
          <p:cxnSp>
            <p:nvCxnSpPr>
              <p:cNvPr id="4143" name="Connettore diritto 4142">
                <a:extLst>
                  <a:ext uri="{FF2B5EF4-FFF2-40B4-BE49-F238E27FC236}">
                    <a16:creationId xmlns="" xmlns:a16="http://schemas.microsoft.com/office/drawing/2014/main" id="{ECE7AC56-F982-5A58-5F1B-C7ABEBBF3FF3}"/>
                  </a:ext>
                </a:extLst>
              </p:cNvPr>
              <p:cNvCxnSpPr/>
              <p:nvPr/>
            </p:nvCxnSpPr>
            <p:spPr>
              <a:xfrm flipH="1">
                <a:off x="4440555" y="2456180"/>
                <a:ext cx="0" cy="204470"/>
              </a:xfrm>
              <a:prstGeom prst="line">
                <a:avLst/>
              </a:prstGeom>
              <a:ln w="28575"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44" name="Connettore diritto 4143">
                <a:extLst>
                  <a:ext uri="{FF2B5EF4-FFF2-40B4-BE49-F238E27FC236}">
                    <a16:creationId xmlns="" xmlns:a16="http://schemas.microsoft.com/office/drawing/2014/main" id="{FBE53C08-0A59-8A81-4C59-9E3B559926D1}"/>
                  </a:ext>
                </a:extLst>
              </p:cNvPr>
              <p:cNvCxnSpPr/>
              <p:nvPr/>
            </p:nvCxnSpPr>
            <p:spPr>
              <a:xfrm>
                <a:off x="4440555" y="2660650"/>
                <a:ext cx="257810" cy="0"/>
              </a:xfrm>
              <a:prstGeom prst="line">
                <a:avLst/>
              </a:prstGeom>
              <a:ln w="28575">
                <a:noFill/>
                <a:tailEnd type="arrow"/>
              </a:ln>
              <a:effectLst>
                <a:outerShdw blurRad="107950" dist="12700" dir="5400000" algn="ctr">
                  <a:srgbClr val="000000"/>
                </a:outerShdw>
              </a:effectLst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7269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="" xmlns:a16="http://schemas.microsoft.com/office/drawing/2014/main" id="{4BC51E7B-56FF-DF3F-F281-A2A41EF0FB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924" y="0"/>
            <a:ext cx="10289526" cy="6170988"/>
          </a:xfrm>
          <a:prstGeom prst="rect">
            <a:avLst/>
          </a:prstGeom>
        </p:spPr>
      </p:pic>
      <p:sp>
        <p:nvSpPr>
          <p:cNvPr id="4" name="Rettangolo 3">
            <a:extLst>
              <a:ext uri="{FF2B5EF4-FFF2-40B4-BE49-F238E27FC236}">
                <a16:creationId xmlns="" xmlns:a16="http://schemas.microsoft.com/office/drawing/2014/main" id="{CED124CA-B838-BF16-852F-A8C89F9C3420}"/>
              </a:ext>
            </a:extLst>
          </p:cNvPr>
          <p:cNvSpPr/>
          <p:nvPr/>
        </p:nvSpPr>
        <p:spPr>
          <a:xfrm>
            <a:off x="397524" y="4829176"/>
            <a:ext cx="2993376" cy="8001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>
              <a:ln>
                <a:solidFill>
                  <a:schemeClr val="accent5">
                    <a:lumMod val="75000"/>
                  </a:schemeClr>
                </a:solidFill>
              </a:ln>
            </a:endParaRPr>
          </a:p>
        </p:txBody>
      </p:sp>
      <p:sp>
        <p:nvSpPr>
          <p:cNvPr id="5" name="Rettangolo 4">
            <a:extLst>
              <a:ext uri="{FF2B5EF4-FFF2-40B4-BE49-F238E27FC236}">
                <a16:creationId xmlns="" xmlns:a16="http://schemas.microsoft.com/office/drawing/2014/main" id="{AA8C343B-8465-D6D0-4419-EFD02698A55D}"/>
              </a:ext>
            </a:extLst>
          </p:cNvPr>
          <p:cNvSpPr/>
          <p:nvPr/>
        </p:nvSpPr>
        <p:spPr>
          <a:xfrm>
            <a:off x="7685412" y="4029076"/>
            <a:ext cx="2993376" cy="8001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>
              <a:ln>
                <a:solidFill>
                  <a:schemeClr val="accent5">
                    <a:lumMod val="75000"/>
                  </a:schemeClr>
                </a:solidFill>
              </a:ln>
            </a:endParaRPr>
          </a:p>
        </p:txBody>
      </p:sp>
      <p:sp>
        <p:nvSpPr>
          <p:cNvPr id="6" name="Rettangolo 5">
            <a:extLst>
              <a:ext uri="{FF2B5EF4-FFF2-40B4-BE49-F238E27FC236}">
                <a16:creationId xmlns="" xmlns:a16="http://schemas.microsoft.com/office/drawing/2014/main" id="{491AD30D-784A-F23C-9038-ACE3187096A0}"/>
              </a:ext>
            </a:extLst>
          </p:cNvPr>
          <p:cNvSpPr/>
          <p:nvPr/>
        </p:nvSpPr>
        <p:spPr>
          <a:xfrm>
            <a:off x="8264832" y="101371"/>
            <a:ext cx="34803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dirty="0" smtClean="0">
                <a:ln w="12700">
                  <a:solidFill>
                    <a:schemeClr val="accent5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Tema-Dati</a:t>
            </a:r>
            <a:endParaRPr lang="it-IT" sz="5400" b="1" dirty="0">
              <a:ln w="12700">
                <a:solidFill>
                  <a:schemeClr val="accent5">
                    <a:lumMod val="60000"/>
                    <a:lumOff val="40000"/>
                  </a:schemeClr>
                </a:solidFill>
                <a:prstDash val="solid"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4037" y="5400675"/>
            <a:ext cx="2790825" cy="145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975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bo 8">
            <a:extLst>
              <a:ext uri="{FF2B5EF4-FFF2-40B4-BE49-F238E27FC236}">
                <a16:creationId xmlns="" xmlns:a16="http://schemas.microsoft.com/office/drawing/2014/main" id="{B19EA2AA-E424-7DD9-85FE-811BEB5757DD}"/>
              </a:ext>
            </a:extLst>
          </p:cNvPr>
          <p:cNvSpPr/>
          <p:nvPr/>
        </p:nvSpPr>
        <p:spPr>
          <a:xfrm>
            <a:off x="2798951" y="1306861"/>
            <a:ext cx="977711" cy="1803400"/>
          </a:xfrm>
          <a:prstGeom prst="cub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Cubo 6">
            <a:extLst>
              <a:ext uri="{FF2B5EF4-FFF2-40B4-BE49-F238E27FC236}">
                <a16:creationId xmlns="" xmlns:a16="http://schemas.microsoft.com/office/drawing/2014/main" id="{41B53F52-F913-3CF0-3F0A-E4434521D246}"/>
              </a:ext>
            </a:extLst>
          </p:cNvPr>
          <p:cNvSpPr/>
          <p:nvPr/>
        </p:nvSpPr>
        <p:spPr>
          <a:xfrm>
            <a:off x="722502" y="1306861"/>
            <a:ext cx="977711" cy="1803400"/>
          </a:xfrm>
          <a:prstGeom prst="cub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Rettangolo 1">
            <a:extLst>
              <a:ext uri="{FF2B5EF4-FFF2-40B4-BE49-F238E27FC236}">
                <a16:creationId xmlns="" xmlns:a16="http://schemas.microsoft.com/office/drawing/2014/main" id="{D11E1608-F5C8-C1AF-862B-64DE3195D745}"/>
              </a:ext>
            </a:extLst>
          </p:cNvPr>
          <p:cNvSpPr/>
          <p:nvPr/>
        </p:nvSpPr>
        <p:spPr>
          <a:xfrm>
            <a:off x="123233" y="-45436"/>
            <a:ext cx="41096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dirty="0">
                <a:ln w="12700">
                  <a:solidFill>
                    <a:schemeClr val="accent5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Anagrafiche</a:t>
            </a:r>
          </a:p>
        </p:txBody>
      </p:sp>
      <p:sp>
        <p:nvSpPr>
          <p:cNvPr id="3" name="Rettangolo 2">
            <a:extLst>
              <a:ext uri="{FF2B5EF4-FFF2-40B4-BE49-F238E27FC236}">
                <a16:creationId xmlns="" xmlns:a16="http://schemas.microsoft.com/office/drawing/2014/main" id="{E903A8D4-5C65-F35C-8617-5B223E50D2E3}"/>
              </a:ext>
            </a:extLst>
          </p:cNvPr>
          <p:cNvSpPr/>
          <p:nvPr/>
        </p:nvSpPr>
        <p:spPr>
          <a:xfrm>
            <a:off x="8305191" y="-45436"/>
            <a:ext cx="36800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dirty="0">
                <a:ln w="12700">
                  <a:solidFill>
                    <a:schemeClr val="accent5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Singolarità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="" xmlns:a16="http://schemas.microsoft.com/office/drawing/2014/main" id="{5F7AEDDA-FA94-D0C8-470C-5FF8EE813C8A}"/>
              </a:ext>
            </a:extLst>
          </p:cNvPr>
          <p:cNvSpPr txBox="1"/>
          <p:nvPr/>
        </p:nvSpPr>
        <p:spPr>
          <a:xfrm>
            <a:off x="500085" y="3216604"/>
            <a:ext cx="1347966" cy="3886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Afferenza</a:t>
            </a:r>
            <a:endParaRPr lang="it-IT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ttangolo 7">
            <a:extLst>
              <a:ext uri="{FF2B5EF4-FFF2-40B4-BE49-F238E27FC236}">
                <a16:creationId xmlns="" xmlns:a16="http://schemas.microsoft.com/office/drawing/2014/main" id="{1FCB237D-41E3-B808-A90B-E0B3152EF9A5}"/>
              </a:ext>
            </a:extLst>
          </p:cNvPr>
          <p:cNvSpPr/>
          <p:nvPr/>
        </p:nvSpPr>
        <p:spPr>
          <a:xfrm>
            <a:off x="325537" y="1200518"/>
            <a:ext cx="17716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dirty="0">
                <a:ln w="12700">
                  <a:solidFill>
                    <a:schemeClr val="accent5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IAPS</a:t>
            </a:r>
          </a:p>
        </p:txBody>
      </p:sp>
      <p:sp>
        <p:nvSpPr>
          <p:cNvPr id="10" name="Rettangolo 9">
            <a:extLst>
              <a:ext uri="{FF2B5EF4-FFF2-40B4-BE49-F238E27FC236}">
                <a16:creationId xmlns="" xmlns:a16="http://schemas.microsoft.com/office/drawing/2014/main" id="{912551A1-89AA-018F-9D3E-2C8B7245DEBC}"/>
              </a:ext>
            </a:extLst>
          </p:cNvPr>
          <p:cNvSpPr/>
          <p:nvPr/>
        </p:nvSpPr>
        <p:spPr>
          <a:xfrm>
            <a:off x="2448475" y="1117578"/>
            <a:ext cx="1678665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2800" b="1" dirty="0">
                <a:ln w="12700">
                  <a:solidFill>
                    <a:schemeClr val="accent5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O.A. </a:t>
            </a:r>
          </a:p>
          <a:p>
            <a:pPr algn="ctr"/>
            <a:r>
              <a:rPr lang="it-IT" sz="2800" b="1" dirty="0">
                <a:ln w="12700">
                  <a:solidFill>
                    <a:schemeClr val="accent5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TRIESTE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="" xmlns:a16="http://schemas.microsoft.com/office/drawing/2014/main" id="{9449B3BE-DB47-7054-5D5A-87E30ED87B4F}"/>
              </a:ext>
            </a:extLst>
          </p:cNvPr>
          <p:cNvSpPr txBox="1"/>
          <p:nvPr/>
        </p:nvSpPr>
        <p:spPr>
          <a:xfrm>
            <a:off x="2631520" y="3234439"/>
            <a:ext cx="1145142" cy="3785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Sede</a:t>
            </a:r>
            <a:endParaRPr lang="it-IT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6" name="Immagine 15">
            <a:extLst>
              <a:ext uri="{FF2B5EF4-FFF2-40B4-BE49-F238E27FC236}">
                <a16:creationId xmlns="" xmlns:a16="http://schemas.microsoft.com/office/drawing/2014/main" id="{C3FF082C-8BC0-594D-1F67-C2D33C7482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6450" y="1469178"/>
            <a:ext cx="7083448" cy="1450340"/>
          </a:xfrm>
          <a:prstGeom prst="rect">
            <a:avLst/>
          </a:prstGeom>
        </p:spPr>
      </p:pic>
      <p:sp>
        <p:nvSpPr>
          <p:cNvPr id="17" name="Text Box 22">
            <a:extLst>
              <a:ext uri="{FF2B5EF4-FFF2-40B4-BE49-F238E27FC236}">
                <a16:creationId xmlns="" xmlns:a16="http://schemas.microsoft.com/office/drawing/2014/main" id="{0C557682-1575-4F3D-E8FD-40B5736D46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4111" y="1010654"/>
            <a:ext cx="1161079" cy="69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3600" b="1" i="0" u="none" strike="noStrike" cap="none" normalizeH="0" baseline="0" dirty="0">
                <a:ln>
                  <a:noFill/>
                </a:ln>
                <a:solidFill>
                  <a:srgbClr val="0F9ED5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HR</a:t>
            </a:r>
            <a:endParaRPr kumimoji="0" lang="it-IT" alt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" name="CasellaDiTesto 17">
            <a:extLst>
              <a:ext uri="{FF2B5EF4-FFF2-40B4-BE49-F238E27FC236}">
                <a16:creationId xmlns="" xmlns:a16="http://schemas.microsoft.com/office/drawing/2014/main" id="{469C96C7-12EB-4D43-BD99-5ADA0FA617F7}"/>
              </a:ext>
            </a:extLst>
          </p:cNvPr>
          <p:cNvSpPr txBox="1"/>
          <p:nvPr/>
        </p:nvSpPr>
        <p:spPr>
          <a:xfrm>
            <a:off x="4875400" y="2507898"/>
            <a:ext cx="1145142" cy="2831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IAPS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="" xmlns:a16="http://schemas.microsoft.com/office/drawing/2014/main" id="{7EDFD05F-494B-0805-3242-B4EEE3DE433E}"/>
              </a:ext>
            </a:extLst>
          </p:cNvPr>
          <p:cNvSpPr txBox="1"/>
          <p:nvPr/>
        </p:nvSpPr>
        <p:spPr>
          <a:xfrm>
            <a:off x="7585603" y="2474666"/>
            <a:ext cx="1145142" cy="2831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OA Trieste</a:t>
            </a:r>
          </a:p>
        </p:txBody>
      </p:sp>
      <p:sp>
        <p:nvSpPr>
          <p:cNvPr id="21" name="CasellaDiTesto 20">
            <a:extLst>
              <a:ext uri="{FF2B5EF4-FFF2-40B4-BE49-F238E27FC236}">
                <a16:creationId xmlns="" xmlns:a16="http://schemas.microsoft.com/office/drawing/2014/main" id="{06D718F8-4879-6368-67C5-E8173DFC3B85}"/>
              </a:ext>
            </a:extLst>
          </p:cNvPr>
          <p:cNvSpPr txBox="1"/>
          <p:nvPr/>
        </p:nvSpPr>
        <p:spPr>
          <a:xfrm>
            <a:off x="10145214" y="2507898"/>
            <a:ext cx="1324284" cy="28315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sz="12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OA Trieste</a:t>
            </a:r>
            <a:endParaRPr lang="it-IT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28" name="Tabella 27">
            <a:extLst>
              <a:ext uri="{FF2B5EF4-FFF2-40B4-BE49-F238E27FC236}">
                <a16:creationId xmlns="" xmlns:a16="http://schemas.microsoft.com/office/drawing/2014/main" id="{29147705-ED37-BE15-E044-FF2654FDE5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8425312"/>
              </p:ext>
            </p:extLst>
          </p:nvPr>
        </p:nvGraphicFramePr>
        <p:xfrm>
          <a:off x="341311" y="3867392"/>
          <a:ext cx="3191160" cy="218818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29339">
                  <a:extLst>
                    <a:ext uri="{9D8B030D-6E8A-4147-A177-3AD203B41FA5}">
                      <a16:colId xmlns="" xmlns:a16="http://schemas.microsoft.com/office/drawing/2014/main" val="2431248645"/>
                    </a:ext>
                  </a:extLst>
                </a:gridCol>
                <a:gridCol w="968147">
                  <a:extLst>
                    <a:ext uri="{9D8B030D-6E8A-4147-A177-3AD203B41FA5}">
                      <a16:colId xmlns="" xmlns:a16="http://schemas.microsoft.com/office/drawing/2014/main" val="3975756942"/>
                    </a:ext>
                  </a:extLst>
                </a:gridCol>
                <a:gridCol w="893674">
                  <a:extLst>
                    <a:ext uri="{9D8B030D-6E8A-4147-A177-3AD203B41FA5}">
                      <a16:colId xmlns="" xmlns:a16="http://schemas.microsoft.com/office/drawing/2014/main" val="3928978224"/>
                    </a:ext>
                  </a:extLst>
                </a:gridCol>
              </a:tblGrid>
              <a:tr h="202422">
                <a:tc gridSpan="3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100" u="none" strike="noStrike" dirty="0">
                          <a:effectLst/>
                        </a:rPr>
                        <a:t>Stato attuale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191456999"/>
                  </a:ext>
                </a:extLst>
              </a:tr>
              <a:tr h="60726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Operatore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Calcolo dello stipendio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Dove svolgo l'attività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3614537547"/>
                  </a:ext>
                </a:extLst>
              </a:tr>
              <a:tr h="202422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 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Afferenza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1100" u="none" strike="noStrike" dirty="0">
                          <a:effectLst/>
                        </a:rPr>
                        <a:t>Sede</a:t>
                      </a:r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4277577414"/>
                  </a:ext>
                </a:extLst>
              </a:tr>
              <a:tr h="202422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HR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X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 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2573943805"/>
                  </a:ext>
                </a:extLst>
              </a:tr>
              <a:tr h="202422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EPAS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 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X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2309078207"/>
                  </a:ext>
                </a:extLst>
              </a:tr>
              <a:tr h="202422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CSA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X?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X?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328462157"/>
                  </a:ext>
                </a:extLst>
              </a:tr>
              <a:tr h="202422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ZTRAVEL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X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 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92321547"/>
                  </a:ext>
                </a:extLst>
              </a:tr>
              <a:tr h="36638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ORGANIGRAMMA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X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1100" u="none" strike="noStrike" dirty="0">
                          <a:effectLst/>
                        </a:rPr>
                        <a:t> 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444944801"/>
                  </a:ext>
                </a:extLst>
              </a:tr>
            </a:tbl>
          </a:graphicData>
        </a:graphic>
      </p:graphicFrame>
      <p:graphicFrame>
        <p:nvGraphicFramePr>
          <p:cNvPr id="29" name="Tabella 28">
            <a:extLst>
              <a:ext uri="{FF2B5EF4-FFF2-40B4-BE49-F238E27FC236}">
                <a16:creationId xmlns="" xmlns:a16="http://schemas.microsoft.com/office/drawing/2014/main" id="{47E210AA-E1E1-ABB2-01E4-D59864B3F8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3375878"/>
              </p:ext>
            </p:extLst>
          </p:nvPr>
        </p:nvGraphicFramePr>
        <p:xfrm>
          <a:off x="5553778" y="3216603"/>
          <a:ext cx="5496656" cy="288072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96670">
                  <a:extLst>
                    <a:ext uri="{9D8B030D-6E8A-4147-A177-3AD203B41FA5}">
                      <a16:colId xmlns="" xmlns:a16="http://schemas.microsoft.com/office/drawing/2014/main" val="265880941"/>
                    </a:ext>
                  </a:extLst>
                </a:gridCol>
                <a:gridCol w="1162839">
                  <a:extLst>
                    <a:ext uri="{9D8B030D-6E8A-4147-A177-3AD203B41FA5}">
                      <a16:colId xmlns="" xmlns:a16="http://schemas.microsoft.com/office/drawing/2014/main" val="447206648"/>
                    </a:ext>
                  </a:extLst>
                </a:gridCol>
                <a:gridCol w="1073391">
                  <a:extLst>
                    <a:ext uri="{9D8B030D-6E8A-4147-A177-3AD203B41FA5}">
                      <a16:colId xmlns="" xmlns:a16="http://schemas.microsoft.com/office/drawing/2014/main" val="1025526128"/>
                    </a:ext>
                  </a:extLst>
                </a:gridCol>
                <a:gridCol w="1663756">
                  <a:extLst>
                    <a:ext uri="{9D8B030D-6E8A-4147-A177-3AD203B41FA5}">
                      <a16:colId xmlns="" xmlns:a16="http://schemas.microsoft.com/office/drawing/2014/main" val="1217291285"/>
                    </a:ext>
                  </a:extLst>
                </a:gridCol>
              </a:tblGrid>
              <a:tr h="72421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1100" u="none" strike="noStrike" dirty="0">
                          <a:effectLst/>
                        </a:rPr>
                        <a:t>Operatore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1100" u="none" strike="noStrike" dirty="0">
                          <a:effectLst/>
                        </a:rPr>
                        <a:t>Calcolo dello stipendio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Dove svolgo l'attività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2097740590"/>
                  </a:ext>
                </a:extLst>
              </a:tr>
              <a:tr h="26922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 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Afferenza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Sede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3925980862"/>
                  </a:ext>
                </a:extLst>
              </a:tr>
              <a:tr h="26922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HR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 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X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597812015"/>
                  </a:ext>
                </a:extLst>
              </a:tr>
              <a:tr h="26922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EPAS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 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X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2967578489"/>
                  </a:ext>
                </a:extLst>
              </a:tr>
              <a:tr h="26922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CSA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X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X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2023446559"/>
                  </a:ext>
                </a:extLst>
              </a:tr>
              <a:tr h="59229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ZTRAVEL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 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X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Quale direttore autorizza l'uscita?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2471864777"/>
                  </a:ext>
                </a:extLst>
              </a:tr>
              <a:tr h="48729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ORGANIGRAMMA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X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 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2870711121"/>
                  </a:ext>
                </a:extLst>
              </a:tr>
            </a:tbl>
          </a:graphicData>
        </a:graphic>
      </p:graphicFrame>
      <p:sp>
        <p:nvSpPr>
          <p:cNvPr id="19" name="CasellaDiTesto 18">
            <a:extLst>
              <a:ext uri="{FF2B5EF4-FFF2-40B4-BE49-F238E27FC236}">
                <a16:creationId xmlns="" xmlns:a16="http://schemas.microsoft.com/office/drawing/2014/main" id="{9449B3BE-DB47-7054-5D5A-87E30ED87B4F}"/>
              </a:ext>
            </a:extLst>
          </p:cNvPr>
          <p:cNvSpPr txBox="1"/>
          <p:nvPr/>
        </p:nvSpPr>
        <p:spPr>
          <a:xfrm>
            <a:off x="7229784" y="3040091"/>
            <a:ext cx="1856780" cy="3886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kern="100" dirty="0" smtClean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Desiderata</a:t>
            </a:r>
            <a:endParaRPr lang="it-IT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9062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="" xmlns:a16="http://schemas.microsoft.com/office/drawing/2014/main" id="{5866BC1B-FCB9-49FA-C1A8-03D89C498A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7928" y="-197716"/>
            <a:ext cx="3017328" cy="1579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uppo 17">
            <a:extLst>
              <a:ext uri="{FF2B5EF4-FFF2-40B4-BE49-F238E27FC236}">
                <a16:creationId xmlns="" xmlns:a16="http://schemas.microsoft.com/office/drawing/2014/main" id="{EC4BC618-E775-D4AC-7215-5111CABD6EFD}"/>
              </a:ext>
            </a:extLst>
          </p:cNvPr>
          <p:cNvGrpSpPr/>
          <p:nvPr/>
        </p:nvGrpSpPr>
        <p:grpSpPr>
          <a:xfrm>
            <a:off x="5407359" y="2338930"/>
            <a:ext cx="1366824" cy="2508841"/>
            <a:chOff x="5214183" y="2338930"/>
            <a:chExt cx="1366824" cy="2508841"/>
          </a:xfrm>
        </p:grpSpPr>
        <p:pic>
          <p:nvPicPr>
            <p:cNvPr id="4" name="Immagine 3">
              <a:extLst>
                <a:ext uri="{FF2B5EF4-FFF2-40B4-BE49-F238E27FC236}">
                  <a16:creationId xmlns="" xmlns:a16="http://schemas.microsoft.com/office/drawing/2014/main" id="{BF125EEA-E7F0-27DC-EBA7-704CF61C953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14183" y="2338930"/>
              <a:ext cx="1366824" cy="2508841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 prstMaterial="matte"/>
          </p:spPr>
        </p:pic>
        <p:sp>
          <p:nvSpPr>
            <p:cNvPr id="5" name="Rettangolo 4">
              <a:extLst>
                <a:ext uri="{FF2B5EF4-FFF2-40B4-BE49-F238E27FC236}">
                  <a16:creationId xmlns="" xmlns:a16="http://schemas.microsoft.com/office/drawing/2014/main" id="{D06DFFE2-3CC3-7FE7-B104-C7C81D84FB2A}"/>
                </a:ext>
              </a:extLst>
            </p:cNvPr>
            <p:cNvSpPr/>
            <p:nvPr/>
          </p:nvSpPr>
          <p:spPr>
            <a:xfrm rot="19683674">
              <a:off x="5840938" y="3362516"/>
              <a:ext cx="638315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it-IT" sz="2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SID</a:t>
              </a:r>
              <a:endParaRPr lang="it-IT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pic>
        <p:nvPicPr>
          <p:cNvPr id="7" name="Immagine 6">
            <a:extLst>
              <a:ext uri="{FF2B5EF4-FFF2-40B4-BE49-F238E27FC236}">
                <a16:creationId xmlns="" xmlns:a16="http://schemas.microsoft.com/office/drawing/2014/main" id="{6CF5404A-9A06-F437-FB23-18BA9DDFD1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1435" y="656094"/>
            <a:ext cx="1263715" cy="168283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9" name="Immagine 8">
            <a:extLst>
              <a:ext uri="{FF2B5EF4-FFF2-40B4-BE49-F238E27FC236}">
                <a16:creationId xmlns="" xmlns:a16="http://schemas.microsoft.com/office/drawing/2014/main" id="{3D22A09C-1BD5-B3C5-74D6-744CEC13A6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47445" y="614201"/>
            <a:ext cx="1320868" cy="163838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1" name="Immagine 10">
            <a:extLst>
              <a:ext uri="{FF2B5EF4-FFF2-40B4-BE49-F238E27FC236}">
                <a16:creationId xmlns="" xmlns:a16="http://schemas.microsoft.com/office/drawing/2014/main" id="{424732B9-0238-815E-0450-6B7435D0A14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59051" y="2338930"/>
            <a:ext cx="1352620" cy="175904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3" name="Immagine 12">
            <a:extLst>
              <a:ext uri="{FF2B5EF4-FFF2-40B4-BE49-F238E27FC236}">
                <a16:creationId xmlns="" xmlns:a16="http://schemas.microsoft.com/office/drawing/2014/main" id="{FC683243-5443-23E7-1696-6FD316D9A6B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75667" y="3498892"/>
            <a:ext cx="1366824" cy="181354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5" name="Immagine 14">
            <a:extLst>
              <a:ext uri="{FF2B5EF4-FFF2-40B4-BE49-F238E27FC236}">
                <a16:creationId xmlns="" xmlns:a16="http://schemas.microsoft.com/office/drawing/2014/main" id="{91283217-A4A4-0B57-9E75-1E0E9D49BF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55396" y="3820161"/>
            <a:ext cx="1366825" cy="179563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7" name="Immagine 16">
            <a:extLst>
              <a:ext uri="{FF2B5EF4-FFF2-40B4-BE49-F238E27FC236}">
                <a16:creationId xmlns="" xmlns:a16="http://schemas.microsoft.com/office/drawing/2014/main" id="{33A090BA-BD91-91FF-4CE0-C22E46E9B96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4891" y="2120900"/>
            <a:ext cx="1291690" cy="169926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cxnSp>
        <p:nvCxnSpPr>
          <p:cNvPr id="20" name="Connettore diritto 19">
            <a:extLst>
              <a:ext uri="{FF2B5EF4-FFF2-40B4-BE49-F238E27FC236}">
                <a16:creationId xmlns="" xmlns:a16="http://schemas.microsoft.com/office/drawing/2014/main" id="{4D91524C-B7B6-8283-2702-4B817CAE2094}"/>
              </a:ext>
            </a:extLst>
          </p:cNvPr>
          <p:cNvCxnSpPr/>
          <p:nvPr/>
        </p:nvCxnSpPr>
        <p:spPr>
          <a:xfrm flipV="1">
            <a:off x="6692900" y="1433393"/>
            <a:ext cx="1155700" cy="1138357"/>
          </a:xfrm>
          <a:prstGeom prst="line">
            <a:avLst/>
          </a:prstGeom>
          <a:ln cap="rnd">
            <a:solidFill>
              <a:schemeClr val="tx1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diritto 20">
            <a:extLst>
              <a:ext uri="{FF2B5EF4-FFF2-40B4-BE49-F238E27FC236}">
                <a16:creationId xmlns="" xmlns:a16="http://schemas.microsoft.com/office/drawing/2014/main" id="{313AEF5D-CD35-CC37-8326-455FCB6F0FA4}"/>
              </a:ext>
            </a:extLst>
          </p:cNvPr>
          <p:cNvCxnSpPr>
            <a:cxnSpLocks/>
          </p:cNvCxnSpPr>
          <p:nvPr/>
        </p:nvCxnSpPr>
        <p:spPr>
          <a:xfrm>
            <a:off x="6705383" y="3660085"/>
            <a:ext cx="2054170" cy="954864"/>
          </a:xfrm>
          <a:prstGeom prst="line">
            <a:avLst/>
          </a:prstGeom>
          <a:ln cap="rnd">
            <a:solidFill>
              <a:schemeClr val="tx1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ttore diritto 22">
            <a:extLst>
              <a:ext uri="{FF2B5EF4-FFF2-40B4-BE49-F238E27FC236}">
                <a16:creationId xmlns="" xmlns:a16="http://schemas.microsoft.com/office/drawing/2014/main" id="{6F688CAE-49DE-FF37-D929-A3640795F2C1}"/>
              </a:ext>
            </a:extLst>
          </p:cNvPr>
          <p:cNvCxnSpPr>
            <a:cxnSpLocks/>
          </p:cNvCxnSpPr>
          <p:nvPr/>
        </p:nvCxnSpPr>
        <p:spPr>
          <a:xfrm>
            <a:off x="6698866" y="3062849"/>
            <a:ext cx="3144071" cy="135066"/>
          </a:xfrm>
          <a:prstGeom prst="line">
            <a:avLst/>
          </a:prstGeom>
          <a:ln cap="rnd">
            <a:solidFill>
              <a:schemeClr val="tx1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ttore diritto 25">
            <a:extLst>
              <a:ext uri="{FF2B5EF4-FFF2-40B4-BE49-F238E27FC236}">
                <a16:creationId xmlns="" xmlns:a16="http://schemas.microsoft.com/office/drawing/2014/main" id="{2C86C17E-89AF-B8C8-4E2E-8A4206BB06FB}"/>
              </a:ext>
            </a:extLst>
          </p:cNvPr>
          <p:cNvCxnSpPr>
            <a:cxnSpLocks/>
          </p:cNvCxnSpPr>
          <p:nvPr/>
        </p:nvCxnSpPr>
        <p:spPr>
          <a:xfrm flipH="1" flipV="1">
            <a:off x="4559114" y="1637731"/>
            <a:ext cx="1030890" cy="1101337"/>
          </a:xfrm>
          <a:prstGeom prst="line">
            <a:avLst/>
          </a:prstGeom>
          <a:ln cap="rnd">
            <a:solidFill>
              <a:schemeClr val="tx1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Immagine 29">
            <a:extLst>
              <a:ext uri="{FF2B5EF4-FFF2-40B4-BE49-F238E27FC236}">
                <a16:creationId xmlns="" xmlns:a16="http://schemas.microsoft.com/office/drawing/2014/main" id="{2C659B2E-ECED-33AA-68C7-97D266E3BD7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98121" y="5008812"/>
            <a:ext cx="1229018" cy="1590151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cxnSp>
        <p:nvCxnSpPr>
          <p:cNvPr id="31" name="Connettore diritto 30">
            <a:extLst>
              <a:ext uri="{FF2B5EF4-FFF2-40B4-BE49-F238E27FC236}">
                <a16:creationId xmlns="" xmlns:a16="http://schemas.microsoft.com/office/drawing/2014/main" id="{6ACD0C1D-E050-C63E-A166-CA6B1006A844}"/>
              </a:ext>
            </a:extLst>
          </p:cNvPr>
          <p:cNvCxnSpPr>
            <a:cxnSpLocks/>
          </p:cNvCxnSpPr>
          <p:nvPr/>
        </p:nvCxnSpPr>
        <p:spPr>
          <a:xfrm>
            <a:off x="6692900" y="4370337"/>
            <a:ext cx="197397" cy="638475"/>
          </a:xfrm>
          <a:prstGeom prst="line">
            <a:avLst/>
          </a:prstGeom>
          <a:ln cap="rnd">
            <a:solidFill>
              <a:schemeClr val="tx1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ttore diritto 32">
            <a:extLst>
              <a:ext uri="{FF2B5EF4-FFF2-40B4-BE49-F238E27FC236}">
                <a16:creationId xmlns="" xmlns:a16="http://schemas.microsoft.com/office/drawing/2014/main" id="{192E7A94-BC21-7BCE-9018-AA166D96D02F}"/>
              </a:ext>
            </a:extLst>
          </p:cNvPr>
          <p:cNvCxnSpPr>
            <a:cxnSpLocks/>
          </p:cNvCxnSpPr>
          <p:nvPr/>
        </p:nvCxnSpPr>
        <p:spPr>
          <a:xfrm flipH="1">
            <a:off x="4138335" y="3441742"/>
            <a:ext cx="1289462" cy="590508"/>
          </a:xfrm>
          <a:prstGeom prst="line">
            <a:avLst/>
          </a:prstGeom>
          <a:ln cap="rnd">
            <a:solidFill>
              <a:schemeClr val="tx1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ttore diritto 35">
            <a:extLst>
              <a:ext uri="{FF2B5EF4-FFF2-40B4-BE49-F238E27FC236}">
                <a16:creationId xmlns="" xmlns:a16="http://schemas.microsoft.com/office/drawing/2014/main" id="{2D1B68CF-0994-E214-2BE9-127B3D88D7F3}"/>
              </a:ext>
            </a:extLst>
          </p:cNvPr>
          <p:cNvCxnSpPr>
            <a:cxnSpLocks/>
          </p:cNvCxnSpPr>
          <p:nvPr/>
        </p:nvCxnSpPr>
        <p:spPr>
          <a:xfrm flipH="1" flipV="1">
            <a:off x="2072695" y="2970530"/>
            <a:ext cx="3333213" cy="191789"/>
          </a:xfrm>
          <a:prstGeom prst="line">
            <a:avLst/>
          </a:prstGeom>
          <a:ln cap="rnd">
            <a:solidFill>
              <a:schemeClr val="tx1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Immagine 39">
            <a:extLst>
              <a:ext uri="{FF2B5EF4-FFF2-40B4-BE49-F238E27FC236}">
                <a16:creationId xmlns="" xmlns:a16="http://schemas.microsoft.com/office/drawing/2014/main" id="{3E13B336-918D-3765-CF63-B60B7455453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198746" y="383361"/>
            <a:ext cx="1799518" cy="125437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cxnSp>
        <p:nvCxnSpPr>
          <p:cNvPr id="41" name="Connettore diritto 40">
            <a:extLst>
              <a:ext uri="{FF2B5EF4-FFF2-40B4-BE49-F238E27FC236}">
                <a16:creationId xmlns="" xmlns:a16="http://schemas.microsoft.com/office/drawing/2014/main" id="{5903D450-35BD-1342-6074-C62F62050098}"/>
              </a:ext>
            </a:extLst>
          </p:cNvPr>
          <p:cNvCxnSpPr>
            <a:cxnSpLocks/>
          </p:cNvCxnSpPr>
          <p:nvPr/>
        </p:nvCxnSpPr>
        <p:spPr>
          <a:xfrm flipV="1">
            <a:off x="5943754" y="1743899"/>
            <a:ext cx="0" cy="811259"/>
          </a:xfrm>
          <a:prstGeom prst="line">
            <a:avLst/>
          </a:prstGeom>
          <a:ln cap="rnd">
            <a:solidFill>
              <a:schemeClr val="tx1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65632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="" xmlns:a16="http://schemas.microsoft.com/office/drawing/2014/main" id="{338DB258-6158-2C73-3F1B-0C33F58B5A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560" y="1778000"/>
            <a:ext cx="1028488" cy="139719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4" name="Picture 2">
            <a:extLst>
              <a:ext uri="{FF2B5EF4-FFF2-40B4-BE49-F238E27FC236}">
                <a16:creationId xmlns="" xmlns:a16="http://schemas.microsoft.com/office/drawing/2014/main" id="{F1BE39D6-493E-F381-9CED-789DEB94B8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7928" y="-197716"/>
            <a:ext cx="3017328" cy="1579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magine 5">
            <a:extLst>
              <a:ext uri="{FF2B5EF4-FFF2-40B4-BE49-F238E27FC236}">
                <a16:creationId xmlns="" xmlns:a16="http://schemas.microsoft.com/office/drawing/2014/main" id="{F79EC3C3-CF1A-237B-138C-E6AB961355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7712" y="1990706"/>
            <a:ext cx="1511654" cy="971778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8" name="Immagine 7">
            <a:extLst>
              <a:ext uri="{FF2B5EF4-FFF2-40B4-BE49-F238E27FC236}">
                <a16:creationId xmlns="" xmlns:a16="http://schemas.microsoft.com/office/drawing/2014/main" id="{243986B2-C492-890E-FD2C-328CFB7936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04874" y="1536708"/>
            <a:ext cx="1222926" cy="1638483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0" name="Immagine 9">
            <a:extLst>
              <a:ext uri="{FF2B5EF4-FFF2-40B4-BE49-F238E27FC236}">
                <a16:creationId xmlns="" xmlns:a16="http://schemas.microsoft.com/office/drawing/2014/main" id="{9BF3CBBC-DD0D-5DA9-0635-1A20D30C501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83308" y="2143220"/>
            <a:ext cx="2562583" cy="819264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2050" name="Picture 2" descr="Gmail - Wikipedia">
            <a:extLst>
              <a:ext uri="{FF2B5EF4-FFF2-40B4-BE49-F238E27FC236}">
                <a16:creationId xmlns="" xmlns:a16="http://schemas.microsoft.com/office/drawing/2014/main" id="{5959A22C-3AB6-2CBF-0877-25B0FDF486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6341" y="3700462"/>
            <a:ext cx="2152650" cy="1614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magine 11">
            <a:extLst>
              <a:ext uri="{FF2B5EF4-FFF2-40B4-BE49-F238E27FC236}">
                <a16:creationId xmlns="" xmlns:a16="http://schemas.microsoft.com/office/drawing/2014/main" id="{BDD50497-C869-C2B4-5E49-BCE18AF8077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23553" y="3771569"/>
            <a:ext cx="2862747" cy="1205574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2617747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po 11"/>
          <p:cNvGrpSpPr/>
          <p:nvPr/>
        </p:nvGrpSpPr>
        <p:grpSpPr>
          <a:xfrm>
            <a:off x="0" y="323850"/>
            <a:ext cx="5225807" cy="6534150"/>
            <a:chOff x="195684" y="323850"/>
            <a:chExt cx="5225807" cy="6534150"/>
          </a:xfrm>
        </p:grpSpPr>
        <p:pic>
          <p:nvPicPr>
            <p:cNvPr id="4" name="Immagine 3"/>
            <p:cNvPicPr>
              <a:picLocks noChangeAspect="1"/>
            </p:cNvPicPr>
            <p:nvPr/>
          </p:nvPicPr>
          <p:blipFill rotWithShape="1">
            <a:blip r:embed="rId2"/>
            <a:srcRect r="64898"/>
            <a:stretch/>
          </p:blipFill>
          <p:spPr>
            <a:xfrm>
              <a:off x="195684" y="323850"/>
              <a:ext cx="2230104" cy="6534150"/>
            </a:xfrm>
            <a:prstGeom prst="rect">
              <a:avLst/>
            </a:prstGeom>
          </p:spPr>
        </p:pic>
        <p:pic>
          <p:nvPicPr>
            <p:cNvPr id="11" name="Immagine 10"/>
            <p:cNvPicPr>
              <a:picLocks noChangeAspect="1"/>
            </p:cNvPicPr>
            <p:nvPr/>
          </p:nvPicPr>
          <p:blipFill rotWithShape="1">
            <a:blip r:embed="rId2"/>
            <a:srcRect l="53753" t="15226"/>
            <a:stretch/>
          </p:blipFill>
          <p:spPr>
            <a:xfrm>
              <a:off x="2483318" y="1318660"/>
              <a:ext cx="2938173" cy="5539339"/>
            </a:xfrm>
            <a:prstGeom prst="rect">
              <a:avLst/>
            </a:prstGeom>
          </p:spPr>
        </p:pic>
      </p:grpSp>
      <p:sp>
        <p:nvSpPr>
          <p:cNvPr id="10" name="Rettangolo 9">
            <a:extLst>
              <a:ext uri="{FF2B5EF4-FFF2-40B4-BE49-F238E27FC236}">
                <a16:creationId xmlns="" xmlns:a16="http://schemas.microsoft.com/office/drawing/2014/main" id="{498DC8DE-F338-56D9-9933-D0A10EFC7405}"/>
              </a:ext>
            </a:extLst>
          </p:cNvPr>
          <p:cNvSpPr/>
          <p:nvPr/>
        </p:nvSpPr>
        <p:spPr>
          <a:xfrm>
            <a:off x="192360" y="-58207"/>
            <a:ext cx="91871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dirty="0" smtClean="0">
                <a:ln w="12700">
                  <a:solidFill>
                    <a:schemeClr val="accent5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2">
                    <a:lumMod val="50000"/>
                    <a:lumOff val="5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Linee guida – Best </a:t>
            </a:r>
            <a:r>
              <a:rPr lang="it-IT" sz="5400" b="1" dirty="0" err="1" smtClean="0">
                <a:ln w="12700">
                  <a:solidFill>
                    <a:schemeClr val="accent5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2">
                    <a:lumMod val="50000"/>
                    <a:lumOff val="5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Practice</a:t>
            </a:r>
            <a:endParaRPr lang="it-IT" sz="5400" b="1" dirty="0">
              <a:ln w="12700">
                <a:solidFill>
                  <a:schemeClr val="accent5">
                    <a:lumMod val="60000"/>
                    <a:lumOff val="40000"/>
                  </a:schemeClr>
                </a:solidFill>
                <a:prstDash val="solid"/>
              </a:ln>
              <a:solidFill>
                <a:schemeClr val="tx2">
                  <a:lumMod val="50000"/>
                  <a:lumOff val="50000"/>
                </a:schemeClr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13" name="Rettangolo 12"/>
          <p:cNvSpPr/>
          <p:nvPr/>
        </p:nvSpPr>
        <p:spPr>
          <a:xfrm>
            <a:off x="5360443" y="1015532"/>
            <a:ext cx="6709550" cy="13234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just"/>
            <a:r>
              <a:rPr lang="it-IT" sz="2000" dirty="0" smtClean="0"/>
              <a:t>Cercate di aprire i </a:t>
            </a:r>
            <a:r>
              <a:rPr lang="it-IT" sz="2000" b="1" dirty="0"/>
              <a:t>ticket nel canale di competenza</a:t>
            </a:r>
            <a:r>
              <a:rPr lang="it-IT" sz="2000" dirty="0"/>
              <a:t>. Questo è fondamentale per mantenere uno storico ordinato delle richieste e facilitare eventuali verifiche future. </a:t>
            </a:r>
          </a:p>
        </p:txBody>
      </p:sp>
      <p:sp>
        <p:nvSpPr>
          <p:cNvPr id="14" name="Rettangolo 13"/>
          <p:cNvSpPr/>
          <p:nvPr/>
        </p:nvSpPr>
        <p:spPr>
          <a:xfrm>
            <a:off x="5394459" y="2482193"/>
            <a:ext cx="6709550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just"/>
            <a:r>
              <a:rPr lang="it-IT" sz="2000" dirty="0" smtClean="0"/>
              <a:t>Ridurre solo ai casi di reale necessità </a:t>
            </a:r>
            <a:r>
              <a:rPr lang="it-IT" sz="2000" b="1" dirty="0" smtClean="0"/>
              <a:t>le telefonate</a:t>
            </a:r>
            <a:endParaRPr lang="it-IT" sz="2000" b="1" dirty="0"/>
          </a:p>
        </p:txBody>
      </p:sp>
      <p:sp>
        <p:nvSpPr>
          <p:cNvPr id="15" name="Rettangolo 14"/>
          <p:cNvSpPr/>
          <p:nvPr/>
        </p:nvSpPr>
        <p:spPr>
          <a:xfrm>
            <a:off x="5394459" y="3025525"/>
            <a:ext cx="6709551" cy="7078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just"/>
            <a:r>
              <a:rPr lang="it-IT" altLang="it-IT" sz="2000" b="1" dirty="0">
                <a:latin typeface="Arial" panose="020B0604020202020204" pitchFamily="34" charset="0"/>
              </a:rPr>
              <a:t>Un Ticket, Una Richiesta:</a:t>
            </a:r>
            <a:r>
              <a:rPr lang="it-IT" altLang="it-IT" sz="2000" dirty="0">
                <a:latin typeface="Arial" panose="020B0604020202020204" pitchFamily="34" charset="0"/>
              </a:rPr>
              <a:t> Non rispondere a vecchi ticket per nuovi argomenti</a:t>
            </a:r>
            <a:endParaRPr lang="it-IT" sz="2000" dirty="0"/>
          </a:p>
        </p:txBody>
      </p:sp>
      <p:sp>
        <p:nvSpPr>
          <p:cNvPr id="16" name="Rettangolo 15"/>
          <p:cNvSpPr/>
          <p:nvPr/>
        </p:nvSpPr>
        <p:spPr>
          <a:xfrm>
            <a:off x="5394459" y="3876633"/>
            <a:ext cx="6709551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b="1" dirty="0">
                <a:latin typeface="Arial" panose="020B0604020202020204" pitchFamily="34" charset="0"/>
              </a:rPr>
              <a:t>No SID in CC:</a:t>
            </a:r>
            <a:r>
              <a:rPr lang="it-IT" altLang="it-IT" dirty="0">
                <a:latin typeface="Arial" panose="020B0604020202020204" pitchFamily="34" charset="0"/>
              </a:rPr>
              <a:t> Evitare di </a:t>
            </a:r>
            <a:r>
              <a:rPr lang="it-IT" altLang="it-IT" sz="2400" dirty="0">
                <a:latin typeface="Arial" panose="020B0604020202020204" pitchFamily="34" charset="0"/>
              </a:rPr>
              <a:t>inserire</a:t>
            </a:r>
            <a:r>
              <a:rPr lang="it-IT" altLang="it-IT" dirty="0">
                <a:latin typeface="Arial" panose="020B0604020202020204" pitchFamily="34" charset="0"/>
              </a:rPr>
              <a:t> i colleghi del SID in copia.</a:t>
            </a:r>
          </a:p>
        </p:txBody>
      </p:sp>
      <p:sp>
        <p:nvSpPr>
          <p:cNvPr id="17" name="Rettangolo 16"/>
          <p:cNvSpPr/>
          <p:nvPr/>
        </p:nvSpPr>
        <p:spPr>
          <a:xfrm>
            <a:off x="5394459" y="4459574"/>
            <a:ext cx="6709551" cy="707886"/>
          </a:xfrm>
          <a:prstGeom prst="rect">
            <a:avLst/>
          </a:prstGeom>
          <a:solidFill>
            <a:srgbClr val="FF7C8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sz="2000" b="1" dirty="0" smtClean="0">
                <a:latin typeface="Arial" panose="020B0604020202020204" pitchFamily="34" charset="0"/>
              </a:rPr>
              <a:t>Ticket </a:t>
            </a:r>
            <a:r>
              <a:rPr lang="it-IT" altLang="it-IT" sz="2000" b="1" dirty="0">
                <a:latin typeface="Arial" panose="020B0604020202020204" pitchFamily="34" charset="0"/>
              </a:rPr>
              <a:t>Separati:</a:t>
            </a:r>
            <a:r>
              <a:rPr lang="it-IT" altLang="it-IT" sz="2000" dirty="0">
                <a:latin typeface="Arial" panose="020B0604020202020204" pitchFamily="34" charset="0"/>
              </a:rPr>
              <a:t> Non raggruppare richieste per portali diversi (es. TEAM, CSA, </a:t>
            </a:r>
            <a:r>
              <a:rPr lang="it-IT" altLang="it-IT" sz="2000" dirty="0" err="1">
                <a:latin typeface="Arial" panose="020B0604020202020204" pitchFamily="34" charset="0"/>
              </a:rPr>
              <a:t>ZTravel</a:t>
            </a:r>
            <a:r>
              <a:rPr lang="it-IT" altLang="it-IT" sz="2000" dirty="0">
                <a:latin typeface="Arial" panose="020B0604020202020204" pitchFamily="34" charset="0"/>
              </a:rPr>
              <a:t>) in un unico ticket.</a:t>
            </a:r>
          </a:p>
        </p:txBody>
      </p:sp>
      <p:pic>
        <p:nvPicPr>
          <p:cNvPr id="19" name="Immagin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39663" y="1699"/>
            <a:ext cx="1652337" cy="844249"/>
          </a:xfrm>
          <a:prstGeom prst="rect">
            <a:avLst/>
          </a:prstGeom>
        </p:spPr>
      </p:pic>
      <p:sp>
        <p:nvSpPr>
          <p:cNvPr id="20" name="Rettangolo 19"/>
          <p:cNvSpPr/>
          <p:nvPr/>
        </p:nvSpPr>
        <p:spPr>
          <a:xfrm>
            <a:off x="5360443" y="5288736"/>
            <a:ext cx="6743566" cy="1600438"/>
          </a:xfrm>
          <a:prstGeom prst="rect">
            <a:avLst/>
          </a:prstGeom>
          <a:solidFill>
            <a:srgbClr val="FF99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sz="2000" b="1" dirty="0">
                <a:latin typeface="Arial" panose="020B0604020202020204" pitchFamily="34" charset="0"/>
              </a:rPr>
              <a:t>Oggetto Dettagliato:</a:t>
            </a:r>
            <a:r>
              <a:rPr lang="it-IT" altLang="it-IT" sz="2000" dirty="0">
                <a:latin typeface="Arial" panose="020B0604020202020204" pitchFamily="34" charset="0"/>
              </a:rPr>
              <a:t> Specificare sempre il </a:t>
            </a:r>
            <a:r>
              <a:rPr lang="it-IT" altLang="it-IT" sz="2000" b="1" dirty="0">
                <a:latin typeface="Arial" panose="020B0604020202020204" pitchFamily="34" charset="0"/>
              </a:rPr>
              <a:t>programma di riferimento</a:t>
            </a:r>
            <a:r>
              <a:rPr lang="it-IT" altLang="it-IT" sz="2000" dirty="0">
                <a:latin typeface="Arial" panose="020B0604020202020204" pitchFamily="34" charset="0"/>
              </a:rPr>
              <a:t> nell'oggetto. Questo evita che operatori non competenti debbano esaminare la pratica, velocizzando l'assegnazione.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altLang="it-IT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37637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="" xmlns:a16="http://schemas.microsoft.com/office/drawing/2014/main" id="{C0B6E8D9-DD30-0871-2CA8-B416BFF8983B}"/>
              </a:ext>
            </a:extLst>
          </p:cNvPr>
          <p:cNvSpPr txBox="1"/>
          <p:nvPr/>
        </p:nvSpPr>
        <p:spPr>
          <a:xfrm>
            <a:off x="190954" y="2615660"/>
            <a:ext cx="6096698" cy="34470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it-IT" b="1" dirty="0"/>
              <a:t>TEAM</a:t>
            </a:r>
            <a:endParaRPr lang="it-IT" dirty="0"/>
          </a:p>
          <a:p>
            <a:pPr algn="just">
              <a:buNone/>
            </a:pPr>
            <a:r>
              <a:rPr lang="it-IT" sz="2000" dirty="0"/>
              <a:t>fornite sempre il nome di un collega che possiede permessi e sezionali che volete assegnare alla nuova utenza. </a:t>
            </a:r>
          </a:p>
          <a:p>
            <a:pPr algn="just">
              <a:buNone/>
            </a:pPr>
            <a:endParaRPr lang="it-IT" sz="2000" dirty="0"/>
          </a:p>
          <a:p>
            <a:pPr algn="just">
              <a:buNone/>
            </a:pPr>
            <a:r>
              <a:rPr lang="it-IT" sz="2000" dirty="0"/>
              <a:t>Utilizzeremo il suo profilo come modello per completare la creazione in modo rapido e preciso</a:t>
            </a:r>
          </a:p>
          <a:p>
            <a:pPr algn="just">
              <a:buNone/>
            </a:pPr>
            <a:endParaRPr lang="it-IT" sz="2000" dirty="0"/>
          </a:p>
          <a:p>
            <a:pPr algn="just">
              <a:buNone/>
            </a:pPr>
            <a:r>
              <a:rPr lang="it-IT" sz="2000" dirty="0"/>
              <a:t>Non esiste ancora un profilo mappato. Descrivete in modo chiaro quali sono i privilegi che deve avere la nuova utenza.</a:t>
            </a:r>
          </a:p>
        </p:txBody>
      </p:sp>
      <p:sp>
        <p:nvSpPr>
          <p:cNvPr id="5" name="Rettangolo 4">
            <a:extLst>
              <a:ext uri="{FF2B5EF4-FFF2-40B4-BE49-F238E27FC236}">
                <a16:creationId xmlns="" xmlns:a16="http://schemas.microsoft.com/office/drawing/2014/main" id="{498DC8DE-F338-56D9-9933-D0A10EFC7405}"/>
              </a:ext>
            </a:extLst>
          </p:cNvPr>
          <p:cNvSpPr/>
          <p:nvPr/>
        </p:nvSpPr>
        <p:spPr>
          <a:xfrm>
            <a:off x="6112871" y="654813"/>
            <a:ext cx="25875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dirty="0">
                <a:ln w="12700">
                  <a:solidFill>
                    <a:schemeClr val="accent5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Utenze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="" xmlns:a16="http://schemas.microsoft.com/office/drawing/2014/main" id="{4F110C33-064B-6609-75C4-B36EC1690881}"/>
              </a:ext>
            </a:extLst>
          </p:cNvPr>
          <p:cNvSpPr txBox="1"/>
          <p:nvPr/>
        </p:nvSpPr>
        <p:spPr>
          <a:xfrm>
            <a:off x="6479905" y="2615660"/>
            <a:ext cx="5551674" cy="37548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it-IT" sz="2000" b="1" dirty="0"/>
              <a:t>CSA</a:t>
            </a:r>
            <a:endParaRPr lang="it-IT" sz="2000" dirty="0"/>
          </a:p>
          <a:p>
            <a:pPr algn="just"/>
            <a:r>
              <a:rPr lang="it-IT" sz="2000" dirty="0"/>
              <a:t>fornite sempre il nome di un collega che possiede permessi e profilo che volete assegnare alla nuova utenza. </a:t>
            </a:r>
          </a:p>
          <a:p>
            <a:pPr algn="just"/>
            <a:endParaRPr lang="it-IT" sz="2000" dirty="0"/>
          </a:p>
          <a:p>
            <a:pPr algn="just"/>
            <a:endParaRPr lang="it-IT" sz="2000" dirty="0"/>
          </a:p>
          <a:p>
            <a:pPr algn="just"/>
            <a:endParaRPr lang="it-IT" sz="2000" dirty="0"/>
          </a:p>
          <a:p>
            <a:pPr algn="just"/>
            <a:r>
              <a:rPr lang="it-IT" sz="2000" dirty="0"/>
              <a:t>Non esiste ancora un profilo mappato. Descrivete in modo chiaro quali sono i privilegi che deve avere la nuova utenza.</a:t>
            </a:r>
          </a:p>
          <a:p>
            <a:pPr algn="just"/>
            <a:endParaRPr lang="it-IT" sz="2000" dirty="0"/>
          </a:p>
          <a:p>
            <a:pPr>
              <a:buNone/>
            </a:pPr>
            <a:endParaRPr lang="it-IT" dirty="0"/>
          </a:p>
        </p:txBody>
      </p:sp>
      <p:sp>
        <p:nvSpPr>
          <p:cNvPr id="9" name="CasellaDiTesto 8">
            <a:extLst>
              <a:ext uri="{FF2B5EF4-FFF2-40B4-BE49-F238E27FC236}">
                <a16:creationId xmlns="" xmlns:a16="http://schemas.microsoft.com/office/drawing/2014/main" id="{B365B6D7-5C02-6552-57D9-3B88068F9964}"/>
              </a:ext>
            </a:extLst>
          </p:cNvPr>
          <p:cNvSpPr txBox="1"/>
          <p:nvPr/>
        </p:nvSpPr>
        <p:spPr>
          <a:xfrm>
            <a:off x="5377830" y="1822258"/>
            <a:ext cx="202882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it-IT" sz="2400" b="1" dirty="0"/>
              <a:t>ESEMPI</a:t>
            </a:r>
            <a:endParaRPr lang="it-IT" sz="2400" dirty="0"/>
          </a:p>
        </p:txBody>
      </p:sp>
      <p:sp>
        <p:nvSpPr>
          <p:cNvPr id="10" name="Rettangolo 9">
            <a:extLst>
              <a:ext uri="{FF2B5EF4-FFF2-40B4-BE49-F238E27FC236}">
                <a16:creationId xmlns="" xmlns:a16="http://schemas.microsoft.com/office/drawing/2014/main" id="{498DC8DE-F338-56D9-9933-D0A10EFC7405}"/>
              </a:ext>
            </a:extLst>
          </p:cNvPr>
          <p:cNvSpPr/>
          <p:nvPr/>
        </p:nvSpPr>
        <p:spPr>
          <a:xfrm>
            <a:off x="3004870" y="-85569"/>
            <a:ext cx="91871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dirty="0" smtClean="0">
                <a:ln w="12700">
                  <a:solidFill>
                    <a:schemeClr val="accent5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2">
                    <a:lumMod val="50000"/>
                    <a:lumOff val="5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Linee guida – Best </a:t>
            </a:r>
            <a:r>
              <a:rPr lang="it-IT" sz="5400" b="1" dirty="0" err="1" smtClean="0">
                <a:ln w="12700">
                  <a:solidFill>
                    <a:schemeClr val="accent5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2">
                    <a:lumMod val="50000"/>
                    <a:lumOff val="5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Practice</a:t>
            </a:r>
            <a:endParaRPr lang="it-IT" sz="5400" b="1" dirty="0">
              <a:ln w="12700">
                <a:solidFill>
                  <a:schemeClr val="accent5">
                    <a:lumMod val="60000"/>
                    <a:lumOff val="40000"/>
                  </a:schemeClr>
                </a:solidFill>
                <a:prstDash val="solid"/>
              </a:ln>
              <a:solidFill>
                <a:schemeClr val="tx2">
                  <a:lumMod val="50000"/>
                  <a:lumOff val="50000"/>
                </a:schemeClr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11" name="Picture 2">
            <a:extLst>
              <a:ext uri="{FF2B5EF4-FFF2-40B4-BE49-F238E27FC236}">
                <a16:creationId xmlns="" xmlns:a16="http://schemas.microsoft.com/office/drawing/2014/main" id="{F1BE39D6-493E-F381-9CED-789DEB94B8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6054" y="-128175"/>
            <a:ext cx="3017328" cy="1579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86755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losione 2 8"/>
          <p:cNvSpPr/>
          <p:nvPr/>
        </p:nvSpPr>
        <p:spPr>
          <a:xfrm>
            <a:off x="5435948" y="3195587"/>
            <a:ext cx="6576380" cy="3806792"/>
          </a:xfrm>
          <a:prstGeom prst="irregularSeal2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 smtClean="0"/>
              <a:t>Andiamo verso un sistema integrato e quindi molto più semplice da gestire in futuro</a:t>
            </a:r>
            <a:endParaRPr lang="it-IT" sz="2400" dirty="0"/>
          </a:p>
        </p:txBody>
      </p:sp>
      <p:sp>
        <p:nvSpPr>
          <p:cNvPr id="2" name="Rettangolo 1"/>
          <p:cNvSpPr/>
          <p:nvPr/>
        </p:nvSpPr>
        <p:spPr>
          <a:xfrm>
            <a:off x="61845" y="5689330"/>
            <a:ext cx="7247822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100" dirty="0" smtClean="0"/>
              <a:t>.</a:t>
            </a:r>
            <a:r>
              <a:rPr lang="it-IT" sz="4400" dirty="0"/>
              <a:t/>
            </a:r>
            <a:br>
              <a:rPr lang="it-IT" sz="4400" dirty="0"/>
            </a:br>
            <a:endParaRPr lang="it-IT" sz="4400" dirty="0"/>
          </a:p>
        </p:txBody>
      </p:sp>
      <p:sp>
        <p:nvSpPr>
          <p:cNvPr id="4" name="Rettangolo 3">
            <a:extLst>
              <a:ext uri="{FF2B5EF4-FFF2-40B4-BE49-F238E27FC236}">
                <a16:creationId xmlns="" xmlns:a16="http://schemas.microsoft.com/office/drawing/2014/main" id="{498DC8DE-F338-56D9-9933-D0A10EFC7405}"/>
              </a:ext>
            </a:extLst>
          </p:cNvPr>
          <p:cNvSpPr/>
          <p:nvPr/>
        </p:nvSpPr>
        <p:spPr>
          <a:xfrm>
            <a:off x="255757" y="164688"/>
            <a:ext cx="1073902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dirty="0" smtClean="0">
                <a:ln w="12700">
                  <a:solidFill>
                    <a:schemeClr val="accent5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Gestione Variazioni Anagrafiche</a:t>
            </a:r>
          </a:p>
          <a:p>
            <a:pPr algn="ctr"/>
            <a:r>
              <a:rPr lang="it-IT" sz="5400" b="1" dirty="0" smtClean="0">
                <a:ln w="12700">
                  <a:solidFill>
                    <a:schemeClr val="accent5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TEAM &amp; CSA</a:t>
            </a:r>
            <a:endParaRPr lang="it-IT" sz="5400" b="1" dirty="0">
              <a:ln w="12700">
                <a:solidFill>
                  <a:schemeClr val="accent5">
                    <a:lumMod val="60000"/>
                    <a:lumOff val="40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55757" y="1626628"/>
            <a:ext cx="11756571" cy="317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Procedura Attuale (Transitoria)</a:t>
            </a:r>
            <a:endParaRPr kumimoji="0" lang="it-IT" altLang="it-IT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it-IT" altLang="it-IT" sz="2000" b="1" dirty="0">
                <a:latin typeface="Arial" panose="020B0604020202020204" pitchFamily="34" charset="0"/>
              </a:rPr>
              <a:t>V</a:t>
            </a:r>
            <a:r>
              <a:rPr kumimoji="0" lang="it-IT" altLang="it-IT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erifica Doppia Presenza:</a:t>
            </a:r>
            <a:r>
              <a:rPr kumimoji="0" lang="it-IT" altLang="it-IT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Per ogni richiesta di cambio residenza su </a:t>
            </a:r>
            <a:r>
              <a:rPr kumimoji="0" lang="it-IT" altLang="it-IT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TEAM</a:t>
            </a:r>
            <a:r>
              <a:rPr kumimoji="0" lang="it-IT" altLang="it-IT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è necessario verificare se il nominativo è censito anche in </a:t>
            </a:r>
            <a:r>
              <a:rPr kumimoji="0" lang="it-IT" altLang="it-IT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CSA</a:t>
            </a:r>
            <a:r>
              <a:rPr kumimoji="0" lang="it-IT" altLang="it-IT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it-IT" altLang="it-IT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it-IT" altLang="it-IT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Allineamento Sistemi:</a:t>
            </a:r>
            <a:r>
              <a:rPr kumimoji="0" lang="it-IT" altLang="it-IT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Se presente in entrambi, la variazione deve essere effettuata su entrambi gli applicativi.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it-IT" altLang="it-IT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it-IT" altLang="it-IT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Specifiche del Ticket:</a:t>
            </a:r>
            <a:r>
              <a:rPr kumimoji="0" lang="it-IT" altLang="it-IT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All'apertura della richiesta, indicare esplicitamente: </a:t>
            </a:r>
            <a:r>
              <a:rPr kumimoji="0" lang="it-IT" altLang="it-IT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"Variazione indirizzo per applicativi CSA e TEAM"</a:t>
            </a:r>
            <a:r>
              <a:rPr kumimoji="0" lang="it-IT" altLang="it-IT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7337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="" xmlns:a16="http://schemas.microsoft.com/office/drawing/2014/main" id="{D9F66EDA-64C4-688A-385E-8D9312B93F9E}"/>
              </a:ext>
            </a:extLst>
          </p:cNvPr>
          <p:cNvSpPr txBox="1"/>
          <p:nvPr/>
        </p:nvSpPr>
        <p:spPr>
          <a:xfrm>
            <a:off x="354249" y="1175434"/>
            <a:ext cx="11570166" cy="12003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>
              <a:buNone/>
            </a:pPr>
            <a:r>
              <a:rPr lang="it-IT" sz="2400" dirty="0" smtClean="0"/>
              <a:t>Quando </a:t>
            </a:r>
            <a:r>
              <a:rPr lang="it-IT" sz="2400" dirty="0"/>
              <a:t>richiedete il cambio IBAN, ricordatevi sempre di inserire in allegato il modulo firmato e compilato. È un requisito indispensabile per procedere con l'aggiornamento dell'anagrafica</a:t>
            </a:r>
          </a:p>
        </p:txBody>
      </p:sp>
      <p:sp>
        <p:nvSpPr>
          <p:cNvPr id="6" name="Rettangolo 5">
            <a:extLst>
              <a:ext uri="{FF2B5EF4-FFF2-40B4-BE49-F238E27FC236}">
                <a16:creationId xmlns="" xmlns:a16="http://schemas.microsoft.com/office/drawing/2014/main" id="{E356074C-82BE-17A4-1D83-C435DA442A13}"/>
              </a:ext>
            </a:extLst>
          </p:cNvPr>
          <p:cNvSpPr/>
          <p:nvPr/>
        </p:nvSpPr>
        <p:spPr>
          <a:xfrm>
            <a:off x="7700181" y="-33867"/>
            <a:ext cx="42242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dirty="0">
                <a:ln w="12700">
                  <a:solidFill>
                    <a:schemeClr val="accent5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Dati </a:t>
            </a:r>
            <a:r>
              <a:rPr lang="it-IT" sz="5400" b="1" dirty="0" smtClean="0">
                <a:ln w="12700">
                  <a:solidFill>
                    <a:schemeClr val="accent5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Bancari</a:t>
            </a:r>
            <a:endParaRPr lang="it-IT" sz="5400" b="1" dirty="0">
              <a:ln w="12700">
                <a:solidFill>
                  <a:schemeClr val="accent5">
                    <a:lumMod val="60000"/>
                    <a:lumOff val="40000"/>
                  </a:schemeClr>
                </a:solidFill>
                <a:prstDash val="solid"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="" xmlns:a16="http://schemas.microsoft.com/office/drawing/2014/main" id="{0D9926D4-8B86-2345-ACCC-5407989E8E7B}"/>
              </a:ext>
            </a:extLst>
          </p:cNvPr>
          <p:cNvSpPr txBox="1"/>
          <p:nvPr/>
        </p:nvSpPr>
        <p:spPr>
          <a:xfrm>
            <a:off x="453317" y="5448932"/>
            <a:ext cx="11570166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>
              <a:buNone/>
            </a:pPr>
            <a:r>
              <a:rPr lang="it-IT" b="1" dirty="0"/>
              <a:t>Attenzione!!! L’IBAN CHE VIENE INSERITO DALL’UTENTE SU HR SERVE ESCLUSIVAMENTE PER LE MISSIONI.</a:t>
            </a:r>
            <a:endParaRPr lang="it-IT" dirty="0"/>
          </a:p>
        </p:txBody>
      </p:sp>
      <p:sp>
        <p:nvSpPr>
          <p:cNvPr id="8" name="CasellaDiTesto 7">
            <a:extLst>
              <a:ext uri="{FF2B5EF4-FFF2-40B4-BE49-F238E27FC236}">
                <a16:creationId xmlns="" xmlns:a16="http://schemas.microsoft.com/office/drawing/2014/main" id="{54CFED47-40DB-7D52-5988-0605A93658AB}"/>
              </a:ext>
            </a:extLst>
          </p:cNvPr>
          <p:cNvSpPr txBox="1"/>
          <p:nvPr/>
        </p:nvSpPr>
        <p:spPr>
          <a:xfrm>
            <a:off x="354249" y="2889243"/>
            <a:ext cx="11570166" cy="646331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r>
              <a:rPr lang="it-IT" b="1" dirty="0"/>
              <a:t>Link per raggiungere il </a:t>
            </a:r>
            <a:r>
              <a:rPr lang="it-IT" b="1" dirty="0" smtClean="0"/>
              <a:t>modulo: </a:t>
            </a:r>
            <a:r>
              <a:rPr lang="it-IT" dirty="0" smtClean="0"/>
              <a:t>https</a:t>
            </a:r>
            <a:r>
              <a:rPr lang="it-IT" dirty="0"/>
              <a:t>://servizi.ced.inaf.it/eve/solution.html?action=details&amp;objID=153#</a:t>
            </a:r>
          </a:p>
          <a:p>
            <a:pPr>
              <a:buNone/>
            </a:pPr>
            <a:endParaRPr lang="it-IT" dirty="0"/>
          </a:p>
        </p:txBody>
      </p:sp>
      <p:sp>
        <p:nvSpPr>
          <p:cNvPr id="10" name="CasellaDiTesto 9">
            <a:extLst>
              <a:ext uri="{FF2B5EF4-FFF2-40B4-BE49-F238E27FC236}">
                <a16:creationId xmlns="" xmlns:a16="http://schemas.microsoft.com/office/drawing/2014/main" id="{168AA9A0-CF86-672A-E72F-0618510CEBA2}"/>
              </a:ext>
            </a:extLst>
          </p:cNvPr>
          <p:cNvSpPr txBox="1"/>
          <p:nvPr/>
        </p:nvSpPr>
        <p:spPr>
          <a:xfrm>
            <a:off x="2748199" y="3864388"/>
            <a:ext cx="6782266" cy="400110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>
              <a:buNone/>
            </a:pPr>
            <a:r>
              <a:rPr lang="it-IT" sz="2000" dirty="0" smtClean="0"/>
              <a:t>Ticket</a:t>
            </a:r>
            <a:r>
              <a:rPr lang="it-IT" sz="2000" dirty="0"/>
              <a:t>: nel corpo del ticket deve essere digitato l’iban</a:t>
            </a:r>
          </a:p>
        </p:txBody>
      </p:sp>
      <p:pic>
        <p:nvPicPr>
          <p:cNvPr id="11" name="Picture 2">
            <a:extLst>
              <a:ext uri="{FF2B5EF4-FFF2-40B4-BE49-F238E27FC236}">
                <a16:creationId xmlns="" xmlns:a16="http://schemas.microsoft.com/office/drawing/2014/main" id="{F1BE39D6-493E-F381-9CED-789DEB94B8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8702" y="-172091"/>
            <a:ext cx="3017328" cy="1579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ttangolo 11">
            <a:extLst>
              <a:ext uri="{FF2B5EF4-FFF2-40B4-BE49-F238E27FC236}">
                <a16:creationId xmlns="" xmlns:a16="http://schemas.microsoft.com/office/drawing/2014/main" id="{498DC8DE-F338-56D9-9933-D0A10EFC7405}"/>
              </a:ext>
            </a:extLst>
          </p:cNvPr>
          <p:cNvSpPr/>
          <p:nvPr/>
        </p:nvSpPr>
        <p:spPr>
          <a:xfrm>
            <a:off x="4492727" y="173617"/>
            <a:ext cx="16466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dirty="0" smtClean="0">
                <a:ln w="12700">
                  <a:solidFill>
                    <a:schemeClr val="accent5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2">
                    <a:lumMod val="50000"/>
                    <a:lumOff val="5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CSA</a:t>
            </a:r>
            <a:endParaRPr lang="it-IT" sz="5400" b="1" dirty="0">
              <a:ln w="12700">
                <a:solidFill>
                  <a:schemeClr val="accent5">
                    <a:lumMod val="60000"/>
                    <a:lumOff val="40000"/>
                  </a:schemeClr>
                </a:solidFill>
                <a:prstDash val="solid"/>
              </a:ln>
              <a:solidFill>
                <a:schemeClr val="tx2">
                  <a:lumMod val="50000"/>
                  <a:lumOff val="50000"/>
                </a:schemeClr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22110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="" xmlns:a16="http://schemas.microsoft.com/office/drawing/2014/main" id="{DBF76F85-1CED-0D94-37E8-8ED159B5CA43}"/>
              </a:ext>
            </a:extLst>
          </p:cNvPr>
          <p:cNvSpPr/>
          <p:nvPr/>
        </p:nvSpPr>
        <p:spPr>
          <a:xfrm>
            <a:off x="9458794" y="-55033"/>
            <a:ext cx="25696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dirty="0" err="1">
                <a:ln w="12700">
                  <a:solidFill>
                    <a:schemeClr val="accent5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Ztravel</a:t>
            </a:r>
            <a:endParaRPr lang="it-IT" sz="5400" b="1" dirty="0">
              <a:ln w="12700">
                <a:solidFill>
                  <a:schemeClr val="accent5">
                    <a:lumMod val="60000"/>
                    <a:lumOff val="40000"/>
                  </a:schemeClr>
                </a:solidFill>
                <a:prstDash val="solid"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="" xmlns:a16="http://schemas.microsoft.com/office/drawing/2014/main" id="{F1BE39D6-493E-F381-9CED-789DEB94B8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7577" y="-210592"/>
            <a:ext cx="3017328" cy="1579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sellaDiTesto 5">
            <a:extLst>
              <a:ext uri="{FF2B5EF4-FFF2-40B4-BE49-F238E27FC236}">
                <a16:creationId xmlns="" xmlns:a16="http://schemas.microsoft.com/office/drawing/2014/main" id="{4F28EBA2-2DC3-37B2-224E-8C1CB844B416}"/>
              </a:ext>
            </a:extLst>
          </p:cNvPr>
          <p:cNvSpPr txBox="1"/>
          <p:nvPr/>
        </p:nvSpPr>
        <p:spPr>
          <a:xfrm>
            <a:off x="378593" y="5557814"/>
            <a:ext cx="11507003" cy="461665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r>
              <a:rPr lang="it-IT" sz="2400" dirty="0" smtClean="0"/>
              <a:t>Best – </a:t>
            </a:r>
            <a:r>
              <a:rPr lang="it-IT" sz="2400" dirty="0" err="1" smtClean="0"/>
              <a:t>Practice</a:t>
            </a:r>
            <a:r>
              <a:rPr lang="it-IT" sz="2400" dirty="0" smtClean="0"/>
              <a:t>: scannerizzazioni degli allegati fatte a bassa risoluzione. </a:t>
            </a:r>
            <a:endParaRPr lang="it-IT" sz="2400" dirty="0"/>
          </a:p>
        </p:txBody>
      </p:sp>
      <p:sp>
        <p:nvSpPr>
          <p:cNvPr id="2" name="Rettangolo 1"/>
          <p:cNvSpPr/>
          <p:nvPr/>
        </p:nvSpPr>
        <p:spPr>
          <a:xfrm>
            <a:off x="378593" y="2117170"/>
            <a:ext cx="11507003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r>
              <a:rPr lang="it-IT" sz="2400" b="1" dirty="0" smtClean="0"/>
              <a:t>🔄 </a:t>
            </a:r>
            <a:r>
              <a:rPr lang="it-IT" sz="2400" b="1" dirty="0"/>
              <a:t>Cambio Travel Policy (Piè di lista ➔ Forfait)</a:t>
            </a:r>
            <a:endParaRPr lang="it-IT" sz="2400" dirty="0"/>
          </a:p>
          <a:p>
            <a:r>
              <a:rPr lang="it-IT" sz="2400" b="1" dirty="0"/>
              <a:t>Azione Preliminare:</a:t>
            </a:r>
            <a:r>
              <a:rPr lang="it-IT" sz="2400" dirty="0"/>
              <a:t> Prima di richiedere il passaggio, è necessario </a:t>
            </a:r>
            <a:r>
              <a:rPr lang="it-IT" sz="2400" b="1" dirty="0"/>
              <a:t>cancellare tutte le spese</a:t>
            </a:r>
            <a:r>
              <a:rPr lang="it-IT" sz="2400" dirty="0"/>
              <a:t> già inserite a sistema</a:t>
            </a:r>
            <a:r>
              <a:rPr lang="it-IT" sz="2400" dirty="0" smtClean="0"/>
              <a:t>.</a:t>
            </a:r>
            <a:endParaRPr lang="it-IT" sz="2400" dirty="0"/>
          </a:p>
        </p:txBody>
      </p:sp>
      <p:sp>
        <p:nvSpPr>
          <p:cNvPr id="7" name="Rettangolo 6">
            <a:extLst>
              <a:ext uri="{FF2B5EF4-FFF2-40B4-BE49-F238E27FC236}">
                <a16:creationId xmlns="" xmlns:a16="http://schemas.microsoft.com/office/drawing/2014/main" id="{498DC8DE-F338-56D9-9933-D0A10EFC7405}"/>
              </a:ext>
            </a:extLst>
          </p:cNvPr>
          <p:cNvSpPr/>
          <p:nvPr/>
        </p:nvSpPr>
        <p:spPr>
          <a:xfrm>
            <a:off x="2878368" y="164688"/>
            <a:ext cx="549381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dirty="0" smtClean="0">
                <a:ln w="12700">
                  <a:solidFill>
                    <a:schemeClr val="accent5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Gestione spese </a:t>
            </a:r>
          </a:p>
          <a:p>
            <a:pPr algn="ctr"/>
            <a:r>
              <a:rPr lang="it-IT" sz="5400" b="1" dirty="0" smtClean="0">
                <a:ln w="12700">
                  <a:solidFill>
                    <a:schemeClr val="accent5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e policy</a:t>
            </a:r>
            <a:endParaRPr lang="it-IT" sz="5400" b="1" dirty="0">
              <a:ln w="12700">
                <a:solidFill>
                  <a:schemeClr val="accent5">
                    <a:lumMod val="60000"/>
                    <a:lumOff val="40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378592" y="3895162"/>
            <a:ext cx="11507003" cy="830997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r>
              <a:rPr lang="it-IT" sz="2400" b="1" dirty="0" smtClean="0"/>
              <a:t>Vincolo </a:t>
            </a:r>
            <a:r>
              <a:rPr lang="it-IT" sz="2400" b="1" dirty="0"/>
              <a:t>Tecnico:</a:t>
            </a:r>
            <a:r>
              <a:rPr lang="it-IT" sz="2400" dirty="0"/>
              <a:t> La presenza di voci di spesa in sospeso blocca la finalizzazione del cambio policy.</a:t>
            </a:r>
          </a:p>
        </p:txBody>
      </p:sp>
    </p:spTree>
    <p:extLst>
      <p:ext uri="{BB962C8B-B14F-4D97-AF65-F5344CB8AC3E}">
        <p14:creationId xmlns:p14="http://schemas.microsoft.com/office/powerpoint/2010/main" val="6013249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="" xmlns:a16="http://schemas.microsoft.com/office/drawing/2014/main" id="{A7D134FE-A211-F441-2B61-F753649B3DC3}"/>
              </a:ext>
            </a:extLst>
          </p:cNvPr>
          <p:cNvSpPr txBox="1"/>
          <p:nvPr/>
        </p:nvSpPr>
        <p:spPr>
          <a:xfrm>
            <a:off x="327258" y="3506252"/>
            <a:ext cx="11482939" cy="1015663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>
              <a:buNone/>
            </a:pPr>
            <a:r>
              <a:rPr lang="it-IT" sz="2000" b="1" dirty="0" smtClean="0"/>
              <a:t>Per </a:t>
            </a:r>
            <a:r>
              <a:rPr lang="it-IT" sz="2000" b="1" dirty="0"/>
              <a:t>la pubblicazione o il caricamento di file relativi ai bandi, non bisogna contattare direttamente la sede di Roma. Tutte le richieste devono essere inoltrate esclusivamente tramite il Portale Bandi</a:t>
            </a:r>
            <a:r>
              <a:rPr lang="it-IT" sz="2000" b="1" dirty="0" smtClean="0"/>
              <a:t>.</a:t>
            </a:r>
            <a:endParaRPr lang="it-IT" sz="2000" b="1" dirty="0"/>
          </a:p>
        </p:txBody>
      </p:sp>
      <p:sp>
        <p:nvSpPr>
          <p:cNvPr id="4" name="Rettangolo 3">
            <a:extLst>
              <a:ext uri="{FF2B5EF4-FFF2-40B4-BE49-F238E27FC236}">
                <a16:creationId xmlns="" xmlns:a16="http://schemas.microsoft.com/office/drawing/2014/main" id="{FB086AC5-9627-3650-F765-C3D060E16F2E}"/>
              </a:ext>
            </a:extLst>
          </p:cNvPr>
          <p:cNvSpPr/>
          <p:nvPr/>
        </p:nvSpPr>
        <p:spPr>
          <a:xfrm>
            <a:off x="7375002" y="0"/>
            <a:ext cx="46968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dirty="0">
                <a:ln w="12700">
                  <a:solidFill>
                    <a:schemeClr val="accent5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Portale Bandi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="" xmlns:a16="http://schemas.microsoft.com/office/drawing/2014/main" id="{B7E8014F-C5F6-2585-E903-28753FB339CA}"/>
              </a:ext>
            </a:extLst>
          </p:cNvPr>
          <p:cNvSpPr txBox="1"/>
          <p:nvPr/>
        </p:nvSpPr>
        <p:spPr>
          <a:xfrm>
            <a:off x="327256" y="6010079"/>
            <a:ext cx="11482939" cy="369332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it-IT" b="1" dirty="0" smtClean="0"/>
              <a:t>Per le richieste di abilitazione al portale bandi scrivere a pubblicazione_inpa@inaf.it</a:t>
            </a:r>
            <a:endParaRPr lang="it-IT" dirty="0"/>
          </a:p>
        </p:txBody>
      </p:sp>
      <p:pic>
        <p:nvPicPr>
          <p:cNvPr id="6" name="Picture 2">
            <a:extLst>
              <a:ext uri="{FF2B5EF4-FFF2-40B4-BE49-F238E27FC236}">
                <a16:creationId xmlns="" xmlns:a16="http://schemas.microsoft.com/office/drawing/2014/main" id="{F1BE39D6-493E-F381-9CED-789DEB94B8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7577" y="-210592"/>
            <a:ext cx="3017328" cy="1579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llout con freccia a destra 1"/>
          <p:cNvSpPr/>
          <p:nvPr/>
        </p:nvSpPr>
        <p:spPr>
          <a:xfrm>
            <a:off x="1965440" y="1192243"/>
            <a:ext cx="2829827" cy="2016550"/>
          </a:xfrm>
          <a:prstGeom prst="rightArrowCallout">
            <a:avLst>
              <a:gd name="adj1" fmla="val 23091"/>
              <a:gd name="adj2" fmla="val 26432"/>
              <a:gd name="adj3" fmla="val 35978"/>
              <a:gd name="adj4" fmla="val 64977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Caricamento del BANDO sul portale Bandi</a:t>
            </a:r>
            <a:endParaRPr lang="it-IT" dirty="0"/>
          </a:p>
        </p:txBody>
      </p:sp>
      <p:sp>
        <p:nvSpPr>
          <p:cNvPr id="11" name="Callout con freccia a destra 10"/>
          <p:cNvSpPr/>
          <p:nvPr/>
        </p:nvSpPr>
        <p:spPr>
          <a:xfrm>
            <a:off x="4795267" y="1220789"/>
            <a:ext cx="2829827" cy="2016550"/>
          </a:xfrm>
          <a:prstGeom prst="rightArrowCallout">
            <a:avLst>
              <a:gd name="adj1" fmla="val 23091"/>
              <a:gd name="adj2" fmla="val 26432"/>
              <a:gd name="adj3" fmla="val 35978"/>
              <a:gd name="adj4" fmla="val 64977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b="1" dirty="0" smtClean="0"/>
              <a:t>SID effettua il caricamento su INPA &gt; PICA </a:t>
            </a:r>
            <a:endParaRPr lang="it-IT" b="1" dirty="0"/>
          </a:p>
        </p:txBody>
      </p:sp>
      <p:sp>
        <p:nvSpPr>
          <p:cNvPr id="13" name="Rettangolo 12"/>
          <p:cNvSpPr/>
          <p:nvPr/>
        </p:nvSpPr>
        <p:spPr>
          <a:xfrm>
            <a:off x="7625094" y="1220790"/>
            <a:ext cx="2098308" cy="1988004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/>
              <a:t>TASK-FORCE pubblica sul sito istituzionale</a:t>
            </a:r>
            <a:endParaRPr lang="it-IT" b="1" dirty="0"/>
          </a:p>
        </p:txBody>
      </p:sp>
      <p:sp>
        <p:nvSpPr>
          <p:cNvPr id="14" name="Rettangolo 13"/>
          <p:cNvSpPr/>
          <p:nvPr/>
        </p:nvSpPr>
        <p:spPr>
          <a:xfrm>
            <a:off x="327257" y="4912054"/>
            <a:ext cx="11482939" cy="70788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r>
              <a:rPr lang="it-IT" sz="2000" dirty="0" smtClean="0"/>
              <a:t>Durante </a:t>
            </a:r>
            <a:r>
              <a:rPr lang="it-IT" sz="2000" dirty="0"/>
              <a:t>le festività, è obbligatorio rispettare le date di prenotazione per il caricamento. Non saranno accettati file inviati senza previa prenotazione.</a:t>
            </a:r>
          </a:p>
        </p:txBody>
      </p:sp>
    </p:spTree>
    <p:extLst>
      <p:ext uri="{BB962C8B-B14F-4D97-AF65-F5344CB8AC3E}">
        <p14:creationId xmlns:p14="http://schemas.microsoft.com/office/powerpoint/2010/main" val="4130504104"/>
      </p:ext>
    </p:extLst>
  </p:cSld>
  <p:clrMapOvr>
    <a:masterClrMapping/>
  </p:clrMapOvr>
</p:sld>
</file>

<file path=ppt/theme/theme1.xml><?xml version="1.0" encoding="utf-8"?>
<a:theme xmlns:a="http://schemas.openxmlformats.org/drawingml/2006/main" name="GradientRiseVTI">
  <a:themeElements>
    <a:clrScheme name="GradientRise">
      <a:dk1>
        <a:sysClr val="windowText" lastClr="000000"/>
      </a:dk1>
      <a:lt1>
        <a:srgbClr val="FFFFFF"/>
      </a:lt1>
      <a:dk2>
        <a:srgbClr val="3C0F3A"/>
      </a:dk2>
      <a:lt2>
        <a:srgbClr val="F1F2F2"/>
      </a:lt2>
      <a:accent1>
        <a:srgbClr val="A6025C"/>
      </a:accent1>
      <a:accent2>
        <a:srgbClr val="92248E"/>
      </a:accent2>
      <a:accent3>
        <a:srgbClr val="DE95C4"/>
      </a:accent3>
      <a:accent4>
        <a:srgbClr val="FE4A00"/>
      </a:accent4>
      <a:accent5>
        <a:srgbClr val="DA002F"/>
      </a:accent5>
      <a:accent6>
        <a:srgbClr val="FF907A"/>
      </a:accent6>
      <a:hlink>
        <a:srgbClr val="CA71E4"/>
      </a:hlink>
      <a:folHlink>
        <a:srgbClr val="E45E49"/>
      </a:folHlink>
    </a:clrScheme>
    <a:fontScheme name="Avenir">
      <a:majorFont>
        <a:latin typeface="Gill Sans Nova"/>
        <a:ea typeface=""/>
        <a:cs typeface=""/>
      </a:majorFont>
      <a:minorFont>
        <a:latin typeface="Gill Sans Nov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adientRiseVTI" id="{C2FC082F-B444-4222-AF20-78444CCB5722}" vid="{39F213E4-0CBC-40CB-B3F6-8C5562B6B99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897</TotalTime>
  <Words>814</Words>
  <Application>Microsoft Office PowerPoint</Application>
  <PresentationFormat>Widescreen</PresentationFormat>
  <Paragraphs>141</Paragraphs>
  <Slides>13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19" baseType="lpstr">
      <vt:lpstr>Aptos</vt:lpstr>
      <vt:lpstr>Aptos Narrow</vt:lpstr>
      <vt:lpstr>Arial</vt:lpstr>
      <vt:lpstr>Gill Sans Nova</vt:lpstr>
      <vt:lpstr>Times New Roman</vt:lpstr>
      <vt:lpstr>GradientRiseVTI</vt:lpstr>
      <vt:lpstr>  Gestionali in  pillole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Gestionali in  pillole</dc:title>
  <dc:creator>barbara neri</dc:creator>
  <cp:lastModifiedBy>barbara neri</cp:lastModifiedBy>
  <cp:revision>40</cp:revision>
  <dcterms:created xsi:type="dcterms:W3CDTF">2026-03-05T13:42:07Z</dcterms:created>
  <dcterms:modified xsi:type="dcterms:W3CDTF">2026-03-10T09:34:05Z</dcterms:modified>
</cp:coreProperties>
</file>