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66" r:id="rId3"/>
    <p:sldId id="258" r:id="rId4"/>
    <p:sldId id="259" r:id="rId5"/>
    <p:sldId id="260" r:id="rId6"/>
    <p:sldId id="267" r:id="rId7"/>
    <p:sldId id="261" r:id="rId8"/>
    <p:sldId id="262" r:id="rId9"/>
    <p:sldId id="263" r:id="rId10"/>
    <p:sldId id="264" r:id="rId11"/>
    <p:sldId id="265" r:id="rId12"/>
  </p:sldIdLst>
  <p:sldSz cx="14630400" cy="8229600"/>
  <p:notesSz cx="8229600" cy="14630400"/>
  <p:embeddedFontLst>
    <p:embeddedFont>
      <p:font typeface="Petrona Light" panose="020B0604020202020204" charset="0"/>
      <p:regular r:id="rId14"/>
      <p:italic r:id="rId15"/>
    </p:embeddedFont>
    <p:embeddedFont>
      <p:font typeface="Inter" panose="020B0604020202020204" charset="0"/>
      <p:regular r:id="rId16"/>
      <p:bold r:id="rId17"/>
      <p:italic r:id="rId18"/>
      <p:boldItalic r:id="rId19"/>
    </p:embeddedFont>
    <p:embeddedFont>
      <p:font typeface="Petrona Bold" panose="020B0604020202020204" charset="0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94" autoAdjust="0"/>
    <p:restoredTop sz="94610"/>
  </p:normalViewPr>
  <p:slideViewPr>
    <p:cSldViewPr snapToGrid="0" snapToObjects="1">
      <p:cViewPr varScale="1">
        <p:scale>
          <a:sx n="59" d="100"/>
          <a:sy n="59" d="100"/>
        </p:scale>
        <p:origin x="4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iacalone\Dropbox\backup%20al%2025.10.19\1%20a%20modo%20mio\1.%20INAF\documenti%20dal%202%20di%20settembre%202024\area%20Formazione\procedura%20Formazione%202025\risultati%20Formazione%202025\risultati%20formazione%202025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/>
              <a:t>Grado di raggiungimento del target (Direttiva</a:t>
            </a:r>
            <a:r>
              <a:rPr lang="it-IT" baseline="0" dirty="0"/>
              <a:t> Zangrillo) Personale TD e TI</a:t>
            </a:r>
            <a:r>
              <a:rPr lang="it-IT" dirty="0"/>
              <a:t>: </a:t>
            </a:r>
            <a:r>
              <a:rPr lang="it-IT" sz="1400" b="0" i="0" u="none" strike="noStrike" baseline="0" dirty="0">
                <a:effectLst/>
              </a:rPr>
              <a:t>l’obiettivo minimo delle 40 ore di formazione pro capite. </a:t>
            </a:r>
            <a:endParaRPr lang="it-IT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Foglio1!$B$1:$B$2</c:f>
              <c:strCache>
                <c:ptCount val="2"/>
                <c:pt idx="0">
                  <c:v>Risultati Formazione INAF 2025</c:v>
                </c:pt>
                <c:pt idx="1">
                  <c:v>Grado di raggiungimento del target: la percentuale di personale, suddivisa per singola Struttura che ha completato l’obiettivo minimo delle 40 ore di formazione pro capite;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Foglio1!$A$3:$A$20</c:f>
              <c:strCache>
                <c:ptCount val="18"/>
                <c:pt idx="1">
                  <c:v>OA Trieste</c:v>
                </c:pt>
                <c:pt idx="2">
                  <c:v>IAPS Roma</c:v>
                </c:pt>
                <c:pt idx="3">
                  <c:v>OA Torino</c:v>
                </c:pt>
                <c:pt idx="4">
                  <c:v>IRA Bologna</c:v>
                </c:pt>
                <c:pt idx="5">
                  <c:v>OA Padova</c:v>
                </c:pt>
                <c:pt idx="6">
                  <c:v>OA Arcetri</c:v>
                </c:pt>
                <c:pt idx="7">
                  <c:v>OA Catania</c:v>
                </c:pt>
                <c:pt idx="8">
                  <c:v>IASF Palermo</c:v>
                </c:pt>
                <c:pt idx="9">
                  <c:v>OA Brera</c:v>
                </c:pt>
                <c:pt idx="10">
                  <c:v>OAS Bologna</c:v>
                </c:pt>
                <c:pt idx="11">
                  <c:v>OA Cagliari</c:v>
                </c:pt>
                <c:pt idx="12">
                  <c:v>OA Roma</c:v>
                </c:pt>
                <c:pt idx="13">
                  <c:v>IASF Milano</c:v>
                </c:pt>
                <c:pt idx="14">
                  <c:v>OA Palermo</c:v>
                </c:pt>
                <c:pt idx="15">
                  <c:v>OA Abruzzo</c:v>
                </c:pt>
                <c:pt idx="16">
                  <c:v>OACapodimonte</c:v>
                </c:pt>
                <c:pt idx="17">
                  <c:v>Sede Centrale</c:v>
                </c:pt>
              </c:strCache>
            </c:strRef>
          </c:cat>
          <c:val>
            <c:numRef>
              <c:f>Foglio1!$B$3:$B$20</c:f>
              <c:numCache>
                <c:formatCode>0%</c:formatCode>
                <c:ptCount val="18"/>
                <c:pt idx="1">
                  <c:v>0.84</c:v>
                </c:pt>
                <c:pt idx="2">
                  <c:v>0.75</c:v>
                </c:pt>
                <c:pt idx="3">
                  <c:v>0.96250000000000002</c:v>
                </c:pt>
                <c:pt idx="4">
                  <c:v>0.96</c:v>
                </c:pt>
                <c:pt idx="5">
                  <c:v>1</c:v>
                </c:pt>
                <c:pt idx="6">
                  <c:v>0.83</c:v>
                </c:pt>
                <c:pt idx="7">
                  <c:v>0.85</c:v>
                </c:pt>
                <c:pt idx="8">
                  <c:v>0.91890000000000005</c:v>
                </c:pt>
                <c:pt idx="9">
                  <c:v>0.77</c:v>
                </c:pt>
                <c:pt idx="10">
                  <c:v>0.99</c:v>
                </c:pt>
                <c:pt idx="11">
                  <c:v>0.94</c:v>
                </c:pt>
                <c:pt idx="12">
                  <c:v>0.94</c:v>
                </c:pt>
                <c:pt idx="13">
                  <c:v>1</c:v>
                </c:pt>
                <c:pt idx="14">
                  <c:v>0.85</c:v>
                </c:pt>
                <c:pt idx="15">
                  <c:v>1</c:v>
                </c:pt>
                <c:pt idx="16">
                  <c:v>0.77</c:v>
                </c:pt>
                <c:pt idx="17">
                  <c:v>0.97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5CF-429D-AF5F-B2A617918D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9565608"/>
        <c:axId val="13483920"/>
      </c:barChart>
      <c:catAx>
        <c:axId val="309565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3483920"/>
        <c:crossesAt val="0"/>
        <c:auto val="1"/>
        <c:lblAlgn val="ctr"/>
        <c:lblOffset val="100"/>
        <c:noMultiLvlLbl val="0"/>
      </c:catAx>
      <c:valAx>
        <c:axId val="13483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09565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538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538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7D535DE3-A7B8-4E37-8626-21802E07F4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13"/>
          <a:stretch/>
        </p:blipFill>
        <p:spPr>
          <a:xfrm>
            <a:off x="10125053" y="2903762"/>
            <a:ext cx="772443" cy="804906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643183" y="3019306"/>
            <a:ext cx="10889456" cy="651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Organizzazione e capitale umano: </a:t>
            </a:r>
            <a:r>
              <a:rPr lang="en-US" sz="4100" b="1" dirty="0">
                <a:solidFill>
                  <a:srgbClr val="007EBD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Forma    </a:t>
            </a:r>
            <a:r>
              <a:rPr lang="en-US" sz="4100" b="1" dirty="0" err="1">
                <a:solidFill>
                  <a:srgbClr val="007EBD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ione</a:t>
            </a:r>
            <a:endParaRPr lang="en-US" sz="4100" dirty="0"/>
          </a:p>
        </p:txBody>
      </p:sp>
      <p:sp>
        <p:nvSpPr>
          <p:cNvPr id="3" name="Text 1"/>
          <p:cNvSpPr/>
          <p:nvPr/>
        </p:nvSpPr>
        <p:spPr>
          <a:xfrm>
            <a:off x="793790" y="4284702"/>
            <a:ext cx="10891123" cy="3906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| USC-C General Assembly – Trieste | 10 marzo 2026</a:t>
            </a:r>
            <a:endParaRPr lang="en-US" sz="2450" dirty="0"/>
          </a:p>
        </p:txBody>
      </p:sp>
      <p:pic>
        <p:nvPicPr>
          <p:cNvPr id="4" name="image1.png">
            <a:extLst>
              <a:ext uri="{FF2B5EF4-FFF2-40B4-BE49-F238E27FC236}">
                <a16:creationId xmlns:a16="http://schemas.microsoft.com/office/drawing/2014/main" xmlns="" id="{E6ADA798-3BD6-4327-8CDA-042706D106C7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10897496" y="688490"/>
            <a:ext cx="2375386" cy="1172583"/>
          </a:xfrm>
          <a:prstGeom prst="rect">
            <a:avLst/>
          </a:prstGeom>
          <a:ln/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86F4F10A-8426-40EE-947C-8AA6BAC6B61F}"/>
              </a:ext>
            </a:extLst>
          </p:cNvPr>
          <p:cNvSpPr txBox="1"/>
          <p:nvPr/>
        </p:nvSpPr>
        <p:spPr>
          <a:xfrm>
            <a:off x="793790" y="5210294"/>
            <a:ext cx="7315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Relatore</a:t>
            </a:r>
            <a:r>
              <a:rPr lang="en-US" sz="18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: Vito Giacalone</a:t>
            </a:r>
          </a:p>
          <a:p>
            <a:r>
              <a:rPr lang="en-US" b="1" dirty="0" err="1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Servizio</a:t>
            </a:r>
            <a:r>
              <a:rPr lang="en-US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di Staff </a:t>
            </a:r>
            <a:r>
              <a:rPr lang="en-US" b="1" dirty="0" err="1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alla</a:t>
            </a:r>
            <a:r>
              <a:rPr lang="en-US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Direzione</a:t>
            </a:r>
            <a:r>
              <a:rPr lang="en-US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Generale</a:t>
            </a:r>
            <a:endParaRPr lang="en-US" b="1" dirty="0">
              <a:solidFill>
                <a:srgbClr val="000000"/>
              </a:solidFill>
              <a:latin typeface="Petrona Bold" pitchFamily="34" charset="0"/>
              <a:ea typeface="Petrona Bold" pitchFamily="34" charset="-122"/>
              <a:cs typeface="Petrona Bold" pitchFamily="34" charset="-120"/>
            </a:endParaRPr>
          </a:p>
          <a:p>
            <a:r>
              <a:rPr lang="en-US" sz="1800" b="1" dirty="0" err="1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Ufficio</a:t>
            </a:r>
            <a:r>
              <a:rPr lang="en-US" sz="18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Benessere</a:t>
            </a:r>
            <a:r>
              <a:rPr lang="en-US" sz="18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Organizzativo</a:t>
            </a:r>
            <a:r>
              <a:rPr lang="en-US" sz="18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e </a:t>
            </a:r>
            <a:r>
              <a:rPr lang="en-US" sz="1800" b="1" dirty="0" err="1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Fabbisogni</a:t>
            </a:r>
            <a:r>
              <a:rPr lang="en-US" sz="18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Formativi</a:t>
            </a:r>
            <a:r>
              <a:rPr lang="en-US" sz="18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  <a:endParaRPr lang="it-IT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208246"/>
            <a:ext cx="5209937" cy="651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Novità Aprile 2026</a:t>
            </a:r>
            <a:endParaRPr lang="en-US" sz="4100" dirty="0"/>
          </a:p>
        </p:txBody>
      </p:sp>
      <p:sp>
        <p:nvSpPr>
          <p:cNvPr id="4" name="Text 1"/>
          <p:cNvSpPr/>
          <p:nvPr/>
        </p:nvSpPr>
        <p:spPr>
          <a:xfrm>
            <a:off x="793790" y="1938814"/>
            <a:ext cx="7556421" cy="7812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4° Progetto PerformaPA: "</a:t>
            </a:r>
            <a:r>
              <a:rPr lang="en-US" sz="2450" b="1" dirty="0">
                <a:solidFill>
                  <a:srgbClr val="007EBD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Benessere Organizzativo e Valori Etici</a:t>
            </a:r>
            <a:r>
              <a:rPr lang="en-US" sz="24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"</a:t>
            </a:r>
            <a:endParaRPr lang="en-US" sz="2450" dirty="0"/>
          </a:p>
        </p:txBody>
      </p:sp>
      <p:sp>
        <p:nvSpPr>
          <p:cNvPr id="5" name="Text 2"/>
          <p:cNvSpPr/>
          <p:nvPr/>
        </p:nvSpPr>
        <p:spPr>
          <a:xfrm>
            <a:off x="793790" y="3196352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Iscritti</a:t>
            </a:r>
            <a:r>
              <a:rPr lang="en-US" sz="15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: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214 partecipanti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793790" y="3692485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Investimento: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420€/persona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4821674" y="3196352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Modalità (26 ore):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6h FAD Sincrona + 20h FAD Asincrona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793790" y="4411861"/>
            <a:ext cx="7556421" cy="737592"/>
          </a:xfrm>
          <a:prstGeom prst="roundRect">
            <a:avLst>
              <a:gd name="adj" fmla="val 11302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999768" y="4617839"/>
            <a:ext cx="4118134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1. Clima organizzativo e inclusività</a:t>
            </a:r>
            <a:endParaRPr lang="en-US" sz="2050" dirty="0"/>
          </a:p>
        </p:txBody>
      </p:sp>
      <p:sp>
        <p:nvSpPr>
          <p:cNvPr id="10" name="Shape 7"/>
          <p:cNvSpPr/>
          <p:nvPr/>
        </p:nvSpPr>
        <p:spPr>
          <a:xfrm>
            <a:off x="793790" y="5347811"/>
            <a:ext cx="7556421" cy="737592"/>
          </a:xfrm>
          <a:prstGeom prst="roundRect">
            <a:avLst>
              <a:gd name="adj" fmla="val 11302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99768" y="5553789"/>
            <a:ext cx="6143982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2. Prevenzione del disagio e linguaggio non violento</a:t>
            </a:r>
            <a:endParaRPr lang="en-US" sz="2050" dirty="0"/>
          </a:p>
        </p:txBody>
      </p:sp>
      <p:sp>
        <p:nvSpPr>
          <p:cNvPr id="12" name="Shape 9"/>
          <p:cNvSpPr/>
          <p:nvPr/>
        </p:nvSpPr>
        <p:spPr>
          <a:xfrm>
            <a:off x="793790" y="6283762"/>
            <a:ext cx="7556421" cy="737592"/>
          </a:xfrm>
          <a:prstGeom prst="roundRect">
            <a:avLst>
              <a:gd name="adj" fmla="val 11302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999768" y="6489740"/>
            <a:ext cx="4254341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3. Leadership e gestione dello stress</a:t>
            </a:r>
            <a:endParaRPr lang="en-US" sz="2050" dirty="0"/>
          </a:p>
        </p:txBody>
      </p:sp>
      <p:pic>
        <p:nvPicPr>
          <p:cNvPr id="14" name="image1.png">
            <a:extLst>
              <a:ext uri="{FF2B5EF4-FFF2-40B4-BE49-F238E27FC236}">
                <a16:creationId xmlns:a16="http://schemas.microsoft.com/office/drawing/2014/main" xmlns="" id="{B8587DC3-1AEE-4525-9F60-92FBB7092174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11736592" y="853244"/>
            <a:ext cx="1333949" cy="7100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91446" y="3256478"/>
            <a:ext cx="1274516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Concludo</a:t>
            </a: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con un </a:t>
            </a:r>
            <a:r>
              <a:rPr lang="en-US" sz="20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mio</a:t>
            </a: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0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pensiero</a:t>
            </a: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:</a:t>
            </a:r>
          </a:p>
          <a:p>
            <a:pPr marL="0" indent="0" algn="l">
              <a:lnSpc>
                <a:spcPts val="2500"/>
              </a:lnSpc>
              <a:buNone/>
            </a:pPr>
            <a:endParaRPr lang="en-US" sz="2000" dirty="0">
              <a:solidFill>
                <a:srgbClr val="272525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</a:t>
            </a:r>
            <a:r>
              <a:rPr lang="en-US" sz="2000" i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Applicare la scienza al quotidiano significa dare spazio al dubbio che costruisce, anziché alla certezza che divide. Se i fatti guidano le decisioni, la fiducia guida i rapporti</a:t>
            </a: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."</a:t>
            </a:r>
            <a:endParaRPr lang="en-US" sz="2000" dirty="0"/>
          </a:p>
        </p:txBody>
      </p:sp>
      <p:sp>
        <p:nvSpPr>
          <p:cNvPr id="3" name="Shape 1"/>
          <p:cNvSpPr/>
          <p:nvPr/>
        </p:nvSpPr>
        <p:spPr>
          <a:xfrm>
            <a:off x="793789" y="3185175"/>
            <a:ext cx="45719" cy="1236217"/>
          </a:xfrm>
          <a:prstGeom prst="rect">
            <a:avLst/>
          </a:prstGeom>
          <a:solidFill>
            <a:srgbClr val="007EBD"/>
          </a:solidFill>
          <a:ln/>
        </p:spPr>
      </p:sp>
      <p:sp>
        <p:nvSpPr>
          <p:cNvPr id="4" name="Text 2"/>
          <p:cNvSpPr/>
          <p:nvPr/>
        </p:nvSpPr>
        <p:spPr>
          <a:xfrm>
            <a:off x="793790" y="5037287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Buon lavoro a tutti!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5578069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Relatore: Vito Giacalone | USC-C General Assembly – Trieste | 10 marzo 2026</a:t>
            </a:r>
            <a:endParaRPr lang="en-US" sz="1550" dirty="0"/>
          </a:p>
        </p:txBody>
      </p:sp>
      <p:pic>
        <p:nvPicPr>
          <p:cNvPr id="6" name="image1.png">
            <a:extLst>
              <a:ext uri="{FF2B5EF4-FFF2-40B4-BE49-F238E27FC236}">
                <a16:creationId xmlns:a16="http://schemas.microsoft.com/office/drawing/2014/main" xmlns="" id="{4CA35FC5-A9F0-4F6D-80C5-ECD4F25661E1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0897496" y="688490"/>
            <a:ext cx="2375386" cy="1172583"/>
          </a:xfrm>
          <a:prstGeom prst="rect">
            <a:avLst/>
          </a:prstGeom>
          <a:ln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5181" y="806291"/>
            <a:ext cx="1918930" cy="916424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93790" y="1722715"/>
            <a:ext cx="2175629" cy="300990"/>
          </a:xfrm>
          <a:prstGeom prst="roundRect">
            <a:avLst>
              <a:gd name="adj" fmla="val 18833"/>
            </a:avLst>
          </a:prstGeom>
          <a:solidFill>
            <a:srgbClr val="CCEEFF"/>
          </a:solidFill>
          <a:ln/>
        </p:spPr>
      </p:sp>
      <p:sp>
        <p:nvSpPr>
          <p:cNvPr id="4" name="Text 1"/>
          <p:cNvSpPr/>
          <p:nvPr/>
        </p:nvSpPr>
        <p:spPr>
          <a:xfrm>
            <a:off x="894993" y="1773317"/>
            <a:ext cx="1973223" cy="1997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PUBBLICA AMMINISTRAZIONE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793790" y="2080974"/>
            <a:ext cx="4980146" cy="5534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4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Il Framework Normativo</a:t>
            </a:r>
            <a:endParaRPr lang="en-US" sz="3450" dirty="0"/>
          </a:p>
        </p:txBody>
      </p:sp>
      <p:sp>
        <p:nvSpPr>
          <p:cNvPr id="6" name="Text 3"/>
          <p:cNvSpPr/>
          <p:nvPr/>
        </p:nvSpPr>
        <p:spPr>
          <a:xfrm>
            <a:off x="793790" y="2691646"/>
            <a:ext cx="3824526" cy="276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007EBD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Direttiva Zangrillo — 14 gennaio 2025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672346" y="3183493"/>
            <a:ext cx="4943951" cy="4401026"/>
          </a:xfrm>
          <a:prstGeom prst="roundRect">
            <a:avLst>
              <a:gd name="adj" fmla="val 276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/>
        </p:spPr>
        <p:txBody>
          <a:bodyPr/>
          <a:lstStyle/>
          <a:p>
            <a:endParaRPr lang="it-IT" dirty="0"/>
          </a:p>
        </p:txBody>
      </p:sp>
      <p:sp>
        <p:nvSpPr>
          <p:cNvPr id="8" name="Text 5"/>
          <p:cNvSpPr/>
          <p:nvPr/>
        </p:nvSpPr>
        <p:spPr>
          <a:xfrm>
            <a:off x="840938" y="3326844"/>
            <a:ext cx="2214205" cy="276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Obiettivo Target</a:t>
            </a:r>
            <a:endParaRPr lang="en-US" sz="1700" dirty="0"/>
          </a:p>
        </p:txBody>
      </p:sp>
      <p:sp>
        <p:nvSpPr>
          <p:cNvPr id="9" name="Text 6"/>
          <p:cNvSpPr/>
          <p:nvPr/>
        </p:nvSpPr>
        <p:spPr>
          <a:xfrm>
            <a:off x="840938" y="3747016"/>
            <a:ext cx="4606766" cy="7490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Minimo </a:t>
            </a:r>
            <a:r>
              <a:rPr lang="en-US" sz="130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40 ore di formazione pro-capite annue</a:t>
            </a:r>
            <a:r>
              <a:rPr lang="en-US" sz="13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equivalente a una settimana lavorativa intera dedicata allo sviluppo delle competenze.</a:t>
            </a:r>
            <a:endParaRPr lang="en-US" sz="1300" dirty="0"/>
          </a:p>
        </p:txBody>
      </p:sp>
      <p:sp>
        <p:nvSpPr>
          <p:cNvPr id="10" name="Shape 7"/>
          <p:cNvSpPr/>
          <p:nvPr/>
        </p:nvSpPr>
        <p:spPr>
          <a:xfrm>
            <a:off x="840938" y="4741573"/>
            <a:ext cx="4606766" cy="28694"/>
          </a:xfrm>
          <a:prstGeom prst="rect">
            <a:avLst/>
          </a:prstGeom>
          <a:solidFill>
            <a:srgbClr val="000000">
              <a:alpha val="50000"/>
            </a:srgbClr>
          </a:solidFill>
          <a:ln/>
        </p:spPr>
      </p:sp>
      <p:sp>
        <p:nvSpPr>
          <p:cNvPr id="11" name="Text 8"/>
          <p:cNvSpPr/>
          <p:nvPr/>
        </p:nvSpPr>
        <p:spPr>
          <a:xfrm>
            <a:off x="840938" y="4931450"/>
            <a:ext cx="2214205" cy="276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Mission</a:t>
            </a:r>
            <a:endParaRPr lang="en-US" sz="1700" dirty="0"/>
          </a:p>
        </p:txBody>
      </p:sp>
      <p:sp>
        <p:nvSpPr>
          <p:cNvPr id="12" name="Text 9"/>
          <p:cNvSpPr/>
          <p:nvPr/>
        </p:nvSpPr>
        <p:spPr>
          <a:xfrm>
            <a:off x="840938" y="5351621"/>
            <a:ext cx="4606766" cy="4993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Valorizzazione delle persone come leva strategica per la creazione di </a:t>
            </a:r>
            <a:r>
              <a:rPr lang="en-US" sz="130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Valore Pubblico</a:t>
            </a:r>
            <a:r>
              <a:rPr lang="en-US" sz="13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duraturo e misurabile.</a:t>
            </a:r>
            <a:endParaRPr lang="en-US" sz="1300" dirty="0"/>
          </a:p>
        </p:txBody>
      </p:sp>
      <p:sp>
        <p:nvSpPr>
          <p:cNvPr id="13" name="Shape 10"/>
          <p:cNvSpPr/>
          <p:nvPr/>
        </p:nvSpPr>
        <p:spPr>
          <a:xfrm>
            <a:off x="840938" y="6096504"/>
            <a:ext cx="4606766" cy="28694"/>
          </a:xfrm>
          <a:prstGeom prst="rect">
            <a:avLst/>
          </a:prstGeom>
          <a:solidFill>
            <a:srgbClr val="000000">
              <a:alpha val="50000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840938" y="6286381"/>
            <a:ext cx="2214205" cy="276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Performance</a:t>
            </a:r>
            <a:endParaRPr lang="en-US" sz="1700" dirty="0"/>
          </a:p>
        </p:txBody>
      </p:sp>
      <p:sp>
        <p:nvSpPr>
          <p:cNvPr id="15" name="Text 12"/>
          <p:cNvSpPr/>
          <p:nvPr/>
        </p:nvSpPr>
        <p:spPr>
          <a:xfrm>
            <a:off x="840938" y="6706553"/>
            <a:ext cx="4606766" cy="7490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 formazione diventa un </a:t>
            </a:r>
            <a:r>
              <a:rPr lang="en-US" sz="130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obiettivo specifico</a:t>
            </a:r>
            <a:r>
              <a:rPr lang="en-US" sz="13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assegnato a ogni dirigente, integrato nel ciclo della performance individuale e organizzativa.</a:t>
            </a:r>
            <a:endParaRPr lang="en-US" sz="1300" dirty="0"/>
          </a:p>
        </p:txBody>
      </p:sp>
      <p:sp>
        <p:nvSpPr>
          <p:cNvPr id="17" name="Shape 14"/>
          <p:cNvSpPr/>
          <p:nvPr/>
        </p:nvSpPr>
        <p:spPr>
          <a:xfrm>
            <a:off x="5913953" y="3764875"/>
            <a:ext cx="7930158" cy="2074783"/>
          </a:xfrm>
          <a:prstGeom prst="roundRect">
            <a:avLst>
              <a:gd name="adj" fmla="val 3415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18" name="Shape 15"/>
          <p:cNvSpPr/>
          <p:nvPr/>
        </p:nvSpPr>
        <p:spPr>
          <a:xfrm>
            <a:off x="5921573" y="3772495"/>
            <a:ext cx="7914918" cy="436840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9" name="Text 16"/>
          <p:cNvSpPr/>
          <p:nvPr/>
        </p:nvSpPr>
        <p:spPr>
          <a:xfrm>
            <a:off x="6090404" y="3866078"/>
            <a:ext cx="2033468" cy="2496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Destinatario</a:t>
            </a:r>
            <a:endParaRPr lang="en-US" sz="1300" dirty="0"/>
          </a:p>
        </p:txBody>
      </p:sp>
      <p:sp>
        <p:nvSpPr>
          <p:cNvPr id="20" name="Text 17"/>
          <p:cNvSpPr/>
          <p:nvPr/>
        </p:nvSpPr>
        <p:spPr>
          <a:xfrm>
            <a:off x="8468678" y="3866078"/>
            <a:ext cx="2425303" cy="2496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Focus della Performance</a:t>
            </a:r>
            <a:endParaRPr lang="en-US" sz="1300" dirty="0"/>
          </a:p>
        </p:txBody>
      </p:sp>
      <p:sp>
        <p:nvSpPr>
          <p:cNvPr id="21" name="Text 18"/>
          <p:cNvSpPr/>
          <p:nvPr/>
        </p:nvSpPr>
        <p:spPr>
          <a:xfrm>
            <a:off x="11238786" y="3866078"/>
            <a:ext cx="2429113" cy="2496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Obiettivo Principale</a:t>
            </a:r>
            <a:endParaRPr lang="en-US" sz="1300" dirty="0"/>
          </a:p>
        </p:txBody>
      </p:sp>
      <p:sp>
        <p:nvSpPr>
          <p:cNvPr id="22" name="Shape 19"/>
          <p:cNvSpPr/>
          <p:nvPr/>
        </p:nvSpPr>
        <p:spPr>
          <a:xfrm>
            <a:off x="5921573" y="4209336"/>
            <a:ext cx="7914918" cy="68651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3" name="Text 20"/>
          <p:cNvSpPr/>
          <p:nvPr/>
        </p:nvSpPr>
        <p:spPr>
          <a:xfrm>
            <a:off x="6090404" y="4302919"/>
            <a:ext cx="2033468" cy="2496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b="1" dirty="0">
                <a:solidFill>
                  <a:srgbClr val="007EB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Dirigente</a:t>
            </a:r>
            <a:endParaRPr lang="en-US" sz="1300" dirty="0"/>
          </a:p>
        </p:txBody>
      </p:sp>
      <p:sp>
        <p:nvSpPr>
          <p:cNvPr id="24" name="Text 21"/>
          <p:cNvSpPr/>
          <p:nvPr/>
        </p:nvSpPr>
        <p:spPr>
          <a:xfrm>
            <a:off x="8468678" y="4302919"/>
            <a:ext cx="2425303" cy="2496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Strategico e Gestionale</a:t>
            </a:r>
            <a:endParaRPr lang="en-US" sz="1300" dirty="0"/>
          </a:p>
        </p:txBody>
      </p:sp>
      <p:sp>
        <p:nvSpPr>
          <p:cNvPr id="25" name="Text 22"/>
          <p:cNvSpPr/>
          <p:nvPr/>
        </p:nvSpPr>
        <p:spPr>
          <a:xfrm>
            <a:off x="11238786" y="4302919"/>
            <a:ext cx="2429113" cy="4993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Raggiungimento dei risultati dell'ufficio e crescita del team</a:t>
            </a:r>
            <a:endParaRPr lang="en-US" sz="1300" dirty="0"/>
          </a:p>
        </p:txBody>
      </p:sp>
      <p:sp>
        <p:nvSpPr>
          <p:cNvPr id="26" name="Shape 23"/>
          <p:cNvSpPr/>
          <p:nvPr/>
        </p:nvSpPr>
        <p:spPr>
          <a:xfrm>
            <a:off x="5921573" y="4895850"/>
            <a:ext cx="7914918" cy="936188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7" name="Text 24"/>
          <p:cNvSpPr/>
          <p:nvPr/>
        </p:nvSpPr>
        <p:spPr>
          <a:xfrm>
            <a:off x="6090404" y="4989433"/>
            <a:ext cx="2033468" cy="2496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b="1" dirty="0">
                <a:solidFill>
                  <a:srgbClr val="007EB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Lavoratore</a:t>
            </a:r>
            <a:endParaRPr lang="en-US" sz="1300" dirty="0"/>
          </a:p>
        </p:txBody>
      </p:sp>
      <p:sp>
        <p:nvSpPr>
          <p:cNvPr id="28" name="Text 25"/>
          <p:cNvSpPr/>
          <p:nvPr/>
        </p:nvSpPr>
        <p:spPr>
          <a:xfrm>
            <a:off x="8468678" y="4989433"/>
            <a:ext cx="2425303" cy="2496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Operativo e Comportamentale</a:t>
            </a:r>
            <a:endParaRPr lang="en-US" sz="1300" dirty="0"/>
          </a:p>
        </p:txBody>
      </p:sp>
      <p:sp>
        <p:nvSpPr>
          <p:cNvPr id="29" name="Text 26"/>
          <p:cNvSpPr/>
          <p:nvPr/>
        </p:nvSpPr>
        <p:spPr>
          <a:xfrm>
            <a:off x="11238786" y="4989433"/>
            <a:ext cx="2429113" cy="7490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Contributo individuale e miglioramento delle competenze</a:t>
            </a:r>
            <a:endParaRPr lang="en-US" sz="1300" dirty="0"/>
          </a:p>
        </p:txBody>
      </p:sp>
      <p:sp>
        <p:nvSpPr>
          <p:cNvPr id="30" name="Shape 27"/>
          <p:cNvSpPr/>
          <p:nvPr/>
        </p:nvSpPr>
        <p:spPr>
          <a:xfrm>
            <a:off x="5913953" y="6000869"/>
            <a:ext cx="7930158" cy="1147763"/>
          </a:xfrm>
          <a:prstGeom prst="roundRect">
            <a:avLst>
              <a:gd name="adj" fmla="val 6173"/>
            </a:avLst>
          </a:prstGeom>
          <a:solidFill>
            <a:srgbClr val="B3E5FF"/>
          </a:solidFill>
          <a:ln/>
        </p:spPr>
      </p:sp>
      <p:pic>
        <p:nvPicPr>
          <p:cNvPr id="3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2546" y="6246971"/>
            <a:ext cx="210860" cy="168593"/>
          </a:xfrm>
          <a:prstGeom prst="rect">
            <a:avLst/>
          </a:prstGeom>
        </p:spPr>
      </p:pic>
      <p:sp>
        <p:nvSpPr>
          <p:cNvPr id="32" name="Text 28"/>
          <p:cNvSpPr/>
          <p:nvPr/>
        </p:nvSpPr>
        <p:spPr>
          <a:xfrm>
            <a:off x="6461998" y="6186368"/>
            <a:ext cx="7213521" cy="7490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 Direttiva Zangrillo segna un cambio di paradigma: la formazione non è più un'attività accessoria, ma un pilastro della strategia organizzativa della PA, con ricadute dirette sulla valutazione delle performance a tutti i livelli.</a:t>
            </a:r>
            <a:endParaRPr lang="en-US" sz="13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0690" y="564237"/>
            <a:ext cx="7622619" cy="12480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L'Opportunità PerformaPA (</a:t>
            </a:r>
            <a:r>
              <a:rPr lang="en-US" sz="3900" b="1" dirty="0" err="1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Formez</a:t>
            </a:r>
            <a:r>
              <a:rPr lang="en-US" sz="39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): 2025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60690" y="2085618"/>
            <a:ext cx="7622619" cy="2977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u="sng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n. 3 </a:t>
            </a:r>
            <a:r>
              <a:rPr lang="en-US" sz="1450" u="sng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Progetti</a:t>
            </a:r>
            <a:r>
              <a:rPr lang="en-US" sz="1450" u="sng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450" u="sng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finanziati</a:t>
            </a:r>
            <a:endParaRPr lang="en-US" sz="1450" u="sng" dirty="0"/>
          </a:p>
        </p:txBody>
      </p:sp>
      <p:sp>
        <p:nvSpPr>
          <p:cNvPr id="5" name="Shape 2"/>
          <p:cNvSpPr/>
          <p:nvPr/>
        </p:nvSpPr>
        <p:spPr>
          <a:xfrm>
            <a:off x="760690" y="2588419"/>
            <a:ext cx="190143" cy="1141095"/>
          </a:xfrm>
          <a:prstGeom prst="roundRect">
            <a:avLst>
              <a:gd name="adj" fmla="val 42012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1132999" y="2778562"/>
            <a:ext cx="5170051" cy="312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Corso Base di </a:t>
            </a:r>
            <a:r>
              <a:rPr lang="en-US" sz="1950" b="1" dirty="0" err="1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ragioneria</a:t>
            </a:r>
            <a:r>
              <a:rPr lang="en-US" sz="19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generale e </a:t>
            </a:r>
            <a:r>
              <a:rPr lang="en-US" sz="1950" b="1" dirty="0" err="1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applicata</a:t>
            </a:r>
            <a:r>
              <a:rPr lang="en-US" sz="19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e </a:t>
            </a:r>
            <a:r>
              <a:rPr lang="en-US" sz="1950" b="1" dirty="0" err="1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contabilità</a:t>
            </a:r>
            <a:r>
              <a:rPr lang="en-US" sz="19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</a:p>
          <a:p>
            <a:pPr marL="0" indent="0" algn="l">
              <a:lnSpc>
                <a:spcPts val="2450"/>
              </a:lnSpc>
              <a:buNone/>
            </a:pPr>
            <a:r>
              <a:rPr lang="en-US" sz="1950" b="1" dirty="0" err="1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economico</a:t>
            </a:r>
            <a:r>
              <a:rPr lang="en-US" sz="19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1950" b="1" dirty="0" err="1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patrimoniale</a:t>
            </a:r>
            <a:r>
              <a:rPr lang="en-US" sz="19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(ID 0096)</a:t>
            </a:r>
            <a:endParaRPr lang="en-US" sz="1950" dirty="0"/>
          </a:p>
        </p:txBody>
      </p:sp>
      <p:sp>
        <p:nvSpPr>
          <p:cNvPr id="7" name="Shape 4"/>
          <p:cNvSpPr/>
          <p:nvPr/>
        </p:nvSpPr>
        <p:spPr>
          <a:xfrm>
            <a:off x="1045964" y="3911679"/>
            <a:ext cx="190143" cy="1141095"/>
          </a:xfrm>
          <a:prstGeom prst="roundRect">
            <a:avLst>
              <a:gd name="adj" fmla="val 42012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418273" y="4101822"/>
            <a:ext cx="2565202" cy="312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 err="1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Gestione</a:t>
            </a:r>
            <a:r>
              <a:rPr lang="en-US" sz="19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del </a:t>
            </a:r>
            <a:r>
              <a:rPr lang="en-US" sz="1950" b="1" dirty="0" err="1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patrimonio</a:t>
            </a:r>
            <a:r>
              <a:rPr lang="en-US" sz="19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1950" b="1" dirty="0" err="1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immobiliare</a:t>
            </a:r>
            <a:r>
              <a:rPr lang="en-US" sz="19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, </a:t>
            </a:r>
            <a:r>
              <a:rPr lang="en-US" sz="1950" b="1" dirty="0" err="1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riqualificazione</a:t>
            </a:r>
            <a:r>
              <a:rPr lang="en-US" sz="19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, </a:t>
            </a:r>
          </a:p>
          <a:p>
            <a:pPr marL="0" indent="0" algn="l">
              <a:lnSpc>
                <a:spcPts val="2450"/>
              </a:lnSpc>
              <a:buNone/>
            </a:pPr>
            <a:r>
              <a:rPr lang="en-US" sz="1950" b="1" dirty="0" err="1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fruibilità</a:t>
            </a:r>
            <a:r>
              <a:rPr lang="en-US" sz="19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e </a:t>
            </a:r>
            <a:r>
              <a:rPr lang="en-US" sz="1950" b="1" dirty="0" err="1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sostenibilità</a:t>
            </a:r>
            <a:r>
              <a:rPr lang="en-US" sz="19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(ID 0093)</a:t>
            </a:r>
            <a:endParaRPr lang="en-US" sz="1950" dirty="0"/>
          </a:p>
        </p:txBody>
      </p:sp>
      <p:sp>
        <p:nvSpPr>
          <p:cNvPr id="9" name="Shape 6"/>
          <p:cNvSpPr/>
          <p:nvPr/>
        </p:nvSpPr>
        <p:spPr>
          <a:xfrm>
            <a:off x="1331238" y="5234940"/>
            <a:ext cx="190143" cy="1141095"/>
          </a:xfrm>
          <a:prstGeom prst="roundRect">
            <a:avLst>
              <a:gd name="adj" fmla="val 42012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1703546" y="5425083"/>
            <a:ext cx="5475565" cy="312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La </a:t>
            </a:r>
            <a:r>
              <a:rPr lang="en-US" sz="1950" b="1" dirty="0" err="1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Comunicazione</a:t>
            </a:r>
            <a:r>
              <a:rPr lang="en-US" sz="19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basata sul dialogo e il </a:t>
            </a:r>
            <a:r>
              <a:rPr lang="en-US" sz="1950" b="1" dirty="0" err="1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confronto</a:t>
            </a:r>
            <a:r>
              <a:rPr lang="en-US" sz="19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( ID 0094)</a:t>
            </a:r>
            <a:endParaRPr lang="en-US" sz="1950" dirty="0"/>
          </a:p>
        </p:txBody>
      </p:sp>
      <p:sp>
        <p:nvSpPr>
          <p:cNvPr id="11" name="Shape 8"/>
          <p:cNvSpPr/>
          <p:nvPr/>
        </p:nvSpPr>
        <p:spPr>
          <a:xfrm>
            <a:off x="760690" y="6581061"/>
            <a:ext cx="7622619" cy="1084183"/>
          </a:xfrm>
          <a:prstGeom prst="roundRect">
            <a:avLst>
              <a:gd name="adj" fmla="val 7368"/>
            </a:avLst>
          </a:prstGeom>
          <a:solidFill>
            <a:srgbClr val="B3E5FF"/>
          </a:solidFill>
          <a:ln/>
        </p:spPr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833" y="6865620"/>
            <a:ext cx="237649" cy="190143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1378625" y="6810732"/>
            <a:ext cx="6814542" cy="5955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Totale partecipanti: 361. Progetti caratterizzati da una struttura rigorosa e certificazione delle competenze.</a:t>
            </a:r>
            <a:endParaRPr lang="en-US" sz="1450" dirty="0"/>
          </a:p>
        </p:txBody>
      </p:sp>
      <p:pic>
        <p:nvPicPr>
          <p:cNvPr id="14" name="image1.png">
            <a:extLst>
              <a:ext uri="{FF2B5EF4-FFF2-40B4-BE49-F238E27FC236}">
                <a16:creationId xmlns:a16="http://schemas.microsoft.com/office/drawing/2014/main" xmlns="" id="{3FEBD4C0-B938-4652-A72E-92C7A098BF3F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11538087" y="4482226"/>
            <a:ext cx="897753" cy="4474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xmlns="" id="{7684F344-C574-4EB4-8E23-F14F8880DD3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r="6866" b="6067"/>
          <a:stretch/>
        </p:blipFill>
        <p:spPr>
          <a:xfrm>
            <a:off x="10348198" y="2085619"/>
            <a:ext cx="1313091" cy="1216980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xmlns="" id="{F8BD8EE0-52AB-41F1-821E-0F83CC92F3D6}"/>
              </a:ext>
            </a:extLst>
          </p:cNvPr>
          <p:cNvSpPr txBox="1"/>
          <p:nvPr/>
        </p:nvSpPr>
        <p:spPr>
          <a:xfrm>
            <a:off x="10013964" y="1846118"/>
            <a:ext cx="185031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Progetto PERFORMA PA - Supportare lo sviluppo di percorsi formativi professionalizzanti da parte delle PA e la valorizzazione di buone pratiche.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68874"/>
            <a:ext cx="6551414" cy="651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Il Sistema di </a:t>
            </a:r>
            <a:r>
              <a:rPr lang="en-US" sz="4100" b="1" dirty="0" err="1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Gestione</a:t>
            </a:r>
            <a:r>
              <a:rPr lang="en-US" sz="41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4100" b="1" dirty="0" err="1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della</a:t>
            </a:r>
            <a:r>
              <a:rPr lang="en-US" sz="41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4100" b="1" dirty="0" err="1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Formazione</a:t>
            </a:r>
            <a:endParaRPr lang="en-US" sz="4100" dirty="0"/>
          </a:p>
        </p:txBody>
      </p:sp>
      <p:sp>
        <p:nvSpPr>
          <p:cNvPr id="3" name="Text 1"/>
          <p:cNvSpPr/>
          <p:nvPr/>
        </p:nvSpPr>
        <p:spPr>
          <a:xfrm>
            <a:off x="793790" y="2199442"/>
            <a:ext cx="5056346" cy="3906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Evoluzione del Modello e il </a:t>
            </a:r>
            <a:r>
              <a:rPr lang="en-US" sz="2450" b="1" dirty="0" err="1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Ruolo</a:t>
            </a:r>
            <a:r>
              <a:rPr lang="en-US" sz="24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2450" b="1" dirty="0" err="1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Strategico</a:t>
            </a:r>
            <a:r>
              <a:rPr lang="en-US" sz="24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2450" b="1" dirty="0" err="1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dei</a:t>
            </a:r>
            <a:r>
              <a:rPr lang="en-US" sz="24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2450" b="1" dirty="0" err="1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Referenti</a:t>
            </a:r>
            <a:r>
              <a:rPr lang="en-US" sz="24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2450" b="1" dirty="0" err="1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Locali</a:t>
            </a:r>
            <a:r>
              <a:rPr lang="en-US" sz="24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2450" b="1" dirty="0" err="1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alla</a:t>
            </a:r>
            <a:r>
              <a:rPr lang="en-US" sz="24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2450" b="1" dirty="0" err="1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Formazione</a:t>
            </a:r>
            <a:endParaRPr lang="en-US" sz="2450" dirty="0"/>
          </a:p>
        </p:txBody>
      </p:sp>
      <p:sp>
        <p:nvSpPr>
          <p:cNvPr id="4" name="Shape 2"/>
          <p:cNvSpPr/>
          <p:nvPr/>
        </p:nvSpPr>
        <p:spPr>
          <a:xfrm>
            <a:off x="7303770" y="2887742"/>
            <a:ext cx="22860" cy="3872984"/>
          </a:xfrm>
          <a:prstGeom prst="roundRect">
            <a:avLst>
              <a:gd name="adj" fmla="val 364651"/>
            </a:avLst>
          </a:prstGeom>
          <a:solidFill>
            <a:srgbClr val="B2D4E5"/>
          </a:solidFill>
          <a:ln/>
        </p:spPr>
      </p:sp>
      <p:sp>
        <p:nvSpPr>
          <p:cNvPr id="5" name="Shape 3"/>
          <p:cNvSpPr/>
          <p:nvPr/>
        </p:nvSpPr>
        <p:spPr>
          <a:xfrm>
            <a:off x="6941225" y="3099554"/>
            <a:ext cx="396835" cy="22860"/>
          </a:xfrm>
          <a:prstGeom prst="roundRect">
            <a:avLst>
              <a:gd name="adj" fmla="val 364651"/>
            </a:avLst>
          </a:prstGeom>
          <a:solidFill>
            <a:srgbClr val="B2D4E5"/>
          </a:solidFill>
          <a:ln/>
        </p:spPr>
      </p:sp>
      <p:sp>
        <p:nvSpPr>
          <p:cNvPr id="6" name="Shape 4"/>
          <p:cNvSpPr/>
          <p:nvPr/>
        </p:nvSpPr>
        <p:spPr>
          <a:xfrm>
            <a:off x="7240786" y="3036570"/>
            <a:ext cx="148828" cy="148828"/>
          </a:xfrm>
          <a:prstGeom prst="roundRect">
            <a:avLst>
              <a:gd name="adj" fmla="val 307200"/>
            </a:avLst>
          </a:prstGeom>
          <a:solidFill>
            <a:srgbClr val="007EBD"/>
          </a:solidFill>
          <a:ln/>
        </p:spPr>
      </p:sp>
      <p:sp>
        <p:nvSpPr>
          <p:cNvPr id="7" name="Text 5"/>
          <p:cNvSpPr/>
          <p:nvPr/>
        </p:nvSpPr>
        <p:spPr>
          <a:xfrm>
            <a:off x="3916442" y="2955965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Modello Base</a:t>
            </a:r>
            <a:endParaRPr lang="en-US" sz="2050" dirty="0"/>
          </a:p>
        </p:txBody>
      </p:sp>
      <p:sp>
        <p:nvSpPr>
          <p:cNvPr id="8" name="Text 6"/>
          <p:cNvSpPr/>
          <p:nvPr/>
        </p:nvSpPr>
        <p:spPr>
          <a:xfrm>
            <a:off x="793790" y="3400663"/>
            <a:ext cx="57276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Nota Prot. n. 4422 del 10/04/2025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292340" y="4290179"/>
            <a:ext cx="396835" cy="22860"/>
          </a:xfrm>
          <a:prstGeom prst="roundRect">
            <a:avLst>
              <a:gd name="adj" fmla="val 364651"/>
            </a:avLst>
          </a:prstGeom>
          <a:solidFill>
            <a:srgbClr val="B2D4E5"/>
          </a:solidFill>
          <a:ln/>
        </p:spPr>
      </p:sp>
      <p:sp>
        <p:nvSpPr>
          <p:cNvPr id="10" name="Shape 8"/>
          <p:cNvSpPr/>
          <p:nvPr/>
        </p:nvSpPr>
        <p:spPr>
          <a:xfrm>
            <a:off x="7240786" y="4227195"/>
            <a:ext cx="148828" cy="148828"/>
          </a:xfrm>
          <a:prstGeom prst="roundRect">
            <a:avLst>
              <a:gd name="adj" fmla="val 307200"/>
            </a:avLst>
          </a:prstGeom>
          <a:solidFill>
            <a:srgbClr val="007EBD"/>
          </a:solidFill>
          <a:ln/>
        </p:spPr>
      </p:sp>
      <p:sp>
        <p:nvSpPr>
          <p:cNvPr id="11" name="Text 9"/>
          <p:cNvSpPr/>
          <p:nvPr/>
        </p:nvSpPr>
        <p:spPr>
          <a:xfrm>
            <a:off x="8108990" y="4146590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 Aggiornamento</a:t>
            </a:r>
            <a:endParaRPr lang="en-US" sz="2050" dirty="0"/>
          </a:p>
        </p:txBody>
      </p:sp>
      <p:sp>
        <p:nvSpPr>
          <p:cNvPr id="12" name="Text 10"/>
          <p:cNvSpPr/>
          <p:nvPr/>
        </p:nvSpPr>
        <p:spPr>
          <a:xfrm>
            <a:off x="8108990" y="4591288"/>
            <a:ext cx="57276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Nota Prot. n. 8732 del 15/07/2025 – Linee guida e ruoli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6941225" y="5316498"/>
            <a:ext cx="396835" cy="22860"/>
          </a:xfrm>
          <a:prstGeom prst="roundRect">
            <a:avLst>
              <a:gd name="adj" fmla="val 364651"/>
            </a:avLst>
          </a:prstGeom>
          <a:solidFill>
            <a:srgbClr val="B2D4E5"/>
          </a:solidFill>
          <a:ln/>
        </p:spPr>
      </p:sp>
      <p:sp>
        <p:nvSpPr>
          <p:cNvPr id="14" name="Shape 12"/>
          <p:cNvSpPr/>
          <p:nvPr/>
        </p:nvSpPr>
        <p:spPr>
          <a:xfrm>
            <a:off x="7240786" y="5253514"/>
            <a:ext cx="148828" cy="148828"/>
          </a:xfrm>
          <a:prstGeom prst="roundRect">
            <a:avLst>
              <a:gd name="adj" fmla="val 307200"/>
            </a:avLst>
          </a:prstGeom>
          <a:solidFill>
            <a:srgbClr val="007EBD"/>
          </a:solidFill>
          <a:ln/>
        </p:spPr>
      </p:sp>
      <p:sp>
        <p:nvSpPr>
          <p:cNvPr id="15" name="Text 13"/>
          <p:cNvSpPr/>
          <p:nvPr/>
        </p:nvSpPr>
        <p:spPr>
          <a:xfrm>
            <a:off x="3916442" y="5172908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II Aggiornamento</a:t>
            </a:r>
            <a:endParaRPr lang="en-US" sz="2050" dirty="0"/>
          </a:p>
        </p:txBody>
      </p:sp>
      <p:sp>
        <p:nvSpPr>
          <p:cNvPr id="16" name="Text 14"/>
          <p:cNvSpPr/>
          <p:nvPr/>
        </p:nvSpPr>
        <p:spPr>
          <a:xfrm>
            <a:off x="793790" y="5617607"/>
            <a:ext cx="57276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Nota Prot. n. 15046 del 09/11/2025 – Strategia operativa e monitoraggio</a:t>
            </a:r>
            <a:endParaRPr lang="en-US" sz="1550" dirty="0"/>
          </a:p>
        </p:txBody>
      </p:sp>
      <p:pic>
        <p:nvPicPr>
          <p:cNvPr id="17" name="image1.png">
            <a:extLst>
              <a:ext uri="{FF2B5EF4-FFF2-40B4-BE49-F238E27FC236}">
                <a16:creationId xmlns:a16="http://schemas.microsoft.com/office/drawing/2014/main" xmlns="" id="{BF90DC83-DBB5-4A84-99C3-54D23E5F57EA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1037350" y="688490"/>
            <a:ext cx="2375386" cy="1172583"/>
          </a:xfrm>
          <a:prstGeom prst="rect">
            <a:avLst/>
          </a:prstGeom>
          <a:ln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180505"/>
            <a:ext cx="7556421" cy="13025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Certificazione delle Competenze</a:t>
            </a:r>
            <a:endParaRPr lang="en-US" sz="4100" dirty="0"/>
          </a:p>
        </p:txBody>
      </p:sp>
      <p:sp>
        <p:nvSpPr>
          <p:cNvPr id="4" name="Text 1"/>
          <p:cNvSpPr/>
          <p:nvPr/>
        </p:nvSpPr>
        <p:spPr>
          <a:xfrm>
            <a:off x="793790" y="2562344"/>
            <a:ext cx="3876199" cy="3906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Metodologia di valutazione</a:t>
            </a:r>
            <a:endParaRPr lang="en-US" sz="2450" dirty="0"/>
          </a:p>
        </p:txBody>
      </p:sp>
      <p:sp>
        <p:nvSpPr>
          <p:cNvPr id="5" name="Shape 2"/>
          <p:cNvSpPr/>
          <p:nvPr/>
        </p:nvSpPr>
        <p:spPr>
          <a:xfrm>
            <a:off x="793790" y="3250644"/>
            <a:ext cx="7556421" cy="1958816"/>
          </a:xfrm>
          <a:prstGeom prst="roundRect">
            <a:avLst>
              <a:gd name="adj" fmla="val 4256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B2D4E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1015008" y="3471863"/>
            <a:ext cx="2774037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Fase 1 – Corsi "Classici"</a:t>
            </a:r>
            <a:endParaRPr lang="en-US" sz="2050" dirty="0"/>
          </a:p>
        </p:txBody>
      </p:sp>
      <p:sp>
        <p:nvSpPr>
          <p:cNvPr id="7" name="Text 4"/>
          <p:cNvSpPr/>
          <p:nvPr/>
        </p:nvSpPr>
        <p:spPr>
          <a:xfrm>
            <a:off x="1015008" y="3916561"/>
            <a:ext cx="711398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Valutazione ex-ante ed ex-post.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1015008" y="4353163"/>
            <a:ext cx="711398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Necessaria per misurare il gap di competenze (standard Syllabus e PerformaPA).</a:t>
            </a:r>
            <a:endParaRPr lang="en-US" sz="1550" dirty="0"/>
          </a:p>
        </p:txBody>
      </p:sp>
      <p:sp>
        <p:nvSpPr>
          <p:cNvPr id="9" name="Shape 6"/>
          <p:cNvSpPr/>
          <p:nvPr/>
        </p:nvSpPr>
        <p:spPr>
          <a:xfrm>
            <a:off x="793790" y="5407819"/>
            <a:ext cx="7556421" cy="1641277"/>
          </a:xfrm>
          <a:prstGeom prst="roundRect">
            <a:avLst>
              <a:gd name="adj" fmla="val 5079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B2D4E5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1015008" y="5629037"/>
            <a:ext cx="2946083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Fase 2 – Semplificazione</a:t>
            </a:r>
            <a:endParaRPr lang="en-US" sz="2050" dirty="0"/>
          </a:p>
        </p:txBody>
      </p:sp>
      <p:sp>
        <p:nvSpPr>
          <p:cNvPr id="11" name="Text 8"/>
          <p:cNvSpPr/>
          <p:nvPr/>
        </p:nvSpPr>
        <p:spPr>
          <a:xfrm>
            <a:off x="1015008" y="6073735"/>
            <a:ext cx="711398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Chiarimento della Funzione Pubblica.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1015008" y="6510338"/>
            <a:ext cx="711398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Validità </a:t>
            </a:r>
            <a:r>
              <a:rPr lang="en-US" sz="15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dei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Corsi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anche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con solo test finale in uscita.</a:t>
            </a:r>
            <a:endParaRPr lang="en-US" sz="1550" dirty="0"/>
          </a:p>
        </p:txBody>
      </p:sp>
      <p:pic>
        <p:nvPicPr>
          <p:cNvPr id="13" name="image1.png">
            <a:extLst>
              <a:ext uri="{FF2B5EF4-FFF2-40B4-BE49-F238E27FC236}">
                <a16:creationId xmlns:a16="http://schemas.microsoft.com/office/drawing/2014/main" xmlns="" id="{9D3A4079-A8F9-4BBA-BEF2-062A31039D75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10882387" y="3330269"/>
            <a:ext cx="2375386" cy="1172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1251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180505"/>
            <a:ext cx="7556421" cy="13025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100"/>
              </a:lnSpc>
              <a:buNone/>
            </a:pPr>
            <a:r>
              <a:rPr lang="en-US" sz="4100" b="1" dirty="0" err="1">
                <a:solidFill>
                  <a:srgbClr val="000000"/>
                </a:solidFill>
                <a:latin typeface="Petrona Bold" pitchFamily="34" charset="0"/>
              </a:rPr>
              <a:t>Risultati</a:t>
            </a:r>
            <a:r>
              <a:rPr lang="en-US" sz="4100" b="1" dirty="0">
                <a:solidFill>
                  <a:srgbClr val="000000"/>
                </a:solidFill>
                <a:latin typeface="Petrona Bold" pitchFamily="34" charset="0"/>
              </a:rPr>
              <a:t> </a:t>
            </a:r>
            <a:r>
              <a:rPr lang="en-US" sz="4100" b="1" dirty="0" err="1">
                <a:solidFill>
                  <a:srgbClr val="000000"/>
                </a:solidFill>
                <a:latin typeface="Petrona Bold" pitchFamily="34" charset="0"/>
              </a:rPr>
              <a:t>Formazione</a:t>
            </a:r>
            <a:r>
              <a:rPr lang="en-US" sz="4100" b="1" dirty="0">
                <a:solidFill>
                  <a:srgbClr val="000000"/>
                </a:solidFill>
                <a:latin typeface="Petrona Bold" pitchFamily="34" charset="0"/>
              </a:rPr>
              <a:t> INAF</a:t>
            </a:r>
          </a:p>
          <a:p>
            <a:pPr marL="0" indent="0" algn="ctr">
              <a:lnSpc>
                <a:spcPts val="5100"/>
              </a:lnSpc>
              <a:buNone/>
            </a:pPr>
            <a:r>
              <a:rPr lang="en-US" sz="4100" b="1" dirty="0">
                <a:solidFill>
                  <a:srgbClr val="000000"/>
                </a:solidFill>
                <a:latin typeface="Petrona Bold" pitchFamily="34" charset="0"/>
              </a:rPr>
              <a:t>2025</a:t>
            </a:r>
          </a:p>
          <a:p>
            <a:pPr marL="0" indent="0" algn="l">
              <a:lnSpc>
                <a:spcPts val="5100"/>
              </a:lnSpc>
              <a:buNone/>
            </a:pPr>
            <a:endParaRPr lang="en-US" sz="4100" dirty="0"/>
          </a:p>
        </p:txBody>
      </p:sp>
      <p:sp>
        <p:nvSpPr>
          <p:cNvPr id="5" name="Shape 2"/>
          <p:cNvSpPr/>
          <p:nvPr/>
        </p:nvSpPr>
        <p:spPr>
          <a:xfrm>
            <a:off x="687625" y="2642651"/>
            <a:ext cx="7662586" cy="4776721"/>
          </a:xfrm>
          <a:prstGeom prst="roundRect">
            <a:avLst>
              <a:gd name="adj" fmla="val 4256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B2D4E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15008" y="4353163"/>
            <a:ext cx="711398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graphicFrame>
        <p:nvGraphicFramePr>
          <p:cNvPr id="14" name="Grafico 13">
            <a:extLst>
              <a:ext uri="{FF2B5EF4-FFF2-40B4-BE49-F238E27FC236}">
                <a16:creationId xmlns:a16="http://schemas.microsoft.com/office/drawing/2014/main" xmlns="" id="{D6B0E37F-AC6B-4416-984B-202E1A4107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9903738"/>
              </p:ext>
            </p:extLst>
          </p:nvPr>
        </p:nvGraphicFramePr>
        <p:xfrm>
          <a:off x="1446834" y="2788220"/>
          <a:ext cx="6342927" cy="4364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CasellaDiTesto 14">
            <a:extLst>
              <a:ext uri="{FF2B5EF4-FFF2-40B4-BE49-F238E27FC236}">
                <a16:creationId xmlns:a16="http://schemas.microsoft.com/office/drawing/2014/main" xmlns="" id="{34562498-6A58-46A4-8707-EB13E20783EF}"/>
              </a:ext>
            </a:extLst>
          </p:cNvPr>
          <p:cNvSpPr txBox="1"/>
          <p:nvPr/>
        </p:nvSpPr>
        <p:spPr>
          <a:xfrm>
            <a:off x="11139417" y="3853190"/>
            <a:ext cx="2044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chemeClr val="accent2">
                    <a:lumMod val="75000"/>
                  </a:schemeClr>
                </a:solidFill>
              </a:rPr>
              <a:t>WELL DONE!</a:t>
            </a:r>
          </a:p>
        </p:txBody>
      </p:sp>
    </p:spTree>
    <p:extLst>
      <p:ext uri="{BB962C8B-B14F-4D97-AF65-F5344CB8AC3E}">
        <p14:creationId xmlns:p14="http://schemas.microsoft.com/office/powerpoint/2010/main" val="2201998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xmlns="" id="{333A6A34-824D-4A95-AA4F-8E329EB3DE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13"/>
          <a:stretch/>
        </p:blipFill>
        <p:spPr>
          <a:xfrm>
            <a:off x="4740693" y="1014667"/>
            <a:ext cx="756000" cy="787771"/>
          </a:xfrm>
          <a:prstGeom prst="rect">
            <a:avLst/>
          </a:prstGeom>
        </p:spPr>
      </p:pic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5925" y="564356"/>
            <a:ext cx="7672149" cy="12075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Oltre la Formazione: </a:t>
            </a:r>
            <a:r>
              <a:rPr lang="en-US" sz="3800" b="1" dirty="0" err="1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Gli</a:t>
            </a:r>
            <a:r>
              <a:rPr lang="en-US" sz="38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Apprendimenti</a:t>
            </a:r>
            <a:r>
              <a:rPr lang="en-US" sz="38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su</a:t>
            </a:r>
            <a:r>
              <a:rPr lang="en-US" sz="38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    </a:t>
            </a:r>
            <a:r>
              <a:rPr lang="en-US" sz="3800" b="1" dirty="0" err="1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enit</a:t>
            </a:r>
            <a:endParaRPr lang="en-US" sz="3800" dirty="0"/>
          </a:p>
        </p:txBody>
      </p:sp>
      <p:sp>
        <p:nvSpPr>
          <p:cNvPr id="4" name="Text 1"/>
          <p:cNvSpPr/>
          <p:nvPr/>
        </p:nvSpPr>
        <p:spPr>
          <a:xfrm>
            <a:off x="735925" y="2027634"/>
            <a:ext cx="7672149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Valorizzare seminari, webinar, workshop e congressi</a:t>
            </a:r>
            <a:endParaRPr lang="en-US" sz="1400" dirty="0"/>
          </a:p>
        </p:txBody>
      </p:sp>
      <p:sp>
        <p:nvSpPr>
          <p:cNvPr id="5" name="Shape 2"/>
          <p:cNvSpPr/>
          <p:nvPr/>
        </p:nvSpPr>
        <p:spPr>
          <a:xfrm>
            <a:off x="735925" y="2502932"/>
            <a:ext cx="183952" cy="1103948"/>
          </a:xfrm>
          <a:prstGeom prst="roundRect">
            <a:avLst>
              <a:gd name="adj" fmla="val 4200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1090374" y="2686883"/>
            <a:ext cx="3764637" cy="3018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Inserimento ore di partecipazione</a:t>
            </a:r>
            <a:endParaRPr lang="en-US" sz="1900" dirty="0"/>
          </a:p>
        </p:txBody>
      </p:sp>
      <p:sp>
        <p:nvSpPr>
          <p:cNvPr id="7" name="Shape 4"/>
          <p:cNvSpPr/>
          <p:nvPr/>
        </p:nvSpPr>
        <p:spPr>
          <a:xfrm>
            <a:off x="1011912" y="3777377"/>
            <a:ext cx="183952" cy="1103948"/>
          </a:xfrm>
          <a:prstGeom prst="roundRect">
            <a:avLst>
              <a:gd name="adj" fmla="val 4200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366361" y="3961328"/>
            <a:ext cx="3835360" cy="3018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Caricamento locandina dell'evento</a:t>
            </a:r>
            <a:endParaRPr lang="en-US" sz="1900" dirty="0"/>
          </a:p>
        </p:txBody>
      </p:sp>
      <p:sp>
        <p:nvSpPr>
          <p:cNvPr id="9" name="Shape 6"/>
          <p:cNvSpPr/>
          <p:nvPr/>
        </p:nvSpPr>
        <p:spPr>
          <a:xfrm>
            <a:off x="1287899" y="5051822"/>
            <a:ext cx="183952" cy="1103948"/>
          </a:xfrm>
          <a:prstGeom prst="roundRect">
            <a:avLst>
              <a:gd name="adj" fmla="val 4200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1642348" y="5235773"/>
            <a:ext cx="4655582" cy="3018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Specificazione delle competenze acquisite</a:t>
            </a:r>
            <a:endParaRPr lang="en-US" sz="1900" dirty="0"/>
          </a:p>
        </p:txBody>
      </p:sp>
      <p:sp>
        <p:nvSpPr>
          <p:cNvPr id="11" name="Shape 8"/>
          <p:cNvSpPr/>
          <p:nvPr/>
        </p:nvSpPr>
        <p:spPr>
          <a:xfrm>
            <a:off x="1563886" y="6326267"/>
            <a:ext cx="183952" cy="1338977"/>
          </a:xfrm>
          <a:prstGeom prst="roundRect">
            <a:avLst>
              <a:gd name="adj" fmla="val 4200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1918335" y="6510218"/>
            <a:ext cx="2414826" cy="3018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Validazione</a:t>
            </a:r>
            <a:endParaRPr lang="en-US" sz="1900" dirty="0"/>
          </a:p>
        </p:txBody>
      </p:sp>
      <p:sp>
        <p:nvSpPr>
          <p:cNvPr id="13" name="Text 10"/>
          <p:cNvSpPr/>
          <p:nvPr/>
        </p:nvSpPr>
        <p:spPr>
          <a:xfrm>
            <a:off x="1918335" y="6914317"/>
            <a:ext cx="6489740" cy="5669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Flag "Apprendimento non valutato" e certificazione a cura del Direttore/Dirigente</a:t>
            </a:r>
            <a:endParaRPr lang="en-US" sz="1400" dirty="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xmlns="" id="{8299A6D1-3B11-4734-9991-DFF2EA1BDF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56693">
            <a:off x="10282523" y="3906459"/>
            <a:ext cx="883916" cy="789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534477"/>
            <a:ext cx="7556421" cy="13025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Autoformazione e Peer Learning</a:t>
            </a:r>
            <a:endParaRPr lang="en-US" sz="4100" dirty="0"/>
          </a:p>
        </p:txBody>
      </p:sp>
      <p:sp>
        <p:nvSpPr>
          <p:cNvPr id="4" name="Shape 1"/>
          <p:cNvSpPr/>
          <p:nvPr/>
        </p:nvSpPr>
        <p:spPr>
          <a:xfrm>
            <a:off x="793790" y="3134678"/>
            <a:ext cx="7556421" cy="1839754"/>
          </a:xfrm>
          <a:prstGeom prst="roundRect">
            <a:avLst>
              <a:gd name="adj" fmla="val 4531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B2D4E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15008" y="3355896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Autoformazione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1015008" y="3800594"/>
            <a:ext cx="7113984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Valorizzazione dello studio individuale e preparazione interventi (es. slide per convegni). Richiede validazione preventiva delle ore da </a:t>
            </a:r>
            <a:r>
              <a:rPr lang="en-US" sz="15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parte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dei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Dirigenti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/</a:t>
            </a:r>
            <a:r>
              <a:rPr lang="en-US" sz="15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Direttrici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/</a:t>
            </a:r>
            <a:r>
              <a:rPr lang="en-US" sz="15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ri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793790" y="5172789"/>
            <a:ext cx="7556421" cy="1522214"/>
          </a:xfrm>
          <a:prstGeom prst="roundRect">
            <a:avLst>
              <a:gd name="adj" fmla="val 5476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B2D4E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15008" y="5394008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Peer Learning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1015008" y="5838706"/>
            <a:ext cx="711398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Trasformare i dipendenti che hanno ricevuto "Alta Formazione" in Docenti Interni per l'Ente.</a:t>
            </a:r>
            <a:endParaRPr lang="en-US" sz="1550" dirty="0"/>
          </a:p>
        </p:txBody>
      </p:sp>
      <p:pic>
        <p:nvPicPr>
          <p:cNvPr id="10" name="image1.png">
            <a:extLst>
              <a:ext uri="{FF2B5EF4-FFF2-40B4-BE49-F238E27FC236}">
                <a16:creationId xmlns:a16="http://schemas.microsoft.com/office/drawing/2014/main" xmlns="" id="{B49A20DA-70B3-454E-BAFD-0A577CF3E386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11908707" y="1111483"/>
            <a:ext cx="1592132" cy="8459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680448"/>
            <a:ext cx="6126837" cy="651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Verso una Faculty Interna</a:t>
            </a:r>
            <a:endParaRPr lang="en-US" sz="4100" dirty="0"/>
          </a:p>
        </p:txBody>
      </p:sp>
      <p:sp>
        <p:nvSpPr>
          <p:cNvPr id="4" name="Text 1"/>
          <p:cNvSpPr/>
          <p:nvPr/>
        </p:nvSpPr>
        <p:spPr>
          <a:xfrm>
            <a:off x="793790" y="2411016"/>
            <a:ext cx="6489621" cy="3906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Es. </a:t>
            </a:r>
            <a:r>
              <a:rPr lang="en-US" sz="2450" b="1" dirty="0" err="1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Accreditamento</a:t>
            </a:r>
            <a:r>
              <a:rPr lang="en-US" sz="24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Corso SNA e Reclutamento Docenti</a:t>
            </a:r>
            <a:endParaRPr lang="en-US" sz="2450" dirty="0"/>
          </a:p>
        </p:txBody>
      </p:sp>
      <p:sp>
        <p:nvSpPr>
          <p:cNvPr id="5" name="Shape 2"/>
          <p:cNvSpPr/>
          <p:nvPr/>
        </p:nvSpPr>
        <p:spPr>
          <a:xfrm>
            <a:off x="793790" y="3099316"/>
            <a:ext cx="7556421" cy="1160740"/>
          </a:xfrm>
          <a:prstGeom prst="roundRect">
            <a:avLst>
              <a:gd name="adj" fmla="val 7182"/>
            </a:avLst>
          </a:prstGeom>
          <a:solidFill>
            <a:srgbClr val="B3E5FF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148" y="3402211"/>
            <a:ext cx="248007" cy="19835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438513" y="3347204"/>
            <a:ext cx="671333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Requisiti</a:t>
            </a: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Docenti</a:t>
            </a: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(a </a:t>
            </a:r>
            <a:r>
              <a:rPr lang="en-US" sz="1550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titolo</a:t>
            </a: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meramente</a:t>
            </a: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indicativo</a:t>
            </a: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): Minimo 3 anni di esperienza professionale + 3 anni di docenza.</a:t>
            </a:r>
            <a:endParaRPr lang="en-US" sz="1550" dirty="0"/>
          </a:p>
        </p:txBody>
      </p:sp>
      <p:sp>
        <p:nvSpPr>
          <p:cNvPr id="8" name="Text 4"/>
          <p:cNvSpPr/>
          <p:nvPr/>
        </p:nvSpPr>
        <p:spPr>
          <a:xfrm>
            <a:off x="793790" y="4483298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Petrona Light" pitchFamily="34" charset="0"/>
                <a:ea typeface="Petrona Light" pitchFamily="34" charset="-122"/>
                <a:cs typeface="Petrona Light" pitchFamily="34" charset="-120"/>
              </a:rPr>
              <a:t>01</a:t>
            </a:r>
            <a:endParaRPr lang="en-US" sz="1550" dirty="0"/>
          </a:p>
        </p:txBody>
      </p:sp>
      <p:sp>
        <p:nvSpPr>
          <p:cNvPr id="9" name="Shape 5"/>
          <p:cNvSpPr/>
          <p:nvPr/>
        </p:nvSpPr>
        <p:spPr>
          <a:xfrm>
            <a:off x="793790" y="4797623"/>
            <a:ext cx="3679031" cy="22860"/>
          </a:xfrm>
          <a:prstGeom prst="rect">
            <a:avLst/>
          </a:prstGeom>
          <a:solidFill>
            <a:srgbClr val="007EBD"/>
          </a:solidFill>
          <a:ln/>
        </p:spPr>
      </p:sp>
      <p:sp>
        <p:nvSpPr>
          <p:cNvPr id="10" name="Text 6"/>
          <p:cNvSpPr/>
          <p:nvPr/>
        </p:nvSpPr>
        <p:spPr>
          <a:xfrm>
            <a:off x="739441" y="4898389"/>
            <a:ext cx="3787728" cy="13814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just">
              <a:lnSpc>
                <a:spcPts val="2550"/>
              </a:lnSpc>
              <a:buNone/>
            </a:pPr>
            <a:r>
              <a:rPr lang="en-US" sz="1600" b="1" dirty="0" err="1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Approfondimento</a:t>
            </a:r>
            <a:r>
              <a:rPr lang="en-US" sz="16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1600" b="1" dirty="0" err="1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della</a:t>
            </a:r>
            <a:r>
              <a:rPr lang="en-US" sz="16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1600" b="1" dirty="0" err="1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normativa</a:t>
            </a:r>
            <a:r>
              <a:rPr lang="en-US" sz="16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,</a:t>
            </a:r>
          </a:p>
          <a:p>
            <a:pPr marL="0" indent="0" algn="just">
              <a:lnSpc>
                <a:spcPts val="2550"/>
              </a:lnSpc>
              <a:buNone/>
            </a:pPr>
            <a:r>
              <a:rPr lang="en-US" sz="1600" b="1" dirty="0" err="1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linee</a:t>
            </a:r>
            <a:r>
              <a:rPr lang="en-US" sz="16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1600" b="1" dirty="0" err="1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guida</a:t>
            </a:r>
            <a:r>
              <a:rPr lang="en-US" sz="16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e </a:t>
            </a:r>
            <a:r>
              <a:rPr lang="en-US" sz="1600" b="1" dirty="0" err="1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pareri</a:t>
            </a:r>
            <a:r>
              <a:rPr lang="en-US" sz="16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1600" b="1" dirty="0" err="1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dell’ANAC</a:t>
            </a:r>
            <a:r>
              <a:rPr lang="en-US" sz="16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e di </a:t>
            </a:r>
          </a:p>
          <a:p>
            <a:pPr marL="0" indent="0" algn="just">
              <a:lnSpc>
                <a:spcPts val="2550"/>
              </a:lnSpc>
              <a:buNone/>
            </a:pPr>
            <a:r>
              <a:rPr lang="en-US" sz="1600" b="1" dirty="0" err="1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orientamenti</a:t>
            </a:r>
            <a:r>
              <a:rPr lang="en-US" sz="16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1600" b="1" dirty="0" err="1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giurisprudenziali</a:t>
            </a:r>
            <a:r>
              <a:rPr lang="en-US" sz="16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in </a:t>
            </a:r>
          </a:p>
          <a:p>
            <a:pPr marL="0" indent="0" algn="just">
              <a:lnSpc>
                <a:spcPts val="2550"/>
              </a:lnSpc>
              <a:buNone/>
            </a:pPr>
            <a:r>
              <a:rPr lang="en-US" sz="1600" b="1" dirty="0" err="1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materia</a:t>
            </a:r>
            <a:r>
              <a:rPr lang="en-US" sz="16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di </a:t>
            </a:r>
            <a:r>
              <a:rPr lang="en-US" sz="1600" b="1" dirty="0" err="1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contratti</a:t>
            </a:r>
            <a:r>
              <a:rPr lang="en-US" sz="16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e </a:t>
            </a:r>
            <a:r>
              <a:rPr lang="en-US" sz="1600" b="1" dirty="0" err="1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appalti</a:t>
            </a:r>
            <a:r>
              <a:rPr lang="en-US" sz="16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1600" b="1" dirty="0" err="1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pubblici</a:t>
            </a:r>
            <a:endParaRPr lang="en-US" sz="1600" dirty="0"/>
          </a:p>
        </p:txBody>
      </p:sp>
      <p:sp>
        <p:nvSpPr>
          <p:cNvPr id="11" name="Text 7"/>
          <p:cNvSpPr/>
          <p:nvPr/>
        </p:nvSpPr>
        <p:spPr>
          <a:xfrm>
            <a:off x="4832549" y="4483298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Petrona Light" pitchFamily="34" charset="0"/>
                <a:ea typeface="Petrona Light" pitchFamily="34" charset="-122"/>
                <a:cs typeface="Petrona Light" pitchFamily="34" charset="-120"/>
              </a:rPr>
              <a:t>02</a:t>
            </a:r>
            <a:endParaRPr lang="en-US" sz="1550" dirty="0"/>
          </a:p>
        </p:txBody>
      </p:sp>
      <p:sp>
        <p:nvSpPr>
          <p:cNvPr id="12" name="Shape 8"/>
          <p:cNvSpPr/>
          <p:nvPr/>
        </p:nvSpPr>
        <p:spPr>
          <a:xfrm>
            <a:off x="4832549" y="4797623"/>
            <a:ext cx="3679031" cy="22860"/>
          </a:xfrm>
          <a:prstGeom prst="rect">
            <a:avLst/>
          </a:prstGeom>
          <a:solidFill>
            <a:srgbClr val="007EBD"/>
          </a:solidFill>
          <a:ln/>
        </p:spPr>
      </p:sp>
      <p:sp>
        <p:nvSpPr>
          <p:cNvPr id="13" name="Text 9"/>
          <p:cNvSpPr/>
          <p:nvPr/>
        </p:nvSpPr>
        <p:spPr>
          <a:xfrm>
            <a:off x="4832549" y="4942523"/>
            <a:ext cx="3586639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Gestione Beni, Servizi e Lavori</a:t>
            </a:r>
            <a:endParaRPr lang="en-US" dirty="0"/>
          </a:p>
        </p:txBody>
      </p:sp>
      <p:sp>
        <p:nvSpPr>
          <p:cNvPr id="14" name="Text 10"/>
          <p:cNvSpPr/>
          <p:nvPr/>
        </p:nvSpPr>
        <p:spPr>
          <a:xfrm>
            <a:off x="793790" y="6400204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Petrona Light" pitchFamily="34" charset="0"/>
                <a:ea typeface="Petrona Light" pitchFamily="34" charset="-122"/>
                <a:cs typeface="Petrona Light" pitchFamily="34" charset="-120"/>
              </a:rPr>
              <a:t>03</a:t>
            </a:r>
            <a:endParaRPr lang="en-US" sz="1550" dirty="0"/>
          </a:p>
        </p:txBody>
      </p:sp>
      <p:sp>
        <p:nvSpPr>
          <p:cNvPr id="15" name="Shape 11"/>
          <p:cNvSpPr/>
          <p:nvPr/>
        </p:nvSpPr>
        <p:spPr>
          <a:xfrm>
            <a:off x="793790" y="6815295"/>
            <a:ext cx="7556421" cy="22860"/>
          </a:xfrm>
          <a:prstGeom prst="rect">
            <a:avLst/>
          </a:prstGeom>
          <a:solidFill>
            <a:srgbClr val="007EBD"/>
          </a:solidFill>
          <a:ln/>
        </p:spPr>
      </p:sp>
      <p:sp>
        <p:nvSpPr>
          <p:cNvPr id="16" name="Text 12"/>
          <p:cNvSpPr/>
          <p:nvPr/>
        </p:nvSpPr>
        <p:spPr>
          <a:xfrm>
            <a:off x="793790" y="6960194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Project Management</a:t>
            </a:r>
            <a:endParaRPr lang="en-US" dirty="0"/>
          </a:p>
        </p:txBody>
      </p:sp>
      <p:pic>
        <p:nvPicPr>
          <p:cNvPr id="17" name="image1.png">
            <a:extLst>
              <a:ext uri="{FF2B5EF4-FFF2-40B4-BE49-F238E27FC236}">
                <a16:creationId xmlns:a16="http://schemas.microsoft.com/office/drawing/2014/main" xmlns="" id="{BBBA4E6E-BC93-4855-B6D5-87025A145283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11327812" y="607806"/>
            <a:ext cx="1731982" cy="828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668</Words>
  <Application>Microsoft Office PowerPoint</Application>
  <PresentationFormat>Personalizzato</PresentationFormat>
  <Paragraphs>101</Paragraphs>
  <Slides>11</Slides>
  <Notes>11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7" baseType="lpstr">
      <vt:lpstr>Petrona Light</vt:lpstr>
      <vt:lpstr>Arial</vt:lpstr>
      <vt:lpstr>Inter</vt:lpstr>
      <vt:lpstr>Petrona Bold</vt:lpstr>
      <vt:lpstr>Calibri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subject/>
  <dc:creator>giacalone</dc:creator>
  <cp:lastModifiedBy>barbara neri</cp:lastModifiedBy>
  <cp:revision>26</cp:revision>
  <dcterms:created xsi:type="dcterms:W3CDTF">2026-03-07T08:17:12Z</dcterms:created>
  <dcterms:modified xsi:type="dcterms:W3CDTF">2026-03-10T07:51:45Z</dcterms:modified>
</cp:coreProperties>
</file>