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6" r:id="rId1"/>
  </p:sldMasterIdLst>
  <p:notesMasterIdLst>
    <p:notesMasterId r:id="rId16"/>
  </p:notesMasterIdLst>
  <p:handoutMasterIdLst>
    <p:handoutMasterId r:id="rId17"/>
  </p:handoutMasterIdLst>
  <p:sldIdLst>
    <p:sldId id="256" r:id="rId2"/>
    <p:sldId id="2399" r:id="rId3"/>
    <p:sldId id="2477" r:id="rId4"/>
    <p:sldId id="2476" r:id="rId5"/>
    <p:sldId id="2415" r:id="rId6"/>
    <p:sldId id="263" r:id="rId7"/>
    <p:sldId id="2423" r:id="rId8"/>
    <p:sldId id="2481" r:id="rId9"/>
    <p:sldId id="2479" r:id="rId10"/>
    <p:sldId id="2474" r:id="rId11"/>
    <p:sldId id="2416" r:id="rId12"/>
    <p:sldId id="2482" r:id="rId13"/>
    <p:sldId id="2483" r:id="rId14"/>
    <p:sldId id="2484" r:id="rId15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C000"/>
    <a:srgbClr val="0B76A0"/>
    <a:srgbClr val="3B7D23"/>
    <a:srgbClr val="95C277"/>
    <a:srgbClr val="009051"/>
    <a:srgbClr val="0096FF"/>
    <a:srgbClr val="1B00FC"/>
    <a:srgbClr val="FEFFFF"/>
    <a:srgbClr val="C949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23"/>
    <p:restoredTop sz="96301"/>
  </p:normalViewPr>
  <p:slideViewPr>
    <p:cSldViewPr snapToGrid="0" snapToObjects="1">
      <p:cViewPr varScale="1">
        <p:scale>
          <a:sx n="131" d="100"/>
          <a:sy n="131" d="100"/>
        </p:scale>
        <p:origin x="208" y="200"/>
      </p:cViewPr>
      <p:guideLst/>
    </p:cSldViewPr>
  </p:slideViewPr>
  <p:outlineViewPr>
    <p:cViewPr>
      <p:scale>
        <a:sx n="33" d="100"/>
        <a:sy n="33" d="100"/>
      </p:scale>
      <p:origin x="0" y="-12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3" d="100"/>
          <a:sy n="103" d="100"/>
        </p:scale>
        <p:origin x="383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Metis-related</a:t>
            </a:r>
            <a:r>
              <a:rPr lang="en-GB" baseline="0" dirty="0">
                <a:latin typeface="Arial" panose="020B0604020202020204" pitchFamily="34" charset="0"/>
                <a:cs typeface="Arial" panose="020B0604020202020204" pitchFamily="34" charset="0"/>
              </a:rPr>
              <a:t> publications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GB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Refereed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6</c:v>
                </c:pt>
                <c:pt idx="1">
                  <c:v>6</c:v>
                </c:pt>
                <c:pt idx="2">
                  <c:v>9</c:v>
                </c:pt>
                <c:pt idx="3">
                  <c:v>18</c:v>
                </c:pt>
                <c:pt idx="4">
                  <c:v>7</c:v>
                </c:pt>
                <c:pt idx="5">
                  <c:v>14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AF-0A42-B5F3-8E7F9B9E853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Non-refereed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8</c:v>
                </c:pt>
                <c:pt idx="1">
                  <c:v>9</c:v>
                </c:pt>
                <c:pt idx="2">
                  <c:v>10</c:v>
                </c:pt>
                <c:pt idx="3">
                  <c:v>8</c:v>
                </c:pt>
                <c:pt idx="4">
                  <c:v>17</c:v>
                </c:pt>
                <c:pt idx="5">
                  <c:v>9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AF-0A42-B5F3-8E7F9B9E85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99208576"/>
        <c:axId val="795442496"/>
      </c:barChart>
      <c:catAx>
        <c:axId val="799208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IT"/>
          </a:p>
        </c:txPr>
        <c:crossAx val="795442496"/>
        <c:crosses val="autoZero"/>
        <c:auto val="1"/>
        <c:lblAlgn val="ctr"/>
        <c:lblOffset val="100"/>
        <c:noMultiLvlLbl val="0"/>
      </c:catAx>
      <c:valAx>
        <c:axId val="795442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IT"/>
          </a:p>
        </c:txPr>
        <c:crossAx val="799208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CBD0BA-5070-F168-2F0E-E86E9F2B46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5EFEAA-44F8-FD8E-DB41-CFFDF4011E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BBEFD-CF74-124A-AFAA-E319B70D7E3F}" type="datetimeFigureOut">
              <a:rPr lang="en-GB" smtClean="0"/>
              <a:t>11/02/2026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1DF915-C8C1-6F62-5596-996E5C485F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5EC164-9756-4F2C-951D-C3B41735CD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F85B2-B70C-B343-8930-8451E2585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162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43E3B-5190-1949-9FC1-0695201432EF}" type="datetimeFigureOut">
              <a:rPr lang="en-GB" smtClean="0"/>
              <a:t>11/02/2026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045F0-BC44-4841-B74D-E6CD624022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999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045F0-BC44-4841-B74D-E6CD6240225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145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045F0-BC44-4841-B74D-E6CD6240225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420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Shape 67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74" name="Shape 6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dirty="0"/>
              <a:t>Min. latitude - Perihelion - Max. Latitude</a:t>
            </a:r>
          </a:p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dirty="0"/>
              <a:t>2024 MAR 24  2024 APR 04  2024 APR 28</a:t>
            </a:r>
          </a:p>
          <a:p>
            <a:pPr defTabSz="914400">
              <a:defRPr sz="1200"/>
            </a:pPr>
            <a:r>
              <a:rPr dirty="0"/>
              <a:t>-7.99 deg.   0.29 AU 7.99 deg. </a:t>
            </a:r>
          </a:p>
          <a:p>
            <a:pPr defTabSz="914400">
              <a:defRPr sz="1200"/>
            </a:pPr>
            <a:r>
              <a:rPr dirty="0"/>
              <a:t>2024 SEP 20  2024 SEP 30  2024 OCT 25</a:t>
            </a:r>
          </a:p>
          <a:p>
            <a:pPr defTabSz="914400">
              <a:defRPr sz="1200"/>
            </a:pPr>
            <a:r>
              <a:rPr dirty="0"/>
              <a:t>-7.99 deg.   0.29 AU 7.99 deg. </a:t>
            </a:r>
          </a:p>
          <a:p>
            <a:pPr defTabSz="914400">
              <a:defRPr sz="1200"/>
            </a:pPr>
            <a:r>
              <a:rPr dirty="0"/>
              <a:t>2025 MAR 22  2025 MAR 31  2025 APR 28</a:t>
            </a:r>
          </a:p>
          <a:p>
            <a:pPr defTabSz="914400">
              <a:defRPr sz="1200"/>
            </a:pPr>
            <a:r>
              <a:rPr dirty="0"/>
              <a:t>-16.8 deg.   0.29 AU 16.8 deg. </a:t>
            </a:r>
          </a:p>
          <a:p>
            <a:pPr defTabSz="914400">
              <a:defRPr sz="1200"/>
            </a:pPr>
            <a:r>
              <a:rPr dirty="0"/>
              <a:t>2025 SEP 07  2025 SEP 16  2025 OCT 14</a:t>
            </a:r>
          </a:p>
          <a:p>
            <a:pPr defTabSz="914400">
              <a:defRPr sz="1200"/>
            </a:pPr>
            <a:r>
              <a:rPr dirty="0"/>
              <a:t>-16.8 deg.   0.29 AU 16.8 deg. </a:t>
            </a:r>
          </a:p>
          <a:p>
            <a:pPr defTabSz="914400">
              <a:defRPr sz="1200"/>
            </a:pPr>
            <a:r>
              <a:rPr dirty="0"/>
              <a:t>2026 FEB 22  2026 MAR 03  2026 MAR 31</a:t>
            </a:r>
          </a:p>
          <a:p>
            <a:pPr defTabSz="914400">
              <a:defRPr sz="1200"/>
            </a:pPr>
            <a:r>
              <a:rPr dirty="0"/>
              <a:t>-16.8 deg.   0.29 AU 16.8 deg. </a:t>
            </a:r>
          </a:p>
          <a:p>
            <a:pPr defTabSz="914400">
              <a:defRPr sz="1200"/>
            </a:pPr>
            <a:r>
              <a:rPr dirty="0"/>
              <a:t>2026 AUG 10  2026 AUG 19  2026 SEP 16</a:t>
            </a:r>
          </a:p>
          <a:p>
            <a:pPr defTabSz="914400">
              <a:defRPr sz="1200"/>
            </a:pPr>
            <a:r>
              <a:rPr dirty="0"/>
              <a:t>-16.8 deg.   0.29 AU 16.8 deg. </a:t>
            </a:r>
          </a:p>
          <a:p>
            <a:pPr defTabSz="914400">
              <a:defRPr sz="1200"/>
            </a:pPr>
            <a:r>
              <a:rPr dirty="0"/>
              <a:t>2027 JAN 28  2027 FEB 06  2027 MAR 02</a:t>
            </a:r>
          </a:p>
          <a:p>
            <a:pPr defTabSz="914400">
              <a:defRPr sz="1200"/>
            </a:pPr>
            <a:r>
              <a:rPr dirty="0"/>
              <a:t>-23.5 deg.   0.28 AU 23.5 deg. </a:t>
            </a:r>
          </a:p>
          <a:p>
            <a:pPr defTabSz="914400">
              <a:defRPr sz="1200"/>
            </a:pPr>
            <a:r>
              <a:rPr dirty="0"/>
              <a:t>2027 JUN 27  2027 JUL 06  2027 JUL 29</a:t>
            </a:r>
          </a:p>
          <a:p>
            <a:pPr defTabSz="914400">
              <a:defRPr sz="1200"/>
            </a:pPr>
            <a:r>
              <a:rPr dirty="0"/>
              <a:t>-23.5 deg.   0.28 AU 23.5 deg. </a:t>
            </a:r>
          </a:p>
          <a:p>
            <a:pPr defTabSz="914400">
              <a:defRPr sz="1200"/>
            </a:pPr>
            <a:r>
              <a:rPr dirty="0"/>
              <a:t>2027 NOV 23  2027 DEC 03  2027 DEC 26</a:t>
            </a:r>
          </a:p>
          <a:p>
            <a:pPr defTabSz="914400">
              <a:defRPr sz="1200"/>
            </a:pPr>
            <a:r>
              <a:rPr dirty="0"/>
              <a:t>-23.5 deg.   0.28 AU 23.5 deg. </a:t>
            </a:r>
          </a:p>
          <a:p>
            <a:pPr defTabSz="914400">
              <a:defRPr sz="1200"/>
            </a:pPr>
            <a:r>
              <a:rPr dirty="0"/>
              <a:t>2028 APR 25  2028 MAY 07  2028 JUN 03</a:t>
            </a:r>
          </a:p>
          <a:p>
            <a:pPr defTabSz="914400">
              <a:defRPr sz="1200"/>
            </a:pPr>
            <a:r>
              <a:rPr dirty="0"/>
              <a:t>-29.6 deg.   0.32 AU 29.6 deg. </a:t>
            </a:r>
          </a:p>
          <a:p>
            <a:pPr defTabSz="914400">
              <a:defRPr sz="1200"/>
            </a:pPr>
            <a:r>
              <a:rPr dirty="0"/>
              <a:t>2028 SEP 22  2028 OCT 04  2028 OCT 31</a:t>
            </a:r>
          </a:p>
          <a:p>
            <a:pPr defTabSz="914400">
              <a:defRPr sz="1200"/>
            </a:pPr>
            <a:r>
              <a:rPr dirty="0"/>
              <a:t>-29.5 deg.   0.32 AU 29.6 deg. </a:t>
            </a:r>
          </a:p>
          <a:p>
            <a:pPr defTabSz="914400">
              <a:defRPr sz="1200"/>
            </a:pPr>
            <a:r>
              <a:rPr dirty="0"/>
              <a:t>2029 FEB 18  2029 MAR 03  2029 MAR 30</a:t>
            </a:r>
          </a:p>
          <a:p>
            <a:pPr defTabSz="914400">
              <a:defRPr sz="1200"/>
            </a:pPr>
            <a:r>
              <a:rPr dirty="0"/>
              <a:t>-29.6 deg.   0.32 AU 29.6 deg. </a:t>
            </a:r>
          </a:p>
          <a:p>
            <a:pPr defTabSz="914400">
              <a:defRPr sz="1200"/>
            </a:pPr>
            <a:r>
              <a:rPr dirty="0"/>
              <a:t>2029 JUL 23  2029 AUG 11  2029 SEP 06</a:t>
            </a:r>
          </a:p>
          <a:p>
            <a:pPr defTabSz="914400">
              <a:defRPr sz="1200"/>
            </a:pPr>
            <a:r>
              <a:rPr dirty="0"/>
              <a:t>-32.9 deg.   0.37 AU 33.0 deg. </a:t>
            </a:r>
          </a:p>
          <a:p>
            <a:pPr defTabSz="914400">
              <a:defRPr sz="1200"/>
            </a:pPr>
            <a:r>
              <a:rPr dirty="0"/>
              <a:t>2029 DEC 20  2030 JAN 08  2030 FEB 03</a:t>
            </a:r>
          </a:p>
          <a:p>
            <a:pPr defTabSz="914400">
              <a:defRPr sz="1200"/>
            </a:pPr>
            <a:r>
              <a:rPr dirty="0"/>
              <a:t>-33.0 deg.   0.37 AU 33.0 deg. </a:t>
            </a:r>
          </a:p>
          <a:p>
            <a:pPr defTabSz="914400">
              <a:defRPr sz="1200"/>
            </a:pPr>
            <a:r>
              <a:rPr dirty="0"/>
              <a:t>2030 MAY 19  2030 JUN 06  2030 JUL 03</a:t>
            </a:r>
          </a:p>
          <a:p>
            <a:pPr defTabSz="914400">
              <a:defRPr sz="1200"/>
            </a:pPr>
            <a:r>
              <a:rPr dirty="0"/>
              <a:t>-33.0 deg.   0.37 AU 33.0 deg. </a:t>
            </a:r>
          </a:p>
          <a:p>
            <a:pPr defTabSz="914400">
              <a:defRPr sz="1200"/>
            </a:pPr>
            <a:r>
              <a:rPr dirty="0"/>
              <a:t>——-</a:t>
            </a:r>
          </a:p>
          <a:p>
            <a:pPr defTabSz="914400">
              <a:defRPr sz="1200"/>
            </a:pPr>
            <a:r>
              <a:rPr dirty="0"/>
              <a:t>Venus GAM on:</a:t>
            </a:r>
          </a:p>
          <a:p>
            <a:pPr defTabSz="914400">
              <a:defRPr sz="1200"/>
            </a:pPr>
            <a:r>
              <a:rPr dirty="0"/>
              <a:t>2020 DEC 27</a:t>
            </a:r>
          </a:p>
          <a:p>
            <a:pPr defTabSz="914400">
              <a:defRPr sz="1200"/>
            </a:pPr>
            <a:r>
              <a:rPr dirty="0"/>
              <a:t>2021 AUG 09</a:t>
            </a:r>
          </a:p>
          <a:p>
            <a:pPr defTabSz="914400">
              <a:defRPr sz="1200"/>
            </a:pPr>
            <a:r>
              <a:rPr dirty="0"/>
              <a:t>2022 SEP 04</a:t>
            </a:r>
          </a:p>
          <a:p>
            <a:pPr defTabSz="914400">
              <a:defRPr sz="1200"/>
            </a:pPr>
            <a:r>
              <a:rPr dirty="0"/>
              <a:t>2025 FEB 18</a:t>
            </a:r>
          </a:p>
          <a:p>
            <a:pPr defTabSz="914400">
              <a:defRPr sz="1200"/>
            </a:pPr>
            <a:r>
              <a:rPr dirty="0"/>
              <a:t>2026 DEC 24</a:t>
            </a:r>
          </a:p>
          <a:p>
            <a:pPr defTabSz="914400">
              <a:defRPr sz="1200"/>
            </a:pPr>
            <a:r>
              <a:rPr dirty="0"/>
              <a:t>2028 MAR 18</a:t>
            </a:r>
          </a:p>
          <a:p>
            <a:pPr defTabSz="914400">
              <a:defRPr sz="1200"/>
            </a:pPr>
            <a:r>
              <a:rPr dirty="0"/>
              <a:t>2029 JUN 10</a:t>
            </a:r>
          </a:p>
          <a:p>
            <a:pPr defTabSz="914400">
              <a:defRPr sz="1200"/>
            </a:pPr>
            <a:r>
              <a:rPr dirty="0"/>
              <a:t>2030 SEP 02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997D5-1A3F-824D-6032-2127405BE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Shape 673">
            <a:extLst>
              <a:ext uri="{FF2B5EF4-FFF2-40B4-BE49-F238E27FC236}">
                <a16:creationId xmlns:a16="http://schemas.microsoft.com/office/drawing/2014/main" id="{2CEADE3C-08EA-1B18-D1B6-37D7F13497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74" name="Shape 674">
            <a:extLst>
              <a:ext uri="{FF2B5EF4-FFF2-40B4-BE49-F238E27FC236}">
                <a16:creationId xmlns:a16="http://schemas.microsoft.com/office/drawing/2014/main" id="{BE06F7DD-8F7A-92D6-BF49-8959AED9EDE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dirty="0"/>
              <a:t>Min. latitude - Perihelion - Max. Latitude</a:t>
            </a:r>
          </a:p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dirty="0"/>
              <a:t>2024 MAR 24  2024 APR 04  2024 APR 28</a:t>
            </a:r>
          </a:p>
          <a:p>
            <a:pPr defTabSz="914400">
              <a:defRPr sz="1200"/>
            </a:pPr>
            <a:r>
              <a:rPr dirty="0"/>
              <a:t>-7.99 deg.   0.29 AU 7.99 deg. </a:t>
            </a:r>
          </a:p>
          <a:p>
            <a:pPr defTabSz="914400">
              <a:defRPr sz="1200"/>
            </a:pPr>
            <a:r>
              <a:rPr dirty="0"/>
              <a:t>2024 SEP 20  2024 SEP 30  2024 OCT 25</a:t>
            </a:r>
          </a:p>
          <a:p>
            <a:pPr defTabSz="914400">
              <a:defRPr sz="1200"/>
            </a:pPr>
            <a:r>
              <a:rPr dirty="0"/>
              <a:t>-7.99 deg.   0.29 AU 7.99 deg. </a:t>
            </a:r>
          </a:p>
          <a:p>
            <a:pPr defTabSz="914400">
              <a:defRPr sz="1200"/>
            </a:pPr>
            <a:r>
              <a:rPr dirty="0"/>
              <a:t>2025 MAR 22  2025 MAR 31  2025 APR 28</a:t>
            </a:r>
          </a:p>
          <a:p>
            <a:pPr defTabSz="914400">
              <a:defRPr sz="1200"/>
            </a:pPr>
            <a:r>
              <a:rPr dirty="0"/>
              <a:t>-16.8 deg.   0.29 AU 16.8 deg. </a:t>
            </a:r>
          </a:p>
          <a:p>
            <a:pPr defTabSz="914400">
              <a:defRPr sz="1200"/>
            </a:pPr>
            <a:r>
              <a:rPr dirty="0"/>
              <a:t>2025 SEP 07  2025 SEP 16  2025 OCT 14</a:t>
            </a:r>
          </a:p>
          <a:p>
            <a:pPr defTabSz="914400">
              <a:defRPr sz="1200"/>
            </a:pPr>
            <a:r>
              <a:rPr dirty="0"/>
              <a:t>-16.8 deg.   0.29 AU 16.8 deg. </a:t>
            </a:r>
          </a:p>
          <a:p>
            <a:pPr defTabSz="914400">
              <a:defRPr sz="1200"/>
            </a:pPr>
            <a:r>
              <a:rPr dirty="0"/>
              <a:t>2026 FEB 22  2026 MAR 03  2026 MAR 31</a:t>
            </a:r>
          </a:p>
          <a:p>
            <a:pPr defTabSz="914400">
              <a:defRPr sz="1200"/>
            </a:pPr>
            <a:r>
              <a:rPr dirty="0"/>
              <a:t>-16.8 deg.   0.29 AU 16.8 deg. </a:t>
            </a:r>
          </a:p>
          <a:p>
            <a:pPr defTabSz="914400">
              <a:defRPr sz="1200"/>
            </a:pPr>
            <a:r>
              <a:rPr dirty="0"/>
              <a:t>2026 AUG 10  2026 AUG 19  2026 SEP 16</a:t>
            </a:r>
          </a:p>
          <a:p>
            <a:pPr defTabSz="914400">
              <a:defRPr sz="1200"/>
            </a:pPr>
            <a:r>
              <a:rPr dirty="0"/>
              <a:t>-16.8 deg.   0.29 AU 16.8 deg. </a:t>
            </a:r>
          </a:p>
          <a:p>
            <a:pPr defTabSz="914400">
              <a:defRPr sz="1200"/>
            </a:pPr>
            <a:r>
              <a:rPr dirty="0"/>
              <a:t>2027 JAN 28  2027 FEB 06  2027 MAR 02</a:t>
            </a:r>
          </a:p>
          <a:p>
            <a:pPr defTabSz="914400">
              <a:defRPr sz="1200"/>
            </a:pPr>
            <a:r>
              <a:rPr dirty="0"/>
              <a:t>-23.5 deg.   0.28 AU 23.5 deg. </a:t>
            </a:r>
          </a:p>
          <a:p>
            <a:pPr defTabSz="914400">
              <a:defRPr sz="1200"/>
            </a:pPr>
            <a:r>
              <a:rPr dirty="0"/>
              <a:t>2027 JUN 27  2027 JUL 06  2027 JUL 29</a:t>
            </a:r>
          </a:p>
          <a:p>
            <a:pPr defTabSz="914400">
              <a:defRPr sz="1200"/>
            </a:pPr>
            <a:r>
              <a:rPr dirty="0"/>
              <a:t>-23.5 deg.   0.28 AU 23.5 deg. </a:t>
            </a:r>
          </a:p>
          <a:p>
            <a:pPr defTabSz="914400">
              <a:defRPr sz="1200"/>
            </a:pPr>
            <a:r>
              <a:rPr dirty="0"/>
              <a:t>2027 NOV 23  2027 DEC 03  2027 DEC 26</a:t>
            </a:r>
          </a:p>
          <a:p>
            <a:pPr defTabSz="914400">
              <a:defRPr sz="1200"/>
            </a:pPr>
            <a:r>
              <a:rPr dirty="0"/>
              <a:t>-23.5 deg.   0.28 AU 23.5 deg. </a:t>
            </a:r>
          </a:p>
          <a:p>
            <a:pPr defTabSz="914400">
              <a:defRPr sz="1200"/>
            </a:pPr>
            <a:r>
              <a:rPr dirty="0"/>
              <a:t>2028 APR 25  2028 MAY 07  2028 JUN 03</a:t>
            </a:r>
          </a:p>
          <a:p>
            <a:pPr defTabSz="914400">
              <a:defRPr sz="1200"/>
            </a:pPr>
            <a:r>
              <a:rPr dirty="0"/>
              <a:t>-29.6 deg.   0.32 AU 29.6 deg. </a:t>
            </a:r>
          </a:p>
          <a:p>
            <a:pPr defTabSz="914400">
              <a:defRPr sz="1200"/>
            </a:pPr>
            <a:r>
              <a:rPr dirty="0"/>
              <a:t>2028 SEP 22  2028 OCT 04  2028 OCT 31</a:t>
            </a:r>
          </a:p>
          <a:p>
            <a:pPr defTabSz="914400">
              <a:defRPr sz="1200"/>
            </a:pPr>
            <a:r>
              <a:rPr dirty="0"/>
              <a:t>-29.5 deg.   0.32 AU 29.6 deg. </a:t>
            </a:r>
          </a:p>
          <a:p>
            <a:pPr defTabSz="914400">
              <a:defRPr sz="1200"/>
            </a:pPr>
            <a:r>
              <a:rPr dirty="0"/>
              <a:t>2029 FEB 18  2029 MAR 03  2029 MAR 30</a:t>
            </a:r>
          </a:p>
          <a:p>
            <a:pPr defTabSz="914400">
              <a:defRPr sz="1200"/>
            </a:pPr>
            <a:r>
              <a:rPr dirty="0"/>
              <a:t>-29.6 deg.   0.32 AU 29.6 deg. </a:t>
            </a:r>
          </a:p>
          <a:p>
            <a:pPr defTabSz="914400">
              <a:defRPr sz="1200"/>
            </a:pPr>
            <a:r>
              <a:rPr dirty="0"/>
              <a:t>2029 JUL 23  2029 AUG 11  2029 SEP 06</a:t>
            </a:r>
          </a:p>
          <a:p>
            <a:pPr defTabSz="914400">
              <a:defRPr sz="1200"/>
            </a:pPr>
            <a:r>
              <a:rPr dirty="0"/>
              <a:t>-32.9 deg.   0.37 AU 33.0 deg. </a:t>
            </a:r>
          </a:p>
          <a:p>
            <a:pPr defTabSz="914400">
              <a:defRPr sz="1200"/>
            </a:pPr>
            <a:r>
              <a:rPr dirty="0"/>
              <a:t>2029 DEC 20  2030 JAN 08  2030 FEB 03</a:t>
            </a:r>
          </a:p>
          <a:p>
            <a:pPr defTabSz="914400">
              <a:defRPr sz="1200"/>
            </a:pPr>
            <a:r>
              <a:rPr dirty="0"/>
              <a:t>-33.0 deg.   0.37 AU 33.0 deg. </a:t>
            </a:r>
          </a:p>
          <a:p>
            <a:pPr defTabSz="914400">
              <a:defRPr sz="1200"/>
            </a:pPr>
            <a:r>
              <a:rPr dirty="0"/>
              <a:t>2030 MAY 19  2030 JUN 06  2030 JUL 03</a:t>
            </a:r>
          </a:p>
          <a:p>
            <a:pPr defTabSz="914400">
              <a:defRPr sz="1200"/>
            </a:pPr>
            <a:r>
              <a:rPr dirty="0"/>
              <a:t>-33.0 deg.   0.37 AU 33.0 deg. </a:t>
            </a:r>
          </a:p>
          <a:p>
            <a:pPr defTabSz="914400">
              <a:defRPr sz="1200"/>
            </a:pPr>
            <a:r>
              <a:rPr dirty="0"/>
              <a:t>——-</a:t>
            </a:r>
          </a:p>
          <a:p>
            <a:pPr defTabSz="914400">
              <a:defRPr sz="1200"/>
            </a:pPr>
            <a:r>
              <a:rPr dirty="0"/>
              <a:t>Venus GAM on:</a:t>
            </a:r>
          </a:p>
          <a:p>
            <a:pPr defTabSz="914400">
              <a:defRPr sz="1200"/>
            </a:pPr>
            <a:r>
              <a:rPr dirty="0"/>
              <a:t>2020 DEC 27</a:t>
            </a:r>
          </a:p>
          <a:p>
            <a:pPr defTabSz="914400">
              <a:defRPr sz="1200"/>
            </a:pPr>
            <a:r>
              <a:rPr dirty="0"/>
              <a:t>2021 AUG 09</a:t>
            </a:r>
          </a:p>
          <a:p>
            <a:pPr defTabSz="914400">
              <a:defRPr sz="1200"/>
            </a:pPr>
            <a:r>
              <a:rPr dirty="0"/>
              <a:t>2022 SEP 04</a:t>
            </a:r>
          </a:p>
          <a:p>
            <a:pPr defTabSz="914400">
              <a:defRPr sz="1200"/>
            </a:pPr>
            <a:r>
              <a:rPr dirty="0"/>
              <a:t>2025 FEB 18</a:t>
            </a:r>
          </a:p>
          <a:p>
            <a:pPr defTabSz="914400">
              <a:defRPr sz="1200"/>
            </a:pPr>
            <a:r>
              <a:rPr dirty="0"/>
              <a:t>2026 DEC 24</a:t>
            </a:r>
          </a:p>
          <a:p>
            <a:pPr defTabSz="914400">
              <a:defRPr sz="1200"/>
            </a:pPr>
            <a:r>
              <a:rPr dirty="0"/>
              <a:t>2028 MAR 18</a:t>
            </a:r>
          </a:p>
          <a:p>
            <a:pPr defTabSz="914400">
              <a:defRPr sz="1200"/>
            </a:pPr>
            <a:r>
              <a:rPr dirty="0"/>
              <a:t>2029 JUN 10</a:t>
            </a:r>
          </a:p>
          <a:p>
            <a:pPr defTabSz="914400">
              <a:defRPr sz="1200"/>
            </a:pPr>
            <a:r>
              <a:rPr dirty="0"/>
              <a:t>2030 SEP 02</a:t>
            </a:r>
          </a:p>
        </p:txBody>
      </p:sp>
    </p:spTree>
    <p:extLst>
      <p:ext uri="{BB962C8B-B14F-4D97-AF65-F5344CB8AC3E}">
        <p14:creationId xmlns:p14="http://schemas.microsoft.com/office/powerpoint/2010/main" val="1930335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C045F0-BC44-4841-B74D-E6CD6240225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979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045F0-BC44-4841-B74D-E6CD6240225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015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76C7C-ABD3-B5E0-8C37-D7FF74AF9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EBBBA0-0070-5A88-3102-364510DF57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2D0009-691E-5CA1-757F-D7621A5CCA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3B37B-C71F-7744-CB74-6E05BA0903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045F0-BC44-4841-B74D-E6CD6240225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539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jpe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DE9B9-7DF6-C88D-E9A4-D955AFD8DD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000" b="1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96A880-B8C5-4024-1190-17464E67AB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975AA-5D88-71B2-0685-1D427FBEE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CBF0-0C04-8246-AF7F-6185F1033F6B}" type="datetime1">
              <a:rPr lang="it-IT" smtClean="0"/>
              <a:t>11/02/26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89E9E-0134-7D1C-2D84-72FAA9FF3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891BC-8E58-55BB-88BF-D4D48CEBC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EA44A-F35C-1D4E-9AB8-ACC0430A3F2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5E100B-4270-62CD-344C-0D2A45660E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2541" y="35422"/>
            <a:ext cx="1615745" cy="10758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EBA1BE-769A-BE57-763B-CB7B42550B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2541" y="35422"/>
            <a:ext cx="1615745" cy="1075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4021FA-93B8-21B4-457A-0E86AD8D11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8" y="0"/>
            <a:ext cx="12195048" cy="1768282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10F6E3-C0E7-7BF3-34B2-1B38900DBF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163154" y="78903"/>
            <a:ext cx="1460122" cy="655852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CC4F9E-90BC-49EC-421D-0E4161911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0677" y="0"/>
            <a:ext cx="2119165" cy="734755"/>
          </a:xfrm>
          <a:prstGeom prst="rect">
            <a:avLst/>
          </a:prstGeom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B183875-F8C7-2896-3529-21B587A5A6FC}"/>
              </a:ext>
            </a:extLst>
          </p:cNvPr>
          <p:cNvGrpSpPr/>
          <p:nvPr userDrawn="1"/>
        </p:nvGrpSpPr>
        <p:grpSpPr>
          <a:xfrm>
            <a:off x="10785118" y="284995"/>
            <a:ext cx="1161360" cy="1134000"/>
            <a:chOff x="10952735" y="-122416"/>
            <a:chExt cx="1161360" cy="1134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62D0C2A-D9E4-0B6C-0341-36F87BB8AF06}"/>
                </a:ext>
              </a:extLst>
            </p:cNvPr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10952735" y="-122416"/>
              <a:ext cx="1161360" cy="1134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CustomShape 3">
              <a:extLst>
                <a:ext uri="{FF2B5EF4-FFF2-40B4-BE49-F238E27FC236}">
                  <a16:creationId xmlns:a16="http://schemas.microsoft.com/office/drawing/2014/main" id="{FB7402FC-5210-80A7-0A5E-2E47DA967561}"/>
                </a:ext>
              </a:extLst>
            </p:cNvPr>
            <p:cNvSpPr/>
            <p:nvPr/>
          </p:nvSpPr>
          <p:spPr>
            <a:xfrm>
              <a:off x="10968215" y="-104416"/>
              <a:ext cx="1124640" cy="1097280"/>
            </a:xfrm>
            <a:prstGeom prst="ellipse">
              <a:avLst/>
            </a:prstGeom>
            <a:noFill/>
            <a:ln w="1008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015B75E-CA5A-4021-1415-3CF1221AD9C5}"/>
              </a:ext>
            </a:extLst>
          </p:cNvPr>
          <p:cNvGrpSpPr/>
          <p:nvPr userDrawn="1"/>
        </p:nvGrpSpPr>
        <p:grpSpPr>
          <a:xfrm>
            <a:off x="195918" y="241255"/>
            <a:ext cx="1220760" cy="1220760"/>
            <a:chOff x="45809" y="-104416"/>
            <a:chExt cx="1220760" cy="122076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28E4653-1415-8D19-9D5E-CB575BBF0588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45809" y="-104416"/>
              <a:ext cx="1220760" cy="12207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CustomShape 1">
              <a:extLst>
                <a:ext uri="{FF2B5EF4-FFF2-40B4-BE49-F238E27FC236}">
                  <a16:creationId xmlns:a16="http://schemas.microsoft.com/office/drawing/2014/main" id="{D5D95CA7-DCDA-3776-701E-1CD8E60FBF2F}"/>
                </a:ext>
              </a:extLst>
            </p:cNvPr>
            <p:cNvSpPr/>
            <p:nvPr/>
          </p:nvSpPr>
          <p:spPr>
            <a:xfrm>
              <a:off x="104849" y="-48976"/>
              <a:ext cx="1110240" cy="1097280"/>
            </a:xfrm>
            <a:prstGeom prst="ellipse">
              <a:avLst/>
            </a:prstGeom>
            <a:noFill/>
            <a:ln w="1008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CustomShape 2">
              <a:extLst>
                <a:ext uri="{FF2B5EF4-FFF2-40B4-BE49-F238E27FC236}">
                  <a16:creationId xmlns:a16="http://schemas.microsoft.com/office/drawing/2014/main" id="{B6E040C5-B478-21BA-035E-F4370E0E5F42}"/>
                </a:ext>
              </a:extLst>
            </p:cNvPr>
            <p:cNvSpPr/>
            <p:nvPr/>
          </p:nvSpPr>
          <p:spPr>
            <a:xfrm>
              <a:off x="105209" y="-48616"/>
              <a:ext cx="1115640" cy="1106280"/>
            </a:xfrm>
            <a:prstGeom prst="ellipse">
              <a:avLst/>
            </a:prstGeom>
            <a:noFill/>
            <a:ln w="1008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599DC7B-3C21-396C-D22E-4B844C205F80}"/>
              </a:ext>
            </a:extLst>
          </p:cNvPr>
          <p:cNvPicPr/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4550" y="6356350"/>
            <a:ext cx="493920" cy="402480"/>
          </a:xfrm>
          <a:prstGeom prst="rect">
            <a:avLst/>
          </a:prstGeom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D69F82-0A46-5152-19D4-75EE7DBD1FE8}"/>
              </a:ext>
            </a:extLst>
          </p:cNvPr>
          <p:cNvPicPr/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868110" y="6319630"/>
            <a:ext cx="493920" cy="475560"/>
          </a:xfrm>
          <a:prstGeom prst="rect">
            <a:avLst/>
          </a:prstGeom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69AFE6-9439-85AB-18C5-AF9D7A6A0DD6}"/>
              </a:ext>
            </a:extLst>
          </p:cNvPr>
          <p:cNvPicPr/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1030" y="6310630"/>
            <a:ext cx="539280" cy="493920"/>
          </a:xfrm>
          <a:prstGeom prst="rect">
            <a:avLst/>
          </a:prstGeom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076066-86DF-B9C8-E82F-4925F09F8AE9}"/>
              </a:ext>
            </a:extLst>
          </p:cNvPr>
          <p:cNvPicPr/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901310" y="6301630"/>
            <a:ext cx="493920" cy="511920"/>
          </a:xfrm>
          <a:prstGeom prst="rect">
            <a:avLst/>
          </a:prstGeom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83D082D-C422-FD05-59F2-F3115A93058A}"/>
              </a:ext>
            </a:extLst>
          </p:cNvPr>
          <p:cNvPicPr/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413590" y="6310630"/>
            <a:ext cx="493920" cy="493920"/>
          </a:xfrm>
          <a:prstGeom prst="rect">
            <a:avLst/>
          </a:prstGeom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5CBB528-350A-980F-6FC6-B2C31298E359}"/>
              </a:ext>
            </a:extLst>
          </p:cNvPr>
          <p:cNvPicPr/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7150" y="6301630"/>
            <a:ext cx="530280" cy="530280"/>
          </a:xfrm>
          <a:prstGeom prst="rect">
            <a:avLst/>
          </a:prstGeom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62F1112-F48A-4478-AE56-4E363DCF0083}"/>
              </a:ext>
            </a:extLst>
          </p:cNvPr>
          <p:cNvPicPr/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346350" y="6310630"/>
            <a:ext cx="685800" cy="493920"/>
          </a:xfrm>
          <a:prstGeom prst="rect">
            <a:avLst/>
          </a:prstGeom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071EEE-960F-0795-5175-2A9FB76A7103}"/>
              </a:ext>
            </a:extLst>
          </p:cNvPr>
          <p:cNvPicPr/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968070" y="6310630"/>
            <a:ext cx="484560" cy="484560"/>
          </a:xfrm>
          <a:prstGeom prst="rect">
            <a:avLst/>
          </a:prstGeom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300425A-3B9B-8B44-B0BB-1B74200D6EF9}"/>
              </a:ext>
            </a:extLst>
          </p:cNvPr>
          <p:cNvPicPr/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480350" y="6420430"/>
            <a:ext cx="530280" cy="228600"/>
          </a:xfrm>
          <a:prstGeom prst="rect">
            <a:avLst/>
          </a:prstGeom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44B0259-D8DF-4DAE-2096-E38DBF2D402A}"/>
              </a:ext>
            </a:extLst>
          </p:cNvPr>
          <p:cNvPicPr/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270" y="6310630"/>
            <a:ext cx="475560" cy="457200"/>
          </a:xfrm>
          <a:prstGeom prst="rect">
            <a:avLst/>
          </a:pr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3C57F79-0853-7E40-F92B-2134C35E0E60}"/>
              </a:ext>
            </a:extLst>
          </p:cNvPr>
          <p:cNvPicPr/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449470" y="6383710"/>
            <a:ext cx="493920" cy="320040"/>
          </a:xfrm>
          <a:prstGeom prst="rect">
            <a:avLst/>
          </a:prstGeom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72462F7-7AD7-4258-CD53-5E04BE78EE1E}"/>
              </a:ext>
            </a:extLst>
          </p:cNvPr>
          <p:cNvPicPr/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656190" y="6337630"/>
            <a:ext cx="599760" cy="429840"/>
          </a:xfrm>
          <a:prstGeom prst="rect">
            <a:avLst/>
          </a:prstGeom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6C7F7EC-572C-26F6-3AA6-5B46A7D88A9F}"/>
              </a:ext>
            </a:extLst>
          </p:cNvPr>
          <p:cNvPicPr/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671390" y="6365350"/>
            <a:ext cx="640080" cy="329040"/>
          </a:xfrm>
          <a:prstGeom prst="rect">
            <a:avLst/>
          </a:prstGeom>
          <a:ln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5072F87-E355-2D95-3D08-46BC92F75EE7}"/>
              </a:ext>
            </a:extLst>
          </p:cNvPr>
          <p:cNvPicPr/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302110" y="6383710"/>
            <a:ext cx="658440" cy="311040"/>
          </a:xfrm>
          <a:prstGeom prst="rect">
            <a:avLst/>
          </a:prstGeom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C63414F-F351-8665-225B-2E1A8EBE95F6}"/>
              </a:ext>
            </a:extLst>
          </p:cNvPr>
          <p:cNvPicPr/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241550" y="6347350"/>
            <a:ext cx="420480" cy="402480"/>
          </a:xfrm>
          <a:prstGeom prst="rect">
            <a:avLst/>
          </a:prstGeom>
          <a:ln>
            <a:noFill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CBC582E-CCB9-FF43-AAB6-6301DD2E754B}"/>
              </a:ext>
            </a:extLst>
          </p:cNvPr>
          <p:cNvPicPr/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962110" y="6438790"/>
            <a:ext cx="713160" cy="246960"/>
          </a:xfrm>
          <a:prstGeom prst="rect">
            <a:avLst/>
          </a:prstGeom>
          <a:ln>
            <a:noFill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A09ED88-F57E-B81E-11BB-8E39D0935FC2}"/>
              </a:ext>
            </a:extLst>
          </p:cNvPr>
          <p:cNvPicPr/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53498" y="6466150"/>
            <a:ext cx="320040" cy="18288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84FDAB9-E0AB-942B-8097-4E9E30C7A358}"/>
              </a:ext>
            </a:extLst>
          </p:cNvPr>
          <p:cNvPicPr/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61738" y="6466150"/>
            <a:ext cx="320040" cy="18288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879FE35-1FB2-85AA-ADB7-94B4A03264BA}"/>
              </a:ext>
            </a:extLst>
          </p:cNvPr>
          <p:cNvPicPr/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67098" y="6466150"/>
            <a:ext cx="320040" cy="18288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578447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12CF7-54A5-E6EB-D05A-AF8A6DDD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F53066-AB09-F404-79D9-57750215B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E6D99-3743-D3F3-88D5-F0EBB9B28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B7F7-2F04-EC45-BC3D-4C6B5946299A}" type="datetime1">
              <a:rPr lang="it-IT" smtClean="0"/>
              <a:t>11/02/26</a:t>
            </a:fld>
            <a:endParaRPr lang="en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B9D77-DAB0-4C6E-128C-9BBF0D5DC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A1CAE-12BE-D442-728A-5A6B148EF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76ED-A376-BD45-A8C3-26F9A4DBBB70}" type="slidenum">
              <a:rPr lang="en-IT" smtClean="0"/>
              <a:pPr/>
              <a:t>‹#›</a:t>
            </a:fld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775597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DCC7EA-9700-BCF1-ED59-6D51D9A412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DFF82B-A387-E4C2-6128-804A98FDC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D7571-BA44-0F0D-3DDB-8175CDB9B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B5D3A-640C-1245-98A5-31B418E2B223}" type="datetime1">
              <a:rPr lang="it-IT" smtClean="0"/>
              <a:t>11/02/26</a:t>
            </a:fld>
            <a:endParaRPr lang="en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1B716-F83E-2103-A73C-80E408C3A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A1B82-B5C7-0B97-EA58-1CEAAD33D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76ED-A376-BD45-A8C3-26F9A4DBBB70}" type="slidenum">
              <a:rPr lang="en-IT" smtClean="0"/>
              <a:pPr/>
              <a:t>‹#›</a:t>
            </a:fld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642409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BC130-C292-9FD2-A820-D144200FA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86D2B-6685-0ABC-8C6A-94B783783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651CF-0F20-A6DA-B19A-841D64C34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04899-6EFA-9949-84D8-361F9E2A053D}" type="datetime1">
              <a:rPr lang="it-IT" smtClean="0"/>
              <a:t>11/02/26</a:t>
            </a:fld>
            <a:endParaRPr lang="en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365C4-0B4F-757E-D8A7-A20A7AA05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74463-C361-BDA8-3C53-291BD596C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76ED-A376-BD45-A8C3-26F9A4DBBB70}" type="slidenum">
              <a:rPr lang="en-IT" smtClean="0"/>
              <a:pPr/>
              <a:t>‹#›</a:t>
            </a:fld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52445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D09C1-3510-3CF3-640E-5ADEB70BF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4A8A89-D4CD-ADDA-C410-2FFCB680D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56275-64F4-4CF3-4463-A0875E076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3A176-5B8D-5249-BC06-D91DF99526D0}" type="datetime1">
              <a:rPr lang="it-IT" smtClean="0"/>
              <a:t>11/02/26</a:t>
            </a:fld>
            <a:endParaRPr lang="en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B411D-CAAC-C6E0-3230-E22D646B1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C45FD-EA38-B3C5-CA08-D61D12197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76ED-A376-BD45-A8C3-26F9A4DBBB70}" type="slidenum">
              <a:rPr lang="en-IT" smtClean="0"/>
              <a:pPr/>
              <a:t>‹#›</a:t>
            </a:fld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680041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28B83-0EF2-85CB-A528-2BA1BE05E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59D64-A937-C2C6-EE25-5B207575D4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4BD3D9-0D8D-E69C-B1D7-371CF8860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8C764A-D5A8-31BA-2152-6BE746A7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17117-EBF2-9B46-8831-D714D9910219}" type="datetime1">
              <a:rPr lang="it-IT" smtClean="0"/>
              <a:t>11/02/26</a:t>
            </a:fld>
            <a:endParaRPr lang="en-I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E636B-49EE-0433-FD78-6BD48AF9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AB5312-2FF4-6C23-B36B-85B20712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76ED-A376-BD45-A8C3-26F9A4DBBB70}" type="slidenum">
              <a:rPr lang="en-IT" smtClean="0"/>
              <a:pPr/>
              <a:t>‹#›</a:t>
            </a:fld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286306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D5E2B-7695-6F78-01D5-45ED30AB7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67C54C-37BA-36F6-6BA2-F9876AF9B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A2E2D-8266-C094-207F-0E3620A61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E0543D-AE3D-8665-97EF-3E528FC8E7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218602-5E27-5917-16ED-17946909FF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6B18BC-7C3B-827B-C1B7-9B197A842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6430-94FB-9A4E-8AEB-6D5C3C0548E1}" type="datetime1">
              <a:rPr lang="it-IT" smtClean="0"/>
              <a:t>11/02/26</a:t>
            </a:fld>
            <a:endParaRPr lang="en-IT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790A51-012F-460E-7658-4B8778860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F62BA3-F5B0-264F-F64D-F49106D2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76ED-A376-BD45-A8C3-26F9A4DBBB70}" type="slidenum">
              <a:rPr lang="en-IT" smtClean="0"/>
              <a:pPr/>
              <a:t>‹#›</a:t>
            </a:fld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459320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2471C-96C2-DF1F-2242-E1C80B17A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B0D44D-9069-735D-0B26-AA29B8FC2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10FC6-6C11-284F-A431-8481BC38D103}" type="datetime1">
              <a:rPr lang="it-IT" smtClean="0"/>
              <a:t>11/02/26</a:t>
            </a:fld>
            <a:endParaRPr lang="en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9C93CB-94B5-FF8C-16FD-9B5CEAD2D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328611-7C14-9925-6FFA-710E9E732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76ED-A376-BD45-A8C3-26F9A4DBBB70}" type="slidenum">
              <a:rPr lang="en-IT" smtClean="0"/>
              <a:pPr/>
              <a:t>‹#›</a:t>
            </a:fld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569511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6AB1C8-893A-3245-045C-8C65E277D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5BBC8-1679-594F-8FAB-E54B80E82D13}" type="datetime1">
              <a:rPr lang="it-IT" smtClean="0"/>
              <a:t>11/02/26</a:t>
            </a:fld>
            <a:endParaRPr lang="en-I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2B29F7-A9A6-CABE-9222-81DC1A4E6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F85CD-663D-829C-9E54-F309D351D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76ED-A376-BD45-A8C3-26F9A4DBBB70}" type="slidenum">
              <a:rPr lang="en-IT" smtClean="0"/>
              <a:pPr/>
              <a:t>‹#›</a:t>
            </a:fld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523204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66736-3E4F-97E5-6084-3551315C4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5DC77-8611-A681-4531-4860BB73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07608-7634-A597-5AEB-352EF4E6D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FFADF-7EDF-8AB5-15A6-A7C896C2E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AD372-F400-4042-9837-E2611622AEC1}" type="datetime1">
              <a:rPr lang="it-IT" smtClean="0"/>
              <a:t>11/02/26</a:t>
            </a:fld>
            <a:endParaRPr lang="en-I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65AFCD-3F1D-18C8-D8BD-D7DECDF9A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E322FC-42A5-2446-5AF5-785A72148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76ED-A376-BD45-A8C3-26F9A4DBBB70}" type="slidenum">
              <a:rPr lang="en-IT" smtClean="0"/>
              <a:pPr/>
              <a:t>‹#›</a:t>
            </a:fld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979676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F3292-2883-6866-EB88-C779175CA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0160D4-580F-8F2B-E5F1-0E89F4F05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1E46A4-0615-26A4-FDBA-35E0E9DB56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43EBD-9F9E-1F8A-92B8-07A85CB1B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9517E-33AE-6549-A02A-E351C642E5E0}" type="datetime1">
              <a:rPr lang="it-IT" smtClean="0"/>
              <a:t>11/02/26</a:t>
            </a:fld>
            <a:endParaRPr lang="en-I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F39E32-E3DC-C7E1-5722-1BE2470DA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A5D55B-A454-E55F-3A2F-2F91051BD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76ED-A376-BD45-A8C3-26F9A4DBBB70}" type="slidenum">
              <a:rPr lang="en-IT" smtClean="0"/>
              <a:pPr/>
              <a:t>‹#›</a:t>
            </a:fld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98576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F35A8F-9D48-0C20-4D39-445E67C2A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65126"/>
            <a:ext cx="11379200" cy="601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27CBA7-F51B-B322-AD69-A5481E96F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6400" y="1825625"/>
            <a:ext cx="113792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19749-94BD-C742-83E8-8EFFE1A356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6400" y="6356350"/>
            <a:ext cx="317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EFBD59E-69FD-4146-B3E7-04A4515D132E}" type="datetime1">
              <a:rPr lang="it-IT" smtClean="0"/>
              <a:t>11/02/26</a:t>
            </a:fld>
            <a:endParaRPr lang="en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854DB-9B2D-1C96-8830-E35FF2E9E6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2C183-FB88-36A6-7FD9-ECC983DAB5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17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01E76ED-A376-BD45-A8C3-26F9A4DBBB70}" type="slidenum">
              <a:rPr lang="en-IT" smtClean="0"/>
              <a:pPr/>
              <a:t>‹#›</a:t>
            </a:fld>
            <a:endParaRPr lang="en-IT" dirty="0"/>
          </a:p>
        </p:txBody>
      </p:sp>
      <p:pic>
        <p:nvPicPr>
          <p:cNvPr id="7" name="Picture 6" descr="A picture containing text, device, dark, gauge&#10;&#10;Description automatically generated">
            <a:extLst>
              <a:ext uri="{FF2B5EF4-FFF2-40B4-BE49-F238E27FC236}">
                <a16:creationId xmlns:a16="http://schemas.microsoft.com/office/drawing/2014/main" id="{844CFC70-F31C-40A5-CF31-A9B9BB43E84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60841" cy="208146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CF908-6DB8-7B3E-346C-969584E17257}"/>
              </a:ext>
            </a:extLst>
          </p:cNvPr>
          <p:cNvCxnSpPr>
            <a:cxnSpLocks/>
          </p:cNvCxnSpPr>
          <p:nvPr userDrawn="1"/>
        </p:nvCxnSpPr>
        <p:spPr>
          <a:xfrm>
            <a:off x="2070538" y="966952"/>
            <a:ext cx="10121462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21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o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ov"/><Relationship Id="rId5" Type="http://schemas.microsoft.com/office/2007/relationships/media" Target="../media/media3.mov"/><Relationship Id="rId10" Type="http://schemas.openxmlformats.org/officeDocument/2006/relationships/image" Target="../media/image39.png"/><Relationship Id="rId4" Type="http://schemas.openxmlformats.org/officeDocument/2006/relationships/video" Target="../media/media2.mov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7DA7A-7123-894A-6CAA-F3CF62BD34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b="1" dirty="0"/>
              <a:t>Metis status and science so far</a:t>
            </a:r>
            <a:endParaRPr lang="en-IT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21A2D2-34CD-6E4E-68C3-E9D28DEFD3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T" dirty="0"/>
              <a:t>Marco Romoli, Roberto Susino &amp; the Metis Team</a:t>
            </a:r>
          </a:p>
          <a:p>
            <a:r>
              <a:rPr lang="en-IT" sz="1800" dirty="0"/>
              <a:t>February 11, 2026</a:t>
            </a:r>
          </a:p>
          <a:p>
            <a:endParaRPr lang="en-IT" sz="1800" dirty="0"/>
          </a:p>
          <a:p>
            <a:endParaRPr lang="en-IT" sz="1800" dirty="0"/>
          </a:p>
          <a:p>
            <a:r>
              <a:rPr lang="en-GB" sz="1800" b="1" dirty="0"/>
              <a:t>10</a:t>
            </a:r>
            <a:r>
              <a:rPr lang="en-GB" sz="1800" b="1" baseline="30000" dirty="0"/>
              <a:t>th</a:t>
            </a:r>
            <a:r>
              <a:rPr lang="en-GB" sz="1800" b="1" dirty="0"/>
              <a:t> Metis Workshop – Torino – February 11-13, 2026</a:t>
            </a:r>
            <a:endParaRPr lang="en-IT" sz="1800" b="1" dirty="0"/>
          </a:p>
          <a:p>
            <a:endParaRPr lang="en-IT" sz="1800" dirty="0"/>
          </a:p>
        </p:txBody>
      </p:sp>
    </p:spTree>
    <p:extLst>
      <p:ext uri="{BB962C8B-B14F-4D97-AF65-F5344CB8AC3E}">
        <p14:creationId xmlns:p14="http://schemas.microsoft.com/office/powerpoint/2010/main" val="3598140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5D61E4-1099-6F1B-75F1-AF0ADAEF0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1" y="1825625"/>
            <a:ext cx="5920770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dirty="0"/>
              <a:t>The out-of-ecliptic vantage point offers the opportunity to observe for the first time the corona from mid-latitudes and to investigate: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dirty="0"/>
              <a:t>the </a:t>
            </a:r>
            <a:r>
              <a:rPr lang="en-GB" b="1" dirty="0"/>
              <a:t>longitudinal extent of coronal features and solar wind</a:t>
            </a:r>
            <a:r>
              <a:rPr lang="en-GB" dirty="0"/>
              <a:t> and correlations with possible longitudinal patterns related to the magnetic field polarity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dirty="0"/>
              <a:t>the </a:t>
            </a:r>
            <a:r>
              <a:rPr lang="en-GB" b="1" dirty="0"/>
              <a:t>longitudinal structure of propagating CMEs </a:t>
            </a:r>
            <a:r>
              <a:rPr lang="en-GB" dirty="0"/>
              <a:t>and correlation with their geo-effectiveness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dirty="0"/>
              <a:t>the </a:t>
            </a:r>
            <a:r>
              <a:rPr lang="en-GB" b="1" dirty="0"/>
              <a:t>galactic cosmic rays modulation </a:t>
            </a:r>
            <a:r>
              <a:rPr lang="en-GB" dirty="0"/>
              <a:t>out-of-ecliptic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048DBD-AB0F-2354-122C-60FFA5D3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Out-of-ecliptic science</a:t>
            </a:r>
          </a:p>
        </p:txBody>
      </p:sp>
      <p:pic>
        <p:nvPicPr>
          <p:cNvPr id="11" name="Picture 10" descr="A diagram of the solar system&#10;&#10;AI-generated content may be incorrect.">
            <a:extLst>
              <a:ext uri="{FF2B5EF4-FFF2-40B4-BE49-F238E27FC236}">
                <a16:creationId xmlns:a16="http://schemas.microsoft.com/office/drawing/2014/main" id="{98AEC880-D928-8695-90B7-2F7F491D5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171" y="1168078"/>
            <a:ext cx="5458428" cy="54584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4FCD8A-0356-9600-0531-BA468CB8DBAD}"/>
              </a:ext>
            </a:extLst>
          </p:cNvPr>
          <p:cNvSpPr txBox="1"/>
          <p:nvPr/>
        </p:nvSpPr>
        <p:spPr>
          <a:xfrm>
            <a:off x="940481" y="5278055"/>
            <a:ext cx="485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Ideas and contributions are very welcome!</a:t>
            </a:r>
          </a:p>
        </p:txBody>
      </p:sp>
    </p:spTree>
    <p:extLst>
      <p:ext uri="{BB962C8B-B14F-4D97-AF65-F5344CB8AC3E}">
        <p14:creationId xmlns:p14="http://schemas.microsoft.com/office/powerpoint/2010/main" val="235969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DD59049-4919-3D91-880E-B699AB1C2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825624"/>
            <a:ext cx="11379200" cy="4667249"/>
          </a:xfrm>
        </p:spPr>
        <p:txBody>
          <a:bodyPr>
            <a:noAutofit/>
          </a:bodyPr>
          <a:lstStyle/>
          <a:p>
            <a:r>
              <a:rPr lang="en-GB" sz="1600" b="1" dirty="0"/>
              <a:t>Pole-to-Pole</a:t>
            </a:r>
            <a:r>
              <a:rPr lang="en-GB" sz="1600" dirty="0"/>
              <a:t> (Coord. A. </a:t>
            </a:r>
            <a:r>
              <a:rPr lang="en-GB" sz="1600" dirty="0" err="1"/>
              <a:t>Burtovoi</a:t>
            </a:r>
            <a:r>
              <a:rPr lang="en-GB" sz="1600" dirty="0"/>
              <a:t>):</a:t>
            </a:r>
          </a:p>
          <a:p>
            <a:pPr lvl="1"/>
            <a:r>
              <a:rPr lang="en-GB" sz="1600" dirty="0"/>
              <a:t>latitudinal scan of solar corona for morphology, 3D latitudinal tomography, and F-corona</a:t>
            </a:r>
          </a:p>
          <a:p>
            <a:pPr lvl="1"/>
            <a:r>
              <a:rPr lang="en-GB" sz="1600" dirty="0"/>
              <a:t>cosmic rays pole-to-pole scan</a:t>
            </a:r>
          </a:p>
          <a:p>
            <a:r>
              <a:rPr lang="en-GB" sz="1600" b="1" dirty="0"/>
              <a:t>Density-Fluctuations</a:t>
            </a:r>
            <a:r>
              <a:rPr lang="en-GB" sz="1600" dirty="0"/>
              <a:t> (Coord. V. Andretta):</a:t>
            </a:r>
          </a:p>
          <a:p>
            <a:pPr lvl="1"/>
            <a:r>
              <a:rPr lang="en-GB" sz="1600" dirty="0"/>
              <a:t>high-cadence observations (&lt; 1 min) across and away from perihelia (distance ~ 0.35 au), to observe the corona up or above 4 solar radii</a:t>
            </a:r>
          </a:p>
          <a:p>
            <a:r>
              <a:rPr lang="en-GB" sz="1600" b="1" dirty="0"/>
              <a:t>Eruption-Watch</a:t>
            </a:r>
            <a:r>
              <a:rPr lang="en-GB" sz="1600" dirty="0"/>
              <a:t> (Coord. C. Sasso &amp; Y. De Leo): </a:t>
            </a:r>
          </a:p>
          <a:p>
            <a:pPr lvl="1"/>
            <a:r>
              <a:rPr lang="en-GB" sz="1600" dirty="0"/>
              <a:t>observations of latitudinal structure of CMEs, combination of medium and high-cadence observations</a:t>
            </a:r>
          </a:p>
          <a:p>
            <a:r>
              <a:rPr lang="en-GB" sz="1600" b="1" dirty="0"/>
              <a:t>Coronal-Hole-Boundary-Expansion</a:t>
            </a:r>
            <a:r>
              <a:rPr lang="en-GB" sz="1600" dirty="0"/>
              <a:t> (Coord. R. Susino &amp; A. Giunta):</a:t>
            </a:r>
          </a:p>
          <a:p>
            <a:pPr lvl="1"/>
            <a:r>
              <a:rPr lang="en-GB" sz="1600" dirty="0"/>
              <a:t>new “flavour” with simultaneous observations by Metis and SPICE above 0.5 au</a:t>
            </a:r>
          </a:p>
          <a:p>
            <a:r>
              <a:rPr lang="en-GB" sz="1600" b="1" dirty="0"/>
              <a:t>Coronal-He-Abundance</a:t>
            </a:r>
            <a:r>
              <a:rPr lang="en-GB" sz="1600" dirty="0"/>
              <a:t> (Coord. V. Andretta &amp; F. </a:t>
            </a:r>
            <a:r>
              <a:rPr lang="en-GB" sz="1600" dirty="0" err="1"/>
              <a:t>Auchère</a:t>
            </a:r>
            <a:r>
              <a:rPr lang="en-GB" sz="1600" dirty="0"/>
              <a:t>): </a:t>
            </a:r>
          </a:p>
          <a:p>
            <a:pPr lvl="1"/>
            <a:r>
              <a:rPr lang="en-GB" sz="1600" dirty="0"/>
              <a:t>Metis + EUI in coronagraphic mode above 0.45 au</a:t>
            </a:r>
          </a:p>
          <a:p>
            <a:r>
              <a:rPr lang="en-GB" sz="1600" b="1" dirty="0"/>
              <a:t>Probe-Quadrature</a:t>
            </a:r>
            <a:r>
              <a:rPr lang="en-GB" sz="1600" dirty="0"/>
              <a:t> (Coord. A. Liberatore):</a:t>
            </a:r>
          </a:p>
          <a:p>
            <a:pPr lvl="1"/>
            <a:r>
              <a:rPr lang="en-GB" sz="1600" dirty="0"/>
              <a:t>in-situ and remote-sensing observations of the solar wind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5CDF900-75C4-DFE1-DF5B-B459478B9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Metis priorities for 2026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29D50C-2C8D-BB25-14B8-961227650003}"/>
              </a:ext>
            </a:extLst>
          </p:cNvPr>
          <p:cNvSpPr txBox="1"/>
          <p:nvPr/>
        </p:nvSpPr>
        <p:spPr>
          <a:xfrm>
            <a:off x="2058511" y="1211622"/>
            <a:ext cx="7465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IT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roposed Observing Programs (SOOPs)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479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BEFF2-7CA3-8E09-978A-43F180EAF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81D30D-BA7D-E984-D7DA-D7652B9C4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825625"/>
            <a:ext cx="6700456" cy="4351338"/>
          </a:xfrm>
        </p:spPr>
        <p:txBody>
          <a:bodyPr>
            <a:noAutofit/>
          </a:bodyPr>
          <a:lstStyle/>
          <a:p>
            <a:r>
              <a:rPr lang="en-GB" b="1" dirty="0"/>
              <a:t>Metis/PROBA-3</a:t>
            </a:r>
            <a:r>
              <a:rPr lang="en-GB" dirty="0"/>
              <a:t> – coronagraphic observations extending from close to the limb to the outer FOV of Metis:</a:t>
            </a:r>
          </a:p>
          <a:p>
            <a:pPr lvl="1"/>
            <a:r>
              <a:rPr lang="en-GB" i="1" dirty="0"/>
              <a:t>12-16 Aug 2025 (superior conjunction)</a:t>
            </a:r>
          </a:p>
          <a:p>
            <a:pPr lvl="1"/>
            <a:r>
              <a:rPr lang="en-GB" i="1" dirty="0"/>
              <a:t>14-18 Sep 2025 (quadrature with ASPIICS + PSP)</a:t>
            </a:r>
          </a:p>
          <a:p>
            <a:pPr lvl="1"/>
            <a:r>
              <a:rPr lang="en-GB" i="1" dirty="0"/>
              <a:t>4-9 Oct 2025 (inferior conjunction)</a:t>
            </a:r>
          </a:p>
          <a:p>
            <a:pPr lvl="1"/>
            <a:r>
              <a:rPr lang="en-GB" dirty="0"/>
              <a:t>18-24 Jan 2026 (within 10 degrees from inferior conjunction)</a:t>
            </a:r>
          </a:p>
          <a:p>
            <a:pPr lvl="1"/>
            <a:endParaRPr lang="en-GB" dirty="0"/>
          </a:p>
          <a:p>
            <a:r>
              <a:rPr lang="en-GB" b="1" dirty="0"/>
              <a:t>Metis/PUNCH </a:t>
            </a:r>
            <a:r>
              <a:rPr lang="en-GB" dirty="0"/>
              <a:t>– observations for cross-calibration:</a:t>
            </a:r>
          </a:p>
          <a:p>
            <a:pPr lvl="1"/>
            <a:r>
              <a:rPr lang="en-GB" dirty="0"/>
              <a:t>10 Jan 2026 (within 10 degrees from inferior conjunction)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B4A87A7-9DFB-61E8-3F5B-A68D249A2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Metis priorities for 2026</a:t>
            </a:r>
          </a:p>
        </p:txBody>
      </p:sp>
      <p:pic>
        <p:nvPicPr>
          <p:cNvPr id="5" name="Picture 4" descr="A purple and orange circle with a yellow circle in the middle&#10;&#10;AI-generated content may be incorrect.">
            <a:extLst>
              <a:ext uri="{FF2B5EF4-FFF2-40B4-BE49-F238E27FC236}">
                <a16:creationId xmlns:a16="http://schemas.microsoft.com/office/drawing/2014/main" id="{B2A3E736-818F-2F73-114B-6D0663D4D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655" y="1825624"/>
            <a:ext cx="4469945" cy="4469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D2B930-AEA5-4DEA-361E-F5DC43E8CA33}"/>
              </a:ext>
            </a:extLst>
          </p:cNvPr>
          <p:cNvSpPr txBox="1"/>
          <p:nvPr/>
        </p:nvSpPr>
        <p:spPr>
          <a:xfrm>
            <a:off x="7380033" y="1944547"/>
            <a:ext cx="2170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Metis + ASPIICS + EUI 174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14CB10-8E96-EB19-B670-CC8BD05CEA1E}"/>
              </a:ext>
            </a:extLst>
          </p:cNvPr>
          <p:cNvSpPr txBox="1"/>
          <p:nvPr/>
        </p:nvSpPr>
        <p:spPr>
          <a:xfrm>
            <a:off x="2058511" y="1211622"/>
            <a:ext cx="7465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Coordinated observations across the Sun-Earth line</a:t>
            </a:r>
          </a:p>
        </p:txBody>
      </p:sp>
    </p:spTree>
    <p:extLst>
      <p:ext uri="{BB962C8B-B14F-4D97-AF65-F5344CB8AC3E}">
        <p14:creationId xmlns:p14="http://schemas.microsoft.com/office/powerpoint/2010/main" val="2969167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34F81-C6C6-B6BC-8408-BFB25D58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Metis website</a:t>
            </a:r>
          </a:p>
        </p:txBody>
      </p:sp>
      <p:pic>
        <p:nvPicPr>
          <p:cNvPr id="6" name="Content Placeholder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5B5A5DC-7E16-23B0-1379-513320C013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563" y="1340142"/>
            <a:ext cx="11375037" cy="50664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3F9643-A7D1-D592-0C13-D317FADCB5B8}"/>
              </a:ext>
            </a:extLst>
          </p:cNvPr>
          <p:cNvSpPr txBox="1"/>
          <p:nvPr/>
        </p:nvSpPr>
        <p:spPr>
          <a:xfrm>
            <a:off x="4789681" y="5926237"/>
            <a:ext cx="2612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www.metis.oato.inaf.it</a:t>
            </a:r>
            <a:endParaRPr lang="en-GB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480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6194EA-DB44-2428-9384-806579BC68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150269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354DE9E-CF52-2063-2A92-DC8CBCC5425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IT" dirty="0"/>
              <a:t>Metis: the Solar Orbiter coronagraph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528C9-6F2B-AC6D-F66E-85EB92C89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825625"/>
            <a:ext cx="718615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800" dirty="0"/>
              <a:t>Metis is an externally-occulted coronagraph designed to provide full imaging of the extended corona in: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800" b="1" dirty="0"/>
              <a:t>total and polarised visible-light brightness </a:t>
            </a:r>
            <a:r>
              <a:rPr lang="en-GB" sz="1800" dirty="0"/>
              <a:t>(580-640 nm)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800" b="1" dirty="0"/>
              <a:t>UV H I Lyman-α line </a:t>
            </a:r>
            <a:r>
              <a:rPr lang="en-GB" sz="1800" dirty="0"/>
              <a:t>(121.6 ± 10 nm)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340D0C-E56A-3959-84A8-00E9089474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502"/>
          <a:stretch/>
        </p:blipFill>
        <p:spPr>
          <a:xfrm rot="16200000">
            <a:off x="8724591" y="151580"/>
            <a:ext cx="2030569" cy="42946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423D6B-C4A7-71CF-48EF-F52E6890D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2550" y="3543812"/>
            <a:ext cx="4294649" cy="296444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BD882ED-543E-DB01-3D51-8B8B18B4B9F4}"/>
              </a:ext>
            </a:extLst>
          </p:cNvPr>
          <p:cNvGrpSpPr>
            <a:grpSpLocks noChangeAspect="1"/>
          </p:cNvGrpSpPr>
          <p:nvPr/>
        </p:nvGrpSpPr>
        <p:grpSpPr>
          <a:xfrm>
            <a:off x="650855" y="3614969"/>
            <a:ext cx="6754350" cy="2270880"/>
            <a:chOff x="508219" y="3747096"/>
            <a:chExt cx="8682689" cy="2919207"/>
          </a:xfrm>
          <a:solidFill>
            <a:schemeClr val="bg1"/>
          </a:solidFill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7A19042-9130-9B7D-A32E-BD93F78D4B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8221" y="3747096"/>
              <a:ext cx="3820391" cy="2886037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22F5085-91B2-7BDF-7D17-CDBBD4EEB8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70517" y="3747096"/>
              <a:ext cx="3820391" cy="2886037"/>
            </a:xfrm>
            <a:prstGeom prst="rect">
              <a:avLst/>
            </a:prstGeom>
            <a:grpFill/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7B9DBA-A463-F6E5-89F2-E65A9CA802AB}"/>
                </a:ext>
              </a:extLst>
            </p:cNvPr>
            <p:cNvSpPr txBox="1"/>
            <p:nvPr/>
          </p:nvSpPr>
          <p:spPr>
            <a:xfrm>
              <a:off x="3359289" y="3929072"/>
              <a:ext cx="408221" cy="40250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IT" sz="16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90AA90-BE20-8CBF-357B-9D82FFAF1EF0}"/>
                </a:ext>
              </a:extLst>
            </p:cNvPr>
            <p:cNvSpPr txBox="1"/>
            <p:nvPr/>
          </p:nvSpPr>
          <p:spPr>
            <a:xfrm>
              <a:off x="8141423" y="3929072"/>
              <a:ext cx="532095" cy="40250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IT" sz="1600" dirty="0">
                  <a:latin typeface="Arial" panose="020B0604020202020204" pitchFamily="34" charset="0"/>
                  <a:cs typeface="Arial" panose="020B0604020202020204" pitchFamily="34" charset="0"/>
                </a:rPr>
                <a:t>H I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149C95-B25E-9762-632E-F4E58BA9FB74}"/>
                </a:ext>
              </a:extLst>
            </p:cNvPr>
            <p:cNvSpPr txBox="1"/>
            <p:nvPr/>
          </p:nvSpPr>
          <p:spPr>
            <a:xfrm>
              <a:off x="6456383" y="3955793"/>
              <a:ext cx="495887" cy="40250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IT" sz="1600" dirty="0">
                  <a:latin typeface="Arial" panose="020B0604020202020204" pitchFamily="34" charset="0"/>
                  <a:cs typeface="Arial" panose="020B0604020202020204" pitchFamily="34" charset="0"/>
                </a:rPr>
                <a:t>Lα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F5FC84-47C3-940C-D467-9E52D751AB25}"/>
                </a:ext>
              </a:extLst>
            </p:cNvPr>
            <p:cNvSpPr txBox="1"/>
            <p:nvPr/>
          </p:nvSpPr>
          <p:spPr>
            <a:xfrm>
              <a:off x="8263412" y="5114392"/>
              <a:ext cx="495887" cy="40250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IT" sz="1600" dirty="0">
                  <a:latin typeface="Arial" panose="020B0604020202020204" pitchFamily="34" charset="0"/>
                  <a:cs typeface="Arial" panose="020B0604020202020204" pitchFamily="34" charset="0"/>
                </a:rPr>
                <a:t>Lα</a:t>
              </a:r>
              <a:endParaRPr lang="en-IT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4C0D815-538F-412B-64A8-254DC57AE504}"/>
                </a:ext>
              </a:extLst>
            </p:cNvPr>
            <p:cNvSpPr txBox="1"/>
            <p:nvPr/>
          </p:nvSpPr>
          <p:spPr>
            <a:xfrm>
              <a:off x="508219" y="6263801"/>
              <a:ext cx="2361652" cy="40250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IT" sz="1600" dirty="0">
                  <a:latin typeface="Arial" panose="020B0604020202020204" pitchFamily="34" charset="0"/>
                  <a:cs typeface="Arial" panose="020B0604020202020204" pitchFamily="34" charset="0"/>
                </a:rPr>
                <a:t>Thomson scattering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F6DB019-9097-9D67-93ED-92A7B3F15E98}"/>
                </a:ext>
              </a:extLst>
            </p:cNvPr>
            <p:cNvSpPr txBox="1"/>
            <p:nvPr/>
          </p:nvSpPr>
          <p:spPr>
            <a:xfrm>
              <a:off x="5370517" y="6238613"/>
              <a:ext cx="2388333" cy="40250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IT" sz="1600" dirty="0">
                  <a:latin typeface="Arial" panose="020B0604020202020204" pitchFamily="34" charset="0"/>
                  <a:cs typeface="Arial" panose="020B0604020202020204" pitchFamily="34" charset="0"/>
                </a:rPr>
                <a:t>Resonant scattering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51318E8-5B13-94B1-5788-7D4096965EBB}"/>
                </a:ext>
              </a:extLst>
            </p:cNvPr>
            <p:cNvSpPr txBox="1"/>
            <p:nvPr/>
          </p:nvSpPr>
          <p:spPr>
            <a:xfrm>
              <a:off x="3484538" y="5135033"/>
              <a:ext cx="1770020" cy="40250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IT" sz="1600" dirty="0"/>
                <a:t>K-corona B, pB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86BE778-F06B-F47E-0519-3C2EE3B87D65}"/>
              </a:ext>
            </a:extLst>
          </p:cNvPr>
          <p:cNvCxnSpPr>
            <a:cxnSpLocks/>
          </p:cNvCxnSpPr>
          <p:nvPr/>
        </p:nvCxnSpPr>
        <p:spPr>
          <a:xfrm flipH="1">
            <a:off x="9780608" y="5007769"/>
            <a:ext cx="538290" cy="564970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E989277-100A-C435-568A-9E4BD185C49A}"/>
              </a:ext>
            </a:extLst>
          </p:cNvPr>
          <p:cNvCxnSpPr>
            <a:cxnSpLocks/>
          </p:cNvCxnSpPr>
          <p:nvPr/>
        </p:nvCxnSpPr>
        <p:spPr>
          <a:xfrm flipH="1" flipV="1">
            <a:off x="8854633" y="4991712"/>
            <a:ext cx="1464265" cy="16057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359B2B8-BCD3-CDE2-F979-0499F098EA5E}"/>
              </a:ext>
            </a:extLst>
          </p:cNvPr>
          <p:cNvCxnSpPr>
            <a:cxnSpLocks/>
          </p:cNvCxnSpPr>
          <p:nvPr/>
        </p:nvCxnSpPr>
        <p:spPr>
          <a:xfrm flipH="1" flipV="1">
            <a:off x="8993529" y="3777316"/>
            <a:ext cx="1325369" cy="1230453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EF26845-CE58-4B11-B9AE-A5F651B23F2B}"/>
              </a:ext>
            </a:extLst>
          </p:cNvPr>
          <p:cNvSpPr txBox="1"/>
          <p:nvPr/>
        </p:nvSpPr>
        <p:spPr>
          <a:xfrm>
            <a:off x="9068537" y="3618030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3.4°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BC0171-CDA6-910B-6075-5543F86B6236}"/>
              </a:ext>
            </a:extLst>
          </p:cNvPr>
          <p:cNvSpPr txBox="1"/>
          <p:nvPr/>
        </p:nvSpPr>
        <p:spPr>
          <a:xfrm>
            <a:off x="8806184" y="5020980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2.9°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CA558F4-B5D6-8E00-70C9-3014687A9CBA}"/>
              </a:ext>
            </a:extLst>
          </p:cNvPr>
          <p:cNvSpPr txBox="1"/>
          <p:nvPr/>
        </p:nvSpPr>
        <p:spPr>
          <a:xfrm>
            <a:off x="9450379" y="5572739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1.6°</a:t>
            </a:r>
          </a:p>
        </p:txBody>
      </p:sp>
    </p:spTree>
    <p:extLst>
      <p:ext uri="{BB962C8B-B14F-4D97-AF65-F5344CB8AC3E}">
        <p14:creationId xmlns:p14="http://schemas.microsoft.com/office/powerpoint/2010/main" val="2700300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8E0DC-CB7D-46E6-B4FC-1F8425B1A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>
            <a:extLst>
              <a:ext uri="{FF2B5EF4-FFF2-40B4-BE49-F238E27FC236}">
                <a16:creationId xmlns:a16="http://schemas.microsoft.com/office/drawing/2014/main" id="{DF051FB7-181E-006C-BF68-D7A6F4652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Metis performance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792309B-EE8D-41D9-C05F-4881106A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13152"/>
            <a:ext cx="6382351" cy="5179721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dirty="0"/>
              <a:t>Spatial &amp; temporal resolutions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 b="1" dirty="0"/>
              <a:t>Spatial resolution: </a:t>
            </a:r>
            <a:r>
              <a:rPr lang="en-US" sz="1800" dirty="0"/>
              <a:t>checked in-flight with star observations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1800" b="1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1800" b="1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1800" b="1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1800" b="1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1800" b="1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1800" b="1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1800" b="1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1800" b="1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1800" b="1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 b="1" dirty="0"/>
              <a:t>Temporal resolution: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tabLst>
                <a:tab pos="569913" algn="l"/>
              </a:tabLst>
            </a:pPr>
            <a:r>
              <a:rPr lang="en-US" sz="1800" dirty="0"/>
              <a:t>UV	&gt; 1s limited by count rate</a:t>
            </a:r>
            <a:br>
              <a:rPr lang="en-US" sz="1800" dirty="0"/>
            </a:br>
            <a:r>
              <a:rPr lang="en-US" sz="1800" dirty="0"/>
              <a:t>VL	&gt; 60s in </a:t>
            </a:r>
            <a:r>
              <a:rPr lang="en-US" sz="1800" dirty="0" err="1"/>
              <a:t>pB</a:t>
            </a:r>
            <a:r>
              <a:rPr lang="en-US" sz="1800" dirty="0"/>
              <a:t>, &gt; 20s in B, &gt; 1s in fixed polarization</a:t>
            </a:r>
            <a:endParaRPr lang="en-US" sz="18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1E9EDE-BCD3-997B-3551-D7FFE6045779}"/>
              </a:ext>
            </a:extLst>
          </p:cNvPr>
          <p:cNvGrpSpPr/>
          <p:nvPr/>
        </p:nvGrpSpPr>
        <p:grpSpPr>
          <a:xfrm>
            <a:off x="361938" y="2360538"/>
            <a:ext cx="6320540" cy="2725992"/>
            <a:chOff x="288033" y="2267388"/>
            <a:chExt cx="6320540" cy="272599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ADF6E55-9A36-7C38-8886-2CDCE4256CF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88033" y="2267388"/>
              <a:ext cx="3466086" cy="2310378"/>
              <a:chOff x="725214" y="2055542"/>
              <a:chExt cx="3923388" cy="2615200"/>
            </a:xfrm>
          </p:grpSpPr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id="{CE85671E-1085-262B-545B-8F8A6C12AE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862" t="5909" b="4550"/>
              <a:stretch>
                <a:fillRect/>
              </a:stretch>
            </p:blipFill>
            <p:spPr bwMode="auto">
              <a:xfrm>
                <a:off x="725214" y="2055542"/>
                <a:ext cx="3923388" cy="2615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3F922B01-82A2-D1AE-6E90-E9F8D6D374D6}"/>
                  </a:ext>
                </a:extLst>
              </p:cNvPr>
              <p:cNvCxnSpPr/>
              <p:nvPr/>
            </p:nvCxnSpPr>
            <p:spPr>
              <a:xfrm>
                <a:off x="1134481" y="4055129"/>
                <a:ext cx="2922704" cy="0"/>
              </a:xfrm>
              <a:prstGeom prst="line">
                <a:avLst/>
              </a:prstGeom>
              <a:ln w="15875">
                <a:solidFill>
                  <a:schemeClr val="accent4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E23CFEBD-6BC2-9840-B4AF-B999FE048BCD}"/>
                  </a:ext>
                </a:extLst>
              </p:cNvPr>
              <p:cNvCxnSpPr/>
              <p:nvPr/>
            </p:nvCxnSpPr>
            <p:spPr>
              <a:xfrm>
                <a:off x="1123155" y="3267321"/>
                <a:ext cx="2922704" cy="0"/>
              </a:xfrm>
              <a:prstGeom prst="line">
                <a:avLst/>
              </a:prstGeom>
              <a:ln w="15875">
                <a:solidFill>
                  <a:schemeClr val="accent6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09B4396-1855-6B87-2359-C13E393F8AC0}"/>
                  </a:ext>
                </a:extLst>
              </p:cNvPr>
              <p:cNvSpPr txBox="1"/>
              <p:nvPr/>
            </p:nvSpPr>
            <p:spPr>
              <a:xfrm>
                <a:off x="3415450" y="4023878"/>
                <a:ext cx="700759" cy="243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800" dirty="0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Pixel size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CC75298-A486-85AC-2FF4-E49714EC8B76}"/>
                  </a:ext>
                </a:extLst>
              </p:cNvPr>
              <p:cNvSpPr txBox="1"/>
              <p:nvPr/>
            </p:nvSpPr>
            <p:spPr>
              <a:xfrm>
                <a:off x="1076334" y="3233750"/>
                <a:ext cx="1072730" cy="243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800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Specs resolution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5856379-461E-BA89-C321-AA5BC15A2291}"/>
                </a:ext>
              </a:extLst>
            </p:cNvPr>
            <p:cNvSpPr txBox="1"/>
            <p:nvPr/>
          </p:nvSpPr>
          <p:spPr>
            <a:xfrm>
              <a:off x="1433315" y="4624048"/>
              <a:ext cx="11755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b="1" dirty="0">
                  <a:solidFill>
                    <a:srgbClr val="FF0000"/>
                  </a:solidFill>
                </a:rPr>
                <a:t>VL </a:t>
              </a:r>
              <a:r>
                <a:rPr lang="en-IT" dirty="0"/>
                <a:t>&lt; 2 px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116E807-05BD-E65B-5138-BEDCAF6B148C}"/>
                </a:ext>
              </a:extLst>
            </p:cNvPr>
            <p:cNvSpPr txBox="1"/>
            <p:nvPr/>
          </p:nvSpPr>
          <p:spPr>
            <a:xfrm>
              <a:off x="3754119" y="4621691"/>
              <a:ext cx="27566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b="1" dirty="0">
                  <a:solidFill>
                    <a:srgbClr val="FF0000"/>
                  </a:solidFill>
                </a:rPr>
                <a:t>UV  </a:t>
              </a:r>
              <a:r>
                <a:rPr lang="en-IT" dirty="0"/>
                <a:t>between 4 and 7 px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DC642DC-8364-DA24-A97A-A5E23D67DC4D}"/>
                </a:ext>
              </a:extLst>
            </p:cNvPr>
            <p:cNvGrpSpPr/>
            <p:nvPr/>
          </p:nvGrpSpPr>
          <p:grpSpPr>
            <a:xfrm>
              <a:off x="3241642" y="2313670"/>
              <a:ext cx="3366931" cy="2310378"/>
              <a:chOff x="3241642" y="2313670"/>
              <a:chExt cx="3366931" cy="2310378"/>
            </a:xfrm>
          </p:grpSpPr>
          <p:pic>
            <p:nvPicPr>
              <p:cNvPr id="15" name="Picture 14" descr="A picture containing group, lot, colorful, large&#10;&#10;Description automatically generated">
                <a:extLst>
                  <a:ext uri="{FF2B5EF4-FFF2-40B4-BE49-F238E27FC236}">
                    <a16:creationId xmlns:a16="http://schemas.microsoft.com/office/drawing/2014/main" id="{3CD1F6D7-2A71-9D36-DAD7-C1A5637A15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41642" y="2313670"/>
                <a:ext cx="3366931" cy="2310378"/>
              </a:xfrm>
              <a:prstGeom prst="rect">
                <a:avLst/>
              </a:prstGeom>
            </p:spPr>
          </p:pic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DC3FF64-4953-E70B-0169-3D2A96946A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27007" y="4017795"/>
                <a:ext cx="2766822" cy="0"/>
              </a:xfrm>
              <a:prstGeom prst="line">
                <a:avLst/>
              </a:prstGeom>
              <a:ln w="15875">
                <a:solidFill>
                  <a:schemeClr val="accent4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6AC1803-ED15-C800-FDAF-5EC76D25F1A9}"/>
                  </a:ext>
                </a:extLst>
              </p:cNvPr>
              <p:cNvSpPr txBox="1"/>
              <p:nvPr/>
            </p:nvSpPr>
            <p:spPr>
              <a:xfrm>
                <a:off x="3615285" y="3997247"/>
                <a:ext cx="635484" cy="2211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800" dirty="0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Pixel size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2EFF1BC-BE66-0DE3-F3D7-06A82ABFBAB1}"/>
                  </a:ext>
                </a:extLst>
              </p:cNvPr>
              <p:cNvSpPr/>
              <p:nvPr/>
            </p:nvSpPr>
            <p:spPr>
              <a:xfrm>
                <a:off x="4142136" y="3586175"/>
                <a:ext cx="1656036" cy="376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07032B5-BB92-8123-3200-BE4609C90CC0}"/>
                  </a:ext>
                </a:extLst>
              </p:cNvPr>
              <p:cNvSpPr txBox="1"/>
              <p:nvPr/>
            </p:nvSpPr>
            <p:spPr>
              <a:xfrm>
                <a:off x="5504103" y="3558661"/>
                <a:ext cx="972807" cy="2211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800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Specs resolution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705DD2A-FEEF-AE32-083B-20C34FF07E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3282" y="3754029"/>
                <a:ext cx="2750547" cy="0"/>
              </a:xfrm>
              <a:prstGeom prst="line">
                <a:avLst/>
              </a:prstGeom>
              <a:ln w="15875">
                <a:solidFill>
                  <a:schemeClr val="accent6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" name="Straight Connector 1">
                <a:extLst>
                  <a:ext uri="{FF2B5EF4-FFF2-40B4-BE49-F238E27FC236}">
                    <a16:creationId xmlns:a16="http://schemas.microsoft.com/office/drawing/2014/main" id="{88D99BD7-293C-2963-8022-8DA6977EE7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5833" y="2442927"/>
                <a:ext cx="2757996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684A8122-E1D5-D267-551F-6B4227BF33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93829" y="2442927"/>
                <a:ext cx="0" cy="183256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2425A6E-7F33-7175-D977-586BFE19AEBF}"/>
              </a:ext>
            </a:extLst>
          </p:cNvPr>
          <p:cNvSpPr txBox="1"/>
          <p:nvPr/>
        </p:nvSpPr>
        <p:spPr>
          <a:xfrm>
            <a:off x="7051507" y="1313152"/>
            <a:ext cx="4910027" cy="1420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Radiometric calibration</a:t>
            </a:r>
            <a:endParaRPr lang="en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IT" dirty="0">
                <a:latin typeface="Arial" panose="020B0604020202020204" pitchFamily="34" charset="0"/>
                <a:cs typeface="Arial" panose="020B0604020202020204" pitchFamily="34" charset="0"/>
              </a:rPr>
              <a:t>Radiometric calibration performed on ground is checked periodically using </a:t>
            </a:r>
            <a:r>
              <a:rPr lang="en-IT" b="1" dirty="0">
                <a:latin typeface="Arial" panose="020B0604020202020204" pitchFamily="34" charset="0"/>
                <a:cs typeface="Arial" panose="020B0604020202020204" pitchFamily="34" charset="0"/>
              </a:rPr>
              <a:t>bright stars</a:t>
            </a:r>
            <a:r>
              <a:rPr lang="en-IT" dirty="0">
                <a:latin typeface="Arial" panose="020B0604020202020204" pitchFamily="34" charset="0"/>
                <a:cs typeface="Arial" panose="020B0604020202020204" pitchFamily="34" charset="0"/>
              </a:rPr>
              <a:t>, with dedicated observations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EA02CBD-0A9A-7BAE-C847-2D41F35C444F}"/>
              </a:ext>
            </a:extLst>
          </p:cNvPr>
          <p:cNvSpPr txBox="1"/>
          <p:nvPr/>
        </p:nvSpPr>
        <p:spPr>
          <a:xfrm>
            <a:off x="7559938" y="5473814"/>
            <a:ext cx="1493294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IT" dirty="0">
                <a:solidFill>
                  <a:schemeClr val="bg1"/>
                </a:solidFill>
              </a:rPr>
              <a:t>De Leo+2024</a:t>
            </a:r>
          </a:p>
          <a:p>
            <a:pPr algn="r"/>
            <a:r>
              <a:rPr lang="en-IT" dirty="0">
                <a:solidFill>
                  <a:schemeClr val="bg1"/>
                </a:solidFill>
              </a:rPr>
              <a:t>De Leo+2025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AA02A4-81BE-831B-7B29-D13401783E91}"/>
              </a:ext>
            </a:extLst>
          </p:cNvPr>
          <p:cNvGrpSpPr/>
          <p:nvPr/>
        </p:nvGrpSpPr>
        <p:grpSpPr>
          <a:xfrm>
            <a:off x="6977602" y="2734054"/>
            <a:ext cx="4673831" cy="2352476"/>
            <a:chOff x="6977602" y="2734054"/>
            <a:chExt cx="4673831" cy="2352476"/>
          </a:xfrm>
        </p:grpSpPr>
        <p:pic>
          <p:nvPicPr>
            <p:cNvPr id="43" name="Picture 1" descr="page6image97902512">
              <a:extLst>
                <a:ext uri="{FF2B5EF4-FFF2-40B4-BE49-F238E27FC236}">
                  <a16:creationId xmlns:a16="http://schemas.microsoft.com/office/drawing/2014/main" id="{AE4A5053-56A4-7813-5CC1-7D95A79950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29" b="11187"/>
            <a:stretch/>
          </p:blipFill>
          <p:spPr bwMode="auto">
            <a:xfrm>
              <a:off x="6977602" y="2734054"/>
              <a:ext cx="4673831" cy="2352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CCB02B0-88A4-D204-BCE8-325F3B1278AC}"/>
                </a:ext>
              </a:extLst>
            </p:cNvPr>
            <p:cNvSpPr txBox="1"/>
            <p:nvPr/>
          </p:nvSpPr>
          <p:spPr>
            <a:xfrm rot="19116823">
              <a:off x="7943457" y="3786305"/>
              <a:ext cx="7216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FF0000"/>
                  </a:solidFill>
                </a:rPr>
                <a:t>Cruise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818E2A9-8962-6754-2F1F-5C357C1658CD}"/>
                </a:ext>
              </a:extLst>
            </p:cNvPr>
            <p:cNvSpPr txBox="1"/>
            <p:nvPr/>
          </p:nvSpPr>
          <p:spPr>
            <a:xfrm rot="19116823">
              <a:off x="10262114" y="3781309"/>
              <a:ext cx="7216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FF0000"/>
                  </a:solidFill>
                </a:rPr>
                <a:t>Cruise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03F870A-56B6-66C8-AEBF-AECC2491F2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3021" y="2761461"/>
              <a:ext cx="108000" cy="10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CDA79C3-15F2-DD0D-DFF8-F9B3A5E4512E}"/>
              </a:ext>
            </a:extLst>
          </p:cNvPr>
          <p:cNvGrpSpPr/>
          <p:nvPr/>
        </p:nvGrpSpPr>
        <p:grpSpPr>
          <a:xfrm>
            <a:off x="9292745" y="4368610"/>
            <a:ext cx="2403150" cy="2352476"/>
            <a:chOff x="9292745" y="4368610"/>
            <a:chExt cx="2403150" cy="2352476"/>
          </a:xfrm>
        </p:grpSpPr>
        <p:pic>
          <p:nvPicPr>
            <p:cNvPr id="44" name="Picture 2" descr="page6image97901680">
              <a:extLst>
                <a:ext uri="{FF2B5EF4-FFF2-40B4-BE49-F238E27FC236}">
                  <a16:creationId xmlns:a16="http://schemas.microsoft.com/office/drawing/2014/main" id="{04B16A38-D176-17C1-082F-905971809F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96"/>
            <a:stretch/>
          </p:blipFill>
          <p:spPr bwMode="auto">
            <a:xfrm>
              <a:off x="9292745" y="4368610"/>
              <a:ext cx="2403150" cy="2352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5E7158E-C1F0-A63F-17C6-4A916DC5A7D6}"/>
                </a:ext>
              </a:extLst>
            </p:cNvPr>
            <p:cNvSpPr txBox="1"/>
            <p:nvPr/>
          </p:nvSpPr>
          <p:spPr>
            <a:xfrm rot="19116823">
              <a:off x="10337456" y="5338883"/>
              <a:ext cx="5709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FF0000"/>
                  </a:solidFill>
                </a:rPr>
                <a:t>NMP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269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782677-CBEC-5FD4-CE32-6F5AE27E1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Radiometric calibration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23135-E28A-D000-AED0-925520075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825624"/>
            <a:ext cx="8026311" cy="453072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dirty="0"/>
              <a:t>A major revision of Metis radiometric calibration was performed, yielding a factor reduction of ~ 1.4 for the VL and of ~ 1.18 for the UV data, due to: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dirty="0"/>
              <a:t>correction in </a:t>
            </a:r>
            <a:r>
              <a:rPr lang="en-GB" b="1" dirty="0"/>
              <a:t>vignetting function </a:t>
            </a:r>
            <a:r>
              <a:rPr lang="en-GB" dirty="0"/>
              <a:t>normalizing factor (VL, UV)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b="1" dirty="0"/>
              <a:t>stellar photometry </a:t>
            </a:r>
            <a:r>
              <a:rPr lang="en-GB" dirty="0"/>
              <a:t>(VL)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dirty="0"/>
              <a:t>disk </a:t>
            </a:r>
            <a:r>
              <a:rPr lang="en-GB" b="1" dirty="0"/>
              <a:t>Mean Solar Brightness </a:t>
            </a:r>
            <a:r>
              <a:rPr lang="en-GB" dirty="0"/>
              <a:t>(MSB) normalizing factor (VL)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dirty="0"/>
              <a:t>Metis </a:t>
            </a:r>
            <a:r>
              <a:rPr lang="en-GB" b="1" dirty="0"/>
              <a:t>Data Release 2.0 </a:t>
            </a:r>
            <a:r>
              <a:rPr lang="en-GB" dirty="0"/>
              <a:t>FITS data contain updated error matrices: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</a:pPr>
            <a:r>
              <a:rPr lang="en-GB" dirty="0"/>
              <a:t>the error matrix calculation has been reviewed and updated taking into account statistical and systematic errors: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</a:pPr>
            <a:r>
              <a:rPr lang="en-GB" dirty="0"/>
              <a:t>the </a:t>
            </a:r>
            <a:r>
              <a:rPr lang="en-GB" b="1" dirty="0"/>
              <a:t>statistical relative error matrix </a:t>
            </a:r>
            <a:r>
              <a:rPr lang="en-GB" dirty="0"/>
              <a:t>will be included in each FITS file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</a:pPr>
            <a:r>
              <a:rPr lang="en-GB" dirty="0"/>
              <a:t>the </a:t>
            </a:r>
            <a:r>
              <a:rPr lang="en-GB" b="1" dirty="0"/>
              <a:t>systematic relative error matrix </a:t>
            </a:r>
            <a:r>
              <a:rPr lang="en-GB" dirty="0"/>
              <a:t>(mainly due to to the radiometric calibration) will be provided in a calibration package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</a:pPr>
            <a:r>
              <a:rPr lang="en-GB" dirty="0"/>
              <a:t>the total relative error matrix is </a:t>
            </a:r>
            <a:r>
              <a:rPr lang="en-GB" dirty="0" err="1"/>
              <a:t>Err</a:t>
            </a:r>
            <a:r>
              <a:rPr lang="en-GB" baseline="-25000" dirty="0" err="1"/>
              <a:t>tot</a:t>
            </a:r>
            <a:r>
              <a:rPr lang="en-GB" dirty="0"/>
              <a:t> = </a:t>
            </a:r>
            <a:r>
              <a:rPr lang="en-GB" dirty="0" err="1"/>
              <a:t>Err</a:t>
            </a:r>
            <a:r>
              <a:rPr lang="en-GB" baseline="-25000" dirty="0" err="1"/>
              <a:t>stat</a:t>
            </a:r>
            <a:r>
              <a:rPr lang="en-GB" dirty="0"/>
              <a:t> + </a:t>
            </a:r>
            <a:r>
              <a:rPr lang="en-GB" dirty="0" err="1"/>
              <a:t>Err</a:t>
            </a:r>
            <a:r>
              <a:rPr lang="en-GB" baseline="-25000" dirty="0" err="1"/>
              <a:t>syst</a:t>
            </a:r>
            <a:endParaRPr lang="en-GB" dirty="0"/>
          </a:p>
        </p:txBody>
      </p:sp>
      <p:pic>
        <p:nvPicPr>
          <p:cNvPr id="6" name="Picture 5" descr="A close up of a chart&#10;&#10;AI-generated content may be incorrect.">
            <a:extLst>
              <a:ext uri="{FF2B5EF4-FFF2-40B4-BE49-F238E27FC236}">
                <a16:creationId xmlns:a16="http://schemas.microsoft.com/office/drawing/2014/main" id="{9F5C53D1-D477-8208-E8B9-05EEBC6ED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600" y="3841048"/>
            <a:ext cx="3613889" cy="3016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CD4107-43C0-8670-9D09-6B1AC1BF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99" b="5385"/>
          <a:stretch>
            <a:fillRect/>
          </a:stretch>
        </p:blipFill>
        <p:spPr>
          <a:xfrm>
            <a:off x="8656745" y="1101531"/>
            <a:ext cx="3306743" cy="2854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7D21DA-8031-23A2-C01C-D4E40D90F903}"/>
              </a:ext>
            </a:extLst>
          </p:cNvPr>
          <p:cNvSpPr txBox="1"/>
          <p:nvPr/>
        </p:nvSpPr>
        <p:spPr>
          <a:xfrm>
            <a:off x="6096000" y="6338985"/>
            <a:ext cx="25955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IT" sz="1400" dirty="0">
                <a:latin typeface="Arial" panose="020B0604020202020204" pitchFamily="34" charset="0"/>
                <a:cs typeface="Arial" panose="020B0604020202020204" pitchFamily="34" charset="0"/>
              </a:rPr>
              <a:t>Example of Err</a:t>
            </a:r>
            <a:r>
              <a:rPr lang="en-IT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en-IT" sz="1400" dirty="0">
                <a:latin typeface="Arial" panose="020B0604020202020204" pitchFamily="34" charset="0"/>
                <a:cs typeface="Arial" panose="020B0604020202020204" pitchFamily="34" charset="0"/>
              </a:rPr>
              <a:t> at 0.3 au</a:t>
            </a:r>
          </a:p>
        </p:txBody>
      </p:sp>
    </p:spTree>
    <p:extLst>
      <p:ext uri="{BB962C8B-B14F-4D97-AF65-F5344CB8AC3E}">
        <p14:creationId xmlns:p14="http://schemas.microsoft.com/office/powerpoint/2010/main" val="4243564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5F152B7-2E6E-463C-BDC3-92E2E7427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UVD anomaly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5A15BFC-4A32-5A4C-1A75-A517FB6A5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825624"/>
            <a:ext cx="7066678" cy="480072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800" dirty="0"/>
              <a:t>The UV detector displays a </a:t>
            </a:r>
            <a:r>
              <a:rPr lang="en-GB" sz="1800" b="1" dirty="0"/>
              <a:t>variable radiometric behaviour</a:t>
            </a:r>
            <a:r>
              <a:rPr lang="en-GB" sz="1800" dirty="0"/>
              <a:t> with periodic fluctuations in intensity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800" dirty="0"/>
              <a:t>A deep investigation to </a:t>
            </a:r>
            <a:r>
              <a:rPr lang="en-GB" sz="1800" b="1" dirty="0"/>
              <a:t>understand and eventually correct </a:t>
            </a:r>
            <a:r>
              <a:rPr lang="en-GB" sz="1800" dirty="0"/>
              <a:t>the issue is in progress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sz="18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sz="18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sz="18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sz="18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sz="18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sz="18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sz="18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sz="18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800" dirty="0"/>
              <a:t>Some tests carried out in mid 2025 are being analysed but the UVD still presents an anomalous behaviour</a:t>
            </a:r>
          </a:p>
        </p:txBody>
      </p:sp>
      <p:pic>
        <p:nvPicPr>
          <p:cNvPr id="10" name="test_uv_ph2.mp4">
            <a:hlinkClick r:id="" action="ppaction://media"/>
            <a:extLst>
              <a:ext uri="{FF2B5EF4-FFF2-40B4-BE49-F238E27FC236}">
                <a16:creationId xmlns:a16="http://schemas.microsoft.com/office/drawing/2014/main" id="{03A1D3F5-763E-F3A0-5470-B57370884E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96200" y="1181154"/>
            <a:ext cx="4254062" cy="5445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F66D03-9334-00F6-FD32-4EE8EE619B53}"/>
              </a:ext>
            </a:extLst>
          </p:cNvPr>
          <p:cNvSpPr txBox="1"/>
          <p:nvPr/>
        </p:nvSpPr>
        <p:spPr>
          <a:xfrm>
            <a:off x="10545502" y="6581001"/>
            <a:ext cx="16278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chemeClr val="bg1"/>
                </a:solidFill>
              </a:rPr>
              <a:t>Courtesy of V. Andretta</a:t>
            </a:r>
          </a:p>
        </p:txBody>
      </p:sp>
      <p:pic>
        <p:nvPicPr>
          <p:cNvPr id="13" name="uv_movie">
            <a:hlinkClick r:id="" action="ppaction://media"/>
            <a:extLst>
              <a:ext uri="{FF2B5EF4-FFF2-40B4-BE49-F238E27FC236}">
                <a16:creationId xmlns:a16="http://schemas.microsoft.com/office/drawing/2014/main" id="{C7EBC051-6D4C-6879-DC4E-0006045B896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45344" y="3161389"/>
            <a:ext cx="2749549" cy="2749549"/>
          </a:xfrm>
          <a:prstGeom prst="rect">
            <a:avLst/>
          </a:prstGeom>
        </p:spPr>
      </p:pic>
      <p:pic>
        <p:nvPicPr>
          <p:cNvPr id="14" name="pb_movie">
            <a:hlinkClick r:id="" action="ppaction://media"/>
            <a:extLst>
              <a:ext uri="{FF2B5EF4-FFF2-40B4-BE49-F238E27FC236}">
                <a16:creationId xmlns:a16="http://schemas.microsoft.com/office/drawing/2014/main" id="{4E3DBECB-F56C-82FD-3783-126F44DADCC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5795" y="3161389"/>
            <a:ext cx="2749549" cy="27495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5A0C5F-71E5-CB48-F871-DCB2B7E97C61}"/>
              </a:ext>
            </a:extLst>
          </p:cNvPr>
          <p:cNvSpPr txBox="1"/>
          <p:nvPr/>
        </p:nvSpPr>
        <p:spPr>
          <a:xfrm>
            <a:off x="5824349" y="6487851"/>
            <a:ext cx="1760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Courtesy of V. Andretta</a:t>
            </a:r>
          </a:p>
        </p:txBody>
      </p:sp>
    </p:spTree>
    <p:extLst>
      <p:ext uri="{BB962C8B-B14F-4D97-AF65-F5344CB8AC3E}">
        <p14:creationId xmlns:p14="http://schemas.microsoft.com/office/powerpoint/2010/main" val="47583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2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DFC7C800-CE5A-341C-E196-B56D6DCA09BD}"/>
              </a:ext>
            </a:extLst>
          </p:cNvPr>
          <p:cNvGrpSpPr/>
          <p:nvPr/>
        </p:nvGrpSpPr>
        <p:grpSpPr>
          <a:xfrm>
            <a:off x="1398769" y="1080000"/>
            <a:ext cx="9394461" cy="5580363"/>
            <a:chOff x="0" y="1056716"/>
            <a:chExt cx="9394461" cy="558036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32104CB-164F-C889-4DB6-0F2AC0D4F010}"/>
                </a:ext>
              </a:extLst>
            </p:cNvPr>
            <p:cNvGrpSpPr/>
            <p:nvPr/>
          </p:nvGrpSpPr>
          <p:grpSpPr>
            <a:xfrm>
              <a:off x="0" y="1509702"/>
              <a:ext cx="9394461" cy="5127377"/>
              <a:chOff x="15106" y="1718253"/>
              <a:chExt cx="9394461" cy="5127377"/>
            </a:xfrm>
            <a:noFill/>
          </p:grpSpPr>
          <p:pic>
            <p:nvPicPr>
              <p:cNvPr id="34" name="CReMA_Fig3-13_dist+lat_plot_Feb2020_rev1.pdf" descr="CReMA_Fig3-13_dist+lat_plot_Feb2020_rev1.pdf">
                <a:extLst>
                  <a:ext uri="{FF2B5EF4-FFF2-40B4-BE49-F238E27FC236}">
                    <a16:creationId xmlns:a16="http://schemas.microsoft.com/office/drawing/2014/main" id="{E2B8E158-03B1-4973-6535-AED1854481F0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106" y="4339303"/>
                <a:ext cx="9394461" cy="2506327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</p:spPr>
          </p:pic>
          <p:pic>
            <p:nvPicPr>
              <p:cNvPr id="35" name="CReMA_Fig3-13_dist+lat_plot_Feb2020_rev1.pdf" descr="CReMA_Fig3-13_dist+lat_plot_Feb2020_rev1.pdf">
                <a:extLst>
                  <a:ext uri="{FF2B5EF4-FFF2-40B4-BE49-F238E27FC236}">
                    <a16:creationId xmlns:a16="http://schemas.microsoft.com/office/drawing/2014/main" id="{8515834E-803E-2AC5-92AB-4F03980D1D3F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84524" y="3748833"/>
                <a:ext cx="7756077" cy="614845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</p:spPr>
          </p:pic>
          <p:pic>
            <p:nvPicPr>
              <p:cNvPr id="36" name="CReMA_Fig3-13_dist+lat_plot_Feb2020_rev1.pdf" descr="CReMA_Fig3-13_dist+lat_plot_Feb2020_rev1.pdf">
                <a:extLst>
                  <a:ext uri="{FF2B5EF4-FFF2-40B4-BE49-F238E27FC236}">
                    <a16:creationId xmlns:a16="http://schemas.microsoft.com/office/drawing/2014/main" id="{F7A27CDC-CA76-B015-FA8A-3C99F54D93DA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106" y="1718253"/>
                <a:ext cx="9394461" cy="2161269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1" name="Rectangle">
              <a:extLst>
                <a:ext uri="{FF2B5EF4-FFF2-40B4-BE49-F238E27FC236}">
                  <a16:creationId xmlns:a16="http://schemas.microsoft.com/office/drawing/2014/main" id="{A04FFF24-52B4-9723-5F90-1776F29153E5}"/>
                </a:ext>
              </a:extLst>
            </p:cNvPr>
            <p:cNvSpPr/>
            <p:nvPr/>
          </p:nvSpPr>
          <p:spPr>
            <a:xfrm>
              <a:off x="1094133" y="1624125"/>
              <a:ext cx="1355692" cy="4935839"/>
            </a:xfrm>
            <a:prstGeom prst="rect">
              <a:avLst/>
            </a:prstGeom>
            <a:solidFill>
              <a:srgbClr val="0B76A0">
                <a:alpha val="14902"/>
              </a:srgbClr>
            </a:solidFill>
            <a:ln w="12700">
              <a:miter lim="400000"/>
            </a:ln>
          </p:spPr>
          <p:txBody>
            <a:bodyPr tIns="45720" bIns="4572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23216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Rectangle">
              <a:extLst>
                <a:ext uri="{FF2B5EF4-FFF2-40B4-BE49-F238E27FC236}">
                  <a16:creationId xmlns:a16="http://schemas.microsoft.com/office/drawing/2014/main" id="{45D8E36F-058B-9248-3543-771E2AC9815E}"/>
                </a:ext>
              </a:extLst>
            </p:cNvPr>
            <p:cNvSpPr/>
            <p:nvPr/>
          </p:nvSpPr>
          <p:spPr>
            <a:xfrm>
              <a:off x="6033817" y="1624125"/>
              <a:ext cx="2699658" cy="4935839"/>
            </a:xfrm>
            <a:prstGeom prst="rect">
              <a:avLst/>
            </a:prstGeom>
            <a:solidFill>
              <a:schemeClr val="accent6">
                <a:lumMod val="75000"/>
                <a:alpha val="14902"/>
              </a:schemeClr>
            </a:solidFill>
            <a:ln w="12700">
              <a:miter lim="400000"/>
            </a:ln>
          </p:spPr>
          <p:txBody>
            <a:bodyPr tIns="45720" bIns="4572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23216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Line">
              <a:extLst>
                <a:ext uri="{FF2B5EF4-FFF2-40B4-BE49-F238E27FC236}">
                  <a16:creationId xmlns:a16="http://schemas.microsoft.com/office/drawing/2014/main" id="{569C218B-BD1F-7D5B-83F5-C308D17B98E9}"/>
                </a:ext>
              </a:extLst>
            </p:cNvPr>
            <p:cNvSpPr/>
            <p:nvPr/>
          </p:nvSpPr>
          <p:spPr>
            <a:xfrm flipV="1">
              <a:off x="5429362" y="1624124"/>
              <a:ext cx="24715" cy="4901760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prstDash val="sysDot"/>
            </a:ln>
          </p:spPr>
          <p:txBody>
            <a:bodyPr tIns="45720" bIns="4572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23216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Cruise"/>
            <p:cNvSpPr txBox="1"/>
            <p:nvPr/>
          </p:nvSpPr>
          <p:spPr>
            <a:xfrm>
              <a:off x="1094133" y="1183484"/>
              <a:ext cx="1234069" cy="369332"/>
            </a:xfrm>
            <a:prstGeom prst="rect">
              <a:avLst/>
            </a:prstGeom>
            <a:noFill/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45720" bIns="45720">
              <a:spAutoFit/>
            </a:bodyPr>
            <a:lstStyle>
              <a:lvl1pPr>
                <a:defRPr>
                  <a:solidFill>
                    <a:schemeClr val="accent1">
                      <a:lumOff val="-7725"/>
                    </a:schemeClr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298C3">
                      <a:lumOff val="-7725"/>
                    </a:srgbClr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Cruise</a:t>
              </a:r>
            </a:p>
          </p:txBody>
        </p:sp>
        <p:sp>
          <p:nvSpPr>
            <p:cNvPr id="659" name="Nominal Mission"/>
            <p:cNvSpPr txBox="1"/>
            <p:nvPr/>
          </p:nvSpPr>
          <p:spPr>
            <a:xfrm>
              <a:off x="2357536" y="1186657"/>
              <a:ext cx="1895071" cy="369332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tIns="45720" bIns="45720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Nominal Mission</a:t>
              </a:r>
            </a:p>
          </p:txBody>
        </p:sp>
        <p:sp>
          <p:nvSpPr>
            <p:cNvPr id="660" name="Extended Mission"/>
            <p:cNvSpPr txBox="1"/>
            <p:nvPr/>
          </p:nvSpPr>
          <p:spPr>
            <a:xfrm>
              <a:off x="5965367" y="1191705"/>
              <a:ext cx="2024913" cy="369332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tIns="45720" bIns="45720">
              <a:spAutoFit/>
            </a:bodyPr>
            <a:lstStyle>
              <a:lvl1pPr>
                <a:defRPr>
                  <a:solidFill>
                    <a:schemeClr val="accent6">
                      <a:lumOff val="-9686"/>
                    </a:schemeClr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7A354">
                      <a:lumOff val="-9686"/>
                    </a:srgbClr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Extended Mission</a:t>
              </a:r>
            </a:p>
          </p:txBody>
        </p:sp>
        <p:pic>
          <p:nvPicPr>
            <p:cNvPr id="670" name="You Are Here.png" descr="You Are Here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8988622">
              <a:off x="5043703" y="1056716"/>
              <a:ext cx="387379" cy="587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8" h="21594" extrusionOk="0">
                  <a:moveTo>
                    <a:pt x="10933" y="1"/>
                  </a:moveTo>
                  <a:cubicBezTo>
                    <a:pt x="9997" y="-6"/>
                    <a:pt x="9076" y="44"/>
                    <a:pt x="8446" y="147"/>
                  </a:cubicBezTo>
                  <a:cubicBezTo>
                    <a:pt x="5066" y="703"/>
                    <a:pt x="2514" y="2061"/>
                    <a:pt x="1062" y="4077"/>
                  </a:cubicBezTo>
                  <a:cubicBezTo>
                    <a:pt x="372" y="5036"/>
                    <a:pt x="22" y="5996"/>
                    <a:pt x="1" y="7060"/>
                  </a:cubicBezTo>
                  <a:cubicBezTo>
                    <a:pt x="-11" y="7699"/>
                    <a:pt x="91" y="8375"/>
                    <a:pt x="310" y="9109"/>
                  </a:cubicBezTo>
                  <a:cubicBezTo>
                    <a:pt x="831" y="10848"/>
                    <a:pt x="1805" y="11916"/>
                    <a:pt x="5329" y="14666"/>
                  </a:cubicBezTo>
                  <a:cubicBezTo>
                    <a:pt x="8146" y="16864"/>
                    <a:pt x="9912" y="19012"/>
                    <a:pt x="10678" y="21156"/>
                  </a:cubicBezTo>
                  <a:lnTo>
                    <a:pt x="10844" y="21594"/>
                  </a:lnTo>
                  <a:lnTo>
                    <a:pt x="11121" y="20901"/>
                  </a:lnTo>
                  <a:cubicBezTo>
                    <a:pt x="12050" y="18585"/>
                    <a:pt x="13595" y="16800"/>
                    <a:pt x="16957" y="14185"/>
                  </a:cubicBezTo>
                  <a:cubicBezTo>
                    <a:pt x="19624" y="12111"/>
                    <a:pt x="20654" y="10986"/>
                    <a:pt x="21312" y="9401"/>
                  </a:cubicBezTo>
                  <a:cubicBezTo>
                    <a:pt x="21527" y="8884"/>
                    <a:pt x="21569" y="8549"/>
                    <a:pt x="21577" y="7337"/>
                  </a:cubicBezTo>
                  <a:cubicBezTo>
                    <a:pt x="21589" y="5677"/>
                    <a:pt x="21422" y="5125"/>
                    <a:pt x="20549" y="3954"/>
                  </a:cubicBezTo>
                  <a:cubicBezTo>
                    <a:pt x="19181" y="2117"/>
                    <a:pt x="16531" y="699"/>
                    <a:pt x="13486" y="183"/>
                  </a:cubicBezTo>
                  <a:cubicBezTo>
                    <a:pt x="12818" y="70"/>
                    <a:pt x="11868" y="8"/>
                    <a:pt x="10933" y="1"/>
                  </a:cubicBezTo>
                  <a:close/>
                </a:path>
              </a:pathLst>
            </a:custGeom>
            <a:ln w="12700">
              <a:miter lim="400000"/>
            </a:ln>
          </p:spPr>
        </p:pic>
      </p:grpSp>
      <p:sp>
        <p:nvSpPr>
          <p:cNvPr id="672" name="In-situ instruments are operating 24/7…"/>
          <p:cNvSpPr txBox="1"/>
          <p:nvPr/>
        </p:nvSpPr>
        <p:spPr>
          <a:xfrm>
            <a:off x="9035189" y="3130689"/>
            <a:ext cx="2292776" cy="2319484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000" tIns="72000" rIns="72000" bIns="72000">
            <a:normAutofit lnSpcReduction="10000"/>
          </a:bodyPr>
          <a:lstStyle/>
          <a:p>
            <a:pPr marL="118110" marR="0" lvl="0" indent="-118110" algn="l" defTabSz="850392" rtl="0" eaLnBrk="1" fontAlgn="auto" latinLnBrk="0" hangingPunct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 sz="2232">
                <a:solidFill>
                  <a:srgbClr val="003249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kumimoji="0" sz="1116" b="1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In-situ instruments</a:t>
            </a:r>
            <a:r>
              <a:rPr kumimoji="0" sz="1116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 are operating 24/7</a:t>
            </a:r>
          </a:p>
          <a:p>
            <a:pPr marL="118110" marR="0" lvl="0" indent="-118110" algn="l" defTabSz="850392" rtl="0" eaLnBrk="1" fontAlgn="auto" latinLnBrk="0" hangingPunct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 sz="2232">
                <a:solidFill>
                  <a:srgbClr val="003249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kumimoji="0" sz="1116" b="1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3 Remote-Sensing Windows </a:t>
            </a:r>
            <a:r>
              <a:rPr kumimoji="0" sz="1116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of ~10 days each per ~6-month orbit, around perihelia, min</a:t>
            </a:r>
            <a:r>
              <a:rPr kumimoji="0" lang="en-US" sz="1116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.</a:t>
            </a:r>
            <a:r>
              <a:rPr kumimoji="0" sz="1116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/max</a:t>
            </a:r>
            <a:r>
              <a:rPr kumimoji="0" lang="en-US" sz="1116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.</a:t>
            </a:r>
            <a:r>
              <a:rPr kumimoji="0" sz="1116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 latitude and other interesting configurations</a:t>
            </a:r>
          </a:p>
          <a:p>
            <a:pPr marL="118110" marR="0" lvl="0" indent="-118110" algn="l" defTabSz="850392" rtl="0" eaLnBrk="1" fontAlgn="auto" latinLnBrk="0" hangingPunct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 sz="2232" b="1">
                <a:solidFill>
                  <a:srgbClr val="003249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kumimoji="0" sz="1116" b="1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Plus: </a:t>
            </a:r>
            <a:r>
              <a:rPr kumimoji="0" lang="en-US" sz="1116" b="1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r</a:t>
            </a:r>
            <a:r>
              <a:rPr kumimoji="0" sz="1116" b="1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egular remote-sensing synoptic observations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5AA617-D140-4471-D17D-A9CF6AC9B916}"/>
              </a:ext>
            </a:extLst>
          </p:cNvPr>
          <p:cNvSpPr txBox="1">
            <a:spLocks/>
          </p:cNvSpPr>
          <p:nvPr/>
        </p:nvSpPr>
        <p:spPr>
          <a:xfrm>
            <a:off x="884036" y="734878"/>
            <a:ext cx="10699667" cy="109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6095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solidFill>
                  <a:schemeClr val="accent5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indent="0" algn="ctr" defTabSz="6095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solidFill>
                  <a:schemeClr val="accent5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ctr" defTabSz="6095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solidFill>
                  <a:schemeClr val="accent5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ctr" defTabSz="6095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solidFill>
                  <a:schemeClr val="accent5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ctr" defTabSz="6095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solidFill>
                  <a:schemeClr val="accent5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ctr" defTabSz="6095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solidFill>
                  <a:schemeClr val="accent5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ctr" defTabSz="6095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solidFill>
                  <a:schemeClr val="accent5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ctr" defTabSz="6095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solidFill>
                  <a:schemeClr val="accent5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ctr" defTabSz="6095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0" i="0" u="none" strike="noStrike" cap="none" spc="0" baseline="0">
                <a:solidFill>
                  <a:schemeClr val="accent5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 lang="en-IT" sz="2800" kern="0" dirty="0">
              <a:solidFill>
                <a:srgbClr val="FFFF00"/>
              </a:solidFill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6BDD9A1-0610-EF7E-01F3-801EAADF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Solar Orbiter mission: where we are</a:t>
            </a:r>
          </a:p>
        </p:txBody>
      </p:sp>
      <p:sp>
        <p:nvSpPr>
          <p:cNvPr id="37" name="-24° in Jan 2027">
            <a:extLst>
              <a:ext uri="{FF2B5EF4-FFF2-40B4-BE49-F238E27FC236}">
                <a16:creationId xmlns:a16="http://schemas.microsoft.com/office/drawing/2014/main" id="{415FD96E-EB12-E239-C8EE-6A4ADABBBE03}"/>
              </a:ext>
            </a:extLst>
          </p:cNvPr>
          <p:cNvSpPr txBox="1"/>
          <p:nvPr/>
        </p:nvSpPr>
        <p:spPr>
          <a:xfrm>
            <a:off x="4302253" y="5984815"/>
            <a:ext cx="1592851" cy="27661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508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45720" bIns="45720">
            <a:spAutoFit/>
          </a:bodyPr>
          <a:lstStyle/>
          <a:p>
            <a:pPr marL="0" marR="0" lvl="2" indent="0" algn="ctr" defTabSz="2921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DE7626">
                    <a:satOff val="-2830"/>
                    <a:lumOff val="-10196"/>
                  </a:srgb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200" kern="0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±17</a:t>
            </a:r>
            <a:r>
              <a:rPr kumimoji="0" sz="1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° in </a:t>
            </a:r>
            <a:r>
              <a:rPr lang="en-US" sz="1200" kern="0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Feb</a:t>
            </a:r>
            <a:r>
              <a:rPr kumimoji="0" sz="1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 202</a:t>
            </a:r>
            <a:r>
              <a:rPr kumimoji="0" lang="en-US" sz="1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5</a:t>
            </a:r>
            <a:endParaRPr kumimoji="0" sz="1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AE022D1-C066-CBC9-3E8C-5354ED32C0C0}"/>
              </a:ext>
            </a:extLst>
          </p:cNvPr>
          <p:cNvCxnSpPr>
            <a:cxnSpLocks/>
            <a:stCxn id="37" idx="3"/>
          </p:cNvCxnSpPr>
          <p:nvPr/>
        </p:nvCxnSpPr>
        <p:spPr>
          <a:xfrm flipV="1">
            <a:off x="5895104" y="5984815"/>
            <a:ext cx="263438" cy="1383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Rectangle 2065">
            <a:extLst>
              <a:ext uri="{FF2B5EF4-FFF2-40B4-BE49-F238E27FC236}">
                <a16:creationId xmlns:a16="http://schemas.microsoft.com/office/drawing/2014/main" id="{79F5D1DE-93B3-3F75-8727-213E5A203B71}"/>
              </a:ext>
            </a:extLst>
          </p:cNvPr>
          <p:cNvSpPr/>
          <p:nvPr/>
        </p:nvSpPr>
        <p:spPr>
          <a:xfrm>
            <a:off x="2566323" y="428179"/>
            <a:ext cx="4653600" cy="2078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B1CFA5-38BB-E5AD-972C-B3F068B002C3}"/>
              </a:ext>
            </a:extLst>
          </p:cNvPr>
          <p:cNvSpPr txBox="1"/>
          <p:nvPr/>
        </p:nvSpPr>
        <p:spPr>
          <a:xfrm>
            <a:off x="2566323" y="425756"/>
            <a:ext cx="4653600" cy="2062103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Understanding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coronal mass ejections (CMEs):</a:t>
            </a:r>
            <a:r>
              <a:rPr kumimoji="0" lang="en-GB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propagation and evolution, physical parameters inside all features of the eruption (CME front, flux rope, shock front,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eruptive prominence, current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sheet and/or blobs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>
              <a:defRPr/>
            </a:pPr>
            <a:r>
              <a:rPr lang="en-GB" sz="12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Andretta+2021, Bemporad+2022, Heinzel+2023, Niembro+2023, Mierla+2023, Zimbardo+2023, Rodriguez+2023, Bemporad+2024, Frassati+2024, Russano+2024, Bemporad+2025, Amato+2026 submitted, Russano+2026 submitted, Jejčič+2026 submitted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C5C0B9-F117-3F0B-A0C4-40F579A50FA2}"/>
              </a:ext>
            </a:extLst>
          </p:cNvPr>
          <p:cNvSpPr txBox="1"/>
          <p:nvPr/>
        </p:nvSpPr>
        <p:spPr>
          <a:xfrm>
            <a:off x="241738" y="2691400"/>
            <a:ext cx="2812351" cy="1261884"/>
          </a:xfrm>
          <a:prstGeom prst="rect">
            <a:avLst/>
          </a:prstGeom>
          <a:solidFill>
            <a:schemeClr val="bg1"/>
          </a:solidFill>
          <a:ln w="508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VL</a:t>
            </a:r>
            <a:r>
              <a:rPr kumimoji="0" lang="en-US" sz="16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cosmic ray matrices to </a:t>
            </a:r>
            <a:r>
              <a:rPr kumimoji="0" lang="en-US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monitor the galactic and solar proton flux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during the solar cycle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Grimani+2021, 2023, 2024, 2026</a:t>
            </a:r>
            <a:endParaRPr kumimoji="0" lang="en-IT" sz="12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323275-C671-99B9-5914-8275D7AC8EDC}"/>
              </a:ext>
            </a:extLst>
          </p:cNvPr>
          <p:cNvSpPr txBox="1"/>
          <p:nvPr/>
        </p:nvSpPr>
        <p:spPr>
          <a:xfrm>
            <a:off x="241738" y="5285423"/>
            <a:ext cx="3835571" cy="1384995"/>
          </a:xfrm>
          <a:prstGeom prst="rect">
            <a:avLst/>
          </a:prstGeom>
          <a:solidFill>
            <a:schemeClr val="bg1"/>
          </a:solidFill>
          <a:ln w="508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Electron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density fluctuations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observed in the VL,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propagating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blobs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wave structures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at different frequencies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Ventura+2023, Andretta+2025, Romano+2025, Ventura+2026 submitted, Andretta+2026 in preparation</a:t>
            </a:r>
            <a:endParaRPr kumimoji="0" lang="en-IT" sz="1200" b="0" i="1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8AEACA-97F0-0178-578B-03D7F71348AA}"/>
              </a:ext>
            </a:extLst>
          </p:cNvPr>
          <p:cNvSpPr txBox="1"/>
          <p:nvPr/>
        </p:nvSpPr>
        <p:spPr>
          <a:xfrm>
            <a:off x="9202837" y="4224607"/>
            <a:ext cx="2747425" cy="1261884"/>
          </a:xfrm>
          <a:prstGeom prst="rect">
            <a:avLst/>
          </a:prstGeom>
          <a:solidFill>
            <a:schemeClr val="bg1"/>
          </a:solidFill>
          <a:ln w="50800"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Structure and dynamics of the full corona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magnetic field morphology, steady coronal features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2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Vasquez+2023,</a:t>
            </a:r>
            <a:r>
              <a:rPr kumimoji="0" lang="en-IT" sz="1200" b="0" i="1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2024, Abbo+2025</a:t>
            </a:r>
            <a:endParaRPr kumimoji="0" lang="en-IT" sz="1200" b="0" i="1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66CA7E-66E8-CD99-8AD7-5151EE8CA4F2}"/>
              </a:ext>
            </a:extLst>
          </p:cNvPr>
          <p:cNvSpPr txBox="1"/>
          <p:nvPr/>
        </p:nvSpPr>
        <p:spPr>
          <a:xfrm>
            <a:off x="9670748" y="2999177"/>
            <a:ext cx="2279514" cy="954107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Solar system objects: </a:t>
            </a:r>
            <a:r>
              <a:rPr kumimoji="0" lang="en-US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comets, asteroids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Bemporad+2023, Corso+2026 in preparation</a:t>
            </a:r>
            <a:endParaRPr kumimoji="0" lang="en-IT" sz="1200" b="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3811AB-3F7A-B714-145D-E29394502F2E}"/>
              </a:ext>
            </a:extLst>
          </p:cNvPr>
          <p:cNvSpPr txBox="1"/>
          <p:nvPr/>
        </p:nvSpPr>
        <p:spPr>
          <a:xfrm>
            <a:off x="8464651" y="3744583"/>
            <a:ext cx="1085943" cy="338554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UV stars</a:t>
            </a:r>
            <a:endParaRPr kumimoji="0" lang="en-IT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E67323-73F6-A5FF-6C25-3B7C0BAC2126}"/>
              </a:ext>
            </a:extLst>
          </p:cNvPr>
          <p:cNvSpPr txBox="1"/>
          <p:nvPr/>
        </p:nvSpPr>
        <p:spPr>
          <a:xfrm>
            <a:off x="8717532" y="5654755"/>
            <a:ext cx="3232730" cy="1015663"/>
          </a:xfrm>
          <a:prstGeom prst="rect">
            <a:avLst/>
          </a:prstGeom>
          <a:solidFill>
            <a:schemeClr val="bg1"/>
          </a:solidFill>
          <a:ln w="50800">
            <a:solidFill>
              <a:srgbClr val="ED7D3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Evolution of the coronal</a:t>
            </a:r>
            <a:r>
              <a:rPr kumimoji="0" lang="en-US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dynamic and thermal state </a:t>
            </a:r>
            <a:r>
              <a:rPr kumimoji="0" lang="en-US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into the heliosphere </a:t>
            </a:r>
            <a:r>
              <a:rPr kumimoji="0" lang="en-US" sz="160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(PSP quadrature)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200" b="0" i="1" u="none" strike="noStrike" kern="1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Telloni+2021, 2022, 2023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B931BF-F44E-7866-24CA-09E507C9B081}"/>
              </a:ext>
            </a:extLst>
          </p:cNvPr>
          <p:cNvSpPr txBox="1"/>
          <p:nvPr/>
        </p:nvSpPr>
        <p:spPr>
          <a:xfrm>
            <a:off x="3188290" y="3817527"/>
            <a:ext cx="1156244" cy="338554"/>
          </a:xfrm>
          <a:prstGeom prst="rect">
            <a:avLst/>
          </a:prstGeom>
          <a:solidFill>
            <a:schemeClr val="bg1"/>
          </a:solidFill>
          <a:ln w="508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F-corona</a:t>
            </a:r>
            <a:endParaRPr kumimoji="0" lang="en-IT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ED21C8-6592-62F2-7254-05BA5C7621CA}"/>
              </a:ext>
            </a:extLst>
          </p:cNvPr>
          <p:cNvSpPr txBox="1"/>
          <p:nvPr/>
        </p:nvSpPr>
        <p:spPr>
          <a:xfrm>
            <a:off x="7391234" y="1135216"/>
            <a:ext cx="4559028" cy="1631216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Solar wind velocity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 the plane of the sky by means of the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Doppler dimming technique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 several coronal structures</a:t>
            </a:r>
            <a:r>
              <a:rPr kumimoji="0" lang="en-GB" sz="1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(streamers, coronal holes, full corona)</a:t>
            </a:r>
            <a:endParaRPr lang="en-GB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2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Romoli+2021, Capuano+2021, Antonucci+2023, Telloni+2023, Ngampoopun+2025, Giordano+2025, Rivera+2026 in preparation</a:t>
            </a:r>
          </a:p>
        </p:txBody>
      </p:sp>
      <p:sp>
        <p:nvSpPr>
          <p:cNvPr id="35" name="Title 34">
            <a:extLst>
              <a:ext uri="{FF2B5EF4-FFF2-40B4-BE49-F238E27FC236}">
                <a16:creationId xmlns:a16="http://schemas.microsoft.com/office/drawing/2014/main" id="{7C0A308E-1AF1-FB1D-0074-783732BCF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Metis science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DE39B3-72EF-7534-1ADF-C2C47FAD8E48}"/>
              </a:ext>
            </a:extLst>
          </p:cNvPr>
          <p:cNvSpPr txBox="1"/>
          <p:nvPr/>
        </p:nvSpPr>
        <p:spPr>
          <a:xfrm>
            <a:off x="1865870" y="4563162"/>
            <a:ext cx="3960805" cy="584775"/>
          </a:xfrm>
          <a:prstGeom prst="rect">
            <a:avLst/>
          </a:prstGeom>
          <a:solidFill>
            <a:srgbClr val="FF0000">
              <a:alpha val="24822"/>
            </a:srgbClr>
          </a:solidFill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Unprecedented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temporal cadence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(&gt; 1s)  and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spatial resolution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(&gt; 5000 km)</a:t>
            </a:r>
            <a:endParaRPr kumimoji="0" lang="en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CD04B9-6C1E-FDEB-E254-B0ACCEF94D4B}"/>
              </a:ext>
            </a:extLst>
          </p:cNvPr>
          <p:cNvSpPr txBox="1"/>
          <p:nvPr/>
        </p:nvSpPr>
        <p:spPr>
          <a:xfrm>
            <a:off x="7063197" y="2944140"/>
            <a:ext cx="1440000" cy="338554"/>
          </a:xfrm>
          <a:prstGeom prst="rect">
            <a:avLst/>
          </a:prstGeom>
          <a:solidFill>
            <a:srgbClr val="FF0000">
              <a:alpha val="25075"/>
            </a:srgbClr>
          </a:solidFill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UV imaging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1168E2-6020-8043-7F74-CEC8244CBCE2}"/>
              </a:ext>
            </a:extLst>
          </p:cNvPr>
          <p:cNvSpPr txBox="1"/>
          <p:nvPr/>
        </p:nvSpPr>
        <p:spPr>
          <a:xfrm>
            <a:off x="6054958" y="4685318"/>
            <a:ext cx="2448239" cy="1077218"/>
          </a:xfrm>
          <a:prstGeom prst="rect">
            <a:avLst/>
          </a:prstGeom>
          <a:solidFill>
            <a:srgbClr val="FF0000">
              <a:alpha val="25216"/>
            </a:srgbClr>
          </a:solidFill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Synergy with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space and ground based assets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(PSP, SOHO, STEREO, DKIST, and more)</a:t>
            </a:r>
            <a:endParaRPr kumimoji="0" lang="en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b.png" descr="pb.png">
            <a:extLst>
              <a:ext uri="{FF2B5EF4-FFF2-40B4-BE49-F238E27FC236}">
                <a16:creationId xmlns:a16="http://schemas.microsoft.com/office/drawing/2014/main" id="{3CBD97CF-EBCC-271C-5782-F64DB519D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83243">
            <a:off x="4819887" y="3172283"/>
            <a:ext cx="1207843" cy="1207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uv.png" descr="uv.png">
            <a:extLst>
              <a:ext uri="{FF2B5EF4-FFF2-40B4-BE49-F238E27FC236}">
                <a16:creationId xmlns:a16="http://schemas.microsoft.com/office/drawing/2014/main" id="{4277A911-F8AA-CEA9-24F1-D5DACDFB4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9590">
            <a:off x="6048135" y="3335089"/>
            <a:ext cx="1176387" cy="117646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6A8A8A-E800-33AB-1712-483F64CBE14A}"/>
              </a:ext>
            </a:extLst>
          </p:cNvPr>
          <p:cNvSpPr txBox="1"/>
          <p:nvPr/>
        </p:nvSpPr>
        <p:spPr>
          <a:xfrm>
            <a:off x="3880848" y="2694189"/>
            <a:ext cx="1440000" cy="338554"/>
          </a:xfrm>
          <a:prstGeom prst="rect">
            <a:avLst/>
          </a:prstGeom>
          <a:solidFill>
            <a:srgbClr val="FF0000">
              <a:alpha val="24788"/>
            </a:srgbClr>
          </a:solidFill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VL imaging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3DD285-4DB9-102A-A3AE-0DAD8985F8FF}"/>
              </a:ext>
            </a:extLst>
          </p:cNvPr>
          <p:cNvSpPr txBox="1"/>
          <p:nvPr/>
        </p:nvSpPr>
        <p:spPr>
          <a:xfrm>
            <a:off x="4230915" y="5894954"/>
            <a:ext cx="2385785" cy="769441"/>
          </a:xfrm>
          <a:prstGeom prst="rect">
            <a:avLst/>
          </a:prstGeom>
          <a:solidFill>
            <a:schemeClr val="bg1"/>
          </a:solidFill>
          <a:ln w="508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Switchbacks</a:t>
            </a:r>
            <a:r>
              <a:rPr kumimoji="0" lang="en-IT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the solar magnetic field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T" sz="1200" i="1" kern="1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Telloni+2023</a:t>
            </a:r>
            <a:endParaRPr kumimoji="0" lang="en-IT" sz="1200" b="0" i="1" u="none" strike="noStrike" kern="1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99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mph" presetSubtype="0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5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8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6" grpId="0" animBg="1"/>
      <p:bldP spid="8" grpId="0" animBg="1"/>
      <p:bldP spid="8" grpId="1" animBg="1"/>
      <p:bldP spid="12" grpId="0" animBg="1"/>
      <p:bldP spid="18" grpId="0" animBg="1"/>
      <p:bldP spid="18" grpId="1" animBg="1"/>
      <p:bldP spid="13" grpId="0" animBg="1"/>
      <p:bldP spid="13" grpId="1" animBg="1"/>
      <p:bldP spid="20" grpId="0" animBg="1"/>
      <p:bldP spid="20" grpId="1" animBg="1"/>
      <p:bldP spid="21" grpId="0" animBg="1"/>
      <p:bldP spid="21" grpId="1" animBg="1"/>
      <p:bldP spid="19" grpId="0" animBg="1"/>
      <p:bldP spid="19" grpId="1" animBg="1"/>
      <p:bldP spid="22" grpId="0" animBg="1"/>
      <p:bldP spid="5" grpId="0" animBg="1"/>
      <p:bldP spid="5" grpId="1" animBg="1"/>
      <p:bldP spid="6" grpId="0" animBg="1"/>
      <p:bldP spid="6" grpId="1" animBg="1"/>
      <p:bldP spid="6" grpId="2" animBg="1"/>
      <p:bldP spid="6" grpId="3" animBg="1"/>
      <p:bldP spid="15" grpId="0" animBg="1"/>
      <p:bldP spid="15" grpId="1" animBg="1"/>
      <p:bldP spid="15" grpId="2" animBg="1"/>
      <p:bldP spid="17" grpId="0" animBg="1"/>
      <p:bldP spid="17" grpId="1" animBg="1"/>
      <p:bldP spid="17" grpId="2" animBg="1"/>
      <p:bldP spid="17" grpId="3" animBg="1"/>
      <p:bldP spid="14" grpId="0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C9E1F-8C4F-494B-F0D1-AD865DC6D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Metis scientific outcome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56D41E7-1432-607E-6CDF-FA6F111F17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4319781"/>
              </p:ext>
            </p:extLst>
          </p:nvPr>
        </p:nvGraphicFramePr>
        <p:xfrm>
          <a:off x="2311400" y="1883376"/>
          <a:ext cx="7569200" cy="4312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63754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F4349-8DCA-28B3-6B8F-C95C862B7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0403D36A-6182-1F84-DDDE-7C5FC2C7D5B3}"/>
              </a:ext>
            </a:extLst>
          </p:cNvPr>
          <p:cNvGrpSpPr/>
          <p:nvPr/>
        </p:nvGrpSpPr>
        <p:grpSpPr>
          <a:xfrm>
            <a:off x="1398769" y="1080000"/>
            <a:ext cx="9394461" cy="5580363"/>
            <a:chOff x="0" y="1056716"/>
            <a:chExt cx="9394461" cy="558036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4D1F22C-4655-E7E0-AF0A-35A754BA1268}"/>
                </a:ext>
              </a:extLst>
            </p:cNvPr>
            <p:cNvGrpSpPr/>
            <p:nvPr/>
          </p:nvGrpSpPr>
          <p:grpSpPr>
            <a:xfrm>
              <a:off x="0" y="1509702"/>
              <a:ext cx="9394461" cy="5127377"/>
              <a:chOff x="15106" y="1718253"/>
              <a:chExt cx="9394461" cy="5127377"/>
            </a:xfrm>
            <a:noFill/>
          </p:grpSpPr>
          <p:pic>
            <p:nvPicPr>
              <p:cNvPr id="34" name="CReMA_Fig3-13_dist+lat_plot_Feb2020_rev1.pdf" descr="CReMA_Fig3-13_dist+lat_plot_Feb2020_rev1.pdf">
                <a:extLst>
                  <a:ext uri="{FF2B5EF4-FFF2-40B4-BE49-F238E27FC236}">
                    <a16:creationId xmlns:a16="http://schemas.microsoft.com/office/drawing/2014/main" id="{62A18255-B8FD-A371-E82C-3E35824F09E4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106" y="4339303"/>
                <a:ext cx="9394461" cy="2506327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</p:spPr>
          </p:pic>
          <p:pic>
            <p:nvPicPr>
              <p:cNvPr id="35" name="CReMA_Fig3-13_dist+lat_plot_Feb2020_rev1.pdf" descr="CReMA_Fig3-13_dist+lat_plot_Feb2020_rev1.pdf">
                <a:extLst>
                  <a:ext uri="{FF2B5EF4-FFF2-40B4-BE49-F238E27FC236}">
                    <a16:creationId xmlns:a16="http://schemas.microsoft.com/office/drawing/2014/main" id="{42885B48-0961-BA7D-D15B-E93AA315BD31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84524" y="3748833"/>
                <a:ext cx="7756077" cy="614845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</p:spPr>
          </p:pic>
          <p:pic>
            <p:nvPicPr>
              <p:cNvPr id="36" name="CReMA_Fig3-13_dist+lat_plot_Feb2020_rev1.pdf" descr="CReMA_Fig3-13_dist+lat_plot_Feb2020_rev1.pdf">
                <a:extLst>
                  <a:ext uri="{FF2B5EF4-FFF2-40B4-BE49-F238E27FC236}">
                    <a16:creationId xmlns:a16="http://schemas.microsoft.com/office/drawing/2014/main" id="{B3CC699F-375C-5BDC-813E-A077C4326DB9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106" y="1718253"/>
                <a:ext cx="9394461" cy="2161269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1" name="Rectangle">
              <a:extLst>
                <a:ext uri="{FF2B5EF4-FFF2-40B4-BE49-F238E27FC236}">
                  <a16:creationId xmlns:a16="http://schemas.microsoft.com/office/drawing/2014/main" id="{0CF5FC71-4734-DF57-7108-411234463AF1}"/>
                </a:ext>
              </a:extLst>
            </p:cNvPr>
            <p:cNvSpPr/>
            <p:nvPr/>
          </p:nvSpPr>
          <p:spPr>
            <a:xfrm>
              <a:off x="1094133" y="1624125"/>
              <a:ext cx="1355692" cy="4935839"/>
            </a:xfrm>
            <a:prstGeom prst="rect">
              <a:avLst/>
            </a:prstGeom>
            <a:solidFill>
              <a:srgbClr val="0B76A0">
                <a:alpha val="14902"/>
              </a:srgbClr>
            </a:solidFill>
            <a:ln w="12700">
              <a:miter lim="400000"/>
            </a:ln>
          </p:spPr>
          <p:txBody>
            <a:bodyPr tIns="45720" bIns="4572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23216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Rectangle">
              <a:extLst>
                <a:ext uri="{FF2B5EF4-FFF2-40B4-BE49-F238E27FC236}">
                  <a16:creationId xmlns:a16="http://schemas.microsoft.com/office/drawing/2014/main" id="{68350F3A-7675-D9A4-D6E8-4331A181438A}"/>
                </a:ext>
              </a:extLst>
            </p:cNvPr>
            <p:cNvSpPr/>
            <p:nvPr/>
          </p:nvSpPr>
          <p:spPr>
            <a:xfrm>
              <a:off x="6033817" y="1624125"/>
              <a:ext cx="2699658" cy="4935839"/>
            </a:xfrm>
            <a:prstGeom prst="rect">
              <a:avLst/>
            </a:prstGeom>
            <a:solidFill>
              <a:schemeClr val="accent6">
                <a:lumMod val="75000"/>
                <a:alpha val="14902"/>
              </a:schemeClr>
            </a:solidFill>
            <a:ln w="12700">
              <a:miter lim="400000"/>
            </a:ln>
          </p:spPr>
          <p:txBody>
            <a:bodyPr tIns="45720" bIns="45720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23216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Line">
              <a:extLst>
                <a:ext uri="{FF2B5EF4-FFF2-40B4-BE49-F238E27FC236}">
                  <a16:creationId xmlns:a16="http://schemas.microsoft.com/office/drawing/2014/main" id="{896B2AF5-230A-F81F-E54D-F326E12F2E87}"/>
                </a:ext>
              </a:extLst>
            </p:cNvPr>
            <p:cNvSpPr/>
            <p:nvPr/>
          </p:nvSpPr>
          <p:spPr>
            <a:xfrm flipV="1">
              <a:off x="5429362" y="1624124"/>
              <a:ext cx="24715" cy="4901760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prstDash val="sysDot"/>
            </a:ln>
          </p:spPr>
          <p:txBody>
            <a:bodyPr tIns="45720" bIns="45720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23216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Cruise">
              <a:extLst>
                <a:ext uri="{FF2B5EF4-FFF2-40B4-BE49-F238E27FC236}">
                  <a16:creationId xmlns:a16="http://schemas.microsoft.com/office/drawing/2014/main" id="{95C3B427-2C77-93A7-D101-25984BA6CF1B}"/>
                </a:ext>
              </a:extLst>
            </p:cNvPr>
            <p:cNvSpPr txBox="1"/>
            <p:nvPr/>
          </p:nvSpPr>
          <p:spPr>
            <a:xfrm>
              <a:off x="1094133" y="1183484"/>
              <a:ext cx="1234069" cy="369332"/>
            </a:xfrm>
            <a:prstGeom prst="rect">
              <a:avLst/>
            </a:prstGeom>
            <a:noFill/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45720" bIns="45720">
              <a:spAutoFit/>
            </a:bodyPr>
            <a:lstStyle>
              <a:lvl1pPr>
                <a:defRPr>
                  <a:solidFill>
                    <a:schemeClr val="accent1">
                      <a:lumOff val="-7725"/>
                    </a:schemeClr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298C3">
                      <a:lumOff val="-7725"/>
                    </a:srgbClr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Cruise</a:t>
              </a:r>
            </a:p>
          </p:txBody>
        </p:sp>
        <p:sp>
          <p:nvSpPr>
            <p:cNvPr id="659" name="Nominal Mission">
              <a:extLst>
                <a:ext uri="{FF2B5EF4-FFF2-40B4-BE49-F238E27FC236}">
                  <a16:creationId xmlns:a16="http://schemas.microsoft.com/office/drawing/2014/main" id="{09D0C52C-7433-0454-4817-C290115F7AD6}"/>
                </a:ext>
              </a:extLst>
            </p:cNvPr>
            <p:cNvSpPr txBox="1"/>
            <p:nvPr/>
          </p:nvSpPr>
          <p:spPr>
            <a:xfrm>
              <a:off x="2357536" y="1186657"/>
              <a:ext cx="1895071" cy="369332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tIns="45720" bIns="45720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Nominal Mission</a:t>
              </a:r>
            </a:p>
          </p:txBody>
        </p:sp>
        <p:sp>
          <p:nvSpPr>
            <p:cNvPr id="660" name="Extended Mission">
              <a:extLst>
                <a:ext uri="{FF2B5EF4-FFF2-40B4-BE49-F238E27FC236}">
                  <a16:creationId xmlns:a16="http://schemas.microsoft.com/office/drawing/2014/main" id="{6E3D4A18-4E58-BD93-B966-0AAA88441F09}"/>
                </a:ext>
              </a:extLst>
            </p:cNvPr>
            <p:cNvSpPr txBox="1"/>
            <p:nvPr/>
          </p:nvSpPr>
          <p:spPr>
            <a:xfrm>
              <a:off x="5965367" y="1191705"/>
              <a:ext cx="2024913" cy="369332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tIns="45720" bIns="45720">
              <a:spAutoFit/>
            </a:bodyPr>
            <a:lstStyle>
              <a:lvl1pPr>
                <a:defRPr>
                  <a:solidFill>
                    <a:schemeClr val="accent6">
                      <a:lumOff val="-9686"/>
                    </a:schemeClr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7A354">
                      <a:lumOff val="-9686"/>
                    </a:srgbClr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Extended Mission</a:t>
              </a:r>
            </a:p>
          </p:txBody>
        </p:sp>
        <p:pic>
          <p:nvPicPr>
            <p:cNvPr id="670" name="You Are Here.png" descr="You Are Here.png">
              <a:extLst>
                <a:ext uri="{FF2B5EF4-FFF2-40B4-BE49-F238E27FC236}">
                  <a16:creationId xmlns:a16="http://schemas.microsoft.com/office/drawing/2014/main" id="{D1F7A0E4-3C08-FAD9-E562-9258AE60F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8988622">
              <a:off x="5043703" y="1056716"/>
              <a:ext cx="387379" cy="587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8" h="21594" extrusionOk="0">
                  <a:moveTo>
                    <a:pt x="10933" y="1"/>
                  </a:moveTo>
                  <a:cubicBezTo>
                    <a:pt x="9997" y="-6"/>
                    <a:pt x="9076" y="44"/>
                    <a:pt x="8446" y="147"/>
                  </a:cubicBezTo>
                  <a:cubicBezTo>
                    <a:pt x="5066" y="703"/>
                    <a:pt x="2514" y="2061"/>
                    <a:pt x="1062" y="4077"/>
                  </a:cubicBezTo>
                  <a:cubicBezTo>
                    <a:pt x="372" y="5036"/>
                    <a:pt x="22" y="5996"/>
                    <a:pt x="1" y="7060"/>
                  </a:cubicBezTo>
                  <a:cubicBezTo>
                    <a:pt x="-11" y="7699"/>
                    <a:pt x="91" y="8375"/>
                    <a:pt x="310" y="9109"/>
                  </a:cubicBezTo>
                  <a:cubicBezTo>
                    <a:pt x="831" y="10848"/>
                    <a:pt x="1805" y="11916"/>
                    <a:pt x="5329" y="14666"/>
                  </a:cubicBezTo>
                  <a:cubicBezTo>
                    <a:pt x="8146" y="16864"/>
                    <a:pt x="9912" y="19012"/>
                    <a:pt x="10678" y="21156"/>
                  </a:cubicBezTo>
                  <a:lnTo>
                    <a:pt x="10844" y="21594"/>
                  </a:lnTo>
                  <a:lnTo>
                    <a:pt x="11121" y="20901"/>
                  </a:lnTo>
                  <a:cubicBezTo>
                    <a:pt x="12050" y="18585"/>
                    <a:pt x="13595" y="16800"/>
                    <a:pt x="16957" y="14185"/>
                  </a:cubicBezTo>
                  <a:cubicBezTo>
                    <a:pt x="19624" y="12111"/>
                    <a:pt x="20654" y="10986"/>
                    <a:pt x="21312" y="9401"/>
                  </a:cubicBezTo>
                  <a:cubicBezTo>
                    <a:pt x="21527" y="8884"/>
                    <a:pt x="21569" y="8549"/>
                    <a:pt x="21577" y="7337"/>
                  </a:cubicBezTo>
                  <a:cubicBezTo>
                    <a:pt x="21589" y="5677"/>
                    <a:pt x="21422" y="5125"/>
                    <a:pt x="20549" y="3954"/>
                  </a:cubicBezTo>
                  <a:cubicBezTo>
                    <a:pt x="19181" y="2117"/>
                    <a:pt x="16531" y="699"/>
                    <a:pt x="13486" y="183"/>
                  </a:cubicBezTo>
                  <a:cubicBezTo>
                    <a:pt x="12818" y="70"/>
                    <a:pt x="11868" y="8"/>
                    <a:pt x="10933" y="1"/>
                  </a:cubicBezTo>
                  <a:close/>
                </a:path>
              </a:pathLst>
            </a:custGeom>
            <a:ln w="12700">
              <a:miter lim="400000"/>
            </a:ln>
          </p:spPr>
        </p:pic>
      </p:grpSp>
      <p:sp>
        <p:nvSpPr>
          <p:cNvPr id="665" name="-24° in Jan 2027">
            <a:extLst>
              <a:ext uri="{FF2B5EF4-FFF2-40B4-BE49-F238E27FC236}">
                <a16:creationId xmlns:a16="http://schemas.microsoft.com/office/drawing/2014/main" id="{1A5FABCA-8B38-15D1-86D6-282A4E02376C}"/>
              </a:ext>
            </a:extLst>
          </p:cNvPr>
          <p:cNvSpPr txBox="1"/>
          <p:nvPr/>
        </p:nvSpPr>
        <p:spPr>
          <a:xfrm>
            <a:off x="5651376" y="4979293"/>
            <a:ext cx="1592851" cy="27661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508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45720" bIns="45720">
            <a:spAutoFit/>
          </a:bodyPr>
          <a:lstStyle/>
          <a:p>
            <a:pPr marL="0" lvl="2" algn="ctr" defTabSz="292100" hangingPunct="0">
              <a:lnSpc>
                <a:spcPct val="110000"/>
              </a:lnSpc>
              <a:defRPr sz="2400">
                <a:solidFill>
                  <a:srgbClr val="DE7626">
                    <a:satOff val="-2830"/>
                    <a:lumOff val="-10196"/>
                  </a:srgb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200" kern="0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±</a:t>
            </a:r>
            <a:r>
              <a:rPr kumimoji="0" sz="1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24° in Jan 2027</a:t>
            </a:r>
          </a:p>
        </p:txBody>
      </p:sp>
      <p:sp>
        <p:nvSpPr>
          <p:cNvPr id="671" name="More perihelia at 0.29 au">
            <a:extLst>
              <a:ext uri="{FF2B5EF4-FFF2-40B4-BE49-F238E27FC236}">
                <a16:creationId xmlns:a16="http://schemas.microsoft.com/office/drawing/2014/main" id="{998E2B52-1CD9-755C-4982-109DCA6A4E1A}"/>
              </a:ext>
            </a:extLst>
          </p:cNvPr>
          <p:cNvSpPr txBox="1"/>
          <p:nvPr/>
        </p:nvSpPr>
        <p:spPr>
          <a:xfrm>
            <a:off x="4630119" y="3186986"/>
            <a:ext cx="2141481" cy="27661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508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45720" bIns="45720">
            <a:spAutoFit/>
          </a:bodyPr>
          <a:lstStyle/>
          <a:p>
            <a:pPr marL="0" marR="0" lvl="2" indent="0" algn="ctr" defTabSz="2921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DE7626">
                    <a:satOff val="-2830"/>
                    <a:lumOff val="-10196"/>
                  </a:srgb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kumimoji="0" sz="1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More perihelia at 0.29 au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4AAC926-7825-92D2-DABD-114A43A1A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Solar Orbiter mission: where we are going</a:t>
            </a:r>
          </a:p>
        </p:txBody>
      </p:sp>
      <p:sp>
        <p:nvSpPr>
          <p:cNvPr id="667" name="-33° in Jul 2029">
            <a:extLst>
              <a:ext uri="{FF2B5EF4-FFF2-40B4-BE49-F238E27FC236}">
                <a16:creationId xmlns:a16="http://schemas.microsoft.com/office/drawing/2014/main" id="{CF8455FC-F187-B436-D017-205E15D86F85}"/>
              </a:ext>
            </a:extLst>
          </p:cNvPr>
          <p:cNvSpPr txBox="1"/>
          <p:nvPr/>
        </p:nvSpPr>
        <p:spPr>
          <a:xfrm>
            <a:off x="10209972" y="6027601"/>
            <a:ext cx="1592851" cy="27655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508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45720" bIns="45720">
            <a:spAutoFit/>
          </a:bodyPr>
          <a:lstStyle/>
          <a:p>
            <a:pPr marL="0" lvl="2" algn="ctr" defTabSz="292100" hangingPunct="0">
              <a:lnSpc>
                <a:spcPct val="110000"/>
              </a:lnSpc>
              <a:defRPr sz="2400">
                <a:solidFill>
                  <a:srgbClr val="DE7626">
                    <a:satOff val="-2830"/>
                    <a:lumOff val="-10196"/>
                  </a:srgb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200" kern="0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±</a:t>
            </a:r>
            <a:r>
              <a:rPr kumimoji="0" sz="1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33° in Jul 2029</a:t>
            </a:r>
          </a:p>
        </p:txBody>
      </p:sp>
      <p:sp>
        <p:nvSpPr>
          <p:cNvPr id="666" name="-30° in Apr 2028">
            <a:extLst>
              <a:ext uri="{FF2B5EF4-FFF2-40B4-BE49-F238E27FC236}">
                <a16:creationId xmlns:a16="http://schemas.microsoft.com/office/drawing/2014/main" id="{234FCD44-FD61-B53A-315D-E0F854D9D6AA}"/>
              </a:ext>
            </a:extLst>
          </p:cNvPr>
          <p:cNvSpPr txBox="1"/>
          <p:nvPr/>
        </p:nvSpPr>
        <p:spPr>
          <a:xfrm>
            <a:off x="6137098" y="6094568"/>
            <a:ext cx="1592851" cy="27661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508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45720" bIns="45720">
            <a:spAutoFit/>
          </a:bodyPr>
          <a:lstStyle/>
          <a:p>
            <a:pPr marL="0" lvl="2" algn="ctr" defTabSz="292100" hangingPunct="0">
              <a:lnSpc>
                <a:spcPct val="110000"/>
              </a:lnSpc>
              <a:defRPr sz="2400">
                <a:solidFill>
                  <a:srgbClr val="DE7626">
                    <a:satOff val="-2830"/>
                    <a:lumOff val="-10196"/>
                  </a:srgb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200" kern="0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±</a:t>
            </a:r>
            <a:r>
              <a:rPr kumimoji="0" sz="1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30° in Apr 2028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305A8ED-24AD-9B32-7C1D-C0062700307D}"/>
              </a:ext>
            </a:extLst>
          </p:cNvPr>
          <p:cNvCxnSpPr>
            <a:cxnSpLocks/>
            <a:stCxn id="665" idx="3"/>
          </p:cNvCxnSpPr>
          <p:nvPr/>
        </p:nvCxnSpPr>
        <p:spPr>
          <a:xfrm flipV="1">
            <a:off x="7244227" y="4715331"/>
            <a:ext cx="298347" cy="4022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9AC1BC2-04D8-7133-616F-4D992A87B718}"/>
              </a:ext>
            </a:extLst>
          </p:cNvPr>
          <p:cNvCxnSpPr>
            <a:cxnSpLocks/>
            <a:stCxn id="666" idx="3"/>
          </p:cNvCxnSpPr>
          <p:nvPr/>
        </p:nvCxnSpPr>
        <p:spPr>
          <a:xfrm>
            <a:off x="7729949" y="6232875"/>
            <a:ext cx="649507" cy="1598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CA4D6C-FB36-6CE7-1C69-C65FC5E009E7}"/>
              </a:ext>
            </a:extLst>
          </p:cNvPr>
          <p:cNvCxnSpPr>
            <a:cxnSpLocks/>
            <a:stCxn id="667" idx="1"/>
          </p:cNvCxnSpPr>
          <p:nvPr/>
        </p:nvCxnSpPr>
        <p:spPr>
          <a:xfrm flipH="1">
            <a:off x="9389049" y="6165877"/>
            <a:ext cx="820923" cy="3269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02D1E19-F85E-C62F-8EEA-E8C997146F46}"/>
              </a:ext>
            </a:extLst>
          </p:cNvPr>
          <p:cNvCxnSpPr>
            <a:cxnSpLocks/>
            <a:stCxn id="671" idx="3"/>
          </p:cNvCxnSpPr>
          <p:nvPr/>
        </p:nvCxnSpPr>
        <p:spPr>
          <a:xfrm>
            <a:off x="6771600" y="3325293"/>
            <a:ext cx="362639" cy="31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881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61988</TotalTime>
  <Words>1759</Words>
  <Application>Microsoft Macintosh PowerPoint</Application>
  <PresentationFormat>Widescreen</PresentationFormat>
  <Paragraphs>239</Paragraphs>
  <Slides>14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Arial</vt:lpstr>
      <vt:lpstr>Calibri</vt:lpstr>
      <vt:lpstr>Helvetica Neue</vt:lpstr>
      <vt:lpstr>Verdana</vt:lpstr>
      <vt:lpstr>Office Theme</vt:lpstr>
      <vt:lpstr>Metis status and science so far</vt:lpstr>
      <vt:lpstr>Metis: the Solar Orbiter coronagraph</vt:lpstr>
      <vt:lpstr>Metis performance</vt:lpstr>
      <vt:lpstr>Radiometric calibration update</vt:lpstr>
      <vt:lpstr>UVD anomaly</vt:lpstr>
      <vt:lpstr>Solar Orbiter mission: where we are</vt:lpstr>
      <vt:lpstr>Metis science</vt:lpstr>
      <vt:lpstr>Metis scientific outcome</vt:lpstr>
      <vt:lpstr>Solar Orbiter mission: where we are going</vt:lpstr>
      <vt:lpstr>Out-of-ecliptic science</vt:lpstr>
      <vt:lpstr>Metis priorities for 2026</vt:lpstr>
      <vt:lpstr>Metis priorities for 2026</vt:lpstr>
      <vt:lpstr>Metis website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Roberto Susino</dc:creator>
  <cp:lastModifiedBy>Roberto Susino</cp:lastModifiedBy>
  <cp:revision>238</cp:revision>
  <dcterms:created xsi:type="dcterms:W3CDTF">2022-06-08T06:13:23Z</dcterms:created>
  <dcterms:modified xsi:type="dcterms:W3CDTF">2026-02-11T12:47:41Z</dcterms:modified>
</cp:coreProperties>
</file>