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4" r:id="rId4"/>
    <p:sldId id="258" r:id="rId5"/>
    <p:sldId id="286" r:id="rId6"/>
    <p:sldId id="259" r:id="rId7"/>
    <p:sldId id="262" r:id="rId8"/>
    <p:sldId id="278" r:id="rId9"/>
    <p:sldId id="277" r:id="rId10"/>
    <p:sldId id="260" r:id="rId11"/>
    <p:sldId id="275" r:id="rId12"/>
    <p:sldId id="261" r:id="rId13"/>
    <p:sldId id="272" r:id="rId14"/>
    <p:sldId id="273" r:id="rId15"/>
    <p:sldId id="285" r:id="rId16"/>
    <p:sldId id="266" r:id="rId17"/>
    <p:sldId id="268" r:id="rId18"/>
    <p:sldId id="269" r:id="rId19"/>
    <p:sldId id="270" r:id="rId20"/>
    <p:sldId id="271" r:id="rId21"/>
    <p:sldId id="279" r:id="rId22"/>
    <p:sldId id="287" r:id="rId23"/>
    <p:sldId id="280" r:id="rId24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59B6"/>
    <a:srgbClr val="F7BB2F"/>
    <a:srgbClr val="1ABC9C"/>
    <a:srgbClr val="FF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9" d="100"/>
          <a:sy n="109" d="100"/>
        </p:scale>
        <p:origin x="7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636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D45EC-6443-2FC3-2E20-23CFCB065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17F598-5A04-E6C5-C9F2-D89E0BEC7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F5B2ED-01BB-1A92-1398-A8671E569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EE9A2-AE6E-5AE2-3EB4-9F9C7574E2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01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438A5-E449-7F43-A025-430CF555A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A27F5D-3C91-9312-298A-D4F3675D11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52993-9F6D-8ACB-5322-E12DFC29D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DFE2B4-5C62-2334-4F9A-230DF08E68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72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2A18D-8245-C9D4-6BC9-FEAC911A8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BC53FE-B6E4-0375-97CA-2D8AB168D7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AF4B52-CEB0-0BC4-5DAF-9397A9C180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478B5-97D6-B97D-157C-8141FD2BBF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740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616B6-7CE0-6E87-DECD-0E954306A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9EEF44-C9BE-3267-584C-2EDB216541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E26DF6-4F4C-69F6-FF9D-A439F6AAD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92256-966A-FA79-4298-5BA84D5CEA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91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55AAA-DAE8-6B8E-CD6E-1E0219A75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DA68FC-2583-9B03-CB2A-61D51EF819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BE87BD-192C-EBA6-B78A-64A3A77CF7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454C8-90DC-5FCF-9DA8-C252B52983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09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4E1A4-E7E1-18A3-2B26-00791BB23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4FCD0F-066D-ADB3-384F-F537FC00C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8BCDDB-60C7-EDF6-B63B-1A266DBF6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7BA33-DDD3-FF91-A7D8-0895BA8B4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19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2C724-BBBA-4FA7-C6BA-A11E049AD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11FE3F-9996-F855-ED10-C8FF6595F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CAB398-D210-0190-8011-E776F4586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9FB1B-63F5-4A23-536A-CE558C003A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77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33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EC43D-38C3-C2A6-2D9C-2675980DC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093FDD-B539-AB50-C6CF-3128053F8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4DE108-7059-BAF0-10B6-B27C11F26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5371D-6AB4-89C0-87EA-8F23B81BC5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56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54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03DA1-4C1A-2524-7B10-BFD71D841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D5FFC9-DE89-A93D-2546-681AC031B7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730B0D-1D76-13DD-30A1-A98D94A89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03259-C1F8-91E9-4E88-B76C80E859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5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7469B-1ADA-9532-6B01-86C08E5C8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6EB53-9697-D9B7-C531-1877EF2B6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31494A-78DD-5A75-F107-DEC180904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6B038-EC03-E31B-3A45-97EE3A4C02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3"/>
          <p:cNvSpPr/>
          <p:nvPr/>
        </p:nvSpPr>
        <p:spPr>
          <a:xfrm>
            <a:off x="423009" y="1788648"/>
            <a:ext cx="872568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4000" b="1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Preliminary characterization of the Metis ultraviolet Point Spread Function</a:t>
            </a:r>
            <a:endParaRPr lang="en-US" sz="4000" dirty="0"/>
          </a:p>
        </p:txBody>
      </p:sp>
      <p:sp>
        <p:nvSpPr>
          <p:cNvPr id="8" name="Text 5"/>
          <p:cNvSpPr/>
          <p:nvPr/>
        </p:nvSpPr>
        <p:spPr>
          <a:xfrm>
            <a:off x="914399" y="4023360"/>
            <a:ext cx="8011551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u="sng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Chiara </a:t>
            </a:r>
            <a:r>
              <a:rPr lang="en-US" sz="1400" b="1" u="sng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Casini</a:t>
            </a:r>
            <a:r>
              <a:rPr lang="en-US" sz="1400" b="1" u="sng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</a:p>
          <a:p>
            <a:r>
              <a:rPr lang="it-IT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Co-</a:t>
            </a:r>
            <a:r>
              <a:rPr lang="it-IT" sz="1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authors</a:t>
            </a:r>
            <a:r>
              <a:rPr lang="it-IT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: </a:t>
            </a:r>
            <a:r>
              <a:rPr lang="it-IT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Paolo </a:t>
            </a:r>
            <a:r>
              <a:rPr lang="it-IT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Chioetto</a:t>
            </a:r>
            <a:r>
              <a:rPr lang="it-IT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; Fabio </a:t>
            </a:r>
            <a:r>
              <a:rPr lang="it-IT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Frassetto</a:t>
            </a:r>
            <a:r>
              <a:rPr lang="it-IT" sz="1400">
                <a:latin typeface="Calibri" pitchFamily="34" charset="0"/>
                <a:ea typeface="Calibri" pitchFamily="34" charset="-122"/>
                <a:cs typeface="Calibri" pitchFamily="34" charset="-120"/>
              </a:rPr>
              <a:t>; Alain </a:t>
            </a:r>
            <a:r>
              <a:rPr lang="it-IT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Jody Corso; Antony Herald</a:t>
            </a:r>
            <a:r>
              <a:rPr lang="it-IT" sz="1400">
                <a:latin typeface="Calibri" pitchFamily="34" charset="0"/>
                <a:ea typeface="Calibri" pitchFamily="34" charset="-122"/>
                <a:cs typeface="Calibri" pitchFamily="34" charset="-120"/>
              </a:rPr>
              <a:t>; Federico </a:t>
            </a:r>
            <a:r>
              <a:rPr lang="it-IT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Landini; Marco Romoli; Paola </a:t>
            </a:r>
            <a:r>
              <a:rPr lang="it-IT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Zuppella</a:t>
            </a:r>
            <a:r>
              <a:rPr lang="it-IT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; Vania Da </a:t>
            </a:r>
            <a:r>
              <a:rPr lang="it-IT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Deppo</a:t>
            </a:r>
            <a:r>
              <a:rPr lang="it-IT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and the Metis Team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665C96-8C25-4C32-CEFB-C9E15EC9F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29893"/>
            <a:ext cx="1376289" cy="137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AF-Istituto Nazionale di Astrofisica">
            <a:extLst>
              <a:ext uri="{FF2B5EF4-FFF2-40B4-BE49-F238E27FC236}">
                <a16:creationId xmlns:a16="http://schemas.microsoft.com/office/drawing/2014/main" id="{2D2251D0-9803-C757-678C-46C190AEA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055" y="-5276"/>
            <a:ext cx="812409" cy="81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me - IFN CNR">
            <a:extLst>
              <a:ext uri="{FF2B5EF4-FFF2-40B4-BE49-F238E27FC236}">
                <a16:creationId xmlns:a16="http://schemas.microsoft.com/office/drawing/2014/main" id="{E85E820F-A9B0-5645-D520-EAA06AA6A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9" y="89045"/>
            <a:ext cx="2654470" cy="56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/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457200" y="64008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9B59B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PSF/FWHM: Richardson-Lucy Deconvolution</a:t>
            </a:r>
            <a:endParaRPr lang="en-US" sz="3200" dirty="0">
              <a:solidFill>
                <a:srgbClr val="9B59B6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457200" y="1188720"/>
            <a:ext cx="4114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Methodology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457200" y="1910440"/>
            <a:ext cx="3523957" cy="149394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dirty="0"/>
              <a:t>Iterative deconvolution algorithm to improve PSF measurements and characterize the instrument PSF from observed stellar images</a:t>
            </a:r>
          </a:p>
          <a:p>
            <a:endParaRPr lang="en-US" sz="1600" dirty="0"/>
          </a:p>
          <a:p>
            <a:r>
              <a:rPr lang="en-US" sz="1600" dirty="0"/>
              <a:t>Original (cutout)= Instrumental </a:t>
            </a:r>
            <a:r>
              <a:rPr lang="el-GR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⨂</a:t>
            </a:r>
            <a:r>
              <a:rPr lang="it-IT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1600" dirty="0"/>
              <a:t>Star</a:t>
            </a:r>
          </a:p>
          <a:p>
            <a:endParaRPr lang="en-US" sz="1400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0E4BBA53-ADE3-D81B-C487-E091FA18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42E193F-2119-0961-D2E6-5AF6CF366617}"/>
              </a:ext>
            </a:extLst>
          </p:cNvPr>
          <p:cNvSpPr txBox="1"/>
          <p:nvPr/>
        </p:nvSpPr>
        <p:spPr>
          <a:xfrm>
            <a:off x="4510454" y="1249799"/>
            <a:ext cx="457551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1. Wiener deconvolution</a:t>
            </a: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</a:t>
            </a:r>
            <a:r>
              <a:rPr lang="en-US" sz="18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Extract real PSF from each
   observation vs. ideal Gaussian
   (FWHM = 4 </a:t>
            </a:r>
            <a:r>
              <a:rPr lang="en-US" sz="18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px</a:t>
            </a:r>
            <a:r>
              <a:rPr lang="en-US" sz="18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)</a:t>
            </a:r>
            <a:r>
              <a:rPr lang="en-US" sz="18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
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2. Richardson-Lucy (30 iter.)</a:t>
            </a: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</a:t>
            </a:r>
            <a:r>
              <a:rPr lang="en-US" sz="18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Re-deconvolve star with
   recovered PSF</a:t>
            </a:r>
            <a:r>
              <a:rPr lang="en-US" sz="18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
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3. Reconstruction check</a:t>
            </a:r>
            <a:endParaRPr lang="en-US" sz="1800" dirty="0"/>
          </a:p>
          <a:p>
            <a:r>
              <a:rPr lang="en-US" sz="18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/>
              <a:t>Instrumental</a:t>
            </a:r>
            <a:r>
              <a:rPr lang="en-US" sz="18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⊗ Corrected </a:t>
            </a:r>
            <a:r>
              <a:rPr lang="en-US" dirty="0"/>
              <a:t>Star</a:t>
            </a:r>
            <a:r>
              <a:rPr lang="en-US" sz="18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≈ Original</a:t>
            </a:r>
            <a:endParaRPr lang="en-US" sz="1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241D0-D913-BB84-EBEE-F5FDD4EB8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>
            <a:extLst>
              <a:ext uri="{FF2B5EF4-FFF2-40B4-BE49-F238E27FC236}">
                <a16:creationId xmlns:a16="http://schemas.microsoft.com/office/drawing/2014/main" id="{602D532D-EA99-F11B-1A66-73A02E04A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6EB760D1-9652-0490-9F12-7D9F2D8FFD62}"/>
              </a:ext>
            </a:extLst>
          </p:cNvPr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F7EFC28A-6942-37F6-09E9-2EB157087961}"/>
              </a:ext>
            </a:extLst>
          </p:cNvPr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</a:t>
            </a: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94DE9FE1-0C64-DE31-1202-A7099DE617FA}"/>
              </a:ext>
            </a:extLst>
          </p:cNvPr>
          <p:cNvSpPr/>
          <p:nvPr/>
        </p:nvSpPr>
        <p:spPr>
          <a:xfrm>
            <a:off x="457200" y="11430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9B59B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Richardson-Lucy Results</a:t>
            </a:r>
            <a:endParaRPr lang="en-US" sz="3200" dirty="0">
              <a:solidFill>
                <a:srgbClr val="9B59B6"/>
              </a:solidFill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B8B6C18D-4093-9860-7294-5AB94D5FDD49}"/>
              </a:ext>
            </a:extLst>
          </p:cNvPr>
          <p:cNvSpPr/>
          <p:nvPr/>
        </p:nvSpPr>
        <p:spPr>
          <a:xfrm>
            <a:off x="457200" y="60579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Example deconvolution results showing PSF improvement 1/4 </a:t>
            </a:r>
            <a:endParaRPr lang="en-US" sz="14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5183317-889F-9DB3-5E82-7C44957B0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7">
            <a:extLst>
              <a:ext uri="{FF2B5EF4-FFF2-40B4-BE49-F238E27FC236}">
                <a16:creationId xmlns:a16="http://schemas.microsoft.com/office/drawing/2014/main" id="{ECCE25CF-A626-1857-4D2E-08040CD2B121}"/>
              </a:ext>
            </a:extLst>
          </p:cNvPr>
          <p:cNvSpPr txBox="1"/>
          <p:nvPr/>
        </p:nvSpPr>
        <p:spPr>
          <a:xfrm>
            <a:off x="222518" y="1327949"/>
            <a:ext cx="28941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 Del </a:t>
            </a:r>
            <a:r>
              <a:rPr lang="fr-FR" dirty="0" err="1"/>
              <a:t>Sco</a:t>
            </a:r>
            <a:endParaRPr lang="fr-FR" dirty="0"/>
          </a:p>
          <a:p>
            <a:endParaRPr lang="fr-FR" dirty="0"/>
          </a:p>
          <a:p>
            <a:r>
              <a:rPr lang="fr-FR" dirty="0"/>
              <a:t>PSF </a:t>
            </a:r>
            <a:r>
              <a:rPr lang="fr-FR" dirty="0" err="1"/>
              <a:t>Recovered</a:t>
            </a:r>
            <a:r>
              <a:rPr lang="fr-FR" dirty="0"/>
              <a:t>: </a:t>
            </a:r>
          </a:p>
          <a:p>
            <a:r>
              <a:rPr lang="fr-FR" dirty="0"/>
              <a:t>Instrumental</a:t>
            </a:r>
          </a:p>
          <a:p>
            <a:endParaRPr lang="fr-FR" dirty="0"/>
          </a:p>
          <a:p>
            <a:r>
              <a:rPr lang="fr-FR" dirty="0" err="1"/>
              <a:t>Corrected</a:t>
            </a:r>
            <a:r>
              <a:rPr lang="fr-FR" dirty="0"/>
              <a:t>: </a:t>
            </a:r>
          </a:p>
          <a:p>
            <a:r>
              <a:rPr lang="fr-FR" dirty="0"/>
              <a:t>Star</a:t>
            </a:r>
          </a:p>
          <a:p>
            <a:endParaRPr lang="fr-FR" dirty="0"/>
          </a:p>
          <a:p>
            <a:r>
              <a:rPr lang="fr-FR" dirty="0" err="1"/>
              <a:t>Reconstructed</a:t>
            </a:r>
            <a:endParaRPr lang="fr-FR" dirty="0"/>
          </a:p>
          <a:p>
            <a:endParaRPr lang="fr-FR" dirty="0"/>
          </a:p>
        </p:txBody>
      </p:sp>
      <p:pic>
        <p:nvPicPr>
          <p:cNvPr id="10" name="Immagine 9" descr="Immagine che contiene testo, schermata, Software multimediale, Policromia&#10;&#10;Il contenuto generato dall'IA potrebbe non essere corretto.">
            <a:extLst>
              <a:ext uri="{FF2B5EF4-FFF2-40B4-BE49-F238E27FC236}">
                <a16:creationId xmlns:a16="http://schemas.microsoft.com/office/drawing/2014/main" id="{B13D9D36-E524-31D2-CB23-A382222CB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911" y="878673"/>
            <a:ext cx="7125513" cy="356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04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/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457200" y="114300"/>
            <a:ext cx="8229600" cy="36576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9B59B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Richardson-Lucy Results</a:t>
            </a:r>
            <a:endParaRPr lang="en-US" sz="3200" dirty="0">
              <a:solidFill>
                <a:srgbClr val="9B59B6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457200" y="60579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Example deconvolution results showing PSF improvement 2/4 </a:t>
            </a:r>
            <a:endParaRPr lang="en-US" sz="14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9D99E80-05C8-E516-FAA4-C61CF0B5C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7">
            <a:extLst>
              <a:ext uri="{FF2B5EF4-FFF2-40B4-BE49-F238E27FC236}">
                <a16:creationId xmlns:a16="http://schemas.microsoft.com/office/drawing/2014/main" id="{F0480DD4-0301-CF72-552B-F33E878CF2C8}"/>
              </a:ext>
            </a:extLst>
          </p:cNvPr>
          <p:cNvSpPr txBox="1"/>
          <p:nvPr/>
        </p:nvSpPr>
        <p:spPr>
          <a:xfrm>
            <a:off x="222518" y="1327949"/>
            <a:ext cx="28941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 Alf Vir</a:t>
            </a:r>
          </a:p>
          <a:p>
            <a:endParaRPr lang="fr-FR" dirty="0"/>
          </a:p>
          <a:p>
            <a:r>
              <a:rPr lang="fr-FR" dirty="0"/>
              <a:t>PSF </a:t>
            </a:r>
            <a:r>
              <a:rPr lang="fr-FR" dirty="0" err="1"/>
              <a:t>Recovered</a:t>
            </a:r>
            <a:r>
              <a:rPr lang="fr-FR" dirty="0"/>
              <a:t>: </a:t>
            </a:r>
          </a:p>
          <a:p>
            <a:r>
              <a:rPr lang="fr-FR" dirty="0"/>
              <a:t>Instrumental</a:t>
            </a:r>
          </a:p>
          <a:p>
            <a:endParaRPr lang="fr-FR" dirty="0"/>
          </a:p>
          <a:p>
            <a:r>
              <a:rPr lang="fr-FR" dirty="0" err="1"/>
              <a:t>Corrected</a:t>
            </a:r>
            <a:r>
              <a:rPr lang="fr-FR" dirty="0"/>
              <a:t>: </a:t>
            </a:r>
          </a:p>
          <a:p>
            <a:r>
              <a:rPr lang="fr-FR" dirty="0"/>
              <a:t>Star</a:t>
            </a:r>
          </a:p>
          <a:p>
            <a:endParaRPr lang="fr-FR" dirty="0"/>
          </a:p>
          <a:p>
            <a:r>
              <a:rPr lang="fr-FR" dirty="0" err="1"/>
              <a:t>Reconstructed</a:t>
            </a:r>
            <a:endParaRPr lang="fr-FR" dirty="0"/>
          </a:p>
          <a:p>
            <a:endParaRPr lang="fr-FR" dirty="0"/>
          </a:p>
        </p:txBody>
      </p:sp>
      <p:pic>
        <p:nvPicPr>
          <p:cNvPr id="12" name="Immagine 11" descr="Immagine che contiene testo, schermata, Software multimediale, cerchio&#10;&#10;Il contenuto generato dall'IA potrebbe non essere corretto.">
            <a:extLst>
              <a:ext uri="{FF2B5EF4-FFF2-40B4-BE49-F238E27FC236}">
                <a16:creationId xmlns:a16="http://schemas.microsoft.com/office/drawing/2014/main" id="{CCCD80D1-4068-A855-7D75-E2A689DED3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863412"/>
            <a:ext cx="7248068" cy="3567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7FE09-C427-825D-2228-25BE5BFE0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>
            <a:extLst>
              <a:ext uri="{FF2B5EF4-FFF2-40B4-BE49-F238E27FC236}">
                <a16:creationId xmlns:a16="http://schemas.microsoft.com/office/drawing/2014/main" id="{1EB81BB0-3AE4-A906-BEF3-2EBC02D1E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3FC09F15-970B-5172-25EB-A358C76B299B}"/>
              </a:ext>
            </a:extLst>
          </p:cNvPr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9AE5C38D-D378-633B-6D24-80DF07CE138F}"/>
              </a:ext>
            </a:extLst>
          </p:cNvPr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13</a:t>
            </a: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A707376E-F4C9-5209-493A-11164DEF90BE}"/>
              </a:ext>
            </a:extLst>
          </p:cNvPr>
          <p:cNvSpPr/>
          <p:nvPr/>
        </p:nvSpPr>
        <p:spPr>
          <a:xfrm>
            <a:off x="457200" y="11430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9B59B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Richardson-Lucy Results</a:t>
            </a:r>
            <a:endParaRPr lang="en-US" sz="3200" dirty="0">
              <a:solidFill>
                <a:srgbClr val="9B59B6"/>
              </a:solidFill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9D872A9E-B02E-9747-F69A-456A7194C8B9}"/>
              </a:ext>
            </a:extLst>
          </p:cNvPr>
          <p:cNvSpPr/>
          <p:nvPr/>
        </p:nvSpPr>
        <p:spPr>
          <a:xfrm>
            <a:off x="457200" y="60579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Example deconvolution results showing PSF improvement 3/4 </a:t>
            </a:r>
            <a:endParaRPr lang="en-US" sz="14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F4D4D26-6873-8A63-953B-A1B0BE796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7">
            <a:extLst>
              <a:ext uri="{FF2B5EF4-FFF2-40B4-BE49-F238E27FC236}">
                <a16:creationId xmlns:a16="http://schemas.microsoft.com/office/drawing/2014/main" id="{B6F79526-93FA-33A6-A509-C3F68F039E96}"/>
              </a:ext>
            </a:extLst>
          </p:cNvPr>
          <p:cNvSpPr txBox="1"/>
          <p:nvPr/>
        </p:nvSpPr>
        <p:spPr>
          <a:xfrm>
            <a:off x="222518" y="1327949"/>
            <a:ext cx="28941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 C02 </a:t>
            </a:r>
            <a:r>
              <a:rPr lang="fr-FR" dirty="0" err="1"/>
              <a:t>Sco</a:t>
            </a:r>
            <a:endParaRPr lang="fr-FR" dirty="0"/>
          </a:p>
          <a:p>
            <a:endParaRPr lang="fr-FR" dirty="0"/>
          </a:p>
          <a:p>
            <a:r>
              <a:rPr lang="fr-FR" dirty="0"/>
              <a:t>PSF </a:t>
            </a:r>
            <a:r>
              <a:rPr lang="fr-FR" dirty="0" err="1"/>
              <a:t>Recovered</a:t>
            </a:r>
            <a:r>
              <a:rPr lang="fr-FR" dirty="0"/>
              <a:t>: </a:t>
            </a:r>
          </a:p>
          <a:p>
            <a:r>
              <a:rPr lang="fr-FR" dirty="0"/>
              <a:t>Instrumental</a:t>
            </a:r>
          </a:p>
          <a:p>
            <a:endParaRPr lang="fr-FR" dirty="0"/>
          </a:p>
          <a:p>
            <a:r>
              <a:rPr lang="fr-FR" dirty="0" err="1"/>
              <a:t>Corrected</a:t>
            </a:r>
            <a:r>
              <a:rPr lang="fr-FR" dirty="0"/>
              <a:t>: </a:t>
            </a:r>
          </a:p>
          <a:p>
            <a:r>
              <a:rPr lang="fr-FR" dirty="0"/>
              <a:t>Star</a:t>
            </a:r>
          </a:p>
          <a:p>
            <a:endParaRPr lang="fr-FR" dirty="0"/>
          </a:p>
          <a:p>
            <a:r>
              <a:rPr lang="fr-FR" dirty="0" err="1"/>
              <a:t>Reconstructed</a:t>
            </a:r>
            <a:endParaRPr lang="fr-FR" dirty="0"/>
          </a:p>
          <a:p>
            <a:endParaRPr lang="fr-FR" dirty="0"/>
          </a:p>
        </p:txBody>
      </p:sp>
      <p:pic>
        <p:nvPicPr>
          <p:cNvPr id="14" name="Immagine 13" descr="Immagine che contiene testo, schermata, Policromia, Software multimediale&#10;&#10;Il contenuto generato dall'IA potrebbe non essere corretto.">
            <a:extLst>
              <a:ext uri="{FF2B5EF4-FFF2-40B4-BE49-F238E27FC236}">
                <a16:creationId xmlns:a16="http://schemas.microsoft.com/office/drawing/2014/main" id="{5C180187-C977-FA6F-D6BC-62F411BFA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192" y="901222"/>
            <a:ext cx="7144881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65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69967-E514-4EBB-7C14-BB39BC4B3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>
            <a:extLst>
              <a:ext uri="{FF2B5EF4-FFF2-40B4-BE49-F238E27FC236}">
                <a16:creationId xmlns:a16="http://schemas.microsoft.com/office/drawing/2014/main" id="{0AB9D53C-3A2A-76C4-0723-65CBE27BD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35EC0C38-18FD-E8D8-5B77-E0FB4547DF14}"/>
              </a:ext>
            </a:extLst>
          </p:cNvPr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50B741BD-5FE8-7516-B700-1AFA4C2951F0}"/>
              </a:ext>
            </a:extLst>
          </p:cNvPr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/>
              <a:t>14</a:t>
            </a: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19BAE9B8-3CDB-FE5F-7B08-57D33B3B9EB1}"/>
              </a:ext>
            </a:extLst>
          </p:cNvPr>
          <p:cNvSpPr/>
          <p:nvPr/>
        </p:nvSpPr>
        <p:spPr>
          <a:xfrm>
            <a:off x="457200" y="11430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9B59B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Richardson-Lucy Results</a:t>
            </a:r>
            <a:endParaRPr lang="en-US" sz="3200" dirty="0">
              <a:solidFill>
                <a:srgbClr val="9B59B6"/>
              </a:solidFill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6CC8D912-CD2A-84D4-485A-CE568F86AF0E}"/>
              </a:ext>
            </a:extLst>
          </p:cNvPr>
          <p:cNvSpPr/>
          <p:nvPr/>
        </p:nvSpPr>
        <p:spPr>
          <a:xfrm>
            <a:off x="457200" y="60579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Example deconvolution results showing PSF improvement 4/4 </a:t>
            </a:r>
            <a:endParaRPr lang="en-US" sz="14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77C59DA-9913-2876-170D-A934D613E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7">
            <a:extLst>
              <a:ext uri="{FF2B5EF4-FFF2-40B4-BE49-F238E27FC236}">
                <a16:creationId xmlns:a16="http://schemas.microsoft.com/office/drawing/2014/main" id="{498672BA-07DF-444B-454A-E4CDA4C7D5F6}"/>
              </a:ext>
            </a:extLst>
          </p:cNvPr>
          <p:cNvSpPr txBox="1"/>
          <p:nvPr/>
        </p:nvSpPr>
        <p:spPr>
          <a:xfrm>
            <a:off x="222518" y="1327949"/>
            <a:ext cx="28941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* Alf </a:t>
            </a:r>
            <a:r>
              <a:rPr lang="fr-FR" dirty="0" err="1"/>
              <a:t>Sco</a:t>
            </a:r>
            <a:endParaRPr lang="fr-FR" dirty="0"/>
          </a:p>
          <a:p>
            <a:endParaRPr lang="fr-FR" dirty="0"/>
          </a:p>
          <a:p>
            <a:r>
              <a:rPr lang="fr-FR" dirty="0"/>
              <a:t>PSF </a:t>
            </a:r>
            <a:r>
              <a:rPr lang="fr-FR" dirty="0" err="1"/>
              <a:t>Recovered</a:t>
            </a:r>
            <a:r>
              <a:rPr lang="fr-FR" dirty="0"/>
              <a:t>: </a:t>
            </a:r>
          </a:p>
          <a:p>
            <a:r>
              <a:rPr lang="fr-FR" dirty="0"/>
              <a:t>Instrumental</a:t>
            </a:r>
          </a:p>
          <a:p>
            <a:endParaRPr lang="fr-FR" dirty="0"/>
          </a:p>
          <a:p>
            <a:r>
              <a:rPr lang="fr-FR" dirty="0" err="1"/>
              <a:t>Corrected</a:t>
            </a:r>
            <a:r>
              <a:rPr lang="fr-FR" dirty="0"/>
              <a:t>: </a:t>
            </a:r>
          </a:p>
          <a:p>
            <a:r>
              <a:rPr lang="fr-FR" dirty="0"/>
              <a:t>Star</a:t>
            </a:r>
          </a:p>
          <a:p>
            <a:endParaRPr lang="fr-FR" dirty="0"/>
          </a:p>
          <a:p>
            <a:r>
              <a:rPr lang="fr-FR" dirty="0" err="1"/>
              <a:t>Reconstructed</a:t>
            </a:r>
            <a:endParaRPr lang="fr-FR" dirty="0"/>
          </a:p>
          <a:p>
            <a:endParaRPr lang="fr-FR" dirty="0"/>
          </a:p>
        </p:txBody>
      </p:sp>
      <p:pic>
        <p:nvPicPr>
          <p:cNvPr id="16" name="Immagine 15" descr="Immagine che contiene schermata, testo, Policromia, sfera&#10;&#10;Il contenuto generato dall'IA potrebbe non essere corretto.">
            <a:extLst>
              <a:ext uri="{FF2B5EF4-FFF2-40B4-BE49-F238E27FC236}">
                <a16:creationId xmlns:a16="http://schemas.microsoft.com/office/drawing/2014/main" id="{A3BAFDED-71F5-EF03-A098-F06349B953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604"/>
          <a:stretch>
            <a:fillRect/>
          </a:stretch>
        </p:blipFill>
        <p:spPr>
          <a:xfrm>
            <a:off x="1854569" y="880110"/>
            <a:ext cx="706317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91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10586-F389-5BA3-5C87-F46296973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>
            <a:extLst>
              <a:ext uri="{FF2B5EF4-FFF2-40B4-BE49-F238E27FC236}">
                <a16:creationId xmlns:a16="http://schemas.microsoft.com/office/drawing/2014/main" id="{9D947386-61DD-8C72-4CD7-125E0F529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5E624AED-5E07-714E-B485-91AABA80E0E2}"/>
              </a:ext>
            </a:extLst>
          </p:cNvPr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7200DDD9-4701-6A2B-681D-4C16142ABE73}"/>
              </a:ext>
            </a:extLst>
          </p:cNvPr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</a:t>
            </a:r>
            <a:endParaRPr lang="en-US" sz="10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C6798B10-C68B-268A-A079-F8A98EB07509}"/>
              </a:ext>
            </a:extLst>
          </p:cNvPr>
          <p:cNvSpPr/>
          <p:nvPr/>
        </p:nvSpPr>
        <p:spPr>
          <a:xfrm>
            <a:off x="457200" y="300449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9B59B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PSF/FWHM: Richardson-Lucy Deconvolution</a:t>
            </a:r>
            <a:endParaRPr lang="en-US" sz="3200" dirty="0">
              <a:solidFill>
                <a:srgbClr val="9B59B6"/>
              </a:solidFill>
            </a:endParaRPr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B195D266-4593-583A-91F6-F708B84D81EF}"/>
              </a:ext>
            </a:extLst>
          </p:cNvPr>
          <p:cNvSpPr/>
          <p:nvPr/>
        </p:nvSpPr>
        <p:spPr>
          <a:xfrm>
            <a:off x="2454818" y="1188720"/>
            <a:ext cx="3931920" cy="1828800"/>
          </a:xfrm>
          <a:prstGeom prst="roundRect">
            <a:avLst/>
          </a:prstGeom>
          <a:solidFill>
            <a:srgbClr val="F4ECF7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48A6D5DC-BDEC-419E-D261-3B108F82AFC1}"/>
              </a:ext>
            </a:extLst>
          </p:cNvPr>
          <p:cNvSpPr/>
          <p:nvPr/>
        </p:nvSpPr>
        <p:spPr>
          <a:xfrm>
            <a:off x="2637698" y="1371600"/>
            <a:ext cx="35661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9B59B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Results</a:t>
            </a:r>
            <a:endParaRPr lang="en-US" sz="1600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4F69D1C5-9CBC-7FF7-4C24-74A6E11DBB2A}"/>
              </a:ext>
            </a:extLst>
          </p:cNvPr>
          <p:cNvSpPr/>
          <p:nvPr/>
        </p:nvSpPr>
        <p:spPr>
          <a:xfrm>
            <a:off x="2637698" y="1632859"/>
            <a:ext cx="356616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22 unique stars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31 total PDFs for each star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Split for &gt;150 </a:t>
            </a:r>
            <a:r>
              <a:rPr lang="en-US" sz="1600" dirty="0" err="1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obs</a:t>
            </a:r>
            <a:r>
              <a:rPr lang="en-US" sz="16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2000 observations</a:t>
            </a:r>
            <a:endParaRPr lang="en-US" sz="16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4AC4822B-26BF-3FAD-DC34-E89DE0EC9508}"/>
              </a:ext>
            </a:extLst>
          </p:cNvPr>
          <p:cNvSpPr/>
          <p:nvPr/>
        </p:nvSpPr>
        <p:spPr>
          <a:xfrm>
            <a:off x="457200" y="2756261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Dataset Overview</a:t>
            </a:r>
            <a:endParaRPr lang="en-US" sz="1800" dirty="0"/>
          </a:p>
        </p:txBody>
      </p:sp>
      <p:sp>
        <p:nvSpPr>
          <p:cNvPr id="12" name="Shape 9">
            <a:extLst>
              <a:ext uri="{FF2B5EF4-FFF2-40B4-BE49-F238E27FC236}">
                <a16:creationId xmlns:a16="http://schemas.microsoft.com/office/drawing/2014/main" id="{C7C8CC86-094F-EE27-10AD-33A15D96E66D}"/>
              </a:ext>
            </a:extLst>
          </p:cNvPr>
          <p:cNvSpPr/>
          <p:nvPr/>
        </p:nvSpPr>
        <p:spPr>
          <a:xfrm>
            <a:off x="457200" y="3122021"/>
            <a:ext cx="2560320" cy="1280160"/>
          </a:xfrm>
          <a:prstGeom prst="roundRect">
            <a:avLst/>
          </a:prstGeom>
          <a:solidFill>
            <a:srgbClr val="FF6B6B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EF6661FA-6F7D-8A13-CC95-D27800B1EB24}"/>
              </a:ext>
            </a:extLst>
          </p:cNvPr>
          <p:cNvSpPr/>
          <p:nvPr/>
        </p:nvSpPr>
        <p:spPr>
          <a:xfrm>
            <a:off x="457200" y="3213461"/>
            <a:ext cx="25603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2000</a:t>
            </a:r>
            <a:endParaRPr lang="en-US" sz="4400" dirty="0"/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2049FF35-B19F-6236-7915-B47BF10CD21F}"/>
              </a:ext>
            </a:extLst>
          </p:cNvPr>
          <p:cNvSpPr/>
          <p:nvPr/>
        </p:nvSpPr>
        <p:spPr>
          <a:xfrm>
            <a:off x="457200" y="3853541"/>
            <a:ext cx="25603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Original Obs</a:t>
            </a:r>
            <a:endParaRPr lang="en-US" sz="1300" dirty="0"/>
          </a:p>
        </p:txBody>
      </p:sp>
      <p:sp>
        <p:nvSpPr>
          <p:cNvPr id="15" name="Shape 12">
            <a:extLst>
              <a:ext uri="{FF2B5EF4-FFF2-40B4-BE49-F238E27FC236}">
                <a16:creationId xmlns:a16="http://schemas.microsoft.com/office/drawing/2014/main" id="{424F078D-B602-3798-7A3C-071E479BBF51}"/>
              </a:ext>
            </a:extLst>
          </p:cNvPr>
          <p:cNvSpPr/>
          <p:nvPr/>
        </p:nvSpPr>
        <p:spPr>
          <a:xfrm>
            <a:off x="3200400" y="3122021"/>
            <a:ext cx="2560320" cy="1280160"/>
          </a:xfrm>
          <a:prstGeom prst="roundRect">
            <a:avLst/>
          </a:prstGeom>
          <a:solidFill>
            <a:srgbClr val="9B59B6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8F3330E9-1B5F-BB7C-E49C-0E643A65BCB1}"/>
              </a:ext>
            </a:extLst>
          </p:cNvPr>
          <p:cNvSpPr/>
          <p:nvPr/>
        </p:nvSpPr>
        <p:spPr>
          <a:xfrm>
            <a:off x="3200400" y="3213461"/>
            <a:ext cx="25603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1942</a:t>
            </a:r>
            <a:endParaRPr lang="en-US" sz="4400" dirty="0"/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7BC05476-6997-579B-407E-DDE844E28626}"/>
              </a:ext>
            </a:extLst>
          </p:cNvPr>
          <p:cNvSpPr/>
          <p:nvPr/>
        </p:nvSpPr>
        <p:spPr>
          <a:xfrm>
            <a:off x="3200400" y="3853541"/>
            <a:ext cx="25603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After Filters</a:t>
            </a:r>
            <a:endParaRPr lang="en-US" sz="1300" dirty="0"/>
          </a:p>
        </p:txBody>
      </p:sp>
      <p:sp>
        <p:nvSpPr>
          <p:cNvPr id="18" name="Shape 15">
            <a:extLst>
              <a:ext uri="{FF2B5EF4-FFF2-40B4-BE49-F238E27FC236}">
                <a16:creationId xmlns:a16="http://schemas.microsoft.com/office/drawing/2014/main" id="{FCB0E59B-30C1-02BD-E207-1F3283C64801}"/>
              </a:ext>
            </a:extLst>
          </p:cNvPr>
          <p:cNvSpPr/>
          <p:nvPr/>
        </p:nvSpPr>
        <p:spPr>
          <a:xfrm>
            <a:off x="5943600" y="3122021"/>
            <a:ext cx="2560320" cy="1280160"/>
          </a:xfrm>
          <a:prstGeom prst="roundRect">
            <a:avLst/>
          </a:prstGeom>
          <a:solidFill>
            <a:srgbClr val="1ABC9C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7F49C1E8-B362-7E54-8B72-D7234ECCE529}"/>
              </a:ext>
            </a:extLst>
          </p:cNvPr>
          <p:cNvSpPr/>
          <p:nvPr/>
        </p:nvSpPr>
        <p:spPr>
          <a:xfrm>
            <a:off x="5943600" y="3213461"/>
            <a:ext cx="256032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22</a:t>
            </a:r>
            <a:endParaRPr lang="en-US" sz="4400" dirty="0"/>
          </a:p>
        </p:txBody>
      </p:sp>
      <p:sp>
        <p:nvSpPr>
          <p:cNvPr id="20" name="Text 17">
            <a:extLst>
              <a:ext uri="{FF2B5EF4-FFF2-40B4-BE49-F238E27FC236}">
                <a16:creationId xmlns:a16="http://schemas.microsoft.com/office/drawing/2014/main" id="{A0123668-AA52-B399-AF06-D678889AD05A}"/>
              </a:ext>
            </a:extLst>
          </p:cNvPr>
          <p:cNvSpPr/>
          <p:nvPr/>
        </p:nvSpPr>
        <p:spPr>
          <a:xfrm>
            <a:off x="5943600" y="3853541"/>
            <a:ext cx="256032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Unique Stars</a:t>
            </a:r>
            <a:endParaRPr lang="en-US" sz="1300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E6B7C2A6-C5E8-CEC1-0535-01F06AEBD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175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/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457200" y="64008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1ABC9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Zernike Polynomial Parameters</a:t>
            </a:r>
            <a:endParaRPr lang="en-US" sz="3200" dirty="0">
              <a:solidFill>
                <a:srgbClr val="1ABC9C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457200" y="109728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are Zernike Polynomials?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457200" y="1417320"/>
            <a:ext cx="8229600" cy="411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Orthogonal polynomials on a unit circle providing a mathematical framework to describe wavefront aberrations in optical systems.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457200" y="1965960"/>
            <a:ext cx="8229600" cy="45720"/>
          </a:xfrm>
          <a:prstGeom prst="rect">
            <a:avLst/>
          </a:prstGeom>
          <a:solidFill>
            <a:srgbClr val="FF6B6B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9" name="Text 6"/>
          <p:cNvSpPr/>
          <p:nvPr/>
        </p:nvSpPr>
        <p:spPr>
          <a:xfrm>
            <a:off x="457200" y="214884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Key Aberration Types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457200" y="2560320"/>
            <a:ext cx="2011680" cy="320040"/>
          </a:xfrm>
          <a:prstGeom prst="roundRect">
            <a:avLst/>
          </a:prstGeom>
          <a:solidFill>
            <a:srgbClr val="FF6B6B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11" name="Text 8"/>
          <p:cNvSpPr/>
          <p:nvPr/>
        </p:nvSpPr>
        <p:spPr>
          <a:xfrm>
            <a:off x="548640" y="2606040"/>
            <a:ext cx="18288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Z4: Defocus</a:t>
            </a:r>
            <a:endParaRPr lang="en-US" sz="1300" dirty="0"/>
          </a:p>
        </p:txBody>
      </p:sp>
      <p:sp>
        <p:nvSpPr>
          <p:cNvPr id="12" name="Text 9"/>
          <p:cNvSpPr/>
          <p:nvPr/>
        </p:nvSpPr>
        <p:spPr>
          <a:xfrm>
            <a:off x="2560320" y="2606040"/>
            <a:ext cx="61264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Radially symmetric blur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457200" y="2971800"/>
            <a:ext cx="2011680" cy="320040"/>
          </a:xfrm>
          <a:prstGeom prst="roundRect">
            <a:avLst/>
          </a:prstGeom>
          <a:solidFill>
            <a:srgbClr val="FFA500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14" name="Text 11"/>
          <p:cNvSpPr/>
          <p:nvPr/>
        </p:nvSpPr>
        <p:spPr>
          <a:xfrm>
            <a:off x="548640" y="3017520"/>
            <a:ext cx="18288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Z3, Z5: Astigmatism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2560320" y="3017520"/>
            <a:ext cx="61264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Directional elongation (0° &amp; 45°)</a:t>
            </a:r>
            <a:endParaRPr lang="en-US" sz="1100" dirty="0"/>
          </a:p>
        </p:txBody>
      </p:sp>
      <p:sp>
        <p:nvSpPr>
          <p:cNvPr id="16" name="Shape 13"/>
          <p:cNvSpPr/>
          <p:nvPr/>
        </p:nvSpPr>
        <p:spPr>
          <a:xfrm>
            <a:off x="457200" y="3383280"/>
            <a:ext cx="2011680" cy="320040"/>
          </a:xfrm>
          <a:prstGeom prst="roundRect">
            <a:avLst/>
          </a:prstGeom>
          <a:solidFill>
            <a:srgbClr val="9B59B6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17" name="Text 14"/>
          <p:cNvSpPr/>
          <p:nvPr/>
        </p:nvSpPr>
        <p:spPr>
          <a:xfrm>
            <a:off x="548640" y="3429000"/>
            <a:ext cx="18288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Z7, Z8: Coma</a:t>
            </a:r>
            <a:endParaRPr lang="en-US" sz="1300" dirty="0"/>
          </a:p>
        </p:txBody>
      </p:sp>
      <p:sp>
        <p:nvSpPr>
          <p:cNvPr id="18" name="Text 15"/>
          <p:cNvSpPr/>
          <p:nvPr/>
        </p:nvSpPr>
        <p:spPr>
          <a:xfrm>
            <a:off x="2560320" y="3429000"/>
            <a:ext cx="61264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Comet-like distortion (X &amp; Y)</a:t>
            </a:r>
            <a:endParaRPr lang="en-US" sz="1100" dirty="0"/>
          </a:p>
        </p:txBody>
      </p:sp>
      <p:sp>
        <p:nvSpPr>
          <p:cNvPr id="19" name="Shape 16"/>
          <p:cNvSpPr/>
          <p:nvPr/>
        </p:nvSpPr>
        <p:spPr>
          <a:xfrm>
            <a:off x="457200" y="3794760"/>
            <a:ext cx="2011680" cy="320040"/>
          </a:xfrm>
          <a:prstGeom prst="roundRect">
            <a:avLst/>
          </a:prstGeom>
          <a:solidFill>
            <a:srgbClr val="1ABC9C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20" name="Text 17"/>
          <p:cNvSpPr/>
          <p:nvPr/>
        </p:nvSpPr>
        <p:spPr>
          <a:xfrm>
            <a:off x="548640" y="3840480"/>
            <a:ext cx="18288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Z12: Spherical</a:t>
            </a:r>
            <a:endParaRPr lang="en-US" sz="1300" dirty="0"/>
          </a:p>
        </p:txBody>
      </p:sp>
      <p:sp>
        <p:nvSpPr>
          <p:cNvPr id="21" name="Text 18"/>
          <p:cNvSpPr/>
          <p:nvPr/>
        </p:nvSpPr>
        <p:spPr>
          <a:xfrm>
            <a:off x="2560320" y="3840480"/>
            <a:ext cx="61264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Radial aberration variation</a:t>
            </a:r>
            <a:endParaRPr lang="en-US" sz="1100" dirty="0"/>
          </a:p>
        </p:txBody>
      </p:sp>
      <p:sp>
        <p:nvSpPr>
          <p:cNvPr id="22" name="Shape 19"/>
          <p:cNvSpPr/>
          <p:nvPr/>
        </p:nvSpPr>
        <p:spPr>
          <a:xfrm>
            <a:off x="457200" y="4227344"/>
            <a:ext cx="8229600" cy="548640"/>
          </a:xfrm>
          <a:prstGeom prst="roundRect">
            <a:avLst/>
          </a:prstGeom>
          <a:solidFill>
            <a:srgbClr val="FFF4E6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23" name="Text 20"/>
          <p:cNvSpPr/>
          <p:nvPr/>
        </p:nvSpPr>
        <p:spPr>
          <a:xfrm>
            <a:off x="640080" y="4366260"/>
            <a:ext cx="78638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Method: Derived from instrumental PSF by fitting PSF shape to Zernike decompositions</a:t>
            </a:r>
            <a:endParaRPr lang="en-US" sz="2000" dirty="0"/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1A76520-ACB3-2B4B-34E3-198B699B2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/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17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457200" y="27432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>
              <a:defRPr sz="3200" b="1">
                <a:solidFill>
                  <a:srgbClr val="FF6B6B"/>
                </a:solidFill>
                <a:latin typeface="Calibri"/>
              </a:defRPr>
            </a:pPr>
            <a:r>
              <a:rPr lang="gsw-CH" dirty="0">
                <a:solidFill>
                  <a:srgbClr val="1ABC9C"/>
                </a:solidFill>
              </a:rPr>
              <a:t>Measured Zernike Coefficients</a:t>
            </a:r>
            <a:r>
              <a:rPr lang="it-IT" dirty="0">
                <a:solidFill>
                  <a:srgbClr val="1ABC9C"/>
                </a:solidFill>
              </a:rPr>
              <a:t> (1)</a:t>
            </a:r>
            <a:endParaRPr lang="gsw-CH" dirty="0">
              <a:solidFill>
                <a:srgbClr val="1ABC9C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53AE93F-8BFA-AB0D-AF27-3FB2CA7F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 descr="Immagine che contiene testo, diagramma, Parallelo, Piano&#10;&#10;Il contenuto generato dall'IA potrebbe non essere corretto.">
            <a:extLst>
              <a:ext uri="{FF2B5EF4-FFF2-40B4-BE49-F238E27FC236}">
                <a16:creationId xmlns:a16="http://schemas.microsoft.com/office/drawing/2014/main" id="{E3DAC357-A73D-12BD-EA04-D1861ADCD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870" y="674145"/>
            <a:ext cx="6458260" cy="379521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FA1DC431-AC00-57A3-97E5-A963F5695BB6}"/>
              </a:ext>
            </a:extLst>
          </p:cNvPr>
          <p:cNvSpPr txBox="1"/>
          <p:nvPr/>
        </p:nvSpPr>
        <p:spPr>
          <a:xfrm>
            <a:off x="2678372" y="4524940"/>
            <a:ext cx="378725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200" b="1">
                <a:solidFill>
                  <a:srgbClr val="2C3E50"/>
                </a:solidFill>
                <a:latin typeface="Calibri"/>
              </a:defRPr>
            </a:pPr>
            <a:r>
              <a:rPr dirty="0"/>
              <a:t>Dominant aberrations: Defocus </a:t>
            </a:r>
            <a:r>
              <a:rPr lang="it-IT" dirty="0"/>
              <a:t>and </a:t>
            </a:r>
            <a:r>
              <a:rPr lang="it-IT" dirty="0" err="1"/>
              <a:t>Spherical</a:t>
            </a:r>
            <a:r>
              <a:rPr lang="it-IT" dirty="0"/>
              <a:t> </a:t>
            </a:r>
            <a:r>
              <a:rPr lang="it-IT" dirty="0" err="1"/>
              <a:t>aberration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/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18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457200" y="64008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1ABC9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Conclusions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457200" y="1097280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Main Results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40080" y="1874521"/>
            <a:ext cx="274320" cy="274320"/>
          </a:xfrm>
          <a:prstGeom prst="ellipse">
            <a:avLst/>
          </a:prstGeom>
          <a:solidFill>
            <a:srgbClr val="1ABC9C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8" name="Text 5"/>
          <p:cNvSpPr/>
          <p:nvPr/>
        </p:nvSpPr>
        <p:spPr>
          <a:xfrm>
            <a:off x="640080" y="1874521"/>
            <a:ext cx="2743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051560" y="1874521"/>
            <a:ext cx="76352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Richardson-Lucy deconvolution is a good method to know Metis instrument PSF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40080" y="2331721"/>
            <a:ext cx="274320" cy="274320"/>
          </a:xfrm>
          <a:prstGeom prst="ellipse">
            <a:avLst/>
          </a:prstGeom>
          <a:solidFill>
            <a:srgbClr val="1ABC9C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11" name="Text 8"/>
          <p:cNvSpPr/>
          <p:nvPr/>
        </p:nvSpPr>
        <p:spPr>
          <a:xfrm>
            <a:off x="640080" y="2331721"/>
            <a:ext cx="2743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1051560" y="2331721"/>
            <a:ext cx="76352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original cutout and the reconstructed are similar with a difference between 8 - 20 %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0080" y="2788921"/>
            <a:ext cx="274320" cy="274320"/>
          </a:xfrm>
          <a:prstGeom prst="ellipse">
            <a:avLst/>
          </a:prstGeom>
          <a:solidFill>
            <a:srgbClr val="1ABC9C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14" name="Text 11"/>
          <p:cNvSpPr/>
          <p:nvPr/>
        </p:nvSpPr>
        <p:spPr>
          <a:xfrm>
            <a:off x="640080" y="2788921"/>
            <a:ext cx="2743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1051560" y="2788921"/>
            <a:ext cx="76352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 instrumental PSF characterization across 2000 observations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640080" y="3246121"/>
            <a:ext cx="274320" cy="274320"/>
          </a:xfrm>
          <a:prstGeom prst="ellipse">
            <a:avLst/>
          </a:prstGeom>
          <a:solidFill>
            <a:srgbClr val="1ABC9C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17" name="Text 14"/>
          <p:cNvSpPr/>
          <p:nvPr/>
        </p:nvSpPr>
        <p:spPr>
          <a:xfrm>
            <a:off x="640080" y="3246121"/>
            <a:ext cx="2743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✓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1051560" y="3200401"/>
            <a:ext cx="763524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Spatial aberration variations identified (defocus, astigmatism, coma, spherical)</a:t>
            </a:r>
            <a:endParaRPr lang="en-US" sz="1600" dirty="0"/>
          </a:p>
        </p:txBody>
      </p:sp>
      <p:sp>
        <p:nvSpPr>
          <p:cNvPr id="20" name="Text 17"/>
          <p:cNvSpPr/>
          <p:nvPr/>
        </p:nvSpPr>
        <p:spPr>
          <a:xfrm>
            <a:off x="640080" y="3337560"/>
            <a:ext cx="2743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1600" dirty="0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0EC81E14-6E0D-79F2-A93D-867DBB266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/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19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457200" y="64008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9B59B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Future Perspectives</a:t>
            </a:r>
            <a:endParaRPr lang="en-US" sz="3400" dirty="0"/>
          </a:p>
        </p:txBody>
      </p:sp>
      <p:sp>
        <p:nvSpPr>
          <p:cNvPr id="6" name="Shape 3"/>
          <p:cNvSpPr/>
          <p:nvPr/>
        </p:nvSpPr>
        <p:spPr>
          <a:xfrm>
            <a:off x="457200" y="1280160"/>
            <a:ext cx="8229600" cy="640080"/>
          </a:xfrm>
          <a:prstGeom prst="roundRect">
            <a:avLst/>
          </a:prstGeom>
          <a:solidFill>
            <a:srgbClr val="FFF4E6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7" name="Shape 4"/>
          <p:cNvSpPr/>
          <p:nvPr/>
        </p:nvSpPr>
        <p:spPr>
          <a:xfrm>
            <a:off x="640080" y="1371600"/>
            <a:ext cx="457200" cy="457200"/>
          </a:xfrm>
          <a:prstGeom prst="ellipse">
            <a:avLst/>
          </a:prstGeom>
          <a:solidFill>
            <a:srgbClr val="FF6B6B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8" name="Text 5"/>
          <p:cNvSpPr/>
          <p:nvPr/>
        </p:nvSpPr>
        <p:spPr>
          <a:xfrm>
            <a:off x="640080" y="1371600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280160" y="1389888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PSF Modeling using </a:t>
            </a:r>
            <a:r>
              <a:rPr lang="en-US" sz="1400" b="1" dirty="0" err="1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zemax</a:t>
            </a:r>
            <a:endParaRPr lang="en-US" sz="1400" dirty="0"/>
          </a:p>
        </p:txBody>
      </p:sp>
      <p:sp>
        <p:nvSpPr>
          <p:cNvPr id="10" name="Text 7"/>
          <p:cNvSpPr/>
          <p:nvPr/>
        </p:nvSpPr>
        <p:spPr>
          <a:xfrm>
            <a:off x="1280160" y="1627632"/>
            <a:ext cx="72237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Try to minimize the noise around the stars</a:t>
            </a:r>
            <a:endParaRPr lang="en-US" sz="1400" dirty="0"/>
          </a:p>
        </p:txBody>
      </p:sp>
      <p:sp>
        <p:nvSpPr>
          <p:cNvPr id="11" name="Shape 8"/>
          <p:cNvSpPr/>
          <p:nvPr/>
        </p:nvSpPr>
        <p:spPr>
          <a:xfrm>
            <a:off x="457200" y="2057400"/>
            <a:ext cx="8229600" cy="640080"/>
          </a:xfrm>
          <a:prstGeom prst="roundRect">
            <a:avLst/>
          </a:prstGeom>
          <a:solidFill>
            <a:srgbClr val="FFF4E6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12" name="Shape 9"/>
          <p:cNvSpPr/>
          <p:nvPr/>
        </p:nvSpPr>
        <p:spPr>
          <a:xfrm>
            <a:off x="640080" y="2148840"/>
            <a:ext cx="457200" cy="457200"/>
          </a:xfrm>
          <a:prstGeom prst="ellipse">
            <a:avLst/>
          </a:prstGeom>
          <a:solidFill>
            <a:srgbClr val="FFA500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13" name="Text 10"/>
          <p:cNvSpPr/>
          <p:nvPr/>
        </p:nvSpPr>
        <p:spPr>
          <a:xfrm>
            <a:off x="640080" y="2148840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457200" y="2834640"/>
            <a:ext cx="8229600" cy="640080"/>
          </a:xfrm>
          <a:prstGeom prst="roundRect">
            <a:avLst/>
          </a:prstGeom>
          <a:solidFill>
            <a:srgbClr val="FFF4E6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17" name="Shape 14"/>
          <p:cNvSpPr/>
          <p:nvPr/>
        </p:nvSpPr>
        <p:spPr>
          <a:xfrm>
            <a:off x="640080" y="2926080"/>
            <a:ext cx="457200" cy="457200"/>
          </a:xfrm>
          <a:prstGeom prst="ellipse">
            <a:avLst/>
          </a:prstGeom>
          <a:solidFill>
            <a:srgbClr val="1ABC9C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18" name="Text 15"/>
          <p:cNvSpPr/>
          <p:nvPr/>
        </p:nvSpPr>
        <p:spPr>
          <a:xfrm>
            <a:off x="640080" y="2926080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1280160" y="2149540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Cross-Validation</a:t>
            </a:r>
            <a:endParaRPr lang="en-US" sz="1400" dirty="0"/>
          </a:p>
        </p:txBody>
      </p:sp>
      <p:sp>
        <p:nvSpPr>
          <p:cNvPr id="20" name="Text 17"/>
          <p:cNvSpPr/>
          <p:nvPr/>
        </p:nvSpPr>
        <p:spPr>
          <a:xfrm>
            <a:off x="1280160" y="2387284"/>
            <a:ext cx="72237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Comparison with other METIS observations (increase the temporal coverture) </a:t>
            </a:r>
            <a:endParaRPr lang="en-US" sz="1400" dirty="0"/>
          </a:p>
        </p:txBody>
      </p:sp>
      <p:sp>
        <p:nvSpPr>
          <p:cNvPr id="21" name="Shape 18"/>
          <p:cNvSpPr/>
          <p:nvPr/>
        </p:nvSpPr>
        <p:spPr>
          <a:xfrm>
            <a:off x="457200" y="3611880"/>
            <a:ext cx="8229600" cy="640080"/>
          </a:xfrm>
          <a:prstGeom prst="roundRect">
            <a:avLst/>
          </a:prstGeom>
          <a:solidFill>
            <a:srgbClr val="FFF4E6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22" name="Shape 19"/>
          <p:cNvSpPr/>
          <p:nvPr/>
        </p:nvSpPr>
        <p:spPr>
          <a:xfrm>
            <a:off x="640080" y="3703320"/>
            <a:ext cx="457200" cy="457200"/>
          </a:xfrm>
          <a:prstGeom prst="ellipse">
            <a:avLst/>
          </a:prstGeom>
          <a:solidFill>
            <a:srgbClr val="9B59B6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23" name="Text 20"/>
          <p:cNvSpPr/>
          <p:nvPr/>
        </p:nvSpPr>
        <p:spPr>
          <a:xfrm>
            <a:off x="640080" y="3703320"/>
            <a:ext cx="457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1600" dirty="0"/>
          </a:p>
        </p:txBody>
      </p:sp>
      <p:sp>
        <p:nvSpPr>
          <p:cNvPr id="24" name="Text 21"/>
          <p:cNvSpPr/>
          <p:nvPr/>
        </p:nvSpPr>
        <p:spPr>
          <a:xfrm>
            <a:off x="1280160" y="3721608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Algorithm Optimization</a:t>
            </a:r>
            <a:endParaRPr lang="en-US" sz="1400" dirty="0"/>
          </a:p>
        </p:txBody>
      </p:sp>
      <p:sp>
        <p:nvSpPr>
          <p:cNvPr id="25" name="Text 22"/>
          <p:cNvSpPr/>
          <p:nvPr/>
        </p:nvSpPr>
        <p:spPr>
          <a:xfrm>
            <a:off x="1280160" y="3959352"/>
            <a:ext cx="72237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Refinement &amp; alternative deconvolution methods (using LLM)</a:t>
            </a:r>
            <a:endParaRPr lang="en-US" sz="1400" dirty="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8969C76-5BC8-025A-1D4A-10F31557C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16">
            <a:extLst>
              <a:ext uri="{FF2B5EF4-FFF2-40B4-BE49-F238E27FC236}">
                <a16:creationId xmlns:a16="http://schemas.microsoft.com/office/drawing/2014/main" id="{AEF8847C-C4A5-ADC2-8601-BF585053A6E4}"/>
              </a:ext>
            </a:extLst>
          </p:cNvPr>
          <p:cNvSpPr/>
          <p:nvPr/>
        </p:nvSpPr>
        <p:spPr>
          <a:xfrm>
            <a:off x="1270778" y="2913886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PSF Maps</a:t>
            </a:r>
            <a:endParaRPr lang="en-US" sz="1400" dirty="0"/>
          </a:p>
        </p:txBody>
      </p:sp>
      <p:sp>
        <p:nvSpPr>
          <p:cNvPr id="28" name="Text 17">
            <a:extLst>
              <a:ext uri="{FF2B5EF4-FFF2-40B4-BE49-F238E27FC236}">
                <a16:creationId xmlns:a16="http://schemas.microsoft.com/office/drawing/2014/main" id="{7CF335FC-0717-AB73-1579-8E7D4D996F20}"/>
              </a:ext>
            </a:extLst>
          </p:cNvPr>
          <p:cNvSpPr/>
          <p:nvPr/>
        </p:nvSpPr>
        <p:spPr>
          <a:xfrm>
            <a:off x="1270778" y="3151630"/>
            <a:ext cx="722376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We can try to create a map that correct the aberration on the Metis UV channel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/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457200" y="64008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9B59B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Outline</a:t>
            </a:r>
            <a:endParaRPr lang="en-US" sz="3400" dirty="0">
              <a:solidFill>
                <a:srgbClr val="9B59B6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457200" y="2145323"/>
            <a:ext cx="8229600" cy="19061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457200" indent="-457200">
              <a:buAutoNum type="arabicPeriod"/>
            </a:pPr>
            <a:r>
              <a:rPr lang="en-US" sz="20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Context : calibration stars crossing Metis Field Of View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Preprocessing routine and stellar extraction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Calibration stars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>
                <a:solidFill>
                  <a:srgbClr val="2C3E50"/>
                </a:solidFill>
                <a:latin typeface="Calibri" pitchFamily="34" charset="0"/>
                <a:cs typeface="Calibri" pitchFamily="34" charset="-120"/>
              </a:rPr>
              <a:t>Spatial and temporal coverage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2C3E50"/>
                </a:solidFill>
                <a:latin typeface="Calibri" pitchFamily="34" charset="0"/>
                <a:cs typeface="Calibri" pitchFamily="34" charset="-120"/>
              </a:rPr>
              <a:t>PSF results</a:t>
            </a:r>
          </a:p>
          <a:p>
            <a:pPr lvl="1"/>
            <a:r>
              <a:rPr lang="en-US" sz="2000" dirty="0">
                <a:solidFill>
                  <a:srgbClr val="2C3E50"/>
                </a:solidFill>
                <a:latin typeface="Calibri" pitchFamily="34" charset="0"/>
                <a:cs typeface="Calibri" pitchFamily="34" charset="-120"/>
              </a:rPr>
              <a:t>	Stellar profiles in Field of View</a:t>
            </a: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2C3E50"/>
                </a:solidFill>
                <a:latin typeface="Calibri" pitchFamily="34" charset="0"/>
                <a:cs typeface="Calibri" pitchFamily="34" charset="-120"/>
              </a:rPr>
              <a:t>Aberration characterization</a:t>
            </a:r>
          </a:p>
          <a:p>
            <a:pPr marL="457200" indent="-457200">
              <a:buAutoNum type="arabicPeriod"/>
            </a:pPr>
            <a:endParaRPr lang="en-US" sz="2000" dirty="0">
              <a:solidFill>
                <a:srgbClr val="2C3E50"/>
              </a:solidFill>
              <a:latin typeface="Calibri" pitchFamily="34" charset="0"/>
              <a:cs typeface="Calibri" pitchFamily="34" charset="-120"/>
            </a:endParaRPr>
          </a:p>
          <a:p>
            <a:pPr marL="457200" indent="-457200">
              <a:buAutoNum type="arabicPeriod"/>
            </a:pPr>
            <a:r>
              <a:rPr lang="en-US" sz="2000" dirty="0">
                <a:solidFill>
                  <a:srgbClr val="2C3E50"/>
                </a:solidFill>
                <a:latin typeface="Calibri" pitchFamily="34" charset="0"/>
                <a:cs typeface="Calibri" pitchFamily="34" charset="-120"/>
              </a:rPr>
              <a:t>Conclusion &amp; Perspectives</a:t>
            </a:r>
          </a:p>
          <a:p>
            <a:pPr marL="457200" indent="-457200">
              <a:buAutoNum type="arabicPeriod"/>
            </a:pPr>
            <a:endParaRPr lang="en-US" sz="2000" dirty="0">
              <a:solidFill>
                <a:srgbClr val="2C3E50"/>
              </a:solidFill>
              <a:latin typeface="Calibri" pitchFamily="34" charset="0"/>
              <a:cs typeface="Calibri" pitchFamily="34" charset="-120"/>
            </a:endParaRPr>
          </a:p>
          <a:p>
            <a:pPr lvl="1"/>
            <a:endParaRPr lang="en-US" sz="2000" dirty="0">
              <a:solidFill>
                <a:srgbClr val="2C3E50"/>
              </a:solidFill>
              <a:latin typeface="Calibri" pitchFamily="34" charset="0"/>
              <a:cs typeface="Calibri" pitchFamily="34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48640" y="3355149"/>
            <a:ext cx="365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548640" y="3812349"/>
            <a:ext cx="365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16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BAFB71A-F414-CC77-EDC3-FEE9AE88A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914400" y="-914400"/>
            <a:ext cx="2743200" cy="2743200"/>
          </a:xfrm>
          <a:prstGeom prst="ellipse">
            <a:avLst/>
          </a:prstGeom>
          <a:solidFill>
            <a:srgbClr val="FF6B6B">
              <a:alpha val="70000"/>
            </a:srgbClr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3" name="Shape 1"/>
          <p:cNvSpPr/>
          <p:nvPr/>
        </p:nvSpPr>
        <p:spPr>
          <a:xfrm>
            <a:off x="7315200" y="3657600"/>
            <a:ext cx="2743200" cy="2743200"/>
          </a:xfrm>
          <a:prstGeom prst="ellipse">
            <a:avLst/>
          </a:prstGeom>
          <a:solidFill>
            <a:srgbClr val="1ABC9C">
              <a:alpha val="70000"/>
            </a:srgbClr>
          </a:solidFill>
          <a:ln/>
        </p:spPr>
        <p:txBody>
          <a:bodyPr/>
          <a:lstStyle/>
          <a:p>
            <a:endParaRPr lang="LID4096"/>
          </a:p>
        </p:txBody>
      </p:sp>
      <p:pic>
        <p:nvPicPr>
          <p:cNvPr id="4" name="Image 0" descr="/home/claude/unpacked/ppt/media/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14400" y="2011680"/>
            <a:ext cx="73152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Thank You!</a:t>
            </a:r>
            <a:endParaRPr lang="en-US" sz="4800" dirty="0"/>
          </a:p>
        </p:txBody>
      </p:sp>
      <p:sp>
        <p:nvSpPr>
          <p:cNvPr id="6" name="Text 3"/>
          <p:cNvSpPr/>
          <p:nvPr/>
        </p:nvSpPr>
        <p:spPr>
          <a:xfrm>
            <a:off x="914400" y="2926080"/>
            <a:ext cx="7315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Questions?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endParaRPr lang="en-US" sz="10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F095754-A1DA-65E5-6F5B-DA83BB172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929" y="-29892"/>
            <a:ext cx="1889760" cy="188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B2AF6318-3F78-3F8C-CF7D-140CE0C9D762}"/>
              </a:ext>
            </a:extLst>
          </p:cNvPr>
          <p:cNvSpPr/>
          <p:nvPr/>
        </p:nvSpPr>
        <p:spPr>
          <a:xfrm>
            <a:off x="3351634" y="2110085"/>
            <a:ext cx="24407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Thanks!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F79D6-BE8F-667E-5A93-90FA34DBE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2110B475-1F03-7D42-4DD9-3726DA161E89}"/>
              </a:ext>
            </a:extLst>
          </p:cNvPr>
          <p:cNvSpPr/>
          <p:nvPr/>
        </p:nvSpPr>
        <p:spPr>
          <a:xfrm>
            <a:off x="-914400" y="-914400"/>
            <a:ext cx="2743200" cy="2743200"/>
          </a:xfrm>
          <a:prstGeom prst="ellipse">
            <a:avLst/>
          </a:prstGeom>
          <a:solidFill>
            <a:srgbClr val="FF6B6B">
              <a:alpha val="70000"/>
            </a:srgbClr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A51B76A1-0EB1-B7E7-682C-D24907468229}"/>
              </a:ext>
            </a:extLst>
          </p:cNvPr>
          <p:cNvSpPr/>
          <p:nvPr/>
        </p:nvSpPr>
        <p:spPr>
          <a:xfrm>
            <a:off x="7315200" y="3657600"/>
            <a:ext cx="2743200" cy="2743200"/>
          </a:xfrm>
          <a:prstGeom prst="ellipse">
            <a:avLst/>
          </a:prstGeom>
          <a:solidFill>
            <a:srgbClr val="1ABC9C">
              <a:alpha val="70000"/>
            </a:srgbClr>
          </a:solidFill>
          <a:ln/>
        </p:spPr>
        <p:txBody>
          <a:bodyPr/>
          <a:lstStyle/>
          <a:p>
            <a:endParaRPr lang="LID4096"/>
          </a:p>
        </p:txBody>
      </p:sp>
      <p:pic>
        <p:nvPicPr>
          <p:cNvPr id="4" name="Image 0" descr="/home/claude/unpacked/ppt/media/image1.png">
            <a:extLst>
              <a:ext uri="{FF2B5EF4-FFF2-40B4-BE49-F238E27FC236}">
                <a16:creationId xmlns:a16="http://schemas.microsoft.com/office/drawing/2014/main" id="{6FD31201-89F9-1163-565E-47C58A1FC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5" name="Text 2">
            <a:extLst>
              <a:ext uri="{FF2B5EF4-FFF2-40B4-BE49-F238E27FC236}">
                <a16:creationId xmlns:a16="http://schemas.microsoft.com/office/drawing/2014/main" id="{119037B7-05C7-0CF0-0A96-0FEE1015A323}"/>
              </a:ext>
            </a:extLst>
          </p:cNvPr>
          <p:cNvSpPr/>
          <p:nvPr/>
        </p:nvSpPr>
        <p:spPr>
          <a:xfrm>
            <a:off x="914400" y="2011680"/>
            <a:ext cx="73152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Thank You!</a:t>
            </a:r>
            <a:endParaRPr lang="en-US" sz="48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1A520AA0-2202-4439-0C8C-E0947F0784A2}"/>
              </a:ext>
            </a:extLst>
          </p:cNvPr>
          <p:cNvSpPr/>
          <p:nvPr/>
        </p:nvSpPr>
        <p:spPr>
          <a:xfrm>
            <a:off x="914400" y="2926080"/>
            <a:ext cx="7315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Questions?</a:t>
            </a:r>
            <a:endParaRPr lang="en-US" sz="28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0B83ACD5-6F00-83B3-EA88-E2EC5778ABCE}"/>
              </a:ext>
            </a:extLst>
          </p:cNvPr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29BC25BA-31C1-BAB7-E6CC-8CB5FAFA4531}"/>
              </a:ext>
            </a:extLst>
          </p:cNvPr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67344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EF2B5-1AB9-49EB-1B72-F140D55E0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>
            <a:extLst>
              <a:ext uri="{FF2B5EF4-FFF2-40B4-BE49-F238E27FC236}">
                <a16:creationId xmlns:a16="http://schemas.microsoft.com/office/drawing/2014/main" id="{3CDA4E07-2256-C963-AC4B-83551B347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E2A277A3-5B1A-2555-2476-33C565CA4298}"/>
              </a:ext>
            </a:extLst>
          </p:cNvPr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A74BAB7B-A8C7-88A4-F9D4-3B1FEB448545}"/>
              </a:ext>
            </a:extLst>
          </p:cNvPr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</a:t>
            </a:r>
            <a:endParaRPr lang="en-US" sz="10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816904FE-2039-AFED-0346-894377A468C8}"/>
              </a:ext>
            </a:extLst>
          </p:cNvPr>
          <p:cNvSpPr/>
          <p:nvPr/>
        </p:nvSpPr>
        <p:spPr>
          <a:xfrm>
            <a:off x="457200" y="339636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9B59B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Star Distribution Across Field (Spider)</a:t>
            </a:r>
            <a:endParaRPr lang="en-US" sz="3200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D1CED4A3-99A0-A457-2B6E-E76FAFC7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5C43E0A-D189-F07D-C069-994BFF33B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781" y="755259"/>
            <a:ext cx="6096542" cy="415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26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F8C61-2F68-5BFF-4AFC-BA8291296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82CAB938-D6F8-E221-E946-F695816AF54E}"/>
              </a:ext>
            </a:extLst>
          </p:cNvPr>
          <p:cNvSpPr/>
          <p:nvPr/>
        </p:nvSpPr>
        <p:spPr>
          <a:xfrm>
            <a:off x="-914400" y="-914400"/>
            <a:ext cx="2743200" cy="2743200"/>
          </a:xfrm>
          <a:prstGeom prst="ellipse">
            <a:avLst/>
          </a:prstGeom>
          <a:solidFill>
            <a:srgbClr val="FF6B6B">
              <a:alpha val="70000"/>
            </a:srgbClr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EA76C14B-AAA1-5A97-F46E-4091487825CC}"/>
              </a:ext>
            </a:extLst>
          </p:cNvPr>
          <p:cNvSpPr/>
          <p:nvPr/>
        </p:nvSpPr>
        <p:spPr>
          <a:xfrm>
            <a:off x="7315200" y="3657600"/>
            <a:ext cx="2743200" cy="2743200"/>
          </a:xfrm>
          <a:prstGeom prst="ellipse">
            <a:avLst/>
          </a:prstGeom>
          <a:solidFill>
            <a:srgbClr val="1ABC9C">
              <a:alpha val="70000"/>
            </a:srgbClr>
          </a:solidFill>
          <a:ln/>
        </p:spPr>
        <p:txBody>
          <a:bodyPr/>
          <a:lstStyle/>
          <a:p>
            <a:endParaRPr lang="LID4096"/>
          </a:p>
        </p:txBody>
      </p:sp>
      <p:pic>
        <p:nvPicPr>
          <p:cNvPr id="4" name="Image 0" descr="/home/claude/unpacked/ppt/media/image1.png">
            <a:extLst>
              <a:ext uri="{FF2B5EF4-FFF2-40B4-BE49-F238E27FC236}">
                <a16:creationId xmlns:a16="http://schemas.microsoft.com/office/drawing/2014/main" id="{641FE824-81BF-98E8-0AF0-B9FB11AF6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5" name="Text 2">
            <a:extLst>
              <a:ext uri="{FF2B5EF4-FFF2-40B4-BE49-F238E27FC236}">
                <a16:creationId xmlns:a16="http://schemas.microsoft.com/office/drawing/2014/main" id="{8FAA1202-524C-F940-3012-DB9243921619}"/>
              </a:ext>
            </a:extLst>
          </p:cNvPr>
          <p:cNvSpPr/>
          <p:nvPr/>
        </p:nvSpPr>
        <p:spPr>
          <a:xfrm>
            <a:off x="914400" y="2011680"/>
            <a:ext cx="7315200" cy="7315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Thank You!</a:t>
            </a:r>
            <a:endParaRPr lang="en-US" sz="48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E34FC6BD-B393-C480-5BE3-CBAB03B562B6}"/>
              </a:ext>
            </a:extLst>
          </p:cNvPr>
          <p:cNvSpPr/>
          <p:nvPr/>
        </p:nvSpPr>
        <p:spPr>
          <a:xfrm>
            <a:off x="914400" y="2926080"/>
            <a:ext cx="7315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Questions?</a:t>
            </a:r>
            <a:endParaRPr lang="en-US" sz="28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D017E483-309F-77E8-E8DD-4A27DF7052EA}"/>
              </a:ext>
            </a:extLst>
          </p:cNvPr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8D186CD5-DC34-7683-0AD0-87C45068E1C8}"/>
              </a:ext>
            </a:extLst>
          </p:cNvPr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</a:t>
            </a:r>
            <a:endParaRPr lang="en-US" sz="1000" dirty="0"/>
          </a:p>
        </p:txBody>
      </p:sp>
      <p:pic>
        <p:nvPicPr>
          <p:cNvPr id="10" name="Immagine 9" descr="Immagine che contiene testo, diagramma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B425B2D1-8CA7-ABF0-BB0D-25C2E309A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88" y="113088"/>
            <a:ext cx="7444012" cy="491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04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/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457200" y="64008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9B59B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Subdark Correction</a:t>
            </a:r>
            <a:endParaRPr lang="en-US" sz="3400" dirty="0">
              <a:solidFill>
                <a:srgbClr val="9B59B6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457200" y="1503494"/>
            <a:ext cx="82296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Background Subtraction Process: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457200" y="2257869"/>
            <a:ext cx="822960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Subdark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images with DIT-matched integration times include bias correction from occulted corner regions for short-timescale bias variation.</a:t>
            </a:r>
            <a:endParaRPr lang="en-US" dirty="0"/>
          </a:p>
        </p:txBody>
      </p:sp>
      <p:sp>
        <p:nvSpPr>
          <p:cNvPr id="15" name="Text 12"/>
          <p:cNvSpPr/>
          <p:nvPr/>
        </p:nvSpPr>
        <p:spPr>
          <a:xfrm>
            <a:off x="548640" y="3355149"/>
            <a:ext cx="365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548640" y="3812349"/>
            <a:ext cx="365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457200" y="3615397"/>
            <a:ext cx="8229600" cy="502920"/>
          </a:xfrm>
          <a:prstGeom prst="roundRect">
            <a:avLst/>
          </a:prstGeom>
          <a:solidFill>
            <a:srgbClr val="9B59B6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21" name="Text 18"/>
          <p:cNvSpPr/>
          <p:nvPr/>
        </p:nvSpPr>
        <p:spPr>
          <a:xfrm>
            <a:off x="640080" y="3752557"/>
            <a:ext cx="786384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dirty="0">
                <a:solidFill>
                  <a:schemeClr val="bg1"/>
                </a:solidFill>
              </a:rPr>
              <a:t>Enables accurate background subtraction for precise PSF measurements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BAFB71A-F414-CC77-EDC3-FEE9AE88A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198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/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457200" y="261256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400" b="1" dirty="0">
                <a:solidFill>
                  <a:srgbClr val="9B59B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Stellar Cutout Extraction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457199" y="914402"/>
            <a:ext cx="8468751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Individual stellar images extracted from full-frame METIS images (UV and VL)</a:t>
            </a:r>
            <a:endParaRPr lang="en-US" dirty="0"/>
          </a:p>
        </p:txBody>
      </p:sp>
      <p:sp>
        <p:nvSpPr>
          <p:cNvPr id="7" name="Shape 4"/>
          <p:cNvSpPr/>
          <p:nvPr/>
        </p:nvSpPr>
        <p:spPr>
          <a:xfrm>
            <a:off x="5092495" y="1809207"/>
            <a:ext cx="3931920" cy="2194560"/>
          </a:xfrm>
          <a:prstGeom prst="roundRect">
            <a:avLst/>
          </a:prstGeom>
          <a:solidFill>
            <a:srgbClr val="FFE5E5"/>
          </a:solidFill>
          <a:ln/>
        </p:spPr>
        <p:txBody>
          <a:bodyPr/>
          <a:lstStyle/>
          <a:p>
            <a:endParaRPr lang="LID4096"/>
          </a:p>
        </p:txBody>
      </p:sp>
      <p:sp>
        <p:nvSpPr>
          <p:cNvPr id="8" name="Text 5"/>
          <p:cNvSpPr/>
          <p:nvPr/>
        </p:nvSpPr>
        <p:spPr>
          <a:xfrm>
            <a:off x="5275375" y="1858955"/>
            <a:ext cx="35661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FF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Process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5275375" y="2150858"/>
            <a:ext cx="3566160" cy="15544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Star detection via peak finding (through Spice Kernel + </a:t>
            </a:r>
            <a:r>
              <a:rPr lang="en-US" dirty="0" err="1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Symbad</a:t>
            </a:r>
            <a:r>
              <a:rPr lang="en-US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Catalogue)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Centroid refinement ± 3 pixels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Cutout window extraction (Size: 23 pixels</a:t>
            </a:r>
            <a:r>
              <a:rPr lang="en-US" dirty="0"/>
              <a:t>)</a:t>
            </a:r>
          </a:p>
        </p:txBody>
      </p:sp>
      <p:pic>
        <p:nvPicPr>
          <p:cNvPr id="18" name="Immagine 17" descr="Immagine che contiene schermata, nero, lastra dei raggi X&#10;&#10;Il contenuto generato dall'IA potrebbe non essere corretto.">
            <a:extLst>
              <a:ext uri="{FF2B5EF4-FFF2-40B4-BE49-F238E27FC236}">
                <a16:creationId xmlns:a16="http://schemas.microsoft.com/office/drawing/2014/main" id="{0B98B3C3-A866-2AC1-70D4-3347770763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294" r="3604"/>
          <a:stretch>
            <a:fillRect/>
          </a:stretch>
        </p:blipFill>
        <p:spPr>
          <a:xfrm rot="16200000">
            <a:off x="2079" y="1489166"/>
            <a:ext cx="3018642" cy="3022799"/>
          </a:xfrm>
          <a:prstGeom prst="rect">
            <a:avLst/>
          </a:prstGeom>
        </p:spPr>
      </p:pic>
      <p:pic>
        <p:nvPicPr>
          <p:cNvPr id="20" name="Immagine 19" descr="Immagine che contiene schermata, Policromia, quadrato, Rettangolo&#10;&#10;Il contenuto generato dall'IA potrebbe non essere corretto.">
            <a:extLst>
              <a:ext uri="{FF2B5EF4-FFF2-40B4-BE49-F238E27FC236}">
                <a16:creationId xmlns:a16="http://schemas.microsoft.com/office/drawing/2014/main" id="{B964D044-5123-DAEB-BEF9-B173ABED08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79" t="1524" r="1033" b="4635"/>
          <a:stretch>
            <a:fillRect/>
          </a:stretch>
        </p:blipFill>
        <p:spPr>
          <a:xfrm>
            <a:off x="3205680" y="2057401"/>
            <a:ext cx="1775396" cy="177780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475A4A7-12BD-9C42-5B4F-3D0986D3A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18"/>
          <p:cNvSpPr/>
          <p:nvPr/>
        </p:nvSpPr>
        <p:spPr>
          <a:xfrm>
            <a:off x="1005840" y="2913495"/>
            <a:ext cx="6984609" cy="274320"/>
          </a:xfrm>
          <a:prstGeom prst="rect">
            <a:avLst/>
          </a:prstGeom>
          <a:solidFill>
            <a:srgbClr val="9B59B6"/>
          </a:solidFill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SELECTED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Period: June 2022 - March 2024 • UV band • Vmag &lt; 5.0 • No binning, NDIT1 = 1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CA700-E0FF-D314-7BD1-932F0DC68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>
            <a:extLst>
              <a:ext uri="{FF2B5EF4-FFF2-40B4-BE49-F238E27FC236}">
                <a16:creationId xmlns:a16="http://schemas.microsoft.com/office/drawing/2014/main" id="{9941B361-65F0-BCE2-263E-3E143E1DA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A2B7426B-CD62-432B-9406-9183F88C96C3}"/>
              </a:ext>
            </a:extLst>
          </p:cNvPr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0AA362A2-15FD-5959-0B19-EE088FC94491}"/>
              </a:ext>
            </a:extLst>
          </p:cNvPr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10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0F45A2DF-7B1A-3C50-D83C-633604A06D14}"/>
              </a:ext>
            </a:extLst>
          </p:cNvPr>
          <p:cNvSpPr/>
          <p:nvPr/>
        </p:nvSpPr>
        <p:spPr>
          <a:xfrm>
            <a:off x="457200" y="339636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9B59B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Star Distribution Across Field</a:t>
            </a:r>
            <a:endParaRPr lang="en-US" sz="3200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66FB73A-AE63-D400-7E97-85449F7FA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schermata, testo, orologio, diagramma&#10;&#10;Descrizione generata automaticamente">
            <a:extLst>
              <a:ext uri="{FF2B5EF4-FFF2-40B4-BE49-F238E27FC236}">
                <a16:creationId xmlns:a16="http://schemas.microsoft.com/office/drawing/2014/main" id="{6B12CCC3-A864-ECCD-40C9-2549C03F4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7"/>
          <a:stretch>
            <a:fillRect/>
          </a:stretch>
        </p:blipFill>
        <p:spPr>
          <a:xfrm>
            <a:off x="372792" y="888276"/>
            <a:ext cx="5406168" cy="3915588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2564920-7B49-DC6C-7AC7-AD809C9DD2BD}"/>
              </a:ext>
            </a:extLst>
          </p:cNvPr>
          <p:cNvSpPr txBox="1"/>
          <p:nvPr/>
        </p:nvSpPr>
        <p:spPr>
          <a:xfrm>
            <a:off x="5380892" y="1401042"/>
            <a:ext cx="40022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PSF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splitted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the light </a:t>
            </a:r>
            <a:r>
              <a:rPr lang="it-IT" dirty="0" err="1"/>
              <a:t>interact</a:t>
            </a:r>
            <a:endParaRPr lang="it-IT" dirty="0"/>
          </a:p>
          <a:p>
            <a:r>
              <a:rPr lang="it-IT" dirty="0"/>
              <a:t>with the spider. </a:t>
            </a:r>
          </a:p>
          <a:p>
            <a:endParaRPr lang="it-IT" dirty="0"/>
          </a:p>
          <a:p>
            <a:r>
              <a:rPr lang="it-IT" dirty="0"/>
              <a:t>Split of the light, impact on the </a:t>
            </a:r>
            <a:r>
              <a:rPr lang="it-IT" dirty="0" err="1"/>
              <a:t>correct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 of the: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Corona’s</a:t>
            </a:r>
            <a:r>
              <a:rPr lang="it-IT" dirty="0"/>
              <a:t>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Corona’s</a:t>
            </a:r>
            <a:r>
              <a:rPr lang="it-IT" dirty="0"/>
              <a:t> </a:t>
            </a:r>
            <a:r>
              <a:rPr lang="it-IT" dirty="0" err="1"/>
              <a:t>Density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r>
              <a:rPr lang="it-IT" dirty="0" err="1"/>
              <a:t>It’s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a </a:t>
            </a:r>
            <a:r>
              <a:rPr lang="it-IT" dirty="0" err="1"/>
              <a:t>right</a:t>
            </a:r>
            <a:r>
              <a:rPr lang="it-IT" dirty="0"/>
              <a:t> </a:t>
            </a:r>
            <a:r>
              <a:rPr lang="it-IT" dirty="0" err="1"/>
              <a:t>correction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914491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/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/>
              <a:t>5</a:t>
            </a:r>
          </a:p>
        </p:txBody>
      </p:sp>
      <p:sp>
        <p:nvSpPr>
          <p:cNvPr id="5" name="Text 2"/>
          <p:cNvSpPr/>
          <p:nvPr/>
        </p:nvSpPr>
        <p:spPr>
          <a:xfrm>
            <a:off x="457200" y="339636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9B59B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Star Distribution Across Field (No Spider)</a:t>
            </a:r>
            <a:endParaRPr lang="en-US" sz="3200" dirty="0"/>
          </a:p>
        </p:txBody>
      </p:sp>
      <p:sp>
        <p:nvSpPr>
          <p:cNvPr id="7" name="Shape 3"/>
          <p:cNvSpPr/>
          <p:nvPr/>
        </p:nvSpPr>
        <p:spPr>
          <a:xfrm>
            <a:off x="5669280" y="1371600"/>
            <a:ext cx="3017520" cy="2560320"/>
          </a:xfrm>
          <a:prstGeom prst="roundRect">
            <a:avLst/>
          </a:prstGeom>
          <a:solidFill>
            <a:srgbClr val="FFF4E6"/>
          </a:solidFill>
          <a:ln w="25400">
            <a:solidFill>
              <a:srgbClr val="FFA500"/>
            </a:solidFill>
            <a:prstDash val="solid"/>
          </a:ln>
        </p:spPr>
        <p:txBody>
          <a:bodyPr/>
          <a:lstStyle/>
          <a:p>
            <a:endParaRPr lang="LID4096"/>
          </a:p>
        </p:txBody>
      </p:sp>
      <p:sp>
        <p:nvSpPr>
          <p:cNvPr id="8" name="Text 4"/>
          <p:cNvSpPr/>
          <p:nvPr/>
        </p:nvSpPr>
        <p:spPr>
          <a:xfrm>
            <a:off x="5852160" y="1554480"/>
            <a:ext cx="26517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b="1" dirty="0">
                <a:solidFill>
                  <a:srgbClr val="FFA5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Top 5 Stars</a:t>
            </a:r>
            <a:endParaRPr lang="en-US" sz="1800" dirty="0"/>
          </a:p>
        </p:txBody>
      </p:sp>
      <p:sp>
        <p:nvSpPr>
          <p:cNvPr id="9" name="Text 5"/>
          <p:cNvSpPr/>
          <p:nvPr/>
        </p:nvSpPr>
        <p:spPr>
          <a:xfrm>
            <a:off x="5852160" y="2103120"/>
            <a:ext cx="1645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🥇 sig Sco</a:t>
            </a:r>
            <a:endParaRPr lang="en-US" sz="1300" dirty="0"/>
          </a:p>
        </p:txBody>
      </p:sp>
      <p:sp>
        <p:nvSpPr>
          <p:cNvPr id="10" name="Text 6"/>
          <p:cNvSpPr/>
          <p:nvPr/>
        </p:nvSpPr>
        <p:spPr>
          <a:xfrm>
            <a:off x="7589520" y="2103120"/>
            <a:ext cx="914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FF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366</a:t>
            </a:r>
            <a:endParaRPr lang="en-US" sz="1300" dirty="0"/>
          </a:p>
        </p:txBody>
      </p:sp>
      <p:sp>
        <p:nvSpPr>
          <p:cNvPr id="11" name="Text 7"/>
          <p:cNvSpPr/>
          <p:nvPr/>
        </p:nvSpPr>
        <p:spPr>
          <a:xfrm>
            <a:off x="5852160" y="2423160"/>
            <a:ext cx="1645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🥈 del Sco</a:t>
            </a:r>
            <a:endParaRPr lang="en-US" sz="1300" dirty="0"/>
          </a:p>
        </p:txBody>
      </p:sp>
      <p:sp>
        <p:nvSpPr>
          <p:cNvPr id="12" name="Text 8"/>
          <p:cNvSpPr/>
          <p:nvPr/>
        </p:nvSpPr>
        <p:spPr>
          <a:xfrm>
            <a:off x="7589520" y="2423160"/>
            <a:ext cx="914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9B59B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307</a:t>
            </a:r>
            <a:endParaRPr lang="en-US" sz="1300" dirty="0"/>
          </a:p>
        </p:txBody>
      </p:sp>
      <p:sp>
        <p:nvSpPr>
          <p:cNvPr id="13" name="Text 9"/>
          <p:cNvSpPr/>
          <p:nvPr/>
        </p:nvSpPr>
        <p:spPr>
          <a:xfrm>
            <a:off x="5852160" y="2743200"/>
            <a:ext cx="1645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🥉 alf Sco</a:t>
            </a:r>
            <a:endParaRPr lang="en-US" sz="1300" dirty="0"/>
          </a:p>
        </p:txBody>
      </p:sp>
      <p:sp>
        <p:nvSpPr>
          <p:cNvPr id="14" name="Text 10"/>
          <p:cNvSpPr/>
          <p:nvPr/>
        </p:nvSpPr>
        <p:spPr>
          <a:xfrm>
            <a:off x="7589520" y="2743200"/>
            <a:ext cx="914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1ABC9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217</a:t>
            </a:r>
            <a:endParaRPr lang="en-US" sz="1300" dirty="0"/>
          </a:p>
        </p:txBody>
      </p:sp>
      <p:sp>
        <p:nvSpPr>
          <p:cNvPr id="15" name="Text 11"/>
          <p:cNvSpPr/>
          <p:nvPr/>
        </p:nvSpPr>
        <p:spPr>
          <a:xfrm>
            <a:off x="5852160" y="3063240"/>
            <a:ext cx="1645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tet Oph</a:t>
            </a:r>
            <a:endParaRPr lang="en-US" sz="1300" dirty="0"/>
          </a:p>
        </p:txBody>
      </p:sp>
      <p:sp>
        <p:nvSpPr>
          <p:cNvPr id="16" name="Text 12"/>
          <p:cNvSpPr/>
          <p:nvPr/>
        </p:nvSpPr>
        <p:spPr>
          <a:xfrm>
            <a:off x="7589520" y="3063240"/>
            <a:ext cx="914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FFA5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209</a:t>
            </a:r>
            <a:endParaRPr lang="en-US" sz="1300" dirty="0"/>
          </a:p>
        </p:txBody>
      </p:sp>
      <p:sp>
        <p:nvSpPr>
          <p:cNvPr id="17" name="Text 13"/>
          <p:cNvSpPr/>
          <p:nvPr/>
        </p:nvSpPr>
        <p:spPr>
          <a:xfrm>
            <a:off x="5852160" y="3383280"/>
            <a:ext cx="16459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dirty="0">
                <a:solidFill>
                  <a:srgbClr val="2C3E5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• tau Sco</a:t>
            </a:r>
            <a:endParaRPr lang="en-US" sz="1300" dirty="0"/>
          </a:p>
        </p:txBody>
      </p:sp>
      <p:sp>
        <p:nvSpPr>
          <p:cNvPr id="18" name="Text 14"/>
          <p:cNvSpPr/>
          <p:nvPr/>
        </p:nvSpPr>
        <p:spPr>
          <a:xfrm>
            <a:off x="7589520" y="3383280"/>
            <a:ext cx="9144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300" b="1" dirty="0">
                <a:solidFill>
                  <a:srgbClr val="E74C3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184</a:t>
            </a:r>
            <a:endParaRPr lang="en-US" sz="1300" dirty="0"/>
          </a:p>
        </p:txBody>
      </p:sp>
      <p:sp>
        <p:nvSpPr>
          <p:cNvPr id="19" name="Text 15"/>
          <p:cNvSpPr/>
          <p:nvPr/>
        </p:nvSpPr>
        <p:spPr>
          <a:xfrm>
            <a:off x="5852160" y="3657600"/>
            <a:ext cx="26517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1283 positions visualized</a:t>
            </a:r>
            <a:endParaRPr lang="en-US" sz="1100" dirty="0"/>
          </a:p>
        </p:txBody>
      </p:sp>
      <p:pic>
        <p:nvPicPr>
          <p:cNvPr id="21" name="Immagine 20" descr="Immagine che contiene testo, schermata, cerchio&#10;&#10;Il contenuto generato dall'IA potrebbe non essere corretto.">
            <a:extLst>
              <a:ext uri="{FF2B5EF4-FFF2-40B4-BE49-F238E27FC236}">
                <a16:creationId xmlns:a16="http://schemas.microsoft.com/office/drawing/2014/main" id="{EF274381-6675-AF91-76A0-46A1248D04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0505"/>
          <a:stretch>
            <a:fillRect/>
          </a:stretch>
        </p:blipFill>
        <p:spPr>
          <a:xfrm>
            <a:off x="93756" y="732979"/>
            <a:ext cx="5471022" cy="4170166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44101FBA-10B9-7F06-297D-43B53232C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/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</a:t>
            </a:r>
          </a:p>
        </p:txBody>
      </p:sp>
      <p:sp>
        <p:nvSpPr>
          <p:cNvPr id="5" name="Text 2"/>
          <p:cNvSpPr/>
          <p:nvPr/>
        </p:nvSpPr>
        <p:spPr>
          <a:xfrm>
            <a:off x="457200" y="243171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200" b="1" dirty="0">
                <a:solidFill>
                  <a:srgbClr val="FF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Spatial and Temporal Coverage 1/3</a:t>
            </a:r>
            <a:endParaRPr lang="en-US" sz="3200" dirty="0">
              <a:solidFill>
                <a:srgbClr val="FF6B6B"/>
              </a:solidFill>
            </a:endParaRPr>
          </a:p>
        </p:txBody>
      </p:sp>
      <p:pic>
        <p:nvPicPr>
          <p:cNvPr id="9" name="Immagine 8" descr="Immagine che contiene testo, schermata, software, Software multimediale&#10;&#10;Il contenuto generato dall'IA potrebbe non essere corretto.">
            <a:extLst>
              <a:ext uri="{FF2B5EF4-FFF2-40B4-BE49-F238E27FC236}">
                <a16:creationId xmlns:a16="http://schemas.microsoft.com/office/drawing/2014/main" id="{83F240A1-379A-2E3E-4E56-4E36005E74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90" t="8210" r="4590" b="4762"/>
          <a:stretch>
            <a:fillRect/>
          </a:stretch>
        </p:blipFill>
        <p:spPr>
          <a:xfrm>
            <a:off x="3425456" y="814316"/>
            <a:ext cx="4866784" cy="4200816"/>
          </a:xfrm>
          <a:prstGeom prst="rect">
            <a:avLst/>
          </a:prstGeom>
          <a:ln w="38100">
            <a:solidFill>
              <a:srgbClr val="FF6B6B"/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8DE2BC2-3585-E73A-F445-03FE3D2DD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2D7D634-AAD8-41A0-B4E3-28EDA769507C}"/>
              </a:ext>
            </a:extLst>
          </p:cNvPr>
          <p:cNvSpPr txBox="1"/>
          <p:nvPr/>
        </p:nvSpPr>
        <p:spPr>
          <a:xfrm>
            <a:off x="457200" y="1279088"/>
            <a:ext cx="28941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* Alf Vir</a:t>
            </a:r>
          </a:p>
          <a:p>
            <a:endParaRPr lang="fr-FR" dirty="0"/>
          </a:p>
          <a:p>
            <a:r>
              <a:rPr lang="fr-FR" dirty="0" err="1"/>
              <a:t>Δt</a:t>
            </a:r>
            <a:r>
              <a:rPr lang="fr-FR" dirty="0"/>
              <a:t>=357 </a:t>
            </a:r>
            <a:r>
              <a:rPr lang="fr-FR" dirty="0" err="1"/>
              <a:t>days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Different</a:t>
            </a:r>
            <a:r>
              <a:rPr lang="fr-FR" dirty="0"/>
              <a:t> location</a:t>
            </a:r>
          </a:p>
          <a:p>
            <a:endParaRPr lang="fr-FR" dirty="0"/>
          </a:p>
          <a:p>
            <a:r>
              <a:rPr lang="fr-FR" dirty="0"/>
              <a:t>Distance:</a:t>
            </a:r>
          </a:p>
          <a:p>
            <a:r>
              <a:rPr lang="fr-FR" dirty="0"/>
              <a:t>Solar Orbiter - Solar System </a:t>
            </a:r>
            <a:r>
              <a:rPr lang="fr-FR" dirty="0" err="1"/>
              <a:t>Baricenter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586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E9315-9321-644F-23CE-3CD8A89E6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>
            <a:extLst>
              <a:ext uri="{FF2B5EF4-FFF2-40B4-BE49-F238E27FC236}">
                <a16:creationId xmlns:a16="http://schemas.microsoft.com/office/drawing/2014/main" id="{9941C6E4-4276-4A7C-D20D-BCC46A730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64A4D8D2-53C2-1185-6062-815B2201C298}"/>
              </a:ext>
            </a:extLst>
          </p:cNvPr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4852B76D-BEAE-4C67-BD16-C28AD9D26A9A}"/>
              </a:ext>
            </a:extLst>
          </p:cNvPr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</a:t>
            </a:r>
            <a:endParaRPr lang="en-US" sz="10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0744C199-26CA-F896-884E-641B8460FF3D}"/>
              </a:ext>
            </a:extLst>
          </p:cNvPr>
          <p:cNvSpPr/>
          <p:nvPr/>
        </p:nvSpPr>
        <p:spPr>
          <a:xfrm>
            <a:off x="457200" y="27432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200" b="1" dirty="0">
                <a:solidFill>
                  <a:srgbClr val="FF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Spatial and Temporal Coverage 2/3</a:t>
            </a:r>
            <a:endParaRPr lang="en-US" sz="3200" dirty="0">
              <a:solidFill>
                <a:srgbClr val="FF6B6B"/>
              </a:solidFill>
            </a:endParaRPr>
          </a:p>
        </p:txBody>
      </p:sp>
      <p:pic>
        <p:nvPicPr>
          <p:cNvPr id="9" name="Immagine 8" descr="Immagine che contiene schermata, testo, Policromia, sfera&#10;&#10;Il contenuto generato dall'IA potrebbe non essere corretto.">
            <a:extLst>
              <a:ext uri="{FF2B5EF4-FFF2-40B4-BE49-F238E27FC236}">
                <a16:creationId xmlns:a16="http://schemas.microsoft.com/office/drawing/2014/main" id="{226ADEDD-2936-396C-DD71-94D6DA8693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60" t="8089" r="4796" b="4761"/>
          <a:stretch>
            <a:fillRect/>
          </a:stretch>
        </p:blipFill>
        <p:spPr>
          <a:xfrm>
            <a:off x="3416120" y="822960"/>
            <a:ext cx="4813480" cy="4197600"/>
          </a:xfrm>
          <a:prstGeom prst="rect">
            <a:avLst/>
          </a:prstGeom>
          <a:ln w="38100">
            <a:solidFill>
              <a:srgbClr val="FF6B6B"/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1868B57-CB3A-0E0D-8B51-9972D0883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7">
            <a:extLst>
              <a:ext uri="{FF2B5EF4-FFF2-40B4-BE49-F238E27FC236}">
                <a16:creationId xmlns:a16="http://schemas.microsoft.com/office/drawing/2014/main" id="{E6059D15-FB0B-5C62-8ABE-2B2701353E49}"/>
              </a:ext>
            </a:extLst>
          </p:cNvPr>
          <p:cNvSpPr txBox="1"/>
          <p:nvPr/>
        </p:nvSpPr>
        <p:spPr>
          <a:xfrm>
            <a:off x="531301" y="1279088"/>
            <a:ext cx="28941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* Alf </a:t>
            </a:r>
            <a:r>
              <a:rPr lang="fr-FR" dirty="0" err="1"/>
              <a:t>Sco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Δt</a:t>
            </a:r>
            <a:r>
              <a:rPr lang="fr-FR" dirty="0"/>
              <a:t>=358 </a:t>
            </a:r>
            <a:r>
              <a:rPr lang="fr-FR" dirty="0" err="1"/>
              <a:t>days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Similar</a:t>
            </a:r>
            <a:r>
              <a:rPr lang="fr-FR" dirty="0"/>
              <a:t> location</a:t>
            </a:r>
          </a:p>
          <a:p>
            <a:endParaRPr lang="fr-FR" dirty="0"/>
          </a:p>
          <a:p>
            <a:r>
              <a:rPr lang="fr-FR" dirty="0"/>
              <a:t>Distance:</a:t>
            </a:r>
          </a:p>
          <a:p>
            <a:r>
              <a:rPr lang="fr-FR" dirty="0"/>
              <a:t>Solar Orbiter - Solar System </a:t>
            </a:r>
            <a:r>
              <a:rPr lang="fr-FR" dirty="0" err="1"/>
              <a:t>Baricenter</a:t>
            </a:r>
            <a:r>
              <a:rPr lang="fr-FR" dirty="0"/>
              <a:t> = 0.006 AU</a:t>
            </a:r>
          </a:p>
        </p:txBody>
      </p:sp>
    </p:spTree>
    <p:extLst>
      <p:ext uri="{BB962C8B-B14F-4D97-AF65-F5344CB8AC3E}">
        <p14:creationId xmlns:p14="http://schemas.microsoft.com/office/powerpoint/2010/main" val="1116858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CD724-A54A-FE60-C3AB-0B9DAAD30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unpacked/ppt/media/image1.png">
            <a:extLst>
              <a:ext uri="{FF2B5EF4-FFF2-40B4-BE49-F238E27FC236}">
                <a16:creationId xmlns:a16="http://schemas.microsoft.com/office/drawing/2014/main" id="{D34CE88F-8227-B597-F452-C8A4BB87C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274320"/>
            <a:ext cx="731520" cy="54864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752F5504-6167-5BE5-13D4-B133A0BB6B12}"/>
              </a:ext>
            </a:extLst>
          </p:cNvPr>
          <p:cNvSpPr/>
          <p:nvPr/>
        </p:nvSpPr>
        <p:spPr>
          <a:xfrm>
            <a:off x="457200" y="4846320"/>
            <a:ext cx="7315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Casini - 10th Metis Workshop</a:t>
            </a:r>
            <a:endParaRPr lang="en-US" sz="100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9A652CDF-F545-4A66-CEA8-9CF8644CBB60}"/>
              </a:ext>
            </a:extLst>
          </p:cNvPr>
          <p:cNvSpPr/>
          <p:nvPr/>
        </p:nvSpPr>
        <p:spPr>
          <a:xfrm>
            <a:off x="8229600" y="4846320"/>
            <a:ext cx="4572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7F8C8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</a:t>
            </a:r>
            <a:endParaRPr lang="en-US" sz="10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B4C88E26-9EBC-CF2B-3394-2BC3FC993564}"/>
              </a:ext>
            </a:extLst>
          </p:cNvPr>
          <p:cNvSpPr/>
          <p:nvPr/>
        </p:nvSpPr>
        <p:spPr>
          <a:xfrm>
            <a:off x="457200" y="158388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3200" b="1" dirty="0">
                <a:solidFill>
                  <a:srgbClr val="FF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Spatial and Temporal Coverage 3/3</a:t>
            </a:r>
            <a:endParaRPr lang="en-US" sz="3200" dirty="0">
              <a:solidFill>
                <a:srgbClr val="FF6B6B"/>
              </a:solidFill>
            </a:endParaRPr>
          </a:p>
        </p:txBody>
      </p:sp>
      <p:pic>
        <p:nvPicPr>
          <p:cNvPr id="9" name="Immagine 8" descr="Immagine che contiene testo, schermata, Software multimediale, Policromia&#10;&#10;Il contenuto generato dall'IA potrebbe non essere corretto.">
            <a:extLst>
              <a:ext uri="{FF2B5EF4-FFF2-40B4-BE49-F238E27FC236}">
                <a16:creationId xmlns:a16="http://schemas.microsoft.com/office/drawing/2014/main" id="{2449FA91-4D33-9097-DA44-EC81746C11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19" t="8326" r="3933"/>
          <a:stretch>
            <a:fillRect/>
          </a:stretch>
        </p:blipFill>
        <p:spPr>
          <a:xfrm>
            <a:off x="3416979" y="775492"/>
            <a:ext cx="4812621" cy="4201200"/>
          </a:xfrm>
          <a:prstGeom prst="rect">
            <a:avLst/>
          </a:prstGeom>
          <a:ln w="38100">
            <a:solidFill>
              <a:srgbClr val="FF6B6B"/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DF8B214-1439-9D81-9CC3-3FCDE9E14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05" y="-29892"/>
            <a:ext cx="805384" cy="8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7">
            <a:extLst>
              <a:ext uri="{FF2B5EF4-FFF2-40B4-BE49-F238E27FC236}">
                <a16:creationId xmlns:a16="http://schemas.microsoft.com/office/drawing/2014/main" id="{F9F3BAAA-E376-A07B-4F74-6499DE11F45C}"/>
              </a:ext>
            </a:extLst>
          </p:cNvPr>
          <p:cNvSpPr txBox="1"/>
          <p:nvPr/>
        </p:nvSpPr>
        <p:spPr>
          <a:xfrm>
            <a:off x="522797" y="1279088"/>
            <a:ext cx="28941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* Alf </a:t>
            </a:r>
            <a:r>
              <a:rPr lang="fr-FR" dirty="0" err="1"/>
              <a:t>Sco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Δt</a:t>
            </a:r>
            <a:r>
              <a:rPr lang="fr-FR" dirty="0"/>
              <a:t>=1 </a:t>
            </a:r>
            <a:r>
              <a:rPr lang="fr-FR" dirty="0" err="1"/>
              <a:t>days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Similar</a:t>
            </a:r>
            <a:r>
              <a:rPr lang="fr-FR" dirty="0"/>
              <a:t> location</a:t>
            </a:r>
          </a:p>
          <a:p>
            <a:endParaRPr lang="fr-FR" dirty="0"/>
          </a:p>
          <a:p>
            <a:r>
              <a:rPr lang="fr-FR" dirty="0"/>
              <a:t>Distance:</a:t>
            </a:r>
          </a:p>
          <a:p>
            <a:r>
              <a:rPr lang="fr-FR" dirty="0"/>
              <a:t>Solar Orbiter - Solar System </a:t>
            </a:r>
            <a:r>
              <a:rPr lang="fr-FR" dirty="0" err="1"/>
              <a:t>Baricenter</a:t>
            </a:r>
            <a:r>
              <a:rPr lang="fr-FR" dirty="0"/>
              <a:t> = 0.003 AU</a:t>
            </a:r>
          </a:p>
        </p:txBody>
      </p:sp>
    </p:spTree>
    <p:extLst>
      <p:ext uri="{BB962C8B-B14F-4D97-AF65-F5344CB8AC3E}">
        <p14:creationId xmlns:p14="http://schemas.microsoft.com/office/powerpoint/2010/main" val="4144956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961</Words>
  <Application>Microsoft Office PowerPoint</Application>
  <PresentationFormat>Presentazione su schermo (16:9)</PresentationFormat>
  <Paragraphs>259</Paragraphs>
  <Slides>23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7" baseType="lpstr">
      <vt:lpstr>Arial</vt:lpstr>
      <vt:lpstr>Calibri</vt:lpstr>
      <vt:lpstr>Cambria Math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Chiara Casini</cp:lastModifiedBy>
  <cp:revision>70</cp:revision>
  <dcterms:created xsi:type="dcterms:W3CDTF">2026-02-09T13:58:54Z</dcterms:created>
  <dcterms:modified xsi:type="dcterms:W3CDTF">2026-02-13T11:19:39Z</dcterms:modified>
</cp:coreProperties>
</file>