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heme/theme2.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2.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notesSlides/notesSlide4.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5.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6.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notesSlides/notesSlide7.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8.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11.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72" r:id="rId2"/>
    <p:sldId id="267" r:id="rId3"/>
    <p:sldId id="268" r:id="rId4"/>
    <p:sldId id="273" r:id="rId5"/>
    <p:sldId id="274" r:id="rId6"/>
    <p:sldId id="275" r:id="rId7"/>
    <p:sldId id="276" r:id="rId8"/>
    <p:sldId id="277" r:id="rId9"/>
    <p:sldId id="278" r:id="rId10"/>
    <p:sldId id="279" r:id="rId11"/>
    <p:sldId id="280" r:id="rId12"/>
    <p:sldId id="281" r:id="rId13"/>
    <p:sldId id="282" r:id="rId14"/>
    <p:sldId id="283" r:id="rId1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300EA"/>
    <a:srgbClr val="5159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度样式 2 - 强调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06" autoAdjust="0"/>
    <p:restoredTop sz="94660"/>
  </p:normalViewPr>
  <p:slideViewPr>
    <p:cSldViewPr snapToGrid="0">
      <p:cViewPr varScale="1">
        <p:scale>
          <a:sx n="80" d="100"/>
          <a:sy n="80" d="100"/>
        </p:scale>
        <p:origin x="264" y="8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01BF08-6063-497E-895B-754946C0DE0B}" type="datetimeFigureOut">
              <a:rPr lang="zh-CN" altLang="en-US" smtClean="0"/>
              <a:t>2026/2/12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3242B-37FF-4656-A9F1-17B449207FDB}" type="slidenum">
              <a:rPr lang="zh-CN" altLang="en-US" smtClean="0"/>
              <a:t>‹#›</a:t>
            </a:fld>
            <a:endParaRPr lang="zh-CN" altLang="en-US"/>
          </a:p>
        </p:txBody>
      </p:sp>
    </p:spTree>
    <p:extLst>
      <p:ext uri="{BB962C8B-B14F-4D97-AF65-F5344CB8AC3E}">
        <p14:creationId xmlns:p14="http://schemas.microsoft.com/office/powerpoint/2010/main" val="871669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As an example, shearing motion along with magnetic flux cancellation can convert arcade field to the helical field, and contribute to the formation and eruption of magnetic flux ropes. In the tether-cutting model, the flux cancellation convert the overlying magnetic field to the core field, so both the two trigger conditions are fulfilled. Whether the eruption is successful depends on the driver. </a:t>
            </a:r>
            <a:endParaRPr lang="zh-CN" altLang="en-US" dirty="0"/>
          </a:p>
        </p:txBody>
      </p:sp>
      <p:sp>
        <p:nvSpPr>
          <p:cNvPr id="4" name="灯片编号占位符 3"/>
          <p:cNvSpPr>
            <a:spLocks noGrp="1"/>
          </p:cNvSpPr>
          <p:nvPr>
            <p:ph type="sldNum" sz="quarter" idx="5"/>
          </p:nvPr>
        </p:nvSpPr>
        <p:spPr/>
        <p:txBody>
          <a:bodyPr/>
          <a:lstStyle/>
          <a:p>
            <a:fld id="{DCB3242B-37FF-4656-A9F1-17B449207FDB}" type="slidenum">
              <a:rPr lang="zh-CN" altLang="en-US" smtClean="0"/>
              <a:t>3</a:t>
            </a:fld>
            <a:endParaRPr lang="zh-CN" altLang="en-US"/>
          </a:p>
        </p:txBody>
      </p:sp>
    </p:spTree>
    <p:extLst>
      <p:ext uri="{BB962C8B-B14F-4D97-AF65-F5344CB8AC3E}">
        <p14:creationId xmlns:p14="http://schemas.microsoft.com/office/powerpoint/2010/main" val="385536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245B9A-7274-FA25-FF6B-4A8B2D7F2D96}"/>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19E111C6-B348-2C78-54DD-054EE597D2A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48E93AD4-47C3-596C-17E4-B8259673CF63}"/>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39D06D8E-685F-1930-CC80-464979111BAB}"/>
              </a:ext>
            </a:extLst>
          </p:cNvPr>
          <p:cNvSpPr>
            <a:spLocks noGrp="1"/>
          </p:cNvSpPr>
          <p:nvPr>
            <p:ph type="sldNum" sz="quarter" idx="5"/>
          </p:nvPr>
        </p:nvSpPr>
        <p:spPr/>
        <p:txBody>
          <a:bodyPr/>
          <a:lstStyle/>
          <a:p>
            <a:fld id="{DCB3242B-37FF-4656-A9F1-17B449207FDB}" type="slidenum">
              <a:rPr lang="zh-CN" altLang="en-US" smtClean="0"/>
              <a:t>12</a:t>
            </a:fld>
            <a:endParaRPr lang="zh-CN" altLang="en-US"/>
          </a:p>
        </p:txBody>
      </p:sp>
    </p:spTree>
    <p:extLst>
      <p:ext uri="{BB962C8B-B14F-4D97-AF65-F5344CB8AC3E}">
        <p14:creationId xmlns:p14="http://schemas.microsoft.com/office/powerpoint/2010/main" val="16178693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66E94-7140-0B40-8C29-D1A14842733A}"/>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01ED1A3-4306-3023-DE31-7F60D3ED7F21}"/>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CAD0D6F-94F9-20B0-8E92-AB14680CEA9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Times New Roman" panose="02020603050405020304" pitchFamily="18" charset="0"/>
              </a:rPr>
              <a:t>The curved shape of EF reflected local magnetic geometry?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dirty="0">
                <a:latin typeface="Times New Roman" panose="02020603050405020304" pitchFamily="18" charset="0"/>
                <a:cs typeface="Times New Roman" panose="02020603050405020304" pitchFamily="18" charset="0"/>
              </a:rPr>
              <a:t>Can the eruption path be predicted by potential field?</a:t>
            </a:r>
          </a:p>
          <a:p>
            <a:endParaRPr lang="zh-CN" altLang="en-US" dirty="0"/>
          </a:p>
        </p:txBody>
      </p:sp>
      <p:sp>
        <p:nvSpPr>
          <p:cNvPr id="4" name="灯片编号占位符 3">
            <a:extLst>
              <a:ext uri="{FF2B5EF4-FFF2-40B4-BE49-F238E27FC236}">
                <a16:creationId xmlns:a16="http://schemas.microsoft.com/office/drawing/2014/main" id="{2DB9D342-17D7-AFED-CE5B-064FCF3F20BE}"/>
              </a:ext>
            </a:extLst>
          </p:cNvPr>
          <p:cNvSpPr>
            <a:spLocks noGrp="1"/>
          </p:cNvSpPr>
          <p:nvPr>
            <p:ph type="sldNum" sz="quarter" idx="5"/>
          </p:nvPr>
        </p:nvSpPr>
        <p:spPr/>
        <p:txBody>
          <a:bodyPr/>
          <a:lstStyle/>
          <a:p>
            <a:fld id="{DCB3242B-37FF-4656-A9F1-17B449207FDB}" type="slidenum">
              <a:rPr lang="zh-CN" altLang="en-US" smtClean="0"/>
              <a:t>13</a:t>
            </a:fld>
            <a:endParaRPr lang="zh-CN" altLang="en-US"/>
          </a:p>
        </p:txBody>
      </p:sp>
    </p:spTree>
    <p:extLst>
      <p:ext uri="{BB962C8B-B14F-4D97-AF65-F5344CB8AC3E}">
        <p14:creationId xmlns:p14="http://schemas.microsoft.com/office/powerpoint/2010/main" val="10541660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FC638-2D2F-94A8-B260-E5C7784E1CF7}"/>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630E1FA-7F08-055F-1B2B-794594D1E009}"/>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ACF4E3F9-F073-C735-6361-8BC72D6FB250}"/>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623EAC26-FCC0-0CD8-58BE-36493FAB442B}"/>
              </a:ext>
            </a:extLst>
          </p:cNvPr>
          <p:cNvSpPr>
            <a:spLocks noGrp="1"/>
          </p:cNvSpPr>
          <p:nvPr>
            <p:ph type="sldNum" sz="quarter" idx="5"/>
          </p:nvPr>
        </p:nvSpPr>
        <p:spPr/>
        <p:txBody>
          <a:bodyPr/>
          <a:lstStyle/>
          <a:p>
            <a:fld id="{DCB3242B-37FF-4656-A9F1-17B449207FDB}" type="slidenum">
              <a:rPr lang="zh-CN" altLang="en-US" smtClean="0"/>
              <a:t>14</a:t>
            </a:fld>
            <a:endParaRPr lang="zh-CN" altLang="en-US"/>
          </a:p>
        </p:txBody>
      </p:sp>
    </p:spTree>
    <p:extLst>
      <p:ext uri="{BB962C8B-B14F-4D97-AF65-F5344CB8AC3E}">
        <p14:creationId xmlns:p14="http://schemas.microsoft.com/office/powerpoint/2010/main" val="33319948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4E1E0E-AFB2-4871-5B89-AA5C0E88D3A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A746067D-BC82-1667-B986-CDF666F7079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FA8AD407-654C-CD47-CF2B-EB18BA0E6CFF}"/>
              </a:ext>
            </a:extLst>
          </p:cNvPr>
          <p:cNvSpPr>
            <a:spLocks noGrp="1"/>
          </p:cNvSpPr>
          <p:nvPr>
            <p:ph type="body" idx="1"/>
          </p:nvPr>
        </p:nvSpPr>
        <p:spPr/>
        <p:txBody>
          <a:bodyPr/>
          <a:lstStyle/>
          <a:p>
            <a:r>
              <a:rPr lang="en-US" altLang="zh-CN" dirty="0"/>
              <a:t>Note that the decay index only described the decay of overlying magnetic field, if we only consider the expansion of a magnetic flux rope. But magnetic flux ropes have different performance in solar eruptions, so there are some failed-torus regimes, It means that even though the decay index is larger than the critical value, the eruption could be failed. The first regime is that a torus-unstable flux rope can be confined by the external toroidal field, corresponding to the kink-stable </a:t>
            </a:r>
            <a:r>
              <a:rPr lang="en-US" altLang="zh-CN"/>
              <a:t>flux rope.</a:t>
            </a:r>
            <a:endParaRPr lang="zh-CN" altLang="en-US" dirty="0"/>
          </a:p>
        </p:txBody>
      </p:sp>
      <p:sp>
        <p:nvSpPr>
          <p:cNvPr id="4" name="灯片编号占位符 3">
            <a:extLst>
              <a:ext uri="{FF2B5EF4-FFF2-40B4-BE49-F238E27FC236}">
                <a16:creationId xmlns:a16="http://schemas.microsoft.com/office/drawing/2014/main" id="{F7D79579-4A2A-24B6-FE5C-6A526BFA62B8}"/>
              </a:ext>
            </a:extLst>
          </p:cNvPr>
          <p:cNvSpPr>
            <a:spLocks noGrp="1"/>
          </p:cNvSpPr>
          <p:nvPr>
            <p:ph type="sldNum" sz="quarter" idx="5"/>
          </p:nvPr>
        </p:nvSpPr>
        <p:spPr/>
        <p:txBody>
          <a:bodyPr/>
          <a:lstStyle/>
          <a:p>
            <a:fld id="{DCB3242B-37FF-4656-A9F1-17B449207FDB}" type="slidenum">
              <a:rPr lang="zh-CN" altLang="en-US" smtClean="0"/>
              <a:t>4</a:t>
            </a:fld>
            <a:endParaRPr lang="zh-CN" altLang="en-US"/>
          </a:p>
        </p:txBody>
      </p:sp>
    </p:spTree>
    <p:extLst>
      <p:ext uri="{BB962C8B-B14F-4D97-AF65-F5344CB8AC3E}">
        <p14:creationId xmlns:p14="http://schemas.microsoft.com/office/powerpoint/2010/main" val="39408546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25ABED-AE3D-2603-1F76-9B9F850AC831}"/>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D70A4E7-48A1-5BB5-74F9-6D583F98C432}"/>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BA58A150-B3C9-DB0B-2EA5-7A6F35820C64}"/>
              </a:ext>
            </a:extLst>
          </p:cNvPr>
          <p:cNvSpPr>
            <a:spLocks noGrp="1"/>
          </p:cNvSpPr>
          <p:nvPr>
            <p:ph type="body" idx="1"/>
          </p:nvPr>
        </p:nvSpPr>
        <p:spPr/>
        <p:txBody>
          <a:bodyPr/>
          <a:lstStyle/>
          <a:p>
            <a:r>
              <a:rPr lang="en-US" altLang="zh-CN" dirty="0"/>
              <a:t>As an example, shearing motion along with magnetic flux cancellation can convert arcade field to the helical field, and contribute to the formation and eruption of magnetic flux ropes. In the tether-cutting model, the flux cancellation convert the overlying magnetic field to the core field, so both the two trigger conditions are fulfilled. Whether the eruption is successful depends on the driver. </a:t>
            </a:r>
            <a:endParaRPr lang="zh-CN" altLang="en-US" dirty="0"/>
          </a:p>
        </p:txBody>
      </p:sp>
      <p:sp>
        <p:nvSpPr>
          <p:cNvPr id="4" name="灯片编号占位符 3">
            <a:extLst>
              <a:ext uri="{FF2B5EF4-FFF2-40B4-BE49-F238E27FC236}">
                <a16:creationId xmlns:a16="http://schemas.microsoft.com/office/drawing/2014/main" id="{2CFA9541-A43F-3127-5C05-E326E6DF6A67}"/>
              </a:ext>
            </a:extLst>
          </p:cNvPr>
          <p:cNvSpPr>
            <a:spLocks noGrp="1"/>
          </p:cNvSpPr>
          <p:nvPr>
            <p:ph type="sldNum" sz="quarter" idx="5"/>
          </p:nvPr>
        </p:nvSpPr>
        <p:spPr/>
        <p:txBody>
          <a:bodyPr/>
          <a:lstStyle/>
          <a:p>
            <a:fld id="{DCB3242B-37FF-4656-A9F1-17B449207FDB}" type="slidenum">
              <a:rPr lang="zh-CN" altLang="en-US" smtClean="0"/>
              <a:t>5</a:t>
            </a:fld>
            <a:endParaRPr lang="zh-CN" altLang="en-US"/>
          </a:p>
        </p:txBody>
      </p:sp>
    </p:spTree>
    <p:extLst>
      <p:ext uri="{BB962C8B-B14F-4D97-AF65-F5344CB8AC3E}">
        <p14:creationId xmlns:p14="http://schemas.microsoft.com/office/powerpoint/2010/main" val="443704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DA2335-804B-EBAD-66F3-92AF6893DA3C}"/>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3C8AE0DD-542F-8635-0B7B-2D68FCD1A28B}"/>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4E43E87-3DB3-9166-4624-648BCD0111B7}"/>
              </a:ext>
            </a:extLst>
          </p:cNvPr>
          <p:cNvSpPr>
            <a:spLocks noGrp="1"/>
          </p:cNvSpPr>
          <p:nvPr>
            <p:ph type="body" idx="1"/>
          </p:nvPr>
        </p:nvSpPr>
        <p:spPr/>
        <p:txBody>
          <a:bodyPr/>
          <a:lstStyle/>
          <a:p>
            <a:r>
              <a:rPr lang="en-US" altLang="zh-CN" dirty="0"/>
              <a:t>As an example, shearing motion along with magnetic flux cancellation can convert arcade field to the helical field, and contribute to the formation and eruption of magnetic flux ropes. In the tether-cutting model, the flux cancellation convert the overlying magnetic field to the core field, so both the two trigger conditions are fulfilled. Whether the eruption is successful depends on the driver. </a:t>
            </a:r>
            <a:endParaRPr lang="zh-CN" altLang="en-US" dirty="0"/>
          </a:p>
        </p:txBody>
      </p:sp>
      <p:sp>
        <p:nvSpPr>
          <p:cNvPr id="4" name="灯片编号占位符 3">
            <a:extLst>
              <a:ext uri="{FF2B5EF4-FFF2-40B4-BE49-F238E27FC236}">
                <a16:creationId xmlns:a16="http://schemas.microsoft.com/office/drawing/2014/main" id="{7F4BB7B1-3DEF-75E9-0D81-9151C3505571}"/>
              </a:ext>
            </a:extLst>
          </p:cNvPr>
          <p:cNvSpPr>
            <a:spLocks noGrp="1"/>
          </p:cNvSpPr>
          <p:nvPr>
            <p:ph type="sldNum" sz="quarter" idx="5"/>
          </p:nvPr>
        </p:nvSpPr>
        <p:spPr/>
        <p:txBody>
          <a:bodyPr/>
          <a:lstStyle/>
          <a:p>
            <a:fld id="{DCB3242B-37FF-4656-A9F1-17B449207FDB}" type="slidenum">
              <a:rPr lang="zh-CN" altLang="en-US" smtClean="0"/>
              <a:t>6</a:t>
            </a:fld>
            <a:endParaRPr lang="zh-CN" altLang="en-US"/>
          </a:p>
        </p:txBody>
      </p:sp>
    </p:spTree>
    <p:extLst>
      <p:ext uri="{BB962C8B-B14F-4D97-AF65-F5344CB8AC3E}">
        <p14:creationId xmlns:p14="http://schemas.microsoft.com/office/powerpoint/2010/main" val="108787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C827AB-3AAD-EAE2-CC1F-32273A9D1602}"/>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E470E0A-9D92-8275-2018-8697D5C3704A}"/>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C73915FF-8827-C2B3-A535-6111F16CB23B}"/>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1F93F813-6F19-5D76-BCB3-EDAB27886979}"/>
              </a:ext>
            </a:extLst>
          </p:cNvPr>
          <p:cNvSpPr>
            <a:spLocks noGrp="1"/>
          </p:cNvSpPr>
          <p:nvPr>
            <p:ph type="sldNum" sz="quarter" idx="5"/>
          </p:nvPr>
        </p:nvSpPr>
        <p:spPr/>
        <p:txBody>
          <a:bodyPr/>
          <a:lstStyle/>
          <a:p>
            <a:fld id="{DCB3242B-37FF-4656-A9F1-17B449207FDB}" type="slidenum">
              <a:rPr lang="zh-CN" altLang="en-US" smtClean="0"/>
              <a:t>7</a:t>
            </a:fld>
            <a:endParaRPr lang="zh-CN" altLang="en-US"/>
          </a:p>
        </p:txBody>
      </p:sp>
    </p:spTree>
    <p:extLst>
      <p:ext uri="{BB962C8B-B14F-4D97-AF65-F5344CB8AC3E}">
        <p14:creationId xmlns:p14="http://schemas.microsoft.com/office/powerpoint/2010/main" val="668491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72624-E0C9-70AE-AA17-12AED27171C8}"/>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5DBD594D-89CF-797F-7474-FC74E088E40F}"/>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0369576-F333-DF4F-77EB-E7EC37D650CE}"/>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BC96ABE5-BB44-788A-74FC-ADFDF284C483}"/>
              </a:ext>
            </a:extLst>
          </p:cNvPr>
          <p:cNvSpPr>
            <a:spLocks noGrp="1"/>
          </p:cNvSpPr>
          <p:nvPr>
            <p:ph type="sldNum" sz="quarter" idx="5"/>
          </p:nvPr>
        </p:nvSpPr>
        <p:spPr/>
        <p:txBody>
          <a:bodyPr/>
          <a:lstStyle/>
          <a:p>
            <a:fld id="{DCB3242B-37FF-4656-A9F1-17B449207FDB}" type="slidenum">
              <a:rPr lang="zh-CN" altLang="en-US" smtClean="0"/>
              <a:t>8</a:t>
            </a:fld>
            <a:endParaRPr lang="zh-CN" altLang="en-US"/>
          </a:p>
        </p:txBody>
      </p:sp>
    </p:spTree>
    <p:extLst>
      <p:ext uri="{BB962C8B-B14F-4D97-AF65-F5344CB8AC3E}">
        <p14:creationId xmlns:p14="http://schemas.microsoft.com/office/powerpoint/2010/main" val="2878865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8C7C7-00D1-668A-8FD0-2FB8A5E97D2F}"/>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3ADB5CB-D077-2AA5-31F9-321A3468D7C3}"/>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2190B48F-3BA7-CF1D-2F20-C7027C624D24}"/>
              </a:ext>
            </a:extLst>
          </p:cNvPr>
          <p:cNvSpPr>
            <a:spLocks noGrp="1"/>
          </p:cNvSpPr>
          <p:nvPr>
            <p:ph type="body" idx="1"/>
          </p:nvPr>
        </p:nvSpPr>
        <p:spPr/>
        <p:txBody>
          <a:bodyPr/>
          <a:lstStyle/>
          <a:p>
            <a:endParaRPr lang="zh-CN" altLang="en-US" dirty="0"/>
          </a:p>
        </p:txBody>
      </p:sp>
      <p:sp>
        <p:nvSpPr>
          <p:cNvPr id="4" name="灯片编号占位符 3">
            <a:extLst>
              <a:ext uri="{FF2B5EF4-FFF2-40B4-BE49-F238E27FC236}">
                <a16:creationId xmlns:a16="http://schemas.microsoft.com/office/drawing/2014/main" id="{8F205C74-F0B2-5354-CDEB-4D0AB6A79D53}"/>
              </a:ext>
            </a:extLst>
          </p:cNvPr>
          <p:cNvSpPr>
            <a:spLocks noGrp="1"/>
          </p:cNvSpPr>
          <p:nvPr>
            <p:ph type="sldNum" sz="quarter" idx="5"/>
          </p:nvPr>
        </p:nvSpPr>
        <p:spPr/>
        <p:txBody>
          <a:bodyPr/>
          <a:lstStyle/>
          <a:p>
            <a:fld id="{DCB3242B-37FF-4656-A9F1-17B449207FDB}" type="slidenum">
              <a:rPr lang="zh-CN" altLang="en-US" smtClean="0"/>
              <a:t>9</a:t>
            </a:fld>
            <a:endParaRPr lang="zh-CN" altLang="en-US"/>
          </a:p>
        </p:txBody>
      </p:sp>
    </p:spTree>
    <p:extLst>
      <p:ext uri="{BB962C8B-B14F-4D97-AF65-F5344CB8AC3E}">
        <p14:creationId xmlns:p14="http://schemas.microsoft.com/office/powerpoint/2010/main" val="28637658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6F629-3149-C3F9-91DF-D5059B9E923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D151B7E7-FE8B-B475-EFA7-B2ED99620D9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52F8FF88-E96C-6C54-0C63-2902C4E37F55}"/>
              </a:ext>
            </a:extLst>
          </p:cNvPr>
          <p:cNvSpPr>
            <a:spLocks noGrp="1"/>
          </p:cNvSpPr>
          <p:nvPr>
            <p:ph type="body" idx="1"/>
          </p:nvPr>
        </p:nvSpPr>
        <p:spPr/>
        <p:txBody>
          <a:bodyPr/>
          <a:lstStyle/>
          <a:p>
            <a:r>
              <a:rPr lang="en-US" altLang="zh-CN" dirty="0"/>
              <a:t>As an example, shearing motion along with magnetic flux cancellation can convert arcade field to the helical field, and contribute to the formation and eruption of magnetic flux ropes. In the tether-cutting model, the flux cancellation convert the overlying magnetic field to the core field, so both the two trigger conditions are fulfilled. Whether the eruption is successful depends on the driver. </a:t>
            </a:r>
            <a:endParaRPr lang="zh-CN" altLang="en-US" dirty="0"/>
          </a:p>
        </p:txBody>
      </p:sp>
      <p:sp>
        <p:nvSpPr>
          <p:cNvPr id="4" name="灯片编号占位符 3">
            <a:extLst>
              <a:ext uri="{FF2B5EF4-FFF2-40B4-BE49-F238E27FC236}">
                <a16:creationId xmlns:a16="http://schemas.microsoft.com/office/drawing/2014/main" id="{F911CCE3-ED20-448D-6509-9F83961590EB}"/>
              </a:ext>
            </a:extLst>
          </p:cNvPr>
          <p:cNvSpPr>
            <a:spLocks noGrp="1"/>
          </p:cNvSpPr>
          <p:nvPr>
            <p:ph type="sldNum" sz="quarter" idx="5"/>
          </p:nvPr>
        </p:nvSpPr>
        <p:spPr/>
        <p:txBody>
          <a:bodyPr/>
          <a:lstStyle/>
          <a:p>
            <a:fld id="{DCB3242B-37FF-4656-A9F1-17B449207FDB}" type="slidenum">
              <a:rPr lang="zh-CN" altLang="en-US" smtClean="0"/>
              <a:t>10</a:t>
            </a:fld>
            <a:endParaRPr lang="zh-CN" altLang="en-US"/>
          </a:p>
        </p:txBody>
      </p:sp>
    </p:spTree>
    <p:extLst>
      <p:ext uri="{BB962C8B-B14F-4D97-AF65-F5344CB8AC3E}">
        <p14:creationId xmlns:p14="http://schemas.microsoft.com/office/powerpoint/2010/main" val="27793930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8EE0EE-1771-F283-7D8A-DB552C894FB3}"/>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BB35271F-5332-EF01-90A5-8768036B45D0}"/>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056C6657-10E5-BBE9-AC23-77A23151DAED}"/>
              </a:ext>
            </a:extLst>
          </p:cNvPr>
          <p:cNvSpPr>
            <a:spLocks noGrp="1"/>
          </p:cNvSpPr>
          <p:nvPr>
            <p:ph type="body" idx="1"/>
          </p:nvPr>
        </p:nvSpPr>
        <p:spPr/>
        <p:txBody>
          <a:bodyPr/>
          <a:lstStyle/>
          <a:p>
            <a:r>
              <a:rPr lang="en-US" altLang="zh-CN" dirty="0"/>
              <a:t>As an example, shearing motion along with magnetic flux cancellation can convert arcade field to the helical field, and contribute to the formation and eruption of magnetic flux ropes. In the tether-cutting model, the flux cancellation convert the overlying magnetic field to the core field, so both the two trigger conditions are fulfilled. Whether the eruption is successful depends on the driver. </a:t>
            </a:r>
            <a:endParaRPr lang="zh-CN" altLang="en-US" dirty="0"/>
          </a:p>
        </p:txBody>
      </p:sp>
      <p:sp>
        <p:nvSpPr>
          <p:cNvPr id="4" name="灯片编号占位符 3">
            <a:extLst>
              <a:ext uri="{FF2B5EF4-FFF2-40B4-BE49-F238E27FC236}">
                <a16:creationId xmlns:a16="http://schemas.microsoft.com/office/drawing/2014/main" id="{B1F24619-D46A-5B2E-D3B8-8C3C6897D480}"/>
              </a:ext>
            </a:extLst>
          </p:cNvPr>
          <p:cNvSpPr>
            <a:spLocks noGrp="1"/>
          </p:cNvSpPr>
          <p:nvPr>
            <p:ph type="sldNum" sz="quarter" idx="5"/>
          </p:nvPr>
        </p:nvSpPr>
        <p:spPr/>
        <p:txBody>
          <a:bodyPr/>
          <a:lstStyle/>
          <a:p>
            <a:fld id="{DCB3242B-37FF-4656-A9F1-17B449207FDB}" type="slidenum">
              <a:rPr lang="zh-CN" altLang="en-US" smtClean="0"/>
              <a:t>11</a:t>
            </a:fld>
            <a:endParaRPr lang="zh-CN" altLang="en-US"/>
          </a:p>
        </p:txBody>
      </p:sp>
    </p:spTree>
    <p:extLst>
      <p:ext uri="{BB962C8B-B14F-4D97-AF65-F5344CB8AC3E}">
        <p14:creationId xmlns:p14="http://schemas.microsoft.com/office/powerpoint/2010/main" val="2158244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xml"/><Relationship Id="rId7" Type="http://schemas.openxmlformats.org/officeDocument/2006/relationships/image" Target="../media/image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1.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C3BF9B-3B9C-281A-194A-081E5FD7128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4BF42506-B572-1BD6-90F5-B5D391ED9D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014B07B8-BB77-4F49-E9F7-FB8608D65098}"/>
              </a:ext>
            </a:extLst>
          </p:cNvPr>
          <p:cNvSpPr>
            <a:spLocks noGrp="1"/>
          </p:cNvSpPr>
          <p:nvPr>
            <p:ph type="dt" sz="half" idx="10"/>
          </p:nvPr>
        </p:nvSpPr>
        <p:spPr/>
        <p:txBody>
          <a:bodyPr/>
          <a:lstStyle/>
          <a:p>
            <a:fld id="{7398B765-FC75-4BB3-BB96-936862C5C566}" type="datetime1">
              <a:rPr lang="zh-CN" altLang="en-US" smtClean="0"/>
              <a:t>2026/2/12</a:t>
            </a:fld>
            <a:endParaRPr lang="zh-CN" altLang="en-US"/>
          </a:p>
        </p:txBody>
      </p:sp>
      <p:sp>
        <p:nvSpPr>
          <p:cNvPr id="5" name="页脚占位符 4">
            <a:extLst>
              <a:ext uri="{FF2B5EF4-FFF2-40B4-BE49-F238E27FC236}">
                <a16:creationId xmlns:a16="http://schemas.microsoft.com/office/drawing/2014/main" id="{D9446395-664A-2726-604D-9886C8D8637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9A57A6B-FE52-0C53-D4F1-7380D468253A}"/>
              </a:ext>
            </a:extLst>
          </p:cNvPr>
          <p:cNvSpPr>
            <a:spLocks noGrp="1"/>
          </p:cNvSpPr>
          <p:nvPr>
            <p:ph type="sldNum" sz="quarter" idx="12"/>
          </p:nvPr>
        </p:nvSpPr>
        <p:spPr/>
        <p:txBody>
          <a:body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42442960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F16C77-4257-268A-0DE5-4CCB45AFA530}"/>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1C9F0E4-37FE-7D2C-168B-A83F116D52AD}"/>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D78FB2B-2765-733C-D88A-223AC8739B6E}"/>
              </a:ext>
            </a:extLst>
          </p:cNvPr>
          <p:cNvSpPr>
            <a:spLocks noGrp="1"/>
          </p:cNvSpPr>
          <p:nvPr>
            <p:ph type="dt" sz="half" idx="10"/>
          </p:nvPr>
        </p:nvSpPr>
        <p:spPr/>
        <p:txBody>
          <a:bodyPr/>
          <a:lstStyle/>
          <a:p>
            <a:fld id="{F2C4E50A-3A63-41F2-B939-655EFB9F663A}" type="datetime1">
              <a:rPr lang="zh-CN" altLang="en-US" smtClean="0"/>
              <a:t>2026/2/12</a:t>
            </a:fld>
            <a:endParaRPr lang="zh-CN" altLang="en-US"/>
          </a:p>
        </p:txBody>
      </p:sp>
      <p:sp>
        <p:nvSpPr>
          <p:cNvPr id="5" name="页脚占位符 4">
            <a:extLst>
              <a:ext uri="{FF2B5EF4-FFF2-40B4-BE49-F238E27FC236}">
                <a16:creationId xmlns:a16="http://schemas.microsoft.com/office/drawing/2014/main" id="{0B839BC2-1178-9A50-9A79-387348A0438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43275B7-1C43-BA84-F44B-4F7EC6AE1A2E}"/>
              </a:ext>
            </a:extLst>
          </p:cNvPr>
          <p:cNvSpPr>
            <a:spLocks noGrp="1"/>
          </p:cNvSpPr>
          <p:nvPr>
            <p:ph type="sldNum" sz="quarter" idx="12"/>
          </p:nvPr>
        </p:nvSpPr>
        <p:spPr/>
        <p:txBody>
          <a:body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15461057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BADAE1F-6412-9395-6556-FE823623A18A}"/>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78081223-DCFC-3D55-4A78-5E54D57E7D56}"/>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3912A40C-7F69-D34A-3924-98754FF33D6D}"/>
              </a:ext>
            </a:extLst>
          </p:cNvPr>
          <p:cNvSpPr>
            <a:spLocks noGrp="1"/>
          </p:cNvSpPr>
          <p:nvPr>
            <p:ph type="dt" sz="half" idx="10"/>
          </p:nvPr>
        </p:nvSpPr>
        <p:spPr/>
        <p:txBody>
          <a:bodyPr/>
          <a:lstStyle/>
          <a:p>
            <a:fld id="{5EBB204B-5EF4-442E-8479-39CDA021549D}" type="datetime1">
              <a:rPr lang="zh-CN" altLang="en-US" smtClean="0"/>
              <a:t>2026/2/12</a:t>
            </a:fld>
            <a:endParaRPr lang="zh-CN" altLang="en-US"/>
          </a:p>
        </p:txBody>
      </p:sp>
      <p:sp>
        <p:nvSpPr>
          <p:cNvPr id="5" name="页脚占位符 4">
            <a:extLst>
              <a:ext uri="{FF2B5EF4-FFF2-40B4-BE49-F238E27FC236}">
                <a16:creationId xmlns:a16="http://schemas.microsoft.com/office/drawing/2014/main" id="{75A6706D-4D4D-C612-29AB-472B6686F8F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290551B-4B97-35CD-AD92-C66B434DDFD9}"/>
              </a:ext>
            </a:extLst>
          </p:cNvPr>
          <p:cNvSpPr>
            <a:spLocks noGrp="1"/>
          </p:cNvSpPr>
          <p:nvPr>
            <p:ph type="sldNum" sz="quarter" idx="12"/>
          </p:nvPr>
        </p:nvSpPr>
        <p:spPr/>
        <p:txBody>
          <a:body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2162894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2_标题幻灯片">
    <p:bg>
      <p:bgPr>
        <a:solidFill>
          <a:srgbClr val="515983"/>
        </a:solidFill>
        <a:effectLst/>
      </p:bgPr>
    </p:bg>
    <p:spTree>
      <p:nvGrpSpPr>
        <p:cNvPr id="1" name=""/>
        <p:cNvGrpSpPr/>
        <p:nvPr/>
      </p:nvGrpSpPr>
      <p:grpSpPr>
        <a:xfrm>
          <a:off x="0" y="0"/>
          <a:ext cx="0" cy="0"/>
          <a:chOff x="0" y="0"/>
          <a:chExt cx="0" cy="0"/>
        </a:xfrm>
      </p:grpSpPr>
      <p:pic>
        <p:nvPicPr>
          <p:cNvPr id="9" name="图片 8" descr="底图-02"/>
          <p:cNvPicPr>
            <a:picLocks noChangeAspect="1"/>
          </p:cNvPicPr>
          <p:nvPr userDrawn="1">
            <p:custDataLst>
              <p:tags r:id="rId1"/>
            </p:custDataLst>
          </p:nvPr>
        </p:nvPicPr>
        <p:blipFill>
          <a:blip r:embed="rId7">
            <a:alphaModFix amt="50000"/>
          </a:blip>
          <a:stretch>
            <a:fillRect/>
          </a:stretch>
        </p:blipFill>
        <p:spPr>
          <a:xfrm>
            <a:off x="0" y="2218690"/>
            <a:ext cx="12192000" cy="4352290"/>
          </a:xfrm>
          <a:prstGeom prst="rect">
            <a:avLst/>
          </a:prstGeom>
        </p:spPr>
      </p:pic>
      <p:sp>
        <p:nvSpPr>
          <p:cNvPr id="16" name="日期占位符 15"/>
          <p:cNvSpPr>
            <a:spLocks noGrp="1"/>
          </p:cNvSpPr>
          <p:nvPr>
            <p:ph type="dt" sz="half" idx="10"/>
            <p:custDataLst>
              <p:tags r:id="rId2"/>
            </p:custDataLst>
          </p:nvPr>
        </p:nvSpPr>
        <p:spPr/>
        <p:txBody>
          <a:bodyPr/>
          <a:lstStyle/>
          <a:p>
            <a:fld id="{C5B5953D-99F9-47DE-A975-E8731D7BC317}" type="datetime1">
              <a:rPr lang="zh-CN" altLang="en-US" smtClean="0"/>
              <a:t>2026/2/12</a:t>
            </a:fld>
            <a:endParaRPr lang="zh-CN" altLang="en-US"/>
          </a:p>
        </p:txBody>
      </p:sp>
      <p:sp>
        <p:nvSpPr>
          <p:cNvPr id="17" name="页脚占位符 16"/>
          <p:cNvSpPr>
            <a:spLocks noGrp="1"/>
          </p:cNvSpPr>
          <p:nvPr>
            <p:ph type="ftr" sz="quarter" idx="11"/>
            <p:custDataLst>
              <p:tags r:id="rId3"/>
            </p:custDataLst>
          </p:nvPr>
        </p:nvSpPr>
        <p:spPr/>
        <p:txBody>
          <a:bodyPr/>
          <a:lstStyle/>
          <a:p>
            <a:endParaRPr lang="zh-CN" altLang="en-US" dirty="0"/>
          </a:p>
        </p:txBody>
      </p:sp>
      <p:sp>
        <p:nvSpPr>
          <p:cNvPr id="18" name="灯片编号占位符 17"/>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dirty="0"/>
          </a:p>
        </p:txBody>
      </p:sp>
      <p:pic>
        <p:nvPicPr>
          <p:cNvPr id="5" name="图片 4" descr="建筑-14"/>
          <p:cNvPicPr>
            <a:picLocks noChangeAspect="1"/>
          </p:cNvPicPr>
          <p:nvPr userDrawn="1">
            <p:custDataLst>
              <p:tags r:id="rId5"/>
            </p:custDataLst>
          </p:nvPr>
        </p:nvPicPr>
        <p:blipFill>
          <a:blip r:embed="rId8">
            <a:alphaModFix amt="10000"/>
          </a:blip>
          <a:stretch>
            <a:fillRect/>
          </a:stretch>
        </p:blipFill>
        <p:spPr>
          <a:xfrm>
            <a:off x="4404995" y="1135380"/>
            <a:ext cx="3321050" cy="3249930"/>
          </a:xfrm>
          <a:prstGeom prst="rect">
            <a:avLst/>
          </a:prstGeom>
        </p:spPr>
      </p:pic>
      <p:pic>
        <p:nvPicPr>
          <p:cNvPr id="2" name="图片 1" descr="底图-07"/>
          <p:cNvPicPr>
            <a:picLocks noChangeAspect="1"/>
          </p:cNvPicPr>
          <p:nvPr userDrawn="1"/>
        </p:nvPicPr>
        <p:blipFill>
          <a:blip r:embed="rId9"/>
          <a:stretch>
            <a:fillRect/>
          </a:stretch>
        </p:blipFill>
        <p:spPr>
          <a:xfrm>
            <a:off x="-420000" y="5700395"/>
            <a:ext cx="13032000" cy="1335780"/>
          </a:xfrm>
          <a:prstGeom prst="rect">
            <a:avLst/>
          </a:prstGeom>
        </p:spPr>
      </p:pic>
    </p:spTree>
    <p:extLst>
      <p:ext uri="{BB962C8B-B14F-4D97-AF65-F5344CB8AC3E}">
        <p14:creationId xmlns:p14="http://schemas.microsoft.com/office/powerpoint/2010/main" val="569753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A5DAD1-2B1F-3D96-8B57-CFD716E8056A}"/>
              </a:ext>
            </a:extLst>
          </p:cNvPr>
          <p:cNvSpPr>
            <a:spLocks noGrp="1"/>
          </p:cNvSpPr>
          <p:nvPr>
            <p:ph type="title"/>
          </p:nvPr>
        </p:nvSpPr>
        <p:spPr/>
        <p:txBody>
          <a:bodyPr/>
          <a:lstStyle>
            <a:lvl1pPr>
              <a:defRPr baseline="0">
                <a:latin typeface="Times New Roman" panose="02020603050405020304" pitchFamily="18" charset="0"/>
                <a:cs typeface="Times New Roman" panose="02020603050405020304" pitchFamily="18" charset="0"/>
              </a:defRPr>
            </a:lvl1pPr>
          </a:lstStyle>
          <a:p>
            <a:r>
              <a:rPr lang="zh-CN" altLang="en-US" dirty="0"/>
              <a:t>单击此处编辑母版标题样式</a:t>
            </a:r>
          </a:p>
        </p:txBody>
      </p:sp>
      <p:sp>
        <p:nvSpPr>
          <p:cNvPr id="3" name="内容占位符 2">
            <a:extLst>
              <a:ext uri="{FF2B5EF4-FFF2-40B4-BE49-F238E27FC236}">
                <a16:creationId xmlns:a16="http://schemas.microsoft.com/office/drawing/2014/main" id="{431174FD-EA9C-639D-2C4C-C53CE7BF8D02}"/>
              </a:ext>
            </a:extLst>
          </p:cNvPr>
          <p:cNvSpPr>
            <a:spLocks noGrp="1"/>
          </p:cNvSpPr>
          <p:nvPr>
            <p:ph idx="1"/>
          </p:nvPr>
        </p:nvSpPr>
        <p:spPr/>
        <p:txBody>
          <a:bodyPr/>
          <a:lstStyle>
            <a:lvl1pPr>
              <a:defRPr baseline="0">
                <a:latin typeface="Times New Roman" panose="02020603050405020304" pitchFamily="18" charset="0"/>
              </a:defRPr>
            </a:lvl1pPr>
            <a:lvl2pPr>
              <a:defRPr baseline="0">
                <a:latin typeface="Times New Roman" panose="02020603050405020304" pitchFamily="18" charset="0"/>
              </a:defRPr>
            </a:lvl2pPr>
            <a:lvl3pPr>
              <a:defRPr baseline="0">
                <a:latin typeface="Times New Roman" panose="02020603050405020304" pitchFamily="18" charset="0"/>
              </a:defRPr>
            </a:lvl3pPr>
            <a:lvl4pPr>
              <a:defRPr baseline="0">
                <a:latin typeface="Times New Roman" panose="02020603050405020304" pitchFamily="18" charset="0"/>
              </a:defRPr>
            </a:lvl4pPr>
            <a:lvl5pPr>
              <a:defRPr baseline="0">
                <a:latin typeface="Times New Roman" panose="02020603050405020304" pitchFamily="18" charset="0"/>
              </a:defRPr>
            </a:lvl5p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p>
        </p:txBody>
      </p:sp>
      <p:sp>
        <p:nvSpPr>
          <p:cNvPr id="4" name="日期占位符 3">
            <a:extLst>
              <a:ext uri="{FF2B5EF4-FFF2-40B4-BE49-F238E27FC236}">
                <a16:creationId xmlns:a16="http://schemas.microsoft.com/office/drawing/2014/main" id="{6E29E95F-2BAC-8151-F2EE-B40040106BF6}"/>
              </a:ext>
            </a:extLst>
          </p:cNvPr>
          <p:cNvSpPr>
            <a:spLocks noGrp="1"/>
          </p:cNvSpPr>
          <p:nvPr>
            <p:ph type="dt" sz="half" idx="10"/>
          </p:nvPr>
        </p:nvSpPr>
        <p:spPr/>
        <p:txBody>
          <a:bodyPr/>
          <a:lstStyle/>
          <a:p>
            <a:fld id="{16B2D9DD-D466-4FA4-AFEB-E8F73885C90C}" type="datetime1">
              <a:rPr lang="zh-CN" altLang="en-US" smtClean="0"/>
              <a:t>2026/2/12</a:t>
            </a:fld>
            <a:endParaRPr lang="zh-CN" altLang="en-US"/>
          </a:p>
        </p:txBody>
      </p:sp>
      <p:sp>
        <p:nvSpPr>
          <p:cNvPr id="5" name="页脚占位符 4">
            <a:extLst>
              <a:ext uri="{FF2B5EF4-FFF2-40B4-BE49-F238E27FC236}">
                <a16:creationId xmlns:a16="http://schemas.microsoft.com/office/drawing/2014/main" id="{E5F702E6-70CF-D288-B1B8-1BAA168CFB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7C5BA3-7F7B-F031-EE52-5F7F4086BD3C}"/>
              </a:ext>
            </a:extLst>
          </p:cNvPr>
          <p:cNvSpPr>
            <a:spLocks noGrp="1"/>
          </p:cNvSpPr>
          <p:nvPr>
            <p:ph type="sldNum" sz="quarter" idx="12"/>
          </p:nvPr>
        </p:nvSpPr>
        <p:spPr/>
        <p:txBody>
          <a:body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2249883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CB66A5-19EC-B5AE-C910-1A4C28BCC9A1}"/>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6ECAC80-00A0-6DC0-F256-CAA32B5F20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8C6E6B5E-749D-7960-83A7-08E61E690397}"/>
              </a:ext>
            </a:extLst>
          </p:cNvPr>
          <p:cNvSpPr>
            <a:spLocks noGrp="1"/>
          </p:cNvSpPr>
          <p:nvPr>
            <p:ph type="dt" sz="half" idx="10"/>
          </p:nvPr>
        </p:nvSpPr>
        <p:spPr/>
        <p:txBody>
          <a:bodyPr/>
          <a:lstStyle/>
          <a:p>
            <a:fld id="{B8E1A830-32A8-4633-B7CD-B9D72ACE99D0}" type="datetime1">
              <a:rPr lang="zh-CN" altLang="en-US" smtClean="0"/>
              <a:t>2026/2/12</a:t>
            </a:fld>
            <a:endParaRPr lang="zh-CN" altLang="en-US"/>
          </a:p>
        </p:txBody>
      </p:sp>
      <p:sp>
        <p:nvSpPr>
          <p:cNvPr id="5" name="页脚占位符 4">
            <a:extLst>
              <a:ext uri="{FF2B5EF4-FFF2-40B4-BE49-F238E27FC236}">
                <a16:creationId xmlns:a16="http://schemas.microsoft.com/office/drawing/2014/main" id="{28569BB2-06AD-2F66-C414-5E9B5F6DAF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A1D4EE-5ECF-C29F-EF17-A0142992D43E}"/>
              </a:ext>
            </a:extLst>
          </p:cNvPr>
          <p:cNvSpPr>
            <a:spLocks noGrp="1"/>
          </p:cNvSpPr>
          <p:nvPr>
            <p:ph type="sldNum" sz="quarter" idx="12"/>
          </p:nvPr>
        </p:nvSpPr>
        <p:spPr/>
        <p:txBody>
          <a:body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26297485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A5C40E6-8ED5-82BD-407A-355F35339076}"/>
              </a:ext>
            </a:extLst>
          </p:cNvPr>
          <p:cNvSpPr>
            <a:spLocks noGrp="1"/>
          </p:cNvSpPr>
          <p:nvPr>
            <p:ph type="title"/>
          </p:nvPr>
        </p:nvSpPr>
        <p:spPr/>
        <p:txBody>
          <a:bodyPr/>
          <a:lstStyle/>
          <a:p>
            <a:r>
              <a:rPr lang="zh-CN" altLang="en-US" dirty="0"/>
              <a:t>单击此处编辑母版标题样式</a:t>
            </a:r>
          </a:p>
        </p:txBody>
      </p:sp>
      <p:sp>
        <p:nvSpPr>
          <p:cNvPr id="3" name="内容占位符 2">
            <a:extLst>
              <a:ext uri="{FF2B5EF4-FFF2-40B4-BE49-F238E27FC236}">
                <a16:creationId xmlns:a16="http://schemas.microsoft.com/office/drawing/2014/main" id="{AB3C668A-6AED-1885-7E29-FFA8202C9AC5}"/>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7C9649E3-2312-3AE3-F700-EE224FE4CD01}"/>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A091FA4-BE08-1E8B-71A6-20AD4408A97E}"/>
              </a:ext>
            </a:extLst>
          </p:cNvPr>
          <p:cNvSpPr>
            <a:spLocks noGrp="1"/>
          </p:cNvSpPr>
          <p:nvPr>
            <p:ph type="dt" sz="half" idx="10"/>
          </p:nvPr>
        </p:nvSpPr>
        <p:spPr/>
        <p:txBody>
          <a:bodyPr/>
          <a:lstStyle/>
          <a:p>
            <a:fld id="{54673EB5-BC23-4B06-94CE-18895F73525B}" type="datetime1">
              <a:rPr lang="zh-CN" altLang="en-US" smtClean="0"/>
              <a:t>2026/2/12</a:t>
            </a:fld>
            <a:endParaRPr lang="zh-CN" altLang="en-US"/>
          </a:p>
        </p:txBody>
      </p:sp>
      <p:sp>
        <p:nvSpPr>
          <p:cNvPr id="6" name="页脚占位符 5">
            <a:extLst>
              <a:ext uri="{FF2B5EF4-FFF2-40B4-BE49-F238E27FC236}">
                <a16:creationId xmlns:a16="http://schemas.microsoft.com/office/drawing/2014/main" id="{58300ABC-BDED-5A30-67BB-DADF3924FEC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85E89F9-A532-D76C-19CD-1EBFA1C9C460}"/>
              </a:ext>
            </a:extLst>
          </p:cNvPr>
          <p:cNvSpPr>
            <a:spLocks noGrp="1"/>
          </p:cNvSpPr>
          <p:nvPr>
            <p:ph type="sldNum" sz="quarter" idx="12"/>
          </p:nvPr>
        </p:nvSpPr>
        <p:spPr/>
        <p:txBody>
          <a:body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52147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3C9864-3D41-3AFC-FBA0-4E42326BCBA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CE1551B-3F6C-652D-6B23-9319DDB074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10EA389-031B-20CF-DE3A-AC67DCA4FF6A}"/>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6B398B9F-416E-997B-4C57-9222DC37C3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8318D334-631C-617C-46BB-285AB39DED2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199D511-352A-C85C-0BDD-2A94F2A82B44}"/>
              </a:ext>
            </a:extLst>
          </p:cNvPr>
          <p:cNvSpPr>
            <a:spLocks noGrp="1"/>
          </p:cNvSpPr>
          <p:nvPr>
            <p:ph type="dt" sz="half" idx="10"/>
          </p:nvPr>
        </p:nvSpPr>
        <p:spPr/>
        <p:txBody>
          <a:bodyPr/>
          <a:lstStyle/>
          <a:p>
            <a:fld id="{2383C18F-20D6-41C3-A1FA-C17430C9CE0B}" type="datetime1">
              <a:rPr lang="zh-CN" altLang="en-US" smtClean="0"/>
              <a:t>2026/2/12</a:t>
            </a:fld>
            <a:endParaRPr lang="zh-CN" altLang="en-US"/>
          </a:p>
        </p:txBody>
      </p:sp>
      <p:sp>
        <p:nvSpPr>
          <p:cNvPr id="8" name="页脚占位符 7">
            <a:extLst>
              <a:ext uri="{FF2B5EF4-FFF2-40B4-BE49-F238E27FC236}">
                <a16:creationId xmlns:a16="http://schemas.microsoft.com/office/drawing/2014/main" id="{172F68A6-0813-E96A-1F48-DC722E21793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0C84891-2EDF-07BE-4E5A-40FC85C4F016}"/>
              </a:ext>
            </a:extLst>
          </p:cNvPr>
          <p:cNvSpPr>
            <a:spLocks noGrp="1"/>
          </p:cNvSpPr>
          <p:nvPr>
            <p:ph type="sldNum" sz="quarter" idx="12"/>
          </p:nvPr>
        </p:nvSpPr>
        <p:spPr/>
        <p:txBody>
          <a:body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15497109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CAB771-3886-8BFE-3FA7-6707B074F47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DB23BF-7AF4-81CA-F04C-009182D0782B}"/>
              </a:ext>
            </a:extLst>
          </p:cNvPr>
          <p:cNvSpPr>
            <a:spLocks noGrp="1"/>
          </p:cNvSpPr>
          <p:nvPr>
            <p:ph type="dt" sz="half" idx="10"/>
          </p:nvPr>
        </p:nvSpPr>
        <p:spPr/>
        <p:txBody>
          <a:bodyPr/>
          <a:lstStyle/>
          <a:p>
            <a:fld id="{C757C256-F299-42FA-A3D9-80626D3BA0A9}" type="datetime1">
              <a:rPr lang="zh-CN" altLang="en-US" smtClean="0"/>
              <a:t>2026/2/12</a:t>
            </a:fld>
            <a:endParaRPr lang="zh-CN" altLang="en-US"/>
          </a:p>
        </p:txBody>
      </p:sp>
      <p:sp>
        <p:nvSpPr>
          <p:cNvPr id="4" name="页脚占位符 3">
            <a:extLst>
              <a:ext uri="{FF2B5EF4-FFF2-40B4-BE49-F238E27FC236}">
                <a16:creationId xmlns:a16="http://schemas.microsoft.com/office/drawing/2014/main" id="{CBA9AFDC-1694-82CD-2C70-8F0D1C6471D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A775C73-68AF-3AF6-242D-7A3DE9E4B08C}"/>
              </a:ext>
            </a:extLst>
          </p:cNvPr>
          <p:cNvSpPr>
            <a:spLocks noGrp="1"/>
          </p:cNvSpPr>
          <p:nvPr>
            <p:ph type="sldNum" sz="quarter" idx="12"/>
          </p:nvPr>
        </p:nvSpPr>
        <p:spPr/>
        <p:txBody>
          <a:body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4463666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907E09F-F893-F1B9-713D-D4F4B45C0389}"/>
              </a:ext>
            </a:extLst>
          </p:cNvPr>
          <p:cNvSpPr>
            <a:spLocks noGrp="1"/>
          </p:cNvSpPr>
          <p:nvPr>
            <p:ph type="dt" sz="half" idx="10"/>
          </p:nvPr>
        </p:nvSpPr>
        <p:spPr/>
        <p:txBody>
          <a:bodyPr/>
          <a:lstStyle/>
          <a:p>
            <a:fld id="{FB8415DF-377C-4A72-A856-ADBCD5157D7C}" type="datetime1">
              <a:rPr lang="zh-CN" altLang="en-US" smtClean="0"/>
              <a:t>2026/2/12</a:t>
            </a:fld>
            <a:endParaRPr lang="zh-CN" altLang="en-US"/>
          </a:p>
        </p:txBody>
      </p:sp>
      <p:sp>
        <p:nvSpPr>
          <p:cNvPr id="3" name="页脚占位符 2">
            <a:extLst>
              <a:ext uri="{FF2B5EF4-FFF2-40B4-BE49-F238E27FC236}">
                <a16:creationId xmlns:a16="http://schemas.microsoft.com/office/drawing/2014/main" id="{DD906CFF-53B2-8304-86C9-222808F2A069}"/>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2A126C0A-B87A-F734-29E3-FADB93871463}"/>
              </a:ext>
            </a:extLst>
          </p:cNvPr>
          <p:cNvSpPr>
            <a:spLocks noGrp="1"/>
          </p:cNvSpPr>
          <p:nvPr>
            <p:ph type="sldNum" sz="quarter" idx="12"/>
          </p:nvPr>
        </p:nvSpPr>
        <p:spPr/>
        <p:txBody>
          <a:body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9881453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31C7F6-193A-7325-5657-92FA24F46918}"/>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018ED49-83F7-37C2-EC77-41226A37844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8D8315E8-E574-24BF-2C6C-E8D43C6D0C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07607E5-D681-A48B-DDBC-E13AC18DE786}"/>
              </a:ext>
            </a:extLst>
          </p:cNvPr>
          <p:cNvSpPr>
            <a:spLocks noGrp="1"/>
          </p:cNvSpPr>
          <p:nvPr>
            <p:ph type="dt" sz="half" idx="10"/>
          </p:nvPr>
        </p:nvSpPr>
        <p:spPr/>
        <p:txBody>
          <a:bodyPr/>
          <a:lstStyle/>
          <a:p>
            <a:fld id="{19B6298E-44A3-496B-8D9A-706FE0A048E5}" type="datetime1">
              <a:rPr lang="zh-CN" altLang="en-US" smtClean="0"/>
              <a:t>2026/2/12</a:t>
            </a:fld>
            <a:endParaRPr lang="zh-CN" altLang="en-US"/>
          </a:p>
        </p:txBody>
      </p:sp>
      <p:sp>
        <p:nvSpPr>
          <p:cNvPr id="6" name="页脚占位符 5">
            <a:extLst>
              <a:ext uri="{FF2B5EF4-FFF2-40B4-BE49-F238E27FC236}">
                <a16:creationId xmlns:a16="http://schemas.microsoft.com/office/drawing/2014/main" id="{90FB0DDA-9B4F-97E7-4DCC-674145E232D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F33D409-6742-B3E6-54EC-33F01B9F4477}"/>
              </a:ext>
            </a:extLst>
          </p:cNvPr>
          <p:cNvSpPr>
            <a:spLocks noGrp="1"/>
          </p:cNvSpPr>
          <p:nvPr>
            <p:ph type="sldNum" sz="quarter" idx="12"/>
          </p:nvPr>
        </p:nvSpPr>
        <p:spPr/>
        <p:txBody>
          <a:body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28261334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C60CF7-9D13-2E86-9191-E27066CEB5A4}"/>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252B35F-CCB0-65B1-F3B9-C0A4211B23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6DD6FAB-0CE5-D7F4-9C02-CA0BD3D9A4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8B44327-FC58-17C7-7247-9A275E358BE1}"/>
              </a:ext>
            </a:extLst>
          </p:cNvPr>
          <p:cNvSpPr>
            <a:spLocks noGrp="1"/>
          </p:cNvSpPr>
          <p:nvPr>
            <p:ph type="dt" sz="half" idx="10"/>
          </p:nvPr>
        </p:nvSpPr>
        <p:spPr/>
        <p:txBody>
          <a:bodyPr/>
          <a:lstStyle/>
          <a:p>
            <a:fld id="{4150BE14-6D9F-4EBA-A3E6-2D7449F30583}" type="datetime1">
              <a:rPr lang="zh-CN" altLang="en-US" smtClean="0"/>
              <a:t>2026/2/12</a:t>
            </a:fld>
            <a:endParaRPr lang="zh-CN" altLang="en-US"/>
          </a:p>
        </p:txBody>
      </p:sp>
      <p:sp>
        <p:nvSpPr>
          <p:cNvPr id="6" name="页脚占位符 5">
            <a:extLst>
              <a:ext uri="{FF2B5EF4-FFF2-40B4-BE49-F238E27FC236}">
                <a16:creationId xmlns:a16="http://schemas.microsoft.com/office/drawing/2014/main" id="{92D5D7CA-ED4A-5709-B4F6-4292B92B8B2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73B0E96-BFB0-64EA-4CF0-F9F479ACAD46}"/>
              </a:ext>
            </a:extLst>
          </p:cNvPr>
          <p:cNvSpPr>
            <a:spLocks noGrp="1"/>
          </p:cNvSpPr>
          <p:nvPr>
            <p:ph type="sldNum" sz="quarter" idx="12"/>
          </p:nvPr>
        </p:nvSpPr>
        <p:spPr/>
        <p:txBody>
          <a:body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1644142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389E602A-7C59-E5A7-42DC-29448BC921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0C83C2A-F6C8-C1A1-D9BD-270ED9E3106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3D1269C-A438-C195-DD48-E64BCC6357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7835280-03C2-4B51-B921-B2D56B6F1A64}" type="datetime1">
              <a:rPr lang="zh-CN" altLang="en-US" smtClean="0"/>
              <a:t>2026/2/12</a:t>
            </a:fld>
            <a:endParaRPr lang="zh-CN" altLang="en-US"/>
          </a:p>
        </p:txBody>
      </p:sp>
      <p:sp>
        <p:nvSpPr>
          <p:cNvPr id="5" name="页脚占位符 4">
            <a:extLst>
              <a:ext uri="{FF2B5EF4-FFF2-40B4-BE49-F238E27FC236}">
                <a16:creationId xmlns:a16="http://schemas.microsoft.com/office/drawing/2014/main" id="{3AFF945B-FF6E-E6D9-CE3E-655284C7D8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E0452BE6-1F41-2E67-3DD7-11DADCCC32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10DF6F-487C-4E80-A478-CB6461B755EF}" type="slidenum">
              <a:rPr lang="zh-CN" altLang="en-US" smtClean="0"/>
              <a:t>‹#›</a:t>
            </a:fld>
            <a:endParaRPr lang="zh-CN" altLang="en-US"/>
          </a:p>
        </p:txBody>
      </p:sp>
    </p:spTree>
    <p:extLst>
      <p:ext uri="{BB962C8B-B14F-4D97-AF65-F5344CB8AC3E}">
        <p14:creationId xmlns:p14="http://schemas.microsoft.com/office/powerpoint/2010/main" val="2337726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6.png"/><Relationship Id="rId2" Type="http://schemas.openxmlformats.org/officeDocument/2006/relationships/tags" Target="../tags/tag7.xml"/><Relationship Id="rId1" Type="http://schemas.openxmlformats.org/officeDocument/2006/relationships/tags" Target="../tags/tag6.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50.xml"/><Relationship Id="rId7" Type="http://schemas.openxmlformats.org/officeDocument/2006/relationships/tags" Target="../tags/tag52.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video" Target="../media/media2.mp4"/><Relationship Id="rId11" Type="http://schemas.openxmlformats.org/officeDocument/2006/relationships/image" Target="../media/image25.jpeg"/><Relationship Id="rId5" Type="http://schemas.microsoft.com/office/2007/relationships/media" Target="../media/media2.mp4"/><Relationship Id="rId10" Type="http://schemas.openxmlformats.org/officeDocument/2006/relationships/image" Target="../media/image24.png"/><Relationship Id="rId4" Type="http://schemas.openxmlformats.org/officeDocument/2006/relationships/tags" Target="../tags/tag51.xml"/><Relationship Id="rId9"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55.xml"/><Relationship Id="rId7" Type="http://schemas.openxmlformats.org/officeDocument/2006/relationships/notesSlide" Target="../notesSlides/notesSlide9.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slideLayout" Target="../slideLayouts/slideLayout7.xml"/><Relationship Id="rId5" Type="http://schemas.openxmlformats.org/officeDocument/2006/relationships/tags" Target="../tags/tag57.xml"/><Relationship Id="rId4" Type="http://schemas.openxmlformats.org/officeDocument/2006/relationships/tags" Target="../tags/tag56.xml"/><Relationship Id="rId9" Type="http://schemas.openxmlformats.org/officeDocument/2006/relationships/image" Target="../media/image26.tmp"/></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tags" Target="../tags/tag60.xml"/><Relationship Id="rId7" Type="http://schemas.openxmlformats.org/officeDocument/2006/relationships/notesSlide" Target="../notesSlides/notesSlide1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slideLayout" Target="../slideLayouts/slideLayout7.xml"/><Relationship Id="rId5" Type="http://schemas.openxmlformats.org/officeDocument/2006/relationships/tags" Target="../tags/tag62.xml"/><Relationship Id="rId4" Type="http://schemas.openxmlformats.org/officeDocument/2006/relationships/tags" Target="../tags/tag61.xml"/><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65.xml"/><Relationship Id="rId7" Type="http://schemas.openxmlformats.org/officeDocument/2006/relationships/notesSlide" Target="../notesSlides/notesSlide11.xml"/><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slideLayout" Target="../slideLayouts/slideLayout7.xml"/><Relationship Id="rId11" Type="http://schemas.openxmlformats.org/officeDocument/2006/relationships/image" Target="../media/image27.jpeg"/><Relationship Id="rId5" Type="http://schemas.openxmlformats.org/officeDocument/2006/relationships/tags" Target="../tags/tag67.xml"/><Relationship Id="rId10" Type="http://schemas.openxmlformats.org/officeDocument/2006/relationships/image" Target="../media/image30.jpeg"/><Relationship Id="rId4" Type="http://schemas.openxmlformats.org/officeDocument/2006/relationships/tags" Target="../tags/tag66.xml"/><Relationship Id="rId9"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70.xml"/><Relationship Id="rId7" Type="http://schemas.openxmlformats.org/officeDocument/2006/relationships/notesSlide" Target="../notesSlides/notesSlide12.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slideLayout" Target="../slideLayouts/slideLayout7.xml"/><Relationship Id="rId5" Type="http://schemas.openxmlformats.org/officeDocument/2006/relationships/tags" Target="../tags/tag72.xml"/><Relationship Id="rId4" Type="http://schemas.openxmlformats.org/officeDocument/2006/relationships/tags" Target="../tags/tag71.xml"/></Relationships>
</file>

<file path=ppt/slides/_rels/slide2.xml.rels><?xml version="1.0" encoding="UTF-8" standalone="yes"?>
<Relationships xmlns="http://schemas.openxmlformats.org/package/2006/relationships"><Relationship Id="rId3" Type="http://schemas.openxmlformats.org/officeDocument/2006/relationships/tags" Target="../tags/tag10.xml"/><Relationship Id="rId7" Type="http://schemas.openxmlformats.org/officeDocument/2006/relationships/image" Target="../media/image6.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Layout" Target="../slideLayouts/slideLayout7.xml"/><Relationship Id="rId5" Type="http://schemas.openxmlformats.org/officeDocument/2006/relationships/tags" Target="../tags/tag12.xml"/><Relationship Id="rId4" Type="http://schemas.openxmlformats.org/officeDocument/2006/relationships/tags" Target="../tags/tag11.xml"/></Relationships>
</file>

<file path=ppt/slides/_rels/slide3.xml.rels><?xml version="1.0" encoding="UTF-8" standalone="yes"?>
<Relationships xmlns="http://schemas.openxmlformats.org/package/2006/relationships"><Relationship Id="rId8" Type="http://schemas.openxmlformats.org/officeDocument/2006/relationships/image" Target="../media/image7.tmp"/><Relationship Id="rId3" Type="http://schemas.openxmlformats.org/officeDocument/2006/relationships/tags" Target="../tags/tag15.xml"/><Relationship Id="rId7" Type="http://schemas.openxmlformats.org/officeDocument/2006/relationships/notesSlide" Target="../notesSlides/notesSlide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7.xml"/><Relationship Id="rId5" Type="http://schemas.openxmlformats.org/officeDocument/2006/relationships/tags" Target="../tags/tag17.xml"/><Relationship Id="rId10" Type="http://schemas.openxmlformats.org/officeDocument/2006/relationships/image" Target="../media/image6.png"/><Relationship Id="rId4" Type="http://schemas.openxmlformats.org/officeDocument/2006/relationships/tags" Target="../tags/tag16.xml"/><Relationship Id="rId9" Type="http://schemas.openxmlformats.org/officeDocument/2006/relationships/image" Target="../media/image8.tmp"/></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tags" Target="../tags/tag20.xml"/><Relationship Id="rId7" Type="http://schemas.openxmlformats.org/officeDocument/2006/relationships/notesSlide" Target="../notesSlides/notesSlide2.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Layout" Target="../slideLayouts/slideLayout7.xml"/><Relationship Id="rId5" Type="http://schemas.openxmlformats.org/officeDocument/2006/relationships/tags" Target="../tags/tag22.xml"/><Relationship Id="rId10" Type="http://schemas.openxmlformats.org/officeDocument/2006/relationships/image" Target="../media/image11.tmp"/><Relationship Id="rId4" Type="http://schemas.openxmlformats.org/officeDocument/2006/relationships/tags" Target="../tags/tag21.xml"/><Relationship Id="rId9" Type="http://schemas.openxmlformats.org/officeDocument/2006/relationships/image" Target="../media/image10.tmp"/></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25.xml"/><Relationship Id="rId7" Type="http://schemas.openxmlformats.org/officeDocument/2006/relationships/notesSlide" Target="../notesSlides/notesSlide3.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7.xml"/><Relationship Id="rId11" Type="http://schemas.openxmlformats.org/officeDocument/2006/relationships/image" Target="../media/image14.tmp"/><Relationship Id="rId5" Type="http://schemas.openxmlformats.org/officeDocument/2006/relationships/tags" Target="../tags/tag27.xml"/><Relationship Id="rId10" Type="http://schemas.openxmlformats.org/officeDocument/2006/relationships/image" Target="../media/image13.jpg"/><Relationship Id="rId4" Type="http://schemas.openxmlformats.org/officeDocument/2006/relationships/tags" Target="../tags/tag26.xml"/><Relationship Id="rId9" Type="http://schemas.openxmlformats.org/officeDocument/2006/relationships/image" Target="../media/image12.jp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0.xml"/><Relationship Id="rId7" Type="http://schemas.openxmlformats.org/officeDocument/2006/relationships/notesSlide" Target="../notesSlides/notesSlide4.xm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slideLayout" Target="../slideLayouts/slideLayout7.xml"/><Relationship Id="rId11" Type="http://schemas.openxmlformats.org/officeDocument/2006/relationships/image" Target="../media/image17.png"/><Relationship Id="rId5" Type="http://schemas.openxmlformats.org/officeDocument/2006/relationships/tags" Target="../tags/tag32.xml"/><Relationship Id="rId10" Type="http://schemas.openxmlformats.org/officeDocument/2006/relationships/image" Target="../media/image16.png"/><Relationship Id="rId4" Type="http://schemas.openxmlformats.org/officeDocument/2006/relationships/tags" Target="../tags/tag3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tags" Target="../tags/tag35.xml"/><Relationship Id="rId7" Type="http://schemas.openxmlformats.org/officeDocument/2006/relationships/notesSlide" Target="../notesSlides/notesSlide5.xml"/><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slideLayout" Target="../slideLayouts/slideLayout7.xml"/><Relationship Id="rId11" Type="http://schemas.openxmlformats.org/officeDocument/2006/relationships/image" Target="../media/image20.png"/><Relationship Id="rId5" Type="http://schemas.openxmlformats.org/officeDocument/2006/relationships/tags" Target="../tags/tag37.xml"/><Relationship Id="rId10" Type="http://schemas.openxmlformats.org/officeDocument/2006/relationships/image" Target="../media/image19.png"/><Relationship Id="rId4" Type="http://schemas.openxmlformats.org/officeDocument/2006/relationships/tags" Target="../tags/tag36.xml"/><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7.xml"/><Relationship Id="rId3" Type="http://schemas.openxmlformats.org/officeDocument/2006/relationships/tags" Target="../tags/tag40.xml"/><Relationship Id="rId7" Type="http://schemas.openxmlformats.org/officeDocument/2006/relationships/tags" Target="../tags/tag42.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video" Target="../media/media1.mp4"/><Relationship Id="rId11" Type="http://schemas.openxmlformats.org/officeDocument/2006/relationships/image" Target="../media/image22.jpeg"/><Relationship Id="rId5" Type="http://schemas.microsoft.com/office/2007/relationships/media" Target="../media/media1.mp4"/><Relationship Id="rId10" Type="http://schemas.openxmlformats.org/officeDocument/2006/relationships/image" Target="../media/image21.png"/><Relationship Id="rId4" Type="http://schemas.openxmlformats.org/officeDocument/2006/relationships/tags" Target="../tags/tag41.xml"/><Relationship Id="rId9"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45.xml"/><Relationship Id="rId7" Type="http://schemas.openxmlformats.org/officeDocument/2006/relationships/notesSlide" Target="../notesSlides/notesSlide7.xml"/><Relationship Id="rId2" Type="http://schemas.openxmlformats.org/officeDocument/2006/relationships/tags" Target="../tags/tag44.xml"/><Relationship Id="rId1" Type="http://schemas.openxmlformats.org/officeDocument/2006/relationships/tags" Target="../tags/tag43.xml"/><Relationship Id="rId6" Type="http://schemas.openxmlformats.org/officeDocument/2006/relationships/slideLayout" Target="../slideLayouts/slideLayout7.xml"/><Relationship Id="rId5" Type="http://schemas.openxmlformats.org/officeDocument/2006/relationships/tags" Target="../tags/tag47.xml"/><Relationship Id="rId4" Type="http://schemas.openxmlformats.org/officeDocument/2006/relationships/tags" Target="../tags/tag46.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alphaModFix amt="14000"/>
            <a:lum/>
          </a:blip>
          <a:srcRect/>
          <a:stretch>
            <a:fillRect t="-9000" b="-9000"/>
          </a:stretch>
        </a:blipFill>
        <a:effectLst/>
      </p:bgPr>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A1C291D1-FE33-BAE1-426D-C2C377EE81E9}"/>
              </a:ext>
            </a:extLst>
          </p:cNvPr>
          <p:cNvSpPr/>
          <p:nvPr/>
        </p:nvSpPr>
        <p:spPr>
          <a:xfrm>
            <a:off x="-65650" y="-70339"/>
            <a:ext cx="12323299" cy="6998677"/>
          </a:xfrm>
          <a:prstGeom prst="rect">
            <a:avLst/>
          </a:prstGeom>
          <a:solidFill>
            <a:srgbClr val="515983">
              <a:alpha val="72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a:extLst>
              <a:ext uri="{FF2B5EF4-FFF2-40B4-BE49-F238E27FC236}">
                <a16:creationId xmlns:a16="http://schemas.microsoft.com/office/drawing/2014/main" id="{1DB3B4D3-B566-9A4C-8A9F-B87E7F15C748}"/>
              </a:ext>
            </a:extLst>
          </p:cNvPr>
          <p:cNvSpPr txBox="1"/>
          <p:nvPr>
            <p:custDataLst>
              <p:tags r:id="rId1"/>
            </p:custDataLst>
          </p:nvPr>
        </p:nvSpPr>
        <p:spPr>
          <a:xfrm>
            <a:off x="492369" y="1604132"/>
            <a:ext cx="11078338" cy="3539430"/>
          </a:xfrm>
          <a:prstGeom prst="rect">
            <a:avLst/>
          </a:prstGeom>
          <a:noFill/>
        </p:spPr>
        <p:txBody>
          <a:bodyPr wrap="square" rtlCol="0">
            <a:spAutoFit/>
          </a:bodyPr>
          <a:lstStyle/>
          <a:p>
            <a:pPr algn="ct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Asymmetric Eruption and </a:t>
            </a:r>
            <a:r>
              <a:rPr lang="en-US" altLang="zh-CN" sz="4000" b="1" dirty="0" err="1">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Nonradial</a:t>
            </a:r>
            <a:r>
              <a:rPr lang="en-US" altLang="zh-CN"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 Propagation of a Solar Filament</a:t>
            </a:r>
          </a:p>
          <a:p>
            <a:pPr algn="ctr"/>
            <a:endParaRPr lang="en-US" altLang="zh-CN" sz="2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endParaRPr>
          </a:p>
          <a:p>
            <a:pPr algn="ctr"/>
            <a:r>
              <a:rPr lang="en-US" altLang="zh-CN" sz="2800" b="1"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Jianchao Xue*</a:t>
            </a:r>
            <a:r>
              <a:rPr lang="en-US" altLang="zh-CN" sz="2800"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 Li Feng*, Jun Chen*, Marco </a:t>
            </a:r>
            <a:r>
              <a:rPr lang="en-US" altLang="zh-CN" sz="2800" dirty="0" err="1">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Romoli</a:t>
            </a:r>
            <a:r>
              <a:rPr lang="en-US" altLang="zh-CN" sz="2800"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a:t>
            </a:r>
          </a:p>
          <a:p>
            <a:pPr algn="ctr"/>
            <a:r>
              <a:rPr lang="en-US" altLang="zh-CN" sz="2800"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*Purple Mountain Observatory, CAS, Nanjing, China</a:t>
            </a:r>
          </a:p>
          <a:p>
            <a:pPr algn="ctr"/>
            <a:r>
              <a:rPr lang="en-US" altLang="zh-CN" sz="2800" dirty="0">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rPr>
              <a:t>**University of Firenze, Florence, Italy</a:t>
            </a:r>
          </a:p>
          <a:p>
            <a:pPr algn="ctr"/>
            <a:endParaRPr lang="zh-CN" altLang="en-US" sz="4000" b="1" dirty="0">
              <a:solidFill>
                <a:schemeClr val="bg1"/>
              </a:solidFill>
              <a:effectLst>
                <a:outerShdw blurRad="38100" dist="38100" dir="2700000" algn="tl">
                  <a:srgbClr val="000000">
                    <a:alpha val="43137"/>
                  </a:srgbClr>
                </a:outerShdw>
              </a:effectLst>
              <a:latin typeface="Times New Roman" panose="02020603050405020304" pitchFamily="18" charset="0"/>
              <a:ea typeface="微软雅黑" panose="020B0503020204020204" charset="-122"/>
              <a:cs typeface="Times New Roman" panose="02020603050405020304" pitchFamily="18" charset="0"/>
              <a:sym typeface="+mn-ea"/>
            </a:endParaRPr>
          </a:p>
        </p:txBody>
      </p:sp>
      <p:sp>
        <p:nvSpPr>
          <p:cNvPr id="5" name="文本框 4">
            <a:extLst>
              <a:ext uri="{FF2B5EF4-FFF2-40B4-BE49-F238E27FC236}">
                <a16:creationId xmlns:a16="http://schemas.microsoft.com/office/drawing/2014/main" id="{C78193D8-0487-8768-17D6-735A7C8DB619}"/>
              </a:ext>
            </a:extLst>
          </p:cNvPr>
          <p:cNvSpPr txBox="1"/>
          <p:nvPr>
            <p:custDataLst>
              <p:tags r:id="rId2"/>
            </p:custDataLst>
          </p:nvPr>
        </p:nvSpPr>
        <p:spPr>
          <a:xfrm>
            <a:off x="5105400" y="4983309"/>
            <a:ext cx="2576195" cy="338554"/>
          </a:xfrm>
          <a:prstGeom prst="rect">
            <a:avLst/>
          </a:prstGeom>
          <a:noFill/>
        </p:spPr>
        <p:txBody>
          <a:bodyPr wrap="square" rtlCol="0" anchor="t">
            <a:spAutoFit/>
          </a:bodyPr>
          <a:lstStyle/>
          <a:p>
            <a:pPr algn="dist"/>
            <a:r>
              <a:rPr kumimoji="1" lang="en-US" altLang="zh-CN" sz="1600" u="sng"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rPr>
              <a:t>Torino, 2026-02</a:t>
            </a:r>
            <a:endParaRPr kumimoji="1" lang="zh-CN" altLang="en-US" sz="1600" u="sng" dirty="0">
              <a:solidFill>
                <a:schemeClr val="bg1"/>
              </a:solidFill>
              <a:effectLst>
                <a:outerShdw blurRad="38100" dist="38100" dir="2700000" algn="tl">
                  <a:srgbClr val="000000">
                    <a:alpha val="43137"/>
                  </a:srgbClr>
                </a:outerShdw>
              </a:effectLst>
              <a:latin typeface="微软雅黑" panose="020B0503020204020204" charset="-122"/>
              <a:ea typeface="微软雅黑" panose="020B0503020204020204" charset="-122"/>
              <a:sym typeface="+mn-ea"/>
            </a:endParaRPr>
          </a:p>
        </p:txBody>
      </p:sp>
      <p:pic>
        <p:nvPicPr>
          <p:cNvPr id="7" name="图片 6" descr="图形用户界面&#10;&#10;描述已自动生成">
            <a:extLst>
              <a:ext uri="{FF2B5EF4-FFF2-40B4-BE49-F238E27FC236}">
                <a16:creationId xmlns:a16="http://schemas.microsoft.com/office/drawing/2014/main" id="{9A041E78-D851-93D4-2616-A3C681E6D92A}"/>
              </a:ext>
            </a:extLst>
          </p:cNvPr>
          <p:cNvPicPr>
            <a:picLocks/>
          </p:cNvPicPr>
          <p:nvPr/>
        </p:nvPicPr>
        <p:blipFill>
          <a:blip r:embed="rId5">
            <a:alphaModFix amt="62000"/>
            <a:extLst>
              <a:ext uri="{BEBA8EAE-BF5A-486C-A8C5-ECC9F3942E4B}">
                <a14:imgProps xmlns:a14="http://schemas.microsoft.com/office/drawing/2010/main">
                  <a14:imgLayer r:embed="rId6">
                    <a14:imgEffect>
                      <a14:saturation sat="106000"/>
                    </a14:imgEffect>
                  </a14:imgLayer>
                </a14:imgProps>
              </a:ext>
              <a:ext uri="{28A0092B-C50C-407E-A947-70E740481C1C}">
                <a14:useLocalDpi xmlns:a14="http://schemas.microsoft.com/office/drawing/2010/main" val="0"/>
              </a:ext>
            </a:extLst>
          </a:blip>
          <a:srcRect l="32845" t="37500" r="21608" b="8749"/>
          <a:stretch/>
        </p:blipFill>
        <p:spPr>
          <a:xfrm>
            <a:off x="0" y="-37705"/>
            <a:ext cx="2243797" cy="1374136"/>
          </a:xfrm>
          <a:prstGeom prst="rect">
            <a:avLst/>
          </a:prstGeom>
        </p:spPr>
      </p:pic>
      <p:pic>
        <p:nvPicPr>
          <p:cNvPr id="13" name="图片 12" descr="徽标&#10;&#10;低可信度描述已自动生成">
            <a:extLst>
              <a:ext uri="{FF2B5EF4-FFF2-40B4-BE49-F238E27FC236}">
                <a16:creationId xmlns:a16="http://schemas.microsoft.com/office/drawing/2014/main" id="{095A678A-8678-FD6A-DA49-223EF09AC829}"/>
              </a:ext>
            </a:extLst>
          </p:cNvPr>
          <p:cNvPicPr>
            <a:picLocks noChangeAspect="1"/>
          </p:cNvPicPr>
          <p:nvPr/>
        </p:nvPicPr>
        <p:blipFill>
          <a:blip r:embed="rId7">
            <a:extLst>
              <a:ext uri="{28A0092B-C50C-407E-A947-70E740481C1C}">
                <a14:useLocalDpi xmlns:a14="http://schemas.microsoft.com/office/drawing/2010/main" val="0"/>
              </a:ext>
            </a:extLst>
          </a:blip>
          <a:srcRect t="8682" b="7427"/>
          <a:stretch/>
        </p:blipFill>
        <p:spPr>
          <a:xfrm>
            <a:off x="9643403" y="-37704"/>
            <a:ext cx="2485323" cy="1494822"/>
          </a:xfrm>
          <a:prstGeom prst="rect">
            <a:avLst/>
          </a:prstGeom>
        </p:spPr>
      </p:pic>
      <p:sp>
        <p:nvSpPr>
          <p:cNvPr id="4" name="灯片编号占位符 3">
            <a:extLst>
              <a:ext uri="{FF2B5EF4-FFF2-40B4-BE49-F238E27FC236}">
                <a16:creationId xmlns:a16="http://schemas.microsoft.com/office/drawing/2014/main" id="{A4E98FDA-112C-F3C6-5587-409D81C28D21}"/>
              </a:ext>
            </a:extLst>
          </p:cNvPr>
          <p:cNvSpPr>
            <a:spLocks noGrp="1"/>
          </p:cNvSpPr>
          <p:nvPr>
            <p:ph type="sldNum" sz="quarter" idx="12"/>
          </p:nvPr>
        </p:nvSpPr>
        <p:spPr/>
        <p:txBody>
          <a:bodyPr/>
          <a:lstStyle/>
          <a:p>
            <a:fld id="{49AE70B2-8BF9-45C0-BB95-33D1B9D3A854}" type="slidenum">
              <a:rPr lang="zh-CN" altLang="en-US" smtClean="0"/>
              <a:t>1</a:t>
            </a:fld>
            <a:endParaRPr lang="zh-CN" altLang="en-US" dirty="0"/>
          </a:p>
        </p:txBody>
      </p:sp>
    </p:spTree>
    <p:extLst>
      <p:ext uri="{BB962C8B-B14F-4D97-AF65-F5344CB8AC3E}">
        <p14:creationId xmlns:p14="http://schemas.microsoft.com/office/powerpoint/2010/main" val="3508130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68574-BDAE-477F-70F7-8FD926945BF6}"/>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BD254A14-EE2C-5599-1999-A46070C94E27}"/>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E3F1E265-64FD-6B57-E64D-3B2232CB51AA}"/>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42CFCAA7-6FE0-2A98-4F1D-AC3D273377D9}"/>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1E4D2145-7BD3-3485-C656-4E4DDAA35A60}"/>
                </a:ext>
              </a:extLst>
            </p:cNvPr>
            <p:cNvSpPr/>
            <p:nvPr>
              <p:custDataLst>
                <p:tags r:id="rId7"/>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595612D6-D2AF-2984-44BB-6B8596DFF4D0}"/>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849E9FC2-EF09-0E21-DA00-78C0B52E781D}"/>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03</a:t>
            </a:r>
          </a:p>
        </p:txBody>
      </p:sp>
      <p:sp>
        <p:nvSpPr>
          <p:cNvPr id="4" name="文本框 3">
            <a:extLst>
              <a:ext uri="{FF2B5EF4-FFF2-40B4-BE49-F238E27FC236}">
                <a16:creationId xmlns:a16="http://schemas.microsoft.com/office/drawing/2014/main" id="{DCBD3DB3-2516-D965-F9B0-5E3CD8A28029}"/>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Results</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sp>
        <p:nvSpPr>
          <p:cNvPr id="13" name="矩形 12">
            <a:extLst>
              <a:ext uri="{FF2B5EF4-FFF2-40B4-BE49-F238E27FC236}">
                <a16:creationId xmlns:a16="http://schemas.microsoft.com/office/drawing/2014/main" id="{A834A21D-0DB4-1DF7-9991-7994ED13EA18}"/>
              </a:ext>
            </a:extLst>
          </p:cNvPr>
          <p:cNvSpPr/>
          <p:nvPr/>
        </p:nvSpPr>
        <p:spPr>
          <a:xfrm>
            <a:off x="561675" y="968944"/>
            <a:ext cx="2492076"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Bursts and flows:</a:t>
            </a:r>
            <a:endParaRPr lang="zh-CN" altLang="en-US" sz="2400"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F72DD642-B1C9-F3B1-CE4D-4E1E6BA258A1}"/>
              </a:ext>
            </a:extLst>
          </p:cNvPr>
          <p:cNvSpPr>
            <a:spLocks noGrp="1"/>
          </p:cNvSpPr>
          <p:nvPr>
            <p:ph type="sldNum" sz="quarter" idx="12"/>
          </p:nvPr>
        </p:nvSpPr>
        <p:spPr/>
        <p:txBody>
          <a:bodyPr/>
          <a:lstStyle/>
          <a:p>
            <a:fld id="{7010DF6F-487C-4E80-A478-CB6461B755EF}" type="slidenum">
              <a:rPr lang="zh-CN" altLang="en-US" smtClean="0"/>
              <a:t>10</a:t>
            </a:fld>
            <a:endParaRPr lang="zh-CN" altLang="en-US"/>
          </a:p>
        </p:txBody>
      </p:sp>
      <p:pic>
        <p:nvPicPr>
          <p:cNvPr id="6" name="movie_2">
            <a:hlinkClick r:id="" action="ppaction://media"/>
            <a:extLst>
              <a:ext uri="{FF2B5EF4-FFF2-40B4-BE49-F238E27FC236}">
                <a16:creationId xmlns:a16="http://schemas.microsoft.com/office/drawing/2014/main" id="{7B072ACE-1332-384B-F200-8F4883B17FAE}"/>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207544" y="1620204"/>
            <a:ext cx="6705600" cy="3505200"/>
          </a:xfrm>
          <a:prstGeom prst="rect">
            <a:avLst/>
          </a:prstGeom>
        </p:spPr>
      </p:pic>
      <p:pic>
        <p:nvPicPr>
          <p:cNvPr id="11" name="Picture 3" descr="H:\mypaper\fe20230224\fig_flow_aia304_iris_v1.jpg">
            <a:extLst>
              <a:ext uri="{FF2B5EF4-FFF2-40B4-BE49-F238E27FC236}">
                <a16:creationId xmlns:a16="http://schemas.microsoft.com/office/drawing/2014/main" id="{287862EA-F8D8-A646-B389-12589B7EEE9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10200" y="228340"/>
            <a:ext cx="6400800" cy="5851525"/>
          </a:xfrm>
          <a:prstGeom prst="rect">
            <a:avLst/>
          </a:prstGeom>
          <a:noFill/>
          <a:extLst>
            <a:ext uri="{909E8E84-426E-40DD-AFC4-6F175D3DCCD1}">
              <a14:hiddenFill xmlns:a14="http://schemas.microsoft.com/office/drawing/2010/main">
                <a:solidFill>
                  <a:srgbClr val="FFFFFF"/>
                </a:solidFill>
              </a14:hiddenFill>
            </a:ext>
          </a:extLst>
        </p:spPr>
      </p:pic>
      <p:sp>
        <p:nvSpPr>
          <p:cNvPr id="12" name="文本框 11">
            <a:extLst>
              <a:ext uri="{FF2B5EF4-FFF2-40B4-BE49-F238E27FC236}">
                <a16:creationId xmlns:a16="http://schemas.microsoft.com/office/drawing/2014/main" id="{7EAACA99-5D21-BD55-9B2D-4FF931A3CA7A}"/>
              </a:ext>
            </a:extLst>
          </p:cNvPr>
          <p:cNvSpPr txBox="1"/>
          <p:nvPr/>
        </p:nvSpPr>
        <p:spPr>
          <a:xfrm>
            <a:off x="561675" y="5125404"/>
            <a:ext cx="4424393" cy="83099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400" dirty="0">
                <a:latin typeface="Times New Roman" panose="02020603050405020304" pitchFamily="18" charset="0"/>
                <a:cs typeface="Times New Roman" panose="02020603050405020304" pitchFamily="18" charset="0"/>
              </a:rPr>
              <a:t>Bursts drove flows from confined part to the eruptive part.</a:t>
            </a:r>
            <a:endParaRPr lang="zh-CN" alt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4518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00"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repeatCount="indefinite"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24019-C8AF-27C7-74AD-AC74742733B6}"/>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6B0ED095-D431-5769-E1A0-1CDC7E60F38F}"/>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79137A37-267E-576D-0EE2-7B593291311B}"/>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F99E4D46-C963-BA88-40DD-92B9136C570E}"/>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73972FEE-4113-A3C7-1656-8D0231BB6924}"/>
                </a:ext>
              </a:extLst>
            </p:cNvPr>
            <p:cNvSpPr/>
            <p:nvPr>
              <p:custDataLst>
                <p:tags r:id="rId5"/>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E3833211-D83D-3F89-7319-29A08485B37F}"/>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4768DAC3-03B0-A027-7D19-DB206F64435A}"/>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03</a:t>
            </a:r>
          </a:p>
        </p:txBody>
      </p:sp>
      <p:sp>
        <p:nvSpPr>
          <p:cNvPr id="4" name="文本框 3">
            <a:extLst>
              <a:ext uri="{FF2B5EF4-FFF2-40B4-BE49-F238E27FC236}">
                <a16:creationId xmlns:a16="http://schemas.microsoft.com/office/drawing/2014/main" id="{B04C7DB2-FC7E-F154-6A20-457C1F753F1D}"/>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Results</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sp>
        <p:nvSpPr>
          <p:cNvPr id="13" name="矩形 12">
            <a:extLst>
              <a:ext uri="{FF2B5EF4-FFF2-40B4-BE49-F238E27FC236}">
                <a16:creationId xmlns:a16="http://schemas.microsoft.com/office/drawing/2014/main" id="{28194869-4654-A762-DCB2-6259483C5372}"/>
              </a:ext>
            </a:extLst>
          </p:cNvPr>
          <p:cNvSpPr/>
          <p:nvPr/>
        </p:nvSpPr>
        <p:spPr>
          <a:xfrm>
            <a:off x="561674" y="1042230"/>
            <a:ext cx="5039745"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Precursors of the asymmetric eruption:</a:t>
            </a:r>
            <a:endParaRPr lang="zh-CN" altLang="en-US" sz="2400" dirty="0">
              <a:latin typeface="Times New Roman" panose="02020603050405020304" pitchFamily="18" charset="0"/>
              <a:cs typeface="Times New Roman" panose="02020603050405020304" pitchFamily="18" charset="0"/>
            </a:endParaRPr>
          </a:p>
        </p:txBody>
      </p:sp>
      <p:pic>
        <p:nvPicPr>
          <p:cNvPr id="24" name="图片 23" descr="徽标&#10;&#10;低可信度描述已自动生成">
            <a:extLst>
              <a:ext uri="{FF2B5EF4-FFF2-40B4-BE49-F238E27FC236}">
                <a16:creationId xmlns:a16="http://schemas.microsoft.com/office/drawing/2014/main" id="{C3FD4D49-C550-B8E5-D280-D411C23FBE5B}"/>
              </a:ext>
            </a:extLst>
          </p:cNvPr>
          <p:cNvPicPr>
            <a:picLocks noChangeAspect="1"/>
          </p:cNvPicPr>
          <p:nvPr/>
        </p:nvPicPr>
        <p:blipFill>
          <a:blip r:embed="rId8">
            <a:extLst>
              <a:ext uri="{28A0092B-C50C-407E-A947-70E740481C1C}">
                <a14:useLocalDpi xmlns:a14="http://schemas.microsoft.com/office/drawing/2010/main" val="0"/>
              </a:ext>
            </a:extLst>
          </a:blip>
          <a:srcRect t="8682" b="7427"/>
          <a:stretch/>
        </p:blipFill>
        <p:spPr>
          <a:xfrm>
            <a:off x="10446624" y="24796"/>
            <a:ext cx="1627503" cy="978878"/>
          </a:xfrm>
          <a:prstGeom prst="rect">
            <a:avLst/>
          </a:prstGeom>
        </p:spPr>
      </p:pic>
      <p:sp>
        <p:nvSpPr>
          <p:cNvPr id="2" name="灯片编号占位符 1">
            <a:extLst>
              <a:ext uri="{FF2B5EF4-FFF2-40B4-BE49-F238E27FC236}">
                <a16:creationId xmlns:a16="http://schemas.microsoft.com/office/drawing/2014/main" id="{4006920A-BA95-CD1E-57EB-F0C67CEAF957}"/>
              </a:ext>
            </a:extLst>
          </p:cNvPr>
          <p:cNvSpPr>
            <a:spLocks noGrp="1"/>
          </p:cNvSpPr>
          <p:nvPr>
            <p:ph type="sldNum" sz="quarter" idx="12"/>
          </p:nvPr>
        </p:nvSpPr>
        <p:spPr/>
        <p:txBody>
          <a:bodyPr/>
          <a:lstStyle/>
          <a:p>
            <a:fld id="{7010DF6F-487C-4E80-A478-CB6461B755EF}" type="slidenum">
              <a:rPr lang="zh-CN" altLang="en-US" smtClean="0"/>
              <a:t>11</a:t>
            </a:fld>
            <a:endParaRPr lang="zh-CN" altLang="en-US"/>
          </a:p>
        </p:txBody>
      </p:sp>
      <p:pic>
        <p:nvPicPr>
          <p:cNvPr id="25" name="图片 24" descr="图形用户界面, 应用程序&#10;&#10;描述已自动生成">
            <a:extLst>
              <a:ext uri="{FF2B5EF4-FFF2-40B4-BE49-F238E27FC236}">
                <a16:creationId xmlns:a16="http://schemas.microsoft.com/office/drawing/2014/main" id="{7175C08B-C0DB-FEDE-85FD-53259B75441A}"/>
              </a:ext>
            </a:extLst>
          </p:cNvPr>
          <p:cNvPicPr>
            <a:picLocks noChangeAspect="1"/>
          </p:cNvPicPr>
          <p:nvPr/>
        </p:nvPicPr>
        <p:blipFill>
          <a:blip r:embed="rId9">
            <a:extLst>
              <a:ext uri="{28A0092B-C50C-407E-A947-70E740481C1C}">
                <a14:useLocalDpi xmlns:a14="http://schemas.microsoft.com/office/drawing/2010/main" val="0"/>
              </a:ext>
            </a:extLst>
          </a:blip>
          <a:srcRect l="1426" t="20042" r="4671" b="17463"/>
          <a:stretch/>
        </p:blipFill>
        <p:spPr>
          <a:xfrm>
            <a:off x="332118" y="1742123"/>
            <a:ext cx="8357558" cy="3711865"/>
          </a:xfrm>
          <a:prstGeom prst="rect">
            <a:avLst/>
          </a:prstGeom>
        </p:spPr>
      </p:pic>
      <p:sp>
        <p:nvSpPr>
          <p:cNvPr id="26" name="文本框 25">
            <a:extLst>
              <a:ext uri="{FF2B5EF4-FFF2-40B4-BE49-F238E27FC236}">
                <a16:creationId xmlns:a16="http://schemas.microsoft.com/office/drawing/2014/main" id="{5F5C42FF-FE54-64CE-3D02-9D1748A2BD05}"/>
              </a:ext>
            </a:extLst>
          </p:cNvPr>
          <p:cNvSpPr txBox="1"/>
          <p:nvPr/>
        </p:nvSpPr>
        <p:spPr>
          <a:xfrm>
            <a:off x="5601419" y="1265677"/>
            <a:ext cx="3335547" cy="400110"/>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CHASE observations</a:t>
            </a:r>
            <a:endParaRPr lang="zh-CN" altLang="en-US" sz="2000" dirty="0">
              <a:latin typeface="Times New Roman" panose="02020603050405020304" pitchFamily="18" charset="0"/>
              <a:cs typeface="Times New Roman" panose="02020603050405020304" pitchFamily="18" charset="0"/>
            </a:endParaRPr>
          </a:p>
        </p:txBody>
      </p:sp>
      <p:sp>
        <p:nvSpPr>
          <p:cNvPr id="27" name="文本框 26">
            <a:extLst>
              <a:ext uri="{FF2B5EF4-FFF2-40B4-BE49-F238E27FC236}">
                <a16:creationId xmlns:a16="http://schemas.microsoft.com/office/drawing/2014/main" id="{B7635185-C3D3-86D7-7C24-D26EB97212EA}"/>
              </a:ext>
            </a:extLst>
          </p:cNvPr>
          <p:cNvSpPr txBox="1"/>
          <p:nvPr/>
        </p:nvSpPr>
        <p:spPr>
          <a:xfrm>
            <a:off x="8833450" y="2426897"/>
            <a:ext cx="2958126" cy="156966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400" dirty="0">
                <a:latin typeface="Times New Roman" panose="02020603050405020304" pitchFamily="18" charset="0"/>
                <a:cs typeface="Times New Roman" panose="02020603050405020304" pitchFamily="18" charset="0"/>
              </a:rPr>
              <a:t>Eruptive part:</a:t>
            </a:r>
          </a:p>
          <a:p>
            <a:pPr marL="179388" indent="-179388">
              <a:buFontTx/>
              <a:buChar char="-"/>
            </a:pPr>
            <a:r>
              <a:rPr lang="en-US" altLang="zh-CN" sz="2400" dirty="0">
                <a:latin typeface="Times New Roman" panose="02020603050405020304" pitchFamily="18" charset="0"/>
                <a:cs typeface="Times New Roman" panose="02020603050405020304" pitchFamily="18" charset="0"/>
              </a:rPr>
              <a:t>Larger cross-section</a:t>
            </a:r>
          </a:p>
          <a:p>
            <a:pPr marL="179388" indent="-179388">
              <a:buFontTx/>
              <a:buChar char="-"/>
            </a:pPr>
            <a:r>
              <a:rPr lang="en-US" altLang="zh-CN" sz="2400" dirty="0">
                <a:latin typeface="Times New Roman" panose="02020603050405020304" pitchFamily="18" charset="0"/>
                <a:cs typeface="Times New Roman" panose="02020603050405020304" pitchFamily="18" charset="0"/>
              </a:rPr>
              <a:t>More dynamic flows</a:t>
            </a:r>
          </a:p>
          <a:p>
            <a:pPr marL="179388" indent="-179388">
              <a:buFontTx/>
              <a:buChar char="-"/>
            </a:pPr>
            <a:r>
              <a:rPr lang="en-US" altLang="zh-CN" sz="2400" dirty="0">
                <a:latin typeface="Times New Roman" panose="02020603050405020304" pitchFamily="18" charset="0"/>
                <a:cs typeface="Times New Roman" panose="02020603050405020304" pitchFamily="18" charset="0"/>
              </a:rPr>
              <a:t>Continuous blueshift</a:t>
            </a:r>
            <a:endParaRPr lang="zh-CN" altLang="en-US" sz="2400"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8DD914F3-02E6-8A72-FAA4-09DCC76DBA88}"/>
              </a:ext>
            </a:extLst>
          </p:cNvPr>
          <p:cNvSpPr txBox="1"/>
          <p:nvPr/>
        </p:nvSpPr>
        <p:spPr>
          <a:xfrm>
            <a:off x="843877" y="5337729"/>
            <a:ext cx="5700023" cy="707886"/>
          </a:xfrm>
          <a:prstGeom prst="rect">
            <a:avLst/>
          </a:prstGeom>
          <a:noFill/>
        </p:spPr>
        <p:txBody>
          <a:bodyPr wrap="square" rtlCol="0">
            <a:spAutoFit/>
          </a:bodyPr>
          <a:lstStyle/>
          <a:p>
            <a:pPr marL="179388" indent="-179388">
              <a:buFontTx/>
              <a:buChar char="-"/>
            </a:pPr>
            <a:r>
              <a:rPr lang="en-US" altLang="zh-CN" sz="2000" dirty="0">
                <a:latin typeface="Times New Roman" panose="02020603050405020304" pitchFamily="18" charset="0"/>
                <a:cs typeface="Times New Roman" panose="02020603050405020304" pitchFamily="18" charset="0"/>
              </a:rPr>
              <a:t>Eastward flows were mainly </a:t>
            </a:r>
            <a:r>
              <a:rPr lang="en-US" altLang="zh-CN" sz="2000" dirty="0" err="1">
                <a:latin typeface="Times New Roman" panose="02020603050405020304" pitchFamily="18" charset="0"/>
                <a:cs typeface="Times New Roman" panose="02020603050405020304" pitchFamily="18" charset="0"/>
              </a:rPr>
              <a:t>blueshifted</a:t>
            </a:r>
            <a:endParaRPr lang="en-US" altLang="zh-CN" sz="2000" dirty="0">
              <a:latin typeface="Times New Roman" panose="02020603050405020304" pitchFamily="18" charset="0"/>
              <a:cs typeface="Times New Roman" panose="02020603050405020304" pitchFamily="18" charset="0"/>
            </a:endParaRPr>
          </a:p>
          <a:p>
            <a:pPr marL="179388" indent="-179388">
              <a:buFontTx/>
              <a:buChar char="-"/>
            </a:pPr>
            <a:r>
              <a:rPr lang="en-US" altLang="zh-CN" sz="2000" dirty="0">
                <a:latin typeface="Times New Roman" panose="02020603050405020304" pitchFamily="18" charset="0"/>
                <a:cs typeface="Times New Roman" panose="02020603050405020304" pitchFamily="18" charset="0"/>
              </a:rPr>
              <a:t>Returning flows were mainly redshifted</a:t>
            </a:r>
            <a:endParaRPr lang="zh-CN" altLang="en-US" sz="20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6466041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53F4CE-F282-D79B-8883-820981F867F7}"/>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142743D3-152C-0D96-79DF-A8B0C7552D42}"/>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B35768AE-5657-8967-7257-C8AF1C6F64DA}"/>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C82AF935-78FC-EC3F-B2A8-69649FB6317B}"/>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C21BC572-ACE9-75DA-D4C6-8CCB7E5E085F}"/>
                </a:ext>
              </a:extLst>
            </p:cNvPr>
            <p:cNvSpPr/>
            <p:nvPr>
              <p:custDataLst>
                <p:tags r:id="rId5"/>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D0ABC7E-4038-BF38-2F84-A586D9F179A0}"/>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13869F03-8E3B-895B-EA42-57104A5136EB}"/>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03</a:t>
            </a:r>
          </a:p>
        </p:txBody>
      </p:sp>
      <p:sp>
        <p:nvSpPr>
          <p:cNvPr id="4" name="文本框 3">
            <a:extLst>
              <a:ext uri="{FF2B5EF4-FFF2-40B4-BE49-F238E27FC236}">
                <a16:creationId xmlns:a16="http://schemas.microsoft.com/office/drawing/2014/main" id="{DF9791A3-C79B-4A2D-AEB5-E47CBBC599E6}"/>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Results</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sp>
        <p:nvSpPr>
          <p:cNvPr id="13" name="矩形 12">
            <a:extLst>
              <a:ext uri="{FF2B5EF4-FFF2-40B4-BE49-F238E27FC236}">
                <a16:creationId xmlns:a16="http://schemas.microsoft.com/office/drawing/2014/main" id="{6571A390-97E2-F24F-648E-7A217E4B7CE9}"/>
              </a:ext>
            </a:extLst>
          </p:cNvPr>
          <p:cNvSpPr/>
          <p:nvPr/>
        </p:nvSpPr>
        <p:spPr>
          <a:xfrm>
            <a:off x="475762" y="961112"/>
            <a:ext cx="3072921"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err="1">
                <a:latin typeface="Times New Roman" panose="02020603050405020304" pitchFamily="18" charset="0"/>
                <a:cs typeface="Times New Roman" panose="02020603050405020304" pitchFamily="18" charset="0"/>
              </a:rPr>
              <a:t>Nonradial</a:t>
            </a:r>
            <a:r>
              <a:rPr lang="en-US" altLang="zh-CN" sz="2400" dirty="0">
                <a:latin typeface="Times New Roman" panose="02020603050405020304" pitchFamily="18" charset="0"/>
                <a:cs typeface="Times New Roman" panose="02020603050405020304" pitchFamily="18" charset="0"/>
              </a:rPr>
              <a:t> propagation:</a:t>
            </a:r>
            <a:endParaRPr lang="zh-CN" altLang="en-US" sz="2400" dirty="0">
              <a:latin typeface="Times New Roman" panose="02020603050405020304" pitchFamily="18" charset="0"/>
              <a:cs typeface="Times New Roman" panose="02020603050405020304" pitchFamily="18" charset="0"/>
            </a:endParaRPr>
          </a:p>
        </p:txBody>
      </p:sp>
      <p:sp>
        <p:nvSpPr>
          <p:cNvPr id="2" name="灯片编号占位符 1">
            <a:extLst>
              <a:ext uri="{FF2B5EF4-FFF2-40B4-BE49-F238E27FC236}">
                <a16:creationId xmlns:a16="http://schemas.microsoft.com/office/drawing/2014/main" id="{B25D4586-E1E1-FF39-8309-78423B0999E1}"/>
              </a:ext>
            </a:extLst>
          </p:cNvPr>
          <p:cNvSpPr>
            <a:spLocks noGrp="1"/>
          </p:cNvSpPr>
          <p:nvPr>
            <p:ph type="sldNum" sz="quarter" idx="12"/>
          </p:nvPr>
        </p:nvSpPr>
        <p:spPr/>
        <p:txBody>
          <a:bodyPr/>
          <a:lstStyle/>
          <a:p>
            <a:fld id="{7010DF6F-487C-4E80-A478-CB6461B755EF}" type="slidenum">
              <a:rPr lang="zh-CN" altLang="en-US" smtClean="0"/>
              <a:t>12</a:t>
            </a:fld>
            <a:endParaRPr lang="zh-CN" altLang="en-US"/>
          </a:p>
        </p:txBody>
      </p:sp>
      <p:pic>
        <p:nvPicPr>
          <p:cNvPr id="6" name="Picture 2" descr="G:\data\fe230224\fig_corona_e.jpg">
            <a:extLst>
              <a:ext uri="{FF2B5EF4-FFF2-40B4-BE49-F238E27FC236}">
                <a16:creationId xmlns:a16="http://schemas.microsoft.com/office/drawing/2014/main" id="{7B04421F-A081-2D38-3B80-CF3AB8497EC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879610" y="224790"/>
            <a:ext cx="8001614" cy="5578506"/>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10348CEA-1137-009F-95A3-F2FB77D26964}"/>
              </a:ext>
            </a:extLst>
          </p:cNvPr>
          <p:cNvSpPr txBox="1"/>
          <p:nvPr/>
        </p:nvSpPr>
        <p:spPr>
          <a:xfrm>
            <a:off x="410127" y="1695406"/>
            <a:ext cx="3276600" cy="2554545"/>
          </a:xfrm>
          <a:prstGeom prst="rect">
            <a:avLst/>
          </a:prstGeom>
          <a:noFill/>
        </p:spPr>
        <p:txBody>
          <a:bodyPr wrap="square" rtlCol="0">
            <a:spAutoFit/>
          </a:bodyPr>
          <a:lstStyle/>
          <a:p>
            <a:pPr marL="342900" indent="-342900">
              <a:buFontTx/>
              <a:buChar char="-"/>
            </a:pPr>
            <a:r>
              <a:rPr lang="en-US" altLang="zh-CN" sz="2000" dirty="0">
                <a:latin typeface="Times New Roman" panose="02020603050405020304" pitchFamily="18" charset="0"/>
                <a:cs typeface="Times New Roman" panose="02020603050405020304" pitchFamily="18" charset="0"/>
              </a:rPr>
              <a:t>EF was initially poleward, consistent with the asymmetric eruption</a:t>
            </a:r>
          </a:p>
          <a:p>
            <a:pPr marL="342900" indent="-342900">
              <a:buFontTx/>
              <a:buChar char="-"/>
            </a:pPr>
            <a:r>
              <a:rPr lang="en-US" altLang="zh-CN" sz="2000" dirty="0">
                <a:latin typeface="Times New Roman" panose="02020603050405020304" pitchFamily="18" charset="0"/>
                <a:cs typeface="Times New Roman" panose="02020603050405020304" pitchFamily="18" charset="0"/>
              </a:rPr>
              <a:t>EF propagated </a:t>
            </a:r>
            <a:r>
              <a:rPr lang="en-US" altLang="zh-CN" sz="2000" dirty="0" err="1">
                <a:latin typeface="Times New Roman" panose="02020603050405020304" pitchFamily="18" charset="0"/>
                <a:cs typeface="Times New Roman" panose="02020603050405020304" pitchFamily="18" charset="0"/>
              </a:rPr>
              <a:t>nonradially</a:t>
            </a:r>
            <a:r>
              <a:rPr lang="en-US" altLang="zh-CN" sz="2000" dirty="0">
                <a:latin typeface="Times New Roman" panose="02020603050405020304" pitchFamily="18" charset="0"/>
                <a:cs typeface="Times New Roman" panose="02020603050405020304" pitchFamily="18" charset="0"/>
              </a:rPr>
              <a:t>, from poleward to CME</a:t>
            </a:r>
          </a:p>
          <a:p>
            <a:pPr marL="342900" indent="-342900">
              <a:buFontTx/>
              <a:buChar char="-"/>
            </a:pPr>
            <a:r>
              <a:rPr lang="en-US" altLang="zh-CN" sz="2000" dirty="0">
                <a:latin typeface="Times New Roman" panose="02020603050405020304" pitchFamily="18" charset="0"/>
                <a:cs typeface="Times New Roman" panose="02020603050405020304" pitchFamily="18" charset="0"/>
              </a:rPr>
              <a:t>CME propagated radially</a:t>
            </a:r>
          </a:p>
          <a:p>
            <a:pPr marL="342900" indent="-342900">
              <a:buFontTx/>
              <a:buChar char="-"/>
            </a:pPr>
            <a:r>
              <a:rPr lang="en-US" altLang="zh-CN" sz="2000" dirty="0">
                <a:latin typeface="Times New Roman" panose="02020603050405020304" pitchFamily="18" charset="0"/>
                <a:cs typeface="Times New Roman" panose="02020603050405020304" pitchFamily="18" charset="0"/>
              </a:rPr>
              <a:t>The shape of the EF in (e) depicted its trajectory</a:t>
            </a:r>
            <a:endParaRPr lang="zh-CN" altLang="en-US" sz="2000" dirty="0">
              <a:latin typeface="Times New Roman" panose="02020603050405020304" pitchFamily="18" charset="0"/>
              <a:cs typeface="Times New Roman" panose="02020603050405020304" pitchFamily="18" charset="0"/>
            </a:endParaRPr>
          </a:p>
        </p:txBody>
      </p:sp>
      <p:pic>
        <p:nvPicPr>
          <p:cNvPr id="15" name="图片 14" descr="图表, 雷达图&#10;&#10;描述已自动生成">
            <a:extLst>
              <a:ext uri="{FF2B5EF4-FFF2-40B4-BE49-F238E27FC236}">
                <a16:creationId xmlns:a16="http://schemas.microsoft.com/office/drawing/2014/main" id="{50E295E1-2F9C-6D29-27DB-20E0FAAFA345}"/>
              </a:ext>
            </a:extLst>
          </p:cNvPr>
          <p:cNvPicPr>
            <a:picLocks noChangeAspect="1"/>
          </p:cNvPicPr>
          <p:nvPr/>
        </p:nvPicPr>
        <p:blipFill>
          <a:blip r:embed="rId9">
            <a:extLst>
              <a:ext uri="{28A0092B-C50C-407E-A947-70E740481C1C}">
                <a14:useLocalDpi xmlns:a14="http://schemas.microsoft.com/office/drawing/2010/main" val="0"/>
              </a:ext>
            </a:extLst>
          </a:blip>
          <a:srcRect b="51460"/>
          <a:stretch/>
        </p:blipFill>
        <p:spPr>
          <a:xfrm>
            <a:off x="847019" y="4310394"/>
            <a:ext cx="2180578" cy="1633407"/>
          </a:xfrm>
          <a:prstGeom prst="rect">
            <a:avLst/>
          </a:prstGeom>
        </p:spPr>
      </p:pic>
    </p:spTree>
    <p:custDataLst>
      <p:tags r:id="rId1"/>
    </p:custDataLst>
    <p:extLst>
      <p:ext uri="{BB962C8B-B14F-4D97-AF65-F5344CB8AC3E}">
        <p14:creationId xmlns:p14="http://schemas.microsoft.com/office/powerpoint/2010/main" val="4160766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B33B01-94A2-0915-0786-A8A2CAD91E15}"/>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B37CEC3A-3048-7206-B6AC-E470B0BFCCD6}"/>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4EC8876C-C1F4-74F8-7C6A-1953EE3BF7A4}"/>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876CC1A2-10DF-DC98-B3F0-4B504A53C0E4}"/>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900E33EF-88B1-73F0-0B25-F6E449DFB809}"/>
                </a:ext>
              </a:extLst>
            </p:cNvPr>
            <p:cNvSpPr/>
            <p:nvPr>
              <p:custDataLst>
                <p:tags r:id="rId5"/>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AD228053-AD0E-CBDE-D8DB-4581D5746E91}"/>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2270EE98-9796-1A87-9D53-D655235F476E}"/>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04</a:t>
            </a:r>
          </a:p>
        </p:txBody>
      </p:sp>
      <p:sp>
        <p:nvSpPr>
          <p:cNvPr id="4" name="文本框 3">
            <a:extLst>
              <a:ext uri="{FF2B5EF4-FFF2-40B4-BE49-F238E27FC236}">
                <a16:creationId xmlns:a16="http://schemas.microsoft.com/office/drawing/2014/main" id="{FC6E5D86-28EB-8E31-4FE0-A7807BAC8417}"/>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Discussion</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sp>
        <p:nvSpPr>
          <p:cNvPr id="13" name="矩形 12">
            <a:extLst>
              <a:ext uri="{FF2B5EF4-FFF2-40B4-BE49-F238E27FC236}">
                <a16:creationId xmlns:a16="http://schemas.microsoft.com/office/drawing/2014/main" id="{45C971A2-9686-6BBE-A548-A7D99F942DC7}"/>
              </a:ext>
            </a:extLst>
          </p:cNvPr>
          <p:cNvSpPr/>
          <p:nvPr/>
        </p:nvSpPr>
        <p:spPr>
          <a:xfrm>
            <a:off x="578484" y="1014211"/>
            <a:ext cx="4373077"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Cause of the asymmetric eruption:</a:t>
            </a:r>
            <a:endParaRPr lang="zh-CN" altLang="en-US" sz="2400" dirty="0">
              <a:latin typeface="Times New Roman" panose="02020603050405020304" pitchFamily="18" charset="0"/>
              <a:cs typeface="Times New Roman" panose="02020603050405020304" pitchFamily="18" charset="0"/>
            </a:endParaRPr>
          </a:p>
        </p:txBody>
      </p:sp>
      <p:pic>
        <p:nvPicPr>
          <p:cNvPr id="24" name="图片 23" descr="徽标&#10;&#10;低可信度描述已自动生成">
            <a:extLst>
              <a:ext uri="{FF2B5EF4-FFF2-40B4-BE49-F238E27FC236}">
                <a16:creationId xmlns:a16="http://schemas.microsoft.com/office/drawing/2014/main" id="{D4B7F7B4-B98C-C5B9-4204-4F078458F94F}"/>
              </a:ext>
            </a:extLst>
          </p:cNvPr>
          <p:cNvPicPr>
            <a:picLocks noChangeAspect="1"/>
          </p:cNvPicPr>
          <p:nvPr/>
        </p:nvPicPr>
        <p:blipFill>
          <a:blip r:embed="rId8">
            <a:extLst>
              <a:ext uri="{28A0092B-C50C-407E-A947-70E740481C1C}">
                <a14:useLocalDpi xmlns:a14="http://schemas.microsoft.com/office/drawing/2010/main" val="0"/>
              </a:ext>
            </a:extLst>
          </a:blip>
          <a:srcRect t="8682" b="7427"/>
          <a:stretch/>
        </p:blipFill>
        <p:spPr>
          <a:xfrm>
            <a:off x="10446624" y="24796"/>
            <a:ext cx="1627503" cy="978878"/>
          </a:xfrm>
          <a:prstGeom prst="rect">
            <a:avLst/>
          </a:prstGeom>
        </p:spPr>
      </p:pic>
      <p:sp>
        <p:nvSpPr>
          <p:cNvPr id="2" name="灯片编号占位符 1">
            <a:extLst>
              <a:ext uri="{FF2B5EF4-FFF2-40B4-BE49-F238E27FC236}">
                <a16:creationId xmlns:a16="http://schemas.microsoft.com/office/drawing/2014/main" id="{D3D2849B-6A82-20F6-2F9C-AB9B6802E365}"/>
              </a:ext>
            </a:extLst>
          </p:cNvPr>
          <p:cNvSpPr>
            <a:spLocks noGrp="1"/>
          </p:cNvSpPr>
          <p:nvPr>
            <p:ph type="sldNum" sz="quarter" idx="12"/>
          </p:nvPr>
        </p:nvSpPr>
        <p:spPr/>
        <p:txBody>
          <a:bodyPr/>
          <a:lstStyle/>
          <a:p>
            <a:fld id="{7010DF6F-487C-4E80-A478-CB6461B755EF}" type="slidenum">
              <a:rPr lang="zh-CN" altLang="en-US" smtClean="0"/>
              <a:t>13</a:t>
            </a:fld>
            <a:endParaRPr lang="zh-CN" altLang="en-US" dirty="0"/>
          </a:p>
        </p:txBody>
      </p:sp>
      <p:pic>
        <p:nvPicPr>
          <p:cNvPr id="6" name="Picture 2" descr="G:\mypaper\FE20230224\cartoon.png">
            <a:extLst>
              <a:ext uri="{FF2B5EF4-FFF2-40B4-BE49-F238E27FC236}">
                <a16:creationId xmlns:a16="http://schemas.microsoft.com/office/drawing/2014/main" id="{0AB15D2C-6FD3-EFE8-6C0E-0693C255804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16720" y="2391954"/>
            <a:ext cx="3075718" cy="3925845"/>
          </a:xfrm>
          <a:prstGeom prst="rect">
            <a:avLst/>
          </a:prstGeom>
          <a:noFill/>
          <a:extLst>
            <a:ext uri="{909E8E84-426E-40DD-AFC4-6F175D3DCCD1}">
              <a14:hiddenFill xmlns:a14="http://schemas.microsoft.com/office/drawing/2010/main">
                <a:solidFill>
                  <a:srgbClr val="FFFFFF"/>
                </a:solidFill>
              </a14:hiddenFill>
            </a:ext>
          </a:extLst>
        </p:spPr>
      </p:pic>
      <p:sp>
        <p:nvSpPr>
          <p:cNvPr id="11" name="文本框 10">
            <a:extLst>
              <a:ext uri="{FF2B5EF4-FFF2-40B4-BE49-F238E27FC236}">
                <a16:creationId xmlns:a16="http://schemas.microsoft.com/office/drawing/2014/main" id="{7ABFC468-0318-7F10-26D1-40F673A56A3C}"/>
              </a:ext>
            </a:extLst>
          </p:cNvPr>
          <p:cNvSpPr txBox="1"/>
          <p:nvPr/>
        </p:nvSpPr>
        <p:spPr>
          <a:xfrm>
            <a:off x="515223" y="1672753"/>
            <a:ext cx="4971177" cy="707886"/>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Bursts enhanced the filament asymmetry:</a:t>
            </a:r>
          </a:p>
          <a:p>
            <a:r>
              <a:rPr lang="en-US" altLang="zh-CN" sz="2000" dirty="0">
                <a:latin typeface="Times New Roman" panose="02020603050405020304" pitchFamily="18" charset="0"/>
                <a:cs typeface="Times New Roman" panose="02020603050405020304" pitchFamily="18" charset="0"/>
              </a:rPr>
              <a:t>supply hot plasma, magnetic flux, &amp; helicity </a:t>
            </a:r>
            <a:endParaRPr lang="zh-CN" altLang="en-US" sz="2000" dirty="0">
              <a:latin typeface="Times New Roman" panose="02020603050405020304" pitchFamily="18" charset="0"/>
              <a:cs typeface="Times New Roman" panose="02020603050405020304" pitchFamily="18" charset="0"/>
            </a:endParaRPr>
          </a:p>
        </p:txBody>
      </p:sp>
      <p:sp>
        <p:nvSpPr>
          <p:cNvPr id="12" name="矩形 11">
            <a:extLst>
              <a:ext uri="{FF2B5EF4-FFF2-40B4-BE49-F238E27FC236}">
                <a16:creationId xmlns:a16="http://schemas.microsoft.com/office/drawing/2014/main" id="{7A174FD5-74DD-F3AC-AB12-A3781C9A4D16}"/>
              </a:ext>
            </a:extLst>
          </p:cNvPr>
          <p:cNvSpPr/>
          <p:nvPr/>
        </p:nvSpPr>
        <p:spPr>
          <a:xfrm>
            <a:off x="6366809" y="1008238"/>
            <a:ext cx="4594489"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Cause of the </a:t>
            </a:r>
            <a:r>
              <a:rPr lang="en-US" altLang="zh-CN" sz="2400" dirty="0" err="1">
                <a:latin typeface="Times New Roman" panose="02020603050405020304" pitchFamily="18" charset="0"/>
                <a:cs typeface="Times New Roman" panose="02020603050405020304" pitchFamily="18" charset="0"/>
              </a:rPr>
              <a:t>nonradial</a:t>
            </a:r>
            <a:r>
              <a:rPr lang="en-US" altLang="zh-CN" sz="2400" dirty="0">
                <a:latin typeface="Times New Roman" panose="02020603050405020304" pitchFamily="18" charset="0"/>
                <a:cs typeface="Times New Roman" panose="02020603050405020304" pitchFamily="18" charset="0"/>
              </a:rPr>
              <a:t> propagation:</a:t>
            </a:r>
            <a:endParaRPr lang="zh-CN" altLang="en-US" sz="2400" dirty="0">
              <a:latin typeface="Times New Roman" panose="02020603050405020304" pitchFamily="18" charset="0"/>
              <a:cs typeface="Times New Roman" panose="02020603050405020304" pitchFamily="18" charset="0"/>
            </a:endParaRPr>
          </a:p>
        </p:txBody>
      </p:sp>
      <p:sp>
        <p:nvSpPr>
          <p:cNvPr id="18" name="文本框 17">
            <a:extLst>
              <a:ext uri="{FF2B5EF4-FFF2-40B4-BE49-F238E27FC236}">
                <a16:creationId xmlns:a16="http://schemas.microsoft.com/office/drawing/2014/main" id="{3338B642-6D6D-B80A-BBF1-AF4AFDB09156}"/>
              </a:ext>
            </a:extLst>
          </p:cNvPr>
          <p:cNvSpPr txBox="1"/>
          <p:nvPr/>
        </p:nvSpPr>
        <p:spPr>
          <a:xfrm>
            <a:off x="6303548" y="1666775"/>
            <a:ext cx="4971177" cy="707886"/>
          </a:xfrm>
          <a:prstGeom prst="rect">
            <a:avLst/>
          </a:prstGeom>
          <a:noFill/>
        </p:spPr>
        <p:txBody>
          <a:bodyPr wrap="square" rtlCol="0">
            <a:spAutoFit/>
          </a:bodyPr>
          <a:lstStyle/>
          <a:p>
            <a:pPr marL="342900" indent="-342900">
              <a:buFontTx/>
              <a:buChar char="-"/>
            </a:pPr>
            <a:r>
              <a:rPr lang="en-US" altLang="zh-CN" sz="2000" dirty="0">
                <a:latin typeface="Times New Roman" panose="02020603050405020304" pitchFamily="18" charset="0"/>
                <a:cs typeface="Times New Roman" panose="02020603050405020304" pitchFamily="18" charset="0"/>
              </a:rPr>
              <a:t>Initially related to the asymmetric eruption</a:t>
            </a:r>
          </a:p>
          <a:p>
            <a:pPr marL="342900" indent="-342900">
              <a:buFontTx/>
              <a:buChar char="-"/>
            </a:pPr>
            <a:r>
              <a:rPr lang="en-US" altLang="zh-CN" sz="2000" dirty="0">
                <a:latin typeface="Times New Roman" panose="02020603050405020304" pitchFamily="18" charset="0"/>
                <a:cs typeface="Times New Roman" panose="02020603050405020304" pitchFamily="18" charset="0"/>
              </a:rPr>
              <a:t>Then following CME as a part of the CME</a:t>
            </a:r>
            <a:endParaRPr lang="zh-CN" altLang="en-US" sz="2000" dirty="0">
              <a:latin typeface="Times New Roman" panose="02020603050405020304" pitchFamily="18" charset="0"/>
              <a:cs typeface="Times New Roman" panose="02020603050405020304" pitchFamily="18" charset="0"/>
            </a:endParaRPr>
          </a:p>
        </p:txBody>
      </p:sp>
      <p:pic>
        <p:nvPicPr>
          <p:cNvPr id="21" name="Picture 2" descr="G:\data\fe230224\fig_pfss_sciuv.jpg">
            <a:extLst>
              <a:ext uri="{FF2B5EF4-FFF2-40B4-BE49-F238E27FC236}">
                <a16:creationId xmlns:a16="http://schemas.microsoft.com/office/drawing/2014/main" id="{ABC373CA-9428-D29C-E70D-019C77314D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03488" y="2400189"/>
            <a:ext cx="5721129" cy="2555494"/>
          </a:xfrm>
          <a:prstGeom prst="rect">
            <a:avLst/>
          </a:prstGeom>
          <a:noFill/>
          <a:extLst>
            <a:ext uri="{909E8E84-426E-40DD-AFC4-6F175D3DCCD1}">
              <a14:hiddenFill xmlns:a14="http://schemas.microsoft.com/office/drawing/2010/main">
                <a:solidFill>
                  <a:srgbClr val="FFFFFF"/>
                </a:solidFill>
              </a14:hiddenFill>
            </a:ext>
          </a:extLst>
        </p:spPr>
      </p:pic>
      <p:sp>
        <p:nvSpPr>
          <p:cNvPr id="25" name="文本框 24">
            <a:extLst>
              <a:ext uri="{FF2B5EF4-FFF2-40B4-BE49-F238E27FC236}">
                <a16:creationId xmlns:a16="http://schemas.microsoft.com/office/drawing/2014/main" id="{598841D1-C495-914E-4748-CD961F70CF92}"/>
              </a:ext>
            </a:extLst>
          </p:cNvPr>
          <p:cNvSpPr txBox="1"/>
          <p:nvPr/>
        </p:nvSpPr>
        <p:spPr>
          <a:xfrm>
            <a:off x="5250611" y="5026349"/>
            <a:ext cx="6509795" cy="1015663"/>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Relationship between the asymmetry eruption, </a:t>
            </a:r>
            <a:r>
              <a:rPr lang="en-US" altLang="zh-CN" sz="2000" dirty="0" err="1">
                <a:latin typeface="Times New Roman" panose="02020603050405020304" pitchFamily="18" charset="0"/>
                <a:cs typeface="Times New Roman" panose="02020603050405020304" pitchFamily="18" charset="0"/>
              </a:rPr>
              <a:t>nonradial</a:t>
            </a:r>
            <a:r>
              <a:rPr lang="en-US" altLang="zh-CN" sz="2000" dirty="0">
                <a:latin typeface="Times New Roman" panose="02020603050405020304" pitchFamily="18" charset="0"/>
                <a:cs typeface="Times New Roman" panose="02020603050405020304" pitchFamily="18" charset="0"/>
              </a:rPr>
              <a:t> propagation, and the magnetic fields?</a:t>
            </a:r>
          </a:p>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Is the formation of CME front driven by EF? </a:t>
            </a:r>
            <a:endParaRPr lang="zh-CN" altLang="en-US" sz="2000" dirty="0">
              <a:latin typeface="Times New Roman" panose="02020603050405020304" pitchFamily="18" charset="0"/>
              <a:cs typeface="Times New Roman" panose="02020603050405020304" pitchFamily="18" charset="0"/>
            </a:endParaRPr>
          </a:p>
        </p:txBody>
      </p:sp>
      <p:pic>
        <p:nvPicPr>
          <p:cNvPr id="26" name="Picture 2" descr="G:\data\fe230224\fig_corona_e.jpg">
            <a:extLst>
              <a:ext uri="{FF2B5EF4-FFF2-40B4-BE49-F238E27FC236}">
                <a16:creationId xmlns:a16="http://schemas.microsoft.com/office/drawing/2014/main" id="{95E38BF2-AB8C-8582-0DA5-750442989516}"/>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1086" t="54315" r="35260" b="11881"/>
          <a:stretch/>
        </p:blipFill>
        <p:spPr bwMode="auto">
          <a:xfrm>
            <a:off x="4980753" y="2407088"/>
            <a:ext cx="1839464" cy="1832738"/>
          </a:xfrm>
          <a:prstGeom prst="rect">
            <a:avLst/>
          </a:prstGeom>
          <a:noFill/>
          <a:extLst>
            <a:ext uri="{909E8E84-426E-40DD-AFC4-6F175D3DCCD1}">
              <a14:hiddenFill xmlns:a14="http://schemas.microsoft.com/office/drawing/2010/main">
                <a:solidFill>
                  <a:srgbClr val="FFFFFF"/>
                </a:solidFill>
              </a14:hiddenFill>
            </a:ext>
          </a:extLst>
        </p:spPr>
      </p:pic>
      <p:grpSp>
        <p:nvGrpSpPr>
          <p:cNvPr id="35" name="组合 34">
            <a:extLst>
              <a:ext uri="{FF2B5EF4-FFF2-40B4-BE49-F238E27FC236}">
                <a16:creationId xmlns:a16="http://schemas.microsoft.com/office/drawing/2014/main" id="{78510744-6C7D-F44F-A6F5-FA76B66871E8}"/>
              </a:ext>
            </a:extLst>
          </p:cNvPr>
          <p:cNvGrpSpPr/>
          <p:nvPr/>
        </p:nvGrpSpPr>
        <p:grpSpPr>
          <a:xfrm rot="21138095">
            <a:off x="7439185" y="3404766"/>
            <a:ext cx="407531" cy="546340"/>
            <a:chOff x="5803488" y="5900468"/>
            <a:chExt cx="407531" cy="546340"/>
          </a:xfrm>
        </p:grpSpPr>
        <p:cxnSp>
          <p:nvCxnSpPr>
            <p:cNvPr id="28" name="直接连接符 27">
              <a:extLst>
                <a:ext uri="{FF2B5EF4-FFF2-40B4-BE49-F238E27FC236}">
                  <a16:creationId xmlns:a16="http://schemas.microsoft.com/office/drawing/2014/main" id="{97339A63-50B2-6404-C1B6-E1823835A04B}"/>
                </a:ext>
              </a:extLst>
            </p:cNvPr>
            <p:cNvCxnSpPr>
              <a:cxnSpLocks/>
            </p:cNvCxnSpPr>
            <p:nvPr/>
          </p:nvCxnSpPr>
          <p:spPr>
            <a:xfrm flipH="1" flipV="1">
              <a:off x="5803488" y="6274279"/>
              <a:ext cx="50972" cy="172529"/>
            </a:xfrm>
            <a:prstGeom prst="line">
              <a:avLst/>
            </a:prstGeom>
            <a:ln>
              <a:solidFill>
                <a:srgbClr val="0300EA"/>
              </a:solidFill>
            </a:ln>
          </p:spPr>
          <p:style>
            <a:lnRef idx="3">
              <a:schemeClr val="accent1"/>
            </a:lnRef>
            <a:fillRef idx="0">
              <a:schemeClr val="accent1"/>
            </a:fillRef>
            <a:effectRef idx="2">
              <a:schemeClr val="accent1"/>
            </a:effectRef>
            <a:fontRef idx="minor">
              <a:schemeClr val="tx1"/>
            </a:fontRef>
          </p:style>
        </p:cxnSp>
        <p:cxnSp>
          <p:nvCxnSpPr>
            <p:cNvPr id="29" name="直接连接符 28">
              <a:extLst>
                <a:ext uri="{FF2B5EF4-FFF2-40B4-BE49-F238E27FC236}">
                  <a16:creationId xmlns:a16="http://schemas.microsoft.com/office/drawing/2014/main" id="{03EB0F47-D285-C9D1-C8B2-BC2A6046F738}"/>
                </a:ext>
              </a:extLst>
            </p:cNvPr>
            <p:cNvCxnSpPr>
              <a:cxnSpLocks/>
            </p:cNvCxnSpPr>
            <p:nvPr/>
          </p:nvCxnSpPr>
          <p:spPr>
            <a:xfrm flipV="1">
              <a:off x="5803488" y="5900468"/>
              <a:ext cx="304800" cy="373811"/>
            </a:xfrm>
            <a:prstGeom prst="line">
              <a:avLst/>
            </a:prstGeom>
            <a:ln>
              <a:solidFill>
                <a:srgbClr val="0300EA"/>
              </a:solidFill>
            </a:ln>
          </p:spPr>
          <p:style>
            <a:lnRef idx="3">
              <a:schemeClr val="accent1"/>
            </a:lnRef>
            <a:fillRef idx="0">
              <a:schemeClr val="accent1"/>
            </a:fillRef>
            <a:effectRef idx="2">
              <a:schemeClr val="accent1"/>
            </a:effectRef>
            <a:fontRef idx="minor">
              <a:schemeClr val="tx1"/>
            </a:fontRef>
          </p:style>
        </p:cxnSp>
        <p:cxnSp>
          <p:nvCxnSpPr>
            <p:cNvPr id="30" name="直接连接符 29">
              <a:extLst>
                <a:ext uri="{FF2B5EF4-FFF2-40B4-BE49-F238E27FC236}">
                  <a16:creationId xmlns:a16="http://schemas.microsoft.com/office/drawing/2014/main" id="{9CB63F50-F998-A39C-473B-187FB7638BF2}"/>
                </a:ext>
              </a:extLst>
            </p:cNvPr>
            <p:cNvCxnSpPr>
              <a:cxnSpLocks/>
            </p:cNvCxnSpPr>
            <p:nvPr/>
          </p:nvCxnSpPr>
          <p:spPr>
            <a:xfrm flipH="1" flipV="1">
              <a:off x="6108288" y="5900468"/>
              <a:ext cx="102731" cy="57440"/>
            </a:xfrm>
            <a:prstGeom prst="line">
              <a:avLst/>
            </a:prstGeom>
            <a:ln>
              <a:solidFill>
                <a:srgbClr val="0300EA"/>
              </a:solidFill>
            </a:ln>
          </p:spPr>
          <p:style>
            <a:lnRef idx="3">
              <a:schemeClr val="accent1"/>
            </a:lnRef>
            <a:fillRef idx="0">
              <a:schemeClr val="accent1"/>
            </a:fillRef>
            <a:effectRef idx="2">
              <a:schemeClr val="accent1"/>
            </a:effectRef>
            <a:fontRef idx="minor">
              <a:schemeClr val="tx1"/>
            </a:fontRef>
          </p:style>
        </p:cxnSp>
      </p:grpSp>
    </p:spTree>
    <p:custDataLst>
      <p:tags r:id="rId1"/>
    </p:custDataLst>
    <p:extLst>
      <p:ext uri="{BB962C8B-B14F-4D97-AF65-F5344CB8AC3E}">
        <p14:creationId xmlns:p14="http://schemas.microsoft.com/office/powerpoint/2010/main" val="36137110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D37DDD-72C2-83FA-4103-DC4FBDCF18A2}"/>
            </a:ext>
          </a:extLst>
        </p:cNvPr>
        <p:cNvGrpSpPr/>
        <p:nvPr/>
      </p:nvGrpSpPr>
      <p:grpSpPr>
        <a:xfrm>
          <a:off x="0" y="0"/>
          <a:ext cx="0" cy="0"/>
          <a:chOff x="0" y="0"/>
          <a:chExt cx="0" cy="0"/>
        </a:xfrm>
      </p:grpSpPr>
      <p:grpSp>
        <p:nvGrpSpPr>
          <p:cNvPr id="6" name="组合 5">
            <a:extLst>
              <a:ext uri="{FF2B5EF4-FFF2-40B4-BE49-F238E27FC236}">
                <a16:creationId xmlns:a16="http://schemas.microsoft.com/office/drawing/2014/main" id="{390F5001-67AA-8BA5-3912-5E05296D01AF}"/>
              </a:ext>
            </a:extLst>
          </p:cNvPr>
          <p:cNvGrpSpPr/>
          <p:nvPr/>
        </p:nvGrpSpPr>
        <p:grpSpPr>
          <a:xfrm>
            <a:off x="-369570" y="-820420"/>
            <a:ext cx="12571730" cy="2344420"/>
            <a:chOff x="-369570" y="-820420"/>
            <a:chExt cx="12571730" cy="2344420"/>
          </a:xfrm>
        </p:grpSpPr>
        <p:sp>
          <p:nvSpPr>
            <p:cNvPr id="59" name="椭圆 58">
              <a:extLst>
                <a:ext uri="{FF2B5EF4-FFF2-40B4-BE49-F238E27FC236}">
                  <a16:creationId xmlns:a16="http://schemas.microsoft.com/office/drawing/2014/main" id="{A537A3BD-E945-1B00-7800-EEC835ACFDD9}"/>
                </a:ext>
              </a:extLst>
            </p:cNvPr>
            <p:cNvSpPr/>
            <p:nvPr>
              <p:custDataLst>
                <p:tags r:id="rId4"/>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9CC8DA7F-7533-C21D-CCE5-DCB960DFA0AE}"/>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9CA350B8-16E4-16DD-0329-E5931999DE3C}"/>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7A0A6E0D-FFE6-7729-9719-7A82C4460FCE}"/>
                  </a:ext>
                </a:extLst>
              </p:cNvPr>
              <p:cNvSpPr/>
              <p:nvPr>
                <p:custDataLst>
                  <p:tags r:id="rId5"/>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9D25F9C1-8FEB-144E-D7C1-6F04CCB4F4E1}"/>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grpSp>
      <p:sp>
        <p:nvSpPr>
          <p:cNvPr id="3" name="文本框 17">
            <a:extLst>
              <a:ext uri="{FF2B5EF4-FFF2-40B4-BE49-F238E27FC236}">
                <a16:creationId xmlns:a16="http://schemas.microsoft.com/office/drawing/2014/main" id="{C9B19D97-368F-EB32-E7C8-EF74A4DA5085}"/>
              </a:ext>
            </a:extLst>
          </p:cNvPr>
          <p:cNvSpPr txBox="1"/>
          <p:nvPr>
            <p:custDataLst>
              <p:tags r:id="rId2"/>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04</a:t>
            </a:r>
          </a:p>
        </p:txBody>
      </p:sp>
      <p:sp>
        <p:nvSpPr>
          <p:cNvPr id="4" name="文本框 3">
            <a:extLst>
              <a:ext uri="{FF2B5EF4-FFF2-40B4-BE49-F238E27FC236}">
                <a16:creationId xmlns:a16="http://schemas.microsoft.com/office/drawing/2014/main" id="{6447B41E-77DB-5EC8-4901-89189F095562}"/>
              </a:ext>
            </a:extLst>
          </p:cNvPr>
          <p:cNvSpPr txBox="1"/>
          <p:nvPr>
            <p:custDataLst>
              <p:tags r:id="rId3"/>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Summary</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pic>
        <p:nvPicPr>
          <p:cNvPr id="24" name="图片 23" descr="徽标&#10;&#10;低可信度描述已自动生成">
            <a:extLst>
              <a:ext uri="{FF2B5EF4-FFF2-40B4-BE49-F238E27FC236}">
                <a16:creationId xmlns:a16="http://schemas.microsoft.com/office/drawing/2014/main" id="{25B5FA0E-5E16-5B50-2744-CD020F514B5D}"/>
              </a:ext>
            </a:extLst>
          </p:cNvPr>
          <p:cNvPicPr>
            <a:picLocks noChangeAspect="1"/>
          </p:cNvPicPr>
          <p:nvPr/>
        </p:nvPicPr>
        <p:blipFill>
          <a:blip r:embed="rId8">
            <a:extLst>
              <a:ext uri="{28A0092B-C50C-407E-A947-70E740481C1C}">
                <a14:useLocalDpi xmlns:a14="http://schemas.microsoft.com/office/drawing/2010/main" val="0"/>
              </a:ext>
            </a:extLst>
          </a:blip>
          <a:srcRect t="8682" b="7427"/>
          <a:stretch/>
        </p:blipFill>
        <p:spPr>
          <a:xfrm>
            <a:off x="10446624" y="24796"/>
            <a:ext cx="1627503" cy="978878"/>
          </a:xfrm>
          <a:prstGeom prst="rect">
            <a:avLst/>
          </a:prstGeom>
        </p:spPr>
      </p:pic>
      <p:sp>
        <p:nvSpPr>
          <p:cNvPr id="2" name="灯片编号占位符 1">
            <a:extLst>
              <a:ext uri="{FF2B5EF4-FFF2-40B4-BE49-F238E27FC236}">
                <a16:creationId xmlns:a16="http://schemas.microsoft.com/office/drawing/2014/main" id="{50163969-B716-C91A-4418-AF02CFEF8C9A}"/>
              </a:ext>
            </a:extLst>
          </p:cNvPr>
          <p:cNvSpPr>
            <a:spLocks noGrp="1"/>
          </p:cNvSpPr>
          <p:nvPr>
            <p:ph type="sldNum" sz="quarter" idx="12"/>
          </p:nvPr>
        </p:nvSpPr>
        <p:spPr/>
        <p:txBody>
          <a:bodyPr/>
          <a:lstStyle/>
          <a:p>
            <a:fld id="{7010DF6F-487C-4E80-A478-CB6461B755EF}" type="slidenum">
              <a:rPr lang="zh-CN" altLang="en-US" smtClean="0"/>
              <a:t>14</a:t>
            </a:fld>
            <a:endParaRPr lang="zh-CN" altLang="en-US"/>
          </a:p>
        </p:txBody>
      </p:sp>
      <p:sp>
        <p:nvSpPr>
          <p:cNvPr id="11" name="文本框 10">
            <a:extLst>
              <a:ext uri="{FF2B5EF4-FFF2-40B4-BE49-F238E27FC236}">
                <a16:creationId xmlns:a16="http://schemas.microsoft.com/office/drawing/2014/main" id="{0F2125C0-9852-B21B-3E85-08579765192E}"/>
              </a:ext>
            </a:extLst>
          </p:cNvPr>
          <p:cNvSpPr txBox="1"/>
          <p:nvPr/>
        </p:nvSpPr>
        <p:spPr>
          <a:xfrm>
            <a:off x="862642" y="1186168"/>
            <a:ext cx="10624134" cy="3785652"/>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1. We analyzed an asymmetric solar eruption and its </a:t>
            </a:r>
            <a:r>
              <a:rPr lang="en-US" altLang="zh-CN" sz="2400" dirty="0" err="1">
                <a:latin typeface="Times New Roman" panose="02020603050405020304" pitchFamily="18" charset="0"/>
                <a:cs typeface="Times New Roman" panose="02020603050405020304" pitchFamily="18" charset="0"/>
              </a:rPr>
              <a:t>nonradial</a:t>
            </a:r>
            <a:r>
              <a:rPr lang="en-US" altLang="zh-CN" sz="2400" dirty="0">
                <a:latin typeface="Times New Roman" panose="02020603050405020304" pitchFamily="18" charset="0"/>
                <a:cs typeface="Times New Roman" panose="02020603050405020304" pitchFamily="18" charset="0"/>
              </a:rPr>
              <a:t> propagation.</a:t>
            </a:r>
          </a:p>
          <a:p>
            <a:r>
              <a:rPr lang="en-US" altLang="zh-CN" sz="2400" dirty="0">
                <a:solidFill>
                  <a:srgbClr val="FF0000"/>
                </a:solidFill>
                <a:latin typeface="Times New Roman" panose="02020603050405020304" pitchFamily="18" charset="0"/>
                <a:cs typeface="Times New Roman" panose="02020603050405020304" pitchFamily="18" charset="0"/>
              </a:rPr>
              <a:t>For the asymmetric eruption:</a:t>
            </a:r>
          </a:p>
          <a:p>
            <a:r>
              <a:rPr lang="en-US" altLang="zh-CN" sz="2400" dirty="0">
                <a:latin typeface="Times New Roman" panose="02020603050405020304" pitchFamily="18" charset="0"/>
                <a:cs typeface="Times New Roman" panose="02020603050405020304" pitchFamily="18" charset="0"/>
              </a:rPr>
              <a:t>2. The decay index was symmetric, bursts occurred below the confined part.</a:t>
            </a:r>
          </a:p>
          <a:p>
            <a:r>
              <a:rPr lang="en-US" altLang="zh-CN" sz="2400" dirty="0">
                <a:latin typeface="Times New Roman" panose="02020603050405020304" pitchFamily="18" charset="0"/>
                <a:cs typeface="Times New Roman" panose="02020603050405020304" pitchFamily="18" charset="0"/>
              </a:rPr>
              <a:t>3. The cause should be due to asymmetry of the core field, and the bursts enhanced the asymmetry.</a:t>
            </a:r>
          </a:p>
          <a:p>
            <a:r>
              <a:rPr lang="en-US" altLang="zh-CN" sz="2400" dirty="0">
                <a:latin typeface="Times New Roman" panose="02020603050405020304" pitchFamily="18" charset="0"/>
                <a:cs typeface="Times New Roman" panose="02020603050405020304" pitchFamily="18" charset="0"/>
              </a:rPr>
              <a:t>4. The role of magnetic environment should be further explore:</a:t>
            </a:r>
          </a:p>
          <a:p>
            <a:r>
              <a:rPr lang="en-US" altLang="zh-CN" sz="2400" dirty="0">
                <a:latin typeface="Times New Roman" panose="02020603050405020304" pitchFamily="18" charset="0"/>
                <a:cs typeface="Times New Roman" panose="02020603050405020304" pitchFamily="18" charset="0"/>
              </a:rPr>
              <a:t> for intermediate filaments, whether the legs near the sunspots tend to be confined?</a:t>
            </a:r>
          </a:p>
          <a:p>
            <a:r>
              <a:rPr lang="en-US" altLang="zh-CN" sz="2400" dirty="0">
                <a:solidFill>
                  <a:srgbClr val="FF0000"/>
                </a:solidFill>
                <a:latin typeface="Times New Roman" panose="02020603050405020304" pitchFamily="18" charset="0"/>
                <a:cs typeface="Times New Roman" panose="02020603050405020304" pitchFamily="18" charset="0"/>
              </a:rPr>
              <a:t>For the </a:t>
            </a:r>
            <a:r>
              <a:rPr lang="en-US" altLang="zh-CN" sz="2400" dirty="0" err="1">
                <a:solidFill>
                  <a:srgbClr val="FF0000"/>
                </a:solidFill>
                <a:latin typeface="Times New Roman" panose="02020603050405020304" pitchFamily="18" charset="0"/>
                <a:cs typeface="Times New Roman" panose="02020603050405020304" pitchFamily="18" charset="0"/>
              </a:rPr>
              <a:t>nonradial</a:t>
            </a:r>
            <a:r>
              <a:rPr lang="en-US" altLang="zh-CN" sz="2400" dirty="0">
                <a:solidFill>
                  <a:srgbClr val="FF0000"/>
                </a:solidFill>
                <a:latin typeface="Times New Roman" panose="02020603050405020304" pitchFamily="18" charset="0"/>
                <a:cs typeface="Times New Roman" panose="02020603050405020304" pitchFamily="18" charset="0"/>
              </a:rPr>
              <a:t> propagation:</a:t>
            </a:r>
          </a:p>
          <a:p>
            <a:r>
              <a:rPr lang="en-US" altLang="zh-CN" sz="2400" dirty="0">
                <a:latin typeface="Times New Roman" panose="02020603050405020304" pitchFamily="18" charset="0"/>
                <a:cs typeface="Times New Roman" panose="02020603050405020304" pitchFamily="18" charset="0"/>
              </a:rPr>
              <a:t>5. Initially coincided with the asymmetric eruption, gradually aligned with the CME.</a:t>
            </a:r>
          </a:p>
          <a:p>
            <a:r>
              <a:rPr lang="en-US" altLang="zh-CN" sz="2400" dirty="0">
                <a:latin typeface="Times New Roman" panose="02020603050405020304" pitchFamily="18" charset="0"/>
                <a:cs typeface="Times New Roman" panose="02020603050405020304" pitchFamily="18" charset="0"/>
              </a:rPr>
              <a:t>6. The relationship between the CME front and core?</a:t>
            </a:r>
            <a:endParaRPr lang="zh-CN" alt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85633661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DCE99-EC17-1B53-124F-E860121EBD2C}"/>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31AFAC2B-BCC5-4902-8C2A-B65925FF77B3}"/>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BD6F3700-85DA-C8AA-9C7E-12A3E2C18DAC}"/>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EB6FBA58-ED66-6CB7-AA28-76033769828F}"/>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2FE42403-E520-570F-E359-0D7E61B6F5C3}"/>
                </a:ext>
              </a:extLst>
            </p:cNvPr>
            <p:cNvSpPr/>
            <p:nvPr>
              <p:custDataLst>
                <p:tags r:id="rId5"/>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141DA1F6-B6F5-6717-2BC6-D04E1502FC9F}"/>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AF60370E-9F1E-E9EB-0875-76B42324D0CE}"/>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00</a:t>
            </a:r>
          </a:p>
        </p:txBody>
      </p:sp>
      <p:sp>
        <p:nvSpPr>
          <p:cNvPr id="4" name="文本框 3">
            <a:extLst>
              <a:ext uri="{FF2B5EF4-FFF2-40B4-BE49-F238E27FC236}">
                <a16:creationId xmlns:a16="http://schemas.microsoft.com/office/drawing/2014/main" id="{FADC9278-CABA-4605-7321-B818316CABC7}"/>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Table of contents</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sp>
        <p:nvSpPr>
          <p:cNvPr id="6" name="文本框 5">
            <a:extLst>
              <a:ext uri="{FF2B5EF4-FFF2-40B4-BE49-F238E27FC236}">
                <a16:creationId xmlns:a16="http://schemas.microsoft.com/office/drawing/2014/main" id="{9DE034BE-6B7C-C980-1AFD-04BF6AB7A84F}"/>
              </a:ext>
            </a:extLst>
          </p:cNvPr>
          <p:cNvSpPr txBox="1"/>
          <p:nvPr/>
        </p:nvSpPr>
        <p:spPr>
          <a:xfrm>
            <a:off x="914400" y="1121050"/>
            <a:ext cx="10600006" cy="3970318"/>
          </a:xfrm>
          <a:prstGeom prst="rect">
            <a:avLst/>
          </a:prstGeom>
          <a:noFill/>
        </p:spPr>
        <p:txBody>
          <a:bodyPr wrap="square" rtlCol="0">
            <a:spAutoFit/>
          </a:bodyPr>
          <a:lstStyle/>
          <a:p>
            <a:pPr marL="342900" indent="-342900">
              <a:buAutoNum type="arabicPeriod"/>
            </a:pPr>
            <a:r>
              <a:rPr lang="en-US" altLang="zh-CN" sz="2800" dirty="0">
                <a:latin typeface="Times New Roman" panose="02020603050405020304" pitchFamily="18" charset="0"/>
                <a:cs typeface="Times New Roman" panose="02020603050405020304" pitchFamily="18" charset="0"/>
              </a:rPr>
              <a:t>Introduction</a:t>
            </a:r>
          </a:p>
          <a:p>
            <a:r>
              <a:rPr lang="en-US" altLang="zh-CN" sz="2800" dirty="0">
                <a:latin typeface="Times New Roman" panose="02020603050405020304" pitchFamily="18" charset="0"/>
                <a:cs typeface="Times New Roman" panose="02020603050405020304" pitchFamily="18" charset="0"/>
              </a:rPr>
              <a:t>    - Solar eruption mechanisms</a:t>
            </a:r>
          </a:p>
          <a:p>
            <a:r>
              <a:rPr lang="en-US" altLang="zh-CN" sz="2800" dirty="0">
                <a:latin typeface="Times New Roman" panose="02020603050405020304" pitchFamily="18" charset="0"/>
                <a:cs typeface="Times New Roman" panose="02020603050405020304" pitchFamily="18" charset="0"/>
              </a:rPr>
              <a:t>    - Asymmetric eruptions, </a:t>
            </a:r>
            <a:r>
              <a:rPr lang="en-US" altLang="zh-CN" sz="2800" dirty="0" err="1">
                <a:latin typeface="Times New Roman" panose="02020603050405020304" pitchFamily="18" charset="0"/>
                <a:cs typeface="Times New Roman" panose="02020603050405020304" pitchFamily="18" charset="0"/>
              </a:rPr>
              <a:t>nonradial</a:t>
            </a:r>
            <a:r>
              <a:rPr lang="en-US" altLang="zh-CN" sz="2800" dirty="0">
                <a:latin typeface="Times New Roman" panose="02020603050405020304" pitchFamily="18" charset="0"/>
                <a:cs typeface="Times New Roman" panose="02020603050405020304" pitchFamily="18" charset="0"/>
              </a:rPr>
              <a:t> propagation, &amp; their causes</a:t>
            </a:r>
          </a:p>
          <a:p>
            <a:pPr marL="358775" indent="-358775">
              <a:buFont typeface="+mj-lt"/>
              <a:buAutoNum type="arabicPeriod" startAt="2"/>
            </a:pPr>
            <a:r>
              <a:rPr lang="en-US" altLang="zh-CN" sz="2800" dirty="0">
                <a:latin typeface="Times New Roman" panose="02020603050405020304" pitchFamily="18" charset="0"/>
                <a:cs typeface="Times New Roman" panose="02020603050405020304" pitchFamily="18" charset="0"/>
              </a:rPr>
              <a:t>Observations</a:t>
            </a:r>
          </a:p>
          <a:p>
            <a:pPr marL="342900" indent="-342900">
              <a:buAutoNum type="arabicPeriod" startAt="2"/>
            </a:pPr>
            <a:r>
              <a:rPr lang="en-US" altLang="zh-CN" sz="2800" dirty="0">
                <a:latin typeface="Times New Roman" panose="02020603050405020304" pitchFamily="18" charset="0"/>
                <a:cs typeface="Times New Roman" panose="02020603050405020304" pitchFamily="18" charset="0"/>
              </a:rPr>
              <a:t>Results</a:t>
            </a:r>
          </a:p>
          <a:p>
            <a:r>
              <a:rPr lang="en-US" altLang="zh-CN" sz="2800" dirty="0">
                <a:latin typeface="Times New Roman" panose="02020603050405020304" pitchFamily="18" charset="0"/>
                <a:cs typeface="Times New Roman" panose="02020603050405020304" pitchFamily="18" charset="0"/>
              </a:rPr>
              <a:t>    - Uniqueness of the filament eruption event</a:t>
            </a:r>
          </a:p>
          <a:p>
            <a:r>
              <a:rPr lang="en-US" altLang="zh-CN" sz="2800" dirty="0">
                <a:latin typeface="Times New Roman" panose="02020603050405020304" pitchFamily="18" charset="0"/>
                <a:cs typeface="Times New Roman" panose="02020603050405020304" pitchFamily="18" charset="0"/>
              </a:rPr>
              <a:t>    - Asymmetric eruption precursors</a:t>
            </a:r>
          </a:p>
          <a:p>
            <a:r>
              <a:rPr lang="en-US" altLang="zh-CN" sz="2800" dirty="0">
                <a:latin typeface="Times New Roman" panose="02020603050405020304" pitchFamily="18" charset="0"/>
                <a:cs typeface="Times New Roman" panose="02020603050405020304" pitchFamily="18" charset="0"/>
              </a:rPr>
              <a:t>    - </a:t>
            </a:r>
            <a:r>
              <a:rPr lang="en-US" altLang="zh-CN" sz="2800" dirty="0" err="1">
                <a:latin typeface="Times New Roman" panose="02020603050405020304" pitchFamily="18" charset="0"/>
                <a:cs typeface="Times New Roman" panose="02020603050405020304" pitchFamily="18" charset="0"/>
              </a:rPr>
              <a:t>nonradial</a:t>
            </a:r>
            <a:r>
              <a:rPr lang="en-US" altLang="zh-CN" sz="2800" dirty="0">
                <a:latin typeface="Times New Roman" panose="02020603050405020304" pitchFamily="18" charset="0"/>
                <a:cs typeface="Times New Roman" panose="02020603050405020304" pitchFamily="18" charset="0"/>
              </a:rPr>
              <a:t> propagation with CME</a:t>
            </a:r>
          </a:p>
          <a:p>
            <a:pPr marL="358775" indent="-358775">
              <a:buFont typeface="+mj-lt"/>
              <a:buAutoNum type="arabicPeriod" startAt="4"/>
            </a:pPr>
            <a:r>
              <a:rPr lang="en-US" altLang="zh-CN" sz="2800" dirty="0">
                <a:latin typeface="Times New Roman" panose="02020603050405020304" pitchFamily="18" charset="0"/>
                <a:cs typeface="Times New Roman" panose="02020603050405020304" pitchFamily="18" charset="0"/>
              </a:rPr>
              <a:t>Discussion &amp; summary</a:t>
            </a:r>
            <a:endParaRPr lang="zh-CN" altLang="en-US" sz="2800" dirty="0">
              <a:latin typeface="Times New Roman" panose="02020603050405020304" pitchFamily="18" charset="0"/>
              <a:cs typeface="Times New Roman" panose="02020603050405020304" pitchFamily="18" charset="0"/>
            </a:endParaRPr>
          </a:p>
        </p:txBody>
      </p:sp>
      <p:pic>
        <p:nvPicPr>
          <p:cNvPr id="10" name="图片 9" descr="徽标&#10;&#10;低可信度描述已自动生成">
            <a:extLst>
              <a:ext uri="{FF2B5EF4-FFF2-40B4-BE49-F238E27FC236}">
                <a16:creationId xmlns:a16="http://schemas.microsoft.com/office/drawing/2014/main" id="{D869043F-22E8-6D7B-35E8-F6AFF96CC826}"/>
              </a:ext>
            </a:extLst>
          </p:cNvPr>
          <p:cNvPicPr>
            <a:picLocks noChangeAspect="1"/>
          </p:cNvPicPr>
          <p:nvPr/>
        </p:nvPicPr>
        <p:blipFill>
          <a:blip r:embed="rId7">
            <a:extLst>
              <a:ext uri="{28A0092B-C50C-407E-A947-70E740481C1C}">
                <a14:useLocalDpi xmlns:a14="http://schemas.microsoft.com/office/drawing/2010/main" val="0"/>
              </a:ext>
            </a:extLst>
          </a:blip>
          <a:srcRect t="8682" b="7427"/>
          <a:stretch/>
        </p:blipFill>
        <p:spPr>
          <a:xfrm>
            <a:off x="10446624" y="24796"/>
            <a:ext cx="1627503" cy="978878"/>
          </a:xfrm>
          <a:prstGeom prst="rect">
            <a:avLst/>
          </a:prstGeom>
        </p:spPr>
      </p:pic>
      <p:sp>
        <p:nvSpPr>
          <p:cNvPr id="2" name="灯片编号占位符 1">
            <a:extLst>
              <a:ext uri="{FF2B5EF4-FFF2-40B4-BE49-F238E27FC236}">
                <a16:creationId xmlns:a16="http://schemas.microsoft.com/office/drawing/2014/main" id="{E0F4A402-3681-AF77-0777-B1470F56E740}"/>
              </a:ext>
            </a:extLst>
          </p:cNvPr>
          <p:cNvSpPr>
            <a:spLocks noGrp="1"/>
          </p:cNvSpPr>
          <p:nvPr>
            <p:ph type="sldNum" sz="quarter" idx="12"/>
          </p:nvPr>
        </p:nvSpPr>
        <p:spPr/>
        <p:txBody>
          <a:bodyPr/>
          <a:lstStyle/>
          <a:p>
            <a:fld id="{7010DF6F-487C-4E80-A478-CB6461B755EF}" type="slidenum">
              <a:rPr lang="zh-CN" altLang="en-US" smtClean="0"/>
              <a:t>2</a:t>
            </a:fld>
            <a:endParaRPr lang="zh-CN" altLang="en-US"/>
          </a:p>
        </p:txBody>
      </p:sp>
    </p:spTree>
    <p:custDataLst>
      <p:tags r:id="rId1"/>
    </p:custDataLst>
    <p:extLst>
      <p:ext uri="{BB962C8B-B14F-4D97-AF65-F5344CB8AC3E}">
        <p14:creationId xmlns:p14="http://schemas.microsoft.com/office/powerpoint/2010/main" val="4586328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5A93BA-8A95-56FF-B87B-E1E4A8641BC2}"/>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A24783B2-C3D3-B60E-DF4B-CBE8C6D5C8C5}"/>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7A4F0475-1CBD-573D-AF77-BAB111665F3C}"/>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A21C159B-A753-AB5B-CB6B-11303220CFEF}"/>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06F83701-5862-76E8-BA91-118FDF6B0322}"/>
                </a:ext>
              </a:extLst>
            </p:cNvPr>
            <p:cNvSpPr/>
            <p:nvPr>
              <p:custDataLst>
                <p:tags r:id="rId5"/>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EA0B9803-18B3-49B6-3FAF-EBFF12E8084C}"/>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3AFBF0AE-5538-5CE0-7F29-485F39DACB47}"/>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01</a:t>
            </a:r>
          </a:p>
        </p:txBody>
      </p:sp>
      <p:sp>
        <p:nvSpPr>
          <p:cNvPr id="4" name="文本框 3">
            <a:extLst>
              <a:ext uri="{FF2B5EF4-FFF2-40B4-BE49-F238E27FC236}">
                <a16:creationId xmlns:a16="http://schemas.microsoft.com/office/drawing/2014/main" id="{70415770-84DB-8E6A-E6FD-A740F8AD6606}"/>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Introduction</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sp>
        <p:nvSpPr>
          <p:cNvPr id="13" name="矩形 12">
            <a:extLst>
              <a:ext uri="{FF2B5EF4-FFF2-40B4-BE49-F238E27FC236}">
                <a16:creationId xmlns:a16="http://schemas.microsoft.com/office/drawing/2014/main" id="{5FA959B7-93D6-636D-9175-07CC1ADB5914}"/>
              </a:ext>
            </a:extLst>
          </p:cNvPr>
          <p:cNvSpPr/>
          <p:nvPr/>
        </p:nvSpPr>
        <p:spPr>
          <a:xfrm>
            <a:off x="561675" y="981443"/>
            <a:ext cx="3921760"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Solar eruption mechanisms:</a:t>
            </a:r>
            <a:endParaRPr lang="zh-CN" altLang="en-US" sz="2400" dirty="0">
              <a:latin typeface="Times New Roman" panose="02020603050405020304" pitchFamily="18" charset="0"/>
              <a:cs typeface="Times New Roman" panose="02020603050405020304" pitchFamily="18" charset="0"/>
            </a:endParaRPr>
          </a:p>
        </p:txBody>
      </p:sp>
      <p:sp>
        <p:nvSpPr>
          <p:cNvPr id="10" name="文本框 9">
            <a:extLst>
              <a:ext uri="{FF2B5EF4-FFF2-40B4-BE49-F238E27FC236}">
                <a16:creationId xmlns:a16="http://schemas.microsoft.com/office/drawing/2014/main" id="{279BE4C7-44FA-883B-5F64-461BF9110AA6}"/>
              </a:ext>
            </a:extLst>
          </p:cNvPr>
          <p:cNvSpPr txBox="1"/>
          <p:nvPr/>
        </p:nvSpPr>
        <p:spPr>
          <a:xfrm>
            <a:off x="1839349" y="2514049"/>
            <a:ext cx="4656309" cy="830997"/>
          </a:xfrm>
          <a:prstGeom prst="rect">
            <a:avLst/>
          </a:prstGeom>
          <a:noFill/>
        </p:spPr>
        <p:txBody>
          <a:bodyPr wrap="square" rtlCol="0">
            <a:spAutoFit/>
          </a:bodyPr>
          <a:lstStyle/>
          <a:p>
            <a:pPr marL="457200" indent="-457200">
              <a:buFont typeface="+mj-ea"/>
              <a:buAutoNum type="circleNumDbPlain"/>
            </a:pPr>
            <a:r>
              <a:rPr lang="en-US" altLang="zh-CN" sz="2400" dirty="0">
                <a:latin typeface="Times New Roman" panose="02020603050405020304" pitchFamily="18" charset="0"/>
                <a:cs typeface="Times New Roman" panose="02020603050405020304" pitchFamily="18" charset="0"/>
              </a:rPr>
              <a:t>Torus instability (catastrophe)</a:t>
            </a:r>
          </a:p>
          <a:p>
            <a:pPr marL="457200" indent="-457200">
              <a:buFont typeface="+mj-ea"/>
              <a:buAutoNum type="circleNumDbPlain"/>
            </a:pPr>
            <a:r>
              <a:rPr lang="en-US" altLang="zh-CN" sz="2400" dirty="0">
                <a:latin typeface="Times New Roman" panose="02020603050405020304" pitchFamily="18" charset="0"/>
                <a:cs typeface="Times New Roman" panose="02020603050405020304" pitchFamily="18" charset="0"/>
              </a:rPr>
              <a:t>Resistive magnetic reconnection</a:t>
            </a:r>
            <a:endParaRPr lang="zh-CN" altLang="en-US" sz="24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CA2EC17C-0426-0084-6104-A3B8889CF7DF}"/>
              </a:ext>
            </a:extLst>
          </p:cNvPr>
          <p:cNvSpPr txBox="1"/>
          <p:nvPr/>
        </p:nvSpPr>
        <p:spPr>
          <a:xfrm>
            <a:off x="446649" y="2642736"/>
            <a:ext cx="1181686" cy="523220"/>
          </a:xfrm>
          <a:prstGeom prst="rect">
            <a:avLst/>
          </a:prstGeom>
          <a:noFill/>
        </p:spPr>
        <p:txBody>
          <a:bodyPr wrap="square" rtlCol="0">
            <a:spAutoFit/>
          </a:bodyPr>
          <a:lstStyle/>
          <a:p>
            <a:r>
              <a:rPr lang="en-US" altLang="zh-CN" sz="2800" dirty="0"/>
              <a:t>Driver:</a:t>
            </a:r>
            <a:endParaRPr lang="zh-CN" altLang="en-US" sz="2800" dirty="0"/>
          </a:p>
        </p:txBody>
      </p:sp>
      <p:sp>
        <p:nvSpPr>
          <p:cNvPr id="15" name="文本框 14">
            <a:extLst>
              <a:ext uri="{FF2B5EF4-FFF2-40B4-BE49-F238E27FC236}">
                <a16:creationId xmlns:a16="http://schemas.microsoft.com/office/drawing/2014/main" id="{84D4A379-3F4F-98E0-B2F0-9136F5BCC66C}"/>
              </a:ext>
            </a:extLst>
          </p:cNvPr>
          <p:cNvSpPr txBox="1"/>
          <p:nvPr/>
        </p:nvSpPr>
        <p:spPr>
          <a:xfrm>
            <a:off x="1839350" y="1681674"/>
            <a:ext cx="6196820" cy="830997"/>
          </a:xfrm>
          <a:prstGeom prst="rect">
            <a:avLst/>
          </a:prstGeom>
          <a:noFill/>
        </p:spPr>
        <p:txBody>
          <a:bodyPr wrap="square" rtlCol="0">
            <a:spAutoFit/>
          </a:bodyPr>
          <a:lstStyle/>
          <a:p>
            <a:pPr marL="457200" indent="-457200">
              <a:buFont typeface="+mj-ea"/>
              <a:buAutoNum type="circleNumDbPlain"/>
            </a:pPr>
            <a:r>
              <a:rPr lang="en-US" altLang="zh-CN" sz="2400" dirty="0">
                <a:latin typeface="Times New Roman" panose="02020603050405020304" pitchFamily="18" charset="0"/>
                <a:cs typeface="Times New Roman" panose="02020603050405020304" pitchFamily="18" charset="0"/>
              </a:rPr>
              <a:t>Enhancing current in the </a:t>
            </a:r>
            <a:r>
              <a:rPr lang="en-US" altLang="zh-CN" sz="2400" b="1" dirty="0">
                <a:latin typeface="Times New Roman" panose="02020603050405020304" pitchFamily="18" charset="0"/>
                <a:cs typeface="Times New Roman" panose="02020603050405020304" pitchFamily="18" charset="0"/>
              </a:rPr>
              <a:t>core fields</a:t>
            </a:r>
          </a:p>
          <a:p>
            <a:pPr marL="457200" indent="-457200">
              <a:buFont typeface="+mj-ea"/>
              <a:buAutoNum type="circleNumDbPlain"/>
            </a:pPr>
            <a:r>
              <a:rPr lang="en-US" altLang="zh-CN" sz="2400" dirty="0">
                <a:latin typeface="Times New Roman" panose="02020603050405020304" pitchFamily="18" charset="0"/>
                <a:cs typeface="Times New Roman" panose="02020603050405020304" pitchFamily="18" charset="0"/>
              </a:rPr>
              <a:t>Weaking the </a:t>
            </a:r>
            <a:r>
              <a:rPr lang="en-US" altLang="zh-CN" sz="2400" b="1" dirty="0">
                <a:latin typeface="Times New Roman" panose="02020603050405020304" pitchFamily="18" charset="0"/>
                <a:cs typeface="Times New Roman" panose="02020603050405020304" pitchFamily="18" charset="0"/>
              </a:rPr>
              <a:t>overlying magnetic field</a:t>
            </a:r>
            <a:endParaRPr lang="zh-CN" altLang="en-US" sz="2400" b="1"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67CD7AE6-E849-99C6-C792-92295FE0B9F8}"/>
              </a:ext>
            </a:extLst>
          </p:cNvPr>
          <p:cNvSpPr txBox="1"/>
          <p:nvPr/>
        </p:nvSpPr>
        <p:spPr>
          <a:xfrm>
            <a:off x="446649" y="1810361"/>
            <a:ext cx="1280160" cy="523220"/>
          </a:xfrm>
          <a:prstGeom prst="rect">
            <a:avLst/>
          </a:prstGeom>
          <a:noFill/>
        </p:spPr>
        <p:txBody>
          <a:bodyPr wrap="square" rtlCol="0">
            <a:spAutoFit/>
          </a:bodyPr>
          <a:lstStyle/>
          <a:p>
            <a:r>
              <a:rPr lang="en-US" altLang="zh-CN" sz="2800" dirty="0"/>
              <a:t>Trigger:</a:t>
            </a:r>
            <a:endParaRPr lang="zh-CN" altLang="en-US" sz="2800" dirty="0"/>
          </a:p>
        </p:txBody>
      </p:sp>
      <p:sp>
        <p:nvSpPr>
          <p:cNvPr id="17" name="文本框 16">
            <a:extLst>
              <a:ext uri="{FF2B5EF4-FFF2-40B4-BE49-F238E27FC236}">
                <a16:creationId xmlns:a16="http://schemas.microsoft.com/office/drawing/2014/main" id="{20D78F62-8842-3392-5C3F-CC34B0C7DC4C}"/>
              </a:ext>
            </a:extLst>
          </p:cNvPr>
          <p:cNvSpPr txBox="1"/>
          <p:nvPr/>
        </p:nvSpPr>
        <p:spPr>
          <a:xfrm>
            <a:off x="4813540" y="1221569"/>
            <a:ext cx="2685690" cy="369332"/>
          </a:xfrm>
          <a:prstGeom prst="rect">
            <a:avLst/>
          </a:prstGeom>
          <a:noFill/>
        </p:spPr>
        <p:txBody>
          <a:bodyPr wrap="square" rtlCol="0">
            <a:spAutoFit/>
          </a:bodyPr>
          <a:lstStyle/>
          <a:p>
            <a:r>
              <a:rPr lang="en-US" altLang="zh-CN" dirty="0"/>
              <a:t>(Green et al. 2018)</a:t>
            </a:r>
            <a:endParaRPr lang="zh-CN" altLang="en-US" dirty="0"/>
          </a:p>
        </p:txBody>
      </p:sp>
      <p:pic>
        <p:nvPicPr>
          <p:cNvPr id="19" name="图片 18" descr="图示&#10;&#10;描述已自动生成">
            <a:extLst>
              <a:ext uri="{FF2B5EF4-FFF2-40B4-BE49-F238E27FC236}">
                <a16:creationId xmlns:a16="http://schemas.microsoft.com/office/drawing/2014/main" id="{80FB4CD7-5090-163C-A2CB-FB26606CE1B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45305" y="1369613"/>
            <a:ext cx="3686731" cy="4135206"/>
          </a:xfrm>
          <a:prstGeom prst="rect">
            <a:avLst/>
          </a:prstGeom>
        </p:spPr>
      </p:pic>
      <p:sp>
        <p:nvSpPr>
          <p:cNvPr id="20" name="文本框 19">
            <a:extLst>
              <a:ext uri="{FF2B5EF4-FFF2-40B4-BE49-F238E27FC236}">
                <a16:creationId xmlns:a16="http://schemas.microsoft.com/office/drawing/2014/main" id="{38616865-7FA6-5729-07E2-C35B0131AE4D}"/>
              </a:ext>
            </a:extLst>
          </p:cNvPr>
          <p:cNvSpPr txBox="1"/>
          <p:nvPr/>
        </p:nvSpPr>
        <p:spPr>
          <a:xfrm>
            <a:off x="7754374" y="5561501"/>
            <a:ext cx="4155830" cy="369332"/>
          </a:xfrm>
          <a:prstGeom prst="rect">
            <a:avLst/>
          </a:prstGeom>
          <a:noFill/>
        </p:spPr>
        <p:txBody>
          <a:bodyPr wrap="square" rtlCol="0">
            <a:spAutoFit/>
          </a:bodyPr>
          <a:lstStyle/>
          <a:p>
            <a:r>
              <a:rPr lang="en-US" altLang="zh-CN" dirty="0"/>
              <a:t>Tether-cutting (Moore et al. 2001)</a:t>
            </a:r>
            <a:endParaRPr lang="zh-CN" altLang="en-US" dirty="0"/>
          </a:p>
        </p:txBody>
      </p:sp>
      <p:pic>
        <p:nvPicPr>
          <p:cNvPr id="22" name="图片 21" descr="图示, 工程绘图&#10;&#10;描述已自动生成">
            <a:extLst>
              <a:ext uri="{FF2B5EF4-FFF2-40B4-BE49-F238E27FC236}">
                <a16:creationId xmlns:a16="http://schemas.microsoft.com/office/drawing/2014/main" id="{8A6DC02A-4709-ADE9-59D1-38A7998C5E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48080" y="3456197"/>
            <a:ext cx="5433406" cy="2010717"/>
          </a:xfrm>
          <a:prstGeom prst="rect">
            <a:avLst/>
          </a:prstGeom>
        </p:spPr>
      </p:pic>
      <p:sp>
        <p:nvSpPr>
          <p:cNvPr id="23" name="文本框 22">
            <a:extLst>
              <a:ext uri="{FF2B5EF4-FFF2-40B4-BE49-F238E27FC236}">
                <a16:creationId xmlns:a16="http://schemas.microsoft.com/office/drawing/2014/main" id="{98EB01DE-EC94-D6EC-3364-1B177044820D}"/>
              </a:ext>
            </a:extLst>
          </p:cNvPr>
          <p:cNvSpPr txBox="1"/>
          <p:nvPr/>
        </p:nvSpPr>
        <p:spPr>
          <a:xfrm>
            <a:off x="1227704" y="5639139"/>
            <a:ext cx="5353782" cy="369332"/>
          </a:xfrm>
          <a:prstGeom prst="rect">
            <a:avLst/>
          </a:prstGeom>
          <a:noFill/>
        </p:spPr>
        <p:txBody>
          <a:bodyPr wrap="square" rtlCol="0">
            <a:spAutoFit/>
          </a:bodyPr>
          <a:lstStyle/>
          <a:p>
            <a:r>
              <a:rPr lang="en-US" altLang="zh-CN" dirty="0"/>
              <a:t>Flux cancellation (van </a:t>
            </a:r>
            <a:r>
              <a:rPr lang="en-US" altLang="zh-CN" dirty="0" err="1"/>
              <a:t>Ballegooijen</a:t>
            </a:r>
            <a:r>
              <a:rPr lang="en-US" altLang="zh-CN" dirty="0"/>
              <a:t> &amp; Martens 1989)</a:t>
            </a:r>
            <a:endParaRPr lang="zh-CN" altLang="en-US" dirty="0"/>
          </a:p>
        </p:txBody>
      </p:sp>
      <p:pic>
        <p:nvPicPr>
          <p:cNvPr id="24" name="图片 23" descr="徽标&#10;&#10;低可信度描述已自动生成">
            <a:extLst>
              <a:ext uri="{FF2B5EF4-FFF2-40B4-BE49-F238E27FC236}">
                <a16:creationId xmlns:a16="http://schemas.microsoft.com/office/drawing/2014/main" id="{FA5BD030-26F6-39E6-8CD1-AF4427CBF953}"/>
              </a:ext>
            </a:extLst>
          </p:cNvPr>
          <p:cNvPicPr>
            <a:picLocks noChangeAspect="1"/>
          </p:cNvPicPr>
          <p:nvPr/>
        </p:nvPicPr>
        <p:blipFill>
          <a:blip r:embed="rId10">
            <a:extLst>
              <a:ext uri="{28A0092B-C50C-407E-A947-70E740481C1C}">
                <a14:useLocalDpi xmlns:a14="http://schemas.microsoft.com/office/drawing/2010/main" val="0"/>
              </a:ext>
            </a:extLst>
          </a:blip>
          <a:srcRect t="8682" b="7427"/>
          <a:stretch/>
        </p:blipFill>
        <p:spPr>
          <a:xfrm>
            <a:off x="10446624" y="24796"/>
            <a:ext cx="1627503" cy="978878"/>
          </a:xfrm>
          <a:prstGeom prst="rect">
            <a:avLst/>
          </a:prstGeom>
        </p:spPr>
      </p:pic>
      <p:sp>
        <p:nvSpPr>
          <p:cNvPr id="2" name="灯片编号占位符 1">
            <a:extLst>
              <a:ext uri="{FF2B5EF4-FFF2-40B4-BE49-F238E27FC236}">
                <a16:creationId xmlns:a16="http://schemas.microsoft.com/office/drawing/2014/main" id="{A39B3B47-D3A8-376A-BA12-8CA57AC6867A}"/>
              </a:ext>
            </a:extLst>
          </p:cNvPr>
          <p:cNvSpPr>
            <a:spLocks noGrp="1"/>
          </p:cNvSpPr>
          <p:nvPr>
            <p:ph type="sldNum" sz="quarter" idx="12"/>
          </p:nvPr>
        </p:nvSpPr>
        <p:spPr/>
        <p:txBody>
          <a:bodyPr/>
          <a:lstStyle/>
          <a:p>
            <a:fld id="{7010DF6F-487C-4E80-A478-CB6461B755EF}" type="slidenum">
              <a:rPr lang="zh-CN" altLang="en-US" smtClean="0"/>
              <a:t>3</a:t>
            </a:fld>
            <a:endParaRPr lang="zh-CN" altLang="en-US"/>
          </a:p>
        </p:txBody>
      </p:sp>
    </p:spTree>
    <p:custDataLst>
      <p:tags r:id="rId1"/>
    </p:custDataLst>
    <p:extLst>
      <p:ext uri="{BB962C8B-B14F-4D97-AF65-F5344CB8AC3E}">
        <p14:creationId xmlns:p14="http://schemas.microsoft.com/office/powerpoint/2010/main" val="8181844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6A596F-7661-46B2-8FF1-15F8389C078F}"/>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BA204980-A757-3DAD-8497-A26346889142}"/>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3EB56F60-5F12-02BB-1D86-CBE4D1FCC5DF}"/>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9319FD72-4E84-0415-CEAC-1C58A09C32EA}"/>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761EBE9C-AB0A-BB54-0DA2-4CDD6235ADC5}"/>
                </a:ext>
              </a:extLst>
            </p:cNvPr>
            <p:cNvSpPr/>
            <p:nvPr>
              <p:custDataLst>
                <p:tags r:id="rId5"/>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612B7CB5-A2EE-2B4C-CF4E-A423D9237F4A}"/>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0EFAC258-49D7-942F-0F99-915736E17CA1}"/>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01</a:t>
            </a:r>
          </a:p>
        </p:txBody>
      </p:sp>
      <p:sp>
        <p:nvSpPr>
          <p:cNvPr id="4" name="文本框 3">
            <a:extLst>
              <a:ext uri="{FF2B5EF4-FFF2-40B4-BE49-F238E27FC236}">
                <a16:creationId xmlns:a16="http://schemas.microsoft.com/office/drawing/2014/main" id="{3B8C0843-BAEC-7771-5074-8232C22F1B60}"/>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Introduction</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sp>
        <p:nvSpPr>
          <p:cNvPr id="13" name="矩形 12">
            <a:extLst>
              <a:ext uri="{FF2B5EF4-FFF2-40B4-BE49-F238E27FC236}">
                <a16:creationId xmlns:a16="http://schemas.microsoft.com/office/drawing/2014/main" id="{918C43E8-EA3F-5CE0-7AE0-4BDA8BE4AB90}"/>
              </a:ext>
            </a:extLst>
          </p:cNvPr>
          <p:cNvSpPr/>
          <p:nvPr/>
        </p:nvSpPr>
        <p:spPr>
          <a:xfrm>
            <a:off x="578485" y="1000244"/>
            <a:ext cx="2344420"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Torus instability:</a:t>
            </a:r>
            <a:endParaRPr lang="zh-CN" altLang="en-US" sz="24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9B6C5232-79DA-D61D-B309-D43C8955EB01}"/>
              </a:ext>
            </a:extLst>
          </p:cNvPr>
          <p:cNvSpPr txBox="1"/>
          <p:nvPr/>
        </p:nvSpPr>
        <p:spPr>
          <a:xfrm>
            <a:off x="656590" y="2761916"/>
            <a:ext cx="1824974"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Decay index:</a:t>
            </a:r>
            <a:endParaRPr lang="zh-CN" altLang="en-US" sz="24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FA8E43A5-2953-1D28-1A64-A1C204C1F889}"/>
              </a:ext>
            </a:extLst>
          </p:cNvPr>
          <p:cNvSpPr txBox="1"/>
          <p:nvPr/>
        </p:nvSpPr>
        <p:spPr>
          <a:xfrm>
            <a:off x="538229" y="1787172"/>
            <a:ext cx="7073702" cy="830997"/>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Strapping force due to external poloidal magnetic field decreases faster with increasing </a:t>
            </a:r>
            <a:r>
              <a:rPr lang="en-US" altLang="zh-CN" sz="2400" dirty="0">
                <a:latin typeface="Cambria Math" panose="02040503050406030204" pitchFamily="18" charset="0"/>
                <a:ea typeface="Cambria Math" panose="02040503050406030204" pitchFamily="18" charset="0"/>
                <a:cs typeface="Times New Roman" panose="02020603050405020304" pitchFamily="18" charset="0"/>
              </a:rPr>
              <a:t>R</a:t>
            </a:r>
            <a:r>
              <a:rPr lang="en-US" altLang="zh-CN" sz="2400" dirty="0">
                <a:latin typeface="Times New Roman" panose="02020603050405020304" pitchFamily="18" charset="0"/>
                <a:cs typeface="Times New Roman" panose="02020603050405020304" pitchFamily="18" charset="0"/>
              </a:rPr>
              <a:t> than the hoop force.</a:t>
            </a:r>
            <a:endParaRPr lang="zh-CN" altLang="en-US" sz="2400" dirty="0">
              <a:latin typeface="Times New Roman" panose="02020603050405020304" pitchFamily="18" charset="0"/>
              <a:cs typeface="Times New Roman" panose="02020603050405020304" pitchFamily="18" charset="0"/>
            </a:endParaRPr>
          </a:p>
        </p:txBody>
      </p:sp>
      <mc:AlternateContent xmlns:mc="http://schemas.openxmlformats.org/markup-compatibility/2006">
        <mc:Choice xmlns:a14="http://schemas.microsoft.com/office/drawing/2010/main" Requires="a14">
          <p:sp>
            <p:nvSpPr>
              <p:cNvPr id="2" name="文本框 1">
                <a:extLst>
                  <a:ext uri="{FF2B5EF4-FFF2-40B4-BE49-F238E27FC236}">
                    <a16:creationId xmlns:a16="http://schemas.microsoft.com/office/drawing/2014/main" id="{C98437DD-12B0-43A7-765F-4C1EA6BC7CFD}"/>
                  </a:ext>
                </a:extLst>
              </p:cNvPr>
              <p:cNvSpPr txBox="1"/>
              <p:nvPr/>
            </p:nvSpPr>
            <p:spPr>
              <a:xfrm>
                <a:off x="2881203" y="2710473"/>
                <a:ext cx="1558632" cy="5493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𝑛</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m:rPr>
                              <m:nor/>
                            </m:rPr>
                            <a:rPr lang="en-US" altLang="zh-CN" b="0" i="0" smtClean="0">
                              <a:latin typeface="Cambria Math" panose="02040503050406030204" pitchFamily="18" charset="0"/>
                            </a:rPr>
                            <m:t>dln</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𝐵</m:t>
                              </m:r>
                            </m:e>
                            <m:sub>
                              <m:r>
                                <m:rPr>
                                  <m:nor/>
                                </m:rPr>
                                <a:rPr lang="en-US" altLang="zh-CN" b="0" i="0" smtClean="0">
                                  <a:latin typeface="Cambria Math" panose="02040503050406030204" pitchFamily="18" charset="0"/>
                                </a:rPr>
                                <m:t>ep</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𝑅</m:t>
                          </m:r>
                          <m:r>
                            <a:rPr lang="en-US" altLang="zh-CN" b="0" i="1" smtClean="0">
                              <a:latin typeface="Cambria Math" panose="02040503050406030204" pitchFamily="18" charset="0"/>
                            </a:rPr>
                            <m:t>)</m:t>
                          </m:r>
                        </m:num>
                        <m:den>
                          <m:r>
                            <m:rPr>
                              <m:nor/>
                            </m:rPr>
                            <a:rPr lang="en-US" altLang="zh-CN" b="0" i="0" smtClean="0">
                              <a:latin typeface="Cambria Math" panose="02040503050406030204" pitchFamily="18" charset="0"/>
                            </a:rPr>
                            <m:t>dln</m:t>
                          </m:r>
                          <m:r>
                            <a:rPr lang="en-US" altLang="zh-CN" b="0" i="1" smtClean="0">
                              <a:latin typeface="Cambria Math" panose="02040503050406030204" pitchFamily="18" charset="0"/>
                            </a:rPr>
                            <m:t>𝑅</m:t>
                          </m:r>
                        </m:den>
                      </m:f>
                    </m:oMath>
                  </m:oMathPara>
                </a14:m>
                <a:endParaRPr lang="zh-CN" altLang="en-US" dirty="0"/>
              </a:p>
            </p:txBody>
          </p:sp>
        </mc:Choice>
        <mc:Fallback>
          <p:sp>
            <p:nvSpPr>
              <p:cNvPr id="2" name="文本框 1">
                <a:extLst>
                  <a:ext uri="{FF2B5EF4-FFF2-40B4-BE49-F238E27FC236}">
                    <a16:creationId xmlns:a16="http://schemas.microsoft.com/office/drawing/2014/main" id="{C98437DD-12B0-43A7-765F-4C1EA6BC7CFD}"/>
                  </a:ext>
                </a:extLst>
              </p:cNvPr>
              <p:cNvSpPr txBox="1">
                <a:spLocks noRot="1" noChangeAspect="1" noMove="1" noResize="1" noEditPoints="1" noAdjustHandles="1" noChangeArrowheads="1" noChangeShapeType="1" noTextEdit="1"/>
              </p:cNvSpPr>
              <p:nvPr/>
            </p:nvSpPr>
            <p:spPr>
              <a:xfrm>
                <a:off x="2881203" y="2710473"/>
                <a:ext cx="1558632" cy="549318"/>
              </a:xfrm>
              <a:prstGeom prst="rect">
                <a:avLst/>
              </a:prstGeom>
              <a:blipFill>
                <a:blip r:embed="rId8"/>
                <a:stretch>
                  <a:fillRect/>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3FD6EE45-F4C2-11F3-D068-5D9E8B61C2C8}"/>
              </a:ext>
            </a:extLst>
          </p:cNvPr>
          <p:cNvSpPr txBox="1"/>
          <p:nvPr/>
        </p:nvSpPr>
        <p:spPr>
          <a:xfrm>
            <a:off x="656590" y="3406744"/>
            <a:ext cx="6693116"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Critical value: 1.5 (circular), 1 (straight)</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5D809518-026E-47E9-198C-295E35A95E5D}"/>
              </a:ext>
            </a:extLst>
          </p:cNvPr>
          <p:cNvSpPr txBox="1"/>
          <p:nvPr/>
        </p:nvSpPr>
        <p:spPr>
          <a:xfrm>
            <a:off x="656590" y="3960603"/>
            <a:ext cx="6693116" cy="1200329"/>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Failed torus-unstable regimes:</a:t>
            </a:r>
          </a:p>
          <a:p>
            <a:pPr marL="457200" indent="-457200">
              <a:buFont typeface="+mj-ea"/>
              <a:buAutoNum type="circleNumDbPlain"/>
            </a:pPr>
            <a:r>
              <a:rPr lang="en-US" altLang="zh-CN" sz="2400" dirty="0">
                <a:latin typeface="Times New Roman" panose="02020603050405020304" pitchFamily="18" charset="0"/>
                <a:cs typeface="Times New Roman" panose="02020603050405020304" pitchFamily="18" charset="0"/>
              </a:rPr>
              <a:t>Confined by external toroidal field</a:t>
            </a:r>
          </a:p>
          <a:p>
            <a:pPr marL="457200" indent="-457200">
              <a:buFont typeface="+mj-ea"/>
              <a:buAutoNum type="circleNumDbPlain"/>
            </a:pPr>
            <a:r>
              <a:rPr lang="en-US" altLang="zh-CN" sz="2400" dirty="0">
                <a:latin typeface="Times New Roman" panose="02020603050405020304" pitchFamily="18" charset="0"/>
                <a:cs typeface="Times New Roman" panose="02020603050405020304" pitchFamily="18" charset="0"/>
              </a:rPr>
              <a:t>Destruction of the flux rope</a:t>
            </a:r>
            <a:endParaRPr lang="zh-CN" altLang="en-US" sz="2400" dirty="0">
              <a:latin typeface="Times New Roman" panose="02020603050405020304" pitchFamily="18" charset="0"/>
              <a:cs typeface="Times New Roman" panose="02020603050405020304" pitchFamily="18" charset="0"/>
            </a:endParaRPr>
          </a:p>
        </p:txBody>
      </p:sp>
      <p:sp>
        <p:nvSpPr>
          <p:cNvPr id="21" name="文本框 20">
            <a:extLst>
              <a:ext uri="{FF2B5EF4-FFF2-40B4-BE49-F238E27FC236}">
                <a16:creationId xmlns:a16="http://schemas.microsoft.com/office/drawing/2014/main" id="{B9C86E5B-0EAF-2869-0D3E-9FFF990303C0}"/>
              </a:ext>
            </a:extLst>
          </p:cNvPr>
          <p:cNvSpPr txBox="1"/>
          <p:nvPr/>
        </p:nvSpPr>
        <p:spPr>
          <a:xfrm>
            <a:off x="3927894" y="1363070"/>
            <a:ext cx="2685690" cy="369332"/>
          </a:xfrm>
          <a:prstGeom prst="rect">
            <a:avLst/>
          </a:prstGeom>
          <a:noFill/>
        </p:spPr>
        <p:txBody>
          <a:bodyPr wrap="square" rtlCol="0">
            <a:spAutoFit/>
          </a:bodyPr>
          <a:lstStyle/>
          <a:p>
            <a:r>
              <a:rPr lang="en-US" altLang="zh-CN" dirty="0"/>
              <a:t>(</a:t>
            </a:r>
            <a:r>
              <a:rPr lang="en-US" altLang="zh-CN" dirty="0" err="1">
                <a:latin typeface="+mn-ea"/>
              </a:rPr>
              <a:t>Kliem</a:t>
            </a:r>
            <a:r>
              <a:rPr lang="en-US" altLang="zh-CN" dirty="0">
                <a:latin typeface="+mn-ea"/>
              </a:rPr>
              <a:t> &amp; T</a:t>
            </a:r>
            <a:r>
              <a:rPr lang="az-Cyrl-AZ" altLang="zh-CN" dirty="0">
                <a:latin typeface="+mn-ea"/>
              </a:rPr>
              <a:t>ӧ</a:t>
            </a:r>
            <a:r>
              <a:rPr lang="en-US" altLang="zh-CN" dirty="0">
                <a:latin typeface="+mn-ea"/>
              </a:rPr>
              <a:t>r</a:t>
            </a:r>
            <a:r>
              <a:rPr lang="az-Cyrl-AZ" altLang="zh-CN" dirty="0">
                <a:latin typeface="+mn-ea"/>
              </a:rPr>
              <a:t>ӧ</a:t>
            </a:r>
            <a:r>
              <a:rPr lang="en-US" altLang="zh-CN" dirty="0">
                <a:latin typeface="+mn-ea"/>
              </a:rPr>
              <a:t>k 2006</a:t>
            </a:r>
            <a:r>
              <a:rPr lang="en-US" altLang="zh-CN" dirty="0"/>
              <a:t>)</a:t>
            </a:r>
            <a:endParaRPr lang="zh-CN" altLang="en-US" dirty="0"/>
          </a:p>
        </p:txBody>
      </p:sp>
      <p:pic>
        <p:nvPicPr>
          <p:cNvPr id="26" name="图片 25" descr="图表, 散点图, 气泡图&#10;&#10;描述已自动生成">
            <a:extLst>
              <a:ext uri="{FF2B5EF4-FFF2-40B4-BE49-F238E27FC236}">
                <a16:creationId xmlns:a16="http://schemas.microsoft.com/office/drawing/2014/main" id="{1D853DA7-E09C-D992-9067-DF7A5046F19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1930" y="206321"/>
            <a:ext cx="3382982" cy="2420004"/>
          </a:xfrm>
          <a:prstGeom prst="rect">
            <a:avLst/>
          </a:prstGeom>
        </p:spPr>
      </p:pic>
      <p:sp>
        <p:nvSpPr>
          <p:cNvPr id="20" name="文本框 19">
            <a:extLst>
              <a:ext uri="{FF2B5EF4-FFF2-40B4-BE49-F238E27FC236}">
                <a16:creationId xmlns:a16="http://schemas.microsoft.com/office/drawing/2014/main" id="{AD81E857-EB8B-507D-0A67-F4A45A2D2C7F}"/>
              </a:ext>
            </a:extLst>
          </p:cNvPr>
          <p:cNvSpPr txBox="1"/>
          <p:nvPr/>
        </p:nvSpPr>
        <p:spPr>
          <a:xfrm>
            <a:off x="9866675" y="2441659"/>
            <a:ext cx="2126583" cy="369332"/>
          </a:xfrm>
          <a:prstGeom prst="rect">
            <a:avLst/>
          </a:prstGeom>
          <a:noFill/>
        </p:spPr>
        <p:txBody>
          <a:bodyPr wrap="square" rtlCol="0">
            <a:spAutoFit/>
          </a:bodyPr>
          <a:lstStyle/>
          <a:p>
            <a:r>
              <a:rPr lang="en-US" altLang="zh-CN" dirty="0"/>
              <a:t> (Myers et al. 2015)</a:t>
            </a:r>
            <a:endParaRPr lang="zh-CN" altLang="en-US" dirty="0"/>
          </a:p>
        </p:txBody>
      </p:sp>
      <p:pic>
        <p:nvPicPr>
          <p:cNvPr id="17" name="图片 16" descr="图示&#10;&#10;描述已自动生成">
            <a:extLst>
              <a:ext uri="{FF2B5EF4-FFF2-40B4-BE49-F238E27FC236}">
                <a16:creationId xmlns:a16="http://schemas.microsoft.com/office/drawing/2014/main" id="{7CCADE19-587F-06A4-7F74-0A1228DB181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23565" y="2799719"/>
            <a:ext cx="3487468" cy="2961756"/>
          </a:xfrm>
          <a:prstGeom prst="rect">
            <a:avLst/>
          </a:prstGeom>
        </p:spPr>
      </p:pic>
      <p:sp>
        <p:nvSpPr>
          <p:cNvPr id="19" name="文本框 18">
            <a:extLst>
              <a:ext uri="{FF2B5EF4-FFF2-40B4-BE49-F238E27FC236}">
                <a16:creationId xmlns:a16="http://schemas.microsoft.com/office/drawing/2014/main" id="{32C717FA-1ED0-86FA-5433-6B6A1FD09570}"/>
              </a:ext>
            </a:extLst>
          </p:cNvPr>
          <p:cNvSpPr txBox="1"/>
          <p:nvPr/>
        </p:nvSpPr>
        <p:spPr>
          <a:xfrm>
            <a:off x="9432889" y="4416888"/>
            <a:ext cx="2759111" cy="923330"/>
          </a:xfrm>
          <a:prstGeom prst="rect">
            <a:avLst/>
          </a:prstGeom>
          <a:noFill/>
        </p:spPr>
        <p:txBody>
          <a:bodyPr wrap="square" rtlCol="0">
            <a:spAutoFit/>
          </a:bodyPr>
          <a:lstStyle/>
          <a:p>
            <a:r>
              <a:rPr lang="en-US" altLang="zh-CN" dirty="0"/>
              <a:t>The flux rope enters the breakout reconnection </a:t>
            </a:r>
          </a:p>
          <a:p>
            <a:r>
              <a:rPr lang="en-US" altLang="zh-CN" dirty="0"/>
              <a:t>(Chen, J. et al. 2023)</a:t>
            </a:r>
            <a:endParaRPr lang="zh-CN" altLang="en-US" dirty="0"/>
          </a:p>
        </p:txBody>
      </p:sp>
      <p:sp>
        <p:nvSpPr>
          <p:cNvPr id="10" name="灯片编号占位符 9">
            <a:extLst>
              <a:ext uri="{FF2B5EF4-FFF2-40B4-BE49-F238E27FC236}">
                <a16:creationId xmlns:a16="http://schemas.microsoft.com/office/drawing/2014/main" id="{C966D8CF-6CAD-6446-AA5D-BA7C4FEFA5D9}"/>
              </a:ext>
            </a:extLst>
          </p:cNvPr>
          <p:cNvSpPr>
            <a:spLocks noGrp="1"/>
          </p:cNvSpPr>
          <p:nvPr>
            <p:ph type="sldNum" sz="quarter" idx="12"/>
          </p:nvPr>
        </p:nvSpPr>
        <p:spPr/>
        <p:txBody>
          <a:bodyPr/>
          <a:lstStyle/>
          <a:p>
            <a:fld id="{7010DF6F-487C-4E80-A478-CB6461B755EF}" type="slidenum">
              <a:rPr lang="zh-CN" altLang="en-US" smtClean="0"/>
              <a:t>4</a:t>
            </a:fld>
            <a:endParaRPr lang="zh-CN" altLang="en-US"/>
          </a:p>
        </p:txBody>
      </p:sp>
    </p:spTree>
    <p:custDataLst>
      <p:tags r:id="rId1"/>
    </p:custDataLst>
    <p:extLst>
      <p:ext uri="{BB962C8B-B14F-4D97-AF65-F5344CB8AC3E}">
        <p14:creationId xmlns:p14="http://schemas.microsoft.com/office/powerpoint/2010/main" val="29583248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8F01CC-51A0-019C-1C13-DEB26E52B46A}"/>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49FD89B6-5953-1A88-3E1B-4AEF566868F2}"/>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B5BE72F4-6C71-DC83-3011-FA0F6F5CBC4B}"/>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96DEFC26-3C66-C5D4-6BCD-52C0C5CB9F8B}"/>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87F18C48-5416-7042-4A2D-ECE0AAE48184}"/>
                </a:ext>
              </a:extLst>
            </p:cNvPr>
            <p:cNvSpPr/>
            <p:nvPr>
              <p:custDataLst>
                <p:tags r:id="rId5"/>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E95C47FA-863E-C223-506E-014C92EED77C}"/>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F730A468-D431-E5A4-673A-CCB381D63F2F}"/>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01</a:t>
            </a:r>
          </a:p>
        </p:txBody>
      </p:sp>
      <p:sp>
        <p:nvSpPr>
          <p:cNvPr id="4" name="文本框 3">
            <a:extLst>
              <a:ext uri="{FF2B5EF4-FFF2-40B4-BE49-F238E27FC236}">
                <a16:creationId xmlns:a16="http://schemas.microsoft.com/office/drawing/2014/main" id="{4639BA61-CB30-8D8F-F956-8EA0774EBB8F}"/>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Introduction</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sp>
        <p:nvSpPr>
          <p:cNvPr id="13" name="矩形 12">
            <a:extLst>
              <a:ext uri="{FF2B5EF4-FFF2-40B4-BE49-F238E27FC236}">
                <a16:creationId xmlns:a16="http://schemas.microsoft.com/office/drawing/2014/main" id="{EFDBA2F9-AA32-22A4-D4BF-160F56003473}"/>
              </a:ext>
            </a:extLst>
          </p:cNvPr>
          <p:cNvSpPr/>
          <p:nvPr/>
        </p:nvSpPr>
        <p:spPr>
          <a:xfrm>
            <a:off x="472242" y="988809"/>
            <a:ext cx="5390551"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Destruction of an erupting prominence:</a:t>
            </a:r>
            <a:endParaRPr lang="zh-CN" altLang="en-US" sz="2400" dirty="0">
              <a:latin typeface="Times New Roman" panose="02020603050405020304" pitchFamily="18" charset="0"/>
              <a:cs typeface="Times New Roman" panose="02020603050405020304" pitchFamily="18" charset="0"/>
            </a:endParaRPr>
          </a:p>
        </p:txBody>
      </p:sp>
      <p:sp>
        <p:nvSpPr>
          <p:cNvPr id="17" name="文本框 16">
            <a:extLst>
              <a:ext uri="{FF2B5EF4-FFF2-40B4-BE49-F238E27FC236}">
                <a16:creationId xmlns:a16="http://schemas.microsoft.com/office/drawing/2014/main" id="{3BC1A27C-1AFE-4F1D-4EC1-BE20410FE54E}"/>
              </a:ext>
            </a:extLst>
          </p:cNvPr>
          <p:cNvSpPr txBox="1"/>
          <p:nvPr/>
        </p:nvSpPr>
        <p:spPr>
          <a:xfrm>
            <a:off x="8522899" y="5797198"/>
            <a:ext cx="2685690" cy="369332"/>
          </a:xfrm>
          <a:prstGeom prst="rect">
            <a:avLst/>
          </a:prstGeom>
          <a:noFill/>
        </p:spPr>
        <p:txBody>
          <a:bodyPr wrap="square" rtlCol="0">
            <a:spAutoFit/>
          </a:bodyPr>
          <a:lstStyle/>
          <a:p>
            <a:r>
              <a:rPr lang="en-US" altLang="zh-CN" dirty="0"/>
              <a:t>(Xue, J. et al. 2024)</a:t>
            </a:r>
            <a:endParaRPr lang="zh-CN" altLang="en-US" dirty="0"/>
          </a:p>
        </p:txBody>
      </p:sp>
      <p:pic>
        <p:nvPicPr>
          <p:cNvPr id="24" name="图片 23" descr="徽标&#10;&#10;低可信度描述已自动生成">
            <a:extLst>
              <a:ext uri="{FF2B5EF4-FFF2-40B4-BE49-F238E27FC236}">
                <a16:creationId xmlns:a16="http://schemas.microsoft.com/office/drawing/2014/main" id="{B603683C-B8BC-4316-2147-AF2ED3F35495}"/>
              </a:ext>
            </a:extLst>
          </p:cNvPr>
          <p:cNvPicPr>
            <a:picLocks noChangeAspect="1"/>
          </p:cNvPicPr>
          <p:nvPr/>
        </p:nvPicPr>
        <p:blipFill>
          <a:blip r:embed="rId8">
            <a:extLst>
              <a:ext uri="{28A0092B-C50C-407E-A947-70E740481C1C}">
                <a14:useLocalDpi xmlns:a14="http://schemas.microsoft.com/office/drawing/2010/main" val="0"/>
              </a:ext>
            </a:extLst>
          </a:blip>
          <a:srcRect t="8682" b="7427"/>
          <a:stretch/>
        </p:blipFill>
        <p:spPr>
          <a:xfrm>
            <a:off x="10446624" y="24796"/>
            <a:ext cx="1627503" cy="978878"/>
          </a:xfrm>
          <a:prstGeom prst="rect">
            <a:avLst/>
          </a:prstGeom>
        </p:spPr>
      </p:pic>
      <p:pic>
        <p:nvPicPr>
          <p:cNvPr id="12" name="图片 11" descr="图形用户界面, 应用程序&#10;&#10;描述已自动生成">
            <a:extLst>
              <a:ext uri="{FF2B5EF4-FFF2-40B4-BE49-F238E27FC236}">
                <a16:creationId xmlns:a16="http://schemas.microsoft.com/office/drawing/2014/main" id="{A591157D-4E68-5545-1EAB-33DCA7FB4FD3}"/>
              </a:ext>
            </a:extLst>
          </p:cNvPr>
          <p:cNvPicPr>
            <a:picLocks noChangeAspect="1"/>
          </p:cNvPicPr>
          <p:nvPr/>
        </p:nvPicPr>
        <p:blipFill>
          <a:blip r:embed="rId9">
            <a:extLst>
              <a:ext uri="{28A0092B-C50C-407E-A947-70E740481C1C}">
                <a14:useLocalDpi xmlns:a14="http://schemas.microsoft.com/office/drawing/2010/main" val="0"/>
              </a:ext>
            </a:extLst>
          </a:blip>
          <a:srcRect l="14322" b="51957"/>
          <a:stretch/>
        </p:blipFill>
        <p:spPr>
          <a:xfrm>
            <a:off x="1227704" y="1651087"/>
            <a:ext cx="5184917" cy="1635042"/>
          </a:xfrm>
          <a:prstGeom prst="rect">
            <a:avLst/>
          </a:prstGeom>
        </p:spPr>
      </p:pic>
      <p:sp>
        <p:nvSpPr>
          <p:cNvPr id="18" name="文本框 17">
            <a:extLst>
              <a:ext uri="{FF2B5EF4-FFF2-40B4-BE49-F238E27FC236}">
                <a16:creationId xmlns:a16="http://schemas.microsoft.com/office/drawing/2014/main" id="{863F0E84-FEA6-1797-F443-FCBAFD54D642}"/>
              </a:ext>
            </a:extLst>
          </p:cNvPr>
          <p:cNvSpPr txBox="1"/>
          <p:nvPr/>
        </p:nvSpPr>
        <p:spPr>
          <a:xfrm>
            <a:off x="709393" y="5734845"/>
            <a:ext cx="6221538" cy="46166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zh-CN" sz="2400" dirty="0">
                <a:latin typeface="Times New Roman" panose="02020603050405020304" pitchFamily="18" charset="0"/>
                <a:cs typeface="Times New Roman" panose="02020603050405020304" pitchFamily="18" charset="0"/>
              </a:rPr>
              <a:t>Both core field and overlying field are important!</a:t>
            </a:r>
            <a:endParaRPr lang="zh-CN" altLang="en-US" sz="2400" dirty="0">
              <a:latin typeface="Times New Roman" panose="02020603050405020304" pitchFamily="18" charset="0"/>
              <a:cs typeface="Times New Roman" panose="02020603050405020304" pitchFamily="18" charset="0"/>
            </a:endParaRPr>
          </a:p>
        </p:txBody>
      </p:sp>
      <p:pic>
        <p:nvPicPr>
          <p:cNvPr id="6" name="图片 5" descr="图片包含 背景图案&#10;&#10;描述已自动生成">
            <a:extLst>
              <a:ext uri="{FF2B5EF4-FFF2-40B4-BE49-F238E27FC236}">
                <a16:creationId xmlns:a16="http://schemas.microsoft.com/office/drawing/2014/main" id="{F0BFD3AC-F902-B47F-FA16-4FFA3E0C91D1}"/>
              </a:ext>
            </a:extLst>
          </p:cNvPr>
          <p:cNvPicPr>
            <a:picLocks noChangeAspect="1"/>
          </p:cNvPicPr>
          <p:nvPr/>
        </p:nvPicPr>
        <p:blipFill>
          <a:blip r:embed="rId10">
            <a:extLst>
              <a:ext uri="{28A0092B-C50C-407E-A947-70E740481C1C}">
                <a14:useLocalDpi xmlns:a14="http://schemas.microsoft.com/office/drawing/2010/main" val="0"/>
              </a:ext>
            </a:extLst>
          </a:blip>
          <a:srcRect r="30953"/>
          <a:stretch/>
        </p:blipFill>
        <p:spPr>
          <a:xfrm>
            <a:off x="7134704" y="1270477"/>
            <a:ext cx="4419600" cy="4520184"/>
          </a:xfrm>
          <a:prstGeom prst="rect">
            <a:avLst/>
          </a:prstGeom>
        </p:spPr>
      </p:pic>
      <p:pic>
        <p:nvPicPr>
          <p:cNvPr id="21" name="图片 20" descr="图形用户界面, 应用程序, PowerPoint&#10;&#10;描述已自动生成">
            <a:extLst>
              <a:ext uri="{FF2B5EF4-FFF2-40B4-BE49-F238E27FC236}">
                <a16:creationId xmlns:a16="http://schemas.microsoft.com/office/drawing/2014/main" id="{B1C23046-A002-F9C9-CE9A-DD73BAA9A8B7}"/>
              </a:ext>
            </a:extLst>
          </p:cNvPr>
          <p:cNvPicPr>
            <a:picLocks noChangeAspect="1"/>
          </p:cNvPicPr>
          <p:nvPr/>
        </p:nvPicPr>
        <p:blipFill>
          <a:blip r:embed="rId11">
            <a:extLst>
              <a:ext uri="{28A0092B-C50C-407E-A947-70E740481C1C}">
                <a14:useLocalDpi xmlns:a14="http://schemas.microsoft.com/office/drawing/2010/main" val="0"/>
              </a:ext>
            </a:extLst>
          </a:blip>
          <a:srcRect l="27574" t="19287" r="28070" b="54968"/>
          <a:stretch/>
        </p:blipFill>
        <p:spPr>
          <a:xfrm>
            <a:off x="472242" y="3303939"/>
            <a:ext cx="6662462" cy="2287893"/>
          </a:xfrm>
          <a:prstGeom prst="rect">
            <a:avLst/>
          </a:prstGeom>
        </p:spPr>
      </p:pic>
      <p:sp>
        <p:nvSpPr>
          <p:cNvPr id="2" name="灯片编号占位符 1">
            <a:extLst>
              <a:ext uri="{FF2B5EF4-FFF2-40B4-BE49-F238E27FC236}">
                <a16:creationId xmlns:a16="http://schemas.microsoft.com/office/drawing/2014/main" id="{1608A37F-24AB-1BEF-50FC-F581DCFD3350}"/>
              </a:ext>
            </a:extLst>
          </p:cNvPr>
          <p:cNvSpPr>
            <a:spLocks noGrp="1"/>
          </p:cNvSpPr>
          <p:nvPr>
            <p:ph type="sldNum" sz="quarter" idx="12"/>
          </p:nvPr>
        </p:nvSpPr>
        <p:spPr/>
        <p:txBody>
          <a:bodyPr/>
          <a:lstStyle/>
          <a:p>
            <a:fld id="{7010DF6F-487C-4E80-A478-CB6461B755EF}" type="slidenum">
              <a:rPr lang="zh-CN" altLang="en-US" smtClean="0"/>
              <a:t>5</a:t>
            </a:fld>
            <a:endParaRPr lang="zh-CN" altLang="en-US"/>
          </a:p>
        </p:txBody>
      </p:sp>
    </p:spTree>
    <p:custDataLst>
      <p:tags r:id="rId1"/>
    </p:custDataLst>
    <p:extLst>
      <p:ext uri="{BB962C8B-B14F-4D97-AF65-F5344CB8AC3E}">
        <p14:creationId xmlns:p14="http://schemas.microsoft.com/office/powerpoint/2010/main" val="1535888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31DF6-7A6D-52C9-5B9D-3B1E0F368CFE}"/>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1348627D-635F-7866-8472-4CCF0DEF03A5}"/>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B2AF1A43-8963-D13C-4DF2-EDA3B3CA14F1}"/>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BEF85234-76C3-C538-AE6E-319199FB80D5}"/>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E6C25996-57F2-32C0-48D6-6A5EB136505E}"/>
                </a:ext>
              </a:extLst>
            </p:cNvPr>
            <p:cNvSpPr/>
            <p:nvPr>
              <p:custDataLst>
                <p:tags r:id="rId5"/>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DF1A13FA-E11F-6334-F883-D8052DF2E01E}"/>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1150BC07-03FB-04E9-A80D-EA0DF21EFF60}"/>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01</a:t>
            </a:r>
          </a:p>
        </p:txBody>
      </p:sp>
      <p:sp>
        <p:nvSpPr>
          <p:cNvPr id="4" name="文本框 3">
            <a:extLst>
              <a:ext uri="{FF2B5EF4-FFF2-40B4-BE49-F238E27FC236}">
                <a16:creationId xmlns:a16="http://schemas.microsoft.com/office/drawing/2014/main" id="{E8235ADF-C290-4E98-3B52-E4054D70D99D}"/>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Introduction</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sp>
        <p:nvSpPr>
          <p:cNvPr id="13" name="矩形 12">
            <a:extLst>
              <a:ext uri="{FF2B5EF4-FFF2-40B4-BE49-F238E27FC236}">
                <a16:creationId xmlns:a16="http://schemas.microsoft.com/office/drawing/2014/main" id="{F0F2705E-DE87-8184-4233-F7F48AB326D8}"/>
              </a:ext>
            </a:extLst>
          </p:cNvPr>
          <p:cNvSpPr/>
          <p:nvPr/>
        </p:nvSpPr>
        <p:spPr>
          <a:xfrm>
            <a:off x="595069" y="1017139"/>
            <a:ext cx="3010774"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Asymmetric eruptions:</a:t>
            </a:r>
            <a:endParaRPr lang="zh-CN" altLang="en-US" sz="2400"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F7FC9323-60BA-ECB2-4BE9-B47224605D98}"/>
              </a:ext>
            </a:extLst>
          </p:cNvPr>
          <p:cNvSpPr txBox="1"/>
          <p:nvPr/>
        </p:nvSpPr>
        <p:spPr>
          <a:xfrm>
            <a:off x="6372042" y="4283443"/>
            <a:ext cx="5032076" cy="369332"/>
          </a:xfrm>
          <a:prstGeom prst="rect">
            <a:avLst/>
          </a:prstGeom>
          <a:noFill/>
        </p:spPr>
        <p:txBody>
          <a:bodyPr wrap="square" rtlCol="0">
            <a:spAutoFit/>
          </a:bodyPr>
          <a:lstStyle/>
          <a:p>
            <a:r>
              <a:rPr lang="en-US" altLang="zh-CN" dirty="0"/>
              <a:t>Equatorward deflection (Gopalswamy et al. 2015)</a:t>
            </a:r>
            <a:endParaRPr lang="zh-CN" altLang="en-US" dirty="0"/>
          </a:p>
        </p:txBody>
      </p:sp>
      <p:pic>
        <p:nvPicPr>
          <p:cNvPr id="24" name="图片 23" descr="徽标&#10;&#10;低可信度描述已自动生成">
            <a:extLst>
              <a:ext uri="{FF2B5EF4-FFF2-40B4-BE49-F238E27FC236}">
                <a16:creationId xmlns:a16="http://schemas.microsoft.com/office/drawing/2014/main" id="{23481A95-3EC2-ED80-4082-2272D0E33035}"/>
              </a:ext>
            </a:extLst>
          </p:cNvPr>
          <p:cNvPicPr>
            <a:picLocks noChangeAspect="1"/>
          </p:cNvPicPr>
          <p:nvPr/>
        </p:nvPicPr>
        <p:blipFill>
          <a:blip r:embed="rId8">
            <a:extLst>
              <a:ext uri="{28A0092B-C50C-407E-A947-70E740481C1C}">
                <a14:useLocalDpi xmlns:a14="http://schemas.microsoft.com/office/drawing/2010/main" val="0"/>
              </a:ext>
            </a:extLst>
          </a:blip>
          <a:srcRect t="8682" b="7427"/>
          <a:stretch/>
        </p:blipFill>
        <p:spPr>
          <a:xfrm>
            <a:off x="10446624" y="24796"/>
            <a:ext cx="1627503" cy="978878"/>
          </a:xfrm>
          <a:prstGeom prst="rect">
            <a:avLst/>
          </a:prstGeom>
        </p:spPr>
      </p:pic>
      <p:sp>
        <p:nvSpPr>
          <p:cNvPr id="11" name="TextBox 3">
            <a:extLst>
              <a:ext uri="{FF2B5EF4-FFF2-40B4-BE49-F238E27FC236}">
                <a16:creationId xmlns:a16="http://schemas.microsoft.com/office/drawing/2014/main" id="{4ABF1410-3544-9260-87F1-82AAE710FC37}"/>
              </a:ext>
            </a:extLst>
          </p:cNvPr>
          <p:cNvSpPr txBox="1"/>
          <p:nvPr/>
        </p:nvSpPr>
        <p:spPr>
          <a:xfrm>
            <a:off x="437075" y="4281401"/>
            <a:ext cx="4477138" cy="677104"/>
          </a:xfrm>
          <a:prstGeom prst="rect">
            <a:avLst/>
          </a:prstGeom>
          <a:noFill/>
        </p:spPr>
        <p:txBody>
          <a:bodyPr wrap="square" lIns="121917" tIns="60958" rIns="121917" bIns="60958" rtlCol="0">
            <a:spAutoFit/>
          </a:bodyPr>
          <a:lstStyle/>
          <a:p>
            <a:pPr algn="ctr"/>
            <a:r>
              <a:rPr lang="en-US" altLang="zh-CN" dirty="0"/>
              <a:t>Whipping-like and zipping-like eruptions</a:t>
            </a:r>
          </a:p>
          <a:p>
            <a:pPr algn="ctr"/>
            <a:r>
              <a:rPr lang="en-US" altLang="zh-CN" dirty="0"/>
              <a:t>(Liu, R. et al. 2009)</a:t>
            </a:r>
            <a:endParaRPr lang="zh-CN" altLang="en-US" dirty="0"/>
          </a:p>
        </p:txBody>
      </p:sp>
      <p:sp>
        <p:nvSpPr>
          <p:cNvPr id="21" name="矩形 20">
            <a:extLst>
              <a:ext uri="{FF2B5EF4-FFF2-40B4-BE49-F238E27FC236}">
                <a16:creationId xmlns:a16="http://schemas.microsoft.com/office/drawing/2014/main" id="{C2B9B552-C8D5-0957-378E-D2CAD97F6435}"/>
              </a:ext>
            </a:extLst>
          </p:cNvPr>
          <p:cNvSpPr/>
          <p:nvPr/>
        </p:nvSpPr>
        <p:spPr>
          <a:xfrm>
            <a:off x="6512788" y="990920"/>
            <a:ext cx="3246563"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err="1">
                <a:latin typeface="Times New Roman" panose="02020603050405020304" pitchFamily="18" charset="0"/>
                <a:cs typeface="Times New Roman" panose="02020603050405020304" pitchFamily="18" charset="0"/>
              </a:rPr>
              <a:t>Nonradial</a:t>
            </a:r>
            <a:r>
              <a:rPr lang="en-US" altLang="zh-CN" sz="2400" dirty="0">
                <a:latin typeface="Times New Roman" panose="02020603050405020304" pitchFamily="18" charset="0"/>
                <a:cs typeface="Times New Roman" panose="02020603050405020304" pitchFamily="18" charset="0"/>
              </a:rPr>
              <a:t> propagations:</a:t>
            </a:r>
            <a:endParaRPr lang="zh-CN" altLang="en-US" sz="2400" dirty="0">
              <a:latin typeface="Times New Roman" panose="02020603050405020304" pitchFamily="18" charset="0"/>
              <a:cs typeface="Times New Roman" panose="02020603050405020304" pitchFamily="18" charset="0"/>
            </a:endParaRPr>
          </a:p>
        </p:txBody>
      </p:sp>
      <p:pic>
        <p:nvPicPr>
          <p:cNvPr id="25" name="Picture 3" descr="G:\mypaper\FE20230224\presentation\Gopalswamy2015_12.png">
            <a:extLst>
              <a:ext uri="{FF2B5EF4-FFF2-40B4-BE49-F238E27FC236}">
                <a16:creationId xmlns:a16="http://schemas.microsoft.com/office/drawing/2014/main" id="{CBC08618-AFC1-D026-6094-B7E9A1DA5F4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5904" y="1731641"/>
            <a:ext cx="5224068" cy="2520000"/>
          </a:xfrm>
          <a:prstGeom prst="rect">
            <a:avLst/>
          </a:prstGeom>
          <a:noFill/>
          <a:extLst>
            <a:ext uri="{909E8E84-426E-40DD-AFC4-6F175D3DCCD1}">
              <a14:hiddenFill xmlns:a14="http://schemas.microsoft.com/office/drawing/2010/main">
                <a:solidFill>
                  <a:srgbClr val="FFFFFF"/>
                </a:solidFill>
              </a14:hiddenFill>
            </a:ext>
          </a:extLst>
        </p:spPr>
      </p:pic>
      <p:sp>
        <p:nvSpPr>
          <p:cNvPr id="26" name="文本框 25">
            <a:extLst>
              <a:ext uri="{FF2B5EF4-FFF2-40B4-BE49-F238E27FC236}">
                <a16:creationId xmlns:a16="http://schemas.microsoft.com/office/drawing/2014/main" id="{B3532A04-4E7E-9B65-CDEA-D0F94F01F694}"/>
              </a:ext>
            </a:extLst>
          </p:cNvPr>
          <p:cNvSpPr txBox="1"/>
          <p:nvPr/>
        </p:nvSpPr>
        <p:spPr>
          <a:xfrm>
            <a:off x="5817612" y="4687715"/>
            <a:ext cx="5424129" cy="1200329"/>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They are important:</a:t>
            </a:r>
          </a:p>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Understanding eruption mechanisms</a:t>
            </a:r>
          </a:p>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Forecasting space weather</a:t>
            </a:r>
            <a:endParaRPr lang="zh-CN" altLang="en-US" sz="2400" dirty="0">
              <a:latin typeface="Times New Roman" panose="02020603050405020304" pitchFamily="18" charset="0"/>
              <a:cs typeface="Times New Roman" panose="02020603050405020304" pitchFamily="18" charset="0"/>
            </a:endParaRPr>
          </a:p>
        </p:txBody>
      </p:sp>
      <p:sp>
        <p:nvSpPr>
          <p:cNvPr id="2" name="文本框 1">
            <a:extLst>
              <a:ext uri="{FF2B5EF4-FFF2-40B4-BE49-F238E27FC236}">
                <a16:creationId xmlns:a16="http://schemas.microsoft.com/office/drawing/2014/main" id="{D9664C51-32BF-FDB5-E754-0DDDB8E5B54E}"/>
              </a:ext>
            </a:extLst>
          </p:cNvPr>
          <p:cNvSpPr txBox="1"/>
          <p:nvPr/>
        </p:nvSpPr>
        <p:spPr>
          <a:xfrm>
            <a:off x="437075" y="1674224"/>
            <a:ext cx="5290868" cy="461665"/>
          </a:xfrm>
          <a:prstGeom prst="rect">
            <a:avLst/>
          </a:prstGeom>
          <a:noFill/>
        </p:spPr>
        <p:txBody>
          <a:bodyPr wrap="square" rtlCol="0">
            <a:spAutoFit/>
          </a:bodyPr>
          <a:lstStyle/>
          <a:p>
            <a:r>
              <a:rPr lang="en-US" altLang="zh-CN" sz="2400" dirty="0">
                <a:latin typeface="Times New Roman" panose="02020603050405020304" pitchFamily="18" charset="0"/>
                <a:cs typeface="Times New Roman" panose="02020603050405020304" pitchFamily="18" charset="0"/>
              </a:rPr>
              <a:t>One leg </a:t>
            </a:r>
            <a:r>
              <a:rPr lang="en-US" altLang="zh-CN" sz="2400" dirty="0">
                <a:solidFill>
                  <a:srgbClr val="FF0000"/>
                </a:solidFill>
                <a:latin typeface="Times New Roman" panose="02020603050405020304" pitchFamily="18" charset="0"/>
                <a:cs typeface="Times New Roman" panose="02020603050405020304" pitchFamily="18" charset="0"/>
              </a:rPr>
              <a:t>anchored</a:t>
            </a:r>
            <a:r>
              <a:rPr lang="en-US" altLang="zh-CN" sz="2400" dirty="0">
                <a:latin typeface="Times New Roman" panose="02020603050405020304" pitchFamily="18" charset="0"/>
                <a:cs typeface="Times New Roman" panose="02020603050405020304" pitchFamily="18" charset="0"/>
              </a:rPr>
              <a:t> and the other </a:t>
            </a:r>
            <a:r>
              <a:rPr lang="en-US" altLang="zh-CN" sz="2400" dirty="0">
                <a:solidFill>
                  <a:srgbClr val="FF0000"/>
                </a:solidFill>
                <a:latin typeface="Times New Roman" panose="02020603050405020304" pitchFamily="18" charset="0"/>
                <a:cs typeface="Times New Roman" panose="02020603050405020304" pitchFamily="18" charset="0"/>
              </a:rPr>
              <a:t>active</a:t>
            </a:r>
          </a:p>
        </p:txBody>
      </p:sp>
      <p:pic>
        <p:nvPicPr>
          <p:cNvPr id="10" name="Picture 3" descr="G:\mypaper\FE20230224\presentation\Liu2009_16.png">
            <a:extLst>
              <a:ext uri="{FF2B5EF4-FFF2-40B4-BE49-F238E27FC236}">
                <a16:creationId xmlns:a16="http://schemas.microsoft.com/office/drawing/2014/main" id="{2D8D226E-28B1-0C6F-67A6-AE14BF46C5C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82509" y="2437245"/>
            <a:ext cx="2483062" cy="1494441"/>
          </a:xfrm>
          <a:prstGeom prst="rect">
            <a:avLst/>
          </a:prstGeom>
          <a:noFill/>
          <a:ln>
            <a:solidFill>
              <a:schemeClr val="accent5">
                <a:lumMod val="40000"/>
                <a:lumOff val="60000"/>
              </a:schemeClr>
            </a:solidFill>
          </a:ln>
          <a:extLst>
            <a:ext uri="{909E8E84-426E-40DD-AFC4-6F175D3DCCD1}">
              <a14:hiddenFill xmlns:a14="http://schemas.microsoft.com/office/drawing/2010/main">
                <a:solidFill>
                  <a:srgbClr val="FFFFFF"/>
                </a:solidFill>
              </a14:hiddenFill>
            </a:ext>
          </a:extLst>
        </p:spPr>
      </p:pic>
      <p:pic>
        <p:nvPicPr>
          <p:cNvPr id="12" name="Picture 2" descr="G:\mypaper\FE20230224\presentation\Liu2009_14.png">
            <a:extLst>
              <a:ext uri="{FF2B5EF4-FFF2-40B4-BE49-F238E27FC236}">
                <a16:creationId xmlns:a16="http://schemas.microsoft.com/office/drawing/2014/main" id="{9058815A-084B-CAE8-AE0E-046580D8A620}"/>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1514" y="2243959"/>
            <a:ext cx="2338720" cy="2037442"/>
          </a:xfrm>
          <a:prstGeom prst="rect">
            <a:avLst/>
          </a:prstGeom>
          <a:noFill/>
          <a:ln>
            <a:solidFill>
              <a:schemeClr val="accent5">
                <a:lumMod val="40000"/>
                <a:lumOff val="60000"/>
              </a:schemeClr>
            </a:solidFill>
          </a:ln>
          <a:extLst>
            <a:ext uri="{909E8E84-426E-40DD-AFC4-6F175D3DCCD1}">
              <a14:hiddenFill xmlns:a14="http://schemas.microsoft.com/office/drawing/2010/main">
                <a:solidFill>
                  <a:srgbClr val="FFFFFF"/>
                </a:solidFill>
              </a14:hiddenFill>
            </a:ext>
          </a:extLst>
        </p:spPr>
      </p:pic>
      <p:sp>
        <p:nvSpPr>
          <p:cNvPr id="15" name="文本框 14">
            <a:extLst>
              <a:ext uri="{FF2B5EF4-FFF2-40B4-BE49-F238E27FC236}">
                <a16:creationId xmlns:a16="http://schemas.microsoft.com/office/drawing/2014/main" id="{807DE422-8BA8-9AF2-2193-A7B5D707F0F4}"/>
              </a:ext>
            </a:extLst>
          </p:cNvPr>
          <p:cNvSpPr txBox="1"/>
          <p:nvPr/>
        </p:nvSpPr>
        <p:spPr>
          <a:xfrm>
            <a:off x="480052" y="4938230"/>
            <a:ext cx="4609535" cy="923330"/>
          </a:xfrm>
          <a:prstGeom prst="rect">
            <a:avLst/>
          </a:prstGeom>
          <a:noFill/>
        </p:spPr>
        <p:txBody>
          <a:bodyPr wrap="square">
            <a:spAutoFit/>
          </a:bodyPr>
          <a:lstStyle/>
          <a:p>
            <a:r>
              <a:rPr lang="en-US" altLang="zh-CN" sz="1800" dirty="0">
                <a:latin typeface="Calibri" panose="020F0502020204030204" pitchFamily="34" charset="0"/>
                <a:cs typeface="Calibri" panose="020F0502020204030204" pitchFamily="34" charset="0"/>
              </a:rPr>
              <a:t>McCauley et al. 2015:</a:t>
            </a:r>
          </a:p>
          <a:p>
            <a:r>
              <a:rPr lang="en-US" altLang="zh-CN" sz="1800" dirty="0">
                <a:latin typeface="Calibri" panose="020F0502020204030204" pitchFamily="34" charset="0"/>
                <a:cs typeface="Calibri" panose="020F0502020204030204" pitchFamily="34" charset="0"/>
              </a:rPr>
              <a:t>48 % of eruptions are symmetric, 38 % are asymmetric, and 14 % are indeterminable.</a:t>
            </a:r>
          </a:p>
        </p:txBody>
      </p:sp>
      <p:sp>
        <p:nvSpPr>
          <p:cNvPr id="16" name="灯片编号占位符 15">
            <a:extLst>
              <a:ext uri="{FF2B5EF4-FFF2-40B4-BE49-F238E27FC236}">
                <a16:creationId xmlns:a16="http://schemas.microsoft.com/office/drawing/2014/main" id="{B68DE0C8-D916-737A-1D05-1BD910061FF9}"/>
              </a:ext>
            </a:extLst>
          </p:cNvPr>
          <p:cNvSpPr>
            <a:spLocks noGrp="1"/>
          </p:cNvSpPr>
          <p:nvPr>
            <p:ph type="sldNum" sz="quarter" idx="12"/>
          </p:nvPr>
        </p:nvSpPr>
        <p:spPr/>
        <p:txBody>
          <a:bodyPr/>
          <a:lstStyle/>
          <a:p>
            <a:fld id="{7010DF6F-487C-4E80-A478-CB6461B755EF}" type="slidenum">
              <a:rPr lang="zh-CN" altLang="en-US" smtClean="0"/>
              <a:t>6</a:t>
            </a:fld>
            <a:endParaRPr lang="zh-CN" altLang="en-US"/>
          </a:p>
        </p:txBody>
      </p:sp>
    </p:spTree>
    <p:custDataLst>
      <p:tags r:id="rId1"/>
    </p:custDataLst>
    <p:extLst>
      <p:ext uri="{BB962C8B-B14F-4D97-AF65-F5344CB8AC3E}">
        <p14:creationId xmlns:p14="http://schemas.microsoft.com/office/powerpoint/2010/main" val="3625189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594676-7387-E7F6-ED92-103B75C0C6CF}"/>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E14963BA-7BBA-F5A7-6893-538811C70513}"/>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5ED3AE54-B8A0-BD14-E5EB-877B3C07EA45}"/>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00C743BD-0D89-5E0D-A82A-9164439790F1}"/>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64575E7E-A9D6-5725-63DD-A5E8330F2F12}"/>
                </a:ext>
              </a:extLst>
            </p:cNvPr>
            <p:cNvSpPr/>
            <p:nvPr>
              <p:custDataLst>
                <p:tags r:id="rId5"/>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F637B73-9B87-5BF0-596D-668E09EF8119}"/>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D611FB83-F373-D709-1B09-305CDC358C5E}"/>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01</a:t>
            </a:r>
          </a:p>
        </p:txBody>
      </p:sp>
      <p:sp>
        <p:nvSpPr>
          <p:cNvPr id="4" name="文本框 3">
            <a:extLst>
              <a:ext uri="{FF2B5EF4-FFF2-40B4-BE49-F238E27FC236}">
                <a16:creationId xmlns:a16="http://schemas.microsoft.com/office/drawing/2014/main" id="{FE70B44A-B7B9-1BBC-AAC2-44047C318D51}"/>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Introduction</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pic>
        <p:nvPicPr>
          <p:cNvPr id="24" name="图片 23" descr="徽标&#10;&#10;低可信度描述已自动生成">
            <a:extLst>
              <a:ext uri="{FF2B5EF4-FFF2-40B4-BE49-F238E27FC236}">
                <a16:creationId xmlns:a16="http://schemas.microsoft.com/office/drawing/2014/main" id="{00717F3D-3CBC-A797-7CAB-02D91D43357E}"/>
              </a:ext>
            </a:extLst>
          </p:cNvPr>
          <p:cNvPicPr>
            <a:picLocks noChangeAspect="1"/>
          </p:cNvPicPr>
          <p:nvPr/>
        </p:nvPicPr>
        <p:blipFill>
          <a:blip r:embed="rId8">
            <a:extLst>
              <a:ext uri="{28A0092B-C50C-407E-A947-70E740481C1C}">
                <a14:useLocalDpi xmlns:a14="http://schemas.microsoft.com/office/drawing/2010/main" val="0"/>
              </a:ext>
            </a:extLst>
          </a:blip>
          <a:srcRect t="8682" b="7427"/>
          <a:stretch/>
        </p:blipFill>
        <p:spPr>
          <a:xfrm>
            <a:off x="10446624" y="24796"/>
            <a:ext cx="1627503" cy="978878"/>
          </a:xfrm>
          <a:prstGeom prst="rect">
            <a:avLst/>
          </a:prstGeom>
        </p:spPr>
      </p:pic>
      <p:sp>
        <p:nvSpPr>
          <p:cNvPr id="2" name="矩形 1">
            <a:extLst>
              <a:ext uri="{FF2B5EF4-FFF2-40B4-BE49-F238E27FC236}">
                <a16:creationId xmlns:a16="http://schemas.microsoft.com/office/drawing/2014/main" id="{55AF4AC7-F330-A1ED-1339-BFEB11087B30}"/>
              </a:ext>
            </a:extLst>
          </p:cNvPr>
          <p:cNvSpPr/>
          <p:nvPr/>
        </p:nvSpPr>
        <p:spPr>
          <a:xfrm>
            <a:off x="595068" y="957377"/>
            <a:ext cx="4212721"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Causes of asymmetric eruptions:</a:t>
            </a:r>
            <a:endParaRPr lang="zh-CN" altLang="en-US" sz="2400" dirty="0">
              <a:latin typeface="Times New Roman" panose="02020603050405020304" pitchFamily="18" charset="0"/>
              <a:cs typeface="Times New Roman" panose="02020603050405020304" pitchFamily="18" charset="0"/>
            </a:endParaRPr>
          </a:p>
        </p:txBody>
      </p:sp>
      <p:sp>
        <p:nvSpPr>
          <p:cNvPr id="6" name="TextBox 3">
            <a:extLst>
              <a:ext uri="{FF2B5EF4-FFF2-40B4-BE49-F238E27FC236}">
                <a16:creationId xmlns:a16="http://schemas.microsoft.com/office/drawing/2014/main" id="{3B084C07-00F1-A00B-3E12-93632969DF92}"/>
              </a:ext>
            </a:extLst>
          </p:cNvPr>
          <p:cNvSpPr txBox="1"/>
          <p:nvPr/>
        </p:nvSpPr>
        <p:spPr>
          <a:xfrm>
            <a:off x="434168" y="5516788"/>
            <a:ext cx="4477138" cy="677104"/>
          </a:xfrm>
          <a:prstGeom prst="rect">
            <a:avLst/>
          </a:prstGeom>
          <a:noFill/>
        </p:spPr>
        <p:txBody>
          <a:bodyPr wrap="square" lIns="121917" tIns="60958" rIns="121917" bIns="60958" rtlCol="0">
            <a:spAutoFit/>
          </a:bodyPr>
          <a:lstStyle/>
          <a:p>
            <a:pPr algn="ctr"/>
            <a:r>
              <a:rPr lang="en-US" altLang="zh-CN" dirty="0"/>
              <a:t>Erupting part has a larger decay index</a:t>
            </a:r>
          </a:p>
          <a:p>
            <a:pPr algn="ctr"/>
            <a:r>
              <a:rPr lang="en-US" altLang="zh-CN" dirty="0"/>
              <a:t>(Liu, C. et al. 2015)</a:t>
            </a:r>
            <a:endParaRPr lang="zh-CN" altLang="en-US" dirty="0"/>
          </a:p>
        </p:txBody>
      </p:sp>
      <p:sp>
        <p:nvSpPr>
          <p:cNvPr id="11" name="文本框 10">
            <a:extLst>
              <a:ext uri="{FF2B5EF4-FFF2-40B4-BE49-F238E27FC236}">
                <a16:creationId xmlns:a16="http://schemas.microsoft.com/office/drawing/2014/main" id="{34C2345D-48CF-2E4A-C53E-E1E840BCFDDC}"/>
              </a:ext>
            </a:extLst>
          </p:cNvPr>
          <p:cNvSpPr txBox="1"/>
          <p:nvPr/>
        </p:nvSpPr>
        <p:spPr>
          <a:xfrm>
            <a:off x="184031" y="1614462"/>
            <a:ext cx="5290868" cy="1015663"/>
          </a:xfrm>
          <a:prstGeom prst="rect">
            <a:avLst/>
          </a:prstGeom>
          <a:noFill/>
        </p:spPr>
        <p:txBody>
          <a:bodyPr wrap="square" rtlCol="0">
            <a:spAutoFit/>
          </a:bodyPr>
          <a:lstStyle/>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Asymmetric overlying field (Liu, C. et al. 2015) </a:t>
            </a:r>
          </a:p>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Breakout reconnection (Li, H. et al. 2016)</a:t>
            </a:r>
          </a:p>
          <a:p>
            <a:pPr marL="285750" indent="-28575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Tether release (Liu, R. et al. 2009)</a:t>
            </a:r>
            <a:endParaRPr lang="zh-CN" altLang="en-US" sz="2000" dirty="0">
              <a:latin typeface="Times New Roman" panose="02020603050405020304" pitchFamily="18" charset="0"/>
              <a:cs typeface="Times New Roman" panose="02020603050405020304" pitchFamily="18" charset="0"/>
            </a:endParaRPr>
          </a:p>
        </p:txBody>
      </p:sp>
      <p:pic>
        <p:nvPicPr>
          <p:cNvPr id="12" name="Picture 2" descr="G:\mypaper\FE20230224\presentation\LiuC2015_2.png">
            <a:extLst>
              <a:ext uri="{FF2B5EF4-FFF2-40B4-BE49-F238E27FC236}">
                <a16:creationId xmlns:a16="http://schemas.microsoft.com/office/drawing/2014/main" id="{C9760313-2627-3E8D-F4F8-34C4C3667FD2}"/>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10475" r="32644"/>
          <a:stretch/>
        </p:blipFill>
        <p:spPr bwMode="auto">
          <a:xfrm>
            <a:off x="745130" y="2642279"/>
            <a:ext cx="3555083" cy="2899859"/>
          </a:xfrm>
          <a:prstGeom prst="rect">
            <a:avLst/>
          </a:prstGeom>
          <a:noFill/>
          <a:extLst>
            <a:ext uri="{909E8E84-426E-40DD-AFC4-6F175D3DCCD1}">
              <a14:hiddenFill xmlns:a14="http://schemas.microsoft.com/office/drawing/2010/main">
                <a:solidFill>
                  <a:srgbClr val="FFFFFF"/>
                </a:solidFill>
              </a14:hiddenFill>
            </a:ext>
          </a:extLst>
        </p:spPr>
      </p:pic>
      <p:sp>
        <p:nvSpPr>
          <p:cNvPr id="18" name="灯片编号占位符 17">
            <a:extLst>
              <a:ext uri="{FF2B5EF4-FFF2-40B4-BE49-F238E27FC236}">
                <a16:creationId xmlns:a16="http://schemas.microsoft.com/office/drawing/2014/main" id="{E25F8BC0-D725-55B9-B25E-4F2BE98D4078}"/>
              </a:ext>
            </a:extLst>
          </p:cNvPr>
          <p:cNvSpPr>
            <a:spLocks noGrp="1"/>
          </p:cNvSpPr>
          <p:nvPr>
            <p:ph type="sldNum" sz="quarter" idx="12"/>
          </p:nvPr>
        </p:nvSpPr>
        <p:spPr/>
        <p:txBody>
          <a:bodyPr/>
          <a:lstStyle/>
          <a:p>
            <a:fld id="{7010DF6F-487C-4E80-A478-CB6461B755EF}" type="slidenum">
              <a:rPr lang="zh-CN" altLang="en-US" smtClean="0"/>
              <a:t>7</a:t>
            </a:fld>
            <a:endParaRPr lang="zh-CN" altLang="en-US"/>
          </a:p>
        </p:txBody>
      </p:sp>
      <p:sp>
        <p:nvSpPr>
          <p:cNvPr id="21" name="矩形 20">
            <a:extLst>
              <a:ext uri="{FF2B5EF4-FFF2-40B4-BE49-F238E27FC236}">
                <a16:creationId xmlns:a16="http://schemas.microsoft.com/office/drawing/2014/main" id="{5F7943FD-F062-E7FF-D20C-CE4EC12A558B}"/>
              </a:ext>
            </a:extLst>
          </p:cNvPr>
          <p:cNvSpPr/>
          <p:nvPr/>
        </p:nvSpPr>
        <p:spPr>
          <a:xfrm>
            <a:off x="6423649" y="957377"/>
            <a:ext cx="4212721"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Causes of </a:t>
            </a:r>
            <a:r>
              <a:rPr lang="en-US" altLang="zh-CN" sz="2400" dirty="0" err="1">
                <a:latin typeface="Times New Roman" panose="02020603050405020304" pitchFamily="18" charset="0"/>
                <a:cs typeface="Times New Roman" panose="02020603050405020304" pitchFamily="18" charset="0"/>
              </a:rPr>
              <a:t>nonradial</a:t>
            </a:r>
            <a:r>
              <a:rPr lang="en-US" altLang="zh-CN" sz="2400" dirty="0">
                <a:latin typeface="Times New Roman" panose="02020603050405020304" pitchFamily="18" charset="0"/>
                <a:cs typeface="Times New Roman" panose="02020603050405020304" pitchFamily="18" charset="0"/>
              </a:rPr>
              <a:t> propagation:</a:t>
            </a:r>
            <a:endParaRPr lang="zh-CN" altLang="en-US" sz="2400"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66A967EA-FA1D-E470-7D25-904B9C70587D}"/>
              </a:ext>
            </a:extLst>
          </p:cNvPr>
          <p:cNvSpPr txBox="1"/>
          <p:nvPr/>
        </p:nvSpPr>
        <p:spPr>
          <a:xfrm>
            <a:off x="6012611" y="1614462"/>
            <a:ext cx="5707811" cy="1631216"/>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Large-scale magnetic environment:</a:t>
            </a:r>
          </a:p>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Coronal holes (</a:t>
            </a:r>
            <a:r>
              <a:rPr lang="en-US" altLang="zh-CN" sz="2000" dirty="0" err="1">
                <a:latin typeface="Times New Roman" panose="02020603050405020304" pitchFamily="18" charset="0"/>
                <a:cs typeface="Times New Roman" panose="02020603050405020304" pitchFamily="18" charset="0"/>
              </a:rPr>
              <a:t>Panasenco</a:t>
            </a:r>
            <a:r>
              <a:rPr lang="en-US" altLang="zh-CN" sz="2000" dirty="0">
                <a:latin typeface="Times New Roman" panose="02020603050405020304" pitchFamily="18" charset="0"/>
                <a:cs typeface="Times New Roman" panose="02020603050405020304" pitchFamily="18" charset="0"/>
              </a:rPr>
              <a:t> et al. 2013)</a:t>
            </a:r>
          </a:p>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Active regions (Wang, R. et al. 2015)</a:t>
            </a:r>
          </a:p>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Magnetic pressure (Shen, C. et al. 2011)</a:t>
            </a:r>
          </a:p>
          <a:p>
            <a:pPr marL="342900" indent="-342900">
              <a:buFont typeface="Arial" panose="020B0604020202020204" pitchFamily="34" charset="0"/>
              <a:buChar char="•"/>
            </a:pPr>
            <a:r>
              <a:rPr lang="en-US" altLang="zh-CN" sz="2000" dirty="0">
                <a:latin typeface="Times New Roman" panose="02020603050405020304" pitchFamily="18" charset="0"/>
                <a:cs typeface="Times New Roman" panose="02020603050405020304" pitchFamily="18" charset="0"/>
              </a:rPr>
              <a:t>Magnetic geometry (</a:t>
            </a:r>
            <a:r>
              <a:rPr lang="en-US" altLang="zh-CN" sz="2000" dirty="0" err="1">
                <a:latin typeface="Times New Roman" panose="02020603050405020304" pitchFamily="18" charset="0"/>
                <a:cs typeface="Times New Roman" panose="02020603050405020304" pitchFamily="18" charset="0"/>
              </a:rPr>
              <a:t>Sahade</a:t>
            </a:r>
            <a:r>
              <a:rPr lang="en-US" altLang="zh-CN" sz="2000" dirty="0">
                <a:latin typeface="Times New Roman" panose="02020603050405020304" pitchFamily="18" charset="0"/>
                <a:cs typeface="Times New Roman" panose="02020603050405020304" pitchFamily="18" charset="0"/>
              </a:rPr>
              <a:t> et al. 2025)</a:t>
            </a:r>
            <a:endParaRPr lang="zh-CN" altLang="en-US" sz="2000" dirty="0">
              <a:latin typeface="Times New Roman" panose="02020603050405020304" pitchFamily="18" charset="0"/>
              <a:cs typeface="Times New Roman" panose="02020603050405020304" pitchFamily="18" charset="0"/>
            </a:endParaRPr>
          </a:p>
        </p:txBody>
      </p:sp>
      <p:pic>
        <p:nvPicPr>
          <p:cNvPr id="26" name="Picture 3">
            <a:extLst>
              <a:ext uri="{FF2B5EF4-FFF2-40B4-BE49-F238E27FC236}">
                <a16:creationId xmlns:a16="http://schemas.microsoft.com/office/drawing/2014/main" id="{2BFB8F16-9F0B-B4DB-3744-56B05399887C}"/>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60167" y="3398590"/>
            <a:ext cx="4293236" cy="21181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7" name="Picture 5">
            <a:extLst>
              <a:ext uri="{FF2B5EF4-FFF2-40B4-BE49-F238E27FC236}">
                <a16:creationId xmlns:a16="http://schemas.microsoft.com/office/drawing/2014/main" id="{D0A13B32-8509-B2D3-AECA-58227AEA225E}"/>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368637" y="3398590"/>
            <a:ext cx="1819522" cy="2082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8" name="文本框 27">
            <a:extLst>
              <a:ext uri="{FF2B5EF4-FFF2-40B4-BE49-F238E27FC236}">
                <a16:creationId xmlns:a16="http://schemas.microsoft.com/office/drawing/2014/main" id="{4B30B5C2-D8E9-600D-44A7-0F71C396E3DE}"/>
              </a:ext>
            </a:extLst>
          </p:cNvPr>
          <p:cNvSpPr txBox="1"/>
          <p:nvPr/>
        </p:nvSpPr>
        <p:spPr>
          <a:xfrm>
            <a:off x="9448800" y="4480772"/>
            <a:ext cx="747622" cy="246221"/>
          </a:xfrm>
          <a:prstGeom prst="rect">
            <a:avLst/>
          </a:prstGeom>
          <a:noFill/>
        </p:spPr>
        <p:txBody>
          <a:bodyPr wrap="square" rtlCol="0">
            <a:spAutoFit/>
          </a:bodyPr>
          <a:lstStyle/>
          <a:p>
            <a:r>
              <a:rPr lang="en-US" altLang="zh-CN" sz="1000" dirty="0">
                <a:solidFill>
                  <a:schemeClr val="accent4">
                    <a:lumMod val="50000"/>
                  </a:schemeClr>
                </a:solidFill>
                <a:latin typeface="Times New Roman" panose="02020603050405020304" pitchFamily="18" charset="0"/>
                <a:cs typeface="Times New Roman" panose="02020603050405020304" pitchFamily="18" charset="0"/>
              </a:rPr>
              <a:t>Geometry</a:t>
            </a:r>
            <a:endParaRPr lang="zh-CN" altLang="en-US" sz="1000" dirty="0">
              <a:solidFill>
                <a:schemeClr val="accent4">
                  <a:lumMod val="50000"/>
                </a:schemeClr>
              </a:solidFill>
              <a:latin typeface="Times New Roman" panose="02020603050405020304" pitchFamily="18" charset="0"/>
              <a:cs typeface="Times New Roman" panose="02020603050405020304" pitchFamily="18" charset="0"/>
            </a:endParaRPr>
          </a:p>
        </p:txBody>
      </p:sp>
      <p:sp>
        <p:nvSpPr>
          <p:cNvPr id="29" name="文本框 28">
            <a:extLst>
              <a:ext uri="{FF2B5EF4-FFF2-40B4-BE49-F238E27FC236}">
                <a16:creationId xmlns:a16="http://schemas.microsoft.com/office/drawing/2014/main" id="{3CB246DD-121E-1728-087D-955C72911828}"/>
              </a:ext>
            </a:extLst>
          </p:cNvPr>
          <p:cNvSpPr txBox="1"/>
          <p:nvPr/>
        </p:nvSpPr>
        <p:spPr>
          <a:xfrm>
            <a:off x="10432820" y="4439826"/>
            <a:ext cx="747622" cy="400110"/>
          </a:xfrm>
          <a:prstGeom prst="rect">
            <a:avLst/>
          </a:prstGeom>
          <a:noFill/>
        </p:spPr>
        <p:txBody>
          <a:bodyPr wrap="square" rtlCol="0">
            <a:spAutoFit/>
          </a:bodyPr>
          <a:lstStyle/>
          <a:p>
            <a:r>
              <a:rPr lang="en-US" altLang="zh-CN" sz="1000" dirty="0">
                <a:solidFill>
                  <a:schemeClr val="bg1"/>
                </a:solidFill>
                <a:latin typeface="Times New Roman" panose="02020603050405020304" pitchFamily="18" charset="0"/>
                <a:cs typeface="Times New Roman" panose="02020603050405020304" pitchFamily="18" charset="0"/>
              </a:rPr>
              <a:t>Gradient path</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30" name="文本框 29">
            <a:extLst>
              <a:ext uri="{FF2B5EF4-FFF2-40B4-BE49-F238E27FC236}">
                <a16:creationId xmlns:a16="http://schemas.microsoft.com/office/drawing/2014/main" id="{E4AA2F21-54D2-D905-F9BD-A14D27855762}"/>
              </a:ext>
            </a:extLst>
          </p:cNvPr>
          <p:cNvSpPr txBox="1"/>
          <p:nvPr/>
        </p:nvSpPr>
        <p:spPr>
          <a:xfrm>
            <a:off x="9448800" y="3864707"/>
            <a:ext cx="747622" cy="400110"/>
          </a:xfrm>
          <a:prstGeom prst="rect">
            <a:avLst/>
          </a:prstGeom>
          <a:noFill/>
        </p:spPr>
        <p:txBody>
          <a:bodyPr wrap="square" rtlCol="0">
            <a:spAutoFit/>
          </a:bodyPr>
          <a:lstStyle/>
          <a:p>
            <a:r>
              <a:rPr lang="en-US" altLang="zh-CN" sz="1000" dirty="0">
                <a:solidFill>
                  <a:schemeClr val="bg1"/>
                </a:solidFill>
                <a:latin typeface="Times New Roman" panose="02020603050405020304" pitchFamily="18" charset="0"/>
                <a:cs typeface="Times New Roman" panose="02020603050405020304" pitchFamily="18" charset="0"/>
              </a:rPr>
              <a:t>Observed path</a:t>
            </a:r>
            <a:endParaRPr lang="zh-CN" altLang="en-US" sz="1000" dirty="0">
              <a:solidFill>
                <a:schemeClr val="bg1"/>
              </a:solidFill>
              <a:latin typeface="Times New Roman" panose="02020603050405020304" pitchFamily="18" charset="0"/>
              <a:cs typeface="Times New Roman" panose="02020603050405020304" pitchFamily="18" charset="0"/>
            </a:endParaRPr>
          </a:p>
        </p:txBody>
      </p:sp>
      <p:sp>
        <p:nvSpPr>
          <p:cNvPr id="31" name="TextBox 3">
            <a:extLst>
              <a:ext uri="{FF2B5EF4-FFF2-40B4-BE49-F238E27FC236}">
                <a16:creationId xmlns:a16="http://schemas.microsoft.com/office/drawing/2014/main" id="{01B55D35-0F19-E34B-FC4F-F4D398EB74DF}"/>
              </a:ext>
            </a:extLst>
          </p:cNvPr>
          <p:cNvSpPr txBox="1"/>
          <p:nvPr/>
        </p:nvSpPr>
        <p:spPr>
          <a:xfrm>
            <a:off x="5955682" y="5512533"/>
            <a:ext cx="4477138" cy="677104"/>
          </a:xfrm>
          <a:prstGeom prst="rect">
            <a:avLst/>
          </a:prstGeom>
          <a:noFill/>
        </p:spPr>
        <p:txBody>
          <a:bodyPr wrap="square" lIns="121917" tIns="60958" rIns="121917" bIns="60958" rtlCol="0">
            <a:spAutoFit/>
          </a:bodyPr>
          <a:lstStyle/>
          <a:p>
            <a:pPr algn="ctr"/>
            <a:r>
              <a:rPr lang="en-US" altLang="zh-CN" dirty="0"/>
              <a:t>Better predicts path by geometry</a:t>
            </a:r>
          </a:p>
          <a:p>
            <a:pPr algn="ctr"/>
            <a:r>
              <a:rPr lang="en-US" altLang="zh-CN" dirty="0"/>
              <a:t>(</a:t>
            </a:r>
            <a:r>
              <a:rPr lang="en-US" altLang="zh-CN" dirty="0" err="1"/>
              <a:t>Sahade</a:t>
            </a:r>
            <a:r>
              <a:rPr lang="en-US" altLang="zh-CN" dirty="0"/>
              <a:t> et al. 2025)</a:t>
            </a:r>
            <a:endParaRPr lang="zh-CN" altLang="en-US" dirty="0"/>
          </a:p>
        </p:txBody>
      </p:sp>
    </p:spTree>
    <p:custDataLst>
      <p:tags r:id="rId1"/>
    </p:custDataLst>
    <p:extLst>
      <p:ext uri="{BB962C8B-B14F-4D97-AF65-F5344CB8AC3E}">
        <p14:creationId xmlns:p14="http://schemas.microsoft.com/office/powerpoint/2010/main" val="2777573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42591-F6CD-3389-58FB-DA89D7F558D3}"/>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CD02378A-F9AA-3751-41EC-8845EF71CE1E}"/>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7D3B5749-0F65-099A-C9FD-EDC01F74C5E0}"/>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73138229-4A8A-6AB7-6B97-1EE80611A152}"/>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74D0D933-8E78-82A0-5F85-8863A86BFF91}"/>
                </a:ext>
              </a:extLst>
            </p:cNvPr>
            <p:cNvSpPr/>
            <p:nvPr>
              <p:custDataLst>
                <p:tags r:id="rId7"/>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7CB8BEA4-8041-99CA-E692-B60B54C11B9D}"/>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224EF76F-9CBB-B4CE-44BF-9C5A0FB9826C}"/>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02</a:t>
            </a:r>
          </a:p>
        </p:txBody>
      </p:sp>
      <p:sp>
        <p:nvSpPr>
          <p:cNvPr id="4" name="文本框 3">
            <a:extLst>
              <a:ext uri="{FF2B5EF4-FFF2-40B4-BE49-F238E27FC236}">
                <a16:creationId xmlns:a16="http://schemas.microsoft.com/office/drawing/2014/main" id="{BC706839-0AFC-906C-9C00-232C1A01B951}"/>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Purpose &amp; Observations</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sp>
        <p:nvSpPr>
          <p:cNvPr id="16" name="文本框 15">
            <a:extLst>
              <a:ext uri="{FF2B5EF4-FFF2-40B4-BE49-F238E27FC236}">
                <a16:creationId xmlns:a16="http://schemas.microsoft.com/office/drawing/2014/main" id="{509E9D2F-0D4D-7E32-3FA6-2FA3A05AE17C}"/>
              </a:ext>
            </a:extLst>
          </p:cNvPr>
          <p:cNvSpPr txBox="1"/>
          <p:nvPr/>
        </p:nvSpPr>
        <p:spPr>
          <a:xfrm>
            <a:off x="383293" y="1129575"/>
            <a:ext cx="6247546" cy="1200329"/>
          </a:xfrm>
          <a:prstGeom prst="rect">
            <a:avLst/>
          </a:prstGeom>
          <a:noFill/>
        </p:spPr>
        <p:txBody>
          <a:bodyPr wrap="square" rtlCol="0">
            <a:spAutoFit/>
          </a:bodyPr>
          <a:lstStyle/>
          <a:p>
            <a:pPr marL="457200" indent="-457200">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Role of core fields in asymmetric eruptions</a:t>
            </a:r>
          </a:p>
          <a:p>
            <a:pPr marL="457200" indent="-457200">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Relationship between asymmetric eruption</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&amp;</a:t>
            </a:r>
            <a:r>
              <a:rPr lang="zh-CN" altLang="en-US" sz="2400" dirty="0">
                <a:latin typeface="Times New Roman" panose="02020603050405020304" pitchFamily="18" charset="0"/>
                <a:cs typeface="Times New Roman" panose="02020603050405020304" pitchFamily="18" charset="0"/>
              </a:rPr>
              <a:t> </a:t>
            </a:r>
            <a:r>
              <a:rPr lang="en-US" altLang="zh-CN" sz="2400" dirty="0" err="1">
                <a:latin typeface="Times New Roman" panose="02020603050405020304" pitchFamily="18" charset="0"/>
                <a:cs typeface="Times New Roman" panose="02020603050405020304" pitchFamily="18" charset="0"/>
              </a:rPr>
              <a:t>nonradial</a:t>
            </a:r>
            <a:r>
              <a:rPr lang="zh-CN" altLang="en-US" sz="2400" dirty="0">
                <a:latin typeface="Times New Roman" panose="02020603050405020304" pitchFamily="18" charset="0"/>
                <a:cs typeface="Times New Roman" panose="02020603050405020304" pitchFamily="18" charset="0"/>
              </a:rPr>
              <a:t> </a:t>
            </a:r>
            <a:r>
              <a:rPr lang="en-US" altLang="zh-CN" sz="2400" dirty="0">
                <a:latin typeface="Times New Roman" panose="02020603050405020304" pitchFamily="18" charset="0"/>
                <a:cs typeface="Times New Roman" panose="02020603050405020304" pitchFamily="18" charset="0"/>
              </a:rPr>
              <a:t>propagation</a:t>
            </a:r>
          </a:p>
        </p:txBody>
      </p:sp>
      <p:sp>
        <p:nvSpPr>
          <p:cNvPr id="2" name="灯片编号占位符 1">
            <a:extLst>
              <a:ext uri="{FF2B5EF4-FFF2-40B4-BE49-F238E27FC236}">
                <a16:creationId xmlns:a16="http://schemas.microsoft.com/office/drawing/2014/main" id="{39DF6EBD-F616-1898-C26C-60EDA20451DB}"/>
              </a:ext>
            </a:extLst>
          </p:cNvPr>
          <p:cNvSpPr>
            <a:spLocks noGrp="1"/>
          </p:cNvSpPr>
          <p:nvPr>
            <p:ph type="sldNum" sz="quarter" idx="12"/>
          </p:nvPr>
        </p:nvSpPr>
        <p:spPr/>
        <p:txBody>
          <a:bodyPr/>
          <a:lstStyle/>
          <a:p>
            <a:fld id="{7010DF6F-487C-4E80-A478-CB6461B755EF}" type="slidenum">
              <a:rPr lang="zh-CN" altLang="en-US" smtClean="0"/>
              <a:t>8</a:t>
            </a:fld>
            <a:endParaRPr lang="zh-CN" altLang="en-US"/>
          </a:p>
        </p:txBody>
      </p:sp>
      <p:sp>
        <p:nvSpPr>
          <p:cNvPr id="6" name="矩形 5">
            <a:extLst>
              <a:ext uri="{FF2B5EF4-FFF2-40B4-BE49-F238E27FC236}">
                <a16:creationId xmlns:a16="http://schemas.microsoft.com/office/drawing/2014/main" id="{DD57EA1D-33EE-9E45-62CF-86C764951230}"/>
              </a:ext>
            </a:extLst>
          </p:cNvPr>
          <p:cNvSpPr/>
          <p:nvPr/>
        </p:nvSpPr>
        <p:spPr>
          <a:xfrm>
            <a:off x="7712015" y="1063440"/>
            <a:ext cx="1825023" cy="62611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altLang="zh-CN" sz="2400" dirty="0">
                <a:latin typeface="Times New Roman" panose="02020603050405020304" pitchFamily="18" charset="0"/>
                <a:cs typeface="Times New Roman" panose="02020603050405020304" pitchFamily="18" charset="0"/>
              </a:rPr>
              <a:t>Observations:</a:t>
            </a:r>
            <a:endParaRPr lang="zh-CN" altLang="en-US" sz="24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8F4238FA-38CD-2CEC-9CBC-E2F8C1AC4E67}"/>
              </a:ext>
            </a:extLst>
          </p:cNvPr>
          <p:cNvSpPr txBox="1"/>
          <p:nvPr/>
        </p:nvSpPr>
        <p:spPr>
          <a:xfrm>
            <a:off x="7476826" y="1818051"/>
            <a:ext cx="3501725" cy="3642985"/>
          </a:xfrm>
          <a:prstGeom prst="rect">
            <a:avLst/>
          </a:prstGeom>
          <a:noFill/>
        </p:spPr>
        <p:txBody>
          <a:bodyPr wrap="square" rtlCol="0">
            <a:spAutoFit/>
          </a:bodyPr>
          <a:lstStyle/>
          <a:p>
            <a:pPr marL="342900" indent="-342900">
              <a:lnSpc>
                <a:spcPts val="3100"/>
              </a:lnSpc>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M3.7 flare</a:t>
            </a:r>
          </a:p>
          <a:p>
            <a:pPr marL="342900" indent="-342900">
              <a:lnSpc>
                <a:spcPts val="3100"/>
              </a:lnSpc>
              <a:buFont typeface="Wingdings" panose="05000000000000000000" pitchFamily="2" charset="2"/>
              <a:buChar char="Ø"/>
            </a:pPr>
            <a:r>
              <a:rPr lang="en-US" altLang="zh-CN" sz="2400" dirty="0">
                <a:latin typeface="Times New Roman" panose="02020603050405020304" pitchFamily="18" charset="0"/>
                <a:cs typeface="Times New Roman" panose="02020603050405020304" pitchFamily="18" charset="0"/>
              </a:rPr>
              <a:t>CME 1336 km/s</a:t>
            </a:r>
          </a:p>
          <a:p>
            <a:pPr marL="342900" indent="-342900">
              <a:lnSpc>
                <a:spcPts val="3100"/>
              </a:lnSpc>
              <a:buFont typeface="Arial" panose="020B0604020202020204" pitchFamily="34" charset="0"/>
              <a:buChar char="•"/>
            </a:pPr>
            <a:r>
              <a:rPr lang="en-US" altLang="zh-CN" sz="2400" dirty="0">
                <a:solidFill>
                  <a:srgbClr val="0070C0"/>
                </a:solidFill>
                <a:latin typeface="Times New Roman" panose="02020603050405020304" pitchFamily="18" charset="0"/>
                <a:cs typeface="Times New Roman" panose="02020603050405020304" pitchFamily="18" charset="0"/>
              </a:rPr>
              <a:t>ASO-S/LST/SCIUV</a:t>
            </a:r>
          </a:p>
          <a:p>
            <a:pPr marL="342900" indent="-342900">
              <a:lnSpc>
                <a:spcPts val="3100"/>
              </a:lnSpc>
              <a:buFont typeface="Arial" panose="020B0604020202020204" pitchFamily="34" charset="0"/>
              <a:buChar char="•"/>
            </a:pPr>
            <a:r>
              <a:rPr lang="en-US" altLang="zh-CN" sz="2400" dirty="0">
                <a:solidFill>
                  <a:srgbClr val="0070C0"/>
                </a:solidFill>
                <a:latin typeface="Times New Roman" panose="02020603050405020304" pitchFamily="18" charset="0"/>
                <a:cs typeface="Times New Roman" panose="02020603050405020304" pitchFamily="18" charset="0"/>
              </a:rPr>
              <a:t>Solar Orbiter/Metis</a:t>
            </a:r>
          </a:p>
          <a:p>
            <a:pPr marL="342900" indent="-342900">
              <a:lnSpc>
                <a:spcPts val="3100"/>
              </a:lnSpc>
              <a:buFont typeface="Arial" panose="020B0604020202020204" pitchFamily="34" charset="0"/>
              <a:buChar char="•"/>
            </a:pPr>
            <a:r>
              <a:rPr lang="en-US" altLang="zh-CN" sz="2400" dirty="0">
                <a:solidFill>
                  <a:srgbClr val="0070C0"/>
                </a:solidFill>
                <a:latin typeface="Times New Roman" panose="02020603050405020304" pitchFamily="18" charset="0"/>
                <a:cs typeface="Times New Roman" panose="02020603050405020304" pitchFamily="18" charset="0"/>
              </a:rPr>
              <a:t>SOHO/LASCO</a:t>
            </a:r>
          </a:p>
          <a:p>
            <a:pPr marL="342900" indent="-342900">
              <a:lnSpc>
                <a:spcPts val="3100"/>
              </a:lnSpc>
              <a:buFont typeface="Arial" panose="020B0604020202020204" pitchFamily="34" charset="0"/>
              <a:buChar char="•"/>
            </a:pPr>
            <a:r>
              <a:rPr lang="en-US" altLang="zh-CN" sz="2400" dirty="0">
                <a:solidFill>
                  <a:srgbClr val="00B0F0"/>
                </a:solidFill>
                <a:latin typeface="Times New Roman" panose="02020603050405020304" pitchFamily="18" charset="0"/>
                <a:cs typeface="Times New Roman" panose="02020603050405020304" pitchFamily="18" charset="0"/>
              </a:rPr>
              <a:t>CHASE</a:t>
            </a:r>
          </a:p>
          <a:p>
            <a:pPr marL="342900" indent="-342900">
              <a:lnSpc>
                <a:spcPts val="3100"/>
              </a:lnSpc>
              <a:buFont typeface="Arial" panose="020B0604020202020204" pitchFamily="34" charset="0"/>
              <a:buChar char="•"/>
            </a:pPr>
            <a:r>
              <a:rPr lang="en-US" altLang="zh-CN" sz="2400" dirty="0">
                <a:solidFill>
                  <a:srgbClr val="00B0F0"/>
                </a:solidFill>
                <a:latin typeface="Times New Roman" panose="02020603050405020304" pitchFamily="18" charset="0"/>
                <a:cs typeface="Times New Roman" panose="02020603050405020304" pitchFamily="18" charset="0"/>
              </a:rPr>
              <a:t>IRIS</a:t>
            </a:r>
          </a:p>
          <a:p>
            <a:pPr marL="342900" indent="-342900">
              <a:lnSpc>
                <a:spcPts val="3100"/>
              </a:lnSpc>
              <a:buFont typeface="Arial" panose="020B0604020202020204" pitchFamily="34" charset="0"/>
              <a:buChar char="•"/>
            </a:pPr>
            <a:r>
              <a:rPr lang="en-US" altLang="zh-CN" sz="2400" dirty="0">
                <a:solidFill>
                  <a:srgbClr val="002060"/>
                </a:solidFill>
                <a:latin typeface="Times New Roman" panose="02020603050405020304" pitchFamily="18" charset="0"/>
                <a:cs typeface="Times New Roman" panose="02020603050405020304" pitchFamily="18" charset="0"/>
              </a:rPr>
              <a:t>SDO/AIA</a:t>
            </a:r>
          </a:p>
          <a:p>
            <a:pPr marL="342900" indent="-342900">
              <a:lnSpc>
                <a:spcPts val="3100"/>
              </a:lnSpc>
              <a:buFont typeface="Arial" panose="020B0604020202020204" pitchFamily="34" charset="0"/>
              <a:buChar char="•"/>
            </a:pPr>
            <a:r>
              <a:rPr lang="en-US" altLang="zh-CN" sz="2400" dirty="0">
                <a:solidFill>
                  <a:srgbClr val="002060"/>
                </a:solidFill>
                <a:latin typeface="Times New Roman" panose="02020603050405020304" pitchFamily="18" charset="0"/>
                <a:cs typeface="Times New Roman" panose="02020603050405020304" pitchFamily="18" charset="0"/>
              </a:rPr>
              <a:t>GOES/SUVI</a:t>
            </a:r>
          </a:p>
        </p:txBody>
      </p:sp>
      <p:pic>
        <p:nvPicPr>
          <p:cNvPr id="12" name="2月10日">
            <a:hlinkClick r:id="" action="ppaction://media"/>
            <a:extLst>
              <a:ext uri="{FF2B5EF4-FFF2-40B4-BE49-F238E27FC236}">
                <a16:creationId xmlns:a16="http://schemas.microsoft.com/office/drawing/2014/main" id="{33D1C5E0-61F6-8FAC-0250-2EB58A998719}"/>
              </a:ext>
            </a:extLst>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578485" y="2329903"/>
            <a:ext cx="6052354" cy="3440285"/>
          </a:xfrm>
          <a:prstGeom prst="rect">
            <a:avLst/>
          </a:prstGeom>
        </p:spPr>
      </p:pic>
      <p:pic>
        <p:nvPicPr>
          <p:cNvPr id="18" name="Picture 2" descr="G:\mypaper\FE20230224\asymmetry0\fig_disk_goes.jpg">
            <a:extLst>
              <a:ext uri="{FF2B5EF4-FFF2-40B4-BE49-F238E27FC236}">
                <a16:creationId xmlns:a16="http://schemas.microsoft.com/office/drawing/2014/main" id="{571ED544-F7B5-657E-4097-DCC2EA79366B}"/>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24690" y="351790"/>
            <a:ext cx="6168013" cy="529910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686841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16"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repeatCount="indefinite" fill="hold" display="0">
                  <p:stCondLst>
                    <p:cond delay="indefinite"/>
                  </p:stCondLst>
                </p:cTn>
                <p:tgtEl>
                  <p:spTgt spid="12"/>
                </p:tgtEl>
              </p:cMediaNode>
            </p:video>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D2D478-B17E-B3B3-5071-C1E825F0CAC8}"/>
            </a:ext>
          </a:extLst>
        </p:cNvPr>
        <p:cNvGrpSpPr/>
        <p:nvPr/>
      </p:nvGrpSpPr>
      <p:grpSpPr>
        <a:xfrm>
          <a:off x="0" y="0"/>
          <a:ext cx="0" cy="0"/>
          <a:chOff x="0" y="0"/>
          <a:chExt cx="0" cy="0"/>
        </a:xfrm>
      </p:grpSpPr>
      <p:sp>
        <p:nvSpPr>
          <p:cNvPr id="59" name="椭圆 58">
            <a:extLst>
              <a:ext uri="{FF2B5EF4-FFF2-40B4-BE49-F238E27FC236}">
                <a16:creationId xmlns:a16="http://schemas.microsoft.com/office/drawing/2014/main" id="{5C4535A2-C1C3-CD23-2DD8-1F5C10A8A4B0}"/>
              </a:ext>
            </a:extLst>
          </p:cNvPr>
          <p:cNvSpPr/>
          <p:nvPr>
            <p:custDataLst>
              <p:tags r:id="rId2"/>
            </p:custDataLst>
          </p:nvPr>
        </p:nvSpPr>
        <p:spPr>
          <a:xfrm>
            <a:off x="-369570" y="-820420"/>
            <a:ext cx="2344420" cy="2344420"/>
          </a:xfrm>
          <a:prstGeom prst="ellipse">
            <a:avLst/>
          </a:prstGeom>
          <a:solidFill>
            <a:srgbClr val="A6B1C6">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cs typeface="思源黑体 CN Normal" panose="020B0400000000000000" charset="-122"/>
            </a:endParaRPr>
          </a:p>
        </p:txBody>
      </p:sp>
      <p:grpSp>
        <p:nvGrpSpPr>
          <p:cNvPr id="9" name="组合 8">
            <a:extLst>
              <a:ext uri="{FF2B5EF4-FFF2-40B4-BE49-F238E27FC236}">
                <a16:creationId xmlns:a16="http://schemas.microsoft.com/office/drawing/2014/main" id="{52C854E9-A7F0-2B0F-BF2B-7332D145F6A9}"/>
              </a:ext>
            </a:extLst>
          </p:cNvPr>
          <p:cNvGrpSpPr/>
          <p:nvPr/>
        </p:nvGrpSpPr>
        <p:grpSpPr>
          <a:xfrm>
            <a:off x="-97790" y="0"/>
            <a:ext cx="12299950" cy="933450"/>
            <a:chOff x="6121" y="1678"/>
            <a:chExt cx="19370" cy="1470"/>
          </a:xfrm>
        </p:grpSpPr>
        <p:sp>
          <p:nvSpPr>
            <p:cNvPr id="5" name="平行四边形 4">
              <a:extLst>
                <a:ext uri="{FF2B5EF4-FFF2-40B4-BE49-F238E27FC236}">
                  <a16:creationId xmlns:a16="http://schemas.microsoft.com/office/drawing/2014/main" id="{E4F30849-9C17-9B60-AA9A-1EA140A17C6C}"/>
                </a:ext>
              </a:extLst>
            </p:cNvPr>
            <p:cNvSpPr/>
            <p:nvPr/>
          </p:nvSpPr>
          <p:spPr>
            <a:xfrm rot="16200000">
              <a:off x="7584" y="2177"/>
              <a:ext cx="1470" cy="472"/>
            </a:xfrm>
            <a:prstGeom prst="parallelogram">
              <a:avLst>
                <a:gd name="adj" fmla="val 76588"/>
              </a:avLst>
            </a:prstGeom>
            <a:solidFill>
              <a:srgbClr val="515983"/>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7" name="平行四边形 6">
              <a:extLst>
                <a:ext uri="{FF2B5EF4-FFF2-40B4-BE49-F238E27FC236}">
                  <a16:creationId xmlns:a16="http://schemas.microsoft.com/office/drawing/2014/main" id="{F1F8FF9B-9EB8-E111-3734-62ECD983A7C4}"/>
                </a:ext>
              </a:extLst>
            </p:cNvPr>
            <p:cNvSpPr/>
            <p:nvPr>
              <p:custDataLst>
                <p:tags r:id="rId5"/>
              </p:custDataLst>
            </p:nvPr>
          </p:nvSpPr>
          <p:spPr>
            <a:xfrm rot="20760000">
              <a:off x="6121" y="1913"/>
              <a:ext cx="2130" cy="1064"/>
            </a:xfrm>
            <a:prstGeom prst="parallelogram">
              <a:avLst/>
            </a:prstGeom>
            <a:gradFill>
              <a:gsLst>
                <a:gs pos="100000">
                  <a:srgbClr val="515983"/>
                </a:gs>
                <a:gs pos="0">
                  <a:srgbClr val="515983">
                    <a:alpha val="51000"/>
                  </a:srgbClr>
                </a:gs>
              </a:gsLst>
              <a:lin ang="162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039E087D-54A6-A0E1-4040-09503C5D98F0}"/>
                </a:ext>
              </a:extLst>
            </p:cNvPr>
            <p:cNvSpPr/>
            <p:nvPr/>
          </p:nvSpPr>
          <p:spPr>
            <a:xfrm>
              <a:off x="8540" y="2032"/>
              <a:ext cx="16951" cy="1106"/>
            </a:xfrm>
            <a:prstGeom prst="rect">
              <a:avLst/>
            </a:prstGeom>
            <a:gradFill>
              <a:gsLst>
                <a:gs pos="100000">
                  <a:srgbClr val="5F85C3"/>
                </a:gs>
                <a:gs pos="0">
                  <a:srgbClr val="515983"/>
                </a:gs>
              </a:gsLst>
              <a:lin ang="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grpSp>
      <p:sp>
        <p:nvSpPr>
          <p:cNvPr id="3" name="文本框 17">
            <a:extLst>
              <a:ext uri="{FF2B5EF4-FFF2-40B4-BE49-F238E27FC236}">
                <a16:creationId xmlns:a16="http://schemas.microsoft.com/office/drawing/2014/main" id="{2353C888-A069-6230-68A7-15205EF4AF08}"/>
              </a:ext>
            </a:extLst>
          </p:cNvPr>
          <p:cNvSpPr txBox="1"/>
          <p:nvPr>
            <p:custDataLst>
              <p:tags r:id="rId3"/>
            </p:custDataLst>
          </p:nvPr>
        </p:nvSpPr>
        <p:spPr>
          <a:xfrm rot="20700000">
            <a:off x="151765" y="144463"/>
            <a:ext cx="1009650" cy="645160"/>
          </a:xfrm>
          <a:prstGeom prst="rect">
            <a:avLst/>
          </a:prstGeom>
          <a:noFill/>
          <a:ln w="9525">
            <a:noFill/>
          </a:ln>
        </p:spPr>
        <p:txBody>
          <a:bodyPr wrap="square" anchor="ctr" anchorCtr="0">
            <a:spAutoFit/>
          </a:bodyPr>
          <a:lstStyle/>
          <a:p>
            <a:pPr fontAlgn="ctr"/>
            <a:r>
              <a:rPr lang="en-US" altLang="zh-CN" sz="3600" b="1" dirty="0">
                <a:solidFill>
                  <a:schemeClr val="bg1"/>
                </a:solidFill>
                <a:latin typeface="微软雅黑" panose="020B0503020204020204" charset="-122"/>
                <a:ea typeface="微软雅黑" panose="020B0503020204020204" charset="-122"/>
                <a:cs typeface="思源黑体 CN Normal" panose="020B0400000000000000" charset="-122"/>
              </a:rPr>
              <a:t>03</a:t>
            </a:r>
          </a:p>
        </p:txBody>
      </p:sp>
      <p:sp>
        <p:nvSpPr>
          <p:cNvPr id="4" name="文本框 3">
            <a:extLst>
              <a:ext uri="{FF2B5EF4-FFF2-40B4-BE49-F238E27FC236}">
                <a16:creationId xmlns:a16="http://schemas.microsoft.com/office/drawing/2014/main" id="{1480C3A1-A839-7020-1A66-DC52A637F34B}"/>
              </a:ext>
            </a:extLst>
          </p:cNvPr>
          <p:cNvSpPr txBox="1"/>
          <p:nvPr>
            <p:custDataLst>
              <p:tags r:id="rId4"/>
            </p:custDataLst>
          </p:nvPr>
        </p:nvSpPr>
        <p:spPr>
          <a:xfrm>
            <a:off x="1530350" y="317500"/>
            <a:ext cx="4191000" cy="460375"/>
          </a:xfrm>
          <a:prstGeom prst="rect">
            <a:avLst/>
          </a:prstGeom>
          <a:noFill/>
        </p:spPr>
        <p:txBody>
          <a:bodyPr wrap="square" rtlCol="0">
            <a:spAutoFit/>
          </a:bodyPr>
          <a:lstStyle/>
          <a:p>
            <a:pPr fontAlgn="ctr"/>
            <a:r>
              <a:rPr lang="en-US" altLang="zh-CN" sz="2400" b="1" dirty="0">
                <a:solidFill>
                  <a:schemeClr val="bg1"/>
                </a:solidFill>
                <a:latin typeface="微软雅黑" panose="020B0503020204020204" charset="-122"/>
                <a:ea typeface="微软雅黑" panose="020B0503020204020204" charset="-122"/>
                <a:cs typeface="思源黑体 CN Normal" panose="020B0400000000000000" charset="-122"/>
                <a:sym typeface="+mn-ea"/>
              </a:rPr>
              <a:t>Results</a:t>
            </a:r>
            <a:endParaRPr lang="zh-CN" altLang="en-US" sz="2400" b="1" dirty="0">
              <a:solidFill>
                <a:schemeClr val="bg1"/>
              </a:solidFill>
              <a:latin typeface="微软雅黑" panose="020B0503020204020204" charset="-122"/>
              <a:ea typeface="微软雅黑" panose="020B0503020204020204" charset="-122"/>
              <a:cs typeface="思源黑体 CN Normal" panose="020B0400000000000000" charset="-122"/>
              <a:sym typeface="+mn-ea"/>
            </a:endParaRPr>
          </a:p>
        </p:txBody>
      </p:sp>
      <p:sp>
        <p:nvSpPr>
          <p:cNvPr id="2" name="灯片编号占位符 1">
            <a:extLst>
              <a:ext uri="{FF2B5EF4-FFF2-40B4-BE49-F238E27FC236}">
                <a16:creationId xmlns:a16="http://schemas.microsoft.com/office/drawing/2014/main" id="{7304F66C-BD2C-C1B0-2393-162E9EDFAD92}"/>
              </a:ext>
            </a:extLst>
          </p:cNvPr>
          <p:cNvSpPr>
            <a:spLocks noGrp="1"/>
          </p:cNvSpPr>
          <p:nvPr>
            <p:ph type="sldNum" sz="quarter" idx="12"/>
          </p:nvPr>
        </p:nvSpPr>
        <p:spPr/>
        <p:txBody>
          <a:bodyPr/>
          <a:lstStyle/>
          <a:p>
            <a:fld id="{7010DF6F-487C-4E80-A478-CB6461B755EF}" type="slidenum">
              <a:rPr lang="zh-CN" altLang="en-US" smtClean="0"/>
              <a:t>9</a:t>
            </a:fld>
            <a:endParaRPr lang="zh-CN" altLang="en-US"/>
          </a:p>
        </p:txBody>
      </p:sp>
      <p:pic>
        <p:nvPicPr>
          <p:cNvPr id="18" name="Picture 2" descr="H:\mypaper\fe20230224\fig_decayIndex_e.jpg">
            <a:extLst>
              <a:ext uri="{FF2B5EF4-FFF2-40B4-BE49-F238E27FC236}">
                <a16:creationId xmlns:a16="http://schemas.microsoft.com/office/drawing/2014/main" id="{33399BFE-5C1D-ED24-981F-6408ACC0AFD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31086" y="224790"/>
            <a:ext cx="5366043" cy="5601606"/>
          </a:xfrm>
          <a:prstGeom prst="rect">
            <a:avLst/>
          </a:prstGeom>
          <a:noFill/>
          <a:extLst>
            <a:ext uri="{909E8E84-426E-40DD-AFC4-6F175D3DCCD1}">
              <a14:hiddenFill xmlns:a14="http://schemas.microsoft.com/office/drawing/2010/main">
                <a:solidFill>
                  <a:srgbClr val="FFFFFF"/>
                </a:solidFill>
              </a14:hiddenFill>
            </a:ext>
          </a:extLst>
        </p:spPr>
      </p:pic>
      <p:sp>
        <p:nvSpPr>
          <p:cNvPr id="21" name="文本框 20">
            <a:extLst>
              <a:ext uri="{FF2B5EF4-FFF2-40B4-BE49-F238E27FC236}">
                <a16:creationId xmlns:a16="http://schemas.microsoft.com/office/drawing/2014/main" id="{48826D3C-1234-03DA-03C2-CDEEF3E58850}"/>
              </a:ext>
            </a:extLst>
          </p:cNvPr>
          <p:cNvSpPr txBox="1"/>
          <p:nvPr/>
        </p:nvSpPr>
        <p:spPr>
          <a:xfrm>
            <a:off x="729531" y="1184600"/>
            <a:ext cx="4860985" cy="830997"/>
          </a:xfrm>
          <a:prstGeom prst="rect">
            <a:avLst/>
          </a:prstGeom>
          <a:noFill/>
        </p:spPr>
        <p:txBody>
          <a:bodyPr wrap="square" rtlCol="0">
            <a:spAutoFit/>
          </a:bodyPr>
          <a:lstStyle/>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Flare kernel locates below erupting filament (EF)</a:t>
            </a:r>
            <a:endParaRPr lang="zh-CN" altLang="en-US" sz="2400"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2349095E-1294-27D7-0708-E53303BD8DF3}"/>
              </a:ext>
            </a:extLst>
          </p:cNvPr>
          <p:cNvSpPr txBox="1"/>
          <p:nvPr/>
        </p:nvSpPr>
        <p:spPr>
          <a:xfrm>
            <a:off x="729531" y="2074162"/>
            <a:ext cx="4525993" cy="12003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n-US" altLang="zh-CN" sz="2400" dirty="0">
                <a:latin typeface="Times New Roman" panose="02020603050405020304" pitchFamily="18" charset="0"/>
                <a:cs typeface="Times New Roman" panose="02020603050405020304" pitchFamily="18" charset="0"/>
              </a:rPr>
              <a:t>Cause of the asymmetric eruption?</a:t>
            </a:r>
          </a:p>
          <a:p>
            <a:pPr marL="342900" indent="-342900">
              <a:buFontTx/>
              <a:buChar char="-"/>
            </a:pPr>
            <a:r>
              <a:rPr lang="en-US" altLang="zh-CN" sz="2400" dirty="0">
                <a:latin typeface="Times New Roman" panose="02020603050405020304" pitchFamily="18" charset="0"/>
                <a:cs typeface="Times New Roman" panose="02020603050405020304" pitchFamily="18" charset="0"/>
              </a:rPr>
              <a:t>Torus instability?</a:t>
            </a:r>
          </a:p>
          <a:p>
            <a:pPr marL="342900" indent="-342900">
              <a:buFontTx/>
              <a:buChar char="-"/>
            </a:pPr>
            <a:r>
              <a:rPr lang="en-US" altLang="zh-CN" sz="2400" dirty="0">
                <a:latin typeface="Times New Roman" panose="02020603050405020304" pitchFamily="18" charset="0"/>
                <a:cs typeface="Times New Roman" panose="02020603050405020304" pitchFamily="18" charset="0"/>
              </a:rPr>
              <a:t>Magnetic flux cancellation?</a:t>
            </a:r>
            <a:endParaRPr lang="zh-CN" altLang="en-US" sz="2400" dirty="0">
              <a:latin typeface="Times New Roman" panose="02020603050405020304" pitchFamily="18" charset="0"/>
              <a:cs typeface="Times New Roman" panose="02020603050405020304" pitchFamily="18" charset="0"/>
            </a:endParaRPr>
          </a:p>
        </p:txBody>
      </p:sp>
      <p:sp>
        <p:nvSpPr>
          <p:cNvPr id="26" name="文本框 25">
            <a:extLst>
              <a:ext uri="{FF2B5EF4-FFF2-40B4-BE49-F238E27FC236}">
                <a16:creationId xmlns:a16="http://schemas.microsoft.com/office/drawing/2014/main" id="{E11ED55C-1EB0-9DA1-ABE7-6666DE4F2E83}"/>
              </a:ext>
            </a:extLst>
          </p:cNvPr>
          <p:cNvSpPr txBox="1"/>
          <p:nvPr/>
        </p:nvSpPr>
        <p:spPr>
          <a:xfrm>
            <a:off x="686399" y="3457690"/>
            <a:ext cx="5034951" cy="1569660"/>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altLang="zh-CN" sz="2400" dirty="0">
                <a:latin typeface="Times New Roman" panose="02020603050405020304" pitchFamily="18" charset="0"/>
                <a:cs typeface="Times New Roman" panose="02020603050405020304" pitchFamily="18" charset="0"/>
              </a:rPr>
              <a:t>Uniqueness:</a:t>
            </a:r>
          </a:p>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Decay index was almost asymmetric</a:t>
            </a:r>
          </a:p>
          <a:p>
            <a:pPr marL="342900" indent="-342900">
              <a:buFont typeface="Arial" panose="020B0604020202020204" pitchFamily="34" charset="0"/>
              <a:buChar char="•"/>
            </a:pPr>
            <a:r>
              <a:rPr lang="en-US" altLang="zh-CN" sz="2400" dirty="0">
                <a:latin typeface="Times New Roman" panose="02020603050405020304" pitchFamily="18" charset="0"/>
                <a:cs typeface="Times New Roman" panose="02020603050405020304" pitchFamily="18" charset="0"/>
              </a:rPr>
              <a:t>Flux cancellation occurred below confined part</a:t>
            </a:r>
            <a:endParaRPr lang="zh-CN" altLang="en-US" sz="2400"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132461496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6854,&quot;width&quot;:19200}"/>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1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2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3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4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 name="KSO_WM_UNIT_PLACING_PICTURE_USER_VIEWPORT" val="{&quot;height&quot;:4535.433070866142,&quot;width&quot;:4634.511811023622}"/>
</p:tagLst>
</file>

<file path=ppt/tags/tag5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5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4.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6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9.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5"/>
  <p:tag name="KSO_WM_UNIT_TEXT_FILL_TYPE" val="1"/>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9.xml><?xml version="1.0" encoding="utf-8"?>
<p:tagLst xmlns:a="http://schemas.openxmlformats.org/drawingml/2006/main" xmlns:r="http://schemas.openxmlformats.org/officeDocument/2006/relationships" xmlns:p="http://schemas.openxmlformats.org/presentationml/2006/main">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1272</TotalTime>
  <Words>1290</Words>
  <Application>Microsoft Office PowerPoint</Application>
  <PresentationFormat>宽屏</PresentationFormat>
  <Paragraphs>179</Paragraphs>
  <Slides>14</Slides>
  <Notes>12</Notes>
  <HiddenSlides>0</HiddenSlides>
  <MMClips>2</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14</vt:i4>
      </vt:variant>
    </vt:vector>
  </HeadingPairs>
  <TitlesOfParts>
    <vt:vector size="24" baseType="lpstr">
      <vt:lpstr>等线</vt:lpstr>
      <vt:lpstr>等线 Light</vt:lpstr>
      <vt:lpstr>思源黑体 CN Normal</vt:lpstr>
      <vt:lpstr>微软雅黑</vt:lpstr>
      <vt:lpstr>Arial</vt:lpstr>
      <vt:lpstr>Calibri</vt:lpstr>
      <vt:lpstr>Cambria Math</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Jianchao Xue</dc:creator>
  <cp:lastModifiedBy>Jianchao Xue</cp:lastModifiedBy>
  <cp:revision>10</cp:revision>
  <dcterms:created xsi:type="dcterms:W3CDTF">2026-02-05T08:52:23Z</dcterms:created>
  <dcterms:modified xsi:type="dcterms:W3CDTF">2026-02-12T08:13:28Z</dcterms:modified>
</cp:coreProperties>
</file>