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479" r:id="rId3"/>
    <p:sldId id="2480" r:id="rId4"/>
    <p:sldId id="2482" r:id="rId5"/>
    <p:sldId id="2483" r:id="rId6"/>
    <p:sldId id="2477" r:id="rId7"/>
    <p:sldId id="2488" r:id="rId8"/>
    <p:sldId id="2399" r:id="rId9"/>
    <p:sldId id="2478" r:id="rId10"/>
    <p:sldId id="2481" r:id="rId11"/>
    <p:sldId id="2416" r:id="rId12"/>
    <p:sldId id="2486" r:id="rId13"/>
    <p:sldId id="2487" r:id="rId14"/>
    <p:sldId id="2474" r:id="rId15"/>
    <p:sldId id="2485" r:id="rId16"/>
    <p:sldId id="2489" r:id="rId17"/>
    <p:sldId id="2490" r:id="rId18"/>
    <p:sldId id="2427" r:id="rId19"/>
    <p:sldId id="2484" r:id="rId20"/>
    <p:sldId id="2491" r:id="rId21"/>
  </p:sldIdLst>
  <p:sldSz cx="12192000" cy="6858000"/>
  <p:notesSz cx="6858000" cy="9144000"/>
  <p:defaultTextStyle>
    <a:defPPr>
      <a:defRPr lang="en-IT"/>
    </a:defPPr>
    <a:lvl1pPr marL="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0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2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1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3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3" algn="l" defTabSz="9143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277"/>
    <a:srgbClr val="1B00FC"/>
    <a:srgbClr val="FEFFFF"/>
    <a:srgbClr val="C94947"/>
    <a:srgbClr val="FFBBBA"/>
    <a:srgbClr val="ED7D31"/>
    <a:srgbClr val="FFFFF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9"/>
    <p:restoredTop sz="83821"/>
  </p:normalViewPr>
  <p:slideViewPr>
    <p:cSldViewPr snapToGrid="0" snapToObjects="1">
      <p:cViewPr>
        <p:scale>
          <a:sx n="100" d="100"/>
          <a:sy n="100" d="100"/>
        </p:scale>
        <p:origin x="488" y="112"/>
      </p:cViewPr>
      <p:guideLst/>
    </p:cSldViewPr>
  </p:slideViewPr>
  <p:outlineViewPr>
    <p:cViewPr>
      <p:scale>
        <a:sx n="33" d="100"/>
        <a:sy n="33" d="100"/>
      </p:scale>
      <p:origin x="0" y="-1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9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43E3B-5190-1949-9FC1-0695201432EF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045F0-BC44-4841-B74D-E6CD62402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9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0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2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1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3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3" algn="l" defTabSz="9143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45F0-BC44-4841-B74D-E6CD624022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45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045F0-BC44-4841-B74D-E6CD624022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97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66175-495D-9C86-F375-79DF811F3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E9FF4-7AF7-BDF5-2623-96E9A18CA3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C7380D-1DDC-3947-8991-6DB260C25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1E6B8-4ACA-98FC-F667-8E438773B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045F0-BC44-4841-B74D-E6CD624022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99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DE95-DD68-0D9D-B17E-DA70A1149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759DC-5C44-DC7D-67B4-D0E55E8FB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AFB52-A2DC-ADCA-2CCC-B20E68EF2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01E76-25D2-F33A-5D74-DA1FFA03A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045F0-BC44-4841-B74D-E6CD624022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25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ECB7D-3A66-7444-F239-DCE43AA67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F8507-C606-A7E4-7BEC-2114E4E0D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EF4EF1-B689-FCFB-0F49-FD97881A7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3613E-13DF-7DF2-8D3C-2ECA27716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045F0-BC44-4841-B74D-E6CD624022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1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Disk imagers SDO EUI HINODE SPICEessential for  soirces</a:t>
            </a: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045F0-BC44-4841-B74D-E6CD6240225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8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45F0-BC44-4841-B74D-E6CD624022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4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02156-F8B8-299D-3B61-E37742DE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BE4AB3-E915-1E65-5961-ED28E58CA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3C527D-C4D2-BFDB-2C86-6D85DF095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7ACD3-4F39-F228-7CB5-C4C0C01D9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45F0-BC44-4841-B74D-E6CD624022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66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45F0-BC44-4841-B74D-E6CD624022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42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F010A-0A90-14AF-1963-FD67A242D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D7824-AAC7-1025-394C-1E1A43CB4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2114FF-0BCF-CED2-0479-84CB0303A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5031D-A146-1916-E1BF-59620DB0A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45F0-BC44-4841-B74D-E6CD624022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12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80387-B9E8-97A0-B8AA-AF52757D6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AD055-9521-833D-413A-5841A4E5B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E4528-DD63-2F44-8D82-5E760435D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88969-CCE8-0F15-D746-741E50772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45F0-BC44-4841-B74D-E6CD624022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1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45F0-BC44-4841-B74D-E6CD624022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1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548EE-F7F7-BFAD-D5AC-BB3A9EA69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D94374-ED33-4107-7153-54C00975D8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D14C95-2776-05A6-7EF7-248F6697C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843F0-D50B-F729-88E4-67F02B17E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45F0-BC44-4841-B74D-E6CD624022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0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E516C-9093-3B8E-72AE-70C13AE75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4FEC80-3EED-7B3E-C8D0-DCB0ECA60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E92A67-E141-31BA-F1C0-F368FA86E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380C7-07F9-E5A8-7D6F-7F5DFDC3D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C045F0-BC44-4841-B74D-E6CD624022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8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2294-3A5C-BD45-E0E5-9D12BABF6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2B31A-C0AB-3009-E9F3-EA66E1697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540E0-1DC6-1369-5195-2DDBCC11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BCE6-50D5-3541-AB58-CC48146D1686}" type="datetime1">
              <a:rPr lang="it-IT" smtClean="0"/>
              <a:t>10/02/26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37272-FA50-4F06-3124-453DD5D2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F3F70-ADC2-8CC6-0D11-01BEF0A1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7886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EED0-9ABA-D25E-BDD8-5DA2FB69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B1D85-887A-9A17-A7AD-C42254E72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9B307-2E08-B9A4-3AD8-5D9DDDD60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21DCF-428C-43E1-2B28-64A4E83D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BFF6-A0B7-0043-A520-8C0FC0E04319}" type="datetime1">
              <a:rPr lang="it-IT" smtClean="0"/>
              <a:t>10/02/26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30003-2238-7EA2-B70B-D8130294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0CBC5-6F53-F8D0-76A5-5D5D935B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EC72C4F1-4B12-8C94-EF59-7522E4D56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5B0E-7396-0F00-B452-EDCD6E84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30ABA-A6E5-B2C1-F998-3C342AA69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95791-888C-5C86-1E4E-6724BBFAC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A4456-1F47-786B-8393-BF6986DB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4FEC-5C37-4842-A4E8-FAF4AE6D42EC}" type="datetime1">
              <a:rPr lang="it-IT" smtClean="0"/>
              <a:t>10/02/26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5C418-316B-9675-CCB5-52F73A55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A3CDB-54A2-C043-55AB-5FDFDF6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9049F069-E163-11CC-035E-318FA5D9C8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7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EAD5-4892-0A5C-C19F-38379326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88872-D11C-4E39-88EC-A2729E4D1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EA2EC-FDB2-063E-58C5-11DA3B06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117E-8931-AB4F-B7C9-07B41CAC2CF9}" type="datetime1">
              <a:rPr lang="it-IT" smtClean="0"/>
              <a:t>10/02/26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B732-44E8-BFFB-6655-295B110C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BA647-EADF-1A10-3F9A-F4CBBDCD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C22CD943-9C44-146A-7D62-04114AE83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9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CBE58A-E28E-BEB2-083C-660838E115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DB2CE-E078-410E-04EA-C90D85AD0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2BE69-19C5-6C2B-0CF8-50BE981B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5C35-F7DF-9B43-BAF4-58892FCC253E}" type="datetime1">
              <a:rPr lang="it-IT" smtClean="0"/>
              <a:t>10/02/26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51B7-9E14-E331-EDE8-AD7999C6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BBB63-F9E1-F5A8-8514-2ADC7B69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8C8141B7-AE2C-04E6-C320-E61896FF1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4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HB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21" y="260650"/>
            <a:ext cx="8290769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335361" y="980729"/>
            <a:ext cx="7310603" cy="1154164"/>
          </a:xfrm>
        </p:spPr>
        <p:txBody>
          <a:bodyPr/>
          <a:lstStyle>
            <a:lvl1pPr>
              <a:defRPr b="1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pic>
        <p:nvPicPr>
          <p:cNvPr id="3" name="Picture 2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211B2AEE-9139-F1CF-934A-310A70046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600" y="273240"/>
            <a:ext cx="1097232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pic>
        <p:nvPicPr>
          <p:cNvPr id="2" name="Picture 1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95ABBF3A-1288-5992-247E-36E45B725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0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8419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F6D3AA-DBBA-8A48-BA1D-A404F21C5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4400" y="6356353"/>
            <a:ext cx="5757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00"/>
                </a:solidFill>
                <a:latin typeface="Comic Sans MS"/>
              </a:defRPr>
            </a:lvl1pPr>
          </a:lstStyle>
          <a:p>
            <a:endParaRPr lang="it-IT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A3D7D4-0EA1-3F4D-BA01-C9D12064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C5306DCB-D7AE-6E47-8025-40EA14E5C5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5B5A141F-9462-D88A-96A6-382A7A355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8419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  <a:endParaRPr lang="en-US" dirty="0"/>
          </a:p>
        </p:txBody>
      </p:sp>
      <p:pic>
        <p:nvPicPr>
          <p:cNvPr id="3" name="Picture 2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378AF20E-4FAB-0079-8F0B-D9577FC45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8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5418AE-FFAF-5414-8A82-63294244F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544" y="35423"/>
            <a:ext cx="1615745" cy="1075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7EF2B-97EF-D3ED-C55F-5D7FFEAFD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2"/>
            <a:ext cx="12195048" cy="1768283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73B87D-76BF-AC50-AA51-165009443D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63153" y="78904"/>
            <a:ext cx="1460123" cy="655852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139FE9-2475-1031-6393-C791EB6AA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679" y="1"/>
            <a:ext cx="2119165" cy="734755"/>
          </a:xfrm>
          <a:prstGeom prst="rect">
            <a:avLst/>
          </a:prstGeom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3F1E610-633D-F138-F0C6-F488B43E6711}"/>
              </a:ext>
            </a:extLst>
          </p:cNvPr>
          <p:cNvGrpSpPr/>
          <p:nvPr userDrawn="1"/>
        </p:nvGrpSpPr>
        <p:grpSpPr>
          <a:xfrm>
            <a:off x="10785119" y="284995"/>
            <a:ext cx="1161360" cy="1134000"/>
            <a:chOff x="10952735" y="-122416"/>
            <a:chExt cx="1161360" cy="1134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5A44CA-5491-1FDF-1073-2F20BC6776B0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0952735" y="-122416"/>
              <a:ext cx="1161360" cy="1134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CustomShape 3">
              <a:extLst>
                <a:ext uri="{FF2B5EF4-FFF2-40B4-BE49-F238E27FC236}">
                  <a16:creationId xmlns:a16="http://schemas.microsoft.com/office/drawing/2014/main" id="{FF9A7267-BBAB-F976-626E-86BE850DBB8A}"/>
                </a:ext>
              </a:extLst>
            </p:cNvPr>
            <p:cNvSpPr/>
            <p:nvPr/>
          </p:nvSpPr>
          <p:spPr>
            <a:xfrm>
              <a:off x="10968215" y="-104416"/>
              <a:ext cx="1124640" cy="1097280"/>
            </a:xfrm>
            <a:prstGeom prst="ellipse">
              <a:avLst/>
            </a:prstGeom>
            <a:noFill/>
            <a:ln w="1008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T" sz="1351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F91750-E513-6905-EBA0-0E81FDFB5806}"/>
              </a:ext>
            </a:extLst>
          </p:cNvPr>
          <p:cNvGrpSpPr/>
          <p:nvPr userDrawn="1"/>
        </p:nvGrpSpPr>
        <p:grpSpPr>
          <a:xfrm>
            <a:off x="195919" y="241255"/>
            <a:ext cx="1220760" cy="1220760"/>
            <a:chOff x="45809" y="-104416"/>
            <a:chExt cx="1220760" cy="122076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E57DD8D-2B85-F168-5B47-A8ED9130BC83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5809" y="-104416"/>
              <a:ext cx="1220760" cy="1220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CustomShape 1">
              <a:extLst>
                <a:ext uri="{FF2B5EF4-FFF2-40B4-BE49-F238E27FC236}">
                  <a16:creationId xmlns:a16="http://schemas.microsoft.com/office/drawing/2014/main" id="{8A67EAF2-80A5-0A8E-A2C9-D2D7640824FA}"/>
                </a:ext>
              </a:extLst>
            </p:cNvPr>
            <p:cNvSpPr/>
            <p:nvPr/>
          </p:nvSpPr>
          <p:spPr>
            <a:xfrm>
              <a:off x="104849" y="-48976"/>
              <a:ext cx="1110240" cy="1097280"/>
            </a:xfrm>
            <a:prstGeom prst="ellipse">
              <a:avLst/>
            </a:prstGeom>
            <a:noFill/>
            <a:ln w="1008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T" sz="1351"/>
            </a:p>
          </p:txBody>
        </p:sp>
        <p:sp>
          <p:nvSpPr>
            <p:cNvPr id="25" name="CustomShape 2">
              <a:extLst>
                <a:ext uri="{FF2B5EF4-FFF2-40B4-BE49-F238E27FC236}">
                  <a16:creationId xmlns:a16="http://schemas.microsoft.com/office/drawing/2014/main" id="{984D1B03-F271-729D-24DB-75A8B35FB1FD}"/>
                </a:ext>
              </a:extLst>
            </p:cNvPr>
            <p:cNvSpPr/>
            <p:nvPr/>
          </p:nvSpPr>
          <p:spPr>
            <a:xfrm>
              <a:off x="105209" y="-48616"/>
              <a:ext cx="1115640" cy="1106280"/>
            </a:xfrm>
            <a:prstGeom prst="ellipse">
              <a:avLst/>
            </a:prstGeom>
            <a:noFill/>
            <a:ln w="1008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T" sz="1351"/>
            </a:p>
          </p:txBody>
        </p:sp>
      </p:grpSp>
    </p:spTree>
    <p:extLst>
      <p:ext uri="{BB962C8B-B14F-4D97-AF65-F5344CB8AC3E}">
        <p14:creationId xmlns:p14="http://schemas.microsoft.com/office/powerpoint/2010/main" val="305750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DA775-668E-F84F-A3F5-064DD5CB75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5418AE-FFAF-5414-8A82-63294244F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544" y="35423"/>
            <a:ext cx="1615745" cy="1075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77EF2B-97EF-D3ED-C55F-5D7FFEAFD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2"/>
            <a:ext cx="12195048" cy="1768283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73B87D-76BF-AC50-AA51-165009443D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63153" y="78904"/>
            <a:ext cx="1460123" cy="655852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139FE9-2475-1031-6393-C791EB6AA9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679" y="1"/>
            <a:ext cx="2119165" cy="734755"/>
          </a:xfrm>
          <a:prstGeom prst="rect">
            <a:avLst/>
          </a:prstGeom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3F1E610-633D-F138-F0C6-F488B43E6711}"/>
              </a:ext>
            </a:extLst>
          </p:cNvPr>
          <p:cNvGrpSpPr/>
          <p:nvPr userDrawn="1"/>
        </p:nvGrpSpPr>
        <p:grpSpPr>
          <a:xfrm>
            <a:off x="10785119" y="284995"/>
            <a:ext cx="1161360" cy="1134000"/>
            <a:chOff x="10952735" y="-122416"/>
            <a:chExt cx="1161360" cy="1134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5A44CA-5491-1FDF-1073-2F20BC6776B0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0952735" y="-122416"/>
              <a:ext cx="1161360" cy="1134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CustomShape 3">
              <a:extLst>
                <a:ext uri="{FF2B5EF4-FFF2-40B4-BE49-F238E27FC236}">
                  <a16:creationId xmlns:a16="http://schemas.microsoft.com/office/drawing/2014/main" id="{FF9A7267-BBAB-F976-626E-86BE850DBB8A}"/>
                </a:ext>
              </a:extLst>
            </p:cNvPr>
            <p:cNvSpPr/>
            <p:nvPr/>
          </p:nvSpPr>
          <p:spPr>
            <a:xfrm>
              <a:off x="10968215" y="-104416"/>
              <a:ext cx="1124640" cy="1097280"/>
            </a:xfrm>
            <a:prstGeom prst="ellipse">
              <a:avLst/>
            </a:prstGeom>
            <a:noFill/>
            <a:ln w="1008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EF91750-E513-6905-EBA0-0E81FDFB5806}"/>
              </a:ext>
            </a:extLst>
          </p:cNvPr>
          <p:cNvGrpSpPr/>
          <p:nvPr userDrawn="1"/>
        </p:nvGrpSpPr>
        <p:grpSpPr>
          <a:xfrm>
            <a:off x="195919" y="241255"/>
            <a:ext cx="1220760" cy="1220760"/>
            <a:chOff x="45809" y="-104416"/>
            <a:chExt cx="1220760" cy="122076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E57DD8D-2B85-F168-5B47-A8ED9130BC83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5809" y="-104416"/>
              <a:ext cx="1220760" cy="1220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CustomShape 1">
              <a:extLst>
                <a:ext uri="{FF2B5EF4-FFF2-40B4-BE49-F238E27FC236}">
                  <a16:creationId xmlns:a16="http://schemas.microsoft.com/office/drawing/2014/main" id="{8A67EAF2-80A5-0A8E-A2C9-D2D7640824FA}"/>
                </a:ext>
              </a:extLst>
            </p:cNvPr>
            <p:cNvSpPr/>
            <p:nvPr/>
          </p:nvSpPr>
          <p:spPr>
            <a:xfrm>
              <a:off x="104849" y="-48976"/>
              <a:ext cx="1110240" cy="1097280"/>
            </a:xfrm>
            <a:prstGeom prst="ellipse">
              <a:avLst/>
            </a:prstGeom>
            <a:noFill/>
            <a:ln w="1008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">
              <a:extLst>
                <a:ext uri="{FF2B5EF4-FFF2-40B4-BE49-F238E27FC236}">
                  <a16:creationId xmlns:a16="http://schemas.microsoft.com/office/drawing/2014/main" id="{984D1B03-F271-729D-24DB-75A8B35FB1FD}"/>
                </a:ext>
              </a:extLst>
            </p:cNvPr>
            <p:cNvSpPr/>
            <p:nvPr/>
          </p:nvSpPr>
          <p:spPr>
            <a:xfrm>
              <a:off x="105209" y="-48616"/>
              <a:ext cx="1115640" cy="1106280"/>
            </a:xfrm>
            <a:prstGeom prst="ellipse">
              <a:avLst/>
            </a:prstGeom>
            <a:noFill/>
            <a:ln w="1008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086417A-E237-107E-6708-86D22BE077CA}"/>
              </a:ext>
            </a:extLst>
          </p:cNvPr>
          <p:cNvPicPr/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551" y="6356351"/>
            <a:ext cx="493920" cy="402480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3C4968-1DB7-5CFF-36A7-28DD9D558368}"/>
              </a:ext>
            </a:extLst>
          </p:cNvPr>
          <p:cNvPicPr/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68111" y="6319631"/>
            <a:ext cx="493920" cy="47556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B500BA-C426-7C1C-0763-01ED46804B7C}"/>
              </a:ext>
            </a:extLst>
          </p:cNvPr>
          <p:cNvPicPr/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1031" y="6310631"/>
            <a:ext cx="539280" cy="493920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60FF82-6C16-05B6-6ADD-B8861D76D4C7}"/>
              </a:ext>
            </a:extLst>
          </p:cNvPr>
          <p:cNvPicPr/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01311" y="6301631"/>
            <a:ext cx="493920" cy="511920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2F9B21-37B6-9B12-4D64-9A212531C856}"/>
              </a:ext>
            </a:extLst>
          </p:cNvPr>
          <p:cNvPicPr/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13591" y="6310631"/>
            <a:ext cx="493920" cy="493920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A966227-BDE3-E8DC-4AAE-E65AC763BEAA}"/>
              </a:ext>
            </a:extLst>
          </p:cNvPr>
          <p:cNvPicPr/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151" y="6301631"/>
            <a:ext cx="530280" cy="530280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236E71-4C9A-2C5E-E260-1320FDC7F7DD}"/>
              </a:ext>
            </a:extLst>
          </p:cNvPr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46351" y="6310631"/>
            <a:ext cx="685800" cy="493920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379EFA-6323-8395-A3BB-3BDF75870579}"/>
              </a:ext>
            </a:extLst>
          </p:cNvPr>
          <p:cNvPicPr/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68071" y="6310631"/>
            <a:ext cx="484560" cy="484560"/>
          </a:xfrm>
          <a:prstGeom prst="rect">
            <a:avLst/>
          </a:prstGeom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57C030-F973-15A7-C7C1-614F1557E7FC}"/>
              </a:ext>
            </a:extLst>
          </p:cNvPr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80351" y="6420431"/>
            <a:ext cx="530280" cy="228600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BDD7BCC-10BC-A520-9A45-7A19AAFED7D2}"/>
              </a:ext>
            </a:extLst>
          </p:cNvPr>
          <p:cNvPicPr/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271" y="6310631"/>
            <a:ext cx="475560" cy="457200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6B53CB-7D90-C6CE-D93A-646C0C7532D9}"/>
              </a:ext>
            </a:extLst>
          </p:cNvPr>
          <p:cNvPicPr/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49471" y="6383711"/>
            <a:ext cx="493920" cy="320040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3FAB77-F9F6-77A9-BCF9-19374FE315DB}"/>
              </a:ext>
            </a:extLst>
          </p:cNvPr>
          <p:cNvPicPr/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656191" y="6337631"/>
            <a:ext cx="599760" cy="429840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50FBD4-0F99-0551-8E21-87B3A4F1A891}"/>
              </a:ext>
            </a:extLst>
          </p:cNvPr>
          <p:cNvPicPr/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71391" y="6365351"/>
            <a:ext cx="640080" cy="329040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DD3ABFB-CC7E-2F9B-C2FF-52CDCCAD0366}"/>
              </a:ext>
            </a:extLst>
          </p:cNvPr>
          <p:cNvPicPr/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302111" y="6383711"/>
            <a:ext cx="658440" cy="311040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0D3FCC8-223A-8055-BFCB-3EC50C3C0B69}"/>
              </a:ext>
            </a:extLst>
          </p:cNvPr>
          <p:cNvPicPr/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41551" y="6347351"/>
            <a:ext cx="420480" cy="402480"/>
          </a:xfrm>
          <a:prstGeom prst="rect">
            <a:avLst/>
          </a:prstGeom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3BEB24F-B7CC-9DEA-5AF8-FA70B9CA2E28}"/>
              </a:ext>
            </a:extLst>
          </p:cNvPr>
          <p:cNvPicPr/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62111" y="6438791"/>
            <a:ext cx="713160" cy="246960"/>
          </a:xfrm>
          <a:prstGeom prst="rect">
            <a:avLst/>
          </a:prstGeom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DE76124-4EF4-C24A-CA6A-59DDAC898E3D}"/>
              </a:ext>
            </a:extLst>
          </p:cNvPr>
          <p:cNvPicPr/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3499" y="6466151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45C5C85-1CEF-80D4-22FE-5D9C7F91C9AF}"/>
              </a:ext>
            </a:extLst>
          </p:cNvPr>
          <p:cNvPicPr/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1739" y="6466151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CAB1173-AEBF-A910-7719-7B9ABCFEF63D}"/>
              </a:ext>
            </a:extLst>
          </p:cNvPr>
          <p:cNvPicPr/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7099" y="6466151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3785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C6EC-88C7-3B46-88CF-2743EEAA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69A8B-8AFB-F234-255F-67E6FA2E0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3BF34-4E7E-6BD4-8BF2-9EFF9458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49D3-3C45-DC4F-A047-A269E5EFFEF5}" type="datetime1">
              <a:rPr lang="it-IT" smtClean="0"/>
              <a:t>10/02/26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0DC28-17FD-4E2F-87E5-C53AE857E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5DC64-8188-DBFD-E690-EAEB097B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370801FB-2A6A-2A7F-CE49-94352B2B75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8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DB10-53F5-8417-8588-7526FE9B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42BDE-E0C1-9DD6-BE83-7471FDA0D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0F4D4-4EA1-8E19-F7FC-23B21C7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117A-A5EB-EF44-B014-8E773E48FDE3}" type="datetime1">
              <a:rPr lang="it-IT" smtClean="0"/>
              <a:t>10/02/26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AA1B0-E0A4-DD50-DF53-38783696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C49D-5272-0831-961B-DEA53021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4425C0AD-756F-51EF-E357-C33C5A500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6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9432-8F9A-E529-2D93-80034B300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49867-406E-E3A2-E96F-AA2AC4CFE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E4C9B-FCBE-80E1-A008-243240809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2BAD5-E3FB-882A-AD63-439D71A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759A-0834-CA46-B708-BA6CB0391887}" type="datetime1">
              <a:rPr lang="it-IT" smtClean="0"/>
              <a:t>10/02/26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46B35-0071-3088-0034-8C9FF4C7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77F95-C34C-FC32-2919-96A20430B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F5C9F32A-10DA-2083-7AB6-0337A2CB46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9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E9D4-8274-5C50-EF27-3543749F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A8E46-3295-EFCD-DAB1-D3F309D13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C128B-EE24-333A-12DF-392DEF67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F6B9C-B691-4E48-7BE7-437E5755F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2E38B-7946-1E11-CB95-6B03E4840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980E1-382F-EAC4-E400-69988950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6303-29F0-2247-925E-E20EA731EED1}" type="datetime1">
              <a:rPr lang="it-IT" smtClean="0"/>
              <a:t>10/02/26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6AF20-8A7E-2C3C-D4BE-E6B9ADB0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DF667A-497E-6A28-9D96-57C86244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‹#›</a:t>
            </a:fld>
            <a:endParaRPr lang="en-IT"/>
          </a:p>
        </p:txBody>
      </p:sp>
      <p:pic>
        <p:nvPicPr>
          <p:cNvPr id="10" name="Picture 9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7C01CA7F-8CB8-107C-4532-0DA33FEA7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72A6-55DB-2520-594F-768D6E43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BB048-0DB3-517B-BFE7-212C2CBC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3917-BABE-0A43-92BF-8E15FBE1CE23}" type="datetime1">
              <a:rPr lang="it-IT" smtClean="0"/>
              <a:t>10/02/26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73A73-C8D5-2637-C315-82E9FF7B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784ED-5F33-37B1-31AF-FBA7697B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‹#›</a:t>
            </a:fld>
            <a:endParaRPr lang="en-IT"/>
          </a:p>
        </p:txBody>
      </p:sp>
      <p:pic>
        <p:nvPicPr>
          <p:cNvPr id="6" name="Picture 5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A2383330-44E9-A1C8-809F-880626AFD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5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6015F-30D7-9303-3800-56A2A21D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A7BC-FEAD-F446-83B8-A3A4351995C7}" type="datetime1">
              <a:rPr lang="it-IT" smtClean="0"/>
              <a:t>10/02/26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FAD8B-FE5F-241A-BCC5-0FDCBFA8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4E2CC-6D42-69C9-6242-41E9455E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‹#›</a:t>
            </a:fld>
            <a:endParaRPr lang="en-IT"/>
          </a:p>
        </p:txBody>
      </p:sp>
      <p:pic>
        <p:nvPicPr>
          <p:cNvPr id="5" name="Picture 4" descr="A picture containing text, device, dark, gauge&#10;&#10;Description automatically generated">
            <a:extLst>
              <a:ext uri="{FF2B5EF4-FFF2-40B4-BE49-F238E27FC236}">
                <a16:creationId xmlns:a16="http://schemas.microsoft.com/office/drawing/2014/main" id="{2A4C437A-4599-BE28-EBC5-C983046F2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"/>
            <a:ext cx="2160841" cy="20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3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A57A44-F624-0D51-E455-1FC9B8DE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68" y="136527"/>
            <a:ext cx="10699667" cy="109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037BD-18B6-C583-99B8-6500D1684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407" y="1825625"/>
            <a:ext cx="11507191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E1503-FDEB-AC59-E1A6-8CCD32918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717" y="6356353"/>
            <a:ext cx="34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00DD9-0FE0-8C4A-BE84-533845B2AD87}" type="datetime1">
              <a:rPr lang="it-IT" smtClean="0"/>
              <a:t>10/02/26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7B0D-6025-EA8A-7AF6-B60514FF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D8251-EC86-2E14-C95D-C6FB72013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34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76ED-A376-BD45-A8C3-26F9A4DBBB70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7418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9" r:id="rId15"/>
    <p:sldLayoutId id="2147483670" r:id="rId16"/>
    <p:sldLayoutId id="2147483671" r:id="rId1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7.png"/><Relationship Id="rId26" Type="http://schemas.openxmlformats.org/officeDocument/2006/relationships/image" Target="../media/image5.png"/><Relationship Id="rId3" Type="http://schemas.openxmlformats.org/officeDocument/2006/relationships/image" Target="../media/image2.jpeg"/><Relationship Id="rId21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4.png"/><Relationship Id="rId27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wpc.noaa.gov/products/solar-cycle-progressi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BF1D78C-2708-40D5-671D-A97D7BE5AF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8082"/>
            <a:ext cx="12195048" cy="1768282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7DA7A-7123-894A-6CAA-F3CF62BD3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67" y="2022954"/>
            <a:ext cx="11691520" cy="1168191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Coronal polarised brightness measured by Solar Orbiter/Metis within solar cycle 25</a:t>
            </a:r>
            <a:endParaRPr lang="en-IT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1A2D2-34CD-6E4E-68C3-E9D28DEFD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06" y="3666856"/>
            <a:ext cx="11670281" cy="1655763"/>
          </a:xfrm>
        </p:spPr>
        <p:txBody>
          <a:bodyPr>
            <a:normAutofit/>
          </a:bodyPr>
          <a:lstStyle/>
          <a:p>
            <a:r>
              <a:rPr lang="en-IT" sz="3200" dirty="0"/>
              <a:t>M. Romoli</a:t>
            </a:r>
            <a:r>
              <a:rPr lang="en-IT" sz="3200" baseline="30000" dirty="0"/>
              <a:t>1</a:t>
            </a:r>
            <a:r>
              <a:rPr lang="en-IT" sz="3200" dirty="0"/>
              <a:t>, E. Arra</a:t>
            </a:r>
            <a:r>
              <a:rPr lang="en-IT" sz="3200" baseline="30000" dirty="0"/>
              <a:t>1</a:t>
            </a:r>
            <a:r>
              <a:rPr lang="en-IT" sz="3200" dirty="0"/>
              <a:t>, A. Burtovoi</a:t>
            </a:r>
            <a:r>
              <a:rPr lang="en-IT" sz="3200" baseline="30000" dirty="0"/>
              <a:t>1</a:t>
            </a:r>
            <a:r>
              <a:rPr lang="en-IT" sz="3200" dirty="0"/>
              <a:t>, S. Giordano</a:t>
            </a:r>
            <a:r>
              <a:rPr lang="en-IT" sz="3200" baseline="30000" dirty="0"/>
              <a:t>2</a:t>
            </a:r>
            <a:r>
              <a:rPr lang="en-IT" sz="3200" dirty="0"/>
              <a:t>, R. Susino</a:t>
            </a:r>
            <a:r>
              <a:rPr lang="en-IT" sz="3200" baseline="30000" dirty="0"/>
              <a:t>2</a:t>
            </a:r>
            <a:endParaRPr lang="en-IT" sz="3200" dirty="0"/>
          </a:p>
          <a:p>
            <a:r>
              <a:rPr lang="en-IT" baseline="30000" dirty="0"/>
              <a:t>1</a:t>
            </a:r>
            <a:r>
              <a:rPr lang="en-IT" dirty="0"/>
              <a:t>Dip. </a:t>
            </a:r>
            <a:r>
              <a:rPr lang="en-GB" dirty="0"/>
              <a:t>d</a:t>
            </a:r>
            <a:r>
              <a:rPr lang="en-IT" dirty="0"/>
              <a:t>i Fisica e Astronomia, Università di Firenze</a:t>
            </a:r>
          </a:p>
          <a:p>
            <a:r>
              <a:rPr lang="en-IT" baseline="30000" dirty="0"/>
              <a:t>2</a:t>
            </a:r>
            <a:r>
              <a:rPr lang="en-IT" dirty="0"/>
              <a:t>INAF – Osservatorio Astrofisico di Torino</a:t>
            </a:r>
            <a:endParaRPr lang="en-IT" baseline="30000" dirty="0"/>
          </a:p>
          <a:p>
            <a:endParaRPr lang="en-IT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7FC1407-1444-33FE-B0CF-A34197CAD76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3527" y="6214579"/>
            <a:ext cx="493920" cy="402480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8E0C671-CF99-B890-0559-A46C0E251E0E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57087" y="6177859"/>
            <a:ext cx="493920" cy="475560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214957-C1DA-1781-6559-4061AEDD24E4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0007" y="6168859"/>
            <a:ext cx="539280" cy="493920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CBDAB3-D02D-3435-8B9C-BAA047AA061A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90287" y="6159859"/>
            <a:ext cx="493920" cy="511920"/>
          </a:xfrm>
          <a:prstGeom prst="rect">
            <a:avLst/>
          </a:prstGeom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ECD389B-47E0-FC27-8D05-87331003DCB6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02567" y="6168859"/>
            <a:ext cx="493920" cy="493920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21A76A8-2AB9-A5E5-49BB-442AB0B99694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127" y="6159859"/>
            <a:ext cx="530280" cy="530280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138704-25B5-4091-49F9-6970C6A6DAF8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35327" y="6168859"/>
            <a:ext cx="685800" cy="493920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DFD2FE6-B6B5-51DE-D4AD-88A9DC568F8B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57047" y="6168859"/>
            <a:ext cx="484560" cy="484560"/>
          </a:xfrm>
          <a:prstGeom prst="rect">
            <a:avLst/>
          </a:prstGeom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3D86B4-6BFE-8C5A-4ED3-91F3E9583D32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69327" y="6278659"/>
            <a:ext cx="530280" cy="228600"/>
          </a:xfrm>
          <a:prstGeom prst="rect">
            <a:avLst/>
          </a:prstGeom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9E84924-6075-DEDD-AD22-67104FD321F0}"/>
              </a:ext>
            </a:extLst>
          </p:cNvPr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0247" y="6168859"/>
            <a:ext cx="475560" cy="457200"/>
          </a:xfrm>
          <a:prstGeom prst="rect">
            <a:avLst/>
          </a:prstGeom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8F34F9-87BE-23F2-C6FF-B37044B471DE}"/>
              </a:ext>
            </a:extLst>
          </p:cNvPr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38447" y="6241939"/>
            <a:ext cx="493920" cy="320040"/>
          </a:xfrm>
          <a:prstGeom prst="rect">
            <a:avLst/>
          </a:prstGeom>
          <a:ln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71AF8F3-D206-A31B-B12E-BE40FBF96E3E}"/>
              </a:ext>
            </a:extLst>
          </p:cNvPr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645167" y="6195859"/>
            <a:ext cx="599760" cy="429840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497528-3768-EC27-95B5-389EF9899620}"/>
              </a:ext>
            </a:extLst>
          </p:cNvPr>
          <p:cNvPicPr/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660367" y="6223579"/>
            <a:ext cx="640080" cy="329040"/>
          </a:xfrm>
          <a:prstGeom prst="rect">
            <a:avLst/>
          </a:prstGeom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76C9542-F6BE-5B6F-7729-8D42B6824347}"/>
              </a:ext>
            </a:extLst>
          </p:cNvPr>
          <p:cNvPicPr/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291087" y="6241939"/>
            <a:ext cx="658440" cy="311040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C230FF3-48D5-9F70-1BCB-DC4AFC2B9FE7}"/>
              </a:ext>
            </a:extLst>
          </p:cNvPr>
          <p:cNvPicPr/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167" y="6447859"/>
            <a:ext cx="221400" cy="96840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2D24DAD-17A4-24E5-3C49-9B0E649B9F1C}"/>
              </a:ext>
            </a:extLst>
          </p:cNvPr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30527" y="6205579"/>
            <a:ext cx="420480" cy="402480"/>
          </a:xfrm>
          <a:prstGeom prst="rect">
            <a:avLst/>
          </a:prstGeom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C1FB851-6E95-B081-CE49-2EC21F57692F}"/>
              </a:ext>
            </a:extLst>
          </p:cNvPr>
          <p:cNvPicPr/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51087" y="6297019"/>
            <a:ext cx="713160" cy="246960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2FC0942-46C9-DA65-6926-6AA9F3D99766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66202" y="-89179"/>
            <a:ext cx="1460122" cy="655852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1FB3F16-0CBE-9BC4-3007-64EA77FC459A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3725" y="-168082"/>
            <a:ext cx="2119165" cy="734755"/>
          </a:xfrm>
          <a:prstGeom prst="rect">
            <a:avLst/>
          </a:prstGeom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0528FF9-7749-9B26-12BA-25FEA52E2A0A}"/>
              </a:ext>
            </a:extLst>
          </p:cNvPr>
          <p:cNvPicPr/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42475" y="6324379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BA6DD48-439F-60F0-5EAB-18950872EFD9}"/>
              </a:ext>
            </a:extLst>
          </p:cNvPr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0715" y="6324379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66EF782-3326-65F8-21C9-13CEA57BEEA9}"/>
              </a:ext>
            </a:extLst>
          </p:cNvPr>
          <p:cNvPicPr/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56075" y="6324379"/>
            <a:ext cx="320040" cy="182880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BDD99C49-51EF-0B0B-F5BD-FE57F4166909}"/>
              </a:ext>
            </a:extLst>
          </p:cNvPr>
          <p:cNvGrpSpPr/>
          <p:nvPr/>
        </p:nvGrpSpPr>
        <p:grpSpPr>
          <a:xfrm>
            <a:off x="10788167" y="116913"/>
            <a:ext cx="1161360" cy="1134000"/>
            <a:chOff x="10952735" y="-122416"/>
            <a:chExt cx="1161360" cy="113400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69E7492-81C6-5790-7380-3F78CAB27630}"/>
                </a:ext>
              </a:extLst>
            </p:cNvPr>
            <p:cNvPicPr/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10952735" y="-122416"/>
              <a:ext cx="1161360" cy="1134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0" name="CustomShape 3">
              <a:extLst>
                <a:ext uri="{FF2B5EF4-FFF2-40B4-BE49-F238E27FC236}">
                  <a16:creationId xmlns:a16="http://schemas.microsoft.com/office/drawing/2014/main" id="{A4D8EFEE-368A-1726-9A12-9771B7E23BED}"/>
                </a:ext>
              </a:extLst>
            </p:cNvPr>
            <p:cNvSpPr/>
            <p:nvPr/>
          </p:nvSpPr>
          <p:spPr>
            <a:xfrm>
              <a:off x="10968215" y="-104416"/>
              <a:ext cx="1124640" cy="1097280"/>
            </a:xfrm>
            <a:prstGeom prst="ellipse">
              <a:avLst/>
            </a:prstGeom>
            <a:noFill/>
            <a:ln w="1008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T" sz="1351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4EBE422-1713-7195-1388-73DB8EBDA36E}"/>
              </a:ext>
            </a:extLst>
          </p:cNvPr>
          <p:cNvGrpSpPr/>
          <p:nvPr/>
        </p:nvGrpSpPr>
        <p:grpSpPr>
          <a:xfrm>
            <a:off x="360375" y="116913"/>
            <a:ext cx="1220760" cy="1220760"/>
            <a:chOff x="45809" y="-104416"/>
            <a:chExt cx="1220760" cy="122076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617A19E-D509-B125-9D91-4057747B4AD4}"/>
                </a:ext>
              </a:extLst>
            </p:cNvPr>
            <p:cNvPicPr/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5809" y="-104416"/>
              <a:ext cx="1220760" cy="1220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CustomShape 1">
              <a:extLst>
                <a:ext uri="{FF2B5EF4-FFF2-40B4-BE49-F238E27FC236}">
                  <a16:creationId xmlns:a16="http://schemas.microsoft.com/office/drawing/2014/main" id="{1176C806-5CBE-5F26-D049-56C3C8AC8464}"/>
                </a:ext>
              </a:extLst>
            </p:cNvPr>
            <p:cNvSpPr/>
            <p:nvPr/>
          </p:nvSpPr>
          <p:spPr>
            <a:xfrm>
              <a:off x="104849" y="-48976"/>
              <a:ext cx="1110240" cy="1097280"/>
            </a:xfrm>
            <a:prstGeom prst="ellipse">
              <a:avLst/>
            </a:prstGeom>
            <a:noFill/>
            <a:ln w="1008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T" sz="1351"/>
            </a:p>
          </p:txBody>
        </p:sp>
        <p:sp>
          <p:nvSpPr>
            <p:cNvPr id="53" name="CustomShape 2">
              <a:extLst>
                <a:ext uri="{FF2B5EF4-FFF2-40B4-BE49-F238E27FC236}">
                  <a16:creationId xmlns:a16="http://schemas.microsoft.com/office/drawing/2014/main" id="{C11D4B3E-8F65-51F9-FCD0-6A5A26E61FA1}"/>
                </a:ext>
              </a:extLst>
            </p:cNvPr>
            <p:cNvSpPr/>
            <p:nvPr/>
          </p:nvSpPr>
          <p:spPr>
            <a:xfrm>
              <a:off x="105209" y="-48616"/>
              <a:ext cx="1115640" cy="1106280"/>
            </a:xfrm>
            <a:prstGeom prst="ellipse">
              <a:avLst/>
            </a:prstGeom>
            <a:noFill/>
            <a:ln w="1008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IT" sz="1351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84FF3A6-8F25-83B9-5370-DF34D1875B6E}"/>
              </a:ext>
            </a:extLst>
          </p:cNvPr>
          <p:cNvSpPr txBox="1"/>
          <p:nvPr/>
        </p:nvSpPr>
        <p:spPr>
          <a:xfrm>
            <a:off x="236767" y="5606793"/>
            <a:ext cx="1169152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1" b="1" dirty="0"/>
              <a:t>10</a:t>
            </a:r>
            <a:r>
              <a:rPr lang="en-GB" sz="1351" b="1" baseline="30000" dirty="0"/>
              <a:t>th</a:t>
            </a:r>
            <a:r>
              <a:rPr lang="en-GB" sz="1351" b="1" dirty="0"/>
              <a:t> Metis Workshop, Torino, February 11-13, 2025</a:t>
            </a:r>
            <a:endParaRPr lang="en-IT" sz="1351" b="1" dirty="0"/>
          </a:p>
        </p:txBody>
      </p:sp>
    </p:spTree>
    <p:extLst>
      <p:ext uri="{BB962C8B-B14F-4D97-AF65-F5344CB8AC3E}">
        <p14:creationId xmlns:p14="http://schemas.microsoft.com/office/powerpoint/2010/main" val="359814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67EEB-ABDB-270B-EB0F-F33796E33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AB70684-3747-A319-49E0-C6B711847D0A}"/>
              </a:ext>
            </a:extLst>
          </p:cNvPr>
          <p:cNvGrpSpPr>
            <a:grpSpLocks noChangeAspect="1"/>
          </p:cNvGrpSpPr>
          <p:nvPr/>
        </p:nvGrpSpPr>
        <p:grpSpPr>
          <a:xfrm>
            <a:off x="290935" y="-369836"/>
            <a:ext cx="12034416" cy="7597672"/>
            <a:chOff x="908096" y="28146089"/>
            <a:chExt cx="12802570" cy="808263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7F8A2B0-5B9A-8E71-332E-871C9044B38C}"/>
                </a:ext>
              </a:extLst>
            </p:cNvPr>
            <p:cNvSpPr/>
            <p:nvPr/>
          </p:nvSpPr>
          <p:spPr>
            <a:xfrm>
              <a:off x="2200020" y="28146089"/>
              <a:ext cx="11510646" cy="8082630"/>
            </a:xfrm>
            <a:prstGeom prst="roundRect">
              <a:avLst>
                <a:gd name="adj" fmla="val 4411"/>
              </a:avLst>
            </a:prstGeom>
            <a:solidFill>
              <a:srgbClr val="FF00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5539A9-16D7-AB7B-5B08-3BBACC45A95C}"/>
                </a:ext>
              </a:extLst>
            </p:cNvPr>
            <p:cNvSpPr txBox="1"/>
            <p:nvPr/>
          </p:nvSpPr>
          <p:spPr>
            <a:xfrm>
              <a:off x="908096" y="31294302"/>
              <a:ext cx="2139700" cy="884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IT" sz="2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Times New Roman"/>
                </a:rPr>
                <a:t>Solar cycle 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IT" sz="24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Times New Roman"/>
                </a:rPr>
                <a:t>maximum 2024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75487FE-26F8-2D68-81A4-5132DF524C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82251" y="28511090"/>
              <a:ext cx="10180320" cy="7274560"/>
              <a:chOff x="4456850" y="26017500"/>
              <a:chExt cx="12725400" cy="9093200"/>
            </a:xfrm>
          </p:grpSpPr>
          <p:pic>
            <p:nvPicPr>
              <p:cNvPr id="22" name="Picture 21" descr="A graph of a graph&#10;&#10;AI-generated content may be incorrect.">
                <a:extLst>
                  <a:ext uri="{FF2B5EF4-FFF2-40B4-BE49-F238E27FC236}">
                    <a16:creationId xmlns:a16="http://schemas.microsoft.com/office/drawing/2014/main" id="{DC1A6843-B44D-6CC3-31D7-487EAA788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81450" y="26017500"/>
                <a:ext cx="6400800" cy="4572000"/>
              </a:xfrm>
              <a:prstGeom prst="rect">
                <a:avLst/>
              </a:prstGeom>
            </p:spPr>
          </p:pic>
          <p:pic>
            <p:nvPicPr>
              <p:cNvPr id="23" name="Picture 22" descr="A graph of a graph showing different colored lines&#10;&#10;AI-generated content may be incorrect.">
                <a:extLst>
                  <a:ext uri="{FF2B5EF4-FFF2-40B4-BE49-F238E27FC236}">
                    <a16:creationId xmlns:a16="http://schemas.microsoft.com/office/drawing/2014/main" id="{B0F89AA0-8789-6C88-75E0-96AE18830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6850" y="30538700"/>
                <a:ext cx="6400800" cy="4572000"/>
              </a:xfrm>
              <a:prstGeom prst="rect">
                <a:avLst/>
              </a:prstGeom>
            </p:spPr>
          </p:pic>
          <p:pic>
            <p:nvPicPr>
              <p:cNvPr id="24" name="Picture 23" descr="A graph of a graph&#10;&#10;AI-generated content may be incorrect.">
                <a:extLst>
                  <a:ext uri="{FF2B5EF4-FFF2-40B4-BE49-F238E27FC236}">
                    <a16:creationId xmlns:a16="http://schemas.microsoft.com/office/drawing/2014/main" id="{6FD6B7A0-AD95-0781-38A8-679830693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6850" y="26017500"/>
                <a:ext cx="6400800" cy="4572000"/>
              </a:xfrm>
              <a:prstGeom prst="rect">
                <a:avLst/>
              </a:prstGeom>
            </p:spPr>
          </p:pic>
          <p:pic>
            <p:nvPicPr>
              <p:cNvPr id="25" name="Picture 24" descr="A graph of a graph with different colored lines&#10;&#10;AI-generated content may be incorrect.">
                <a:extLst>
                  <a:ext uri="{FF2B5EF4-FFF2-40B4-BE49-F238E27FC236}">
                    <a16:creationId xmlns:a16="http://schemas.microsoft.com/office/drawing/2014/main" id="{3D0636BF-3012-07DB-B6BF-D7ABA546C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81450" y="30521946"/>
                <a:ext cx="6400800" cy="4572000"/>
              </a:xfrm>
              <a:prstGeom prst="rect">
                <a:avLst/>
              </a:prstGeom>
            </p:spPr>
          </p:pic>
        </p:grp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490D03FC-C6DF-1319-4167-BD373EFB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787" y="5597552"/>
            <a:ext cx="2884246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en-IT" dirty="0">
                <a:solidFill>
                  <a:schemeClr val="bg1"/>
                </a:solidFill>
              </a:rPr>
              <a:t>Polarized </a:t>
            </a:r>
            <a:br>
              <a:rPr lang="en-IT" dirty="0">
                <a:solidFill>
                  <a:schemeClr val="bg1"/>
                </a:solidFill>
              </a:rPr>
            </a:br>
            <a:r>
              <a:rPr lang="en-IT" dirty="0">
                <a:solidFill>
                  <a:schemeClr val="bg1"/>
                </a:solidFill>
              </a:rPr>
              <a:t>brightness </a:t>
            </a:r>
            <a:br>
              <a:rPr lang="en-IT" dirty="0">
                <a:solidFill>
                  <a:schemeClr val="bg1"/>
                </a:solidFill>
              </a:rPr>
            </a:br>
            <a:r>
              <a:rPr lang="en-IT" dirty="0">
                <a:solidFill>
                  <a:schemeClr val="bg1"/>
                </a:solidFill>
              </a:rPr>
              <a:t>(pB)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6E3F6-6595-3DFB-85D4-D1014C1B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10</a:t>
            </a:fld>
            <a:endParaRPr lang="en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9813A5-6BDB-2AF8-42A1-A96C1BB2CF90}"/>
              </a:ext>
            </a:extLst>
          </p:cNvPr>
          <p:cNvSpPr txBox="1"/>
          <p:nvPr/>
        </p:nvSpPr>
        <p:spPr>
          <a:xfrm>
            <a:off x="9930486" y="19991740"/>
            <a:ext cx="62260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solidFill>
                  <a:schemeClr val="bg1"/>
                </a:solidFill>
                <a:latin typeface="+mj-lt"/>
                <a:sym typeface="Times New Roman"/>
              </a:rPr>
              <a:t>Pole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AD9E14-5A10-8C90-7175-03DA296094DA}"/>
              </a:ext>
            </a:extLst>
          </p:cNvPr>
          <p:cNvSpPr txBox="1"/>
          <p:nvPr/>
        </p:nvSpPr>
        <p:spPr>
          <a:xfrm>
            <a:off x="3248499" y="2606196"/>
            <a:ext cx="7200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latin typeface="+mj-lt"/>
                <a:sym typeface="Times New Roman"/>
              </a:rPr>
              <a:t>West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2B833B-3ACC-2966-F4BB-5505C57C9163}"/>
              </a:ext>
            </a:extLst>
          </p:cNvPr>
          <p:cNvSpPr txBox="1"/>
          <p:nvPr/>
        </p:nvSpPr>
        <p:spPr>
          <a:xfrm>
            <a:off x="3248499" y="5987434"/>
            <a:ext cx="5970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latin typeface="+mj-lt"/>
                <a:sym typeface="Times New Roman"/>
              </a:rPr>
              <a:t>East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D87C37-636E-4031-7E12-1572D708F074}"/>
              </a:ext>
            </a:extLst>
          </p:cNvPr>
          <p:cNvSpPr txBox="1"/>
          <p:nvPr/>
        </p:nvSpPr>
        <p:spPr>
          <a:xfrm>
            <a:off x="8042024" y="2663000"/>
            <a:ext cx="8168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latin typeface="+mj-lt"/>
                <a:sym typeface="Times New Roman"/>
              </a:rPr>
              <a:t>North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A6DCEC-AFD5-930A-C468-490F03486FBC}"/>
              </a:ext>
            </a:extLst>
          </p:cNvPr>
          <p:cNvSpPr txBox="1"/>
          <p:nvPr/>
        </p:nvSpPr>
        <p:spPr>
          <a:xfrm>
            <a:off x="8139429" y="5987434"/>
            <a:ext cx="81368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latin typeface="+mj-lt"/>
                <a:sym typeface="Times New Roman"/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425460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inematics">
            <a:extLst>
              <a:ext uri="{FF2B5EF4-FFF2-40B4-BE49-F238E27FC236}">
                <a16:creationId xmlns:a16="http://schemas.microsoft.com/office/drawing/2014/main" id="{D9ADAB75-573C-15A8-64C1-39B8E3A15AC4}"/>
              </a:ext>
            </a:extLst>
          </p:cNvPr>
          <p:cNvSpPr txBox="1"/>
          <p:nvPr/>
        </p:nvSpPr>
        <p:spPr>
          <a:xfrm>
            <a:off x="-6006708" y="2362838"/>
            <a:ext cx="14897101" cy="840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 anchorCtr="0">
            <a:noAutofit/>
          </a:bodyPr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>
                <a:latin typeface="+mj-lt"/>
              </a:rPr>
              <a:t>Solar cycle </a:t>
            </a:r>
          </a:p>
          <a:p>
            <a:r>
              <a:rPr lang="en-US" sz="3200" dirty="0" err="1">
                <a:latin typeface="+mj-lt"/>
              </a:rPr>
              <a:t>pB</a:t>
            </a:r>
            <a:r>
              <a:rPr lang="en-US" sz="3200" dirty="0">
                <a:latin typeface="+mj-lt"/>
              </a:rPr>
              <a:t> vs </a:t>
            </a:r>
            <a:r>
              <a:rPr lang="en-US" sz="3200" dirty="0" err="1">
                <a:latin typeface="+mj-lt"/>
              </a:rPr>
              <a:t>tB</a:t>
            </a:r>
            <a:r>
              <a:rPr lang="en-US" sz="3200" dirty="0">
                <a:latin typeface="+mj-lt"/>
              </a:rPr>
              <a:t> </a:t>
            </a:r>
          </a:p>
          <a:p>
            <a:r>
              <a:rPr lang="en-US" sz="3200" dirty="0">
                <a:latin typeface="+mj-lt"/>
              </a:rPr>
              <a:t>comparison</a:t>
            </a:r>
          </a:p>
          <a:p>
            <a:endParaRPr lang="en-US" sz="3600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E840D1-D3C3-9035-4308-2F58AC477082}"/>
              </a:ext>
            </a:extLst>
          </p:cNvPr>
          <p:cNvGrpSpPr>
            <a:grpSpLocks noChangeAspect="1"/>
          </p:cNvGrpSpPr>
          <p:nvPr/>
        </p:nvGrpSpPr>
        <p:grpSpPr>
          <a:xfrm>
            <a:off x="2652024" y="3345276"/>
            <a:ext cx="9191120" cy="3512724"/>
            <a:chOff x="15435453" y="21306925"/>
            <a:chExt cx="12019356" cy="459363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5F633FF-EF96-4D22-537B-BA6535C6A32B}"/>
                </a:ext>
              </a:extLst>
            </p:cNvPr>
            <p:cNvSpPr/>
            <p:nvPr/>
          </p:nvSpPr>
          <p:spPr>
            <a:xfrm>
              <a:off x="15435453" y="21306925"/>
              <a:ext cx="12019356" cy="4593637"/>
            </a:xfrm>
            <a:prstGeom prst="roundRect">
              <a:avLst>
                <a:gd name="adj" fmla="val 9772"/>
              </a:avLst>
            </a:prstGeom>
            <a:solidFill>
              <a:srgbClr val="FF00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0B6A27-B2C8-042D-502E-C8BB080B34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900022" y="21608283"/>
              <a:ext cx="10906216" cy="4184388"/>
              <a:chOff x="16310442" y="21614194"/>
              <a:chExt cx="10906216" cy="418438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A27E92-384A-752F-8067-CD45FD0C8A4E}"/>
                  </a:ext>
                </a:extLst>
              </p:cNvPr>
              <p:cNvSpPr txBox="1"/>
              <p:nvPr/>
            </p:nvSpPr>
            <p:spPr>
              <a:xfrm rot="16200000">
                <a:off x="14874456" y="23368166"/>
                <a:ext cx="3354950" cy="4829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IT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+mn-ea"/>
                    <a:cs typeface="+mn-cs"/>
                    <a:sym typeface="Times New Roman"/>
                  </a:rPr>
                  <a:t>Solar cycle maximum 2024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1B1A68-A577-2616-8174-ED4D1473EC1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6803432" y="21614194"/>
                <a:ext cx="10413226" cy="4184388"/>
                <a:chOff x="5021940" y="20309539"/>
                <a:chExt cx="11643382" cy="4678708"/>
              </a:xfrm>
            </p:grpSpPr>
            <p:pic>
              <p:nvPicPr>
                <p:cNvPr id="13" name="Picture 12" descr="A graph of a graph showing a comparison of a number of profiles&#10;&#10;AI-generated content may be incorrect.">
                  <a:extLst>
                    <a:ext uri="{FF2B5EF4-FFF2-40B4-BE49-F238E27FC236}">
                      <a16:creationId xmlns:a16="http://schemas.microsoft.com/office/drawing/2014/main" id="{3638BCFA-0CC5-F591-97C8-A980F1902B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b="-2334"/>
                <a:stretch>
                  <a:fillRect/>
                </a:stretch>
              </p:blipFill>
              <p:spPr>
                <a:xfrm>
                  <a:off x="5021940" y="20309539"/>
                  <a:ext cx="6400800" cy="4678708"/>
                </a:xfrm>
                <a:prstGeom prst="rect">
                  <a:avLst/>
                </a:prstGeom>
              </p:spPr>
            </p:pic>
            <p:pic>
              <p:nvPicPr>
                <p:cNvPr id="14" name="Picture 13" descr="A graph with a red and blue line&#10;&#10;AI-generated content may be incorrect.">
                  <a:extLst>
                    <a:ext uri="{FF2B5EF4-FFF2-40B4-BE49-F238E27FC236}">
                      <a16:creationId xmlns:a16="http://schemas.microsoft.com/office/drawing/2014/main" id="{FAA80A7B-6256-B2CA-44AA-DED08207D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353"/>
                <a:stretch>
                  <a:fillRect/>
                </a:stretch>
              </p:blipFill>
              <p:spPr>
                <a:xfrm>
                  <a:off x="10799215" y="20314044"/>
                  <a:ext cx="5866107" cy="45720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1FE7B3-E46C-7230-64BF-F4FE71C42A3D}"/>
              </a:ext>
            </a:extLst>
          </p:cNvPr>
          <p:cNvGrpSpPr>
            <a:grpSpLocks noChangeAspect="1"/>
          </p:cNvGrpSpPr>
          <p:nvPr/>
        </p:nvGrpSpPr>
        <p:grpSpPr>
          <a:xfrm>
            <a:off x="2652024" y="-83725"/>
            <a:ext cx="9191126" cy="3512725"/>
            <a:chOff x="15908583" y="16540842"/>
            <a:chExt cx="12019356" cy="459363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4A9E80E-8350-DC59-39C7-9BE1F9ACAC27}"/>
                </a:ext>
              </a:extLst>
            </p:cNvPr>
            <p:cNvSpPr/>
            <p:nvPr/>
          </p:nvSpPr>
          <p:spPr>
            <a:xfrm>
              <a:off x="15908583" y="16540842"/>
              <a:ext cx="12019356" cy="4593637"/>
            </a:xfrm>
            <a:prstGeom prst="roundRect">
              <a:avLst>
                <a:gd name="adj" fmla="val 9772"/>
              </a:avLst>
            </a:prstGeom>
            <a:solidFill>
              <a:srgbClr val="0070C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A1F934-4282-F799-25C0-763EEFFED0E0}"/>
                </a:ext>
              </a:extLst>
            </p:cNvPr>
            <p:cNvSpPr txBox="1"/>
            <p:nvPr/>
          </p:nvSpPr>
          <p:spPr>
            <a:xfrm rot="16200000">
              <a:off x="14517942" y="18635419"/>
              <a:ext cx="4037494" cy="4427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IT" sz="16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Times New Roman"/>
                </a:rPr>
                <a:t>Ascending phase of cycle 2020-2022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F396241-2437-6F69-3355-7D64B79516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856130" y="16826148"/>
              <a:ext cx="10882475" cy="4061276"/>
              <a:chOff x="12376694" y="19702236"/>
              <a:chExt cx="12251007" cy="4572002"/>
            </a:xfrm>
          </p:grpSpPr>
          <p:pic>
            <p:nvPicPr>
              <p:cNvPr id="19" name="Picture 18" descr="A graph of a graph showing a number of different profiles&#10;&#10;AI-generated content may be incorrect.">
                <a:extLst>
                  <a:ext uri="{FF2B5EF4-FFF2-40B4-BE49-F238E27FC236}">
                    <a16:creationId xmlns:a16="http://schemas.microsoft.com/office/drawing/2014/main" id="{001538BD-BD8B-57F0-D388-72ABBF74D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26901" y="19702236"/>
                <a:ext cx="6400800" cy="4572001"/>
              </a:xfrm>
              <a:prstGeom prst="rect">
                <a:avLst/>
              </a:prstGeom>
            </p:spPr>
          </p:pic>
          <p:pic>
            <p:nvPicPr>
              <p:cNvPr id="20" name="Picture 19" descr="A graph of a graph with red and blue lines&#10;&#10;AI-generated content may be incorrect.">
                <a:extLst>
                  <a:ext uri="{FF2B5EF4-FFF2-40B4-BE49-F238E27FC236}">
                    <a16:creationId xmlns:a16="http://schemas.microsoft.com/office/drawing/2014/main" id="{9905E25F-BFB9-F35D-651F-45B83D980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03"/>
              <a:stretch>
                <a:fillRect/>
              </a:stretch>
            </p:blipFill>
            <p:spPr>
              <a:xfrm>
                <a:off x="12376694" y="19702238"/>
                <a:ext cx="5907722" cy="4572000"/>
              </a:xfrm>
              <a:prstGeom prst="rect">
                <a:avLst/>
              </a:prstGeom>
            </p:spPr>
          </p:pic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E61DF8C-4E7D-80A7-4963-A5631C0D3CDD}"/>
              </a:ext>
            </a:extLst>
          </p:cNvPr>
          <p:cNvSpPr txBox="1"/>
          <p:nvPr/>
        </p:nvSpPr>
        <p:spPr>
          <a:xfrm>
            <a:off x="3985528" y="2493729"/>
            <a:ext cx="7200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latin typeface="+mj-lt"/>
                <a:sym typeface="Times New Roman"/>
              </a:rPr>
              <a:t>West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91E387-C193-DFB6-537F-253623617FC7}"/>
              </a:ext>
            </a:extLst>
          </p:cNvPr>
          <p:cNvSpPr txBox="1"/>
          <p:nvPr/>
        </p:nvSpPr>
        <p:spPr>
          <a:xfrm>
            <a:off x="3985773" y="5914073"/>
            <a:ext cx="7200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b="1" dirty="0">
                <a:latin typeface="+mj-lt"/>
                <a:sym typeface="Times New Roman"/>
              </a:rPr>
              <a:t>West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965AE0-83C0-F6AB-3EA4-76C77FC43195}"/>
              </a:ext>
            </a:extLst>
          </p:cNvPr>
          <p:cNvSpPr txBox="1"/>
          <p:nvPr/>
        </p:nvSpPr>
        <p:spPr>
          <a:xfrm>
            <a:off x="7956153" y="5922729"/>
            <a:ext cx="8168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latin typeface="+mj-lt"/>
                <a:sym typeface="Times New Roman"/>
              </a:rPr>
              <a:t>North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F08B34-8555-FBC4-776E-9F2A80AE4053}"/>
              </a:ext>
            </a:extLst>
          </p:cNvPr>
          <p:cNvSpPr txBox="1"/>
          <p:nvPr/>
        </p:nvSpPr>
        <p:spPr>
          <a:xfrm>
            <a:off x="7956153" y="2449841"/>
            <a:ext cx="8168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latin typeface="+mj-lt"/>
                <a:sym typeface="Times New Roman"/>
              </a:rPr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404547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1AFE7-9C5F-2699-3DB1-27D394EA3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inematics">
            <a:extLst>
              <a:ext uri="{FF2B5EF4-FFF2-40B4-BE49-F238E27FC236}">
                <a16:creationId xmlns:a16="http://schemas.microsoft.com/office/drawing/2014/main" id="{B869931A-3DB3-42A3-AF2E-D48544783034}"/>
              </a:ext>
            </a:extLst>
          </p:cNvPr>
          <p:cNvSpPr txBox="1"/>
          <p:nvPr/>
        </p:nvSpPr>
        <p:spPr>
          <a:xfrm>
            <a:off x="-1352551" y="533400"/>
            <a:ext cx="14897101" cy="840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 anchorCtr="0">
            <a:noAutofit/>
          </a:bodyPr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/>
              <a:t>Solar cycle phase </a:t>
            </a:r>
            <a:r>
              <a:rPr lang="en-US" sz="3200" dirty="0" err="1"/>
              <a:t>pB</a:t>
            </a:r>
            <a:r>
              <a:rPr lang="en-US" sz="3200" dirty="0"/>
              <a:t> comparison</a:t>
            </a:r>
          </a:p>
          <a:p>
            <a:endParaRPr lang="en-US" sz="3600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4DBDD9-3563-45A0-5903-58589C4D29AE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080981"/>
            <a:ext cx="11893906" cy="4696037"/>
            <a:chOff x="5603554" y="21478685"/>
            <a:chExt cx="11686048" cy="4613971"/>
          </a:xfrm>
        </p:grpSpPr>
        <p:pic>
          <p:nvPicPr>
            <p:cNvPr id="4" name="Picture 3" descr="A graph with red and blue lines&#10;&#10;AI-generated content may be incorrect.">
              <a:extLst>
                <a:ext uri="{FF2B5EF4-FFF2-40B4-BE49-F238E27FC236}">
                  <a16:creationId xmlns:a16="http://schemas.microsoft.com/office/drawing/2014/main" id="{770024D4-FE36-EDA9-63D3-2807E6235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3554" y="21478685"/>
              <a:ext cx="6400800" cy="4572000"/>
            </a:xfrm>
            <a:prstGeom prst="rect">
              <a:avLst/>
            </a:prstGeom>
          </p:spPr>
        </p:pic>
        <p:pic>
          <p:nvPicPr>
            <p:cNvPr id="5" name="Picture 4" descr="A graph of a graph with red and blue lines&#10;&#10;AI-generated content may be incorrect.">
              <a:extLst>
                <a:ext uri="{FF2B5EF4-FFF2-40B4-BE49-F238E27FC236}">
                  <a16:creationId xmlns:a16="http://schemas.microsoft.com/office/drawing/2014/main" id="{91F3110D-5815-B27F-ACCD-8D7AF8CE4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89"/>
            <a:stretch>
              <a:fillRect/>
            </a:stretch>
          </p:blipFill>
          <p:spPr>
            <a:xfrm>
              <a:off x="11380965" y="21520656"/>
              <a:ext cx="5908637" cy="457200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F1048BA-1C14-4069-2D3F-D4440376F43D}"/>
              </a:ext>
            </a:extLst>
          </p:cNvPr>
          <p:cNvSpPr txBox="1"/>
          <p:nvPr/>
        </p:nvSpPr>
        <p:spPr>
          <a:xfrm>
            <a:off x="6931528" y="4760679"/>
            <a:ext cx="8168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latin typeface="+mj-lt"/>
                <a:sym typeface="Times New Roman"/>
              </a:rPr>
              <a:t>North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C82014-71F4-7644-A5A2-D23228705ADA}"/>
              </a:ext>
            </a:extLst>
          </p:cNvPr>
          <p:cNvSpPr txBox="1"/>
          <p:nvPr/>
        </p:nvSpPr>
        <p:spPr>
          <a:xfrm>
            <a:off x="861573" y="4760678"/>
            <a:ext cx="7200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b="1" dirty="0">
                <a:latin typeface="+mj-lt"/>
                <a:sym typeface="Times New Roman"/>
              </a:rPr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8893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569CF-0430-0DFA-E50A-E0F42CE18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inematics">
            <a:extLst>
              <a:ext uri="{FF2B5EF4-FFF2-40B4-BE49-F238E27FC236}">
                <a16:creationId xmlns:a16="http://schemas.microsoft.com/office/drawing/2014/main" id="{B9FC0B58-4F7B-4346-9624-CAB1D169677F}"/>
              </a:ext>
            </a:extLst>
          </p:cNvPr>
          <p:cNvSpPr txBox="1"/>
          <p:nvPr/>
        </p:nvSpPr>
        <p:spPr>
          <a:xfrm>
            <a:off x="-645174" y="613974"/>
            <a:ext cx="14897101" cy="840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 anchorCtr="0">
            <a:noAutofit/>
          </a:bodyPr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  <a:def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/>
              <a:t>Solar cycle </a:t>
            </a:r>
            <a:r>
              <a:rPr lang="en-US" sz="3200" dirty="0" err="1"/>
              <a:t>pB</a:t>
            </a:r>
            <a:r>
              <a:rPr lang="en-US" sz="3200" dirty="0"/>
              <a:t> pole vs equator comparison</a:t>
            </a:r>
          </a:p>
          <a:p>
            <a:endParaRPr lang="en-US" sz="3600" dirty="0">
              <a:latin typeface="+mj-lt"/>
            </a:endParaRPr>
          </a:p>
        </p:txBody>
      </p:sp>
      <p:pic>
        <p:nvPicPr>
          <p:cNvPr id="2" name="Picture 1" descr="A graph of a graph showing the difference between polar and polar&#10;&#10;AI-generated content may be incorrect.">
            <a:extLst>
              <a:ext uri="{FF2B5EF4-FFF2-40B4-BE49-F238E27FC236}">
                <a16:creationId xmlns:a16="http://schemas.microsoft.com/office/drawing/2014/main" id="{CEB54C13-EC87-F010-38C5-88BF01A51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1298" b="1455"/>
          <a:stretch>
            <a:fillRect/>
          </a:stretch>
        </p:blipFill>
        <p:spPr>
          <a:xfrm>
            <a:off x="247650" y="1691805"/>
            <a:ext cx="5715000" cy="4206785"/>
          </a:xfrm>
          <a:prstGeom prst="rect">
            <a:avLst/>
          </a:prstGeom>
        </p:spPr>
      </p:pic>
      <p:pic>
        <p:nvPicPr>
          <p:cNvPr id="6" name="Picture 5" descr="A graph of a graph of polar and equatorial pb profiles&#10;&#10;AI-generated content may be incorrect.">
            <a:extLst>
              <a:ext uri="{FF2B5EF4-FFF2-40B4-BE49-F238E27FC236}">
                <a16:creationId xmlns:a16="http://schemas.microsoft.com/office/drawing/2014/main" id="{D6368242-C603-88C9-D55F-FA46A38BC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" b="1670"/>
          <a:stretch>
            <a:fillRect/>
          </a:stretch>
        </p:blipFill>
        <p:spPr>
          <a:xfrm>
            <a:off x="6096000" y="1730313"/>
            <a:ext cx="5715000" cy="41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2F80-D1B6-CA4B-B87B-7B281991D7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3980" y="-245289"/>
            <a:ext cx="9464040" cy="11944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it-IT" sz="3600" b="1" dirty="0" err="1">
                <a:solidFill>
                  <a:srgbClr val="FF0000"/>
                </a:solidFill>
              </a:rPr>
              <a:t>pB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err="1">
                <a:solidFill>
                  <a:srgbClr val="FF0000"/>
                </a:solidFill>
              </a:rPr>
              <a:t>ascending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err="1">
                <a:solidFill>
                  <a:srgbClr val="FF0000"/>
                </a:solidFill>
              </a:rPr>
              <a:t>phase</a:t>
            </a:r>
            <a:r>
              <a:rPr lang="it-IT" sz="3600" b="1" dirty="0">
                <a:solidFill>
                  <a:srgbClr val="FF0000"/>
                </a:solidFill>
              </a:rPr>
              <a:t> (</a:t>
            </a:r>
            <a:r>
              <a:rPr lang="it-IT" sz="3600" b="1" dirty="0" err="1">
                <a:solidFill>
                  <a:srgbClr val="FF0000"/>
                </a:solidFill>
              </a:rPr>
              <a:t>cycle</a:t>
            </a:r>
            <a:r>
              <a:rPr lang="it-IT" sz="3600" b="1" dirty="0">
                <a:solidFill>
                  <a:srgbClr val="FF0000"/>
                </a:solidFill>
              </a:rPr>
              <a:t> 25)</a:t>
            </a:r>
            <a:endParaRPr lang="en-IT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A3D3D-01F0-654F-91D4-127B54C4568A}"/>
              </a:ext>
            </a:extLst>
          </p:cNvPr>
          <p:cNvSpPr txBox="1"/>
          <p:nvPr/>
        </p:nvSpPr>
        <p:spPr>
          <a:xfrm>
            <a:off x="914131" y="3150299"/>
            <a:ext cx="1134109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it-IT" sz="192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IT" sz="24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endParaRPr lang="it-IT" sz="216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5E3CD-3832-A17E-1B0A-8BE27DC8C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9145"/>
            <a:ext cx="11979899" cy="551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9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F4A03-B8A6-336B-C5BA-B8ABB2FAB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665E9-6E35-52DF-2472-2F700865B1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3980" y="-84966"/>
            <a:ext cx="9464040" cy="11944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it-IT" sz="3600" b="1" dirty="0" err="1">
                <a:solidFill>
                  <a:srgbClr val="FF0000"/>
                </a:solidFill>
              </a:rPr>
              <a:t>pB</a:t>
            </a:r>
            <a:r>
              <a:rPr lang="it-IT" sz="3600" b="1" dirty="0">
                <a:solidFill>
                  <a:srgbClr val="FF0000"/>
                </a:solidFill>
              </a:rPr>
              <a:t> maximum </a:t>
            </a:r>
            <a:r>
              <a:rPr lang="it-IT" sz="3600" b="1" dirty="0" err="1">
                <a:solidFill>
                  <a:srgbClr val="FF0000"/>
                </a:solidFill>
              </a:rPr>
              <a:t>phase</a:t>
            </a:r>
            <a:r>
              <a:rPr lang="it-IT" sz="3600" b="1" dirty="0">
                <a:solidFill>
                  <a:srgbClr val="FF0000"/>
                </a:solidFill>
              </a:rPr>
              <a:t> (</a:t>
            </a:r>
            <a:r>
              <a:rPr lang="it-IT" sz="3600" b="1" dirty="0" err="1">
                <a:solidFill>
                  <a:srgbClr val="FF0000"/>
                </a:solidFill>
              </a:rPr>
              <a:t>cycle</a:t>
            </a:r>
            <a:r>
              <a:rPr lang="it-IT" sz="3600" b="1" dirty="0">
                <a:solidFill>
                  <a:srgbClr val="FF0000"/>
                </a:solidFill>
              </a:rPr>
              <a:t> 25)</a:t>
            </a:r>
            <a:endParaRPr lang="en-IT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7F172-71F4-65DF-CCC0-224873A493CB}"/>
              </a:ext>
            </a:extLst>
          </p:cNvPr>
          <p:cNvSpPr txBox="1"/>
          <p:nvPr/>
        </p:nvSpPr>
        <p:spPr>
          <a:xfrm>
            <a:off x="914131" y="3150299"/>
            <a:ext cx="1134109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it-IT" sz="192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IT" sz="24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endParaRPr lang="it-IT" sz="216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F5D76-784C-F64D-B6A2-08CEB148C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06" y="1109468"/>
            <a:ext cx="11539188" cy="53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B0CD8-F978-C841-359C-6B6A1F431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8947-DBE5-3538-6A01-8D05E927E9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3980" y="-84966"/>
            <a:ext cx="9464040" cy="11944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it-IT" sz="3600" b="1" dirty="0" err="1">
                <a:solidFill>
                  <a:srgbClr val="FF0000"/>
                </a:solidFill>
              </a:rPr>
              <a:t>pB</a:t>
            </a:r>
            <a:r>
              <a:rPr lang="it-IT" sz="3600" b="1" dirty="0">
                <a:solidFill>
                  <a:srgbClr val="FF0000"/>
                </a:solidFill>
              </a:rPr>
              <a:t> maximum </a:t>
            </a:r>
            <a:r>
              <a:rPr lang="it-IT" sz="3600" b="1" dirty="0" err="1">
                <a:solidFill>
                  <a:srgbClr val="FF0000"/>
                </a:solidFill>
              </a:rPr>
              <a:t>phase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endParaRPr lang="en-IT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2E0046-8D80-E02E-BECD-9E9315495C01}"/>
                  </a:ext>
                </a:extLst>
              </p:cNvPr>
              <p:cNvSpPr txBox="1"/>
              <p:nvPr/>
            </p:nvSpPr>
            <p:spPr>
              <a:xfrm>
                <a:off x="914131" y="3150299"/>
                <a:ext cx="11341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$\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 panose="02040503050406030204" pitchFamily="18" charset="0"/>
                        </a:rPr>
                        <m:t>frac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 panose="02040503050406030204" pitchFamily="18" charset="0"/>
                        </a:rPr>
                        <m:t>pB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 panose="02040503050406030204" pitchFamily="18" charset="0"/>
                        </a:rPr>
                        <m:t>pB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 panose="02040503050406030204" pitchFamily="18" charset="0"/>
                        </a:rPr>
                        <m:t>pB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_{</m:t>
                      </m:r>
                      <m:r>
                        <m:rPr>
                          <m:sty m:val="p"/>
                        </m:rPr>
                        <a:rPr lang="en-US" sz="2000" i="1">
                          <a:latin typeface="Cambria Math" panose="02040503050406030204" pitchFamily="18" charset="0"/>
                        </a:rPr>
                        <m:t>sl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}{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_{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𝑠𝑙</m:t>
                      </m:r>
                      <m:r>
                        <a:rPr lang="en-IT" sz="2000" i="1" dirty="0">
                          <a:latin typeface="Cambria Math" panose="02040503050406030204" pitchFamily="18" charset="0"/>
                        </a:rPr>
                        <m:t>}}$</m:t>
                      </m:r>
                    </m:oMath>
                  </m:oMathPara>
                </a14:m>
                <a:endParaRPr lang="en-IT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2E0046-8D80-E02E-BECD-9E9315495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31" y="3150299"/>
                <a:ext cx="11341095" cy="400110"/>
              </a:xfrm>
              <a:prstGeom prst="rect">
                <a:avLst/>
              </a:prstGeom>
              <a:blipFill>
                <a:blip r:embed="rId3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10ACFA6-E50C-518C-2C99-0B4CCB67C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578" y="991414"/>
            <a:ext cx="8458200" cy="58665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C95E08-2745-B790-29B1-D1B9C59FD915}"/>
                  </a:ext>
                </a:extLst>
              </p:cNvPr>
              <p:cNvSpPr txBox="1"/>
              <p:nvPr/>
            </p:nvSpPr>
            <p:spPr>
              <a:xfrm>
                <a:off x="914130" y="3011799"/>
                <a:ext cx="1793568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pB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sl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T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C95E08-2745-B790-29B1-D1B9C59FD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30" y="3011799"/>
                <a:ext cx="1793568" cy="563872"/>
              </a:xfrm>
              <a:prstGeom prst="rect">
                <a:avLst/>
              </a:prstGeom>
              <a:blipFill>
                <a:blip r:embed="rId5"/>
                <a:stretch>
                  <a:fillRect l="-4225" t="-4444" r="-704" b="-888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802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FBBB1-DE69-8A08-0EF5-097F381B9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422A-4EA2-E145-77BF-D91C19EBD0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3980" y="-84966"/>
            <a:ext cx="9464040" cy="119443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it-IT" sz="3600" b="1" dirty="0" err="1">
                <a:solidFill>
                  <a:srgbClr val="FF0000"/>
                </a:solidFill>
              </a:rPr>
              <a:t>pB</a:t>
            </a:r>
            <a:r>
              <a:rPr lang="it-IT" sz="3600" b="1" dirty="0">
                <a:solidFill>
                  <a:srgbClr val="FF0000"/>
                </a:solidFill>
              </a:rPr>
              <a:t>/</a:t>
            </a:r>
            <a:r>
              <a:rPr lang="it-IT" sz="3600" b="1" dirty="0" err="1">
                <a:solidFill>
                  <a:srgbClr val="FF0000"/>
                </a:solidFill>
              </a:rPr>
              <a:t>tB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err="1">
                <a:solidFill>
                  <a:srgbClr val="FF0000"/>
                </a:solidFill>
              </a:rPr>
              <a:t>ascending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sz="3600" b="1" dirty="0" err="1">
                <a:solidFill>
                  <a:srgbClr val="FF0000"/>
                </a:solidFill>
              </a:rPr>
              <a:t>phase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endParaRPr lang="en-IT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E1A38-9491-B124-36A9-083FAFC5257B}"/>
              </a:ext>
            </a:extLst>
          </p:cNvPr>
          <p:cNvSpPr txBox="1"/>
          <p:nvPr/>
        </p:nvSpPr>
        <p:spPr>
          <a:xfrm>
            <a:off x="914131" y="3150299"/>
            <a:ext cx="1134109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it-IT" sz="192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IT" sz="24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endParaRPr lang="it-IT" sz="216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85702-A70F-671A-EEC6-752836A85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999604"/>
            <a:ext cx="7772400" cy="53909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05BA98-21F3-CB30-ED25-C311C0225D81}"/>
                  </a:ext>
                </a:extLst>
              </p:cNvPr>
              <p:cNvSpPr txBox="1"/>
              <p:nvPr/>
            </p:nvSpPr>
            <p:spPr>
              <a:xfrm>
                <a:off x="914130" y="3011799"/>
                <a:ext cx="1793568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pB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sl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T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sl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T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05BA98-21F3-CB30-ED25-C311C022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30" y="3011799"/>
                <a:ext cx="1793568" cy="563872"/>
              </a:xfrm>
              <a:prstGeom prst="rect">
                <a:avLst/>
              </a:prstGeom>
              <a:blipFill>
                <a:blip r:embed="rId4"/>
                <a:stretch>
                  <a:fillRect l="-4225" t="-4444" r="-704" b="-888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849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84C5-8812-1657-1A02-C3C35F56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935" y="0"/>
            <a:ext cx="10699667" cy="1097798"/>
          </a:xfrm>
        </p:spPr>
        <p:txBody>
          <a:bodyPr/>
          <a:lstStyle/>
          <a:p>
            <a:r>
              <a:rPr lang="en-IT" dirty="0">
                <a:solidFill>
                  <a:srgbClr val="FF0000"/>
                </a:solidFill>
                <a:latin typeface="Comic Sans MS" panose="030F0902030302020204" pitchFamily="66" charset="0"/>
              </a:rPr>
              <a:t>Operating VL oronagraphs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C0E53-D556-9123-DD71-6F135820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E76ED-A376-BD45-A8C3-26F9A4DBBB70}" type="slidenum">
              <a:rPr lang="en-IT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18</a:t>
            </a:fld>
            <a:endParaRPr lang="en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11E36-339B-4F7A-537E-9E8C872A2E0E}"/>
              </a:ext>
            </a:extLst>
          </p:cNvPr>
          <p:cNvSpPr txBox="1"/>
          <p:nvPr/>
        </p:nvSpPr>
        <p:spPr>
          <a:xfrm>
            <a:off x="1450056" y="1093374"/>
            <a:ext cx="86110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  <a:defRPr/>
            </a:pPr>
            <a:endParaRPr lang="it-IT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endParaRPr lang="it-IT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SOHO: 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Lasco C2 and C3  (1995)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STEREO-A: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Secchi/Cor2  (2008)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Solar Orbiter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: Metis (2020)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it-IT" sz="2400" b="1" dirty="0" err="1">
                <a:solidFill>
                  <a:prstClr val="black"/>
                </a:solidFill>
                <a:latin typeface="Calibri" panose="020F0502020204030204"/>
              </a:rPr>
              <a:t>Aditya</a:t>
            </a: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 L1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Visible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Emission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Line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Coronagraph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(VELC)  (2023)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latin typeface="Calibri" panose="020F0502020204030204"/>
              </a:rPr>
              <a:t>Proba3</a:t>
            </a:r>
            <a:r>
              <a:rPr lang="it-IT" sz="2400" dirty="0">
                <a:latin typeface="Calibri" panose="020F0502020204030204"/>
              </a:rPr>
              <a:t>: ASPIICS (2024)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CODEX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Coronal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Diagnostics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Experiment  ISS </a:t>
            </a:r>
            <a:r>
              <a:rPr lang="it-IT" sz="2400" dirty="0" err="1">
                <a:solidFill>
                  <a:prstClr val="black"/>
                </a:solidFill>
                <a:latin typeface="Calibri" panose="020F0502020204030204"/>
              </a:rPr>
              <a:t>coronagraph</a:t>
            </a:r>
            <a:r>
              <a:rPr lang="it-IT" sz="2400" dirty="0">
                <a:solidFill>
                  <a:prstClr val="black"/>
                </a:solidFill>
                <a:latin typeface="Calibri" panose="020F0502020204030204"/>
              </a:rPr>
              <a:t> (2024)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latin typeface="Calibri" panose="020F0502020204030204"/>
              </a:rPr>
              <a:t>PUNCH</a:t>
            </a:r>
            <a:r>
              <a:rPr lang="it-IT" sz="2400" dirty="0">
                <a:latin typeface="Calibri" panose="020F0502020204030204"/>
              </a:rPr>
              <a:t>: </a:t>
            </a:r>
            <a:r>
              <a:rPr lang="it-IT" sz="2400" dirty="0" err="1">
                <a:latin typeface="Calibri" panose="020F0502020204030204"/>
              </a:rPr>
              <a:t>Polarimeter</a:t>
            </a:r>
            <a:r>
              <a:rPr lang="it-IT" sz="2400" dirty="0">
                <a:latin typeface="Calibri" panose="020F0502020204030204"/>
              </a:rPr>
              <a:t> to </a:t>
            </a:r>
            <a:r>
              <a:rPr lang="it-IT" sz="2400" dirty="0" err="1">
                <a:latin typeface="Calibri" panose="020F0502020204030204"/>
              </a:rPr>
              <a:t>Unify</a:t>
            </a:r>
            <a:r>
              <a:rPr lang="it-IT" sz="2400" dirty="0">
                <a:latin typeface="Calibri" panose="020F0502020204030204"/>
              </a:rPr>
              <a:t> the Corona and the </a:t>
            </a:r>
            <a:r>
              <a:rPr lang="it-IT" sz="2400" dirty="0" err="1">
                <a:latin typeface="Calibri" panose="020F0502020204030204"/>
              </a:rPr>
              <a:t>Heliosphere</a:t>
            </a:r>
            <a:r>
              <a:rPr lang="it-IT" sz="2400" dirty="0">
                <a:latin typeface="Calibri" panose="020F0502020204030204"/>
              </a:rPr>
              <a:t> (2025)</a:t>
            </a:r>
          </a:p>
          <a:p>
            <a:pPr marL="285744" indent="-285744"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latin typeface="Calibri" panose="020F0502020204030204"/>
              </a:rPr>
              <a:t>GOES19-CCOR1: </a:t>
            </a:r>
            <a:r>
              <a:rPr lang="it-IT" sz="2400" dirty="0">
                <a:latin typeface="Calibri" panose="020F0502020204030204"/>
              </a:rPr>
              <a:t>Space </a:t>
            </a:r>
            <a:r>
              <a:rPr lang="it-IT" sz="2400" dirty="0" err="1">
                <a:latin typeface="Calibri" panose="020F0502020204030204"/>
              </a:rPr>
              <a:t>Weather</a:t>
            </a:r>
            <a:r>
              <a:rPr lang="it-IT" sz="2400" dirty="0">
                <a:latin typeface="Calibri" panose="020F0502020204030204"/>
              </a:rPr>
              <a:t> </a:t>
            </a:r>
            <a:r>
              <a:rPr lang="it-IT" sz="2400" dirty="0" err="1">
                <a:latin typeface="Calibri" panose="020F0502020204030204"/>
              </a:rPr>
              <a:t>Conditions</a:t>
            </a:r>
            <a:r>
              <a:rPr lang="it-IT" sz="2400" dirty="0">
                <a:latin typeface="Calibri" panose="020F0502020204030204"/>
              </a:rPr>
              <a:t> NOAA (</a:t>
            </a:r>
          </a:p>
          <a:p>
            <a:pPr>
              <a:defRPr/>
            </a:pPr>
            <a:endParaRPr lang="it-IT" sz="24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br>
              <a:rPr lang="it-IT" sz="2400" dirty="0">
                <a:solidFill>
                  <a:prstClr val="black"/>
                </a:solidFill>
                <a:latin typeface="Calibri" panose="020F0502020204030204"/>
              </a:rPr>
            </a:b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1538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68FC-4147-1D8B-D901-3D34DAE4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b="1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E703-18EA-27BD-8721-CF849EB38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04" y="1234327"/>
            <a:ext cx="11507191" cy="5333998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Electron density maps can be directly derived from Metis </a:t>
            </a:r>
            <a:r>
              <a:rPr lang="en-GB" dirty="0" err="1"/>
              <a:t>pB</a:t>
            </a:r>
            <a:r>
              <a:rPr lang="en-GB" dirty="0"/>
              <a:t> maps. When these are combined with HI Lyman-</a:t>
            </a:r>
            <a:r>
              <a:rPr lang="el-GR" dirty="0"/>
              <a:t>α </a:t>
            </a:r>
            <a:r>
              <a:rPr lang="en-GB" dirty="0"/>
              <a:t>maps, solar wind velocity can be obtained via the Doppler dimming technique [Giordano+ 2025].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Additionally, the time evolution of </a:t>
            </a:r>
            <a:r>
              <a:rPr lang="en-GB" dirty="0" err="1"/>
              <a:t>pB</a:t>
            </a:r>
            <a:r>
              <a:rPr lang="en-GB" dirty="0"/>
              <a:t> offers insights into potential asymmetries in the polar magnetic field, an indicator for predicting solar cycle intensity [Bhowmik, 2019].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This preliminary study provides a temporal evolution of Metis data for the first time. Integrating Metis measurements with data from other space coronagraphs, including SOHO/LASCO and STEREO/SECCHI, will enable coverage of the past three solar cycle</a:t>
            </a:r>
            <a:r>
              <a:rPr lang="en-US" dirty="0"/>
              <a:t>s.</a:t>
            </a:r>
          </a:p>
          <a:p>
            <a:pPr algn="just"/>
            <a:endParaRPr lang="en-US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7C67C-13AF-1509-85E7-9805DD77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19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939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C0FB4-C5B5-061F-9247-7AA55BBE2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548E3C-BC3B-5C30-D1DA-348C8C24C765}"/>
              </a:ext>
            </a:extLst>
          </p:cNvPr>
          <p:cNvSpPr txBox="1"/>
          <p:nvPr/>
        </p:nvSpPr>
        <p:spPr>
          <a:xfrm>
            <a:off x="457202" y="2122809"/>
            <a:ext cx="11402291" cy="3316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2800" dirty="0"/>
              <a:t>Summary</a:t>
            </a:r>
          </a:p>
          <a:p>
            <a:endParaRPr lang="en-IT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IT" sz="2800" dirty="0"/>
              <a:t>Measuring the electron density in the middle corona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IT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IT" sz="2800" dirty="0"/>
              <a:t>Metis data from ascending phase and maximum phase of solar cycle 25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IT" sz="28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IT" sz="2800" dirty="0"/>
              <a:t>Comparison with literature measurements</a:t>
            </a:r>
          </a:p>
          <a:p>
            <a:endParaRPr lang="en-IT" sz="1351" dirty="0"/>
          </a:p>
        </p:txBody>
      </p:sp>
    </p:spTree>
    <p:extLst>
      <p:ext uri="{BB962C8B-B14F-4D97-AF65-F5344CB8AC3E}">
        <p14:creationId xmlns:p14="http://schemas.microsoft.com/office/powerpoint/2010/main" val="3394276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1F9A9-851D-9F7A-E49E-D1C577817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56B23-78C7-3D87-8D56-A975E24C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b="1" dirty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D2EB-369B-40C9-FD57-C9B80BC70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04" y="1234327"/>
            <a:ext cx="11507191" cy="533399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Increase the statistics in different phases of the cycle and at different polar angles for Metis data.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Further comparison on a statistical significative amount of data will be performed on LASCO/C2 data and COR2 data in order to determine the average </a:t>
            </a:r>
            <a:r>
              <a:rPr lang="en-US" dirty="0" err="1"/>
              <a:t>pB</a:t>
            </a:r>
            <a:r>
              <a:rPr lang="en-US" dirty="0"/>
              <a:t> of the solar corona, providing a new baseline for this critical parameter. </a:t>
            </a:r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US" dirty="0"/>
              <a:t>The aim is to achieve an agreed value of </a:t>
            </a:r>
            <a:r>
              <a:rPr lang="en-US" dirty="0" err="1"/>
              <a:t>pB</a:t>
            </a:r>
            <a:r>
              <a:rPr lang="en-US" dirty="0"/>
              <a:t> during the solar cycle at polar and equatorial latitudes among all VL coronagraphs.</a:t>
            </a:r>
          </a:p>
          <a:p>
            <a:pPr marL="0" indent="0" algn="just">
              <a:buNone/>
            </a:pPr>
            <a:endParaRPr lang="en-US" dirty="0"/>
          </a:p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9A80D-16D1-DF89-A38C-7DCE6241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20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92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B7C8F-1AF5-8CAF-7923-7C536B4C7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361937-C71D-7B96-D39D-D86557826019}"/>
              </a:ext>
            </a:extLst>
          </p:cNvPr>
          <p:cNvSpPr txBox="1"/>
          <p:nvPr/>
        </p:nvSpPr>
        <p:spPr>
          <a:xfrm>
            <a:off x="457202" y="1856110"/>
            <a:ext cx="11402291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2400" dirty="0"/>
              <a:t>The most direct method in the middle corona(1.5 – 6 R</a:t>
            </a:r>
            <a:r>
              <a:rPr lang="en-IT" sz="2400" baseline="-25000" dirty="0"/>
              <a:t>⊙</a:t>
            </a:r>
            <a:r>
              <a:rPr lang="en-IT" sz="2400" dirty="0"/>
              <a:t>) is to invert the K-corona brightness produced by the Thomson scattering by free electrons and measured with ground and space based coronagraphs.</a:t>
            </a:r>
          </a:p>
          <a:p>
            <a:endParaRPr lang="en-IT" sz="2400" dirty="0"/>
          </a:p>
          <a:p>
            <a:r>
              <a:rPr lang="en-IT" sz="2400" dirty="0"/>
              <a:t>Spherical symmetry:</a:t>
            </a:r>
          </a:p>
          <a:p>
            <a:r>
              <a:rPr lang="en-IT" sz="2400" dirty="0"/>
              <a:t>Separation K-corona from F-corona with pB (Van de Hulst, 1950, Saito, 1977)</a:t>
            </a:r>
          </a:p>
          <a:p>
            <a:r>
              <a:rPr lang="en-IT" sz="2400" dirty="0"/>
              <a:t>From B data (Hayes+, 2001)</a:t>
            </a:r>
          </a:p>
          <a:p>
            <a:endParaRPr lang="en-IT" sz="2400" dirty="0"/>
          </a:p>
          <a:p>
            <a:r>
              <a:rPr lang="en-IT" sz="2400" dirty="0"/>
              <a:t>Structure of the corona:</a:t>
            </a:r>
          </a:p>
          <a:p>
            <a:r>
              <a:rPr lang="en-IT" sz="2400" dirty="0"/>
              <a:t>From </a:t>
            </a:r>
            <a:r>
              <a:rPr lang="en-GB" sz="2400" dirty="0"/>
              <a:t>Solar Rotational Tomography (SRT)</a:t>
            </a:r>
            <a:r>
              <a:rPr lang="en-IT" sz="2400" dirty="0"/>
              <a:t> (Frazin, 2000; Vasquez+ 2024, 2025), that can be helped by multi point-of-view observations (LASCO, STEREO, Solar Orbiter)</a:t>
            </a:r>
          </a:p>
          <a:p>
            <a:r>
              <a:rPr lang="en-IT" sz="2400" dirty="0"/>
              <a:t>From MHD simulations (Downs, 2021)</a:t>
            </a:r>
          </a:p>
          <a:p>
            <a:endParaRPr lang="en-IT" sz="2400" dirty="0"/>
          </a:p>
          <a:p>
            <a:endParaRPr lang="en-IT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2D9E4-6C53-534C-30B1-76AAE0E9DB05}"/>
              </a:ext>
            </a:extLst>
          </p:cNvPr>
          <p:cNvSpPr txBox="1"/>
          <p:nvPr/>
        </p:nvSpPr>
        <p:spPr>
          <a:xfrm>
            <a:off x="2202876" y="1193862"/>
            <a:ext cx="7910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2800" dirty="0">
                <a:solidFill>
                  <a:srgbClr val="FFFF00"/>
                </a:solidFill>
              </a:rPr>
              <a:t>Measuring the electron density in the middle corona</a:t>
            </a:r>
          </a:p>
        </p:txBody>
      </p:sp>
    </p:spTree>
    <p:extLst>
      <p:ext uri="{BB962C8B-B14F-4D97-AF65-F5344CB8AC3E}">
        <p14:creationId xmlns:p14="http://schemas.microsoft.com/office/powerpoint/2010/main" val="295326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9CFD0-55E6-1543-8327-316F2EC9C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51D199-88D1-B188-3DAA-EC3A83737972}"/>
              </a:ext>
            </a:extLst>
          </p:cNvPr>
          <p:cNvSpPr txBox="1"/>
          <p:nvPr/>
        </p:nvSpPr>
        <p:spPr>
          <a:xfrm>
            <a:off x="2140527" y="1060512"/>
            <a:ext cx="79109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4400" dirty="0">
                <a:solidFill>
                  <a:srgbClr val="FFFF00"/>
                </a:solidFill>
              </a:rPr>
              <a:t>K-corona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375CD1E-0CB6-B8E9-122C-ACA87B78A073}"/>
              </a:ext>
            </a:extLst>
          </p:cNvPr>
          <p:cNvSpPr/>
          <p:nvPr/>
        </p:nvSpPr>
        <p:spPr>
          <a:xfrm>
            <a:off x="781050" y="2819400"/>
            <a:ext cx="2000250" cy="200025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417D47-5C77-FB6E-8E09-941EF870A915}"/>
              </a:ext>
            </a:extLst>
          </p:cNvPr>
          <p:cNvCxnSpPr>
            <a:cxnSpLocks/>
          </p:cNvCxnSpPr>
          <p:nvPr/>
        </p:nvCxnSpPr>
        <p:spPr>
          <a:xfrm>
            <a:off x="2571750" y="2419350"/>
            <a:ext cx="3086100" cy="3816288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FF7007-5427-1C73-B926-1C32EE015C94}"/>
              </a:ext>
            </a:extLst>
          </p:cNvPr>
          <p:cNvCxnSpPr>
            <a:cxnSpLocks/>
          </p:cNvCxnSpPr>
          <p:nvPr/>
        </p:nvCxnSpPr>
        <p:spPr>
          <a:xfrm>
            <a:off x="1781175" y="3819525"/>
            <a:ext cx="19335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7A7E15-C466-4315-73B3-8EC399AC3B46}"/>
              </a:ext>
            </a:extLst>
          </p:cNvPr>
          <p:cNvCxnSpPr>
            <a:cxnSpLocks/>
          </p:cNvCxnSpPr>
          <p:nvPr/>
        </p:nvCxnSpPr>
        <p:spPr>
          <a:xfrm>
            <a:off x="1781175" y="3819525"/>
            <a:ext cx="2735407" cy="10001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C52EE35-D3DF-832F-0F70-3C5C67337441}"/>
              </a:ext>
            </a:extLst>
          </p:cNvPr>
          <p:cNvSpPr txBox="1"/>
          <p:nvPr/>
        </p:nvSpPr>
        <p:spPr>
          <a:xfrm>
            <a:off x="2989383" y="4253823"/>
            <a:ext cx="46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dirty="0"/>
              <a:t>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B6435E-584A-7548-018C-AA680B4CB22D}"/>
              </a:ext>
            </a:extLst>
          </p:cNvPr>
          <p:cNvSpPr txBox="1"/>
          <p:nvPr/>
        </p:nvSpPr>
        <p:spPr>
          <a:xfrm>
            <a:off x="2812481" y="3429000"/>
            <a:ext cx="46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dirty="0"/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E0121A-E94D-E76F-1C76-04F366C868F3}"/>
              </a:ext>
            </a:extLst>
          </p:cNvPr>
          <p:cNvSpPr txBox="1"/>
          <p:nvPr/>
        </p:nvSpPr>
        <p:spPr>
          <a:xfrm>
            <a:off x="3880659" y="4253822"/>
            <a:ext cx="46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dirty="0"/>
              <a:t>𝜃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2F27C4-31EA-D9D8-F839-75D406A0C5C9}"/>
              </a:ext>
            </a:extLst>
          </p:cNvPr>
          <p:cNvCxnSpPr>
            <a:cxnSpLocks/>
          </p:cNvCxnSpPr>
          <p:nvPr/>
        </p:nvCxnSpPr>
        <p:spPr>
          <a:xfrm>
            <a:off x="5114914" y="5186375"/>
            <a:ext cx="0" cy="776287"/>
          </a:xfrm>
          <a:prstGeom prst="line">
            <a:avLst/>
          </a:prstGeom>
          <a:ln w="28575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1026F3-166A-7FB0-5A6E-F8D09F7EBED2}"/>
              </a:ext>
            </a:extLst>
          </p:cNvPr>
          <p:cNvCxnSpPr>
            <a:cxnSpLocks/>
          </p:cNvCxnSpPr>
          <p:nvPr/>
        </p:nvCxnSpPr>
        <p:spPr>
          <a:xfrm flipH="1">
            <a:off x="4914893" y="5586406"/>
            <a:ext cx="400050" cy="0"/>
          </a:xfrm>
          <a:prstGeom prst="line">
            <a:avLst/>
          </a:prstGeom>
          <a:ln w="28575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1F8E1D4-3BF5-A348-79F1-7016ED9EF418}"/>
              </a:ext>
            </a:extLst>
          </p:cNvPr>
          <p:cNvSpPr txBox="1"/>
          <p:nvPr/>
        </p:nvSpPr>
        <p:spPr>
          <a:xfrm>
            <a:off x="4904684" y="4724710"/>
            <a:ext cx="46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dirty="0"/>
              <a:t>K</a:t>
            </a:r>
            <a:r>
              <a:rPr lang="en-IT" sz="2400" baseline="-25000" dirty="0"/>
              <a:t>t</a:t>
            </a:r>
            <a:endParaRPr lang="en-IT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416F0A-07F8-917F-67AA-C85A691FF8BC}"/>
              </a:ext>
            </a:extLst>
          </p:cNvPr>
          <p:cNvSpPr txBox="1"/>
          <p:nvPr/>
        </p:nvSpPr>
        <p:spPr>
          <a:xfrm>
            <a:off x="5389590" y="5335823"/>
            <a:ext cx="46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dirty="0"/>
              <a:t>K</a:t>
            </a:r>
            <a:r>
              <a:rPr lang="en-IT" sz="2400" baseline="-25000" dirty="0"/>
              <a:t>r</a:t>
            </a:r>
            <a:endParaRPr lang="en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391F5B-1962-311A-D086-26F357D092CF}"/>
                  </a:ext>
                </a:extLst>
              </p:cNvPr>
              <p:cNvSpPr txBox="1"/>
              <p:nvPr/>
            </p:nvSpPr>
            <p:spPr>
              <a:xfrm>
                <a:off x="5516707" y="3941394"/>
                <a:ext cx="4994572" cy="386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W</a:t>
                </a:r>
                <a:r>
                  <a:rPr lang="en-IT" dirty="0"/>
                  <a:t>here </a:t>
                </a:r>
                <a:r>
                  <a:rPr lang="en-IT" b="1" dirty="0"/>
                  <a:t>B</a:t>
                </a:r>
                <a:r>
                  <a:rPr lang="en-IT" dirty="0"/>
                  <a:t> and </a:t>
                </a:r>
                <a:r>
                  <a:rPr lang="en-IT" b="1" dirty="0"/>
                  <a:t>pB</a:t>
                </a:r>
                <a:r>
                  <a:rPr lang="en-IT" dirty="0"/>
                  <a:t> are in Mean Solar Brightness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IT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T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391F5B-1962-311A-D086-26F357D09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07" y="3941394"/>
                <a:ext cx="4994572" cy="386516"/>
              </a:xfrm>
              <a:prstGeom prst="rect">
                <a:avLst/>
              </a:prstGeom>
              <a:blipFill>
                <a:blip r:embed="rId2"/>
                <a:stretch>
                  <a:fillRect l="-1015" t="-3226" b="-22581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CF248B-444B-BED2-CFDF-E6E583AFEF47}"/>
                  </a:ext>
                </a:extLst>
              </p:cNvPr>
              <p:cNvSpPr txBox="1"/>
              <p:nvPr/>
            </p:nvSpPr>
            <p:spPr>
              <a:xfrm>
                <a:off x="6307282" y="4569026"/>
                <a:ext cx="5366534" cy="386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dirty="0"/>
                  <a:t>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I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T" dirty="0"/>
                  <a:t>depends on the instrument bandpass 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7CF248B-444B-BED2-CFDF-E6E583AFE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282" y="4569026"/>
                <a:ext cx="5366534" cy="386516"/>
              </a:xfrm>
              <a:prstGeom prst="rect">
                <a:avLst/>
              </a:prstGeom>
              <a:blipFill>
                <a:blip r:embed="rId3"/>
                <a:stretch>
                  <a:fillRect l="-943" t="-6452" b="-22581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08BBFE-81DE-DE65-5C18-2FBCBBED3DB2}"/>
                  </a:ext>
                </a:extLst>
              </p:cNvPr>
              <p:cNvSpPr txBox="1"/>
              <p:nvPr/>
            </p:nvSpPr>
            <p:spPr>
              <a:xfrm>
                <a:off x="3786183" y="2049583"/>
                <a:ext cx="8143255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𝜎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𝑟𝑑𝑟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IT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08BBFE-81DE-DE65-5C18-2FBCBBED3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83" y="2049583"/>
                <a:ext cx="8143255" cy="720325"/>
              </a:xfrm>
              <a:prstGeom prst="rect">
                <a:avLst/>
              </a:prstGeom>
              <a:blipFill>
                <a:blip r:embed="rId4"/>
                <a:stretch>
                  <a:fillRect t="-152632" b="-22807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A1818F-BB80-0F53-896A-A2D2AE28B46F}"/>
                  </a:ext>
                </a:extLst>
              </p:cNvPr>
              <p:cNvSpPr txBox="1"/>
              <p:nvPr/>
            </p:nvSpPr>
            <p:spPr>
              <a:xfrm>
                <a:off x="4866030" y="2996468"/>
                <a:ext cx="7063408" cy="710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𝑝𝐵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⊙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𝜎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en-IT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A1818F-BB80-0F53-896A-A2D2AE28B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030" y="2996468"/>
                <a:ext cx="7063408" cy="710387"/>
              </a:xfrm>
              <a:prstGeom prst="rect">
                <a:avLst/>
              </a:prstGeom>
              <a:blipFill>
                <a:blip r:embed="rId5"/>
                <a:stretch>
                  <a:fillRect t="-155357" b="-23392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4839F2E7-46AF-C233-55E1-8A878E0831C2}"/>
              </a:ext>
            </a:extLst>
          </p:cNvPr>
          <p:cNvSpPr txBox="1"/>
          <p:nvPr/>
        </p:nvSpPr>
        <p:spPr>
          <a:xfrm>
            <a:off x="6307282" y="5171382"/>
            <a:ext cx="516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The measured total brightness consists of </a:t>
            </a:r>
          </a:p>
          <a:p>
            <a:r>
              <a:rPr lang="en-IT" dirty="0"/>
              <a:t>K-corona + F-corona and the instrumental stray light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482307-8E8B-F2C7-38F9-CED4AFC90C55}"/>
              </a:ext>
            </a:extLst>
          </p:cNvPr>
          <p:cNvSpPr txBox="1"/>
          <p:nvPr/>
        </p:nvSpPr>
        <p:spPr>
          <a:xfrm>
            <a:off x="2487366" y="6035159"/>
            <a:ext cx="194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Van de Hulst, 1950</a:t>
            </a:r>
          </a:p>
        </p:txBody>
      </p:sp>
    </p:spTree>
    <p:extLst>
      <p:ext uri="{BB962C8B-B14F-4D97-AF65-F5344CB8AC3E}">
        <p14:creationId xmlns:p14="http://schemas.microsoft.com/office/powerpoint/2010/main" val="250182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E10EE5-E8CD-AC4E-A579-11C40C92EAB2}"/>
              </a:ext>
            </a:extLst>
          </p:cNvPr>
          <p:cNvSpPr txBox="1"/>
          <p:nvPr/>
        </p:nvSpPr>
        <p:spPr>
          <a:xfrm>
            <a:off x="894761" y="1076357"/>
            <a:ext cx="79109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4400" dirty="0">
                <a:solidFill>
                  <a:srgbClr val="FFFF00"/>
                </a:solidFill>
              </a:rPr>
              <a:t>Allen (2000)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F4D7E-FE87-06A4-95AA-69539741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" y="2786817"/>
            <a:ext cx="5710107" cy="3420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04C7BB-5DC4-C25B-1E80-0E82524AE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912" y="135338"/>
            <a:ext cx="5678088" cy="3420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0766AF-FBDC-F10C-FFA7-097B36241F49}"/>
              </a:ext>
            </a:extLst>
          </p:cNvPr>
          <p:cNvSpPr txBox="1"/>
          <p:nvPr/>
        </p:nvSpPr>
        <p:spPr>
          <a:xfrm>
            <a:off x="4047724" y="6353330"/>
            <a:ext cx="246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van de Hulst (1950) fig.8</a:t>
            </a:r>
            <a:endParaRPr lang="en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996B1-1F2F-077F-DD25-CB29AA9EF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912" y="3436047"/>
            <a:ext cx="5208356" cy="3421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C1CB4D-343A-7415-7A9C-73E18F89EAD0}"/>
              </a:ext>
            </a:extLst>
          </p:cNvPr>
          <p:cNvSpPr txBox="1"/>
          <p:nvPr/>
        </p:nvSpPr>
        <p:spPr>
          <a:xfrm>
            <a:off x="381000" y="1859339"/>
            <a:ext cx="6267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Allen’s Astrophysical quantities provides tables containing </a:t>
            </a:r>
          </a:p>
          <a:p>
            <a:r>
              <a:rPr lang="en-IT" dirty="0"/>
              <a:t>estimated K- and F- corona  as a function of heliocentric height, and a table with the polarization percentage p% = pB/(K+F)</a:t>
            </a:r>
          </a:p>
        </p:txBody>
      </p:sp>
    </p:spTree>
    <p:extLst>
      <p:ext uri="{BB962C8B-B14F-4D97-AF65-F5344CB8AC3E}">
        <p14:creationId xmlns:p14="http://schemas.microsoft.com/office/powerpoint/2010/main" val="23140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9A02-8546-22A6-E509-F0BD7AE19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solar eclipse with a diagram of the sun&#10;&#10;AI-generated content may be incorrect.">
            <a:extLst>
              <a:ext uri="{FF2B5EF4-FFF2-40B4-BE49-F238E27FC236}">
                <a16:creationId xmlns:a16="http://schemas.microsoft.com/office/drawing/2014/main" id="{F02B90A4-B5A7-C0CA-EBBC-622768958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0" y="4020197"/>
            <a:ext cx="2810429" cy="283780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1F70D4C-5171-D60C-2C2B-92F63D634326}"/>
              </a:ext>
            </a:extLst>
          </p:cNvPr>
          <p:cNvGrpSpPr/>
          <p:nvPr/>
        </p:nvGrpSpPr>
        <p:grpSpPr>
          <a:xfrm>
            <a:off x="5791201" y="1352551"/>
            <a:ext cx="6315630" cy="5465938"/>
            <a:chOff x="7680366" y="13291641"/>
            <a:chExt cx="6385884" cy="547731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4944F2B-6F66-67E8-045C-0CEA1A876008}"/>
                </a:ext>
              </a:extLst>
            </p:cNvPr>
            <p:cNvSpPr/>
            <p:nvPr/>
          </p:nvSpPr>
          <p:spPr>
            <a:xfrm>
              <a:off x="7737716" y="16052689"/>
              <a:ext cx="6328534" cy="505839"/>
            </a:xfrm>
            <a:prstGeom prst="rect">
              <a:avLst/>
            </a:prstGeom>
            <a:solidFill>
              <a:srgbClr val="FF00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189" hangingPunct="0"/>
              <a:endParaRPr lang="en-IT" sz="2400">
                <a:solidFill>
                  <a:srgbClr val="000000"/>
                </a:solidFill>
                <a:sym typeface="Times New Roman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1507E6-901A-350A-EAB2-FFDB9CF00C6D}"/>
                </a:ext>
              </a:extLst>
            </p:cNvPr>
            <p:cNvSpPr/>
            <p:nvPr/>
          </p:nvSpPr>
          <p:spPr>
            <a:xfrm>
              <a:off x="7737713" y="13291641"/>
              <a:ext cx="6328537" cy="505839"/>
            </a:xfrm>
            <a:prstGeom prst="rect">
              <a:avLst/>
            </a:prstGeom>
            <a:solidFill>
              <a:srgbClr val="0070C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189" hangingPunct="0"/>
              <a:endParaRPr lang="en-IT" sz="2400">
                <a:solidFill>
                  <a:srgbClr val="000000"/>
                </a:solidFill>
                <a:sym typeface="Times New Roman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BCC8342-1818-6CD7-070D-E3414F17CF55}"/>
                </a:ext>
              </a:extLst>
            </p:cNvPr>
            <p:cNvGrpSpPr/>
            <p:nvPr/>
          </p:nvGrpSpPr>
          <p:grpSpPr>
            <a:xfrm>
              <a:off x="7926092" y="13379947"/>
              <a:ext cx="6005966" cy="5389009"/>
              <a:chOff x="8098945" y="13493779"/>
              <a:chExt cx="7738701" cy="6828795"/>
            </a:xfrm>
          </p:grpSpPr>
          <p:pic>
            <p:nvPicPr>
              <p:cNvPr id="47" name="Picture 46" descr="A screen shot of a solar eclipse&#10;&#10;AI-generated content may be incorrect.">
                <a:extLst>
                  <a:ext uri="{FF2B5EF4-FFF2-40B4-BE49-F238E27FC236}">
                    <a16:creationId xmlns:a16="http://schemas.microsoft.com/office/drawing/2014/main" id="{78093210-F5B2-527A-9048-9188B90BD2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5" t="3142" r="9428" b="2434"/>
              <a:stretch>
                <a:fillRect/>
              </a:stretch>
            </p:blipFill>
            <p:spPr>
              <a:xfrm>
                <a:off x="8154494" y="17007249"/>
                <a:ext cx="3818157" cy="3298950"/>
              </a:xfrm>
              <a:prstGeom prst="rect">
                <a:avLst/>
              </a:prstGeom>
            </p:spPr>
          </p:pic>
          <p:pic>
            <p:nvPicPr>
              <p:cNvPr id="48" name="Picture 47" descr="A screen shot of a solar eclipse&#10;&#10;AI-generated content may be incorrect.">
                <a:extLst>
                  <a:ext uri="{FF2B5EF4-FFF2-40B4-BE49-F238E27FC236}">
                    <a16:creationId xmlns:a16="http://schemas.microsoft.com/office/drawing/2014/main" id="{4D000159-BE44-B85A-5999-2563AAA9F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5" t="1171" r="10070" b="3888"/>
              <a:stretch>
                <a:fillRect/>
              </a:stretch>
            </p:blipFill>
            <p:spPr>
              <a:xfrm>
                <a:off x="8098945" y="13498037"/>
                <a:ext cx="3968693" cy="3244397"/>
              </a:xfrm>
              <a:prstGeom prst="rect">
                <a:avLst/>
              </a:prstGeom>
            </p:spPr>
          </p:pic>
          <p:pic>
            <p:nvPicPr>
              <p:cNvPr id="49" name="Picture 48" descr="A screen shot of a graph&#10;&#10;AI-generated content may be incorrect.">
                <a:extLst>
                  <a:ext uri="{FF2B5EF4-FFF2-40B4-BE49-F238E27FC236}">
                    <a16:creationId xmlns:a16="http://schemas.microsoft.com/office/drawing/2014/main" id="{000FB6DD-6B7E-2FF8-288A-2FBA56015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8" t="3390" r="8843" b="3377"/>
              <a:stretch>
                <a:fillRect/>
              </a:stretch>
            </p:blipFill>
            <p:spPr>
              <a:xfrm>
                <a:off x="11982683" y="17023624"/>
                <a:ext cx="3854963" cy="3298950"/>
              </a:xfrm>
              <a:prstGeom prst="rect">
                <a:avLst/>
              </a:prstGeom>
            </p:spPr>
          </p:pic>
          <p:pic>
            <p:nvPicPr>
              <p:cNvPr id="50" name="Picture 49" descr="A screen shot of a graph&#10;&#10;AI-generated content may be incorrect.">
                <a:extLst>
                  <a:ext uri="{FF2B5EF4-FFF2-40B4-BE49-F238E27FC236}">
                    <a16:creationId xmlns:a16="http://schemas.microsoft.com/office/drawing/2014/main" id="{56FD85F9-22BA-2823-D03A-496F25AA7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0" t="2724" r="7713" b="3213"/>
              <a:stretch>
                <a:fillRect/>
              </a:stretch>
            </p:blipFill>
            <p:spPr>
              <a:xfrm>
                <a:off x="11982212" y="13493779"/>
                <a:ext cx="3818157" cy="3255027"/>
              </a:xfrm>
              <a:prstGeom prst="rect">
                <a:avLst/>
              </a:prstGeom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20A3CCE-CFA8-6610-69E3-5AF09FB97674}"/>
                </a:ext>
              </a:extLst>
            </p:cNvPr>
            <p:cNvSpPr txBox="1"/>
            <p:nvPr/>
          </p:nvSpPr>
          <p:spPr>
            <a:xfrm rot="16200000">
              <a:off x="7109508" y="14597391"/>
              <a:ext cx="1520639" cy="346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defTabSz="457189" hangingPunct="0"/>
              <a:r>
                <a:rPr lang="en-IT" sz="1100" dirty="0">
                  <a:latin typeface="+mj-lt"/>
                </a:rPr>
                <a:t>Minimum 2020-22</a:t>
              </a:r>
              <a:endParaRPr lang="en-IT" dirty="0">
                <a:solidFill>
                  <a:srgbClr val="000000"/>
                </a:solidFill>
                <a:latin typeface="+mj-lt"/>
                <a:sym typeface="Times New Roman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2BFB16C-A799-5830-AE02-E462D2156423}"/>
                </a:ext>
              </a:extLst>
            </p:cNvPr>
            <p:cNvSpPr txBox="1"/>
            <p:nvPr/>
          </p:nvSpPr>
          <p:spPr>
            <a:xfrm rot="16200000">
              <a:off x="7183075" y="17334058"/>
              <a:ext cx="1340770" cy="346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defTabSz="457189" hangingPunct="0"/>
              <a:r>
                <a:rPr lang="en-IT" sz="1100" dirty="0">
                  <a:latin typeface="+mj-lt"/>
                </a:rPr>
                <a:t>Miaximum 2024</a:t>
              </a:r>
              <a:endParaRPr lang="en-IT" dirty="0">
                <a:solidFill>
                  <a:srgbClr val="000000"/>
                </a:solidFill>
                <a:latin typeface="+mj-lt"/>
                <a:sym typeface="Times New Roman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Position of different spacecraft, SolO, STEREO-A, and PSP  (December 25, 00:00 UT).">
                <a:extLst>
                  <a:ext uri="{FF2B5EF4-FFF2-40B4-BE49-F238E27FC236}">
                    <a16:creationId xmlns:a16="http://schemas.microsoft.com/office/drawing/2014/main" id="{3F940AC1-C410-46EF-975E-7A5F58331148}"/>
                  </a:ext>
                </a:extLst>
              </p:cNvPr>
              <p:cNvSpPr txBox="1"/>
              <p:nvPr/>
            </p:nvSpPr>
            <p:spPr>
              <a:xfrm>
                <a:off x="85170" y="977500"/>
                <a:ext cx="5787728" cy="306814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457189" algn="l"/>
                    <a:tab pos="914377" algn="l"/>
                    <a:tab pos="1371566" algn="l"/>
                    <a:tab pos="1828754" algn="l"/>
                    <a:tab pos="2285943" algn="l"/>
                    <a:tab pos="2743131" algn="l"/>
                    <a:tab pos="3200320" algn="l"/>
                    <a:tab pos="3657509" algn="l"/>
                    <a:tab pos="4114697" algn="l"/>
                    <a:tab pos="4571886" algn="l"/>
                    <a:tab pos="5029074" algn="l"/>
                    <a:tab pos="5486263" algn="l"/>
                    <a:tab pos="5943451" algn="l"/>
                    <a:tab pos="6400640" algn="l"/>
                    <a:tab pos="6857829" algn="l"/>
                    <a:tab pos="7315017" algn="l"/>
                    <a:tab pos="7772206" algn="l"/>
                    <a:tab pos="8229394" algn="l"/>
                    <a:tab pos="8686583" algn="l"/>
                    <a:tab pos="9143771" algn="l"/>
                    <a:tab pos="9600960" algn="l"/>
                    <a:tab pos="10058149" algn="l"/>
                    <a:tab pos="10515337" algn="l"/>
                    <a:tab pos="10972526" algn="l"/>
                    <a:tab pos="11429714" algn="l"/>
                    <a:tab pos="11886903" algn="l"/>
                    <a:tab pos="12344091" algn="l"/>
                    <a:tab pos="12801280" algn="l"/>
                    <a:tab pos="13258469" algn="l"/>
                    <a:tab pos="13715657" algn="l"/>
                    <a:tab pos="14172846" algn="l"/>
                    <a:tab pos="14630034" algn="l"/>
                  </a:tabLst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Metis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tB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(Stokes I) and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 level 2 data.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457189" algn="l"/>
                    <a:tab pos="914377" algn="l"/>
                    <a:tab pos="1371566" algn="l"/>
                    <a:tab pos="1828754" algn="l"/>
                    <a:tab pos="2285943" algn="l"/>
                    <a:tab pos="2743131" algn="l"/>
                    <a:tab pos="3200320" algn="l"/>
                    <a:tab pos="3657509" algn="l"/>
                    <a:tab pos="4114697" algn="l"/>
                    <a:tab pos="4571886" algn="l"/>
                    <a:tab pos="5029074" algn="l"/>
                    <a:tab pos="5486263" algn="l"/>
                    <a:tab pos="5943451" algn="l"/>
                    <a:tab pos="6400640" algn="l"/>
                    <a:tab pos="6857829" algn="l"/>
                    <a:tab pos="7315017" algn="l"/>
                    <a:tab pos="7772206" algn="l"/>
                    <a:tab pos="8229394" algn="l"/>
                    <a:tab pos="8686583" algn="l"/>
                    <a:tab pos="9143771" algn="l"/>
                    <a:tab pos="9600960" algn="l"/>
                    <a:tab pos="10058149" algn="l"/>
                    <a:tab pos="10515337" algn="l"/>
                    <a:tab pos="10972526" algn="l"/>
                    <a:tab pos="11429714" algn="l"/>
                    <a:tab pos="11886903" algn="l"/>
                    <a:tab pos="12344091" algn="l"/>
                    <a:tab pos="12801280" algn="l"/>
                    <a:tab pos="13258469" algn="l"/>
                    <a:tab pos="13715657" algn="l"/>
                    <a:tab pos="14172846" algn="l"/>
                    <a:tab pos="14630034" algn="l"/>
                  </a:tabLst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457189" algn="l"/>
                    <a:tab pos="914377" algn="l"/>
                    <a:tab pos="1371566" algn="l"/>
                    <a:tab pos="1828754" algn="l"/>
                    <a:tab pos="2285943" algn="l"/>
                    <a:tab pos="2743131" algn="l"/>
                    <a:tab pos="3200320" algn="l"/>
                    <a:tab pos="3657509" algn="l"/>
                    <a:tab pos="4114697" algn="l"/>
                    <a:tab pos="4571886" algn="l"/>
                    <a:tab pos="5029074" algn="l"/>
                    <a:tab pos="5486263" algn="l"/>
                    <a:tab pos="5943451" algn="l"/>
                    <a:tab pos="6400640" algn="l"/>
                    <a:tab pos="6857829" algn="l"/>
                    <a:tab pos="7315017" algn="l"/>
                    <a:tab pos="7772206" algn="l"/>
                    <a:tab pos="8229394" algn="l"/>
                    <a:tab pos="8686583" algn="l"/>
                    <a:tab pos="9143771" algn="l"/>
                    <a:tab pos="9600960" algn="l"/>
                    <a:tab pos="10058149" algn="l"/>
                    <a:tab pos="10515337" algn="l"/>
                    <a:tab pos="10972526" algn="l"/>
                    <a:tab pos="11429714" algn="l"/>
                    <a:tab pos="11886903" algn="l"/>
                    <a:tab pos="12344091" algn="l"/>
                    <a:tab pos="12801280" algn="l"/>
                    <a:tab pos="13258469" algn="l"/>
                    <a:tab pos="13715657" algn="l"/>
                    <a:tab pos="14172846" algn="l"/>
                    <a:tab pos="14630034" algn="l"/>
                  </a:tabLst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New radiometric calibration (DR2)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[De Leo+, 2023; Giordano+, 2025].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457189" algn="l"/>
                    <a:tab pos="914377" algn="l"/>
                    <a:tab pos="1371566" algn="l"/>
                    <a:tab pos="1828754" algn="l"/>
                    <a:tab pos="2285943" algn="l"/>
                    <a:tab pos="2743131" algn="l"/>
                    <a:tab pos="3200320" algn="l"/>
                    <a:tab pos="3657509" algn="l"/>
                    <a:tab pos="4114697" algn="l"/>
                    <a:tab pos="4571886" algn="l"/>
                    <a:tab pos="5029074" algn="l"/>
                    <a:tab pos="5486263" algn="l"/>
                    <a:tab pos="5943451" algn="l"/>
                    <a:tab pos="6400640" algn="l"/>
                    <a:tab pos="6857829" algn="l"/>
                    <a:tab pos="7315017" algn="l"/>
                    <a:tab pos="7772206" algn="l"/>
                    <a:tab pos="8229394" algn="l"/>
                    <a:tab pos="8686583" algn="l"/>
                    <a:tab pos="9143771" algn="l"/>
                    <a:tab pos="9600960" algn="l"/>
                    <a:tab pos="10058149" algn="l"/>
                    <a:tab pos="10515337" algn="l"/>
                    <a:tab pos="10972526" algn="l"/>
                    <a:tab pos="11429714" algn="l"/>
                    <a:tab pos="11886903" algn="l"/>
                    <a:tab pos="12344091" algn="l"/>
                    <a:tab pos="12801280" algn="l"/>
                    <a:tab pos="13258469" algn="l"/>
                    <a:tab pos="13715657" algn="l"/>
                    <a:tab pos="14172846" algn="l"/>
                    <a:tab pos="14630034" algn="l"/>
                  </a:tabLst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457189" algn="l"/>
                    <a:tab pos="914377" algn="l"/>
                    <a:tab pos="1371566" algn="l"/>
                    <a:tab pos="1828754" algn="l"/>
                    <a:tab pos="2285943" algn="l"/>
                    <a:tab pos="2743131" algn="l"/>
                    <a:tab pos="3200320" algn="l"/>
                    <a:tab pos="3657509" algn="l"/>
                    <a:tab pos="4114697" algn="l"/>
                    <a:tab pos="4571886" algn="l"/>
                    <a:tab pos="5029074" algn="l"/>
                    <a:tab pos="5486263" algn="l"/>
                    <a:tab pos="5943451" algn="l"/>
                    <a:tab pos="6400640" algn="l"/>
                    <a:tab pos="6857829" algn="l"/>
                    <a:tab pos="7315017" algn="l"/>
                    <a:tab pos="7772206" algn="l"/>
                    <a:tab pos="8229394" algn="l"/>
                    <a:tab pos="8686583" algn="l"/>
                    <a:tab pos="9143771" algn="l"/>
                    <a:tab pos="9600960" algn="l"/>
                    <a:tab pos="10058149" algn="l"/>
                    <a:tab pos="10515337" algn="l"/>
                    <a:tab pos="10972526" algn="l"/>
                    <a:tab pos="11429714" algn="l"/>
                    <a:tab pos="11886903" algn="l"/>
                    <a:tab pos="12344091" algn="l"/>
                    <a:tab pos="12801280" algn="l"/>
                    <a:tab pos="13258469" algn="l"/>
                    <a:tab pos="13715657" algn="l"/>
                    <a:tab pos="14172846" algn="l"/>
                    <a:tab pos="14630034" algn="l"/>
                  </a:tabLst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 span from 1.7 to 10 solar radii using the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FoV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zoom effect given by the S/C orbit (0.3 to 1 au).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457189" algn="l"/>
                    <a:tab pos="914377" algn="l"/>
                    <a:tab pos="1371566" algn="l"/>
                    <a:tab pos="1828754" algn="l"/>
                    <a:tab pos="2285943" algn="l"/>
                    <a:tab pos="2743131" algn="l"/>
                    <a:tab pos="3200320" algn="l"/>
                    <a:tab pos="3657509" algn="l"/>
                    <a:tab pos="4114697" algn="l"/>
                    <a:tab pos="4571886" algn="l"/>
                    <a:tab pos="5029074" algn="l"/>
                    <a:tab pos="5486263" algn="l"/>
                    <a:tab pos="5943451" algn="l"/>
                    <a:tab pos="6400640" algn="l"/>
                    <a:tab pos="6857829" algn="l"/>
                    <a:tab pos="7315017" algn="l"/>
                    <a:tab pos="7772206" algn="l"/>
                    <a:tab pos="8229394" algn="l"/>
                    <a:tab pos="8686583" algn="l"/>
                    <a:tab pos="9143771" algn="l"/>
                    <a:tab pos="9600960" algn="l"/>
                    <a:tab pos="10058149" algn="l"/>
                    <a:tab pos="10515337" algn="l"/>
                    <a:tab pos="10972526" algn="l"/>
                    <a:tab pos="11429714" algn="l"/>
                    <a:tab pos="11886903" algn="l"/>
                    <a:tab pos="12344091" algn="l"/>
                    <a:tab pos="12801280" algn="l"/>
                    <a:tab pos="13258469" algn="l"/>
                    <a:tab pos="13715657" algn="l"/>
                    <a:tab pos="14172846" algn="l"/>
                    <a:tab pos="14630034" algn="l"/>
                  </a:tabLst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457189" algn="l"/>
                    <a:tab pos="914377" algn="l"/>
                    <a:tab pos="1371566" algn="l"/>
                    <a:tab pos="1828754" algn="l"/>
                    <a:tab pos="2285943" algn="l"/>
                    <a:tab pos="2743131" algn="l"/>
                    <a:tab pos="3200320" algn="l"/>
                    <a:tab pos="3657509" algn="l"/>
                    <a:tab pos="4114697" algn="l"/>
                    <a:tab pos="4571886" algn="l"/>
                    <a:tab pos="5029074" algn="l"/>
                    <a:tab pos="5486263" algn="l"/>
                    <a:tab pos="5943451" algn="l"/>
                    <a:tab pos="6400640" algn="l"/>
                    <a:tab pos="6857829" algn="l"/>
                    <a:tab pos="7315017" algn="l"/>
                    <a:tab pos="7772206" algn="l"/>
                    <a:tab pos="8229394" algn="l"/>
                    <a:tab pos="8686583" algn="l"/>
                    <a:tab pos="9143771" algn="l"/>
                    <a:tab pos="9600960" algn="l"/>
                    <a:tab pos="10058149" algn="l"/>
                    <a:tab pos="10515337" algn="l"/>
                    <a:tab pos="10972526" algn="l"/>
                    <a:tab pos="11429714" algn="l"/>
                    <a:tab pos="11886903" algn="l"/>
                    <a:tab pos="12344091" algn="l"/>
                    <a:tab pos="12801280" algn="l"/>
                    <a:tab pos="13258469" algn="l"/>
                    <a:tab pos="13715657" algn="l"/>
                    <a:tab pos="14172846" algn="l"/>
                    <a:tab pos="14630034" algn="l"/>
                  </a:tabLst>
                  <a:defRPr sz="22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Data points are extracted from the images along 4 radial directions W = 0º, N = 90º, E= 180º, S =  270º at 0.1º steps along each radial. Each data point is averaged inside a sector 9º (∆ polar angle) x 2’ (</a:t>
                </a:r>
                <a:r>
                  <a:rPr lang="en-US" sz="1600" dirty="0"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∆ radius). 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" name="Position of different spacecraft, SolO, STEREO-A, and PSP  (December 25, 00:00 UT).">
                <a:extLst>
                  <a:ext uri="{FF2B5EF4-FFF2-40B4-BE49-F238E27FC236}">
                    <a16:creationId xmlns:a16="http://schemas.microsoft.com/office/drawing/2014/main" id="{3F940AC1-C410-46EF-975E-7A5F58331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0" y="977500"/>
                <a:ext cx="5787728" cy="3068148"/>
              </a:xfrm>
              <a:prstGeom prst="rect">
                <a:avLst/>
              </a:prstGeom>
              <a:blipFill>
                <a:blip r:embed="rId8"/>
                <a:stretch>
                  <a:fillRect l="-1313" r="-656" b="-164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1B6B510-8465-8FB2-4A3D-53DCE7290A16}"/>
              </a:ext>
            </a:extLst>
          </p:cNvPr>
          <p:cNvSpPr txBox="1"/>
          <p:nvPr/>
        </p:nvSpPr>
        <p:spPr>
          <a:xfrm>
            <a:off x="4865406" y="205199"/>
            <a:ext cx="246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3200" dirty="0">
                <a:solidFill>
                  <a:srgbClr val="FF0000"/>
                </a:solidFill>
              </a:rPr>
              <a:t>Metis VL data</a:t>
            </a:r>
          </a:p>
        </p:txBody>
      </p:sp>
    </p:spTree>
    <p:extLst>
      <p:ext uri="{BB962C8B-B14F-4D97-AF65-F5344CB8AC3E}">
        <p14:creationId xmlns:p14="http://schemas.microsoft.com/office/powerpoint/2010/main" val="88007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68461-4310-6FC8-A605-86DB2308A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0B1642B-F3B1-C5E5-09D5-048D132B4C1E}"/>
              </a:ext>
            </a:extLst>
          </p:cNvPr>
          <p:cNvSpPr txBox="1"/>
          <p:nvPr/>
        </p:nvSpPr>
        <p:spPr>
          <a:xfrm>
            <a:off x="1489580" y="1902037"/>
            <a:ext cx="2618151" cy="3002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1351" b="1" dirty="0">
                <a:solidFill>
                  <a:srgbClr val="000000"/>
                </a:solidFill>
                <a:latin typeface="+mj-lt"/>
                <a:sym typeface="Times New Roman"/>
              </a:rPr>
              <a:t>Ascending phase of cycle 2020-2022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0B236-66B6-67C7-F3B7-8C1AC252A0EF}"/>
              </a:ext>
            </a:extLst>
          </p:cNvPr>
          <p:cNvSpPr txBox="1"/>
          <p:nvPr/>
        </p:nvSpPr>
        <p:spPr>
          <a:xfrm>
            <a:off x="1770711" y="4955963"/>
            <a:ext cx="1943222" cy="3002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1351" b="1" dirty="0">
                <a:solidFill>
                  <a:srgbClr val="000000"/>
                </a:solidFill>
                <a:latin typeface="+mj-lt"/>
                <a:sym typeface="Times New Roman"/>
              </a:rPr>
              <a:t>Solar cycle maximum 2024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D95CF77B-C80C-96FA-8B27-83EA16D36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1781"/>
              </p:ext>
            </p:extLst>
          </p:nvPr>
        </p:nvGraphicFramePr>
        <p:xfrm>
          <a:off x="356876" y="2187782"/>
          <a:ext cx="5223602" cy="19398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2027">
                  <a:extLst>
                    <a:ext uri="{9D8B030D-6E8A-4147-A177-3AD203B41FA5}">
                      <a16:colId xmlns:a16="http://schemas.microsoft.com/office/drawing/2014/main" val="1801470150"/>
                    </a:ext>
                  </a:extLst>
                </a:gridCol>
                <a:gridCol w="2244944">
                  <a:extLst>
                    <a:ext uri="{9D8B030D-6E8A-4147-A177-3AD203B41FA5}">
                      <a16:colId xmlns:a16="http://schemas.microsoft.com/office/drawing/2014/main" val="3641461009"/>
                    </a:ext>
                  </a:extLst>
                </a:gridCol>
                <a:gridCol w="1496631">
                  <a:extLst>
                    <a:ext uri="{9D8B030D-6E8A-4147-A177-3AD203B41FA5}">
                      <a16:colId xmlns:a16="http://schemas.microsoft.com/office/drawing/2014/main" val="2019399685"/>
                    </a:ext>
                  </a:extLst>
                </a:gridCol>
              </a:tblGrid>
              <a:tr h="244471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STP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Time interval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Images N.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8613168"/>
                  </a:ext>
                </a:extLst>
              </a:tr>
              <a:tr h="46620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18/11-22/11/2020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8452327"/>
                  </a:ext>
                </a:extLst>
              </a:tr>
              <a:tr h="244471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130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14/1-17/1/2021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22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3010266"/>
                  </a:ext>
                </a:extLst>
              </a:tr>
              <a:tr h="244471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134-135-136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12/2/-24/2/2021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414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6890997"/>
                  </a:ext>
                </a:extLst>
              </a:tr>
              <a:tr h="244471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139-140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21/3-23/3/2021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118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3813328"/>
                  </a:ext>
                </a:extLst>
              </a:tr>
              <a:tr h="244471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144-145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21/4-28/4/2021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262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2966128"/>
                  </a:ext>
                </a:extLst>
              </a:tr>
              <a:tr h="244471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192-193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7/3-16/3/2022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87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7171355"/>
                  </a:ext>
                </a:extLst>
              </a:tr>
              <a:tr h="244471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22/3-25/3/2022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144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453401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9B46B20F-5E09-E893-F6DD-5142F5A0E588}"/>
              </a:ext>
            </a:extLst>
          </p:cNvPr>
          <p:cNvGraphicFramePr>
            <a:graphicFrameLocks noGrp="1"/>
          </p:cNvGraphicFramePr>
          <p:nvPr/>
        </p:nvGraphicFramePr>
        <p:xfrm>
          <a:off x="300543" y="5229226"/>
          <a:ext cx="5223602" cy="143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2027">
                  <a:extLst>
                    <a:ext uri="{9D8B030D-6E8A-4147-A177-3AD203B41FA5}">
                      <a16:colId xmlns:a16="http://schemas.microsoft.com/office/drawing/2014/main" val="1801470150"/>
                    </a:ext>
                  </a:extLst>
                </a:gridCol>
                <a:gridCol w="2244944">
                  <a:extLst>
                    <a:ext uri="{9D8B030D-6E8A-4147-A177-3AD203B41FA5}">
                      <a16:colId xmlns:a16="http://schemas.microsoft.com/office/drawing/2014/main" val="3641461009"/>
                    </a:ext>
                  </a:extLst>
                </a:gridCol>
                <a:gridCol w="1496631">
                  <a:extLst>
                    <a:ext uri="{9D8B030D-6E8A-4147-A177-3AD203B41FA5}">
                      <a16:colId xmlns:a16="http://schemas.microsoft.com/office/drawing/2014/main" val="2019399685"/>
                    </a:ext>
                  </a:extLst>
                </a:gridCol>
              </a:tblGrid>
              <a:tr h="240988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STP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Time interval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Images N.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8613168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329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1/10/2024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528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8452327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331-332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21/10-1/11/2024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586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3010266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334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12/11-13/11/2024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80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66890997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336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25/11-26/11/2024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171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83813328"/>
                  </a:ext>
                </a:extLst>
              </a:tr>
              <a:tr h="240988"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339-340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22/12-29/12/2024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500" dirty="0">
                          <a:latin typeface="Helvetica" pitchFamily="2" charset="0"/>
                        </a:rPr>
                        <a:t>576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2966128"/>
                  </a:ext>
                </a:extLst>
              </a:tr>
            </a:tbl>
          </a:graphicData>
        </a:graphic>
      </p:graphicFrame>
      <p:pic>
        <p:nvPicPr>
          <p:cNvPr id="7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B8D8B6CC-E06B-F527-A612-F7C8BC42F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0" y="35061"/>
            <a:ext cx="3926412" cy="3843167"/>
          </a:xfrm>
          <a:prstGeom prst="rect">
            <a:avLst/>
          </a:prstGeo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6A4CE8C6-7488-7D9F-46DD-B9CEDA1D2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545" y="3464407"/>
            <a:ext cx="3467100" cy="3393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DA6C93-31AD-821D-D051-E8F89E3BE575}"/>
              </a:ext>
            </a:extLst>
          </p:cNvPr>
          <p:cNvSpPr txBox="1"/>
          <p:nvPr/>
        </p:nvSpPr>
        <p:spPr>
          <a:xfrm>
            <a:off x="4865406" y="205199"/>
            <a:ext cx="2461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3200" dirty="0">
                <a:solidFill>
                  <a:srgbClr val="FF0000"/>
                </a:solidFill>
              </a:rPr>
              <a:t>Metis VL data</a:t>
            </a:r>
          </a:p>
        </p:txBody>
      </p:sp>
    </p:spTree>
    <p:extLst>
      <p:ext uri="{BB962C8B-B14F-4D97-AF65-F5344CB8AC3E}">
        <p14:creationId xmlns:p14="http://schemas.microsoft.com/office/powerpoint/2010/main" val="142066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354DE9E-CF52-2063-2A92-DC8CBCC5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67" y="136526"/>
            <a:ext cx="10699667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en-IT" dirty="0"/>
              <a:t>Data comparison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B93EC-37A8-F9D6-4ACD-D5346F74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8</a:t>
            </a:fld>
            <a:endParaRPr lang="en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9B1602-DD84-0EB5-9FD5-E8CF934B85B7}"/>
              </a:ext>
            </a:extLst>
          </p:cNvPr>
          <p:cNvSpPr/>
          <p:nvPr/>
        </p:nvSpPr>
        <p:spPr>
          <a:xfrm>
            <a:off x="57813" y="3505173"/>
            <a:ext cx="7727079" cy="3041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1351" dirty="0"/>
          </a:p>
        </p:txBody>
      </p:sp>
      <p:pic>
        <p:nvPicPr>
          <p:cNvPr id="20" name="Picture 19" descr="A graph showing the solar cycle&#10;&#10;AI-generated content may be incorrect.">
            <a:extLst>
              <a:ext uri="{FF2B5EF4-FFF2-40B4-BE49-F238E27FC236}">
                <a16:creationId xmlns:a16="http://schemas.microsoft.com/office/drawing/2014/main" id="{0953306C-15BC-850D-D20A-0CFB2CD29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18" y="912530"/>
            <a:ext cx="10983916" cy="32391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5D1F10-3C85-CAF8-D7EB-1F008CDB129C}"/>
              </a:ext>
            </a:extLst>
          </p:cNvPr>
          <p:cNvSpPr txBox="1"/>
          <p:nvPr/>
        </p:nvSpPr>
        <p:spPr>
          <a:xfrm>
            <a:off x="5380385" y="4300677"/>
            <a:ext cx="6460431" cy="3002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T" sz="1351" dirty="0">
                <a:hlinkClick r:id="rId4"/>
              </a:rPr>
              <a:t>https://www.swpc.noaa.gov/products/solar-cycle-progression</a:t>
            </a:r>
            <a:endParaRPr lang="en-IT" sz="1351" dirty="0"/>
          </a:p>
        </p:txBody>
      </p:sp>
      <p:sp>
        <p:nvSpPr>
          <p:cNvPr id="24" name="Position of different spacecraft, SolO, STEREO-A, and PSP  (December 25, 00:00 UT).">
            <a:extLst>
              <a:ext uri="{FF2B5EF4-FFF2-40B4-BE49-F238E27FC236}">
                <a16:creationId xmlns:a16="http://schemas.microsoft.com/office/drawing/2014/main" id="{46CCAAB6-9383-D8D5-C27C-2C2046E181A0}"/>
              </a:ext>
            </a:extLst>
          </p:cNvPr>
          <p:cNvSpPr txBox="1"/>
          <p:nvPr/>
        </p:nvSpPr>
        <p:spPr>
          <a:xfrm>
            <a:off x="148705" y="4622031"/>
            <a:ext cx="11297129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tabLst>
                <a:tab pos="457189" algn="l"/>
                <a:tab pos="914377" algn="l"/>
                <a:tab pos="1371566" algn="l"/>
                <a:tab pos="1828754" algn="l"/>
                <a:tab pos="2285943" algn="l"/>
                <a:tab pos="2743131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3" algn="l"/>
                <a:tab pos="5943451" algn="l"/>
                <a:tab pos="6400640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  <a:tab pos="9600960" algn="l"/>
                <a:tab pos="10058149" algn="l"/>
                <a:tab pos="10515337" algn="l"/>
                <a:tab pos="10972526" algn="l"/>
                <a:tab pos="11429714" algn="l"/>
                <a:tab pos="11886903" algn="l"/>
                <a:tab pos="12344091" algn="l"/>
                <a:tab pos="12801280" algn="l"/>
                <a:tab pos="13258469" algn="l"/>
                <a:tab pos="13715657" algn="l"/>
                <a:tab pos="14172846" algn="l"/>
                <a:tab pos="14630034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latin typeface="+mj-lt"/>
              </a:rPr>
              <a:t>Metis data are compared with the following data: </a:t>
            </a:r>
          </a:p>
          <a:p>
            <a:pPr>
              <a:tabLst>
                <a:tab pos="457189" algn="l"/>
                <a:tab pos="914377" algn="l"/>
                <a:tab pos="1371566" algn="l"/>
                <a:tab pos="1828754" algn="l"/>
                <a:tab pos="2285943" algn="l"/>
                <a:tab pos="2743131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3" algn="l"/>
                <a:tab pos="5943451" algn="l"/>
                <a:tab pos="6400640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  <a:tab pos="9600960" algn="l"/>
                <a:tab pos="10058149" algn="l"/>
                <a:tab pos="10515337" algn="l"/>
                <a:tab pos="10972526" algn="l"/>
                <a:tab pos="11429714" algn="l"/>
                <a:tab pos="11886903" algn="l"/>
                <a:tab pos="12344091" algn="l"/>
                <a:tab pos="12801280" algn="l"/>
                <a:tab pos="13258469" algn="l"/>
                <a:tab pos="13715657" algn="l"/>
                <a:tab pos="14172846" algn="l"/>
                <a:tab pos="14630034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 err="1">
                <a:latin typeface="+mj-lt"/>
              </a:rPr>
              <a:t>Guhathakurta&amp;Fischer</a:t>
            </a:r>
            <a:r>
              <a:rPr lang="en-US" sz="2000" dirty="0">
                <a:latin typeface="+mj-lt"/>
              </a:rPr>
              <a:t> (1998) from NASA Spartan 201-03 coronagraph, </a:t>
            </a:r>
          </a:p>
          <a:p>
            <a:pPr>
              <a:tabLst>
                <a:tab pos="457189" algn="l"/>
                <a:tab pos="914377" algn="l"/>
                <a:tab pos="1371566" algn="l"/>
                <a:tab pos="1828754" algn="l"/>
                <a:tab pos="2285943" algn="l"/>
                <a:tab pos="2743131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3" algn="l"/>
                <a:tab pos="5943451" algn="l"/>
                <a:tab pos="6400640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  <a:tab pos="9600960" algn="l"/>
                <a:tab pos="10058149" algn="l"/>
                <a:tab pos="10515337" algn="l"/>
                <a:tab pos="10972526" algn="l"/>
                <a:tab pos="11429714" algn="l"/>
                <a:tab pos="11886903" algn="l"/>
                <a:tab pos="12344091" algn="l"/>
                <a:tab pos="12801280" algn="l"/>
                <a:tab pos="13258469" algn="l"/>
                <a:tab pos="13715657" algn="l"/>
                <a:tab pos="14172846" algn="l"/>
                <a:tab pos="14630034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latin typeface="+mj-lt"/>
              </a:rPr>
              <a:t>Lamy+ (2020) SOHO/LASCO-C2 coronagraph simultaneously with 4 solar eclipses (1998, 1999, 2006, 2017); solar eclipses from </a:t>
            </a:r>
            <a:r>
              <a:rPr lang="en-US" sz="2000" dirty="0" err="1">
                <a:latin typeface="+mj-lt"/>
              </a:rPr>
              <a:t>Allen&amp;Cox</a:t>
            </a:r>
            <a:r>
              <a:rPr lang="en-US" sz="2000" dirty="0">
                <a:latin typeface="+mj-lt"/>
              </a:rPr>
              <a:t> (2000), Hanaoka(2021), </a:t>
            </a:r>
            <a:r>
              <a:rPr lang="en-US" sz="2000" dirty="0" err="1">
                <a:latin typeface="+mj-lt"/>
              </a:rPr>
              <a:t>Koutchmy</a:t>
            </a:r>
            <a:r>
              <a:rPr lang="en-US" sz="2000" dirty="0">
                <a:latin typeface="+mj-lt"/>
              </a:rPr>
              <a:t>+(1997) and van de Hulst (1950).</a:t>
            </a:r>
          </a:p>
          <a:p>
            <a:pPr>
              <a:tabLst>
                <a:tab pos="457189" algn="l"/>
                <a:tab pos="914377" algn="l"/>
                <a:tab pos="1371566" algn="l"/>
                <a:tab pos="1828754" algn="l"/>
                <a:tab pos="2285943" algn="l"/>
                <a:tab pos="2743131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3" algn="l"/>
                <a:tab pos="5943451" algn="l"/>
                <a:tab pos="6400640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  <a:tab pos="9600960" algn="l"/>
                <a:tab pos="10058149" algn="l"/>
                <a:tab pos="10515337" algn="l"/>
                <a:tab pos="10972526" algn="l"/>
                <a:tab pos="11429714" algn="l"/>
                <a:tab pos="11886903" algn="l"/>
                <a:tab pos="12344091" algn="l"/>
                <a:tab pos="12801280" algn="l"/>
                <a:tab pos="13258469" algn="l"/>
                <a:tab pos="13715657" algn="l"/>
                <a:tab pos="14172846" algn="l"/>
                <a:tab pos="14630034" algn="l"/>
              </a:tabLst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rPr lang="en-US" sz="2000" dirty="0">
                <a:latin typeface="+mj-lt"/>
              </a:rPr>
              <a:t>UVCS/WLC data Giordano+(2026, in prep).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FAEA05-AD75-4869-D518-F9A2CF32A811}"/>
              </a:ext>
            </a:extLst>
          </p:cNvPr>
          <p:cNvSpPr/>
          <p:nvPr/>
        </p:nvSpPr>
        <p:spPr>
          <a:xfrm>
            <a:off x="2905246" y="1203767"/>
            <a:ext cx="277792" cy="2708476"/>
          </a:xfrm>
          <a:prstGeom prst="rect">
            <a:avLst/>
          </a:prstGeom>
          <a:solidFill>
            <a:schemeClr val="accent1">
              <a:alpha val="349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40C368-675C-BFF5-285C-DA7C749160A1}"/>
              </a:ext>
            </a:extLst>
          </p:cNvPr>
          <p:cNvSpPr/>
          <p:nvPr/>
        </p:nvSpPr>
        <p:spPr>
          <a:xfrm>
            <a:off x="3643560" y="1177847"/>
            <a:ext cx="277792" cy="2734395"/>
          </a:xfrm>
          <a:prstGeom prst="rect">
            <a:avLst/>
          </a:prstGeom>
          <a:solidFill>
            <a:schemeClr val="accent1">
              <a:alpha val="349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5D361-FEF3-7BB0-199F-78BCE40F7409}"/>
              </a:ext>
            </a:extLst>
          </p:cNvPr>
          <p:cNvSpPr txBox="1"/>
          <p:nvPr/>
        </p:nvSpPr>
        <p:spPr>
          <a:xfrm>
            <a:off x="5560413" y="1852969"/>
            <a:ext cx="5854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700" dirty="0"/>
              <a:t>UVCS/WLC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F0F587-3EE1-43E5-0185-A0C3A38EC272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6145830" y="1952996"/>
            <a:ext cx="678552" cy="1"/>
          </a:xfrm>
          <a:prstGeom prst="line">
            <a:avLst/>
          </a:prstGeom>
          <a:ln w="25400">
            <a:solidFill>
              <a:schemeClr val="accent1">
                <a:alpha val="5152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30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93C70-BC00-C104-9801-3B1D2C7FC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D9B451-9FDA-2EEE-D36C-16A06E250488}"/>
              </a:ext>
            </a:extLst>
          </p:cNvPr>
          <p:cNvGrpSpPr>
            <a:grpSpLocks noChangeAspect="1"/>
          </p:cNvGrpSpPr>
          <p:nvPr/>
        </p:nvGrpSpPr>
        <p:grpSpPr>
          <a:xfrm>
            <a:off x="47656" y="-305443"/>
            <a:ext cx="12391994" cy="7163443"/>
            <a:chOff x="921356" y="24052333"/>
            <a:chExt cx="13233322" cy="764978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5181453-DE7C-B44A-D0A0-50BA749D9BBF}"/>
                </a:ext>
              </a:extLst>
            </p:cNvPr>
            <p:cNvSpPr/>
            <p:nvPr/>
          </p:nvSpPr>
          <p:spPr>
            <a:xfrm>
              <a:off x="2644032" y="24052333"/>
              <a:ext cx="11510646" cy="502542"/>
            </a:xfrm>
            <a:prstGeom prst="roundRect">
              <a:avLst>
                <a:gd name="adj" fmla="val 4411"/>
              </a:avLst>
            </a:prstGeom>
            <a:solidFill>
              <a:srgbClr val="0070C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defTabSz="457189" hangingPunct="0"/>
              <a:endParaRPr lang="en-IT" sz="2400">
                <a:solidFill>
                  <a:srgbClr val="000000"/>
                </a:solidFill>
                <a:sym typeface="Times New Roman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308F729-BF48-2E01-A0FB-18F6D8DEC0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62320" y="24509265"/>
              <a:ext cx="10190318" cy="7192856"/>
              <a:chOff x="15132050" y="20884900"/>
              <a:chExt cx="12742050" cy="8994000"/>
            </a:xfrm>
          </p:grpSpPr>
          <p:pic>
            <p:nvPicPr>
              <p:cNvPr id="7" name="Picture 6" descr="A graph of a graph with different colored lines&#10;&#10;AI-generated content may be incorrect.">
                <a:extLst>
                  <a:ext uri="{FF2B5EF4-FFF2-40B4-BE49-F238E27FC236}">
                    <a16:creationId xmlns:a16="http://schemas.microsoft.com/office/drawing/2014/main" id="{08D20A3E-3E67-C523-C7A2-57BE75224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2050" y="20884900"/>
                <a:ext cx="6400800" cy="4572000"/>
              </a:xfrm>
              <a:prstGeom prst="rect">
                <a:avLst/>
              </a:prstGeom>
            </p:spPr>
          </p:pic>
          <p:pic>
            <p:nvPicPr>
              <p:cNvPr id="8" name="Picture 7" descr="A graph of a graph&#10;&#10;AI-generated content may be incorrect.">
                <a:extLst>
                  <a:ext uri="{FF2B5EF4-FFF2-40B4-BE49-F238E27FC236}">
                    <a16:creationId xmlns:a16="http://schemas.microsoft.com/office/drawing/2014/main" id="{F5B34F0F-11A5-EDD4-1FA1-066A9F350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56650" y="20884901"/>
                <a:ext cx="6400800" cy="4572000"/>
              </a:xfrm>
              <a:prstGeom prst="rect">
                <a:avLst/>
              </a:prstGeom>
            </p:spPr>
          </p:pic>
          <p:pic>
            <p:nvPicPr>
              <p:cNvPr id="9" name="Picture 8" descr="A graph of a graph showing different colored lines&#10;&#10;AI-generated content may be incorrect.">
                <a:extLst>
                  <a:ext uri="{FF2B5EF4-FFF2-40B4-BE49-F238E27FC236}">
                    <a16:creationId xmlns:a16="http://schemas.microsoft.com/office/drawing/2014/main" id="{5D835E46-52DA-9697-0864-07A1689E2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32050" y="25306900"/>
                <a:ext cx="6400800" cy="4572000"/>
              </a:xfrm>
              <a:prstGeom prst="rect">
                <a:avLst/>
              </a:prstGeom>
            </p:spPr>
          </p:pic>
          <p:pic>
            <p:nvPicPr>
              <p:cNvPr id="11" name="Picture 10" descr="A graph of a graph&#10;&#10;AI-generated content may be incorrect.">
                <a:extLst>
                  <a:ext uri="{FF2B5EF4-FFF2-40B4-BE49-F238E27FC236}">
                    <a16:creationId xmlns:a16="http://schemas.microsoft.com/office/drawing/2014/main" id="{363E0D9B-0A13-AEAF-F1AE-75C742F09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73300" y="25306900"/>
                <a:ext cx="6400800" cy="4572000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6C2B01-EF79-62A1-8F06-3B028E1EA735}"/>
                </a:ext>
              </a:extLst>
            </p:cNvPr>
            <p:cNvSpPr txBox="1"/>
            <p:nvPr/>
          </p:nvSpPr>
          <p:spPr>
            <a:xfrm>
              <a:off x="921356" y="26964446"/>
              <a:ext cx="2600688" cy="887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ctr" defTabSz="457189" hangingPunct="0"/>
              <a:r>
                <a:rPr lang="en-IT" sz="2400" dirty="0">
                  <a:solidFill>
                    <a:schemeClr val="bg1"/>
                  </a:solidFill>
                  <a:latin typeface="+mj-lt"/>
                  <a:sym typeface="Times New Roman"/>
                </a:rPr>
                <a:t>Ascending phase </a:t>
              </a:r>
            </a:p>
            <a:p>
              <a:pPr algn="ctr" defTabSz="457189" hangingPunct="0"/>
              <a:r>
                <a:rPr lang="en-IT" sz="2400" dirty="0">
                  <a:solidFill>
                    <a:schemeClr val="bg1"/>
                  </a:solidFill>
                  <a:latin typeface="+mj-lt"/>
                  <a:sym typeface="Times New Roman"/>
                </a:rPr>
                <a:t>of cycle 2020-2022</a:t>
              </a: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8CA5B62E-4E50-496A-3A09-17B0E333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787" y="5597552"/>
            <a:ext cx="2884246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en-IT" dirty="0">
                <a:solidFill>
                  <a:schemeClr val="bg1"/>
                </a:solidFill>
              </a:rPr>
              <a:t>Polarized </a:t>
            </a:r>
            <a:br>
              <a:rPr lang="en-IT" dirty="0">
                <a:solidFill>
                  <a:schemeClr val="bg1"/>
                </a:solidFill>
              </a:rPr>
            </a:br>
            <a:r>
              <a:rPr lang="en-IT" dirty="0">
                <a:solidFill>
                  <a:schemeClr val="bg1"/>
                </a:solidFill>
              </a:rPr>
              <a:t>brightness </a:t>
            </a:r>
            <a:br>
              <a:rPr lang="en-IT" dirty="0">
                <a:solidFill>
                  <a:schemeClr val="bg1"/>
                </a:solidFill>
              </a:rPr>
            </a:br>
            <a:r>
              <a:rPr lang="en-IT" dirty="0">
                <a:solidFill>
                  <a:schemeClr val="bg1"/>
                </a:solidFill>
              </a:rPr>
              <a:t>(pB)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CA2DD-3903-9B78-C22B-7E000ACC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76ED-A376-BD45-A8C3-26F9A4DBBB70}" type="slidenum">
              <a:rPr lang="en-IT" smtClean="0"/>
              <a:t>9</a:t>
            </a:fld>
            <a:endParaRPr lang="en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A7A10-0655-12B8-74C4-E24B03E76E15}"/>
              </a:ext>
            </a:extLst>
          </p:cNvPr>
          <p:cNvSpPr txBox="1"/>
          <p:nvPr/>
        </p:nvSpPr>
        <p:spPr>
          <a:xfrm>
            <a:off x="8306505" y="908904"/>
            <a:ext cx="62260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solidFill>
                  <a:schemeClr val="bg1"/>
                </a:solidFill>
                <a:latin typeface="+mj-lt"/>
                <a:sym typeface="Times New Roman"/>
              </a:rPr>
              <a:t>Pole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174E29-2F07-C37F-C535-F546A4DAA031}"/>
              </a:ext>
            </a:extLst>
          </p:cNvPr>
          <p:cNvSpPr txBox="1"/>
          <p:nvPr/>
        </p:nvSpPr>
        <p:spPr>
          <a:xfrm>
            <a:off x="9930486" y="19991740"/>
            <a:ext cx="62260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solidFill>
                  <a:schemeClr val="bg1"/>
                </a:solidFill>
                <a:latin typeface="+mj-lt"/>
                <a:sym typeface="Times New Roman"/>
              </a:rPr>
              <a:t>Pole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25DBDF-2CD7-7465-1DA2-24468ED53B80}"/>
              </a:ext>
            </a:extLst>
          </p:cNvPr>
          <p:cNvSpPr txBox="1"/>
          <p:nvPr/>
        </p:nvSpPr>
        <p:spPr>
          <a:xfrm>
            <a:off x="3248499" y="2606196"/>
            <a:ext cx="7200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latin typeface="+mj-lt"/>
                <a:sym typeface="Times New Roman"/>
              </a:rPr>
              <a:t>West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6ACB8A-30C0-6D14-F5B7-E47B35750D36}"/>
              </a:ext>
            </a:extLst>
          </p:cNvPr>
          <p:cNvSpPr txBox="1"/>
          <p:nvPr/>
        </p:nvSpPr>
        <p:spPr>
          <a:xfrm>
            <a:off x="3248499" y="5987434"/>
            <a:ext cx="5970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latin typeface="+mj-lt"/>
                <a:sym typeface="Times New Roman"/>
              </a:rPr>
              <a:t>East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A00A6E-5D4D-8431-67A4-531B276B8D71}"/>
              </a:ext>
            </a:extLst>
          </p:cNvPr>
          <p:cNvSpPr txBox="1"/>
          <p:nvPr/>
        </p:nvSpPr>
        <p:spPr>
          <a:xfrm>
            <a:off x="8042024" y="2663000"/>
            <a:ext cx="81688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latin typeface="+mj-lt"/>
                <a:sym typeface="Times New Roman"/>
              </a:rPr>
              <a:t>North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8CF4A5-6183-5DD1-F77A-83C9076E854A}"/>
              </a:ext>
            </a:extLst>
          </p:cNvPr>
          <p:cNvSpPr txBox="1"/>
          <p:nvPr/>
        </p:nvSpPr>
        <p:spPr>
          <a:xfrm>
            <a:off x="8139429" y="5987434"/>
            <a:ext cx="81368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defTabSz="457189" hangingPunct="0"/>
            <a:r>
              <a:rPr lang="en-IT" sz="2400" dirty="0">
                <a:latin typeface="+mj-lt"/>
                <a:sym typeface="Times New Roman"/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357306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74355</TotalTime>
  <Words>1027</Words>
  <Application>Microsoft Macintosh PowerPoint</Application>
  <PresentationFormat>Widescreen</PresentationFormat>
  <Paragraphs>190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Comic Sans MS</vt:lpstr>
      <vt:lpstr>Helvetica</vt:lpstr>
      <vt:lpstr>Times New Roman</vt:lpstr>
      <vt:lpstr>Office Theme</vt:lpstr>
      <vt:lpstr>Coronal polarised brightness measured by Solar Orbiter/Metis within solar cycle 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comparison</vt:lpstr>
      <vt:lpstr>Polarized  brightness  (pB)</vt:lpstr>
      <vt:lpstr>Polarized  brightness  (pB)</vt:lpstr>
      <vt:lpstr>PowerPoint Presentation</vt:lpstr>
      <vt:lpstr>PowerPoint Presentation</vt:lpstr>
      <vt:lpstr>PowerPoint Presentation</vt:lpstr>
      <vt:lpstr>pB ascending phase (cycle 25)</vt:lpstr>
      <vt:lpstr>pB maximum phase (cycle 25)</vt:lpstr>
      <vt:lpstr>pB maximum phase </vt:lpstr>
      <vt:lpstr>pB/tB ascending phase </vt:lpstr>
      <vt:lpstr>Operating VL oronagraphs</vt:lpstr>
      <vt:lpstr>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Susino</dc:creator>
  <cp:lastModifiedBy>Marco Romoli</cp:lastModifiedBy>
  <cp:revision>216</cp:revision>
  <dcterms:created xsi:type="dcterms:W3CDTF">2022-06-08T06:13:23Z</dcterms:created>
  <dcterms:modified xsi:type="dcterms:W3CDTF">2026-02-13T10:42:20Z</dcterms:modified>
</cp:coreProperties>
</file>