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B Garamond"/>
      <p:regular r:id="rId18"/>
      <p:bold r:id="rId19"/>
      <p:italic r:id="rId20"/>
      <p:boldItalic r:id="rId21"/>
    </p:embeddedFont>
    <p:embeddedFont>
      <p:font typeface="Pacifico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22" Type="http://schemas.openxmlformats.org/officeDocument/2006/relationships/font" Target="fonts/Pacifico-regular.fntdata"/><Relationship Id="rId10" Type="http://schemas.openxmlformats.org/officeDocument/2006/relationships/slide" Target="slides/slide5.xml"/><Relationship Id="rId21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.fntdata"/><Relationship Id="rId6" Type="http://schemas.openxmlformats.org/officeDocument/2006/relationships/slide" Target="slides/slide1.xml"/><Relationship Id="rId18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b01920eb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b01920eb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b01920ebf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b01920ebf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b01920ebf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b01920ebf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78a2050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c78a2050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b01920eb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b01920eb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b01920eb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b01920eb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b01920eb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b01920eb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b01920eb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bb01920eb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9c32bb7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9c32bb7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b01920eb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b01920eb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9c32bb7d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9c32bb7d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b01920ebf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bb01920ebf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78775" y="1547250"/>
            <a:ext cx="878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80000"/>
                </a:solidFill>
              </a:rPr>
              <a:t>Probing Solar Wind Origins and Coronal Parameters through PSP–Solar </a:t>
            </a:r>
            <a:r>
              <a:rPr b="1" lang="en" sz="1500">
                <a:solidFill>
                  <a:srgbClr val="980000"/>
                </a:solidFill>
              </a:rPr>
              <a:t>Orbiter</a:t>
            </a:r>
            <a:r>
              <a:rPr b="1" lang="en" sz="1500">
                <a:solidFill>
                  <a:srgbClr val="980000"/>
                </a:solidFill>
              </a:rPr>
              <a:t> Quadrature   and Corotation Studies (Preliminary)</a:t>
            </a:r>
            <a:endParaRPr b="1" sz="1500">
              <a:solidFill>
                <a:srgbClr val="980000"/>
              </a:solidFill>
            </a:endParaRPr>
          </a:p>
        </p:txBody>
      </p:sp>
      <p:pic>
        <p:nvPicPr>
          <p:cNvPr id="55" name="Google Shape;55;p13" title="Screenshot from 2025-09-14 16-16-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" y="66125"/>
            <a:ext cx="1816675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14200" y="2390550"/>
            <a:ext cx="517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D7E6B"/>
                </a:solidFill>
              </a:rPr>
              <a:t>Dr. Pawan Kumar</a:t>
            </a:r>
            <a:endParaRPr b="1" sz="1300">
              <a:solidFill>
                <a:srgbClr val="DD7E6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D7E6B"/>
                </a:solidFill>
              </a:rPr>
              <a:t>Postdoctoral Fellow (University of Florence)</a:t>
            </a:r>
            <a:endParaRPr b="1" sz="1300">
              <a:solidFill>
                <a:srgbClr val="DD7E6B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60850" y="3039050"/>
            <a:ext cx="44850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Collaborators</a:t>
            </a:r>
            <a:r>
              <a:rPr b="1" lang="en" sz="1200">
                <a:solidFill>
                  <a:schemeClr val="dk1"/>
                </a:solidFill>
              </a:rPr>
              <a:t>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Prof. Marco Romoli  (University of Florence)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Prof. S. Giordano    (INAF – Torino)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Prof. Andrea Verdini  (University of Florence)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841" y="66125"/>
            <a:ext cx="2235275" cy="1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50" y="319575"/>
            <a:ext cx="3024135" cy="2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5582575" y="418175"/>
            <a:ext cx="55800" cy="9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7039200" y="906025"/>
            <a:ext cx="111600" cy="9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6976475" y="2327825"/>
            <a:ext cx="111600" cy="9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200" y="241024"/>
            <a:ext cx="2780800" cy="2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1644800" y="68775"/>
            <a:ext cx="43836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Preliminary</a:t>
            </a:r>
            <a:r>
              <a:rPr b="1" lang="en" sz="1500">
                <a:solidFill>
                  <a:schemeClr val="dk1"/>
                </a:solidFill>
              </a:rPr>
              <a:t> Results from SolO</a:t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6975" y="2571750"/>
            <a:ext cx="3080800" cy="20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2813" y="2723800"/>
            <a:ext cx="3219650" cy="1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2135" y="319575"/>
            <a:ext cx="3068118" cy="20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64450" y="2578350"/>
            <a:ext cx="2022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Preliminary Results from PSP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8012750" y="1368525"/>
            <a:ext cx="5817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PSP</a:t>
            </a:r>
            <a:endParaRPr b="1" sz="1100">
              <a:solidFill>
                <a:schemeClr val="lt1"/>
              </a:solidFill>
            </a:endParaRPr>
          </a:p>
        </p:txBody>
      </p:sp>
      <p:cxnSp>
        <p:nvCxnSpPr>
          <p:cNvPr id="139" name="Google Shape;139;p22"/>
          <p:cNvCxnSpPr>
            <a:endCxn id="138" idx="0"/>
          </p:cNvCxnSpPr>
          <p:nvPr/>
        </p:nvCxnSpPr>
        <p:spPr>
          <a:xfrm>
            <a:off x="7589600" y="1269225"/>
            <a:ext cx="714000" cy="99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0" y="0"/>
            <a:ext cx="88932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Summary</a:t>
            </a:r>
            <a:endParaRPr b="1" sz="16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The measurement of the solar wind speed is crucial for studying the mechanisms of wind acceleration and for defining the environment in which CMEs expand.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PSP–Solar Orbiter quadrature and corotation configurations allow remote sensing of the coronal source region and in-situ sampling of the magnetically connected solar-wind stream.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This can provide the most direct observational linkage currently possible between solar-wind formation and its heliospheric evolution.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902300" y="3398150"/>
            <a:ext cx="36561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Thank You</a:t>
            </a:r>
            <a:endParaRPr b="1" sz="2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500" y="448575"/>
            <a:ext cx="5597710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010375" y="88175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Motivation</a:t>
            </a:r>
            <a:endParaRPr b="1"/>
          </a:p>
        </p:txBody>
      </p:sp>
      <p:sp>
        <p:nvSpPr>
          <p:cNvPr id="64" name="Google Shape;64;p14"/>
          <p:cNvSpPr txBox="1"/>
          <p:nvPr/>
        </p:nvSpPr>
        <p:spPr>
          <a:xfrm>
            <a:off x="87525" y="2036150"/>
            <a:ext cx="80079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As a result, coronal structures and in-situ wind streams are connected only indirectly, through magnetic mapping and modeling assumptions, introducing substantial uncertainty in identifying solar-wind sources and acceleration processes.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9650" y="522300"/>
            <a:ext cx="88392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The solar wind originates in the low and extended solar corona, where its generation and acceleration take place.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Despite decades of observations and modeling, the physical mechanisms responsible for its formation and acceleration are still not fully understood </a:t>
            </a:r>
            <a:r>
              <a:rPr lang="en" sz="1100">
                <a:solidFill>
                  <a:srgbClr val="0000FF"/>
                </a:solidFill>
              </a:rPr>
              <a:t>(A. A. Vidotto 2021).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3000" y="1453525"/>
            <a:ext cx="8812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Remote-sensing instruments observe low and extended solar corona through emitted and scattered radiation, while in-situ spacecraft measure the solar wind only after it has evolved far from the Sun.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11475" y="3744700"/>
            <a:ext cx="7278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980000"/>
                </a:solidFill>
              </a:rPr>
              <a:t>To understand how specific coronal conditions give rise to specific solar-wind streams, the possible approach is that the origin of the plasma sampled by spacecraft is seen by the coronagraph on the plane of the sky.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46225" y="3272525"/>
            <a:ext cx="50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we can do for improvement and reliability?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63788" y="690525"/>
            <a:ext cx="44082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Parker Solar Probe (PSP) provides in-situ measurements of plasma properties and solar-wind speed along its trajectory, sampling the heliosphere from about ∼9R⊙​ out to 1 AU.</a:t>
            </a:r>
            <a:endParaRPr sz="1100"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Solar Orbiter (SolO) Metis coronagraph observes the extended corona in visible light and in H I Ly-α simultaneously and provide information on coronal structure, electron density, and outflow in the solar-wind acceleration region (~1.7</a:t>
            </a:r>
            <a:r>
              <a:rPr lang="en" sz="1100">
                <a:solidFill>
                  <a:schemeClr val="dk1"/>
                </a:solidFill>
              </a:rPr>
              <a:t>R⊙</a:t>
            </a:r>
            <a:r>
              <a:rPr lang="en" sz="1100">
                <a:solidFill>
                  <a:schemeClr val="dk1"/>
                </a:solidFill>
              </a:rPr>
              <a:t> to 10</a:t>
            </a:r>
            <a:r>
              <a:rPr lang="en" sz="1100">
                <a:solidFill>
                  <a:schemeClr val="dk1"/>
                </a:solidFill>
              </a:rPr>
              <a:t>R⊙</a:t>
            </a:r>
            <a:r>
              <a:rPr lang="en" sz="1100">
                <a:solidFill>
                  <a:schemeClr val="dk1"/>
                </a:solidFill>
              </a:rPr>
              <a:t>).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50275" y="76675"/>
            <a:ext cx="7833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Consideration </a:t>
            </a:r>
            <a:r>
              <a:rPr b="1" lang="en" sz="1500">
                <a:solidFill>
                  <a:schemeClr val="dk1"/>
                </a:solidFill>
              </a:rPr>
              <a:t>of PSP and Solar Orbiter (SolO) corotation quadrature geometric </a:t>
            </a:r>
            <a:r>
              <a:rPr b="1" lang="en" sz="1500">
                <a:solidFill>
                  <a:schemeClr val="dk1"/>
                </a:solidFill>
              </a:rPr>
              <a:t>scenario</a:t>
            </a:r>
            <a:endParaRPr b="1" sz="1600"/>
          </a:p>
        </p:txBody>
      </p:sp>
      <p:sp>
        <p:nvSpPr>
          <p:cNvPr id="75" name="Google Shape;75;p15"/>
          <p:cNvSpPr txBox="1"/>
          <p:nvPr/>
        </p:nvSpPr>
        <p:spPr>
          <a:xfrm>
            <a:off x="483350" y="3113700"/>
            <a:ext cx="4179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>
                <a:solidFill>
                  <a:schemeClr val="dk1"/>
                </a:solidFill>
              </a:rPr>
              <a:t>PSP–Solar Orbiter quadrature and corotation configurations provide a practical means to study the solar wind from low corona to far away assuming the source remains stationary.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7503700" y="813175"/>
            <a:ext cx="727200" cy="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537" y="635175"/>
            <a:ext cx="4262717" cy="39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505413" y="4382887"/>
            <a:ext cx="15801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Solar radius</a:t>
            </a:r>
            <a:endParaRPr b="1" sz="10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540175" y="1950300"/>
            <a:ext cx="17124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34F5C"/>
                </a:solidFill>
              </a:rPr>
              <a:t>c</a:t>
            </a:r>
            <a:r>
              <a:rPr b="1" lang="en" sz="1000">
                <a:solidFill>
                  <a:srgbClr val="134F5C"/>
                </a:solidFill>
              </a:rPr>
              <a:t>orotation - quadrature</a:t>
            </a:r>
            <a:endParaRPr b="1" sz="1000">
              <a:solidFill>
                <a:srgbClr val="134F5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Importance</a:t>
            </a:r>
            <a:r>
              <a:rPr b="1" lang="en"/>
              <a:t> of Quadrature</a:t>
            </a:r>
            <a:endParaRPr b="1"/>
          </a:p>
        </p:txBody>
      </p:sp>
      <p:sp>
        <p:nvSpPr>
          <p:cNvPr id="85" name="Google Shape;85;p16"/>
          <p:cNvSpPr txBox="1"/>
          <p:nvPr/>
        </p:nvSpPr>
        <p:spPr>
          <a:xfrm>
            <a:off x="327600" y="400200"/>
            <a:ext cx="8203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PSP and SolO quadrature (90 deg) gives the unique opportunity where PSP samples plasma while SolO observes its coronal source.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geometry minimizes projection and line-of-sight ambiguity. It allows near-simultaneous observation of the same solar wind stream.</a:t>
            </a:r>
            <a:br>
              <a:rPr lang="en"/>
            </a:b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2726" y="1979342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Importance</a:t>
            </a:r>
            <a:r>
              <a:rPr b="1" lang="en">
                <a:solidFill>
                  <a:schemeClr val="dk1"/>
                </a:solidFill>
              </a:rPr>
              <a:t> of Corotation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88175" y="2571750"/>
            <a:ext cx="76875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PSP can remains magnetically connected to the same solar region for this time period i.e., if the coronal magnetic morphology is stable do not undergoes to fast changes.</a:t>
            </a:r>
            <a:br>
              <a:rPr lang="en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The same coronal source feeds PSP over an extended time. Enables time-resolved tracking of wind formation. Reduces uncertainty in magnetic connectivity.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55450" y="188175"/>
            <a:ext cx="844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Doppler Dimming Effect (Computation of solar wind speed in lower corona from Metis data)</a:t>
            </a:r>
            <a:endParaRPr b="1"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18" y="835462"/>
            <a:ext cx="7332202" cy="42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99175" y="1348675"/>
            <a:ext cx="1686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80000"/>
                </a:solidFill>
              </a:rPr>
              <a:t>B</a:t>
            </a:r>
            <a:r>
              <a:rPr lang="en" sz="900">
                <a:solidFill>
                  <a:srgbClr val="980000"/>
                </a:solidFill>
              </a:rPr>
              <a:t>12</a:t>
            </a:r>
            <a:r>
              <a:rPr lang="en" sz="1100">
                <a:solidFill>
                  <a:srgbClr val="980000"/>
                </a:solidFill>
              </a:rPr>
              <a:t> is the </a:t>
            </a:r>
            <a:r>
              <a:rPr lang="en" sz="1100">
                <a:solidFill>
                  <a:srgbClr val="980000"/>
                </a:solidFill>
              </a:rPr>
              <a:t>Einstein</a:t>
            </a:r>
            <a:r>
              <a:rPr lang="en" sz="1100">
                <a:solidFill>
                  <a:srgbClr val="980000"/>
                </a:solidFill>
              </a:rPr>
              <a:t> coefficient</a:t>
            </a:r>
            <a:endParaRPr sz="1100">
              <a:solidFill>
                <a:srgbClr val="980000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566625" y="839625"/>
            <a:ext cx="3087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80000"/>
                </a:solidFill>
              </a:rPr>
              <a:t>Intensity spectrum from lower atmosphere</a:t>
            </a:r>
            <a:endParaRPr sz="1100">
              <a:solidFill>
                <a:srgbClr val="980000"/>
              </a:solidFill>
            </a:endParaRPr>
          </a:p>
        </p:txBody>
      </p:sp>
      <p:cxnSp>
        <p:nvCxnSpPr>
          <p:cNvPr id="97" name="Google Shape;97;p17"/>
          <p:cNvCxnSpPr/>
          <p:nvPr/>
        </p:nvCxnSpPr>
        <p:spPr>
          <a:xfrm flipH="1">
            <a:off x="5494000" y="1077625"/>
            <a:ext cx="237900" cy="36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553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836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274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37175" y="3008100"/>
            <a:ext cx="4608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b="1" i="1" lang="en" sz="11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800">
                <a:solidFill>
                  <a:schemeClr val="dk2"/>
                </a:solidFill>
              </a:rPr>
              <a:t>      </a:t>
            </a:r>
            <a:r>
              <a:rPr b="1" lang="en" sz="120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electron temperature</a:t>
            </a:r>
            <a:r>
              <a:rPr b="1" lang="en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</a:t>
            </a: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Gibson et  al. 1999</a:t>
            </a:r>
            <a:endParaRPr b="1"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b="1" i="1" lang="en" sz="9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k</a:t>
            </a:r>
            <a:r>
              <a:rPr b="1" lang="en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</a:t>
            </a:r>
            <a:r>
              <a:rPr b="1" lang="en" sz="11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Kinetic temperature</a:t>
            </a:r>
            <a:r>
              <a:rPr b="1" lang="en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</a:t>
            </a: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~1 MK (const.)</a:t>
            </a:r>
            <a:endParaRPr b="1"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K</a:t>
            </a:r>
            <a:r>
              <a:rPr b="1" i="1" lang="en" sz="10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b="1" i="1" lang="en" sz="18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en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       </a:t>
            </a:r>
            <a:r>
              <a:rPr b="1" lang="en" sz="11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  Anoistropy </a:t>
            </a:r>
            <a:r>
              <a:rPr b="1" lang="en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</a:t>
            </a:r>
            <a:r>
              <a:rPr b="1"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 to 2</a:t>
            </a:r>
            <a:endParaRPr b="1"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b="1" i="1" lang="en" sz="11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b="1" i="1" lang="en" sz="9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e            </a:t>
            </a:r>
            <a:r>
              <a:rPr b="1" i="1" lang="en" sz="9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en" sz="11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Helium abundance </a:t>
            </a:r>
            <a:r>
              <a:rPr b="1" lang="en" sz="11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</a:t>
            </a:r>
            <a:r>
              <a:rPr b="1"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Typically</a:t>
            </a:r>
            <a:r>
              <a:rPr b="1"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10%</a:t>
            </a:r>
            <a:r>
              <a:rPr b="1" lang="en" sz="110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1100">
              <a:solidFill>
                <a:srgbClr val="98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00" y="138475"/>
            <a:ext cx="2486501" cy="193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50" y="2647625"/>
            <a:ext cx="2543950" cy="197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375" y="96625"/>
            <a:ext cx="3643900" cy="20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3100" y="2918128"/>
            <a:ext cx="3528889" cy="19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8300" y="2895807"/>
            <a:ext cx="2543950" cy="19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3101" y="152400"/>
            <a:ext cx="2185874" cy="185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