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6.jpg" ContentType="image/jpeg"/>
  <Override PartName="/ppt/notesSlides/notesSlide6.xml" ContentType="application/vnd.openxmlformats-officedocument.presentationml.notesSlide+xml"/>
  <Override PartName="/ppt/media/image36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33"/>
  </p:notesMasterIdLst>
  <p:sldIdLst>
    <p:sldId id="676" r:id="rId8"/>
    <p:sldId id="256" r:id="rId9"/>
    <p:sldId id="258" r:id="rId10"/>
    <p:sldId id="259" r:id="rId11"/>
    <p:sldId id="261" r:id="rId12"/>
    <p:sldId id="262" r:id="rId13"/>
    <p:sldId id="412" r:id="rId14"/>
    <p:sldId id="684" r:id="rId15"/>
    <p:sldId id="266" r:id="rId16"/>
    <p:sldId id="415" r:id="rId17"/>
    <p:sldId id="677" r:id="rId18"/>
    <p:sldId id="417" r:id="rId19"/>
    <p:sldId id="416" r:id="rId20"/>
    <p:sldId id="675" r:id="rId21"/>
    <p:sldId id="260" r:id="rId22"/>
    <p:sldId id="419" r:id="rId23"/>
    <p:sldId id="420" r:id="rId24"/>
    <p:sldId id="679" r:id="rId25"/>
    <p:sldId id="277" r:id="rId26"/>
    <p:sldId id="689" r:id="rId27"/>
    <p:sldId id="414" r:id="rId28"/>
    <p:sldId id="418" r:id="rId29"/>
    <p:sldId id="685" r:id="rId30"/>
    <p:sldId id="275" r:id="rId31"/>
    <p:sldId id="680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66FF66"/>
    <a:srgbClr val="66FFCC"/>
    <a:srgbClr val="03BB85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2325" autoAdjust="0"/>
  </p:normalViewPr>
  <p:slideViewPr>
    <p:cSldViewPr snapToGrid="0">
      <p:cViewPr varScale="1">
        <p:scale>
          <a:sx n="98" d="100"/>
          <a:sy n="98" d="100"/>
        </p:scale>
        <p:origin x="9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2D461-536F-408C-9CAC-E68823DC580C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41141-AC0B-48D5-B195-41CCBEBB088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2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41141-AC0B-48D5-B195-41CCBEBB08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61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F2BB0-5339-4A15-BCAD-853F8FCB39E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094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41141-AC0B-48D5-B195-41CCBEBB08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12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41141-AC0B-48D5-B195-41CCBEBB08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94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41141-AC0B-48D5-B195-41CCBEBB08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22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C5492A-1EB0-1E45-88D9-28AE905A6EF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27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25687-5131-4FE5-AB90-C145FFE28B9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01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41141-AC0B-48D5-B195-41CCBEBB08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34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41141-AC0B-48D5-B195-41CCBEBB08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142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14E6E6-385C-A958-FE28-E94C0AFE1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17977FB-1518-5CD6-7E50-3629C60FD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9FFE25-8501-A605-455D-D874C9E71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34686-C1D0-4752-B68E-BF31D45F8900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E754CC-D905-A944-0704-3E7D4379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10BAFE-862D-845C-8153-8EF9FD8C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ABAB3-5176-4C87-831B-DA5E96207B4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93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BA7803-1AD6-B948-B360-C8DE22BC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23DDDC4-8ECF-556C-AD28-1EFDAE043B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74A873-0E44-5CBB-F714-C2DD40472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D1D08-5D03-4C61-B150-11401CD17BA8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F4B632-D9B0-1DB1-F2BA-C437417E7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0B278F-8C14-64A1-2A3E-DF4B207D9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ABAB3-5176-4C87-831B-DA5E96207B4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2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CB12EDE-5777-93D5-CC14-E41DABEA9C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2C34F28-1545-08F3-7444-0E8A4047E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3D82AE-AA51-7F62-D92A-EC55894BB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ED44C-81E7-4FDE-BD00-090D3F82B381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A56D77-7317-99D2-2061-1F843FC13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54A0CF-A60B-E7B9-6525-89A920D49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ABAB3-5176-4C87-831B-DA5E96207B4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45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33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CD89D-F3CF-4788-9317-C062AE194E33}" type="datetime1">
              <a:rPr lang="en-US" smtClean="0"/>
              <a:t>11/11/2025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2118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5228" y="10413"/>
            <a:ext cx="10681545" cy="328231"/>
          </a:xfrm>
        </p:spPr>
        <p:txBody>
          <a:bodyPr lIns="0" tIns="0" rIns="0" bIns="0"/>
          <a:lstStyle>
            <a:lvl1pPr>
              <a:defRPr sz="2133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71286-F51C-4174-B986-02CB08DDE990}" type="datetime1">
              <a:rPr lang="en-US" smtClean="0"/>
              <a:t>11/11/2025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15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5228" y="10413"/>
            <a:ext cx="10681545" cy="328231"/>
          </a:xfrm>
        </p:spPr>
        <p:txBody>
          <a:bodyPr lIns="0" tIns="0" rIns="0" bIns="0"/>
          <a:lstStyle>
            <a:lvl1pPr>
              <a:defRPr sz="2133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A844D-739F-4BFB-BE0B-59011E0C7745}" type="datetime1">
              <a:rPr lang="en-US" smtClean="0"/>
              <a:t>11/11/2025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4481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5228" y="10413"/>
            <a:ext cx="10681545" cy="328231"/>
          </a:xfrm>
        </p:spPr>
        <p:txBody>
          <a:bodyPr lIns="0" tIns="0" rIns="0" bIns="0"/>
          <a:lstStyle>
            <a:lvl1pPr>
              <a:defRPr sz="2133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E54C4-B612-4B69-AAC9-957856FFAF40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4527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A1FA7-CDD8-4CE7-A9B3-27B62D3981FE}" type="datetime1">
              <a:rPr lang="en-US" smtClean="0"/>
              <a:t>11/11/2025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7646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21523F-D47A-9CD2-74F3-CB2AF76FD0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5C0CB8-744C-CFFD-C910-79FEFB2F1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00D6AF-11A8-2488-C9E3-6EFF54E9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266C8-31A1-4A20-B37C-FE2641C6B115}" type="datetime1">
              <a:rPr lang="en-US" smtClean="0"/>
              <a:t>11/11/2025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B03514-3EBE-5648-10E1-CCCDE1BA8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A5A2C5-831F-3DFB-E79E-92BC7E9B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264-4BF6-4AC3-A823-D66A3262DD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24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4AE9E5-3F26-B393-C445-F2333BE98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3F50E6-B0A2-F9EB-B9C1-F416A1232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EF5ADE-BA0C-C62C-B68C-C8378C38F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3388-E8B7-4711-AB7F-CFD78D731AC4}" type="datetime1">
              <a:rPr lang="en-US" smtClean="0"/>
              <a:t>11/11/2025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8D5C96-9F29-0AC1-026B-B69CA6087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2C624E-6A5C-86EA-58CD-AA6C47829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264-4BF6-4AC3-A823-D66A3262DD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028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BF4304-4739-D1BE-0327-21A247116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36CA1A-7EA1-0EA7-6C6E-A527C36CD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8DA345-D879-2112-F6E6-4DB323A04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6BCFD-DA10-4C5C-97A6-5B38A0FC1178}" type="datetime1">
              <a:rPr lang="en-US" smtClean="0"/>
              <a:t>11/11/2025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9F1318-576D-933E-0F31-47CE3DE9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8FCE08-4552-551B-53A5-66E15898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264-4BF6-4AC3-A823-D66A3262DD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8536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370BA6-125F-96BE-893A-57841524A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8399F7-6F1A-B37C-40E3-12FEDF7DC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6C3723-B634-47AC-7324-8E0F2DB1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A2C0-5F41-424C-A928-32A354D28B4B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5CE2F0-39D1-1BC0-9B0F-6CE67728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DAABF1-1080-2A31-FB20-51942F4F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ABAB3-5176-4C87-831B-DA5E96207B4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09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A4C12A-8DD0-FDBF-D896-293612710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78810D-05FE-9FFD-637C-394004F31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0E662BC-A0B8-5852-2455-978F4B119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FD3666A-F4CA-0962-98E8-6F815F352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4787B-A4E7-4670-A989-8C167F3A54BD}" type="datetime1">
              <a:rPr lang="en-US" smtClean="0"/>
              <a:t>11/11/2025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4C4F6D-7DA6-A39B-6CDC-81BD06A92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510115C-7350-B2FD-EAF7-1BDCA1C2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264-4BF6-4AC3-A823-D66A3262DD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3479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2533D8-DEF4-2DB8-8A3C-1818DC5F8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1F5203-B3FA-997D-F075-8535F7DB8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554691A-A10B-439E-A054-C3063C7AB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A451737-FE17-4906-9E12-1FE032ABD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699E1F4-38CA-52BE-D8DB-C9BA1F512D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29A3D5F-067A-9C07-FFD4-25EEC18CC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98A0-E60C-472A-B732-9431044CCBBC}" type="datetime1">
              <a:rPr lang="en-US" smtClean="0"/>
              <a:t>11/11/2025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DC937AD-793E-236E-8771-3087F1BFE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DC7B7AE-ACAA-E9EA-0F86-F65119BAF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264-4BF6-4AC3-A823-D66A3262DD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918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7D37AE-2ECF-3589-5C4B-D1946D9F1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C60EEF1-7E9D-E9D3-DA9E-EBCDD2AA9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F4E6-FB64-4101-B8C0-99D5E1F5C457}" type="datetime1">
              <a:rPr lang="en-US" smtClean="0"/>
              <a:t>11/11/2025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AD2143C-4062-C391-F0D1-9181F9962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AEF1ACF-F06B-1988-F474-7A359B40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264-4BF6-4AC3-A823-D66A3262DD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32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699A215-3B1B-BBF2-D531-4A9A350F9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259F-166B-4376-9E6D-5A134CFC1E0A}" type="datetime1">
              <a:rPr lang="en-US" smtClean="0"/>
              <a:t>11/11/2025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A3760E4-0E32-AF44-A23A-70C973002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FD6952-11E0-1D7E-05F2-C109BBC25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264-4BF6-4AC3-A823-D66A3262DD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4426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6B5D02-6B71-E220-FE98-9A37E2A3D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F9699A-6431-84CC-5581-B55FEB00A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77DF5B6-6FF8-A8D9-B12D-2C5CACBEC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16EC13E-4F0C-D73E-9A7F-07066909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6C544-10A0-44B2-A08D-CCA50B71B39C}" type="datetime1">
              <a:rPr lang="en-US" smtClean="0"/>
              <a:t>11/11/2025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32595AC-B74A-EF34-93CC-2CFEB6950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8686210-BA0C-DA98-6984-E8F3AEB1D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264-4BF6-4AC3-A823-D66A3262DD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86208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180184-A15A-1174-9107-1EA6AD60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8C0149D-D053-6F83-01DE-502E39C0EF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9D88DA4-7B25-9065-68F0-FB05EF0F2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04A0442-446F-8075-F76E-F34F8AE36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74DC-1990-4715-999B-222508C71D0A}" type="datetime1">
              <a:rPr lang="en-US" smtClean="0"/>
              <a:t>11/11/2025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D812006-43E9-6FE1-4C82-F7F7B03D8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E51E3A3-1B31-B722-A28A-3DBD2A7BC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264-4BF6-4AC3-A823-D66A3262DD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2982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A29232-2604-09C2-1F24-5F72187B1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845C561-89D8-8205-3FCB-3A97E89395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8ACE11-FAD4-258F-9991-6D6E8CAAE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C5C4-7342-4133-9D49-DCD897904427}" type="datetime1">
              <a:rPr lang="en-US" smtClean="0"/>
              <a:t>11/11/2025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A0E3E7-C966-4918-8104-6522E4A82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A7E4C0-EA35-7198-C10F-D155FBBFC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264-4BF6-4AC3-A823-D66A3262DD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0448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0910962-0C04-A1EB-C466-40584A8FB9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C22DD77-CFC0-0AE6-170D-8E12847C0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ABD507-D354-8809-B64A-B17BE4C49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14CC-D238-4F17-8E9F-D94A0C4EFE9E}" type="datetime1">
              <a:rPr lang="en-US" smtClean="0"/>
              <a:t>11/11/2025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D0018A-B47B-C6AB-BC6F-4960E90FB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3AC2A3-1E3E-1A98-FD49-AE9FDE413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264-4BF6-4AC3-A823-D66A3262DD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3051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0183-686C-45D6-A2BC-5DAF787EB126}" type="datetime1">
              <a:rPr lang="en-US" smtClean="0"/>
              <a:t>11/11/2025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64B8-333C-9446-A19E-890E6794A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17025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5C75-C8F5-4B54-A7B5-1995F0BC127F}" type="datetime1">
              <a:rPr lang="en-US" smtClean="0"/>
              <a:t>11/11/2025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64B8-333C-9446-A19E-890E6794A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0649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0CC194-1351-BD82-B581-F79E0AA9F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E82329-BCC3-B452-B60B-DE9BFF563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12F7C6-D0E1-ADC2-DD91-0AF5F7BA8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92A6-E3DB-4421-836A-06F76A1941A4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FD9F39-9272-7659-001D-19A8BF83E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01F0CE-6628-15A0-8CAB-99890A94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ABAB3-5176-4C87-831B-DA5E96207B4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078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B30DC-B2FB-45C1-A437-AF37F844EE36}" type="datetime1">
              <a:rPr lang="en-US" smtClean="0"/>
              <a:t>11/11/2025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64B8-333C-9446-A19E-890E6794A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986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30EAD-FE3F-4EAB-BA93-8220004694E0}" type="datetime1">
              <a:rPr lang="en-US" smtClean="0"/>
              <a:t>11/11/2025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64B8-333C-9446-A19E-890E6794A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9243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7524-5892-41A7-9887-059FF81FAC35}" type="datetime1">
              <a:rPr lang="en-US" smtClean="0"/>
              <a:t>11/11/2025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64B8-333C-9446-A19E-890E6794A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83136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7936B-D737-4C78-A5ED-574E5991CAE7}" type="datetime1">
              <a:rPr lang="en-US" smtClean="0"/>
              <a:t>11/11/2025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64B8-333C-9446-A19E-890E6794A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6818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9747-C144-414D-9EBD-511365603A0C}" type="datetime1">
              <a:rPr lang="en-US" smtClean="0"/>
              <a:t>11/11/2025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64B8-333C-9446-A19E-890E6794A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05415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F543-4972-4D6E-A3F2-7A4B84BC3BEA}" type="datetime1">
              <a:rPr lang="en-US" smtClean="0"/>
              <a:t>11/11/2025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64B8-333C-9446-A19E-890E6794A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4663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C34F6-7D9A-4348-8991-AC875F58B55B}" type="datetime1">
              <a:rPr lang="en-US" smtClean="0"/>
              <a:t>11/11/2025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64B8-333C-9446-A19E-890E6794A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5604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F6445-6DD8-4FD0-BC82-0F9D1E4C717E}" type="datetime1">
              <a:rPr lang="en-US" smtClean="0"/>
              <a:t>11/11/2025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64B8-333C-9446-A19E-890E6794A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891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CAF51-0844-475E-88DF-C93030939232}" type="datetime1">
              <a:rPr lang="en-US" smtClean="0"/>
              <a:t>11/11/2025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64B8-333C-9446-A19E-890E6794A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6340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260B-988D-4577-808D-869EA494EA23}" type="datetime1">
              <a:rPr lang="en-US" smtClean="0"/>
              <a:t>11/11/2025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F272-25C1-DB46-A47A-CDC831D99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83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16EE6F-8926-E173-03CE-97647BF75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A3296C-BA39-A31B-D4A5-24F4D200C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7345881-1E4A-E0D8-B59E-FBC5B4E9F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54A7220-35B7-C5FD-0850-31789C35C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D47B-637F-4B1E-81EE-3C918149B54A}" type="datetime1">
              <a:rPr lang="en-US" smtClean="0"/>
              <a:t>11/11/2025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5F94C7F-07EE-7E6B-CEBD-E28D25EAE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22168A0-5E31-3475-2AE7-B72502511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ABAB3-5176-4C87-831B-DA5E96207B4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21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92A42-9410-464A-9E88-F17FA92E8437}" type="datetime1">
              <a:rPr lang="en-US" smtClean="0"/>
              <a:t>11/11/2025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F272-25C1-DB46-A47A-CDC831D99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41711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D73E-5E2A-4F3D-80CA-496DB0D4638B}" type="datetime1">
              <a:rPr lang="en-US" smtClean="0"/>
              <a:t>11/11/2025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F272-25C1-DB46-A47A-CDC831D99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7378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7645-9000-4A65-8EFA-485D2E78407C}" type="datetime1">
              <a:rPr lang="en-US" smtClean="0"/>
              <a:t>11/11/2025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F272-25C1-DB46-A47A-CDC831D99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81596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77448-6C5B-4D01-A5F4-FB1F01B37974}" type="datetime1">
              <a:rPr lang="en-US" smtClean="0"/>
              <a:t>11/11/2025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F272-25C1-DB46-A47A-CDC831D99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462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A18FA-A664-40C0-B102-94417A197F08}" type="datetime1">
              <a:rPr lang="en-US" smtClean="0"/>
              <a:t>11/11/2025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F272-25C1-DB46-A47A-CDC831D99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80050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0188-D6A2-454D-B7B1-D6BB1E262FD9}" type="datetime1">
              <a:rPr lang="en-US" smtClean="0"/>
              <a:t>11/11/2025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F272-25C1-DB46-A47A-CDC831D99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6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01DE-18D8-46C0-BD98-D34928720FAD}" type="datetime1">
              <a:rPr lang="en-US" smtClean="0"/>
              <a:t>11/11/2025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F272-25C1-DB46-A47A-CDC831D99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92488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C45CF-1794-41AC-802E-BA565F1718E1}" type="datetime1">
              <a:rPr lang="en-US" smtClean="0"/>
              <a:t>11/11/2025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F272-25C1-DB46-A47A-CDC831D99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7361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D53E0-0AE4-4FE7-B785-F0F36089E9C7}" type="datetime1">
              <a:rPr lang="en-US" smtClean="0"/>
              <a:t>11/11/2025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F272-25C1-DB46-A47A-CDC831D99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89966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8309A-054A-45F6-8E21-C43D5BC3A980}" type="datetime1">
              <a:rPr lang="en-US" smtClean="0"/>
              <a:t>11/11/2025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F272-25C1-DB46-A47A-CDC831D99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4707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C519E1-621D-75F2-CD4C-6A1DCE6CE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1C02C75-ADA9-9818-FF89-B3F1CA8A0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4D3FF51-20E8-4661-4A2D-7D2952539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BD1F75B-22E1-DBF3-2766-4E63C6205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06FAB0D-7788-7890-8121-DF7A1D85B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A390742-6498-48BE-3537-E4D41042C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EA3B-42FB-4A91-9571-2280CE05378D}" type="datetime1">
              <a:rPr lang="en-US" smtClean="0"/>
              <a:t>11/11/2025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E8254C2-60BB-3238-C19E-18742BE26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8C6086A-82F6-23DF-224A-96AE8801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ABAB3-5176-4C87-831B-DA5E96207B4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761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956E-1F6F-4BBF-B7F0-33560FD49C7F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EBAE7-8DE3-479B-BDB6-860D9034F158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683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12A3-880B-4306-8EF7-28ABB7DE764E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EBAE7-8DE3-479B-BDB6-860D9034F158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115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2066-9487-4DE6-9D4F-489991BAC291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EBAE7-8DE3-479B-BDB6-860D9034F158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095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88C31-30B1-465D-893A-C7823CF5FEB9}" type="datetime1">
              <a:rPr lang="en-US" smtClean="0"/>
              <a:t>11/11/2025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EBAE7-8DE3-479B-BDB6-860D9034F158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3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B0B77-A375-4052-9D70-238662B38AD1}" type="datetime1">
              <a:rPr lang="en-US" smtClean="0"/>
              <a:t>11/11/2025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EBAE7-8DE3-479B-BDB6-860D9034F158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38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ED309-1AE4-434E-A431-A6E30381CDA6}" type="datetime1">
              <a:rPr lang="en-US" smtClean="0"/>
              <a:t>11/11/2025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EBAE7-8DE3-479B-BDB6-860D9034F158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444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5608-03CD-4D2E-A3BA-88B4B1DF0605}" type="datetime1">
              <a:rPr lang="en-US" smtClean="0"/>
              <a:t>11/11/2025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EBAE7-8DE3-479B-BDB6-860D9034F158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511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8B2A-3743-4159-803B-5AAEF0806649}" type="datetime1">
              <a:rPr lang="en-US" smtClean="0"/>
              <a:t>11/11/2025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EBAE7-8DE3-479B-BDB6-860D9034F158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897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E8E1B-DC33-4FAC-A243-ADE92E15639C}" type="datetime1">
              <a:rPr lang="en-US" smtClean="0"/>
              <a:t>11/11/2025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EBAE7-8DE3-479B-BDB6-860D9034F158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299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60C67-82A3-4FAD-A991-3CD375D9A5E6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EBAE7-8DE3-479B-BDB6-860D9034F158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02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B6A024-7F6B-B059-2367-C76F4E131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803623-A5FC-F871-EA71-97F508276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B0662-EBEF-495F-B02F-A3A1ACDE66BD}" type="datetime1">
              <a:rPr lang="en-US" smtClean="0"/>
              <a:t>11/11/2025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A779573-5C5F-5AD8-92E7-4A5C67DDD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91C9D4-3861-AA0C-9059-0791D6BDB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ABAB3-5176-4C87-831B-DA5E96207B4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626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9F48-8D39-4814-BE98-9FC0827115F1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EBAE7-8DE3-479B-BDB6-860D9034F158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99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C17D1-37A5-4647-B892-81697B888FA0}" type="datetime1">
              <a:rPr lang="en-US" smtClean="0"/>
              <a:t>11/11/2025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50827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8B930-462C-441C-9AA5-C5BC90280625}" type="datetime1">
              <a:rPr lang="en-US" smtClean="0"/>
              <a:t>11/11/2025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58829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14AD3-04E3-4605-8C1A-E7D1CBAEE7C1}" type="datetime1">
              <a:rPr lang="en-US" smtClean="0"/>
              <a:t>11/11/2025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95202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43F40-954E-41A6-9984-519C2F84FA34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98981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0F1FE-50C0-4A4A-9CB2-AB83D490D479}" type="datetime1">
              <a:rPr lang="en-US" smtClean="0"/>
              <a:t>11/11/2025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3100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1ED665E-D23D-D217-BF1A-ECD25AE9C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FECE-2C46-42AB-AD05-03FA5999D432}" type="datetime1">
              <a:rPr lang="en-US" smtClean="0"/>
              <a:t>11/11/2025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9AA7088-A084-22A2-693B-5BEBE8F4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D843521-AD14-D4F8-4196-76D7BD980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ABAB3-5176-4C87-831B-DA5E96207B4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32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6D6407-C9E9-AA86-BCE6-FA4248F87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48C35F-DBE3-5269-463E-BDC87D176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CDB82CC-65CA-1C5C-FE45-0D77A3894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736009A-D63B-9C4E-ED69-F249FDC2E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B737-1CBE-4FC0-AFB7-AB09A77E6575}" type="datetime1">
              <a:rPr lang="en-US" smtClean="0"/>
              <a:t>11/11/2025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6F8857-F0E2-F80D-D281-56F340BF1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F00AD17-B682-FB85-9A81-7EB310210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ABAB3-5176-4C87-831B-DA5E96207B4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3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12FC19-98BC-983E-806F-0D3BA3568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13AF96C-94BC-8CDE-54DB-6542A5336C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9341FDB-E3DB-0BD9-B89D-9C177DC65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A8FC438-DEF3-AA26-2596-84E08249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CA70-5EE0-491B-901E-5EC590A22211}" type="datetime1">
              <a:rPr lang="en-US" smtClean="0"/>
              <a:t>11/11/2025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32EE9CC-BB7C-2F57-423E-944786D09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7100989-07D4-C11D-B766-33019751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ABAB3-5176-4C87-831B-DA5E96207B4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E22C45C-CF98-18AC-6BA5-4BB75A90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B5C4321-D53E-1AC6-6D96-B8FDD1F07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EF3403-A4AA-199C-639B-BF9310F69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7C6B90-C721-4C0A-9236-B0AFCB74DDD4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5F3368-AFB1-0CF9-9D57-CC75CEA74E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AD7506-4905-FC2C-26EF-1D7581991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4ABAB3-5176-4C87-831B-DA5E96207B4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9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267" y="0"/>
            <a:ext cx="12192000" cy="436880"/>
          </a:xfrm>
          <a:custGeom>
            <a:avLst/>
            <a:gdLst/>
            <a:ahLst/>
            <a:cxnLst/>
            <a:rect l="l" t="t" r="r" b="b"/>
            <a:pathLst>
              <a:path w="9144000" h="327660">
                <a:moveTo>
                  <a:pt x="9143999" y="327299"/>
                </a:moveTo>
                <a:lnTo>
                  <a:pt x="0" y="3272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3272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5228" y="10413"/>
            <a:ext cx="10681545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223C8-F0F3-4419-AE63-A8B1CFFDF022}" type="datetime1">
              <a:rPr lang="en-US" smtClean="0"/>
              <a:t>11/11/2025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652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5E83CDA-D1AE-4F7F-2D56-AC14C6DC7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EF9C0FC-D915-7D82-8E0E-D8D4B05C9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B863CA-3B49-8B7A-2257-2EBAD51FA3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7A886-70BC-4229-8F84-CAE37331158C}" type="datetime1">
              <a:rPr lang="en-US" smtClean="0"/>
              <a:t>11/11/2025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21D4B7-FA2E-388B-F8F0-A53AEC11B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8A4260-6597-7979-0C61-A7332E4AA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C1264-4BF6-4AC3-A823-D66A3262DD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822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3AC1A-7533-4F4C-99A2-E0A71CD7DECC}" type="datetime1">
              <a:rPr lang="en-US" smtClean="0"/>
              <a:t>11/11/2025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164B8-333C-9446-A19E-890E6794A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507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DAB46-DE0D-4D3A-AB1C-585B8DED0530}" type="datetime1">
              <a:rPr lang="en-US" smtClean="0"/>
              <a:t>11/11/2025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8F272-25C1-DB46-A47A-CDC831D99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2952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A03E8-FF9E-4818-922B-0787862EFFFD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EBAE7-8DE3-479B-BDB6-860D9034F158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5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352348"/>
            <a:ext cx="12191999" cy="50564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63"/>
            <a:ext cx="12191999" cy="11933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8902" y="1203452"/>
            <a:ext cx="3099435" cy="299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0C0FF-9296-4DF4-B666-3D73FC8D1829}" type="datetime1">
              <a:rPr lang="en-US" smtClean="0"/>
              <a:t>11/11/2025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790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6.jp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46.jp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tiff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g"/><Relationship Id="rId7" Type="http://schemas.openxmlformats.org/officeDocument/2006/relationships/image" Target="../media/image61.png"/><Relationship Id="rId12" Type="http://schemas.openxmlformats.org/officeDocument/2006/relationships/image" Target="../media/image66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0.jp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jp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13" Type="http://schemas.openxmlformats.org/officeDocument/2006/relationships/image" Target="../media/image74.jpg"/><Relationship Id="rId3" Type="http://schemas.openxmlformats.org/officeDocument/2006/relationships/image" Target="../media/image67.jpg"/><Relationship Id="rId7" Type="http://schemas.openxmlformats.org/officeDocument/2006/relationships/image" Target="../media/image71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0.jpg"/><Relationship Id="rId11" Type="http://schemas.openxmlformats.org/officeDocument/2006/relationships/image" Target="../media/image58.png"/><Relationship Id="rId5" Type="http://schemas.openxmlformats.org/officeDocument/2006/relationships/image" Target="../media/image69.png"/><Relationship Id="rId10" Type="http://schemas.openxmlformats.org/officeDocument/2006/relationships/image" Target="../media/image57.jpg"/><Relationship Id="rId4" Type="http://schemas.openxmlformats.org/officeDocument/2006/relationships/image" Target="../media/image68.jpg"/><Relationship Id="rId9" Type="http://schemas.openxmlformats.org/officeDocument/2006/relationships/image" Target="../media/image56.jpg"/><Relationship Id="rId14" Type="http://schemas.openxmlformats.org/officeDocument/2006/relationships/image" Target="../media/image7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7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8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6.jpg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C6F07B-69BA-EEAB-8354-00D0774587F4}"/>
              </a:ext>
            </a:extLst>
          </p:cNvPr>
          <p:cNvSpPr txBox="1"/>
          <p:nvPr/>
        </p:nvSpPr>
        <p:spPr>
          <a:xfrm>
            <a:off x="510988" y="2247653"/>
            <a:ext cx="11170024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70C0"/>
                </a:solidFill>
                <a:cs typeface="Biome" panose="020B0503030204020804" pitchFamily="34" charset="0"/>
              </a:rPr>
              <a:t>3.3 </a:t>
            </a:r>
            <a:r>
              <a:rPr lang="it-IT" sz="2800" dirty="0" err="1">
                <a:solidFill>
                  <a:srgbClr val="0070C0"/>
                </a:solidFill>
                <a:cs typeface="Biome" panose="020B0503030204020804" pitchFamily="34" charset="0"/>
              </a:rPr>
              <a:t>Bioastronomia</a:t>
            </a:r>
            <a:r>
              <a:rPr lang="it-IT" sz="2800" dirty="0">
                <a:solidFill>
                  <a:srgbClr val="0070C0"/>
                </a:solidFill>
                <a:cs typeface="Biome" panose="020B0503030204020804" pitchFamily="34" charset="0"/>
              </a:rPr>
              <a:t>, Astrobiologia e Astrofisica di laboratorio</a:t>
            </a:r>
          </a:p>
          <a:p>
            <a:endParaRPr lang="it-IT" dirty="0">
              <a:cs typeface="Biome" panose="020B0503030204020804" pitchFamily="34" charset="0"/>
            </a:endParaRPr>
          </a:p>
          <a:p>
            <a:r>
              <a:rPr lang="it-IT" dirty="0">
                <a:cs typeface="Biome" panose="020B0503030204020804" pitchFamily="34" charset="0"/>
              </a:rPr>
              <a:t>Riccardo Giovanni Urso</a:t>
            </a:r>
          </a:p>
          <a:p>
            <a:r>
              <a:rPr lang="it-IT" dirty="0">
                <a:cs typeface="Biome" panose="020B0503030204020804" pitchFamily="34" charset="0"/>
              </a:rPr>
              <a:t>INAF-Osservatorio Astrofisico di Catania</a:t>
            </a:r>
          </a:p>
          <a:p>
            <a:endParaRPr lang="it-IT" dirty="0">
              <a:cs typeface="Biome" panose="020B0503030204020804" pitchFamily="34" charset="0"/>
            </a:endParaRPr>
          </a:p>
          <a:p>
            <a:r>
              <a:rPr lang="it-IT" dirty="0">
                <a:cs typeface="Biome" panose="020B0503030204020804" pitchFamily="34" charset="0"/>
              </a:rPr>
              <a:t>Riunione 2025 del Raggruppamento Scientifico Nazionale 3 ‘Sole e Sistema Solare’</a:t>
            </a:r>
          </a:p>
          <a:p>
            <a:r>
              <a:rPr lang="it-IT" dirty="0">
                <a:cs typeface="Biome" panose="020B0503030204020804" pitchFamily="34" charset="0"/>
              </a:rPr>
              <a:t>Università Tor Vergata – Macroarea Scienze MM. FF. NN.</a:t>
            </a:r>
          </a:p>
          <a:p>
            <a:endParaRPr lang="it-IT" dirty="0">
              <a:cs typeface="Biome" panose="020B0503030204020804" pitchFamily="34" charset="0"/>
            </a:endParaRPr>
          </a:p>
          <a:p>
            <a:endParaRPr lang="it-IT" dirty="0">
              <a:cs typeface="Biome" panose="020B05030302040208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57D3C5C-1D71-7689-92B5-33B2D67E60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8596" y="27090"/>
            <a:ext cx="2341516" cy="105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70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67E823-6972-419F-91B7-064482F1D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-426511"/>
            <a:ext cx="12191999" cy="1487345"/>
          </a:xfrm>
        </p:spPr>
        <p:txBody>
          <a:bodyPr>
            <a:normAutofit/>
          </a:bodyPr>
          <a:lstStyle/>
          <a:p>
            <a:r>
              <a:rPr lang="en-US" sz="4000" b="1" dirty="0"/>
              <a:t>Sample Return Analysis </a:t>
            </a:r>
            <a:r>
              <a:rPr lang="en-US" sz="2800" b="1" dirty="0"/>
              <a:t>(P.I. E. </a:t>
            </a:r>
            <a:r>
              <a:rPr lang="en-US" sz="2800" b="1" dirty="0" err="1"/>
              <a:t>Palomba</a:t>
            </a:r>
            <a:r>
              <a:rPr lang="en-US" sz="2800" b="1" dirty="0"/>
              <a:t>)</a:t>
            </a:r>
            <a:br>
              <a:rPr lang="en-US" sz="1600" dirty="0"/>
            </a:br>
            <a:r>
              <a:rPr lang="it-IT" sz="2200" b="1" i="1" u="sng" dirty="0"/>
              <a:t>Bioastronomia, Astrobiologia, e Astrofisica di Laboratorio</a:t>
            </a:r>
            <a:endParaRPr lang="en-NL" b="1" i="1" u="sng" dirty="0"/>
          </a:p>
        </p:txBody>
      </p:sp>
      <p:pic>
        <p:nvPicPr>
          <p:cNvPr id="4" name="Picture 2" descr="File:Logo unifi.jpg - Wikipedia">
            <a:extLst>
              <a:ext uri="{FF2B5EF4-FFF2-40B4-BE49-F238E27FC236}">
                <a16:creationId xmlns:a16="http://schemas.microsoft.com/office/drawing/2014/main" id="{F497BA69-6549-4371-9E4E-15A17F051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206" y="136048"/>
            <a:ext cx="779452" cy="8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AFCE19B-3CE8-4F8A-AB60-87C533D625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388"/>
            <a:ext cx="1498862" cy="9947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5DE2AE4-0BBD-4C25-9DBC-F7B3C67E4C7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33" y="23324"/>
            <a:ext cx="940269" cy="77815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0BD6807-0D8A-4458-86A0-86AFFB054C61}"/>
              </a:ext>
            </a:extLst>
          </p:cNvPr>
          <p:cNvSpPr txBox="1"/>
          <p:nvPr/>
        </p:nvSpPr>
        <p:spPr>
          <a:xfrm>
            <a:off x="8587184" y="1019534"/>
            <a:ext cx="343127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1600" dirty="0"/>
              <a:t>Il principale obiettivo  è studiare la composizione e l’ evoluzione di asteroidi e comete tramite analisi in laboratorio. </a:t>
            </a:r>
          </a:p>
          <a:p>
            <a:pPr lvl="0" algn="just"/>
            <a:r>
              <a:rPr lang="it-IT" sz="1600" dirty="0">
                <a:cs typeface="Arial" panose="020B0604020202020204" pitchFamily="34" charset="0"/>
              </a:rPr>
              <a:t>L</a:t>
            </a:r>
            <a:r>
              <a:rPr lang="it-IT" sz="1600" b="1" dirty="0">
                <a:cs typeface="Arial" panose="020B0604020202020204" pitchFamily="34" charset="0"/>
              </a:rPr>
              <a:t>'analisi dei campioni di </a:t>
            </a:r>
            <a:r>
              <a:rPr lang="it-IT" sz="1600" b="1" dirty="0" err="1">
                <a:cs typeface="Arial" panose="020B0604020202020204" pitchFamily="34" charset="0"/>
              </a:rPr>
              <a:t>Ryugu</a:t>
            </a:r>
            <a:r>
              <a:rPr lang="it-IT" sz="1600" b="1" dirty="0">
                <a:cs typeface="Arial" panose="020B0604020202020204" pitchFamily="34" charset="0"/>
              </a:rPr>
              <a:t>/</a:t>
            </a:r>
            <a:r>
              <a:rPr lang="it-IT" sz="1600" b="1" dirty="0" err="1">
                <a:cs typeface="Arial" panose="020B0604020202020204" pitchFamily="34" charset="0"/>
              </a:rPr>
              <a:t>Bennu</a:t>
            </a:r>
            <a:r>
              <a:rPr lang="it-IT" sz="1600" dirty="0">
                <a:cs typeface="Arial" panose="020B0604020202020204" pitchFamily="34" charset="0"/>
              </a:rPr>
              <a:t> riportati a Terra (</a:t>
            </a:r>
            <a:r>
              <a:rPr lang="it-IT" sz="1600" b="1" dirty="0">
                <a:cs typeface="Arial" panose="020B0604020202020204" pitchFamily="34" charset="0"/>
              </a:rPr>
              <a:t>Hayabusa2/ OSIRIS-</a:t>
            </a:r>
            <a:r>
              <a:rPr lang="it-IT" sz="1600" b="1" dirty="0" err="1">
                <a:cs typeface="Arial" panose="020B0604020202020204" pitchFamily="34" charset="0"/>
              </a:rPr>
              <a:t>REx</a:t>
            </a:r>
            <a:r>
              <a:rPr lang="it-IT" sz="1600" dirty="0">
                <a:cs typeface="Arial" panose="020B0604020202020204" pitchFamily="34" charset="0"/>
              </a:rPr>
              <a:t>) permette di avere un ground-truth dei risultati ottenuti da remote sensing.</a:t>
            </a:r>
          </a:p>
          <a:p>
            <a:pPr lvl="0" algn="just"/>
            <a:r>
              <a:rPr lang="it-IT" sz="1600" dirty="0">
                <a:cs typeface="Arial" panose="020B0604020202020204" pitchFamily="34" charset="0"/>
              </a:rPr>
              <a:t>L’analisi delle </a:t>
            </a:r>
            <a:r>
              <a:rPr lang="it-IT" sz="1600" b="1" dirty="0">
                <a:cs typeface="Arial" panose="020B0604020202020204" pitchFamily="34" charset="0"/>
              </a:rPr>
              <a:t>particelle interplanetarie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b="1" dirty="0">
                <a:cs typeface="Arial" panose="020B0604020202020204" pitchFamily="34" charset="0"/>
              </a:rPr>
              <a:t>(</a:t>
            </a:r>
            <a:r>
              <a:rPr lang="it-IT" sz="1600" b="1" dirty="0" err="1">
                <a:cs typeface="Arial" panose="020B0604020202020204" pitchFamily="34" charset="0"/>
              </a:rPr>
              <a:t>Interplanetary</a:t>
            </a:r>
            <a:r>
              <a:rPr lang="it-IT" sz="1600" b="1" dirty="0">
                <a:cs typeface="Arial" panose="020B0604020202020204" pitchFamily="34" charset="0"/>
              </a:rPr>
              <a:t> dust </a:t>
            </a:r>
            <a:r>
              <a:rPr lang="it-IT" sz="1600" b="1" dirty="0" err="1">
                <a:cs typeface="Arial" panose="020B0604020202020204" pitchFamily="34" charset="0"/>
              </a:rPr>
              <a:t>particles</a:t>
            </a:r>
            <a:r>
              <a:rPr lang="it-IT" sz="1600" b="1" dirty="0">
                <a:cs typeface="Arial" panose="020B0604020202020204" pitchFamily="34" charset="0"/>
              </a:rPr>
              <a:t> - </a:t>
            </a:r>
            <a:r>
              <a:rPr lang="it-IT" sz="1600" b="1" dirty="0" err="1">
                <a:cs typeface="Arial" panose="020B0604020202020204" pitchFamily="34" charset="0"/>
              </a:rPr>
              <a:t>IDPs</a:t>
            </a:r>
            <a:r>
              <a:rPr lang="it-IT" sz="1600" b="1" dirty="0">
                <a:cs typeface="Arial" panose="020B0604020202020204" pitchFamily="34" charset="0"/>
              </a:rPr>
              <a:t>)</a:t>
            </a:r>
            <a:r>
              <a:rPr lang="it-IT" sz="1600" dirty="0">
                <a:cs typeface="Arial" panose="020B0604020202020204" pitchFamily="34" charset="0"/>
              </a:rPr>
              <a:t> permette di comprendere la natura di comete, asteroidi e altri corpi.  </a:t>
            </a:r>
          </a:p>
          <a:p>
            <a:pPr lvl="0" algn="just"/>
            <a:r>
              <a:rPr lang="it-IT" sz="1600" dirty="0">
                <a:cs typeface="Arial" panose="020B0604020202020204" pitchFamily="34" charset="0"/>
              </a:rPr>
              <a:t>Le </a:t>
            </a:r>
            <a:r>
              <a:rPr lang="it-IT" sz="1600" dirty="0" err="1">
                <a:cs typeface="Arial" panose="020B0604020202020204" pitchFamily="34" charset="0"/>
              </a:rPr>
              <a:t>IDPs</a:t>
            </a:r>
            <a:r>
              <a:rPr lang="it-IT" sz="1600" dirty="0">
                <a:cs typeface="Arial" panose="020B0604020202020204" pitchFamily="34" charset="0"/>
              </a:rPr>
              <a:t> sono sufficientemente piccole e decelerano abbastanza rapidamente quando cadono nell'atmosfera terrestre e possono essere raccolte con aerei ad alta quota.</a:t>
            </a:r>
          </a:p>
          <a:p>
            <a:pPr lvl="0" algn="just"/>
            <a:r>
              <a:rPr lang="en-US" sz="1600" b="1" dirty="0" err="1">
                <a:cs typeface="Arial" panose="020B0604020202020204" pitchFamily="34" charset="0"/>
              </a:rPr>
              <a:t>Istituti</a:t>
            </a:r>
            <a:r>
              <a:rPr lang="en-US" sz="1600" b="1" dirty="0">
                <a:cs typeface="Arial" panose="020B0604020202020204" pitchFamily="34" charset="0"/>
              </a:rPr>
              <a:t> </a:t>
            </a:r>
            <a:r>
              <a:rPr lang="en-US" sz="1600" b="1" dirty="0" err="1">
                <a:cs typeface="Arial" panose="020B0604020202020204" pitchFamily="34" charset="0"/>
              </a:rPr>
              <a:t>coinvolti</a:t>
            </a:r>
            <a:r>
              <a:rPr lang="en-US" sz="1600" b="1" dirty="0">
                <a:cs typeface="Arial" panose="020B0604020202020204" pitchFamily="34" charset="0"/>
              </a:rPr>
              <a:t>:</a:t>
            </a:r>
          </a:p>
          <a:p>
            <a:pPr lvl="0"/>
            <a:r>
              <a:rPr lang="en-US" sz="1600" b="1" dirty="0">
                <a:cs typeface="Arial" panose="020B0604020202020204" pitchFamily="34" charset="0"/>
              </a:rPr>
              <a:t>INAF-IAPS di Roma; </a:t>
            </a:r>
            <a:r>
              <a:rPr lang="en-US" sz="1600" b="1" dirty="0" err="1">
                <a:cs typeface="Arial" panose="020B0604020202020204" pitchFamily="34" charset="0"/>
              </a:rPr>
              <a:t>Università</a:t>
            </a:r>
            <a:r>
              <a:rPr lang="en-US" sz="1600" b="1" dirty="0">
                <a:cs typeface="Arial" panose="020B0604020202020204" pitchFamily="34" charset="0"/>
              </a:rPr>
              <a:t> di Firenze; INFN </a:t>
            </a:r>
            <a:r>
              <a:rPr lang="en-US" sz="1600" b="1" dirty="0" err="1">
                <a:cs typeface="Arial" panose="020B0604020202020204" pitchFamily="34" charset="0"/>
              </a:rPr>
              <a:t>Frascati</a:t>
            </a:r>
            <a:r>
              <a:rPr lang="en-US" sz="1600" b="1" dirty="0">
                <a:cs typeface="Arial" panose="020B0604020202020204" pitchFamily="34" charset="0"/>
              </a:rPr>
              <a:t>. </a:t>
            </a:r>
            <a:endParaRPr lang="en-NL" sz="1600" dirty="0">
              <a:cs typeface="Arial" panose="020B0604020202020204" pitchFamily="34" charset="0"/>
            </a:endParaRPr>
          </a:p>
        </p:txBody>
      </p:sp>
      <p:pic>
        <p:nvPicPr>
          <p:cNvPr id="16" name="Google Shape;108;p3">
            <a:extLst>
              <a:ext uri="{FF2B5EF4-FFF2-40B4-BE49-F238E27FC236}">
                <a16:creationId xmlns:a16="http://schemas.microsoft.com/office/drawing/2014/main" id="{131ACB99-1053-49A5-AA02-4F61B7D6AF9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2585" y="2739303"/>
            <a:ext cx="2410185" cy="1713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9;p3">
            <a:extLst>
              <a:ext uri="{FF2B5EF4-FFF2-40B4-BE49-F238E27FC236}">
                <a16:creationId xmlns:a16="http://schemas.microsoft.com/office/drawing/2014/main" id="{2DD7684F-BB7E-4E84-B6BF-6EAFAB2BF14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53802" y="4493304"/>
            <a:ext cx="1830168" cy="19521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10;p3">
            <a:extLst>
              <a:ext uri="{FF2B5EF4-FFF2-40B4-BE49-F238E27FC236}">
                <a16:creationId xmlns:a16="http://schemas.microsoft.com/office/drawing/2014/main" id="{6B5B534B-78A2-41E9-B9E8-FB3322EBD24E}"/>
              </a:ext>
            </a:extLst>
          </p:cNvPr>
          <p:cNvSpPr txBox="1"/>
          <p:nvPr/>
        </p:nvSpPr>
        <p:spPr>
          <a:xfrm>
            <a:off x="2592522" y="3030393"/>
            <a:ext cx="149144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C0242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0.7mg;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1.712mm</a:t>
            </a:r>
            <a:endParaRPr dirty="0"/>
          </a:p>
        </p:txBody>
      </p:sp>
      <p:sp>
        <p:nvSpPr>
          <p:cNvPr id="19" name="Google Shape;111;p3">
            <a:extLst>
              <a:ext uri="{FF2B5EF4-FFF2-40B4-BE49-F238E27FC236}">
                <a16:creationId xmlns:a16="http://schemas.microsoft.com/office/drawing/2014/main" id="{AC2AE178-9AAD-4326-9067-32CF605630E8}"/>
              </a:ext>
            </a:extLst>
          </p:cNvPr>
          <p:cNvSpPr txBox="1"/>
          <p:nvPr/>
        </p:nvSpPr>
        <p:spPr>
          <a:xfrm>
            <a:off x="1104354" y="5284209"/>
            <a:ext cx="149144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A0226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1.9mg;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2.288mm</a:t>
            </a:r>
            <a:endParaRPr dirty="0"/>
          </a:p>
        </p:txBody>
      </p:sp>
      <p:sp>
        <p:nvSpPr>
          <p:cNvPr id="20" name="Google Shape;112;p3">
            <a:extLst>
              <a:ext uri="{FF2B5EF4-FFF2-40B4-BE49-F238E27FC236}">
                <a16:creationId xmlns:a16="http://schemas.microsoft.com/office/drawing/2014/main" id="{BF8B73EE-D30D-4278-BF09-FD025F133D56}"/>
              </a:ext>
            </a:extLst>
          </p:cNvPr>
          <p:cNvSpPr/>
          <p:nvPr/>
        </p:nvSpPr>
        <p:spPr>
          <a:xfrm>
            <a:off x="668088" y="2387982"/>
            <a:ext cx="285219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2th AO for Hayabusa2 Samples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113;p3">
            <a:extLst>
              <a:ext uri="{FF2B5EF4-FFF2-40B4-BE49-F238E27FC236}">
                <a16:creationId xmlns:a16="http://schemas.microsoft.com/office/drawing/2014/main" id="{1CC6C942-8E14-4E3F-BC80-D620C44638A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50385" y="2100917"/>
            <a:ext cx="664427" cy="36205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14;p3">
            <a:extLst>
              <a:ext uri="{FF2B5EF4-FFF2-40B4-BE49-F238E27FC236}">
                <a16:creationId xmlns:a16="http://schemas.microsoft.com/office/drawing/2014/main" id="{939D0733-CF33-437F-99AC-A24BABDBB5AB}"/>
              </a:ext>
            </a:extLst>
          </p:cNvPr>
          <p:cNvSpPr/>
          <p:nvPr/>
        </p:nvSpPr>
        <p:spPr>
          <a:xfrm>
            <a:off x="187964" y="1343401"/>
            <a:ext cx="4022303" cy="5353235"/>
          </a:xfrm>
          <a:prstGeom prst="rect">
            <a:avLst/>
          </a:prstGeom>
          <a:noFill/>
          <a:ln w="5715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0D66000D-DDC0-48D9-A547-AED6794A09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4070" y="2854547"/>
            <a:ext cx="3655290" cy="3177884"/>
          </a:xfrm>
          <a:prstGeom prst="rect">
            <a:avLst/>
          </a:prstGeom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0212C160-EE97-49C0-B382-7E2E1F9D72D8}"/>
              </a:ext>
            </a:extLst>
          </p:cNvPr>
          <p:cNvSpPr/>
          <p:nvPr/>
        </p:nvSpPr>
        <p:spPr>
          <a:xfrm>
            <a:off x="4478922" y="2406043"/>
            <a:ext cx="3020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Geminids</a:t>
            </a:r>
            <a:r>
              <a:rPr lang="it-IT" b="1" dirty="0"/>
              <a:t> </a:t>
            </a:r>
            <a:r>
              <a:rPr lang="it-IT" b="1" dirty="0" err="1"/>
              <a:t>Cosmic</a:t>
            </a:r>
            <a:r>
              <a:rPr lang="it-IT" b="1" dirty="0"/>
              <a:t> Dust</a:t>
            </a:r>
          </a:p>
        </p:txBody>
      </p:sp>
      <p:pic>
        <p:nvPicPr>
          <p:cNvPr id="1026" name="Picture 2" descr="File:NASA logo.svg - Wikipedia">
            <a:extLst>
              <a:ext uri="{FF2B5EF4-FFF2-40B4-BE49-F238E27FC236}">
                <a16:creationId xmlns:a16="http://schemas.microsoft.com/office/drawing/2014/main" id="{DF6CDC57-2DA8-49B0-9052-28A4A2CA8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87" y="2056942"/>
            <a:ext cx="998595" cy="83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114;p3">
            <a:extLst>
              <a:ext uri="{FF2B5EF4-FFF2-40B4-BE49-F238E27FC236}">
                <a16:creationId xmlns:a16="http://schemas.microsoft.com/office/drawing/2014/main" id="{50E01009-7DDE-40A2-B2B6-180A1545142A}"/>
              </a:ext>
            </a:extLst>
          </p:cNvPr>
          <p:cNvSpPr/>
          <p:nvPr/>
        </p:nvSpPr>
        <p:spPr>
          <a:xfrm>
            <a:off x="4410341" y="1352365"/>
            <a:ext cx="4022303" cy="5353235"/>
          </a:xfrm>
          <a:prstGeom prst="rect">
            <a:avLst/>
          </a:prstGeom>
          <a:noFill/>
          <a:ln w="57150" cap="flat" cmpd="sng">
            <a:solidFill>
              <a:schemeClr val="accent6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A5F14F37-2715-4037-B2F4-FFCFA2E5206A}"/>
              </a:ext>
            </a:extLst>
          </p:cNvPr>
          <p:cNvSpPr/>
          <p:nvPr/>
        </p:nvSpPr>
        <p:spPr>
          <a:xfrm>
            <a:off x="749431" y="1368532"/>
            <a:ext cx="3093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>
                <a:solidFill>
                  <a:srgbClr val="0070C0"/>
                </a:solidFill>
              </a:rPr>
              <a:t>Ryugu</a:t>
            </a:r>
            <a:r>
              <a:rPr lang="it-IT" sz="2400" b="1" dirty="0">
                <a:solidFill>
                  <a:srgbClr val="0070C0"/>
                </a:solidFill>
              </a:rPr>
              <a:t>/</a:t>
            </a:r>
            <a:r>
              <a:rPr lang="it-IT" sz="2400" b="1" dirty="0" err="1">
                <a:solidFill>
                  <a:srgbClr val="0070C0"/>
                </a:solidFill>
              </a:rPr>
              <a:t>Bennu</a:t>
            </a:r>
            <a:r>
              <a:rPr lang="it-IT" sz="2400" b="1" dirty="0">
                <a:solidFill>
                  <a:srgbClr val="0070C0"/>
                </a:solidFill>
              </a:rPr>
              <a:t> </a:t>
            </a:r>
            <a:r>
              <a:rPr lang="it-IT" sz="2400" b="1" dirty="0" err="1">
                <a:solidFill>
                  <a:srgbClr val="0070C0"/>
                </a:solidFill>
              </a:rPr>
              <a:t>particles</a:t>
            </a:r>
            <a:endParaRPr lang="it-IT" sz="2400" b="1" dirty="0">
              <a:solidFill>
                <a:srgbClr val="0070C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37032F8-88A1-4CF7-B115-C5B30F1B75A5}"/>
              </a:ext>
            </a:extLst>
          </p:cNvPr>
          <p:cNvSpPr/>
          <p:nvPr/>
        </p:nvSpPr>
        <p:spPr>
          <a:xfrm>
            <a:off x="4871751" y="1284905"/>
            <a:ext cx="30906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Interstellar </a:t>
            </a:r>
          </a:p>
          <a:p>
            <a:pPr algn="ctr"/>
            <a:r>
              <a:rPr lang="it-IT" sz="2400" b="1" dirty="0" err="1">
                <a:solidFill>
                  <a:schemeClr val="accent6">
                    <a:lumMod val="50000"/>
                  </a:schemeClr>
                </a:solidFill>
              </a:rPr>
              <a:t>Cosmic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 Dust Collection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07F1C373-AC9C-4EAF-BD0C-6B88E38FEFFF}"/>
              </a:ext>
            </a:extLst>
          </p:cNvPr>
          <p:cNvSpPr/>
          <p:nvPr/>
        </p:nvSpPr>
        <p:spPr>
          <a:xfrm>
            <a:off x="6378440" y="6077394"/>
            <a:ext cx="1758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b="1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W7321-A-15,0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0ED07C-B241-40E7-A5E8-761A19AC2FFF}"/>
              </a:ext>
            </a:extLst>
          </p:cNvPr>
          <p:cNvSpPr txBox="1"/>
          <p:nvPr/>
        </p:nvSpPr>
        <p:spPr>
          <a:xfrm>
            <a:off x="186612" y="6428792"/>
            <a:ext cx="2596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Large Grant INAF: P.I. Ernesto Palomba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5A1CB57-6295-4889-9476-741FAF9BAC84}"/>
              </a:ext>
            </a:extLst>
          </p:cNvPr>
          <p:cNvSpPr/>
          <p:nvPr/>
        </p:nvSpPr>
        <p:spPr>
          <a:xfrm>
            <a:off x="4420559" y="6444733"/>
            <a:ext cx="14454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/>
              <a:t>P.I. Ernesto Palomba</a:t>
            </a:r>
          </a:p>
        </p:txBody>
      </p:sp>
      <p:pic>
        <p:nvPicPr>
          <p:cNvPr id="9" name="Picture 2" descr="INFN - Laboratori Nazionali di Frascati | Frascat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936" y="83044"/>
            <a:ext cx="964525" cy="96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109C30D-8716-12BE-F29C-F86D7438C675}"/>
              </a:ext>
            </a:extLst>
          </p:cNvPr>
          <p:cNvSpPr txBox="1"/>
          <p:nvPr/>
        </p:nvSpPr>
        <p:spPr>
          <a:xfrm>
            <a:off x="130655" y="944399"/>
            <a:ext cx="568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contributo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F.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Dirri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E. Palomba, C.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Gisellu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M. Angrisani)</a:t>
            </a:r>
          </a:p>
        </p:txBody>
      </p:sp>
    </p:spTree>
    <p:extLst>
      <p:ext uri="{BB962C8B-B14F-4D97-AF65-F5344CB8AC3E}">
        <p14:creationId xmlns:p14="http://schemas.microsoft.com/office/powerpoint/2010/main" val="250473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43463" y="342699"/>
            <a:ext cx="793191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90000"/>
              </a:lnSpc>
              <a:spcBef>
                <a:spcPct val="50000"/>
              </a:spcBef>
            </a:pPr>
            <a:r>
              <a:rPr lang="en-US" sz="3200" dirty="0" err="1">
                <a:solidFill>
                  <a:srgbClr val="0000FF"/>
                </a:solidFill>
                <a:latin typeface="Calibri"/>
              </a:rPr>
              <a:t>Realizzazione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di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una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Curation Facility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Italiana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per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campioni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di Sample Return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63B8BE0-5A04-86A4-1ED0-6FF73F73B9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1997" y="140905"/>
            <a:ext cx="2341516" cy="105591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9A11306-8A6A-4E94-432C-E7371EBC7224}"/>
              </a:ext>
            </a:extLst>
          </p:cNvPr>
          <p:cNvSpPr txBox="1"/>
          <p:nvPr/>
        </p:nvSpPr>
        <p:spPr>
          <a:xfrm>
            <a:off x="443462" y="1463398"/>
            <a:ext cx="7121637" cy="2390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585"/>
            <a:r>
              <a:rPr lang="it-IT" sz="1867" dirty="0">
                <a:solidFill>
                  <a:prstClr val="black"/>
                </a:solidFill>
                <a:latin typeface="Calibri"/>
              </a:rPr>
              <a:t>È in corso la progettazione in ambito edilizio, urbanistico e tecnico-scientifico di una </a:t>
            </a:r>
            <a:r>
              <a:rPr lang="it-IT" sz="1867" b="1" dirty="0" err="1">
                <a:solidFill>
                  <a:srgbClr val="0600FF"/>
                </a:solidFill>
                <a:latin typeface="Calibri"/>
              </a:rPr>
              <a:t>Curation</a:t>
            </a:r>
            <a:r>
              <a:rPr lang="it-IT" sz="1867" b="1" dirty="0">
                <a:solidFill>
                  <a:srgbClr val="0600FF"/>
                </a:solidFill>
                <a:latin typeface="Calibri"/>
              </a:rPr>
              <a:t> Facility </a:t>
            </a:r>
            <a:r>
              <a:rPr lang="it-IT" sz="1867" dirty="0">
                <a:solidFill>
                  <a:prstClr val="black"/>
                </a:solidFill>
                <a:latin typeface="Calibri"/>
              </a:rPr>
              <a:t>Italiana che ospiti materiale extraterrestre (meteoriti e materiale derivante da missioni sample-</a:t>
            </a:r>
            <a:r>
              <a:rPr lang="it-IT" sz="1867" dirty="0" err="1">
                <a:solidFill>
                  <a:prstClr val="black"/>
                </a:solidFill>
                <a:latin typeface="Calibri"/>
              </a:rPr>
              <a:t>return</a:t>
            </a:r>
            <a:r>
              <a:rPr lang="it-IT" sz="1867" dirty="0">
                <a:solidFill>
                  <a:prstClr val="black"/>
                </a:solidFill>
                <a:latin typeface="Calibri"/>
              </a:rPr>
              <a:t>) e analoghi terrestri da realizzare nel territorio del </a:t>
            </a:r>
            <a:r>
              <a:rPr lang="it-IT" sz="1867" b="1" dirty="0">
                <a:solidFill>
                  <a:srgbClr val="0600FF"/>
                </a:solidFill>
                <a:latin typeface="Calibri"/>
              </a:rPr>
              <a:t>comune di Prato</a:t>
            </a:r>
            <a:r>
              <a:rPr lang="it-IT" sz="1867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pPr algn="just" defTabSz="609585"/>
            <a:r>
              <a:rPr lang="it-IT" sz="1867" dirty="0">
                <a:solidFill>
                  <a:prstClr val="black"/>
                </a:solidFill>
                <a:latin typeface="Calibri"/>
              </a:rPr>
              <a:t>Tale struttura avrà il compito di </a:t>
            </a:r>
            <a:r>
              <a:rPr lang="it-IT" sz="1867" b="1" dirty="0">
                <a:solidFill>
                  <a:srgbClr val="0600FF"/>
                </a:solidFill>
                <a:latin typeface="Calibri"/>
              </a:rPr>
              <a:t>ricevere, caratterizzare, studiare, conservare e gestire</a:t>
            </a:r>
            <a:r>
              <a:rPr lang="it-IT" sz="1867" dirty="0">
                <a:solidFill>
                  <a:prstClr val="black"/>
                </a:solidFill>
                <a:latin typeface="Calibri"/>
              </a:rPr>
              <a:t> i campioni planetari, incluse le meteoriti e i campioni analoghi.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1AD64E9-8D4F-0BDC-DCDE-F2A87F8E1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1116" y="1352206"/>
            <a:ext cx="4310737" cy="230316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3641C5F-C86B-1743-44AE-B09FA311991B}"/>
              </a:ext>
            </a:extLst>
          </p:cNvPr>
          <p:cNvSpPr txBox="1"/>
          <p:nvPr/>
        </p:nvSpPr>
        <p:spPr>
          <a:xfrm>
            <a:off x="443461" y="3884574"/>
            <a:ext cx="11650051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it-IT" sz="1867" dirty="0">
                <a:solidFill>
                  <a:prstClr val="black"/>
                </a:solidFill>
                <a:latin typeface="Calibri"/>
              </a:rPr>
              <a:t>La </a:t>
            </a:r>
            <a:r>
              <a:rPr lang="it-IT" sz="1867" dirty="0" err="1">
                <a:solidFill>
                  <a:prstClr val="black"/>
                </a:solidFill>
                <a:latin typeface="Calibri"/>
              </a:rPr>
              <a:t>Curation</a:t>
            </a:r>
            <a:r>
              <a:rPr lang="it-IT" sz="1867" dirty="0">
                <a:solidFill>
                  <a:prstClr val="black"/>
                </a:solidFill>
                <a:latin typeface="Calibri"/>
              </a:rPr>
              <a:t> Facility sarà </a:t>
            </a:r>
            <a:r>
              <a:rPr lang="it-IT" sz="1867" b="1" dirty="0">
                <a:solidFill>
                  <a:srgbClr val="0600FF"/>
                </a:solidFill>
                <a:latin typeface="Calibri"/>
              </a:rPr>
              <a:t>un’infrastruttura nazionale</a:t>
            </a:r>
            <a:r>
              <a:rPr lang="it-IT" sz="1867" dirty="0">
                <a:solidFill>
                  <a:prstClr val="black"/>
                </a:solidFill>
                <a:latin typeface="Calibri"/>
              </a:rPr>
              <a:t>, a servizio della comunità scientifica nazionale e internazionale.  </a:t>
            </a:r>
          </a:p>
          <a:p>
            <a:pPr defTabSz="609585"/>
            <a:r>
              <a:rPr lang="it-IT" sz="1867" dirty="0">
                <a:solidFill>
                  <a:prstClr val="black"/>
                </a:solidFill>
                <a:latin typeface="Calibri"/>
              </a:rPr>
              <a:t>Il consorzio comprende l’Agenzia Spaziale Italiana (ASI), la Regione Toscana, il Comune di Prato, l’Università degli Studi di Firenze (</a:t>
            </a:r>
            <a:r>
              <a:rPr lang="it-IT" sz="1867" dirty="0" err="1">
                <a:solidFill>
                  <a:prstClr val="black"/>
                </a:solidFill>
                <a:latin typeface="Calibri"/>
              </a:rPr>
              <a:t>UniFi</a:t>
            </a:r>
            <a:r>
              <a:rPr lang="it-IT" sz="1867" dirty="0">
                <a:solidFill>
                  <a:prstClr val="black"/>
                </a:solidFill>
                <a:latin typeface="Calibri"/>
              </a:rPr>
              <a:t>), l’Università degli Studi di Pisa (</a:t>
            </a:r>
            <a:r>
              <a:rPr lang="it-IT" sz="1867" dirty="0" err="1">
                <a:solidFill>
                  <a:prstClr val="black"/>
                </a:solidFill>
                <a:latin typeface="Calibri"/>
              </a:rPr>
              <a:t>UniPi</a:t>
            </a:r>
            <a:r>
              <a:rPr lang="it-IT" sz="1867" dirty="0">
                <a:solidFill>
                  <a:prstClr val="black"/>
                </a:solidFill>
                <a:latin typeface="Calibri"/>
              </a:rPr>
              <a:t>) e l’Istituto Nazionale di Astrofisica (INAF).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1F1B003-3A54-B5D5-014C-6A8A2C89FDE3}"/>
              </a:ext>
            </a:extLst>
          </p:cNvPr>
          <p:cNvSpPr txBox="1"/>
          <p:nvPr/>
        </p:nvSpPr>
        <p:spPr>
          <a:xfrm>
            <a:off x="7671115" y="3244334"/>
            <a:ext cx="2687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it-IT" sz="1600" dirty="0">
                <a:solidFill>
                  <a:prstClr val="white"/>
                </a:solidFill>
                <a:latin typeface="Calibri"/>
              </a:rPr>
              <a:t>JAXA </a:t>
            </a:r>
            <a:r>
              <a:rPr lang="it-IT" sz="1600" dirty="0" err="1">
                <a:solidFill>
                  <a:prstClr val="white"/>
                </a:solidFill>
                <a:latin typeface="Calibri"/>
              </a:rPr>
              <a:t>Curation</a:t>
            </a:r>
            <a:r>
              <a:rPr lang="it-IT" sz="1600" dirty="0">
                <a:solidFill>
                  <a:prstClr val="white"/>
                </a:solidFill>
                <a:latin typeface="Calibri"/>
              </a:rPr>
              <a:t> Facility – Japan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C4BE6EA-757F-8842-E596-D8D330340C80}"/>
              </a:ext>
            </a:extLst>
          </p:cNvPr>
          <p:cNvSpPr txBox="1"/>
          <p:nvPr/>
        </p:nvSpPr>
        <p:spPr>
          <a:xfrm>
            <a:off x="443462" y="4930521"/>
            <a:ext cx="11538391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it-IT" sz="1867" b="1" dirty="0">
                <a:solidFill>
                  <a:srgbClr val="0600FF"/>
                </a:solidFill>
                <a:latin typeface="Calibri"/>
              </a:rPr>
              <a:t>Criticità: </a:t>
            </a:r>
            <a:r>
              <a:rPr lang="it-IT" sz="1867" dirty="0">
                <a:solidFill>
                  <a:prstClr val="black"/>
                </a:solidFill>
                <a:latin typeface="Calibri"/>
              </a:rPr>
              <a:t>Queste strutture sono progettate per durare 50 anni o più. La struttura deve investire fin da subito in </a:t>
            </a:r>
            <a:r>
              <a:rPr lang="it-IT" sz="1867" b="1" dirty="0">
                <a:solidFill>
                  <a:srgbClr val="0600FF"/>
                </a:solidFill>
                <a:latin typeface="Calibri"/>
              </a:rPr>
              <a:t>programmi di </a:t>
            </a:r>
            <a:r>
              <a:rPr lang="it-IT" sz="1867" b="1" dirty="0" err="1">
                <a:solidFill>
                  <a:srgbClr val="0600FF"/>
                </a:solidFill>
                <a:latin typeface="Calibri"/>
              </a:rPr>
              <a:t>mentorship</a:t>
            </a:r>
            <a:r>
              <a:rPr lang="it-IT" sz="1867" b="1" dirty="0">
                <a:solidFill>
                  <a:srgbClr val="0600FF"/>
                </a:solidFill>
                <a:latin typeface="Calibri"/>
              </a:rPr>
              <a:t> e formazione continua</a:t>
            </a:r>
            <a:r>
              <a:rPr lang="it-IT" sz="1867" dirty="0">
                <a:solidFill>
                  <a:prstClr val="black"/>
                </a:solidFill>
                <a:latin typeface="Calibri"/>
              </a:rPr>
              <a:t>, creando "apprendisti" che possano affiancare il personale esperto per anni. Non basta conservare i campioni; bisogna conservare come sono stati maneggiati. È necessario un rigoroso sistema di "</a:t>
            </a:r>
            <a:r>
              <a:rPr lang="it-IT" sz="1867" b="1" dirty="0">
                <a:solidFill>
                  <a:srgbClr val="0600FF"/>
                </a:solidFill>
                <a:latin typeface="Calibri"/>
              </a:rPr>
              <a:t>data </a:t>
            </a:r>
            <a:r>
              <a:rPr lang="it-IT" sz="1867" b="1" dirty="0" err="1">
                <a:solidFill>
                  <a:srgbClr val="0600FF"/>
                </a:solidFill>
                <a:latin typeface="Calibri"/>
              </a:rPr>
              <a:t>curation</a:t>
            </a:r>
            <a:r>
              <a:rPr lang="it-IT" sz="1867" dirty="0">
                <a:solidFill>
                  <a:prstClr val="black"/>
                </a:solidFill>
                <a:latin typeface="Calibri"/>
              </a:rPr>
              <a:t>" che documenti ogni singola procedura, analisi e decisione presa, per permettere agli scienziati futuri di comprendere il contesto dei dati.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3611C727-814E-9DE7-AE8A-07C94ACC4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611" y="104975"/>
            <a:ext cx="1604612" cy="1085660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E95C5FB-5CBD-E979-A761-6CF8D2868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64B8-333C-9446-A19E-890E6794AD74}" type="slidenum">
              <a:rPr lang="it-IT" smtClean="0"/>
              <a:t>11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5CFA01D-FB14-E051-CFAA-C2FC2A11CF05}"/>
              </a:ext>
            </a:extLst>
          </p:cNvPr>
          <p:cNvSpPr txBox="1"/>
          <p:nvPr/>
        </p:nvSpPr>
        <p:spPr>
          <a:xfrm>
            <a:off x="5688714" y="851568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(contributo J. R. Brucato)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006971" y="13885"/>
            <a:ext cx="14242060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/>
              <a:t>Spettroscopia</a:t>
            </a:r>
            <a:r>
              <a:rPr spc="-53" dirty="0"/>
              <a:t> </a:t>
            </a:r>
            <a:r>
              <a:rPr dirty="0"/>
              <a:t>di</a:t>
            </a:r>
            <a:r>
              <a:rPr spc="-47" dirty="0"/>
              <a:t> </a:t>
            </a:r>
            <a:r>
              <a:rPr b="1" u="heavy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superfici</a:t>
            </a:r>
            <a:r>
              <a:rPr b="1" spc="-40" dirty="0"/>
              <a:t> </a:t>
            </a:r>
            <a:r>
              <a:rPr u="none" dirty="0"/>
              <a:t>delle</a:t>
            </a:r>
            <a:r>
              <a:rPr spc="-40" dirty="0"/>
              <a:t> </a:t>
            </a:r>
            <a:r>
              <a:rPr b="1" u="heavy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lune</a:t>
            </a:r>
            <a:r>
              <a:rPr b="1" u="heavy" spc="-53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b="1" u="heavy" dirty="0" err="1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ghiacciate</a:t>
            </a:r>
            <a:r>
              <a:rPr u="none" dirty="0"/>
              <a:t>:</a:t>
            </a:r>
            <a:r>
              <a:rPr spc="-40" dirty="0"/>
              <a:t> </a:t>
            </a:r>
            <a:r>
              <a:rPr b="1" u="heavy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analoghi</a:t>
            </a:r>
            <a:r>
              <a:rPr b="1" spc="-40" dirty="0"/>
              <a:t> </a:t>
            </a:r>
            <a:r>
              <a:rPr u="none" dirty="0"/>
              <a:t>di</a:t>
            </a:r>
            <a:r>
              <a:rPr spc="-53" dirty="0"/>
              <a:t> </a:t>
            </a:r>
            <a:r>
              <a:rPr u="none" dirty="0"/>
              <a:t>laboratorio</a:t>
            </a:r>
            <a:r>
              <a:rPr spc="-40" dirty="0"/>
              <a:t> </a:t>
            </a:r>
            <a:r>
              <a:rPr i="1" u="none" dirty="0">
                <a:latin typeface="Arial"/>
                <a:cs typeface="Arial"/>
              </a:rPr>
              <a:t>@PLab</a:t>
            </a:r>
            <a:r>
              <a:rPr i="1" spc="-53" dirty="0"/>
              <a:t> </a:t>
            </a:r>
            <a:r>
              <a:rPr i="1" u="none" dirty="0">
                <a:latin typeface="Arial"/>
                <a:cs typeface="Arial"/>
              </a:rPr>
              <a:t>-</a:t>
            </a:r>
            <a:r>
              <a:rPr i="1" spc="-53" dirty="0"/>
              <a:t> </a:t>
            </a:r>
            <a:r>
              <a:rPr i="1" spc="-27" dirty="0"/>
              <a:t>IAPS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16599" y="1478267"/>
            <a:ext cx="5860627" cy="4235027"/>
            <a:chOff x="87449" y="1108700"/>
            <a:chExt cx="4395470" cy="31762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699" y="2195667"/>
              <a:ext cx="2772117" cy="208093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1574" y="2191542"/>
              <a:ext cx="2780665" cy="2089785"/>
            </a:xfrm>
            <a:custGeom>
              <a:avLst/>
              <a:gdLst/>
              <a:ahLst/>
              <a:cxnLst/>
              <a:rect l="l" t="t" r="r" b="b"/>
              <a:pathLst>
                <a:path w="2780665" h="2089785">
                  <a:moveTo>
                    <a:pt x="0" y="0"/>
                  </a:moveTo>
                  <a:lnTo>
                    <a:pt x="2780367" y="0"/>
                  </a:lnTo>
                  <a:lnTo>
                    <a:pt x="2780367" y="2089189"/>
                  </a:lnTo>
                  <a:lnTo>
                    <a:pt x="0" y="2089189"/>
                  </a:lnTo>
                  <a:lnTo>
                    <a:pt x="0" y="0"/>
                  </a:lnTo>
                  <a:close/>
                </a:path>
              </a:pathLst>
            </a:custGeom>
            <a:ln w="82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80242" y="1116950"/>
              <a:ext cx="2593945" cy="167439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876117" y="1112825"/>
              <a:ext cx="2602230" cy="1682750"/>
            </a:xfrm>
            <a:custGeom>
              <a:avLst/>
              <a:gdLst/>
              <a:ahLst/>
              <a:cxnLst/>
              <a:rect l="l" t="t" r="r" b="b"/>
              <a:pathLst>
                <a:path w="2602229" h="1682750">
                  <a:moveTo>
                    <a:pt x="0" y="0"/>
                  </a:moveTo>
                  <a:lnTo>
                    <a:pt x="2602195" y="0"/>
                  </a:lnTo>
                  <a:lnTo>
                    <a:pt x="2602195" y="1682642"/>
                  </a:lnTo>
                  <a:lnTo>
                    <a:pt x="0" y="1682642"/>
                  </a:lnTo>
                  <a:lnTo>
                    <a:pt x="0" y="0"/>
                  </a:lnTo>
                  <a:close/>
                </a:path>
              </a:pathLst>
            </a:custGeom>
            <a:ln w="82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90347" y="2076289"/>
            <a:ext cx="1961727" cy="63246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333" i="1" u="sng" kern="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Piattaforma</a:t>
            </a:r>
            <a:r>
              <a:rPr sz="1333" i="1" u="sng" kern="0" spc="-67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1333" i="1" u="sng" kern="0" spc="-13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sperimentale:</a:t>
            </a:r>
            <a:endParaRPr sz="133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marR="344585" defTabSz="1219170"/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Microscopio</a:t>
            </a:r>
            <a:r>
              <a:rPr sz="1333" kern="0" spc="-4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spc="-47" dirty="0">
                <a:solidFill>
                  <a:srgbClr val="595959"/>
                </a:solidFill>
                <a:latin typeface="Arial"/>
                <a:cs typeface="Arial"/>
              </a:rPr>
              <a:t>FT-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IR</a:t>
            </a:r>
            <a:r>
              <a:rPr sz="1333" kern="0" spc="-4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spc="-67" dirty="0">
                <a:solidFill>
                  <a:srgbClr val="595959"/>
                </a:solidFill>
                <a:latin typeface="Arial"/>
                <a:cs typeface="Arial"/>
              </a:rPr>
              <a:t>→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e</a:t>
            </a:r>
            <a:r>
              <a:rPr sz="1333" kern="0" spc="-33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cryocella</a:t>
            </a:r>
            <a:r>
              <a:rPr sz="1333" kern="0" spc="-2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spc="-67" dirty="0">
                <a:solidFill>
                  <a:srgbClr val="595959"/>
                </a:solidFill>
                <a:latin typeface="Arial"/>
                <a:cs typeface="Arial"/>
              </a:rPr>
              <a:t>↓</a:t>
            </a:r>
            <a:endParaRPr sz="133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06367" y="3884093"/>
            <a:ext cx="1818640" cy="12478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12700" defTabSz="1219170">
              <a:spcBef>
                <a:spcPts val="133"/>
              </a:spcBef>
            </a:pPr>
            <a:r>
              <a:rPr sz="1333" i="1" u="sng" kern="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Range</a:t>
            </a:r>
            <a:r>
              <a:rPr sz="1333" i="1" u="sng" kern="0" spc="-4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1333" i="1" u="sng" kern="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di</a:t>
            </a:r>
            <a:r>
              <a:rPr sz="1333" i="1" u="sng" kern="0" spc="-33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1333" i="1" u="sng" kern="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temperatura</a:t>
            </a:r>
            <a:r>
              <a:rPr sz="1333" i="1" u="sng" kern="0" spc="-33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1333" i="1" u="sng" kern="0" spc="-67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e</a:t>
            </a:r>
            <a:r>
              <a:rPr sz="1333" i="1" kern="0" spc="-6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i="1" u="sng" kern="0" spc="-13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pressione:</a:t>
            </a:r>
            <a:endParaRPr sz="13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marR="6773" defTabSz="1219170"/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P</a:t>
            </a:r>
            <a:r>
              <a:rPr sz="1333" kern="0" spc="-4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tra</a:t>
            </a:r>
            <a:r>
              <a:rPr sz="1333" kern="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ambiente</a:t>
            </a:r>
            <a:r>
              <a:rPr sz="1333" kern="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(1</a:t>
            </a:r>
            <a:r>
              <a:rPr sz="1333" kern="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bar)</a:t>
            </a:r>
            <a:r>
              <a:rPr sz="1333" kern="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spc="-67" dirty="0">
                <a:solidFill>
                  <a:srgbClr val="595959"/>
                </a:solidFill>
                <a:latin typeface="Arial"/>
                <a:cs typeface="Arial"/>
              </a:rPr>
              <a:t>e </a:t>
            </a:r>
            <a:r>
              <a:rPr sz="1333" kern="0" spc="-13" dirty="0">
                <a:solidFill>
                  <a:srgbClr val="595959"/>
                </a:solidFill>
                <a:latin typeface="Arial"/>
                <a:cs typeface="Arial"/>
              </a:rPr>
              <a:t>1E-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3 </a:t>
            </a:r>
            <a:r>
              <a:rPr sz="1333" kern="0" spc="-27" dirty="0">
                <a:solidFill>
                  <a:srgbClr val="595959"/>
                </a:solidFill>
                <a:latin typeface="Arial"/>
                <a:cs typeface="Arial"/>
              </a:rPr>
              <a:t>mbar</a:t>
            </a:r>
            <a:endParaRPr sz="13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marR="6773" defTabSz="1219170"/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T</a:t>
            </a:r>
            <a:r>
              <a:rPr sz="1333" kern="0" spc="-4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tra</a:t>
            </a:r>
            <a:r>
              <a:rPr sz="1333" kern="0" spc="-2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ambiente</a:t>
            </a:r>
            <a:r>
              <a:rPr sz="1333" kern="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(297K)</a:t>
            </a:r>
            <a:r>
              <a:rPr sz="1333" kern="0" spc="-2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spc="-67" dirty="0">
                <a:solidFill>
                  <a:srgbClr val="595959"/>
                </a:solidFill>
                <a:latin typeface="Arial"/>
                <a:cs typeface="Arial"/>
              </a:rPr>
              <a:t>e </a:t>
            </a:r>
            <a:r>
              <a:rPr sz="1333" kern="0" spc="-33" dirty="0">
                <a:solidFill>
                  <a:srgbClr val="595959"/>
                </a:solidFill>
                <a:latin typeface="Arial"/>
                <a:cs typeface="Arial"/>
              </a:rPr>
              <a:t>80K</a:t>
            </a:r>
            <a:endParaRPr sz="1333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06367" y="5306493"/>
            <a:ext cx="1529080" cy="42733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333" i="1" u="sng" kern="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Copertura</a:t>
            </a:r>
            <a:r>
              <a:rPr sz="1333" i="1" u="sng" kern="0" spc="-53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1333" i="1" u="sng" kern="0" spc="-13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spettrale:</a:t>
            </a:r>
            <a:endParaRPr sz="133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defTabSz="1219170"/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0.35</a:t>
            </a:r>
            <a:r>
              <a:rPr sz="1333" kern="0" spc="-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-</a:t>
            </a:r>
            <a:r>
              <a:rPr sz="1333" kern="0" spc="-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20</a:t>
            </a:r>
            <a:r>
              <a:rPr sz="1333" kern="0" spc="-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spc="-33" dirty="0">
                <a:solidFill>
                  <a:srgbClr val="595959"/>
                </a:solidFill>
                <a:latin typeface="Arial"/>
                <a:cs typeface="Arial"/>
              </a:rPr>
              <a:t>μm</a:t>
            </a:r>
            <a:endParaRPr sz="133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90399" y="551484"/>
            <a:ext cx="5927" cy="6089227"/>
          </a:xfrm>
          <a:custGeom>
            <a:avLst/>
            <a:gdLst/>
            <a:ahLst/>
            <a:cxnLst/>
            <a:rect l="l" t="t" r="r" b="b"/>
            <a:pathLst>
              <a:path w="4445" h="4566920">
                <a:moveTo>
                  <a:pt x="4199" y="0"/>
                </a:moveTo>
                <a:lnTo>
                  <a:pt x="0" y="4566299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pPr defTabSz="1219170"/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212203" y="3429000"/>
            <a:ext cx="5838613" cy="0"/>
          </a:xfrm>
          <a:custGeom>
            <a:avLst/>
            <a:gdLst/>
            <a:ahLst/>
            <a:cxnLst/>
            <a:rect l="l" t="t" r="r" b="b"/>
            <a:pathLst>
              <a:path w="4378959">
                <a:moveTo>
                  <a:pt x="0" y="0"/>
                </a:moveTo>
                <a:lnTo>
                  <a:pt x="437849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pPr defTabSz="1219170"/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76985" y="778683"/>
            <a:ext cx="2570480" cy="9201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 marR="40639" algn="ctr" defTabSz="1219170">
              <a:spcBef>
                <a:spcPts val="133"/>
              </a:spcBef>
            </a:pPr>
            <a:r>
              <a:rPr sz="1467" kern="0" dirty="0">
                <a:solidFill>
                  <a:srgbClr val="595959"/>
                </a:solidFill>
                <a:latin typeface="Arial"/>
                <a:cs typeface="Arial"/>
              </a:rPr>
              <a:t>Sali</a:t>
            </a:r>
            <a:r>
              <a:rPr sz="1467" kern="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67" kern="0" spc="-13" dirty="0">
                <a:solidFill>
                  <a:srgbClr val="595959"/>
                </a:solidFill>
                <a:latin typeface="Arial"/>
                <a:cs typeface="Arial"/>
              </a:rPr>
              <a:t>idrati</a:t>
            </a:r>
            <a:r>
              <a:rPr sz="1467" kern="0" spc="-53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67" kern="0" dirty="0">
                <a:solidFill>
                  <a:srgbClr val="595959"/>
                </a:solidFill>
                <a:latin typeface="Arial"/>
                <a:cs typeface="Arial"/>
              </a:rPr>
              <a:t>come</a:t>
            </a:r>
            <a:r>
              <a:rPr sz="1467" kern="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67" kern="0" spc="-13" dirty="0">
                <a:solidFill>
                  <a:srgbClr val="595959"/>
                </a:solidFill>
                <a:latin typeface="Arial"/>
                <a:cs typeface="Arial"/>
              </a:rPr>
              <a:t>analoghi </a:t>
            </a:r>
            <a:r>
              <a:rPr sz="1467" kern="0" spc="-27" dirty="0">
                <a:solidFill>
                  <a:srgbClr val="595959"/>
                </a:solidFill>
                <a:latin typeface="Arial"/>
                <a:cs typeface="Arial"/>
              </a:rPr>
              <a:t>della </a:t>
            </a:r>
            <a:r>
              <a:rPr sz="1467" kern="0" dirty="0">
                <a:solidFill>
                  <a:srgbClr val="595959"/>
                </a:solidFill>
                <a:latin typeface="Arial"/>
                <a:cs typeface="Arial"/>
              </a:rPr>
              <a:t>componente</a:t>
            </a:r>
            <a:r>
              <a:rPr sz="1467" kern="0" spc="-4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67" kern="0" spc="-13" dirty="0">
                <a:solidFill>
                  <a:srgbClr val="595959"/>
                </a:solidFill>
                <a:latin typeface="Arial"/>
                <a:cs typeface="Arial"/>
              </a:rPr>
              <a:t>minerale</a:t>
            </a:r>
            <a:r>
              <a:rPr sz="1467" kern="0" spc="-33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67" kern="0" spc="-13" dirty="0">
                <a:solidFill>
                  <a:srgbClr val="595959"/>
                </a:solidFill>
                <a:latin typeface="Arial"/>
                <a:cs typeface="Arial"/>
              </a:rPr>
              <a:t>della superficie</a:t>
            </a:r>
            <a:r>
              <a:rPr sz="1467" kern="0" spc="-33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67" kern="0" dirty="0">
                <a:solidFill>
                  <a:srgbClr val="595959"/>
                </a:solidFill>
                <a:latin typeface="Arial"/>
                <a:cs typeface="Arial"/>
              </a:rPr>
              <a:t>delle</a:t>
            </a:r>
            <a:r>
              <a:rPr sz="1467" kern="0" spc="-33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67" kern="0" spc="-13" dirty="0">
                <a:solidFill>
                  <a:srgbClr val="595959"/>
                </a:solidFill>
                <a:latin typeface="Arial"/>
                <a:cs typeface="Arial"/>
              </a:rPr>
              <a:t>lune.</a:t>
            </a:r>
            <a:endParaRPr sz="1467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50799" algn="ctr" defTabSz="1219170"/>
            <a:r>
              <a:rPr sz="1467" u="sng" kern="0" spc="-13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</a:rPr>
              <a:t>Esaidrite</a:t>
            </a:r>
            <a:r>
              <a:rPr sz="1467" kern="0" dirty="0">
                <a:solidFill>
                  <a:srgbClr val="0097A7"/>
                </a:solidFill>
                <a:latin typeface="Arial"/>
                <a:cs typeface="Arial"/>
              </a:rPr>
              <a:t> </a:t>
            </a:r>
            <a:r>
              <a:rPr sz="1467" kern="0" spc="-13" dirty="0">
                <a:solidFill>
                  <a:srgbClr val="595959"/>
                </a:solidFill>
                <a:latin typeface="Arial"/>
                <a:cs typeface="Arial"/>
              </a:rPr>
              <a:t>(MgSO</a:t>
            </a:r>
            <a:r>
              <a:rPr sz="1400" kern="0" spc="-20" baseline="-31746" dirty="0">
                <a:solidFill>
                  <a:srgbClr val="595959"/>
                </a:solidFill>
                <a:latin typeface="Arial"/>
                <a:cs typeface="Arial"/>
              </a:rPr>
              <a:t>4</a:t>
            </a:r>
            <a:r>
              <a:rPr sz="1467" kern="0" spc="-13" dirty="0">
                <a:solidFill>
                  <a:srgbClr val="595959"/>
                </a:solidFill>
                <a:latin typeface="Arial"/>
                <a:cs typeface="Arial"/>
              </a:rPr>
              <a:t>)</a:t>
            </a:r>
            <a:endParaRPr sz="1467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93517" y="876861"/>
            <a:ext cx="2886287" cy="2222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InGaAs</a:t>
            </a:r>
            <a:r>
              <a:rPr sz="1333" kern="0" spc="-13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+</a:t>
            </a:r>
            <a:r>
              <a:rPr sz="1333" kern="0" spc="-13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CaF</a:t>
            </a:r>
            <a:r>
              <a:rPr sz="1333" kern="0" spc="48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Beamsplitter</a:t>
            </a:r>
            <a:r>
              <a:rPr sz="1333" kern="0" spc="-13" dirty="0">
                <a:solidFill>
                  <a:srgbClr val="595959"/>
                </a:solidFill>
                <a:latin typeface="Arial"/>
                <a:cs typeface="Arial"/>
              </a:rPr>
              <a:t> (VISNIR)</a:t>
            </a:r>
            <a:endParaRPr sz="133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71156" y="996805"/>
            <a:ext cx="2330027" cy="301791"/>
          </a:xfrm>
          <a:prstGeom prst="rect">
            <a:avLst/>
          </a:prstGeom>
        </p:spPr>
        <p:txBody>
          <a:bodyPr vert="horz" wrap="square" lIns="0" tIns="19472" rIns="0" bIns="0" rtlCol="0">
            <a:spAutoFit/>
          </a:bodyPr>
          <a:lstStyle/>
          <a:p>
            <a:pPr marR="623978" algn="ctr" defTabSz="1219170">
              <a:lnSpc>
                <a:spcPts val="833"/>
              </a:lnSpc>
              <a:spcBef>
                <a:spcPts val="152"/>
              </a:spcBef>
            </a:pPr>
            <a:r>
              <a:rPr sz="867" kern="0" spc="-67" dirty="0">
                <a:solidFill>
                  <a:srgbClr val="595959"/>
                </a:solidFill>
                <a:latin typeface="Arial"/>
                <a:cs typeface="Arial"/>
              </a:rPr>
              <a:t>2</a:t>
            </a:r>
            <a:endParaRPr sz="867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defTabSz="1219170">
              <a:lnSpc>
                <a:spcPts val="1400"/>
              </a:lnSpc>
            </a:pP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MCT</a:t>
            </a:r>
            <a:r>
              <a:rPr sz="1333" kern="0" spc="-4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+</a:t>
            </a:r>
            <a:r>
              <a:rPr sz="1333" kern="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KBr</a:t>
            </a:r>
            <a:r>
              <a:rPr sz="1333" kern="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Beamsplitter</a:t>
            </a:r>
            <a:r>
              <a:rPr sz="1333" kern="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spc="-13" dirty="0">
                <a:solidFill>
                  <a:srgbClr val="595959"/>
                </a:solidFill>
                <a:latin typeface="Arial"/>
                <a:cs typeface="Arial"/>
              </a:rPr>
              <a:t>(MIR)</a:t>
            </a:r>
            <a:endParaRPr sz="133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03220" y="4037567"/>
            <a:ext cx="1777211" cy="221253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6223058" y="5991539"/>
            <a:ext cx="407247" cy="121337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8467" rIns="0" bIns="0" rtlCol="0">
            <a:spAutoFit/>
          </a:bodyPr>
          <a:lstStyle/>
          <a:p>
            <a:pPr marL="27939" defTabSz="1219170">
              <a:spcBef>
                <a:spcPts val="67"/>
              </a:spcBef>
            </a:pPr>
            <a:r>
              <a:rPr sz="733" i="1" kern="0" dirty="0">
                <a:solidFill>
                  <a:srgbClr val="FFFFFF"/>
                </a:solidFill>
                <a:latin typeface="MS PGothic"/>
                <a:cs typeface="MS PGothic"/>
              </a:rPr>
              <a:t>∼</a:t>
            </a:r>
            <a:r>
              <a:rPr sz="733" i="1" kern="0" dirty="0">
                <a:solidFill>
                  <a:srgbClr val="FFFFFF"/>
                </a:solidFill>
                <a:latin typeface="Calibri"/>
                <a:cs typeface="Calibri"/>
              </a:rPr>
              <a:t>250</a:t>
            </a:r>
            <a:r>
              <a:rPr sz="733" i="1" kern="0" spc="7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33" i="1" kern="0" spc="-33" dirty="0">
                <a:solidFill>
                  <a:srgbClr val="FFFFFF"/>
                </a:solidFill>
                <a:latin typeface="Calibri"/>
                <a:cs typeface="Calibri"/>
              </a:rPr>
              <a:t>μm</a:t>
            </a:r>
            <a:endParaRPr sz="73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87899" y="6255295"/>
            <a:ext cx="1605280" cy="42733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spcBef>
                <a:spcPts val="133"/>
              </a:spcBef>
            </a:pP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↑</a:t>
            </a:r>
            <a:r>
              <a:rPr sz="1333" kern="0" spc="-93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Agglomerato</a:t>
            </a:r>
            <a:r>
              <a:rPr sz="1333" kern="0" spc="-6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spc="-33" dirty="0">
                <a:solidFill>
                  <a:srgbClr val="595959"/>
                </a:solidFill>
                <a:latin typeface="Arial"/>
                <a:cs typeface="Arial"/>
              </a:rPr>
              <a:t>di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cianobatteri</a:t>
            </a:r>
            <a:r>
              <a:rPr sz="1333" kern="0" spc="-8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spc="-13" dirty="0">
                <a:solidFill>
                  <a:srgbClr val="595959"/>
                </a:solidFill>
                <a:latin typeface="Arial"/>
                <a:cs typeface="Arial"/>
              </a:rPr>
              <a:t>essiccati</a:t>
            </a:r>
            <a:endParaRPr sz="133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49859" y="1715883"/>
            <a:ext cx="125099" cy="170699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8063799" y="4350606"/>
            <a:ext cx="1778000" cy="1855893"/>
            <a:chOff x="6047849" y="3262954"/>
            <a:chExt cx="1333500" cy="1391920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47849" y="3262954"/>
              <a:ext cx="1332899" cy="130949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440857" y="4633824"/>
              <a:ext cx="547370" cy="0"/>
            </a:xfrm>
            <a:custGeom>
              <a:avLst/>
              <a:gdLst/>
              <a:ahLst/>
              <a:cxnLst/>
              <a:rect l="l" t="t" r="r" b="b"/>
              <a:pathLst>
                <a:path w="547370">
                  <a:moveTo>
                    <a:pt x="0" y="0"/>
                  </a:moveTo>
                  <a:lnTo>
                    <a:pt x="546899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6397631" y="46180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5" y="31465"/>
                  </a:moveTo>
                  <a:lnTo>
                    <a:pt x="0" y="15732"/>
                  </a:lnTo>
                  <a:lnTo>
                    <a:pt x="43225" y="0"/>
                  </a:lnTo>
                  <a:lnTo>
                    <a:pt x="43225" y="3146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6397631" y="46180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5" y="0"/>
                  </a:moveTo>
                  <a:lnTo>
                    <a:pt x="0" y="15732"/>
                  </a:lnTo>
                  <a:lnTo>
                    <a:pt x="43225" y="31465"/>
                  </a:lnTo>
                  <a:lnTo>
                    <a:pt x="43225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6987757" y="46180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5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6987757" y="46180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5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5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376071" y="2958936"/>
            <a:ext cx="1078653" cy="1402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800" kern="0" dirty="0">
                <a:solidFill>
                  <a:srgbClr val="666666"/>
                </a:solidFill>
                <a:latin typeface="Arial"/>
                <a:cs typeface="Arial"/>
              </a:rPr>
              <a:t>Grain</a:t>
            </a:r>
            <a:r>
              <a:rPr sz="800" kern="0" spc="-40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800" kern="0" dirty="0">
                <a:solidFill>
                  <a:srgbClr val="666666"/>
                </a:solidFill>
                <a:latin typeface="Arial"/>
                <a:cs typeface="Arial"/>
              </a:rPr>
              <a:t>size:</a:t>
            </a:r>
            <a:r>
              <a:rPr sz="800" kern="0" spc="-33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800" kern="0" spc="-27" dirty="0">
                <a:solidFill>
                  <a:srgbClr val="666666"/>
                </a:solidFill>
                <a:latin typeface="Arial"/>
                <a:cs typeface="Arial"/>
              </a:rPr>
              <a:t>224-</a:t>
            </a:r>
            <a:r>
              <a:rPr sz="800" kern="0" dirty="0">
                <a:solidFill>
                  <a:srgbClr val="666666"/>
                </a:solidFill>
                <a:latin typeface="Arial"/>
                <a:cs typeface="Arial"/>
              </a:rPr>
              <a:t>500</a:t>
            </a:r>
            <a:r>
              <a:rPr sz="800" kern="0" spc="-27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733" i="1" kern="0" spc="-33" dirty="0">
                <a:solidFill>
                  <a:srgbClr val="666666"/>
                </a:solidFill>
                <a:latin typeface="Calibri"/>
                <a:cs typeface="Calibri"/>
              </a:rPr>
              <a:t>μm</a:t>
            </a:r>
            <a:endParaRPr sz="73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781919" y="1137489"/>
            <a:ext cx="3299152" cy="2178047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8632794" y="1926560"/>
            <a:ext cx="123111" cy="570653"/>
          </a:xfrm>
          <a:prstGeom prst="rect">
            <a:avLst/>
          </a:prstGeom>
        </p:spPr>
        <p:txBody>
          <a:bodyPr vert="vert270" wrap="square" lIns="0" tIns="6773" rIns="0" bIns="0" rtlCol="0">
            <a:spAutoFit/>
          </a:bodyPr>
          <a:lstStyle/>
          <a:p>
            <a:pPr marL="16933" defTabSz="1219170">
              <a:spcBef>
                <a:spcPts val="53"/>
              </a:spcBef>
            </a:pPr>
            <a:r>
              <a:rPr sz="800" kern="0" spc="-13" dirty="0">
                <a:solidFill>
                  <a:srgbClr val="595959"/>
                </a:solidFill>
                <a:latin typeface="Arial"/>
                <a:cs typeface="Arial"/>
              </a:rPr>
              <a:t>Reflectance</a:t>
            </a:r>
            <a:endParaRPr sz="8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783646" y="6153407"/>
            <a:ext cx="337820" cy="175262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 defTabSz="1219170">
              <a:spcBef>
                <a:spcPts val="167"/>
              </a:spcBef>
            </a:pPr>
            <a:r>
              <a:rPr sz="1000" i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1</a:t>
            </a:r>
            <a:r>
              <a:rPr sz="1000" i="1" kern="0" spc="2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000" i="1" kern="0" spc="-33" dirty="0">
                <a:solidFill>
                  <a:sysClr val="windowText" lastClr="000000"/>
                </a:solidFill>
                <a:latin typeface="Calibri"/>
                <a:cs typeface="Calibri"/>
              </a:rPr>
              <a:t>mm</a:t>
            </a:r>
            <a:endParaRPr sz="10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692187" y="1954205"/>
            <a:ext cx="948267" cy="130976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 defTabSz="1219170">
              <a:spcBef>
                <a:spcPts val="133"/>
              </a:spcBef>
            </a:pPr>
            <a:r>
              <a:rPr sz="1200" kern="0" dirty="0">
                <a:solidFill>
                  <a:srgbClr val="595959"/>
                </a:solidFill>
                <a:latin typeface="Arial"/>
                <a:cs typeface="Arial"/>
              </a:rPr>
              <a:t>Mappe</a:t>
            </a:r>
            <a:r>
              <a:rPr sz="1200" kern="0" spc="-33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200" kern="0" spc="-13" dirty="0">
                <a:solidFill>
                  <a:srgbClr val="595959"/>
                </a:solidFill>
                <a:latin typeface="Arial"/>
                <a:cs typeface="Arial"/>
              </a:rPr>
              <a:t>visibili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 defTabSz="1219170"/>
            <a:r>
              <a:rPr sz="1200" kern="0" spc="-67" dirty="0">
                <a:solidFill>
                  <a:srgbClr val="595959"/>
                </a:solidFill>
                <a:latin typeface="Arial"/>
                <a:cs typeface="Arial"/>
              </a:rPr>
              <a:t>+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42332" algn="ctr" defTabSz="1219170"/>
            <a:r>
              <a:rPr sz="1200" kern="0" spc="-13" dirty="0">
                <a:solidFill>
                  <a:srgbClr val="595959"/>
                </a:solidFill>
                <a:latin typeface="Arial"/>
                <a:cs typeface="Arial"/>
              </a:rPr>
              <a:t>Imaging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 defTabSz="1219170"/>
            <a:r>
              <a:rPr sz="1200" kern="0" spc="-67" dirty="0">
                <a:solidFill>
                  <a:srgbClr val="595959"/>
                </a:solidFill>
                <a:latin typeface="Arial"/>
                <a:cs typeface="Arial"/>
              </a:rPr>
              <a:t>+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2652" marR="18626" algn="ctr" defTabSz="1219170"/>
            <a:r>
              <a:rPr sz="1200" kern="0" spc="-13" dirty="0">
                <a:solidFill>
                  <a:srgbClr val="595959"/>
                </a:solidFill>
                <a:latin typeface="Arial"/>
                <a:cs typeface="Arial"/>
              </a:rPr>
              <a:t>Acquisizione </a:t>
            </a:r>
            <a:r>
              <a:rPr sz="1200" kern="0" dirty="0">
                <a:solidFill>
                  <a:srgbClr val="595959"/>
                </a:solidFill>
                <a:latin typeface="Arial"/>
                <a:cs typeface="Arial"/>
              </a:rPr>
              <a:t>di</a:t>
            </a:r>
            <a:r>
              <a:rPr sz="1200" kern="0" spc="-33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rgbClr val="595959"/>
                </a:solidFill>
                <a:latin typeface="Arial"/>
                <a:cs typeface="Arial"/>
              </a:rPr>
              <a:t>spettri</a:t>
            </a:r>
            <a:r>
              <a:rPr sz="1200" kern="0" spc="-2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200" kern="0" spc="-33" dirty="0">
                <a:solidFill>
                  <a:srgbClr val="595959"/>
                </a:solidFill>
                <a:latin typeface="Arial"/>
                <a:cs typeface="Arial"/>
              </a:rPr>
              <a:t>di </a:t>
            </a:r>
            <a:r>
              <a:rPr sz="1200" kern="0" spc="-13" dirty="0">
                <a:solidFill>
                  <a:srgbClr val="595959"/>
                </a:solidFill>
                <a:latin typeface="Arial"/>
                <a:cs typeface="Arial"/>
              </a:rPr>
              <a:t>riflettanza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0895440" y="4319912"/>
            <a:ext cx="1185333" cy="1192107"/>
            <a:chOff x="8171580" y="3239934"/>
            <a:chExt cx="889000" cy="894080"/>
          </a:xfrm>
        </p:grpSpPr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78688" y="3247034"/>
              <a:ext cx="875088" cy="787294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8178680" y="3247034"/>
              <a:ext cx="875030" cy="880110"/>
            </a:xfrm>
            <a:custGeom>
              <a:avLst/>
              <a:gdLst/>
              <a:ahLst/>
              <a:cxnLst/>
              <a:rect l="l" t="t" r="r" b="b"/>
              <a:pathLst>
                <a:path w="875029" h="880110">
                  <a:moveTo>
                    <a:pt x="0" y="0"/>
                  </a:moveTo>
                  <a:lnTo>
                    <a:pt x="874799" y="0"/>
                  </a:lnTo>
                  <a:lnTo>
                    <a:pt x="874799" y="879599"/>
                  </a:lnTo>
                  <a:lnTo>
                    <a:pt x="0" y="879599"/>
                  </a:lnTo>
                  <a:lnTo>
                    <a:pt x="0" y="0"/>
                  </a:lnTo>
                  <a:close/>
                </a:path>
              </a:pathLst>
            </a:custGeom>
            <a:ln w="14199">
              <a:solidFill>
                <a:srgbClr val="3D85C6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6419435" y="3403467"/>
            <a:ext cx="5716693" cy="1096027"/>
          </a:xfrm>
          <a:prstGeom prst="rect">
            <a:avLst/>
          </a:prstGeom>
        </p:spPr>
        <p:txBody>
          <a:bodyPr vert="horz" wrap="square" lIns="0" tIns="46567" rIns="0" bIns="0" rtlCol="0">
            <a:spAutoFit/>
          </a:bodyPr>
          <a:lstStyle/>
          <a:p>
            <a:pPr marR="282780" algn="ctr" defTabSz="1219170">
              <a:spcBef>
                <a:spcPts val="367"/>
              </a:spcBef>
            </a:pPr>
            <a:r>
              <a:rPr sz="16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Analoghi</a:t>
            </a:r>
            <a:r>
              <a:rPr sz="1600" i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astro-biologici</a:t>
            </a:r>
            <a:endParaRPr sz="16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281932" algn="ctr" defTabSz="1219170">
              <a:spcBef>
                <a:spcPts val="220"/>
              </a:spcBef>
            </a:pPr>
            <a:r>
              <a:rPr sz="1467" kern="0" dirty="0">
                <a:solidFill>
                  <a:srgbClr val="595959"/>
                </a:solidFill>
                <a:latin typeface="Arial"/>
                <a:cs typeface="Arial"/>
              </a:rPr>
              <a:t>Batteri</a:t>
            </a:r>
            <a:r>
              <a:rPr sz="1467" kern="0" spc="-2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67" kern="0" dirty="0">
                <a:solidFill>
                  <a:srgbClr val="595959"/>
                </a:solidFill>
                <a:latin typeface="Arial"/>
                <a:cs typeface="Arial"/>
              </a:rPr>
              <a:t>come</a:t>
            </a:r>
            <a:r>
              <a:rPr sz="1467" kern="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67" kern="0" spc="-13" dirty="0">
                <a:solidFill>
                  <a:srgbClr val="595959"/>
                </a:solidFill>
                <a:latin typeface="Arial"/>
                <a:cs typeface="Arial"/>
              </a:rPr>
              <a:t>analoghi</a:t>
            </a:r>
            <a:r>
              <a:rPr sz="1467" kern="0" spc="-2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67" kern="0" dirty="0">
                <a:solidFill>
                  <a:srgbClr val="595959"/>
                </a:solidFill>
                <a:latin typeface="Arial"/>
                <a:cs typeface="Arial"/>
              </a:rPr>
              <a:t>per</a:t>
            </a:r>
            <a:r>
              <a:rPr sz="1467" kern="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67" kern="0" dirty="0">
                <a:solidFill>
                  <a:srgbClr val="595959"/>
                </a:solidFill>
                <a:latin typeface="Arial"/>
                <a:cs typeface="Arial"/>
              </a:rPr>
              <a:t>la</a:t>
            </a:r>
            <a:r>
              <a:rPr sz="1467" kern="0" spc="-2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67" kern="0" dirty="0">
                <a:solidFill>
                  <a:srgbClr val="595959"/>
                </a:solidFill>
                <a:latin typeface="Arial"/>
                <a:cs typeface="Arial"/>
              </a:rPr>
              <a:t>vita</a:t>
            </a:r>
            <a:r>
              <a:rPr sz="1467" kern="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67" kern="0" dirty="0">
                <a:solidFill>
                  <a:srgbClr val="595959"/>
                </a:solidFill>
                <a:latin typeface="Arial"/>
                <a:cs typeface="Arial"/>
              </a:rPr>
              <a:t>:</a:t>
            </a:r>
            <a:r>
              <a:rPr sz="1467" kern="0" spc="-2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67" kern="0" dirty="0">
                <a:solidFill>
                  <a:srgbClr val="595959"/>
                </a:solidFill>
                <a:latin typeface="Arial"/>
                <a:cs typeface="Arial"/>
              </a:rPr>
              <a:t>ricerca</a:t>
            </a:r>
            <a:r>
              <a:rPr sz="1467" kern="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67" kern="0" dirty="0">
                <a:solidFill>
                  <a:srgbClr val="595959"/>
                </a:solidFill>
                <a:latin typeface="Arial"/>
                <a:cs typeface="Arial"/>
              </a:rPr>
              <a:t>di</a:t>
            </a:r>
            <a:r>
              <a:rPr sz="1467" kern="0" spc="-2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67" kern="0" spc="-13" dirty="0">
                <a:solidFill>
                  <a:srgbClr val="595959"/>
                </a:solidFill>
                <a:latin typeface="Arial"/>
                <a:cs typeface="Arial"/>
              </a:rPr>
              <a:t>biosignature</a:t>
            </a:r>
            <a:r>
              <a:rPr sz="1467" kern="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67" kern="0" spc="-13" dirty="0">
                <a:solidFill>
                  <a:srgbClr val="595959"/>
                </a:solidFill>
                <a:latin typeface="Arial"/>
                <a:cs typeface="Arial"/>
              </a:rPr>
              <a:t>spettrali.</a:t>
            </a:r>
            <a:endParaRPr sz="1467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457812" defTabSz="1219170">
              <a:spcBef>
                <a:spcPts val="1073"/>
              </a:spcBef>
              <a:tabLst>
                <a:tab pos="4361071" algn="l"/>
              </a:tabLst>
            </a:pP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↓</a:t>
            </a:r>
            <a:r>
              <a:rPr sz="1333" kern="0" spc="-2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Miscela</a:t>
            </a:r>
            <a:r>
              <a:rPr sz="1333" kern="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di</a:t>
            </a:r>
            <a:r>
              <a:rPr sz="1333" kern="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spc="-13" dirty="0">
                <a:solidFill>
                  <a:srgbClr val="595959"/>
                </a:solidFill>
                <a:latin typeface="Arial"/>
                <a:cs typeface="Arial"/>
              </a:rPr>
              <a:t>batteri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	</a:t>
            </a:r>
            <a:r>
              <a:rPr sz="2000" kern="0" baseline="2777" dirty="0">
                <a:solidFill>
                  <a:srgbClr val="595959"/>
                </a:solidFill>
                <a:latin typeface="Arial"/>
                <a:cs typeface="Arial"/>
              </a:rPr>
              <a:t>↓ Immagine</a:t>
            </a:r>
            <a:r>
              <a:rPr sz="2000" kern="0" spc="9" baseline="277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000" kern="0" spc="-20" baseline="2777" dirty="0">
                <a:solidFill>
                  <a:srgbClr val="595959"/>
                </a:solidFill>
                <a:latin typeface="Arial"/>
                <a:cs typeface="Arial"/>
              </a:rPr>
              <a:t>ottica</a:t>
            </a:r>
            <a:endParaRPr sz="2000" kern="0" baseline="2777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059777" defTabSz="1219170"/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e </a:t>
            </a:r>
            <a:r>
              <a:rPr sz="1333" u="sng" kern="0" spc="-13" dirty="0">
                <a:solidFill>
                  <a:srgbClr val="51A0B1"/>
                </a:solidFill>
                <a:uFill>
                  <a:solidFill>
                    <a:srgbClr val="51A0B1"/>
                  </a:solidFill>
                </a:uFill>
                <a:latin typeface="Arial"/>
                <a:cs typeface="Arial"/>
              </a:rPr>
              <a:t>Esaidrite</a:t>
            </a:r>
            <a:endParaRPr sz="133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058549" y="435194"/>
            <a:ext cx="3737187" cy="503557"/>
          </a:xfrm>
          <a:prstGeom prst="rect">
            <a:avLst/>
          </a:prstGeom>
        </p:spPr>
        <p:txBody>
          <a:bodyPr vert="horz" wrap="square" lIns="0" tIns="46567" rIns="0" bIns="0" rtlCol="0">
            <a:spAutoFit/>
          </a:bodyPr>
          <a:lstStyle/>
          <a:p>
            <a:pPr marL="16933" defTabSz="1219170">
              <a:spcBef>
                <a:spcPts val="367"/>
              </a:spcBef>
            </a:pPr>
            <a:r>
              <a:rPr sz="1600" i="1" kern="0" dirty="0">
                <a:solidFill>
                  <a:srgbClr val="212121"/>
                </a:solidFill>
                <a:latin typeface="Arial"/>
                <a:cs typeface="Arial"/>
              </a:rPr>
              <a:t>Analoghi</a:t>
            </a:r>
            <a:r>
              <a:rPr sz="1600" i="1" kern="0" spc="-53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i="1" kern="0" spc="-13" dirty="0">
                <a:solidFill>
                  <a:srgbClr val="212121"/>
                </a:solidFill>
                <a:latin typeface="Arial"/>
                <a:cs typeface="Arial"/>
              </a:rPr>
              <a:t>composizionali</a:t>
            </a:r>
            <a:endParaRPr sz="16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02331" defTabSz="1219170">
              <a:spcBef>
                <a:spcPts val="173"/>
              </a:spcBef>
            </a:pPr>
            <a:r>
              <a:rPr sz="1200" kern="0" dirty="0">
                <a:solidFill>
                  <a:srgbClr val="595959"/>
                </a:solidFill>
                <a:latin typeface="Arial"/>
                <a:cs typeface="Arial"/>
              </a:rPr>
              <a:t>Spettri</a:t>
            </a:r>
            <a:r>
              <a:rPr sz="1200" kern="0" spc="-6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rgbClr val="595959"/>
                </a:solidFill>
                <a:latin typeface="Arial"/>
                <a:cs typeface="Arial"/>
              </a:rPr>
              <a:t>di</a:t>
            </a:r>
            <a:r>
              <a:rPr sz="1200" kern="0" spc="-4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200" i="1" kern="0" dirty="0">
                <a:solidFill>
                  <a:srgbClr val="595959"/>
                </a:solidFill>
                <a:latin typeface="Arial"/>
                <a:cs typeface="Arial"/>
              </a:rPr>
              <a:t>riflettanza</a:t>
            </a:r>
            <a:r>
              <a:rPr sz="1200" i="1" kern="0" spc="-4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rgbClr val="595959"/>
                </a:solidFill>
                <a:latin typeface="Arial"/>
                <a:cs typeface="Arial"/>
              </a:rPr>
              <a:t>acquisiti</a:t>
            </a:r>
            <a:r>
              <a:rPr sz="1200" kern="0" spc="-4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rgbClr val="595959"/>
                </a:solidFill>
                <a:latin typeface="Arial"/>
                <a:cs typeface="Arial"/>
              </a:rPr>
              <a:t>durante</a:t>
            </a:r>
            <a:r>
              <a:rPr sz="1200" kern="0" spc="-4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200" kern="0" spc="-33" dirty="0">
                <a:solidFill>
                  <a:srgbClr val="595959"/>
                </a:solidFill>
                <a:latin typeface="Arial"/>
                <a:cs typeface="Arial"/>
              </a:rPr>
              <a:t>la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0885720" y="5579370"/>
            <a:ext cx="1205653" cy="1210733"/>
            <a:chOff x="8164290" y="4184527"/>
            <a:chExt cx="904240" cy="908050"/>
          </a:xfrm>
        </p:grpSpPr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78692" y="4198930"/>
              <a:ext cx="875072" cy="87922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8171592" y="4191830"/>
              <a:ext cx="889635" cy="893444"/>
            </a:xfrm>
            <a:custGeom>
              <a:avLst/>
              <a:gdLst/>
              <a:ahLst/>
              <a:cxnLst/>
              <a:rect l="l" t="t" r="r" b="b"/>
              <a:pathLst>
                <a:path w="889634" h="893445">
                  <a:moveTo>
                    <a:pt x="0" y="0"/>
                  </a:moveTo>
                  <a:lnTo>
                    <a:pt x="889272" y="0"/>
                  </a:lnTo>
                  <a:lnTo>
                    <a:pt x="889272" y="893420"/>
                  </a:lnTo>
                  <a:lnTo>
                    <a:pt x="0" y="893420"/>
                  </a:lnTo>
                  <a:lnTo>
                    <a:pt x="0" y="0"/>
                  </a:lnTo>
                  <a:close/>
                </a:path>
              </a:pathLst>
            </a:custGeom>
            <a:ln w="14199">
              <a:solidFill>
                <a:srgbClr val="4A86E7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152274" y="5908793"/>
            <a:ext cx="2940473" cy="63246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 marR="40639" defTabSz="1219170">
              <a:spcBef>
                <a:spcPts val="133"/>
              </a:spcBef>
            </a:pPr>
            <a:r>
              <a:rPr sz="1333" i="1" u="sng" kern="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Risoluzione</a:t>
            </a:r>
            <a:r>
              <a:rPr sz="1333" i="1" u="sng" kern="0" spc="-4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1333" i="1" u="sng" kern="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spaziale</a:t>
            </a:r>
            <a:r>
              <a:rPr sz="1333" i="1" u="sng" kern="0" spc="-33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1333" i="1" u="sng" kern="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min:</a:t>
            </a:r>
            <a:r>
              <a:rPr sz="1333" i="1" kern="0" spc="-2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300</a:t>
            </a:r>
            <a:r>
              <a:rPr sz="1333" kern="0" spc="-33" dirty="0">
                <a:solidFill>
                  <a:srgbClr val="595959"/>
                </a:solidFill>
                <a:latin typeface="Arial"/>
                <a:cs typeface="Arial"/>
              </a:rPr>
              <a:t> μm </a:t>
            </a:r>
            <a:r>
              <a:rPr sz="1333" i="1" u="sng" kern="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Risoluzione</a:t>
            </a:r>
            <a:r>
              <a:rPr sz="1333" i="1" u="sng" kern="0" spc="-47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1333" i="1" u="sng" kern="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spaziale</a:t>
            </a:r>
            <a:r>
              <a:rPr sz="1333" i="1" u="sng" kern="0" spc="-4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1333" i="1" u="sng" kern="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massima:</a:t>
            </a:r>
            <a:r>
              <a:rPr sz="1333" i="1" kern="0" spc="-2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20</a:t>
            </a:r>
            <a:r>
              <a:rPr sz="1333" kern="0" spc="-4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spc="-33" dirty="0">
                <a:solidFill>
                  <a:srgbClr val="595959"/>
                </a:solidFill>
                <a:latin typeface="Arial"/>
                <a:cs typeface="Arial"/>
              </a:rPr>
              <a:t>μm </a:t>
            </a:r>
            <a:r>
              <a:rPr sz="1333" i="1" u="sng" kern="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Risoluzione</a:t>
            </a:r>
            <a:r>
              <a:rPr sz="1333" i="1" u="sng" kern="0" spc="-47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1333" i="1" u="sng" kern="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spettrale</a:t>
            </a:r>
            <a:r>
              <a:rPr sz="1333" i="1" u="sng" kern="0" spc="-4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1333" i="1" u="sng" kern="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utilizzata:</a:t>
            </a:r>
            <a:r>
              <a:rPr sz="1333" i="1" kern="0" spc="-2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4</a:t>
            </a:r>
            <a:r>
              <a:rPr sz="1333" kern="0" spc="-4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spc="-13" dirty="0">
                <a:solidFill>
                  <a:srgbClr val="595959"/>
                </a:solidFill>
                <a:latin typeface="Arial"/>
                <a:cs typeface="Arial"/>
              </a:rPr>
              <a:t>cm</a:t>
            </a:r>
            <a:r>
              <a:rPr sz="1300" kern="0" spc="-20" baseline="29914" dirty="0">
                <a:solidFill>
                  <a:srgbClr val="595959"/>
                </a:solidFill>
                <a:latin typeface="Arial"/>
                <a:cs typeface="Arial"/>
              </a:rPr>
              <a:t>-</a:t>
            </a:r>
            <a:r>
              <a:rPr sz="1300" kern="0" spc="-100" baseline="29914" dirty="0">
                <a:solidFill>
                  <a:srgbClr val="595959"/>
                </a:solidFill>
                <a:latin typeface="Arial"/>
                <a:cs typeface="Arial"/>
              </a:rPr>
              <a:t>1</a:t>
            </a:r>
            <a:endParaRPr sz="1300" kern="0" baseline="29914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573988" y="5784367"/>
            <a:ext cx="250613" cy="15053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867" kern="0" spc="-33" dirty="0">
                <a:solidFill>
                  <a:sysClr val="windowText" lastClr="000000"/>
                </a:solidFill>
                <a:latin typeface="Calibri"/>
                <a:cs typeface="Calibri"/>
              </a:rPr>
              <a:t>MAX</a:t>
            </a:r>
            <a:endParaRPr sz="867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181838" y="6242856"/>
            <a:ext cx="1633220" cy="5735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 algn="r" defTabSz="1219170">
              <a:spcBef>
                <a:spcPts val="133"/>
              </a:spcBef>
            </a:pPr>
            <a:r>
              <a:rPr sz="867" kern="0" spc="-33" dirty="0">
                <a:solidFill>
                  <a:sysClr val="windowText" lastClr="000000"/>
                </a:solidFill>
                <a:latin typeface="Calibri"/>
                <a:cs typeface="Calibri"/>
              </a:rPr>
              <a:t>MIN</a:t>
            </a:r>
            <a:endParaRPr sz="867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55591" marR="24553" indent="-339505" defTabSz="1219170">
              <a:spcBef>
                <a:spcPts val="73"/>
              </a:spcBef>
            </a:pP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Integrale</a:t>
            </a:r>
            <a:r>
              <a:rPr sz="1333" kern="0" spc="-4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della</a:t>
            </a:r>
            <a:r>
              <a:rPr sz="1333" kern="0" spc="-4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spc="-13" dirty="0">
                <a:solidFill>
                  <a:srgbClr val="595959"/>
                </a:solidFill>
                <a:latin typeface="Arial"/>
                <a:cs typeface="Arial"/>
              </a:rPr>
              <a:t>banda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della</a:t>
            </a:r>
            <a:r>
              <a:rPr sz="1333" kern="0" spc="-53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rgbClr val="595959"/>
                </a:solidFill>
                <a:latin typeface="Arial"/>
                <a:cs typeface="Arial"/>
              </a:rPr>
              <a:t>clorofilla</a:t>
            </a:r>
            <a:r>
              <a:rPr sz="1333" kern="0" spc="-4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33" kern="0" spc="-67" dirty="0">
                <a:solidFill>
                  <a:srgbClr val="595959"/>
                </a:solidFill>
                <a:latin typeface="Arial"/>
                <a:cs typeface="Arial"/>
              </a:rPr>
              <a:t>→</a:t>
            </a:r>
            <a:endParaRPr sz="133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43" name="object 4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572656" y="5958058"/>
            <a:ext cx="258117" cy="315157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10570358" y="5955758"/>
            <a:ext cx="263313" cy="320039"/>
          </a:xfrm>
          <a:custGeom>
            <a:avLst/>
            <a:gdLst/>
            <a:ahLst/>
            <a:cxnLst/>
            <a:rect l="l" t="t" r="r" b="b"/>
            <a:pathLst>
              <a:path w="197484" h="240029">
                <a:moveTo>
                  <a:pt x="197038" y="239818"/>
                </a:moveTo>
                <a:lnTo>
                  <a:pt x="0" y="239818"/>
                </a:lnTo>
                <a:lnTo>
                  <a:pt x="0" y="0"/>
                </a:lnTo>
                <a:lnTo>
                  <a:pt x="197038" y="0"/>
                </a:lnTo>
                <a:lnTo>
                  <a:pt x="197038" y="239818"/>
                </a:lnTo>
                <a:close/>
              </a:path>
            </a:pathLst>
          </a:custGeom>
          <a:ln w="34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9170"/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741750" y="913618"/>
            <a:ext cx="1455420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200" kern="0" dirty="0">
                <a:solidFill>
                  <a:srgbClr val="595959"/>
                </a:solidFill>
                <a:latin typeface="Arial"/>
                <a:cs typeface="Arial"/>
              </a:rPr>
              <a:t>discesa</a:t>
            </a:r>
            <a:r>
              <a:rPr sz="1200" kern="0" spc="-33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rgbClr val="595959"/>
                </a:solidFill>
                <a:latin typeface="Arial"/>
                <a:cs typeface="Arial"/>
              </a:rPr>
              <a:t>in</a:t>
            </a:r>
            <a:r>
              <a:rPr sz="1200" kern="0" spc="-2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200" kern="0" spc="-13" dirty="0">
                <a:solidFill>
                  <a:srgbClr val="595959"/>
                </a:solidFill>
                <a:latin typeface="Arial"/>
                <a:cs typeface="Arial"/>
              </a:rPr>
              <a:t>pressione.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46" name="object 4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211253" y="1933683"/>
            <a:ext cx="1413199" cy="1035411"/>
          </a:xfrm>
          <a:prstGeom prst="rect">
            <a:avLst/>
          </a:prstGeom>
        </p:spPr>
      </p:pic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1F21AA13-D390-200A-96D4-F8EA05491B8F}"/>
              </a:ext>
            </a:extLst>
          </p:cNvPr>
          <p:cNvSpPr txBox="1"/>
          <p:nvPr/>
        </p:nvSpPr>
        <p:spPr>
          <a:xfrm>
            <a:off x="136783" y="478888"/>
            <a:ext cx="419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contributo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S. Rubino, S. Stefani, F. Furnari)</a:t>
            </a:r>
          </a:p>
        </p:txBody>
      </p:sp>
      <p:sp>
        <p:nvSpPr>
          <p:cNvPr id="48" name="Segnaposto numero diapositiva 47">
            <a:extLst>
              <a:ext uri="{FF2B5EF4-FFF2-40B4-BE49-F238E27FC236}">
                <a16:creationId xmlns:a16="http://schemas.microsoft.com/office/drawing/2014/main" id="{4584F430-675F-E3A1-D533-AEDB55B63A4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12</a:t>
            </a:fld>
            <a:endParaRPr lang="it-IT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70389AB0-BE0D-A21B-F5B2-566EC85CBE04}"/>
              </a:ext>
            </a:extLst>
          </p:cNvPr>
          <p:cNvSpPr/>
          <p:nvPr/>
        </p:nvSpPr>
        <p:spPr>
          <a:xfrm>
            <a:off x="192378" y="4125139"/>
            <a:ext cx="4027164" cy="2605102"/>
          </a:xfrm>
          <a:prstGeom prst="roundRect">
            <a:avLst/>
          </a:prstGeom>
          <a:solidFill>
            <a:schemeClr val="tx2">
              <a:lumMod val="10000"/>
              <a:lumOff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861485-0881-BB78-B03D-43BD5C92CAD1}"/>
              </a:ext>
            </a:extLst>
          </p:cNvPr>
          <p:cNvSpPr txBox="1"/>
          <p:nvPr/>
        </p:nvSpPr>
        <p:spPr>
          <a:xfrm>
            <a:off x="153356" y="4123209"/>
            <a:ext cx="41454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tx2">
                    <a:lumMod val="90000"/>
                    <a:lumOff val="10000"/>
                  </a:schemeClr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THE EXPERIMENTAL SETUP</a:t>
            </a:r>
          </a:p>
          <a:p>
            <a:pPr algn="ctr"/>
            <a:r>
              <a:rPr lang="en-GB" dirty="0">
                <a:ea typeface="Calibri Light" panose="020F0302020204030204" pitchFamily="34" charset="0"/>
                <a:cs typeface="Calibri Light" panose="020F0302020204030204" pitchFamily="34" charset="0"/>
              </a:rPr>
              <a:t>We use an experimental setup called </a:t>
            </a:r>
            <a:r>
              <a:rPr lang="en-GB" dirty="0" err="1">
                <a:ea typeface="Calibri Light" panose="020F0302020204030204" pitchFamily="34" charset="0"/>
                <a:cs typeface="Calibri Light" panose="020F0302020204030204" pitchFamily="34" charset="0"/>
              </a:rPr>
              <a:t>PASSxS</a:t>
            </a:r>
            <a:r>
              <a:rPr lang="en-GB" dirty="0">
                <a:ea typeface="Calibri Light" panose="020F0302020204030204" pitchFamily="34" charset="0"/>
                <a:cs typeface="Calibri Light" panose="020F0302020204030204" pitchFamily="34" charset="0"/>
              </a:rPr>
              <a:t> which consists of a </a:t>
            </a:r>
            <a:r>
              <a:rPr lang="en-GB" i="1" u="sng" dirty="0">
                <a:solidFill>
                  <a:schemeClr val="tx2">
                    <a:lumMod val="50000"/>
                    <a:lumOff val="50000"/>
                  </a:schemeClr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simulation chamber</a:t>
            </a:r>
            <a:r>
              <a:rPr lang="en-GB" i="1" dirty="0">
                <a:solidFill>
                  <a:schemeClr val="tx2">
                    <a:lumMod val="50000"/>
                    <a:lumOff val="50000"/>
                  </a:schemeClr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 (Fig.2) </a:t>
            </a:r>
            <a:r>
              <a:rPr lang="en-GB" dirty="0">
                <a:ea typeface="Calibri Light" panose="020F0302020204030204" pitchFamily="34" charset="0"/>
                <a:cs typeface="Calibri Light" panose="020F0302020204030204" pitchFamily="34" charset="0"/>
              </a:rPr>
              <a:t>coupled with a </a:t>
            </a:r>
            <a:r>
              <a:rPr lang="en-GB" i="1" u="sng" dirty="0">
                <a:solidFill>
                  <a:schemeClr val="accent6">
                    <a:lumMod val="75000"/>
                  </a:schemeClr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Fourier spectrometer </a:t>
            </a:r>
            <a:r>
              <a:rPr lang="en-GB" i="1" dirty="0">
                <a:solidFill>
                  <a:schemeClr val="accent6">
                    <a:lumMod val="75000"/>
                  </a:schemeClr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(Fig. 1) </a:t>
            </a:r>
            <a:r>
              <a:rPr lang="en-GB" dirty="0">
                <a:ea typeface="Calibri Light" panose="020F0302020204030204" pitchFamily="34" charset="0"/>
                <a:cs typeface="Calibri Light" panose="020F0302020204030204" pitchFamily="34" charset="0"/>
              </a:rPr>
              <a:t>at high resolution (max resolution = 0.002 cm</a:t>
            </a:r>
            <a:r>
              <a:rPr lang="en-GB" baseline="30000" dirty="0">
                <a:ea typeface="Calibri Light" panose="020F0302020204030204" pitchFamily="34" charset="0"/>
                <a:cs typeface="Calibri Light" panose="020F0302020204030204" pitchFamily="34" charset="0"/>
              </a:rPr>
              <a:t>-1</a:t>
            </a:r>
            <a:r>
              <a:rPr lang="en-GB" dirty="0">
                <a:ea typeface="Calibri Light" panose="020F0302020204030204" pitchFamily="34" charset="0"/>
                <a:cs typeface="Calibri Light" panose="020F0302020204030204" pitchFamily="34" charset="0"/>
              </a:rPr>
              <a:t>).</a:t>
            </a:r>
          </a:p>
          <a:p>
            <a:pPr algn="ctr"/>
            <a:r>
              <a:rPr lang="en-GB" dirty="0">
                <a:ea typeface="Calibri Light" panose="020F0302020204030204" pitchFamily="34" charset="0"/>
                <a:cs typeface="Calibri Light" panose="020F0302020204030204" pitchFamily="34" charset="0"/>
              </a:rPr>
              <a:t>The chamber can sustain pressures up to 70 bar, and work in a wide temperature range, from 100 K to 550 K.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BC93D622-5A8A-24E0-7053-29AC835C1627}"/>
              </a:ext>
            </a:extLst>
          </p:cNvPr>
          <p:cNvSpPr/>
          <p:nvPr/>
        </p:nvSpPr>
        <p:spPr>
          <a:xfrm>
            <a:off x="4351682" y="4123798"/>
            <a:ext cx="3488635" cy="2375688"/>
          </a:xfrm>
          <a:prstGeom prst="roundRect">
            <a:avLst/>
          </a:prstGeom>
          <a:solidFill>
            <a:schemeClr val="tx2">
              <a:lumMod val="10000"/>
              <a:lumOff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72965D10-0F2C-6B0C-25C0-C04B1C3E626F}"/>
              </a:ext>
            </a:extLst>
          </p:cNvPr>
          <p:cNvSpPr/>
          <p:nvPr/>
        </p:nvSpPr>
        <p:spPr>
          <a:xfrm>
            <a:off x="8203248" y="1162812"/>
            <a:ext cx="3771889" cy="2155151"/>
          </a:xfrm>
          <a:prstGeom prst="roundRect">
            <a:avLst/>
          </a:prstGeom>
          <a:solidFill>
            <a:schemeClr val="tx2">
              <a:lumMod val="25000"/>
              <a:lumOff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14E8BBE-ED23-0D27-8172-92BEE18D6AC5}"/>
              </a:ext>
            </a:extLst>
          </p:cNvPr>
          <p:cNvSpPr txBox="1"/>
          <p:nvPr/>
        </p:nvSpPr>
        <p:spPr>
          <a:xfrm>
            <a:off x="4364106" y="4218986"/>
            <a:ext cx="34886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tx2">
                    <a:lumMod val="90000"/>
                    <a:lumOff val="10000"/>
                  </a:schemeClr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WHAT CAN WE MEASURE?</a:t>
            </a:r>
          </a:p>
          <a:p>
            <a:pPr algn="ctr"/>
            <a:r>
              <a:rPr lang="en-GB" dirty="0">
                <a:ea typeface="Calibri Light" panose="020F0302020204030204" pitchFamily="34" charset="0"/>
                <a:cs typeface="Calibri Light" panose="020F0302020204030204" pitchFamily="34" charset="0"/>
              </a:rPr>
              <a:t>We can measure the transmittance of various gases and mixtures. </a:t>
            </a:r>
          </a:p>
          <a:p>
            <a:pPr algn="ctr"/>
            <a:r>
              <a:rPr lang="en-GB" dirty="0">
                <a:ea typeface="Calibri Light" panose="020F0302020204030204" pitchFamily="34" charset="0"/>
                <a:cs typeface="Calibri Light" panose="020F0302020204030204" pitchFamily="34" charset="0"/>
              </a:rPr>
              <a:t>Figure 3 shows the transmittance for a pure H</a:t>
            </a:r>
            <a:r>
              <a:rPr lang="en-GB" baseline="-25000" dirty="0">
                <a:ea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GB" dirty="0">
                <a:ea typeface="Calibri Light" panose="020F0302020204030204" pitchFamily="34" charset="0"/>
                <a:cs typeface="Calibri Light" panose="020F0302020204030204" pitchFamily="34" charset="0"/>
              </a:rPr>
              <a:t> gas measured at a pressure of 10 bar and room temperature</a:t>
            </a:r>
          </a:p>
        </p:txBody>
      </p:sp>
      <p:pic>
        <p:nvPicPr>
          <p:cNvPr id="2" name="Immagine 1" descr="Immagine che contiene interno, arredo, muro, Uffici&#10;&#10;Descrizione generata automaticamente">
            <a:extLst>
              <a:ext uri="{FF2B5EF4-FFF2-40B4-BE49-F238E27FC236}">
                <a16:creationId xmlns:a16="http://schemas.microsoft.com/office/drawing/2014/main" id="{0EBDE1B2-9292-AA15-5EE2-49CC6A647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7" b="4131"/>
          <a:stretch/>
        </p:blipFill>
        <p:spPr>
          <a:xfrm>
            <a:off x="179956" y="553998"/>
            <a:ext cx="5683441" cy="3237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 descr="Immagine che contiene ingegneria, macchina, tubo, industria&#10;&#10;Il contenuto generato dall'IA potrebbe non essere corretto.">
            <a:extLst>
              <a:ext uri="{FF2B5EF4-FFF2-40B4-BE49-F238E27FC236}">
                <a16:creationId xmlns:a16="http://schemas.microsoft.com/office/drawing/2014/main" id="{AB5DEBF5-6181-5AA0-3933-831043DFD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4649" y="1251932"/>
            <a:ext cx="2454962" cy="1841222"/>
          </a:xfrm>
          <a:prstGeom prst="rect">
            <a:avLst/>
          </a:prstGeom>
          <a:ln w="28575">
            <a:solidFill>
              <a:schemeClr val="tx2">
                <a:lumMod val="25000"/>
                <a:lumOff val="75000"/>
              </a:schemeClr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58D1775-3642-1719-2422-11A49D7D55D4}"/>
              </a:ext>
            </a:extLst>
          </p:cNvPr>
          <p:cNvSpPr txBox="1"/>
          <p:nvPr/>
        </p:nvSpPr>
        <p:spPr>
          <a:xfrm>
            <a:off x="8185238" y="1247801"/>
            <a:ext cx="37898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ea typeface="Calibri Light" panose="020F0302020204030204" pitchFamily="34" charset="0"/>
                <a:cs typeface="Calibri Light" panose="020F0302020204030204" pitchFamily="34" charset="0"/>
              </a:rPr>
              <a:t>One of the activities carried out in the </a:t>
            </a:r>
            <a:r>
              <a:rPr lang="en-GB" dirty="0" err="1">
                <a:ea typeface="Calibri Light" panose="020F0302020204030204" pitchFamily="34" charset="0"/>
                <a:cs typeface="Calibri Light" panose="020F0302020204030204" pitchFamily="34" charset="0"/>
              </a:rPr>
              <a:t>PLab</a:t>
            </a:r>
            <a:r>
              <a:rPr lang="en-GB" dirty="0">
                <a:ea typeface="Calibri Light" panose="020F0302020204030204" pitchFamily="34" charset="0"/>
                <a:cs typeface="Calibri Light" panose="020F0302020204030204" pitchFamily="34" charset="0"/>
              </a:rPr>
              <a:t> focuses on the </a:t>
            </a:r>
            <a:r>
              <a:rPr lang="en-GB" dirty="0">
                <a:solidFill>
                  <a:srgbClr val="0070C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spectroscopic investigation of different gaseous mixtures.</a:t>
            </a:r>
            <a:r>
              <a:rPr lang="en-GB" dirty="0">
                <a:ea typeface="Calibri Light" panose="020F0302020204030204" pitchFamily="34" charset="0"/>
                <a:cs typeface="Calibri Light" panose="020F0302020204030204" pitchFamily="34" charset="0"/>
              </a:rPr>
              <a:t> This activity is partially funded by </a:t>
            </a:r>
            <a:r>
              <a:rPr lang="en-US" dirty="0">
                <a:ea typeface="Calibri Light" panose="020F0302020204030204" pitchFamily="34" charset="0"/>
                <a:cs typeface="Calibri Light" panose="020F0302020204030204" pitchFamily="34" charset="0"/>
              </a:rPr>
              <a:t>the EMM (Earth Moon Mars) project of PNRR (task 1500-13)</a:t>
            </a:r>
            <a:endParaRPr lang="en-GB" dirty="0"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B432D692-D94C-5964-D558-A216F2737CED}"/>
              </a:ext>
            </a:extLst>
          </p:cNvPr>
          <p:cNvSpPr/>
          <p:nvPr/>
        </p:nvSpPr>
        <p:spPr>
          <a:xfrm>
            <a:off x="3824081" y="1341092"/>
            <a:ext cx="1431235" cy="680831"/>
          </a:xfrm>
          <a:prstGeom prst="ellipse">
            <a:avLst/>
          </a:prstGeom>
          <a:noFill/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Connettore curvo 16">
            <a:extLst>
              <a:ext uri="{FF2B5EF4-FFF2-40B4-BE49-F238E27FC236}">
                <a16:creationId xmlns:a16="http://schemas.microsoft.com/office/drawing/2014/main" id="{D8EDD978-94DA-E8F4-F4FF-05E6D81A27B6}"/>
              </a:ext>
            </a:extLst>
          </p:cNvPr>
          <p:cNvCxnSpPr>
            <a:cxnSpLocks/>
          </p:cNvCxnSpPr>
          <p:nvPr/>
        </p:nvCxnSpPr>
        <p:spPr>
          <a:xfrm>
            <a:off x="4335450" y="2007132"/>
            <a:ext cx="1571213" cy="387627"/>
          </a:xfrm>
          <a:prstGeom prst="curvedConnector3">
            <a:avLst>
              <a:gd name="adj1" fmla="val -6932"/>
            </a:avLst>
          </a:prstGeom>
          <a:ln>
            <a:solidFill>
              <a:schemeClr val="tx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5C7152E1-00F1-8179-0574-6A71A0B2C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155" y="3632752"/>
            <a:ext cx="3698077" cy="237568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6E473B2-F5FC-6C6F-CD91-9176039736E4}"/>
              </a:ext>
            </a:extLst>
          </p:cNvPr>
          <p:cNvSpPr txBox="1"/>
          <p:nvPr/>
        </p:nvSpPr>
        <p:spPr>
          <a:xfrm>
            <a:off x="1409052" y="3651112"/>
            <a:ext cx="3225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ea typeface="Calibri Light" panose="020F0302020204030204" pitchFamily="34" charset="0"/>
                <a:cs typeface="Calibri Light" panose="020F0302020204030204" pitchFamily="34" charset="0"/>
              </a:rPr>
              <a:t>Photo of the experimental setup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FD44C37-34B9-DBBB-EB40-2751B80B8F6A}"/>
              </a:ext>
            </a:extLst>
          </p:cNvPr>
          <p:cNvSpPr txBox="1"/>
          <p:nvPr/>
        </p:nvSpPr>
        <p:spPr>
          <a:xfrm>
            <a:off x="6011518" y="3457977"/>
            <a:ext cx="184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ea typeface="Calibri Light" panose="020F0302020204030204" pitchFamily="34" charset="0"/>
                <a:cs typeface="Calibri Light" panose="020F0302020204030204" pitchFamily="34" charset="0"/>
              </a:rPr>
              <a:t>Simulation chamber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C7F9B4E-63A2-C779-9A6F-7D0C5FDE6182}"/>
              </a:ext>
            </a:extLst>
          </p:cNvPr>
          <p:cNvSpPr txBox="1"/>
          <p:nvPr/>
        </p:nvSpPr>
        <p:spPr>
          <a:xfrm>
            <a:off x="8523409" y="6061618"/>
            <a:ext cx="3488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ea typeface="Calibri Light" panose="020F0302020204030204" pitchFamily="34" charset="0"/>
                <a:cs typeface="Calibri Light" panose="020F0302020204030204" pitchFamily="34" charset="0"/>
              </a:rPr>
              <a:t>Transmittance of a pure H</a:t>
            </a:r>
            <a:r>
              <a:rPr lang="en-GB" sz="1400" i="1" baseline="-25000" dirty="0">
                <a:ea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GB" sz="1400" i="1" dirty="0">
                <a:ea typeface="Calibri Light" panose="020F0302020204030204" pitchFamily="34" charset="0"/>
                <a:cs typeface="Calibri Light" panose="020F0302020204030204" pitchFamily="34" charset="0"/>
              </a:rPr>
              <a:t> gas at room temperature for a pressure of 10 bar</a:t>
            </a:r>
          </a:p>
        </p:txBody>
      </p:sp>
      <p:cxnSp>
        <p:nvCxnSpPr>
          <p:cNvPr id="14" name="Connettore curvo 13">
            <a:extLst>
              <a:ext uri="{FF2B5EF4-FFF2-40B4-BE49-F238E27FC236}">
                <a16:creationId xmlns:a16="http://schemas.microsoft.com/office/drawing/2014/main" id="{F3B411F5-1E67-DCB4-60D3-5409702F6BC2}"/>
              </a:ext>
            </a:extLst>
          </p:cNvPr>
          <p:cNvCxnSpPr>
            <a:stCxn id="21" idx="2"/>
            <a:endCxn id="9" idx="1"/>
          </p:cNvCxnSpPr>
          <p:nvPr/>
        </p:nvCxnSpPr>
        <p:spPr>
          <a:xfrm rot="5400000" flipH="1" flipV="1">
            <a:off x="7213875" y="5217776"/>
            <a:ext cx="204082" cy="2414985"/>
          </a:xfrm>
          <a:prstGeom prst="curvedConnector4">
            <a:avLst>
              <a:gd name="adj1" fmla="val -112014"/>
              <a:gd name="adj2" fmla="val 86114"/>
            </a:avLst>
          </a:prstGeom>
          <a:ln>
            <a:solidFill>
              <a:schemeClr val="tx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ttangolo 11">
            <a:extLst>
              <a:ext uri="{FF2B5EF4-FFF2-40B4-BE49-F238E27FC236}">
                <a16:creationId xmlns:a16="http://schemas.microsoft.com/office/drawing/2014/main" id="{AAEB2C2B-4872-4FB2-EF27-9ADC79125C49}"/>
              </a:ext>
            </a:extLst>
          </p:cNvPr>
          <p:cNvSpPr/>
          <p:nvPr/>
        </p:nvSpPr>
        <p:spPr>
          <a:xfrm>
            <a:off x="0" y="17895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RSN 3 – </a:t>
            </a:r>
            <a:r>
              <a:rPr kumimoji="0" lang="it-IT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PLab</a:t>
            </a: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 activity </a:t>
            </a:r>
            <a:r>
              <a:rPr kumimoji="0" lang="it-IT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(contributo G. Piccioni, F. Vitali)</a:t>
            </a:r>
            <a:endParaRPr kumimoji="0" lang="it-IT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Yu Gothic UI Semibold" panose="020B0700000000000000" pitchFamily="34" charset="-128"/>
              <a:cs typeface="Biome" panose="020B05030302040208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27F990A-BE7C-C183-9B62-4C73983FA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ABAB3-5176-4C87-831B-DA5E96207B4B}" type="slidenum">
              <a:rPr lang="en-US" smtClean="0"/>
              <a:t>13</a:t>
            </a:fld>
            <a:endParaRPr lang="en-US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D87C44A-7214-71D5-CE35-77389BACFE53}"/>
              </a:ext>
            </a:extLst>
          </p:cNvPr>
          <p:cNvSpPr txBox="1"/>
          <p:nvPr/>
        </p:nvSpPr>
        <p:spPr>
          <a:xfrm>
            <a:off x="7356806" y="305574"/>
            <a:ext cx="46183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Cofinanziato</a:t>
            </a:r>
            <a:r>
              <a:rPr lang="en-US" dirty="0"/>
              <a:t> da The</a:t>
            </a:r>
            <a:r>
              <a:rPr lang="en-US" spc="-30" dirty="0"/>
              <a:t> </a:t>
            </a:r>
            <a:r>
              <a:rPr lang="en-US" dirty="0"/>
              <a:t>EARTH</a:t>
            </a:r>
            <a:r>
              <a:rPr lang="en-US" spc="-35" dirty="0"/>
              <a:t> </a:t>
            </a:r>
            <a:r>
              <a:rPr lang="en-US" dirty="0"/>
              <a:t>MOON</a:t>
            </a:r>
            <a:r>
              <a:rPr lang="en-US" spc="-20" dirty="0"/>
              <a:t> </a:t>
            </a:r>
            <a:r>
              <a:rPr lang="en-US" dirty="0"/>
              <a:t>MARS</a:t>
            </a:r>
            <a:r>
              <a:rPr lang="en-US" spc="-20" dirty="0"/>
              <a:t> </a:t>
            </a:r>
            <a:r>
              <a:rPr lang="en-US" spc="-10" dirty="0"/>
              <a:t>(EMM) PNRR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045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5896FCA-87F4-4BE7-783D-21695CC93FBF}"/>
              </a:ext>
            </a:extLst>
          </p:cNvPr>
          <p:cNvSpPr txBox="1"/>
          <p:nvPr/>
        </p:nvSpPr>
        <p:spPr>
          <a:xfrm>
            <a:off x="7268065" y="1470543"/>
            <a:ext cx="4619378" cy="22006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T= 15-300 K, P~10-9 mbar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Acceleratore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di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ioni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da 200-400 keV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3030204020804" pitchFamily="34" charset="0"/>
              </a:rPr>
              <a:t>VUV H-Lyman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3030204020804" pitchFamily="34" charset="0"/>
              </a:rPr>
              <a:t>α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3030204020804" pitchFamily="34" charset="0"/>
              </a:rPr>
              <a:t> (121.6 nm)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UVC (266 nm) laser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Spettroscopia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(in-situ FT-IR e Raman + UV-Vis-NIR)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In-situ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ToF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-MS (work-in-progress)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9C3895-A2BA-F5D3-EBE5-BA9AF52AA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"/>
          <a:stretch/>
        </p:blipFill>
        <p:spPr bwMode="auto">
          <a:xfrm>
            <a:off x="304557" y="631859"/>
            <a:ext cx="6202569" cy="204206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39E242C-185F-A09B-8953-1124DC727303}"/>
              </a:ext>
            </a:extLst>
          </p:cNvPr>
          <p:cNvSpPr txBox="1"/>
          <p:nvPr/>
        </p:nvSpPr>
        <p:spPr>
          <a:xfrm>
            <a:off x="7267162" y="3867035"/>
            <a:ext cx="4620281" cy="1305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La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strumentazione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in-house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consente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modalità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di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progettazione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sperimentazione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rapide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</a:t>
            </a:r>
            <a:br>
              <a:rPr lang="en-US" dirty="0">
                <a:solidFill>
                  <a:prstClr val="black"/>
                </a:solidFill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(e.g. Early Release Science JWST)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1DF9D93-2080-8C3D-5358-1D2971B549C1}"/>
              </a:ext>
            </a:extLst>
          </p:cNvPr>
          <p:cNvSpPr/>
          <p:nvPr/>
        </p:nvSpPr>
        <p:spPr>
          <a:xfrm>
            <a:off x="0" y="17895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Le attività sperimentali @OACT – Laboratorio di Astrofisica Sperimentale </a:t>
            </a:r>
            <a:r>
              <a:rPr kumimoji="0" lang="it-IT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LASp</a:t>
            </a:r>
            <a:endParaRPr kumimoji="0" lang="it-IT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Yu Gothic UI Semibold" panose="020B0700000000000000" pitchFamily="34" charset="-128"/>
              <a:cs typeface="Biome" panose="020B05030302040208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7431395-F60C-E7FE-347B-95E022D5D8CD}"/>
              </a:ext>
            </a:extLst>
          </p:cNvPr>
          <p:cNvSpPr txBox="1"/>
          <p:nvPr/>
        </p:nvSpPr>
        <p:spPr>
          <a:xfrm>
            <a:off x="6963508" y="631859"/>
            <a:ext cx="5017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contributo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G. A. Baratta, D. Fulvio, M. E. Palumbo, C.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Scirè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R. G. Urso)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3C4796B-D16F-DCCE-E724-CD74ED713CB1}"/>
              </a:ext>
            </a:extLst>
          </p:cNvPr>
          <p:cNvSpPr txBox="1"/>
          <p:nvPr/>
        </p:nvSpPr>
        <p:spPr>
          <a:xfrm>
            <a:off x="197424" y="2635980"/>
            <a:ext cx="7070641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70C0"/>
                </a:solidFill>
                <a:latin typeface="Aptos" panose="020B0004020202020204" pitchFamily="34" charset="0"/>
              </a:rPr>
              <a:t>Preparazione</a:t>
            </a:r>
            <a:r>
              <a:rPr lang="en-US" sz="1800" dirty="0">
                <a:solidFill>
                  <a:srgbClr val="0070C0"/>
                </a:solidFill>
                <a:latin typeface="Aptos" panose="020B0004020202020204" pitchFamily="34" charset="0"/>
              </a:rPr>
              <a:t> e </a:t>
            </a:r>
            <a:r>
              <a:rPr lang="en-US" sz="1800" dirty="0" err="1">
                <a:solidFill>
                  <a:srgbClr val="0070C0"/>
                </a:solidFill>
                <a:latin typeface="Aptos" panose="020B0004020202020204" pitchFamily="34" charset="0"/>
              </a:rPr>
              <a:t>analisi</a:t>
            </a:r>
            <a:r>
              <a:rPr lang="en-US" sz="1800" dirty="0">
                <a:solidFill>
                  <a:srgbClr val="0070C0"/>
                </a:solidFill>
                <a:latin typeface="Aptos" panose="020B00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ptos" panose="020B0004020202020204" pitchFamily="34" charset="0"/>
              </a:rPr>
              <a:t>campioni</a:t>
            </a:r>
            <a:r>
              <a:rPr lang="en-US" sz="1800" dirty="0">
                <a:solidFill>
                  <a:srgbClr val="0070C0"/>
                </a:solidFill>
                <a:latin typeface="Aptos" panose="020B00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ptos" panose="020B0004020202020204" pitchFamily="34" charset="0"/>
              </a:rPr>
              <a:t>fase</a:t>
            </a:r>
            <a:r>
              <a:rPr lang="en-US" sz="1800" dirty="0">
                <a:solidFill>
                  <a:srgbClr val="0070C0"/>
                </a:solidFill>
                <a:latin typeface="Aptos" panose="020B00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ptos" panose="020B0004020202020204" pitchFamily="34" charset="0"/>
              </a:rPr>
              <a:t>solida</a:t>
            </a:r>
            <a:endParaRPr lang="en-US" sz="1800" dirty="0">
              <a:solidFill>
                <a:srgbClr val="0070C0"/>
              </a:solidFill>
              <a:latin typeface="Aptos" panose="020B0004020202020204" pitchFamily="34" charset="0"/>
            </a:endParaRPr>
          </a:p>
          <a:p>
            <a:r>
              <a:rPr lang="en-US" sz="1600" dirty="0" err="1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Ghiacci</a:t>
            </a:r>
            <a:r>
              <a:rPr lang="en-US" sz="1600" dirty="0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simulanti</a:t>
            </a:r>
            <a:r>
              <a:rPr lang="en-US" sz="1600" dirty="0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superfici</a:t>
            </a:r>
            <a:r>
              <a:rPr lang="en-US" sz="1600" dirty="0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planetarie</a:t>
            </a:r>
            <a:r>
              <a:rPr lang="en-US" sz="1600" dirty="0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e </a:t>
            </a:r>
            <a:r>
              <a:rPr lang="en-US" sz="1600" dirty="0" err="1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materiale</a:t>
            </a:r>
            <a:r>
              <a:rPr lang="en-US" sz="1600" dirty="0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in </a:t>
            </a:r>
            <a:r>
              <a:rPr lang="en-US" sz="1600" dirty="0" err="1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regioni</a:t>
            </a:r>
            <a:r>
              <a:rPr lang="en-US" sz="1600" dirty="0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di </a:t>
            </a:r>
            <a:r>
              <a:rPr lang="en-US" sz="1600" dirty="0" err="1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formazione</a:t>
            </a:r>
            <a:r>
              <a:rPr lang="en-US" sz="1600" dirty="0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stellare</a:t>
            </a:r>
            <a:r>
              <a:rPr lang="en-US" sz="1600" dirty="0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. C</a:t>
            </a:r>
            <a:r>
              <a:rPr lang="en-US" sz="1600" dirty="0">
                <a:latin typeface="Aptos" panose="020B0004020202020204" pitchFamily="34" charset="0"/>
              </a:rPr>
              <a:t>amera UHV (10</a:t>
            </a:r>
            <a:r>
              <a:rPr lang="en-US" sz="1600" baseline="30000" dirty="0">
                <a:latin typeface="Aptos" panose="020B0004020202020204" pitchFamily="34" charset="0"/>
              </a:rPr>
              <a:t>-9</a:t>
            </a:r>
            <a:r>
              <a:rPr lang="en-US" sz="1600" dirty="0">
                <a:latin typeface="Aptos" panose="020B0004020202020204" pitchFamily="34" charset="0"/>
              </a:rPr>
              <a:t> mbar), </a:t>
            </a:r>
            <a:r>
              <a:rPr lang="en-US" sz="1600" dirty="0" err="1">
                <a:latin typeface="Aptos" panose="020B0004020202020204" pitchFamily="34" charset="0"/>
              </a:rPr>
              <a:t>criostato</a:t>
            </a:r>
            <a:r>
              <a:rPr lang="en-US" sz="1600" dirty="0">
                <a:latin typeface="Aptos" panose="020B0004020202020204" pitchFamily="34" charset="0"/>
              </a:rPr>
              <a:t> He (18-300 K). </a:t>
            </a:r>
            <a:r>
              <a:rPr lang="en-US" sz="1600" dirty="0" err="1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Produzione</a:t>
            </a:r>
            <a:r>
              <a:rPr lang="en-US" sz="1600" dirty="0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simulanti</a:t>
            </a:r>
            <a:r>
              <a:rPr lang="en-US" sz="1600" dirty="0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organici</a:t>
            </a:r>
            <a:r>
              <a:rPr lang="en-US" sz="1600" dirty="0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. </a:t>
            </a:r>
          </a:p>
          <a:p>
            <a:r>
              <a:rPr lang="en-US" sz="1600" dirty="0" err="1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Analisi</a:t>
            </a:r>
            <a:r>
              <a:rPr lang="en-US" sz="1600" dirty="0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analoghi</a:t>
            </a:r>
            <a:r>
              <a:rPr lang="en-US" sz="1600" dirty="0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, </a:t>
            </a:r>
            <a:r>
              <a:rPr lang="en-US" sz="1600" dirty="0" err="1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campioni</a:t>
            </a:r>
            <a:r>
              <a:rPr lang="en-US" sz="1600" dirty="0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extraterrestri</a:t>
            </a:r>
            <a:r>
              <a:rPr lang="en-US" sz="1600" dirty="0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(IDP, </a:t>
            </a:r>
            <a:r>
              <a:rPr lang="en-US" sz="1600" dirty="0" err="1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meteoriti</a:t>
            </a:r>
            <a:r>
              <a:rPr lang="en-US" sz="1600" dirty="0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), </a:t>
            </a:r>
            <a:r>
              <a:rPr lang="en-US" sz="1600" dirty="0" err="1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campioni</a:t>
            </a:r>
            <a:r>
              <a:rPr lang="en-US" sz="1600" dirty="0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biologici</a:t>
            </a:r>
            <a:r>
              <a:rPr lang="en-US" sz="1600" dirty="0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, e returned samples (</a:t>
            </a:r>
            <a:r>
              <a:rPr lang="en-US" sz="1600" dirty="0" err="1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polveri</a:t>
            </a:r>
            <a:r>
              <a:rPr lang="en-US" sz="1600" dirty="0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Wild-2) </a:t>
            </a:r>
            <a:r>
              <a:rPr lang="en-US" sz="1600" dirty="0" err="1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tramite</a:t>
            </a:r>
            <a:r>
              <a:rPr lang="en-US" sz="1600" dirty="0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FT-IR, UV-Vis-NIR, Raman (</a:t>
            </a:r>
            <a:r>
              <a:rPr lang="en-US" sz="1600" dirty="0" err="1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anche</a:t>
            </a:r>
            <a:r>
              <a:rPr lang="en-US" sz="1600" dirty="0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microscopia</a:t>
            </a:r>
            <a:r>
              <a:rPr lang="en-US" sz="1600" dirty="0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), in-situ </a:t>
            </a:r>
            <a:r>
              <a:rPr lang="en-US" sz="1600" dirty="0" err="1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ToF</a:t>
            </a:r>
            <a:r>
              <a:rPr lang="en-US" sz="1600" dirty="0">
                <a:latin typeface="Aptos" panose="020B0004020202020204" pitchFamily="34" charset="0"/>
                <a:ea typeface="Calibri" panose="020F0502020204030204" pitchFamily="34" charset="0"/>
                <a:cs typeface="Biome" panose="020B0502040204020203" pitchFamily="34" charset="0"/>
              </a:rPr>
              <a:t>-MS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70C0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70C0"/>
                </a:solidFill>
                <a:latin typeface="Aptos" panose="020B0004020202020204" pitchFamily="34" charset="0"/>
              </a:rPr>
              <a:t>Processamento</a:t>
            </a:r>
            <a:endParaRPr lang="en-US" dirty="0">
              <a:solidFill>
                <a:srgbClr val="0070C0"/>
              </a:solidFill>
              <a:latin typeface="Aptos" panose="020B0004020202020204" pitchFamily="34" charset="0"/>
            </a:endParaRPr>
          </a:p>
          <a:p>
            <a:r>
              <a:rPr lang="en-US" sz="1600" dirty="0">
                <a:latin typeface="Aptos" panose="020B0004020202020204" pitchFamily="34" charset="0"/>
              </a:rPr>
              <a:t>Fascio di </a:t>
            </a:r>
            <a:r>
              <a:rPr lang="en-US" sz="1600" dirty="0" err="1">
                <a:latin typeface="Aptos" panose="020B0004020202020204" pitchFamily="34" charset="0"/>
              </a:rPr>
              <a:t>ioni</a:t>
            </a:r>
            <a:r>
              <a:rPr lang="en-US" sz="1600" dirty="0">
                <a:latin typeface="Aptos" panose="020B0004020202020204" pitchFamily="34" charset="0"/>
              </a:rPr>
              <a:t> da 200 keV (400 keV in doppia </a:t>
            </a:r>
            <a:r>
              <a:rPr lang="en-US" sz="1600" dirty="0" err="1">
                <a:latin typeface="Aptos" panose="020B0004020202020204" pitchFamily="34" charset="0"/>
              </a:rPr>
              <a:t>ionizzazione</a:t>
            </a:r>
            <a:r>
              <a:rPr lang="en-US" sz="1600" dirty="0">
                <a:latin typeface="Aptos" panose="020B0004020202020204" pitchFamily="34" charset="0"/>
              </a:rPr>
              <a:t>)</a:t>
            </a:r>
          </a:p>
          <a:p>
            <a:r>
              <a:rPr lang="en-US" sz="1600" dirty="0">
                <a:latin typeface="Aptos" panose="020B0004020202020204" pitchFamily="34" charset="0"/>
              </a:rPr>
              <a:t>VUV (121.6 nm)</a:t>
            </a:r>
          </a:p>
          <a:p>
            <a:r>
              <a:rPr lang="en-US" sz="1600" dirty="0">
                <a:latin typeface="Aptos" panose="020B0004020202020204" pitchFamily="34" charset="0"/>
              </a:rPr>
              <a:t>UV 266 nm</a:t>
            </a:r>
          </a:p>
          <a:p>
            <a:endParaRPr lang="en-US" sz="1600" dirty="0">
              <a:latin typeface="Aptos" panose="020B0004020202020204" pitchFamily="34" charset="0"/>
            </a:endParaRPr>
          </a:p>
          <a:p>
            <a:r>
              <a:rPr lang="en-US" sz="1600" dirty="0" err="1">
                <a:latin typeface="Aptos" panose="020B0004020202020204" pitchFamily="34" charset="0"/>
              </a:rPr>
              <a:t>Supporto</a:t>
            </a:r>
            <a:r>
              <a:rPr lang="en-US" sz="1600" dirty="0">
                <a:latin typeface="Aptos" panose="020B0004020202020204" pitchFamily="34" charset="0"/>
              </a:rPr>
              <a:t> a </a:t>
            </a:r>
            <a:r>
              <a:rPr lang="en-US" sz="1600" dirty="0" err="1">
                <a:latin typeface="Aptos" panose="020B0004020202020204" pitchFamily="34" charset="0"/>
              </a:rPr>
              <a:t>osservazioni</a:t>
            </a:r>
            <a:r>
              <a:rPr lang="en-US" sz="1600" dirty="0">
                <a:latin typeface="Aptos" panose="020B0004020202020204" pitchFamily="34" charset="0"/>
              </a:rPr>
              <a:t> (</a:t>
            </a:r>
            <a:r>
              <a:rPr lang="en-US" sz="1600" dirty="0">
                <a:solidFill>
                  <a:srgbClr val="0070C0"/>
                </a:solidFill>
                <a:latin typeface="Aptos" panose="020B0004020202020204" pitchFamily="34" charset="0"/>
              </a:rPr>
              <a:t>JWST, ISO, IRAM, Noto</a:t>
            </a:r>
            <a:r>
              <a:rPr lang="en-US" sz="1600" dirty="0">
                <a:latin typeface="Aptos" panose="020B0004020202020204" pitchFamily="34" charset="0"/>
              </a:rPr>
              <a:t>), remote-sensing data (</a:t>
            </a:r>
            <a:r>
              <a:rPr lang="en-US" sz="1600" dirty="0">
                <a:solidFill>
                  <a:srgbClr val="0070C0"/>
                </a:solidFill>
                <a:latin typeface="Aptos" panose="020B0004020202020204" pitchFamily="34" charset="0"/>
              </a:rPr>
              <a:t>Dawn</a:t>
            </a:r>
            <a:r>
              <a:rPr lang="en-US" sz="1600" dirty="0">
                <a:latin typeface="Aptos" panose="020B0004020202020204" pitchFamily="34" charset="0"/>
              </a:rPr>
              <a:t>), </a:t>
            </a:r>
            <a:r>
              <a:rPr lang="en-US" sz="1600" dirty="0" err="1">
                <a:latin typeface="Aptos" panose="020B0004020202020204" pitchFamily="34" charset="0"/>
              </a:rPr>
              <a:t>esperimenti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 err="1">
                <a:latin typeface="Aptos" panose="020B0004020202020204" pitchFamily="34" charset="0"/>
              </a:rPr>
              <a:t>sulla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Aptos" panose="020B0004020202020204" pitchFamily="34" charset="0"/>
              </a:rPr>
              <a:t>ISS</a:t>
            </a:r>
            <a:r>
              <a:rPr lang="en-US" sz="1600" dirty="0">
                <a:latin typeface="Aptos" panose="020B0004020202020204" pitchFamily="34" charset="0"/>
              </a:rPr>
              <a:t> (PSS), </a:t>
            </a:r>
            <a:r>
              <a:rPr lang="en-US" sz="1600" dirty="0" err="1">
                <a:latin typeface="Aptos" panose="020B0004020202020204" pitchFamily="34" charset="0"/>
              </a:rPr>
              <a:t>preparazione</a:t>
            </a:r>
            <a:r>
              <a:rPr lang="en-US" sz="1600" dirty="0">
                <a:latin typeface="Aptos" panose="020B0004020202020204" pitchFamily="34" charset="0"/>
              </a:rPr>
              <a:t> proposal e </a:t>
            </a:r>
            <a:r>
              <a:rPr lang="en-US" sz="1600" dirty="0" err="1">
                <a:latin typeface="Aptos" panose="020B0004020202020204" pitchFamily="34" charset="0"/>
              </a:rPr>
              <a:t>missioni</a:t>
            </a:r>
            <a:r>
              <a:rPr lang="en-US" sz="1600" dirty="0">
                <a:latin typeface="Aptos" panose="020B0004020202020204" pitchFamily="34" charset="0"/>
              </a:rPr>
              <a:t> future</a:t>
            </a:r>
          </a:p>
          <a:p>
            <a:r>
              <a:rPr lang="en-US" sz="1600" dirty="0">
                <a:latin typeface="Aptos" panose="020B0004020202020204" pitchFamily="34" charset="0"/>
              </a:rPr>
              <a:t>(</a:t>
            </a:r>
            <a:r>
              <a:rPr lang="en-US" sz="1600" dirty="0">
                <a:solidFill>
                  <a:srgbClr val="0070C0"/>
                </a:solidFill>
                <a:latin typeface="Aptos" panose="020B0004020202020204" pitchFamily="34" charset="0"/>
              </a:rPr>
              <a:t>JWST, Juice, </a:t>
            </a:r>
            <a:r>
              <a:rPr lang="en-US" sz="1600" dirty="0" err="1">
                <a:solidFill>
                  <a:srgbClr val="0070C0"/>
                </a:solidFill>
                <a:latin typeface="Aptos" panose="020B0004020202020204" pitchFamily="34" charset="0"/>
              </a:rPr>
              <a:t>BepiColombo</a:t>
            </a:r>
            <a:r>
              <a:rPr lang="en-US" sz="1600" dirty="0">
                <a:latin typeface="Aptos" panose="020B0004020202020204" pitchFamily="34" charset="0"/>
              </a:rPr>
              <a:t>)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1367A42-E70F-67CA-88E8-547BB3EA256B}"/>
              </a:ext>
            </a:extLst>
          </p:cNvPr>
          <p:cNvSpPr txBox="1"/>
          <p:nvPr/>
        </p:nvSpPr>
        <p:spPr>
          <a:xfrm>
            <a:off x="7267161" y="5362056"/>
            <a:ext cx="462028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dirty="0" err="1"/>
              <a:t>Fequenti</a:t>
            </a:r>
            <a:r>
              <a:rPr lang="it-IT" dirty="0"/>
              <a:t> interruzioni delle attività per guasti dovuti all’impossibilità di manutenzione dell’acceleratore (fuori produzione).</a:t>
            </a:r>
            <a:br>
              <a:rPr lang="it-IT" dirty="0"/>
            </a:br>
            <a:r>
              <a:rPr lang="it-IT" dirty="0"/>
              <a:t>Necessaria sostituzione, budget ~2 M€. 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0146AFF-CEC4-7CE9-D7E0-9C22648E5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264-4BF6-4AC3-A823-D66A3262DDB1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18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B7BDCA4-CA3D-19D7-AFE3-31116A691462}"/>
              </a:ext>
            </a:extLst>
          </p:cNvPr>
          <p:cNvSpPr txBox="1"/>
          <p:nvPr/>
        </p:nvSpPr>
        <p:spPr>
          <a:xfrm>
            <a:off x="333375" y="708637"/>
            <a:ext cx="11525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STILES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</a:p>
          <a:p>
            <a:r>
              <a:rPr lang="en-US" sz="2000" dirty="0"/>
              <a:t>Strengthening the Italian Leadership </a:t>
            </a:r>
          </a:p>
          <a:p>
            <a:r>
              <a:rPr lang="en-US" sz="2000" dirty="0"/>
              <a:t>in ELT and SKA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E87BCF5-67D2-5245-C15A-F53E082147A5}"/>
              </a:ext>
            </a:extLst>
          </p:cNvPr>
          <p:cNvSpPr/>
          <p:nvPr/>
        </p:nvSpPr>
        <p:spPr>
          <a:xfrm>
            <a:off x="0" y="17895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Finanziamenti: PNRR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EF540E7-CE59-855D-CD4C-7E9AB08E2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084" y="11545"/>
            <a:ext cx="7105916" cy="293049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8752C55-974C-3CC8-1775-0D5B9766E52A}"/>
              </a:ext>
            </a:extLst>
          </p:cNvPr>
          <p:cNvSpPr txBox="1"/>
          <p:nvPr/>
        </p:nvSpPr>
        <p:spPr>
          <a:xfrm>
            <a:off x="333375" y="2011148"/>
            <a:ext cx="48666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noProof="0"/>
              <a:t>Laboratori per lo studio delle condizioni </a:t>
            </a:r>
            <a:r>
              <a:rPr lang="it-IT" sz="1800" noProof="0" dirty="0" err="1"/>
              <a:t>eso</a:t>
            </a:r>
            <a:r>
              <a:rPr lang="it-IT" sz="1800" noProof="0" dirty="0"/>
              <a:t>-atmosferiche per studiare stati fisici mai osservati sulla Terra</a:t>
            </a:r>
          </a:p>
          <a:p>
            <a:r>
              <a:rPr lang="it-IT" sz="1800" noProof="0" dirty="0"/>
              <a:t>WP4000: </a:t>
            </a:r>
            <a:r>
              <a:rPr lang="it-IT" sz="1800" noProof="0" dirty="0" err="1"/>
              <a:t>ExoLabs</a:t>
            </a:r>
            <a:r>
              <a:rPr lang="it-IT" sz="1800" noProof="0" dirty="0"/>
              <a:t> @ OAPA, OACN, OACT</a:t>
            </a:r>
          </a:p>
          <a:p>
            <a:r>
              <a:rPr lang="it-IT" noProof="0" dirty="0"/>
              <a:t>+Lab R&amp;D</a:t>
            </a:r>
            <a:endParaRPr lang="it-IT" sz="1800" noProof="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3054C42-6A8B-6E76-2FF0-F997CED15CC6}"/>
              </a:ext>
            </a:extLst>
          </p:cNvPr>
          <p:cNvSpPr txBox="1"/>
          <p:nvPr/>
        </p:nvSpPr>
        <p:spPr>
          <a:xfrm>
            <a:off x="5697971" y="3927510"/>
            <a:ext cx="61606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000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EMM</a:t>
            </a:r>
            <a:r>
              <a:rPr lang="it-IT" sz="2000" noProof="0" dirty="0">
                <a:solidFill>
                  <a:srgbClr val="0070C0"/>
                </a:solidFill>
              </a:rPr>
              <a:t> </a:t>
            </a:r>
          </a:p>
          <a:p>
            <a:pPr algn="r"/>
            <a:r>
              <a:rPr lang="it-IT" sz="2000" noProof="0" dirty="0"/>
              <a:t>Earth Moon Mars</a:t>
            </a:r>
            <a:endParaRPr lang="it-IT" sz="1800" noProof="0" dirty="0"/>
          </a:p>
          <a:p>
            <a:pPr algn="r"/>
            <a:r>
              <a:rPr lang="it-IT" sz="1800" noProof="0" dirty="0"/>
              <a:t>Avanzare nello sfruttamento scientifico della Luna come laboratorio di ricerca </a:t>
            </a:r>
            <a:r>
              <a:rPr lang="it-IT" sz="1800" noProof="0" dirty="0" err="1"/>
              <a:t>multipurpose</a:t>
            </a:r>
            <a:r>
              <a:rPr lang="it-IT" sz="1800" noProof="0" dirty="0"/>
              <a:t>, sito privilegiato per osservare la Terra e l’Universo, e come supporto alle attività in preparazione dell’esplorazione di Marte</a:t>
            </a:r>
          </a:p>
        </p:txBody>
      </p:sp>
      <p:pic>
        <p:nvPicPr>
          <p:cNvPr id="11" name="Segnaposto immagine 11">
            <a:extLst>
              <a:ext uri="{FF2B5EF4-FFF2-40B4-BE49-F238E27FC236}">
                <a16:creationId xmlns:a16="http://schemas.microsoft.com/office/drawing/2014/main" id="{BFE33486-C1A2-C89A-FED1-71DBED2E7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4" b="17534"/>
          <a:stretch>
            <a:fillRect/>
          </a:stretch>
        </p:blipFill>
        <p:spPr>
          <a:xfrm>
            <a:off x="0" y="4105324"/>
            <a:ext cx="4187778" cy="275267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88791BE-384A-6E5F-7082-B97B62E58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059" y="3744149"/>
            <a:ext cx="930705" cy="58407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8376AEF-E81D-FE8F-EF05-D5B00A3973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61" y="3744149"/>
            <a:ext cx="1080804" cy="59053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23FE030-C2B8-F28D-B4A0-98B1D6166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490" y="3744150"/>
            <a:ext cx="833569" cy="5840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3C1A9E0-DD83-DBB3-4B8C-9E746928339C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R. G. Urso,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Riunione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RSN 3 2025,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Bioastronomia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Astrobiologia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e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Astrofisica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di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laboratorio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3F9062-0C90-D8CB-971A-5C9E5ED6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64B8-333C-9446-A19E-890E6794AD7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8515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13492" y="391795"/>
            <a:ext cx="689610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Logo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159641"/>
            <a:ext cx="12192000" cy="698500"/>
          </a:xfrm>
          <a:custGeom>
            <a:avLst/>
            <a:gdLst/>
            <a:ahLst/>
            <a:cxnLst/>
            <a:rect l="l" t="t" r="r" b="b"/>
            <a:pathLst>
              <a:path w="12192000" h="698500">
                <a:moveTo>
                  <a:pt x="12192000" y="0"/>
                </a:moveTo>
                <a:lnTo>
                  <a:pt x="0" y="0"/>
                </a:lnTo>
                <a:lnTo>
                  <a:pt x="0" y="698358"/>
                </a:lnTo>
                <a:lnTo>
                  <a:pt x="12192000" y="698358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5238" y="306070"/>
            <a:ext cx="808913" cy="58407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475469" y="306070"/>
            <a:ext cx="1664335" cy="584200"/>
            <a:chOff x="9475469" y="306070"/>
            <a:chExt cx="1664335" cy="5842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75469" y="307086"/>
              <a:ext cx="930706" cy="58305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42193" y="306070"/>
              <a:ext cx="697090" cy="584072"/>
            </a:xfrm>
            <a:prstGeom prst="rect">
              <a:avLst/>
            </a:prstGeom>
          </p:spPr>
        </p:pic>
      </p:grp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158902" y="1203452"/>
            <a:ext cx="3099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spc="-30" dirty="0"/>
              <a:t> </a:t>
            </a:r>
            <a:r>
              <a:rPr dirty="0"/>
              <a:t>EARTH</a:t>
            </a:r>
            <a:r>
              <a:rPr spc="-35" dirty="0"/>
              <a:t> </a:t>
            </a:r>
            <a:r>
              <a:rPr dirty="0"/>
              <a:t>MOON</a:t>
            </a:r>
            <a:r>
              <a:rPr spc="-20" dirty="0"/>
              <a:t> </a:t>
            </a:r>
            <a:r>
              <a:rPr dirty="0"/>
              <a:t>MARS</a:t>
            </a:r>
            <a:r>
              <a:rPr spc="-20" dirty="0"/>
              <a:t> </a:t>
            </a:r>
            <a:r>
              <a:rPr spc="-10" dirty="0"/>
              <a:t>(EMM)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3278123" y="1175001"/>
            <a:ext cx="8916035" cy="5683250"/>
            <a:chOff x="3278123" y="1175001"/>
            <a:chExt cx="8916035" cy="5683250"/>
          </a:xfrm>
        </p:grpSpPr>
        <p:pic>
          <p:nvPicPr>
            <p:cNvPr id="10" name="object 10" descr="Immagine che contiene macchina, ingegneria, interno, industria  Il contenuto generato dall'IA potrebbe non essere corretto.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76059" y="1175001"/>
              <a:ext cx="5615940" cy="5682998"/>
            </a:xfrm>
            <a:prstGeom prst="rect">
              <a:avLst/>
            </a:prstGeom>
          </p:spPr>
        </p:pic>
        <p:pic>
          <p:nvPicPr>
            <p:cNvPr id="11" name="object 11" descr="Immagine che contiene macchina, ingegneria, interno, industria  Il contenuto generato dall'IA potrebbe non essere corretto.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82104" y="1227169"/>
              <a:ext cx="5486400" cy="559371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669404" y="1214470"/>
              <a:ext cx="5511800" cy="5619115"/>
            </a:xfrm>
            <a:custGeom>
              <a:avLst/>
              <a:gdLst/>
              <a:ahLst/>
              <a:cxnLst/>
              <a:rect l="l" t="t" r="r" b="b"/>
              <a:pathLst>
                <a:path w="5511800" h="5619115">
                  <a:moveTo>
                    <a:pt x="0" y="5619115"/>
                  </a:moveTo>
                  <a:lnTo>
                    <a:pt x="5511800" y="5619115"/>
                  </a:lnTo>
                  <a:lnTo>
                    <a:pt x="5511800" y="0"/>
                  </a:lnTo>
                  <a:lnTo>
                    <a:pt x="0" y="0"/>
                  </a:lnTo>
                  <a:lnTo>
                    <a:pt x="0" y="5619115"/>
                  </a:lnTo>
                  <a:close/>
                </a:path>
              </a:pathLst>
            </a:custGeom>
            <a:ln w="25400">
              <a:solidFill>
                <a:srgbClr val="0D0D0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object 13" descr="Immagine che contiene metallo, interno, lavandino, Alluminio  Il contenuto generato dall'IA potrebbe non essere corretto.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15127" y="4020312"/>
              <a:ext cx="1446276" cy="2837688"/>
            </a:xfrm>
            <a:prstGeom prst="rect">
              <a:avLst/>
            </a:prstGeom>
          </p:spPr>
        </p:pic>
        <p:pic>
          <p:nvPicPr>
            <p:cNvPr id="14" name="object 14" descr="Immagine che contiene metallo, interno, lavandino, Alluminio  Il contenuto generato dall'IA potrebbe non essere corretto.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21553" y="4072572"/>
              <a:ext cx="1291844" cy="274523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308853" y="4059872"/>
              <a:ext cx="1317625" cy="2771140"/>
            </a:xfrm>
            <a:custGeom>
              <a:avLst/>
              <a:gdLst/>
              <a:ahLst/>
              <a:cxnLst/>
              <a:rect l="l" t="t" r="r" b="b"/>
              <a:pathLst>
                <a:path w="1317625" h="2771140">
                  <a:moveTo>
                    <a:pt x="0" y="2770632"/>
                  </a:moveTo>
                  <a:lnTo>
                    <a:pt x="1317244" y="2770632"/>
                  </a:lnTo>
                  <a:lnTo>
                    <a:pt x="1317244" y="0"/>
                  </a:lnTo>
                  <a:lnTo>
                    <a:pt x="0" y="0"/>
                  </a:lnTo>
                  <a:lnTo>
                    <a:pt x="0" y="2770632"/>
                  </a:lnTo>
                  <a:close/>
                </a:path>
              </a:pathLst>
            </a:custGeom>
            <a:ln w="25400">
              <a:solidFill>
                <a:srgbClr val="0D0D0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object 16" descr="Immagine che contiene interno, lavandino, metallo, rubinetto  Il contenuto generato dall'IA potrebbe non essere corretto.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91483" y="1175003"/>
              <a:ext cx="3166871" cy="2906268"/>
            </a:xfrm>
            <a:prstGeom prst="rect">
              <a:avLst/>
            </a:prstGeom>
          </p:spPr>
        </p:pic>
        <p:pic>
          <p:nvPicPr>
            <p:cNvPr id="17" name="object 17" descr="Immagine che contiene interno, lavandino, metallo, rubinetto  Il contenuto generato dall'IA potrebbe non essere corretto.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97274" y="1226184"/>
              <a:ext cx="3014472" cy="275437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584574" y="1213484"/>
              <a:ext cx="3040380" cy="2780030"/>
            </a:xfrm>
            <a:custGeom>
              <a:avLst/>
              <a:gdLst/>
              <a:ahLst/>
              <a:cxnLst/>
              <a:rect l="l" t="t" r="r" b="b"/>
              <a:pathLst>
                <a:path w="3040379" h="2780029">
                  <a:moveTo>
                    <a:pt x="0" y="2779776"/>
                  </a:moveTo>
                  <a:lnTo>
                    <a:pt x="3039872" y="2779776"/>
                  </a:lnTo>
                  <a:lnTo>
                    <a:pt x="3039872" y="0"/>
                  </a:lnTo>
                  <a:lnTo>
                    <a:pt x="0" y="0"/>
                  </a:lnTo>
                  <a:lnTo>
                    <a:pt x="0" y="2779776"/>
                  </a:lnTo>
                  <a:close/>
                </a:path>
              </a:pathLst>
            </a:custGeom>
            <a:ln w="25400">
              <a:solidFill>
                <a:srgbClr val="0D0D0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object 19" descr="Immagine che contiene interno, acciaio, metallo, lavandino  Il contenuto generato dall'IA potrebbe non essere corretto.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78123" y="4020312"/>
              <a:ext cx="2023872" cy="2647188"/>
            </a:xfrm>
            <a:prstGeom prst="rect">
              <a:avLst/>
            </a:prstGeom>
          </p:spPr>
        </p:pic>
        <p:pic>
          <p:nvPicPr>
            <p:cNvPr id="20" name="object 20" descr="Immagine che contiene interno, acciaio, metallo, lavandino  Il contenuto generato dall'IA potrebbe non essere corretto.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84295" y="4071937"/>
              <a:ext cx="1871091" cy="249466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371595" y="4059237"/>
              <a:ext cx="1896745" cy="2520315"/>
            </a:xfrm>
            <a:custGeom>
              <a:avLst/>
              <a:gdLst/>
              <a:ahLst/>
              <a:cxnLst/>
              <a:rect l="l" t="t" r="r" b="b"/>
              <a:pathLst>
                <a:path w="1896745" h="2520315">
                  <a:moveTo>
                    <a:pt x="0" y="2520061"/>
                  </a:moveTo>
                  <a:lnTo>
                    <a:pt x="1896491" y="2520061"/>
                  </a:lnTo>
                  <a:lnTo>
                    <a:pt x="1896491" y="0"/>
                  </a:lnTo>
                  <a:lnTo>
                    <a:pt x="0" y="0"/>
                  </a:lnTo>
                  <a:lnTo>
                    <a:pt x="0" y="2520061"/>
                  </a:lnTo>
                  <a:close/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00761" y="1412145"/>
            <a:ext cx="3169920" cy="512699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0" marR="149225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PNRR</a:t>
            </a:r>
            <a:r>
              <a:rPr kumimoji="0" sz="1800" b="1" i="0" u="none" strike="noStrike" kern="0" cap="none" spc="-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project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12446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sng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+mn-ea"/>
                <a:cs typeface="Calibri"/>
              </a:rPr>
              <a:t>SELENE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120650" lvl="0" indent="0" algn="ctr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imulated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nvironment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12192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unar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xploration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04775" marR="22669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atural</a:t>
            </a:r>
            <a:r>
              <a:rPr kumimoji="0" sz="18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dynamics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xperiments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INAF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 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OACN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01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Characteristics: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879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87985" algn="l"/>
              </a:tabLst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Vacuum</a:t>
            </a: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conditions:</a:t>
            </a:r>
            <a:r>
              <a:rPr kumimoji="0" sz="14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</a:t>
            </a:r>
            <a:r>
              <a:rPr kumimoji="0" sz="1350" b="0" i="0" u="none" strike="noStrike" kern="0" cap="none" spc="-15" normalizeH="0" baseline="2469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sz="1350" b="0" i="0" u="none" strike="noStrike" kern="0" cap="none" spc="0" normalizeH="0" baseline="2469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</a:t>
            </a:r>
            <a:r>
              <a:rPr kumimoji="0" sz="1350" b="0" i="0" u="none" strike="noStrike" kern="0" cap="none" spc="179" normalizeH="0" baseline="2469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mbar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879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87985" algn="l"/>
              </a:tabLst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Temperature:</a:t>
            </a:r>
            <a:r>
              <a:rPr kumimoji="0" sz="1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−150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°C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≤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≤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+150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°C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879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87985" algn="l"/>
              </a:tabLst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UV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radiation:</a:t>
            </a:r>
            <a:r>
              <a:rPr kumimoji="0" sz="14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λ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162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nm,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172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879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87985" algn="l"/>
              </a:tabLst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Solar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wind: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1849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electron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ion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fluxes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(E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≤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keV)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879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87985" algn="l"/>
              </a:tabLst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Suspended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dust</a:t>
            </a:r>
            <a:r>
              <a:rPr kumimoji="0" sz="1400" b="1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particles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879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87985" algn="l"/>
              </a:tabLst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Electric</a:t>
            </a:r>
            <a:r>
              <a:rPr kumimoji="0" sz="14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fields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9695" marR="0" lvl="0" indent="0" algn="l" defTabSz="914400" rtl="0" eaLnBrk="1" fontAlgn="auto" latinLnBrk="0" hangingPunct="1">
              <a:lnSpc>
                <a:spcPct val="100000"/>
              </a:lnSpc>
              <a:spcBef>
                <a:spcPts val="10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Diagnostics: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86080" marR="0" lvl="0" indent="-28638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86080" algn="l"/>
              </a:tabLst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Environmental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sensors: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746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Faraday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cup,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Langmuir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probe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76555" marR="141605" lvl="0" indent="-2774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76555" algn="l"/>
                <a:tab pos="386080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High</a:t>
            </a:r>
            <a:r>
              <a:rPr kumimoji="0" sz="14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frame</a:t>
            </a:r>
            <a:r>
              <a:rPr kumimoji="0" sz="14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rate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4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high-resolution camera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C4FB0F0-D9D0-7303-ABFA-6FDA27AC9BAE}"/>
              </a:ext>
            </a:extLst>
          </p:cNvPr>
          <p:cNvSpPr txBox="1"/>
          <p:nvPr/>
        </p:nvSpPr>
        <p:spPr>
          <a:xfrm>
            <a:off x="8726928" y="6143039"/>
            <a:ext cx="3513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contributo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C. Porto, G. Franzese,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G. Mongelluzzo, F. Esposito)</a:t>
            </a:r>
          </a:p>
        </p:txBody>
      </p:sp>
      <p:sp>
        <p:nvSpPr>
          <p:cNvPr id="24" name="Segnaposto numero diapositiva 23">
            <a:extLst>
              <a:ext uri="{FF2B5EF4-FFF2-40B4-BE49-F238E27FC236}">
                <a16:creationId xmlns:a16="http://schemas.microsoft.com/office/drawing/2014/main" id="{F1C8050F-86C5-9889-A2F1-F96F9A1AF93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9042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13492" y="391795"/>
            <a:ext cx="689610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Logo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168607"/>
            <a:ext cx="12192000" cy="689610"/>
          </a:xfrm>
          <a:custGeom>
            <a:avLst/>
            <a:gdLst/>
            <a:ahLst/>
            <a:cxnLst/>
            <a:rect l="l" t="t" r="r" b="b"/>
            <a:pathLst>
              <a:path w="12192000" h="689609">
                <a:moveTo>
                  <a:pt x="12192000" y="0"/>
                </a:moveTo>
                <a:lnTo>
                  <a:pt x="0" y="0"/>
                </a:lnTo>
                <a:lnTo>
                  <a:pt x="0" y="689392"/>
                </a:lnTo>
                <a:lnTo>
                  <a:pt x="12192000" y="689392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422320" y="1676844"/>
            <a:ext cx="2771775" cy="1603375"/>
            <a:chOff x="9422320" y="1676844"/>
            <a:chExt cx="2771775" cy="16033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25558" y="1679956"/>
              <a:ext cx="2766441" cy="159702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423907" y="1678432"/>
              <a:ext cx="2768600" cy="1600200"/>
            </a:xfrm>
            <a:custGeom>
              <a:avLst/>
              <a:gdLst/>
              <a:ahLst/>
              <a:cxnLst/>
              <a:rect l="l" t="t" r="r" b="b"/>
              <a:pathLst>
                <a:path w="2768600" h="1600200">
                  <a:moveTo>
                    <a:pt x="2768092" y="0"/>
                  </a:moveTo>
                  <a:lnTo>
                    <a:pt x="0" y="0"/>
                  </a:lnTo>
                  <a:lnTo>
                    <a:pt x="0" y="1600200"/>
                  </a:lnTo>
                  <a:lnTo>
                    <a:pt x="2768092" y="1600200"/>
                  </a:lnTo>
                </a:path>
              </a:pathLst>
            </a:custGeom>
            <a:ln w="3175">
              <a:solidFill>
                <a:srgbClr val="76707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40098" y="1634235"/>
            <a:ext cx="3038826" cy="166458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4343400" y="3270503"/>
            <a:ext cx="7693659" cy="3335020"/>
            <a:chOff x="4343400" y="3270503"/>
            <a:chExt cx="7693659" cy="333502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44384" y="3270503"/>
              <a:ext cx="4392168" cy="33345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53222" y="3325850"/>
              <a:ext cx="4232529" cy="317449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738998" y="3311562"/>
              <a:ext cx="4261485" cy="3203575"/>
            </a:xfrm>
            <a:custGeom>
              <a:avLst/>
              <a:gdLst/>
              <a:ahLst/>
              <a:cxnLst/>
              <a:rect l="l" t="t" r="r" b="b"/>
              <a:pathLst>
                <a:path w="4261484" h="3203575">
                  <a:moveTo>
                    <a:pt x="0" y="3203067"/>
                  </a:moveTo>
                  <a:lnTo>
                    <a:pt x="4261104" y="3203067"/>
                  </a:lnTo>
                  <a:lnTo>
                    <a:pt x="4261104" y="0"/>
                  </a:lnTo>
                  <a:lnTo>
                    <a:pt x="0" y="0"/>
                  </a:lnTo>
                  <a:lnTo>
                    <a:pt x="0" y="3203067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43400" y="3270503"/>
              <a:ext cx="3459479" cy="33345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52620" y="3325875"/>
              <a:ext cx="3300603" cy="317446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438396" y="3311562"/>
              <a:ext cx="3329304" cy="3203575"/>
            </a:xfrm>
            <a:custGeom>
              <a:avLst/>
              <a:gdLst/>
              <a:ahLst/>
              <a:cxnLst/>
              <a:rect l="l" t="t" r="r" b="b"/>
              <a:pathLst>
                <a:path w="3329304" h="3203575">
                  <a:moveTo>
                    <a:pt x="0" y="3203067"/>
                  </a:moveTo>
                  <a:lnTo>
                    <a:pt x="3329178" y="3203067"/>
                  </a:lnTo>
                  <a:lnTo>
                    <a:pt x="3329178" y="0"/>
                  </a:lnTo>
                  <a:lnTo>
                    <a:pt x="0" y="0"/>
                  </a:lnTo>
                  <a:lnTo>
                    <a:pt x="0" y="3203067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175238" y="306070"/>
            <a:ext cx="808913" cy="584072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9475469" y="306070"/>
            <a:ext cx="1664335" cy="584200"/>
            <a:chOff x="9475469" y="306070"/>
            <a:chExt cx="1664335" cy="584200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75469" y="307086"/>
              <a:ext cx="930706" cy="58305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442193" y="306070"/>
              <a:ext cx="697090" cy="584072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5972555" y="1229867"/>
            <a:ext cx="3503929" cy="2667000"/>
            <a:chOff x="5972555" y="1229867"/>
            <a:chExt cx="3503929" cy="2667000"/>
          </a:xfrm>
        </p:grpSpPr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72555" y="1229867"/>
              <a:ext cx="3503676" cy="266699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81013" y="1284477"/>
              <a:ext cx="3344545" cy="250837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066662" y="1270253"/>
              <a:ext cx="3373120" cy="2537460"/>
            </a:xfrm>
            <a:custGeom>
              <a:avLst/>
              <a:gdLst/>
              <a:ahLst/>
              <a:cxnLst/>
              <a:rect l="l" t="t" r="r" b="b"/>
              <a:pathLst>
                <a:path w="3373120" h="2537460">
                  <a:moveTo>
                    <a:pt x="0" y="2536952"/>
                  </a:moveTo>
                  <a:lnTo>
                    <a:pt x="3373119" y="2536952"/>
                  </a:lnTo>
                  <a:lnTo>
                    <a:pt x="3373119" y="0"/>
                  </a:lnTo>
                  <a:lnTo>
                    <a:pt x="0" y="0"/>
                  </a:lnTo>
                  <a:lnTo>
                    <a:pt x="0" y="2536952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object 23" descr="$PPTXTitle"/>
          <p:cNvSpPr txBox="1">
            <a:spLocks noGrp="1"/>
          </p:cNvSpPr>
          <p:nvPr>
            <p:ph type="title"/>
          </p:nvPr>
        </p:nvSpPr>
        <p:spPr>
          <a:xfrm>
            <a:off x="158902" y="1203452"/>
            <a:ext cx="3099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spc="-30" dirty="0"/>
              <a:t> </a:t>
            </a:r>
            <a:r>
              <a:rPr dirty="0"/>
              <a:t>EARTH</a:t>
            </a:r>
            <a:r>
              <a:rPr spc="-35" dirty="0"/>
              <a:t> </a:t>
            </a:r>
            <a:r>
              <a:rPr dirty="0"/>
              <a:t>MOON</a:t>
            </a:r>
            <a:r>
              <a:rPr spc="-20" dirty="0"/>
              <a:t> </a:t>
            </a:r>
            <a:r>
              <a:rPr dirty="0"/>
              <a:t>MARS</a:t>
            </a:r>
            <a:r>
              <a:rPr spc="-20" dirty="0"/>
              <a:t> </a:t>
            </a:r>
            <a:r>
              <a:rPr spc="-10" dirty="0"/>
              <a:t>(EMM)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537159" y="1412145"/>
            <a:ext cx="2365375" cy="1856739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0" marR="1651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PNRR</a:t>
            </a:r>
            <a:r>
              <a:rPr kumimoji="0" sz="1800" b="1" i="0" u="none" strike="noStrike" kern="0" cap="none" spc="-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project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sng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+mn-ea"/>
                <a:cs typeface="Calibri"/>
              </a:rPr>
              <a:t>PLATA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065" marR="5080" lvl="0" indent="0" algn="ctr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lanetery</a:t>
            </a:r>
            <a:r>
              <a:rPr kumimoji="0" sz="18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images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boratory experiments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errestrial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nar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nalogues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INAF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 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OACN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602793" y="5512308"/>
            <a:ext cx="2334260" cy="1349375"/>
            <a:chOff x="6602793" y="5512308"/>
            <a:chExt cx="2334260" cy="1349375"/>
          </a:xfrm>
        </p:grpSpPr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06032" y="5515482"/>
              <a:ext cx="2327910" cy="134251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604381" y="5513895"/>
              <a:ext cx="2331085" cy="1346200"/>
            </a:xfrm>
            <a:custGeom>
              <a:avLst/>
              <a:gdLst/>
              <a:ahLst/>
              <a:cxnLst/>
              <a:rect l="l" t="t" r="r" b="b"/>
              <a:pathLst>
                <a:path w="2331084" h="1346200">
                  <a:moveTo>
                    <a:pt x="0" y="1345691"/>
                  </a:moveTo>
                  <a:lnTo>
                    <a:pt x="2331084" y="1345691"/>
                  </a:lnTo>
                  <a:lnTo>
                    <a:pt x="2331084" y="0"/>
                  </a:lnTo>
                  <a:lnTo>
                    <a:pt x="0" y="0"/>
                  </a:lnTo>
                  <a:lnTo>
                    <a:pt x="0" y="134569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2529077" y="3604005"/>
            <a:ext cx="165417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215" marR="5080" lvl="0" indent="-3111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logaritmic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wind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profile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~15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m/s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802763" y="4155185"/>
            <a:ext cx="11055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down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-80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°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525648" y="6191199"/>
            <a:ext cx="149288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lvl="0" indent="-127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Faraday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Cup,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Langmuir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probe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pitot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tubes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EFM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57069" y="4422140"/>
            <a:ext cx="1849755" cy="1762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0180" marR="339090" lvl="0" indent="3365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distance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settable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~150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kV/m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4330" marR="0" lvl="0" indent="0" algn="l" defTabSz="914400" rtl="0" eaLnBrk="1" fontAlgn="auto" latinLnBrk="0" hangingPunct="1">
              <a:lnSpc>
                <a:spcPct val="100000"/>
              </a:lnSpc>
              <a:spcBef>
                <a:spcPts val="5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UV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radiation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73050" marR="261620" lvl="0" indent="-71755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High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res.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fps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rate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max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res.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~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µm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7305" marR="5080" lvl="0" indent="-1524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regulated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grain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direction,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speed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concentration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6250" y="3480561"/>
            <a:ext cx="11544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Characteristics: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76250" y="3693617"/>
            <a:ext cx="129857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Wind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Tunnel: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76250" y="4121022"/>
            <a:ext cx="24130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Thermal</a:t>
            </a:r>
            <a:r>
              <a:rPr kumimoji="0" sz="14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plate</a:t>
            </a:r>
            <a:r>
              <a:rPr kumimoji="0" sz="14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sand</a:t>
            </a:r>
            <a:r>
              <a:rPr kumimoji="0" sz="1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bed: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76250" y="4547742"/>
            <a:ext cx="17316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Vertical</a:t>
            </a: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Electrodes: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76250" y="4974463"/>
            <a:ext cx="1627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Radiation</a:t>
            </a:r>
            <a:r>
              <a:rPr kumimoji="0" sz="14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system: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76250" y="5401462"/>
            <a:ext cx="15163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Imaging</a:t>
            </a:r>
            <a:r>
              <a:rPr kumimoji="0" sz="14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System: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76250" y="5828182"/>
            <a:ext cx="18230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Controlled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injection: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76250" y="6254902"/>
            <a:ext cx="20516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Environmental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Sensors: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78673FB1-F967-8A55-5CF2-3E1DFAF0592A}"/>
              </a:ext>
            </a:extLst>
          </p:cNvPr>
          <p:cNvSpPr txBox="1"/>
          <p:nvPr/>
        </p:nvSpPr>
        <p:spPr>
          <a:xfrm>
            <a:off x="7353891" y="6543799"/>
            <a:ext cx="4973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contributo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C. Porto, G. Franzese, G. Mongelluzzo, F. Esposito)</a:t>
            </a:r>
          </a:p>
        </p:txBody>
      </p:sp>
      <p:sp>
        <p:nvSpPr>
          <p:cNvPr id="41" name="Segnaposto numero diapositiva 40">
            <a:extLst>
              <a:ext uri="{FF2B5EF4-FFF2-40B4-BE49-F238E27FC236}">
                <a16:creationId xmlns:a16="http://schemas.microsoft.com/office/drawing/2014/main" id="{2618A12D-22CF-B37E-0E75-E0CAF834A16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6628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011CD9-9D22-4252-1691-2EF9BE2A3CFB}"/>
              </a:ext>
            </a:extLst>
          </p:cNvPr>
          <p:cNvSpPr txBox="1"/>
          <p:nvPr/>
        </p:nvSpPr>
        <p:spPr>
          <a:xfrm>
            <a:off x="267855" y="889843"/>
            <a:ext cx="1149927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 2022</a:t>
            </a:r>
          </a:p>
          <a:p>
            <a:r>
              <a:rPr lang="en-US" sz="1800" dirty="0"/>
              <a:t>Experimental and computational analog studies to support identification of organics on Mars by the NASA Mars 2020 Perseverance rover (P.I. T. Fornaro)</a:t>
            </a:r>
          </a:p>
          <a:p>
            <a:endParaRPr lang="en-US" sz="1800" dirty="0"/>
          </a:p>
          <a:p>
            <a:r>
              <a:rPr lang="en-US" sz="1800" dirty="0"/>
              <a:t>Assessing the origin and stability of Martian subglacial waters (P. I. R. </a:t>
            </a:r>
            <a:r>
              <a:rPr lang="en-US" sz="1800" dirty="0" err="1"/>
              <a:t>Orosei</a:t>
            </a:r>
            <a:r>
              <a:rPr lang="en-US" sz="1800" dirty="0"/>
              <a:t>)</a:t>
            </a:r>
          </a:p>
          <a:p>
            <a:endParaRPr lang="en-US" sz="1800" dirty="0"/>
          </a:p>
          <a:p>
            <a:r>
              <a:rPr lang="en-US" sz="1800" dirty="0"/>
              <a:t>Cosmic Dust II - Cosmochemistry and Space Tweezers Technologies for Solar System Science and Exploration</a:t>
            </a:r>
            <a:r>
              <a:rPr lang="en-US" dirty="0"/>
              <a:t> </a:t>
            </a:r>
          </a:p>
          <a:p>
            <a:r>
              <a:rPr lang="en-US" dirty="0"/>
              <a:t>(P. I. L. Folco, Co. I. </a:t>
            </a:r>
            <a:r>
              <a:rPr lang="en-US" sz="1800" dirty="0"/>
              <a:t>J. R. Brucato)</a:t>
            </a:r>
          </a:p>
          <a:p>
            <a:endParaRPr lang="en-US" sz="1800" dirty="0"/>
          </a:p>
          <a:p>
            <a:r>
              <a:rPr lang="en-US" sz="1800" dirty="0"/>
              <a:t>μ-SAND - </a:t>
            </a:r>
            <a:r>
              <a:rPr lang="en-US" sz="1800" dirty="0" err="1"/>
              <a:t>μthermogravimeter</a:t>
            </a:r>
            <a:r>
              <a:rPr lang="en-US" sz="1800" dirty="0"/>
              <a:t>-in Situ dust </a:t>
            </a:r>
            <a:r>
              <a:rPr lang="en-US" sz="1800" dirty="0" err="1"/>
              <a:t>ANalyser</a:t>
            </a:r>
            <a:r>
              <a:rPr lang="en-US" sz="1800" dirty="0"/>
              <a:t> and particles size Discriminator</a:t>
            </a:r>
            <a:r>
              <a:rPr lang="en-US" dirty="0"/>
              <a:t> (P. I. </a:t>
            </a:r>
            <a:r>
              <a:rPr lang="en-US" sz="1800" dirty="0"/>
              <a:t>E. Palomba)</a:t>
            </a:r>
          </a:p>
          <a:p>
            <a:endParaRPr lang="en-US" sz="1800" dirty="0"/>
          </a:p>
          <a:p>
            <a:r>
              <a:rPr lang="en-US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 2022 PNRR</a:t>
            </a:r>
          </a:p>
          <a:p>
            <a:r>
              <a:rPr lang="en-US" sz="1800" dirty="0"/>
              <a:t>BRAVE NEW WORLDS - Low-cost, high-safety hydrogen storage into chemically-enhanced clathrate hydrates for energy storage in planetary infrastructures (P. Di </a:t>
            </a:r>
            <a:r>
              <a:rPr lang="en-US" sz="1800" dirty="0" err="1"/>
              <a:t>Profio</a:t>
            </a:r>
            <a:r>
              <a:rPr lang="en-US" sz="1800" dirty="0"/>
              <a:t>, </a:t>
            </a:r>
            <a:r>
              <a:rPr lang="en-US" sz="1800" dirty="0" err="1"/>
              <a:t>Co.I</a:t>
            </a:r>
            <a:r>
              <a:rPr lang="en-US" sz="1800" dirty="0"/>
              <a:t>. R. G. Urso)</a:t>
            </a:r>
          </a:p>
          <a:p>
            <a:endParaRPr lang="en-US" sz="1800" dirty="0"/>
          </a:p>
          <a:p>
            <a:r>
              <a:rPr lang="en-US" sz="1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Partenaritato</a:t>
            </a:r>
            <a:r>
              <a:rPr lang="en-US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esteso</a:t>
            </a:r>
            <a:r>
              <a:rPr lang="en-US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SPACE IT UP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dirty="0" err="1"/>
              <a:t>più</a:t>
            </a:r>
            <a:r>
              <a:rPr lang="en-US" sz="1800" dirty="0"/>
              <a:t> spoke e </a:t>
            </a:r>
            <a:r>
              <a:rPr lang="en-US" sz="1800" dirty="0" err="1"/>
              <a:t>fondi</a:t>
            </a:r>
            <a:r>
              <a:rPr lang="en-US" sz="1800" dirty="0"/>
              <a:t> per </a:t>
            </a:r>
            <a:r>
              <a:rPr lang="en-US" sz="1800" dirty="0" err="1"/>
              <a:t>strumentazione</a:t>
            </a:r>
            <a:r>
              <a:rPr lang="en-US" sz="1800" dirty="0"/>
              <a:t> </a:t>
            </a:r>
            <a:r>
              <a:rPr lang="en-US" sz="1800" dirty="0" err="1"/>
              <a:t>laboratori</a:t>
            </a:r>
            <a:r>
              <a:rPr lang="en-US" sz="1800" dirty="0"/>
              <a:t>. </a:t>
            </a:r>
            <a:r>
              <a:rPr lang="it-IT" sz="1800" dirty="0"/>
              <a:t>Progettazione, realizzazione e utilizzazione di una camera da vuoto per simulazioni lunari che sarà collocate presso l’Osservatorio di Capodimonte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41B6ACE-FA80-C32F-ADA2-64505B31DAD7}"/>
              </a:ext>
            </a:extLst>
          </p:cNvPr>
          <p:cNvSpPr/>
          <p:nvPr/>
        </p:nvSpPr>
        <p:spPr>
          <a:xfrm>
            <a:off x="0" y="17895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Finanziamenti: PNRR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F22B76-8F95-9224-14DF-CD97ADA8F049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R. G. Urso,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Riunione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RSN 3 2025,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Bioastronomia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Astrobiologia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e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Astrofisica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di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laboratorio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0E10D1-7649-08BA-7B48-8DA4503ED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64B8-333C-9446-A19E-890E6794AD7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0947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90B014-2E47-3BC1-0B09-DC039DC065EA}"/>
              </a:ext>
            </a:extLst>
          </p:cNvPr>
          <p:cNvSpPr txBox="1"/>
          <p:nvPr/>
        </p:nvSpPr>
        <p:spPr>
          <a:xfrm>
            <a:off x="166255" y="1102288"/>
            <a:ext cx="11859490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Large grants: </a:t>
            </a:r>
            <a:r>
              <a:rPr lang="en-GB" dirty="0"/>
              <a:t>PRESTIGE (Pristine Returned Sample Testing </a:t>
            </a:r>
            <a:r>
              <a:rPr lang="en-GB" dirty="0" err="1"/>
              <a:t>InvestiGation</a:t>
            </a:r>
            <a:r>
              <a:rPr lang="en-GB" dirty="0"/>
              <a:t> and Examination) - E. Palomba; 198 k</a:t>
            </a:r>
            <a:endParaRPr lang="it-I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Grants “</a:t>
            </a:r>
            <a:r>
              <a:rPr lang="en-GB" dirty="0" err="1">
                <a:solidFill>
                  <a:srgbClr val="0070C0"/>
                </a:solidFill>
              </a:rPr>
              <a:t>Laboratori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err="1">
                <a:solidFill>
                  <a:srgbClr val="0070C0"/>
                </a:solidFill>
              </a:rPr>
              <a:t>Spaziali</a:t>
            </a:r>
            <a:r>
              <a:rPr lang="en-GB" dirty="0">
                <a:solidFill>
                  <a:srgbClr val="0070C0"/>
                </a:solidFill>
              </a:rPr>
              <a:t>”: </a:t>
            </a:r>
            <a:r>
              <a:rPr lang="en-GB" dirty="0"/>
              <a:t>M. Feroci (93 k), S. De Angelis (100 k), M. E. Palumbo (83 k), M. Ghigo (95 k) A. </a:t>
            </a:r>
            <a:r>
              <a:rPr lang="en-GB" dirty="0" err="1"/>
              <a:t>Ciaravella</a:t>
            </a:r>
            <a:r>
              <a:rPr lang="en-GB" dirty="0"/>
              <a:t> (93 k)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Mini-grants: </a:t>
            </a:r>
            <a:r>
              <a:rPr lang="it-IT" dirty="0"/>
              <a:t>~6/20 (30%), 96 k</a:t>
            </a:r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D768AC-CD5B-C25C-9970-A0F5661D1302}"/>
              </a:ext>
            </a:extLst>
          </p:cNvPr>
          <p:cNvSpPr txBox="1"/>
          <p:nvPr/>
        </p:nvSpPr>
        <p:spPr>
          <a:xfrm>
            <a:off x="166255" y="660181"/>
            <a:ext cx="12025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70C0"/>
                </a:solidFill>
              </a:rPr>
              <a:t>Ricerca Fondamentale 2022 in INAF ~758 k€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EC186F3-9D06-ACB2-90B7-76523FB7E794}"/>
              </a:ext>
            </a:extLst>
          </p:cNvPr>
          <p:cNvSpPr txBox="1"/>
          <p:nvPr/>
        </p:nvSpPr>
        <p:spPr>
          <a:xfrm>
            <a:off x="166255" y="2921718"/>
            <a:ext cx="11859490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Large grants: </a:t>
            </a:r>
            <a:r>
              <a:rPr lang="en-GB" dirty="0"/>
              <a:t>TERRAE (</a:t>
            </a:r>
            <a:r>
              <a:rPr lang="en-US" dirty="0"/>
              <a:t>Nature and Evolution of the Organic Material on Ceres</a:t>
            </a:r>
            <a:r>
              <a:rPr lang="en-GB" dirty="0"/>
              <a:t>) - A. Raponi; 200 k</a:t>
            </a:r>
            <a:endParaRPr lang="it-I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Tecno-grant: </a:t>
            </a:r>
            <a:r>
              <a:rPr lang="en-US" dirty="0"/>
              <a:t>ISAC (sample container) F. </a:t>
            </a:r>
            <a:r>
              <a:rPr lang="en-US" dirty="0" err="1"/>
              <a:t>Dirri</a:t>
            </a:r>
            <a:r>
              <a:rPr lang="en-US" dirty="0"/>
              <a:t>; 95 k€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Mini-grants: </a:t>
            </a:r>
            <a:r>
              <a:rPr lang="it-IT" dirty="0"/>
              <a:t>~5/19 (26.3%) A. Galiano, R. G. Urso, C. Rossi, M. Ferrari, G. Massa, E. Bruschini, E. La Francesca, F. Zambon; 141 k</a:t>
            </a:r>
            <a:endParaRPr lang="en-US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DF4BF20-06F1-84D6-975D-37DFE5802FA3}"/>
              </a:ext>
            </a:extLst>
          </p:cNvPr>
          <p:cNvSpPr txBox="1"/>
          <p:nvPr/>
        </p:nvSpPr>
        <p:spPr>
          <a:xfrm>
            <a:off x="166253" y="4191297"/>
            <a:ext cx="12011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70C0"/>
                </a:solidFill>
              </a:rPr>
              <a:t>Ricerca Fondamentale 2024 in INAF ~459 k€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531BD2F-C228-752E-0CEF-2F6B129853AD}"/>
              </a:ext>
            </a:extLst>
          </p:cNvPr>
          <p:cNvSpPr txBox="1"/>
          <p:nvPr/>
        </p:nvSpPr>
        <p:spPr>
          <a:xfrm>
            <a:off x="166256" y="4591407"/>
            <a:ext cx="11859490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Large grants: 	</a:t>
            </a:r>
            <a:r>
              <a:rPr lang="it-IT" dirty="0" err="1"/>
              <a:t>Laboratory</a:t>
            </a:r>
            <a:r>
              <a:rPr lang="it-IT" dirty="0"/>
              <a:t> </a:t>
            </a:r>
            <a:r>
              <a:rPr lang="it-IT" dirty="0" err="1"/>
              <a:t>investigation</a:t>
            </a:r>
            <a:r>
              <a:rPr lang="it-IT" dirty="0"/>
              <a:t> to </a:t>
            </a:r>
            <a:r>
              <a:rPr lang="it-IT" dirty="0" err="1"/>
              <a:t>asses</a:t>
            </a:r>
            <a:r>
              <a:rPr lang="it-IT" dirty="0"/>
              <a:t> the </a:t>
            </a:r>
            <a:r>
              <a:rPr lang="it-IT" dirty="0" err="1"/>
              <a:t>astrobiological</a:t>
            </a:r>
            <a:r>
              <a:rPr lang="it-IT" dirty="0"/>
              <a:t> </a:t>
            </a:r>
            <a:r>
              <a:rPr lang="it-IT" dirty="0" err="1"/>
              <a:t>relevance</a:t>
            </a:r>
            <a:r>
              <a:rPr lang="it-IT" dirty="0"/>
              <a:t> of MARS 2020 - T. Fornaro; 190 k </a:t>
            </a:r>
          </a:p>
          <a:p>
            <a:pPr lvl="4" algn="just"/>
            <a:r>
              <a:rPr lang="it-IT" dirty="0"/>
              <a:t>Vesta Space </a:t>
            </a:r>
            <a:r>
              <a:rPr lang="it-IT" dirty="0" err="1"/>
              <a:t>Weather</a:t>
            </a:r>
            <a:r>
              <a:rPr lang="it-IT" dirty="0"/>
              <a:t> – M. C. De Sanctis; 171 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Data analysis grants: 	</a:t>
            </a:r>
            <a:r>
              <a:rPr lang="en-US" dirty="0"/>
              <a:t>Spectral Units Mineralogy </a:t>
            </a:r>
            <a:r>
              <a:rPr lang="en-US" dirty="0" err="1"/>
              <a:t>tOol</a:t>
            </a:r>
            <a:r>
              <a:rPr lang="en-US" dirty="0"/>
              <a:t> (SUMO) – F. Zambon 30 k</a:t>
            </a:r>
          </a:p>
          <a:p>
            <a:pPr lvl="6" algn="just"/>
            <a:r>
              <a:rPr lang="en-GB" dirty="0"/>
              <a:t>Database lab spectra of ices for JWST – M. E. Palumbo 48 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Mini-grants: </a:t>
            </a:r>
            <a:r>
              <a:rPr lang="it-IT" dirty="0"/>
              <a:t>~1/14(7.1%) I. Delfino 20 k</a:t>
            </a:r>
            <a:endParaRPr lang="en-US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B427AD4-C5A5-908E-6633-AD5F5B6B2FA4}"/>
              </a:ext>
            </a:extLst>
          </p:cNvPr>
          <p:cNvSpPr txBox="1"/>
          <p:nvPr/>
        </p:nvSpPr>
        <p:spPr>
          <a:xfrm>
            <a:off x="166255" y="2476889"/>
            <a:ext cx="12011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70C0"/>
                </a:solidFill>
              </a:rPr>
              <a:t>Ricerca Fondamentale 2023 in INAF ~436 k€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DA794D4-A16E-B50D-84C1-4773A0520C5C}"/>
              </a:ext>
            </a:extLst>
          </p:cNvPr>
          <p:cNvSpPr/>
          <p:nvPr/>
        </p:nvSpPr>
        <p:spPr>
          <a:xfrm>
            <a:off x="0" y="17895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Finanziamenti: Bandi INAF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88A6982-CDDC-9370-8158-02F5E49F16BA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R. G. Urso,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Riunione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RSN 3 2025,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Bioastronomia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Astrobiologia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e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Astrofisica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di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laboratorio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3C7C33B-4C49-C952-A4C6-478EC2480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64B8-333C-9446-A19E-890E6794AD7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5299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D5D7565-37C0-54BF-A7AD-E06E8B09961A}"/>
              </a:ext>
            </a:extLst>
          </p:cNvPr>
          <p:cNvSpPr txBox="1"/>
          <p:nvPr/>
        </p:nvSpPr>
        <p:spPr>
          <a:xfrm>
            <a:off x="327498" y="780622"/>
            <a:ext cx="115370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noProof="0" dirty="0"/>
              <a:t>Priorità a lungo termine di INAF:</a:t>
            </a:r>
          </a:p>
          <a:p>
            <a:pPr marL="342900" indent="-342900">
              <a:buAutoNum type="arabicPeriod"/>
            </a:pPr>
            <a:r>
              <a:rPr lang="it-IT" noProof="0" dirty="0"/>
              <a:t>Partecipazione a grandi infrastrutture internazionali del future</a:t>
            </a:r>
          </a:p>
          <a:p>
            <a:pPr marL="342900" indent="-342900">
              <a:buAutoNum type="arabicPeriod"/>
            </a:pPr>
            <a:r>
              <a:rPr lang="it-IT" noProof="0" dirty="0">
                <a:solidFill>
                  <a:srgbClr val="0070C0"/>
                </a:solidFill>
              </a:rPr>
              <a:t>Esplorazione del Sistema Solare</a:t>
            </a:r>
          </a:p>
          <a:p>
            <a:pPr marL="342900" indent="-342900">
              <a:buAutoNum type="arabicPeriod"/>
            </a:pPr>
            <a:r>
              <a:rPr lang="it-IT" noProof="0" dirty="0">
                <a:solidFill>
                  <a:srgbClr val="0070C0"/>
                </a:solidFill>
              </a:rPr>
              <a:t>Vita oltre il Sistema Solare</a:t>
            </a:r>
          </a:p>
          <a:p>
            <a:pPr marL="342900" indent="-342900">
              <a:buAutoNum type="arabicPeriod"/>
            </a:pPr>
            <a:r>
              <a:rPr lang="it-IT" noProof="0" dirty="0"/>
              <a:t>Astrofisica multi-messaggera</a:t>
            </a:r>
          </a:p>
          <a:p>
            <a:pPr marL="342900" indent="-342900">
              <a:buAutoNum type="arabicPeriod"/>
            </a:pPr>
            <a:r>
              <a:rPr lang="it-IT" noProof="0" dirty="0"/>
              <a:t>Astrofisica fondamentale</a:t>
            </a:r>
          </a:p>
          <a:p>
            <a:endParaRPr lang="it-IT" noProof="0" dirty="0"/>
          </a:p>
          <a:p>
            <a:r>
              <a:rPr lang="it-IT" noProof="0" dirty="0"/>
              <a:t>Raccomandazioni: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noProof="0" dirty="0"/>
              <a:t>Incoraggiamento a partnership interdisciplinari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346C135-E0E1-E37D-BC65-2A7C52576689}"/>
              </a:ext>
            </a:extLst>
          </p:cNvPr>
          <p:cNvSpPr/>
          <p:nvPr/>
        </p:nvSpPr>
        <p:spPr>
          <a:xfrm>
            <a:off x="0" y="17895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Documento Visione Strategica (DVS)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5CE7EE9-B503-FDB5-A38A-0FD194905878}"/>
              </a:ext>
            </a:extLst>
          </p:cNvPr>
          <p:cNvSpPr/>
          <p:nvPr/>
        </p:nvSpPr>
        <p:spPr>
          <a:xfrm>
            <a:off x="0" y="3444389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Piano Triennale di Attività (PTA) 2024-2026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0651E92-1C30-3A02-39A4-C3112BB2ED7E}"/>
              </a:ext>
            </a:extLst>
          </p:cNvPr>
          <p:cNvSpPr txBox="1"/>
          <p:nvPr/>
        </p:nvSpPr>
        <p:spPr>
          <a:xfrm>
            <a:off x="327498" y="4046053"/>
            <a:ext cx="1162730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noProof="0" dirty="0"/>
              <a:t>Sez. 1.3.2</a:t>
            </a:r>
          </a:p>
          <a:p>
            <a:pPr algn="just"/>
            <a:r>
              <a:rPr lang="it-IT" noProof="0" dirty="0">
                <a:solidFill>
                  <a:srgbClr val="0070C0"/>
                </a:solidFill>
              </a:rPr>
              <a:t>L’attività osservativa</a:t>
            </a:r>
            <a:r>
              <a:rPr lang="it-IT" noProof="0" dirty="0"/>
              <a:t>, alla base dell’impegno scientifico di INAF, ha come “laboratori” le infrastrutture osservative […] che INAF possiede, opera o a cui ha accesso. A queste si affiancano </a:t>
            </a:r>
            <a:r>
              <a:rPr lang="it-IT" noProof="0" dirty="0">
                <a:solidFill>
                  <a:srgbClr val="0070C0"/>
                </a:solidFill>
              </a:rPr>
              <a:t>laboratori specializzati in esperimenti per lo studio di fenomeni di interesse astrofisico </a:t>
            </a:r>
            <a:r>
              <a:rPr lang="it-IT" noProof="0" dirty="0"/>
              <a:t>(es. effetti dell’interazione di radiazione e/o particelle con materiali, specie molecolari, analizzatori di plasma solare a bordo di Solar Orbiter e a Terra SVIRCO </a:t>
            </a:r>
            <a:r>
              <a:rPr lang="it-IT" noProof="0" dirty="0" err="1"/>
              <a:t>Neutron</a:t>
            </a:r>
            <a:r>
              <a:rPr lang="it-IT" noProof="0" dirty="0"/>
              <a:t> Monitor) oltre ai laboratori meccanici, ottici, elettronici, informatici, con attività di sviluppo, costruzione, integrazione e test di strumentazione per l’astrofisica e le scienze spaziali.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51BAB45-2F68-0F66-FBC1-1B6BEDF6CBDF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R. G. Urso,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Riunione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RSN 3 2025,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Bioastronomia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Astrobiologia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e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Astrofisica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di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laboratorio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12DC1DF8-27CF-0618-99C7-643250CD6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64ABAB3-5176-4C87-831B-DA5E96207B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66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2F0F2-0CBD-764E-843D-001043133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5424CDD5-8BFB-307B-D96E-2DE2EAB09301}"/>
              </a:ext>
            </a:extLst>
          </p:cNvPr>
          <p:cNvSpPr txBox="1"/>
          <p:nvPr/>
        </p:nvSpPr>
        <p:spPr>
          <a:xfrm>
            <a:off x="83127" y="1610264"/>
            <a:ext cx="12025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Potenziamento laboratori 2023, Tot 10 M€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8.5 M€ categoria 1: progetti di scala medio/grande focalizzati su singole infrastrutture (min 500 k€ a progetto)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1.5 M€ categoria 2: progetti di piccola scala (max 100 k€ a progetto)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0181812-EF06-72B0-5572-14A3D369D348}"/>
              </a:ext>
            </a:extLst>
          </p:cNvPr>
          <p:cNvSpPr/>
          <p:nvPr/>
        </p:nvSpPr>
        <p:spPr>
          <a:xfrm>
            <a:off x="0" y="17895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Finanziamenti: Bandi INAF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7746B15-2FEA-4EEE-F133-A39846158C63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R. G. Urso,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Riunione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RSN 3 2025,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Bioastronomia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Astrobiologia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e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Astrofisica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di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laboratorio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F4E1651-5DBE-CCF7-009F-A523351E37DF}"/>
              </a:ext>
            </a:extLst>
          </p:cNvPr>
          <p:cNvSpPr/>
          <p:nvPr/>
        </p:nvSpPr>
        <p:spPr>
          <a:xfrm>
            <a:off x="0" y="3372357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Bandi ASI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Yu Gothic UI Semibold" panose="020B0700000000000000" pitchFamily="34" charset="-128"/>
              <a:cs typeface="Biome" panose="020B05030302040208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it-IT" sz="2000" dirty="0"/>
              <a:t>~7.5 M€ 2022, XIII rapporto annuale sui progetti spaziali dell’INAF, 2/2023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000" dirty="0"/>
              <a:t>~7.5 M€ 2023, XIV rapporto annuale sui progetti spaziali dell’INAF, 3/2024</a:t>
            </a: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800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Yu Gothic UI Semibold" panose="020B0700000000000000" pitchFamily="34" charset="-128"/>
              <a:cs typeface="Biome" panose="020B05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+futuri finanziamenti PRORIS (INAF+CNR)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DA6EC0A-E600-4279-A87B-C2DB871D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64B8-333C-9446-A19E-890E6794AD7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9751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67E823-6972-419F-91B7-064482F1D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55119"/>
            <a:ext cx="12191999" cy="1487345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ISAC Project - Techno Grant </a:t>
            </a:r>
            <a:r>
              <a:rPr lang="en-US" sz="2000" b="1" dirty="0"/>
              <a:t>(</a:t>
            </a:r>
            <a:r>
              <a:rPr lang="it-IT" sz="2000" b="1" u="sng" dirty="0"/>
              <a:t>PI: Fabrizio Dirri)</a:t>
            </a:r>
            <a:r>
              <a:rPr lang="en-US" sz="2000" b="1" u="sng" dirty="0"/>
              <a:t> </a:t>
            </a:r>
            <a:br>
              <a:rPr lang="en-US" sz="2000" b="1" dirty="0"/>
            </a:br>
            <a:r>
              <a:rPr lang="en-US" sz="2200" dirty="0"/>
              <a:t>Innovative and customized Sample Container to transport, analyse and storage small extra-terrestrial samples between laboratory facilities </a:t>
            </a:r>
            <a:br>
              <a:rPr lang="en-US" sz="2200" dirty="0"/>
            </a:br>
            <a:r>
              <a:rPr lang="it-IT" sz="2200" b="1" i="1" u="sng" dirty="0"/>
              <a:t>Bioastronomia, Astrobiologia, e Astrofisica di Laboratorio</a:t>
            </a:r>
            <a:endParaRPr lang="en-NL" b="1" i="1" u="sng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A7435EF-1F35-4965-98F7-9F90E97E5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223" y="2426214"/>
            <a:ext cx="11673525" cy="421144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it-IT" sz="1400" dirty="0"/>
              <a:t>Il progetto ISAC ha l’obiettivo di progettare, sviluppare e testare un nuovo sistema di trasporto, di analisi e stoccaggio, dedicato a campioni extraterrestri e analoghi planetari. Questa attività ricade nelle missioni di Sample Return come Hayabusa2 (JAXA), OSIRIS-Rex (NASA) e Tianwen2 (CNSA) dove INAF una importante partecipazione scientifica. </a:t>
            </a:r>
          </a:p>
          <a:p>
            <a:pPr algn="just"/>
            <a:endParaRPr lang="it-IT" sz="1400" dirty="0"/>
          </a:p>
          <a:p>
            <a:pPr algn="just"/>
            <a:endParaRPr lang="it-IT" sz="1400" dirty="0"/>
          </a:p>
          <a:p>
            <a:pPr algn="just"/>
            <a:endParaRPr lang="it-IT" sz="1400" dirty="0"/>
          </a:p>
          <a:p>
            <a:pPr algn="just"/>
            <a:endParaRPr lang="it-IT" sz="1400" dirty="0"/>
          </a:p>
          <a:p>
            <a:pPr algn="just"/>
            <a:endParaRPr lang="it-IT" sz="1400" dirty="0"/>
          </a:p>
          <a:p>
            <a:pPr algn="just"/>
            <a:endParaRPr lang="it-IT" sz="1400" dirty="0"/>
          </a:p>
          <a:p>
            <a:pPr algn="just"/>
            <a:endParaRPr lang="it-IT" sz="1400" dirty="0"/>
          </a:p>
          <a:p>
            <a:pPr algn="just"/>
            <a:endParaRPr lang="it-IT" sz="1400" dirty="0"/>
          </a:p>
          <a:p>
            <a:pPr algn="just"/>
            <a:endParaRPr lang="it-IT" sz="1400" dirty="0"/>
          </a:p>
          <a:p>
            <a:pPr algn="just"/>
            <a:endParaRPr lang="en-NL" sz="1400" dirty="0"/>
          </a:p>
          <a:p>
            <a:pPr algn="just"/>
            <a:r>
              <a:rPr lang="it-IT" sz="1400" dirty="0"/>
              <a:t>Il progetto Techno Grant ISAC partito ufficialmente ad inizio 2024, prevede una stretta collaborazione tra INAF e l’Università di Firenze per l’impiego di tecniche di analisi (FEG-SEM, XPS, PIGE/PIXE, </a:t>
            </a:r>
            <a:r>
              <a:rPr lang="it-IT" sz="1400" dirty="0" err="1"/>
              <a:t>uFTIR</a:t>
            </a:r>
            <a:r>
              <a:rPr lang="it-IT" sz="1400" dirty="0"/>
              <a:t>, </a:t>
            </a:r>
            <a:r>
              <a:rPr lang="it-IT" sz="1400" dirty="0" err="1"/>
              <a:t>IonsIrr-ENALab</a:t>
            </a:r>
            <a:r>
              <a:rPr lang="it-IT" sz="1400" dirty="0"/>
              <a:t>; Laser-</a:t>
            </a:r>
            <a:r>
              <a:rPr lang="it-IT" sz="1400" dirty="0" err="1"/>
              <a:t>SPARKLab</a:t>
            </a:r>
            <a:r>
              <a:rPr lang="it-IT" sz="1400" dirty="0"/>
              <a:t>) da applicare su campioni ritornati e analoghi mediante le facilities disponibili nei corrispettivi laboratori.</a:t>
            </a:r>
            <a:endParaRPr lang="en-NL" sz="1400" dirty="0"/>
          </a:p>
        </p:txBody>
      </p:sp>
      <p:pic>
        <p:nvPicPr>
          <p:cNvPr id="4" name="Picture 2" descr="File:Logo unifi.jpg - Wikipedia">
            <a:extLst>
              <a:ext uri="{FF2B5EF4-FFF2-40B4-BE49-F238E27FC236}">
                <a16:creationId xmlns:a16="http://schemas.microsoft.com/office/drawing/2014/main" id="{F497BA69-6549-4371-9E4E-15A17F051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570" y="-1016"/>
            <a:ext cx="779452" cy="8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AFCE19B-3CE8-4F8A-AB60-87C533D625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388"/>
            <a:ext cx="1498862" cy="9947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5DE2AE4-0BBD-4C25-9DBC-F7B3C67E4C7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92" y="30755"/>
            <a:ext cx="940269" cy="77815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B9E702B-F699-47B6-91CA-BEBF54729E3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400110" y="140501"/>
            <a:ext cx="1859882" cy="61461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684EA9B-B9E0-49D9-A868-7EB311E4ABE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992001" y="3260346"/>
            <a:ext cx="2850341" cy="254317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0BD6807-0D8A-4458-86A0-86AFFB054C61}"/>
              </a:ext>
            </a:extLst>
          </p:cNvPr>
          <p:cNvSpPr txBox="1"/>
          <p:nvPr/>
        </p:nvSpPr>
        <p:spPr>
          <a:xfrm>
            <a:off x="9200561" y="3429000"/>
            <a:ext cx="23661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Infrastrutture coinvolte: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Ion-irradiation at ENA Lab (INAF-IAPS); </a:t>
            </a:r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Laser at SPARK Lab (INAF-IAPS);</a:t>
            </a:r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XPS and PIGE/PIXE (UniFi);</a:t>
            </a:r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u-FTIR at SPARK Lab (INAF-IAPS)</a:t>
            </a:r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Immagine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23" y="3260346"/>
            <a:ext cx="5332578" cy="25431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585A0B6-9FC0-2108-989F-3109CE650539}"/>
              </a:ext>
            </a:extLst>
          </p:cNvPr>
          <p:cNvSpPr txBox="1"/>
          <p:nvPr/>
        </p:nvSpPr>
        <p:spPr>
          <a:xfrm>
            <a:off x="6510892" y="274314"/>
            <a:ext cx="568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contributo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F.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Dirri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, E. Palomba, C.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Gisellu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, M. Angrisani)</a:t>
            </a:r>
          </a:p>
        </p:txBody>
      </p:sp>
      <p:sp>
        <p:nvSpPr>
          <p:cNvPr id="12" name="Segnaposto numero diapositiva 4">
            <a:extLst>
              <a:ext uri="{FF2B5EF4-FFF2-40B4-BE49-F238E27FC236}">
                <a16:creationId xmlns:a16="http://schemas.microsoft.com/office/drawing/2014/main" id="{2EEAFF9F-D741-6F03-A5C3-56ABE5A1C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64ABAB3-5176-4C87-831B-DA5E96207B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38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9277535-9E09-0770-67FF-6E9850E65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834" y="702178"/>
            <a:ext cx="5125166" cy="215295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1EC033B-4AEF-AE66-4D1F-2E18FC5BFB43}"/>
              </a:ext>
            </a:extLst>
          </p:cNvPr>
          <p:cNvSpPr txBox="1"/>
          <p:nvPr/>
        </p:nvSpPr>
        <p:spPr>
          <a:xfrm>
            <a:off x="191386" y="3429000"/>
            <a:ext cx="118978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TERRAE estende sinergia per ulteriori indagini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Ampliare set materiale organico, compatibili con quanto osservato su Cerere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variare il tipo di fillosilicato come analogo della regolite di Cerere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testare diverse modalità di irraggiamento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ruolo ammonio, altra componente ubiquitaria di Cerere, e effetti dell’irraggiamento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7160C19-08E4-D276-3AB5-96570F59C7FC}"/>
              </a:ext>
            </a:extLst>
          </p:cNvPr>
          <p:cNvSpPr/>
          <p:nvPr/>
        </p:nvSpPr>
        <p:spPr>
          <a:xfrm>
            <a:off x="0" y="17895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Network Laboratori: Large Grant INAF TERRAE </a:t>
            </a:r>
            <a:r>
              <a:rPr kumimoji="0" lang="it-IT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(contributo A. Raponi)</a:t>
            </a:r>
            <a:endParaRPr kumimoji="0" lang="it-IT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Yu Gothic UI Semibold" panose="020B0700000000000000" pitchFamily="34" charset="-128"/>
              <a:cs typeface="Biome" panose="020B05030302040208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80F3981-0645-A0BB-9AA6-94F62C9B16E1}"/>
              </a:ext>
            </a:extLst>
          </p:cNvPr>
          <p:cNvSpPr txBox="1"/>
          <p:nvPr/>
        </p:nvSpPr>
        <p:spPr>
          <a:xfrm>
            <a:off x="191386" y="964524"/>
            <a:ext cx="687544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IAPS, Arcetri, Capodimonte, Catania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Studio del materiale organico osservato su Cerere (cratere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Ernutet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 da VIR (Dawn, De Sanctis +2017, Science)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Simulanti (minerali + organici)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Processing UV, H, ioni e interpretazione dati Dawn, VIR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(De Sanctis+2024)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75DD12C-A0F4-D398-261D-DB4B6C14C4B9}"/>
              </a:ext>
            </a:extLst>
          </p:cNvPr>
          <p:cNvSpPr txBox="1"/>
          <p:nvPr/>
        </p:nvSpPr>
        <p:spPr>
          <a:xfrm>
            <a:off x="7066834" y="2825824"/>
            <a:ext cx="50223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Organici nel cratere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Ernutet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sono di recente formazione o esposizione, puntando a un vasto bacino sotto superficiale come riserva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A155D81-541B-26ED-6647-2F5BCF01BAC1}"/>
              </a:ext>
            </a:extLst>
          </p:cNvPr>
          <p:cNvSpPr txBox="1"/>
          <p:nvPr/>
        </p:nvSpPr>
        <p:spPr>
          <a:xfrm>
            <a:off x="191386" y="5180302"/>
            <a:ext cx="116426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Rivelate nuove regioni ricche di organici (Rizos+2024)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Obiettivi: Presenza e natura organici nel Cratere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Yalode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Dati VIR + nuovi simulanti + processing + Modellizzazione spettrofotometrica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A12F544-5F70-A417-BC37-077BEEDD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ABAB3-5176-4C87-831B-DA5E96207B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24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1 Rectángulo"/>
          <p:cNvSpPr/>
          <p:nvPr/>
        </p:nvSpPr>
        <p:spPr>
          <a:xfrm>
            <a:off x="1524000" y="-27384"/>
            <a:ext cx="9148184" cy="50192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147 CuadroTexto"/>
          <p:cNvSpPr txBox="1"/>
          <p:nvPr/>
        </p:nvSpPr>
        <p:spPr>
          <a:xfrm>
            <a:off x="1703512" y="15008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MARIO ACCOLLA – 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scientifica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inerente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RSN 3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3 Rectángulo">
            <a:extLst>
              <a:ext uri="{FF2B5EF4-FFF2-40B4-BE49-F238E27FC236}">
                <a16:creationId xmlns:a16="http://schemas.microsoft.com/office/drawing/2014/main" id="{B028D4C1-381E-A5B4-1D4E-C92D1E09F13C}"/>
              </a:ext>
            </a:extLst>
          </p:cNvPr>
          <p:cNvSpPr/>
          <p:nvPr/>
        </p:nvSpPr>
        <p:spPr>
          <a:xfrm>
            <a:off x="1524000" y="345430"/>
            <a:ext cx="9107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 GRANT 2022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“Formation of Silicate Dust Grains under Laboratory Conditions Mimicking the Atmosphere of Evolved Stars”</a:t>
            </a:r>
          </a:p>
        </p:txBody>
      </p:sp>
      <p:sp>
        <p:nvSpPr>
          <p:cNvPr id="12" name="Down Arrow 6">
            <a:extLst>
              <a:ext uri="{FF2B5EF4-FFF2-40B4-BE49-F238E27FC236}">
                <a16:creationId xmlns:a16="http://schemas.microsoft.com/office/drawing/2014/main" id="{996B5B9E-E3F9-15A7-674F-7DF1A623680C}"/>
              </a:ext>
            </a:extLst>
          </p:cNvPr>
          <p:cNvSpPr/>
          <p:nvPr/>
        </p:nvSpPr>
        <p:spPr>
          <a:xfrm>
            <a:off x="5687988" y="1268760"/>
            <a:ext cx="504056" cy="505670"/>
          </a:xfrm>
          <a:prstGeom prst="down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FD3C1AE-D30A-B9F9-56D3-7F5906A0B2B4}"/>
              </a:ext>
            </a:extLst>
          </p:cNvPr>
          <p:cNvSpPr txBox="1"/>
          <p:nvPr/>
        </p:nvSpPr>
        <p:spPr>
          <a:xfrm>
            <a:off x="1937284" y="3789040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Collaborazione con il gruppo unghere di astrochimica presso ATOMKI (Debrecen) e con il gruppo danese dell’Università di Aarhus. Utilizzo di apparati sperimentali e sincrotroni.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3 Rectángulo">
            <a:extLst>
              <a:ext uri="{FF2B5EF4-FFF2-40B4-BE49-F238E27FC236}">
                <a16:creationId xmlns:a16="http://schemas.microsoft.com/office/drawing/2014/main" id="{C316BCF3-16BF-3E7B-E7C8-E84998AA67F7}"/>
              </a:ext>
            </a:extLst>
          </p:cNvPr>
          <p:cNvSpPr/>
          <p:nvPr/>
        </p:nvSpPr>
        <p:spPr>
          <a:xfrm>
            <a:off x="1631504" y="2577678"/>
            <a:ext cx="9107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Esperimenti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astrochimica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astrobiologia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Resistenza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sopravvivenza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amminoacidi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matrici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ghiacciate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sottoposti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bombardamenti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elettronici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759EB16C-7788-B0A5-9F0E-3E470D10DBBB}"/>
              </a:ext>
            </a:extLst>
          </p:cNvPr>
          <p:cNvSpPr/>
          <p:nvPr/>
        </p:nvSpPr>
        <p:spPr>
          <a:xfrm>
            <a:off x="5726088" y="3283370"/>
            <a:ext cx="504056" cy="505670"/>
          </a:xfrm>
          <a:prstGeom prst="down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BFBE505-12C6-0C0D-2DF2-CF08C89DDC81}"/>
              </a:ext>
            </a:extLst>
          </p:cNvPr>
          <p:cNvSpPr txBox="1"/>
          <p:nvPr/>
        </p:nvSpPr>
        <p:spPr>
          <a:xfrm>
            <a:off x="1937284" y="1772817"/>
            <a:ext cx="8694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Collaborazione con il gruppo spagnolo del CSIC-ICMM (Madrid) e utilizzo dell’apparato sperimentale (diventato «facility»)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Stardust Machine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3 Rectángulo">
            <a:extLst>
              <a:ext uri="{FF2B5EF4-FFF2-40B4-BE49-F238E27FC236}">
                <a16:creationId xmlns:a16="http://schemas.microsoft.com/office/drawing/2014/main" id="{22FC82A4-C2FF-046F-356F-497B87F61E66}"/>
              </a:ext>
            </a:extLst>
          </p:cNvPr>
          <p:cNvSpPr/>
          <p:nvPr/>
        </p:nvSpPr>
        <p:spPr>
          <a:xfrm>
            <a:off x="1597024" y="4942910"/>
            <a:ext cx="910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Space It Up: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Progettazione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ealizzazione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utilizzazione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camera da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vuoto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simulazioni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lunari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collocate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presso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l’Osservatorio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Capodimonte.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C01CA12-02A5-8D22-494E-9C61D2665848}"/>
              </a:ext>
            </a:extLst>
          </p:cNvPr>
          <p:cNvSpPr txBox="1"/>
          <p:nvPr/>
        </p:nvSpPr>
        <p:spPr>
          <a:xfrm>
            <a:off x="1775520" y="6165305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Collaborazione con il gruppo di fisica cosmica di Capodimonte (Francesca Esposito &amp; Co.)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Down Arrow 6">
            <a:extLst>
              <a:ext uri="{FF2B5EF4-FFF2-40B4-BE49-F238E27FC236}">
                <a16:creationId xmlns:a16="http://schemas.microsoft.com/office/drawing/2014/main" id="{6EAF8A8D-9299-6B0B-4E0C-ED6AEA09A81D}"/>
              </a:ext>
            </a:extLst>
          </p:cNvPr>
          <p:cNvSpPr/>
          <p:nvPr/>
        </p:nvSpPr>
        <p:spPr>
          <a:xfrm>
            <a:off x="5735960" y="5731642"/>
            <a:ext cx="504056" cy="505670"/>
          </a:xfrm>
          <a:prstGeom prst="down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F0E590-555B-75B4-EFFB-609DD7B40874}"/>
              </a:ext>
            </a:extLst>
          </p:cNvPr>
          <p:cNvSpPr txBox="1"/>
          <p:nvPr/>
        </p:nvSpPr>
        <p:spPr>
          <a:xfrm rot="157290">
            <a:off x="5006164" y="4654938"/>
            <a:ext cx="7051158" cy="2000291"/>
          </a:xfrm>
          <a:prstGeom prst="rect">
            <a:avLst/>
          </a:prstGeom>
          <a:solidFill>
            <a:srgbClr val="FFFF99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Grand Accélérateur National d'Ions Lourds GANIL (France)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Synchrotron SOLEIL, Saint-Aubin (Francia)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DLR, Institute of Space Research, Berlin (Germany)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Interstellar Energetic Process System (IEPS) at the National Central University (Taiwan)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National Synchrotron Radiation Research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Center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(NSRRC, Taiwan)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IAS-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IJCLab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, Univ. Paris-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Saclay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, Orsay (Francia)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705698-1241-E730-2EAB-FB5DD78B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EBAE7-8DE3-479B-BDB6-860D9034F15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01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39C2871-4D0E-4B9C-09B4-67268F642262}"/>
              </a:ext>
            </a:extLst>
          </p:cNvPr>
          <p:cNvSpPr txBox="1"/>
          <p:nvPr/>
        </p:nvSpPr>
        <p:spPr>
          <a:xfrm>
            <a:off x="800100" y="150495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0A73BAE-3A37-C7E5-EC8B-F61812BB5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71" y="807748"/>
            <a:ext cx="3825063" cy="214203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4299985D-E43C-A125-9F08-08C4BB6DF284}"/>
              </a:ext>
            </a:extLst>
          </p:cNvPr>
          <p:cNvSpPr/>
          <p:nvPr/>
        </p:nvSpPr>
        <p:spPr>
          <a:xfrm>
            <a:off x="0" y="17895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Istituti e infrastrutture internazionali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F37703B-7560-3BFA-A8EE-9DB1932E4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71" y="2961633"/>
            <a:ext cx="2142035" cy="2142035"/>
          </a:xfrm>
          <a:prstGeom prst="rect">
            <a:avLst/>
          </a:prstGeom>
        </p:spPr>
      </p:pic>
      <p:sp>
        <p:nvSpPr>
          <p:cNvPr id="6" name="AutoShape 2" descr="Europlanet">
            <a:extLst>
              <a:ext uri="{FF2B5EF4-FFF2-40B4-BE49-F238E27FC236}">
                <a16:creationId xmlns:a16="http://schemas.microsoft.com/office/drawing/2014/main" id="{83A757CC-D059-CAFE-0728-6A1F9A9CB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F9EA2C4-66BA-398E-FB28-0CEFA39C3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37" y="5353050"/>
            <a:ext cx="4248150" cy="107632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EC14A5B-AD98-B4A8-4ED5-CCDEF96C5AF5}"/>
              </a:ext>
            </a:extLst>
          </p:cNvPr>
          <p:cNvSpPr txBox="1"/>
          <p:nvPr/>
        </p:nvSpPr>
        <p:spPr>
          <a:xfrm>
            <a:off x="4976585" y="1504950"/>
            <a:ext cx="6161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INAF </a:t>
            </a:r>
            <a:r>
              <a:rPr lang="en-US" dirty="0" err="1"/>
              <a:t>tra</a:t>
            </a:r>
            <a:r>
              <a:rPr lang="en-US" dirty="0"/>
              <a:t> le core </a:t>
            </a:r>
            <a:r>
              <a:rPr lang="en-US" dirty="0" err="1"/>
              <a:t>organisations</a:t>
            </a:r>
            <a:r>
              <a:rPr lang="en-US" dirty="0"/>
              <a:t> </a:t>
            </a:r>
            <a:r>
              <a:rPr lang="en-US" dirty="0" err="1"/>
              <a:t>insieme</a:t>
            </a:r>
            <a:r>
              <a:rPr lang="en-US" dirty="0"/>
              <a:t> a CNRS, CNES, DLR</a:t>
            </a:r>
          </a:p>
          <a:p>
            <a:r>
              <a:rPr lang="en-US" dirty="0">
                <a:solidFill>
                  <a:srgbClr val="0070C0"/>
                </a:solidFill>
              </a:rPr>
              <a:t>Il </a:t>
            </a:r>
            <a:r>
              <a:rPr lang="en-US" dirty="0" err="1">
                <a:solidFill>
                  <a:srgbClr val="0070C0"/>
                </a:solidFill>
              </a:rPr>
              <a:t>personale</a:t>
            </a:r>
            <a:r>
              <a:rPr lang="en-US" dirty="0">
                <a:solidFill>
                  <a:srgbClr val="0070C0"/>
                </a:solidFill>
              </a:rPr>
              <a:t> INAF è </a:t>
            </a:r>
            <a:r>
              <a:rPr lang="en-US" dirty="0" err="1">
                <a:solidFill>
                  <a:srgbClr val="0070C0"/>
                </a:solidFill>
              </a:rPr>
              <a:t>membro</a:t>
            </a:r>
            <a:r>
              <a:rPr lang="en-US" dirty="0">
                <a:solidFill>
                  <a:srgbClr val="0070C0"/>
                </a:solidFill>
              </a:rPr>
              <a:t> di EAI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02C9D64-0A88-094B-80AB-38A6BE14D753}"/>
              </a:ext>
            </a:extLst>
          </p:cNvPr>
          <p:cNvSpPr txBox="1"/>
          <p:nvPr/>
        </p:nvSpPr>
        <p:spPr>
          <a:xfrm>
            <a:off x="4976585" y="3847984"/>
            <a:ext cx="6161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European Astrobiology Network Association</a:t>
            </a:r>
          </a:p>
          <a:p>
            <a:r>
              <a:rPr lang="en-US" dirty="0"/>
              <a:t>Membership </a:t>
            </a:r>
            <a:r>
              <a:rPr lang="en-US" dirty="0" err="1"/>
              <a:t>singole</a:t>
            </a:r>
            <a:endParaRPr lang="en-US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BBF1850-533A-5390-FFA8-D8EDBE79AF4F}"/>
              </a:ext>
            </a:extLst>
          </p:cNvPr>
          <p:cNvSpPr txBox="1"/>
          <p:nvPr/>
        </p:nvSpPr>
        <p:spPr>
          <a:xfrm>
            <a:off x="4976585" y="5706546"/>
            <a:ext cx="61615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INAF </a:t>
            </a:r>
            <a:r>
              <a:rPr lang="en-US" dirty="0" err="1"/>
              <a:t>tra</a:t>
            </a:r>
            <a:r>
              <a:rPr lang="en-US" dirty="0"/>
              <a:t> organizational members. Regional Hub dal 2018. </a:t>
            </a:r>
          </a:p>
          <a:p>
            <a:r>
              <a:rPr lang="en-US" dirty="0">
                <a:solidFill>
                  <a:srgbClr val="0070C0"/>
                </a:solidFill>
              </a:rPr>
              <a:t>Il </a:t>
            </a:r>
            <a:r>
              <a:rPr lang="en-US" dirty="0" err="1">
                <a:solidFill>
                  <a:srgbClr val="0070C0"/>
                </a:solidFill>
              </a:rPr>
              <a:t>personale</a:t>
            </a:r>
            <a:r>
              <a:rPr lang="en-US" dirty="0">
                <a:solidFill>
                  <a:srgbClr val="0070C0"/>
                </a:solidFill>
              </a:rPr>
              <a:t> INAF è </a:t>
            </a:r>
            <a:r>
              <a:rPr lang="en-US" dirty="0" err="1">
                <a:solidFill>
                  <a:srgbClr val="0070C0"/>
                </a:solidFill>
              </a:rPr>
              <a:t>membro</a:t>
            </a:r>
            <a:r>
              <a:rPr lang="en-US" dirty="0">
                <a:solidFill>
                  <a:srgbClr val="0070C0"/>
                </a:solidFill>
              </a:rPr>
              <a:t> di </a:t>
            </a:r>
            <a:r>
              <a:rPr lang="en-US" dirty="0" err="1">
                <a:solidFill>
                  <a:srgbClr val="0070C0"/>
                </a:solidFill>
              </a:rPr>
              <a:t>europlanet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510F6C3-089F-52CE-2325-C909338024E7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R. G. Urso,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Riunione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RSN 3 2025,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Bioastronomia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Astrobiologia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e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Astrofisica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di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laboratorio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3B8F06D-30F2-0585-22A9-789E347D2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ABAB3-5176-4C87-831B-DA5E96207B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82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3CFB2778-C485-F873-B004-6E91A35AAE9D}"/>
              </a:ext>
            </a:extLst>
          </p:cNvPr>
          <p:cNvSpPr/>
          <p:nvPr/>
        </p:nvSpPr>
        <p:spPr>
          <a:xfrm>
            <a:off x="0" y="268596"/>
            <a:ext cx="1857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Conclusioni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39C8D47-56EF-4195-F3B8-27DFB587249E}"/>
              </a:ext>
            </a:extLst>
          </p:cNvPr>
          <p:cNvSpPr txBox="1"/>
          <p:nvPr/>
        </p:nvSpPr>
        <p:spPr>
          <a:xfrm>
            <a:off x="2020187" y="273633"/>
            <a:ext cx="81764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609585">
              <a:buFont typeface="Arial" panose="020B0604020202020204" pitchFamily="34" charset="0"/>
              <a:buChar char="•"/>
            </a:pPr>
            <a:r>
              <a:rPr lang="it-IT" dirty="0"/>
              <a:t>Tematiche traversali e attività complementari</a:t>
            </a:r>
          </a:p>
          <a:p>
            <a:pPr marL="285750" indent="-285750" algn="just" defTabSz="609585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 defTabSz="609585">
              <a:buFont typeface="Arial" panose="020B0604020202020204" pitchFamily="34" charset="0"/>
              <a:buChar char="•"/>
            </a:pPr>
            <a:r>
              <a:rPr lang="it-IT" dirty="0"/>
              <a:t>Collaborazione tra competenze diverse</a:t>
            </a:r>
          </a:p>
          <a:p>
            <a:pPr marL="285750" indent="-285750" algn="just" defTabSz="609585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 defTabSz="609585">
              <a:buFont typeface="Arial" panose="020B0604020202020204" pitchFamily="34" charset="0"/>
              <a:buChar char="•"/>
            </a:pPr>
            <a:r>
              <a:rPr lang="it-IT" dirty="0"/>
              <a:t>Unicità per ogni laboratorio: supporto al networking</a:t>
            </a:r>
          </a:p>
          <a:p>
            <a:pPr algn="just" defTabSz="609585"/>
            <a:endParaRPr lang="it-IT" dirty="0"/>
          </a:p>
          <a:p>
            <a:pPr marL="285750" indent="-285750" algn="just" defTabSz="609585">
              <a:buFont typeface="Arial" panose="020B0604020202020204" pitchFamily="34" charset="0"/>
              <a:buChar char="•"/>
            </a:pPr>
            <a:r>
              <a:rPr lang="it-IT" dirty="0"/>
              <a:t>Flusso di finanziamenti per rinnovo strumentazione</a:t>
            </a:r>
          </a:p>
          <a:p>
            <a:pPr marL="285750" indent="-285750" algn="just" defTabSz="609585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 defTabSz="609585">
              <a:buFont typeface="Arial" panose="020B0604020202020204" pitchFamily="34" charset="0"/>
              <a:buChar char="•"/>
            </a:pPr>
            <a:r>
              <a:rPr lang="it-IT" dirty="0"/>
              <a:t>Formazione studenti (CV spendibile anche fuori da ambito accademico)</a:t>
            </a:r>
          </a:p>
          <a:p>
            <a:pPr algn="just" defTabSz="609585"/>
            <a:r>
              <a:rPr lang="it-IT" dirty="0"/>
              <a:t> 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AD1E62EF-1CAC-2CA1-30F0-548047F67C43}"/>
              </a:ext>
            </a:extLst>
          </p:cNvPr>
          <p:cNvSpPr/>
          <p:nvPr/>
        </p:nvSpPr>
        <p:spPr>
          <a:xfrm>
            <a:off x="267510" y="3756260"/>
            <a:ext cx="132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Criticità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C5169A3-C7DE-FCDC-35ED-B474541B1224}"/>
              </a:ext>
            </a:extLst>
          </p:cNvPr>
          <p:cNvSpPr txBox="1"/>
          <p:nvPr/>
        </p:nvSpPr>
        <p:spPr>
          <a:xfrm>
            <a:off x="2020187" y="3756260"/>
            <a:ext cx="81764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defTabSz="609585">
              <a:buFont typeface="Arial" panose="020B0604020202020204" pitchFamily="34" charset="0"/>
              <a:buChar char="•"/>
            </a:pPr>
            <a:r>
              <a:rPr lang="it-IT" dirty="0"/>
              <a:t>Mancanza di fondi di funzionamento dedicati per garantire manutenzione costante e acquisto di consumabili e materiale tecnico</a:t>
            </a:r>
          </a:p>
          <a:p>
            <a:pPr marL="742950" lvl="1" indent="-285750" algn="just" defTabSz="609585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 defTabSz="609585">
              <a:buFont typeface="Arial" panose="020B0604020202020204" pitchFamily="34" charset="0"/>
              <a:buChar char="•"/>
            </a:pPr>
            <a:r>
              <a:rPr lang="it-IT" dirty="0"/>
              <a:t>Assenza di personale tecnico assegnato ai laboratori</a:t>
            </a:r>
          </a:p>
          <a:p>
            <a:pPr marL="285750" indent="-285750" algn="just" defTabSz="609585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 defTabSz="609585">
              <a:buFont typeface="Arial" panose="020B0604020202020204" pitchFamily="34" charset="0"/>
              <a:buChar char="•"/>
            </a:pPr>
            <a:r>
              <a:rPr lang="it-IT" dirty="0"/>
              <a:t>Reclutamento personale a tempo indeterminato</a:t>
            </a:r>
          </a:p>
          <a:p>
            <a:pPr marL="285750" indent="-285750" algn="just" defTabSz="609585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 defTabSz="609585">
              <a:buFont typeface="Arial" panose="020B0604020202020204" pitchFamily="34" charset="0"/>
              <a:buChar char="•"/>
            </a:pPr>
            <a:r>
              <a:rPr lang="it-IT" dirty="0"/>
              <a:t>Difficoltà reperimento cifre elevate per strumentazione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639981-B55B-FDA3-FA29-2295849DCC50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R. G. Urso,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Riunione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RSN 3 2025,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Bioastronomia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Astrobiologia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e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Astrofisica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di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laboratorio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B65ADD1-60E0-6606-C4C4-96B76CB8F0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8596" y="27090"/>
            <a:ext cx="2341516" cy="1055910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4BD4A56-BD06-B6BA-CC82-095709E5F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ABAB3-5176-4C87-831B-DA5E96207B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83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6966DBB-76C7-97BA-F1BE-E92CE0E59C2C}"/>
              </a:ext>
            </a:extLst>
          </p:cNvPr>
          <p:cNvSpPr txBox="1"/>
          <p:nvPr/>
        </p:nvSpPr>
        <p:spPr>
          <a:xfrm>
            <a:off x="166687" y="702178"/>
            <a:ext cx="118586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…comprensione dei </a:t>
            </a:r>
            <a:r>
              <a:rPr lang="it-IT" dirty="0">
                <a:solidFill>
                  <a:srgbClr val="0070C0"/>
                </a:solidFill>
              </a:rPr>
              <a:t>meccanismi chimico-fisici </a:t>
            </a:r>
            <a:r>
              <a:rPr lang="it-IT" dirty="0"/>
              <a:t>che regolano </a:t>
            </a:r>
            <a:r>
              <a:rPr lang="it-IT" dirty="0">
                <a:solidFill>
                  <a:srgbClr val="0070C0"/>
                </a:solidFill>
              </a:rPr>
              <a:t>la formazione ed evoluzione della materia nello spazio, </a:t>
            </a:r>
            <a:r>
              <a:rPr lang="it-IT" dirty="0"/>
              <a:t>mediante l’analisi di analoghi e simulanti, e la simulazione di processi radiativi e particellari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it-IT" dirty="0"/>
              <a:t>La grande diversità degli oggetti del Sistema Solare richiede</a:t>
            </a:r>
            <a:r>
              <a:rPr lang="en-US" dirty="0"/>
              <a:t> </a:t>
            </a:r>
            <a:r>
              <a:rPr lang="en-US" dirty="0" err="1"/>
              <a:t>vari</a:t>
            </a:r>
            <a:r>
              <a:rPr lang="en-US" dirty="0"/>
              <a:t> </a:t>
            </a:r>
            <a:r>
              <a:rPr lang="en-US" dirty="0" err="1">
                <a:solidFill>
                  <a:srgbClr val="0070C0"/>
                </a:solidFill>
              </a:rPr>
              <a:t>mezzi</a:t>
            </a:r>
            <a:r>
              <a:rPr lang="en-US" dirty="0">
                <a:solidFill>
                  <a:srgbClr val="0070C0"/>
                </a:solidFill>
              </a:rPr>
              <a:t> di </a:t>
            </a:r>
            <a:r>
              <a:rPr lang="en-US" dirty="0" err="1">
                <a:solidFill>
                  <a:srgbClr val="0070C0"/>
                </a:solidFill>
              </a:rPr>
              <a:t>indagine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2E290B8-C7DA-7211-0A60-CB92B8F4ED92}"/>
              </a:ext>
            </a:extLst>
          </p:cNvPr>
          <p:cNvSpPr/>
          <p:nvPr/>
        </p:nvSpPr>
        <p:spPr>
          <a:xfrm>
            <a:off x="0" y="17895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Tra le attività del RSN 3…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37BF031-E144-8974-FBEE-4FFDA9EDBF31}"/>
              </a:ext>
            </a:extLst>
          </p:cNvPr>
          <p:cNvSpPr txBox="1"/>
          <p:nvPr/>
        </p:nvSpPr>
        <p:spPr>
          <a:xfrm>
            <a:off x="166687" y="4252288"/>
            <a:ext cx="11525250" cy="212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Simulazione condizioni fisico-chimiche su </a:t>
            </a:r>
            <a:r>
              <a:rPr lang="it-IT" dirty="0">
                <a:solidFill>
                  <a:srgbClr val="0070C0"/>
                </a:solidFill>
              </a:rPr>
              <a:t>superfici planetarie, satelliti e piccoli corpi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Studi sulla </a:t>
            </a:r>
            <a:r>
              <a:rPr lang="it-IT" dirty="0">
                <a:solidFill>
                  <a:srgbClr val="0070C0"/>
                </a:solidFill>
              </a:rPr>
              <a:t>formazione/alterazione di composti organici</a:t>
            </a:r>
            <a:r>
              <a:rPr lang="it-IT" dirty="0"/>
              <a:t>, anche di rilievo per </a:t>
            </a:r>
            <a:r>
              <a:rPr lang="it-IT" dirty="0">
                <a:solidFill>
                  <a:srgbClr val="0070C0"/>
                </a:solidFill>
              </a:rPr>
              <a:t>l’astrobiologia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Studio di </a:t>
            </a:r>
            <a:r>
              <a:rPr lang="it-IT" dirty="0">
                <a:solidFill>
                  <a:srgbClr val="0070C0"/>
                </a:solidFill>
              </a:rPr>
              <a:t>atmosfere </a:t>
            </a:r>
            <a:r>
              <a:rPr lang="it-IT" dirty="0"/>
              <a:t>(fase gas)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Caratterizzazione </a:t>
            </a:r>
            <a:r>
              <a:rPr lang="it-IT" dirty="0">
                <a:solidFill>
                  <a:srgbClr val="0070C0"/>
                </a:solidFill>
              </a:rPr>
              <a:t>materiali extraterrestri </a:t>
            </a:r>
            <a:r>
              <a:rPr lang="it-IT" dirty="0"/>
              <a:t>o da </a:t>
            </a:r>
            <a:r>
              <a:rPr lang="it-IT" dirty="0">
                <a:solidFill>
                  <a:srgbClr val="0070C0"/>
                </a:solidFill>
              </a:rPr>
              <a:t>sample-</a:t>
            </a:r>
            <a:r>
              <a:rPr lang="it-IT" dirty="0" err="1">
                <a:solidFill>
                  <a:srgbClr val="0070C0"/>
                </a:solidFill>
              </a:rPr>
              <a:t>return</a:t>
            </a:r>
            <a:r>
              <a:rPr lang="it-IT" dirty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Studio </a:t>
            </a:r>
            <a:r>
              <a:rPr lang="it-IT" dirty="0">
                <a:solidFill>
                  <a:srgbClr val="0070C0"/>
                </a:solidFill>
              </a:rPr>
              <a:t>analoghi e simulanti </a:t>
            </a:r>
            <a:r>
              <a:rPr lang="it-IT" dirty="0"/>
              <a:t>di polveri e ghiacci ISM (interazione con RSN 2)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3B38E7FA-1234-20B7-6C70-4F4A1F106825}"/>
              </a:ext>
            </a:extLst>
          </p:cNvPr>
          <p:cNvSpPr/>
          <p:nvPr/>
        </p:nvSpPr>
        <p:spPr>
          <a:xfrm>
            <a:off x="-1" y="348416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Le attività sperimentali 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644EC2A-A7A7-6605-09E4-0DDDBA901F2C}"/>
              </a:ext>
            </a:extLst>
          </p:cNvPr>
          <p:cNvSpPr txBox="1"/>
          <p:nvPr/>
        </p:nvSpPr>
        <p:spPr>
          <a:xfrm>
            <a:off x="8343774" y="1562470"/>
            <a:ext cx="3532682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50800" dir="282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800" dirty="0" err="1"/>
              <a:t>Osservazioni</a:t>
            </a:r>
            <a:r>
              <a:rPr lang="en-US" sz="1800" dirty="0"/>
              <a:t> da </a:t>
            </a:r>
            <a:r>
              <a:rPr lang="en-US" sz="1800" dirty="0" err="1"/>
              <a:t>remoto</a:t>
            </a:r>
            <a:r>
              <a:rPr lang="en-US" sz="1800" dirty="0"/>
              <a:t> e in-situ</a:t>
            </a:r>
          </a:p>
          <a:p>
            <a:pPr algn="ctr"/>
            <a:r>
              <a:rPr lang="en-US" dirty="0"/>
              <a:t>+</a:t>
            </a:r>
            <a:endParaRPr lang="en-US" sz="1800" dirty="0"/>
          </a:p>
          <a:p>
            <a:pPr algn="ctr"/>
            <a:r>
              <a:rPr lang="en-US" sz="1800" dirty="0" err="1"/>
              <a:t>astronomia</a:t>
            </a:r>
            <a:r>
              <a:rPr lang="en-US" sz="1800" dirty="0"/>
              <a:t> </a:t>
            </a:r>
            <a:r>
              <a:rPr lang="en-US" sz="1800" dirty="0" err="1"/>
              <a:t>multimessaggera</a:t>
            </a:r>
            <a:endParaRPr lang="en-US" sz="1800" dirty="0"/>
          </a:p>
          <a:p>
            <a:pPr algn="ctr"/>
            <a:r>
              <a:rPr lang="en-US" dirty="0"/>
              <a:t>+</a:t>
            </a:r>
            <a:r>
              <a:rPr lang="en-US" sz="1800" dirty="0"/>
              <a:t> </a:t>
            </a:r>
          </a:p>
          <a:p>
            <a:pPr algn="ctr"/>
            <a:r>
              <a:rPr lang="en-US" sz="1800" dirty="0" err="1">
                <a:solidFill>
                  <a:srgbClr val="0070C0"/>
                </a:solidFill>
              </a:rPr>
              <a:t>misure</a:t>
            </a:r>
            <a:r>
              <a:rPr lang="en-US" sz="1800" dirty="0">
                <a:solidFill>
                  <a:srgbClr val="0070C0"/>
                </a:solidFill>
              </a:rPr>
              <a:t> di </a:t>
            </a:r>
            <a:r>
              <a:rPr lang="en-US" sz="1800" dirty="0" err="1">
                <a:solidFill>
                  <a:srgbClr val="0070C0"/>
                </a:solidFill>
              </a:rPr>
              <a:t>laboratorio</a:t>
            </a:r>
            <a:endParaRPr lang="en-US" sz="1800" dirty="0">
              <a:solidFill>
                <a:srgbClr val="0070C0"/>
              </a:solidFill>
            </a:endParaRPr>
          </a:p>
          <a:p>
            <a:pPr algn="ctr"/>
            <a:r>
              <a:rPr lang="en-US" dirty="0"/>
              <a:t>+</a:t>
            </a:r>
            <a:endParaRPr lang="en-US" sz="1800" dirty="0"/>
          </a:p>
          <a:p>
            <a:pPr algn="ctr"/>
            <a:r>
              <a:rPr lang="en-US" sz="1800" dirty="0" err="1"/>
              <a:t>modellistica</a:t>
            </a:r>
            <a:endParaRPr lang="en-US" sz="18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C71485-7161-D2CF-9796-55608691E7C6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R. G. Urso,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Riunione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RSN 3 2025,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Bioastronomia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Astrobiologia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e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Astrofisica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di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laboratorio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647802-A3D7-5EE2-D223-795B73616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ABAB3-5176-4C87-831B-DA5E96207B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91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CAC2A2-8FCB-1A63-0D6D-EBC0FC98C3C0}"/>
              </a:ext>
            </a:extLst>
          </p:cNvPr>
          <p:cNvSpPr txBox="1"/>
          <p:nvPr/>
        </p:nvSpPr>
        <p:spPr>
          <a:xfrm>
            <a:off x="3508746" y="1278188"/>
            <a:ext cx="6570919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Strumentazione </a:t>
            </a:r>
          </a:p>
          <a:p>
            <a:pPr>
              <a:lnSpc>
                <a:spcPct val="150000"/>
              </a:lnSpc>
            </a:pPr>
            <a:r>
              <a:rPr lang="it-IT" sz="1600" dirty="0"/>
              <a:t>Simulazione delle c</a:t>
            </a:r>
            <a:r>
              <a:rPr lang="it-IT" sz="1600" noProof="0" dirty="0" err="1"/>
              <a:t>ondizioni</a:t>
            </a:r>
            <a:r>
              <a:rPr lang="it-IT" sz="1600" noProof="0" dirty="0"/>
              <a:t> nello spazio </a:t>
            </a:r>
          </a:p>
          <a:p>
            <a:pPr>
              <a:lnSpc>
                <a:spcPct val="150000"/>
              </a:lnSpc>
            </a:pPr>
            <a:endParaRPr lang="it-IT" sz="1000" noProof="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31A3CDE-C3E0-1046-3E47-764EFF19CA0D}"/>
              </a:ext>
            </a:extLst>
          </p:cNvPr>
          <p:cNvSpPr/>
          <p:nvPr/>
        </p:nvSpPr>
        <p:spPr>
          <a:xfrm>
            <a:off x="0" y="17895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Le attività sperimentali per lo studio del Sistema Solare</a:t>
            </a:r>
          </a:p>
        </p:txBody>
      </p:sp>
      <p:pic>
        <p:nvPicPr>
          <p:cNvPr id="6" name="Elemento grafico 5" descr="Ingranaggi contorno">
            <a:extLst>
              <a:ext uri="{FF2B5EF4-FFF2-40B4-BE49-F238E27FC236}">
                <a16:creationId xmlns:a16="http://schemas.microsoft.com/office/drawing/2014/main" id="{8A3B1ACC-BFC6-3446-1CA5-EEBF5905C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43853" y="1171862"/>
            <a:ext cx="914400" cy="914400"/>
          </a:xfrm>
          <a:prstGeom prst="rect">
            <a:avLst/>
          </a:prstGeom>
        </p:spPr>
      </p:pic>
      <p:pic>
        <p:nvPicPr>
          <p:cNvPr id="9" name="Elemento grafico 8" descr="Strumenti contorno">
            <a:extLst>
              <a:ext uri="{FF2B5EF4-FFF2-40B4-BE49-F238E27FC236}">
                <a16:creationId xmlns:a16="http://schemas.microsoft.com/office/drawing/2014/main" id="{34F72556-D6F3-9C35-9809-024AC0536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43853" y="2546497"/>
            <a:ext cx="914400" cy="914400"/>
          </a:xfrm>
          <a:prstGeom prst="rect">
            <a:avLst/>
          </a:prstGeom>
        </p:spPr>
      </p:pic>
      <p:pic>
        <p:nvPicPr>
          <p:cNvPr id="11" name="Elemento grafico 10" descr="Lente di ingrandimento contorno">
            <a:extLst>
              <a:ext uri="{FF2B5EF4-FFF2-40B4-BE49-F238E27FC236}">
                <a16:creationId xmlns:a16="http://schemas.microsoft.com/office/drawing/2014/main" id="{B9ED730C-1599-F6EB-97D7-3CB337EBF9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43853" y="3921132"/>
            <a:ext cx="914400" cy="914400"/>
          </a:xfrm>
          <a:prstGeom prst="rect">
            <a:avLst/>
          </a:prstGeom>
        </p:spPr>
      </p:pic>
      <p:pic>
        <p:nvPicPr>
          <p:cNvPr id="13" name="Elemento grafico 12" descr="Testa con ingranaggi contorno">
            <a:extLst>
              <a:ext uri="{FF2B5EF4-FFF2-40B4-BE49-F238E27FC236}">
                <a16:creationId xmlns:a16="http://schemas.microsoft.com/office/drawing/2014/main" id="{98B55F9E-7758-E546-D050-5657431F4C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43853" y="5087678"/>
            <a:ext cx="914400" cy="91440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CB9250-98FF-2F7A-7F47-F1808B3CB61E}"/>
              </a:ext>
            </a:extLst>
          </p:cNvPr>
          <p:cNvSpPr txBox="1"/>
          <p:nvPr/>
        </p:nvSpPr>
        <p:spPr>
          <a:xfrm>
            <a:off x="3601781" y="2562005"/>
            <a:ext cx="6161566" cy="841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Sviluppo e m</a:t>
            </a:r>
            <a:r>
              <a:rPr lang="it-IT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anutenzione</a:t>
            </a:r>
            <a:endParaRPr lang="it-IT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it-IT" sz="1600" noProof="0" dirty="0"/>
              <a:t>tecniche d’indagine sempre più sofisticate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03E4FF5-3C90-46E1-9D97-288ACEDBF331}"/>
              </a:ext>
            </a:extLst>
          </p:cNvPr>
          <p:cNvSpPr txBox="1"/>
          <p:nvPr/>
        </p:nvSpPr>
        <p:spPr>
          <a:xfrm>
            <a:off x="3601781" y="3952149"/>
            <a:ext cx="7264693" cy="841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it-IT" noProof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uove</a:t>
            </a:r>
            <a:r>
              <a:rPr lang="it-IT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metodologie di </a:t>
            </a:r>
            <a:r>
              <a:rPr lang="it-IT" sz="1800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analisi</a:t>
            </a:r>
          </a:p>
          <a:p>
            <a:pPr>
              <a:lnSpc>
                <a:spcPct val="150000"/>
              </a:lnSpc>
            </a:pPr>
            <a:r>
              <a:rPr lang="it-IT" sz="1600" noProof="0" dirty="0"/>
              <a:t>approfondimento conoscenze teoriche, simulazioni numeriche, nuovi algoritmi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85E9D66-1464-9F93-3F46-DC50E09F5B40}"/>
              </a:ext>
            </a:extLst>
          </p:cNvPr>
          <p:cNvSpPr txBox="1"/>
          <p:nvPr/>
        </p:nvSpPr>
        <p:spPr>
          <a:xfrm>
            <a:off x="3601781" y="5310935"/>
            <a:ext cx="6161566" cy="841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Competenze specifiche </a:t>
            </a:r>
          </a:p>
          <a:p>
            <a:pPr>
              <a:lnSpc>
                <a:spcPct val="150000"/>
              </a:lnSpc>
            </a:pPr>
            <a:r>
              <a:rPr lang="it-IT" sz="1600" dirty="0"/>
              <a:t>Varie tematiche, multidisciplinarità</a:t>
            </a:r>
            <a:endParaRPr lang="en-US" sz="16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B82EB21-FF80-ED39-770B-167DF54AF30A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R. G. Urso,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Riunione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RSN 3 2025,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Bioastronomia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Astrobiologia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e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Astrofisica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di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laboratorio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EA05B45-D0FF-80FB-8BE3-0D5E85579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ABAB3-5176-4C87-831B-DA5E96207B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573292-BBDD-EDB2-D308-5EDC5D18C6F2}"/>
              </a:ext>
            </a:extLst>
          </p:cNvPr>
          <p:cNvSpPr txBox="1"/>
          <p:nvPr/>
        </p:nvSpPr>
        <p:spPr>
          <a:xfrm>
            <a:off x="2707122" y="1790756"/>
            <a:ext cx="8605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noProof="0" dirty="0"/>
              <a:t>Studi sperimentali su analoghi e simulanti di </a:t>
            </a:r>
            <a:r>
              <a:rPr lang="it-IT" sz="1600" noProof="0" dirty="0">
                <a:solidFill>
                  <a:srgbClr val="0070C0"/>
                </a:solidFill>
              </a:rPr>
              <a:t>materia interstellare</a:t>
            </a:r>
            <a:r>
              <a:rPr lang="it-IT" sz="1600" noProof="0" dirty="0"/>
              <a:t>, incluso l’effetto di campi magnetici, radiazione/particelle, atomi neutri.</a:t>
            </a:r>
          </a:p>
          <a:p>
            <a:r>
              <a:rPr lang="it-IT" sz="1600" noProof="0" dirty="0"/>
              <a:t>Comprensione delle proprietà fisico-chimiche di oggetti </a:t>
            </a:r>
            <a:r>
              <a:rPr lang="it-IT" sz="1600" noProof="0" dirty="0" err="1"/>
              <a:t>pre</a:t>
            </a:r>
            <a:r>
              <a:rPr lang="it-IT" sz="1600" noProof="0" dirty="0"/>
              <a:t>- e proto-stellari osservati da terra (</a:t>
            </a:r>
            <a:r>
              <a:rPr lang="it-IT" sz="1600" noProof="0" dirty="0">
                <a:solidFill>
                  <a:srgbClr val="0070C0"/>
                </a:solidFill>
              </a:rPr>
              <a:t>ALMA, SKA, </a:t>
            </a:r>
            <a:r>
              <a:rPr lang="it-IT" sz="1600" noProof="0" dirty="0" err="1">
                <a:solidFill>
                  <a:srgbClr val="0070C0"/>
                </a:solidFill>
              </a:rPr>
              <a:t>ngVLA</a:t>
            </a:r>
            <a:r>
              <a:rPr lang="it-IT" sz="1600" noProof="0" dirty="0"/>
              <a:t>) e dallo spazio (</a:t>
            </a:r>
            <a:r>
              <a:rPr lang="it-IT" sz="1600" noProof="0" dirty="0">
                <a:solidFill>
                  <a:srgbClr val="0070C0"/>
                </a:solidFill>
              </a:rPr>
              <a:t>JWST</a:t>
            </a:r>
            <a:r>
              <a:rPr lang="it-IT" sz="1600" noProof="0" dirty="0"/>
              <a:t>).	</a:t>
            </a:r>
          </a:p>
          <a:p>
            <a:r>
              <a:rPr lang="it-IT" sz="1600" noProof="0" dirty="0"/>
              <a:t>Necessari studi sperimentali per applicazioni a </a:t>
            </a:r>
            <a:r>
              <a:rPr lang="it-IT" sz="1600" noProof="0" dirty="0">
                <a:solidFill>
                  <a:srgbClr val="0070C0"/>
                </a:solidFill>
              </a:rPr>
              <a:t>pianeti extrasolari</a:t>
            </a:r>
            <a:endParaRPr lang="it-IT" sz="1600" noProof="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0BF71F1-490A-75F3-FF1E-07DDB7AF4395}"/>
              </a:ext>
            </a:extLst>
          </p:cNvPr>
          <p:cNvSpPr/>
          <p:nvPr/>
        </p:nvSpPr>
        <p:spPr>
          <a:xfrm>
            <a:off x="0" y="17895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Le attività sperimentali oltre RSN 3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83C672A-BCFB-8685-009F-A74B4A770D45}"/>
              </a:ext>
            </a:extLst>
          </p:cNvPr>
          <p:cNvSpPr txBox="1"/>
          <p:nvPr/>
        </p:nvSpPr>
        <p:spPr>
          <a:xfrm>
            <a:off x="453014" y="1975422"/>
            <a:ext cx="22906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RSN 2 </a:t>
            </a:r>
          </a:p>
          <a:p>
            <a:pPr algn="ctr"/>
            <a:r>
              <a:rPr lang="it-IT" sz="2000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Astrochimica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8405131-7250-68E2-4573-E219B3A465B3}"/>
              </a:ext>
            </a:extLst>
          </p:cNvPr>
          <p:cNvSpPr txBox="1"/>
          <p:nvPr/>
        </p:nvSpPr>
        <p:spPr>
          <a:xfrm>
            <a:off x="453014" y="4310252"/>
            <a:ext cx="22541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RSN 5</a:t>
            </a:r>
          </a:p>
          <a:p>
            <a:pPr algn="ctr"/>
            <a:r>
              <a:rPr lang="it-IT" sz="2000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Strumentazione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416A0D8-C749-A1F2-75D2-1C83D489075C}"/>
              </a:ext>
            </a:extLst>
          </p:cNvPr>
          <p:cNvSpPr txBox="1"/>
          <p:nvPr/>
        </p:nvSpPr>
        <p:spPr>
          <a:xfrm>
            <a:off x="2707122" y="4248696"/>
            <a:ext cx="85102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noProof="0" dirty="0"/>
              <a:t>Laboratori sono elementi essenziali nei processi di </a:t>
            </a:r>
            <a:r>
              <a:rPr lang="it-IT" sz="1600" noProof="0" dirty="0">
                <a:solidFill>
                  <a:srgbClr val="0070C0"/>
                </a:solidFill>
              </a:rPr>
              <a:t>sperimentazione e sviluppo</a:t>
            </a:r>
            <a:r>
              <a:rPr lang="it-IT" sz="1600" noProof="0" dirty="0"/>
              <a:t>, permettendo di riprodurre e condizioni estreme presenti nello spazio o su altri pianeti. Supporto allo sviluppo di strumentazione per missioni spaziali, spettrometri e camera per sonde planetarie.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D5E48A6-E261-7126-4C4C-84C61EAE6BDD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R. G. Urso,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Riunione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RSN 3 2025,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Bioastronomia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Astrobiologia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e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Astrofisica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di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laboratorio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14170E-7CF1-FB1D-88E8-F6EAD28D3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ABAB3-5176-4C87-831B-DA5E96207B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60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A93E2E66-B034-F30D-16F9-63EBA7D35B1A}"/>
              </a:ext>
            </a:extLst>
          </p:cNvPr>
          <p:cNvGrpSpPr/>
          <p:nvPr/>
        </p:nvGrpSpPr>
        <p:grpSpPr>
          <a:xfrm>
            <a:off x="2764935" y="243894"/>
            <a:ext cx="9026354" cy="6244774"/>
            <a:chOff x="1976416" y="434268"/>
            <a:chExt cx="9026354" cy="6244774"/>
          </a:xfrm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56C479A8-3D88-0080-03C3-CD52DEB57B71}"/>
                </a:ext>
              </a:extLst>
            </p:cNvPr>
            <p:cNvGrpSpPr/>
            <p:nvPr/>
          </p:nvGrpSpPr>
          <p:grpSpPr>
            <a:xfrm>
              <a:off x="1976416" y="434268"/>
              <a:ext cx="9026354" cy="6244774"/>
              <a:chOff x="-1227799" y="268127"/>
              <a:chExt cx="9026354" cy="6244774"/>
            </a:xfrm>
          </p:grpSpPr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D7C1A2A-F806-5A4E-0E6F-8F0DFCA6588C}"/>
                  </a:ext>
                </a:extLst>
              </p:cNvPr>
              <p:cNvSpPr txBox="1"/>
              <p:nvPr/>
            </p:nvSpPr>
            <p:spPr>
              <a:xfrm>
                <a:off x="3945937" y="268127"/>
                <a:ext cx="3023476" cy="1632501"/>
              </a:xfrm>
              <a:prstGeom prst="rect">
                <a:avLst/>
              </a:prstGeom>
              <a:solidFill>
                <a:srgbClr val="92D050"/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it-IT" sz="1600" noProof="0" dirty="0">
                    <a:solidFill>
                      <a:srgbClr val="0070C0"/>
                    </a:solidFill>
                  </a:rPr>
                  <a:t>Analoghi, simulanti, </a:t>
                </a:r>
              </a:p>
              <a:p>
                <a:pPr algn="ctr"/>
                <a:r>
                  <a:rPr lang="it-IT" sz="1600" noProof="0" dirty="0">
                    <a:solidFill>
                      <a:srgbClr val="0070C0"/>
                    </a:solidFill>
                  </a:rPr>
                  <a:t>campioni extraterrestri</a:t>
                </a:r>
              </a:p>
              <a:p>
                <a:pPr algn="ctr"/>
                <a:endParaRPr lang="it-IT" sz="1600" noProof="0" dirty="0"/>
              </a:p>
            </p:txBody>
          </p:sp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F3B4AE68-332F-C6D1-6938-61A3B64F3E4F}"/>
                  </a:ext>
                </a:extLst>
              </p:cNvPr>
              <p:cNvSpPr txBox="1"/>
              <p:nvPr/>
            </p:nvSpPr>
            <p:spPr>
              <a:xfrm>
                <a:off x="3116795" y="2226064"/>
                <a:ext cx="4681760" cy="2285603"/>
              </a:xfrm>
              <a:prstGeom prst="rect">
                <a:avLst/>
              </a:prstGeom>
              <a:solidFill>
                <a:srgbClr val="66FFCC"/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en-US" sz="1600" dirty="0" err="1">
                    <a:solidFill>
                      <a:srgbClr val="0070C0"/>
                    </a:solidFill>
                  </a:rPr>
                  <a:t>Tecniche</a:t>
                </a:r>
                <a:r>
                  <a:rPr lang="en-US" sz="1600" dirty="0">
                    <a:solidFill>
                      <a:srgbClr val="0070C0"/>
                    </a:solidFill>
                  </a:rPr>
                  <a:t> di </a:t>
                </a:r>
                <a:r>
                  <a:rPr lang="en-US" sz="1600" dirty="0" err="1">
                    <a:solidFill>
                      <a:srgbClr val="0070C0"/>
                    </a:solidFill>
                  </a:rPr>
                  <a:t>analisi</a:t>
                </a:r>
                <a:endParaRPr lang="en-US" sz="1600" dirty="0">
                  <a:solidFill>
                    <a:srgbClr val="0070C0"/>
                  </a:solidFill>
                </a:endParaRPr>
              </a:p>
              <a:p>
                <a:pPr algn="ctr"/>
                <a:r>
                  <a:rPr lang="en-US" sz="1600" b="1" dirty="0"/>
                  <a:t>Xray - VUV - Vis – IR – mm spectroscopy</a:t>
                </a:r>
              </a:p>
              <a:p>
                <a:pPr algn="ctr"/>
                <a:r>
                  <a:rPr lang="en-US" sz="1600" dirty="0"/>
                  <a:t>Raman spectroscopy</a:t>
                </a:r>
              </a:p>
              <a:p>
                <a:pPr algn="ctr"/>
                <a:r>
                  <a:rPr lang="en-US" sz="1600" dirty="0"/>
                  <a:t>Scanning Electron Microscopy + EDX</a:t>
                </a:r>
              </a:p>
              <a:p>
                <a:pPr algn="ctr"/>
                <a:r>
                  <a:rPr lang="en-US" sz="1600" dirty="0"/>
                  <a:t>Mass spectrometry</a:t>
                </a:r>
              </a:p>
              <a:p>
                <a:pPr algn="ctr"/>
                <a:r>
                  <a:rPr lang="en-US" sz="1600" dirty="0"/>
                  <a:t>Powder diffraction (XRD)</a:t>
                </a:r>
              </a:p>
              <a:p>
                <a:pPr algn="ctr"/>
                <a:r>
                  <a:rPr lang="en-US" sz="1600" dirty="0"/>
                  <a:t>Liquid Chromatography Mass Spectroscopy</a:t>
                </a:r>
              </a:p>
              <a:p>
                <a:pPr algn="ctr"/>
                <a:r>
                  <a:rPr lang="en-US" sz="1600" dirty="0"/>
                  <a:t>Optical Tweezers</a:t>
                </a:r>
              </a:p>
              <a:p>
                <a:pPr algn="ctr"/>
                <a:r>
                  <a:rPr lang="en-US" sz="1600" dirty="0"/>
                  <a:t>Cartography &amp; Geographic Information Sys.</a:t>
                </a:r>
              </a:p>
            </p:txBody>
          </p:sp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90E7F27F-946C-D387-E69E-B1EAB9C25D0A}"/>
                  </a:ext>
                </a:extLst>
              </p:cNvPr>
              <p:cNvSpPr txBox="1"/>
              <p:nvPr/>
            </p:nvSpPr>
            <p:spPr>
              <a:xfrm>
                <a:off x="3981078" y="4839230"/>
                <a:ext cx="2953194" cy="1673671"/>
              </a:xfrm>
              <a:prstGeom prst="rect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it-IT" sz="1600" noProof="0">
                    <a:solidFill>
                      <a:srgbClr val="0070C0"/>
                    </a:solidFill>
                  </a:rPr>
                  <a:t>Processamento</a:t>
                </a:r>
              </a:p>
              <a:p>
                <a:pPr algn="ctr"/>
                <a:r>
                  <a:rPr lang="it-IT" sz="1600" noProof="0" dirty="0"/>
                  <a:t>Fotoni UV e VUV</a:t>
                </a:r>
              </a:p>
              <a:p>
                <a:pPr algn="ctr"/>
                <a:r>
                  <a:rPr lang="it-IT" sz="1600" noProof="0" dirty="0"/>
                  <a:t>Raggi X</a:t>
                </a:r>
              </a:p>
              <a:p>
                <a:pPr algn="ctr"/>
                <a:r>
                  <a:rPr lang="it-IT" sz="1600" noProof="0" dirty="0"/>
                  <a:t>Fasci ionici (1-400 </a:t>
                </a:r>
                <a:r>
                  <a:rPr lang="it-IT" sz="1600" noProof="0" dirty="0" err="1"/>
                  <a:t>keV</a:t>
                </a:r>
                <a:r>
                  <a:rPr lang="it-IT" sz="1600" noProof="0" dirty="0"/>
                  <a:t>)</a:t>
                </a:r>
              </a:p>
              <a:p>
                <a:pPr algn="ctr"/>
                <a:r>
                  <a:rPr lang="it-IT" sz="1600" noProof="0" dirty="0"/>
                  <a:t>Atomi neutri</a:t>
                </a:r>
              </a:p>
              <a:p>
                <a:pPr algn="ctr"/>
                <a:r>
                  <a:rPr lang="it-IT" sz="1600" noProof="0" dirty="0"/>
                  <a:t>Temperatura</a:t>
                </a:r>
              </a:p>
              <a:p>
                <a:pPr algn="ctr"/>
                <a:r>
                  <a:rPr lang="it-IT" sz="1600" noProof="0" dirty="0"/>
                  <a:t>Plasma</a:t>
                </a:r>
              </a:p>
            </p:txBody>
          </p:sp>
          <p:sp>
            <p:nvSpPr>
              <p:cNvPr id="14" name="Freccia in su 13">
                <a:extLst>
                  <a:ext uri="{FF2B5EF4-FFF2-40B4-BE49-F238E27FC236}">
                    <a16:creationId xmlns:a16="http://schemas.microsoft.com/office/drawing/2014/main" id="{9244A36C-E468-423B-A880-D0F6F1F4888E}"/>
                  </a:ext>
                </a:extLst>
              </p:cNvPr>
              <p:cNvSpPr/>
              <p:nvPr/>
            </p:nvSpPr>
            <p:spPr>
              <a:xfrm rot="10800000">
                <a:off x="4199662" y="4534640"/>
                <a:ext cx="1066800" cy="342900"/>
              </a:xfrm>
              <a:prstGeom prst="up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ccia in su 18">
                <a:extLst>
                  <a:ext uri="{FF2B5EF4-FFF2-40B4-BE49-F238E27FC236}">
                    <a16:creationId xmlns:a16="http://schemas.microsoft.com/office/drawing/2014/main" id="{7C163544-EC53-464F-E341-9C89AA8D52EA}"/>
                  </a:ext>
                </a:extLst>
              </p:cNvPr>
              <p:cNvSpPr/>
              <p:nvPr/>
            </p:nvSpPr>
            <p:spPr>
              <a:xfrm rot="10800000">
                <a:off x="4924275" y="1903487"/>
                <a:ext cx="1066800" cy="342900"/>
              </a:xfrm>
              <a:prstGeom prst="up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43D21BD1-2FC7-E503-4C45-49F663199C4A}"/>
                  </a:ext>
                </a:extLst>
              </p:cNvPr>
              <p:cNvSpPr txBox="1"/>
              <p:nvPr/>
            </p:nvSpPr>
            <p:spPr>
              <a:xfrm>
                <a:off x="-1227799" y="2236916"/>
                <a:ext cx="2119155" cy="2288253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square" anchor="ctr" anchorCtr="0">
                <a:noAutofit/>
              </a:bodyPr>
              <a:lstStyle/>
              <a:p>
                <a:pPr algn="ctr"/>
                <a:r>
                  <a:rPr lang="it-IT" sz="1800" noProof="0">
                    <a:solidFill>
                      <a:schemeClr val="bg1"/>
                    </a:solidFill>
                  </a:rPr>
                  <a:t>Comprensione delle proprietà, origini, evoluzione degli oggetti del </a:t>
                </a:r>
              </a:p>
              <a:p>
                <a:pPr algn="ctr"/>
                <a:r>
                  <a:rPr lang="it-IT" sz="1800" noProof="0" dirty="0">
                    <a:solidFill>
                      <a:schemeClr val="bg1"/>
                    </a:solidFill>
                  </a:rPr>
                  <a:t>Sistema Solare</a:t>
                </a:r>
              </a:p>
            </p:txBody>
          </p:sp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57F1827A-2B28-FB92-3EFE-9A69DE9E349C}"/>
                  </a:ext>
                </a:extLst>
              </p:cNvPr>
              <p:cNvSpPr txBox="1"/>
              <p:nvPr/>
            </p:nvSpPr>
            <p:spPr>
              <a:xfrm>
                <a:off x="1205682" y="2246389"/>
                <a:ext cx="1647100" cy="228560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it-IT" sz="1600" noProof="0" dirty="0"/>
                  <a:t>Osservazioni, </a:t>
                </a:r>
              </a:p>
              <a:p>
                <a:pPr algn="ctr"/>
                <a:r>
                  <a:rPr lang="it-IT" sz="1600" noProof="0" dirty="0"/>
                  <a:t>dati da </a:t>
                </a:r>
              </a:p>
              <a:p>
                <a:pPr algn="ctr"/>
                <a:r>
                  <a:rPr lang="it-IT" sz="1600" noProof="0" dirty="0"/>
                  <a:t>missioni spaziali</a:t>
                </a:r>
              </a:p>
            </p:txBody>
          </p:sp>
          <p:sp>
            <p:nvSpPr>
              <p:cNvPr id="15" name="Freccia in su 14">
                <a:extLst>
                  <a:ext uri="{FF2B5EF4-FFF2-40B4-BE49-F238E27FC236}">
                    <a16:creationId xmlns:a16="http://schemas.microsoft.com/office/drawing/2014/main" id="{F8240010-D435-4142-F254-3A177907644B}"/>
                  </a:ext>
                </a:extLst>
              </p:cNvPr>
              <p:cNvSpPr/>
              <p:nvPr/>
            </p:nvSpPr>
            <p:spPr>
              <a:xfrm>
                <a:off x="5639362" y="4496330"/>
                <a:ext cx="1066800" cy="342900"/>
              </a:xfrm>
              <a:prstGeom prst="upArrow">
                <a:avLst/>
              </a:prstGeom>
              <a:solidFill>
                <a:srgbClr val="66FF6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Freccia in su 9">
              <a:extLst>
                <a:ext uri="{FF2B5EF4-FFF2-40B4-BE49-F238E27FC236}">
                  <a16:creationId xmlns:a16="http://schemas.microsoft.com/office/drawing/2014/main" id="{22869923-AF31-EDE2-8011-B61F70794C3F}"/>
                </a:ext>
              </a:extLst>
            </p:cNvPr>
            <p:cNvSpPr/>
            <p:nvPr/>
          </p:nvSpPr>
          <p:spPr>
            <a:xfrm rot="16200000">
              <a:off x="5623750" y="3911929"/>
              <a:ext cx="1066800" cy="342900"/>
            </a:xfrm>
            <a:prstGeom prst="upArrow">
              <a:avLst/>
            </a:prstGeom>
            <a:solidFill>
              <a:srgbClr val="66FF6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ccia in su 10">
              <a:extLst>
                <a:ext uri="{FF2B5EF4-FFF2-40B4-BE49-F238E27FC236}">
                  <a16:creationId xmlns:a16="http://schemas.microsoft.com/office/drawing/2014/main" id="{56C6D263-AF27-50B5-AABF-FC911A39DE7C}"/>
                </a:ext>
              </a:extLst>
            </p:cNvPr>
            <p:cNvSpPr/>
            <p:nvPr/>
          </p:nvSpPr>
          <p:spPr>
            <a:xfrm rot="5400000">
              <a:off x="5659398" y="2774478"/>
              <a:ext cx="1066800" cy="342900"/>
            </a:xfrm>
            <a:prstGeom prst="upArrow">
              <a:avLst>
                <a:gd name="adj1" fmla="val 41071"/>
                <a:gd name="adj2" fmla="val 5000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ccia in su 11">
              <a:extLst>
                <a:ext uri="{FF2B5EF4-FFF2-40B4-BE49-F238E27FC236}">
                  <a16:creationId xmlns:a16="http://schemas.microsoft.com/office/drawing/2014/main" id="{B394080A-26C8-2CB2-F3A3-EFCA2C205AD4}"/>
                </a:ext>
              </a:extLst>
            </p:cNvPr>
            <p:cNvSpPr/>
            <p:nvPr/>
          </p:nvSpPr>
          <p:spPr>
            <a:xfrm rot="5400000">
              <a:off x="3733621" y="2774478"/>
              <a:ext cx="1066800" cy="342900"/>
            </a:xfrm>
            <a:prstGeom prst="upArrow">
              <a:avLst>
                <a:gd name="adj1" fmla="val 41071"/>
                <a:gd name="adj2" fmla="val 5000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ccia in su 15">
              <a:extLst>
                <a:ext uri="{FF2B5EF4-FFF2-40B4-BE49-F238E27FC236}">
                  <a16:creationId xmlns:a16="http://schemas.microsoft.com/office/drawing/2014/main" id="{E40643E0-BB46-445C-4B67-4A12AD2A8F2D}"/>
                </a:ext>
              </a:extLst>
            </p:cNvPr>
            <p:cNvSpPr/>
            <p:nvPr/>
          </p:nvSpPr>
          <p:spPr>
            <a:xfrm rot="16200000">
              <a:off x="3697983" y="3910613"/>
              <a:ext cx="1066800" cy="342900"/>
            </a:xfrm>
            <a:prstGeom prst="upArrow">
              <a:avLst/>
            </a:prstGeom>
            <a:solidFill>
              <a:srgbClr val="66FF6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FB1EE60D-BBFA-C627-2B01-E8A9A5247F75}"/>
              </a:ext>
            </a:extLst>
          </p:cNvPr>
          <p:cNvSpPr/>
          <p:nvPr/>
        </p:nvSpPr>
        <p:spPr>
          <a:xfrm>
            <a:off x="0" y="17895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Laboratori INAF per le tematiche RSN 3.3</a:t>
            </a:r>
          </a:p>
          <a:p>
            <a:pPr>
              <a:defRPr/>
            </a:pPr>
            <a:r>
              <a:rPr lang="it-IT" sz="200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Supporto a osservazioni e missioni spaziali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7C9CC74-3612-FB8D-CA4F-DCAA7224761E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R. G. Urso,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Riunione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RSN 3 2025,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Bioastronomia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Astrobiologia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e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Astrofisica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di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laboratorio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CE043E-B009-3009-3A06-A87A6F1DC02E}"/>
              </a:ext>
            </a:extLst>
          </p:cNvPr>
          <p:cNvSpPr txBox="1"/>
          <p:nvPr/>
        </p:nvSpPr>
        <p:spPr>
          <a:xfrm>
            <a:off x="0" y="1027676"/>
            <a:ext cx="57974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noProof="0" dirty="0"/>
              <a:t>I setup in INAF permettono di </a:t>
            </a:r>
            <a:r>
              <a:rPr lang="it-IT" sz="1600" noProof="0" dirty="0">
                <a:solidFill>
                  <a:srgbClr val="0070C0"/>
                </a:solidFill>
              </a:rPr>
              <a:t>variare condizioni sperimentali (e.g. P, T, radiazione) </a:t>
            </a:r>
            <a:r>
              <a:rPr lang="it-IT" sz="1600" noProof="0" dirty="0"/>
              <a:t>e alloggiare </a:t>
            </a:r>
            <a:r>
              <a:rPr lang="it-IT" sz="1600" noProof="0" dirty="0">
                <a:solidFill>
                  <a:srgbClr val="0070C0"/>
                </a:solidFill>
              </a:rPr>
              <a:t>campioni diversi</a:t>
            </a:r>
            <a:r>
              <a:rPr lang="it-IT" sz="1600" noProof="0" dirty="0"/>
              <a:t>, consentendo di simulare</a:t>
            </a:r>
            <a:r>
              <a:rPr lang="it-IT" sz="1600" dirty="0"/>
              <a:t> </a:t>
            </a:r>
            <a:r>
              <a:rPr lang="it-IT" sz="1600" dirty="0">
                <a:solidFill>
                  <a:srgbClr val="0070C0"/>
                </a:solidFill>
              </a:rPr>
              <a:t>vari oggetti </a:t>
            </a:r>
            <a:r>
              <a:rPr lang="it-IT" sz="1600" dirty="0"/>
              <a:t>del Sistema Solare</a:t>
            </a:r>
            <a:endParaRPr lang="it-IT" sz="1600" noProof="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32A3242-B94C-01DA-6D33-0993E1EF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ABAB3-5176-4C87-831B-DA5E96207B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44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DF9E7-B7F7-577D-E8B7-5F7BEF4AE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4DF21AB-3551-EA9B-D007-5CBFB802B713}"/>
              </a:ext>
            </a:extLst>
          </p:cNvPr>
          <p:cNvSpPr txBox="1"/>
          <p:nvPr/>
        </p:nvSpPr>
        <p:spPr>
          <a:xfrm>
            <a:off x="306487" y="1674674"/>
            <a:ext cx="6051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noProof="0" dirty="0"/>
              <a:t>Ricognizione al fine di: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incrementare la </a:t>
            </a:r>
            <a:r>
              <a:rPr lang="it-IT" dirty="0">
                <a:solidFill>
                  <a:srgbClr val="0070C0"/>
                </a:solidFill>
              </a:rPr>
              <a:t>conoscenza delle risorse </a:t>
            </a:r>
            <a:r>
              <a:rPr lang="it-IT" dirty="0"/>
              <a:t>nelle strutture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70C0"/>
                </a:solidFill>
              </a:rPr>
              <a:t>ottimizzare l'uso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/>
              <a:t>delle risorse già disponibili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70C0"/>
                </a:solidFill>
              </a:rPr>
              <a:t>incentivare la collaborazione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identificare strumentazioni per </a:t>
            </a:r>
            <a:r>
              <a:rPr lang="it-IT" dirty="0">
                <a:solidFill>
                  <a:srgbClr val="0070C0"/>
                </a:solidFill>
              </a:rPr>
              <a:t>attività in conto terzi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C73E28B-05D1-41B7-CFAB-BE7C629BFD7B}"/>
              </a:ext>
            </a:extLst>
          </p:cNvPr>
          <p:cNvSpPr txBox="1"/>
          <p:nvPr/>
        </p:nvSpPr>
        <p:spPr>
          <a:xfrm>
            <a:off x="306487" y="3970595"/>
            <a:ext cx="589428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Facilities di interesse per 3.3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Osservatorio</a:t>
            </a:r>
            <a:r>
              <a:rPr lang="en-US" dirty="0"/>
              <a:t> </a:t>
            </a:r>
            <a:r>
              <a:rPr lang="en-US" dirty="0" err="1"/>
              <a:t>Astrofisico</a:t>
            </a:r>
            <a:r>
              <a:rPr lang="en-US" dirty="0"/>
              <a:t> di </a:t>
            </a:r>
            <a:r>
              <a:rPr lang="en-US" dirty="0" err="1"/>
              <a:t>Arcetri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Istituto di </a:t>
            </a:r>
            <a:r>
              <a:rPr lang="en-US" dirty="0" err="1"/>
              <a:t>Astrofisica</a:t>
            </a:r>
            <a:r>
              <a:rPr lang="en-US" dirty="0"/>
              <a:t> e </a:t>
            </a:r>
            <a:r>
              <a:rPr lang="en-US" dirty="0" err="1"/>
              <a:t>Planetologia</a:t>
            </a:r>
            <a:r>
              <a:rPr lang="en-US" dirty="0"/>
              <a:t> </a:t>
            </a:r>
            <a:r>
              <a:rPr lang="en-US" dirty="0" err="1"/>
              <a:t>Spaziali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Osservatorio</a:t>
            </a:r>
            <a:r>
              <a:rPr lang="en-US" dirty="0"/>
              <a:t> </a:t>
            </a:r>
            <a:r>
              <a:rPr lang="en-US" dirty="0" err="1"/>
              <a:t>Astronomico</a:t>
            </a:r>
            <a:r>
              <a:rPr lang="en-US" dirty="0"/>
              <a:t> di Capodimonte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Osservatorio</a:t>
            </a:r>
            <a:r>
              <a:rPr lang="en-US" dirty="0"/>
              <a:t> </a:t>
            </a:r>
            <a:r>
              <a:rPr lang="en-US" dirty="0" err="1"/>
              <a:t>Astronomico</a:t>
            </a:r>
            <a:r>
              <a:rPr lang="en-US" dirty="0"/>
              <a:t> di Palermo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Osservatorio</a:t>
            </a:r>
            <a:r>
              <a:rPr lang="en-US" dirty="0"/>
              <a:t> </a:t>
            </a:r>
            <a:r>
              <a:rPr lang="en-US" dirty="0" err="1"/>
              <a:t>Astrofisico</a:t>
            </a:r>
            <a:r>
              <a:rPr lang="en-US" dirty="0"/>
              <a:t> di Catania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Sede</a:t>
            </a:r>
            <a:r>
              <a:rPr lang="en-US" dirty="0"/>
              <a:t> Uni. Salento, INAF Lecce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ECD9759-FE36-E7DE-94A2-581F1E39D8E2}"/>
              </a:ext>
            </a:extLst>
          </p:cNvPr>
          <p:cNvSpPr/>
          <p:nvPr/>
        </p:nvSpPr>
        <p:spPr>
          <a:xfrm>
            <a:off x="0" y="17895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Laboratori INAF per le tematiche RSN 3.3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5C31C0A-30D8-68DB-72AF-3DC936E9D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7610">
            <a:off x="6420787" y="775511"/>
            <a:ext cx="5300758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6834D56-CF43-99D2-00B9-C788B6F91778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R. G. Urso,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Riunione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RSN 3 2025,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Bioastronomia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Astrobiologia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e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Astrofisica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di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laboratorio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692B143-9F0C-A9DA-1C8D-05E16FAFD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ABAB3-5176-4C87-831B-DA5E96207B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36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53D655-6859-1BA7-7412-08916720057E}"/>
              </a:ext>
            </a:extLst>
          </p:cNvPr>
          <p:cNvSpPr txBox="1"/>
          <p:nvPr/>
        </p:nvSpPr>
        <p:spPr>
          <a:xfrm>
            <a:off x="1601974" y="672295"/>
            <a:ext cx="1059002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 planetarie, mineralogia e rocce</a:t>
            </a:r>
          </a:p>
          <a:p>
            <a:r>
              <a:rPr lang="it-IT" noProof="0" dirty="0"/>
              <a:t>	Preparazione e caratterizzazione di analoghi e simulanti di superfici </a:t>
            </a:r>
          </a:p>
          <a:p>
            <a:r>
              <a:rPr lang="it-IT" dirty="0"/>
              <a:t>	</a:t>
            </a:r>
            <a:r>
              <a:rPr lang="it-IT" noProof="0" dirty="0"/>
              <a:t>(incluso trattamenti di </a:t>
            </a:r>
            <a:r>
              <a:rPr lang="it-IT" noProof="0" dirty="0" err="1"/>
              <a:t>weathering</a:t>
            </a:r>
            <a:r>
              <a:rPr lang="it-IT" noProof="0" dirty="0"/>
              <a:t>)</a:t>
            </a:r>
          </a:p>
          <a:p>
            <a:endParaRPr lang="it-IT" noProof="0" dirty="0"/>
          </a:p>
          <a:p>
            <a:r>
              <a:rPr lang="it-IT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Astrobiologia e Chimica prebiotica</a:t>
            </a:r>
          </a:p>
          <a:p>
            <a:r>
              <a:rPr lang="it-IT" noProof="0" dirty="0"/>
              <a:t>	Formazione, alterazione e stabilità di molecole organiche e biomolecole in ghiacci, in 	contatto con minerali ed esposizione a processamento energetico</a:t>
            </a:r>
          </a:p>
          <a:p>
            <a:endParaRPr lang="it-IT" noProof="0" dirty="0"/>
          </a:p>
          <a:p>
            <a:r>
              <a:rPr lang="it-IT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Analisi campioni extraterrestri e </a:t>
            </a:r>
            <a:r>
              <a:rPr lang="it-IT" noProof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returned</a:t>
            </a:r>
            <a:r>
              <a:rPr lang="it-IT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samples</a:t>
            </a:r>
          </a:p>
          <a:p>
            <a:r>
              <a:rPr lang="it-IT" noProof="0" dirty="0"/>
              <a:t>	Meteoriti, micrometeoriti, IDP, campioni cometa Wild-2, asteroidi </a:t>
            </a:r>
            <a:r>
              <a:rPr lang="it-IT" noProof="0" dirty="0" err="1"/>
              <a:t>Ryugu</a:t>
            </a:r>
            <a:r>
              <a:rPr lang="it-IT" noProof="0" dirty="0"/>
              <a:t> e </a:t>
            </a:r>
            <a:r>
              <a:rPr lang="it-IT" noProof="0" dirty="0" err="1"/>
              <a:t>Bennu</a:t>
            </a:r>
            <a:endParaRPr lang="it-IT" noProof="0" dirty="0"/>
          </a:p>
          <a:p>
            <a:endParaRPr lang="it-IT" noProof="0" dirty="0"/>
          </a:p>
          <a:p>
            <a:r>
              <a:rPr lang="it-IT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Atmosfere e fase gas </a:t>
            </a:r>
          </a:p>
          <a:p>
            <a:r>
              <a:rPr lang="it-IT" noProof="0" dirty="0"/>
              <a:t>	Camere per simulazione a varia P, studi spettroscopici, interazioni gas-superfici7</a:t>
            </a:r>
          </a:p>
          <a:p>
            <a:endParaRPr lang="it-IT" noProof="0" dirty="0"/>
          </a:p>
          <a:p>
            <a:r>
              <a:rPr lang="it-IT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Processamento energetico</a:t>
            </a:r>
          </a:p>
          <a:p>
            <a:r>
              <a:rPr lang="it-IT" noProof="0" dirty="0"/>
              <a:t>	Esposizione a fotoni VUV, UV, X, ioni (1-400 </a:t>
            </a:r>
            <a:r>
              <a:rPr lang="it-IT" noProof="0" dirty="0" err="1"/>
              <a:t>keV</a:t>
            </a:r>
            <a:r>
              <a:rPr lang="it-IT" noProof="0" dirty="0"/>
              <a:t>), atomi neutri, riscaldamento ad alta T, 	plasma</a:t>
            </a:r>
          </a:p>
          <a:p>
            <a:endParaRPr lang="it-IT" noProof="0" dirty="0"/>
          </a:p>
          <a:p>
            <a:r>
              <a:rPr lang="it-IT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Tecniche di caratterizzazione</a:t>
            </a:r>
          </a:p>
          <a:p>
            <a:r>
              <a:rPr lang="it-IT" noProof="0" dirty="0"/>
              <a:t>	Spettroscopia, Microscopia ottica, SEM + EDX, Spettrometria di Massa (QMS, GLC-MS), XRD, 	Optical </a:t>
            </a:r>
            <a:r>
              <a:rPr lang="it-IT" noProof="0" dirty="0" err="1"/>
              <a:t>tweezers</a:t>
            </a:r>
            <a:r>
              <a:rPr lang="it-IT" noProof="0" dirty="0"/>
              <a:t>, </a:t>
            </a:r>
            <a:r>
              <a:rPr lang="it-IT" noProof="0" dirty="0" err="1"/>
              <a:t>Cartography</a:t>
            </a:r>
            <a:r>
              <a:rPr lang="it-IT" noProof="0" dirty="0"/>
              <a:t> &amp; Geographic Information </a:t>
            </a:r>
            <a:r>
              <a:rPr lang="it-IT" noProof="0" dirty="0" err="1"/>
              <a:t>Sys</a:t>
            </a:r>
            <a:r>
              <a:rPr lang="it-IT" noProof="0" dirty="0"/>
              <a:t>.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AF03A31-1ED7-C2F8-A36C-1B9988CA48F6}"/>
              </a:ext>
            </a:extLst>
          </p:cNvPr>
          <p:cNvSpPr/>
          <p:nvPr/>
        </p:nvSpPr>
        <p:spPr>
          <a:xfrm>
            <a:off x="0" y="82662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80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Tematiche comuni e trasversali in supporto a osservazioni e missioni spaziali</a:t>
            </a:r>
          </a:p>
        </p:txBody>
      </p:sp>
      <p:pic>
        <p:nvPicPr>
          <p:cNvPr id="13" name="Elemento grafico 12" descr="Cristalli contorno">
            <a:extLst>
              <a:ext uri="{FF2B5EF4-FFF2-40B4-BE49-F238E27FC236}">
                <a16:creationId xmlns:a16="http://schemas.microsoft.com/office/drawing/2014/main" id="{DC9C3F56-3E6B-C08C-25C4-0FA0E749C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921" y="932680"/>
            <a:ext cx="775984" cy="775984"/>
          </a:xfrm>
          <a:prstGeom prst="rect">
            <a:avLst/>
          </a:prstGeom>
        </p:spPr>
      </p:pic>
      <p:pic>
        <p:nvPicPr>
          <p:cNvPr id="17" name="Elemento grafico 16" descr="Cometa contorno">
            <a:extLst>
              <a:ext uri="{FF2B5EF4-FFF2-40B4-BE49-F238E27FC236}">
                <a16:creationId xmlns:a16="http://schemas.microsoft.com/office/drawing/2014/main" id="{9754F783-43B4-7829-FB79-492822092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4977" y="2880329"/>
            <a:ext cx="775984" cy="775984"/>
          </a:xfrm>
          <a:prstGeom prst="rect">
            <a:avLst/>
          </a:prstGeom>
        </p:spPr>
      </p:pic>
      <p:pic>
        <p:nvPicPr>
          <p:cNvPr id="19" name="Elemento grafico 18" descr="Nuvola contorno">
            <a:extLst>
              <a:ext uri="{FF2B5EF4-FFF2-40B4-BE49-F238E27FC236}">
                <a16:creationId xmlns:a16="http://schemas.microsoft.com/office/drawing/2014/main" id="{7C878E98-B17C-EECB-FD8E-7F6930D690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4287" y="3732149"/>
            <a:ext cx="775984" cy="775984"/>
          </a:xfrm>
          <a:prstGeom prst="rect">
            <a:avLst/>
          </a:prstGeom>
        </p:spPr>
      </p:pic>
      <p:pic>
        <p:nvPicPr>
          <p:cNvPr id="21" name="Elemento grafico 20" descr="Fulmine contorno">
            <a:extLst>
              <a:ext uri="{FF2B5EF4-FFF2-40B4-BE49-F238E27FC236}">
                <a16:creationId xmlns:a16="http://schemas.microsoft.com/office/drawing/2014/main" id="{00C8A63D-E298-EB93-7650-573D9669AC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1759" y="4659805"/>
            <a:ext cx="775984" cy="775984"/>
          </a:xfrm>
          <a:prstGeom prst="rect">
            <a:avLst/>
          </a:prstGeo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49ECEEAA-CF7D-0C2B-1FCA-1CF2F143516A}"/>
              </a:ext>
            </a:extLst>
          </p:cNvPr>
          <p:cNvGrpSpPr/>
          <p:nvPr/>
        </p:nvGrpSpPr>
        <p:grpSpPr>
          <a:xfrm>
            <a:off x="421759" y="1969086"/>
            <a:ext cx="775984" cy="759571"/>
            <a:chOff x="492643" y="2206256"/>
            <a:chExt cx="914400" cy="895059"/>
          </a:xfrm>
        </p:grpSpPr>
        <p:pic>
          <p:nvPicPr>
            <p:cNvPr id="15" name="Elemento grafico 14" descr="Sostanze chimiche contorno">
              <a:extLst>
                <a:ext uri="{FF2B5EF4-FFF2-40B4-BE49-F238E27FC236}">
                  <a16:creationId xmlns:a16="http://schemas.microsoft.com/office/drawing/2014/main" id="{AE9E4C4D-815B-00C5-6DF5-042396D48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2643" y="2206256"/>
              <a:ext cx="616688" cy="616688"/>
            </a:xfrm>
            <a:prstGeom prst="rect">
              <a:avLst/>
            </a:prstGeom>
          </p:spPr>
        </p:pic>
        <p:pic>
          <p:nvPicPr>
            <p:cNvPr id="23" name="Elemento grafico 22" descr="Mitocondri contorno">
              <a:extLst>
                <a:ext uri="{FF2B5EF4-FFF2-40B4-BE49-F238E27FC236}">
                  <a16:creationId xmlns:a16="http://schemas.microsoft.com/office/drawing/2014/main" id="{71FED729-B481-CDA3-E996-C2B3EAEBF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51672" y="2445944"/>
              <a:ext cx="655371" cy="655371"/>
            </a:xfrm>
            <a:prstGeom prst="rect">
              <a:avLst/>
            </a:prstGeom>
          </p:spPr>
        </p:pic>
      </p:grpSp>
      <p:pic>
        <p:nvPicPr>
          <p:cNvPr id="24" name="Elemento grafico 23" descr="Lente di ingrandimento contorno">
            <a:extLst>
              <a:ext uri="{FF2B5EF4-FFF2-40B4-BE49-F238E27FC236}">
                <a16:creationId xmlns:a16="http://schemas.microsoft.com/office/drawing/2014/main" id="{007E4194-78BE-97A4-7E23-30B349D4C5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9921" y="5501444"/>
            <a:ext cx="775984" cy="77598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0CE7D6-7A78-7B44-D3FF-C1151E16C120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R. G. Urso,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Riunione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RSN 3 2025,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Bioastronomia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Astrobiologia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e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Astrofisica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di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laboratorio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FB3B770-E854-93C3-52FA-DC1354B77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ABAB3-5176-4C87-831B-DA5E96207B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81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0EC5099-7B5D-E45D-5636-F6D86AB922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298612" y="1226564"/>
            <a:ext cx="3742953" cy="2390024"/>
          </a:xfrm>
          <a:prstGeom prst="rect">
            <a:avLst/>
          </a:prstGeom>
        </p:spPr>
      </p:pic>
      <p:sp>
        <p:nvSpPr>
          <p:cNvPr id="276" name="Google Shape;276;p11"/>
          <p:cNvSpPr txBox="1">
            <a:spLocks noGrp="1"/>
          </p:cNvSpPr>
          <p:nvPr>
            <p:ph type="title"/>
          </p:nvPr>
        </p:nvSpPr>
        <p:spPr>
          <a:xfrm>
            <a:off x="444661" y="282205"/>
            <a:ext cx="8276463" cy="6076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3361AE"/>
              </a:buClr>
              <a:buSzPts val="4400"/>
            </a:pPr>
            <a:r>
              <a:rPr lang="en-US" sz="3200" dirty="0" err="1">
                <a:solidFill>
                  <a:srgbClr val="0600FF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Astrobiologia</a:t>
            </a:r>
            <a:endParaRPr sz="3200" dirty="0">
              <a:solidFill>
                <a:srgbClr val="0600FF"/>
              </a:solidFill>
              <a:latin typeface="+mn-lt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77" name="Google Shape;277;p11"/>
          <p:cNvSpPr txBox="1">
            <a:spLocks noGrp="1"/>
          </p:cNvSpPr>
          <p:nvPr>
            <p:ph idx="1"/>
          </p:nvPr>
        </p:nvSpPr>
        <p:spPr>
          <a:xfrm>
            <a:off x="390646" y="802270"/>
            <a:ext cx="7740295" cy="15358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SzPts val="2400"/>
              <a:buNone/>
            </a:pPr>
            <a:r>
              <a:rPr lang="it-IT" sz="1867" dirty="0">
                <a:ea typeface="Twentieth Century"/>
                <a:cs typeface="Twentieth Century"/>
                <a:sym typeface="Twentieth Century"/>
              </a:rPr>
              <a:t>Presso Il Laboratorio di Astrobiologia di Arcetri si studia la stabilità  di biomolecole e la sopravvivenza di microorganismi in ambiente spaziale simulato e in presenza di analoghi di suoli planetari con lo scopo di interpretare i dati che provengono da missioni spaziali sia da orbiter che in situ (</a:t>
            </a:r>
            <a:r>
              <a:rPr lang="it-IT" sz="1867" dirty="0" err="1">
                <a:ea typeface="Twentieth Century"/>
                <a:cs typeface="Twentieth Century"/>
                <a:sym typeface="Twentieth Century"/>
              </a:rPr>
              <a:t>Perseverance</a:t>
            </a:r>
            <a:r>
              <a:rPr lang="it-IT" sz="1867" dirty="0">
                <a:ea typeface="Twentieth Century"/>
                <a:cs typeface="Twentieth Century"/>
                <a:sym typeface="Twentieth Century"/>
              </a:rPr>
              <a:t> &amp; </a:t>
            </a:r>
            <a:r>
              <a:rPr lang="it-IT" sz="1867" dirty="0" err="1">
                <a:ea typeface="Twentieth Century"/>
                <a:cs typeface="Twentieth Century"/>
                <a:sym typeface="Twentieth Century"/>
              </a:rPr>
              <a:t>ExoMars</a:t>
            </a:r>
            <a:r>
              <a:rPr lang="it-IT" sz="1867" dirty="0">
                <a:ea typeface="Twentieth Century"/>
                <a:cs typeface="Twentieth Century"/>
                <a:sym typeface="Twentieth Century"/>
              </a:rPr>
              <a:t> rover).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9784A19-BDCA-F2BA-2846-1C33C32619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1997" y="140905"/>
            <a:ext cx="2341516" cy="105591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F570326-3B8A-EAE4-FAC1-8BCC7C86A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611" y="104975"/>
            <a:ext cx="1604612" cy="108566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20CE0B6-2447-3C61-4644-7085BBF66517}"/>
              </a:ext>
            </a:extLst>
          </p:cNvPr>
          <p:cNvSpPr txBox="1"/>
          <p:nvPr/>
        </p:nvSpPr>
        <p:spPr>
          <a:xfrm>
            <a:off x="390644" y="2403079"/>
            <a:ext cx="7686280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it-IT" sz="1867" dirty="0">
                <a:solidFill>
                  <a:prstClr val="black"/>
                </a:solidFill>
                <a:latin typeface="Calibri" panose="020F0502020204030204"/>
              </a:rPr>
              <a:t>Nell'ambito dell'astrobiologia, stiamo sviluppando una </a:t>
            </a:r>
            <a:r>
              <a:rPr lang="it-IT" sz="1867" b="1" dirty="0">
                <a:solidFill>
                  <a:srgbClr val="0600FF"/>
                </a:solidFill>
                <a:latin typeface="Calibri" panose="020F0502020204030204"/>
              </a:rPr>
              <a:t>nuova generazione di strumentazione spaziale</a:t>
            </a:r>
            <a:r>
              <a:rPr lang="it-IT" sz="1867" dirty="0">
                <a:solidFill>
                  <a:prstClr val="black"/>
                </a:solidFill>
                <a:latin typeface="Calibri" panose="020F0502020204030204"/>
              </a:rPr>
              <a:t> progettata per la </a:t>
            </a:r>
            <a:r>
              <a:rPr lang="it-IT" sz="1867" b="1" dirty="0">
                <a:solidFill>
                  <a:srgbClr val="0600FF"/>
                </a:solidFill>
                <a:latin typeface="Calibri" panose="020F0502020204030204"/>
              </a:rPr>
              <a:t>ricerca della vita in situ </a:t>
            </a:r>
            <a:r>
              <a:rPr lang="it-IT" sz="1867" dirty="0">
                <a:solidFill>
                  <a:prstClr val="black"/>
                </a:solidFill>
                <a:latin typeface="Calibri" panose="020F0502020204030204"/>
              </a:rPr>
              <a:t>su Marte e sulle lune ghiacciate. L'obiettivo è estrarre e rilevare direttamente le biomolecole, le impronte chimiche della vita, nei loro ambienti extraterrestri.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449B012-756E-4597-DD93-9044D1F4DED3}"/>
              </a:ext>
            </a:extLst>
          </p:cNvPr>
          <p:cNvSpPr txBox="1"/>
          <p:nvPr/>
        </p:nvSpPr>
        <p:spPr>
          <a:xfrm>
            <a:off x="390645" y="3818297"/>
            <a:ext cx="11650919" cy="296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585"/>
            <a:r>
              <a:rPr lang="it-IT" sz="1867" b="1" dirty="0">
                <a:solidFill>
                  <a:srgbClr val="0600FF"/>
                </a:solidFill>
                <a:latin typeface="Calibri" panose="020F0502020204030204"/>
              </a:rPr>
              <a:t>Criticità: </a:t>
            </a:r>
            <a:r>
              <a:rPr lang="it-IT" sz="1867" dirty="0">
                <a:solidFill>
                  <a:prstClr val="black"/>
                </a:solidFill>
                <a:latin typeface="Calibri" panose="020F0502020204030204"/>
              </a:rPr>
              <a:t>Il mantenimento operativo del laboratorio è limitato da </a:t>
            </a:r>
            <a:r>
              <a:rPr lang="it-IT" sz="1867" b="1" dirty="0">
                <a:solidFill>
                  <a:srgbClr val="0600FF"/>
                </a:solidFill>
                <a:latin typeface="Calibri" panose="020F0502020204030204"/>
              </a:rPr>
              <a:t>significative criticità</a:t>
            </a:r>
            <a:r>
              <a:rPr lang="it-IT" sz="1867" dirty="0">
                <a:solidFill>
                  <a:prstClr val="black"/>
                </a:solidFill>
                <a:latin typeface="Calibri" panose="020F0502020204030204"/>
              </a:rPr>
              <a:t>. Sebbene l'acquisto di strumentazione analitica all'avanguardia sia essenziale, l'efficacia a lungo termine è minacciata dalla </a:t>
            </a:r>
            <a:r>
              <a:rPr lang="it-IT" sz="1867" b="1" dirty="0">
                <a:solidFill>
                  <a:srgbClr val="0600FF"/>
                </a:solidFill>
                <a:latin typeface="Calibri" panose="020F0502020204030204"/>
              </a:rPr>
              <a:t>mancanza di fondi di funzionamento dedicati</a:t>
            </a:r>
            <a:r>
              <a:rPr lang="it-IT" sz="1867" dirty="0">
                <a:solidFill>
                  <a:prstClr val="black"/>
                </a:solidFill>
                <a:latin typeface="Calibri" panose="020F0502020204030204"/>
              </a:rPr>
              <a:t>. Ciò ostacola la necessaria </a:t>
            </a:r>
            <a:r>
              <a:rPr lang="it-IT" sz="1867" b="1" dirty="0">
                <a:solidFill>
                  <a:srgbClr val="0600FF"/>
                </a:solidFill>
                <a:latin typeface="Calibri" panose="020F0502020204030204"/>
              </a:rPr>
              <a:t>manutenzione costante e costosa</a:t>
            </a:r>
            <a:r>
              <a:rPr lang="it-IT" sz="1867" dirty="0">
                <a:solidFill>
                  <a:prstClr val="black"/>
                </a:solidFill>
                <a:latin typeface="Calibri" panose="020F0502020204030204"/>
              </a:rPr>
              <a:t> degli strumenti, aggravata dall'assenza di </a:t>
            </a:r>
            <a:r>
              <a:rPr lang="it-IT" sz="1867" b="1" dirty="0">
                <a:solidFill>
                  <a:srgbClr val="0600FF"/>
                </a:solidFill>
                <a:latin typeface="Calibri" panose="020F0502020204030204"/>
              </a:rPr>
              <a:t>personale tecnico stabile e qualificato</a:t>
            </a:r>
            <a:r>
              <a:rPr lang="it-IT" sz="1867" dirty="0">
                <a:solidFill>
                  <a:srgbClr val="0600FF"/>
                </a:solidFill>
                <a:latin typeface="Calibri" panose="020F0502020204030204"/>
              </a:rPr>
              <a:t> </a:t>
            </a:r>
            <a:r>
              <a:rPr lang="it-IT" sz="1867" dirty="0">
                <a:solidFill>
                  <a:prstClr val="black"/>
                </a:solidFill>
                <a:latin typeface="Calibri" panose="020F0502020204030204"/>
              </a:rPr>
              <a:t>specificamente assegnato al laboratorio.</a:t>
            </a:r>
          </a:p>
          <a:p>
            <a:pPr algn="just" defTabSz="609585"/>
            <a:endParaRPr lang="it-IT" sz="1867" dirty="0">
              <a:solidFill>
                <a:prstClr val="black"/>
              </a:solidFill>
              <a:latin typeface="Calibri" panose="020F0502020204030204"/>
            </a:endParaRPr>
          </a:p>
          <a:p>
            <a:pPr algn="just" defTabSz="609585"/>
            <a:r>
              <a:rPr lang="it-IT" sz="1867" dirty="0">
                <a:solidFill>
                  <a:prstClr val="black"/>
                </a:solidFill>
                <a:latin typeface="Calibri" panose="020F0502020204030204"/>
              </a:rPr>
              <a:t>Nonostante il nostro Gruppo di Astrobiologia abbia formato </a:t>
            </a:r>
            <a:r>
              <a:rPr lang="it-IT" sz="1867" b="1" dirty="0">
                <a:solidFill>
                  <a:srgbClr val="0600FF"/>
                </a:solidFill>
                <a:latin typeface="Calibri" panose="020F0502020204030204"/>
              </a:rPr>
              <a:t>decine di giovani ricercatrici e ricercatori</a:t>
            </a:r>
            <a:r>
              <a:rPr lang="it-IT" sz="1867" dirty="0">
                <a:solidFill>
                  <a:srgbClr val="0600FF"/>
                </a:solidFill>
                <a:latin typeface="Calibri" panose="020F0502020204030204"/>
              </a:rPr>
              <a:t> </a:t>
            </a:r>
            <a:r>
              <a:rPr lang="it-IT" sz="1867" dirty="0">
                <a:solidFill>
                  <a:prstClr val="black"/>
                </a:solidFill>
                <a:latin typeface="Calibri" panose="020F0502020204030204"/>
              </a:rPr>
              <a:t>negli ultimi vent'anni, la </a:t>
            </a:r>
            <a:r>
              <a:rPr lang="it-IT" sz="1867" b="1" dirty="0">
                <a:solidFill>
                  <a:srgbClr val="0600FF"/>
                </a:solidFill>
                <a:latin typeface="Calibri" panose="020F0502020204030204"/>
              </a:rPr>
              <a:t>stabilità a lungo termine è a rischio</a:t>
            </a:r>
            <a:r>
              <a:rPr lang="it-IT" sz="1867" dirty="0">
                <a:solidFill>
                  <a:prstClr val="black"/>
                </a:solidFill>
                <a:latin typeface="Calibri" panose="020F0502020204030204"/>
              </a:rPr>
              <a:t>. Attualmente, la struttura interna è estremamente sbilanciata: contiamo solo </a:t>
            </a:r>
            <a:r>
              <a:rPr lang="it-IT" sz="1867" b="1" dirty="0">
                <a:solidFill>
                  <a:srgbClr val="0600FF"/>
                </a:solidFill>
                <a:latin typeface="Calibri" panose="020F0502020204030204"/>
              </a:rPr>
              <a:t>due membri staff stabili</a:t>
            </a:r>
            <a:r>
              <a:rPr lang="it-IT" sz="1867" dirty="0">
                <a:solidFill>
                  <a:prstClr val="black"/>
                </a:solidFill>
                <a:latin typeface="Calibri" panose="020F0502020204030204"/>
              </a:rPr>
              <a:t> a fronte di </a:t>
            </a:r>
            <a:r>
              <a:rPr lang="it-IT" sz="1867" b="1" dirty="0">
                <a:solidFill>
                  <a:srgbClr val="0600FF"/>
                </a:solidFill>
                <a:latin typeface="Calibri" panose="020F0502020204030204"/>
              </a:rPr>
              <a:t>quattro ricercatori a tempo determinato (TD</a:t>
            </a:r>
            <a:r>
              <a:rPr lang="it-IT" sz="1867" b="1" dirty="0">
                <a:solidFill>
                  <a:prstClr val="black"/>
                </a:solidFill>
                <a:latin typeface="Calibri" panose="020F0502020204030204"/>
              </a:rPr>
              <a:t>)</a:t>
            </a:r>
            <a:r>
              <a:rPr lang="it-IT" sz="1867" dirty="0">
                <a:solidFill>
                  <a:prstClr val="black"/>
                </a:solidFill>
                <a:latin typeface="Calibri" panose="020F0502020204030204"/>
              </a:rPr>
              <a:t> e </a:t>
            </a:r>
            <a:r>
              <a:rPr lang="it-IT" sz="1867" b="1" dirty="0">
                <a:solidFill>
                  <a:srgbClr val="0600FF"/>
                </a:solidFill>
                <a:latin typeface="Calibri" panose="020F0502020204030204"/>
              </a:rPr>
              <a:t>tre Post-doc</a:t>
            </a:r>
            <a:r>
              <a:rPr lang="it-IT" sz="1867" dirty="0">
                <a:solidFill>
                  <a:srgbClr val="0600FF"/>
                </a:solidFill>
                <a:latin typeface="Calibri" panose="020F0502020204030204"/>
              </a:rPr>
              <a:t> </a:t>
            </a:r>
            <a:r>
              <a:rPr lang="it-IT" sz="1867" dirty="0">
                <a:solidFill>
                  <a:prstClr val="black"/>
                </a:solidFill>
                <a:latin typeface="Calibri" panose="020F0502020204030204"/>
              </a:rPr>
              <a:t>finanziati con fondi ASI. Questa grave </a:t>
            </a:r>
            <a:r>
              <a:rPr lang="it-IT" sz="1867" b="1" dirty="0">
                <a:solidFill>
                  <a:srgbClr val="0600FF"/>
                </a:solidFill>
                <a:latin typeface="Calibri" panose="020F0502020204030204"/>
              </a:rPr>
              <a:t>carenza di massa critica staff</a:t>
            </a:r>
            <a:r>
              <a:rPr lang="it-IT" sz="1867" dirty="0">
                <a:solidFill>
                  <a:srgbClr val="0600FF"/>
                </a:solidFill>
                <a:latin typeface="Calibri" panose="020F0502020204030204"/>
              </a:rPr>
              <a:t> </a:t>
            </a:r>
            <a:r>
              <a:rPr lang="it-IT" sz="1867" dirty="0">
                <a:solidFill>
                  <a:prstClr val="black"/>
                </a:solidFill>
                <a:latin typeface="Calibri" panose="020F0502020204030204"/>
              </a:rPr>
              <a:t>impedisce di garantire la necessaria continuità e sostenibilità delle attività di ricerca in corso.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860027-39DE-BFDA-B784-3685142EEE6F}"/>
              </a:ext>
            </a:extLst>
          </p:cNvPr>
          <p:cNvSpPr txBox="1"/>
          <p:nvPr/>
        </p:nvSpPr>
        <p:spPr>
          <a:xfrm>
            <a:off x="3059435" y="397010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Gothic UI Semibold" panose="020B0700000000000000" pitchFamily="34" charset="-128"/>
                <a:cs typeface="Biome" panose="020B0503030204020804" pitchFamily="34" charset="0"/>
              </a:rPr>
              <a:t>(contributo J. R. Brucato)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2105D87-7B13-610D-C6E3-A8CD4564E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F272-25C1-DB46-A47A-CDC831D99346}" type="slidenum">
              <a:rPr lang="it-IT" smtClean="0"/>
              <a:t>9</a:t>
            </a:fld>
            <a:endParaRPr lang="it-IT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3929</Words>
  <Application>Microsoft Office PowerPoint</Application>
  <PresentationFormat>Widescreen</PresentationFormat>
  <Paragraphs>439</Paragraphs>
  <Slides>25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7</vt:i4>
      </vt:variant>
      <vt:variant>
        <vt:lpstr>Titoli diapositive</vt:lpstr>
      </vt:variant>
      <vt:variant>
        <vt:i4>25</vt:i4>
      </vt:variant>
    </vt:vector>
  </HeadingPairs>
  <TitlesOfParts>
    <vt:vector size="44" baseType="lpstr">
      <vt:lpstr>MS PGothic</vt:lpstr>
      <vt:lpstr>Aptos</vt:lpstr>
      <vt:lpstr>Aptos Display</vt:lpstr>
      <vt:lpstr>Arial</vt:lpstr>
      <vt:lpstr>Biome</vt:lpstr>
      <vt:lpstr>Calibri</vt:lpstr>
      <vt:lpstr>Calibri Light</vt:lpstr>
      <vt:lpstr>Segoe UI</vt:lpstr>
      <vt:lpstr>Tahoma</vt:lpstr>
      <vt:lpstr>Times New Roman</vt:lpstr>
      <vt:lpstr>Twentieth Century</vt:lpstr>
      <vt:lpstr>Wingdings</vt:lpstr>
      <vt:lpstr>Tema di Office</vt:lpstr>
      <vt:lpstr>Office Theme</vt:lpstr>
      <vt:lpstr>1_Tema di Office</vt:lpstr>
      <vt:lpstr>2_Tema di Office</vt:lpstr>
      <vt:lpstr>3_Tema di Office</vt:lpstr>
      <vt:lpstr>Tema de Office</vt:lpstr>
      <vt:lpstr>1_Office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Astrobiologia</vt:lpstr>
      <vt:lpstr>Sample Return Analysis (P.I. E. Palomba) Bioastronomia, Astrobiologia, e Astrofisica di Laboratorio</vt:lpstr>
      <vt:lpstr>Presentazione standard di PowerPoint</vt:lpstr>
      <vt:lpstr>Spettroscopia di superfici delle lune ghiacciate: analoghi di laboratorio @PLab - IAPS</vt:lpstr>
      <vt:lpstr>Presentazione standard di PowerPoint</vt:lpstr>
      <vt:lpstr>Presentazione standard di PowerPoint</vt:lpstr>
      <vt:lpstr>Presentazione standard di PowerPoint</vt:lpstr>
      <vt:lpstr>The EARTH MOON MARS (EMM)</vt:lpstr>
      <vt:lpstr>The EARTH MOON MARS (EMM)</vt:lpstr>
      <vt:lpstr>Presentazione standard di PowerPoint</vt:lpstr>
      <vt:lpstr>Presentazione standard di PowerPoint</vt:lpstr>
      <vt:lpstr>Presentazione standard di PowerPoint</vt:lpstr>
      <vt:lpstr>ISAC Project - Techno Grant (PI: Fabrizio Dirri)  Innovative and customized Sample Container to transport, analyse and storage small extra-terrestrial samples between laboratory facilities  Bioastronomia, Astrobiologia, e Astrofisica di Laboratorio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Riccardo Urso</dc:creator>
  <cp:lastModifiedBy>Riccardo Urso</cp:lastModifiedBy>
  <cp:revision>31</cp:revision>
  <dcterms:created xsi:type="dcterms:W3CDTF">2025-10-10T12:02:50Z</dcterms:created>
  <dcterms:modified xsi:type="dcterms:W3CDTF">2025-11-11T09:59:26Z</dcterms:modified>
</cp:coreProperties>
</file>