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9.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59" r:id="rId3"/>
  </p:sldMasterIdLst>
  <p:notesMasterIdLst>
    <p:notesMasterId r:id="rId54"/>
  </p:notesMasterIdLst>
  <p:sldIdLst>
    <p:sldId id="256" r:id="rId4"/>
    <p:sldId id="259" r:id="rId5"/>
    <p:sldId id="264" r:id="rId6"/>
    <p:sldId id="266" r:id="rId7"/>
    <p:sldId id="305" r:id="rId8"/>
    <p:sldId id="306" r:id="rId9"/>
    <p:sldId id="267" r:id="rId10"/>
    <p:sldId id="16295" r:id="rId11"/>
    <p:sldId id="16292" r:id="rId12"/>
    <p:sldId id="16296" r:id="rId13"/>
    <p:sldId id="307" r:id="rId14"/>
    <p:sldId id="298" r:id="rId15"/>
    <p:sldId id="275" r:id="rId16"/>
    <p:sldId id="412" r:id="rId17"/>
    <p:sldId id="308" r:id="rId18"/>
    <p:sldId id="304" r:id="rId19"/>
    <p:sldId id="408" r:id="rId20"/>
    <p:sldId id="410" r:id="rId21"/>
    <p:sldId id="411" r:id="rId22"/>
    <p:sldId id="409" r:id="rId23"/>
    <p:sldId id="16297" r:id="rId24"/>
    <p:sldId id="283" r:id="rId25"/>
    <p:sldId id="294" r:id="rId26"/>
    <p:sldId id="16298" r:id="rId27"/>
    <p:sldId id="418" r:id="rId28"/>
    <p:sldId id="16299" r:id="rId29"/>
    <p:sldId id="413" r:id="rId30"/>
    <p:sldId id="16294" r:id="rId31"/>
    <p:sldId id="420" r:id="rId32"/>
    <p:sldId id="422" r:id="rId33"/>
    <p:sldId id="423" r:id="rId34"/>
    <p:sldId id="425" r:id="rId35"/>
    <p:sldId id="421" r:id="rId36"/>
    <p:sldId id="424" r:id="rId37"/>
    <p:sldId id="426" r:id="rId38"/>
    <p:sldId id="16300" r:id="rId39"/>
    <p:sldId id="427" r:id="rId40"/>
    <p:sldId id="415" r:id="rId41"/>
    <p:sldId id="16301" r:id="rId42"/>
    <p:sldId id="416" r:id="rId43"/>
    <p:sldId id="16293" r:id="rId44"/>
    <p:sldId id="16289" r:id="rId45"/>
    <p:sldId id="16279" r:id="rId46"/>
    <p:sldId id="417" r:id="rId47"/>
    <p:sldId id="16283" r:id="rId48"/>
    <p:sldId id="16285" r:id="rId49"/>
    <p:sldId id="16287" r:id="rId50"/>
    <p:sldId id="16288" r:id="rId51"/>
    <p:sldId id="257" r:id="rId52"/>
    <p:sldId id="258"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88" autoAdjust="0"/>
  </p:normalViewPr>
  <p:slideViewPr>
    <p:cSldViewPr snapToGrid="0">
      <p:cViewPr varScale="1">
        <p:scale>
          <a:sx n="76" d="100"/>
          <a:sy n="76" d="100"/>
        </p:scale>
        <p:origin x="9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286DA-08CF-4736-BCA2-8CF53539A8B1}" type="datetimeFigureOut">
              <a:rPr lang="it-IT" smtClean="0"/>
              <a:t>11/11/2025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40EAA-9E77-4ADF-BD59-73730A725DE1}" type="slidenum">
              <a:rPr lang="it-IT" smtClean="0"/>
              <a:t>‹N›</a:t>
            </a:fld>
            <a:endParaRPr lang="it-IT"/>
          </a:p>
        </p:txBody>
      </p:sp>
    </p:spTree>
    <p:extLst>
      <p:ext uri="{BB962C8B-B14F-4D97-AF65-F5344CB8AC3E}">
        <p14:creationId xmlns:p14="http://schemas.microsoft.com/office/powerpoint/2010/main" val="255484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C5492A-1EB0-1E45-88D9-28AE905A6EFF}" type="slidenum">
              <a:rPr lang="it-IT" smtClean="0"/>
              <a:t>4</a:t>
            </a:fld>
            <a:endParaRPr lang="it-IT"/>
          </a:p>
        </p:txBody>
      </p:sp>
    </p:spTree>
    <p:extLst>
      <p:ext uri="{BB962C8B-B14F-4D97-AF65-F5344CB8AC3E}">
        <p14:creationId xmlns:p14="http://schemas.microsoft.com/office/powerpoint/2010/main" val="43227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DD87-5390-FA33-B079-470802C72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E9052-68C7-1062-21CE-CF3C1B871B94}"/>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6CBE1B36-804E-5825-6F0A-985214691F2F}"/>
              </a:ext>
            </a:extLst>
          </p:cNvPr>
          <p:cNvSpPr>
            <a:spLocks noGrp="1"/>
          </p:cNvSpPr>
          <p:nvPr>
            <p:ph type="body" idx="1"/>
          </p:nvPr>
        </p:nvSpPr>
        <p:spPr/>
        <p:txBody>
          <a:bodyPr/>
          <a:lstStyle/>
          <a:p>
            <a:br>
              <a:rPr lang="it-IT" dirty="0">
                <a:latin typeface="Helvetica" pitchFamily="2" charset="0"/>
              </a:rPr>
            </a:br>
            <a:endParaRPr lang="it-IT" dirty="0">
              <a:latin typeface="Helvetica" pitchFamily="2" charset="0"/>
            </a:endParaRPr>
          </a:p>
          <a:p>
            <a:r>
              <a:rPr lang="it-IT" dirty="0">
                <a:latin typeface="Helvetica" pitchFamily="2" charset="0"/>
              </a:rPr>
              <a:t>Il programma </a:t>
            </a:r>
            <a:r>
              <a:rPr lang="it-IT" dirty="0" err="1">
                <a:latin typeface="Helvetica" pitchFamily="2" charset="0"/>
              </a:rPr>
              <a:t>Icy</a:t>
            </a:r>
            <a:r>
              <a:rPr lang="it-IT" dirty="0">
                <a:latin typeface="Helvetica" pitchFamily="2" charset="0"/>
              </a:rPr>
              <a:t> </a:t>
            </a:r>
            <a:r>
              <a:rPr lang="it-IT" dirty="0" err="1">
                <a:latin typeface="Helvetica" pitchFamily="2" charset="0"/>
              </a:rPr>
              <a:t>Worlds</a:t>
            </a:r>
            <a:r>
              <a:rPr lang="it-IT" dirty="0">
                <a:latin typeface="Helvetica" pitchFamily="2" charset="0"/>
              </a:rPr>
              <a:t> ha </a:t>
            </a:r>
            <a:r>
              <a:rPr lang="it-IT" dirty="0" err="1">
                <a:latin typeface="Helvetica" pitchFamily="2" charset="0"/>
              </a:rPr>
              <a:t>lʼobiettivo</a:t>
            </a:r>
            <a:r>
              <a:rPr lang="it-IT" dirty="0">
                <a:latin typeface="Helvetica" pitchFamily="2" charset="0"/>
              </a:rPr>
              <a:t> di studiare ed investigare le caratteristiche superficiali dei satelliti ghiacciati presenti nel Sistema </a:t>
            </a:r>
            <a:r>
              <a:rPr lang="it-IT" dirty="0" err="1">
                <a:latin typeface="Helvetica" pitchFamily="2" charset="0"/>
              </a:rPr>
              <a:t>SolareEsterno</a:t>
            </a:r>
            <a:r>
              <a:rPr lang="it-IT" dirty="0">
                <a:latin typeface="Helvetica" pitchFamily="2" charset="0"/>
              </a:rPr>
              <a:t>. </a:t>
            </a:r>
            <a:r>
              <a:rPr lang="it-IT" dirty="0" err="1">
                <a:latin typeface="Helvetica" pitchFamily="2" charset="0"/>
              </a:rPr>
              <a:t>Lʼesplorazione</a:t>
            </a:r>
            <a:r>
              <a:rPr lang="it-IT" dirty="0">
                <a:latin typeface="Helvetica" pitchFamily="2" charset="0"/>
              </a:rPr>
              <a:t> di questi corpi ha permesso di scoprire </a:t>
            </a:r>
            <a:r>
              <a:rPr lang="it-IT" dirty="0" err="1">
                <a:latin typeface="Helvetica" pitchFamily="2" charset="0"/>
              </a:rPr>
              <a:t>unʼinaspettata</a:t>
            </a:r>
            <a:r>
              <a:rPr lang="it-IT" dirty="0">
                <a:latin typeface="Helvetica" pitchFamily="2" charset="0"/>
              </a:rPr>
              <a:t> varietà geologica superficiale, la cui origine può essere collegata </a:t>
            </a:r>
            <a:r>
              <a:rPr lang="it-IT" dirty="0" err="1">
                <a:latin typeface="Helvetica" pitchFamily="2" charset="0"/>
              </a:rPr>
              <a:t>alladiversa</a:t>
            </a:r>
            <a:r>
              <a:rPr lang="it-IT" dirty="0">
                <a:latin typeface="Helvetica" pitchFamily="2" charset="0"/>
              </a:rPr>
              <a:t> composizione di questi satelliti, </a:t>
            </a:r>
            <a:r>
              <a:rPr lang="it-IT" dirty="0" err="1">
                <a:latin typeface="Helvetica" pitchFamily="2" charset="0"/>
              </a:rPr>
              <a:t>allʼinterazione</a:t>
            </a:r>
            <a:r>
              <a:rPr lang="it-IT" dirty="0">
                <a:latin typeface="Helvetica" pitchFamily="2" charset="0"/>
              </a:rPr>
              <a:t> con </a:t>
            </a:r>
            <a:r>
              <a:rPr lang="it-IT" dirty="0" err="1">
                <a:latin typeface="Helvetica" pitchFamily="2" charset="0"/>
              </a:rPr>
              <a:t>lʼambiente</a:t>
            </a:r>
            <a:r>
              <a:rPr lang="it-IT" dirty="0">
                <a:latin typeface="Helvetica" pitchFamily="2" charset="0"/>
              </a:rPr>
              <a:t> circostante e al loro interno. In particolare, un affascinante aspetto di </a:t>
            </a:r>
            <a:r>
              <a:rPr lang="it-IT" dirty="0" err="1">
                <a:latin typeface="Helvetica" pitchFamily="2" charset="0"/>
              </a:rPr>
              <a:t>questicorpi</a:t>
            </a:r>
            <a:r>
              <a:rPr lang="it-IT" dirty="0">
                <a:latin typeface="Helvetica" pitchFamily="2" charset="0"/>
              </a:rPr>
              <a:t> è la possibilità che possano ospitare oceani liquidi al loro interno rendendoli interessanti anche da un punto di vista </a:t>
            </a:r>
            <a:r>
              <a:rPr lang="it-IT" dirty="0" err="1">
                <a:latin typeface="Helvetica" pitchFamily="2" charset="0"/>
              </a:rPr>
              <a:t>astrobiologico.Comprendere</a:t>
            </a:r>
            <a:r>
              <a:rPr lang="it-IT" dirty="0">
                <a:latin typeface="Helvetica" pitchFamily="2" charset="0"/>
              </a:rPr>
              <a:t> la storia e i processi che agiscono su questi corpi ghiacciati implica investigarne diversi aspetti come la presenza di ghiaccio </a:t>
            </a:r>
            <a:r>
              <a:rPr lang="it-IT" dirty="0" err="1">
                <a:latin typeface="Helvetica" pitchFamily="2" charset="0"/>
              </a:rPr>
              <a:t>dʼacquacome</a:t>
            </a:r>
            <a:r>
              <a:rPr lang="it-IT" dirty="0">
                <a:latin typeface="Helvetica" pitchFamily="2" charset="0"/>
              </a:rPr>
              <a:t> costituente principale, il ruolo del ghiaccio caldo come mezzo viscoso, il “</a:t>
            </a:r>
            <a:r>
              <a:rPr lang="it-IT" dirty="0" err="1">
                <a:latin typeface="Helvetica" pitchFamily="2" charset="0"/>
              </a:rPr>
              <a:t>resurfacing</a:t>
            </a:r>
            <a:r>
              <a:rPr lang="it-IT" dirty="0">
                <a:latin typeface="Helvetica" pitchFamily="2" charset="0"/>
              </a:rPr>
              <a:t>” tettonico e il possibile </a:t>
            </a:r>
            <a:r>
              <a:rPr lang="it-IT" dirty="0" err="1">
                <a:latin typeface="Helvetica" pitchFamily="2" charset="0"/>
              </a:rPr>
              <a:t>criovulcanismo</a:t>
            </a:r>
            <a:r>
              <a:rPr lang="it-IT" dirty="0">
                <a:latin typeface="Helvetica" pitchFamily="2" charset="0"/>
              </a:rPr>
              <a:t> che </a:t>
            </a:r>
            <a:r>
              <a:rPr lang="it-IT" dirty="0" err="1">
                <a:latin typeface="Helvetica" pitchFamily="2" charset="0"/>
              </a:rPr>
              <a:t>licaratterizza</a:t>
            </a:r>
            <a:r>
              <a:rPr lang="it-IT" dirty="0">
                <a:latin typeface="Helvetica" pitchFamily="2" charset="0"/>
              </a:rPr>
              <a:t>. Capire quali processi geologici hanno modificato la superficie di questi satelliti e comprendere se esista una comunicazione </a:t>
            </a:r>
            <a:r>
              <a:rPr lang="it-IT" dirty="0" err="1">
                <a:latin typeface="Helvetica" pitchFamily="2" charset="0"/>
              </a:rPr>
              <a:t>tralʼinterno</a:t>
            </a:r>
            <a:r>
              <a:rPr lang="it-IT" dirty="0">
                <a:latin typeface="Helvetica" pitchFamily="2" charset="0"/>
              </a:rPr>
              <a:t> (oceano liquido) e la superficie stessa è un tassello fondamentale per ottenere informazioni circa la loro storia ed evoluzione. Una strategia per avanzare </a:t>
            </a:r>
            <a:r>
              <a:rPr lang="it-IT" dirty="0" err="1">
                <a:latin typeface="Helvetica" pitchFamily="2" charset="0"/>
              </a:rPr>
              <a:t>lʼesplorazione</a:t>
            </a:r>
            <a:r>
              <a:rPr lang="it-IT" dirty="0">
                <a:latin typeface="Helvetica" pitchFamily="2" charset="0"/>
              </a:rPr>
              <a:t> e la comprensione dei satelliti ghiacciati (o mondi oceanici) del Sistema Solare esterno è quello </a:t>
            </a:r>
            <a:r>
              <a:rPr lang="it-IT" dirty="0" err="1">
                <a:latin typeface="Helvetica" pitchFamily="2" charset="0"/>
              </a:rPr>
              <a:t>dicompiere</a:t>
            </a:r>
            <a:r>
              <a:rPr lang="it-IT" dirty="0">
                <a:latin typeface="Helvetica" pitchFamily="2" charset="0"/>
              </a:rPr>
              <a:t> </a:t>
            </a:r>
            <a:r>
              <a:rPr lang="it-IT" dirty="0" err="1">
                <a:latin typeface="Helvetica" pitchFamily="2" charset="0"/>
              </a:rPr>
              <a:t>unʼanalisi</a:t>
            </a:r>
            <a:r>
              <a:rPr lang="it-IT" dirty="0">
                <a:latin typeface="Helvetica" pitchFamily="2" charset="0"/>
              </a:rPr>
              <a:t> comparativa di questi corpi che permetta di individuare quali sono le caratteristiche e i processi geologici che li accomunano </a:t>
            </a:r>
            <a:r>
              <a:rPr lang="it-IT" dirty="0" err="1">
                <a:latin typeface="Helvetica" pitchFamily="2" charset="0"/>
              </a:rPr>
              <a:t>eche</a:t>
            </a:r>
            <a:r>
              <a:rPr lang="it-IT" dirty="0">
                <a:latin typeface="Helvetica" pitchFamily="2" charset="0"/>
              </a:rPr>
              <a:t> li differenziano. </a:t>
            </a:r>
            <a:endParaRPr lang="it-IT" dirty="0">
              <a:effectLst/>
              <a:latin typeface="Helvetica" pitchFamily="2" charset="0"/>
            </a:endParaRPr>
          </a:p>
          <a:p>
            <a:endParaRPr lang="it-IT" dirty="0"/>
          </a:p>
        </p:txBody>
      </p:sp>
      <p:sp>
        <p:nvSpPr>
          <p:cNvPr id="4" name="Slide Number Placeholder 3">
            <a:extLst>
              <a:ext uri="{FF2B5EF4-FFF2-40B4-BE49-F238E27FC236}">
                <a16:creationId xmlns:a16="http://schemas.microsoft.com/office/drawing/2014/main" id="{4FC34E4A-6978-197A-014E-D8D8B7707D8F}"/>
              </a:ext>
            </a:extLst>
          </p:cNvPr>
          <p:cNvSpPr>
            <a:spLocks noGrp="1"/>
          </p:cNvSpPr>
          <p:nvPr>
            <p:ph type="sldNum" sz="quarter" idx="5"/>
          </p:nvPr>
        </p:nvSpPr>
        <p:spPr/>
        <p:txBody>
          <a:bodyPr/>
          <a:lstStyle/>
          <a:p>
            <a:fld id="{154C09BD-5FF7-0E41-A9BA-353251313083}" type="slidenum">
              <a:rPr lang="it-IT" smtClean="0"/>
              <a:t>46</a:t>
            </a:fld>
            <a:endParaRPr lang="it-IT"/>
          </a:p>
        </p:txBody>
      </p:sp>
    </p:spTree>
    <p:extLst>
      <p:ext uri="{BB962C8B-B14F-4D97-AF65-F5344CB8AC3E}">
        <p14:creationId xmlns:p14="http://schemas.microsoft.com/office/powerpoint/2010/main" val="83887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41A0-84F7-F622-95CB-673A677DA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36800-182E-8A8B-50D5-313248171568}"/>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729EEC24-4CC1-F55D-F8BC-F5FB1654FD39}"/>
              </a:ext>
            </a:extLst>
          </p:cNvPr>
          <p:cNvSpPr>
            <a:spLocks noGrp="1"/>
          </p:cNvSpPr>
          <p:nvPr>
            <p:ph type="body" idx="1"/>
          </p:nvPr>
        </p:nvSpPr>
        <p:spPr/>
        <p:txBody>
          <a:bodyPr/>
          <a:lstStyle/>
          <a:p>
            <a:br>
              <a:rPr lang="it-IT" dirty="0">
                <a:latin typeface="Helvetica" pitchFamily="2" charset="0"/>
              </a:rPr>
            </a:br>
            <a:endParaRPr lang="it-IT" dirty="0">
              <a:latin typeface="Helvetica" pitchFamily="2" charset="0"/>
            </a:endParaRPr>
          </a:p>
          <a:p>
            <a:r>
              <a:rPr lang="it-IT" dirty="0">
                <a:latin typeface="Helvetica" pitchFamily="2" charset="0"/>
              </a:rPr>
              <a:t>Il programma </a:t>
            </a:r>
            <a:r>
              <a:rPr lang="it-IT" dirty="0" err="1">
                <a:latin typeface="Helvetica" pitchFamily="2" charset="0"/>
              </a:rPr>
              <a:t>Icy</a:t>
            </a:r>
            <a:r>
              <a:rPr lang="it-IT" dirty="0">
                <a:latin typeface="Helvetica" pitchFamily="2" charset="0"/>
              </a:rPr>
              <a:t> </a:t>
            </a:r>
            <a:r>
              <a:rPr lang="it-IT" dirty="0" err="1">
                <a:latin typeface="Helvetica" pitchFamily="2" charset="0"/>
              </a:rPr>
              <a:t>Worlds</a:t>
            </a:r>
            <a:r>
              <a:rPr lang="it-IT" dirty="0">
                <a:latin typeface="Helvetica" pitchFamily="2" charset="0"/>
              </a:rPr>
              <a:t> ha </a:t>
            </a:r>
            <a:r>
              <a:rPr lang="it-IT" dirty="0" err="1">
                <a:latin typeface="Helvetica" pitchFamily="2" charset="0"/>
              </a:rPr>
              <a:t>lʼobiettivo</a:t>
            </a:r>
            <a:r>
              <a:rPr lang="it-IT" dirty="0">
                <a:latin typeface="Helvetica" pitchFamily="2" charset="0"/>
              </a:rPr>
              <a:t> di studiare ed investigare le caratteristiche superficiali dei satelliti ghiacciati presenti nel Sistema </a:t>
            </a:r>
            <a:r>
              <a:rPr lang="it-IT" dirty="0" err="1">
                <a:latin typeface="Helvetica" pitchFamily="2" charset="0"/>
              </a:rPr>
              <a:t>SolareEsterno</a:t>
            </a:r>
            <a:r>
              <a:rPr lang="it-IT" dirty="0">
                <a:latin typeface="Helvetica" pitchFamily="2" charset="0"/>
              </a:rPr>
              <a:t>. </a:t>
            </a:r>
            <a:r>
              <a:rPr lang="it-IT" dirty="0" err="1">
                <a:latin typeface="Helvetica" pitchFamily="2" charset="0"/>
              </a:rPr>
              <a:t>Lʼesplorazione</a:t>
            </a:r>
            <a:r>
              <a:rPr lang="it-IT" dirty="0">
                <a:latin typeface="Helvetica" pitchFamily="2" charset="0"/>
              </a:rPr>
              <a:t> di questi corpi ha permesso di scoprire </a:t>
            </a:r>
            <a:r>
              <a:rPr lang="it-IT" dirty="0" err="1">
                <a:latin typeface="Helvetica" pitchFamily="2" charset="0"/>
              </a:rPr>
              <a:t>unʼinaspettata</a:t>
            </a:r>
            <a:r>
              <a:rPr lang="it-IT" dirty="0">
                <a:latin typeface="Helvetica" pitchFamily="2" charset="0"/>
              </a:rPr>
              <a:t> varietà geologica superficiale, la cui origine può essere collegata </a:t>
            </a:r>
            <a:r>
              <a:rPr lang="it-IT" dirty="0" err="1">
                <a:latin typeface="Helvetica" pitchFamily="2" charset="0"/>
              </a:rPr>
              <a:t>alladiversa</a:t>
            </a:r>
            <a:r>
              <a:rPr lang="it-IT" dirty="0">
                <a:latin typeface="Helvetica" pitchFamily="2" charset="0"/>
              </a:rPr>
              <a:t> composizione di questi satelliti, </a:t>
            </a:r>
            <a:r>
              <a:rPr lang="it-IT" dirty="0" err="1">
                <a:latin typeface="Helvetica" pitchFamily="2" charset="0"/>
              </a:rPr>
              <a:t>allʼinterazione</a:t>
            </a:r>
            <a:r>
              <a:rPr lang="it-IT" dirty="0">
                <a:latin typeface="Helvetica" pitchFamily="2" charset="0"/>
              </a:rPr>
              <a:t> con </a:t>
            </a:r>
            <a:r>
              <a:rPr lang="it-IT" dirty="0" err="1">
                <a:latin typeface="Helvetica" pitchFamily="2" charset="0"/>
              </a:rPr>
              <a:t>lʼambiente</a:t>
            </a:r>
            <a:r>
              <a:rPr lang="it-IT" dirty="0">
                <a:latin typeface="Helvetica" pitchFamily="2" charset="0"/>
              </a:rPr>
              <a:t> circostante e al loro interno. In particolare, un affascinante aspetto di </a:t>
            </a:r>
            <a:r>
              <a:rPr lang="it-IT" dirty="0" err="1">
                <a:latin typeface="Helvetica" pitchFamily="2" charset="0"/>
              </a:rPr>
              <a:t>questicorpi</a:t>
            </a:r>
            <a:r>
              <a:rPr lang="it-IT" dirty="0">
                <a:latin typeface="Helvetica" pitchFamily="2" charset="0"/>
              </a:rPr>
              <a:t> è la possibilità che possano ospitare oceani liquidi al loro interno rendendoli interessanti anche da un punto di vista </a:t>
            </a:r>
            <a:r>
              <a:rPr lang="it-IT" dirty="0" err="1">
                <a:latin typeface="Helvetica" pitchFamily="2" charset="0"/>
              </a:rPr>
              <a:t>astrobiologico.Comprendere</a:t>
            </a:r>
            <a:r>
              <a:rPr lang="it-IT" dirty="0">
                <a:latin typeface="Helvetica" pitchFamily="2" charset="0"/>
              </a:rPr>
              <a:t> la storia e i processi che agiscono su questi corpi ghiacciati implica investigarne diversi aspetti come la presenza di ghiaccio </a:t>
            </a:r>
            <a:r>
              <a:rPr lang="it-IT" dirty="0" err="1">
                <a:latin typeface="Helvetica" pitchFamily="2" charset="0"/>
              </a:rPr>
              <a:t>dʼacquacome</a:t>
            </a:r>
            <a:r>
              <a:rPr lang="it-IT" dirty="0">
                <a:latin typeface="Helvetica" pitchFamily="2" charset="0"/>
              </a:rPr>
              <a:t> costituente principale, il ruolo del ghiaccio caldo come mezzo viscoso, il “</a:t>
            </a:r>
            <a:r>
              <a:rPr lang="it-IT" dirty="0" err="1">
                <a:latin typeface="Helvetica" pitchFamily="2" charset="0"/>
              </a:rPr>
              <a:t>resurfacing</a:t>
            </a:r>
            <a:r>
              <a:rPr lang="it-IT" dirty="0">
                <a:latin typeface="Helvetica" pitchFamily="2" charset="0"/>
              </a:rPr>
              <a:t>” tettonico e il possibile </a:t>
            </a:r>
            <a:r>
              <a:rPr lang="it-IT" dirty="0" err="1">
                <a:latin typeface="Helvetica" pitchFamily="2" charset="0"/>
              </a:rPr>
              <a:t>criovulcanismo</a:t>
            </a:r>
            <a:r>
              <a:rPr lang="it-IT" dirty="0">
                <a:latin typeface="Helvetica" pitchFamily="2" charset="0"/>
              </a:rPr>
              <a:t> che </a:t>
            </a:r>
            <a:r>
              <a:rPr lang="it-IT" dirty="0" err="1">
                <a:latin typeface="Helvetica" pitchFamily="2" charset="0"/>
              </a:rPr>
              <a:t>licaratterizza</a:t>
            </a:r>
            <a:r>
              <a:rPr lang="it-IT" dirty="0">
                <a:latin typeface="Helvetica" pitchFamily="2" charset="0"/>
              </a:rPr>
              <a:t>. Capire quali processi geologici hanno modificato la superficie di questi satelliti e comprendere se esista una comunicazione </a:t>
            </a:r>
            <a:r>
              <a:rPr lang="it-IT" dirty="0" err="1">
                <a:latin typeface="Helvetica" pitchFamily="2" charset="0"/>
              </a:rPr>
              <a:t>tralʼinterno</a:t>
            </a:r>
            <a:r>
              <a:rPr lang="it-IT" dirty="0">
                <a:latin typeface="Helvetica" pitchFamily="2" charset="0"/>
              </a:rPr>
              <a:t> (oceano liquido) e la superficie stessa è un tassello fondamentale per ottenere informazioni circa la loro storia ed evoluzione. Una strategia per avanzare </a:t>
            </a:r>
            <a:r>
              <a:rPr lang="it-IT" dirty="0" err="1">
                <a:latin typeface="Helvetica" pitchFamily="2" charset="0"/>
              </a:rPr>
              <a:t>lʼesplorazione</a:t>
            </a:r>
            <a:r>
              <a:rPr lang="it-IT" dirty="0">
                <a:latin typeface="Helvetica" pitchFamily="2" charset="0"/>
              </a:rPr>
              <a:t> e la comprensione dei satelliti ghiacciati (o mondi oceanici) del Sistema Solare esterno è quello </a:t>
            </a:r>
            <a:r>
              <a:rPr lang="it-IT" dirty="0" err="1">
                <a:latin typeface="Helvetica" pitchFamily="2" charset="0"/>
              </a:rPr>
              <a:t>dicompiere</a:t>
            </a:r>
            <a:r>
              <a:rPr lang="it-IT" dirty="0">
                <a:latin typeface="Helvetica" pitchFamily="2" charset="0"/>
              </a:rPr>
              <a:t> </a:t>
            </a:r>
            <a:r>
              <a:rPr lang="it-IT" dirty="0" err="1">
                <a:latin typeface="Helvetica" pitchFamily="2" charset="0"/>
              </a:rPr>
              <a:t>unʼanalisi</a:t>
            </a:r>
            <a:r>
              <a:rPr lang="it-IT" dirty="0">
                <a:latin typeface="Helvetica" pitchFamily="2" charset="0"/>
              </a:rPr>
              <a:t> comparativa di questi corpi che permetta di individuare quali sono le caratteristiche e i processi geologici che li accomunano </a:t>
            </a:r>
            <a:r>
              <a:rPr lang="it-IT" dirty="0" err="1">
                <a:latin typeface="Helvetica" pitchFamily="2" charset="0"/>
              </a:rPr>
              <a:t>eche</a:t>
            </a:r>
            <a:r>
              <a:rPr lang="it-IT" dirty="0">
                <a:latin typeface="Helvetica" pitchFamily="2" charset="0"/>
              </a:rPr>
              <a:t> li differenziano. </a:t>
            </a:r>
            <a:endParaRPr lang="it-IT" dirty="0">
              <a:effectLst/>
              <a:latin typeface="Helvetica" pitchFamily="2" charset="0"/>
            </a:endParaRPr>
          </a:p>
          <a:p>
            <a:endParaRPr lang="it-IT" dirty="0"/>
          </a:p>
        </p:txBody>
      </p:sp>
      <p:sp>
        <p:nvSpPr>
          <p:cNvPr id="4" name="Slide Number Placeholder 3">
            <a:extLst>
              <a:ext uri="{FF2B5EF4-FFF2-40B4-BE49-F238E27FC236}">
                <a16:creationId xmlns:a16="http://schemas.microsoft.com/office/drawing/2014/main" id="{79DA08A4-40C8-366F-B14E-42DF26ECE1A3}"/>
              </a:ext>
            </a:extLst>
          </p:cNvPr>
          <p:cNvSpPr>
            <a:spLocks noGrp="1"/>
          </p:cNvSpPr>
          <p:nvPr>
            <p:ph type="sldNum" sz="quarter" idx="5"/>
          </p:nvPr>
        </p:nvSpPr>
        <p:spPr/>
        <p:txBody>
          <a:bodyPr/>
          <a:lstStyle/>
          <a:p>
            <a:fld id="{154C09BD-5FF7-0E41-A9BA-353251313083}" type="slidenum">
              <a:rPr lang="it-IT" smtClean="0"/>
              <a:t>47</a:t>
            </a:fld>
            <a:endParaRPr lang="it-IT"/>
          </a:p>
        </p:txBody>
      </p:sp>
    </p:spTree>
    <p:extLst>
      <p:ext uri="{BB962C8B-B14F-4D97-AF65-F5344CB8AC3E}">
        <p14:creationId xmlns:p14="http://schemas.microsoft.com/office/powerpoint/2010/main" val="281485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F30F555E-F86C-6B42-94A9-F054C47D465F}" type="slidenum">
              <a:rPr lang="en-IT" smtClean="0"/>
              <a:t>12</a:t>
            </a:fld>
            <a:endParaRPr lang="en-IT"/>
          </a:p>
        </p:txBody>
      </p:sp>
    </p:spTree>
    <p:extLst>
      <p:ext uri="{BB962C8B-B14F-4D97-AF65-F5344CB8AC3E}">
        <p14:creationId xmlns:p14="http://schemas.microsoft.com/office/powerpoint/2010/main" val="2072123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F30F555E-F86C-6B42-94A9-F054C47D465F}" type="slidenum">
              <a:rPr lang="en-IT" smtClean="0"/>
              <a:t>13</a:t>
            </a:fld>
            <a:endParaRPr lang="en-IT"/>
          </a:p>
        </p:txBody>
      </p:sp>
    </p:spTree>
    <p:extLst>
      <p:ext uri="{BB962C8B-B14F-4D97-AF65-F5344CB8AC3E}">
        <p14:creationId xmlns:p14="http://schemas.microsoft.com/office/powerpoint/2010/main" val="222809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306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2440EAA-9E77-4ADF-BD59-73730A725DE1}" type="slidenum">
              <a:rPr lang="it-IT" smtClean="0"/>
              <a:t>38</a:t>
            </a:fld>
            <a:endParaRPr lang="it-IT"/>
          </a:p>
        </p:txBody>
      </p:sp>
    </p:spTree>
    <p:extLst>
      <p:ext uri="{BB962C8B-B14F-4D97-AF65-F5344CB8AC3E}">
        <p14:creationId xmlns:p14="http://schemas.microsoft.com/office/powerpoint/2010/main" val="66989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2440EAA-9E77-4ADF-BD59-73730A725DE1}" type="slidenum">
              <a:rPr lang="it-IT" smtClean="0"/>
              <a:t>40</a:t>
            </a:fld>
            <a:endParaRPr lang="it-IT"/>
          </a:p>
        </p:txBody>
      </p:sp>
    </p:spTree>
    <p:extLst>
      <p:ext uri="{BB962C8B-B14F-4D97-AF65-F5344CB8AC3E}">
        <p14:creationId xmlns:p14="http://schemas.microsoft.com/office/powerpoint/2010/main" val="191685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2440EAA-9E77-4ADF-BD59-73730A725DE1}" type="slidenum">
              <a:rPr lang="it-IT" smtClean="0"/>
              <a:t>42</a:t>
            </a:fld>
            <a:endParaRPr lang="it-IT"/>
          </a:p>
        </p:txBody>
      </p:sp>
    </p:spTree>
    <p:extLst>
      <p:ext uri="{BB962C8B-B14F-4D97-AF65-F5344CB8AC3E}">
        <p14:creationId xmlns:p14="http://schemas.microsoft.com/office/powerpoint/2010/main" val="363130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2440EAA-9E77-4ADF-BD59-73730A725DE1}" type="slidenum">
              <a:rPr lang="it-IT" smtClean="0"/>
              <a:t>43</a:t>
            </a:fld>
            <a:endParaRPr lang="it-IT"/>
          </a:p>
        </p:txBody>
      </p:sp>
    </p:spTree>
    <p:extLst>
      <p:ext uri="{BB962C8B-B14F-4D97-AF65-F5344CB8AC3E}">
        <p14:creationId xmlns:p14="http://schemas.microsoft.com/office/powerpoint/2010/main" val="391079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75C63-7A9D-4F8D-5F9B-F27CD0E39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8AE92-7FBC-0336-634F-8F5E97520826}"/>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4715CBF9-3F79-ECEC-7688-CB18AE429441}"/>
              </a:ext>
            </a:extLst>
          </p:cNvPr>
          <p:cNvSpPr>
            <a:spLocks noGrp="1"/>
          </p:cNvSpPr>
          <p:nvPr>
            <p:ph type="body" idx="1"/>
          </p:nvPr>
        </p:nvSpPr>
        <p:spPr/>
        <p:txBody>
          <a:bodyPr/>
          <a:lstStyle/>
          <a:p>
            <a:br>
              <a:rPr lang="it-IT" dirty="0">
                <a:latin typeface="Helvetica" pitchFamily="2" charset="0"/>
              </a:rPr>
            </a:br>
            <a:endParaRPr lang="it-IT" dirty="0">
              <a:latin typeface="Helvetica" pitchFamily="2" charset="0"/>
            </a:endParaRPr>
          </a:p>
          <a:p>
            <a:r>
              <a:rPr lang="it-IT" dirty="0">
                <a:latin typeface="Helvetica" pitchFamily="2" charset="0"/>
              </a:rPr>
              <a:t>Il programma </a:t>
            </a:r>
            <a:r>
              <a:rPr lang="it-IT" dirty="0" err="1">
                <a:latin typeface="Helvetica" pitchFamily="2" charset="0"/>
              </a:rPr>
              <a:t>Icy</a:t>
            </a:r>
            <a:r>
              <a:rPr lang="it-IT" dirty="0">
                <a:latin typeface="Helvetica" pitchFamily="2" charset="0"/>
              </a:rPr>
              <a:t> </a:t>
            </a:r>
            <a:r>
              <a:rPr lang="it-IT" dirty="0" err="1">
                <a:latin typeface="Helvetica" pitchFamily="2" charset="0"/>
              </a:rPr>
              <a:t>Worlds</a:t>
            </a:r>
            <a:r>
              <a:rPr lang="it-IT" dirty="0">
                <a:latin typeface="Helvetica" pitchFamily="2" charset="0"/>
              </a:rPr>
              <a:t> ha </a:t>
            </a:r>
            <a:r>
              <a:rPr lang="it-IT" dirty="0" err="1">
                <a:latin typeface="Helvetica" pitchFamily="2" charset="0"/>
              </a:rPr>
              <a:t>lʼobiettivo</a:t>
            </a:r>
            <a:r>
              <a:rPr lang="it-IT" dirty="0">
                <a:latin typeface="Helvetica" pitchFamily="2" charset="0"/>
              </a:rPr>
              <a:t> di studiare ed investigare le caratteristiche superficiali dei satelliti ghiacciati presenti nel Sistema </a:t>
            </a:r>
            <a:r>
              <a:rPr lang="it-IT" dirty="0" err="1">
                <a:latin typeface="Helvetica" pitchFamily="2" charset="0"/>
              </a:rPr>
              <a:t>SolareEsterno</a:t>
            </a:r>
            <a:r>
              <a:rPr lang="it-IT" dirty="0">
                <a:latin typeface="Helvetica" pitchFamily="2" charset="0"/>
              </a:rPr>
              <a:t>. </a:t>
            </a:r>
            <a:r>
              <a:rPr lang="it-IT" dirty="0" err="1">
                <a:latin typeface="Helvetica" pitchFamily="2" charset="0"/>
              </a:rPr>
              <a:t>Lʼesplorazione</a:t>
            </a:r>
            <a:r>
              <a:rPr lang="it-IT" dirty="0">
                <a:latin typeface="Helvetica" pitchFamily="2" charset="0"/>
              </a:rPr>
              <a:t> di questi corpi ha permesso di scoprire </a:t>
            </a:r>
            <a:r>
              <a:rPr lang="it-IT" dirty="0" err="1">
                <a:latin typeface="Helvetica" pitchFamily="2" charset="0"/>
              </a:rPr>
              <a:t>unʼinaspettata</a:t>
            </a:r>
            <a:r>
              <a:rPr lang="it-IT" dirty="0">
                <a:latin typeface="Helvetica" pitchFamily="2" charset="0"/>
              </a:rPr>
              <a:t> varietà geologica superficiale, la cui origine può essere collegata </a:t>
            </a:r>
            <a:r>
              <a:rPr lang="it-IT" dirty="0" err="1">
                <a:latin typeface="Helvetica" pitchFamily="2" charset="0"/>
              </a:rPr>
              <a:t>alladiversa</a:t>
            </a:r>
            <a:r>
              <a:rPr lang="it-IT" dirty="0">
                <a:latin typeface="Helvetica" pitchFamily="2" charset="0"/>
              </a:rPr>
              <a:t> composizione di questi satelliti, </a:t>
            </a:r>
            <a:r>
              <a:rPr lang="it-IT" dirty="0" err="1">
                <a:latin typeface="Helvetica" pitchFamily="2" charset="0"/>
              </a:rPr>
              <a:t>allʼinterazione</a:t>
            </a:r>
            <a:r>
              <a:rPr lang="it-IT" dirty="0">
                <a:latin typeface="Helvetica" pitchFamily="2" charset="0"/>
              </a:rPr>
              <a:t> con </a:t>
            </a:r>
            <a:r>
              <a:rPr lang="it-IT" dirty="0" err="1">
                <a:latin typeface="Helvetica" pitchFamily="2" charset="0"/>
              </a:rPr>
              <a:t>lʼambiente</a:t>
            </a:r>
            <a:r>
              <a:rPr lang="it-IT" dirty="0">
                <a:latin typeface="Helvetica" pitchFamily="2" charset="0"/>
              </a:rPr>
              <a:t> circostante e al loro interno. In particolare, un affascinante aspetto di </a:t>
            </a:r>
            <a:r>
              <a:rPr lang="it-IT" dirty="0" err="1">
                <a:latin typeface="Helvetica" pitchFamily="2" charset="0"/>
              </a:rPr>
              <a:t>questicorpi</a:t>
            </a:r>
            <a:r>
              <a:rPr lang="it-IT" dirty="0">
                <a:latin typeface="Helvetica" pitchFamily="2" charset="0"/>
              </a:rPr>
              <a:t> è la possibilità che possano ospitare oceani liquidi al loro interno rendendoli interessanti anche da un punto di vista </a:t>
            </a:r>
            <a:r>
              <a:rPr lang="it-IT" dirty="0" err="1">
                <a:latin typeface="Helvetica" pitchFamily="2" charset="0"/>
              </a:rPr>
              <a:t>astrobiologico.Comprendere</a:t>
            </a:r>
            <a:r>
              <a:rPr lang="it-IT" dirty="0">
                <a:latin typeface="Helvetica" pitchFamily="2" charset="0"/>
              </a:rPr>
              <a:t> la storia e i processi che agiscono su questi corpi ghiacciati implica investigarne diversi aspetti come la presenza di ghiaccio </a:t>
            </a:r>
            <a:r>
              <a:rPr lang="it-IT" dirty="0" err="1">
                <a:latin typeface="Helvetica" pitchFamily="2" charset="0"/>
              </a:rPr>
              <a:t>dʼacquacome</a:t>
            </a:r>
            <a:r>
              <a:rPr lang="it-IT" dirty="0">
                <a:latin typeface="Helvetica" pitchFamily="2" charset="0"/>
              </a:rPr>
              <a:t> costituente principale, il ruolo del ghiaccio caldo come mezzo viscoso, il “</a:t>
            </a:r>
            <a:r>
              <a:rPr lang="it-IT" dirty="0" err="1">
                <a:latin typeface="Helvetica" pitchFamily="2" charset="0"/>
              </a:rPr>
              <a:t>resurfacing</a:t>
            </a:r>
            <a:r>
              <a:rPr lang="it-IT" dirty="0">
                <a:latin typeface="Helvetica" pitchFamily="2" charset="0"/>
              </a:rPr>
              <a:t>” tettonico e il possibile </a:t>
            </a:r>
            <a:r>
              <a:rPr lang="it-IT" dirty="0" err="1">
                <a:latin typeface="Helvetica" pitchFamily="2" charset="0"/>
              </a:rPr>
              <a:t>criovulcanismo</a:t>
            </a:r>
            <a:r>
              <a:rPr lang="it-IT" dirty="0">
                <a:latin typeface="Helvetica" pitchFamily="2" charset="0"/>
              </a:rPr>
              <a:t> che </a:t>
            </a:r>
            <a:r>
              <a:rPr lang="it-IT" dirty="0" err="1">
                <a:latin typeface="Helvetica" pitchFamily="2" charset="0"/>
              </a:rPr>
              <a:t>licaratterizza</a:t>
            </a:r>
            <a:r>
              <a:rPr lang="it-IT" dirty="0">
                <a:latin typeface="Helvetica" pitchFamily="2" charset="0"/>
              </a:rPr>
              <a:t>. Capire quali processi geologici hanno modificato la superficie di questi satelliti e comprendere se esista una comunicazione </a:t>
            </a:r>
            <a:r>
              <a:rPr lang="it-IT" dirty="0" err="1">
                <a:latin typeface="Helvetica" pitchFamily="2" charset="0"/>
              </a:rPr>
              <a:t>tralʼinterno</a:t>
            </a:r>
            <a:r>
              <a:rPr lang="it-IT" dirty="0">
                <a:latin typeface="Helvetica" pitchFamily="2" charset="0"/>
              </a:rPr>
              <a:t> (oceano liquido) e la superficie stessa è un tassello fondamentale per ottenere informazioni circa la loro storia ed evoluzione. Una strategia per avanzare </a:t>
            </a:r>
            <a:r>
              <a:rPr lang="it-IT" dirty="0" err="1">
                <a:latin typeface="Helvetica" pitchFamily="2" charset="0"/>
              </a:rPr>
              <a:t>lʼesplorazione</a:t>
            </a:r>
            <a:r>
              <a:rPr lang="it-IT" dirty="0">
                <a:latin typeface="Helvetica" pitchFamily="2" charset="0"/>
              </a:rPr>
              <a:t> e la comprensione dei satelliti ghiacciati (o mondi oceanici) del Sistema Solare esterno è quello </a:t>
            </a:r>
            <a:r>
              <a:rPr lang="it-IT" dirty="0" err="1">
                <a:latin typeface="Helvetica" pitchFamily="2" charset="0"/>
              </a:rPr>
              <a:t>dicompiere</a:t>
            </a:r>
            <a:r>
              <a:rPr lang="it-IT" dirty="0">
                <a:latin typeface="Helvetica" pitchFamily="2" charset="0"/>
              </a:rPr>
              <a:t> </a:t>
            </a:r>
            <a:r>
              <a:rPr lang="it-IT" dirty="0" err="1">
                <a:latin typeface="Helvetica" pitchFamily="2" charset="0"/>
              </a:rPr>
              <a:t>unʼanalisi</a:t>
            </a:r>
            <a:r>
              <a:rPr lang="it-IT" dirty="0">
                <a:latin typeface="Helvetica" pitchFamily="2" charset="0"/>
              </a:rPr>
              <a:t> comparativa di questi corpi che permetta di individuare quali sono le caratteristiche e i processi geologici che li accomunano </a:t>
            </a:r>
            <a:r>
              <a:rPr lang="it-IT" dirty="0" err="1">
                <a:latin typeface="Helvetica" pitchFamily="2" charset="0"/>
              </a:rPr>
              <a:t>eche</a:t>
            </a:r>
            <a:r>
              <a:rPr lang="it-IT" dirty="0">
                <a:latin typeface="Helvetica" pitchFamily="2" charset="0"/>
              </a:rPr>
              <a:t> li differenziano. </a:t>
            </a:r>
            <a:endParaRPr lang="it-IT" dirty="0">
              <a:effectLst/>
              <a:latin typeface="Helvetica" pitchFamily="2" charset="0"/>
            </a:endParaRPr>
          </a:p>
          <a:p>
            <a:endParaRPr lang="it-IT" dirty="0"/>
          </a:p>
        </p:txBody>
      </p:sp>
      <p:sp>
        <p:nvSpPr>
          <p:cNvPr id="4" name="Slide Number Placeholder 3">
            <a:extLst>
              <a:ext uri="{FF2B5EF4-FFF2-40B4-BE49-F238E27FC236}">
                <a16:creationId xmlns:a16="http://schemas.microsoft.com/office/drawing/2014/main" id="{BACE7442-CF99-CBD6-212D-95A13B628F54}"/>
              </a:ext>
            </a:extLst>
          </p:cNvPr>
          <p:cNvSpPr>
            <a:spLocks noGrp="1"/>
          </p:cNvSpPr>
          <p:nvPr>
            <p:ph type="sldNum" sz="quarter" idx="5"/>
          </p:nvPr>
        </p:nvSpPr>
        <p:spPr/>
        <p:txBody>
          <a:bodyPr/>
          <a:lstStyle/>
          <a:p>
            <a:fld id="{154C09BD-5FF7-0E41-A9BA-353251313083}" type="slidenum">
              <a:rPr lang="it-IT" smtClean="0"/>
              <a:t>45</a:t>
            </a:fld>
            <a:endParaRPr lang="it-IT"/>
          </a:p>
        </p:txBody>
      </p:sp>
    </p:spTree>
    <p:extLst>
      <p:ext uri="{BB962C8B-B14F-4D97-AF65-F5344CB8AC3E}">
        <p14:creationId xmlns:p14="http://schemas.microsoft.com/office/powerpoint/2010/main" val="354228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8FD022-2B28-ECAA-DD3C-F107A619ABF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1506DDA-5958-7D01-D06D-B6905B2CA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B8745DA-E3C3-5963-BD2A-1B4728A9CB6E}"/>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5" name="Segnaposto piè di pagina 4">
            <a:extLst>
              <a:ext uri="{FF2B5EF4-FFF2-40B4-BE49-F238E27FC236}">
                <a16:creationId xmlns:a16="http://schemas.microsoft.com/office/drawing/2014/main" id="{16E77789-C4A5-F34A-010F-60949820174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D4518FB-410B-B64D-2499-C7CA12B5FD88}"/>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1645448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02D05A-803E-B0C0-5E31-0C70F0930EA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76A7341-8204-7FB2-C9C4-D3CE8440E61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7D5872-1A25-CDAE-A637-02346DF4E0CC}"/>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5" name="Segnaposto piè di pagina 4">
            <a:extLst>
              <a:ext uri="{FF2B5EF4-FFF2-40B4-BE49-F238E27FC236}">
                <a16:creationId xmlns:a16="http://schemas.microsoft.com/office/drawing/2014/main" id="{42343E93-E8E2-2BB7-F6E3-AF9626CC9AC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5BB5EA-1AE6-4E3A-2A6B-F643B232B456}"/>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1495996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C811E95-BDF4-9513-4032-299BDEBA5C1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E6F867D-1B89-8A37-209D-638E57F0FDF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AFFCCE-DD4C-5E07-6223-7EA274D82B39}"/>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5" name="Segnaposto piè di pagina 4">
            <a:extLst>
              <a:ext uri="{FF2B5EF4-FFF2-40B4-BE49-F238E27FC236}">
                <a16:creationId xmlns:a16="http://schemas.microsoft.com/office/drawing/2014/main" id="{904DB54E-0B0D-5D97-2B94-C9381035A4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CFFADE7-00BB-AC47-EEA9-018F6517BCDD}"/>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964937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11/11/2025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8" name="Picture Placeholder 11">
            <a:extLst>
              <a:ext uri="{FF2B5EF4-FFF2-40B4-BE49-F238E27FC236}">
                <a16:creationId xmlns:a16="http://schemas.microsoft.com/office/drawing/2014/main" id="{54EC5F5D-65B5-432F-B6D3-1AFAA67DEF7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108586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C439E-FF06-86AF-FC25-8E4C5BFEC8A7}"/>
              </a:ext>
            </a:extLst>
          </p:cNvPr>
          <p:cNvSpPr>
            <a:spLocks noGrp="1"/>
          </p:cNvSpPr>
          <p:nvPr>
            <p:ph type="title"/>
          </p:nvPr>
        </p:nvSpPr>
        <p:spPr>
          <a:xfrm>
            <a:off x="294967" y="136525"/>
            <a:ext cx="10440000" cy="915527"/>
          </a:xfrm>
        </p:spPr>
        <p:txBody>
          <a:bodyPr>
            <a:normAutofit/>
          </a:bodyPr>
          <a:lstStyle>
            <a:lvl1pPr>
              <a:defRPr sz="4000"/>
            </a:lvl1pPr>
          </a:lstStyle>
          <a:p>
            <a:r>
              <a:rPr lang="it-IT"/>
              <a:t>Fare clic per modificare lo stile del titolo dello schema</a:t>
            </a:r>
          </a:p>
        </p:txBody>
      </p:sp>
      <p:sp>
        <p:nvSpPr>
          <p:cNvPr id="3" name="Segnaposto data 2">
            <a:extLst>
              <a:ext uri="{FF2B5EF4-FFF2-40B4-BE49-F238E27FC236}">
                <a16:creationId xmlns:a16="http://schemas.microsoft.com/office/drawing/2014/main" id="{AF88F765-5DD5-45C8-5FA6-D79604DCB6FD}"/>
              </a:ext>
            </a:extLst>
          </p:cNvPr>
          <p:cNvSpPr>
            <a:spLocks noGrp="1"/>
          </p:cNvSpPr>
          <p:nvPr>
            <p:ph type="dt" sz="half" idx="10"/>
          </p:nvPr>
        </p:nvSpPr>
        <p:spPr/>
        <p:txBody>
          <a:bodyPr/>
          <a:lstStyle/>
          <a:p>
            <a:r>
              <a:rPr lang="it-IT"/>
              <a:t>05/06/2025</a:t>
            </a:r>
          </a:p>
        </p:txBody>
      </p:sp>
      <p:sp>
        <p:nvSpPr>
          <p:cNvPr id="4" name="Segnaposto piè di pagina 3">
            <a:extLst>
              <a:ext uri="{FF2B5EF4-FFF2-40B4-BE49-F238E27FC236}">
                <a16:creationId xmlns:a16="http://schemas.microsoft.com/office/drawing/2014/main" id="{68F84CEA-C22C-A861-E1B5-5ABEBC2400BC}"/>
              </a:ext>
            </a:extLst>
          </p:cNvPr>
          <p:cNvSpPr>
            <a:spLocks noGrp="1"/>
          </p:cNvSpPr>
          <p:nvPr>
            <p:ph type="ftr" sz="quarter" idx="11"/>
          </p:nvPr>
        </p:nvSpPr>
        <p:spPr/>
        <p:txBody>
          <a:bodyPr/>
          <a:lstStyle/>
          <a:p>
            <a:r>
              <a:rPr lang="it-IT"/>
              <a:t>V. Galluzzi | BepiColombo: a Quest to the Elusive Planet</a:t>
            </a:r>
          </a:p>
        </p:txBody>
      </p:sp>
      <p:sp>
        <p:nvSpPr>
          <p:cNvPr id="5" name="Segnaposto numero diapositiva 4">
            <a:extLst>
              <a:ext uri="{FF2B5EF4-FFF2-40B4-BE49-F238E27FC236}">
                <a16:creationId xmlns:a16="http://schemas.microsoft.com/office/drawing/2014/main" id="{D888B61C-DCD5-A0CF-00C0-44D7D69D0949}"/>
              </a:ext>
            </a:extLst>
          </p:cNvPr>
          <p:cNvSpPr>
            <a:spLocks noGrp="1"/>
          </p:cNvSpPr>
          <p:nvPr>
            <p:ph type="sldNum" sz="quarter" idx="12"/>
          </p:nvPr>
        </p:nvSpPr>
        <p:spPr/>
        <p:txBody>
          <a:bodyPr/>
          <a:lstStyle/>
          <a:p>
            <a:fld id="{A577F997-D6C4-4916-B237-5239F70F14EF}" type="slidenum">
              <a:rPr lang="it-IT" smtClean="0"/>
              <a:t>‹N›</a:t>
            </a:fld>
            <a:endParaRPr lang="it-IT"/>
          </a:p>
        </p:txBody>
      </p:sp>
    </p:spTree>
    <p:extLst>
      <p:ext uri="{BB962C8B-B14F-4D97-AF65-F5344CB8AC3E}">
        <p14:creationId xmlns:p14="http://schemas.microsoft.com/office/powerpoint/2010/main" val="2816663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lvl="0"/>
            <a:endParaRPr lang="en-US"/>
          </a:p>
        </p:txBody>
      </p:sp>
      <p:sp>
        <p:nvSpPr>
          <p:cNvPr id="5" name="Espace réservé du pied de page 4"/>
          <p:cNvSpPr>
            <a:spLocks noGrp="1"/>
          </p:cNvSpPr>
          <p:nvPr>
            <p:ph type="ftr" sz="quarter" idx="11"/>
          </p:nvPr>
        </p:nvSpPr>
        <p:spPr/>
        <p:txBody>
          <a:bodyPr/>
          <a:lstStyle/>
          <a:p>
            <a:pPr lvl="0"/>
            <a:endParaRPr lang="en-US"/>
          </a:p>
        </p:txBody>
      </p:sp>
      <p:sp>
        <p:nvSpPr>
          <p:cNvPr id="6" name="Espace réservé du numéro de diapositive 5"/>
          <p:cNvSpPr>
            <a:spLocks noGrp="1"/>
          </p:cNvSpPr>
          <p:nvPr>
            <p:ph type="sldNum" sz="quarter" idx="12"/>
          </p:nvPr>
        </p:nvSpPr>
        <p:spPr/>
        <p:txBody>
          <a:bodyPr/>
          <a:lstStyle/>
          <a:p>
            <a:pPr lvl="0"/>
            <a:fld id="{7C49DEC5-27D6-48CF-B716-2948953D0020}" type="slidenum">
              <a:t>‹N›</a:t>
            </a:fld>
            <a:endParaRPr lang="en-US"/>
          </a:p>
        </p:txBody>
      </p:sp>
    </p:spTree>
    <p:extLst>
      <p:ext uri="{BB962C8B-B14F-4D97-AF65-F5344CB8AC3E}">
        <p14:creationId xmlns:p14="http://schemas.microsoft.com/office/powerpoint/2010/main" val="255717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84D052-594C-323E-6C46-E35F17DC0D4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E6D1AF-4124-B21C-2315-EB21D549C87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3C9CBF-5884-2EB5-2C24-11C8091C4CD9}"/>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5" name="Segnaposto piè di pagina 4">
            <a:extLst>
              <a:ext uri="{FF2B5EF4-FFF2-40B4-BE49-F238E27FC236}">
                <a16:creationId xmlns:a16="http://schemas.microsoft.com/office/drawing/2014/main" id="{4B99AE8B-C5DC-0B8C-2BC3-8E66EBB6DE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9A5022-3C75-59AD-57D8-B39C05C69921}"/>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67722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A3291C-AC2A-E41C-0BE5-CA2259FAF09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F966FD8-BA99-43B1-7600-2313B68236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46E7925-985E-B772-CF18-067E79F192AE}"/>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5" name="Segnaposto piè di pagina 4">
            <a:extLst>
              <a:ext uri="{FF2B5EF4-FFF2-40B4-BE49-F238E27FC236}">
                <a16:creationId xmlns:a16="http://schemas.microsoft.com/office/drawing/2014/main" id="{44D20BBA-2099-DBA4-AFC5-E4A3B6F1142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73C318-58E6-4803-EE95-82BCA8760D85}"/>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104093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1340F7-42B3-46FA-A1F8-9E4D026C6FB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D06959-D909-34D9-BE5E-1005FA24D61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75668CB-564D-BFFC-4F0C-7963155FABA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B2C10BC-D0D0-1E09-DC9F-A2D0065D9610}"/>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6" name="Segnaposto piè di pagina 5">
            <a:extLst>
              <a:ext uri="{FF2B5EF4-FFF2-40B4-BE49-F238E27FC236}">
                <a16:creationId xmlns:a16="http://schemas.microsoft.com/office/drawing/2014/main" id="{05E5C540-2125-6B9A-B6BD-E885AE1F042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1251AA8-E4AD-16BC-E923-3BFA797D01BA}"/>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118802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EF8213-BA9B-565D-D4F4-93AC85EBAE5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4A12365-71CE-B633-C522-4CBC54E1A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3232CED-EEE3-A0CD-59B7-2DE3E17C8DF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16A0717-DFC6-7BD2-7951-B4DC58EEA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C4E72A2-D23F-ED5A-F2E5-278A73795EE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F06A955-078C-48D7-69F9-8E3B339C13D5}"/>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8" name="Segnaposto piè di pagina 7">
            <a:extLst>
              <a:ext uri="{FF2B5EF4-FFF2-40B4-BE49-F238E27FC236}">
                <a16:creationId xmlns:a16="http://schemas.microsoft.com/office/drawing/2014/main" id="{BC312718-FC0B-B37E-4716-712A2901EF2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3EC3FAA-A790-D800-C0B3-BD3809FCA0FC}"/>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279170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DF5EE8-8EF6-432E-D945-0CD0F188982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D32AE06-473A-DD06-F836-BF052F775320}"/>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4" name="Segnaposto piè di pagina 3">
            <a:extLst>
              <a:ext uri="{FF2B5EF4-FFF2-40B4-BE49-F238E27FC236}">
                <a16:creationId xmlns:a16="http://schemas.microsoft.com/office/drawing/2014/main" id="{4BA83951-5FD8-9F96-D8BD-9F9A4D67C58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3118DFA-8D78-E3D1-00B5-1BD18169547D}"/>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64169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32D1868-3E3D-93D2-F996-17B9ADE24FBA}"/>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3" name="Segnaposto piè di pagina 2">
            <a:extLst>
              <a:ext uri="{FF2B5EF4-FFF2-40B4-BE49-F238E27FC236}">
                <a16:creationId xmlns:a16="http://schemas.microsoft.com/office/drawing/2014/main" id="{1447F6B5-D4BE-72C7-6538-EBE02BF5791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2173032-F3CA-5B2E-A687-95CBB38DF0A1}"/>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349756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D6F9A-B8D7-C6F2-9759-B8AB8C50E8A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741027-2C81-2D3D-118B-E720DFD75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A8B0A9D-B847-AF0D-2446-F623330B7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0ECAD5F-74D0-918C-C056-17FE29C00B86}"/>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6" name="Segnaposto piè di pagina 5">
            <a:extLst>
              <a:ext uri="{FF2B5EF4-FFF2-40B4-BE49-F238E27FC236}">
                <a16:creationId xmlns:a16="http://schemas.microsoft.com/office/drawing/2014/main" id="{06E9DDC7-8E04-3B81-8619-73DF08B8C3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6A3C928-2D1F-7811-457C-0E03772DB3F2}"/>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384762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271D2E-1229-F65D-824E-62F5E209AA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0B5C93-34B1-779A-94BD-96F22A1FE9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9C16E48-F939-1732-90AE-1C624BD34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CD4AD7-1D33-7246-0D3C-F42918E20B1F}"/>
              </a:ext>
            </a:extLst>
          </p:cNvPr>
          <p:cNvSpPr>
            <a:spLocks noGrp="1"/>
          </p:cNvSpPr>
          <p:nvPr>
            <p:ph type="dt" sz="half" idx="10"/>
          </p:nvPr>
        </p:nvSpPr>
        <p:spPr/>
        <p:txBody>
          <a:bodyPr/>
          <a:lstStyle/>
          <a:p>
            <a:fld id="{1038E702-0C32-4D49-8D82-D797CF141F30}" type="datetimeFigureOut">
              <a:rPr lang="it-IT" smtClean="0"/>
              <a:t>11/11/2025</a:t>
            </a:fld>
            <a:endParaRPr lang="it-IT"/>
          </a:p>
        </p:txBody>
      </p:sp>
      <p:sp>
        <p:nvSpPr>
          <p:cNvPr id="6" name="Segnaposto piè di pagina 5">
            <a:extLst>
              <a:ext uri="{FF2B5EF4-FFF2-40B4-BE49-F238E27FC236}">
                <a16:creationId xmlns:a16="http://schemas.microsoft.com/office/drawing/2014/main" id="{A54AF166-DAC8-CF06-F72A-8A32B3E84C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68DBD1D-8ED7-04BA-F10D-A30EDB22B17D}"/>
              </a:ext>
            </a:extLst>
          </p:cNvPr>
          <p:cNvSpPr>
            <a:spLocks noGrp="1"/>
          </p:cNvSpPr>
          <p:nvPr>
            <p:ph type="sldNum" sz="quarter" idx="12"/>
          </p:nvPr>
        </p:nvSpPr>
        <p:spPr/>
        <p:txBody>
          <a:bodyPr/>
          <a:lstStyle/>
          <a:p>
            <a:fld id="{A40D9ED9-49A7-40E9-84C0-201D74B7E301}" type="slidenum">
              <a:rPr lang="it-IT" smtClean="0"/>
              <a:t>‹N›</a:t>
            </a:fld>
            <a:endParaRPr lang="it-IT"/>
          </a:p>
        </p:txBody>
      </p:sp>
    </p:spTree>
    <p:extLst>
      <p:ext uri="{BB962C8B-B14F-4D97-AF65-F5344CB8AC3E}">
        <p14:creationId xmlns:p14="http://schemas.microsoft.com/office/powerpoint/2010/main" val="1573626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3B12157-4026-0EDD-42EA-92F74D3FD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9C32283-42B5-1ADB-7512-9216740D8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003C94-AE00-D446-0451-D0092094EA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38E702-0C32-4D49-8D82-D797CF141F30}" type="datetimeFigureOut">
              <a:rPr lang="it-IT" smtClean="0"/>
              <a:t>11/11/2025</a:t>
            </a:fld>
            <a:endParaRPr lang="it-IT"/>
          </a:p>
        </p:txBody>
      </p:sp>
      <p:sp>
        <p:nvSpPr>
          <p:cNvPr id="5" name="Segnaposto piè di pagina 4">
            <a:extLst>
              <a:ext uri="{FF2B5EF4-FFF2-40B4-BE49-F238E27FC236}">
                <a16:creationId xmlns:a16="http://schemas.microsoft.com/office/drawing/2014/main" id="{9051216B-59D2-603B-9CF4-A7844A125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49A8EA7D-30ED-5E53-8239-E4BFEF3CA6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0D9ED9-49A7-40E9-84C0-201D74B7E301}" type="slidenum">
              <a:rPr lang="it-IT" smtClean="0"/>
              <a:t>‹N›</a:t>
            </a:fld>
            <a:endParaRPr lang="it-IT"/>
          </a:p>
        </p:txBody>
      </p:sp>
    </p:spTree>
    <p:extLst>
      <p:ext uri="{BB962C8B-B14F-4D97-AF65-F5344CB8AC3E}">
        <p14:creationId xmlns:p14="http://schemas.microsoft.com/office/powerpoint/2010/main" val="256640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56" r:id="rId8"/>
    <p:sldLayoutId id="2147483657" r:id="rId9"/>
    <p:sldLayoutId id="2147483658" r:id="rId10"/>
    <p:sldLayoutId id="2147483705"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2000" t="-56000" r="-9000" b="-25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D4006C0-C039-59BF-C565-258008E245B9}"/>
              </a:ext>
            </a:extLst>
          </p:cNvPr>
          <p:cNvSpPr>
            <a:spLocks noGrp="1"/>
          </p:cNvSpPr>
          <p:nvPr>
            <p:ph type="title"/>
          </p:nvPr>
        </p:nvSpPr>
        <p:spPr>
          <a:xfrm>
            <a:off x="294968" y="136525"/>
            <a:ext cx="10440000" cy="915527"/>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42DCDC5-6E5A-66C7-32CA-0411ADE14F74}"/>
              </a:ext>
            </a:extLst>
          </p:cNvPr>
          <p:cNvSpPr>
            <a:spLocks noGrp="1"/>
          </p:cNvSpPr>
          <p:nvPr>
            <p:ph type="body" idx="1"/>
          </p:nvPr>
        </p:nvSpPr>
        <p:spPr>
          <a:xfrm>
            <a:off x="294968" y="1258529"/>
            <a:ext cx="10440000" cy="3097161"/>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E79A4C81-C1C0-7A88-2BB1-56926461EE82}"/>
              </a:ext>
            </a:extLst>
          </p:cNvPr>
          <p:cNvSpPr>
            <a:spLocks noGrp="1"/>
          </p:cNvSpPr>
          <p:nvPr>
            <p:ph type="dt" sz="half" idx="2"/>
          </p:nvPr>
        </p:nvSpPr>
        <p:spPr>
          <a:xfrm>
            <a:off x="9756059" y="6356350"/>
            <a:ext cx="1504334" cy="365125"/>
          </a:xfrm>
          <a:prstGeom prst="rect">
            <a:avLst/>
          </a:prstGeom>
        </p:spPr>
        <p:txBody>
          <a:bodyPr vert="horz" lIns="91440" tIns="45720" rIns="91440" bIns="45720" rtlCol="0" anchor="ctr"/>
          <a:lstStyle>
            <a:lvl1pPr algn="r">
              <a:defRPr sz="1200">
                <a:solidFill>
                  <a:srgbClr val="FFC000"/>
                </a:solidFill>
              </a:defRPr>
            </a:lvl1pPr>
          </a:lstStyle>
          <a:p>
            <a:r>
              <a:rPr lang="it-IT"/>
              <a:t>05/06/2025</a:t>
            </a:r>
            <a:endParaRPr lang="it-IT" dirty="0"/>
          </a:p>
        </p:txBody>
      </p:sp>
      <p:sp>
        <p:nvSpPr>
          <p:cNvPr id="5" name="Segnaposto piè di pagina 4">
            <a:extLst>
              <a:ext uri="{FF2B5EF4-FFF2-40B4-BE49-F238E27FC236}">
                <a16:creationId xmlns:a16="http://schemas.microsoft.com/office/drawing/2014/main" id="{D518D41D-8DB6-E118-4055-6F62F8CD388C}"/>
              </a:ext>
            </a:extLst>
          </p:cNvPr>
          <p:cNvSpPr>
            <a:spLocks noGrp="1"/>
          </p:cNvSpPr>
          <p:nvPr>
            <p:ph type="ftr" sz="quarter" idx="3"/>
          </p:nvPr>
        </p:nvSpPr>
        <p:spPr>
          <a:xfrm>
            <a:off x="294968" y="6356350"/>
            <a:ext cx="7334864" cy="365125"/>
          </a:xfrm>
          <a:prstGeom prst="rect">
            <a:avLst/>
          </a:prstGeom>
        </p:spPr>
        <p:txBody>
          <a:bodyPr vert="horz" lIns="91440" tIns="45720" rIns="91440" bIns="45720" rtlCol="0" anchor="ctr"/>
          <a:lstStyle>
            <a:lvl1pPr algn="l">
              <a:defRPr sz="1200">
                <a:solidFill>
                  <a:srgbClr val="FFC000"/>
                </a:solidFill>
              </a:defRPr>
            </a:lvl1pPr>
          </a:lstStyle>
          <a:p>
            <a:r>
              <a:rPr lang="it-IT"/>
              <a:t>V. Galluzzi | BepiColombo: a Quest to the Elusive Planet</a:t>
            </a:r>
            <a:endParaRPr lang="it-IT" dirty="0"/>
          </a:p>
        </p:txBody>
      </p:sp>
      <p:sp>
        <p:nvSpPr>
          <p:cNvPr id="6" name="Segnaposto numero diapositiva 5">
            <a:extLst>
              <a:ext uri="{FF2B5EF4-FFF2-40B4-BE49-F238E27FC236}">
                <a16:creationId xmlns:a16="http://schemas.microsoft.com/office/drawing/2014/main" id="{DA6EF5D8-4070-5796-7635-9388F516F9FB}"/>
              </a:ext>
            </a:extLst>
          </p:cNvPr>
          <p:cNvSpPr>
            <a:spLocks noGrp="1"/>
          </p:cNvSpPr>
          <p:nvPr>
            <p:ph type="sldNum" sz="quarter" idx="4"/>
          </p:nvPr>
        </p:nvSpPr>
        <p:spPr>
          <a:xfrm>
            <a:off x="11260393" y="6356350"/>
            <a:ext cx="636639" cy="365125"/>
          </a:xfrm>
          <a:prstGeom prst="rect">
            <a:avLst/>
          </a:prstGeom>
        </p:spPr>
        <p:txBody>
          <a:bodyPr vert="horz" lIns="91440" tIns="45720" rIns="91440" bIns="45720" rtlCol="0" anchor="ctr"/>
          <a:lstStyle>
            <a:lvl1pPr algn="r">
              <a:defRPr sz="1200">
                <a:solidFill>
                  <a:srgbClr val="FFC000"/>
                </a:solidFill>
              </a:defRPr>
            </a:lvl1pPr>
          </a:lstStyle>
          <a:p>
            <a:fld id="{A577F997-D6C4-4916-B237-5239F70F14EF}" type="slidenum">
              <a:rPr lang="it-IT" smtClean="0"/>
              <a:pPr/>
              <a:t>‹N›</a:t>
            </a:fld>
            <a:endParaRPr lang="it-IT"/>
          </a:p>
        </p:txBody>
      </p:sp>
      <p:pic>
        <p:nvPicPr>
          <p:cNvPr id="13" name="Immagine 12" descr="Immagine che contiene testo, Elementi grafici, logo, Carattere&#10;&#10;Il contenuto generato dall'IA potrebbe non essere corretto.">
            <a:extLst>
              <a:ext uri="{FF2B5EF4-FFF2-40B4-BE49-F238E27FC236}">
                <a16:creationId xmlns:a16="http://schemas.microsoft.com/office/drawing/2014/main" id="{E7C2D625-C08A-AD1B-ECC7-E0B69C78B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6082" y="188814"/>
            <a:ext cx="810948" cy="810948"/>
          </a:xfrm>
          <a:prstGeom prst="rect">
            <a:avLst/>
          </a:prstGeom>
        </p:spPr>
      </p:pic>
    </p:spTree>
    <p:extLst>
      <p:ext uri="{BB962C8B-B14F-4D97-AF65-F5344CB8AC3E}">
        <p14:creationId xmlns:p14="http://schemas.microsoft.com/office/powerpoint/2010/main" val="1154509304"/>
      </p:ext>
    </p:extLst>
  </p:cSld>
  <p:clrMap bg1="dk1" tx1="lt1" bg2="dk2" tx2="lt2" accent1="accent1" accent2="accent2" accent3="accent3" accent4="accent4" accent5="accent5" accent6="accent6" hlink="hlink" folHlink="folHlink"/>
  <p:sldLayoutIdLst>
    <p:sldLayoutId id="2147483661" r:id="rId1"/>
  </p:sldLayoutIdLst>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70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tiff"/><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3.tiff"/><Relationship Id="rId7" Type="http://schemas.openxmlformats.org/officeDocument/2006/relationships/image" Target="../media/image34.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4.png"/><Relationship Id="rId9"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prisma.inaf.it/"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hyperlink" Target="http://www.prisma.inaf.it/" TargetMode="Externa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0.png"/><Relationship Id="rId7" Type="http://schemas.openxmlformats.org/officeDocument/2006/relationships/image" Target="../media/image8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87.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91.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3.jpg"/><Relationship Id="rId7" Type="http://schemas.openxmlformats.org/officeDocument/2006/relationships/image" Target="../media/image10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jpg"/><Relationship Id="rId9" Type="http://schemas.openxmlformats.org/officeDocument/2006/relationships/image" Target="../media/image103.jpg"/></Relationships>
</file>

<file path=ppt/slides/_rels/slide4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slideLayout" Target="../slideLayouts/slideLayout2.xml"/><Relationship Id="rId7" Type="http://schemas.openxmlformats.org/officeDocument/2006/relationships/image" Target="../media/image10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8.jpg"/><Relationship Id="rId11" Type="http://schemas.openxmlformats.org/officeDocument/2006/relationships/image" Target="../media/image110.gif"/><Relationship Id="rId5" Type="http://schemas.openxmlformats.org/officeDocument/2006/relationships/image" Target="../media/image3.jpg"/><Relationship Id="rId10" Type="http://schemas.openxmlformats.org/officeDocument/2006/relationships/image" Target="../media/image109.png"/><Relationship Id="rId4" Type="http://schemas.openxmlformats.org/officeDocument/2006/relationships/notesSlide" Target="../notesSlides/notesSlide7.xml"/><Relationship Id="rId9" Type="http://schemas.openxmlformats.org/officeDocument/2006/relationships/image" Target="../media/image108.jp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2.tiff"/></Relationships>
</file>

<file path=ppt/slides/_rels/slide4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115.png"/><Relationship Id="rId4" Type="http://schemas.openxmlformats.org/officeDocument/2006/relationships/image" Target="../media/image114.jpg"/></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6.tif"/><Relationship Id="rId7"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1.tiff"/></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0.jpe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7.jp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54DCA-48B2-E418-B5FE-69A6453D2EF3}"/>
              </a:ext>
            </a:extLst>
          </p:cNvPr>
          <p:cNvSpPr>
            <a:spLocks noGrp="1"/>
          </p:cNvSpPr>
          <p:nvPr>
            <p:ph type="ctrTitle"/>
          </p:nvPr>
        </p:nvSpPr>
        <p:spPr>
          <a:xfrm>
            <a:off x="1523999" y="757081"/>
            <a:ext cx="9144000" cy="1818815"/>
          </a:xfrm>
        </p:spPr>
        <p:txBody>
          <a:bodyPr/>
          <a:lstStyle/>
          <a:p>
            <a:r>
              <a:rPr lang="it-IT" dirty="0"/>
              <a:t>INAF-RSN3</a:t>
            </a:r>
            <a:br>
              <a:rPr lang="it-IT" dirty="0"/>
            </a:br>
            <a:r>
              <a:rPr lang="it-IT" cap="small" dirty="0"/>
              <a:t>Sole e Sistema Solare</a:t>
            </a:r>
          </a:p>
        </p:txBody>
      </p:sp>
      <p:sp>
        <p:nvSpPr>
          <p:cNvPr id="3" name="Sottotitolo 2">
            <a:extLst>
              <a:ext uri="{FF2B5EF4-FFF2-40B4-BE49-F238E27FC236}">
                <a16:creationId xmlns:a16="http://schemas.microsoft.com/office/drawing/2014/main" id="{FDE4BE25-D16B-41C7-78F9-16A30BEC22EB}"/>
              </a:ext>
            </a:extLst>
          </p:cNvPr>
          <p:cNvSpPr>
            <a:spLocks noGrp="1"/>
          </p:cNvSpPr>
          <p:nvPr>
            <p:ph type="subTitle" idx="1"/>
          </p:nvPr>
        </p:nvSpPr>
        <p:spPr>
          <a:xfrm>
            <a:off x="1052050" y="2565476"/>
            <a:ext cx="10087897" cy="606168"/>
          </a:xfrm>
        </p:spPr>
        <p:txBody>
          <a:bodyPr>
            <a:noAutofit/>
          </a:bodyPr>
          <a:lstStyle/>
          <a:p>
            <a:r>
              <a:rPr lang="it-IT" sz="2800" dirty="0"/>
              <a:t>3.1 - </a:t>
            </a:r>
            <a:r>
              <a:rPr lang="it-IT" sz="2800" cap="small" dirty="0"/>
              <a:t>Origine ed Evoluzione dei Pianeti, Satelliti e Piccoli Corpi</a:t>
            </a:r>
          </a:p>
        </p:txBody>
      </p:sp>
      <p:pic>
        <p:nvPicPr>
          <p:cNvPr id="5" name="Immagine 4">
            <a:extLst>
              <a:ext uri="{FF2B5EF4-FFF2-40B4-BE49-F238E27FC236}">
                <a16:creationId xmlns:a16="http://schemas.microsoft.com/office/drawing/2014/main" id="{AFB5C644-2980-E3E2-82B1-596596CEF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3208020" cy="1341120"/>
          </a:xfrm>
          <a:prstGeom prst="rect">
            <a:avLst/>
          </a:prstGeom>
        </p:spPr>
      </p:pic>
      <p:sp>
        <p:nvSpPr>
          <p:cNvPr id="6" name="CasellaDiTesto 5">
            <a:extLst>
              <a:ext uri="{FF2B5EF4-FFF2-40B4-BE49-F238E27FC236}">
                <a16:creationId xmlns:a16="http://schemas.microsoft.com/office/drawing/2014/main" id="{57192347-A9F0-B6FC-B1C3-E1F5AF4E0535}"/>
              </a:ext>
            </a:extLst>
          </p:cNvPr>
          <p:cNvSpPr txBox="1"/>
          <p:nvPr/>
        </p:nvSpPr>
        <p:spPr>
          <a:xfrm>
            <a:off x="3989620" y="3040608"/>
            <a:ext cx="4212756" cy="646331"/>
          </a:xfrm>
          <a:prstGeom prst="rect">
            <a:avLst/>
          </a:prstGeom>
          <a:noFill/>
        </p:spPr>
        <p:txBody>
          <a:bodyPr wrap="none" rtlCol="0">
            <a:spAutoFit/>
          </a:bodyPr>
          <a:lstStyle/>
          <a:p>
            <a:pPr algn="ctr"/>
            <a:r>
              <a:rPr lang="it-IT" dirty="0"/>
              <a:t>Elena Mazzotta Epifani</a:t>
            </a:r>
          </a:p>
          <a:p>
            <a:pPr algn="ctr"/>
            <a:r>
              <a:rPr lang="it-IT" dirty="0"/>
              <a:t>INAF-Osservatorio Astronomico di Roma</a:t>
            </a:r>
            <a:endParaRPr lang="en-US" dirty="0"/>
          </a:p>
        </p:txBody>
      </p:sp>
      <p:sp>
        <p:nvSpPr>
          <p:cNvPr id="7" name="CasellaDiTesto 6">
            <a:extLst>
              <a:ext uri="{FF2B5EF4-FFF2-40B4-BE49-F238E27FC236}">
                <a16:creationId xmlns:a16="http://schemas.microsoft.com/office/drawing/2014/main" id="{E395F230-8B8D-B789-6043-C7092908EE35}"/>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11" name="Immagine 10" descr="Immagine che contiene cerchio, Policromia, sfera, arte&#10;&#10;Il contenuto generato dall'IA potrebbe non essere corretto.">
            <a:extLst>
              <a:ext uri="{FF2B5EF4-FFF2-40B4-BE49-F238E27FC236}">
                <a16:creationId xmlns:a16="http://schemas.microsoft.com/office/drawing/2014/main" id="{EA8A613E-1EB8-FC24-5824-9624BF723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0" y="3800252"/>
            <a:ext cx="10477500" cy="2171700"/>
          </a:xfrm>
          <a:prstGeom prst="rect">
            <a:avLst/>
          </a:prstGeom>
        </p:spPr>
      </p:pic>
      <p:sp>
        <p:nvSpPr>
          <p:cNvPr id="4" name="Sottotitolo 2">
            <a:extLst>
              <a:ext uri="{FF2B5EF4-FFF2-40B4-BE49-F238E27FC236}">
                <a16:creationId xmlns:a16="http://schemas.microsoft.com/office/drawing/2014/main" id="{46CB4185-E035-39D0-235F-624BFBC1354B}"/>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cap="small" dirty="0"/>
              <a:t>2^ Meeting Nazionale</a:t>
            </a:r>
          </a:p>
        </p:txBody>
      </p:sp>
    </p:spTree>
    <p:extLst>
      <p:ext uri="{BB962C8B-B14F-4D97-AF65-F5344CB8AC3E}">
        <p14:creationId xmlns:p14="http://schemas.microsoft.com/office/powerpoint/2010/main" val="84677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72CF3-C8C0-F1A8-662B-F00D3063AE3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03944D4E-AC1E-AAEE-E6BF-E935E46E0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330C3B2E-1FD9-B685-A453-9C40B1E72BF4}"/>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559CF53A-F951-D52D-A0B0-031DFF906BBD}"/>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2" name="Immagine 1">
            <a:extLst>
              <a:ext uri="{FF2B5EF4-FFF2-40B4-BE49-F238E27FC236}">
                <a16:creationId xmlns:a16="http://schemas.microsoft.com/office/drawing/2014/main" id="{FCB1DC3F-1AF6-7004-542B-DD7FBB7E8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004" y="432079"/>
            <a:ext cx="5939991" cy="5647174"/>
          </a:xfrm>
          <a:prstGeom prst="rect">
            <a:avLst/>
          </a:prstGeom>
        </p:spPr>
      </p:pic>
    </p:spTree>
    <p:extLst>
      <p:ext uri="{BB962C8B-B14F-4D97-AF65-F5344CB8AC3E}">
        <p14:creationId xmlns:p14="http://schemas.microsoft.com/office/powerpoint/2010/main" val="1654787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EF29E0C-B9F5-5295-87F2-B3E358E75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6824EE91-F8E4-C1B1-2059-C6A2AD67E716}"/>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9EAE1AF5-A9FB-ADBB-7869-C4F2E500154A}"/>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1901B752-8C79-0967-4B9D-31278D74D1B1}"/>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Luna</a:t>
            </a:r>
            <a:endParaRPr lang="it-IT" u="sng" cap="small" dirty="0"/>
          </a:p>
        </p:txBody>
      </p:sp>
      <p:pic>
        <p:nvPicPr>
          <p:cNvPr id="8" name="Immagine 7">
            <a:extLst>
              <a:ext uri="{FF2B5EF4-FFF2-40B4-BE49-F238E27FC236}">
                <a16:creationId xmlns:a16="http://schemas.microsoft.com/office/drawing/2014/main" id="{0E0B5213-24B0-C652-3781-555CE40D8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154" y="1"/>
            <a:ext cx="1613364" cy="1533832"/>
          </a:xfrm>
          <a:prstGeom prst="rect">
            <a:avLst/>
          </a:prstGeom>
        </p:spPr>
      </p:pic>
      <p:sp>
        <p:nvSpPr>
          <p:cNvPr id="9" name="Sottotitolo 2">
            <a:extLst>
              <a:ext uri="{FF2B5EF4-FFF2-40B4-BE49-F238E27FC236}">
                <a16:creationId xmlns:a16="http://schemas.microsoft.com/office/drawing/2014/main" id="{9BEAF80B-188B-5F2E-8374-A91C3BC90050}"/>
              </a:ext>
            </a:extLst>
          </p:cNvPr>
          <p:cNvSpPr txBox="1">
            <a:spLocks/>
          </p:cNvSpPr>
          <p:nvPr/>
        </p:nvSpPr>
        <p:spPr>
          <a:xfrm>
            <a:off x="226143" y="916487"/>
            <a:ext cx="9812592" cy="12346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L’INAF è coinvolto in numerosi progetti che hanno come scopo la progettazione e realizzazione di strumentazione scientifica per analizzare e caratterizzare l’ambiente lunare sia in vista di future missioni di esplorazione umana sia per una migliore comprensione dei processi che hanno guidato la formazione e l’evoluzione della Luna.</a:t>
            </a:r>
          </a:p>
        </p:txBody>
      </p:sp>
      <p:sp>
        <p:nvSpPr>
          <p:cNvPr id="10" name="Sottotitolo 2">
            <a:extLst>
              <a:ext uri="{FF2B5EF4-FFF2-40B4-BE49-F238E27FC236}">
                <a16:creationId xmlns:a16="http://schemas.microsoft.com/office/drawing/2014/main" id="{A4B46472-FA0B-22C2-7D12-678CF2D4246C}"/>
              </a:ext>
            </a:extLst>
          </p:cNvPr>
          <p:cNvSpPr txBox="1">
            <a:spLocks/>
          </p:cNvSpPr>
          <p:nvPr/>
        </p:nvSpPr>
        <p:spPr>
          <a:xfrm>
            <a:off x="417119" y="2215088"/>
            <a:ext cx="11661000" cy="4272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400" cap="small" dirty="0"/>
              <a:t>Progetti in ambito PNRR per l’utilizzo della luna come «osservatorio»</a:t>
            </a:r>
          </a:p>
          <a:p>
            <a:pPr algn="just"/>
            <a:r>
              <a:rPr lang="it-IT" sz="2400" cap="small" dirty="0"/>
              <a:t>Progetti in ambito PNRR di payload specifici per applicazioni lunari</a:t>
            </a:r>
          </a:p>
          <a:p>
            <a:pPr algn="just"/>
            <a:r>
              <a:rPr lang="it-IT" sz="2400" cap="small" dirty="0"/>
              <a:t>Progetti di partenariato estesi (ASI) a livello nazionale</a:t>
            </a:r>
          </a:p>
          <a:p>
            <a:pPr algn="just"/>
            <a:r>
              <a:rPr lang="it-IT" sz="2400" cap="small" dirty="0"/>
              <a:t>Facilities per simulazione di ambiente lunare (PNRR)</a:t>
            </a:r>
          </a:p>
          <a:p>
            <a:pPr algn="just"/>
            <a:r>
              <a:rPr lang="it-IT" sz="2400" cap="small" dirty="0"/>
              <a:t>Partecipazione scientifica e con strumenti a missioni ESA di esplorazione lunare </a:t>
            </a:r>
          </a:p>
          <a:p>
            <a:pPr algn="just"/>
            <a:r>
              <a:rPr lang="it-IT" sz="2400" cap="small" dirty="0"/>
              <a:t>Partecipazione scientifica e con strumenti a missioni extra-EU (e.g. EAU) di esplorazione lunare</a:t>
            </a:r>
          </a:p>
          <a:p>
            <a:pPr algn="just"/>
            <a:r>
              <a:rPr lang="it-IT" sz="2400" cap="small" dirty="0"/>
              <a:t>Progetto per </a:t>
            </a:r>
            <a:r>
              <a:rPr lang="it-IT" sz="2400" cap="small" dirty="0" err="1"/>
              <a:t>ri</a:t>
            </a:r>
            <a:r>
              <a:rPr lang="it-IT" sz="2400" cap="small" dirty="0"/>
              <a:t>-analisi di dataset lunari (MELODY)</a:t>
            </a:r>
          </a:p>
          <a:p>
            <a:pPr algn="just"/>
            <a:r>
              <a:rPr lang="it-IT" sz="2400" cap="small" dirty="0"/>
              <a:t>Finanziamenti PRORIS per sviluppo scientifico e tecnologico incentrato nella ricerca di acqua e terre rare sulla Luna</a:t>
            </a:r>
            <a:endParaRPr lang="it-IT" sz="1800" cap="small" dirty="0"/>
          </a:p>
        </p:txBody>
      </p:sp>
    </p:spTree>
    <p:extLst>
      <p:ext uri="{BB962C8B-B14F-4D97-AF65-F5344CB8AC3E}">
        <p14:creationId xmlns:p14="http://schemas.microsoft.com/office/powerpoint/2010/main" val="80519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14020758" y="1600237"/>
            <a:ext cx="666572" cy="369332"/>
          </a:xfrm>
          <a:prstGeom prst="rect">
            <a:avLst/>
          </a:prstGeom>
          <a:noFill/>
        </p:spPr>
        <p:txBody>
          <a:bodyPr wrap="square" rtlCol="0">
            <a:spAutoFit/>
          </a:bodyPr>
          <a:lstStyle/>
          <a:p>
            <a:endParaRPr lang="it-IT" dirty="0"/>
          </a:p>
        </p:txBody>
      </p:sp>
      <p:sp>
        <p:nvSpPr>
          <p:cNvPr id="3" name="Rettangolo 2"/>
          <p:cNvSpPr/>
          <p:nvPr/>
        </p:nvSpPr>
        <p:spPr>
          <a:xfrm>
            <a:off x="184015" y="1836323"/>
            <a:ext cx="7485146" cy="1938992"/>
          </a:xfrm>
          <a:prstGeom prst="rect">
            <a:avLst/>
          </a:prstGeom>
        </p:spPr>
        <p:txBody>
          <a:bodyPr wrap="square">
            <a:spAutoFit/>
          </a:bodyPr>
          <a:lstStyle/>
          <a:p>
            <a:pPr algn="just"/>
            <a:r>
              <a:rPr lang="en-US" sz="2000" dirty="0">
                <a:latin typeface="Titillium" pitchFamily="2" charset="77"/>
              </a:rPr>
              <a:t>It is an INAF – ASI – CNR project aimed to advance scientific exploitation of the Moon in Italy. </a:t>
            </a:r>
          </a:p>
          <a:p>
            <a:pPr algn="just"/>
            <a:endParaRPr lang="en-US" sz="2000" dirty="0">
              <a:latin typeface="Titillium" pitchFamily="2" charset="77"/>
            </a:endParaRPr>
          </a:p>
          <a:p>
            <a:pPr algn="just"/>
            <a:r>
              <a:rPr lang="en-US" sz="2000" dirty="0">
                <a:latin typeface="Titillium" pitchFamily="2" charset="77"/>
              </a:rPr>
              <a:t>It is based on the idea of using the Moon as a privileged site to observe the Earth and the Universe. </a:t>
            </a:r>
          </a:p>
          <a:p>
            <a:pPr algn="just"/>
            <a:endParaRPr lang="en-US" sz="2000" dirty="0">
              <a:latin typeface="Titillium" pitchFamily="2" charset="77"/>
            </a:endParaRPr>
          </a:p>
        </p:txBody>
      </p:sp>
      <p:sp>
        <p:nvSpPr>
          <p:cNvPr id="4" name="Rettangolo 3"/>
          <p:cNvSpPr/>
          <p:nvPr/>
        </p:nvSpPr>
        <p:spPr>
          <a:xfrm>
            <a:off x="2539525" y="528980"/>
            <a:ext cx="6033383" cy="292901"/>
          </a:xfrm>
          <a:prstGeom prst="rect">
            <a:avLst/>
          </a:prstGeom>
        </p:spPr>
        <p:txBody>
          <a:bodyPr wrap="none">
            <a:spAutoFit/>
          </a:bodyPr>
          <a:lstStyle/>
          <a:p>
            <a:pPr algn="just">
              <a:lnSpc>
                <a:spcPts val="1100"/>
              </a:lnSpc>
              <a:spcAft>
                <a:spcPts val="0"/>
              </a:spcAft>
              <a:tabLst>
                <a:tab pos="231775" algn="l"/>
              </a:tabLst>
            </a:pPr>
            <a:r>
              <a:rPr lang="en-US" sz="2800" b="1" dirty="0">
                <a:solidFill>
                  <a:srgbClr val="FF0000"/>
                </a:solidFill>
                <a:latin typeface="Calibri" panose="020F0502020204030204" pitchFamily="34" charset="0"/>
                <a:ea typeface="Garamond" panose="02020404030301010803" pitchFamily="18" charset="0"/>
                <a:cs typeface="Calibri" panose="020F0502020204030204" pitchFamily="34" charset="0"/>
              </a:rPr>
              <a:t>Earth Moon Mars (EMM) NPRR Project </a:t>
            </a:r>
            <a:endParaRPr lang="it-IT"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ruppo 10">
            <a:extLst>
              <a:ext uri="{FF2B5EF4-FFF2-40B4-BE49-F238E27FC236}">
                <a16:creationId xmlns:a16="http://schemas.microsoft.com/office/drawing/2014/main" id="{1945F7A6-53FC-1A3B-B8D1-F1A864499390}"/>
              </a:ext>
            </a:extLst>
          </p:cNvPr>
          <p:cNvGrpSpPr/>
          <p:nvPr/>
        </p:nvGrpSpPr>
        <p:grpSpPr>
          <a:xfrm>
            <a:off x="7849169" y="628803"/>
            <a:ext cx="4216740" cy="3146512"/>
            <a:chOff x="910089" y="2059834"/>
            <a:chExt cx="4216740" cy="3146512"/>
          </a:xfrm>
        </p:grpSpPr>
        <p:pic>
          <p:nvPicPr>
            <p:cNvPr id="14" name="Segnaposto immagine 11">
              <a:extLst>
                <a:ext uri="{FF2B5EF4-FFF2-40B4-BE49-F238E27FC236}">
                  <a16:creationId xmlns:a16="http://schemas.microsoft.com/office/drawing/2014/main" id="{035275A4-1EA8-ED57-79B9-BDDFCB6EB3CD}"/>
                </a:ext>
              </a:extLst>
            </p:cNvPr>
            <p:cNvPicPr>
              <a:picLocks noChangeAspect="1"/>
            </p:cNvPicPr>
            <p:nvPr/>
          </p:nvPicPr>
          <p:blipFill>
            <a:blip r:embed="rId3">
              <a:extLst>
                <a:ext uri="{28A0092B-C50C-407E-A947-70E740481C1C}">
                  <a14:useLocalDpi xmlns:a14="http://schemas.microsoft.com/office/drawing/2010/main" val="0"/>
                </a:ext>
              </a:extLst>
            </a:blip>
            <a:srcRect t="17534" b="17534"/>
            <a:stretch>
              <a:fillRect/>
            </a:stretch>
          </p:blipFill>
          <p:spPr>
            <a:xfrm>
              <a:off x="939051" y="2453670"/>
              <a:ext cx="4187778" cy="2752676"/>
            </a:xfrm>
            <a:prstGeom prst="rect">
              <a:avLst/>
            </a:prstGeom>
          </p:spPr>
        </p:pic>
        <p:sp>
          <p:nvSpPr>
            <p:cNvPr id="15" name="Rettangolo 14">
              <a:extLst>
                <a:ext uri="{FF2B5EF4-FFF2-40B4-BE49-F238E27FC236}">
                  <a16:creationId xmlns:a16="http://schemas.microsoft.com/office/drawing/2014/main" id="{2D5B1DC6-7001-1EA8-A261-53931A66EEEE}"/>
                </a:ext>
              </a:extLst>
            </p:cNvPr>
            <p:cNvSpPr/>
            <p:nvPr/>
          </p:nvSpPr>
          <p:spPr>
            <a:xfrm>
              <a:off x="910089" y="2744785"/>
              <a:ext cx="14347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EMM</a:t>
              </a:r>
            </a:p>
          </p:txBody>
        </p:sp>
        <p:pic>
          <p:nvPicPr>
            <p:cNvPr id="16" name="Immagine 15">
              <a:extLst>
                <a:ext uri="{FF2B5EF4-FFF2-40B4-BE49-F238E27FC236}">
                  <a16:creationId xmlns:a16="http://schemas.microsoft.com/office/drawing/2014/main" id="{1AB2CBEF-C9FE-6352-7D7E-39379D550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5818" y="2059834"/>
              <a:ext cx="808911" cy="584071"/>
            </a:xfrm>
            <a:prstGeom prst="rect">
              <a:avLst/>
            </a:prstGeom>
          </p:spPr>
        </p:pic>
        <p:pic>
          <p:nvPicPr>
            <p:cNvPr id="17" name="Immagine 16">
              <a:extLst>
                <a:ext uri="{FF2B5EF4-FFF2-40B4-BE49-F238E27FC236}">
                  <a16:creationId xmlns:a16="http://schemas.microsoft.com/office/drawing/2014/main" id="{155FBDBF-5890-2D29-B2B7-8DDEC73BA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544" y="2060848"/>
              <a:ext cx="930705" cy="583058"/>
            </a:xfrm>
            <a:prstGeom prst="rect">
              <a:avLst/>
            </a:prstGeom>
          </p:spPr>
        </p:pic>
        <p:pic>
          <p:nvPicPr>
            <p:cNvPr id="18" name="Immagine 17">
              <a:extLst>
                <a:ext uri="{FF2B5EF4-FFF2-40B4-BE49-F238E27FC236}">
                  <a16:creationId xmlns:a16="http://schemas.microsoft.com/office/drawing/2014/main" id="{84B3A99F-6DFF-97C4-52DB-5AA67F61F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0491" y="2059835"/>
              <a:ext cx="697085" cy="584072"/>
            </a:xfrm>
            <a:prstGeom prst="rect">
              <a:avLst/>
            </a:prstGeom>
            <a:solidFill>
              <a:schemeClr val="bg1"/>
            </a:solidFill>
          </p:spPr>
        </p:pic>
      </p:grpSp>
      <p:sp>
        <p:nvSpPr>
          <p:cNvPr id="20" name="CasellaDiTesto 19">
            <a:extLst>
              <a:ext uri="{FF2B5EF4-FFF2-40B4-BE49-F238E27FC236}">
                <a16:creationId xmlns:a16="http://schemas.microsoft.com/office/drawing/2014/main" id="{B292D857-DA04-3B75-044B-A3EA918332D5}"/>
              </a:ext>
            </a:extLst>
          </p:cNvPr>
          <p:cNvSpPr txBox="1"/>
          <p:nvPr/>
        </p:nvSpPr>
        <p:spPr>
          <a:xfrm>
            <a:off x="155052" y="4121629"/>
            <a:ext cx="11849953" cy="1938992"/>
          </a:xfrm>
          <a:prstGeom prst="rect">
            <a:avLst/>
          </a:prstGeom>
          <a:noFill/>
        </p:spPr>
        <p:txBody>
          <a:bodyPr wrap="square">
            <a:spAutoFit/>
          </a:bodyPr>
          <a:lstStyle/>
          <a:p>
            <a:pPr algn="just"/>
            <a:r>
              <a:rPr lang="en-US" sz="2000" dirty="0">
                <a:latin typeface="Titillium" pitchFamily="2" charset="77"/>
              </a:rPr>
              <a:t>At the same time, a Moon program can support activities that will prepare the human exploration of Mars.</a:t>
            </a:r>
          </a:p>
          <a:p>
            <a:pPr algn="just"/>
            <a:endParaRPr lang="en-US" sz="2000" dirty="0">
              <a:latin typeface="Titillium" pitchFamily="2" charset="77"/>
            </a:endParaRPr>
          </a:p>
          <a:p>
            <a:pPr algn="just"/>
            <a:r>
              <a:rPr lang="en-US" sz="2000" dirty="0">
                <a:latin typeface="Titillium" pitchFamily="2" charset="77"/>
              </a:rPr>
              <a:t>The project represents a further step for Italy in its strong participation to the international effort to expand the human presence in the deep space, with Moon as a first goal, and Mars as the next more ambitious one. </a:t>
            </a:r>
          </a:p>
          <a:p>
            <a:pPr algn="just"/>
            <a:endParaRPr lang="en-US" sz="2000" dirty="0">
              <a:latin typeface="Titillium" pitchFamily="2" charset="77"/>
            </a:endParaRPr>
          </a:p>
          <a:p>
            <a:pPr algn="just"/>
            <a:r>
              <a:rPr lang="en-US" sz="2000" dirty="0">
                <a:latin typeface="Titillium" pitchFamily="2" charset="77"/>
              </a:rPr>
              <a:t>The total funded budget by the Italian Research Ministry is </a:t>
            </a:r>
            <a:r>
              <a:rPr lang="en-US" sz="2000" dirty="0">
                <a:latin typeface="Arial" panose="020B0604020202020204" pitchFamily="34" charset="0"/>
                <a:cs typeface="Arial" panose="020B0604020202020204" pitchFamily="34" charset="0"/>
              </a:rPr>
              <a:t>~ 30 M€</a:t>
            </a:r>
          </a:p>
        </p:txBody>
      </p:sp>
      <p:sp>
        <p:nvSpPr>
          <p:cNvPr id="2" name="CasellaDiTesto 1">
            <a:extLst>
              <a:ext uri="{FF2B5EF4-FFF2-40B4-BE49-F238E27FC236}">
                <a16:creationId xmlns:a16="http://schemas.microsoft.com/office/drawing/2014/main" id="{5403F996-FB1E-2758-5395-D7FF8AA475A3}"/>
              </a:ext>
            </a:extLst>
          </p:cNvPr>
          <p:cNvSpPr txBox="1"/>
          <p:nvPr/>
        </p:nvSpPr>
        <p:spPr>
          <a:xfrm>
            <a:off x="817474" y="1113699"/>
            <a:ext cx="4568558" cy="400110"/>
          </a:xfrm>
          <a:prstGeom prst="rect">
            <a:avLst/>
          </a:prstGeom>
          <a:noFill/>
        </p:spPr>
        <p:txBody>
          <a:bodyPr wrap="none" rtlCol="0">
            <a:spAutoFit/>
          </a:bodyPr>
          <a:lstStyle/>
          <a:p>
            <a:r>
              <a:rPr lang="it-IT" sz="2000" dirty="0"/>
              <a:t>Science from the Moon and of the Moon</a:t>
            </a:r>
          </a:p>
        </p:txBody>
      </p:sp>
      <p:sp>
        <p:nvSpPr>
          <p:cNvPr id="5" name="CasellaDiTesto 4">
            <a:extLst>
              <a:ext uri="{FF2B5EF4-FFF2-40B4-BE49-F238E27FC236}">
                <a16:creationId xmlns:a16="http://schemas.microsoft.com/office/drawing/2014/main" id="{B62656FB-DED1-E790-DE9F-B603D59F6C19}"/>
              </a:ext>
            </a:extLst>
          </p:cNvPr>
          <p:cNvSpPr txBox="1"/>
          <p:nvPr/>
        </p:nvSpPr>
        <p:spPr>
          <a:xfrm>
            <a:off x="8052812" y="6495637"/>
            <a:ext cx="3384388" cy="369332"/>
          </a:xfrm>
          <a:prstGeom prst="rect">
            <a:avLst/>
          </a:prstGeom>
          <a:solidFill>
            <a:schemeClr val="bg1"/>
          </a:solidFill>
          <a:ln>
            <a:noFill/>
          </a:ln>
        </p:spPr>
        <p:txBody>
          <a:bodyPr wrap="none" rtlCol="0">
            <a:spAutoFit/>
          </a:bodyPr>
          <a:lstStyle/>
          <a:p>
            <a:pPr algn="ctr"/>
            <a:r>
              <a:rPr lang="it-IT" i="1" dirty="0"/>
              <a:t>Francesca Esposito, INAF-</a:t>
            </a:r>
            <a:r>
              <a:rPr lang="it-IT" i="1" dirty="0" err="1"/>
              <a:t>OACn</a:t>
            </a:r>
            <a:endParaRPr lang="en-US" i="1" dirty="0"/>
          </a:p>
        </p:txBody>
      </p:sp>
    </p:spTree>
    <p:extLst>
      <p:ext uri="{BB962C8B-B14F-4D97-AF65-F5344CB8AC3E}">
        <p14:creationId xmlns:p14="http://schemas.microsoft.com/office/powerpoint/2010/main" val="88878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14020758" y="1600237"/>
            <a:ext cx="666572" cy="369332"/>
          </a:xfrm>
          <a:prstGeom prst="rect">
            <a:avLst/>
          </a:prstGeom>
          <a:noFill/>
        </p:spPr>
        <p:txBody>
          <a:bodyPr wrap="square" rtlCol="0">
            <a:spAutoFit/>
          </a:bodyPr>
          <a:lstStyle/>
          <a:p>
            <a:endParaRPr lang="it-IT" dirty="0"/>
          </a:p>
        </p:txBody>
      </p:sp>
      <p:sp>
        <p:nvSpPr>
          <p:cNvPr id="5" name="CasellaDiTesto 4">
            <a:extLst>
              <a:ext uri="{FF2B5EF4-FFF2-40B4-BE49-F238E27FC236}">
                <a16:creationId xmlns:a16="http://schemas.microsoft.com/office/drawing/2014/main" id="{8F3D39E3-F2AD-1A7B-6D40-D48A63E61FD7}"/>
              </a:ext>
            </a:extLst>
          </p:cNvPr>
          <p:cNvSpPr txBox="1"/>
          <p:nvPr/>
        </p:nvSpPr>
        <p:spPr>
          <a:xfrm>
            <a:off x="297534" y="1706247"/>
            <a:ext cx="11652820" cy="4924425"/>
          </a:xfrm>
          <a:prstGeom prst="rect">
            <a:avLst/>
          </a:prstGeom>
          <a:noFill/>
        </p:spPr>
        <p:txBody>
          <a:bodyPr wrap="square">
            <a:spAutoFit/>
          </a:bodyPr>
          <a:lstStyle/>
          <a:p>
            <a:pPr marL="342900" indent="-342900" algn="just">
              <a:buFont typeface="+mj-lt"/>
              <a:buAutoNum type="arabicPeriod"/>
            </a:pPr>
            <a:r>
              <a:rPr lang="en-US" dirty="0">
                <a:latin typeface="Titillium" pitchFamily="2" charset="77"/>
              </a:rPr>
              <a:t>The creation of a new infrastructure for the deep space communications, starting from the Sardinia Radio Telescope located in Cagliari – Italy, to establish a powerful link between Earth-Moon-Mars  </a:t>
            </a:r>
            <a:r>
              <a:rPr lang="en-US" dirty="0">
                <a:latin typeface="Titillium" pitchFamily="2" charset="77"/>
                <a:sym typeface="Wingdings" panose="05000000000000000000" pitchFamily="2" charset="2"/>
              </a:rPr>
              <a:t>  DSN, ESTRACK;</a:t>
            </a:r>
            <a:endParaRPr lang="en-US" dirty="0">
              <a:latin typeface="Titillium" pitchFamily="2" charset="77"/>
            </a:endParaRPr>
          </a:p>
          <a:p>
            <a:pPr marL="342900" indent="-342900" algn="just">
              <a:buFont typeface="+mj-lt"/>
              <a:buAutoNum type="arabicPeriod"/>
            </a:pPr>
            <a:endParaRPr lang="en-US" sz="1000" dirty="0">
              <a:latin typeface="Titillium" pitchFamily="2" charset="77"/>
            </a:endParaRPr>
          </a:p>
          <a:p>
            <a:pPr marL="342900" indent="-342900" algn="just">
              <a:buFont typeface="+mj-lt"/>
              <a:buAutoNum type="arabicPeriod"/>
            </a:pPr>
            <a:r>
              <a:rPr lang="en-US" dirty="0">
                <a:latin typeface="Titillium" pitchFamily="2" charset="77"/>
              </a:rPr>
              <a:t>to explore the capability of the Moon as a multi-purpose research laboratory dedicated to the Earth and Universe Science from the Moon;</a:t>
            </a:r>
          </a:p>
          <a:p>
            <a:pPr marL="342900" indent="-342900" algn="just">
              <a:buFont typeface="+mj-lt"/>
              <a:buAutoNum type="arabicPeriod"/>
            </a:pPr>
            <a:endParaRPr lang="en-US" sz="1000" dirty="0">
              <a:latin typeface="Titillium" pitchFamily="2" charset="77"/>
            </a:endParaRPr>
          </a:p>
          <a:p>
            <a:pPr marL="342900" indent="-342900" algn="just">
              <a:buFont typeface="+mj-lt"/>
              <a:buAutoNum type="arabicPeriod"/>
            </a:pPr>
            <a:r>
              <a:rPr lang="en-US" dirty="0">
                <a:latin typeface="Titillium" pitchFamily="2" charset="77"/>
              </a:rPr>
              <a:t>to perform R&amp;D activities to develop pathfinders of innovative instruments for the observation of the Earth and the Universe, to be accommodated on a Lunar Infrastructure;</a:t>
            </a:r>
          </a:p>
          <a:p>
            <a:pPr marL="342900" indent="-342900" algn="just">
              <a:buFont typeface="+mj-lt"/>
              <a:buAutoNum type="arabicPeriod"/>
            </a:pPr>
            <a:endParaRPr lang="en-US" sz="1000" dirty="0">
              <a:latin typeface="Titillium" pitchFamily="2" charset="77"/>
            </a:endParaRPr>
          </a:p>
          <a:p>
            <a:pPr marL="342900" indent="-342900" algn="just">
              <a:buFont typeface="+mj-lt"/>
              <a:buAutoNum type="arabicPeriod"/>
            </a:pPr>
            <a:r>
              <a:rPr lang="en-US" dirty="0">
                <a:latin typeface="Titillium" pitchFamily="2" charset="77"/>
              </a:rPr>
              <a:t>a step-forward to Mars, i.e. a) create a network of experts in data analysis and theoretical models to follow an interdisciplinary approach to improve our knowledge of the Earth and Planetary atmospheres, by sharing their own expertise in the respective fields; b) combine datasets from different instrumentations with complementary information;</a:t>
            </a:r>
          </a:p>
          <a:p>
            <a:pPr marL="342900" indent="-342900" algn="just">
              <a:buFont typeface="+mj-lt"/>
              <a:buAutoNum type="arabicPeriod"/>
            </a:pPr>
            <a:endParaRPr lang="en-US" sz="1000" dirty="0">
              <a:latin typeface="Titillium" pitchFamily="2" charset="77"/>
            </a:endParaRPr>
          </a:p>
          <a:p>
            <a:pPr marL="342900" indent="-342900" algn="just">
              <a:buFont typeface="+mj-lt"/>
              <a:buAutoNum type="arabicPeriod"/>
            </a:pPr>
            <a:r>
              <a:rPr lang="en-US" sz="2400" b="1" dirty="0">
                <a:latin typeface="Titillium" pitchFamily="2" charset="77"/>
              </a:rPr>
              <a:t>to train a new generation of scientists and engineers, and give them the possibility of leading the scientific revolutions that these infrastructures will make possible;</a:t>
            </a:r>
          </a:p>
          <a:p>
            <a:pPr marL="342900" indent="-342900" algn="just">
              <a:buFont typeface="+mj-lt"/>
              <a:buAutoNum type="arabicPeriod"/>
            </a:pPr>
            <a:endParaRPr lang="en-US" sz="1000" dirty="0">
              <a:latin typeface="Titillium" pitchFamily="2" charset="77"/>
            </a:endParaRPr>
          </a:p>
          <a:p>
            <a:pPr marL="342900" indent="-342900" algn="just">
              <a:buFont typeface="+mj-lt"/>
              <a:buAutoNum type="arabicPeriod"/>
            </a:pPr>
            <a:r>
              <a:rPr lang="en-US" dirty="0">
                <a:latin typeface="Titillium" pitchFamily="2" charset="77"/>
              </a:rPr>
              <a:t>to establish a closer relationship and networking between the Italian research institutes and industries, in order to boost their synergies and optimize the allocation of resources at the national level.</a:t>
            </a:r>
          </a:p>
        </p:txBody>
      </p:sp>
      <p:sp>
        <p:nvSpPr>
          <p:cNvPr id="6" name="Rettangolo 5">
            <a:extLst>
              <a:ext uri="{FF2B5EF4-FFF2-40B4-BE49-F238E27FC236}">
                <a16:creationId xmlns:a16="http://schemas.microsoft.com/office/drawing/2014/main" id="{170409DC-E63F-8E31-B8CC-FD0F6A7AE421}"/>
              </a:ext>
            </a:extLst>
          </p:cNvPr>
          <p:cNvSpPr/>
          <p:nvPr/>
        </p:nvSpPr>
        <p:spPr>
          <a:xfrm>
            <a:off x="1425890" y="1189047"/>
            <a:ext cx="8894707" cy="487298"/>
          </a:xfrm>
          <a:prstGeom prst="rect">
            <a:avLst/>
          </a:prstGeom>
          <a:solidFill>
            <a:srgbClr val="C28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75"/>
          </a:p>
        </p:txBody>
      </p:sp>
      <p:sp>
        <p:nvSpPr>
          <p:cNvPr id="7" name="CasellaDiTesto 6">
            <a:extLst>
              <a:ext uri="{FF2B5EF4-FFF2-40B4-BE49-F238E27FC236}">
                <a16:creationId xmlns:a16="http://schemas.microsoft.com/office/drawing/2014/main" id="{78B59671-B799-058D-F1AC-964FE9DAB5C4}"/>
              </a:ext>
            </a:extLst>
          </p:cNvPr>
          <p:cNvSpPr txBox="1"/>
          <p:nvPr/>
        </p:nvSpPr>
        <p:spPr>
          <a:xfrm>
            <a:off x="3196900" y="1250555"/>
            <a:ext cx="5158974" cy="411651"/>
          </a:xfrm>
          <a:prstGeom prst="rect">
            <a:avLst/>
          </a:prstGeom>
          <a:noFill/>
        </p:spPr>
        <p:txBody>
          <a:bodyPr wrap="square">
            <a:spAutoFit/>
          </a:bodyPr>
          <a:lstStyle/>
          <a:p>
            <a:pPr algn="ctr"/>
            <a:r>
              <a:rPr lang="it-IT" sz="2075" b="1" dirty="0">
                <a:solidFill>
                  <a:schemeClr val="bg1"/>
                </a:solidFill>
                <a:latin typeface="Titillium" pitchFamily="2" charset="77"/>
              </a:rPr>
              <a:t>MAIN OBJECTIVES</a:t>
            </a:r>
            <a:endParaRPr lang="it-IT" sz="2075" dirty="0">
              <a:solidFill>
                <a:schemeClr val="bg1"/>
              </a:solidFill>
              <a:latin typeface="Titillium" pitchFamily="2" charset="77"/>
            </a:endParaRPr>
          </a:p>
        </p:txBody>
      </p:sp>
      <p:pic>
        <p:nvPicPr>
          <p:cNvPr id="8" name="Immagin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39764" y="306071"/>
            <a:ext cx="808911" cy="584071"/>
          </a:xfrm>
          <a:prstGeom prst="rect">
            <a:avLst/>
          </a:prstGeom>
        </p:spPr>
      </p:pic>
      <p:pic>
        <p:nvPicPr>
          <p:cNvPr id="9" name="Immagin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75490" y="307085"/>
            <a:ext cx="930705" cy="583058"/>
          </a:xfrm>
          <a:prstGeom prst="rect">
            <a:avLst/>
          </a:prstGeom>
        </p:spPr>
      </p:pic>
      <p:pic>
        <p:nvPicPr>
          <p:cNvPr id="10" name="Immagin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74437" y="306072"/>
            <a:ext cx="697085" cy="584072"/>
          </a:xfrm>
          <a:prstGeom prst="rect">
            <a:avLst/>
          </a:prstGeom>
          <a:solidFill>
            <a:schemeClr val="bg1"/>
          </a:solidFill>
        </p:spPr>
      </p:pic>
      <p:sp>
        <p:nvSpPr>
          <p:cNvPr id="2" name="Rettangolo 1">
            <a:extLst>
              <a:ext uri="{FF2B5EF4-FFF2-40B4-BE49-F238E27FC236}">
                <a16:creationId xmlns:a16="http://schemas.microsoft.com/office/drawing/2014/main" id="{1DA854E5-F8E4-A680-1C61-69B1EDE737CF}"/>
              </a:ext>
            </a:extLst>
          </p:cNvPr>
          <p:cNvSpPr/>
          <p:nvPr/>
        </p:nvSpPr>
        <p:spPr>
          <a:xfrm>
            <a:off x="2539525" y="528980"/>
            <a:ext cx="6033383" cy="292901"/>
          </a:xfrm>
          <a:prstGeom prst="rect">
            <a:avLst/>
          </a:prstGeom>
        </p:spPr>
        <p:txBody>
          <a:bodyPr wrap="none">
            <a:spAutoFit/>
          </a:bodyPr>
          <a:lstStyle/>
          <a:p>
            <a:pPr algn="just">
              <a:lnSpc>
                <a:spcPts val="1100"/>
              </a:lnSpc>
              <a:spcAft>
                <a:spcPts val="0"/>
              </a:spcAft>
              <a:tabLst>
                <a:tab pos="231775" algn="l"/>
              </a:tabLst>
            </a:pPr>
            <a:r>
              <a:rPr lang="en-US" sz="2800" b="1" dirty="0">
                <a:solidFill>
                  <a:srgbClr val="FF0000"/>
                </a:solidFill>
                <a:latin typeface="Calibri" panose="020F0502020204030204" pitchFamily="34" charset="0"/>
                <a:ea typeface="Garamond" panose="02020404030301010803" pitchFamily="18" charset="0"/>
                <a:cs typeface="Calibri" panose="020F0502020204030204" pitchFamily="34" charset="0"/>
              </a:rPr>
              <a:t>Earth Moon Mars (EMM) NPRR Project </a:t>
            </a:r>
            <a:endParaRPr lang="it-IT"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EFF62243-077A-55E5-FBAC-869535D7732E}"/>
              </a:ext>
            </a:extLst>
          </p:cNvPr>
          <p:cNvSpPr txBox="1"/>
          <p:nvPr/>
        </p:nvSpPr>
        <p:spPr>
          <a:xfrm>
            <a:off x="8052812" y="6495637"/>
            <a:ext cx="3384388" cy="369332"/>
          </a:xfrm>
          <a:prstGeom prst="rect">
            <a:avLst/>
          </a:prstGeom>
          <a:solidFill>
            <a:schemeClr val="bg1"/>
          </a:solidFill>
          <a:ln>
            <a:noFill/>
          </a:ln>
        </p:spPr>
        <p:txBody>
          <a:bodyPr wrap="none" rtlCol="0">
            <a:spAutoFit/>
          </a:bodyPr>
          <a:lstStyle/>
          <a:p>
            <a:pPr algn="ctr"/>
            <a:r>
              <a:rPr lang="it-IT" i="1" dirty="0"/>
              <a:t>Francesca Esposito, INAF-</a:t>
            </a:r>
            <a:r>
              <a:rPr lang="it-IT" i="1" dirty="0" err="1"/>
              <a:t>OACn</a:t>
            </a:r>
            <a:endParaRPr lang="en-US" i="1" dirty="0"/>
          </a:p>
        </p:txBody>
      </p:sp>
    </p:spTree>
    <p:extLst>
      <p:ext uri="{BB962C8B-B14F-4D97-AF65-F5344CB8AC3E}">
        <p14:creationId xmlns:p14="http://schemas.microsoft.com/office/powerpoint/2010/main" val="3140348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B6AB4AF-1EE9-5632-EC9F-7B808D2F97A8}"/>
              </a:ext>
            </a:extLst>
          </p:cNvPr>
          <p:cNvSpPr txBox="1"/>
          <p:nvPr/>
        </p:nvSpPr>
        <p:spPr>
          <a:xfrm>
            <a:off x="463899" y="626539"/>
            <a:ext cx="11605846" cy="1938992"/>
          </a:xfrm>
          <a:prstGeom prst="rect">
            <a:avLst/>
          </a:prstGeom>
          <a:noFill/>
        </p:spPr>
        <p:txBody>
          <a:bodyPr wrap="square">
            <a:spAutoFit/>
          </a:bodyPr>
          <a:lstStyle/>
          <a:p>
            <a:pPr algn="just"/>
            <a:r>
              <a:rPr lang="it-IT" sz="2000" b="1" i="0" u="none" strike="noStrike" baseline="0" dirty="0"/>
              <a:t>EMM</a:t>
            </a:r>
            <a:r>
              <a:rPr lang="it-IT" sz="2000" b="0" i="0" u="none" strike="noStrike" baseline="0" dirty="0"/>
              <a:t> (Proposta: IR0000038) è finanziato dall’Unione Europea e approvato dal Ministero dell’Università a seguito dell’ Avviso pubblico n. 3264 del 28/12/2021 per la presentazione di proposte progettuali per “Rafforzamento e creazione di Infrastrutture di Ricerca” da finanziare nell’ambito del PNRR Missione 4, “Istruzione e Ricerca” – Componente 2, “Dalla ricerca all’impresa” – Linea di investimento 3.1, “Fondo per la realizzazione di un sistema integrato di infrastrutture di ricerca e innovazione”, con un contributo complessivo di 29.999.819€, </a:t>
            </a:r>
            <a:r>
              <a:rPr lang="it-IT" sz="2000" b="1" i="0" u="none" strike="noStrike" baseline="0" dirty="0"/>
              <a:t>di cui 5,899,773.03 € per INAF</a:t>
            </a:r>
            <a:r>
              <a:rPr lang="it-IT" sz="2000" i="0" u="none" strike="noStrike" baseline="0" dirty="0"/>
              <a:t>.</a:t>
            </a:r>
            <a:endParaRPr lang="it-IT" sz="2000" dirty="0"/>
          </a:p>
        </p:txBody>
      </p:sp>
      <p:sp>
        <p:nvSpPr>
          <p:cNvPr id="7" name="CasellaDiTesto 6">
            <a:extLst>
              <a:ext uri="{FF2B5EF4-FFF2-40B4-BE49-F238E27FC236}">
                <a16:creationId xmlns:a16="http://schemas.microsoft.com/office/drawing/2014/main" id="{DAB296C3-5C17-831B-D8AE-59CFC153EBB6}"/>
              </a:ext>
            </a:extLst>
          </p:cNvPr>
          <p:cNvSpPr txBox="1"/>
          <p:nvPr/>
        </p:nvSpPr>
        <p:spPr>
          <a:xfrm>
            <a:off x="703385" y="2507753"/>
            <a:ext cx="11366360" cy="3908762"/>
          </a:xfrm>
          <a:prstGeom prst="rect">
            <a:avLst/>
          </a:prstGeom>
          <a:noFill/>
        </p:spPr>
        <p:txBody>
          <a:bodyPr wrap="square">
            <a:spAutoFit/>
          </a:bodyPr>
          <a:lstStyle/>
          <a:p>
            <a:pPr algn="just"/>
            <a:r>
              <a:rPr lang="it-IT" b="0" i="0" u="none" strike="noStrike" baseline="0" dirty="0"/>
              <a:t>Strumentazione per l'Infrastruttura Lunare</a:t>
            </a:r>
          </a:p>
          <a:p>
            <a:pPr algn="just"/>
            <a:r>
              <a:rPr lang="it-IT" b="1" i="0" u="sng" strike="noStrike" baseline="0" dirty="0"/>
              <a:t>Dieci strumenti</a:t>
            </a:r>
            <a:r>
              <a:rPr lang="it-IT" b="1" i="0" u="none" strike="noStrike" baseline="0" dirty="0"/>
              <a:t> </a:t>
            </a:r>
            <a:r>
              <a:rPr lang="it-IT" b="0" i="0" u="none" strike="noStrike" baseline="0" dirty="0"/>
              <a:t>per colmare lacune nella conoscenza scientifica e creare un osservatorio multidisciplinare italiano sulla Luna. Da sviluppare, a vari livelli TRL:</a:t>
            </a:r>
          </a:p>
          <a:p>
            <a:pPr algn="just"/>
            <a:r>
              <a:rPr lang="it-IT" b="0" i="0" u="none" strike="noStrike" baseline="0" dirty="0"/>
              <a:t>- LEM-X: un </a:t>
            </a:r>
            <a:r>
              <a:rPr lang="it-IT" b="0" i="0" u="none" strike="noStrike" baseline="0" dirty="0" err="1"/>
              <a:t>All</a:t>
            </a:r>
            <a:r>
              <a:rPr lang="it-IT" b="0" i="0" u="none" strike="noStrike" baseline="0" dirty="0"/>
              <a:t> Sky Monitor che opera in un'ampia gamma di energie, da 2 </a:t>
            </a:r>
            <a:r>
              <a:rPr lang="it-IT" b="0" i="0" u="none" strike="noStrike" baseline="0" dirty="0" err="1"/>
              <a:t>keV</a:t>
            </a:r>
            <a:r>
              <a:rPr lang="it-IT" b="0" i="0" u="none" strike="noStrike" baseline="0" dirty="0"/>
              <a:t> a 1 MeV su tutto il cielo, per monitorare i transienti in X/gamma. Resp. </a:t>
            </a:r>
            <a:r>
              <a:rPr lang="it-IT" b="1" i="0" u="none" strike="noStrike" baseline="0" dirty="0"/>
              <a:t>INAF-IAPS</a:t>
            </a:r>
            <a:r>
              <a:rPr lang="it-IT" b="0" i="0" u="none" strike="noStrike" baseline="0" dirty="0"/>
              <a:t>.</a:t>
            </a:r>
          </a:p>
          <a:p>
            <a:pPr algn="just"/>
            <a:r>
              <a:rPr lang="it-IT" b="0" i="0" u="none" strike="noStrike" baseline="0" dirty="0"/>
              <a:t>- LUNAPOL: un polarimetro per il rilevamento della polarizzazione interstellare. Resp. </a:t>
            </a:r>
            <a:r>
              <a:rPr lang="it-IT" b="0" i="0" u="none" strike="noStrike" baseline="0" dirty="0" err="1"/>
              <a:t>UniSapienza</a:t>
            </a:r>
            <a:r>
              <a:rPr lang="it-IT" b="0" i="0" u="none" strike="noStrike" baseline="0" dirty="0"/>
              <a:t>/</a:t>
            </a:r>
            <a:r>
              <a:rPr lang="it-IT" b="1" i="0" u="none" strike="noStrike" baseline="0" dirty="0"/>
              <a:t>INAF-IAPS</a:t>
            </a:r>
            <a:r>
              <a:rPr lang="it-IT" b="0" i="0" u="none" strike="noStrike" baseline="0" dirty="0"/>
              <a:t>.</a:t>
            </a:r>
          </a:p>
          <a:p>
            <a:pPr algn="just"/>
            <a:r>
              <a:rPr lang="it-IT" b="0" i="0" u="none" strike="noStrike" baseline="0" dirty="0"/>
              <a:t>- </a:t>
            </a:r>
            <a:r>
              <a:rPr lang="it-IT" sz="1600" b="0" i="0" u="none" strike="noStrike" baseline="0" dirty="0"/>
              <a:t>Due strumenti per l'osservazione della Terra: LETO, che include uno spettro-radiometro a trasformata di Fourier (LETO-FTS) e uno studio di fattibilità per un </a:t>
            </a:r>
            <a:r>
              <a:rPr lang="it-IT" sz="1600" b="0" i="0" u="none" strike="noStrike" baseline="0" dirty="0" err="1"/>
              <a:t>imager</a:t>
            </a:r>
            <a:r>
              <a:rPr lang="it-IT" sz="1600" b="0" i="0" u="none" strike="noStrike" baseline="0" dirty="0"/>
              <a:t> (LETO-IMG); e </a:t>
            </a:r>
            <a:r>
              <a:rPr lang="it-IT" sz="1600" b="0" i="0" u="none" strike="noStrike" baseline="0" dirty="0" err="1"/>
              <a:t>MaTEO</a:t>
            </a:r>
            <a:r>
              <a:rPr lang="it-IT" sz="1600" b="0" i="0" u="none" strike="noStrike" baseline="0" dirty="0"/>
              <a:t>, uno studio di fattibilità di un radiometro </a:t>
            </a:r>
            <a:r>
              <a:rPr lang="it-IT" sz="1600" b="0" i="0" u="none" strike="noStrike" baseline="0" dirty="0" err="1"/>
              <a:t>subTHz</a:t>
            </a:r>
            <a:r>
              <a:rPr lang="it-IT" sz="1600" b="0" i="0" u="none" strike="noStrike" baseline="0" dirty="0"/>
              <a:t> per osservazioni basate sulla Luna. Resp. CNR.</a:t>
            </a:r>
          </a:p>
          <a:p>
            <a:pPr algn="just"/>
            <a:r>
              <a:rPr lang="it-IT" b="0" i="0" u="none" strike="noStrike" baseline="0" dirty="0"/>
              <a:t>- Sei strumenti per monitorare le caratteristiche e l'ambiente lunare: la camera pancromatica PANCAM (</a:t>
            </a:r>
            <a:r>
              <a:rPr lang="it-IT" b="1" i="0" u="none" strike="noStrike" baseline="0" dirty="0"/>
              <a:t>INAF-OAPD</a:t>
            </a:r>
            <a:r>
              <a:rPr lang="it-IT" b="0" i="0" u="none" strike="noStrike" baseline="0" dirty="0"/>
              <a:t>), il sismografo LISS (</a:t>
            </a:r>
            <a:r>
              <a:rPr lang="it-IT" b="1" i="0" u="none" strike="noStrike" baseline="0" dirty="0"/>
              <a:t>INAF-IAPS</a:t>
            </a:r>
            <a:r>
              <a:rPr lang="it-IT" b="0" i="0" u="none" strike="noStrike" baseline="0" dirty="0"/>
              <a:t>), MUAM: un dispositivo ottico per la determinazione dell'irradianza solare diretta e dell'albedo nelle tre bande UV, UV-A, UV-B e UV-C (</a:t>
            </a:r>
            <a:r>
              <a:rPr lang="it-IT" b="1" i="0" u="none" strike="noStrike" baseline="0" dirty="0"/>
              <a:t>INAF-OAS</a:t>
            </a:r>
            <a:r>
              <a:rPr lang="it-IT" b="0" i="0" u="none" strike="noStrike" baseline="0" dirty="0"/>
              <a:t>), due sistemi complementari per lo studio della polvere in sospensione sulla superficie lunare: LD GRIDS (</a:t>
            </a:r>
            <a:r>
              <a:rPr lang="it-IT" b="1" i="0" u="none" strike="noStrike" baseline="0" dirty="0"/>
              <a:t>INAF-OACN</a:t>
            </a:r>
            <a:r>
              <a:rPr lang="it-IT" b="0" i="0" u="none" strike="noStrike" baseline="0" dirty="0"/>
              <a:t>) e DEC (</a:t>
            </a:r>
            <a:r>
              <a:rPr lang="it-IT" b="1" i="0" u="none" strike="noStrike" baseline="0" dirty="0"/>
              <a:t>INAF-IAPS</a:t>
            </a:r>
            <a:r>
              <a:rPr lang="it-IT" b="0" i="0" u="none" strike="noStrike" baseline="0" dirty="0"/>
              <a:t>) e il sensore SXRM per monitorare l'emissione di raggi X dai brillamenti solari, anche per lo </a:t>
            </a:r>
            <a:r>
              <a:rPr lang="it-IT" b="0" i="0" u="none" strike="noStrike" baseline="0" dirty="0" err="1"/>
              <a:t>space</a:t>
            </a:r>
            <a:r>
              <a:rPr lang="it-IT" b="0" i="0" u="none" strike="noStrike" baseline="0" dirty="0"/>
              <a:t> </a:t>
            </a:r>
            <a:r>
              <a:rPr lang="it-IT" b="0" i="0" u="none" strike="noStrike" baseline="0" dirty="0" err="1"/>
              <a:t>weather</a:t>
            </a:r>
            <a:r>
              <a:rPr lang="it-IT" b="0" i="0" u="none" strike="noStrike" baseline="0" dirty="0"/>
              <a:t> (</a:t>
            </a:r>
            <a:r>
              <a:rPr lang="it-IT" b="1" i="0" u="none" strike="noStrike" baseline="0" dirty="0"/>
              <a:t>INAF-OATO</a:t>
            </a:r>
            <a:r>
              <a:rPr lang="it-IT" b="0" i="0" u="none" strike="noStrike" baseline="0" dirty="0"/>
              <a:t>).</a:t>
            </a:r>
            <a:endParaRPr lang="it-IT" dirty="0"/>
          </a:p>
        </p:txBody>
      </p:sp>
      <p:pic>
        <p:nvPicPr>
          <p:cNvPr id="8" name="Immagine 7">
            <a:extLst>
              <a:ext uri="{FF2B5EF4-FFF2-40B4-BE49-F238E27FC236}">
                <a16:creationId xmlns:a16="http://schemas.microsoft.com/office/drawing/2014/main" id="{38E53024-898C-9FFC-C810-4B9941C7F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9" name="Sottotitolo 2">
            <a:extLst>
              <a:ext uri="{FF2B5EF4-FFF2-40B4-BE49-F238E27FC236}">
                <a16:creationId xmlns:a16="http://schemas.microsoft.com/office/drawing/2014/main" id="{1415A3C7-B27B-C4F4-C46E-BCD3B5A6BE2D}"/>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10" name="CasellaDiTesto 9">
            <a:extLst>
              <a:ext uri="{FF2B5EF4-FFF2-40B4-BE49-F238E27FC236}">
                <a16:creationId xmlns:a16="http://schemas.microsoft.com/office/drawing/2014/main" id="{2E79A08C-9D86-0871-6DD1-142750CB66A9}"/>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11" name="Sottotitolo 2">
            <a:extLst>
              <a:ext uri="{FF2B5EF4-FFF2-40B4-BE49-F238E27FC236}">
                <a16:creationId xmlns:a16="http://schemas.microsoft.com/office/drawing/2014/main" id="{E78ECEF1-73B0-4D10-8128-97B6E8566527}"/>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Luna</a:t>
            </a:r>
            <a:endParaRPr lang="it-IT" u="sng" cap="small" dirty="0"/>
          </a:p>
        </p:txBody>
      </p:sp>
    </p:spTree>
    <p:extLst>
      <p:ext uri="{BB962C8B-B14F-4D97-AF65-F5344CB8AC3E}">
        <p14:creationId xmlns:p14="http://schemas.microsoft.com/office/powerpoint/2010/main" val="4071309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67E823-6972-419F-91B7-064482F1DF18}"/>
              </a:ext>
            </a:extLst>
          </p:cNvPr>
          <p:cNvSpPr>
            <a:spLocks noGrp="1"/>
          </p:cNvSpPr>
          <p:nvPr>
            <p:ph type="ctrTitle"/>
          </p:nvPr>
        </p:nvSpPr>
        <p:spPr>
          <a:xfrm>
            <a:off x="1" y="430065"/>
            <a:ext cx="12191999" cy="986118"/>
          </a:xfrm>
        </p:spPr>
        <p:txBody>
          <a:bodyPr>
            <a:normAutofit/>
          </a:bodyPr>
          <a:lstStyle/>
          <a:p>
            <a:r>
              <a:rPr lang="en-US" sz="4000" b="1" dirty="0"/>
              <a:t>DEC &amp; MOVIDA </a:t>
            </a:r>
            <a:r>
              <a:rPr lang="en-US" sz="2800" b="1" u="sng" dirty="0"/>
              <a:t>(P.I. E. </a:t>
            </a:r>
            <a:r>
              <a:rPr lang="en-US" sz="2800" b="1" u="sng" dirty="0" err="1"/>
              <a:t>Palomba</a:t>
            </a:r>
            <a:r>
              <a:rPr lang="en-US" sz="2800" b="1" u="sng" dirty="0"/>
              <a:t>)</a:t>
            </a:r>
            <a:br>
              <a:rPr lang="en-US" sz="1600" u="sng" dirty="0"/>
            </a:br>
            <a:r>
              <a:rPr lang="it-IT" sz="2400" b="1" i="1" dirty="0"/>
              <a:t>Origine ed evoluzione dei pianeti, satelliti e piccoli corpi</a:t>
            </a:r>
            <a:endParaRPr lang="en-NL" b="1" i="1" u="sng" dirty="0"/>
          </a:p>
        </p:txBody>
      </p:sp>
      <p:pic>
        <p:nvPicPr>
          <p:cNvPr id="5" name="Immagine 4">
            <a:extLst>
              <a:ext uri="{FF2B5EF4-FFF2-40B4-BE49-F238E27FC236}">
                <a16:creationId xmlns:a16="http://schemas.microsoft.com/office/drawing/2014/main" id="{7AFCE19B-3CE8-4F8A-AB60-87C533D625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388"/>
            <a:ext cx="1498862" cy="994737"/>
          </a:xfrm>
          <a:prstGeom prst="rect">
            <a:avLst/>
          </a:prstGeom>
        </p:spPr>
      </p:pic>
      <p:sp>
        <p:nvSpPr>
          <p:cNvPr id="13" name="Rettangolo 12">
            <a:extLst>
              <a:ext uri="{FF2B5EF4-FFF2-40B4-BE49-F238E27FC236}">
                <a16:creationId xmlns:a16="http://schemas.microsoft.com/office/drawing/2014/main" id="{6B2DF266-DBA2-4742-A27D-FDB0B81E8742}"/>
              </a:ext>
            </a:extLst>
          </p:cNvPr>
          <p:cNvSpPr/>
          <p:nvPr/>
        </p:nvSpPr>
        <p:spPr>
          <a:xfrm>
            <a:off x="421341" y="1488121"/>
            <a:ext cx="11349318" cy="4939814"/>
          </a:xfrm>
          <a:prstGeom prst="rect">
            <a:avLst/>
          </a:prstGeom>
        </p:spPr>
        <p:txBody>
          <a:bodyPr wrap="square">
            <a:spAutoFit/>
          </a:bodyPr>
          <a:lstStyle/>
          <a:p>
            <a:pPr algn="just">
              <a:lnSpc>
                <a:spcPct val="150000"/>
              </a:lnSpc>
            </a:pPr>
            <a:r>
              <a:rPr lang="en-US" dirty="0"/>
              <a:t>INAF is involved in the development of two payloads for lunar applications, both based on piezoelectric microbalances:</a:t>
            </a:r>
          </a:p>
          <a:p>
            <a:pPr marL="285750" indent="-285750" algn="just">
              <a:buFont typeface="Arial" panose="020B0604020202020204" pitchFamily="34" charset="0"/>
              <a:buChar char="•"/>
            </a:pPr>
            <a:r>
              <a:rPr lang="en-US" b="1" dirty="0"/>
              <a:t>DEC (Dust Electrostatic Collector) </a:t>
            </a:r>
            <a:r>
              <a:rPr lang="en-US" dirty="0"/>
              <a:t>is an innovative piezoelectric microbalance, equipped with a capacitor that generates an electric field to attract charged lunar dust particles (&lt;10 µm), capable of evaluating their q/m (TRL is 3-4). </a:t>
            </a:r>
          </a:p>
          <a:p>
            <a:pPr algn="just"/>
            <a:r>
              <a:rPr lang="en-US" dirty="0"/>
              <a:t>DEC development is funded by PNRR 2022 EMM (Earth-Moon-Mars) project.</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b="1" dirty="0"/>
              <a:t>MOVIDA (</a:t>
            </a:r>
            <a:r>
              <a:rPr lang="en-US" b="1" dirty="0" err="1"/>
              <a:t>MOon</a:t>
            </a:r>
            <a:r>
              <a:rPr lang="en-US" b="1" dirty="0"/>
              <a:t> Volatile Investigator and Dust </a:t>
            </a:r>
            <a:r>
              <a:rPr lang="en-US" b="1" dirty="0" err="1"/>
              <a:t>Analyser</a:t>
            </a:r>
            <a:r>
              <a:rPr lang="en-US" b="1" dirty="0"/>
              <a:t>) </a:t>
            </a:r>
            <a:r>
              <a:rPr lang="en-US" dirty="0"/>
              <a:t>is composed by two sensor heads, one devoted to measure the dust concentration and the volatile content in the lunar dust and detect the possible presence of water ice, the second is devoted to the assessment of the electrical properties of the lunar levitating dust, and a controller to manage both sensor heads.</a:t>
            </a:r>
          </a:p>
          <a:p>
            <a:pPr algn="just"/>
            <a:r>
              <a:rPr lang="en-US" dirty="0"/>
              <a:t>MOVIDA activities are funded by ASI</a:t>
            </a:r>
            <a:r>
              <a:rPr lang="en-GB" dirty="0"/>
              <a:t> and aim at the development of a breadboard (TRL 5) of both sensor heads and controller.</a:t>
            </a:r>
          </a:p>
          <a:p>
            <a:pPr algn="just"/>
            <a:endParaRPr lang="it-IT" b="1" dirty="0"/>
          </a:p>
          <a:p>
            <a:pPr algn="just"/>
            <a:r>
              <a:rPr lang="it-IT" dirty="0"/>
              <a:t>The team </a:t>
            </a:r>
            <a:r>
              <a:rPr lang="it-IT" dirty="0" err="1"/>
              <a:t>is</a:t>
            </a:r>
            <a:r>
              <a:rPr lang="it-IT" dirty="0"/>
              <a:t> </a:t>
            </a:r>
            <a:r>
              <a:rPr lang="it-IT" dirty="0" err="1"/>
              <a:t>composed</a:t>
            </a:r>
            <a:r>
              <a:rPr lang="it-IT" dirty="0"/>
              <a:t> by:</a:t>
            </a:r>
          </a:p>
          <a:p>
            <a:pPr marL="285750" indent="-285750" algn="just">
              <a:buFont typeface="Arial" panose="020B0604020202020204" pitchFamily="34" charset="0"/>
              <a:buChar char="•"/>
            </a:pPr>
            <a:r>
              <a:rPr lang="it-IT" dirty="0"/>
              <a:t>INAF-IAPS</a:t>
            </a:r>
          </a:p>
          <a:p>
            <a:pPr marL="285750" indent="-285750" algn="just">
              <a:buFont typeface="Arial" panose="020B0604020202020204" pitchFamily="34" charset="0"/>
              <a:buChar char="•"/>
            </a:pPr>
            <a:r>
              <a:rPr lang="it-IT" dirty="0"/>
              <a:t>CNR-IIA</a:t>
            </a:r>
          </a:p>
          <a:p>
            <a:pPr marL="285750" indent="-285750" algn="just">
              <a:buFont typeface="Arial" panose="020B0604020202020204" pitchFamily="34" charset="0"/>
              <a:buChar char="•"/>
            </a:pPr>
            <a:r>
              <a:rPr lang="it-IT" dirty="0"/>
              <a:t>Politecnico di Milano</a:t>
            </a:r>
          </a:p>
        </p:txBody>
      </p:sp>
      <p:pic>
        <p:nvPicPr>
          <p:cNvPr id="11" name="Immagine 10" descr="Immagine che contiene testo&#10;&#10;Descrizione generata automaticamente">
            <a:extLst>
              <a:ext uri="{FF2B5EF4-FFF2-40B4-BE49-F238E27FC236}">
                <a16:creationId xmlns:a16="http://schemas.microsoft.com/office/drawing/2014/main" id="{7465566C-281C-40B7-8751-0621670EBC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29000" y="72797"/>
            <a:ext cx="1242040" cy="600865"/>
          </a:xfrm>
          <a:prstGeom prst="rect">
            <a:avLst/>
          </a:prstGeom>
        </p:spPr>
      </p:pic>
      <p:pic>
        <p:nvPicPr>
          <p:cNvPr id="14" name="Immagine 13" descr="Immagine che contiene testo&#10;&#10;Descrizione generata automaticamente">
            <a:extLst>
              <a:ext uri="{FF2B5EF4-FFF2-40B4-BE49-F238E27FC236}">
                <a16:creationId xmlns:a16="http://schemas.microsoft.com/office/drawing/2014/main" id="{5A6038FD-9B12-4428-B1B7-EB3B33611C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71040" y="72797"/>
            <a:ext cx="1720960" cy="642598"/>
          </a:xfrm>
          <a:prstGeom prst="rect">
            <a:avLst/>
          </a:prstGeom>
        </p:spPr>
      </p:pic>
      <p:pic>
        <p:nvPicPr>
          <p:cNvPr id="7" name="Immagine 6">
            <a:extLst>
              <a:ext uri="{FF2B5EF4-FFF2-40B4-BE49-F238E27FC236}">
                <a16:creationId xmlns:a16="http://schemas.microsoft.com/office/drawing/2014/main" id="{952CC887-0483-4FA1-80CC-AAF92974BDB7}"/>
              </a:ext>
            </a:extLst>
          </p:cNvPr>
          <p:cNvPicPr/>
          <p:nvPr/>
        </p:nvPicPr>
        <p:blipFill>
          <a:blip r:embed="rId5"/>
          <a:stretch>
            <a:fillRect/>
          </a:stretch>
        </p:blipFill>
        <p:spPr>
          <a:xfrm>
            <a:off x="4699143" y="5314972"/>
            <a:ext cx="3791431" cy="1200329"/>
          </a:xfrm>
          <a:prstGeom prst="rect">
            <a:avLst/>
          </a:prstGeom>
        </p:spPr>
      </p:pic>
      <p:sp>
        <p:nvSpPr>
          <p:cNvPr id="3" name="CasellaDiTesto 2"/>
          <p:cNvSpPr txBox="1"/>
          <p:nvPr/>
        </p:nvSpPr>
        <p:spPr>
          <a:xfrm>
            <a:off x="9540731" y="5157497"/>
            <a:ext cx="2167304" cy="1200329"/>
          </a:xfrm>
          <a:prstGeom prst="rect">
            <a:avLst/>
          </a:prstGeom>
          <a:noFill/>
        </p:spPr>
        <p:txBody>
          <a:bodyPr wrap="square" rtlCol="0">
            <a:spAutoFit/>
          </a:bodyPr>
          <a:lstStyle/>
          <a:p>
            <a:r>
              <a:rPr lang="en-GB" b="1" dirty="0"/>
              <a:t>Fig. 1. </a:t>
            </a:r>
            <a:r>
              <a:rPr lang="en-GB" dirty="0"/>
              <a:t>Electron gun able to generate the dust lofting process in vacuum chamber</a:t>
            </a:r>
          </a:p>
        </p:txBody>
      </p:sp>
      <p:sp>
        <p:nvSpPr>
          <p:cNvPr id="4" name="CasellaDiTesto 3">
            <a:extLst>
              <a:ext uri="{FF2B5EF4-FFF2-40B4-BE49-F238E27FC236}">
                <a16:creationId xmlns:a16="http://schemas.microsoft.com/office/drawing/2014/main" id="{B6AC414E-E577-0DAF-0CFF-F44AEAAB6EB6}"/>
              </a:ext>
            </a:extLst>
          </p:cNvPr>
          <p:cNvSpPr txBox="1"/>
          <p:nvPr/>
        </p:nvSpPr>
        <p:spPr>
          <a:xfrm>
            <a:off x="8922760" y="6515301"/>
            <a:ext cx="2568717" cy="369332"/>
          </a:xfrm>
          <a:prstGeom prst="rect">
            <a:avLst/>
          </a:prstGeom>
          <a:noFill/>
        </p:spPr>
        <p:txBody>
          <a:bodyPr wrap="none" rtlCol="0">
            <a:spAutoFit/>
          </a:bodyPr>
          <a:lstStyle/>
          <a:p>
            <a:pPr algn="ctr"/>
            <a:r>
              <a:rPr lang="it-IT" i="1" dirty="0"/>
              <a:t>Fabrizio Dirri, INAF-IAPS</a:t>
            </a:r>
            <a:endParaRPr lang="en-US" i="1" dirty="0"/>
          </a:p>
        </p:txBody>
      </p:sp>
    </p:spTree>
    <p:extLst>
      <p:ext uri="{BB962C8B-B14F-4D97-AF65-F5344CB8AC3E}">
        <p14:creationId xmlns:p14="http://schemas.microsoft.com/office/powerpoint/2010/main" val="409255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B3FA-847E-5AE4-4921-20EB9975243F}"/>
            </a:ext>
          </a:extLst>
        </p:cNvPr>
        <p:cNvGrpSpPr/>
        <p:nvPr/>
      </p:nvGrpSpPr>
      <p:grpSpPr>
        <a:xfrm>
          <a:off x="0" y="0"/>
          <a:ext cx="0" cy="0"/>
          <a:chOff x="0" y="0"/>
          <a:chExt cx="0" cy="0"/>
        </a:xfrm>
      </p:grpSpPr>
      <p:sp>
        <p:nvSpPr>
          <p:cNvPr id="28" name="Rettangolo 27">
            <a:extLst>
              <a:ext uri="{FF2B5EF4-FFF2-40B4-BE49-F238E27FC236}">
                <a16:creationId xmlns:a16="http://schemas.microsoft.com/office/drawing/2014/main" id="{7D41EE9D-0B2E-A55E-B42F-E5F8F2108C0C}"/>
              </a:ext>
            </a:extLst>
          </p:cNvPr>
          <p:cNvSpPr/>
          <p:nvPr/>
        </p:nvSpPr>
        <p:spPr>
          <a:xfrm>
            <a:off x="0" y="6159640"/>
            <a:ext cx="12192000" cy="708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magine 1">
            <a:extLst>
              <a:ext uri="{FF2B5EF4-FFF2-40B4-BE49-F238E27FC236}">
                <a16:creationId xmlns:a16="http://schemas.microsoft.com/office/drawing/2014/main" id="{6E6A61A6-6C79-1BEF-AC79-10A0043C3D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75216" y="306071"/>
            <a:ext cx="808911" cy="584071"/>
          </a:xfrm>
          <a:prstGeom prst="rect">
            <a:avLst/>
          </a:prstGeom>
        </p:spPr>
      </p:pic>
      <p:pic>
        <p:nvPicPr>
          <p:cNvPr id="5" name="Immagine 4">
            <a:extLst>
              <a:ext uri="{FF2B5EF4-FFF2-40B4-BE49-F238E27FC236}">
                <a16:creationId xmlns:a16="http://schemas.microsoft.com/office/drawing/2014/main" id="{9B77A2B2-67FE-A5FD-33A9-B68F66F588B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75490" y="307085"/>
            <a:ext cx="930705" cy="583058"/>
          </a:xfrm>
          <a:prstGeom prst="rect">
            <a:avLst/>
          </a:prstGeom>
        </p:spPr>
      </p:pic>
      <p:pic>
        <p:nvPicPr>
          <p:cNvPr id="9" name="Immagine 8">
            <a:extLst>
              <a:ext uri="{FF2B5EF4-FFF2-40B4-BE49-F238E27FC236}">
                <a16:creationId xmlns:a16="http://schemas.microsoft.com/office/drawing/2014/main" id="{D1ACDE58-DE24-6348-D1AE-4FCA3A1DC99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42163" y="306072"/>
            <a:ext cx="697085" cy="584072"/>
          </a:xfrm>
          <a:prstGeom prst="rect">
            <a:avLst/>
          </a:prstGeom>
          <a:solidFill>
            <a:schemeClr val="bg1"/>
          </a:solidFill>
        </p:spPr>
      </p:pic>
      <p:sp>
        <p:nvSpPr>
          <p:cNvPr id="11" name="CasellaDiTesto 10">
            <a:extLst>
              <a:ext uri="{FF2B5EF4-FFF2-40B4-BE49-F238E27FC236}">
                <a16:creationId xmlns:a16="http://schemas.microsoft.com/office/drawing/2014/main" id="{92F1BC27-B851-26D1-F74E-F1AF17CCF9DC}"/>
              </a:ext>
            </a:extLst>
          </p:cNvPr>
          <p:cNvSpPr txBox="1"/>
          <p:nvPr/>
        </p:nvSpPr>
        <p:spPr>
          <a:xfrm>
            <a:off x="208895" y="5424159"/>
            <a:ext cx="4488436" cy="1402756"/>
          </a:xfrm>
          <a:prstGeom prst="rect">
            <a:avLst/>
          </a:prstGeom>
          <a:noFill/>
        </p:spPr>
        <p:txBody>
          <a:bodyPr wrap="square" rtlCol="0">
            <a:spAutoFit/>
          </a:bodyPr>
          <a:lstStyle/>
          <a:p>
            <a:r>
              <a:rPr lang="en-US" sz="1400" b="1" dirty="0"/>
              <a:t>Diagnostics:</a:t>
            </a:r>
            <a:endParaRPr lang="en-US" sz="1400" dirty="0"/>
          </a:p>
          <a:p>
            <a:pPr marL="285750" indent="-285750">
              <a:buFont typeface="Arial" panose="020B0604020202020204" pitchFamily="34" charset="0"/>
              <a:buChar char="•"/>
            </a:pPr>
            <a:r>
              <a:rPr lang="en-US" sz="1400" b="1" dirty="0"/>
              <a:t>Environmental sensors: </a:t>
            </a:r>
          </a:p>
          <a:p>
            <a:r>
              <a:rPr lang="en-US" sz="1400" b="1" dirty="0"/>
              <a:t>            </a:t>
            </a:r>
            <a:r>
              <a:rPr lang="en-US" sz="1400" dirty="0"/>
              <a:t>Faraday cup, Langmuir probe</a:t>
            </a:r>
          </a:p>
          <a:p>
            <a:pPr marL="285750" indent="-285750">
              <a:buFont typeface="Arial" panose="020B0604020202020204" pitchFamily="34" charset="0"/>
              <a:buChar char="•"/>
            </a:pPr>
            <a:r>
              <a:rPr lang="en-US" sz="1400" b="1" dirty="0"/>
              <a:t>High frame rate and high-resolution </a:t>
            </a:r>
          </a:p>
          <a:p>
            <a:r>
              <a:rPr lang="en-US" sz="1400" b="1" dirty="0"/>
              <a:t>       camera</a:t>
            </a:r>
            <a:endParaRPr lang="en-US" sz="1400" dirty="0"/>
          </a:p>
          <a:p>
            <a:pPr marL="285750" lvl="0" indent="-285750" algn="just">
              <a:lnSpc>
                <a:spcPct val="115000"/>
              </a:lnSpc>
              <a:spcAft>
                <a:spcPts val="1000"/>
              </a:spcAft>
              <a:buFont typeface="Arial" panose="020B0604020202020204" pitchFamily="34" charset="0"/>
              <a:buChar char="•"/>
            </a:pPr>
            <a:endParaRPr lang="it-IT" sz="1400" u="none" strike="noStrike" dirty="0">
              <a:effectLst/>
              <a:latin typeface="Calibri" panose="020F0502020204030204" pitchFamily="34" charset="0"/>
              <a:ea typeface="Arial" panose="020B0604020202020204" pitchFamily="34" charset="0"/>
              <a:cs typeface="Calibri" panose="020F0502020204030204" pitchFamily="34" charset="0"/>
            </a:endParaRPr>
          </a:p>
        </p:txBody>
      </p:sp>
      <p:sp>
        <p:nvSpPr>
          <p:cNvPr id="24" name="Title 1">
            <a:extLst>
              <a:ext uri="{FF2B5EF4-FFF2-40B4-BE49-F238E27FC236}">
                <a16:creationId xmlns:a16="http://schemas.microsoft.com/office/drawing/2014/main" id="{402A9F8F-8B04-003A-0501-5A3710B0ED38}"/>
              </a:ext>
            </a:extLst>
          </p:cNvPr>
          <p:cNvSpPr txBox="1">
            <a:spLocks/>
          </p:cNvSpPr>
          <p:nvPr/>
        </p:nvSpPr>
        <p:spPr>
          <a:xfrm>
            <a:off x="1" y="1212741"/>
            <a:ext cx="3416436" cy="646203"/>
          </a:xfrm>
          <a:prstGeom prst="rect">
            <a:avLst/>
          </a:prstGeom>
        </p:spPr>
        <p:txBody>
          <a:bodyPr vert="horz" lIns="91440" tIns="45720" rIns="91440" bIns="45720" rtlCol="0" anchor="t">
            <a:noAutofit/>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pPr algn="ctr"/>
            <a:r>
              <a:rPr lang="en-US" sz="1800" dirty="0">
                <a:solidFill>
                  <a:srgbClr val="002060"/>
                </a:solidFill>
                <a:latin typeface="+mn-lt"/>
              </a:rPr>
              <a:t>The EARTH MOON MARS (EMM) </a:t>
            </a:r>
          </a:p>
          <a:p>
            <a:pPr algn="ctr"/>
            <a:r>
              <a:rPr lang="en-US" sz="1800" dirty="0">
                <a:solidFill>
                  <a:srgbClr val="002060"/>
                </a:solidFill>
                <a:latin typeface="+mn-lt"/>
              </a:rPr>
              <a:t>PNRR project</a:t>
            </a:r>
          </a:p>
        </p:txBody>
      </p:sp>
      <p:sp>
        <p:nvSpPr>
          <p:cNvPr id="27" name="Rectangle 2">
            <a:extLst>
              <a:ext uri="{FF2B5EF4-FFF2-40B4-BE49-F238E27FC236}">
                <a16:creationId xmlns:a16="http://schemas.microsoft.com/office/drawing/2014/main" id="{15C3B33C-9A86-1CDE-EAEA-A96E762AD1B7}"/>
              </a:ext>
            </a:extLst>
          </p:cNvPr>
          <p:cNvSpPr>
            <a:spLocks noChangeArrowheads="1"/>
          </p:cNvSpPr>
          <p:nvPr/>
        </p:nvSpPr>
        <p:spPr bwMode="auto">
          <a:xfrm>
            <a:off x="211014" y="3573634"/>
            <a:ext cx="31704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GB" sz="1400" b="1" i="0" u="none" strike="noStrike" cap="none" normalizeH="0" baseline="0" noProof="0" dirty="0">
                <a:ln>
                  <a:noFill/>
                </a:ln>
                <a:solidFill>
                  <a:schemeClr val="tx1"/>
                </a:solidFill>
                <a:effectLst/>
              </a:rPr>
              <a:t>Characteristics: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solidFill>
                  <a:schemeClr val="tx1"/>
                </a:solidFill>
                <a:effectLst/>
              </a:rPr>
              <a:t>Vacuum conditions:</a:t>
            </a:r>
            <a:r>
              <a:rPr kumimoji="0" lang="en-GB" sz="1400" b="0" i="0" u="none" strike="noStrike" cap="none" normalizeH="0" baseline="0" noProof="0" dirty="0">
                <a:ln>
                  <a:noFill/>
                </a:ln>
                <a:solidFill>
                  <a:schemeClr val="tx1"/>
                </a:solidFill>
                <a:effectLst/>
              </a:rPr>
              <a:t> 10</a:t>
            </a:r>
            <a:r>
              <a:rPr kumimoji="0" lang="en-GB" sz="1400" b="0" i="0" u="none" strike="noStrike" cap="none" normalizeH="0" baseline="30000" noProof="0" dirty="0">
                <a:ln>
                  <a:noFill/>
                </a:ln>
                <a:solidFill>
                  <a:schemeClr val="tx1"/>
                </a:solidFill>
                <a:effectLst/>
              </a:rPr>
              <a:t>-6</a:t>
            </a:r>
            <a:r>
              <a:rPr kumimoji="0" lang="en-GB" sz="1400" b="0" i="0" u="none" strike="noStrike" cap="none" normalizeH="0" baseline="0" noProof="0" dirty="0">
                <a:ln>
                  <a:noFill/>
                </a:ln>
                <a:solidFill>
                  <a:schemeClr val="tx1"/>
                </a:solidFill>
                <a:effectLst/>
              </a:rPr>
              <a:t> mbar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solidFill>
                  <a:schemeClr val="tx1"/>
                </a:solidFill>
                <a:effectLst/>
              </a:rPr>
              <a:t>Temperature:</a:t>
            </a:r>
            <a:r>
              <a:rPr kumimoji="0" lang="en-GB" sz="1400" b="0" i="0" u="none" strike="noStrike" cap="none" normalizeH="0" baseline="0" noProof="0" dirty="0">
                <a:ln>
                  <a:noFill/>
                </a:ln>
                <a:solidFill>
                  <a:schemeClr val="tx1"/>
                </a:solidFill>
                <a:effectLst/>
              </a:rPr>
              <a:t> −150 °C ≤ T ≤ +150 °C</a:t>
            </a:r>
          </a:p>
          <a:p>
            <a:pPr marL="285750" lvl="0" indent="-285750" eaLnBrk="0" fontAlgn="base" hangingPunct="0">
              <a:spcBef>
                <a:spcPct val="0"/>
              </a:spcBef>
              <a:spcAft>
                <a:spcPct val="0"/>
              </a:spcAft>
              <a:buFont typeface="Arial" panose="020B0604020202020204" pitchFamily="34" charset="0"/>
              <a:buChar char="•"/>
            </a:pPr>
            <a:r>
              <a:rPr kumimoji="0" lang="en-GB" sz="1400" b="1" i="0" u="none" strike="noStrike" cap="none" normalizeH="0" baseline="0" noProof="0" dirty="0">
                <a:ln>
                  <a:noFill/>
                </a:ln>
                <a:solidFill>
                  <a:schemeClr val="tx1"/>
                </a:solidFill>
                <a:effectLst/>
              </a:rPr>
              <a:t>UV radiation:</a:t>
            </a:r>
            <a:r>
              <a:rPr kumimoji="0" lang="en-GB" sz="1400" b="0" i="0" u="none" strike="noStrike" cap="none" normalizeH="0" baseline="0" noProof="0" dirty="0">
                <a:ln>
                  <a:noFill/>
                </a:ln>
                <a:solidFill>
                  <a:schemeClr val="tx1"/>
                </a:solidFill>
                <a:effectLst/>
              </a:rPr>
              <a:t> λ = </a:t>
            </a:r>
            <a:r>
              <a:rPr lang="en-GB" sz="1400" dirty="0"/>
              <a:t>162 nm, 172 nm</a:t>
            </a:r>
            <a:endParaRPr kumimoji="0" lang="en-GB" sz="1400" b="0" i="0" u="none" strike="noStrike" cap="none" normalizeH="0" baseline="0" noProof="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solidFill>
                  <a:schemeClr val="tx1"/>
                </a:solidFill>
                <a:effectLst/>
              </a:rPr>
              <a:t>Solar wind:</a:t>
            </a:r>
            <a:r>
              <a:rPr kumimoji="0" lang="en-GB" sz="1400" b="0" i="0" u="none" strike="noStrike" cap="none" normalizeH="0" baseline="0" noProof="0" dirty="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tabLst/>
            </a:pPr>
            <a:r>
              <a:rPr lang="en-GB" sz="1400" dirty="0"/>
              <a:t>             </a:t>
            </a:r>
            <a:r>
              <a:rPr kumimoji="0" lang="en-GB" sz="1400" b="0" i="0" u="none" strike="noStrike" cap="none" normalizeH="0" baseline="0" noProof="0" dirty="0">
                <a:ln>
                  <a:noFill/>
                </a:ln>
                <a:solidFill>
                  <a:schemeClr val="tx1"/>
                </a:solidFill>
                <a:effectLst/>
              </a:rPr>
              <a:t>electron and ion fluxes (E ≤ 3 keV)</a:t>
            </a:r>
          </a:p>
          <a:p>
            <a:pPr marL="285750" lvl="0" indent="-285750" eaLnBrk="0" fontAlgn="base" hangingPunct="0">
              <a:spcBef>
                <a:spcPct val="0"/>
              </a:spcBef>
              <a:spcAft>
                <a:spcPct val="0"/>
              </a:spcAft>
              <a:buFont typeface="Arial" panose="020B0604020202020204" pitchFamily="34" charset="0"/>
              <a:buChar char="•"/>
            </a:pPr>
            <a:r>
              <a:rPr lang="en-GB" sz="1400" b="1" dirty="0"/>
              <a:t>Suspended dust particles</a:t>
            </a:r>
            <a:endParaRPr kumimoji="0" lang="en-GB" sz="1400" b="0" i="0" u="none" strike="noStrike" cap="none" normalizeH="0" baseline="0" noProof="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solidFill>
                  <a:schemeClr val="tx1"/>
                </a:solidFill>
                <a:effectLst/>
              </a:rPr>
              <a:t>Electric fields</a:t>
            </a:r>
            <a:endParaRPr kumimoji="0" lang="en-GB" sz="1400" b="0" i="0" u="none" strike="noStrike" cap="none" normalizeH="0" baseline="0" noProof="0" dirty="0">
              <a:ln>
                <a:noFill/>
              </a:ln>
              <a:solidFill>
                <a:schemeClr val="tx1"/>
              </a:solidFill>
              <a:effectLst/>
            </a:endParaRPr>
          </a:p>
        </p:txBody>
      </p:sp>
      <p:pic>
        <p:nvPicPr>
          <p:cNvPr id="3" name="Immagine 2" descr="Immagine che contiene macchina, ingegneria, interno, industria&#10;&#10;Il contenuto generato dall'IA potrebbe non essere corretto.">
            <a:extLst>
              <a:ext uri="{FF2B5EF4-FFF2-40B4-BE49-F238E27FC236}">
                <a16:creationId xmlns:a16="http://schemas.microsoft.com/office/drawing/2014/main" id="{86E11F10-E574-52DE-AF1F-174BA6981B18}"/>
              </a:ext>
            </a:extLst>
          </p:cNvPr>
          <p:cNvPicPr>
            <a:picLocks noChangeAspect="1"/>
          </p:cNvPicPr>
          <p:nvPr/>
        </p:nvPicPr>
        <p:blipFill>
          <a:blip r:embed="rId5">
            <a:extLst>
              <a:ext uri="{28A0092B-C50C-407E-A947-70E740481C1C}">
                <a14:useLocalDpi xmlns:a14="http://schemas.microsoft.com/office/drawing/2010/main" val="0"/>
              </a:ext>
            </a:extLst>
          </a:blip>
          <a:srcRect l="11634" t="7717" r="20482"/>
          <a:stretch>
            <a:fillRect/>
          </a:stretch>
        </p:blipFill>
        <p:spPr>
          <a:xfrm>
            <a:off x="6682155" y="1227155"/>
            <a:ext cx="5486400" cy="5593731"/>
          </a:xfrm>
          <a:prstGeom prst="rect">
            <a:avLst/>
          </a:prstGeom>
          <a:ln w="25400">
            <a:solidFill>
              <a:schemeClr val="tx1">
                <a:lumMod val="95000"/>
                <a:lumOff val="5000"/>
              </a:schemeClr>
            </a:solidFill>
          </a:ln>
          <a:effectLst>
            <a:outerShdw blurRad="50800" dist="38100" dir="8100000" algn="tr" rotWithShape="0">
              <a:prstClr val="black">
                <a:alpha val="40000"/>
              </a:prstClr>
            </a:outerShdw>
          </a:effectLst>
        </p:spPr>
      </p:pic>
      <p:pic>
        <p:nvPicPr>
          <p:cNvPr id="8" name="Immagine 7" descr="Immagine che contiene metallo, interno, lavandino, Alluminio&#10;&#10;Il contenuto generato dall'IA potrebbe non essere corretto.">
            <a:extLst>
              <a:ext uri="{FF2B5EF4-FFF2-40B4-BE49-F238E27FC236}">
                <a16:creationId xmlns:a16="http://schemas.microsoft.com/office/drawing/2014/main" id="{620A646E-12FC-5F34-B29A-B00A9F2C63DA}"/>
              </a:ext>
            </a:extLst>
          </p:cNvPr>
          <p:cNvPicPr>
            <a:picLocks noChangeAspect="1"/>
          </p:cNvPicPr>
          <p:nvPr/>
        </p:nvPicPr>
        <p:blipFill>
          <a:blip r:embed="rId6" cstate="hqprint">
            <a:extLst>
              <a:ext uri="{28A0092B-C50C-407E-A947-70E740481C1C}">
                <a14:useLocalDpi xmlns:a14="http://schemas.microsoft.com/office/drawing/2010/main" val="0"/>
              </a:ext>
            </a:extLst>
          </a:blip>
          <a:srcRect l="23914" t="4941" r="16442"/>
          <a:stretch>
            <a:fillRect/>
          </a:stretch>
        </p:blipFill>
        <p:spPr>
          <a:xfrm>
            <a:off x="5321569" y="4072541"/>
            <a:ext cx="1291890" cy="2745264"/>
          </a:xfrm>
          <a:prstGeom prst="rect">
            <a:avLst/>
          </a:prstGeom>
          <a:ln w="25400">
            <a:solidFill>
              <a:schemeClr val="tx1">
                <a:lumMod val="95000"/>
                <a:lumOff val="5000"/>
              </a:schemeClr>
            </a:solidFill>
          </a:ln>
          <a:effectLst>
            <a:outerShdw blurRad="50800" dist="38100" dir="8100000" algn="tr" rotWithShape="0">
              <a:prstClr val="black">
                <a:alpha val="40000"/>
              </a:prstClr>
            </a:outerShdw>
          </a:effectLst>
        </p:spPr>
      </p:pic>
      <p:pic>
        <p:nvPicPr>
          <p:cNvPr id="12" name="Immagine 11" descr="Immagine che contiene interno, lavandino, metallo, rubinetto&#10;&#10;Il contenuto generato dall'IA potrebbe non essere corretto.">
            <a:extLst>
              <a:ext uri="{FF2B5EF4-FFF2-40B4-BE49-F238E27FC236}">
                <a16:creationId xmlns:a16="http://schemas.microsoft.com/office/drawing/2014/main" id="{AEF5E665-CF88-12FF-9269-F7FFB3F1BC2B}"/>
              </a:ext>
            </a:extLst>
          </p:cNvPr>
          <p:cNvPicPr>
            <a:picLocks noChangeAspect="1"/>
          </p:cNvPicPr>
          <p:nvPr/>
        </p:nvPicPr>
        <p:blipFill>
          <a:blip r:embed="rId7" cstate="hqprint">
            <a:extLst>
              <a:ext uri="{28A0092B-C50C-407E-A947-70E740481C1C}">
                <a14:useLocalDpi xmlns:a14="http://schemas.microsoft.com/office/drawing/2010/main" val="0"/>
              </a:ext>
            </a:extLst>
          </a:blip>
          <a:srcRect l="17918"/>
          <a:stretch>
            <a:fillRect/>
          </a:stretch>
        </p:blipFill>
        <p:spPr>
          <a:xfrm>
            <a:off x="3597313" y="1226121"/>
            <a:ext cx="3014504" cy="2754437"/>
          </a:xfrm>
          <a:prstGeom prst="rect">
            <a:avLst/>
          </a:prstGeom>
          <a:ln w="25400">
            <a:solidFill>
              <a:schemeClr val="tx1">
                <a:lumMod val="95000"/>
                <a:lumOff val="5000"/>
              </a:schemeClr>
            </a:solidFill>
          </a:ln>
          <a:effectLst>
            <a:outerShdw blurRad="50800" dist="38100" dir="8100000" algn="tr" rotWithShape="0">
              <a:prstClr val="black">
                <a:alpha val="40000"/>
              </a:prstClr>
            </a:outerShdw>
          </a:effectLst>
        </p:spPr>
      </p:pic>
      <p:pic>
        <p:nvPicPr>
          <p:cNvPr id="6" name="Immagine 5" descr="Immagine che contiene interno, acciaio, metallo, lavandino&#10;&#10;Il contenuto generato dall'IA potrebbe non essere corretto.">
            <a:extLst>
              <a:ext uri="{FF2B5EF4-FFF2-40B4-BE49-F238E27FC236}">
                <a16:creationId xmlns:a16="http://schemas.microsoft.com/office/drawing/2014/main" id="{3EA75E81-6D01-0BB8-E0CB-CF6F1A988A1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84255" y="4071890"/>
            <a:ext cx="1871030" cy="2494707"/>
          </a:xfrm>
          <a:prstGeom prst="rect">
            <a:avLst/>
          </a:prstGeom>
          <a:ln w="25400">
            <a:solidFill>
              <a:schemeClr val="tx1"/>
            </a:solidFill>
          </a:ln>
          <a:effectLst>
            <a:outerShdw blurRad="50800" dist="38100" dir="8100000" algn="tr" rotWithShape="0">
              <a:prstClr val="black">
                <a:alpha val="40000"/>
              </a:prstClr>
            </a:outerShdw>
          </a:effectLst>
        </p:spPr>
      </p:pic>
      <p:sp>
        <p:nvSpPr>
          <p:cNvPr id="4" name="CasellaDiTesto 3">
            <a:extLst>
              <a:ext uri="{FF2B5EF4-FFF2-40B4-BE49-F238E27FC236}">
                <a16:creationId xmlns:a16="http://schemas.microsoft.com/office/drawing/2014/main" id="{F189FFE0-011E-64CF-E827-8349A65B82FA}"/>
              </a:ext>
            </a:extLst>
          </p:cNvPr>
          <p:cNvSpPr txBox="1"/>
          <p:nvPr/>
        </p:nvSpPr>
        <p:spPr>
          <a:xfrm>
            <a:off x="-5020" y="1761871"/>
            <a:ext cx="3451607" cy="1569660"/>
          </a:xfrm>
          <a:prstGeom prst="rect">
            <a:avLst/>
          </a:prstGeom>
          <a:noFill/>
        </p:spPr>
        <p:txBody>
          <a:bodyPr wrap="square">
            <a:spAutoFit/>
          </a:bodyPr>
          <a:lstStyle/>
          <a:p>
            <a:pPr algn="ctr"/>
            <a:r>
              <a:rPr lang="en-GB" sz="2400" b="1" u="sng" dirty="0">
                <a:latin typeface="Calibri" panose="020F0502020204030204" pitchFamily="34" charset="0"/>
                <a:cs typeface="Calibri" panose="020F0502020204030204" pitchFamily="34" charset="0"/>
              </a:rPr>
              <a:t>SELENE</a:t>
            </a:r>
            <a:r>
              <a:rPr lang="en-GB" b="1" u="sng" dirty="0">
                <a:latin typeface="Calibri" panose="020F0502020204030204" pitchFamily="34" charset="0"/>
                <a:cs typeface="Calibri" panose="020F0502020204030204" pitchFamily="34" charset="0"/>
              </a:rPr>
              <a:t> </a:t>
            </a:r>
          </a:p>
          <a:p>
            <a:pPr algn="ctr"/>
            <a:r>
              <a:rPr lang="en-US" b="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imulated</a:t>
            </a:r>
            <a:r>
              <a:rPr lang="en-US" b="1" dirty="0">
                <a:latin typeface="Calibri" panose="020F0502020204030204" pitchFamily="34" charset="0"/>
                <a:cs typeface="Calibri" panose="020F0502020204030204" pitchFamily="34" charset="0"/>
              </a:rPr>
              <a:t> E</a:t>
            </a:r>
            <a:r>
              <a:rPr lang="en-US" dirty="0">
                <a:latin typeface="Calibri" panose="020F0502020204030204" pitchFamily="34" charset="0"/>
                <a:cs typeface="Calibri" panose="020F0502020204030204" pitchFamily="34" charset="0"/>
              </a:rPr>
              <a:t>nvironment for</a:t>
            </a:r>
            <a:r>
              <a:rPr lang="en-US" b="1" dirty="0">
                <a:latin typeface="Calibri" panose="020F0502020204030204" pitchFamily="34" charset="0"/>
                <a:cs typeface="Calibri" panose="020F0502020204030204" pitchFamily="34" charset="0"/>
              </a:rPr>
              <a:t>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L</a:t>
            </a:r>
            <a:r>
              <a:rPr lang="en-US" dirty="0">
                <a:latin typeface="Calibri" panose="020F0502020204030204" pitchFamily="34" charset="0"/>
                <a:cs typeface="Calibri" panose="020F0502020204030204" pitchFamily="34" charset="0"/>
              </a:rPr>
              <a:t>unar</a:t>
            </a:r>
            <a:r>
              <a:rPr lang="en-US" b="1" dirty="0">
                <a:latin typeface="Calibri" panose="020F0502020204030204" pitchFamily="34" charset="0"/>
                <a:cs typeface="Calibri" panose="020F0502020204030204" pitchFamily="34" charset="0"/>
              </a:rPr>
              <a:t> E</a:t>
            </a:r>
            <a:r>
              <a:rPr lang="en-US" dirty="0">
                <a:latin typeface="Calibri" panose="020F0502020204030204" pitchFamily="34" charset="0"/>
                <a:cs typeface="Calibri" panose="020F0502020204030204" pitchFamily="34" charset="0"/>
              </a:rPr>
              <a:t>xploration and</a:t>
            </a:r>
            <a:r>
              <a:rPr lang="en-US" b="1" dirty="0">
                <a:latin typeface="Calibri" panose="020F0502020204030204" pitchFamily="34" charset="0"/>
                <a:cs typeface="Calibri" panose="020F0502020204030204" pitchFamily="34" charset="0"/>
              </a:rPr>
              <a:t> </a:t>
            </a:r>
          </a:p>
          <a:p>
            <a:pPr algn="ctr"/>
            <a:r>
              <a:rPr lang="en-US" b="1" dirty="0">
                <a:latin typeface="Calibri" panose="020F0502020204030204" pitchFamily="34" charset="0"/>
                <a:cs typeface="Calibri" panose="020F0502020204030204" pitchFamily="34" charset="0"/>
              </a:rPr>
              <a:t>N</a:t>
            </a:r>
            <a:r>
              <a:rPr lang="en-US" dirty="0">
                <a:latin typeface="Calibri" panose="020F0502020204030204" pitchFamily="34" charset="0"/>
                <a:cs typeface="Calibri" panose="020F0502020204030204" pitchFamily="34" charset="0"/>
              </a:rPr>
              <a:t>atural dynamics</a:t>
            </a:r>
            <a:r>
              <a:rPr lang="en-US" b="1" dirty="0">
                <a:latin typeface="Calibri" panose="020F0502020204030204" pitchFamily="34" charset="0"/>
                <a:cs typeface="Calibri" panose="020F0502020204030204" pitchFamily="34" charset="0"/>
              </a:rPr>
              <a:t> E</a:t>
            </a:r>
            <a:r>
              <a:rPr lang="en-US" dirty="0">
                <a:latin typeface="Calibri" panose="020F0502020204030204" pitchFamily="34" charset="0"/>
                <a:cs typeface="Calibri" panose="020F0502020204030204" pitchFamily="34" charset="0"/>
              </a:rPr>
              <a:t>xperiments</a:t>
            </a:r>
          </a:p>
          <a:p>
            <a:pPr algn="ctr"/>
            <a:r>
              <a:rPr lang="en-US" b="1" dirty="0">
                <a:latin typeface="Calibri" panose="020F0502020204030204" pitchFamily="34" charset="0"/>
                <a:cs typeface="Calibri" panose="020F0502020204030204" pitchFamily="34" charset="0"/>
              </a:rPr>
              <a:t>INAF - OACN</a:t>
            </a:r>
            <a:endParaRPr lang="en-GB" b="1" dirty="0"/>
          </a:p>
        </p:txBody>
      </p:sp>
      <p:pic>
        <p:nvPicPr>
          <p:cNvPr id="10" name="Immagine 9">
            <a:extLst>
              <a:ext uri="{FF2B5EF4-FFF2-40B4-BE49-F238E27FC236}">
                <a16:creationId xmlns:a16="http://schemas.microsoft.com/office/drawing/2014/main" id="{1A1AC0A1-5387-AF9D-7F3B-4D299A0B1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9" y="-1399"/>
            <a:ext cx="12191999" cy="1151303"/>
          </a:xfrm>
          <a:prstGeom prst="rect">
            <a:avLst/>
          </a:prstGeom>
        </p:spPr>
      </p:pic>
      <p:sp>
        <p:nvSpPr>
          <p:cNvPr id="13" name="CasellaDiTesto 12">
            <a:extLst>
              <a:ext uri="{FF2B5EF4-FFF2-40B4-BE49-F238E27FC236}">
                <a16:creationId xmlns:a16="http://schemas.microsoft.com/office/drawing/2014/main" id="{B36A346C-87F1-29EC-8CBD-78411857C105}"/>
              </a:ext>
            </a:extLst>
          </p:cNvPr>
          <p:cNvSpPr txBox="1"/>
          <p:nvPr/>
        </p:nvSpPr>
        <p:spPr>
          <a:xfrm>
            <a:off x="7317609" y="6495637"/>
            <a:ext cx="4854792" cy="369332"/>
          </a:xfrm>
          <a:prstGeom prst="rect">
            <a:avLst/>
          </a:prstGeom>
          <a:solidFill>
            <a:schemeClr val="bg1"/>
          </a:solidFill>
          <a:ln>
            <a:noFill/>
          </a:ln>
        </p:spPr>
        <p:txBody>
          <a:bodyPr wrap="none" rtlCol="0">
            <a:spAutoFit/>
          </a:bodyPr>
          <a:lstStyle/>
          <a:p>
            <a:pPr algn="ctr"/>
            <a:r>
              <a:rPr lang="it-IT" i="1" dirty="0"/>
              <a:t>Carmen Porto &amp; Gabriele Franzese, INAF-</a:t>
            </a:r>
            <a:r>
              <a:rPr lang="it-IT" i="1" dirty="0" err="1"/>
              <a:t>OACn</a:t>
            </a:r>
            <a:endParaRPr lang="en-US" i="1" dirty="0"/>
          </a:p>
        </p:txBody>
      </p:sp>
    </p:spTree>
    <p:extLst>
      <p:ext uri="{BB962C8B-B14F-4D97-AF65-F5344CB8AC3E}">
        <p14:creationId xmlns:p14="http://schemas.microsoft.com/office/powerpoint/2010/main" val="3072772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48" y="1426593"/>
            <a:ext cx="6335582" cy="3414677"/>
          </a:xfrm>
          <a:prstGeom prst="rect">
            <a:avLst/>
          </a:prstGeom>
        </p:spPr>
      </p:pic>
      <p:sp>
        <p:nvSpPr>
          <p:cNvPr id="3" name="Rettangolo 2"/>
          <p:cNvSpPr/>
          <p:nvPr/>
        </p:nvSpPr>
        <p:spPr>
          <a:xfrm>
            <a:off x="1487488" y="0"/>
            <a:ext cx="9071272" cy="1323439"/>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ASI </a:t>
            </a:r>
            <a:r>
              <a:rPr kumimoji="0" lang="en-GB" sz="4000" b="1" i="0" u="none" strike="noStrike" kern="1200" cap="none" spc="0" normalizeH="0" baseline="0" noProof="0" dirty="0" err="1">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Partenariati</a:t>
            </a:r>
            <a:r>
              <a:rPr kumimoji="0" lang="en-GB" sz="4000" b="1" i="0" u="none" strike="noStrike" kern="1200" cap="none" spc="0" normalizeH="0" baseline="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 </a:t>
            </a:r>
            <a:r>
              <a:rPr kumimoji="0" lang="en-GB" sz="4000" b="1" i="0" u="none" strike="noStrike" kern="1200" cap="none" spc="0" normalizeH="0" baseline="0" noProof="0" dirty="0" err="1">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Estesi</a:t>
            </a:r>
            <a:r>
              <a:rPr kumimoji="0" lang="en-GB" sz="4000" b="1" i="0" u="none" strike="noStrike" kern="1200" cap="none" spc="0" normalizeH="0" baseline="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 – </a:t>
            </a:r>
            <a:r>
              <a:rPr kumimoji="0" lang="en-GB" sz="4000" b="1" i="0" u="none" strike="noStrike" kern="1200" cap="none" spc="0" normalizeH="0" baseline="0" noProof="0" dirty="0" err="1">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Spazio</a:t>
            </a:r>
            <a:r>
              <a:rPr kumimoji="0" lang="en-GB" sz="4000" b="1" i="0" u="none" strike="noStrike" kern="1200" cap="none" spc="0" normalizeH="0" baseline="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SPACE</a:t>
            </a:r>
            <a:r>
              <a:rPr kumimoji="0" lang="en-GB" sz="4000" b="1" i="0" u="none" strike="noStrike" kern="1200" cap="none" spc="0" normalizeH="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rPr>
              <a:t> IT UP!</a:t>
            </a:r>
            <a:endParaRPr kumimoji="0" lang="en-GB" sz="4000" b="1" i="0" u="none" strike="noStrike" kern="1200" cap="none" spc="0" normalizeH="0" baseline="0" noProof="0" dirty="0">
              <a:ln w="6600">
                <a:solidFill>
                  <a:srgbClr val="ED7D31"/>
                </a:solidFill>
                <a:prstDash val="solid"/>
              </a:ln>
              <a:effectLst>
                <a:outerShdw dist="38100" dir="2700000" algn="tl" rotWithShape="0">
                  <a:srgbClr val="ED7D31"/>
                </a:outerShdw>
              </a:effectLst>
              <a:uLnTx/>
              <a:uFillTx/>
              <a:latin typeface="Calibri" panose="020F0502020204030204"/>
              <a:ea typeface="+mn-ea"/>
              <a:cs typeface="+mn-cs"/>
            </a:endParaRPr>
          </a:p>
        </p:txBody>
      </p:sp>
      <p:pic>
        <p:nvPicPr>
          <p:cNvPr id="5" name="Immagine 4"/>
          <p:cNvPicPr>
            <a:picLocks noChangeAspect="1"/>
          </p:cNvPicPr>
          <p:nvPr/>
        </p:nvPicPr>
        <p:blipFill>
          <a:blip r:embed="rId3"/>
          <a:stretch>
            <a:fillRect/>
          </a:stretch>
        </p:blipFill>
        <p:spPr>
          <a:xfrm>
            <a:off x="9696400" y="44624"/>
            <a:ext cx="1522200" cy="1679100"/>
          </a:xfrm>
          <a:prstGeom prst="rect">
            <a:avLst/>
          </a:prstGeom>
        </p:spPr>
      </p:pic>
      <p:sp>
        <p:nvSpPr>
          <p:cNvPr id="7" name="CasellaDiTesto 6">
            <a:extLst>
              <a:ext uri="{FF2B5EF4-FFF2-40B4-BE49-F238E27FC236}">
                <a16:creationId xmlns:a16="http://schemas.microsoft.com/office/drawing/2014/main" id="{299E72C6-D005-18E0-DFF3-48AAB5C293CA}"/>
              </a:ext>
            </a:extLst>
          </p:cNvPr>
          <p:cNvSpPr txBox="1"/>
          <p:nvPr/>
        </p:nvSpPr>
        <p:spPr>
          <a:xfrm>
            <a:off x="6492426" y="1779752"/>
            <a:ext cx="5615426" cy="3693319"/>
          </a:xfrm>
          <a:prstGeom prst="rect">
            <a:avLst/>
          </a:prstGeom>
          <a:noFill/>
        </p:spPr>
        <p:txBody>
          <a:bodyPr wrap="square" rtlCol="0">
            <a:spAutoFit/>
          </a:bodyPr>
          <a:lstStyle/>
          <a:p>
            <a:pPr algn="just">
              <a:buNone/>
            </a:pPr>
            <a:r>
              <a:rPr lang="en-US" dirty="0"/>
              <a:t>National project funded by ASI, MUR, and the Presidency of the Council of Ministers for approximately €80 million.</a:t>
            </a:r>
          </a:p>
          <a:p>
            <a:pPr algn="just">
              <a:buNone/>
            </a:pPr>
            <a:endParaRPr lang="en-US" dirty="0"/>
          </a:p>
          <a:p>
            <a:pPr algn="just">
              <a:buNone/>
            </a:pPr>
            <a:r>
              <a:rPr lang="en-US" dirty="0"/>
              <a:t>It involves 33 partners, including most of the research institutions, universities, and major industries operating in the space sector.</a:t>
            </a:r>
          </a:p>
          <a:p>
            <a:pPr algn="just">
              <a:buNone/>
            </a:pPr>
            <a:endParaRPr lang="en-US" dirty="0"/>
          </a:p>
          <a:p>
            <a:pPr algn="just">
              <a:buNone/>
            </a:pPr>
            <a:r>
              <a:rPr lang="en-US"/>
              <a:t>9 </a:t>
            </a:r>
            <a:r>
              <a:rPr lang="en-US" dirty="0"/>
              <a:t>spokes:</a:t>
            </a:r>
          </a:p>
          <a:p>
            <a:pPr algn="just">
              <a:buFont typeface="Arial" panose="020B0604020202020204" pitchFamily="34" charset="0"/>
              <a:buChar char="•"/>
            </a:pPr>
            <a:r>
              <a:rPr lang="en-US" dirty="0"/>
              <a:t>  2 related to the exploration of extraterrestrial habitats</a:t>
            </a:r>
          </a:p>
          <a:p>
            <a:pPr algn="just">
              <a:buFont typeface="Arial" panose="020B0604020202020204" pitchFamily="34" charset="0"/>
              <a:buChar char="•"/>
            </a:pPr>
            <a:r>
              <a:rPr lang="en-US" dirty="0"/>
              <a:t>  3 related to Earth observation</a:t>
            </a:r>
          </a:p>
          <a:p>
            <a:pPr algn="just">
              <a:buFont typeface="Arial" panose="020B0604020202020204" pitchFamily="34" charset="0"/>
              <a:buChar char="•"/>
            </a:pPr>
            <a:r>
              <a:rPr lang="en-US" dirty="0"/>
              <a:t>  4 cross-cutting technological ones</a:t>
            </a:r>
          </a:p>
          <a:p>
            <a:pPr marL="285750" indent="-285750" algn="just">
              <a:buFont typeface="Arial" panose="020B0604020202020204" pitchFamily="34" charset="0"/>
              <a:buChar char="•"/>
            </a:pPr>
            <a:endParaRPr lang="it-IT" dirty="0"/>
          </a:p>
        </p:txBody>
      </p:sp>
      <p:sp>
        <p:nvSpPr>
          <p:cNvPr id="2" name="CasellaDiTesto 1">
            <a:extLst>
              <a:ext uri="{FF2B5EF4-FFF2-40B4-BE49-F238E27FC236}">
                <a16:creationId xmlns:a16="http://schemas.microsoft.com/office/drawing/2014/main" id="{B2DE64EB-2AEE-ED75-C781-BD7F7D594073}"/>
              </a:ext>
            </a:extLst>
          </p:cNvPr>
          <p:cNvSpPr txBox="1"/>
          <p:nvPr/>
        </p:nvSpPr>
        <p:spPr>
          <a:xfrm>
            <a:off x="239993" y="5048765"/>
            <a:ext cx="91283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effectLst/>
                <a:uLnTx/>
                <a:uFillTx/>
                <a:latin typeface="Calibri" panose="020F0502020204030204"/>
                <a:ea typeface="+mn-ea"/>
                <a:cs typeface="+mn-cs"/>
              </a:rPr>
              <a:t>INAF </a:t>
            </a:r>
            <a:r>
              <a:rPr kumimoji="0" lang="it-IT" sz="1600" b="0" i="0" u="none" strike="noStrike" kern="1200" cap="none" spc="0" normalizeH="0" baseline="0" noProof="0" dirty="0" err="1">
                <a:ln>
                  <a:noFill/>
                </a:ln>
                <a:effectLst/>
                <a:uLnTx/>
                <a:uFillTx/>
                <a:latin typeface="Calibri" panose="020F0502020204030204"/>
                <a:ea typeface="+mn-ea"/>
                <a:cs typeface="+mn-cs"/>
              </a:rPr>
              <a:t>role</a:t>
            </a:r>
            <a:r>
              <a:rPr kumimoji="0" lang="it-IT" sz="1600" b="0" i="0" u="none" strike="noStrike" kern="1200" cap="none" spc="0" normalizeH="0" baseline="0" noProof="0" dirty="0">
                <a:ln>
                  <a:noFill/>
                </a:ln>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effectLst/>
                <a:uLnTx/>
                <a:uFillTx/>
                <a:latin typeface="Calibri" panose="020F0502020204030204"/>
                <a:ea typeface="+mn-ea"/>
                <a:cs typeface="+mn-cs"/>
              </a:rPr>
              <a:t>Leader </a:t>
            </a:r>
            <a:r>
              <a:rPr lang="it-IT" sz="1600" dirty="0">
                <a:latin typeface="Calibri" panose="020F0502020204030204"/>
              </a:rPr>
              <a:t>of</a:t>
            </a:r>
            <a:r>
              <a:rPr kumimoji="0" lang="it-IT" sz="1600" b="0" i="0" u="none" strike="noStrike" kern="1200" cap="none" spc="0" normalizeH="0" baseline="0" noProof="0" dirty="0">
                <a:ln>
                  <a:noFill/>
                </a:ln>
                <a:effectLst/>
                <a:uLnTx/>
                <a:uFillTx/>
                <a:latin typeface="Calibri" panose="020F0502020204030204"/>
                <a:ea typeface="+mn-ea"/>
                <a:cs typeface="+mn-cs"/>
              </a:rPr>
              <a:t> spoke 6: PROTECTION OF CRITICAL INFRASTRUCTURES AND SPACE WEATHER</a:t>
            </a:r>
          </a:p>
          <a:p>
            <a:pPr marL="285750" lvl="0" indent="-285750">
              <a:buFont typeface="Arial" panose="020B0604020202020204" pitchFamily="34" charset="0"/>
              <a:buChar char="•"/>
              <a:defRPr/>
            </a:pPr>
            <a:r>
              <a:rPr kumimoji="0" lang="it-IT" sz="1600" b="0" i="0" u="none" strike="noStrike" kern="1200" cap="none" spc="0" normalizeH="0" baseline="0" noProof="0" dirty="0">
                <a:ln>
                  <a:noFill/>
                </a:ln>
                <a:effectLst/>
                <a:uLnTx/>
                <a:uFillTx/>
                <a:latin typeface="Calibri" panose="020F0502020204030204"/>
                <a:ea typeface="+mn-ea"/>
                <a:cs typeface="+mn-cs"/>
              </a:rPr>
              <a:t>Co-leader of spoke 8: HUMAN AND ROBOTIC EXPLORATION </a:t>
            </a:r>
            <a:r>
              <a:rPr lang="it-IT" sz="1600" dirty="0">
                <a:latin typeface="Calibri" panose="020F0502020204030204"/>
              </a:rPr>
              <a:t>OF EXTRATERRESTRIAL HABITATS</a:t>
            </a:r>
            <a:r>
              <a:rPr kumimoji="0" lang="it-IT" sz="1600" b="0" i="0" u="none" strike="noStrike" kern="1200" cap="none" spc="0" normalizeH="0" baseline="0" noProof="0" dirty="0">
                <a:ln>
                  <a:noFill/>
                </a:ln>
                <a:effectLst/>
                <a:uLnTx/>
                <a:uFillTx/>
                <a:latin typeface="Calibri" panose="020F0502020204030204"/>
                <a:ea typeface="+mn-ea"/>
                <a:cs typeface="+mn-cs"/>
              </a:rPr>
              <a:t>, Tech</a:t>
            </a:r>
          </a:p>
          <a:p>
            <a:pPr marL="285750" lvl="0" indent="-285750">
              <a:buFont typeface="Arial" panose="020B0604020202020204" pitchFamily="34" charset="0"/>
              <a:buChar char="•"/>
              <a:defRPr/>
            </a:pPr>
            <a:r>
              <a:rPr kumimoji="0" lang="it-IT" sz="1600" b="0" i="0" u="none" strike="noStrike" kern="1200" cap="none" spc="0" normalizeH="0" baseline="0" noProof="0" dirty="0" err="1">
                <a:ln>
                  <a:noFill/>
                </a:ln>
                <a:effectLst/>
                <a:uLnTx/>
                <a:uFillTx/>
                <a:latin typeface="Calibri" panose="020F0502020204030204"/>
                <a:ea typeface="+mn-ea"/>
                <a:cs typeface="+mn-cs"/>
              </a:rPr>
              <a:t>Participant</a:t>
            </a:r>
            <a:r>
              <a:rPr kumimoji="0" lang="it-IT" sz="1600" b="0" i="0" u="none" strike="noStrike" kern="1200" cap="none" spc="0" normalizeH="0" baseline="0" noProof="0" dirty="0">
                <a:ln>
                  <a:noFill/>
                </a:ln>
                <a:effectLst/>
                <a:uLnTx/>
                <a:uFillTx/>
                <a:latin typeface="Calibri" panose="020F0502020204030204"/>
                <a:ea typeface="+mn-ea"/>
                <a:cs typeface="+mn-cs"/>
              </a:rPr>
              <a:t> in spoke 9: </a:t>
            </a:r>
            <a:r>
              <a:rPr lang="it-IT" sz="1600" dirty="0">
                <a:latin typeface="Calibri" panose="020F0502020204030204"/>
              </a:rPr>
              <a:t>HUMAN AND ROBOTIC EXPLORATION OF EXTRATERRESTRIAL HABITATS</a:t>
            </a:r>
            <a:r>
              <a:rPr kumimoji="0" lang="it-IT" sz="1600" b="0" i="0" u="none" strike="noStrike" kern="1200" cap="none" spc="0" normalizeH="0" baseline="0" noProof="0" dirty="0">
                <a:ln>
                  <a:noFill/>
                </a:ln>
                <a:effectLst/>
                <a:uLnTx/>
                <a:uFillTx/>
                <a:latin typeface="Calibri" panose="020F0502020204030204"/>
                <a:ea typeface="+mn-ea"/>
                <a:cs typeface="+mn-cs"/>
              </a:rPr>
              <a:t>, SCIENCE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effectLst/>
                <a:uLnTx/>
                <a:uFillTx/>
                <a:latin typeface="Calibri" panose="020F0502020204030204"/>
                <a:ea typeface="+mn-ea"/>
                <a:cs typeface="+mn-cs"/>
              </a:rPr>
              <a:t>Partecipant</a:t>
            </a:r>
            <a:r>
              <a:rPr kumimoji="0" lang="it-IT" sz="1600" b="0" i="0" u="none" strike="noStrike" kern="1200" cap="none" spc="0" normalizeH="0" baseline="0" noProof="0" dirty="0">
                <a:ln>
                  <a:noFill/>
                </a:ln>
                <a:effectLst/>
                <a:uLnTx/>
                <a:uFillTx/>
                <a:latin typeface="Calibri" panose="020F0502020204030204"/>
                <a:ea typeface="+mn-ea"/>
                <a:cs typeface="+mn-cs"/>
              </a:rPr>
              <a:t> in spoke 4: </a:t>
            </a:r>
            <a:r>
              <a:rPr kumimoji="0" lang="en-US" sz="1600" b="0" i="0" u="none" strike="noStrike" kern="1200" cap="none" spc="0" normalizeH="0" baseline="0" noProof="0" dirty="0">
                <a:ln>
                  <a:noFill/>
                </a:ln>
                <a:effectLst/>
                <a:uLnTx/>
                <a:uFillTx/>
                <a:latin typeface="Calibri" panose="020F0502020204030204"/>
                <a:ea typeface="+mn-ea"/>
                <a:cs typeface="+mn-cs"/>
              </a:rPr>
              <a:t>REMOTE NON-IMAGING / HIGH ENERGY PARTICLES</a:t>
            </a:r>
            <a:endParaRPr kumimoji="0" lang="it-IT" sz="1600" b="0"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effectLst/>
                <a:uLnTx/>
                <a:uFillTx/>
                <a:latin typeface="Calibri" panose="020F0502020204030204"/>
                <a:ea typeface="+mn-ea"/>
                <a:cs typeface="+mn-cs"/>
              </a:rPr>
              <a:t>Partecipant</a:t>
            </a:r>
            <a:r>
              <a:rPr kumimoji="0" lang="it-IT" sz="1600" b="0" i="0" u="none" strike="noStrike" kern="1200" cap="none" spc="0" normalizeH="0" baseline="0" noProof="0" dirty="0">
                <a:ln>
                  <a:noFill/>
                </a:ln>
                <a:effectLst/>
                <a:uLnTx/>
                <a:uFillTx/>
                <a:latin typeface="Calibri" panose="020F0502020204030204"/>
                <a:ea typeface="+mn-ea"/>
                <a:cs typeface="+mn-cs"/>
              </a:rPr>
              <a:t> in spoke 5: PLANETARY PROTECTION</a:t>
            </a:r>
          </a:p>
        </p:txBody>
      </p:sp>
      <p:sp>
        <p:nvSpPr>
          <p:cNvPr id="6" name="CasellaDiTesto 5">
            <a:extLst>
              <a:ext uri="{FF2B5EF4-FFF2-40B4-BE49-F238E27FC236}">
                <a16:creationId xmlns:a16="http://schemas.microsoft.com/office/drawing/2014/main" id="{7A30F6DA-E1DE-F56F-91E1-87610B1C29DE}"/>
              </a:ext>
            </a:extLst>
          </p:cNvPr>
          <p:cNvSpPr txBox="1"/>
          <p:nvPr/>
        </p:nvSpPr>
        <p:spPr>
          <a:xfrm>
            <a:off x="9626581" y="5512340"/>
            <a:ext cx="22230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a:rPr>
              <a:t>Total b</a:t>
            </a:r>
            <a:r>
              <a:rPr kumimoji="0" lang="en-GB" sz="1800" b="1" i="0" u="none" strike="noStrike" kern="1200" cap="none" spc="0" normalizeH="0" baseline="0" noProof="0" dirty="0" err="1">
                <a:ln>
                  <a:noFill/>
                </a:ln>
                <a:effectLst/>
                <a:uLnTx/>
                <a:uFillTx/>
                <a:latin typeface="Calibri" panose="020F0502020204030204"/>
                <a:ea typeface="+mn-ea"/>
                <a:cs typeface="+mn-cs"/>
              </a:rPr>
              <a:t>udget</a:t>
            </a:r>
            <a:r>
              <a:rPr kumimoji="0" lang="en-GB" sz="1800" b="1" i="0" u="none" strike="noStrike" kern="1200" cap="none" spc="0" normalizeH="0" baseline="0" noProof="0" dirty="0">
                <a:ln>
                  <a:noFill/>
                </a:ln>
                <a:effectLst/>
                <a:uLnTx/>
                <a:uFillTx/>
                <a:latin typeface="Calibri" panose="020F0502020204030204"/>
                <a:ea typeface="+mn-ea"/>
                <a:cs typeface="+mn-cs"/>
              </a:rPr>
              <a:t> assigned to INAF: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alibri" panose="020F0502020204030204"/>
                <a:ea typeface="+mn-ea"/>
                <a:cs typeface="+mn-cs"/>
              </a:rPr>
              <a:t>5.6 </a:t>
            </a:r>
            <a:r>
              <a:rPr kumimoji="0" lang="en-GB" sz="1800" b="1" i="0" u="none" strike="noStrike" kern="1200" cap="none" spc="0" normalizeH="0" baseline="0" noProof="0" dirty="0" err="1">
                <a:ln>
                  <a:noFill/>
                </a:ln>
                <a:effectLst/>
                <a:uLnTx/>
                <a:uFillTx/>
                <a:latin typeface="Calibri" panose="020F0502020204030204"/>
                <a:ea typeface="+mn-ea"/>
                <a:cs typeface="+mn-cs"/>
              </a:rPr>
              <a:t>Meuro</a:t>
            </a:r>
            <a:r>
              <a:rPr kumimoji="0" lang="en-GB" sz="1800" b="1" i="0" u="none" strike="noStrike" kern="1200" cap="none" spc="0" normalizeH="0" baseline="0" noProof="0" dirty="0">
                <a:ln>
                  <a:noFill/>
                </a:ln>
                <a:effectLst/>
                <a:uLnTx/>
                <a:uFillTx/>
                <a:latin typeface="Calibri" panose="020F0502020204030204"/>
                <a:ea typeface="+mn-ea"/>
                <a:cs typeface="+mn-cs"/>
              </a:rPr>
              <a:t> </a:t>
            </a:r>
          </a:p>
        </p:txBody>
      </p:sp>
      <p:sp>
        <p:nvSpPr>
          <p:cNvPr id="8" name="CasellaDiTesto 7">
            <a:extLst>
              <a:ext uri="{FF2B5EF4-FFF2-40B4-BE49-F238E27FC236}">
                <a16:creationId xmlns:a16="http://schemas.microsoft.com/office/drawing/2014/main" id="{2760F7B0-7A36-E746-F191-608C4B6320B9}"/>
              </a:ext>
            </a:extLst>
          </p:cNvPr>
          <p:cNvSpPr txBox="1"/>
          <p:nvPr/>
        </p:nvSpPr>
        <p:spPr>
          <a:xfrm>
            <a:off x="8052812" y="6495637"/>
            <a:ext cx="3384388" cy="369332"/>
          </a:xfrm>
          <a:prstGeom prst="rect">
            <a:avLst/>
          </a:prstGeom>
          <a:solidFill>
            <a:schemeClr val="bg1"/>
          </a:solidFill>
          <a:ln>
            <a:noFill/>
          </a:ln>
        </p:spPr>
        <p:txBody>
          <a:bodyPr wrap="none" rtlCol="0">
            <a:spAutoFit/>
          </a:bodyPr>
          <a:lstStyle/>
          <a:p>
            <a:pPr algn="ctr"/>
            <a:r>
              <a:rPr lang="it-IT" i="1" dirty="0"/>
              <a:t>Francesca Esposito, INAF-</a:t>
            </a:r>
            <a:r>
              <a:rPr lang="it-IT" i="1" dirty="0" err="1"/>
              <a:t>OACn</a:t>
            </a:r>
            <a:endParaRPr lang="en-US" i="1" dirty="0"/>
          </a:p>
        </p:txBody>
      </p:sp>
    </p:spTree>
    <p:extLst>
      <p:ext uri="{BB962C8B-B14F-4D97-AF65-F5344CB8AC3E}">
        <p14:creationId xmlns:p14="http://schemas.microsoft.com/office/powerpoint/2010/main" val="122093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FBD76-619C-B380-2CCE-9F97595D3640}"/>
              </a:ext>
            </a:extLst>
          </p:cNvPr>
          <p:cNvSpPr>
            <a:spLocks noGrp="1"/>
          </p:cNvSpPr>
          <p:nvPr>
            <p:ph type="title"/>
          </p:nvPr>
        </p:nvSpPr>
        <p:spPr>
          <a:xfrm>
            <a:off x="208934" y="1168656"/>
            <a:ext cx="10515600" cy="1325563"/>
          </a:xfrm>
        </p:spPr>
        <p:txBody>
          <a:bodyPr/>
          <a:lstStyle/>
          <a:p>
            <a:r>
              <a:rPr lang="it-IT" b="1" dirty="0">
                <a:solidFill>
                  <a:srgbClr val="FF0000"/>
                </a:solidFill>
              </a:rPr>
              <a:t>Prospect  Payload-ESA</a:t>
            </a:r>
          </a:p>
        </p:txBody>
      </p:sp>
      <p:sp>
        <p:nvSpPr>
          <p:cNvPr id="3" name="Segnaposto contenuto 2">
            <a:extLst>
              <a:ext uri="{FF2B5EF4-FFF2-40B4-BE49-F238E27FC236}">
                <a16:creationId xmlns:a16="http://schemas.microsoft.com/office/drawing/2014/main" id="{8B640A0C-9E45-B519-73D8-1F07B8380FF1}"/>
              </a:ext>
            </a:extLst>
          </p:cNvPr>
          <p:cNvSpPr>
            <a:spLocks noGrp="1"/>
          </p:cNvSpPr>
          <p:nvPr>
            <p:ph idx="1"/>
          </p:nvPr>
        </p:nvSpPr>
        <p:spPr>
          <a:xfrm>
            <a:off x="208934" y="2494219"/>
            <a:ext cx="10515600" cy="4351338"/>
          </a:xfrm>
        </p:spPr>
        <p:txBody>
          <a:bodyPr/>
          <a:lstStyle/>
          <a:p>
            <a:r>
              <a:rPr lang="it-IT" dirty="0"/>
              <a:t>Payload ESA costituito da un trapano criogenico, spettrometro di massa e camera di prossimità per lo studio in situ di ghiacci lunari</a:t>
            </a:r>
          </a:p>
          <a:p>
            <a:r>
              <a:rPr lang="it-IT" dirty="0"/>
              <a:t>Attività scientifica in supporto del payload: </a:t>
            </a:r>
          </a:p>
          <a:p>
            <a:pPr lvl="1"/>
            <a:r>
              <a:rPr lang="it-IT" dirty="0"/>
              <a:t>Selezione e caratterizzazione  dei possibili landing site</a:t>
            </a:r>
          </a:p>
          <a:p>
            <a:pPr lvl="1"/>
            <a:r>
              <a:rPr lang="it-IT" dirty="0"/>
              <a:t>Valutazione della sublimazione del ghiaccio estratto dal trapano</a:t>
            </a:r>
          </a:p>
          <a:p>
            <a:pPr lvl="1"/>
            <a:r>
              <a:rPr lang="it-IT" dirty="0"/>
              <a:t>Caratterizzazione della  camera di prossimità</a:t>
            </a:r>
          </a:p>
          <a:p>
            <a:pPr lvl="1"/>
            <a:r>
              <a:rPr lang="it-IT" dirty="0"/>
              <a:t>Definizione delle sequenze operative ed ottimizzazione delle stesse</a:t>
            </a:r>
          </a:p>
          <a:p>
            <a:pPr lvl="1"/>
            <a:r>
              <a:rPr lang="it-IT" dirty="0"/>
              <a:t>Pipeline di calibrazione e archivio dati</a:t>
            </a:r>
          </a:p>
          <a:p>
            <a:pPr lvl="1"/>
            <a:r>
              <a:rPr lang="it-IT" dirty="0"/>
              <a:t>Acquisizione di dati di rifermento per l’interpretazione dei dati acquisiti sul suolo lunare</a:t>
            </a:r>
          </a:p>
          <a:p>
            <a:pPr lvl="1"/>
            <a:endParaRPr lang="it-IT" dirty="0"/>
          </a:p>
          <a:p>
            <a:pPr marL="457200" lvl="1" indent="0">
              <a:buNone/>
            </a:pPr>
            <a:endParaRPr lang="it-IT" dirty="0"/>
          </a:p>
          <a:p>
            <a:pPr lvl="1"/>
            <a:endParaRPr lang="it-IT" dirty="0"/>
          </a:p>
          <a:p>
            <a:pPr lvl="1"/>
            <a:endParaRPr lang="it-IT" dirty="0"/>
          </a:p>
          <a:p>
            <a:endParaRPr lang="it-IT" dirty="0"/>
          </a:p>
        </p:txBody>
      </p:sp>
      <p:sp>
        <p:nvSpPr>
          <p:cNvPr id="4" name="Titolo 1">
            <a:extLst>
              <a:ext uri="{FF2B5EF4-FFF2-40B4-BE49-F238E27FC236}">
                <a16:creationId xmlns:a16="http://schemas.microsoft.com/office/drawing/2014/main" id="{35F47B86-8CF6-44F7-CAFE-94F34F8CFE8E}"/>
              </a:ext>
            </a:extLst>
          </p:cNvPr>
          <p:cNvSpPr txBox="1">
            <a:spLocks/>
          </p:cNvSpPr>
          <p:nvPr/>
        </p:nvSpPr>
        <p:spPr>
          <a:xfrm>
            <a:off x="1887793" y="98322"/>
            <a:ext cx="9144000" cy="59674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Attività legate all’esplorazione Lunare - IAPS</a:t>
            </a:r>
          </a:p>
        </p:txBody>
      </p:sp>
      <p:sp>
        <p:nvSpPr>
          <p:cNvPr id="5" name="Sottotitolo 2">
            <a:extLst>
              <a:ext uri="{FF2B5EF4-FFF2-40B4-BE49-F238E27FC236}">
                <a16:creationId xmlns:a16="http://schemas.microsoft.com/office/drawing/2014/main" id="{977AC805-97A1-4AA5-7605-80162F15C4EB}"/>
              </a:ext>
            </a:extLst>
          </p:cNvPr>
          <p:cNvSpPr txBox="1">
            <a:spLocks/>
          </p:cNvSpPr>
          <p:nvPr/>
        </p:nvSpPr>
        <p:spPr>
          <a:xfrm>
            <a:off x="176981" y="636074"/>
            <a:ext cx="11838038" cy="75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it-IT" sz="2000" dirty="0"/>
              <a:t>M.C. De Sanctis, F. Altieri, S. De Angelis, M. Ferrari, G. </a:t>
            </a:r>
            <a:r>
              <a:rPr lang="it-IT" sz="2000" dirty="0" err="1"/>
              <a:t>Filacchione</a:t>
            </a:r>
            <a:r>
              <a:rPr lang="it-IT" sz="2000" dirty="0"/>
              <a:t>, A. Frigeri, M. Formisano, </a:t>
            </a:r>
          </a:p>
          <a:p>
            <a:pPr marL="0" indent="0" algn="ctr">
              <a:lnSpc>
                <a:spcPct val="120000"/>
              </a:lnSpc>
              <a:spcBef>
                <a:spcPts val="0"/>
              </a:spcBef>
              <a:buNone/>
            </a:pPr>
            <a:r>
              <a:rPr lang="it-IT" sz="2000" dirty="0"/>
              <a:t>V. Galluzzi, A. Raponi, S. Fonte, M. </a:t>
            </a:r>
            <a:r>
              <a:rPr lang="it-IT" sz="2000" dirty="0" err="1"/>
              <a:t>Ciarniello</a:t>
            </a:r>
            <a:endParaRPr lang="it-IT" sz="2000" dirty="0"/>
          </a:p>
        </p:txBody>
      </p:sp>
      <p:sp>
        <p:nvSpPr>
          <p:cNvPr id="6" name="CasellaDiTesto 5">
            <a:extLst>
              <a:ext uri="{FF2B5EF4-FFF2-40B4-BE49-F238E27FC236}">
                <a16:creationId xmlns:a16="http://schemas.microsoft.com/office/drawing/2014/main" id="{DB934B46-AA88-48E0-1D82-BE572D3811A6}"/>
              </a:ext>
            </a:extLst>
          </p:cNvPr>
          <p:cNvSpPr txBox="1"/>
          <p:nvPr/>
        </p:nvSpPr>
        <p:spPr>
          <a:xfrm>
            <a:off x="7840327" y="6495637"/>
            <a:ext cx="3809376" cy="369332"/>
          </a:xfrm>
          <a:prstGeom prst="rect">
            <a:avLst/>
          </a:prstGeom>
          <a:solidFill>
            <a:schemeClr val="bg1"/>
          </a:solidFill>
          <a:ln>
            <a:noFill/>
          </a:ln>
        </p:spPr>
        <p:txBody>
          <a:bodyPr wrap="none" rtlCol="0">
            <a:spAutoFit/>
          </a:bodyPr>
          <a:lstStyle/>
          <a:p>
            <a:pPr algn="ctr"/>
            <a:r>
              <a:rPr lang="it-IT" i="1" dirty="0"/>
              <a:t>Maria Cristina De Sanctis, INAF-IAPS</a:t>
            </a:r>
            <a:endParaRPr lang="en-US" i="1" dirty="0"/>
          </a:p>
        </p:txBody>
      </p:sp>
    </p:spTree>
    <p:extLst>
      <p:ext uri="{BB962C8B-B14F-4D97-AF65-F5344CB8AC3E}">
        <p14:creationId xmlns:p14="http://schemas.microsoft.com/office/powerpoint/2010/main" val="1791948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0C0B1-A859-98BF-5300-88190A6CCAE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A506369-CB4C-4BCA-E557-936FE9247C3B}"/>
              </a:ext>
            </a:extLst>
          </p:cNvPr>
          <p:cNvSpPr>
            <a:spLocks noGrp="1"/>
          </p:cNvSpPr>
          <p:nvPr>
            <p:ph type="title"/>
          </p:nvPr>
        </p:nvSpPr>
        <p:spPr>
          <a:xfrm>
            <a:off x="230774" y="1461479"/>
            <a:ext cx="11730452" cy="1325563"/>
          </a:xfrm>
        </p:spPr>
        <p:txBody>
          <a:bodyPr>
            <a:normAutofit/>
          </a:bodyPr>
          <a:lstStyle/>
          <a:p>
            <a:r>
              <a:rPr lang="it-IT" dirty="0"/>
              <a:t>Spettrometro </a:t>
            </a:r>
            <a:r>
              <a:rPr lang="it-IT" b="1" dirty="0">
                <a:solidFill>
                  <a:srgbClr val="FF0000"/>
                </a:solidFill>
              </a:rPr>
              <a:t>LUMISS (ESA)</a:t>
            </a:r>
            <a:r>
              <a:rPr lang="it-IT" dirty="0"/>
              <a:t> per applicazioni lunari</a:t>
            </a:r>
          </a:p>
        </p:txBody>
      </p:sp>
      <p:sp>
        <p:nvSpPr>
          <p:cNvPr id="3" name="Segnaposto contenuto 2">
            <a:extLst>
              <a:ext uri="{FF2B5EF4-FFF2-40B4-BE49-F238E27FC236}">
                <a16:creationId xmlns:a16="http://schemas.microsoft.com/office/drawing/2014/main" id="{3E5D9B9B-64B5-674F-8730-BFAE954CA49B}"/>
              </a:ext>
            </a:extLst>
          </p:cNvPr>
          <p:cNvSpPr>
            <a:spLocks noGrp="1"/>
          </p:cNvSpPr>
          <p:nvPr>
            <p:ph idx="1"/>
          </p:nvPr>
        </p:nvSpPr>
        <p:spPr>
          <a:xfrm>
            <a:off x="297425" y="2690866"/>
            <a:ext cx="10515600" cy="3941046"/>
          </a:xfrm>
        </p:spPr>
        <p:txBody>
          <a:bodyPr>
            <a:normAutofit/>
          </a:bodyPr>
          <a:lstStyle/>
          <a:p>
            <a:r>
              <a:rPr lang="it-IT" dirty="0"/>
              <a:t>LUMISS è uno spettrometro VIS-NIR (0.4-2.3 micron)  per l’osservazione della superficie lunare e studio della mineralogia del regolite a scala fine </a:t>
            </a:r>
          </a:p>
          <a:p>
            <a:r>
              <a:rPr lang="it-IT" dirty="0"/>
              <a:t>Selezionato nell’ambito di una Call ESA per strumenti lunari e studio del </a:t>
            </a:r>
            <a:r>
              <a:rPr lang="it-IT" dirty="0" err="1"/>
              <a:t>breadbording</a:t>
            </a:r>
            <a:r>
              <a:rPr lang="it-IT" dirty="0"/>
              <a:t> finanziato da ASI</a:t>
            </a:r>
          </a:p>
          <a:p>
            <a:r>
              <a:rPr lang="it-IT" dirty="0"/>
              <a:t>Heritage da </a:t>
            </a:r>
            <a:r>
              <a:rPr lang="it-IT" dirty="0" err="1"/>
              <a:t>Ma_MISS</a:t>
            </a:r>
            <a:r>
              <a:rPr lang="it-IT" dirty="0"/>
              <a:t> su Rosalind Franklin Rover</a:t>
            </a:r>
          </a:p>
          <a:p>
            <a:r>
              <a:rPr lang="it-IT" dirty="0"/>
              <a:t>Attività scientifiche in supporto dello strumento: analisi dati lunari/modellistica termofisica delle PSR/acquisizione dati di simulanti lunari</a:t>
            </a:r>
          </a:p>
        </p:txBody>
      </p:sp>
      <p:sp>
        <p:nvSpPr>
          <p:cNvPr id="4" name="Titolo 1">
            <a:extLst>
              <a:ext uri="{FF2B5EF4-FFF2-40B4-BE49-F238E27FC236}">
                <a16:creationId xmlns:a16="http://schemas.microsoft.com/office/drawing/2014/main" id="{007FBC17-BF79-ABB5-E224-7BB1F7151ACB}"/>
              </a:ext>
            </a:extLst>
          </p:cNvPr>
          <p:cNvSpPr txBox="1">
            <a:spLocks/>
          </p:cNvSpPr>
          <p:nvPr/>
        </p:nvSpPr>
        <p:spPr>
          <a:xfrm>
            <a:off x="1887793" y="98322"/>
            <a:ext cx="9144000" cy="59674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Attività legate all’esplorazione Lunare - IAPS</a:t>
            </a:r>
          </a:p>
        </p:txBody>
      </p:sp>
      <p:sp>
        <p:nvSpPr>
          <p:cNvPr id="5" name="Sottotitolo 2">
            <a:extLst>
              <a:ext uri="{FF2B5EF4-FFF2-40B4-BE49-F238E27FC236}">
                <a16:creationId xmlns:a16="http://schemas.microsoft.com/office/drawing/2014/main" id="{B44FEB47-D066-D66E-94FE-62459BB88F66}"/>
              </a:ext>
            </a:extLst>
          </p:cNvPr>
          <p:cNvSpPr txBox="1">
            <a:spLocks/>
          </p:cNvSpPr>
          <p:nvPr/>
        </p:nvSpPr>
        <p:spPr>
          <a:xfrm>
            <a:off x="176981" y="636074"/>
            <a:ext cx="11838038" cy="75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it-IT" sz="2000" dirty="0"/>
              <a:t>M.C. De Sanctis, F. Altieri, S. De Angelis, M. Ferrari, G. </a:t>
            </a:r>
            <a:r>
              <a:rPr lang="it-IT" sz="2000" dirty="0" err="1"/>
              <a:t>Filacchione</a:t>
            </a:r>
            <a:r>
              <a:rPr lang="it-IT" sz="2000" dirty="0"/>
              <a:t>, A. Frigeri, M. Formisano, </a:t>
            </a:r>
          </a:p>
          <a:p>
            <a:pPr marL="0" indent="0" algn="ctr">
              <a:lnSpc>
                <a:spcPct val="120000"/>
              </a:lnSpc>
              <a:spcBef>
                <a:spcPts val="0"/>
              </a:spcBef>
              <a:buNone/>
            </a:pPr>
            <a:r>
              <a:rPr lang="it-IT" sz="2000" dirty="0"/>
              <a:t>V. Galluzzi, A. Raponi, S. Fonte, M. </a:t>
            </a:r>
            <a:r>
              <a:rPr lang="it-IT" sz="2000" dirty="0" err="1"/>
              <a:t>Ciarniello</a:t>
            </a:r>
            <a:endParaRPr lang="it-IT" sz="2000" dirty="0"/>
          </a:p>
        </p:txBody>
      </p:sp>
      <p:sp>
        <p:nvSpPr>
          <p:cNvPr id="6" name="CasellaDiTesto 5">
            <a:extLst>
              <a:ext uri="{FF2B5EF4-FFF2-40B4-BE49-F238E27FC236}">
                <a16:creationId xmlns:a16="http://schemas.microsoft.com/office/drawing/2014/main" id="{71650468-1D25-44A9-E392-B6C4DBDE0EDD}"/>
              </a:ext>
            </a:extLst>
          </p:cNvPr>
          <p:cNvSpPr txBox="1"/>
          <p:nvPr/>
        </p:nvSpPr>
        <p:spPr>
          <a:xfrm>
            <a:off x="7840327" y="6495637"/>
            <a:ext cx="3809376" cy="369332"/>
          </a:xfrm>
          <a:prstGeom prst="rect">
            <a:avLst/>
          </a:prstGeom>
          <a:solidFill>
            <a:schemeClr val="bg1"/>
          </a:solidFill>
          <a:ln>
            <a:noFill/>
          </a:ln>
        </p:spPr>
        <p:txBody>
          <a:bodyPr wrap="none" rtlCol="0">
            <a:spAutoFit/>
          </a:bodyPr>
          <a:lstStyle/>
          <a:p>
            <a:pPr algn="ctr"/>
            <a:r>
              <a:rPr lang="it-IT" i="1" dirty="0"/>
              <a:t>Maria Cristina De Sanctis, INAF-IAPS</a:t>
            </a:r>
            <a:endParaRPr lang="en-US" i="1" dirty="0"/>
          </a:p>
        </p:txBody>
      </p:sp>
    </p:spTree>
    <p:extLst>
      <p:ext uri="{BB962C8B-B14F-4D97-AF65-F5344CB8AC3E}">
        <p14:creationId xmlns:p14="http://schemas.microsoft.com/office/powerpoint/2010/main" val="15737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FF98443-4218-023C-2B1A-21BF3A75F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4FF7E4FA-205B-3F1E-4F3A-879D5809BA50}"/>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366C3DB9-7F6D-11DC-8186-BFD4759C5C5E}"/>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AC86BD1C-87FE-AED3-30DF-56E6082F05D8}"/>
              </a:ext>
            </a:extLst>
          </p:cNvPr>
          <p:cNvSpPr txBox="1">
            <a:spLocks/>
          </p:cNvSpPr>
          <p:nvPr/>
        </p:nvSpPr>
        <p:spPr>
          <a:xfrm>
            <a:off x="1052051" y="903824"/>
            <a:ext cx="10087897" cy="606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3.1 - </a:t>
            </a:r>
            <a:r>
              <a:rPr lang="it-IT" cap="small" dirty="0"/>
              <a:t>Origine ed Evoluzione dei Pianeti, Satelliti e Piccoli Corpi</a:t>
            </a:r>
          </a:p>
        </p:txBody>
      </p:sp>
      <p:sp>
        <p:nvSpPr>
          <p:cNvPr id="8" name="Sottotitolo 2">
            <a:extLst>
              <a:ext uri="{FF2B5EF4-FFF2-40B4-BE49-F238E27FC236}">
                <a16:creationId xmlns:a16="http://schemas.microsoft.com/office/drawing/2014/main" id="{C73D0445-B41F-AECE-2F31-091D8792DFAE}"/>
              </a:ext>
            </a:extLst>
          </p:cNvPr>
          <p:cNvSpPr txBox="1">
            <a:spLocks/>
          </p:cNvSpPr>
          <p:nvPr/>
        </p:nvSpPr>
        <p:spPr>
          <a:xfrm>
            <a:off x="375666" y="3313190"/>
            <a:ext cx="11204691" cy="1937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Stato attuale delle attività – tematiche scientifiche</a:t>
            </a:r>
          </a:p>
          <a:p>
            <a:pPr marL="0" indent="0">
              <a:buNone/>
            </a:pPr>
            <a:r>
              <a:rPr lang="it-IT" dirty="0"/>
              <a:t>Progetti in corso e in via di programmazione (aggiornamento PTA?)</a:t>
            </a:r>
          </a:p>
          <a:p>
            <a:pPr marL="0" indent="0">
              <a:buNone/>
            </a:pPr>
            <a:r>
              <a:rPr lang="it-IT" dirty="0"/>
              <a:t>Visione multi- e sovra-disciplinare</a:t>
            </a:r>
          </a:p>
          <a:p>
            <a:pPr marL="0" indent="0">
              <a:buNone/>
            </a:pPr>
            <a:r>
              <a:rPr lang="it-IT" dirty="0"/>
              <a:t>Criticità?</a:t>
            </a:r>
          </a:p>
        </p:txBody>
      </p:sp>
      <p:pic>
        <p:nvPicPr>
          <p:cNvPr id="9" name="Immagine 8" descr="Immagine che contiene cerchio, Policromia, sfera, arte&#10;&#10;Il contenuto generato dall'IA potrebbe non essere corretto.">
            <a:extLst>
              <a:ext uri="{FF2B5EF4-FFF2-40B4-BE49-F238E27FC236}">
                <a16:creationId xmlns:a16="http://schemas.microsoft.com/office/drawing/2014/main" id="{4F362D5E-268B-1DCC-2A1D-FEC3B41D1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548" y="1631192"/>
            <a:ext cx="6249627" cy="1295377"/>
          </a:xfrm>
          <a:prstGeom prst="rect">
            <a:avLst/>
          </a:prstGeom>
        </p:spPr>
      </p:pic>
    </p:spTree>
    <p:extLst>
      <p:ext uri="{BB962C8B-B14F-4D97-AF65-F5344CB8AC3E}">
        <p14:creationId xmlns:p14="http://schemas.microsoft.com/office/powerpoint/2010/main" val="2206743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57A1A-B8A9-5DCC-06D7-D1DCE7D24FFC}"/>
              </a:ext>
            </a:extLst>
          </p:cNvPr>
          <p:cNvSpPr>
            <a:spLocks noGrp="1"/>
          </p:cNvSpPr>
          <p:nvPr>
            <p:ph type="title"/>
          </p:nvPr>
        </p:nvSpPr>
        <p:spPr>
          <a:xfrm>
            <a:off x="176981" y="1276809"/>
            <a:ext cx="11257935" cy="1325563"/>
          </a:xfrm>
        </p:spPr>
        <p:txBody>
          <a:bodyPr>
            <a:normAutofit/>
          </a:bodyPr>
          <a:lstStyle/>
          <a:p>
            <a:r>
              <a:rPr lang="it-IT" dirty="0"/>
              <a:t>Spettrometro </a:t>
            </a:r>
            <a:r>
              <a:rPr lang="it-IT" b="1" dirty="0" err="1">
                <a:solidFill>
                  <a:srgbClr val="FF0000"/>
                </a:solidFill>
              </a:rPr>
              <a:t>MoonIS</a:t>
            </a:r>
            <a:r>
              <a:rPr lang="it-IT" b="1" dirty="0">
                <a:solidFill>
                  <a:srgbClr val="FF0000"/>
                </a:solidFill>
              </a:rPr>
              <a:t> per la missione Rashid-3</a:t>
            </a:r>
          </a:p>
        </p:txBody>
      </p:sp>
      <p:sp>
        <p:nvSpPr>
          <p:cNvPr id="3" name="Segnaposto contenuto 2">
            <a:extLst>
              <a:ext uri="{FF2B5EF4-FFF2-40B4-BE49-F238E27FC236}">
                <a16:creationId xmlns:a16="http://schemas.microsoft.com/office/drawing/2014/main" id="{04FA5843-C9C2-F7F9-AC59-71C96CE13AF8}"/>
              </a:ext>
            </a:extLst>
          </p:cNvPr>
          <p:cNvSpPr>
            <a:spLocks noGrp="1"/>
          </p:cNvSpPr>
          <p:nvPr>
            <p:ph idx="1"/>
          </p:nvPr>
        </p:nvSpPr>
        <p:spPr>
          <a:xfrm>
            <a:off x="176981" y="2513882"/>
            <a:ext cx="11818374" cy="4351338"/>
          </a:xfrm>
        </p:spPr>
        <p:txBody>
          <a:bodyPr>
            <a:normAutofit/>
          </a:bodyPr>
          <a:lstStyle/>
          <a:p>
            <a:r>
              <a:rPr lang="it-IT" dirty="0"/>
              <a:t>Per il </a:t>
            </a:r>
            <a:r>
              <a:rPr lang="it-IT" b="1" dirty="0"/>
              <a:t>rover Rashid-3 (Emirati Arabi Uniti)</a:t>
            </a:r>
            <a:r>
              <a:rPr lang="it-IT" dirty="0"/>
              <a:t> stiamo realizzando uno spettrometro VIS-NIR (0.4-2.3 micron)  per l’osservazione della superficie lunare e studio della mineralogia e riconoscimento della presenza di ghiaccio. </a:t>
            </a:r>
          </a:p>
          <a:p>
            <a:r>
              <a:rPr lang="it-IT" dirty="0"/>
              <a:t>Data prevista di lancio 2028 e zona di allunaggio al polo sud lunare vicino ad una zona permanentemente in ombra (PSR). </a:t>
            </a:r>
          </a:p>
          <a:p>
            <a:r>
              <a:rPr lang="it-IT" dirty="0"/>
              <a:t>Heritage da </a:t>
            </a:r>
            <a:r>
              <a:rPr lang="it-IT" dirty="0" err="1"/>
              <a:t>Ma_MISS</a:t>
            </a:r>
            <a:r>
              <a:rPr lang="it-IT" dirty="0"/>
              <a:t> su Rosalind Franklin Rover</a:t>
            </a:r>
          </a:p>
          <a:p>
            <a:r>
              <a:rPr lang="it-IT" dirty="0"/>
              <a:t>Attività scientifiche in supporto dello strumento: analisi dati lunari/modellistica termofisica delle PSR/acquisizione dati di simulanti lunari/calibrazione</a:t>
            </a:r>
          </a:p>
        </p:txBody>
      </p:sp>
      <p:sp>
        <p:nvSpPr>
          <p:cNvPr id="4" name="Titolo 1">
            <a:extLst>
              <a:ext uri="{FF2B5EF4-FFF2-40B4-BE49-F238E27FC236}">
                <a16:creationId xmlns:a16="http://schemas.microsoft.com/office/drawing/2014/main" id="{ED41D03A-5265-6625-C0F9-E9787F0CBF84}"/>
              </a:ext>
            </a:extLst>
          </p:cNvPr>
          <p:cNvSpPr txBox="1">
            <a:spLocks/>
          </p:cNvSpPr>
          <p:nvPr/>
        </p:nvSpPr>
        <p:spPr>
          <a:xfrm>
            <a:off x="1887793" y="98322"/>
            <a:ext cx="9144000" cy="59674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Attività legate all’esplorazione Lunare - IAPS</a:t>
            </a:r>
          </a:p>
        </p:txBody>
      </p:sp>
      <p:sp>
        <p:nvSpPr>
          <p:cNvPr id="5" name="Sottotitolo 2">
            <a:extLst>
              <a:ext uri="{FF2B5EF4-FFF2-40B4-BE49-F238E27FC236}">
                <a16:creationId xmlns:a16="http://schemas.microsoft.com/office/drawing/2014/main" id="{DA23F558-0DA0-16EC-A7F6-140E2B04E22F}"/>
              </a:ext>
            </a:extLst>
          </p:cNvPr>
          <p:cNvSpPr txBox="1">
            <a:spLocks/>
          </p:cNvSpPr>
          <p:nvPr/>
        </p:nvSpPr>
        <p:spPr>
          <a:xfrm>
            <a:off x="176981" y="636074"/>
            <a:ext cx="11838038" cy="75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it-IT" sz="2000" dirty="0"/>
              <a:t>M.C. De Sanctis, F. Altieri, S. De Angelis, M. Ferrari, G. </a:t>
            </a:r>
            <a:r>
              <a:rPr lang="it-IT" sz="2000" dirty="0" err="1"/>
              <a:t>Filacchione</a:t>
            </a:r>
            <a:r>
              <a:rPr lang="it-IT" sz="2000" dirty="0"/>
              <a:t>, A. Frigeri, M. Formisano, </a:t>
            </a:r>
          </a:p>
          <a:p>
            <a:pPr marL="0" indent="0" algn="ctr">
              <a:lnSpc>
                <a:spcPct val="120000"/>
              </a:lnSpc>
              <a:spcBef>
                <a:spcPts val="0"/>
              </a:spcBef>
              <a:buNone/>
            </a:pPr>
            <a:r>
              <a:rPr lang="it-IT" sz="2000" dirty="0"/>
              <a:t>V. Galluzzi, A. Raponi, S. Fonte, M. </a:t>
            </a:r>
            <a:r>
              <a:rPr lang="it-IT" sz="2000" dirty="0" err="1"/>
              <a:t>Ciarniello</a:t>
            </a:r>
            <a:endParaRPr lang="it-IT" sz="2000" dirty="0"/>
          </a:p>
        </p:txBody>
      </p:sp>
      <p:sp>
        <p:nvSpPr>
          <p:cNvPr id="6" name="CasellaDiTesto 5">
            <a:extLst>
              <a:ext uri="{FF2B5EF4-FFF2-40B4-BE49-F238E27FC236}">
                <a16:creationId xmlns:a16="http://schemas.microsoft.com/office/drawing/2014/main" id="{C11AABC2-BEE2-7881-F4A4-C45A78B08611}"/>
              </a:ext>
            </a:extLst>
          </p:cNvPr>
          <p:cNvSpPr txBox="1"/>
          <p:nvPr/>
        </p:nvSpPr>
        <p:spPr>
          <a:xfrm>
            <a:off x="7840327" y="6495637"/>
            <a:ext cx="3809376" cy="369332"/>
          </a:xfrm>
          <a:prstGeom prst="rect">
            <a:avLst/>
          </a:prstGeom>
          <a:solidFill>
            <a:schemeClr val="bg1"/>
          </a:solidFill>
          <a:ln>
            <a:noFill/>
          </a:ln>
        </p:spPr>
        <p:txBody>
          <a:bodyPr wrap="none" rtlCol="0">
            <a:spAutoFit/>
          </a:bodyPr>
          <a:lstStyle/>
          <a:p>
            <a:pPr algn="ctr"/>
            <a:r>
              <a:rPr lang="it-IT" i="1" dirty="0"/>
              <a:t>Maria Cristina De Sanctis, INAF-IAPS</a:t>
            </a:r>
            <a:endParaRPr lang="en-US" i="1" dirty="0"/>
          </a:p>
        </p:txBody>
      </p:sp>
    </p:spTree>
    <p:extLst>
      <p:ext uri="{BB962C8B-B14F-4D97-AF65-F5344CB8AC3E}">
        <p14:creationId xmlns:p14="http://schemas.microsoft.com/office/powerpoint/2010/main" val="61716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6DEBA-70A0-B8AD-EC2A-1AABDA81C375}"/>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2459EFE9-875B-F16C-7D03-DC73498E7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F92470C2-8600-426E-99D1-DB694E0DA4A5}"/>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DFD501B8-F7FD-3B1F-9560-7C4A74CD5A46}"/>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7" name="Immagine 6" descr="Immagine che contiene mappa, pianeta, Terra, World&#10;&#10;Il contenuto generato dall'IA potrebbe non essere corretto.">
            <a:extLst>
              <a:ext uri="{FF2B5EF4-FFF2-40B4-BE49-F238E27FC236}">
                <a16:creationId xmlns:a16="http://schemas.microsoft.com/office/drawing/2014/main" id="{1CA8BDF8-8FB4-F282-77E5-6E77B803A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187" y="525026"/>
            <a:ext cx="5813625" cy="5807947"/>
          </a:xfrm>
          <a:prstGeom prst="rect">
            <a:avLst/>
          </a:prstGeom>
        </p:spPr>
      </p:pic>
    </p:spTree>
    <p:extLst>
      <p:ext uri="{BB962C8B-B14F-4D97-AF65-F5344CB8AC3E}">
        <p14:creationId xmlns:p14="http://schemas.microsoft.com/office/powerpoint/2010/main" val="2846634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53E256E-7265-B85B-5319-4E981A05418C}"/>
              </a:ext>
            </a:extLst>
          </p:cNvPr>
          <p:cNvSpPr/>
          <p:nvPr/>
        </p:nvSpPr>
        <p:spPr>
          <a:xfrm>
            <a:off x="0" y="0"/>
            <a:ext cx="12192000" cy="93894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A7E19B76-C68C-0463-ADEB-0F45EC27698B}"/>
              </a:ext>
            </a:extLst>
          </p:cNvPr>
          <p:cNvSpPr txBox="1"/>
          <p:nvPr/>
        </p:nvSpPr>
        <p:spPr>
          <a:xfrm>
            <a:off x="236306" y="171949"/>
            <a:ext cx="8089202" cy="584775"/>
          </a:xfrm>
          <a:prstGeom prst="rect">
            <a:avLst/>
          </a:prstGeom>
          <a:noFill/>
        </p:spPr>
        <p:txBody>
          <a:bodyPr wrap="none" rtlCol="0">
            <a:spAutoFit/>
          </a:bodyPr>
          <a:lstStyle/>
          <a:p>
            <a:r>
              <a:rPr lang="it-IT" sz="3200" b="1" dirty="0">
                <a:solidFill>
                  <a:schemeClr val="bg1"/>
                </a:solidFill>
              </a:rPr>
              <a:t>The PRISMA Network </a:t>
            </a:r>
            <a:r>
              <a:rPr lang="it-IT" sz="3200" dirty="0">
                <a:solidFill>
                  <a:schemeClr val="bg1"/>
                </a:solidFill>
              </a:rPr>
              <a:t>(D. </a:t>
            </a:r>
            <a:r>
              <a:rPr lang="it-IT" sz="3200" dirty="0" err="1">
                <a:solidFill>
                  <a:schemeClr val="bg1"/>
                </a:solidFill>
              </a:rPr>
              <a:t>Gardiol</a:t>
            </a:r>
            <a:r>
              <a:rPr lang="it-IT" sz="3200" dirty="0">
                <a:solidFill>
                  <a:schemeClr val="bg1"/>
                </a:solidFill>
              </a:rPr>
              <a:t>, D. Barghini)</a:t>
            </a:r>
          </a:p>
        </p:txBody>
      </p:sp>
      <p:sp>
        <p:nvSpPr>
          <p:cNvPr id="6" name="Rettangolo 5">
            <a:extLst>
              <a:ext uri="{FF2B5EF4-FFF2-40B4-BE49-F238E27FC236}">
                <a16:creationId xmlns:a16="http://schemas.microsoft.com/office/drawing/2014/main" id="{4C5EC3CC-51C6-11E5-00EB-900AD2584D15}"/>
              </a:ext>
            </a:extLst>
          </p:cNvPr>
          <p:cNvSpPr/>
          <p:nvPr/>
        </p:nvSpPr>
        <p:spPr>
          <a:xfrm>
            <a:off x="0" y="6498404"/>
            <a:ext cx="12192000" cy="3595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Segnaposto numero diapositiva 7">
            <a:extLst>
              <a:ext uri="{FF2B5EF4-FFF2-40B4-BE49-F238E27FC236}">
                <a16:creationId xmlns:a16="http://schemas.microsoft.com/office/drawing/2014/main" id="{5F6AEC67-64B7-F435-B098-9F6012622138}"/>
              </a:ext>
            </a:extLst>
          </p:cNvPr>
          <p:cNvSpPr>
            <a:spLocks noGrp="1"/>
          </p:cNvSpPr>
          <p:nvPr>
            <p:ph type="sldNum" sz="quarter" idx="12"/>
          </p:nvPr>
        </p:nvSpPr>
        <p:spPr>
          <a:xfrm>
            <a:off x="11178293" y="6539701"/>
            <a:ext cx="761144" cy="277000"/>
          </a:xfrm>
        </p:spPr>
        <p:txBody>
          <a:bodyPr/>
          <a:lstStyle/>
          <a:p>
            <a:fld id="{4AD2E41F-E55F-4DDD-9E23-2935FBCD110F}" type="slidenum">
              <a:rPr lang="it-IT" sz="1400" b="1" smtClean="0">
                <a:solidFill>
                  <a:schemeClr val="bg1"/>
                </a:solidFill>
              </a:rPr>
              <a:t>22</a:t>
            </a:fld>
            <a:endParaRPr lang="it-IT" sz="1400" b="1" dirty="0">
              <a:solidFill>
                <a:schemeClr val="bg1"/>
              </a:solidFill>
            </a:endParaRPr>
          </a:p>
        </p:txBody>
      </p:sp>
      <p:sp>
        <p:nvSpPr>
          <p:cNvPr id="10" name="Segnaposto contenuto 2">
            <a:extLst>
              <a:ext uri="{FF2B5EF4-FFF2-40B4-BE49-F238E27FC236}">
                <a16:creationId xmlns:a16="http://schemas.microsoft.com/office/drawing/2014/main" id="{99E96137-10CB-B77F-8AB6-3CF6BD9101BE}"/>
              </a:ext>
            </a:extLst>
          </p:cNvPr>
          <p:cNvSpPr>
            <a:spLocks noGrp="1"/>
          </p:cNvSpPr>
          <p:nvPr>
            <p:ph idx="1"/>
          </p:nvPr>
        </p:nvSpPr>
        <p:spPr>
          <a:xfrm>
            <a:off x="347548" y="1140078"/>
            <a:ext cx="11329689" cy="681964"/>
          </a:xfrm>
        </p:spPr>
        <p:txBody>
          <a:bodyPr>
            <a:normAutofit/>
          </a:bodyPr>
          <a:lstStyle/>
          <a:p>
            <a:pPr marL="0" indent="0">
              <a:buNone/>
            </a:pPr>
            <a:r>
              <a:rPr lang="it-IT" sz="2000" b="1" dirty="0">
                <a:solidFill>
                  <a:schemeClr val="accent1">
                    <a:lumMod val="50000"/>
                  </a:schemeClr>
                </a:solidFill>
              </a:rPr>
              <a:t>P</a:t>
            </a:r>
            <a:r>
              <a:rPr lang="it-IT" sz="2000" dirty="0"/>
              <a:t>rima </a:t>
            </a:r>
            <a:r>
              <a:rPr lang="it-IT" sz="2000" b="1" dirty="0">
                <a:solidFill>
                  <a:schemeClr val="accent1">
                    <a:lumMod val="50000"/>
                  </a:schemeClr>
                </a:solidFill>
              </a:rPr>
              <a:t>R</a:t>
            </a:r>
            <a:r>
              <a:rPr lang="it-IT" sz="2000" dirty="0"/>
              <a:t>ete </a:t>
            </a:r>
            <a:r>
              <a:rPr lang="it-IT" sz="2000" b="1" dirty="0">
                <a:solidFill>
                  <a:schemeClr val="accent1">
                    <a:lumMod val="50000"/>
                  </a:schemeClr>
                </a:solidFill>
              </a:rPr>
              <a:t>I</a:t>
            </a:r>
            <a:r>
              <a:rPr lang="it-IT" sz="2000" dirty="0"/>
              <a:t>taliana per la </a:t>
            </a:r>
            <a:r>
              <a:rPr lang="it-IT" sz="2000" b="1" dirty="0">
                <a:solidFill>
                  <a:schemeClr val="accent1">
                    <a:lumMod val="50000"/>
                  </a:schemeClr>
                </a:solidFill>
              </a:rPr>
              <a:t>S</a:t>
            </a:r>
            <a:r>
              <a:rPr lang="it-IT" sz="2000" dirty="0"/>
              <a:t>orveglianza sistematica di </a:t>
            </a:r>
            <a:r>
              <a:rPr lang="it-IT" sz="2000" b="1" dirty="0">
                <a:solidFill>
                  <a:schemeClr val="accent1">
                    <a:lumMod val="50000"/>
                  </a:schemeClr>
                </a:solidFill>
              </a:rPr>
              <a:t>M</a:t>
            </a:r>
            <a:r>
              <a:rPr lang="it-IT" sz="2000" dirty="0"/>
              <a:t>eteore e </a:t>
            </a:r>
            <a:r>
              <a:rPr lang="it-IT" sz="2000" b="1" dirty="0">
                <a:solidFill>
                  <a:schemeClr val="accent1">
                    <a:lumMod val="50000"/>
                  </a:schemeClr>
                </a:solidFill>
              </a:rPr>
              <a:t>A</a:t>
            </a:r>
            <a:r>
              <a:rPr lang="it-IT" sz="2000" dirty="0"/>
              <a:t>tmosfera</a:t>
            </a:r>
            <a:br>
              <a:rPr lang="it-IT" sz="2000" dirty="0"/>
            </a:br>
            <a:r>
              <a:rPr lang="it-IT" sz="1800" dirty="0"/>
              <a:t>i.e. First Italian Network for the Systematic Surveillance of Meteors and Atmosphere</a:t>
            </a:r>
            <a:endParaRPr lang="it-IT" sz="2000" dirty="0"/>
          </a:p>
        </p:txBody>
      </p:sp>
      <p:sp>
        <p:nvSpPr>
          <p:cNvPr id="19" name="CasellaDiTesto 18">
            <a:extLst>
              <a:ext uri="{FF2B5EF4-FFF2-40B4-BE49-F238E27FC236}">
                <a16:creationId xmlns:a16="http://schemas.microsoft.com/office/drawing/2014/main" id="{E5CB06B9-620A-30DA-6B68-11E9463A900B}"/>
              </a:ext>
            </a:extLst>
          </p:cNvPr>
          <p:cNvSpPr txBox="1"/>
          <p:nvPr/>
        </p:nvSpPr>
        <p:spPr>
          <a:xfrm>
            <a:off x="9465394" y="1084853"/>
            <a:ext cx="2267075" cy="400110"/>
          </a:xfrm>
          <a:prstGeom prst="rect">
            <a:avLst/>
          </a:prstGeom>
          <a:noFill/>
        </p:spPr>
        <p:txBody>
          <a:bodyPr wrap="square" rtlCol="0">
            <a:spAutoFit/>
          </a:bodyPr>
          <a:lstStyle/>
          <a:p>
            <a:r>
              <a:rPr lang="it-IT" sz="2000" b="1" dirty="0">
                <a:solidFill>
                  <a:schemeClr val="bg1"/>
                </a:solidFill>
                <a:hlinkClick r:id="rId2">
                  <a:extLst>
                    <a:ext uri="{A12FA001-AC4F-418D-AE19-62706E023703}">
                      <ahyp:hlinkClr xmlns:ahyp="http://schemas.microsoft.com/office/drawing/2018/hyperlinkcolor" val="tx"/>
                    </a:ext>
                  </a:extLst>
                </a:hlinkClick>
              </a:rPr>
              <a:t>www.prisma.inaf.it</a:t>
            </a:r>
            <a:endParaRPr lang="it-IT" sz="2000" b="1" dirty="0">
              <a:solidFill>
                <a:schemeClr val="bg1"/>
              </a:solidFill>
            </a:endParaRPr>
          </a:p>
        </p:txBody>
      </p:sp>
      <p:pic>
        <p:nvPicPr>
          <p:cNvPr id="12" name="Immagine 11">
            <a:extLst>
              <a:ext uri="{FF2B5EF4-FFF2-40B4-BE49-F238E27FC236}">
                <a16:creationId xmlns:a16="http://schemas.microsoft.com/office/drawing/2014/main" id="{ACF1070A-DCA3-4CD0-8C4B-0A24C90E5DBF}"/>
              </a:ext>
            </a:extLst>
          </p:cNvPr>
          <p:cNvPicPr>
            <a:picLocks noChangeAspect="1"/>
          </p:cNvPicPr>
          <p:nvPr/>
        </p:nvPicPr>
        <p:blipFill rotWithShape="1">
          <a:blip r:embed="rId3">
            <a:extLst>
              <a:ext uri="{28A0092B-C50C-407E-A947-70E740481C1C}">
                <a14:useLocalDpi xmlns:a14="http://schemas.microsoft.com/office/drawing/2010/main" val="0"/>
              </a:ext>
            </a:extLst>
          </a:blip>
          <a:srcRect l="11724" t="17529" r="14287" b="16670"/>
          <a:stretch/>
        </p:blipFill>
        <p:spPr>
          <a:xfrm>
            <a:off x="10219752" y="65882"/>
            <a:ext cx="1736560" cy="809272"/>
          </a:xfrm>
          <a:prstGeom prst="rect">
            <a:avLst/>
          </a:prstGeom>
        </p:spPr>
      </p:pic>
      <p:sp>
        <p:nvSpPr>
          <p:cNvPr id="13" name="Segnaposto contenuto 2">
            <a:extLst>
              <a:ext uri="{FF2B5EF4-FFF2-40B4-BE49-F238E27FC236}">
                <a16:creationId xmlns:a16="http://schemas.microsoft.com/office/drawing/2014/main" id="{85F7A2E6-01D1-4F68-BE97-917AE0D8DC67}"/>
              </a:ext>
            </a:extLst>
          </p:cNvPr>
          <p:cNvSpPr txBox="1">
            <a:spLocks/>
          </p:cNvSpPr>
          <p:nvPr/>
        </p:nvSpPr>
        <p:spPr>
          <a:xfrm>
            <a:off x="345944" y="1772229"/>
            <a:ext cx="7490968" cy="46024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it-IT" sz="1600" b="1" dirty="0">
                <a:solidFill>
                  <a:schemeClr val="tx2"/>
                </a:solidFill>
              </a:rPr>
              <a:t>Optical </a:t>
            </a:r>
            <a:r>
              <a:rPr lang="it-IT" sz="1600" b="1" dirty="0" err="1">
                <a:solidFill>
                  <a:schemeClr val="tx2"/>
                </a:solidFill>
              </a:rPr>
              <a:t>observation</a:t>
            </a:r>
            <a:r>
              <a:rPr lang="it-IT" sz="1600" b="1" dirty="0">
                <a:solidFill>
                  <a:schemeClr val="tx2"/>
                </a:solidFill>
              </a:rPr>
              <a:t> of </a:t>
            </a:r>
            <a:r>
              <a:rPr lang="it-IT" sz="1600" b="1" dirty="0" err="1">
                <a:solidFill>
                  <a:schemeClr val="tx2"/>
                </a:solidFill>
              </a:rPr>
              <a:t>bright</a:t>
            </a:r>
            <a:r>
              <a:rPr lang="it-IT" sz="1600" b="1" dirty="0">
                <a:solidFill>
                  <a:schemeClr val="tx2"/>
                </a:solidFill>
              </a:rPr>
              <a:t> </a:t>
            </a:r>
            <a:r>
              <a:rPr lang="it-IT" sz="1600" b="1" dirty="0" err="1">
                <a:solidFill>
                  <a:schemeClr val="tx2"/>
                </a:solidFill>
              </a:rPr>
              <a:t>meteors</a:t>
            </a:r>
            <a:r>
              <a:rPr lang="it-IT" sz="1600" dirty="0"/>
              <a:t> (i.e. </a:t>
            </a:r>
            <a:r>
              <a:rPr lang="it-IT" sz="1600" dirty="0" err="1"/>
              <a:t>fireballs</a:t>
            </a:r>
            <a:r>
              <a:rPr lang="it-IT" sz="1600" dirty="0"/>
              <a:t> and </a:t>
            </a:r>
            <a:r>
              <a:rPr lang="it-IT" sz="1600" dirty="0" err="1"/>
              <a:t>bolides</a:t>
            </a:r>
            <a:r>
              <a:rPr lang="it-IT" sz="1600" dirty="0"/>
              <a:t>) with </a:t>
            </a:r>
            <a:r>
              <a:rPr lang="it-IT" sz="1600" dirty="0" err="1"/>
              <a:t>two</a:t>
            </a:r>
            <a:r>
              <a:rPr lang="it-IT" sz="1600" dirty="0"/>
              <a:t> </a:t>
            </a:r>
            <a:r>
              <a:rPr lang="it-IT" sz="1600" dirty="0" err="1"/>
              <a:t>main</a:t>
            </a:r>
            <a:r>
              <a:rPr lang="it-IT" sz="1600" dirty="0"/>
              <a:t> </a:t>
            </a:r>
            <a:r>
              <a:rPr lang="it-IT" sz="1600" dirty="0" err="1"/>
              <a:t>scientific</a:t>
            </a:r>
            <a:r>
              <a:rPr lang="it-IT" sz="1600" dirty="0"/>
              <a:t> </a:t>
            </a:r>
            <a:r>
              <a:rPr lang="it-IT" sz="1600" dirty="0" err="1"/>
              <a:t>objectives</a:t>
            </a:r>
            <a:r>
              <a:rPr lang="it-IT" sz="1600" dirty="0"/>
              <a:t>:</a:t>
            </a:r>
          </a:p>
          <a:p>
            <a:pPr marL="719138" lvl="1" indent="-261938" algn="just">
              <a:buFont typeface="+mj-lt"/>
              <a:buAutoNum type="arabicPeriod"/>
            </a:pPr>
            <a:r>
              <a:rPr lang="it-IT" sz="1600" b="1" dirty="0">
                <a:solidFill>
                  <a:schemeClr val="tx2"/>
                </a:solidFill>
              </a:rPr>
              <a:t>RECOVERY OF FRESHLY-FALLEN METEORITES</a:t>
            </a:r>
            <a:r>
              <a:rPr lang="it-IT" sz="1600" dirty="0"/>
              <a:t>: pin-</a:t>
            </a:r>
            <a:r>
              <a:rPr lang="it-IT" sz="1600" dirty="0" err="1"/>
              <a:t>pointing</a:t>
            </a:r>
            <a:r>
              <a:rPr lang="it-IT" sz="1600" dirty="0"/>
              <a:t> the </a:t>
            </a:r>
            <a:r>
              <a:rPr lang="it-IT" sz="1600" dirty="0" err="1"/>
              <a:t>strewn</a:t>
            </a:r>
            <a:r>
              <a:rPr lang="it-IT" sz="1600" dirty="0"/>
              <a:t>-field of </a:t>
            </a:r>
            <a:r>
              <a:rPr lang="it-IT" sz="1600" dirty="0" err="1"/>
              <a:t>potential</a:t>
            </a:r>
            <a:r>
              <a:rPr lang="it-IT" sz="1600" dirty="0"/>
              <a:t> meteorite </a:t>
            </a:r>
            <a:r>
              <a:rPr lang="it-IT" sz="1600" dirty="0" err="1"/>
              <a:t>specimens</a:t>
            </a:r>
            <a:r>
              <a:rPr lang="it-IT" sz="1600" dirty="0"/>
              <a:t>, in case a </a:t>
            </a:r>
            <a:r>
              <a:rPr lang="it-IT" sz="1600" dirty="0" err="1"/>
              <a:t>significant</a:t>
            </a:r>
            <a:r>
              <a:rPr lang="it-IT" sz="1600" dirty="0"/>
              <a:t> </a:t>
            </a:r>
            <a:r>
              <a:rPr lang="it-IT" sz="1600" dirty="0" err="1"/>
              <a:t>fraction</a:t>
            </a:r>
            <a:r>
              <a:rPr lang="it-IT" sz="1600" dirty="0"/>
              <a:t> of the </a:t>
            </a:r>
            <a:r>
              <a:rPr lang="it-IT" sz="1600" dirty="0" err="1"/>
              <a:t>meteoroid</a:t>
            </a:r>
            <a:r>
              <a:rPr lang="it-IT" sz="1600" dirty="0"/>
              <a:t> </a:t>
            </a:r>
            <a:r>
              <a:rPr lang="it-IT" sz="1600" dirty="0" err="1"/>
              <a:t>pre-atmospheric</a:t>
            </a:r>
            <a:r>
              <a:rPr lang="it-IT" sz="1600" dirty="0"/>
              <a:t> mass </a:t>
            </a:r>
            <a:r>
              <a:rPr lang="it-IT" sz="1600" dirty="0" err="1"/>
              <a:t>survived</a:t>
            </a:r>
            <a:r>
              <a:rPr lang="it-IT" sz="1600" dirty="0"/>
              <a:t> the </a:t>
            </a:r>
            <a:r>
              <a:rPr lang="it-IT" sz="1600" dirty="0" err="1"/>
              <a:t>atmospheric</a:t>
            </a:r>
            <a:r>
              <a:rPr lang="it-IT" sz="1600" dirty="0"/>
              <a:t> </a:t>
            </a:r>
            <a:r>
              <a:rPr lang="it-IT" sz="1600" dirty="0" err="1"/>
              <a:t>transit</a:t>
            </a:r>
            <a:r>
              <a:rPr lang="it-IT" sz="1600" dirty="0"/>
              <a:t>.</a:t>
            </a:r>
          </a:p>
          <a:p>
            <a:pPr marL="985838" lvl="1" indent="-266700" algn="just">
              <a:buNone/>
            </a:pPr>
            <a:r>
              <a:rPr lang="it-IT" sz="1600" dirty="0"/>
              <a:t>→ </a:t>
            </a:r>
            <a:r>
              <a:rPr lang="it-IT" sz="1600" b="1" dirty="0">
                <a:solidFill>
                  <a:schemeClr val="tx2"/>
                </a:solidFill>
              </a:rPr>
              <a:t>Two </a:t>
            </a:r>
            <a:r>
              <a:rPr lang="it-IT" sz="1600" b="1" dirty="0" err="1">
                <a:solidFill>
                  <a:schemeClr val="tx2"/>
                </a:solidFill>
              </a:rPr>
              <a:t>meteorites</a:t>
            </a:r>
            <a:r>
              <a:rPr lang="it-IT" sz="1600" b="1" dirty="0">
                <a:solidFill>
                  <a:schemeClr val="tx2"/>
                </a:solidFill>
              </a:rPr>
              <a:t> </a:t>
            </a:r>
            <a:r>
              <a:rPr lang="it-IT" sz="1600" b="1" dirty="0" err="1">
                <a:solidFill>
                  <a:schemeClr val="tx2"/>
                </a:solidFill>
              </a:rPr>
              <a:t>recovered</a:t>
            </a:r>
            <a:r>
              <a:rPr lang="it-IT" sz="1600" b="1" dirty="0">
                <a:solidFill>
                  <a:schemeClr val="tx2"/>
                </a:solidFill>
              </a:rPr>
              <a:t>:</a:t>
            </a:r>
            <a:r>
              <a:rPr lang="it-IT" sz="1600" dirty="0"/>
              <a:t> </a:t>
            </a:r>
            <a:r>
              <a:rPr lang="it-IT" sz="1600" b="1" dirty="0">
                <a:solidFill>
                  <a:schemeClr val="tx2"/>
                </a:solidFill>
              </a:rPr>
              <a:t>Cavezzo </a:t>
            </a:r>
            <a:r>
              <a:rPr lang="it-IT" sz="1600" dirty="0"/>
              <a:t>(01/01/2020) and </a:t>
            </a:r>
            <a:r>
              <a:rPr lang="it-IT" sz="1600" b="1" dirty="0">
                <a:solidFill>
                  <a:schemeClr val="tx2"/>
                </a:solidFill>
              </a:rPr>
              <a:t>Matera </a:t>
            </a:r>
            <a:r>
              <a:rPr lang="it-IT" sz="1600" dirty="0"/>
              <a:t>(14/02/2023),  2 out of 50 </a:t>
            </a:r>
            <a:r>
              <a:rPr lang="it-IT" sz="1600" dirty="0" err="1"/>
              <a:t>freshly-fallen</a:t>
            </a:r>
            <a:r>
              <a:rPr lang="it-IT" sz="1600" dirty="0"/>
              <a:t> </a:t>
            </a:r>
            <a:r>
              <a:rPr lang="it-IT" sz="1600" dirty="0" err="1"/>
              <a:t>meteorites</a:t>
            </a:r>
            <a:r>
              <a:rPr lang="it-IT" sz="1600" dirty="0"/>
              <a:t> </a:t>
            </a:r>
            <a:r>
              <a:rPr lang="it-IT" sz="1600" dirty="0" err="1"/>
              <a:t>recovered</a:t>
            </a:r>
            <a:r>
              <a:rPr lang="it-IT" sz="1600" dirty="0"/>
              <a:t> </a:t>
            </a:r>
            <a:r>
              <a:rPr lang="it-IT" sz="1600" dirty="0" err="1"/>
              <a:t>worldwide</a:t>
            </a:r>
            <a:r>
              <a:rPr lang="it-IT" sz="1600" dirty="0"/>
              <a:t> with a </a:t>
            </a:r>
            <a:r>
              <a:rPr lang="it-IT" sz="1600" dirty="0" err="1"/>
              <a:t>known</a:t>
            </a:r>
            <a:r>
              <a:rPr lang="it-IT" sz="1600" dirty="0"/>
              <a:t> </a:t>
            </a:r>
            <a:r>
              <a:rPr lang="it-IT" sz="1600" dirty="0" err="1"/>
              <a:t>pre-atmospheric</a:t>
            </a:r>
            <a:r>
              <a:rPr lang="it-IT" sz="1600" dirty="0"/>
              <a:t> </a:t>
            </a:r>
            <a:r>
              <a:rPr lang="it-IT" sz="1600" dirty="0" err="1"/>
              <a:t>orbit</a:t>
            </a:r>
            <a:r>
              <a:rPr lang="it-IT" sz="1600" dirty="0"/>
              <a:t>.</a:t>
            </a:r>
          </a:p>
          <a:p>
            <a:pPr marL="719138" lvl="1" indent="-261938" algn="just">
              <a:buFont typeface="+mj-lt"/>
              <a:buAutoNum type="arabicPeriod" startAt="2"/>
            </a:pPr>
            <a:r>
              <a:rPr lang="it-IT" sz="1600" b="1" dirty="0">
                <a:solidFill>
                  <a:schemeClr val="tx2"/>
                </a:solidFill>
              </a:rPr>
              <a:t>STUDY OF THE FLUX AND ORBITAL DISTRIBUTION OF MILLIMETRE-TO-METRE SIZED METEOROIDS</a:t>
            </a:r>
            <a:r>
              <a:rPr lang="it-IT" sz="1600" dirty="0"/>
              <a:t>: </a:t>
            </a:r>
            <a:r>
              <a:rPr lang="it-IT" sz="1600" dirty="0" err="1"/>
              <a:t>even</a:t>
            </a:r>
            <a:r>
              <a:rPr lang="it-IT" sz="1600" dirty="0"/>
              <a:t> </a:t>
            </a:r>
            <a:r>
              <a:rPr lang="it-IT" sz="1600" dirty="0" err="1"/>
              <a:t>if</a:t>
            </a:r>
            <a:r>
              <a:rPr lang="it-IT" sz="1600" dirty="0"/>
              <a:t> no meteorite </a:t>
            </a:r>
            <a:r>
              <a:rPr lang="it-IT" sz="1600" dirty="0" err="1"/>
              <a:t>is</a:t>
            </a:r>
            <a:r>
              <a:rPr lang="it-IT" sz="1600" dirty="0"/>
              <a:t> to be </a:t>
            </a:r>
            <a:r>
              <a:rPr lang="it-IT" sz="1600" dirty="0" err="1"/>
              <a:t>recovered</a:t>
            </a:r>
            <a:r>
              <a:rPr lang="it-IT" sz="1600" dirty="0"/>
              <a:t> on the ground, the </a:t>
            </a:r>
            <a:r>
              <a:rPr lang="it-IT" sz="1600" dirty="0" err="1"/>
              <a:t>pre-atmospheric</a:t>
            </a:r>
            <a:r>
              <a:rPr lang="it-IT" sz="1600" dirty="0"/>
              <a:t> </a:t>
            </a:r>
            <a:r>
              <a:rPr lang="it-IT" sz="1600" dirty="0" err="1"/>
              <a:t>orbit</a:t>
            </a:r>
            <a:r>
              <a:rPr lang="it-IT" sz="1600" dirty="0"/>
              <a:t> and </a:t>
            </a:r>
            <a:r>
              <a:rPr lang="it-IT" sz="1600" dirty="0" err="1"/>
              <a:t>many</a:t>
            </a:r>
            <a:r>
              <a:rPr lang="it-IT" sz="1600" dirty="0"/>
              <a:t> </a:t>
            </a:r>
            <a:r>
              <a:rPr lang="it-IT" sz="1600" dirty="0" err="1"/>
              <a:t>other</a:t>
            </a:r>
            <a:r>
              <a:rPr lang="it-IT" sz="1600" dirty="0"/>
              <a:t> </a:t>
            </a:r>
            <a:r>
              <a:rPr lang="it-IT" sz="1600" dirty="0" err="1"/>
              <a:t>physical</a:t>
            </a:r>
            <a:r>
              <a:rPr lang="it-IT" sz="1600" dirty="0"/>
              <a:t> </a:t>
            </a:r>
            <a:r>
              <a:rPr lang="it-IT" sz="1600" dirty="0" err="1"/>
              <a:t>parameters</a:t>
            </a:r>
            <a:r>
              <a:rPr lang="it-IT" sz="1600" dirty="0"/>
              <a:t> of the </a:t>
            </a:r>
            <a:r>
              <a:rPr lang="it-IT" sz="1600" dirty="0" err="1"/>
              <a:t>meteoroid</a:t>
            </a:r>
            <a:r>
              <a:rPr lang="it-IT" sz="1600" dirty="0"/>
              <a:t> can be </a:t>
            </a:r>
            <a:r>
              <a:rPr lang="it-IT" sz="1600" dirty="0" err="1"/>
              <a:t>estimated</a:t>
            </a:r>
            <a:r>
              <a:rPr lang="it-IT" sz="1600" dirty="0"/>
              <a:t> from the </a:t>
            </a:r>
            <a:r>
              <a:rPr lang="it-IT" sz="1600" dirty="0" err="1"/>
              <a:t>analysis</a:t>
            </a:r>
            <a:r>
              <a:rPr lang="it-IT" sz="1600" dirty="0"/>
              <a:t> of the </a:t>
            </a:r>
            <a:r>
              <a:rPr lang="it-IT" sz="1600" dirty="0" err="1"/>
              <a:t>bright</a:t>
            </a:r>
            <a:r>
              <a:rPr lang="it-IT" sz="1600" dirty="0"/>
              <a:t> </a:t>
            </a:r>
            <a:r>
              <a:rPr lang="it-IT" sz="1600" dirty="0" err="1"/>
              <a:t>flight</a:t>
            </a:r>
            <a:r>
              <a:rPr lang="it-IT" sz="1600" dirty="0"/>
              <a:t> </a:t>
            </a:r>
            <a:r>
              <a:rPr lang="it-IT" sz="1600" dirty="0" err="1"/>
              <a:t>dynamic</a:t>
            </a:r>
            <a:r>
              <a:rPr lang="it-IT" sz="1600" dirty="0"/>
              <a:t>.</a:t>
            </a:r>
          </a:p>
          <a:p>
            <a:pPr marL="985838" lvl="1" indent="-266700" algn="just">
              <a:buNone/>
            </a:pPr>
            <a:r>
              <a:rPr lang="it-IT" sz="1600" dirty="0"/>
              <a:t>→ </a:t>
            </a:r>
            <a:r>
              <a:rPr lang="it-IT" sz="1600" b="1" dirty="0">
                <a:solidFill>
                  <a:schemeClr val="tx2"/>
                </a:solidFill>
              </a:rPr>
              <a:t>More </a:t>
            </a:r>
            <a:r>
              <a:rPr lang="it-IT" sz="1600" b="1" dirty="0" err="1">
                <a:solidFill>
                  <a:schemeClr val="tx2"/>
                </a:solidFill>
              </a:rPr>
              <a:t>than</a:t>
            </a:r>
            <a:r>
              <a:rPr lang="it-IT" sz="1600" b="1" dirty="0">
                <a:solidFill>
                  <a:schemeClr val="tx2"/>
                </a:solidFill>
              </a:rPr>
              <a:t> 3000 </a:t>
            </a:r>
            <a:r>
              <a:rPr lang="it-IT" sz="1600" b="1" dirty="0" err="1">
                <a:solidFill>
                  <a:schemeClr val="tx2"/>
                </a:solidFill>
              </a:rPr>
              <a:t>fireballs</a:t>
            </a:r>
            <a:r>
              <a:rPr lang="it-IT" sz="1600" b="1" dirty="0">
                <a:solidFill>
                  <a:schemeClr val="tx2"/>
                </a:solidFill>
              </a:rPr>
              <a:t> </a:t>
            </a:r>
            <a:r>
              <a:rPr lang="it-IT" sz="1600" b="1" dirty="0" err="1">
                <a:solidFill>
                  <a:schemeClr val="tx2"/>
                </a:solidFill>
              </a:rPr>
              <a:t>observed</a:t>
            </a:r>
            <a:r>
              <a:rPr lang="it-IT" sz="1600" b="1" dirty="0">
                <a:solidFill>
                  <a:schemeClr val="tx2"/>
                </a:solidFill>
              </a:rPr>
              <a:t> </a:t>
            </a:r>
            <a:r>
              <a:rPr lang="it-IT" sz="1600" b="1" dirty="0" err="1">
                <a:solidFill>
                  <a:schemeClr val="tx2"/>
                </a:solidFill>
              </a:rPr>
              <a:t>since</a:t>
            </a:r>
            <a:r>
              <a:rPr lang="it-IT" sz="1600" b="1" dirty="0">
                <a:solidFill>
                  <a:schemeClr val="tx2"/>
                </a:solidFill>
              </a:rPr>
              <a:t> 2016</a:t>
            </a:r>
          </a:p>
          <a:p>
            <a:pPr algn="just">
              <a:buFont typeface="Wingdings" panose="05000000000000000000" pitchFamily="2" charset="2"/>
              <a:buChar char="§"/>
            </a:pPr>
            <a:r>
              <a:rPr lang="it-IT" sz="1600" dirty="0"/>
              <a:t>Network deployment </a:t>
            </a:r>
            <a:r>
              <a:rPr lang="it-IT" sz="1600" dirty="0" err="1"/>
              <a:t>started</a:t>
            </a:r>
            <a:r>
              <a:rPr lang="it-IT" sz="1600" dirty="0"/>
              <a:t> in 2016 and </a:t>
            </a:r>
            <a:r>
              <a:rPr lang="it-IT" sz="1600" dirty="0" err="1"/>
              <a:t>has</a:t>
            </a:r>
            <a:r>
              <a:rPr lang="it-IT" sz="1600" dirty="0"/>
              <a:t> </a:t>
            </a:r>
            <a:r>
              <a:rPr lang="it-IT" sz="1600" dirty="0" err="1"/>
              <a:t>now</a:t>
            </a:r>
            <a:r>
              <a:rPr lang="it-IT" sz="1600" dirty="0"/>
              <a:t> </a:t>
            </a:r>
            <a:r>
              <a:rPr lang="it-IT" sz="1600" dirty="0" err="1"/>
              <a:t>reached</a:t>
            </a:r>
            <a:r>
              <a:rPr lang="it-IT" sz="1600" dirty="0"/>
              <a:t> </a:t>
            </a:r>
            <a:r>
              <a:rPr lang="it-IT" sz="1600" b="1" dirty="0">
                <a:solidFill>
                  <a:schemeClr val="tx2"/>
                </a:solidFill>
              </a:rPr>
              <a:t>&gt;80 stations</a:t>
            </a:r>
            <a:r>
              <a:rPr lang="it-IT" sz="1800" b="1" dirty="0"/>
              <a:t>, with some </a:t>
            </a:r>
            <a:r>
              <a:rPr lang="it-IT" sz="1800" b="1" dirty="0" err="1"/>
              <a:t>areas</a:t>
            </a:r>
            <a:r>
              <a:rPr lang="it-IT" sz="1800" b="1" dirty="0"/>
              <a:t> of the national </a:t>
            </a:r>
            <a:r>
              <a:rPr lang="it-IT" sz="1800" b="1" dirty="0" err="1"/>
              <a:t>territory</a:t>
            </a:r>
            <a:r>
              <a:rPr lang="it-IT" sz="1800" b="1" dirty="0"/>
              <a:t> </a:t>
            </a:r>
            <a:r>
              <a:rPr lang="it-IT" sz="1800" b="1" dirty="0" err="1"/>
              <a:t>that</a:t>
            </a:r>
            <a:r>
              <a:rPr lang="it-IT" sz="1800" b="1" dirty="0"/>
              <a:t> </a:t>
            </a:r>
            <a:r>
              <a:rPr lang="it-IT" sz="1800" b="1" dirty="0" err="1"/>
              <a:t>still</a:t>
            </a:r>
            <a:r>
              <a:rPr lang="it-IT" sz="1800" b="1" dirty="0"/>
              <a:t> </a:t>
            </a:r>
            <a:r>
              <a:rPr lang="it-IT" sz="1800" b="1" dirty="0" err="1"/>
              <a:t>need</a:t>
            </a:r>
            <a:r>
              <a:rPr lang="it-IT" sz="1800" b="1" dirty="0"/>
              <a:t> to be </a:t>
            </a:r>
            <a:r>
              <a:rPr lang="it-IT" sz="1800" b="1" dirty="0" err="1"/>
              <a:t>covered</a:t>
            </a:r>
            <a:r>
              <a:rPr lang="it-IT" sz="1600" dirty="0"/>
              <a:t>. </a:t>
            </a:r>
          </a:p>
          <a:p>
            <a:pPr algn="just">
              <a:buFont typeface="Wingdings" panose="05000000000000000000" pitchFamily="2" charset="2"/>
              <a:buChar char="§"/>
            </a:pPr>
            <a:r>
              <a:rPr lang="it-IT" sz="1600" dirty="0"/>
              <a:t>PRISMA </a:t>
            </a:r>
            <a:r>
              <a:rPr lang="it-IT" sz="1600" dirty="0" err="1"/>
              <a:t>was</a:t>
            </a:r>
            <a:r>
              <a:rPr lang="it-IT" sz="1600" dirty="0"/>
              <a:t> </a:t>
            </a:r>
            <a:r>
              <a:rPr lang="it-IT" sz="1600" dirty="0" err="1"/>
              <a:t>initially</a:t>
            </a:r>
            <a:r>
              <a:rPr lang="it-IT" sz="1600" dirty="0"/>
              <a:t> </a:t>
            </a:r>
            <a:r>
              <a:rPr lang="it-IT" sz="1600" dirty="0" err="1"/>
              <a:t>born</a:t>
            </a:r>
            <a:r>
              <a:rPr lang="it-IT" sz="1600" dirty="0"/>
              <a:t> </a:t>
            </a:r>
            <a:r>
              <a:rPr lang="it-IT" sz="1600" dirty="0" err="1"/>
              <a:t>as</a:t>
            </a:r>
            <a:r>
              <a:rPr lang="it-IT" sz="1600" dirty="0"/>
              <a:t> an extension of the FRIPON network, </a:t>
            </a:r>
            <a:r>
              <a:rPr lang="it-IT" sz="1600" dirty="0" err="1"/>
              <a:t>but</a:t>
            </a:r>
            <a:r>
              <a:rPr lang="it-IT" sz="1600" dirty="0"/>
              <a:t> </a:t>
            </a:r>
            <a:r>
              <a:rPr lang="it-IT" sz="1600" dirty="0" err="1"/>
              <a:t>soon</a:t>
            </a:r>
            <a:r>
              <a:rPr lang="it-IT" sz="1600" dirty="0"/>
              <a:t> </a:t>
            </a:r>
            <a:r>
              <a:rPr lang="it-IT" sz="1600" dirty="0" err="1"/>
              <a:t>realised</a:t>
            </a:r>
            <a:r>
              <a:rPr lang="it-IT" sz="1600" dirty="0"/>
              <a:t> the </a:t>
            </a:r>
            <a:r>
              <a:rPr lang="it-IT" sz="1600" dirty="0" err="1"/>
              <a:t>need</a:t>
            </a:r>
            <a:r>
              <a:rPr lang="it-IT" sz="1600" dirty="0"/>
              <a:t> to </a:t>
            </a:r>
            <a:r>
              <a:rPr lang="it-IT" sz="1600" b="1" dirty="0" err="1">
                <a:solidFill>
                  <a:schemeClr val="tx2"/>
                </a:solidFill>
              </a:rPr>
              <a:t>achieve</a:t>
            </a:r>
            <a:r>
              <a:rPr lang="it-IT" sz="1600" b="1" dirty="0">
                <a:solidFill>
                  <a:schemeClr val="tx2"/>
                </a:solidFill>
              </a:rPr>
              <a:t> complete </a:t>
            </a:r>
            <a:r>
              <a:rPr lang="it-IT" sz="1600" b="1" dirty="0" err="1">
                <a:solidFill>
                  <a:schemeClr val="tx2"/>
                </a:solidFill>
              </a:rPr>
              <a:t>independence</a:t>
            </a:r>
            <a:r>
              <a:rPr lang="it-IT" sz="1600" b="1" dirty="0">
                <a:solidFill>
                  <a:schemeClr val="tx2"/>
                </a:solidFill>
              </a:rPr>
              <a:t> </a:t>
            </a:r>
            <a:r>
              <a:rPr lang="it-IT" sz="1600" dirty="0"/>
              <a:t>from the French </a:t>
            </a:r>
            <a:r>
              <a:rPr lang="it-IT" sz="1600" dirty="0" err="1"/>
              <a:t>infrastructure</a:t>
            </a:r>
            <a:r>
              <a:rPr lang="it-IT" sz="1600" dirty="0"/>
              <a:t>, </a:t>
            </a:r>
            <a:r>
              <a:rPr lang="it-IT" sz="1600" dirty="0" err="1"/>
              <a:t>while</a:t>
            </a:r>
            <a:r>
              <a:rPr lang="it-IT" sz="1600" dirty="0"/>
              <a:t> </a:t>
            </a:r>
            <a:r>
              <a:rPr lang="it-IT" sz="1600" dirty="0" err="1"/>
              <a:t>continuing</a:t>
            </a:r>
            <a:r>
              <a:rPr lang="it-IT" sz="1600" dirty="0"/>
              <a:t> to share data and </a:t>
            </a:r>
            <a:r>
              <a:rPr lang="it-IT" sz="1600" dirty="0" err="1"/>
              <a:t>results</a:t>
            </a:r>
            <a:r>
              <a:rPr lang="it-IT" sz="1600" dirty="0"/>
              <a:t> with the FRIPON international </a:t>
            </a:r>
            <a:r>
              <a:rPr lang="it-IT" sz="1600" dirty="0" err="1"/>
              <a:t>collaboration</a:t>
            </a:r>
            <a:r>
              <a:rPr lang="it-IT" sz="1600" dirty="0"/>
              <a:t>.</a:t>
            </a:r>
          </a:p>
        </p:txBody>
      </p:sp>
      <p:pic>
        <p:nvPicPr>
          <p:cNvPr id="14" name="Immagine 13">
            <a:extLst>
              <a:ext uri="{FF2B5EF4-FFF2-40B4-BE49-F238E27FC236}">
                <a16:creationId xmlns:a16="http://schemas.microsoft.com/office/drawing/2014/main" id="{1D2364ED-EE65-4A0F-85F3-A69F94B0189D}"/>
              </a:ext>
            </a:extLst>
          </p:cNvPr>
          <p:cNvPicPr>
            <a:picLocks noChangeAspect="1"/>
          </p:cNvPicPr>
          <p:nvPr/>
        </p:nvPicPr>
        <p:blipFill>
          <a:blip r:embed="rId4"/>
          <a:stretch>
            <a:fillRect/>
          </a:stretch>
        </p:blipFill>
        <p:spPr>
          <a:xfrm>
            <a:off x="8005425" y="3683380"/>
            <a:ext cx="2597076" cy="2639842"/>
          </a:xfrm>
          <a:prstGeom prst="rect">
            <a:avLst/>
          </a:prstGeom>
        </p:spPr>
      </p:pic>
      <p:pic>
        <p:nvPicPr>
          <p:cNvPr id="9" name="Immagine 8">
            <a:extLst>
              <a:ext uri="{FF2B5EF4-FFF2-40B4-BE49-F238E27FC236}">
                <a16:creationId xmlns:a16="http://schemas.microsoft.com/office/drawing/2014/main" id="{66A47BDA-0C02-424D-B6CD-48029E1B748D}"/>
              </a:ext>
            </a:extLst>
          </p:cNvPr>
          <p:cNvPicPr>
            <a:picLocks noChangeAspect="1"/>
          </p:cNvPicPr>
          <p:nvPr/>
        </p:nvPicPr>
        <p:blipFill>
          <a:blip r:embed="rId5"/>
          <a:stretch>
            <a:fillRect/>
          </a:stretch>
        </p:blipFill>
        <p:spPr>
          <a:xfrm>
            <a:off x="8886153" y="1084853"/>
            <a:ext cx="2542518" cy="2527540"/>
          </a:xfrm>
          <a:prstGeom prst="rect">
            <a:avLst/>
          </a:prstGeom>
        </p:spPr>
      </p:pic>
      <p:sp>
        <p:nvSpPr>
          <p:cNvPr id="15" name="CasellaDiTesto 14">
            <a:extLst>
              <a:ext uri="{FF2B5EF4-FFF2-40B4-BE49-F238E27FC236}">
                <a16:creationId xmlns:a16="http://schemas.microsoft.com/office/drawing/2014/main" id="{3BB1202A-9431-43A2-8659-897F2DEE2F80}"/>
              </a:ext>
            </a:extLst>
          </p:cNvPr>
          <p:cNvSpPr txBox="1"/>
          <p:nvPr/>
        </p:nvSpPr>
        <p:spPr>
          <a:xfrm>
            <a:off x="8886153" y="3327407"/>
            <a:ext cx="2542518" cy="276999"/>
          </a:xfrm>
          <a:prstGeom prst="rect">
            <a:avLst/>
          </a:prstGeom>
          <a:noFill/>
        </p:spPr>
        <p:txBody>
          <a:bodyPr wrap="square" rtlCol="0">
            <a:spAutoFit/>
          </a:bodyPr>
          <a:lstStyle/>
          <a:p>
            <a:r>
              <a:rPr lang="it-IT" sz="1200" b="1" dirty="0">
                <a:solidFill>
                  <a:schemeClr val="bg1"/>
                </a:solidFill>
              </a:rPr>
              <a:t>PRISMA </a:t>
            </a:r>
            <a:r>
              <a:rPr lang="it-IT" sz="1200" b="1" dirty="0" err="1">
                <a:solidFill>
                  <a:schemeClr val="bg1"/>
                </a:solidFill>
              </a:rPr>
              <a:t>cameras</a:t>
            </a:r>
            <a:r>
              <a:rPr lang="it-IT" sz="1200" b="1" dirty="0">
                <a:solidFill>
                  <a:schemeClr val="bg1"/>
                </a:solidFill>
              </a:rPr>
              <a:t> </a:t>
            </a:r>
            <a:r>
              <a:rPr lang="it-IT" sz="1200" b="1" dirty="0" err="1">
                <a:solidFill>
                  <a:schemeClr val="bg1"/>
                </a:solidFill>
              </a:rPr>
              <a:t>as</a:t>
            </a:r>
            <a:r>
              <a:rPr lang="it-IT" sz="1200" b="1" dirty="0">
                <a:solidFill>
                  <a:schemeClr val="bg1"/>
                </a:solidFill>
              </a:rPr>
              <a:t> </a:t>
            </a:r>
            <a:r>
              <a:rPr lang="it-IT" sz="1200" b="1" dirty="0" err="1">
                <a:solidFill>
                  <a:schemeClr val="bg1"/>
                </a:solidFill>
              </a:rPr>
              <a:t>October</a:t>
            </a:r>
            <a:r>
              <a:rPr lang="it-IT" sz="1200" b="1" dirty="0">
                <a:solidFill>
                  <a:schemeClr val="bg1"/>
                </a:solidFill>
              </a:rPr>
              <a:t> 2025</a:t>
            </a:r>
          </a:p>
        </p:txBody>
      </p:sp>
      <p:sp>
        <p:nvSpPr>
          <p:cNvPr id="21" name="CasellaDiTesto 20">
            <a:extLst>
              <a:ext uri="{FF2B5EF4-FFF2-40B4-BE49-F238E27FC236}">
                <a16:creationId xmlns:a16="http://schemas.microsoft.com/office/drawing/2014/main" id="{E1C43676-0305-43B2-9262-21AB55128D85}"/>
              </a:ext>
            </a:extLst>
          </p:cNvPr>
          <p:cNvSpPr txBox="1"/>
          <p:nvPr/>
        </p:nvSpPr>
        <p:spPr>
          <a:xfrm>
            <a:off x="7961881" y="6039181"/>
            <a:ext cx="2711563" cy="276999"/>
          </a:xfrm>
          <a:prstGeom prst="rect">
            <a:avLst/>
          </a:prstGeom>
          <a:noFill/>
        </p:spPr>
        <p:txBody>
          <a:bodyPr wrap="square" rtlCol="0">
            <a:spAutoFit/>
          </a:bodyPr>
          <a:lstStyle/>
          <a:p>
            <a:r>
              <a:rPr lang="it-IT" sz="1200" b="1" dirty="0">
                <a:solidFill>
                  <a:srgbClr val="1F3761"/>
                </a:solidFill>
              </a:rPr>
              <a:t>Meteorite-</a:t>
            </a:r>
            <a:r>
              <a:rPr lang="it-IT" sz="1200" b="1" dirty="0" err="1">
                <a:solidFill>
                  <a:srgbClr val="1F3761"/>
                </a:solidFill>
              </a:rPr>
              <a:t>dropping</a:t>
            </a:r>
            <a:r>
              <a:rPr lang="it-IT" sz="1200" b="1" dirty="0">
                <a:solidFill>
                  <a:srgbClr val="1F3761"/>
                </a:solidFill>
              </a:rPr>
              <a:t> </a:t>
            </a:r>
            <a:r>
              <a:rPr lang="it-IT" sz="1200" b="1" dirty="0" err="1">
                <a:solidFill>
                  <a:srgbClr val="1F3761"/>
                </a:solidFill>
              </a:rPr>
              <a:t>fireballs</a:t>
            </a:r>
            <a:r>
              <a:rPr lang="it-IT" sz="1200" b="1" dirty="0">
                <a:solidFill>
                  <a:srgbClr val="1F3761"/>
                </a:solidFill>
              </a:rPr>
              <a:t> </a:t>
            </a:r>
            <a:r>
              <a:rPr lang="it-IT" sz="1200" b="1" dirty="0" err="1">
                <a:solidFill>
                  <a:srgbClr val="1F3761"/>
                </a:solidFill>
              </a:rPr>
              <a:t>since</a:t>
            </a:r>
            <a:r>
              <a:rPr lang="it-IT" sz="1200" b="1" dirty="0">
                <a:solidFill>
                  <a:srgbClr val="1F3761"/>
                </a:solidFill>
              </a:rPr>
              <a:t> 2016</a:t>
            </a:r>
          </a:p>
        </p:txBody>
      </p:sp>
      <p:sp>
        <p:nvSpPr>
          <p:cNvPr id="25" name="CasellaDiTesto 24">
            <a:extLst>
              <a:ext uri="{FF2B5EF4-FFF2-40B4-BE49-F238E27FC236}">
                <a16:creationId xmlns:a16="http://schemas.microsoft.com/office/drawing/2014/main" id="{642422CE-720D-48BF-8B46-E8515D8BCE2F}"/>
              </a:ext>
            </a:extLst>
          </p:cNvPr>
          <p:cNvSpPr txBox="1"/>
          <p:nvPr/>
        </p:nvSpPr>
        <p:spPr>
          <a:xfrm>
            <a:off x="236307" y="6539702"/>
            <a:ext cx="9949912" cy="276999"/>
          </a:xfrm>
          <a:prstGeom prst="rect">
            <a:avLst/>
          </a:prstGeom>
          <a:noFill/>
        </p:spPr>
        <p:txBody>
          <a:bodyPr wrap="square" rtlCol="0">
            <a:spAutoFit/>
          </a:bodyPr>
          <a:lstStyle/>
          <a:p>
            <a:pPr algn="just"/>
            <a:r>
              <a:rPr lang="en-US" sz="1200" dirty="0">
                <a:solidFill>
                  <a:schemeClr val="bg1"/>
                </a:solidFill>
              </a:rPr>
              <a:t>Meeting Nazionale RSN3 – 10 e 11 </a:t>
            </a:r>
            <a:r>
              <a:rPr lang="en-US" sz="1200" dirty="0" err="1">
                <a:solidFill>
                  <a:schemeClr val="bg1"/>
                </a:solidFill>
              </a:rPr>
              <a:t>Novembre</a:t>
            </a:r>
            <a:r>
              <a:rPr lang="en-US" sz="1200" dirty="0">
                <a:solidFill>
                  <a:schemeClr val="bg1"/>
                </a:solidFill>
              </a:rPr>
              <a:t> 2025 – </a:t>
            </a:r>
            <a:r>
              <a:rPr lang="it-IT" sz="1200" dirty="0">
                <a:solidFill>
                  <a:schemeClr val="bg1"/>
                </a:solidFill>
              </a:rPr>
              <a:t>Origine ed evoluzione dei pianeti, satelliti e piccoli corpi</a:t>
            </a:r>
            <a:r>
              <a:rPr lang="en-US" sz="1200" dirty="0">
                <a:solidFill>
                  <a:schemeClr val="bg1"/>
                </a:solidFill>
              </a:rPr>
              <a:t> </a:t>
            </a:r>
            <a:endParaRPr lang="it-IT" sz="1200" dirty="0">
              <a:solidFill>
                <a:schemeClr val="bg1"/>
              </a:solidFill>
            </a:endParaRPr>
          </a:p>
        </p:txBody>
      </p:sp>
      <p:sp>
        <p:nvSpPr>
          <p:cNvPr id="2" name="CasellaDiTesto 1">
            <a:extLst>
              <a:ext uri="{FF2B5EF4-FFF2-40B4-BE49-F238E27FC236}">
                <a16:creationId xmlns:a16="http://schemas.microsoft.com/office/drawing/2014/main" id="{6DFC662C-9B54-7BDC-0A4F-9AC402E3CBD4}"/>
              </a:ext>
            </a:extLst>
          </p:cNvPr>
          <p:cNvSpPr txBox="1"/>
          <p:nvPr/>
        </p:nvSpPr>
        <p:spPr>
          <a:xfrm>
            <a:off x="7472926" y="6495637"/>
            <a:ext cx="4544194" cy="369332"/>
          </a:xfrm>
          <a:prstGeom prst="rect">
            <a:avLst/>
          </a:prstGeom>
          <a:solidFill>
            <a:schemeClr val="bg1"/>
          </a:solidFill>
          <a:ln>
            <a:noFill/>
          </a:ln>
        </p:spPr>
        <p:txBody>
          <a:bodyPr wrap="none" rtlCol="0">
            <a:spAutoFit/>
          </a:bodyPr>
          <a:lstStyle/>
          <a:p>
            <a:pPr algn="ctr"/>
            <a:r>
              <a:rPr lang="it-IT" i="1" dirty="0"/>
              <a:t>Daniele </a:t>
            </a:r>
            <a:r>
              <a:rPr lang="it-IT" i="1" dirty="0" err="1"/>
              <a:t>Gardiol</a:t>
            </a:r>
            <a:r>
              <a:rPr lang="it-IT" i="1" dirty="0"/>
              <a:t> &amp; Dario </a:t>
            </a:r>
            <a:r>
              <a:rPr lang="it-IT" i="1" dirty="0" err="1"/>
              <a:t>Barghini</a:t>
            </a:r>
            <a:r>
              <a:rPr lang="it-IT" i="1" dirty="0"/>
              <a:t>, INAF-</a:t>
            </a:r>
            <a:r>
              <a:rPr lang="it-IT" i="1" dirty="0" err="1"/>
              <a:t>OATo</a:t>
            </a:r>
            <a:endParaRPr lang="en-US" i="1" dirty="0"/>
          </a:p>
        </p:txBody>
      </p:sp>
    </p:spTree>
    <p:extLst>
      <p:ext uri="{BB962C8B-B14F-4D97-AF65-F5344CB8AC3E}">
        <p14:creationId xmlns:p14="http://schemas.microsoft.com/office/powerpoint/2010/main" val="501148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53E256E-7265-B85B-5319-4E981A05418C}"/>
              </a:ext>
            </a:extLst>
          </p:cNvPr>
          <p:cNvSpPr/>
          <p:nvPr/>
        </p:nvSpPr>
        <p:spPr>
          <a:xfrm>
            <a:off x="0" y="0"/>
            <a:ext cx="12192000" cy="93894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A7E19B76-C68C-0463-ADEB-0F45EC27698B}"/>
              </a:ext>
            </a:extLst>
          </p:cNvPr>
          <p:cNvSpPr txBox="1"/>
          <p:nvPr/>
        </p:nvSpPr>
        <p:spPr>
          <a:xfrm>
            <a:off x="236306" y="171949"/>
            <a:ext cx="9350252" cy="584775"/>
          </a:xfrm>
          <a:prstGeom prst="rect">
            <a:avLst/>
          </a:prstGeom>
          <a:noFill/>
        </p:spPr>
        <p:txBody>
          <a:bodyPr wrap="none" rtlCol="0">
            <a:spAutoFit/>
          </a:bodyPr>
          <a:lstStyle/>
          <a:p>
            <a:r>
              <a:rPr lang="it-IT" sz="3200" b="1" dirty="0" err="1">
                <a:solidFill>
                  <a:schemeClr val="bg1"/>
                </a:solidFill>
              </a:rPr>
              <a:t>Main</a:t>
            </a:r>
            <a:r>
              <a:rPr lang="it-IT" sz="3200" b="1" dirty="0">
                <a:solidFill>
                  <a:schemeClr val="bg1"/>
                </a:solidFill>
              </a:rPr>
              <a:t> </a:t>
            </a:r>
            <a:r>
              <a:rPr lang="it-IT" sz="3200" b="1" dirty="0" err="1">
                <a:solidFill>
                  <a:schemeClr val="bg1"/>
                </a:solidFill>
              </a:rPr>
              <a:t>Achievements</a:t>
            </a:r>
            <a:r>
              <a:rPr lang="it-IT" sz="3200" b="1" dirty="0">
                <a:solidFill>
                  <a:schemeClr val="bg1"/>
                </a:solidFill>
              </a:rPr>
              <a:t> and Future Milestones of PRISMA</a:t>
            </a:r>
          </a:p>
        </p:txBody>
      </p:sp>
      <p:sp>
        <p:nvSpPr>
          <p:cNvPr id="6" name="Rettangolo 5">
            <a:extLst>
              <a:ext uri="{FF2B5EF4-FFF2-40B4-BE49-F238E27FC236}">
                <a16:creationId xmlns:a16="http://schemas.microsoft.com/office/drawing/2014/main" id="{4C5EC3CC-51C6-11E5-00EB-900AD2584D15}"/>
              </a:ext>
            </a:extLst>
          </p:cNvPr>
          <p:cNvSpPr/>
          <p:nvPr/>
        </p:nvSpPr>
        <p:spPr>
          <a:xfrm>
            <a:off x="0" y="6498404"/>
            <a:ext cx="12192000" cy="3595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BBAFCA2E-4AB3-E199-8ED6-25530D0AA8D5}"/>
              </a:ext>
            </a:extLst>
          </p:cNvPr>
          <p:cNvSpPr txBox="1"/>
          <p:nvPr/>
        </p:nvSpPr>
        <p:spPr>
          <a:xfrm>
            <a:off x="236307" y="6539702"/>
            <a:ext cx="9949912" cy="276999"/>
          </a:xfrm>
          <a:prstGeom prst="rect">
            <a:avLst/>
          </a:prstGeom>
          <a:noFill/>
        </p:spPr>
        <p:txBody>
          <a:bodyPr wrap="square" rtlCol="0">
            <a:spAutoFit/>
          </a:bodyPr>
          <a:lstStyle/>
          <a:p>
            <a:pPr algn="just"/>
            <a:r>
              <a:rPr lang="en-US" sz="1200" dirty="0">
                <a:solidFill>
                  <a:schemeClr val="bg1"/>
                </a:solidFill>
              </a:rPr>
              <a:t>Meeting Nazionale RSN3 – 10 e 11 </a:t>
            </a:r>
            <a:r>
              <a:rPr lang="en-US" sz="1200" dirty="0" err="1">
                <a:solidFill>
                  <a:schemeClr val="bg1"/>
                </a:solidFill>
              </a:rPr>
              <a:t>Novembre</a:t>
            </a:r>
            <a:r>
              <a:rPr lang="en-US" sz="1200" dirty="0">
                <a:solidFill>
                  <a:schemeClr val="bg1"/>
                </a:solidFill>
              </a:rPr>
              <a:t> 2025 – </a:t>
            </a:r>
            <a:r>
              <a:rPr lang="it-IT" sz="1200" dirty="0">
                <a:solidFill>
                  <a:schemeClr val="bg1"/>
                </a:solidFill>
              </a:rPr>
              <a:t>Origine ed evoluzione dei pianeti, satelliti e piccoli corpi</a:t>
            </a:r>
            <a:r>
              <a:rPr lang="en-US" sz="1200" dirty="0">
                <a:solidFill>
                  <a:schemeClr val="bg1"/>
                </a:solidFill>
              </a:rPr>
              <a:t> </a:t>
            </a:r>
            <a:endParaRPr lang="it-IT" sz="1200" dirty="0">
              <a:solidFill>
                <a:schemeClr val="bg1"/>
              </a:solidFill>
            </a:endParaRPr>
          </a:p>
        </p:txBody>
      </p:sp>
      <p:sp>
        <p:nvSpPr>
          <p:cNvPr id="8" name="Segnaposto numero diapositiva 7">
            <a:extLst>
              <a:ext uri="{FF2B5EF4-FFF2-40B4-BE49-F238E27FC236}">
                <a16:creationId xmlns:a16="http://schemas.microsoft.com/office/drawing/2014/main" id="{5F6AEC67-64B7-F435-B098-9F6012622138}"/>
              </a:ext>
            </a:extLst>
          </p:cNvPr>
          <p:cNvSpPr>
            <a:spLocks noGrp="1"/>
          </p:cNvSpPr>
          <p:nvPr>
            <p:ph type="sldNum" sz="quarter" idx="12"/>
          </p:nvPr>
        </p:nvSpPr>
        <p:spPr>
          <a:xfrm>
            <a:off x="11178293" y="6539701"/>
            <a:ext cx="761144" cy="277000"/>
          </a:xfrm>
        </p:spPr>
        <p:txBody>
          <a:bodyPr/>
          <a:lstStyle/>
          <a:p>
            <a:fld id="{4AD2E41F-E55F-4DDD-9E23-2935FBCD110F}" type="slidenum">
              <a:rPr lang="it-IT" sz="1400" b="1" smtClean="0">
                <a:solidFill>
                  <a:schemeClr val="bg1"/>
                </a:solidFill>
              </a:rPr>
              <a:t>23</a:t>
            </a:fld>
            <a:endParaRPr lang="it-IT" sz="1400" b="1" dirty="0">
              <a:solidFill>
                <a:schemeClr val="bg1"/>
              </a:solidFill>
            </a:endParaRPr>
          </a:p>
        </p:txBody>
      </p:sp>
      <p:sp>
        <p:nvSpPr>
          <p:cNvPr id="19" name="CasellaDiTesto 18">
            <a:extLst>
              <a:ext uri="{FF2B5EF4-FFF2-40B4-BE49-F238E27FC236}">
                <a16:creationId xmlns:a16="http://schemas.microsoft.com/office/drawing/2014/main" id="{E5CB06B9-620A-30DA-6B68-11E9463A900B}"/>
              </a:ext>
            </a:extLst>
          </p:cNvPr>
          <p:cNvSpPr txBox="1"/>
          <p:nvPr/>
        </p:nvSpPr>
        <p:spPr>
          <a:xfrm>
            <a:off x="9410964" y="1084853"/>
            <a:ext cx="2267075" cy="400110"/>
          </a:xfrm>
          <a:prstGeom prst="rect">
            <a:avLst/>
          </a:prstGeom>
          <a:noFill/>
        </p:spPr>
        <p:txBody>
          <a:bodyPr wrap="square" rtlCol="0">
            <a:spAutoFit/>
          </a:bodyPr>
          <a:lstStyle/>
          <a:p>
            <a:r>
              <a:rPr lang="it-IT" sz="2000" b="1" dirty="0">
                <a:solidFill>
                  <a:schemeClr val="bg1"/>
                </a:solidFill>
                <a:hlinkClick r:id="rId2">
                  <a:extLst>
                    <a:ext uri="{A12FA001-AC4F-418D-AE19-62706E023703}">
                      <ahyp:hlinkClr xmlns:ahyp="http://schemas.microsoft.com/office/drawing/2018/hyperlinkcolor" val="tx"/>
                    </a:ext>
                  </a:extLst>
                </a:hlinkClick>
              </a:rPr>
              <a:t>www.prisma.inaf.it</a:t>
            </a:r>
            <a:endParaRPr lang="it-IT" sz="2000" b="1" dirty="0">
              <a:solidFill>
                <a:schemeClr val="bg1"/>
              </a:solidFill>
            </a:endParaRPr>
          </a:p>
        </p:txBody>
      </p:sp>
      <p:pic>
        <p:nvPicPr>
          <p:cNvPr id="12" name="Immagine 11">
            <a:extLst>
              <a:ext uri="{FF2B5EF4-FFF2-40B4-BE49-F238E27FC236}">
                <a16:creationId xmlns:a16="http://schemas.microsoft.com/office/drawing/2014/main" id="{ACF1070A-DCA3-4CD0-8C4B-0A24C90E5DBF}"/>
              </a:ext>
            </a:extLst>
          </p:cNvPr>
          <p:cNvPicPr>
            <a:picLocks noChangeAspect="1"/>
          </p:cNvPicPr>
          <p:nvPr/>
        </p:nvPicPr>
        <p:blipFill rotWithShape="1">
          <a:blip r:embed="rId3">
            <a:extLst>
              <a:ext uri="{28A0092B-C50C-407E-A947-70E740481C1C}">
                <a14:useLocalDpi xmlns:a14="http://schemas.microsoft.com/office/drawing/2010/main" val="0"/>
              </a:ext>
            </a:extLst>
          </a:blip>
          <a:srcRect l="11724" t="17529" r="14287" b="16670"/>
          <a:stretch/>
        </p:blipFill>
        <p:spPr>
          <a:xfrm>
            <a:off x="10219752" y="65882"/>
            <a:ext cx="1736560" cy="809272"/>
          </a:xfrm>
          <a:prstGeom prst="rect">
            <a:avLst/>
          </a:prstGeom>
        </p:spPr>
      </p:pic>
      <p:sp>
        <p:nvSpPr>
          <p:cNvPr id="13" name="Segnaposto contenuto 2">
            <a:extLst>
              <a:ext uri="{FF2B5EF4-FFF2-40B4-BE49-F238E27FC236}">
                <a16:creationId xmlns:a16="http://schemas.microsoft.com/office/drawing/2014/main" id="{85F7A2E6-01D1-4F68-BE97-917AE0D8DC67}"/>
              </a:ext>
            </a:extLst>
          </p:cNvPr>
          <p:cNvSpPr txBox="1">
            <a:spLocks/>
          </p:cNvSpPr>
          <p:nvPr/>
        </p:nvSpPr>
        <p:spPr>
          <a:xfrm>
            <a:off x="6112947" y="1079408"/>
            <a:ext cx="5859694" cy="52832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1600" b="1" dirty="0">
                <a:solidFill>
                  <a:schemeClr val="tx2"/>
                </a:solidFill>
              </a:rPr>
              <a:t>Scientific production</a:t>
            </a:r>
          </a:p>
          <a:p>
            <a:pPr algn="just">
              <a:spcBef>
                <a:spcPts val="0"/>
              </a:spcBef>
              <a:buFont typeface="Wingdings" panose="05000000000000000000" pitchFamily="2" charset="2"/>
              <a:buChar char="§"/>
            </a:pPr>
            <a:endParaRPr lang="it-IT" sz="1200" dirty="0"/>
          </a:p>
          <a:p>
            <a:pPr algn="just">
              <a:spcBef>
                <a:spcPts val="0"/>
              </a:spcBef>
              <a:buFont typeface="Wingdings" panose="05000000000000000000" pitchFamily="2" charset="2"/>
              <a:buChar char="§"/>
            </a:pPr>
            <a:r>
              <a:rPr lang="it-IT" sz="1200" dirty="0"/>
              <a:t>Barghini et al. (2019), </a:t>
            </a:r>
            <a:r>
              <a:rPr lang="en-US" sz="1200" dirty="0"/>
              <a:t>“Astrometric calibration for all-sky cameras revisited”, A&amp;A</a:t>
            </a:r>
            <a:r>
              <a:rPr lang="it-IT" sz="1200" dirty="0"/>
              <a:t> 626</a:t>
            </a:r>
          </a:p>
          <a:p>
            <a:pPr algn="just">
              <a:spcBef>
                <a:spcPts val="0"/>
              </a:spcBef>
              <a:buFont typeface="Wingdings" panose="05000000000000000000" pitchFamily="2" charset="2"/>
              <a:buChar char="§"/>
            </a:pPr>
            <a:r>
              <a:rPr lang="it-IT" sz="1200" dirty="0"/>
              <a:t>Jeanne et al. (2019), </a:t>
            </a:r>
            <a:r>
              <a:rPr lang="en-US" sz="1200" dirty="0"/>
              <a:t>“Calibration of fish-eye lens and error estimation on fireball trajectories: application to the FRIPON network”, Astron. </a:t>
            </a:r>
            <a:r>
              <a:rPr lang="en-US" sz="1200" dirty="0" err="1"/>
              <a:t>Astrophys</a:t>
            </a:r>
            <a:r>
              <a:rPr lang="en-US" sz="1200" dirty="0"/>
              <a:t>.</a:t>
            </a:r>
            <a:r>
              <a:rPr lang="it-IT" sz="1200" dirty="0"/>
              <a:t> 627</a:t>
            </a:r>
          </a:p>
          <a:p>
            <a:pPr algn="just">
              <a:spcBef>
                <a:spcPts val="0"/>
              </a:spcBef>
              <a:buFont typeface="Wingdings" panose="05000000000000000000" pitchFamily="2" charset="2"/>
              <a:buChar char="§"/>
            </a:pPr>
            <a:r>
              <a:rPr lang="it-IT" sz="1200" dirty="0" err="1"/>
              <a:t>Carbognani</a:t>
            </a:r>
            <a:r>
              <a:rPr lang="it-IT" sz="1200" dirty="0"/>
              <a:t> et al. (2020), </a:t>
            </a:r>
            <a:r>
              <a:rPr lang="en-US" sz="1200" dirty="0"/>
              <a:t>“A case study of the May 30, 2017, Italian fireball”, Eur. Phys. J. Plus 2</a:t>
            </a:r>
          </a:p>
          <a:p>
            <a:pPr algn="just">
              <a:spcBef>
                <a:spcPts val="0"/>
              </a:spcBef>
              <a:buFont typeface="Wingdings" panose="05000000000000000000" pitchFamily="2" charset="2"/>
              <a:buChar char="§"/>
            </a:pPr>
            <a:r>
              <a:rPr lang="en-US" sz="1200" dirty="0"/>
              <a:t>Colas et al. (2020), “FRIPON: a worldwide network to track incoming meteoroids”, Astron. </a:t>
            </a:r>
            <a:r>
              <a:rPr lang="en-US" sz="1200" dirty="0" err="1"/>
              <a:t>Astrophys</a:t>
            </a:r>
            <a:r>
              <a:rPr lang="en-US" sz="1200" dirty="0"/>
              <a:t>.</a:t>
            </a:r>
            <a:r>
              <a:rPr lang="it-IT" sz="1200" dirty="0"/>
              <a:t> </a:t>
            </a:r>
            <a:r>
              <a:rPr lang="en-US" sz="1200" dirty="0"/>
              <a:t>644</a:t>
            </a:r>
          </a:p>
          <a:p>
            <a:pPr algn="just">
              <a:spcBef>
                <a:spcPts val="0"/>
              </a:spcBef>
              <a:buFont typeface="Wingdings" panose="05000000000000000000" pitchFamily="2" charset="2"/>
              <a:buChar char="§"/>
            </a:pPr>
            <a:r>
              <a:rPr lang="en-US" sz="1200" dirty="0" err="1"/>
              <a:t>Gardiol</a:t>
            </a:r>
            <a:r>
              <a:rPr lang="en-US" sz="1200" dirty="0"/>
              <a:t> et al. (2021), “</a:t>
            </a:r>
            <a:r>
              <a:rPr lang="en-US" sz="1200" dirty="0" err="1"/>
              <a:t>Cavezzo</a:t>
            </a:r>
            <a:r>
              <a:rPr lang="en-US" sz="1200" dirty="0"/>
              <a:t>, the first Italian meteorite recovered by the PRISMA fireball network. Orbit, trajectory, and strewn-field”, MNRAS 501</a:t>
            </a:r>
          </a:p>
          <a:p>
            <a:pPr algn="just">
              <a:spcBef>
                <a:spcPts val="0"/>
              </a:spcBef>
              <a:buFont typeface="Wingdings" panose="05000000000000000000" pitchFamily="2" charset="2"/>
              <a:buChar char="§"/>
            </a:pPr>
            <a:r>
              <a:rPr lang="en-US" sz="1200" dirty="0" err="1"/>
              <a:t>Drolshagen</a:t>
            </a:r>
            <a:r>
              <a:rPr lang="en-US" sz="1200" dirty="0"/>
              <a:t> et al. (2021a), “Luminous efficiency based on FRIPON meteors and limitations of ablation models”, Astron. </a:t>
            </a:r>
            <a:r>
              <a:rPr lang="en-US" sz="1200" dirty="0" err="1"/>
              <a:t>Astrophys</a:t>
            </a:r>
            <a:r>
              <a:rPr lang="en-US" sz="1200" dirty="0"/>
              <a:t>.</a:t>
            </a:r>
            <a:r>
              <a:rPr lang="it-IT" sz="1200" dirty="0"/>
              <a:t> </a:t>
            </a:r>
            <a:r>
              <a:rPr lang="en-US" sz="1200" dirty="0"/>
              <a:t>650</a:t>
            </a:r>
          </a:p>
          <a:p>
            <a:pPr algn="just">
              <a:spcBef>
                <a:spcPts val="0"/>
              </a:spcBef>
              <a:buFont typeface="Wingdings" panose="05000000000000000000" pitchFamily="2" charset="2"/>
              <a:buChar char="§"/>
            </a:pPr>
            <a:r>
              <a:rPr lang="en-US" sz="1200" dirty="0" err="1"/>
              <a:t>Pratesi</a:t>
            </a:r>
            <a:r>
              <a:rPr lang="en-US" sz="1200" dirty="0"/>
              <a:t> et al. (2021), “</a:t>
            </a:r>
            <a:r>
              <a:rPr lang="en-US" sz="1200" dirty="0" err="1"/>
              <a:t>Cavezzo</a:t>
            </a:r>
            <a:r>
              <a:rPr lang="en-US" sz="1200" dirty="0"/>
              <a:t> - The double face of a meteorite: Mineralogy, petrography, and geochemistry of a very unusual chondrite”, </a:t>
            </a:r>
            <a:r>
              <a:rPr lang="en-US" sz="1200" dirty="0" err="1"/>
              <a:t>Meteorit</a:t>
            </a:r>
            <a:r>
              <a:rPr lang="en-US" sz="1200" dirty="0"/>
              <a:t>. Planet. Sci. 56</a:t>
            </a:r>
          </a:p>
          <a:p>
            <a:pPr algn="just">
              <a:spcBef>
                <a:spcPts val="0"/>
              </a:spcBef>
              <a:buFont typeface="Wingdings" panose="05000000000000000000" pitchFamily="2" charset="2"/>
              <a:buChar char="§"/>
            </a:pPr>
            <a:r>
              <a:rPr lang="en-US" sz="1200" dirty="0" err="1"/>
              <a:t>Drolshagen</a:t>
            </a:r>
            <a:r>
              <a:rPr lang="en-US" sz="1200" dirty="0"/>
              <a:t> et al. (2021b), “Luminous efficiency of meteors derived from ablation model after assessment of its range of validity”, Astron. </a:t>
            </a:r>
            <a:r>
              <a:rPr lang="en-US" sz="1200" dirty="0" err="1"/>
              <a:t>Astrophys</a:t>
            </a:r>
            <a:r>
              <a:rPr lang="en-US" sz="1200" dirty="0"/>
              <a:t>.</a:t>
            </a:r>
            <a:r>
              <a:rPr lang="it-IT" sz="1200" dirty="0"/>
              <a:t> </a:t>
            </a:r>
            <a:r>
              <a:rPr lang="en-US" sz="1200" dirty="0"/>
              <a:t>652</a:t>
            </a:r>
          </a:p>
          <a:p>
            <a:pPr algn="just">
              <a:spcBef>
                <a:spcPts val="0"/>
              </a:spcBef>
              <a:buFont typeface="Wingdings" panose="05000000000000000000" pitchFamily="2" charset="2"/>
              <a:buChar char="§"/>
            </a:pPr>
            <a:r>
              <a:rPr lang="en-US" sz="1200" dirty="0" err="1"/>
              <a:t>Bisconti</a:t>
            </a:r>
            <a:r>
              <a:rPr lang="en-US" sz="1200" dirty="0"/>
              <a:t> et al. (2022), “Pre-flight qualification tests of the Mini-EUSO telescope engineering model”, Exp. Astron. 53</a:t>
            </a:r>
          </a:p>
          <a:p>
            <a:pPr algn="just">
              <a:spcBef>
                <a:spcPts val="0"/>
              </a:spcBef>
              <a:buFont typeface="Wingdings" panose="05000000000000000000" pitchFamily="2" charset="2"/>
              <a:buChar char="§"/>
            </a:pPr>
            <a:r>
              <a:rPr lang="en-US" sz="1200" dirty="0"/>
              <a:t>Barghini et al. (2023), “Meteorites recovery and orbital elements of Near-Earth Objects from the observation of bright meteors: Scientific exploitation of the PRISMA fireball network data and of the missions of the JEM-EUSO program”, PhD Thesis, </a:t>
            </a:r>
            <a:r>
              <a:rPr lang="en-US" sz="1200" dirty="0" err="1"/>
              <a:t>UniTo</a:t>
            </a:r>
            <a:endParaRPr lang="en-US" sz="1200" dirty="0"/>
          </a:p>
          <a:p>
            <a:pPr algn="just">
              <a:spcBef>
                <a:spcPts val="0"/>
              </a:spcBef>
              <a:buFont typeface="Wingdings" panose="05000000000000000000" pitchFamily="2" charset="2"/>
              <a:buChar char="§"/>
            </a:pPr>
            <a:r>
              <a:rPr lang="en-US" sz="1200" dirty="0" err="1"/>
              <a:t>Bizzatti</a:t>
            </a:r>
            <a:r>
              <a:rPr lang="en-US" sz="1200" dirty="0"/>
              <a:t> et al. (2023), “Cosmogenic radionuclides in the </a:t>
            </a:r>
            <a:r>
              <a:rPr lang="en-US" sz="1200" dirty="0" err="1"/>
              <a:t>Cavezzo</a:t>
            </a:r>
            <a:r>
              <a:rPr lang="en-US" sz="1200" dirty="0"/>
              <a:t> meteorite: Gamma-ray measurement and detection efficiency simulations”, Appl. </a:t>
            </a:r>
            <a:r>
              <a:rPr lang="en-US" sz="1200" dirty="0" err="1"/>
              <a:t>Radiat</a:t>
            </a:r>
            <a:r>
              <a:rPr lang="en-US" sz="1200" dirty="0"/>
              <a:t>. </a:t>
            </a:r>
            <a:r>
              <a:rPr lang="en-US" sz="1200" dirty="0" err="1"/>
              <a:t>Isot</a:t>
            </a:r>
            <a:r>
              <a:rPr lang="en-US" sz="1200" dirty="0"/>
              <a:t>. 194</a:t>
            </a:r>
          </a:p>
          <a:p>
            <a:pPr algn="just">
              <a:spcBef>
                <a:spcPts val="0"/>
              </a:spcBef>
              <a:buFont typeface="Wingdings" panose="05000000000000000000" pitchFamily="2" charset="2"/>
              <a:buChar char="§"/>
            </a:pPr>
            <a:r>
              <a:rPr lang="en-US" sz="1200" dirty="0"/>
              <a:t>Mancuso et al. (2024), “Meteoroid rotation and quasi-periodic brightness variation of meteor light curves”, Astron. </a:t>
            </a:r>
            <a:r>
              <a:rPr lang="en-US" sz="1200" dirty="0" err="1"/>
              <a:t>Astrophys</a:t>
            </a:r>
            <a:r>
              <a:rPr lang="en-US" sz="1200" dirty="0"/>
              <a:t>. 683</a:t>
            </a:r>
          </a:p>
          <a:p>
            <a:pPr algn="just">
              <a:spcBef>
                <a:spcPts val="0"/>
              </a:spcBef>
              <a:buFont typeface="Wingdings" panose="05000000000000000000" pitchFamily="2" charset="2"/>
              <a:buChar char="§"/>
            </a:pPr>
            <a:r>
              <a:rPr lang="en-US" sz="1200" dirty="0" err="1"/>
              <a:t>Hajdukova</a:t>
            </a:r>
            <a:r>
              <a:rPr lang="en-US" sz="1200" dirty="0"/>
              <a:t> et al. (2024), “No evidence for interstellar fireballs in the CNEOS database”, Astron. </a:t>
            </a:r>
            <a:r>
              <a:rPr lang="en-US" sz="1200" dirty="0" err="1"/>
              <a:t>Astrophys</a:t>
            </a:r>
            <a:r>
              <a:rPr lang="en-US" sz="1200" dirty="0"/>
              <a:t>.</a:t>
            </a:r>
            <a:r>
              <a:rPr lang="it-IT" sz="1200" dirty="0"/>
              <a:t> </a:t>
            </a:r>
            <a:r>
              <a:rPr lang="en-US" sz="1200" dirty="0"/>
              <a:t>691</a:t>
            </a:r>
          </a:p>
          <a:p>
            <a:pPr algn="just">
              <a:spcBef>
                <a:spcPts val="0"/>
              </a:spcBef>
              <a:buFont typeface="Wingdings" panose="05000000000000000000" pitchFamily="2" charset="2"/>
              <a:buChar char="§"/>
            </a:pPr>
            <a:r>
              <a:rPr lang="en-US" sz="1200" dirty="0"/>
              <a:t>Barghini et al. (2025), “The </a:t>
            </a:r>
            <a:r>
              <a:rPr lang="en-US" sz="1200" dirty="0" err="1"/>
              <a:t>Kresáks</a:t>
            </a:r>
            <a:r>
              <a:rPr lang="en-US" sz="1200" dirty="0"/>
              <a:t>' diagram: Hyperbolic meteoroid orbits and their confidence level”, Astron. </a:t>
            </a:r>
            <a:r>
              <a:rPr lang="en-US" sz="1200" dirty="0" err="1"/>
              <a:t>Astrophys</a:t>
            </a:r>
            <a:r>
              <a:rPr lang="en-US" sz="1200" dirty="0"/>
              <a:t>.</a:t>
            </a:r>
            <a:r>
              <a:rPr lang="it-IT" sz="1200" dirty="0"/>
              <a:t> </a:t>
            </a:r>
            <a:r>
              <a:rPr lang="en-US" sz="1200" dirty="0"/>
              <a:t>701</a:t>
            </a:r>
          </a:p>
          <a:p>
            <a:pPr algn="just">
              <a:spcBef>
                <a:spcPts val="0"/>
              </a:spcBef>
              <a:buFont typeface="Wingdings" panose="05000000000000000000" pitchFamily="2" charset="2"/>
              <a:buChar char="§"/>
            </a:pPr>
            <a:r>
              <a:rPr lang="en-US" sz="1200" dirty="0" err="1"/>
              <a:t>Pratesi</a:t>
            </a:r>
            <a:r>
              <a:rPr lang="en-US" sz="1200" dirty="0"/>
              <a:t> et al. (2025), “Matera: A not so ordinary H5 chondrite breccia with very low density and high porosity”, </a:t>
            </a:r>
            <a:r>
              <a:rPr lang="en-US" sz="1200" dirty="0" err="1"/>
              <a:t>Meteorit</a:t>
            </a:r>
            <a:r>
              <a:rPr lang="en-US" sz="1200" dirty="0"/>
              <a:t>. Planet. Sci. 60</a:t>
            </a:r>
          </a:p>
          <a:p>
            <a:pPr algn="just">
              <a:spcBef>
                <a:spcPts val="0"/>
              </a:spcBef>
              <a:buFont typeface="Wingdings" panose="05000000000000000000" pitchFamily="2" charset="2"/>
              <a:buChar char="§"/>
            </a:pPr>
            <a:r>
              <a:rPr lang="en-US" sz="1200" dirty="0"/>
              <a:t>Egal et al. (2025), “Catastrophic disruption of asteroid 2023 CX1 and implications for planetary </a:t>
            </a:r>
            <a:r>
              <a:rPr lang="en-US" sz="1200" dirty="0" err="1"/>
              <a:t>defence</a:t>
            </a:r>
            <a:r>
              <a:rPr lang="en-US" sz="1200" dirty="0"/>
              <a:t>”, Nat. Astron. </a:t>
            </a:r>
          </a:p>
        </p:txBody>
      </p:sp>
      <p:sp>
        <p:nvSpPr>
          <p:cNvPr id="14" name="Segnaposto contenuto 2">
            <a:extLst>
              <a:ext uri="{FF2B5EF4-FFF2-40B4-BE49-F238E27FC236}">
                <a16:creationId xmlns:a16="http://schemas.microsoft.com/office/drawing/2014/main" id="{4E830906-942E-48BF-980F-25CFE7BA292F}"/>
              </a:ext>
            </a:extLst>
          </p:cNvPr>
          <p:cNvSpPr txBox="1">
            <a:spLocks/>
          </p:cNvSpPr>
          <p:nvPr/>
        </p:nvSpPr>
        <p:spPr>
          <a:xfrm>
            <a:off x="236306" y="1110897"/>
            <a:ext cx="5859694" cy="52572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it-IT" sz="1600" b="1" dirty="0">
                <a:solidFill>
                  <a:srgbClr val="1F3761"/>
                </a:solidFill>
              </a:rPr>
              <a:t>PRISMA servers </a:t>
            </a:r>
            <a:r>
              <a:rPr lang="it-IT" sz="1600" dirty="0" err="1"/>
              <a:t>operational</a:t>
            </a:r>
            <a:r>
              <a:rPr lang="it-IT" sz="1600" dirty="0"/>
              <a:t> for data </a:t>
            </a:r>
            <a:r>
              <a:rPr lang="it-IT" sz="1600" dirty="0" err="1"/>
              <a:t>collection</a:t>
            </a:r>
            <a:r>
              <a:rPr lang="it-IT" sz="1600" dirty="0"/>
              <a:t> </a:t>
            </a:r>
            <a:r>
              <a:rPr lang="it-IT" sz="1600" dirty="0" err="1"/>
              <a:t>since</a:t>
            </a:r>
            <a:r>
              <a:rPr lang="it-IT" sz="1600" dirty="0"/>
              <a:t> 2018.</a:t>
            </a:r>
          </a:p>
          <a:p>
            <a:pPr algn="just">
              <a:buFont typeface="Wingdings" panose="05000000000000000000" pitchFamily="2" charset="2"/>
              <a:buChar char="§"/>
            </a:pPr>
            <a:r>
              <a:rPr lang="it-IT" sz="1600" dirty="0"/>
              <a:t>3000 </a:t>
            </a:r>
            <a:r>
              <a:rPr lang="it-IT" sz="1600" dirty="0" err="1"/>
              <a:t>fireballs</a:t>
            </a:r>
            <a:r>
              <a:rPr lang="it-IT" sz="1600" dirty="0"/>
              <a:t> </a:t>
            </a:r>
            <a:r>
              <a:rPr lang="it-IT" sz="1600" dirty="0" err="1"/>
              <a:t>observed</a:t>
            </a:r>
            <a:r>
              <a:rPr lang="it-IT" sz="1600" dirty="0"/>
              <a:t> </a:t>
            </a:r>
            <a:r>
              <a:rPr lang="it-IT" sz="1600" dirty="0" err="1"/>
              <a:t>since</a:t>
            </a:r>
            <a:r>
              <a:rPr lang="it-IT" sz="1600" dirty="0"/>
              <a:t> 2016, </a:t>
            </a:r>
            <a:r>
              <a:rPr lang="it-IT" sz="1600" b="1" dirty="0">
                <a:solidFill>
                  <a:srgbClr val="1F3761"/>
                </a:solidFill>
              </a:rPr>
              <a:t>10 meteorite-</a:t>
            </a:r>
            <a:r>
              <a:rPr lang="it-IT" sz="1600" b="1" dirty="0" err="1">
                <a:solidFill>
                  <a:srgbClr val="1F3761"/>
                </a:solidFill>
              </a:rPr>
              <a:t>dropping</a:t>
            </a:r>
            <a:r>
              <a:rPr lang="it-IT" sz="1600" b="1" dirty="0">
                <a:solidFill>
                  <a:srgbClr val="1F3761"/>
                </a:solidFill>
              </a:rPr>
              <a:t> </a:t>
            </a:r>
            <a:r>
              <a:rPr lang="it-IT" sz="1600" b="1" dirty="0" err="1">
                <a:solidFill>
                  <a:srgbClr val="1F3761"/>
                </a:solidFill>
              </a:rPr>
              <a:t>fireballs</a:t>
            </a:r>
            <a:r>
              <a:rPr lang="it-IT" sz="1600" b="1" dirty="0">
                <a:solidFill>
                  <a:srgbClr val="1F3761"/>
                </a:solidFill>
              </a:rPr>
              <a:t> </a:t>
            </a:r>
            <a:r>
              <a:rPr lang="it-IT" sz="1600" dirty="0"/>
              <a:t>and </a:t>
            </a:r>
            <a:r>
              <a:rPr lang="it-IT" sz="1600" b="1" dirty="0">
                <a:solidFill>
                  <a:srgbClr val="1F3761"/>
                </a:solidFill>
              </a:rPr>
              <a:t>2 </a:t>
            </a:r>
            <a:r>
              <a:rPr lang="it-IT" sz="1600" b="1" dirty="0" err="1">
                <a:solidFill>
                  <a:srgbClr val="1F3761"/>
                </a:solidFill>
              </a:rPr>
              <a:t>meteorites</a:t>
            </a:r>
            <a:r>
              <a:rPr lang="it-IT" sz="1600" b="1" dirty="0">
                <a:solidFill>
                  <a:srgbClr val="1F3761"/>
                </a:solidFill>
              </a:rPr>
              <a:t> </a:t>
            </a:r>
            <a:r>
              <a:rPr lang="it-IT" sz="1600" b="1" dirty="0" err="1">
                <a:solidFill>
                  <a:srgbClr val="1F3761"/>
                </a:solidFill>
              </a:rPr>
              <a:t>recovered</a:t>
            </a:r>
            <a:r>
              <a:rPr lang="it-IT" sz="1600" b="1" dirty="0">
                <a:solidFill>
                  <a:srgbClr val="1F3761"/>
                </a:solidFill>
              </a:rPr>
              <a:t> (Cavezzo and Matera)</a:t>
            </a:r>
            <a:r>
              <a:rPr lang="it-IT" sz="1600" dirty="0"/>
              <a:t>.</a:t>
            </a:r>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dirty="0"/>
          </a:p>
          <a:p>
            <a:pPr algn="just">
              <a:buFont typeface="Wingdings" panose="05000000000000000000" pitchFamily="2" charset="2"/>
              <a:buChar char="§"/>
            </a:pPr>
            <a:r>
              <a:rPr lang="it-IT" sz="1600" dirty="0"/>
              <a:t>Data </a:t>
            </a:r>
            <a:r>
              <a:rPr lang="it-IT" sz="1600" dirty="0" err="1"/>
              <a:t>analysis</a:t>
            </a:r>
            <a:r>
              <a:rPr lang="it-IT" sz="1600" dirty="0"/>
              <a:t> pipeline </a:t>
            </a:r>
            <a:r>
              <a:rPr lang="it-IT" sz="1600" dirty="0" err="1"/>
              <a:t>finalised</a:t>
            </a:r>
            <a:r>
              <a:rPr lang="it-IT" sz="1600" dirty="0"/>
              <a:t> in 2023, </a:t>
            </a:r>
            <a:r>
              <a:rPr lang="it-IT" sz="1600" dirty="0" err="1"/>
              <a:t>it</a:t>
            </a:r>
            <a:r>
              <a:rPr lang="it-IT" sz="1600" dirty="0"/>
              <a:t> </a:t>
            </a:r>
            <a:r>
              <a:rPr lang="it-IT" sz="1600" dirty="0" err="1"/>
              <a:t>will</a:t>
            </a:r>
            <a:r>
              <a:rPr lang="it-IT" sz="1600" dirty="0"/>
              <a:t> be </a:t>
            </a:r>
            <a:r>
              <a:rPr lang="it-IT" sz="1600" dirty="0" err="1"/>
              <a:t>fully</a:t>
            </a:r>
            <a:r>
              <a:rPr lang="it-IT" sz="1600" dirty="0"/>
              <a:t> </a:t>
            </a:r>
            <a:r>
              <a:rPr lang="it-IT" sz="1600" dirty="0" err="1"/>
              <a:t>operational</a:t>
            </a:r>
            <a:r>
              <a:rPr lang="it-IT" sz="1600" dirty="0"/>
              <a:t> on the </a:t>
            </a:r>
            <a:r>
              <a:rPr lang="it-IT" sz="1600" dirty="0" err="1"/>
              <a:t>central</a:t>
            </a:r>
            <a:r>
              <a:rPr lang="it-IT" sz="1600" dirty="0"/>
              <a:t> server by the end of </a:t>
            </a:r>
            <a:r>
              <a:rPr lang="it-IT" sz="1600" b="1" dirty="0">
                <a:solidFill>
                  <a:srgbClr val="1F3761"/>
                </a:solidFill>
              </a:rPr>
              <a:t>2026 → first data release</a:t>
            </a:r>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dirty="0"/>
          </a:p>
          <a:p>
            <a:pPr algn="just">
              <a:buFont typeface="Wingdings" panose="05000000000000000000" pitchFamily="2" charset="2"/>
              <a:buChar char="§"/>
            </a:pPr>
            <a:endParaRPr lang="it-IT" sz="1600" b="1" dirty="0">
              <a:solidFill>
                <a:srgbClr val="1F3761"/>
              </a:solidFill>
            </a:endParaRPr>
          </a:p>
          <a:p>
            <a:pPr algn="just">
              <a:buFont typeface="Wingdings" panose="05000000000000000000" pitchFamily="2" charset="2"/>
              <a:buChar char="§"/>
            </a:pPr>
            <a:r>
              <a:rPr lang="it-IT" sz="1600" b="1" dirty="0" err="1">
                <a:solidFill>
                  <a:srgbClr val="1F3761"/>
                </a:solidFill>
              </a:rPr>
              <a:t>Upgraded</a:t>
            </a:r>
            <a:r>
              <a:rPr lang="it-IT" sz="1600" b="1" dirty="0">
                <a:solidFill>
                  <a:srgbClr val="1F3761"/>
                </a:solidFill>
              </a:rPr>
              <a:t> PRISMA </a:t>
            </a:r>
            <a:r>
              <a:rPr lang="it-IT" sz="1600" b="1" dirty="0" err="1">
                <a:solidFill>
                  <a:srgbClr val="1F3761"/>
                </a:solidFill>
              </a:rPr>
              <a:t>node</a:t>
            </a:r>
            <a:r>
              <a:rPr lang="it-IT" sz="1600" b="1" dirty="0">
                <a:solidFill>
                  <a:srgbClr val="1F3761"/>
                </a:solidFill>
              </a:rPr>
              <a:t> </a:t>
            </a:r>
            <a:r>
              <a:rPr lang="it-IT" sz="1600" dirty="0" err="1"/>
              <a:t>developed</a:t>
            </a:r>
            <a:r>
              <a:rPr lang="it-IT" sz="1600" dirty="0"/>
              <a:t> and </a:t>
            </a:r>
            <a:r>
              <a:rPr lang="it-IT" sz="1600" dirty="0" err="1"/>
              <a:t>available</a:t>
            </a:r>
            <a:r>
              <a:rPr lang="it-IT" sz="1600" dirty="0"/>
              <a:t> </a:t>
            </a:r>
            <a:r>
              <a:rPr lang="it-IT" sz="1600" dirty="0" err="1"/>
              <a:t>since</a:t>
            </a:r>
            <a:r>
              <a:rPr lang="it-IT" sz="1600" dirty="0"/>
              <a:t> 2024.</a:t>
            </a:r>
          </a:p>
          <a:p>
            <a:pPr algn="just">
              <a:buFont typeface="Wingdings" panose="05000000000000000000" pitchFamily="2" charset="2"/>
              <a:buChar char="§"/>
            </a:pPr>
            <a:r>
              <a:rPr lang="it-IT" sz="1600" b="1" dirty="0">
                <a:solidFill>
                  <a:srgbClr val="1F3761"/>
                </a:solidFill>
              </a:rPr>
              <a:t>International projects</a:t>
            </a:r>
            <a:r>
              <a:rPr lang="it-IT" sz="1600" dirty="0">
                <a:solidFill>
                  <a:srgbClr val="1F3761"/>
                </a:solidFill>
              </a:rPr>
              <a:t> </a:t>
            </a:r>
            <a:r>
              <a:rPr lang="it-IT" sz="1600" dirty="0"/>
              <a:t>led by the INAF – PRISMA team: </a:t>
            </a:r>
            <a:r>
              <a:rPr lang="it-IT" sz="1600" dirty="0" err="1"/>
              <a:t>Starlight</a:t>
            </a:r>
            <a:r>
              <a:rPr lang="it-IT" sz="1600" dirty="0"/>
              <a:t> (Erasmus+, 2022 – 2025), </a:t>
            </a:r>
            <a:r>
              <a:rPr lang="it-IT" sz="1600" dirty="0" err="1"/>
              <a:t>StAnD</a:t>
            </a:r>
            <a:r>
              <a:rPr lang="it-IT" sz="1600" dirty="0"/>
              <a:t> (Erasmus+, 2024 – 2026), DARKERSKY4CE (Interreg CE, 2024 – 2027).</a:t>
            </a:r>
          </a:p>
          <a:p>
            <a:pPr algn="just">
              <a:buFont typeface="Wingdings" panose="05000000000000000000" pitchFamily="2" charset="2"/>
              <a:buChar char="§"/>
            </a:pPr>
            <a:endParaRPr lang="en-US" sz="1600" dirty="0"/>
          </a:p>
        </p:txBody>
      </p:sp>
      <p:pic>
        <p:nvPicPr>
          <p:cNvPr id="15" name="Immagine 14">
            <a:extLst>
              <a:ext uri="{FF2B5EF4-FFF2-40B4-BE49-F238E27FC236}">
                <a16:creationId xmlns:a16="http://schemas.microsoft.com/office/drawing/2014/main" id="{1FDAC04F-5F21-4824-AD0B-D6209553BB51}"/>
              </a:ext>
            </a:extLst>
          </p:cNvPr>
          <p:cNvPicPr>
            <a:picLocks noChangeAspect="1"/>
          </p:cNvPicPr>
          <p:nvPr/>
        </p:nvPicPr>
        <p:blipFill rotWithShape="1">
          <a:blip r:embed="rId4">
            <a:extLst>
              <a:ext uri="{28A0092B-C50C-407E-A947-70E740481C1C}">
                <a14:useLocalDpi xmlns:a14="http://schemas.microsoft.com/office/drawing/2010/main" val="0"/>
              </a:ext>
            </a:extLst>
          </a:blip>
          <a:srcRect l="13153" t="28724" r="43314" b="21963"/>
          <a:stretch/>
        </p:blipFill>
        <p:spPr>
          <a:xfrm>
            <a:off x="689041" y="3751651"/>
            <a:ext cx="1661837" cy="1403154"/>
          </a:xfrm>
          <a:prstGeom prst="rect">
            <a:avLst/>
          </a:prstGeom>
        </p:spPr>
      </p:pic>
      <p:pic>
        <p:nvPicPr>
          <p:cNvPr id="16" name="Immagine 1">
            <a:extLst>
              <a:ext uri="{FF2B5EF4-FFF2-40B4-BE49-F238E27FC236}">
                <a16:creationId xmlns:a16="http://schemas.microsoft.com/office/drawing/2014/main" id="{45AF4BAC-6AA6-472E-B648-18794F2351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46" t="9489" r="41925" b="35688"/>
          <a:stretch/>
        </p:blipFill>
        <p:spPr bwMode="auto">
          <a:xfrm>
            <a:off x="2635345" y="3751651"/>
            <a:ext cx="1456529" cy="140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52A959D5-325B-40E1-B4ED-38FA8B84C78B}"/>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706" r="51192"/>
          <a:stretch/>
        </p:blipFill>
        <p:spPr bwMode="auto">
          <a:xfrm>
            <a:off x="4297823" y="3729878"/>
            <a:ext cx="1601264" cy="151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C7DC5380-62B8-4AB6-B093-D948C2F48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624" y="1954437"/>
            <a:ext cx="3216481" cy="1229634"/>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A2B2CE2B-D2E1-4EFB-86A6-4F2D5F5B32D7}"/>
              </a:ext>
            </a:extLst>
          </p:cNvPr>
          <p:cNvPicPr>
            <a:picLocks noChangeAspect="1"/>
          </p:cNvPicPr>
          <p:nvPr/>
        </p:nvPicPr>
        <p:blipFill rotWithShape="1">
          <a:blip r:embed="rId8"/>
          <a:srcRect l="794" t="534" r="892" b="1280"/>
          <a:stretch/>
        </p:blipFill>
        <p:spPr>
          <a:xfrm>
            <a:off x="560613" y="1954437"/>
            <a:ext cx="1893398" cy="1229634"/>
          </a:xfrm>
          <a:prstGeom prst="rect">
            <a:avLst/>
          </a:prstGeom>
        </p:spPr>
      </p:pic>
      <p:sp>
        <p:nvSpPr>
          <p:cNvPr id="2" name="CasellaDiTesto 1">
            <a:extLst>
              <a:ext uri="{FF2B5EF4-FFF2-40B4-BE49-F238E27FC236}">
                <a16:creationId xmlns:a16="http://schemas.microsoft.com/office/drawing/2014/main" id="{0E89CC27-0C2A-48E7-FB6A-14E7D5AE61C7}"/>
              </a:ext>
            </a:extLst>
          </p:cNvPr>
          <p:cNvSpPr txBox="1"/>
          <p:nvPr/>
        </p:nvSpPr>
        <p:spPr>
          <a:xfrm>
            <a:off x="7472926" y="6495637"/>
            <a:ext cx="4544194" cy="369332"/>
          </a:xfrm>
          <a:prstGeom prst="rect">
            <a:avLst/>
          </a:prstGeom>
          <a:solidFill>
            <a:schemeClr val="bg1"/>
          </a:solidFill>
          <a:ln>
            <a:noFill/>
          </a:ln>
        </p:spPr>
        <p:txBody>
          <a:bodyPr wrap="none" rtlCol="0">
            <a:spAutoFit/>
          </a:bodyPr>
          <a:lstStyle/>
          <a:p>
            <a:pPr algn="ctr"/>
            <a:r>
              <a:rPr lang="it-IT" i="1" dirty="0"/>
              <a:t>Daniele </a:t>
            </a:r>
            <a:r>
              <a:rPr lang="it-IT" i="1" dirty="0" err="1"/>
              <a:t>Gardiol</a:t>
            </a:r>
            <a:r>
              <a:rPr lang="it-IT" i="1" dirty="0"/>
              <a:t> &amp; Dario </a:t>
            </a:r>
            <a:r>
              <a:rPr lang="it-IT" i="1" dirty="0" err="1"/>
              <a:t>Barghini</a:t>
            </a:r>
            <a:r>
              <a:rPr lang="it-IT" i="1" dirty="0"/>
              <a:t>, INAF-</a:t>
            </a:r>
            <a:r>
              <a:rPr lang="it-IT" i="1" dirty="0" err="1"/>
              <a:t>OATo</a:t>
            </a:r>
            <a:endParaRPr lang="en-US" i="1" dirty="0"/>
          </a:p>
        </p:txBody>
      </p:sp>
    </p:spTree>
    <p:extLst>
      <p:ext uri="{BB962C8B-B14F-4D97-AF65-F5344CB8AC3E}">
        <p14:creationId xmlns:p14="http://schemas.microsoft.com/office/powerpoint/2010/main" val="3762098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B237-E678-2036-EF2E-536E38E6175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E5F63F7F-BAF6-B996-21ED-BD457AF9A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534B3A32-3B0D-E103-4980-E3660546075C}"/>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31DD5C6E-9225-26FA-1DA2-5C103544440E}"/>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2" name="Immagine 1" descr="Immagine che contiene Oggetto astronomico, pianeta, sfera, natura&#10;&#10;Il contenuto generato dall'IA potrebbe non essere corretto.">
            <a:extLst>
              <a:ext uri="{FF2B5EF4-FFF2-40B4-BE49-F238E27FC236}">
                <a16:creationId xmlns:a16="http://schemas.microsoft.com/office/drawing/2014/main" id="{986FE2DF-34F1-89CF-CDB2-BB9B230B4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668" y="341643"/>
            <a:ext cx="5829882" cy="5829882"/>
          </a:xfrm>
          <a:prstGeom prst="rect">
            <a:avLst/>
          </a:prstGeom>
        </p:spPr>
      </p:pic>
    </p:spTree>
    <p:extLst>
      <p:ext uri="{BB962C8B-B14F-4D97-AF65-F5344CB8AC3E}">
        <p14:creationId xmlns:p14="http://schemas.microsoft.com/office/powerpoint/2010/main" val="1101900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8071A-2E3A-AF95-4444-6743373312D4}"/>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5EB9F1BA-772C-6ACA-D7B7-94A084ED4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49805E1C-FE34-6805-BCFA-FB709494D081}"/>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E0404217-20DA-C458-0A68-486D4D59CD49}"/>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28B5AF5C-5CB1-1EE0-DE54-D2C3A2975346}"/>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Marte</a:t>
            </a:r>
            <a:endParaRPr lang="it-IT" u="sng" cap="small" dirty="0"/>
          </a:p>
        </p:txBody>
      </p:sp>
      <p:pic>
        <p:nvPicPr>
          <p:cNvPr id="9" name="Immagine 8" descr="Immagine che contiene Oggetto astronomico, pianeta, sfera, natura&#10;&#10;Il contenuto generato dall'IA potrebbe non essere corretto.">
            <a:extLst>
              <a:ext uri="{FF2B5EF4-FFF2-40B4-BE49-F238E27FC236}">
                <a16:creationId xmlns:a16="http://schemas.microsoft.com/office/drawing/2014/main" id="{392C1D83-C49E-42A7-5804-330185F5C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9174" y="0"/>
            <a:ext cx="1592826" cy="1592826"/>
          </a:xfrm>
          <a:prstGeom prst="rect">
            <a:avLst/>
          </a:prstGeom>
        </p:spPr>
      </p:pic>
      <p:sp>
        <p:nvSpPr>
          <p:cNvPr id="11" name="CasellaDiTesto 10">
            <a:extLst>
              <a:ext uri="{FF2B5EF4-FFF2-40B4-BE49-F238E27FC236}">
                <a16:creationId xmlns:a16="http://schemas.microsoft.com/office/drawing/2014/main" id="{DEE40C6F-7E79-9EC4-C6AC-3BCD39F80AA7}"/>
              </a:ext>
            </a:extLst>
          </p:cNvPr>
          <p:cNvSpPr txBox="1"/>
          <p:nvPr/>
        </p:nvSpPr>
        <p:spPr>
          <a:xfrm>
            <a:off x="160774" y="796413"/>
            <a:ext cx="10438400" cy="2862322"/>
          </a:xfrm>
          <a:prstGeom prst="rect">
            <a:avLst/>
          </a:prstGeom>
          <a:noFill/>
        </p:spPr>
        <p:txBody>
          <a:bodyPr wrap="square">
            <a:spAutoFit/>
          </a:bodyPr>
          <a:lstStyle/>
          <a:p>
            <a:pPr marL="342900" indent="-342900" algn="just">
              <a:buFont typeface="Arial" panose="020B0604020202020204" pitchFamily="34" charset="0"/>
              <a:buChar char="•"/>
            </a:pPr>
            <a:r>
              <a:rPr lang="it-IT" sz="2000" b="0" i="0" u="none" strike="noStrike" baseline="0" dirty="0"/>
              <a:t>Attualmente indicato per una futura esplorazione umana, </a:t>
            </a:r>
            <a:r>
              <a:rPr lang="it-IT" sz="2000" b="1" i="0" u="none" strike="noStrike" baseline="0" dirty="0"/>
              <a:t>prossima frontiera spaziale dopo la Luna</a:t>
            </a:r>
            <a:r>
              <a:rPr lang="it-IT" sz="2000" b="0" i="0" u="none" strike="noStrike" baseline="0" dirty="0"/>
              <a:t>. </a:t>
            </a:r>
          </a:p>
          <a:p>
            <a:pPr marL="342900" indent="-342900" algn="just">
              <a:buFont typeface="Arial" panose="020B0604020202020204" pitchFamily="34" charset="0"/>
              <a:buChar char="•"/>
            </a:pPr>
            <a:r>
              <a:rPr lang="it-IT" sz="2000" b="0" i="0" u="none" strike="noStrike" baseline="0" dirty="0"/>
              <a:t>Competenze complementari relative all’</a:t>
            </a:r>
            <a:r>
              <a:rPr lang="it-IT" sz="2000" b="1" i="0" u="none" strike="noStrike" baseline="0" dirty="0"/>
              <a:t>atmosfera</a:t>
            </a:r>
            <a:r>
              <a:rPr lang="it-IT" sz="2000" b="0" i="0" u="none" strike="noStrike" baseline="0" dirty="0"/>
              <a:t>, alla </a:t>
            </a:r>
            <a:r>
              <a:rPr lang="it-IT" sz="2000" b="1" i="0" u="none" strike="noStrike" baseline="0" dirty="0"/>
              <a:t>geologia</a:t>
            </a:r>
            <a:r>
              <a:rPr lang="it-IT" sz="2000" b="0" i="0" u="none" strike="noStrike" baseline="0" dirty="0"/>
              <a:t> e al </a:t>
            </a:r>
            <a:r>
              <a:rPr lang="it-IT" sz="2000" b="1" i="0" u="none" strike="noStrike" baseline="0" dirty="0"/>
              <a:t>sottosuolo</a:t>
            </a:r>
            <a:r>
              <a:rPr lang="it-IT" sz="2000" b="0" i="0" u="none" strike="noStrike" baseline="0" dirty="0"/>
              <a:t>. La presenza di acqua liquida sotto la superficie e l’indicazione che in passato questa ci fosse anche in superficie rendono Marte un pianeta interessante dal punto di vista </a:t>
            </a:r>
            <a:r>
              <a:rPr lang="it-IT" sz="2000" b="1" i="0" u="none" strike="noStrike" baseline="0" dirty="0"/>
              <a:t>astrobiologico</a:t>
            </a:r>
            <a:r>
              <a:rPr lang="it-IT" sz="2000" b="0" i="0" u="none" strike="noStrike" baseline="0" dirty="0"/>
              <a:t>.</a:t>
            </a:r>
          </a:p>
          <a:p>
            <a:pPr marL="342900" indent="-342900" algn="just">
              <a:buFont typeface="Arial" panose="020B0604020202020204" pitchFamily="34" charset="0"/>
              <a:buChar char="•"/>
            </a:pPr>
            <a:r>
              <a:rPr lang="it-IT" sz="2000" dirty="0"/>
              <a:t>Partecipazione INAF sia a livello scientifico sia come responsabilità principale di </a:t>
            </a:r>
            <a:r>
              <a:rPr lang="it-IT" sz="2000" b="1" dirty="0"/>
              <a:t>strumenti su missioni ESA e USA</a:t>
            </a:r>
            <a:r>
              <a:rPr lang="it-IT" sz="2000" dirty="0"/>
              <a:t>.</a:t>
            </a:r>
            <a:endParaRPr lang="it-IT" sz="2000" b="0" i="0" u="none" strike="noStrike" baseline="0" dirty="0"/>
          </a:p>
          <a:p>
            <a:pPr marL="342900" indent="-342900" algn="just">
              <a:buFont typeface="Arial" panose="020B0604020202020204" pitchFamily="34" charset="0"/>
              <a:buChar char="•"/>
            </a:pPr>
            <a:r>
              <a:rPr lang="it-IT" sz="2000" b="0" i="0" u="none" strike="noStrike" baseline="0" dirty="0"/>
              <a:t>Studio di Marte utilizzando i </a:t>
            </a:r>
            <a:r>
              <a:rPr lang="it-IT" sz="2000" b="1" i="0" u="none" strike="noStrike" baseline="0" dirty="0"/>
              <a:t>dati raccolti dalle missioni spaziali dedicate al pianeta</a:t>
            </a:r>
            <a:r>
              <a:rPr lang="it-IT" sz="2000" b="0" i="0" u="none" strike="noStrike" baseline="0" dirty="0"/>
              <a:t>.</a:t>
            </a:r>
            <a:endParaRPr lang="it-IT" sz="2000" dirty="0"/>
          </a:p>
        </p:txBody>
      </p:sp>
      <p:sp>
        <p:nvSpPr>
          <p:cNvPr id="2" name="Freccia a destra 1">
            <a:extLst>
              <a:ext uri="{FF2B5EF4-FFF2-40B4-BE49-F238E27FC236}">
                <a16:creationId xmlns:a16="http://schemas.microsoft.com/office/drawing/2014/main" id="{D0AD172F-651A-340C-6231-5DC5D85BCF8B}"/>
              </a:ext>
            </a:extLst>
          </p:cNvPr>
          <p:cNvSpPr/>
          <p:nvPr/>
        </p:nvSpPr>
        <p:spPr>
          <a:xfrm>
            <a:off x="944545" y="4220308"/>
            <a:ext cx="10209125" cy="1155560"/>
          </a:xfrm>
          <a:prstGeom prst="rightArrow">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AA0AF1C2-0746-6041-9449-584C42473CD4}"/>
              </a:ext>
            </a:extLst>
          </p:cNvPr>
          <p:cNvSpPr txBox="1"/>
          <p:nvPr/>
        </p:nvSpPr>
        <p:spPr>
          <a:xfrm>
            <a:off x="843262" y="3891455"/>
            <a:ext cx="1499128" cy="646331"/>
          </a:xfrm>
          <a:prstGeom prst="rect">
            <a:avLst/>
          </a:prstGeom>
          <a:noFill/>
        </p:spPr>
        <p:txBody>
          <a:bodyPr wrap="none" rtlCol="0">
            <a:spAutoFit/>
          </a:bodyPr>
          <a:lstStyle/>
          <a:p>
            <a:pPr algn="ctr"/>
            <a:r>
              <a:rPr lang="it-IT" cap="small" dirty="0"/>
              <a:t>Mars Express</a:t>
            </a:r>
          </a:p>
          <a:p>
            <a:pPr algn="ctr"/>
            <a:r>
              <a:rPr lang="it-IT" cap="small" dirty="0"/>
              <a:t>2004</a:t>
            </a:r>
            <a:endParaRPr lang="en-US" cap="small" dirty="0"/>
          </a:p>
        </p:txBody>
      </p:sp>
      <p:sp>
        <p:nvSpPr>
          <p:cNvPr id="8" name="CasellaDiTesto 7">
            <a:extLst>
              <a:ext uri="{FF2B5EF4-FFF2-40B4-BE49-F238E27FC236}">
                <a16:creationId xmlns:a16="http://schemas.microsoft.com/office/drawing/2014/main" id="{9F53035A-8BC9-96FC-8CB0-48D55853AA24}"/>
              </a:ext>
            </a:extLst>
          </p:cNvPr>
          <p:cNvSpPr txBox="1"/>
          <p:nvPr/>
        </p:nvSpPr>
        <p:spPr>
          <a:xfrm>
            <a:off x="1111764" y="5187893"/>
            <a:ext cx="962123" cy="923330"/>
          </a:xfrm>
          <a:prstGeom prst="rect">
            <a:avLst/>
          </a:prstGeom>
          <a:noFill/>
        </p:spPr>
        <p:txBody>
          <a:bodyPr wrap="none" rtlCol="0">
            <a:spAutoFit/>
          </a:bodyPr>
          <a:lstStyle/>
          <a:p>
            <a:pPr algn="ctr"/>
            <a:r>
              <a:rPr lang="it-IT" cap="small" dirty="0"/>
              <a:t>MARSIS</a:t>
            </a:r>
          </a:p>
          <a:p>
            <a:pPr algn="ctr"/>
            <a:r>
              <a:rPr lang="it-IT" cap="small" dirty="0"/>
              <a:t>PFS</a:t>
            </a:r>
          </a:p>
          <a:p>
            <a:pPr algn="ctr"/>
            <a:r>
              <a:rPr lang="it-IT" cap="small" dirty="0"/>
              <a:t>OMEGA</a:t>
            </a:r>
            <a:endParaRPr lang="en-US" cap="small" dirty="0"/>
          </a:p>
        </p:txBody>
      </p:sp>
      <p:sp>
        <p:nvSpPr>
          <p:cNvPr id="10" name="CasellaDiTesto 9">
            <a:extLst>
              <a:ext uri="{FF2B5EF4-FFF2-40B4-BE49-F238E27FC236}">
                <a16:creationId xmlns:a16="http://schemas.microsoft.com/office/drawing/2014/main" id="{C345D783-A707-FA32-C0BA-B8A57CA2A002}"/>
              </a:ext>
            </a:extLst>
          </p:cNvPr>
          <p:cNvSpPr txBox="1"/>
          <p:nvPr/>
        </p:nvSpPr>
        <p:spPr>
          <a:xfrm>
            <a:off x="2442060" y="3897142"/>
            <a:ext cx="678391" cy="646331"/>
          </a:xfrm>
          <a:prstGeom prst="rect">
            <a:avLst/>
          </a:prstGeom>
          <a:noFill/>
        </p:spPr>
        <p:txBody>
          <a:bodyPr wrap="none" rtlCol="0">
            <a:spAutoFit/>
          </a:bodyPr>
          <a:lstStyle/>
          <a:p>
            <a:pPr algn="ctr"/>
            <a:r>
              <a:rPr lang="it-IT" cap="small" dirty="0"/>
              <a:t>MRO</a:t>
            </a:r>
          </a:p>
          <a:p>
            <a:pPr algn="ctr"/>
            <a:r>
              <a:rPr lang="it-IT" cap="small" dirty="0"/>
              <a:t>2005</a:t>
            </a:r>
            <a:endParaRPr lang="en-US" cap="small" dirty="0"/>
          </a:p>
        </p:txBody>
      </p:sp>
      <p:sp>
        <p:nvSpPr>
          <p:cNvPr id="12" name="CasellaDiTesto 11">
            <a:extLst>
              <a:ext uri="{FF2B5EF4-FFF2-40B4-BE49-F238E27FC236}">
                <a16:creationId xmlns:a16="http://schemas.microsoft.com/office/drawing/2014/main" id="{0A6CB9A8-32F4-0037-1CD5-79A029B408E8}"/>
              </a:ext>
            </a:extLst>
          </p:cNvPr>
          <p:cNvSpPr txBox="1"/>
          <p:nvPr/>
        </p:nvSpPr>
        <p:spPr>
          <a:xfrm>
            <a:off x="2257362" y="5193580"/>
            <a:ext cx="1047787" cy="369332"/>
          </a:xfrm>
          <a:prstGeom prst="rect">
            <a:avLst/>
          </a:prstGeom>
          <a:noFill/>
        </p:spPr>
        <p:txBody>
          <a:bodyPr wrap="none" rtlCol="0">
            <a:spAutoFit/>
          </a:bodyPr>
          <a:lstStyle/>
          <a:p>
            <a:pPr algn="ctr"/>
            <a:r>
              <a:rPr lang="it-IT" cap="small" dirty="0"/>
              <a:t>SHARAD</a:t>
            </a:r>
            <a:endParaRPr lang="en-US" cap="small" dirty="0"/>
          </a:p>
        </p:txBody>
      </p:sp>
      <p:sp>
        <p:nvSpPr>
          <p:cNvPr id="13" name="CasellaDiTesto 12">
            <a:extLst>
              <a:ext uri="{FF2B5EF4-FFF2-40B4-BE49-F238E27FC236}">
                <a16:creationId xmlns:a16="http://schemas.microsoft.com/office/drawing/2014/main" id="{455AA67F-E1EA-809A-98A6-0B873C5AA69B}"/>
              </a:ext>
            </a:extLst>
          </p:cNvPr>
          <p:cNvSpPr txBox="1"/>
          <p:nvPr/>
        </p:nvSpPr>
        <p:spPr>
          <a:xfrm>
            <a:off x="4126654" y="3897142"/>
            <a:ext cx="1054456" cy="646331"/>
          </a:xfrm>
          <a:prstGeom prst="rect">
            <a:avLst/>
          </a:prstGeom>
          <a:noFill/>
        </p:spPr>
        <p:txBody>
          <a:bodyPr wrap="none" rtlCol="0">
            <a:spAutoFit/>
          </a:bodyPr>
          <a:lstStyle/>
          <a:p>
            <a:pPr algn="ctr"/>
            <a:r>
              <a:rPr lang="it-IT" cap="small" dirty="0"/>
              <a:t>ExoMars</a:t>
            </a:r>
          </a:p>
          <a:p>
            <a:pPr algn="ctr"/>
            <a:r>
              <a:rPr lang="it-IT" cap="small" dirty="0"/>
              <a:t>2016</a:t>
            </a:r>
            <a:endParaRPr lang="en-US" cap="small" dirty="0"/>
          </a:p>
        </p:txBody>
      </p:sp>
      <p:sp>
        <p:nvSpPr>
          <p:cNvPr id="14" name="CasellaDiTesto 13">
            <a:extLst>
              <a:ext uri="{FF2B5EF4-FFF2-40B4-BE49-F238E27FC236}">
                <a16:creationId xmlns:a16="http://schemas.microsoft.com/office/drawing/2014/main" id="{C295FB1A-1F74-CF76-4068-224963FC8DEF}"/>
              </a:ext>
            </a:extLst>
          </p:cNvPr>
          <p:cNvSpPr txBox="1"/>
          <p:nvPr/>
        </p:nvSpPr>
        <p:spPr>
          <a:xfrm>
            <a:off x="4156790" y="5193580"/>
            <a:ext cx="994183" cy="923330"/>
          </a:xfrm>
          <a:prstGeom prst="rect">
            <a:avLst/>
          </a:prstGeom>
          <a:noFill/>
        </p:spPr>
        <p:txBody>
          <a:bodyPr wrap="none" rtlCol="0">
            <a:spAutoFit/>
          </a:bodyPr>
          <a:lstStyle/>
          <a:p>
            <a:pPr algn="ctr"/>
            <a:r>
              <a:rPr lang="it-IT" cap="small" dirty="0"/>
              <a:t>TGO</a:t>
            </a:r>
          </a:p>
          <a:p>
            <a:pPr algn="ctr"/>
            <a:r>
              <a:rPr lang="it-IT" cap="small" dirty="0"/>
              <a:t>CASSIS</a:t>
            </a:r>
          </a:p>
          <a:p>
            <a:pPr algn="ctr"/>
            <a:r>
              <a:rPr lang="it-IT" cap="small" dirty="0"/>
              <a:t>NOMAD</a:t>
            </a:r>
            <a:endParaRPr lang="en-US" cap="small" dirty="0"/>
          </a:p>
        </p:txBody>
      </p:sp>
      <p:sp>
        <p:nvSpPr>
          <p:cNvPr id="15" name="CasellaDiTesto 14">
            <a:extLst>
              <a:ext uri="{FF2B5EF4-FFF2-40B4-BE49-F238E27FC236}">
                <a16:creationId xmlns:a16="http://schemas.microsoft.com/office/drawing/2014/main" id="{886ECD9C-55F8-3FD3-6FCA-E5DE6292046F}"/>
              </a:ext>
            </a:extLst>
          </p:cNvPr>
          <p:cNvSpPr txBox="1"/>
          <p:nvPr/>
        </p:nvSpPr>
        <p:spPr>
          <a:xfrm>
            <a:off x="5689982" y="3897142"/>
            <a:ext cx="1233031" cy="646331"/>
          </a:xfrm>
          <a:prstGeom prst="rect">
            <a:avLst/>
          </a:prstGeom>
          <a:noFill/>
        </p:spPr>
        <p:txBody>
          <a:bodyPr wrap="none" rtlCol="0">
            <a:spAutoFit/>
          </a:bodyPr>
          <a:lstStyle/>
          <a:p>
            <a:pPr algn="ctr"/>
            <a:r>
              <a:rPr lang="it-IT" cap="small" dirty="0"/>
              <a:t>Mars 2020</a:t>
            </a:r>
          </a:p>
          <a:p>
            <a:pPr algn="ctr"/>
            <a:r>
              <a:rPr lang="it-IT" cap="small" dirty="0"/>
              <a:t>2021</a:t>
            </a:r>
            <a:endParaRPr lang="en-US" cap="small" dirty="0"/>
          </a:p>
        </p:txBody>
      </p:sp>
      <p:sp>
        <p:nvSpPr>
          <p:cNvPr id="16" name="CasellaDiTesto 15">
            <a:extLst>
              <a:ext uri="{FF2B5EF4-FFF2-40B4-BE49-F238E27FC236}">
                <a16:creationId xmlns:a16="http://schemas.microsoft.com/office/drawing/2014/main" id="{0FABA109-8CEA-0A68-1194-B28270B73A6A}"/>
              </a:ext>
            </a:extLst>
          </p:cNvPr>
          <p:cNvSpPr txBox="1"/>
          <p:nvPr/>
        </p:nvSpPr>
        <p:spPr>
          <a:xfrm>
            <a:off x="5504196" y="5193580"/>
            <a:ext cx="1604606" cy="646331"/>
          </a:xfrm>
          <a:prstGeom prst="rect">
            <a:avLst/>
          </a:prstGeom>
          <a:noFill/>
        </p:spPr>
        <p:txBody>
          <a:bodyPr wrap="none" rtlCol="0">
            <a:spAutoFit/>
          </a:bodyPr>
          <a:lstStyle/>
          <a:p>
            <a:pPr algn="ctr"/>
            <a:r>
              <a:rPr lang="it-IT" cap="small" dirty="0"/>
              <a:t>Partecipazione</a:t>
            </a:r>
          </a:p>
          <a:p>
            <a:pPr algn="ctr"/>
            <a:r>
              <a:rPr lang="it-IT" cap="small" dirty="0"/>
              <a:t>scientifica</a:t>
            </a:r>
            <a:endParaRPr lang="en-US" cap="small" dirty="0"/>
          </a:p>
        </p:txBody>
      </p:sp>
      <p:sp>
        <p:nvSpPr>
          <p:cNvPr id="17" name="CasellaDiTesto 16">
            <a:extLst>
              <a:ext uri="{FF2B5EF4-FFF2-40B4-BE49-F238E27FC236}">
                <a16:creationId xmlns:a16="http://schemas.microsoft.com/office/drawing/2014/main" id="{5F73D20E-4CC1-0CF3-A9FA-F8CF28F1A103}"/>
              </a:ext>
            </a:extLst>
          </p:cNvPr>
          <p:cNvSpPr txBox="1"/>
          <p:nvPr/>
        </p:nvSpPr>
        <p:spPr>
          <a:xfrm>
            <a:off x="7577513" y="3868089"/>
            <a:ext cx="1301318" cy="646331"/>
          </a:xfrm>
          <a:prstGeom prst="rect">
            <a:avLst/>
          </a:prstGeom>
          <a:noFill/>
        </p:spPr>
        <p:txBody>
          <a:bodyPr wrap="none" rtlCol="0">
            <a:spAutoFit/>
          </a:bodyPr>
          <a:lstStyle/>
          <a:p>
            <a:pPr algn="ctr"/>
            <a:r>
              <a:rPr lang="it-IT" cap="small" dirty="0">
                <a:solidFill>
                  <a:srgbClr val="FF0000"/>
                </a:solidFill>
              </a:rPr>
              <a:t>ExoMars</a:t>
            </a:r>
            <a:r>
              <a:rPr lang="en-US" cap="small" dirty="0">
                <a:solidFill>
                  <a:srgbClr val="FF0000"/>
                </a:solidFill>
              </a:rPr>
              <a:t>22</a:t>
            </a:r>
          </a:p>
          <a:p>
            <a:pPr algn="ctr"/>
            <a:r>
              <a:rPr lang="en-US" cap="small" dirty="0">
                <a:solidFill>
                  <a:srgbClr val="FF0000"/>
                </a:solidFill>
              </a:rPr>
              <a:t>2028</a:t>
            </a:r>
            <a:endParaRPr lang="it-IT" cap="small" dirty="0">
              <a:solidFill>
                <a:srgbClr val="FF0000"/>
              </a:solidFill>
            </a:endParaRPr>
          </a:p>
        </p:txBody>
      </p:sp>
      <p:sp>
        <p:nvSpPr>
          <p:cNvPr id="18" name="CasellaDiTesto 17">
            <a:extLst>
              <a:ext uri="{FF2B5EF4-FFF2-40B4-BE49-F238E27FC236}">
                <a16:creationId xmlns:a16="http://schemas.microsoft.com/office/drawing/2014/main" id="{642C218A-7ECF-9037-9553-6795A6A02BF2}"/>
              </a:ext>
            </a:extLst>
          </p:cNvPr>
          <p:cNvSpPr txBox="1"/>
          <p:nvPr/>
        </p:nvSpPr>
        <p:spPr>
          <a:xfrm>
            <a:off x="7599150" y="5164527"/>
            <a:ext cx="1258037" cy="646331"/>
          </a:xfrm>
          <a:prstGeom prst="rect">
            <a:avLst/>
          </a:prstGeom>
          <a:noFill/>
        </p:spPr>
        <p:txBody>
          <a:bodyPr wrap="none" rtlCol="0">
            <a:spAutoFit/>
          </a:bodyPr>
          <a:lstStyle/>
          <a:p>
            <a:pPr algn="ctr"/>
            <a:r>
              <a:rPr lang="it-IT" cap="small" dirty="0">
                <a:solidFill>
                  <a:srgbClr val="FF0000"/>
                </a:solidFill>
              </a:rPr>
              <a:t>MicroMED</a:t>
            </a:r>
          </a:p>
          <a:p>
            <a:pPr algn="ctr"/>
            <a:r>
              <a:rPr lang="it-IT" cap="small" dirty="0">
                <a:solidFill>
                  <a:srgbClr val="FF0000"/>
                </a:solidFill>
              </a:rPr>
              <a:t>Ma-MISS</a:t>
            </a:r>
            <a:endParaRPr lang="en-US" cap="small" dirty="0">
              <a:solidFill>
                <a:srgbClr val="FF0000"/>
              </a:solidFill>
            </a:endParaRPr>
          </a:p>
        </p:txBody>
      </p:sp>
      <p:sp>
        <p:nvSpPr>
          <p:cNvPr id="19" name="CasellaDiTesto 18">
            <a:extLst>
              <a:ext uri="{FF2B5EF4-FFF2-40B4-BE49-F238E27FC236}">
                <a16:creationId xmlns:a16="http://schemas.microsoft.com/office/drawing/2014/main" id="{DFFD0DE6-DAEB-164C-1B2C-AAE10F599D97}"/>
              </a:ext>
            </a:extLst>
          </p:cNvPr>
          <p:cNvSpPr txBox="1"/>
          <p:nvPr/>
        </p:nvSpPr>
        <p:spPr>
          <a:xfrm>
            <a:off x="8984743" y="3868089"/>
            <a:ext cx="2168927" cy="646331"/>
          </a:xfrm>
          <a:prstGeom prst="rect">
            <a:avLst/>
          </a:prstGeom>
          <a:noFill/>
        </p:spPr>
        <p:txBody>
          <a:bodyPr wrap="none" rtlCol="0">
            <a:spAutoFit/>
          </a:bodyPr>
          <a:lstStyle/>
          <a:p>
            <a:pPr algn="ctr"/>
            <a:r>
              <a:rPr lang="it-IT" cap="small" dirty="0">
                <a:solidFill>
                  <a:srgbClr val="FF0000"/>
                </a:solidFill>
              </a:rPr>
              <a:t>Mars Sample Return</a:t>
            </a:r>
          </a:p>
          <a:p>
            <a:pPr algn="ctr"/>
            <a:r>
              <a:rPr lang="it-IT" cap="small" dirty="0">
                <a:solidFill>
                  <a:srgbClr val="FF0000"/>
                </a:solidFill>
              </a:rPr>
              <a:t>2031</a:t>
            </a:r>
            <a:endParaRPr lang="en-US" cap="small" dirty="0">
              <a:solidFill>
                <a:srgbClr val="FF0000"/>
              </a:solidFill>
            </a:endParaRPr>
          </a:p>
        </p:txBody>
      </p:sp>
      <p:sp>
        <p:nvSpPr>
          <p:cNvPr id="20" name="CasellaDiTesto 19">
            <a:extLst>
              <a:ext uri="{FF2B5EF4-FFF2-40B4-BE49-F238E27FC236}">
                <a16:creationId xmlns:a16="http://schemas.microsoft.com/office/drawing/2014/main" id="{1F11886D-F544-277E-F481-59D102E33AC2}"/>
              </a:ext>
            </a:extLst>
          </p:cNvPr>
          <p:cNvSpPr txBox="1"/>
          <p:nvPr/>
        </p:nvSpPr>
        <p:spPr>
          <a:xfrm>
            <a:off x="8817596" y="5303026"/>
            <a:ext cx="2848536" cy="923330"/>
          </a:xfrm>
          <a:prstGeom prst="rect">
            <a:avLst/>
          </a:prstGeom>
          <a:noFill/>
        </p:spPr>
        <p:txBody>
          <a:bodyPr wrap="none" rtlCol="0">
            <a:spAutoFit/>
          </a:bodyPr>
          <a:lstStyle/>
          <a:p>
            <a:pPr algn="ctr"/>
            <a:r>
              <a:rPr lang="it-IT" cap="small" dirty="0">
                <a:solidFill>
                  <a:srgbClr val="FF0000"/>
                </a:solidFill>
              </a:rPr>
              <a:t>Bring Mars samples</a:t>
            </a:r>
          </a:p>
          <a:p>
            <a:pPr algn="ctr"/>
            <a:r>
              <a:rPr lang="it-IT" cap="small" dirty="0">
                <a:solidFill>
                  <a:srgbClr val="FF0000"/>
                </a:solidFill>
              </a:rPr>
              <a:t>Collected by Perseverance</a:t>
            </a:r>
          </a:p>
          <a:p>
            <a:pPr algn="ctr"/>
            <a:r>
              <a:rPr lang="it-IT" cap="small" dirty="0">
                <a:solidFill>
                  <a:srgbClr val="FF0000"/>
                </a:solidFill>
              </a:rPr>
              <a:t>To Earth</a:t>
            </a:r>
            <a:endParaRPr lang="en-US" cap="small" dirty="0">
              <a:solidFill>
                <a:srgbClr val="FF0000"/>
              </a:solidFill>
            </a:endParaRPr>
          </a:p>
        </p:txBody>
      </p:sp>
    </p:spTree>
    <p:extLst>
      <p:ext uri="{BB962C8B-B14F-4D97-AF65-F5344CB8AC3E}">
        <p14:creationId xmlns:p14="http://schemas.microsoft.com/office/powerpoint/2010/main" val="325201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93E6-AB02-0CA7-B326-4985478E918D}"/>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D1196AC3-5A43-3B60-E784-06E000DC4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6C7C81E3-01DB-A888-963C-0D80CE8078B6}"/>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8A0EF39D-5800-38B3-D6EC-35665D061E94}"/>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3" name="image8.png">
            <a:extLst>
              <a:ext uri="{FF2B5EF4-FFF2-40B4-BE49-F238E27FC236}">
                <a16:creationId xmlns:a16="http://schemas.microsoft.com/office/drawing/2014/main" id="{28FFD74F-9E90-3922-6E5E-B9598AEAA7CE}"/>
              </a:ext>
            </a:extLst>
          </p:cNvPr>
          <p:cNvPicPr/>
          <p:nvPr/>
        </p:nvPicPr>
        <p:blipFill>
          <a:blip r:embed="rId3"/>
          <a:srcRect/>
          <a:stretch>
            <a:fillRect/>
          </a:stretch>
        </p:blipFill>
        <p:spPr>
          <a:xfrm>
            <a:off x="3064746" y="281354"/>
            <a:ext cx="5596933" cy="5777804"/>
          </a:xfrm>
          <a:prstGeom prst="rect">
            <a:avLst/>
          </a:prstGeom>
          <a:ln/>
        </p:spPr>
      </p:pic>
    </p:spTree>
    <p:extLst>
      <p:ext uri="{BB962C8B-B14F-4D97-AF65-F5344CB8AC3E}">
        <p14:creationId xmlns:p14="http://schemas.microsoft.com/office/powerpoint/2010/main" val="4099666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EFFF89E-70B7-5338-568B-4F5A20C95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87B2858B-3EE7-1CE9-B5E6-6EDF6187A7C4}"/>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0492E6C4-2533-C1F0-464B-73C59ACD0D66}"/>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972C168F-555E-96E7-DA27-042B228F43BC}"/>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Asteroidi</a:t>
            </a:r>
            <a:endParaRPr lang="it-IT" u="sng" cap="small" dirty="0"/>
          </a:p>
        </p:txBody>
      </p:sp>
      <p:sp>
        <p:nvSpPr>
          <p:cNvPr id="8" name="Sottotitolo 2">
            <a:extLst>
              <a:ext uri="{FF2B5EF4-FFF2-40B4-BE49-F238E27FC236}">
                <a16:creationId xmlns:a16="http://schemas.microsoft.com/office/drawing/2014/main" id="{ECBFEF87-534B-8551-6CF7-6C28954BEB26}"/>
              </a:ext>
            </a:extLst>
          </p:cNvPr>
          <p:cNvSpPr txBox="1">
            <a:spLocks/>
          </p:cNvSpPr>
          <p:nvPr/>
        </p:nvSpPr>
        <p:spPr>
          <a:xfrm>
            <a:off x="226143" y="916487"/>
            <a:ext cx="9812592" cy="9733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L’INAF è coinvolto in numerosi progetti che hanno come lo studio dei piccoli corpi (tra cui gli asteroidi) che contengono il materiale meno alterato e più primordiale del Sistema Solare</a:t>
            </a:r>
          </a:p>
        </p:txBody>
      </p:sp>
      <p:sp>
        <p:nvSpPr>
          <p:cNvPr id="9" name="Sottotitolo 2">
            <a:extLst>
              <a:ext uri="{FF2B5EF4-FFF2-40B4-BE49-F238E27FC236}">
                <a16:creationId xmlns:a16="http://schemas.microsoft.com/office/drawing/2014/main" id="{B41F233A-7869-B3A0-737C-928E2EEC2F1D}"/>
              </a:ext>
            </a:extLst>
          </p:cNvPr>
          <p:cNvSpPr txBox="1">
            <a:spLocks/>
          </p:cNvSpPr>
          <p:nvPr/>
        </p:nvSpPr>
        <p:spPr>
          <a:xfrm>
            <a:off x="497505" y="2078507"/>
            <a:ext cx="10746600" cy="2155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400" cap="small" dirty="0"/>
              <a:t>Progetti in ambito </a:t>
            </a:r>
            <a:r>
              <a:rPr lang="it-IT" sz="2400" cap="small" dirty="0" err="1"/>
              <a:t>European</a:t>
            </a:r>
            <a:r>
              <a:rPr lang="it-IT" sz="2400" cap="small" dirty="0"/>
              <a:t> Community (EU) per il Networking degli assets europei - studio delle proprietà scientifiche (</a:t>
            </a:r>
            <a:r>
              <a:rPr lang="it-IT" sz="2400" cap="small" dirty="0" err="1"/>
              <a:t>NEOs</a:t>
            </a:r>
            <a:r>
              <a:rPr lang="it-IT" sz="2400" cap="small" dirty="0"/>
              <a:t>, </a:t>
            </a:r>
            <a:r>
              <a:rPr lang="it-IT" sz="2400" cap="small" dirty="0" err="1"/>
              <a:t>Planetary</a:t>
            </a:r>
            <a:r>
              <a:rPr lang="it-IT" sz="2400" cap="small" dirty="0"/>
              <a:t> </a:t>
            </a:r>
            <a:r>
              <a:rPr lang="it-IT" sz="2400" cap="small" dirty="0" err="1"/>
              <a:t>Defence</a:t>
            </a:r>
            <a:r>
              <a:rPr lang="it-IT" sz="2400" cap="small" dirty="0"/>
              <a:t>)</a:t>
            </a:r>
          </a:p>
          <a:p>
            <a:pPr algn="just"/>
            <a:r>
              <a:rPr lang="it-IT" sz="2400" cap="small" dirty="0"/>
              <a:t>Partecipazione a missioni ESA, NASA, extra-EU (in fase di sviluppo, studi di fattibilità, proposte)</a:t>
            </a:r>
          </a:p>
          <a:p>
            <a:pPr algn="just"/>
            <a:r>
              <a:rPr lang="it-IT" sz="2400" cap="small" dirty="0"/>
              <a:t>Progetti di «Ricerca di Base» - collaborazioni scientifiche internazionali</a:t>
            </a:r>
            <a:endParaRPr lang="it-IT" sz="1800" cap="small" dirty="0"/>
          </a:p>
        </p:txBody>
      </p:sp>
      <p:pic>
        <p:nvPicPr>
          <p:cNvPr id="11" name="Immagine 10" descr="Immagine che contiene aria aperta, edificio, albero, cielo&#10;&#10;Il contenuto generato dall'IA potrebbe non essere corretto.">
            <a:extLst>
              <a:ext uri="{FF2B5EF4-FFF2-40B4-BE49-F238E27FC236}">
                <a16:creationId xmlns:a16="http://schemas.microsoft.com/office/drawing/2014/main" id="{1D684A65-208E-5ADA-1281-EECB530D7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96" y="4376911"/>
            <a:ext cx="2318937" cy="1739203"/>
          </a:xfrm>
          <a:prstGeom prst="rect">
            <a:avLst/>
          </a:prstGeom>
        </p:spPr>
      </p:pic>
      <p:pic>
        <p:nvPicPr>
          <p:cNvPr id="13" name="Immagine 12" descr="Immagine che contiene aria aperta, edificio, neve, albero&#10;&#10;Il contenuto generato dall'IA potrebbe non essere corretto.">
            <a:extLst>
              <a:ext uri="{FF2B5EF4-FFF2-40B4-BE49-F238E27FC236}">
                <a16:creationId xmlns:a16="http://schemas.microsoft.com/office/drawing/2014/main" id="{7A4ED43C-A5CB-E46A-808D-D60C82BD9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922" y="4376910"/>
            <a:ext cx="2108125" cy="1739203"/>
          </a:xfrm>
          <a:prstGeom prst="rect">
            <a:avLst/>
          </a:prstGeom>
        </p:spPr>
      </p:pic>
      <p:pic>
        <p:nvPicPr>
          <p:cNvPr id="15" name="Immagine 14" descr="Immagine che contiene aria aperta, edificio, cielo, stella&#10;&#10;Il contenuto generato dall'IA potrebbe non essere corretto.">
            <a:extLst>
              <a:ext uri="{FF2B5EF4-FFF2-40B4-BE49-F238E27FC236}">
                <a16:creationId xmlns:a16="http://schemas.microsoft.com/office/drawing/2014/main" id="{D9080A62-070F-9DAC-118C-AFF7E195D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424" y="4376909"/>
            <a:ext cx="1603277" cy="1756399"/>
          </a:xfrm>
          <a:prstGeom prst="rect">
            <a:avLst/>
          </a:prstGeom>
        </p:spPr>
      </p:pic>
      <p:pic>
        <p:nvPicPr>
          <p:cNvPr id="17" name="Immagine 16" descr="Immagine che contiene testo, aria aperta, cielo, Cartellone&#10;&#10;Il contenuto generato dall'IA potrebbe non essere corretto.">
            <a:extLst>
              <a:ext uri="{FF2B5EF4-FFF2-40B4-BE49-F238E27FC236}">
                <a16:creationId xmlns:a16="http://schemas.microsoft.com/office/drawing/2014/main" id="{AFCD9881-7970-DACB-FB9D-85274A905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5078" y="4376909"/>
            <a:ext cx="1482861" cy="1756399"/>
          </a:xfrm>
          <a:prstGeom prst="rect">
            <a:avLst/>
          </a:prstGeom>
        </p:spPr>
      </p:pic>
      <p:pic>
        <p:nvPicPr>
          <p:cNvPr id="19" name="Immagine 18" descr="Immagine che contiene cielo, paesaggio, aria aperta, Aerofotogrammetria&#10;&#10;Il contenuto generato dall'IA potrebbe non essere corretto.">
            <a:extLst>
              <a:ext uri="{FF2B5EF4-FFF2-40B4-BE49-F238E27FC236}">
                <a16:creationId xmlns:a16="http://schemas.microsoft.com/office/drawing/2014/main" id="{C109D68D-EC06-EC18-3F9A-7BA56A9A79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3629" y="4376909"/>
            <a:ext cx="2484577" cy="1739204"/>
          </a:xfrm>
          <a:prstGeom prst="rect">
            <a:avLst/>
          </a:prstGeom>
        </p:spPr>
      </p:pic>
      <p:pic>
        <p:nvPicPr>
          <p:cNvPr id="2" name="image8.png">
            <a:extLst>
              <a:ext uri="{FF2B5EF4-FFF2-40B4-BE49-F238E27FC236}">
                <a16:creationId xmlns:a16="http://schemas.microsoft.com/office/drawing/2014/main" id="{71B95488-CFED-083A-2FDA-04228F065B40}"/>
              </a:ext>
            </a:extLst>
          </p:cNvPr>
          <p:cNvPicPr/>
          <p:nvPr/>
        </p:nvPicPr>
        <p:blipFill>
          <a:blip r:embed="rId8"/>
          <a:srcRect/>
          <a:stretch>
            <a:fillRect/>
          </a:stretch>
        </p:blipFill>
        <p:spPr>
          <a:xfrm>
            <a:off x="10269415" y="0"/>
            <a:ext cx="1922582" cy="1706980"/>
          </a:xfrm>
          <a:prstGeom prst="rect">
            <a:avLst/>
          </a:prstGeom>
          <a:ln/>
        </p:spPr>
      </p:pic>
    </p:spTree>
    <p:extLst>
      <p:ext uri="{BB962C8B-B14F-4D97-AF65-F5344CB8AC3E}">
        <p14:creationId xmlns:p14="http://schemas.microsoft.com/office/powerpoint/2010/main" val="670534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24179" y="186238"/>
            <a:ext cx="8629040" cy="1045829"/>
          </a:xfrm>
          <a:prstGeom prst="rect">
            <a:avLst/>
          </a:prstGeom>
          <a:noFill/>
          <a:ln>
            <a:noFill/>
          </a:ln>
        </p:spPr>
        <p:txBody>
          <a:bodyPr vert="horz" wrap="square" lIns="81604" tIns="40803" rIns="81604" bIns="40803" anchorCtr="0" compatLnSpc="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3200" b="1" dirty="0">
                <a:latin typeface="+mj-lt"/>
              </a:rPr>
              <a:t>PLANETARY DEFENCE</a:t>
            </a:r>
          </a:p>
          <a:p>
            <a:endParaRPr lang="en-GB" sz="667" b="1" dirty="0">
              <a:latin typeface="+mj-lt"/>
            </a:endParaRPr>
          </a:p>
          <a:p>
            <a:r>
              <a:rPr lang="en-GB" sz="2667" b="1" dirty="0">
                <a:latin typeface="+mj-lt"/>
              </a:rPr>
              <a:t>The NEOPOPS project (2025 – 2028)</a:t>
            </a:r>
          </a:p>
        </p:txBody>
      </p:sp>
      <p:sp>
        <p:nvSpPr>
          <p:cNvPr id="4" name="ZoneTexte 3"/>
          <p:cNvSpPr txBox="1"/>
          <p:nvPr/>
        </p:nvSpPr>
        <p:spPr>
          <a:xfrm>
            <a:off x="124179" y="1327719"/>
            <a:ext cx="7539608" cy="2757664"/>
          </a:xfrm>
          <a:prstGeom prst="rect">
            <a:avLst/>
          </a:prstGeom>
          <a:noFill/>
          <a:ln>
            <a:noFill/>
          </a:ln>
        </p:spPr>
        <p:txBody>
          <a:bodyPr vert="horz" wrap="square" lIns="81604" tIns="40803" rIns="81604" bIns="40803" anchorCtr="0" compatLnSpc="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11071" indent="-311071" hangingPunct="0">
              <a:buSzPct val="100000"/>
              <a:buFont typeface="Wingdings" panose="05000000000000000000" pitchFamily="2" charset="2"/>
              <a:buChar char="ü"/>
            </a:pPr>
            <a:r>
              <a:rPr lang="en-US" sz="1996" dirty="0">
                <a:ea typeface="DejaVu Sans" pitchFamily="2"/>
                <a:cs typeface="Times New Roman" panose="02020603050405020304" pitchFamily="18" charset="0"/>
              </a:rPr>
              <a:t>Consortium of 6 partners from 4 countries</a:t>
            </a:r>
          </a:p>
          <a:p>
            <a:pPr marL="311071" indent="-311071" hangingPunct="0">
              <a:buSzPct val="100000"/>
              <a:buFont typeface="Wingdings" panose="05000000000000000000" pitchFamily="2" charset="2"/>
              <a:buChar char="ü"/>
            </a:pPr>
            <a:endParaRPr lang="en-US" sz="544" dirty="0">
              <a:latin typeface="+mj-lt"/>
              <a:ea typeface="DejaVu Sans" pitchFamily="2"/>
              <a:cs typeface="Times New Roman" panose="02020603050405020304" pitchFamily="18" charset="0"/>
            </a:endParaRPr>
          </a:p>
          <a:p>
            <a:pPr marL="311071" indent="-311071" hangingPunct="0">
              <a:buSzPct val="100000"/>
              <a:buFont typeface="Wingdings" panose="05000000000000000000" pitchFamily="2" charset="2"/>
              <a:buChar char="ü"/>
            </a:pPr>
            <a:r>
              <a:rPr lang="en-US" sz="1996" dirty="0">
                <a:latin typeface="+mj-lt"/>
                <a:ea typeface="DejaVu Sans" pitchFamily="2"/>
                <a:cs typeface="Times New Roman" panose="02020603050405020304" pitchFamily="18" charset="0"/>
              </a:rPr>
              <a:t>Response to the </a:t>
            </a:r>
            <a:r>
              <a:rPr lang="en-US" sz="1996" b="1" dirty="0">
                <a:latin typeface="+mj-lt"/>
                <a:ea typeface="DejaVu Sans" pitchFamily="2"/>
                <a:cs typeface="Times New Roman" panose="02020603050405020304" pitchFamily="18" charset="0"/>
              </a:rPr>
              <a:t>SSA HE-NEO-01 </a:t>
            </a:r>
            <a:r>
              <a:rPr lang="en-US" sz="1996" dirty="0">
                <a:latin typeface="+mj-lt"/>
                <a:ea typeface="DejaVu Sans" pitchFamily="2"/>
                <a:cs typeface="Times New Roman" panose="02020603050405020304" pitchFamily="18" charset="0"/>
              </a:rPr>
              <a:t>– Increase Networking of MS assets – Physical Properties Observations </a:t>
            </a:r>
          </a:p>
          <a:p>
            <a:pPr hangingPunct="0">
              <a:buSzPct val="100000"/>
            </a:pPr>
            <a:r>
              <a:rPr lang="en-US" sz="1996" dirty="0">
                <a:latin typeface="+mj-lt"/>
                <a:ea typeface="DejaVu Sans" pitchFamily="2"/>
                <a:cs typeface="Times New Roman" panose="02020603050405020304" pitchFamily="18" charset="0"/>
              </a:rPr>
              <a:t>    Activity No. 1000038592 in the </a:t>
            </a:r>
            <a:r>
              <a:rPr lang="en-US" sz="1996" dirty="0" err="1">
                <a:latin typeface="+mj-lt"/>
                <a:ea typeface="DejaVu Sans" pitchFamily="2"/>
                <a:cs typeface="Times New Roman" panose="02020603050405020304" pitchFamily="18" charset="0"/>
              </a:rPr>
              <a:t>esa</a:t>
            </a:r>
            <a:r>
              <a:rPr lang="en-US" sz="1996" dirty="0">
                <a:latin typeface="+mj-lt"/>
                <a:ea typeface="DejaVu Sans" pitchFamily="2"/>
                <a:cs typeface="Times New Roman" panose="02020603050405020304" pitchFamily="18" charset="0"/>
              </a:rPr>
              <a:t>-star system</a:t>
            </a:r>
          </a:p>
          <a:p>
            <a:pPr hangingPunct="0">
              <a:buSzPct val="100000"/>
            </a:pPr>
            <a:r>
              <a:rPr lang="en-US" sz="1996" dirty="0">
                <a:latin typeface="+mj-lt"/>
                <a:ea typeface="DejaVu Sans" pitchFamily="2"/>
                <a:cs typeface="Times New Roman" panose="02020603050405020304" pitchFamily="18" charset="0"/>
              </a:rPr>
              <a:t>    Budget Line: E/0708-01 - SSA Horizon </a:t>
            </a:r>
            <a:r>
              <a:rPr lang="en-US" sz="1996" dirty="0" err="1">
                <a:latin typeface="+mj-lt"/>
                <a:ea typeface="DejaVu Sans" pitchFamily="2"/>
                <a:cs typeface="Times New Roman" panose="02020603050405020304" pitchFamily="18" charset="0"/>
              </a:rPr>
              <a:t>EuropeIC</a:t>
            </a:r>
            <a:endParaRPr lang="en-US" sz="1996" dirty="0">
              <a:latin typeface="+mj-lt"/>
              <a:ea typeface="DejaVu Sans" pitchFamily="2"/>
              <a:cs typeface="Times New Roman" panose="02020603050405020304" pitchFamily="18" charset="0"/>
            </a:endParaRPr>
          </a:p>
          <a:p>
            <a:pPr marL="311071" indent="-311071" hangingPunct="0">
              <a:buSzPct val="100000"/>
              <a:buFont typeface="Wingdings" panose="05000000000000000000" pitchFamily="2" charset="2"/>
              <a:buChar char="ü"/>
            </a:pPr>
            <a:endParaRPr lang="en-US" sz="544" dirty="0">
              <a:latin typeface="+mj-lt"/>
              <a:ea typeface="DejaVu Sans" pitchFamily="2"/>
              <a:cs typeface="Times New Roman" panose="02020603050405020304" pitchFamily="18" charset="0"/>
            </a:endParaRPr>
          </a:p>
          <a:p>
            <a:pPr marL="311071" indent="-311071" hangingPunct="0">
              <a:buSzPct val="100000"/>
              <a:buFont typeface="Wingdings" panose="05000000000000000000" pitchFamily="2" charset="2"/>
              <a:buChar char="ü"/>
            </a:pPr>
            <a:r>
              <a:rPr lang="en-US" sz="1996" dirty="0">
                <a:latin typeface="+mj-lt"/>
                <a:ea typeface="DejaVu Sans" pitchFamily="2"/>
                <a:cs typeface="Times New Roman" panose="02020603050405020304" pitchFamily="18" charset="0"/>
              </a:rPr>
              <a:t>Funding by ESA: 700 </a:t>
            </a:r>
            <a:r>
              <a:rPr lang="en-US" sz="1996" dirty="0" err="1">
                <a:latin typeface="+mj-lt"/>
                <a:ea typeface="DejaVu Sans" pitchFamily="2"/>
                <a:cs typeface="Times New Roman" panose="02020603050405020304" pitchFamily="18" charset="0"/>
              </a:rPr>
              <a:t>Keuro</a:t>
            </a:r>
            <a:endParaRPr lang="en-US" sz="1996" dirty="0">
              <a:latin typeface="+mj-lt"/>
              <a:ea typeface="DejaVu Sans" pitchFamily="2"/>
              <a:cs typeface="Times New Roman" panose="02020603050405020304" pitchFamily="18" charset="0"/>
            </a:endParaRPr>
          </a:p>
          <a:p>
            <a:pPr marL="311071" indent="-311071" hangingPunct="0">
              <a:buSzPct val="100000"/>
              <a:buFont typeface="Wingdings" panose="05000000000000000000" pitchFamily="2" charset="2"/>
              <a:buChar char="ü"/>
            </a:pPr>
            <a:endParaRPr lang="en-US" sz="544" dirty="0">
              <a:latin typeface="+mj-lt"/>
              <a:ea typeface="DejaVu Sans" pitchFamily="2"/>
              <a:cs typeface="Times New Roman" panose="02020603050405020304" pitchFamily="18" charset="0"/>
            </a:endParaRPr>
          </a:p>
          <a:p>
            <a:pPr marL="311071" indent="-311071" hangingPunct="0">
              <a:buSzPct val="100000"/>
              <a:buFont typeface="Wingdings" panose="05000000000000000000" pitchFamily="2" charset="2"/>
              <a:buChar char="ü"/>
            </a:pPr>
            <a:r>
              <a:rPr lang="en-US" sz="1996" dirty="0">
                <a:latin typeface="+mj-lt"/>
                <a:ea typeface="DejaVu Sans" pitchFamily="2"/>
                <a:cs typeface="Times New Roman" panose="02020603050405020304" pitchFamily="18" charset="0"/>
              </a:rPr>
              <a:t>Science, physical characterization of NEOS, response planning</a:t>
            </a:r>
          </a:p>
          <a:p>
            <a:pPr marL="311071" indent="-311071" algn="just" hangingPunct="0">
              <a:buSzPct val="100000"/>
              <a:buFont typeface="Wingdings" panose="05000000000000000000" pitchFamily="2" charset="2"/>
              <a:buChar char="ü"/>
            </a:pPr>
            <a:endParaRPr lang="en-US" sz="544" dirty="0">
              <a:latin typeface="+mj-lt"/>
              <a:ea typeface="DejaVu Sans" pitchFamily="2"/>
              <a:cs typeface="Times New Roman" panose="02020603050405020304" pitchFamily="18" charset="0"/>
            </a:endParaRPr>
          </a:p>
        </p:txBody>
      </p:sp>
      <p:pic>
        <p:nvPicPr>
          <p:cNvPr id="5" name="Immagine 7">
            <a:extLst>
              <a:ext uri="{FF2B5EF4-FFF2-40B4-BE49-F238E27FC236}">
                <a16:creationId xmlns:a16="http://schemas.microsoft.com/office/drawing/2014/main" id="{4F2B517D-E0C8-FA64-3BEF-E90AA08F082D}"/>
              </a:ext>
            </a:extLst>
          </p:cNvPr>
          <p:cNvPicPr>
            <a:picLocks noChangeAspect="1"/>
          </p:cNvPicPr>
          <p:nvPr/>
        </p:nvPicPr>
        <p:blipFill>
          <a:blip r:embed="rId3" cstate="print">
            <a:extLst>
              <a:ext uri="{28A0092B-C50C-407E-A947-70E740481C1C}">
                <a14:useLocalDpi xmlns:a14="http://schemas.microsoft.com/office/drawing/2010/main" val="0"/>
              </a:ext>
            </a:extLst>
          </a:blip>
          <a:srcRect l="16830" t="24723" b="28645"/>
          <a:stretch>
            <a:fillRect/>
          </a:stretch>
        </p:blipFill>
        <p:spPr>
          <a:xfrm>
            <a:off x="1366910" y="6129055"/>
            <a:ext cx="1760420" cy="619796"/>
          </a:xfrm>
          <a:prstGeom prst="rect">
            <a:avLst/>
          </a:prstGeom>
        </p:spPr>
      </p:pic>
      <p:pic>
        <p:nvPicPr>
          <p:cNvPr id="8" name="Immagine 8">
            <a:extLst>
              <a:ext uri="{FF2B5EF4-FFF2-40B4-BE49-F238E27FC236}">
                <a16:creationId xmlns:a16="http://schemas.microsoft.com/office/drawing/2014/main" id="{7C30C6DE-7288-4505-91BC-D23D062144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48" y="6129057"/>
            <a:ext cx="978083" cy="619796"/>
          </a:xfrm>
          <a:prstGeom prst="rect">
            <a:avLst/>
          </a:prstGeom>
        </p:spPr>
      </p:pic>
      <p:pic>
        <p:nvPicPr>
          <p:cNvPr id="10" name="Immagine 21">
            <a:extLst>
              <a:ext uri="{FF2B5EF4-FFF2-40B4-BE49-F238E27FC236}">
                <a16:creationId xmlns:a16="http://schemas.microsoft.com/office/drawing/2014/main" id="{78B4AA1A-9BC6-E325-366C-548A7863E4F9}"/>
              </a:ext>
            </a:extLst>
          </p:cNvPr>
          <p:cNvPicPr>
            <a:picLocks noChangeAspect="1"/>
          </p:cNvPicPr>
          <p:nvPr/>
        </p:nvPicPr>
        <p:blipFill>
          <a:blip r:embed="rId5"/>
          <a:srcRect/>
          <a:stretch/>
        </p:blipFill>
        <p:spPr>
          <a:xfrm>
            <a:off x="8321413" y="69040"/>
            <a:ext cx="3746408" cy="1302793"/>
          </a:xfrm>
          <a:prstGeom prst="rect">
            <a:avLst/>
          </a:prstGeom>
        </p:spPr>
      </p:pic>
      <p:graphicFrame>
        <p:nvGraphicFramePr>
          <p:cNvPr id="11" name="Table 10">
            <a:extLst>
              <a:ext uri="{FF2B5EF4-FFF2-40B4-BE49-F238E27FC236}">
                <a16:creationId xmlns:a16="http://schemas.microsoft.com/office/drawing/2014/main" id="{339247AB-936A-8FDE-0D90-4D92D4D8C00E}"/>
              </a:ext>
            </a:extLst>
          </p:cNvPr>
          <p:cNvGraphicFramePr>
            <a:graphicFrameLocks noGrp="1"/>
          </p:cNvGraphicFramePr>
          <p:nvPr>
            <p:extLst>
              <p:ext uri="{D42A27DB-BD31-4B8C-83A1-F6EECF244321}">
                <p14:modId xmlns:p14="http://schemas.microsoft.com/office/powerpoint/2010/main" val="148752287"/>
              </p:ext>
            </p:extLst>
          </p:nvPr>
        </p:nvGraphicFramePr>
        <p:xfrm>
          <a:off x="7941783" y="1290984"/>
          <a:ext cx="4126039" cy="5019040"/>
        </p:xfrm>
        <a:graphic>
          <a:graphicData uri="http://schemas.openxmlformats.org/drawingml/2006/table">
            <a:tbl>
              <a:tblPr/>
              <a:tblGrid>
                <a:gridCol w="1185644">
                  <a:extLst>
                    <a:ext uri="{9D8B030D-6E8A-4147-A177-3AD203B41FA5}">
                      <a16:colId xmlns:a16="http://schemas.microsoft.com/office/drawing/2014/main" val="3672628713"/>
                    </a:ext>
                  </a:extLst>
                </a:gridCol>
                <a:gridCol w="1924367">
                  <a:extLst>
                    <a:ext uri="{9D8B030D-6E8A-4147-A177-3AD203B41FA5}">
                      <a16:colId xmlns:a16="http://schemas.microsoft.com/office/drawing/2014/main" val="868856002"/>
                    </a:ext>
                  </a:extLst>
                </a:gridCol>
                <a:gridCol w="1016028">
                  <a:extLst>
                    <a:ext uri="{9D8B030D-6E8A-4147-A177-3AD203B41FA5}">
                      <a16:colId xmlns:a16="http://schemas.microsoft.com/office/drawing/2014/main" val="3802492622"/>
                    </a:ext>
                  </a:extLst>
                </a:gridCol>
              </a:tblGrid>
              <a:tr h="52832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b="1">
                          <a:effectLst/>
                          <a:latin typeface="Calibri" panose="020F0502020204030204" pitchFamily="34" charset="0"/>
                          <a:ea typeface="Calibri" panose="020F0502020204030204" pitchFamily="34" charset="0"/>
                        </a:rPr>
                        <a:t>Participant No </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b="1" dirty="0">
                          <a:effectLst/>
                          <a:latin typeface="Calibri" panose="020F0502020204030204" pitchFamily="34" charset="0"/>
                          <a:ea typeface="Calibri" panose="020F0502020204030204" pitchFamily="34" charset="0"/>
                        </a:rPr>
                        <a:t>Participant Organisation name</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b="1">
                          <a:effectLst/>
                          <a:latin typeface="Calibri" panose="020F0502020204030204" pitchFamily="34" charset="0"/>
                          <a:ea typeface="Calibri" panose="020F0502020204030204" pitchFamily="34" charset="0"/>
                        </a:rPr>
                        <a:t>Country</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479532"/>
                  </a:ext>
                </a:extLst>
              </a:tr>
              <a:tr h="7924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1 (Prime)</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it-IT" sz="1700" dirty="0">
                          <a:effectLst/>
                          <a:latin typeface="Calibri" panose="020F0502020204030204" pitchFamily="34" charset="0"/>
                          <a:ea typeface="Calibri" panose="020F0502020204030204" pitchFamily="34" charset="0"/>
                        </a:rPr>
                        <a:t>Istituto Nazionale di Astrofisica (INAF)</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Italy</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018612"/>
                  </a:ext>
                </a:extLst>
              </a:tr>
              <a:tr h="52832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756285" marR="0" indent="-756285" algn="l">
                        <a:spcBef>
                          <a:spcPts val="600"/>
                        </a:spcBef>
                        <a:spcAft>
                          <a:spcPts val="600"/>
                        </a:spcAft>
                        <a:buNone/>
                      </a:pPr>
                      <a:r>
                        <a:rPr lang="en-GB" sz="1700">
                          <a:effectLst/>
                          <a:latin typeface="Calibri" panose="020F0502020204030204" pitchFamily="34" charset="0"/>
                          <a:ea typeface="Calibri" panose="020F0502020204030204" pitchFamily="34" charset="0"/>
                        </a:rPr>
                        <a:t>2</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Resolvo Srl (Resolvo)</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Italy</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321397"/>
                  </a:ext>
                </a:extLst>
              </a:tr>
              <a:tr h="7924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dirty="0">
                          <a:effectLst/>
                          <a:latin typeface="Calibri" panose="020F0502020204030204" pitchFamily="34" charset="0"/>
                          <a:ea typeface="Calibri" panose="020F0502020204030204" pitchFamily="34" charset="0"/>
                        </a:rPr>
                        <a:t>3</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dirty="0">
                          <a:effectLst/>
                          <a:latin typeface="Calibri" panose="020F0502020204030204" pitchFamily="34" charset="0"/>
                          <a:ea typeface="Calibri" panose="020F0502020204030204" pitchFamily="34" charset="0"/>
                        </a:rPr>
                        <a:t>Armagh Observatory and Planetarium (AOP)</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UK</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461714"/>
                  </a:ext>
                </a:extLst>
              </a:tr>
              <a:tr h="52832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756285" marR="0" indent="-756285" algn="l">
                        <a:spcBef>
                          <a:spcPts val="600"/>
                        </a:spcBef>
                        <a:spcAft>
                          <a:spcPts val="600"/>
                        </a:spcAft>
                        <a:buNone/>
                      </a:pPr>
                      <a:r>
                        <a:rPr lang="en-GB" sz="1700">
                          <a:effectLst/>
                          <a:latin typeface="Calibri" panose="020F0502020204030204" pitchFamily="34" charset="0"/>
                          <a:ea typeface="Calibri" panose="020F0502020204030204" pitchFamily="34" charset="0"/>
                        </a:rPr>
                        <a:t>4</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dirty="0">
                          <a:effectLst/>
                          <a:latin typeface="Calibri" panose="020F0502020204030204" pitchFamily="34" charset="0"/>
                          <a:ea typeface="Calibri" panose="020F0502020204030204" pitchFamily="34" charset="0"/>
                        </a:rPr>
                        <a:t>University of Padova (</a:t>
                      </a:r>
                      <a:r>
                        <a:rPr lang="en-GB" sz="1700" dirty="0" err="1">
                          <a:effectLst/>
                          <a:latin typeface="Calibri" panose="020F0502020204030204" pitchFamily="34" charset="0"/>
                          <a:ea typeface="Calibri" panose="020F0502020204030204" pitchFamily="34" charset="0"/>
                        </a:rPr>
                        <a:t>UniPD</a:t>
                      </a:r>
                      <a:r>
                        <a:rPr lang="en-GB" sz="1700" dirty="0">
                          <a:effectLst/>
                          <a:latin typeface="Calibri" panose="020F0502020204030204" pitchFamily="34" charset="0"/>
                          <a:ea typeface="Calibri" panose="020F0502020204030204" pitchFamily="34" charset="0"/>
                        </a:rPr>
                        <a:t>)</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Italy</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509490"/>
                  </a:ext>
                </a:extLst>
              </a:tr>
              <a:tr h="7924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756285" marR="0" indent="-756285" algn="l">
                        <a:spcBef>
                          <a:spcPts val="600"/>
                        </a:spcBef>
                        <a:spcAft>
                          <a:spcPts val="600"/>
                        </a:spcAft>
                        <a:buNone/>
                      </a:pPr>
                      <a:r>
                        <a:rPr lang="en-GB" sz="1700">
                          <a:effectLst/>
                          <a:latin typeface="Calibri" panose="020F0502020204030204" pitchFamily="34" charset="0"/>
                          <a:ea typeface="Calibri" panose="020F0502020204030204" pitchFamily="34" charset="0"/>
                        </a:rPr>
                        <a:t>5</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fr-FR" sz="1700" dirty="0">
                          <a:effectLst/>
                          <a:latin typeface="Calibri" panose="020F0502020204030204" pitchFamily="34" charset="0"/>
                          <a:ea typeface="Calibri" panose="020F0502020204030204" pitchFamily="34" charset="0"/>
                        </a:rPr>
                        <a:t>LESIA-Observatoire de Paris (</a:t>
                      </a:r>
                      <a:r>
                        <a:rPr lang="fr-FR" sz="1700" dirty="0" err="1">
                          <a:effectLst/>
                          <a:latin typeface="Calibri" panose="020F0502020204030204" pitchFamily="34" charset="0"/>
                          <a:ea typeface="Calibri" panose="020F0502020204030204" pitchFamily="34" charset="0"/>
                        </a:rPr>
                        <a:t>ObsPM</a:t>
                      </a:r>
                      <a:r>
                        <a:rPr lang="fr-FR" sz="1700" dirty="0">
                          <a:effectLst/>
                          <a:latin typeface="Calibri" panose="020F0502020204030204" pitchFamily="34" charset="0"/>
                          <a:ea typeface="Calibri" panose="020F0502020204030204" pitchFamily="34" charset="0"/>
                        </a:rPr>
                        <a:t>/LESIA)</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a:effectLst/>
                          <a:latin typeface="Calibri" panose="020F0502020204030204" pitchFamily="34" charset="0"/>
                          <a:ea typeface="Calibri" panose="020F0502020204030204" pitchFamily="34" charset="0"/>
                        </a:rPr>
                        <a:t>France</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290584"/>
                  </a:ext>
                </a:extLst>
              </a:tr>
              <a:tr h="10566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756285" marR="0" indent="-756285" algn="l">
                        <a:spcBef>
                          <a:spcPts val="600"/>
                        </a:spcBef>
                        <a:spcAft>
                          <a:spcPts val="600"/>
                        </a:spcAft>
                        <a:buNone/>
                      </a:pPr>
                      <a:r>
                        <a:rPr lang="en-GB" sz="1700">
                          <a:effectLst/>
                          <a:latin typeface="Calibri" panose="020F0502020204030204" pitchFamily="34" charset="0"/>
                          <a:ea typeface="Calibri" panose="020F0502020204030204" pitchFamily="34" charset="0"/>
                        </a:rPr>
                        <a:t>6</a:t>
                      </a:r>
                      <a:endParaRPr lang="en-US" sz="170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dirty="0">
                          <a:effectLst/>
                          <a:latin typeface="Calibri" panose="020F0502020204030204" pitchFamily="34" charset="0"/>
                          <a:ea typeface="Calibri" panose="020F0502020204030204" pitchFamily="34" charset="0"/>
                        </a:rPr>
                        <a:t>Astronomical Institute of the Czech Academy of Sciences (ASU)</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ptos" panose="02110004020202020204"/>
                          <a:sym typeface="Arial"/>
                        </a:defRPr>
                      </a:lvl9pPr>
                    </a:lstStyle>
                    <a:p>
                      <a:pPr marL="0" marR="0" algn="l">
                        <a:spcBef>
                          <a:spcPts val="600"/>
                        </a:spcBef>
                        <a:spcAft>
                          <a:spcPts val="600"/>
                        </a:spcAft>
                        <a:buNone/>
                      </a:pPr>
                      <a:r>
                        <a:rPr lang="en-GB" sz="1700" dirty="0">
                          <a:effectLst/>
                          <a:latin typeface="Calibri" panose="020F0502020204030204" pitchFamily="34" charset="0"/>
                          <a:ea typeface="Calibri" panose="020F0502020204030204" pitchFamily="34" charset="0"/>
                        </a:rPr>
                        <a:t>Czech Republic</a:t>
                      </a:r>
                      <a:endParaRPr lang="en-US" sz="1700" dirty="0">
                        <a:effectLst/>
                        <a:latin typeface="Calibri" panose="020F0502020204030204" pitchFamily="34" charset="0"/>
                        <a:ea typeface="Calibri" panose="020F0502020204030204" pitchFamily="34" charset="0"/>
                      </a:endParaRPr>
                    </a:p>
                  </a:txBody>
                  <a:tcPr marL="82941" marR="829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02841"/>
                  </a:ext>
                </a:extLst>
              </a:tr>
            </a:tbl>
          </a:graphicData>
        </a:graphic>
      </p:graphicFrame>
      <p:pic>
        <p:nvPicPr>
          <p:cNvPr id="13" name="Picture 12" descr="A collage of images of different types of objects&#10;&#10;AI-generated content may be incorrect.">
            <a:extLst>
              <a:ext uri="{FF2B5EF4-FFF2-40B4-BE49-F238E27FC236}">
                <a16:creationId xmlns:a16="http://schemas.microsoft.com/office/drawing/2014/main" id="{F6C7205A-B8EF-9863-D943-74C9348FAD71}"/>
              </a:ext>
            </a:extLst>
          </p:cNvPr>
          <p:cNvPicPr>
            <a:picLocks noChangeAspect="1"/>
          </p:cNvPicPr>
          <p:nvPr/>
        </p:nvPicPr>
        <p:blipFill>
          <a:blip r:embed="rId6"/>
          <a:srcRect t="12885" b="1592"/>
          <a:stretch>
            <a:fillRect/>
          </a:stretch>
        </p:blipFill>
        <p:spPr>
          <a:xfrm>
            <a:off x="3259567" y="3846776"/>
            <a:ext cx="4404220" cy="2824987"/>
          </a:xfrm>
          <a:prstGeom prst="rect">
            <a:avLst/>
          </a:prstGeom>
        </p:spPr>
      </p:pic>
      <p:sp>
        <p:nvSpPr>
          <p:cNvPr id="2" name="CasellaDiTesto 1">
            <a:extLst>
              <a:ext uri="{FF2B5EF4-FFF2-40B4-BE49-F238E27FC236}">
                <a16:creationId xmlns:a16="http://schemas.microsoft.com/office/drawing/2014/main" id="{3D13214A-3777-2CFE-FA01-67A14DD91053}"/>
              </a:ext>
            </a:extLst>
          </p:cNvPr>
          <p:cNvSpPr txBox="1"/>
          <p:nvPr/>
        </p:nvSpPr>
        <p:spPr>
          <a:xfrm>
            <a:off x="8222805" y="6495637"/>
            <a:ext cx="3044424" cy="369332"/>
          </a:xfrm>
          <a:prstGeom prst="rect">
            <a:avLst/>
          </a:prstGeom>
          <a:solidFill>
            <a:schemeClr val="bg1"/>
          </a:solidFill>
          <a:ln>
            <a:noFill/>
          </a:ln>
        </p:spPr>
        <p:txBody>
          <a:bodyPr wrap="none" rtlCol="0">
            <a:spAutoFit/>
          </a:bodyPr>
          <a:lstStyle/>
          <a:p>
            <a:pPr algn="ctr"/>
            <a:r>
              <a:rPr lang="it-IT" i="1" dirty="0"/>
              <a:t>Elisabetta Dotto, INAF-OAR</a:t>
            </a:r>
            <a:endParaRPr lang="en-US" i="1" dirty="0"/>
          </a:p>
        </p:txBody>
      </p:sp>
      <p:sp>
        <p:nvSpPr>
          <p:cNvPr id="3" name="Sottotitolo 2">
            <a:extLst>
              <a:ext uri="{FF2B5EF4-FFF2-40B4-BE49-F238E27FC236}">
                <a16:creationId xmlns:a16="http://schemas.microsoft.com/office/drawing/2014/main" id="{C92E6972-11EF-0E2F-BC29-2ECFC6244997}"/>
              </a:ext>
            </a:extLst>
          </p:cNvPr>
          <p:cNvSpPr txBox="1">
            <a:spLocks/>
          </p:cNvSpPr>
          <p:nvPr/>
        </p:nvSpPr>
        <p:spPr>
          <a:xfrm>
            <a:off x="1141195" y="4220376"/>
            <a:ext cx="1840375" cy="619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Presentazione E. Dotto</a:t>
            </a:r>
          </a:p>
        </p:txBody>
      </p:sp>
      <p:sp>
        <p:nvSpPr>
          <p:cNvPr id="6" name="Freccia a destra 5">
            <a:extLst>
              <a:ext uri="{FF2B5EF4-FFF2-40B4-BE49-F238E27FC236}">
                <a16:creationId xmlns:a16="http://schemas.microsoft.com/office/drawing/2014/main" id="{0FA682E7-6237-8929-83A5-C889AC05D143}"/>
              </a:ext>
            </a:extLst>
          </p:cNvPr>
          <p:cNvSpPr/>
          <p:nvPr/>
        </p:nvSpPr>
        <p:spPr>
          <a:xfrm>
            <a:off x="322280" y="4188365"/>
            <a:ext cx="725617" cy="479314"/>
          </a:xfrm>
          <a:prstGeom prst="rightArrow">
            <a:avLst/>
          </a:prstGeom>
          <a:blipFill>
            <a:blip r:embed="rId7"/>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FE3F521-0135-1C61-916F-7DE1FCC08658}"/>
              </a:ext>
            </a:extLst>
          </p:cNvPr>
          <p:cNvSpPr/>
          <p:nvPr/>
        </p:nvSpPr>
        <p:spPr>
          <a:xfrm>
            <a:off x="196048" y="4085383"/>
            <a:ext cx="2785523" cy="1984006"/>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6D3D3DDD-5647-5DB4-2CEC-63736D0D5DF3}"/>
              </a:ext>
            </a:extLst>
          </p:cNvPr>
          <p:cNvSpPr txBox="1"/>
          <p:nvPr/>
        </p:nvSpPr>
        <p:spPr>
          <a:xfrm>
            <a:off x="399674" y="4899838"/>
            <a:ext cx="2378269" cy="1169551"/>
          </a:xfrm>
          <a:prstGeom prst="rect">
            <a:avLst/>
          </a:prstGeom>
          <a:noFill/>
        </p:spPr>
        <p:txBody>
          <a:bodyPr wrap="square">
            <a:spAutoFit/>
          </a:bodyPr>
          <a:lstStyle/>
          <a:p>
            <a:pPr>
              <a:buNone/>
            </a:pPr>
            <a:r>
              <a:rPr lang="it-IT" sz="1400" dirty="0"/>
              <a:t>Finanziamenti e politiche dell'UE per telescopi/strumenti/progetti da terra di prossima generazione</a:t>
            </a:r>
          </a:p>
        </p:txBody>
      </p:sp>
    </p:spTree>
    <p:extLst>
      <p:ext uri="{BB962C8B-B14F-4D97-AF65-F5344CB8AC3E}">
        <p14:creationId xmlns:p14="http://schemas.microsoft.com/office/powerpoint/2010/main" val="74696883"/>
      </p:ext>
    </p:extLst>
  </p:cSld>
  <p:clrMapOvr>
    <a:masterClrMapping/>
  </p:clrMapOvr>
  <mc:AlternateContent xmlns:mc="http://schemas.openxmlformats.org/markup-compatibility/2006" xmlns:p14="http://schemas.microsoft.com/office/powerpoint/2010/main">
    <mc:Choice Requires="p14">
      <p:transition spd="slow" p14:dur="2000" advTm="201229"/>
    </mc:Choice>
    <mc:Fallback xmlns="">
      <p:transition spd="slow" advTm="201229"/>
    </mc:Fallback>
  </mc:AlternateContent>
  <p:timing>
    <p:tnLst>
      <p:par>
        <p:cTn id="1" dur="indefinite" restart="never" nodeType="tmRoot">
          <p:childTnLst>
            <p:par>
              <p:cTn id="2"/>
            </p:par>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67E823-6972-419F-91B7-064482F1DF18}"/>
              </a:ext>
            </a:extLst>
          </p:cNvPr>
          <p:cNvSpPr>
            <a:spLocks noGrp="1"/>
          </p:cNvSpPr>
          <p:nvPr>
            <p:ph type="ctrTitle"/>
          </p:nvPr>
        </p:nvSpPr>
        <p:spPr>
          <a:xfrm>
            <a:off x="228143" y="804517"/>
            <a:ext cx="12191999" cy="1203578"/>
          </a:xfrm>
        </p:spPr>
        <p:txBody>
          <a:bodyPr>
            <a:normAutofit/>
          </a:bodyPr>
          <a:lstStyle/>
          <a:p>
            <a:r>
              <a:rPr lang="en-US" sz="4000" b="1" dirty="0"/>
              <a:t>HAYABUSA 2 </a:t>
            </a:r>
            <a:r>
              <a:rPr lang="it-IT" sz="2400" b="1" i="1" dirty="0"/>
              <a:t>(P.I. Ernesto Palomba)</a:t>
            </a:r>
            <a:br>
              <a:rPr lang="en-US" sz="1400" dirty="0"/>
            </a:br>
            <a:r>
              <a:rPr lang="it-IT" sz="2400" b="1" i="1" dirty="0"/>
              <a:t>Origine ed evoluzione dei pianeti, satelliti e piccoli corpi</a:t>
            </a:r>
            <a:endParaRPr lang="en-NL" b="1" i="1" u="sng" dirty="0"/>
          </a:p>
        </p:txBody>
      </p:sp>
      <p:sp>
        <p:nvSpPr>
          <p:cNvPr id="3" name="Sottotitolo 2">
            <a:extLst>
              <a:ext uri="{FF2B5EF4-FFF2-40B4-BE49-F238E27FC236}">
                <a16:creationId xmlns:a16="http://schemas.microsoft.com/office/drawing/2014/main" id="{8A7435EF-1F35-4965-98F7-9F90E97E5FD5}"/>
              </a:ext>
            </a:extLst>
          </p:cNvPr>
          <p:cNvSpPr>
            <a:spLocks noGrp="1"/>
          </p:cNvSpPr>
          <p:nvPr>
            <p:ph type="subTitle" idx="1"/>
          </p:nvPr>
        </p:nvSpPr>
        <p:spPr>
          <a:xfrm>
            <a:off x="336223" y="2426214"/>
            <a:ext cx="11673525" cy="4211441"/>
          </a:xfrm>
        </p:spPr>
        <p:txBody>
          <a:bodyPr>
            <a:normAutofit/>
          </a:bodyPr>
          <a:lstStyle/>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en-NL" sz="1400" dirty="0"/>
          </a:p>
        </p:txBody>
      </p:sp>
      <p:pic>
        <p:nvPicPr>
          <p:cNvPr id="5" name="Immagine 4">
            <a:extLst>
              <a:ext uri="{FF2B5EF4-FFF2-40B4-BE49-F238E27FC236}">
                <a16:creationId xmlns:a16="http://schemas.microsoft.com/office/drawing/2014/main" id="{7AFCE19B-3CE8-4F8A-AB60-87C533D625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388"/>
            <a:ext cx="1498862" cy="994737"/>
          </a:xfrm>
          <a:prstGeom prst="rect">
            <a:avLst/>
          </a:prstGeom>
        </p:spPr>
      </p:pic>
      <p:sp>
        <p:nvSpPr>
          <p:cNvPr id="10" name="CasellaDiTesto 9">
            <a:extLst>
              <a:ext uri="{FF2B5EF4-FFF2-40B4-BE49-F238E27FC236}">
                <a16:creationId xmlns:a16="http://schemas.microsoft.com/office/drawing/2014/main" id="{80BD6807-0D8A-4458-86A0-86AFFB054C61}"/>
              </a:ext>
            </a:extLst>
          </p:cNvPr>
          <p:cNvSpPr txBox="1"/>
          <p:nvPr/>
        </p:nvSpPr>
        <p:spPr>
          <a:xfrm>
            <a:off x="9489649" y="4500678"/>
            <a:ext cx="2366128" cy="1384995"/>
          </a:xfrm>
          <a:prstGeom prst="rect">
            <a:avLst/>
          </a:prstGeom>
          <a:noFill/>
        </p:spPr>
        <p:txBody>
          <a:bodyPr wrap="square" rtlCol="0">
            <a:spAutoFit/>
          </a:bodyPr>
          <a:lstStyle/>
          <a:p>
            <a:pPr lvl="0"/>
            <a:r>
              <a:rPr lang="en-US" sz="1400" b="1" dirty="0">
                <a:cs typeface="Arial" panose="020B0604020202020204" pitchFamily="34" charset="0"/>
              </a:rPr>
              <a:t>Infrastrutture coinvolte: </a:t>
            </a:r>
          </a:p>
          <a:p>
            <a:pPr lvl="0"/>
            <a:endParaRPr lang="en-US" sz="1400" dirty="0">
              <a:cs typeface="Arial" panose="020B0604020202020204" pitchFamily="34" charset="0"/>
            </a:endParaRPr>
          </a:p>
          <a:p>
            <a:pPr marL="285750" lvl="0" indent="-285750">
              <a:buFont typeface="+mj-lt"/>
              <a:buAutoNum type="arabicPeriod"/>
            </a:pPr>
            <a:r>
              <a:rPr lang="it-IT" sz="1400" dirty="0">
                <a:cs typeface="Arial" panose="020B0604020202020204" pitchFamily="34" charset="0"/>
              </a:rPr>
              <a:t>INAF-IAPS</a:t>
            </a:r>
          </a:p>
          <a:p>
            <a:pPr marL="285750" lvl="0" indent="-285750">
              <a:buFont typeface="+mj-lt"/>
              <a:buAutoNum type="arabicPeriod"/>
            </a:pPr>
            <a:r>
              <a:rPr lang="it-IT" sz="1400" dirty="0" err="1">
                <a:cs typeface="Arial" panose="020B0604020202020204" pitchFamily="34" charset="0"/>
              </a:rPr>
              <a:t>UniFi</a:t>
            </a:r>
            <a:endParaRPr lang="it-IT" sz="1400" dirty="0">
              <a:cs typeface="Arial" panose="020B0604020202020204" pitchFamily="34" charset="0"/>
            </a:endParaRPr>
          </a:p>
          <a:p>
            <a:pPr marL="285750" lvl="0" indent="-285750">
              <a:buFont typeface="+mj-lt"/>
              <a:buAutoNum type="arabicPeriod"/>
            </a:pPr>
            <a:r>
              <a:rPr lang="it-IT" sz="1400" dirty="0">
                <a:cs typeface="Arial" panose="020B0604020202020204" pitchFamily="34" charset="0"/>
              </a:rPr>
              <a:t>INAF-OAR</a:t>
            </a:r>
            <a:endParaRPr lang="en-NL" sz="1400" dirty="0">
              <a:cs typeface="Arial" panose="020B0604020202020204" pitchFamily="34" charset="0"/>
            </a:endParaRPr>
          </a:p>
          <a:p>
            <a:endParaRPr lang="en-NL" sz="1400" dirty="0">
              <a:cs typeface="Arial" panose="020B0604020202020204" pitchFamily="34" charset="0"/>
            </a:endParaRPr>
          </a:p>
        </p:txBody>
      </p:sp>
      <p:pic>
        <p:nvPicPr>
          <p:cNvPr id="1026" name="Picture 2" descr="https://www.hayabusa2.jaxa.jp/galleries/cg/logo/img/logo2.png">
            <a:extLst>
              <a:ext uri="{FF2B5EF4-FFF2-40B4-BE49-F238E27FC236}">
                <a16:creationId xmlns:a16="http://schemas.microsoft.com/office/drawing/2014/main" id="{C7697391-BCE6-4211-B591-8202E07D360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608904" y="74645"/>
            <a:ext cx="1210419" cy="1103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hayabusa2.jaxa.jp/galleries/cg/logo/img/logo3.png">
            <a:extLst>
              <a:ext uri="{FF2B5EF4-FFF2-40B4-BE49-F238E27FC236}">
                <a16:creationId xmlns:a16="http://schemas.microsoft.com/office/drawing/2014/main" id="{CC521773-AF57-48AA-9CCF-503926604B9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799107" y="74645"/>
            <a:ext cx="1130559" cy="11305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hayabusa2.jaxa.jp/en/galleries/cg/logo/img/logo4.png">
            <a:extLst>
              <a:ext uri="{FF2B5EF4-FFF2-40B4-BE49-F238E27FC236}">
                <a16:creationId xmlns:a16="http://schemas.microsoft.com/office/drawing/2014/main" id="{17DAFDFB-B0FD-480B-9D87-C8FECD63B57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019441" y="186613"/>
            <a:ext cx="1030983" cy="90506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981D4CD6-38A1-4015-A86F-9E7ECC0ED4A8}"/>
              </a:ext>
            </a:extLst>
          </p:cNvPr>
          <p:cNvPicPr>
            <a:picLocks noChangeAspect="1"/>
          </p:cNvPicPr>
          <p:nvPr/>
        </p:nvPicPr>
        <p:blipFill>
          <a:blip r:embed="rId6"/>
          <a:stretch>
            <a:fillRect/>
          </a:stretch>
        </p:blipFill>
        <p:spPr>
          <a:xfrm>
            <a:off x="11208504" y="0"/>
            <a:ext cx="983496" cy="1101012"/>
          </a:xfrm>
          <a:prstGeom prst="rect">
            <a:avLst/>
          </a:prstGeom>
        </p:spPr>
      </p:pic>
      <p:pic>
        <p:nvPicPr>
          <p:cNvPr id="1032" name="Picture 8" descr="File:Jaxa logo.svg - Wikipedia">
            <a:extLst>
              <a:ext uri="{FF2B5EF4-FFF2-40B4-BE49-F238E27FC236}">
                <a16:creationId xmlns:a16="http://schemas.microsoft.com/office/drawing/2014/main" id="{5ADE5B3F-FF17-491E-8FC1-8DD4A30F09D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440470" y="0"/>
            <a:ext cx="1154188" cy="7184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hayabusa2.jaxa.jp/galleries/cg/sf/HYB2-CPSLsep-%5b-x%5d(color)A.png">
            <a:extLst>
              <a:ext uri="{FF2B5EF4-FFF2-40B4-BE49-F238E27FC236}">
                <a16:creationId xmlns:a16="http://schemas.microsoft.com/office/drawing/2014/main" id="{7B9CE51D-DCA0-4154-8B0F-A9DB14BCA67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677553">
            <a:off x="363604" y="916462"/>
            <a:ext cx="2130956" cy="1552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19DF0D9A-AAA3-4FF9-A0D5-8C289E953F53}"/>
              </a:ext>
            </a:extLst>
          </p:cNvPr>
          <p:cNvPicPr>
            <a:picLocks noChangeAspect="1" noChangeArrowheads="1"/>
          </p:cNvPicPr>
          <p:nvPr/>
        </p:nvPicPr>
        <p:blipFill>
          <a:blip r:embed="rId9" cstate="print"/>
          <a:stretch>
            <a:fillRect/>
          </a:stretch>
        </p:blipFill>
        <p:spPr bwMode="auto">
          <a:xfrm>
            <a:off x="5418938" y="2161445"/>
            <a:ext cx="6707748" cy="2251935"/>
          </a:xfrm>
          <a:prstGeom prst="rect">
            <a:avLst/>
          </a:prstGeom>
          <a:noFill/>
          <a:ln w="9525">
            <a:noFill/>
            <a:miter lim="800000"/>
            <a:headEnd/>
            <a:tailEnd/>
          </a:ln>
        </p:spPr>
      </p:pic>
      <p:pic>
        <p:nvPicPr>
          <p:cNvPr id="1040" name="Picture 16" descr="https://www.hayabusa2.jaxa.jp/galleries/ryugu/img/fig11_fmhome_front.jpg">
            <a:extLst>
              <a:ext uri="{FF2B5EF4-FFF2-40B4-BE49-F238E27FC236}">
                <a16:creationId xmlns:a16="http://schemas.microsoft.com/office/drawing/2014/main" id="{9ADB3697-4AE3-4E54-8D89-3F5828D0B1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1754" y="4500678"/>
            <a:ext cx="1968097" cy="1968097"/>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34A0AFEE-25E3-41FA-AC00-7434DDB39652}"/>
              </a:ext>
            </a:extLst>
          </p:cNvPr>
          <p:cNvSpPr txBox="1"/>
          <p:nvPr/>
        </p:nvSpPr>
        <p:spPr>
          <a:xfrm>
            <a:off x="5647764" y="4500678"/>
            <a:ext cx="3550023" cy="2308324"/>
          </a:xfrm>
          <a:prstGeom prst="rect">
            <a:avLst/>
          </a:prstGeom>
          <a:noFill/>
        </p:spPr>
        <p:txBody>
          <a:bodyPr wrap="square" rtlCol="0">
            <a:spAutoFit/>
          </a:bodyPr>
          <a:lstStyle/>
          <a:p>
            <a:pPr lvl="0"/>
            <a:r>
              <a:rPr lang="en-US" sz="1600" b="1" dirty="0" err="1">
                <a:cs typeface="Arial" panose="020B0604020202020204" pitchFamily="34" charset="0"/>
              </a:rPr>
              <a:t>Attività</a:t>
            </a:r>
            <a:r>
              <a:rPr lang="en-US" sz="1600" b="1" dirty="0">
                <a:cs typeface="Arial" panose="020B0604020202020204" pitchFamily="34" charset="0"/>
              </a:rPr>
              <a:t>:</a:t>
            </a:r>
          </a:p>
          <a:p>
            <a:pPr lvl="0"/>
            <a:endParaRPr lang="en-US" sz="1600" b="1" dirty="0">
              <a:cs typeface="Arial" panose="020B0604020202020204" pitchFamily="34" charset="0"/>
            </a:endParaRPr>
          </a:p>
          <a:p>
            <a:pPr marL="228600" lvl="0" indent="-228600">
              <a:buAutoNum type="arabicParenR"/>
            </a:pPr>
            <a:r>
              <a:rPr lang="en-US" sz="1600" dirty="0" err="1">
                <a:cs typeface="Arial" panose="020B0604020202020204" pitchFamily="34" charset="0"/>
              </a:rPr>
              <a:t>Analisi</a:t>
            </a:r>
            <a:r>
              <a:rPr lang="en-US" sz="1600" dirty="0">
                <a:cs typeface="Arial" panose="020B0604020202020204" pitchFamily="34" charset="0"/>
              </a:rPr>
              <a:t> </a:t>
            </a:r>
            <a:r>
              <a:rPr lang="en-US" sz="1600" dirty="0" err="1">
                <a:cs typeface="Arial" panose="020B0604020202020204" pitchFamily="34" charset="0"/>
              </a:rPr>
              <a:t>dati</a:t>
            </a:r>
            <a:r>
              <a:rPr lang="en-US" sz="1600" dirty="0">
                <a:cs typeface="Arial" panose="020B0604020202020204" pitchFamily="34" charset="0"/>
              </a:rPr>
              <a:t> </a:t>
            </a:r>
            <a:r>
              <a:rPr lang="en-US" sz="1600" dirty="0" err="1">
                <a:cs typeface="Arial" panose="020B0604020202020204" pitchFamily="34" charset="0"/>
              </a:rPr>
              <a:t>dallo</a:t>
            </a:r>
            <a:r>
              <a:rPr lang="en-US" sz="1600" dirty="0">
                <a:cs typeface="Arial" panose="020B0604020202020204" pitchFamily="34" charset="0"/>
              </a:rPr>
              <a:t> </a:t>
            </a:r>
            <a:r>
              <a:rPr lang="en-US" sz="1600" dirty="0" err="1">
                <a:cs typeface="Arial" panose="020B0604020202020204" pitchFamily="34" charset="0"/>
              </a:rPr>
              <a:t>spettrometro</a:t>
            </a:r>
            <a:r>
              <a:rPr lang="en-US" sz="1600" dirty="0">
                <a:cs typeface="Arial" panose="020B0604020202020204" pitchFamily="34" charset="0"/>
              </a:rPr>
              <a:t> NIRS3 e </a:t>
            </a:r>
            <a:r>
              <a:rPr lang="en-US" sz="1600" dirty="0" err="1">
                <a:cs typeface="Arial" panose="020B0604020202020204" pitchFamily="34" charset="0"/>
              </a:rPr>
              <a:t>dalla</a:t>
            </a:r>
            <a:r>
              <a:rPr lang="en-US" sz="1600" dirty="0">
                <a:cs typeface="Arial" panose="020B0604020202020204" pitchFamily="34" charset="0"/>
              </a:rPr>
              <a:t> camera </a:t>
            </a:r>
            <a:r>
              <a:rPr lang="en-US" sz="1600" dirty="0" err="1">
                <a:cs typeface="Arial" panose="020B0604020202020204" pitchFamily="34" charset="0"/>
              </a:rPr>
              <a:t>multifiltri</a:t>
            </a:r>
            <a:r>
              <a:rPr lang="en-US" sz="1600" dirty="0">
                <a:cs typeface="Arial" panose="020B0604020202020204" pitchFamily="34" charset="0"/>
              </a:rPr>
              <a:t> ONC </a:t>
            </a:r>
          </a:p>
          <a:p>
            <a:pPr marL="228600" lvl="0" indent="-228600">
              <a:buAutoNum type="arabicParenR"/>
            </a:pPr>
            <a:r>
              <a:rPr lang="en-US" sz="1600" dirty="0" err="1">
                <a:cs typeface="Arial" panose="020B0604020202020204" pitchFamily="34" charset="0"/>
              </a:rPr>
              <a:t>Osservazioni</a:t>
            </a:r>
            <a:r>
              <a:rPr lang="en-US" sz="1600" dirty="0">
                <a:cs typeface="Arial" panose="020B0604020202020204" pitchFamily="34" charset="0"/>
              </a:rPr>
              <a:t> da </a:t>
            </a:r>
            <a:r>
              <a:rPr lang="en-US" sz="1600" dirty="0" err="1">
                <a:cs typeface="Arial" panose="020B0604020202020204" pitchFamily="34" charset="0"/>
              </a:rPr>
              <a:t>telescopio</a:t>
            </a:r>
            <a:r>
              <a:rPr lang="en-US" sz="1600" dirty="0">
                <a:cs typeface="Arial" panose="020B0604020202020204" pitchFamily="34" charset="0"/>
              </a:rPr>
              <a:t> da Terra </a:t>
            </a:r>
            <a:r>
              <a:rPr lang="en-US" sz="1600" dirty="0" err="1">
                <a:cs typeface="Arial" panose="020B0604020202020204" pitchFamily="34" charset="0"/>
              </a:rPr>
              <a:t>dei</a:t>
            </a:r>
            <a:r>
              <a:rPr lang="en-US" sz="1600" dirty="0">
                <a:cs typeface="Arial" panose="020B0604020202020204" pitchFamily="34" charset="0"/>
              </a:rPr>
              <a:t> target </a:t>
            </a:r>
            <a:r>
              <a:rPr lang="en-US" sz="1600" dirty="0" err="1">
                <a:cs typeface="Arial" panose="020B0604020202020204" pitchFamily="34" charset="0"/>
              </a:rPr>
              <a:t>della</a:t>
            </a:r>
            <a:r>
              <a:rPr lang="en-US" sz="1600" dirty="0">
                <a:cs typeface="Arial" panose="020B0604020202020204" pitchFamily="34" charset="0"/>
              </a:rPr>
              <a:t> </a:t>
            </a:r>
            <a:r>
              <a:rPr lang="en-US" sz="1600" dirty="0" err="1">
                <a:cs typeface="Arial" panose="020B0604020202020204" pitchFamily="34" charset="0"/>
              </a:rPr>
              <a:t>missione</a:t>
            </a:r>
            <a:endParaRPr lang="en-US" sz="1600" dirty="0">
              <a:cs typeface="Arial" panose="020B0604020202020204" pitchFamily="34" charset="0"/>
            </a:endParaRPr>
          </a:p>
          <a:p>
            <a:pPr marL="228600" lvl="0" indent="-228600">
              <a:buAutoNum type="arabicParenR"/>
            </a:pPr>
            <a:r>
              <a:rPr lang="en-US" sz="1600" dirty="0" err="1">
                <a:cs typeface="Arial" panose="020B0604020202020204" pitchFamily="34" charset="0"/>
              </a:rPr>
              <a:t>Analisi</a:t>
            </a:r>
            <a:r>
              <a:rPr lang="en-US" sz="1600" dirty="0">
                <a:cs typeface="Arial" panose="020B0604020202020204" pitchFamily="34" charset="0"/>
              </a:rPr>
              <a:t> </a:t>
            </a:r>
            <a:r>
              <a:rPr lang="en-US" sz="1600" dirty="0" err="1">
                <a:cs typeface="Arial" panose="020B0604020202020204" pitchFamily="34" charset="0"/>
              </a:rPr>
              <a:t>mineralogica</a:t>
            </a:r>
            <a:endParaRPr lang="en-US" sz="1600" dirty="0">
              <a:cs typeface="Arial" panose="020B0604020202020204" pitchFamily="34" charset="0"/>
            </a:endParaRPr>
          </a:p>
          <a:p>
            <a:pPr lvl="0"/>
            <a:endParaRPr lang="en-US" sz="1600" dirty="0">
              <a:cs typeface="Arial" panose="020B0604020202020204" pitchFamily="34" charset="0"/>
            </a:endParaRPr>
          </a:p>
          <a:p>
            <a:endParaRPr lang="en-NL" sz="1600" dirty="0">
              <a:cs typeface="Arial" panose="020B0604020202020204" pitchFamily="34" charset="0"/>
            </a:endParaRPr>
          </a:p>
        </p:txBody>
      </p:sp>
      <p:pic>
        <p:nvPicPr>
          <p:cNvPr id="23" name="Picture 2" descr="File:Logo unifi.jpg - Wikipedia">
            <a:extLst>
              <a:ext uri="{FF2B5EF4-FFF2-40B4-BE49-F238E27FC236}">
                <a16:creationId xmlns:a16="http://schemas.microsoft.com/office/drawing/2014/main" id="{9AA4F905-2859-44D9-939A-2B6FF4CAF07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033064" y="143435"/>
            <a:ext cx="642465" cy="692097"/>
          </a:xfrm>
          <a:prstGeom prst="rect">
            <a:avLst/>
          </a:prstGeom>
          <a:noFill/>
          <a:extLst>
            <a:ext uri="{909E8E84-426E-40DD-AFC4-6F175D3DCCD1}">
              <a14:hiddenFill xmlns:a14="http://schemas.microsoft.com/office/drawing/2010/main">
                <a:solidFill>
                  <a:srgbClr val="FFFFFF"/>
                </a:solidFill>
              </a14:hiddenFill>
            </a:ext>
          </a:extLst>
        </p:spPr>
      </p:pic>
      <p:pic>
        <p:nvPicPr>
          <p:cNvPr id="24" name="object 6">
            <a:extLst>
              <a:ext uri="{FF2B5EF4-FFF2-40B4-BE49-F238E27FC236}">
                <a16:creationId xmlns:a16="http://schemas.microsoft.com/office/drawing/2014/main" id="{E4BA77E6-F225-42E0-8F19-D0A4869119F8}"/>
              </a:ext>
            </a:extLst>
          </p:cNvPr>
          <p:cNvPicPr/>
          <p:nvPr/>
        </p:nvPicPr>
        <p:blipFill>
          <a:blip r:embed="rId12" cstate="print"/>
          <a:stretch>
            <a:fillRect/>
          </a:stretch>
        </p:blipFill>
        <p:spPr>
          <a:xfrm>
            <a:off x="1532238" y="197224"/>
            <a:ext cx="1175104" cy="555812"/>
          </a:xfrm>
          <a:prstGeom prst="rect">
            <a:avLst/>
          </a:prstGeom>
        </p:spPr>
      </p:pic>
      <p:sp>
        <p:nvSpPr>
          <p:cNvPr id="4" name="Rettangolo 3">
            <a:extLst>
              <a:ext uri="{FF2B5EF4-FFF2-40B4-BE49-F238E27FC236}">
                <a16:creationId xmlns:a16="http://schemas.microsoft.com/office/drawing/2014/main" id="{E6257CF0-F113-4F89-A77D-7B17A0B9CAB7}"/>
              </a:ext>
            </a:extLst>
          </p:cNvPr>
          <p:cNvSpPr/>
          <p:nvPr/>
        </p:nvSpPr>
        <p:spPr>
          <a:xfrm>
            <a:off x="0" y="2300825"/>
            <a:ext cx="5091953" cy="2308324"/>
          </a:xfrm>
          <a:prstGeom prst="rect">
            <a:avLst/>
          </a:prstGeom>
        </p:spPr>
        <p:txBody>
          <a:bodyPr wrap="square">
            <a:spAutoFit/>
          </a:bodyPr>
          <a:lstStyle/>
          <a:p>
            <a:pPr algn="just"/>
            <a:r>
              <a:rPr lang="it-IT" b="1" dirty="0"/>
              <a:t>L’asteroide </a:t>
            </a:r>
            <a:r>
              <a:rPr lang="it-IT" b="1" dirty="0" err="1"/>
              <a:t>Ryugu</a:t>
            </a:r>
            <a:r>
              <a:rPr lang="it-IT" b="1" dirty="0"/>
              <a:t> </a:t>
            </a:r>
            <a:r>
              <a:rPr lang="it-IT" dirty="0"/>
              <a:t>è stato investigato dalla sonda della JAXA Hayabusa2 mediante misure in remote sensing ed in situ e tramite due operazioni di touchdowns. </a:t>
            </a:r>
          </a:p>
          <a:p>
            <a:pPr algn="just"/>
            <a:r>
              <a:rPr lang="it-IT" dirty="0">
                <a:solidFill>
                  <a:srgbClr val="222222"/>
                </a:solidFill>
                <a:cs typeface="Times New Roman" panose="02020603050405020304" pitchFamily="18" charset="0"/>
              </a:rPr>
              <a:t>Attualmente la missione è estesa all'asteroide </a:t>
            </a:r>
            <a:r>
              <a:rPr lang="it-IT" b="1" dirty="0">
                <a:solidFill>
                  <a:srgbClr val="222222"/>
                </a:solidFill>
                <a:cs typeface="Times New Roman" panose="02020603050405020304" pitchFamily="18" charset="0"/>
              </a:rPr>
              <a:t>1998 KY26 </a:t>
            </a:r>
            <a:r>
              <a:rPr lang="it-IT" dirty="0">
                <a:solidFill>
                  <a:srgbClr val="222222"/>
                </a:solidFill>
                <a:cs typeface="Times New Roman" panose="02020603050405020304" pitchFamily="18" charset="0"/>
              </a:rPr>
              <a:t>come prossima destinazione del rendez-vous, dopo un flyby sull'asteroide </a:t>
            </a:r>
            <a:r>
              <a:rPr lang="it-IT" b="1" dirty="0">
                <a:solidFill>
                  <a:srgbClr val="222222"/>
                </a:solidFill>
                <a:cs typeface="Times New Roman" panose="02020603050405020304" pitchFamily="18" charset="0"/>
              </a:rPr>
              <a:t>2001 CC21 </a:t>
            </a:r>
            <a:r>
              <a:rPr lang="it-IT" dirty="0">
                <a:solidFill>
                  <a:srgbClr val="222222"/>
                </a:solidFill>
                <a:cs typeface="Times New Roman" panose="02020603050405020304" pitchFamily="18" charset="0"/>
              </a:rPr>
              <a:t>nel 2026 . </a:t>
            </a:r>
            <a:endParaRPr lang="it-IT" sz="2000" dirty="0">
              <a:solidFill>
                <a:srgbClr val="222222"/>
              </a:solidFill>
              <a:cs typeface="Times New Roman" panose="02020603050405020304" pitchFamily="18" charset="0"/>
            </a:endParaRPr>
          </a:p>
          <a:p>
            <a:pPr algn="just"/>
            <a:endParaRPr lang="it-IT" dirty="0"/>
          </a:p>
        </p:txBody>
      </p:sp>
      <p:sp>
        <p:nvSpPr>
          <p:cNvPr id="6" name="Rettangolo 5">
            <a:extLst>
              <a:ext uri="{FF2B5EF4-FFF2-40B4-BE49-F238E27FC236}">
                <a16:creationId xmlns:a16="http://schemas.microsoft.com/office/drawing/2014/main" id="{34B3A364-C0DF-445F-A280-6A49B721E68F}"/>
              </a:ext>
            </a:extLst>
          </p:cNvPr>
          <p:cNvSpPr/>
          <p:nvPr/>
        </p:nvSpPr>
        <p:spPr>
          <a:xfrm>
            <a:off x="10019441" y="5753832"/>
            <a:ext cx="2098973" cy="646331"/>
          </a:xfrm>
          <a:prstGeom prst="rect">
            <a:avLst/>
          </a:prstGeom>
        </p:spPr>
        <p:txBody>
          <a:bodyPr wrap="none">
            <a:spAutoFit/>
          </a:bodyPr>
          <a:lstStyle/>
          <a:p>
            <a:pPr algn="r"/>
            <a:r>
              <a:rPr lang="en-US" b="1" i="1" u="sng" dirty="0" err="1"/>
              <a:t>Accordo</a:t>
            </a:r>
            <a:r>
              <a:rPr lang="en-US" b="1" i="1" u="sng" dirty="0"/>
              <a:t> INAF-ASI</a:t>
            </a:r>
            <a:endParaRPr lang="it-IT" b="1" i="1" u="sng" dirty="0"/>
          </a:p>
          <a:p>
            <a:pPr algn="r"/>
            <a:r>
              <a:rPr lang="it-IT" b="1" i="1" u="sng" dirty="0"/>
              <a:t>PI: Ernesto Palomba</a:t>
            </a:r>
            <a:endParaRPr lang="it-IT" i="1" dirty="0"/>
          </a:p>
        </p:txBody>
      </p:sp>
      <p:sp>
        <p:nvSpPr>
          <p:cNvPr id="7" name="CasellaDiTesto 6">
            <a:extLst>
              <a:ext uri="{FF2B5EF4-FFF2-40B4-BE49-F238E27FC236}">
                <a16:creationId xmlns:a16="http://schemas.microsoft.com/office/drawing/2014/main" id="{A745E2CE-C16E-4E12-1F48-3399E008A722}"/>
              </a:ext>
            </a:extLst>
          </p:cNvPr>
          <p:cNvSpPr txBox="1"/>
          <p:nvPr/>
        </p:nvSpPr>
        <p:spPr>
          <a:xfrm>
            <a:off x="8922760" y="6515301"/>
            <a:ext cx="2568717" cy="369332"/>
          </a:xfrm>
          <a:prstGeom prst="rect">
            <a:avLst/>
          </a:prstGeom>
          <a:noFill/>
        </p:spPr>
        <p:txBody>
          <a:bodyPr wrap="none" rtlCol="0">
            <a:spAutoFit/>
          </a:bodyPr>
          <a:lstStyle/>
          <a:p>
            <a:pPr algn="ctr"/>
            <a:r>
              <a:rPr lang="it-IT" i="1" dirty="0"/>
              <a:t>Fabrizio Dirri, INAF-IAPS</a:t>
            </a:r>
            <a:endParaRPr lang="en-US" i="1" dirty="0"/>
          </a:p>
        </p:txBody>
      </p:sp>
    </p:spTree>
    <p:extLst>
      <p:ext uri="{BB962C8B-B14F-4D97-AF65-F5344CB8AC3E}">
        <p14:creationId xmlns:p14="http://schemas.microsoft.com/office/powerpoint/2010/main" val="110177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0179701-7407-CC70-8AEB-45068C461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67E65E0E-99B2-CB1E-CC54-ECD14F3C1A22}"/>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36E537A7-F0B4-B1A8-E190-67C13E0C4A35}"/>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DFA1FD3D-08B7-1970-BB85-3E0513054E53}"/>
              </a:ext>
            </a:extLst>
          </p:cNvPr>
          <p:cNvSpPr txBox="1">
            <a:spLocks/>
          </p:cNvSpPr>
          <p:nvPr/>
        </p:nvSpPr>
        <p:spPr>
          <a:xfrm>
            <a:off x="277344" y="599768"/>
            <a:ext cx="11204691" cy="1937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b="1" dirty="0"/>
              <a:t>INAF RSN-3</a:t>
            </a:r>
            <a:endParaRPr lang="it-IT" sz="2400" b="1" dirty="0"/>
          </a:p>
          <a:p>
            <a:pPr marL="0" indent="0" algn="just">
              <a:buNone/>
            </a:pPr>
            <a:r>
              <a:rPr lang="it-IT" sz="2400" dirty="0"/>
              <a:t>In questo campo i mezzi di indagine sono storicamente stati e tuttora sono, forse più che in altre branche dell’astrofisica, vari e caratterizzati da un’elevata interdisciplinarità, includendo osservazioni da remoto e “in situ”, astronomia multi-messaggera, modelli teorici e misure di laboratorio</a:t>
            </a:r>
          </a:p>
        </p:txBody>
      </p:sp>
      <p:pic>
        <p:nvPicPr>
          <p:cNvPr id="8" name="Immagine 7" descr="Immagine che contiene cerchio, Policromia, sfera, arte&#10;&#10;Il contenuto generato dall'IA potrebbe non essere corretto.">
            <a:extLst>
              <a:ext uri="{FF2B5EF4-FFF2-40B4-BE49-F238E27FC236}">
                <a16:creationId xmlns:a16="http://schemas.microsoft.com/office/drawing/2014/main" id="{1A24C4FB-7C00-70B4-D04A-036487E80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96" y="2761901"/>
            <a:ext cx="10393207" cy="2154228"/>
          </a:xfrm>
          <a:prstGeom prst="rect">
            <a:avLst/>
          </a:prstGeom>
        </p:spPr>
      </p:pic>
      <p:cxnSp>
        <p:nvCxnSpPr>
          <p:cNvPr id="10" name="Connettore 2 9">
            <a:extLst>
              <a:ext uri="{FF2B5EF4-FFF2-40B4-BE49-F238E27FC236}">
                <a16:creationId xmlns:a16="http://schemas.microsoft.com/office/drawing/2014/main" id="{5AABD0D4-94DC-A614-44E1-BBABD174B9D4}"/>
              </a:ext>
            </a:extLst>
          </p:cNvPr>
          <p:cNvCxnSpPr/>
          <p:nvPr/>
        </p:nvCxnSpPr>
        <p:spPr>
          <a:xfrm>
            <a:off x="462116" y="5388078"/>
            <a:ext cx="11346426"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Sottotitolo 2">
            <a:extLst>
              <a:ext uri="{FF2B5EF4-FFF2-40B4-BE49-F238E27FC236}">
                <a16:creationId xmlns:a16="http://schemas.microsoft.com/office/drawing/2014/main" id="{22F845FD-8821-F8DE-3B50-10086E69C76A}"/>
              </a:ext>
            </a:extLst>
          </p:cNvPr>
          <p:cNvSpPr txBox="1">
            <a:spLocks/>
          </p:cNvSpPr>
          <p:nvPr/>
        </p:nvSpPr>
        <p:spPr>
          <a:xfrm>
            <a:off x="1311038" y="5566673"/>
            <a:ext cx="9137302" cy="44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Studio del PTA (progetti in essere) + contributi ulteriori inviati dalla comunità RSN3</a:t>
            </a:r>
          </a:p>
        </p:txBody>
      </p:sp>
    </p:spTree>
    <p:extLst>
      <p:ext uri="{BB962C8B-B14F-4D97-AF65-F5344CB8AC3E}">
        <p14:creationId xmlns:p14="http://schemas.microsoft.com/office/powerpoint/2010/main" val="1121692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29526BAD-7498-4478-84E7-FBF40BB2F1AF}"/>
              </a:ext>
            </a:extLst>
          </p:cNvPr>
          <p:cNvSpPr>
            <a:spLocks noGrp="1"/>
          </p:cNvSpPr>
          <p:nvPr>
            <p:ph type="subTitle" idx="1"/>
          </p:nvPr>
        </p:nvSpPr>
        <p:spPr>
          <a:xfrm>
            <a:off x="3645265" y="2005178"/>
            <a:ext cx="3598582" cy="4380625"/>
          </a:xfrm>
        </p:spPr>
        <p:txBody>
          <a:bodyPr>
            <a:normAutofit fontScale="92500" lnSpcReduction="10000"/>
          </a:bodyPr>
          <a:lstStyle/>
          <a:p>
            <a:pPr algn="just"/>
            <a:r>
              <a:rPr lang="it-IT" sz="1600" b="1" dirty="0">
                <a:cs typeface="Arial" panose="020B0604020202020204" pitchFamily="34" charset="0"/>
              </a:rPr>
              <a:t>VISTA </a:t>
            </a:r>
            <a:r>
              <a:rPr lang="it-IT" sz="1600" dirty="0">
                <a:cs typeface="Arial" panose="020B0604020202020204" pitchFamily="34" charset="0"/>
              </a:rPr>
              <a:t>(Volatile In-Situ Thermogravimeter Analyser) </a:t>
            </a:r>
            <a:r>
              <a:rPr lang="it-IT" sz="1600" dirty="0" err="1">
                <a:cs typeface="Arial" panose="020B0604020202020204" pitchFamily="34" charset="0"/>
              </a:rPr>
              <a:t>is</a:t>
            </a:r>
            <a:r>
              <a:rPr lang="it-IT" sz="1600" dirty="0">
                <a:cs typeface="Arial" panose="020B0604020202020204" pitchFamily="34" charset="0"/>
              </a:rPr>
              <a:t> a Quartz Crystal Microbalance-</a:t>
            </a:r>
            <a:r>
              <a:rPr lang="it-IT" sz="1600" dirty="0" err="1">
                <a:cs typeface="Arial" panose="020B0604020202020204" pitchFamily="34" charset="0"/>
              </a:rPr>
              <a:t>based</a:t>
            </a:r>
            <a:r>
              <a:rPr lang="it-IT" sz="1600" dirty="0">
                <a:cs typeface="Arial" panose="020B0604020202020204" pitchFamily="34" charset="0"/>
              </a:rPr>
              <a:t> device, </a:t>
            </a:r>
            <a:r>
              <a:rPr lang="en-GB" sz="1600" dirty="0">
                <a:cs typeface="Arial" panose="020B0604020202020204" pitchFamily="34" charset="0"/>
              </a:rPr>
              <a:t>developed in the framework of ESA Hera Space Mission. Three Research Institutes are involved</a:t>
            </a:r>
            <a:r>
              <a:rPr lang="it-IT" sz="1600" dirty="0">
                <a:cs typeface="Arial" panose="020B0604020202020204" pitchFamily="34" charset="0"/>
              </a:rPr>
              <a:t>: INAF, CNR, </a:t>
            </a:r>
            <a:r>
              <a:rPr lang="en-GB" sz="1600" dirty="0">
                <a:cs typeface="Arial" panose="020B0604020202020204" pitchFamily="34" charset="0"/>
              </a:rPr>
              <a:t>Politecnico</a:t>
            </a:r>
            <a:r>
              <a:rPr lang="it-IT" sz="1600" dirty="0">
                <a:cs typeface="Arial" panose="020B0604020202020204" pitchFamily="34" charset="0"/>
              </a:rPr>
              <a:t> di Milano</a:t>
            </a:r>
          </a:p>
          <a:p>
            <a:pPr algn="just"/>
            <a:endParaRPr lang="it-IT" sz="1600" dirty="0">
              <a:cs typeface="Arial" panose="020B0604020202020204" pitchFamily="34" charset="0"/>
            </a:endParaRPr>
          </a:p>
          <a:p>
            <a:pPr algn="just"/>
            <a:r>
              <a:rPr lang="en-GB" sz="1600" b="1" dirty="0">
                <a:cs typeface="Arial" panose="020B0604020202020204" pitchFamily="34" charset="0"/>
              </a:rPr>
              <a:t>VISTA</a:t>
            </a:r>
            <a:r>
              <a:rPr lang="en-GB" sz="1600" dirty="0">
                <a:cs typeface="Arial" panose="020B0604020202020204" pitchFamily="34" charset="0"/>
              </a:rPr>
              <a:t> payload (</a:t>
            </a:r>
            <a:r>
              <a:rPr lang="en-GB" sz="1600" dirty="0">
                <a:ea typeface="Times New Roman" panose="02020603050405020304" pitchFamily="18" charset="0"/>
                <a:cs typeface="Arial" panose="020B0604020202020204" pitchFamily="34" charset="0"/>
              </a:rPr>
              <a:t>sensitivity: 4.4 ng/cm</a:t>
            </a:r>
            <a:r>
              <a:rPr lang="en-GB" sz="1600" baseline="30000" dirty="0">
                <a:ea typeface="Times New Roman" panose="02020603050405020304" pitchFamily="18" charset="0"/>
                <a:cs typeface="Arial" panose="020B0604020202020204" pitchFamily="34" charset="0"/>
              </a:rPr>
              <a:t>2</a:t>
            </a:r>
            <a:r>
              <a:rPr lang="en-GB" sz="1600" dirty="0">
                <a:ea typeface="Times New Roman" panose="02020603050405020304" pitchFamily="18" charset="0"/>
                <a:cs typeface="Arial" panose="020B0604020202020204" pitchFamily="34" charset="0"/>
              </a:rPr>
              <a:t>×Hz, saturation ~700µg/cm</a:t>
            </a:r>
            <a:r>
              <a:rPr lang="en-GB" sz="1600" baseline="30000" dirty="0">
                <a:ea typeface="Times New Roman" panose="02020603050405020304" pitchFamily="18" charset="0"/>
                <a:cs typeface="Arial" panose="020B0604020202020204" pitchFamily="34" charset="0"/>
              </a:rPr>
              <a:t>2</a:t>
            </a:r>
            <a:r>
              <a:rPr lang="en-GB" sz="1600" dirty="0">
                <a:ea typeface="Times New Roman" panose="02020603050405020304" pitchFamily="18" charset="0"/>
                <a:cs typeface="Arial" panose="020B0604020202020204" pitchFamily="34" charset="0"/>
              </a:rPr>
              <a:t>×Hz) </a:t>
            </a:r>
            <a:r>
              <a:rPr lang="en-GB" sz="1600" dirty="0">
                <a:cs typeface="Arial" panose="020B0604020202020204" pitchFamily="34" charset="0"/>
              </a:rPr>
              <a:t>will achieve the following scientific goals</a:t>
            </a:r>
            <a:r>
              <a:rPr lang="it-IT" sz="1600" dirty="0">
                <a:cs typeface="Arial" panose="020B0604020202020204" pitchFamily="34" charset="0"/>
              </a:rPr>
              <a:t>:</a:t>
            </a:r>
          </a:p>
          <a:p>
            <a:pPr marL="342900" indent="-342900" algn="just">
              <a:buFont typeface="+mj-lt"/>
              <a:buAutoNum type="arabicPeriod"/>
            </a:pPr>
            <a:r>
              <a:rPr lang="en-US" sz="1600" dirty="0">
                <a:cs typeface="Arial" panose="020B0604020202020204" pitchFamily="34" charset="0"/>
              </a:rPr>
              <a:t>study the composition and characterize the asteroid surface </a:t>
            </a:r>
          </a:p>
          <a:p>
            <a:pPr marL="342900" indent="-342900" algn="just">
              <a:buFont typeface="+mj-lt"/>
              <a:buAutoNum type="arabicPeriod"/>
            </a:pPr>
            <a:r>
              <a:rPr lang="en-US" sz="1600" dirty="0">
                <a:cs typeface="Arial" panose="020B0604020202020204" pitchFamily="34" charset="0"/>
              </a:rPr>
              <a:t>evaluate DART impact effects and characterize dust clouds around the Didymos system</a:t>
            </a:r>
          </a:p>
          <a:p>
            <a:pPr marL="342900" indent="-342900" algn="just">
              <a:buFont typeface="+mj-lt"/>
              <a:buAutoNum type="arabicPeriod"/>
            </a:pPr>
            <a:r>
              <a:rPr lang="en-US" sz="1600" dirty="0">
                <a:cs typeface="Arial" panose="020B0604020202020204" pitchFamily="34" charset="0"/>
              </a:rPr>
              <a:t>Outgassing assessment during cruise-phase</a:t>
            </a:r>
          </a:p>
          <a:p>
            <a:pPr algn="just"/>
            <a:endParaRPr lang="it-IT" sz="1600" dirty="0">
              <a:cs typeface="Arial" panose="020B0604020202020204" pitchFamily="34" charset="0"/>
            </a:endParaRPr>
          </a:p>
          <a:p>
            <a:pPr algn="just"/>
            <a:endParaRPr lang="en-US" sz="1600" dirty="0"/>
          </a:p>
          <a:p>
            <a:endParaRPr lang="en-NL" sz="1600" dirty="0"/>
          </a:p>
        </p:txBody>
      </p:sp>
      <p:sp>
        <p:nvSpPr>
          <p:cNvPr id="4" name="Titolo 1">
            <a:extLst>
              <a:ext uri="{FF2B5EF4-FFF2-40B4-BE49-F238E27FC236}">
                <a16:creationId xmlns:a16="http://schemas.microsoft.com/office/drawing/2014/main" id="{F567A2FC-8BCF-4FE9-98C9-0C48DDE00C8F}"/>
              </a:ext>
            </a:extLst>
          </p:cNvPr>
          <p:cNvSpPr txBox="1">
            <a:spLocks/>
          </p:cNvSpPr>
          <p:nvPr/>
        </p:nvSpPr>
        <p:spPr>
          <a:xfrm>
            <a:off x="0" y="896819"/>
            <a:ext cx="12191999" cy="98796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t>VISTA instrument for HERA Mission </a:t>
            </a:r>
            <a:r>
              <a:rPr lang="it-IT" sz="2000" b="1" u="sng" dirty="0"/>
              <a:t>PI: Ernesto Palomba</a:t>
            </a:r>
            <a:r>
              <a:rPr lang="en-US" sz="1200" b="1" u="sng" dirty="0"/>
              <a:t> </a:t>
            </a:r>
            <a:br>
              <a:rPr lang="en-US" sz="4000" b="1" dirty="0"/>
            </a:br>
            <a:r>
              <a:rPr lang="it-IT" sz="2500" b="1" i="1" dirty="0"/>
              <a:t>Origine ed evoluzione dei pianeti, satelliti e piccoli corpi</a:t>
            </a:r>
            <a:endParaRPr lang="en-NL" b="1" i="1" u="sng" dirty="0"/>
          </a:p>
        </p:txBody>
      </p:sp>
      <p:pic>
        <p:nvPicPr>
          <p:cNvPr id="6" name="Immagine 5">
            <a:extLst>
              <a:ext uri="{FF2B5EF4-FFF2-40B4-BE49-F238E27FC236}">
                <a16:creationId xmlns:a16="http://schemas.microsoft.com/office/drawing/2014/main" id="{E176E465-E225-43CD-9272-2927306709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3" y="-96619"/>
            <a:ext cx="1875934" cy="1244984"/>
          </a:xfrm>
          <a:prstGeom prst="rect">
            <a:avLst/>
          </a:prstGeom>
        </p:spPr>
      </p:pic>
      <p:pic>
        <p:nvPicPr>
          <p:cNvPr id="11" name="Picture 8" descr="Tyvak International | Defining Agile Space">
            <a:extLst>
              <a:ext uri="{FF2B5EF4-FFF2-40B4-BE49-F238E27FC236}">
                <a16:creationId xmlns:a16="http://schemas.microsoft.com/office/drawing/2014/main" id="{27DF47B4-DD48-46E8-B045-9118B6FCE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531" y="237142"/>
            <a:ext cx="3433786" cy="507206"/>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a:extLst>
              <a:ext uri="{FF2B5EF4-FFF2-40B4-BE49-F238E27FC236}">
                <a16:creationId xmlns:a16="http://schemas.microsoft.com/office/drawing/2014/main" id="{03B4B20C-1AD0-498D-91CD-3B4EDB53F34A}"/>
              </a:ext>
            </a:extLst>
          </p:cNvPr>
          <p:cNvPicPr>
            <a:picLocks noChangeAspect="1"/>
          </p:cNvPicPr>
          <p:nvPr/>
        </p:nvPicPr>
        <p:blipFill>
          <a:blip r:embed="rId4"/>
          <a:stretch>
            <a:fillRect/>
          </a:stretch>
        </p:blipFill>
        <p:spPr>
          <a:xfrm>
            <a:off x="10580293" y="-53266"/>
            <a:ext cx="1494770" cy="1494770"/>
          </a:xfrm>
          <a:prstGeom prst="rect">
            <a:avLst/>
          </a:prstGeom>
        </p:spPr>
      </p:pic>
      <p:pic>
        <p:nvPicPr>
          <p:cNvPr id="16" name="Immagine 15" descr="Immagine che contiene edificio, container cargo, materiale da costruzione">
            <a:extLst>
              <a:ext uri="{FF2B5EF4-FFF2-40B4-BE49-F238E27FC236}">
                <a16:creationId xmlns:a16="http://schemas.microsoft.com/office/drawing/2014/main" id="{C3F4ECF9-D5EA-4BB0-9C09-A6F554B40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405" y="4128303"/>
            <a:ext cx="4127594" cy="2502973"/>
          </a:xfrm>
          <a:prstGeom prst="rect">
            <a:avLst/>
          </a:prstGeom>
        </p:spPr>
      </p:pic>
      <p:sp>
        <p:nvSpPr>
          <p:cNvPr id="17" name="Ovale 16">
            <a:extLst>
              <a:ext uri="{FF2B5EF4-FFF2-40B4-BE49-F238E27FC236}">
                <a16:creationId xmlns:a16="http://schemas.microsoft.com/office/drawing/2014/main" id="{98B5D973-9A3B-40B3-A9F0-FD53B2DB2595}"/>
              </a:ext>
            </a:extLst>
          </p:cNvPr>
          <p:cNvSpPr/>
          <p:nvPr/>
        </p:nvSpPr>
        <p:spPr>
          <a:xfrm>
            <a:off x="9471848" y="5525006"/>
            <a:ext cx="410633" cy="3894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ttore 2 17">
            <a:extLst>
              <a:ext uri="{FF2B5EF4-FFF2-40B4-BE49-F238E27FC236}">
                <a16:creationId xmlns:a16="http://schemas.microsoft.com/office/drawing/2014/main" id="{0E32C7AE-A477-4AAD-9CF4-9294832BE494}"/>
              </a:ext>
            </a:extLst>
          </p:cNvPr>
          <p:cNvCxnSpPr>
            <a:cxnSpLocks/>
          </p:cNvCxnSpPr>
          <p:nvPr/>
        </p:nvCxnSpPr>
        <p:spPr>
          <a:xfrm flipV="1">
            <a:off x="8940869" y="5933698"/>
            <a:ext cx="530979" cy="4300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CB3A3579-8975-4A9F-8441-8F2DE176B89A}"/>
              </a:ext>
            </a:extLst>
          </p:cNvPr>
          <p:cNvSpPr/>
          <p:nvPr/>
        </p:nvSpPr>
        <p:spPr>
          <a:xfrm>
            <a:off x="8064405" y="6188349"/>
            <a:ext cx="964377" cy="523220"/>
          </a:xfrm>
          <a:prstGeom prst="rect">
            <a:avLst/>
          </a:prstGeom>
        </p:spPr>
        <p:txBody>
          <a:bodyPr wrap="square">
            <a:spAutoFit/>
          </a:bodyPr>
          <a:lstStyle/>
          <a:p>
            <a:pPr algn="ctr"/>
            <a:r>
              <a:rPr lang="en-GB" sz="1400" b="1" dirty="0">
                <a:solidFill>
                  <a:srgbClr val="FF0000"/>
                </a:solidFill>
                <a:latin typeface="+mj-lt"/>
              </a:rPr>
              <a:t>VISTA Payload</a:t>
            </a:r>
          </a:p>
        </p:txBody>
      </p:sp>
      <p:sp>
        <p:nvSpPr>
          <p:cNvPr id="20" name="Rettangolo 19">
            <a:extLst>
              <a:ext uri="{FF2B5EF4-FFF2-40B4-BE49-F238E27FC236}">
                <a16:creationId xmlns:a16="http://schemas.microsoft.com/office/drawing/2014/main" id="{2202A074-2F9E-45A3-B76C-6D51AE45876C}"/>
              </a:ext>
            </a:extLst>
          </p:cNvPr>
          <p:cNvSpPr/>
          <p:nvPr/>
        </p:nvSpPr>
        <p:spPr>
          <a:xfrm>
            <a:off x="99682" y="2005179"/>
            <a:ext cx="3829223" cy="1754326"/>
          </a:xfrm>
          <a:prstGeom prst="rect">
            <a:avLst/>
          </a:prstGeom>
        </p:spPr>
        <p:txBody>
          <a:bodyPr wrap="square">
            <a:spAutoFit/>
          </a:bodyPr>
          <a:lstStyle/>
          <a:p>
            <a:r>
              <a:rPr lang="en-GB" b="1" dirty="0"/>
              <a:t>DART impact:</a:t>
            </a:r>
            <a:r>
              <a:rPr lang="en-GB" dirty="0"/>
              <a:t> 26 September 2022</a:t>
            </a:r>
          </a:p>
          <a:p>
            <a:endParaRPr lang="en-GB" b="1" dirty="0">
              <a:solidFill>
                <a:schemeClr val="accent2"/>
              </a:solidFill>
            </a:endParaRPr>
          </a:p>
          <a:p>
            <a:r>
              <a:rPr lang="en-GB" b="1" dirty="0">
                <a:solidFill>
                  <a:schemeClr val="accent2"/>
                </a:solidFill>
              </a:rPr>
              <a:t>HERA Launch</a:t>
            </a:r>
            <a:r>
              <a:rPr lang="en-GB" b="1" dirty="0"/>
              <a:t>: </a:t>
            </a:r>
            <a:r>
              <a:rPr lang="en-GB" dirty="0"/>
              <a:t>October 2024</a:t>
            </a:r>
          </a:p>
          <a:p>
            <a:r>
              <a:rPr lang="en-GB" b="1" dirty="0">
                <a:solidFill>
                  <a:schemeClr val="accent2"/>
                </a:solidFill>
              </a:rPr>
              <a:t>Target</a:t>
            </a:r>
            <a:r>
              <a:rPr lang="en-GB" b="1" dirty="0"/>
              <a:t>:</a:t>
            </a:r>
            <a:r>
              <a:rPr lang="en-GB" dirty="0"/>
              <a:t> </a:t>
            </a:r>
            <a:r>
              <a:rPr lang="en-GB" dirty="0" err="1"/>
              <a:t>Didymos</a:t>
            </a:r>
            <a:r>
              <a:rPr lang="en-GB" dirty="0"/>
              <a:t> &amp; </a:t>
            </a:r>
            <a:r>
              <a:rPr lang="en-GB" dirty="0" err="1"/>
              <a:t>Dimorphos</a:t>
            </a:r>
            <a:endParaRPr lang="en-GB" dirty="0"/>
          </a:p>
          <a:p>
            <a:r>
              <a:rPr lang="en-GB" b="1" dirty="0">
                <a:solidFill>
                  <a:schemeClr val="accent2"/>
                </a:solidFill>
              </a:rPr>
              <a:t>HERA rendezvous</a:t>
            </a:r>
            <a:r>
              <a:rPr lang="en-GB" b="1" dirty="0"/>
              <a:t>:</a:t>
            </a:r>
            <a:r>
              <a:rPr lang="en-GB" dirty="0"/>
              <a:t> December 2026</a:t>
            </a:r>
          </a:p>
          <a:p>
            <a:r>
              <a:rPr lang="en-GB" b="1" dirty="0" err="1">
                <a:solidFill>
                  <a:schemeClr val="accent2"/>
                </a:solidFill>
              </a:rPr>
              <a:t>Cubesats</a:t>
            </a:r>
            <a:r>
              <a:rPr lang="en-GB" dirty="0"/>
              <a:t>: </a:t>
            </a:r>
            <a:r>
              <a:rPr lang="en-GB" dirty="0">
                <a:cs typeface="Arial" panose="020B0604020202020204" pitchFamily="34" charset="0"/>
              </a:rPr>
              <a:t>2 (</a:t>
            </a:r>
            <a:r>
              <a:rPr lang="en-GB" b="1" dirty="0">
                <a:cs typeface="Arial" panose="020B0604020202020204" pitchFamily="34" charset="0"/>
              </a:rPr>
              <a:t>Milani and Juventas</a:t>
            </a:r>
            <a:r>
              <a:rPr lang="it-IT" dirty="0">
                <a:cs typeface="Arial" panose="020B0604020202020204" pitchFamily="34" charset="0"/>
              </a:rPr>
              <a:t>) </a:t>
            </a:r>
            <a:endParaRPr lang="it-IT" dirty="0"/>
          </a:p>
        </p:txBody>
      </p:sp>
      <p:sp>
        <p:nvSpPr>
          <p:cNvPr id="21" name="Rettangolo 20">
            <a:extLst>
              <a:ext uri="{FF2B5EF4-FFF2-40B4-BE49-F238E27FC236}">
                <a16:creationId xmlns:a16="http://schemas.microsoft.com/office/drawing/2014/main" id="{C6A3F877-BD7E-4AB3-8D0F-445C485AB789}"/>
              </a:ext>
            </a:extLst>
          </p:cNvPr>
          <p:cNvSpPr/>
          <p:nvPr/>
        </p:nvSpPr>
        <p:spPr>
          <a:xfrm>
            <a:off x="110431" y="4142684"/>
            <a:ext cx="3207584" cy="2031325"/>
          </a:xfrm>
          <a:prstGeom prst="rect">
            <a:avLst/>
          </a:prstGeom>
        </p:spPr>
        <p:txBody>
          <a:bodyPr wrap="square">
            <a:spAutoFit/>
          </a:bodyPr>
          <a:lstStyle/>
          <a:p>
            <a:pPr algn="just"/>
            <a:r>
              <a:rPr lang="en-GB" b="1" dirty="0"/>
              <a:t>Hera’s goals</a:t>
            </a:r>
            <a:r>
              <a:rPr lang="it-IT" dirty="0"/>
              <a:t>:</a:t>
            </a:r>
          </a:p>
          <a:p>
            <a:pPr marL="285750" indent="-285750" algn="just">
              <a:buFont typeface="Arial" panose="020B0604020202020204" pitchFamily="34" charset="0"/>
              <a:buChar char="•"/>
            </a:pPr>
            <a:r>
              <a:rPr lang="it-IT" dirty="0"/>
              <a:t>Investigate the Didymos </a:t>
            </a:r>
            <a:r>
              <a:rPr lang="it-IT" dirty="0" err="1"/>
              <a:t>binary</a:t>
            </a:r>
            <a:r>
              <a:rPr lang="it-IT" dirty="0"/>
              <a:t> </a:t>
            </a:r>
            <a:r>
              <a:rPr lang="it-IT" dirty="0" err="1"/>
              <a:t>asteroid</a:t>
            </a:r>
            <a:r>
              <a:rPr lang="it-IT" dirty="0"/>
              <a:t> </a:t>
            </a:r>
          </a:p>
          <a:p>
            <a:pPr marL="285750" indent="-285750" algn="just">
              <a:buFont typeface="Arial" panose="020B0604020202020204" pitchFamily="34" charset="0"/>
              <a:buChar char="•"/>
            </a:pPr>
            <a:r>
              <a:rPr lang="it-IT" dirty="0" err="1"/>
              <a:t>Assess</a:t>
            </a:r>
            <a:r>
              <a:rPr lang="it-IT" dirty="0"/>
              <a:t> </a:t>
            </a:r>
            <a:r>
              <a:rPr lang="it-IT" dirty="0" err="1"/>
              <a:t>its</a:t>
            </a:r>
            <a:r>
              <a:rPr lang="it-IT" dirty="0"/>
              <a:t> </a:t>
            </a:r>
            <a:r>
              <a:rPr lang="it-IT" dirty="0" err="1"/>
              <a:t>internal</a:t>
            </a:r>
            <a:r>
              <a:rPr lang="it-IT" dirty="0"/>
              <a:t> properties</a:t>
            </a:r>
          </a:p>
          <a:p>
            <a:pPr marL="285750" indent="-285750" algn="just">
              <a:buFont typeface="Arial" panose="020B0604020202020204" pitchFamily="34" charset="0"/>
              <a:buChar char="•"/>
            </a:pPr>
            <a:r>
              <a:rPr lang="it-IT" dirty="0"/>
              <a:t>Measure the </a:t>
            </a:r>
            <a:r>
              <a:rPr lang="it-IT" dirty="0" err="1"/>
              <a:t>outcome</a:t>
            </a:r>
            <a:r>
              <a:rPr lang="it-IT" dirty="0"/>
              <a:t> of NASA DART impact in September 2022</a:t>
            </a:r>
          </a:p>
        </p:txBody>
      </p:sp>
      <p:pic>
        <p:nvPicPr>
          <p:cNvPr id="22" name="Segnaposto contenuto 6">
            <a:extLst>
              <a:ext uri="{FF2B5EF4-FFF2-40B4-BE49-F238E27FC236}">
                <a16:creationId xmlns:a16="http://schemas.microsoft.com/office/drawing/2014/main" id="{0C7352E3-5E64-442D-9EDB-FEBAE21F5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133" y="2460652"/>
            <a:ext cx="2684553" cy="1669513"/>
          </a:xfrm>
          <a:prstGeom prst="rect">
            <a:avLst/>
          </a:prstGeom>
        </p:spPr>
      </p:pic>
      <p:pic>
        <p:nvPicPr>
          <p:cNvPr id="9" name="Immagine 8">
            <a:extLst>
              <a:ext uri="{FF2B5EF4-FFF2-40B4-BE49-F238E27FC236}">
                <a16:creationId xmlns:a16="http://schemas.microsoft.com/office/drawing/2014/main" id="{7646EAF1-29CC-4F60-AA62-A954D5BFA8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057982">
            <a:off x="9894267" y="2121044"/>
            <a:ext cx="2353821" cy="1680852"/>
          </a:xfrm>
          <a:prstGeom prst="rect">
            <a:avLst/>
          </a:prstGeom>
        </p:spPr>
      </p:pic>
      <p:sp>
        <p:nvSpPr>
          <p:cNvPr id="23" name="CasellaDiTesto 22">
            <a:extLst>
              <a:ext uri="{FF2B5EF4-FFF2-40B4-BE49-F238E27FC236}">
                <a16:creationId xmlns:a16="http://schemas.microsoft.com/office/drawing/2014/main" id="{86BA29EF-02C2-44CB-B93D-1F0F241FBE15}"/>
              </a:ext>
            </a:extLst>
          </p:cNvPr>
          <p:cNvSpPr txBox="1"/>
          <p:nvPr/>
        </p:nvSpPr>
        <p:spPr>
          <a:xfrm>
            <a:off x="10213061" y="4024844"/>
            <a:ext cx="1946086" cy="369332"/>
          </a:xfrm>
          <a:prstGeom prst="rect">
            <a:avLst/>
          </a:prstGeom>
          <a:noFill/>
        </p:spPr>
        <p:txBody>
          <a:bodyPr wrap="square" rtlCol="0">
            <a:spAutoFit/>
          </a:bodyPr>
          <a:lstStyle/>
          <a:p>
            <a:r>
              <a:rPr lang="it-IT" dirty="0"/>
              <a:t>VISTA Flight Model</a:t>
            </a:r>
            <a:endParaRPr lang="en-NL" dirty="0"/>
          </a:p>
        </p:txBody>
      </p:sp>
      <p:sp>
        <p:nvSpPr>
          <p:cNvPr id="24" name="CasellaDiTesto 23">
            <a:extLst>
              <a:ext uri="{FF2B5EF4-FFF2-40B4-BE49-F238E27FC236}">
                <a16:creationId xmlns:a16="http://schemas.microsoft.com/office/drawing/2014/main" id="{E6B2C268-F51D-4D37-94B5-E952AA80EED1}"/>
              </a:ext>
            </a:extLst>
          </p:cNvPr>
          <p:cNvSpPr txBox="1"/>
          <p:nvPr/>
        </p:nvSpPr>
        <p:spPr>
          <a:xfrm>
            <a:off x="7162330" y="5564366"/>
            <a:ext cx="1946086" cy="369332"/>
          </a:xfrm>
          <a:prstGeom prst="rect">
            <a:avLst/>
          </a:prstGeom>
          <a:noFill/>
        </p:spPr>
        <p:txBody>
          <a:bodyPr wrap="square" rtlCol="0">
            <a:spAutoFit/>
          </a:bodyPr>
          <a:lstStyle/>
          <a:p>
            <a:r>
              <a:rPr lang="it-IT" dirty="0"/>
              <a:t>MILANI CubeSat </a:t>
            </a:r>
            <a:endParaRPr lang="en-NL" dirty="0"/>
          </a:p>
        </p:txBody>
      </p:sp>
      <p:pic>
        <p:nvPicPr>
          <p:cNvPr id="26" name="Immagine 25">
            <a:extLst>
              <a:ext uri="{FF2B5EF4-FFF2-40B4-BE49-F238E27FC236}">
                <a16:creationId xmlns:a16="http://schemas.microsoft.com/office/drawing/2014/main" id="{68121F40-07FD-4F0B-A049-16DB62920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8310" y="63186"/>
            <a:ext cx="1025868" cy="753951"/>
          </a:xfrm>
          <a:prstGeom prst="rect">
            <a:avLst/>
          </a:prstGeom>
        </p:spPr>
      </p:pic>
      <p:pic>
        <p:nvPicPr>
          <p:cNvPr id="28" name="Immagine 27">
            <a:extLst>
              <a:ext uri="{FF2B5EF4-FFF2-40B4-BE49-F238E27FC236}">
                <a16:creationId xmlns:a16="http://schemas.microsoft.com/office/drawing/2014/main" id="{68FFB687-CF61-40B1-944B-E952BE96B1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4264" y="0"/>
            <a:ext cx="1587693" cy="913741"/>
          </a:xfrm>
          <a:prstGeom prst="rect">
            <a:avLst/>
          </a:prstGeom>
        </p:spPr>
      </p:pic>
      <p:pic>
        <p:nvPicPr>
          <p:cNvPr id="1034" name="Picture 10" descr="40 Jahre Europäische Raumfahrtbehörde ESA – eine Geschichte in Bildern -  Spektrum der Wissenschaft">
            <a:extLst>
              <a:ext uri="{FF2B5EF4-FFF2-40B4-BE49-F238E27FC236}">
                <a16:creationId xmlns:a16="http://schemas.microsoft.com/office/drawing/2014/main" id="{A8A7A54D-0C51-475F-9652-DFE50CA822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5231" y="115067"/>
            <a:ext cx="1419865" cy="79867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59C27C7-B5EC-7ABD-D77B-DA0DE54BE466}"/>
              </a:ext>
            </a:extLst>
          </p:cNvPr>
          <p:cNvSpPr txBox="1"/>
          <p:nvPr/>
        </p:nvSpPr>
        <p:spPr>
          <a:xfrm>
            <a:off x="8922760" y="6515301"/>
            <a:ext cx="2568717" cy="369332"/>
          </a:xfrm>
          <a:prstGeom prst="rect">
            <a:avLst/>
          </a:prstGeom>
          <a:noFill/>
        </p:spPr>
        <p:txBody>
          <a:bodyPr wrap="none" rtlCol="0">
            <a:spAutoFit/>
          </a:bodyPr>
          <a:lstStyle/>
          <a:p>
            <a:pPr algn="ctr"/>
            <a:r>
              <a:rPr lang="it-IT" i="1" dirty="0"/>
              <a:t>Fabrizio Dirri, INAF-IAPS</a:t>
            </a:r>
            <a:endParaRPr lang="en-US" i="1" dirty="0"/>
          </a:p>
        </p:txBody>
      </p:sp>
    </p:spTree>
    <p:extLst>
      <p:ext uri="{BB962C8B-B14F-4D97-AF65-F5344CB8AC3E}">
        <p14:creationId xmlns:p14="http://schemas.microsoft.com/office/powerpoint/2010/main" val="414655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67E823-6972-419F-91B7-064482F1DF18}"/>
              </a:ext>
            </a:extLst>
          </p:cNvPr>
          <p:cNvSpPr>
            <a:spLocks noGrp="1"/>
          </p:cNvSpPr>
          <p:nvPr>
            <p:ph type="ctrTitle"/>
          </p:nvPr>
        </p:nvSpPr>
        <p:spPr>
          <a:xfrm>
            <a:off x="0" y="1"/>
            <a:ext cx="12191999" cy="986118"/>
          </a:xfrm>
        </p:spPr>
        <p:txBody>
          <a:bodyPr>
            <a:normAutofit/>
          </a:bodyPr>
          <a:lstStyle/>
          <a:p>
            <a:r>
              <a:rPr lang="en-US" sz="4000" b="1" dirty="0"/>
              <a:t>RAMSES ESA Mission </a:t>
            </a:r>
            <a:br>
              <a:rPr lang="en-US" sz="2200" dirty="0"/>
            </a:br>
            <a:r>
              <a:rPr lang="it-IT" sz="2400" b="1" i="1" dirty="0"/>
              <a:t>Origine ed evoluzione dei pianeti, satelliti e piccoli corpi</a:t>
            </a:r>
            <a:endParaRPr lang="en-NL" b="1" i="1" u="sng" dirty="0"/>
          </a:p>
        </p:txBody>
      </p:sp>
      <p:pic>
        <p:nvPicPr>
          <p:cNvPr id="5" name="Immagine 4">
            <a:extLst>
              <a:ext uri="{FF2B5EF4-FFF2-40B4-BE49-F238E27FC236}">
                <a16:creationId xmlns:a16="http://schemas.microsoft.com/office/drawing/2014/main" id="{7AFCE19B-3CE8-4F8A-AB60-87C533D625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388"/>
            <a:ext cx="1498862" cy="994737"/>
          </a:xfrm>
          <a:prstGeom prst="rect">
            <a:avLst/>
          </a:prstGeom>
        </p:spPr>
      </p:pic>
      <p:sp>
        <p:nvSpPr>
          <p:cNvPr id="8" name="Rettangolo 7">
            <a:extLst>
              <a:ext uri="{FF2B5EF4-FFF2-40B4-BE49-F238E27FC236}">
                <a16:creationId xmlns:a16="http://schemas.microsoft.com/office/drawing/2014/main" id="{14084AF1-8733-4F0B-8253-381466D48211}"/>
              </a:ext>
            </a:extLst>
          </p:cNvPr>
          <p:cNvSpPr/>
          <p:nvPr/>
        </p:nvSpPr>
        <p:spPr>
          <a:xfrm>
            <a:off x="653143" y="2416629"/>
            <a:ext cx="5038530" cy="4253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just"/>
            <a:r>
              <a:rPr lang="en-US" dirty="0"/>
              <a:t>HAMLET is an high-resolution camera and operates across two spectral channels: Channel 1 (650–960 nm) and Channel 2 (960–1500 nm). </a:t>
            </a:r>
          </a:p>
          <a:p>
            <a:pPr algn="just"/>
            <a:r>
              <a:rPr lang="en-GB" dirty="0"/>
              <a:t>HAMLET also provides insights into physical properties such as grain size, porosity, and surface roughness of Apophis asteroid.</a:t>
            </a:r>
          </a:p>
          <a:p>
            <a:r>
              <a:rPr lang="en-GB" dirty="0"/>
              <a:t>Involved entities: </a:t>
            </a:r>
          </a:p>
          <a:p>
            <a:pPr marL="285750" indent="-285750">
              <a:buFont typeface="Arial" panose="020B0604020202020204" pitchFamily="34" charset="0"/>
              <a:buChar char="•"/>
            </a:pPr>
            <a:r>
              <a:rPr lang="en-GB" dirty="0"/>
              <a:t>INAF-IAPS</a:t>
            </a:r>
          </a:p>
          <a:p>
            <a:pPr marL="285750" indent="-285750">
              <a:buFont typeface="Arial" panose="020B0604020202020204" pitchFamily="34" charset="0"/>
              <a:buChar char="•"/>
            </a:pPr>
            <a:r>
              <a:rPr lang="en-GB" dirty="0"/>
              <a:t>INAF-OAC</a:t>
            </a:r>
          </a:p>
          <a:p>
            <a:pPr marL="285750" indent="-285750">
              <a:buFont typeface="Arial" panose="020B0604020202020204" pitchFamily="34" charset="0"/>
              <a:buChar char="•"/>
            </a:pPr>
            <a:r>
              <a:rPr lang="en-GB" dirty="0"/>
              <a:t>Cosine-Italia</a:t>
            </a:r>
          </a:p>
          <a:p>
            <a:pPr marL="285750" indent="-285750">
              <a:buFont typeface="Arial" panose="020B0604020202020204" pitchFamily="34" charset="0"/>
              <a:buChar char="•"/>
            </a:pPr>
            <a:r>
              <a:rPr lang="en-GB" dirty="0"/>
              <a:t>Astronomical Institute of Romania</a:t>
            </a:r>
          </a:p>
        </p:txBody>
      </p:sp>
      <p:sp>
        <p:nvSpPr>
          <p:cNvPr id="21" name="Rettangolo 20">
            <a:extLst>
              <a:ext uri="{FF2B5EF4-FFF2-40B4-BE49-F238E27FC236}">
                <a16:creationId xmlns:a16="http://schemas.microsoft.com/office/drawing/2014/main" id="{FBF5B507-E057-4938-AC40-8770C0D5469F}"/>
              </a:ext>
            </a:extLst>
          </p:cNvPr>
          <p:cNvSpPr/>
          <p:nvPr/>
        </p:nvSpPr>
        <p:spPr>
          <a:xfrm>
            <a:off x="6347927" y="2438400"/>
            <a:ext cx="5038530" cy="4231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619A0CA8-957C-4F43-9544-9C10982C5D0E}"/>
              </a:ext>
            </a:extLst>
          </p:cNvPr>
          <p:cNvSpPr txBox="1"/>
          <p:nvPr/>
        </p:nvSpPr>
        <p:spPr>
          <a:xfrm>
            <a:off x="931141" y="2416629"/>
            <a:ext cx="4666096" cy="1138773"/>
          </a:xfrm>
          <a:prstGeom prst="rect">
            <a:avLst/>
          </a:prstGeom>
          <a:noFill/>
        </p:spPr>
        <p:txBody>
          <a:bodyPr wrap="square" rtlCol="0">
            <a:spAutoFit/>
          </a:bodyPr>
          <a:lstStyle/>
          <a:p>
            <a:pPr algn="ctr"/>
            <a:r>
              <a:rPr lang="it-IT" sz="3200" b="1" dirty="0">
                <a:solidFill>
                  <a:schemeClr val="accent4"/>
                </a:solidFill>
              </a:rPr>
              <a:t>HAMLET </a:t>
            </a:r>
            <a:r>
              <a:rPr lang="it-IT" b="1" u="sng" dirty="0">
                <a:solidFill>
                  <a:schemeClr val="accent4"/>
                </a:solidFill>
              </a:rPr>
              <a:t>(PI E. Palomba)</a:t>
            </a:r>
            <a:endParaRPr lang="it-IT" sz="3200" b="1" u="sng" dirty="0">
              <a:solidFill>
                <a:schemeClr val="accent4"/>
              </a:solidFill>
            </a:endParaRPr>
          </a:p>
          <a:p>
            <a:pPr algn="ctr"/>
            <a:r>
              <a:rPr lang="it-IT" b="1" dirty="0">
                <a:solidFill>
                  <a:schemeClr val="accent4"/>
                </a:solidFill>
              </a:rPr>
              <a:t>(</a:t>
            </a:r>
            <a:r>
              <a:rPr lang="it-IT" b="1" dirty="0" err="1">
                <a:solidFill>
                  <a:schemeClr val="accent4"/>
                </a:solidFill>
              </a:rPr>
              <a:t>Hyperscout</a:t>
            </a:r>
            <a:r>
              <a:rPr lang="it-IT" b="1" dirty="0">
                <a:solidFill>
                  <a:schemeClr val="accent4"/>
                </a:solidFill>
              </a:rPr>
              <a:t> for </a:t>
            </a:r>
            <a:r>
              <a:rPr lang="it-IT" b="1" dirty="0" err="1">
                <a:solidFill>
                  <a:schemeClr val="accent4"/>
                </a:solidFill>
              </a:rPr>
              <a:t>Apophis</a:t>
            </a:r>
            <a:r>
              <a:rPr lang="it-IT" b="1" dirty="0">
                <a:solidFill>
                  <a:schemeClr val="accent4"/>
                </a:solidFill>
              </a:rPr>
              <a:t> </a:t>
            </a:r>
            <a:r>
              <a:rPr lang="it-IT" b="1" dirty="0" err="1">
                <a:solidFill>
                  <a:schemeClr val="accent4"/>
                </a:solidFill>
              </a:rPr>
              <a:t>MultispectraL</a:t>
            </a:r>
            <a:r>
              <a:rPr lang="it-IT" b="1" dirty="0">
                <a:solidFill>
                  <a:schemeClr val="accent4"/>
                </a:solidFill>
              </a:rPr>
              <a:t> Exploration and </a:t>
            </a:r>
            <a:r>
              <a:rPr lang="it-IT" b="1" dirty="0" err="1">
                <a:solidFill>
                  <a:schemeClr val="accent4"/>
                </a:solidFill>
              </a:rPr>
              <a:t>Taxonomy</a:t>
            </a:r>
            <a:r>
              <a:rPr lang="it-IT" b="1" dirty="0">
                <a:solidFill>
                  <a:schemeClr val="accent4"/>
                </a:solidFill>
              </a:rPr>
              <a:t>)</a:t>
            </a:r>
          </a:p>
        </p:txBody>
      </p:sp>
      <p:sp>
        <p:nvSpPr>
          <p:cNvPr id="24" name="CasellaDiTesto 23">
            <a:extLst>
              <a:ext uri="{FF2B5EF4-FFF2-40B4-BE49-F238E27FC236}">
                <a16:creationId xmlns:a16="http://schemas.microsoft.com/office/drawing/2014/main" id="{49E30BBE-61DC-4A73-9EBC-89F879339656}"/>
              </a:ext>
            </a:extLst>
          </p:cNvPr>
          <p:cNvSpPr txBox="1"/>
          <p:nvPr/>
        </p:nvSpPr>
        <p:spPr>
          <a:xfrm>
            <a:off x="6688583" y="2322280"/>
            <a:ext cx="4572277" cy="861774"/>
          </a:xfrm>
          <a:prstGeom prst="rect">
            <a:avLst/>
          </a:prstGeom>
          <a:noFill/>
        </p:spPr>
        <p:txBody>
          <a:bodyPr wrap="none" rtlCol="0">
            <a:spAutoFit/>
          </a:bodyPr>
          <a:lstStyle/>
          <a:p>
            <a:pPr algn="ctr"/>
            <a:r>
              <a:rPr lang="it-IT" sz="3200" b="1" dirty="0">
                <a:solidFill>
                  <a:schemeClr val="accent4"/>
                </a:solidFill>
              </a:rPr>
              <a:t>VISTA </a:t>
            </a:r>
            <a:r>
              <a:rPr lang="it-IT" sz="2000" b="1" u="sng" dirty="0">
                <a:solidFill>
                  <a:schemeClr val="accent4"/>
                </a:solidFill>
              </a:rPr>
              <a:t>(PI F. </a:t>
            </a:r>
            <a:r>
              <a:rPr lang="it-IT" sz="2000" b="1" u="sng" dirty="0" err="1">
                <a:solidFill>
                  <a:schemeClr val="accent4"/>
                </a:solidFill>
              </a:rPr>
              <a:t>Dirri</a:t>
            </a:r>
            <a:r>
              <a:rPr lang="it-IT" sz="2000" b="1" u="sng" dirty="0">
                <a:solidFill>
                  <a:schemeClr val="accent4"/>
                </a:solidFill>
              </a:rPr>
              <a:t>)</a:t>
            </a:r>
            <a:endParaRPr lang="it-IT" sz="2000" b="1" dirty="0">
              <a:solidFill>
                <a:schemeClr val="accent4"/>
              </a:solidFill>
            </a:endParaRPr>
          </a:p>
          <a:p>
            <a:pPr algn="ctr"/>
            <a:r>
              <a:rPr lang="it-IT" b="1" dirty="0">
                <a:solidFill>
                  <a:schemeClr val="accent4"/>
                </a:solidFill>
              </a:rPr>
              <a:t>(Volatile In-Situ </a:t>
            </a:r>
            <a:r>
              <a:rPr lang="it-IT" b="1" dirty="0" err="1">
                <a:solidFill>
                  <a:schemeClr val="accent4"/>
                </a:solidFill>
              </a:rPr>
              <a:t>Thermogravimeter</a:t>
            </a:r>
            <a:r>
              <a:rPr lang="it-IT" b="1" dirty="0">
                <a:solidFill>
                  <a:schemeClr val="accent4"/>
                </a:solidFill>
              </a:rPr>
              <a:t> </a:t>
            </a:r>
            <a:r>
              <a:rPr lang="it-IT" b="1" dirty="0" err="1">
                <a:solidFill>
                  <a:schemeClr val="accent4"/>
                </a:solidFill>
              </a:rPr>
              <a:t>Analyser</a:t>
            </a:r>
            <a:r>
              <a:rPr lang="it-IT" b="1" dirty="0">
                <a:solidFill>
                  <a:schemeClr val="accent4"/>
                </a:solidFill>
              </a:rPr>
              <a:t>) </a:t>
            </a:r>
          </a:p>
        </p:txBody>
      </p:sp>
      <p:pic>
        <p:nvPicPr>
          <p:cNvPr id="12" name="Immagine 11">
            <a:extLst>
              <a:ext uri="{FF2B5EF4-FFF2-40B4-BE49-F238E27FC236}">
                <a16:creationId xmlns:a16="http://schemas.microsoft.com/office/drawing/2014/main" id="{87F9232B-E6AC-4C29-8EC3-CE4F0600D17E}"/>
              </a:ext>
            </a:extLst>
          </p:cNvPr>
          <p:cNvPicPr>
            <a:picLocks noChangeAspect="1"/>
          </p:cNvPicPr>
          <p:nvPr/>
        </p:nvPicPr>
        <p:blipFill>
          <a:blip r:embed="rId3"/>
          <a:stretch>
            <a:fillRect/>
          </a:stretch>
        </p:blipFill>
        <p:spPr>
          <a:xfrm>
            <a:off x="4447735" y="5272335"/>
            <a:ext cx="1243938" cy="1138773"/>
          </a:xfrm>
          <a:prstGeom prst="rect">
            <a:avLst/>
          </a:prstGeom>
        </p:spPr>
      </p:pic>
      <p:sp>
        <p:nvSpPr>
          <p:cNvPr id="13" name="Rettangolo 12">
            <a:extLst>
              <a:ext uri="{FF2B5EF4-FFF2-40B4-BE49-F238E27FC236}">
                <a16:creationId xmlns:a16="http://schemas.microsoft.com/office/drawing/2014/main" id="{6B2DF266-DBA2-4742-A27D-FDB0B81E8742}"/>
              </a:ext>
            </a:extLst>
          </p:cNvPr>
          <p:cNvSpPr/>
          <p:nvPr/>
        </p:nvSpPr>
        <p:spPr>
          <a:xfrm>
            <a:off x="337813" y="1144213"/>
            <a:ext cx="11349318" cy="1077218"/>
          </a:xfrm>
          <a:prstGeom prst="rect">
            <a:avLst/>
          </a:prstGeom>
        </p:spPr>
        <p:txBody>
          <a:bodyPr wrap="square">
            <a:spAutoFit/>
          </a:bodyPr>
          <a:lstStyle/>
          <a:p>
            <a:pPr algn="just"/>
            <a:r>
              <a:rPr lang="en-US" sz="1600" dirty="0"/>
              <a:t>On April 13, 2029, near-Earth asteroid (99942) Apophis will make an exceptionally close approach to Earth, passing at a distance of approximately six Earth radii. This rare event offers a unique opportunity to study the effects of tidal forces on a small body during a planetary flyby. The ESA Ramses (Rapid Apophis Mission for Space Safety) mission will rendezvous with Apophis and monitor it throughout this encounter. INAF is involved in the development of two payloads:</a:t>
            </a:r>
            <a:endParaRPr lang="it-IT" sz="1600" dirty="0"/>
          </a:p>
        </p:txBody>
      </p:sp>
      <p:sp>
        <p:nvSpPr>
          <p:cNvPr id="3" name="CasellaDiTesto 2">
            <a:extLst>
              <a:ext uri="{FF2B5EF4-FFF2-40B4-BE49-F238E27FC236}">
                <a16:creationId xmlns:a16="http://schemas.microsoft.com/office/drawing/2014/main" id="{82B91B03-F995-4C27-A168-7CDDAF728F3A}"/>
              </a:ext>
            </a:extLst>
          </p:cNvPr>
          <p:cNvSpPr txBox="1"/>
          <p:nvPr/>
        </p:nvSpPr>
        <p:spPr>
          <a:xfrm>
            <a:off x="6486926" y="3253421"/>
            <a:ext cx="4760531" cy="3416320"/>
          </a:xfrm>
          <a:prstGeom prst="rect">
            <a:avLst/>
          </a:prstGeom>
          <a:noFill/>
        </p:spPr>
        <p:txBody>
          <a:bodyPr wrap="square" rtlCol="0">
            <a:spAutoFit/>
          </a:bodyPr>
          <a:lstStyle/>
          <a:p>
            <a:pPr algn="just"/>
            <a:r>
              <a:rPr lang="it-IT" dirty="0">
                <a:solidFill>
                  <a:schemeClr val="bg1"/>
                </a:solidFill>
                <a:cs typeface="Arial" panose="020B0604020202020204" pitchFamily="34" charset="0"/>
              </a:rPr>
              <a:t>VISTA</a:t>
            </a:r>
            <a:r>
              <a:rPr lang="it-IT" b="1" dirty="0">
                <a:solidFill>
                  <a:schemeClr val="bg1"/>
                </a:solidFill>
                <a:cs typeface="Arial" panose="020B0604020202020204" pitchFamily="34" charset="0"/>
              </a:rPr>
              <a:t> </a:t>
            </a:r>
            <a:r>
              <a:rPr lang="it-IT" dirty="0" err="1">
                <a:solidFill>
                  <a:schemeClr val="bg1"/>
                </a:solidFill>
                <a:cs typeface="Arial" panose="020B0604020202020204" pitchFamily="34" charset="0"/>
              </a:rPr>
              <a:t>is</a:t>
            </a:r>
            <a:r>
              <a:rPr lang="it-IT" dirty="0">
                <a:solidFill>
                  <a:schemeClr val="bg1"/>
                </a:solidFill>
                <a:cs typeface="Arial" panose="020B0604020202020204" pitchFamily="34" charset="0"/>
              </a:rPr>
              <a:t> a dust and volatile detector </a:t>
            </a:r>
            <a:r>
              <a:rPr lang="it-IT" dirty="0" err="1">
                <a:solidFill>
                  <a:schemeClr val="bg1"/>
                </a:solidFill>
                <a:cs typeface="Arial" panose="020B0604020202020204" pitchFamily="34" charset="0"/>
              </a:rPr>
              <a:t>based</a:t>
            </a:r>
            <a:r>
              <a:rPr lang="it-IT" dirty="0">
                <a:solidFill>
                  <a:schemeClr val="bg1"/>
                </a:solidFill>
                <a:cs typeface="Arial" panose="020B0604020202020204" pitchFamily="34" charset="0"/>
              </a:rPr>
              <a:t> on </a:t>
            </a:r>
            <a:r>
              <a:rPr lang="it-IT" dirty="0" err="1">
                <a:solidFill>
                  <a:schemeClr val="bg1"/>
                </a:solidFill>
                <a:cs typeface="Arial" panose="020B0604020202020204" pitchFamily="34" charset="0"/>
              </a:rPr>
              <a:t>piezoelectric</a:t>
            </a:r>
            <a:r>
              <a:rPr lang="it-IT" dirty="0">
                <a:solidFill>
                  <a:schemeClr val="bg1"/>
                </a:solidFill>
                <a:cs typeface="Arial" panose="020B0604020202020204" pitchFamily="34" charset="0"/>
              </a:rPr>
              <a:t> </a:t>
            </a:r>
            <a:r>
              <a:rPr lang="it-IT" dirty="0" err="1">
                <a:solidFill>
                  <a:schemeClr val="bg1"/>
                </a:solidFill>
                <a:cs typeface="Arial" panose="020B0604020202020204" pitchFamily="34" charset="0"/>
              </a:rPr>
              <a:t>crystals</a:t>
            </a:r>
            <a:r>
              <a:rPr lang="it-IT" dirty="0">
                <a:solidFill>
                  <a:schemeClr val="bg1"/>
                </a:solidFill>
                <a:cs typeface="Arial" panose="020B0604020202020204" pitchFamily="34" charset="0"/>
              </a:rPr>
              <a:t>, </a:t>
            </a:r>
            <a:r>
              <a:rPr lang="it-IT" dirty="0" err="1">
                <a:solidFill>
                  <a:schemeClr val="bg1"/>
                </a:solidFill>
                <a:cs typeface="Arial" panose="020B0604020202020204" pitchFamily="34" charset="0"/>
              </a:rPr>
              <a:t>that</a:t>
            </a:r>
            <a:r>
              <a:rPr lang="it-IT" dirty="0">
                <a:solidFill>
                  <a:schemeClr val="bg1"/>
                </a:solidFill>
                <a:cs typeface="Arial" panose="020B0604020202020204" pitchFamily="34" charset="0"/>
              </a:rPr>
              <a:t> </a:t>
            </a:r>
            <a:r>
              <a:rPr lang="it-IT" dirty="0" err="1">
                <a:solidFill>
                  <a:schemeClr val="bg1"/>
                </a:solidFill>
                <a:cs typeface="Arial" panose="020B0604020202020204" pitchFamily="34" charset="0"/>
              </a:rPr>
              <a:t>converts</a:t>
            </a:r>
            <a:r>
              <a:rPr lang="it-IT" dirty="0">
                <a:solidFill>
                  <a:schemeClr val="bg1"/>
                </a:solidFill>
                <a:cs typeface="Arial" panose="020B0604020202020204" pitchFamily="34" charset="0"/>
              </a:rPr>
              <a:t> mass changes </a:t>
            </a:r>
            <a:r>
              <a:rPr lang="it-IT" dirty="0" err="1">
                <a:solidFill>
                  <a:schemeClr val="bg1"/>
                </a:solidFill>
                <a:cs typeface="Arial" panose="020B0604020202020204" pitchFamily="34" charset="0"/>
              </a:rPr>
              <a:t>into</a:t>
            </a:r>
            <a:r>
              <a:rPr lang="it-IT" dirty="0">
                <a:solidFill>
                  <a:schemeClr val="bg1"/>
                </a:solidFill>
                <a:cs typeface="Arial" panose="020B0604020202020204" pitchFamily="34" charset="0"/>
              </a:rPr>
              <a:t> frequency </a:t>
            </a:r>
            <a:r>
              <a:rPr lang="it-IT" dirty="0" err="1">
                <a:solidFill>
                  <a:schemeClr val="bg1"/>
                </a:solidFill>
                <a:cs typeface="Arial" panose="020B0604020202020204" pitchFamily="34" charset="0"/>
              </a:rPr>
              <a:t>variations</a:t>
            </a:r>
            <a:r>
              <a:rPr lang="it-IT" dirty="0">
                <a:solidFill>
                  <a:schemeClr val="bg1"/>
                </a:solidFill>
                <a:cs typeface="Arial" panose="020B0604020202020204" pitchFamily="34" charset="0"/>
              </a:rPr>
              <a:t>.</a:t>
            </a:r>
          </a:p>
          <a:p>
            <a:pPr algn="just"/>
            <a:r>
              <a:rPr lang="it-IT" dirty="0">
                <a:solidFill>
                  <a:schemeClr val="bg1"/>
                </a:solidFill>
                <a:cs typeface="Arial" panose="020B0604020202020204" pitchFamily="34" charset="0"/>
              </a:rPr>
              <a:t>The </a:t>
            </a:r>
            <a:r>
              <a:rPr lang="it-IT" dirty="0" err="1">
                <a:solidFill>
                  <a:schemeClr val="bg1"/>
                </a:solidFill>
                <a:cs typeface="Arial" panose="020B0604020202020204" pitchFamily="34" charset="0"/>
              </a:rPr>
              <a:t>scientific</a:t>
            </a:r>
            <a:r>
              <a:rPr lang="it-IT" dirty="0">
                <a:solidFill>
                  <a:schemeClr val="bg1"/>
                </a:solidFill>
                <a:cs typeface="Arial" panose="020B0604020202020204" pitchFamily="34" charset="0"/>
              </a:rPr>
              <a:t> </a:t>
            </a:r>
            <a:r>
              <a:rPr lang="it-IT" dirty="0" err="1">
                <a:solidFill>
                  <a:schemeClr val="bg1"/>
                </a:solidFill>
                <a:cs typeface="Arial" panose="020B0604020202020204" pitchFamily="34" charset="0"/>
              </a:rPr>
              <a:t>goals</a:t>
            </a:r>
            <a:r>
              <a:rPr lang="it-IT" dirty="0">
                <a:solidFill>
                  <a:schemeClr val="bg1"/>
                </a:solidFill>
                <a:cs typeface="Arial" panose="020B0604020202020204" pitchFamily="34" charset="0"/>
              </a:rPr>
              <a:t> </a:t>
            </a:r>
            <a:r>
              <a:rPr lang="it-IT" dirty="0" err="1">
                <a:solidFill>
                  <a:schemeClr val="bg1"/>
                </a:solidFill>
                <a:cs typeface="Arial" panose="020B0604020202020204" pitchFamily="34" charset="0"/>
              </a:rPr>
              <a:t>consist</a:t>
            </a:r>
            <a:r>
              <a:rPr lang="it-IT" dirty="0">
                <a:solidFill>
                  <a:schemeClr val="bg1"/>
                </a:solidFill>
                <a:cs typeface="Arial" panose="020B0604020202020204" pitchFamily="34" charset="0"/>
              </a:rPr>
              <a:t> in the </a:t>
            </a:r>
            <a:r>
              <a:rPr lang="it-IT" dirty="0" err="1">
                <a:solidFill>
                  <a:schemeClr val="bg1"/>
                </a:solidFill>
                <a:cs typeface="Arial" panose="020B0604020202020204" pitchFamily="34" charset="0"/>
              </a:rPr>
              <a:t>detection</a:t>
            </a:r>
            <a:r>
              <a:rPr lang="it-IT" dirty="0">
                <a:solidFill>
                  <a:schemeClr val="bg1"/>
                </a:solidFill>
                <a:cs typeface="Arial" panose="020B0604020202020204" pitchFamily="34" charset="0"/>
              </a:rPr>
              <a:t> of </a:t>
            </a:r>
            <a:r>
              <a:rPr lang="it-IT" dirty="0">
                <a:solidFill>
                  <a:schemeClr val="bg1"/>
                </a:solidFill>
              </a:rPr>
              <a:t>µm and sub- µm dust </a:t>
            </a:r>
            <a:r>
              <a:rPr lang="it-IT" dirty="0" err="1">
                <a:solidFill>
                  <a:schemeClr val="bg1"/>
                </a:solidFill>
              </a:rPr>
              <a:t>particles</a:t>
            </a:r>
            <a:r>
              <a:rPr lang="it-IT" dirty="0">
                <a:solidFill>
                  <a:schemeClr val="bg1"/>
                </a:solidFill>
              </a:rPr>
              <a:t> size, </a:t>
            </a:r>
            <a:r>
              <a:rPr lang="it-IT" dirty="0" err="1">
                <a:solidFill>
                  <a:schemeClr val="bg1"/>
                </a:solidFill>
              </a:rPr>
              <a:t>detection</a:t>
            </a:r>
            <a:r>
              <a:rPr lang="it-IT" dirty="0">
                <a:solidFill>
                  <a:schemeClr val="bg1"/>
                </a:solidFill>
              </a:rPr>
              <a:t> and </a:t>
            </a:r>
            <a:r>
              <a:rPr lang="it-IT" dirty="0" err="1">
                <a:solidFill>
                  <a:schemeClr val="bg1"/>
                </a:solidFill>
              </a:rPr>
              <a:t>characterization</a:t>
            </a:r>
            <a:r>
              <a:rPr lang="it-IT" dirty="0">
                <a:solidFill>
                  <a:schemeClr val="bg1"/>
                </a:solidFill>
              </a:rPr>
              <a:t> of </a:t>
            </a:r>
            <a:r>
              <a:rPr lang="it-IT" dirty="0" err="1">
                <a:solidFill>
                  <a:schemeClr val="bg1"/>
                </a:solidFill>
              </a:rPr>
              <a:t>volatiles</a:t>
            </a:r>
            <a:r>
              <a:rPr lang="it-IT" dirty="0">
                <a:solidFill>
                  <a:schemeClr val="bg1"/>
                </a:solidFill>
              </a:rPr>
              <a:t> and </a:t>
            </a:r>
            <a:r>
              <a:rPr lang="it-IT" dirty="0" err="1">
                <a:solidFill>
                  <a:schemeClr val="bg1"/>
                </a:solidFill>
              </a:rPr>
              <a:t>assessment</a:t>
            </a:r>
            <a:r>
              <a:rPr lang="it-IT" dirty="0">
                <a:solidFill>
                  <a:schemeClr val="bg1"/>
                </a:solidFill>
              </a:rPr>
              <a:t> of </a:t>
            </a:r>
            <a:r>
              <a:rPr lang="it-IT" dirty="0" err="1">
                <a:solidFill>
                  <a:schemeClr val="bg1"/>
                </a:solidFill>
              </a:rPr>
              <a:t>outgassing</a:t>
            </a:r>
            <a:r>
              <a:rPr lang="it-IT" dirty="0">
                <a:solidFill>
                  <a:schemeClr val="bg1"/>
                </a:solidFill>
              </a:rPr>
              <a:t>.</a:t>
            </a:r>
          </a:p>
          <a:p>
            <a:pPr algn="just"/>
            <a:r>
              <a:rPr lang="it-IT" dirty="0" err="1">
                <a:solidFill>
                  <a:schemeClr val="bg1"/>
                </a:solidFill>
              </a:rPr>
              <a:t>Involved</a:t>
            </a:r>
            <a:r>
              <a:rPr lang="it-IT" dirty="0">
                <a:solidFill>
                  <a:schemeClr val="bg1"/>
                </a:solidFill>
              </a:rPr>
              <a:t> </a:t>
            </a:r>
            <a:r>
              <a:rPr lang="it-IT" dirty="0" err="1">
                <a:solidFill>
                  <a:schemeClr val="bg1"/>
                </a:solidFill>
              </a:rPr>
              <a:t>entities</a:t>
            </a:r>
            <a:r>
              <a:rPr lang="it-IT" dirty="0">
                <a:solidFill>
                  <a:schemeClr val="bg1"/>
                </a:solidFill>
              </a:rPr>
              <a:t>:</a:t>
            </a:r>
          </a:p>
          <a:p>
            <a:pPr marL="285750" indent="-285750" algn="just">
              <a:buFont typeface="Arial" panose="020B0604020202020204" pitchFamily="34" charset="0"/>
              <a:buChar char="•"/>
            </a:pPr>
            <a:r>
              <a:rPr lang="it-IT" dirty="0">
                <a:solidFill>
                  <a:schemeClr val="bg1"/>
                </a:solidFill>
              </a:rPr>
              <a:t>INAF-IAPS</a:t>
            </a:r>
          </a:p>
          <a:p>
            <a:pPr marL="285750" indent="-285750" algn="just">
              <a:buFont typeface="Arial" panose="020B0604020202020204" pitchFamily="34" charset="0"/>
              <a:buChar char="•"/>
            </a:pPr>
            <a:r>
              <a:rPr lang="it-IT" dirty="0">
                <a:solidFill>
                  <a:schemeClr val="bg1"/>
                </a:solidFill>
              </a:rPr>
              <a:t>CNR-IIA</a:t>
            </a:r>
          </a:p>
          <a:p>
            <a:pPr marL="285750" indent="-285750" algn="just">
              <a:buFont typeface="Arial" panose="020B0604020202020204" pitchFamily="34" charset="0"/>
              <a:buChar char="•"/>
            </a:pPr>
            <a:r>
              <a:rPr lang="it-IT" dirty="0">
                <a:solidFill>
                  <a:schemeClr val="bg1"/>
                </a:solidFill>
              </a:rPr>
              <a:t>Politecnico di Milano</a:t>
            </a:r>
          </a:p>
          <a:p>
            <a:pPr marL="285750" indent="-285750" algn="just">
              <a:buFont typeface="Arial" panose="020B0604020202020204" pitchFamily="34" charset="0"/>
              <a:buChar char="•"/>
            </a:pPr>
            <a:r>
              <a:rPr lang="it-IT" dirty="0" err="1">
                <a:solidFill>
                  <a:schemeClr val="bg1"/>
                </a:solidFill>
              </a:rPr>
              <a:t>Tyvak</a:t>
            </a:r>
            <a:r>
              <a:rPr lang="it-IT" dirty="0">
                <a:solidFill>
                  <a:schemeClr val="bg1"/>
                </a:solidFill>
              </a:rPr>
              <a:t> International</a:t>
            </a:r>
          </a:p>
        </p:txBody>
      </p:sp>
      <p:pic>
        <p:nvPicPr>
          <p:cNvPr id="11" name="Immagine 10">
            <a:extLst>
              <a:ext uri="{FF2B5EF4-FFF2-40B4-BE49-F238E27FC236}">
                <a16:creationId xmlns:a16="http://schemas.microsoft.com/office/drawing/2014/main" id="{7646EAF1-29CC-4F60-AA62-A954D5BFA8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57982">
            <a:off x="8880172" y="4828072"/>
            <a:ext cx="2294639" cy="1638590"/>
          </a:xfrm>
          <a:prstGeom prst="rect">
            <a:avLst/>
          </a:prstGeom>
        </p:spPr>
      </p:pic>
      <p:sp>
        <p:nvSpPr>
          <p:cNvPr id="4" name="CasellaDiTesto 3">
            <a:extLst>
              <a:ext uri="{FF2B5EF4-FFF2-40B4-BE49-F238E27FC236}">
                <a16:creationId xmlns:a16="http://schemas.microsoft.com/office/drawing/2014/main" id="{E7F81D50-60BC-B242-D5FD-0D1A6DF4875B}"/>
              </a:ext>
            </a:extLst>
          </p:cNvPr>
          <p:cNvSpPr txBox="1"/>
          <p:nvPr/>
        </p:nvSpPr>
        <p:spPr>
          <a:xfrm>
            <a:off x="8922760" y="6495205"/>
            <a:ext cx="2568717" cy="369332"/>
          </a:xfrm>
          <a:prstGeom prst="rect">
            <a:avLst/>
          </a:prstGeom>
          <a:solidFill>
            <a:schemeClr val="bg1"/>
          </a:solidFill>
        </p:spPr>
        <p:txBody>
          <a:bodyPr wrap="none" rtlCol="0">
            <a:spAutoFit/>
          </a:bodyPr>
          <a:lstStyle/>
          <a:p>
            <a:pPr algn="ctr"/>
            <a:r>
              <a:rPr lang="it-IT" i="1" dirty="0"/>
              <a:t>Fabrizio Dirri, INAF-IAPS</a:t>
            </a:r>
            <a:endParaRPr lang="en-US" i="1" dirty="0"/>
          </a:p>
        </p:txBody>
      </p:sp>
    </p:spTree>
    <p:extLst>
      <p:ext uri="{BB962C8B-B14F-4D97-AF65-F5344CB8AC3E}">
        <p14:creationId xmlns:p14="http://schemas.microsoft.com/office/powerpoint/2010/main" val="3398101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ottotitolo 2">
                <a:extLst>
                  <a:ext uri="{FF2B5EF4-FFF2-40B4-BE49-F238E27FC236}">
                    <a16:creationId xmlns:a16="http://schemas.microsoft.com/office/drawing/2014/main" id="{29526BAD-7498-4478-84E7-FBF40BB2F1AF}"/>
                  </a:ext>
                </a:extLst>
              </p:cNvPr>
              <p:cNvSpPr>
                <a:spLocks noGrp="1"/>
              </p:cNvSpPr>
              <p:nvPr>
                <p:ph type="subTitle" idx="1"/>
              </p:nvPr>
            </p:nvSpPr>
            <p:spPr>
              <a:xfrm>
                <a:off x="3406588" y="1952370"/>
                <a:ext cx="4671223" cy="4744265"/>
              </a:xfrm>
            </p:spPr>
            <p:txBody>
              <a:bodyPr>
                <a:noAutofit/>
              </a:bodyPr>
              <a:lstStyle/>
              <a:p>
                <a:pPr algn="just"/>
                <a:r>
                  <a:rPr lang="it-IT" sz="1400" b="1" dirty="0">
                    <a:latin typeface="FangSong" panose="02010609060101010101" pitchFamily="49" charset="-122"/>
                    <a:ea typeface="FangSong" panose="02010609060101010101" pitchFamily="49" charset="-122"/>
                    <a:cs typeface="Arial" panose="020B0604020202020204" pitchFamily="34" charset="0"/>
                  </a:rPr>
                  <a:t>Diana </a:t>
                </a:r>
                <a:r>
                  <a:rPr lang="it-IT" sz="1400" dirty="0">
                    <a:latin typeface="FangSong" panose="02010609060101010101" pitchFamily="49" charset="-122"/>
                    <a:ea typeface="FangSong" panose="02010609060101010101" pitchFamily="49" charset="-122"/>
                    <a:cs typeface="Arial" panose="020B0604020202020204" pitchFamily="34" charset="0"/>
                  </a:rPr>
                  <a:t>(</a:t>
                </a:r>
                <a:r>
                  <a:rPr lang="it-IT" sz="1400" dirty="0" err="1">
                    <a:latin typeface="FangSong" panose="02010609060101010101" pitchFamily="49" charset="-122"/>
                    <a:ea typeface="FangSong" panose="02010609060101010101" pitchFamily="49" charset="-122"/>
                    <a:cs typeface="Arial" panose="020B0604020202020204" pitchFamily="34" charset="0"/>
                  </a:rPr>
                  <a:t>Dust</a:t>
                </a:r>
                <a:r>
                  <a:rPr lang="it-IT" sz="1400" dirty="0">
                    <a:latin typeface="FangSong" panose="02010609060101010101" pitchFamily="49" charset="-122"/>
                    <a:ea typeface="FangSong" panose="02010609060101010101" pitchFamily="49" charset="-122"/>
                    <a:cs typeface="Arial" panose="020B0604020202020204" pitchFamily="34" charset="0"/>
                  </a:rPr>
                  <a:t> In situ ANAlyzer) </a:t>
                </a:r>
                <a:r>
                  <a:rPr lang="it-IT" sz="1400" dirty="0" err="1">
                    <a:latin typeface="FangSong" panose="02010609060101010101" pitchFamily="49" charset="-122"/>
                    <a:ea typeface="FangSong" panose="02010609060101010101" pitchFamily="49" charset="-122"/>
                    <a:cs typeface="Arial" panose="020B0604020202020204" pitchFamily="34" charset="0"/>
                  </a:rPr>
                  <a:t>is</a:t>
                </a:r>
                <a:r>
                  <a:rPr lang="it-IT" sz="1400" dirty="0">
                    <a:latin typeface="FangSong" panose="02010609060101010101" pitchFamily="49" charset="-122"/>
                    <a:ea typeface="FangSong" panose="02010609060101010101" pitchFamily="49" charset="-122"/>
                    <a:cs typeface="Arial" panose="020B0604020202020204" pitchFamily="34" charset="0"/>
                  </a:rPr>
                  <a:t> a Quartz Crystal Microbalance-</a:t>
                </a:r>
                <a:r>
                  <a:rPr lang="it-IT" sz="1400" dirty="0" err="1">
                    <a:latin typeface="FangSong" panose="02010609060101010101" pitchFamily="49" charset="-122"/>
                    <a:ea typeface="FangSong" panose="02010609060101010101" pitchFamily="49" charset="-122"/>
                    <a:cs typeface="Arial" panose="020B0604020202020204" pitchFamily="34" charset="0"/>
                  </a:rPr>
                  <a:t>based</a:t>
                </a:r>
                <a:r>
                  <a:rPr lang="it-IT" sz="1400" dirty="0">
                    <a:latin typeface="FangSong" panose="02010609060101010101" pitchFamily="49" charset="-122"/>
                    <a:ea typeface="FangSong" panose="02010609060101010101" pitchFamily="49" charset="-122"/>
                    <a:cs typeface="Arial" panose="020B0604020202020204" pitchFamily="34" charset="0"/>
                  </a:rPr>
                  <a:t> device, </a:t>
                </a:r>
                <a:r>
                  <a:rPr lang="it-IT" sz="1400" dirty="0" err="1">
                    <a:latin typeface="FangSong" panose="02010609060101010101" pitchFamily="49" charset="-122"/>
                    <a:ea typeface="FangSong" panose="02010609060101010101" pitchFamily="49" charset="-122"/>
                    <a:cs typeface="Arial" panose="020B0604020202020204" pitchFamily="34" charset="0"/>
                  </a:rPr>
                  <a:t>which</a:t>
                </a:r>
                <a:r>
                  <a:rPr lang="it-IT" sz="1400" dirty="0">
                    <a:latin typeface="FangSong" panose="02010609060101010101" pitchFamily="49" charset="-122"/>
                    <a:ea typeface="FangSong" panose="02010609060101010101" pitchFamily="49" charset="-122"/>
                    <a:cs typeface="Arial" panose="020B0604020202020204" pitchFamily="34" charset="0"/>
                  </a:rPr>
                  <a:t> </a:t>
                </a:r>
                <a:r>
                  <a:rPr lang="it-IT" sz="1400" dirty="0" err="1">
                    <a:latin typeface="FangSong" panose="02010609060101010101" pitchFamily="49" charset="-122"/>
                    <a:ea typeface="FangSong" panose="02010609060101010101" pitchFamily="49" charset="-122"/>
                    <a:cs typeface="Arial" panose="020B0604020202020204" pitchFamily="34" charset="0"/>
                  </a:rPr>
                  <a:t>inludes</a:t>
                </a:r>
                <a:r>
                  <a:rPr lang="it-IT" sz="1400" dirty="0">
                    <a:latin typeface="FangSong" panose="02010609060101010101" pitchFamily="49" charset="-122"/>
                    <a:ea typeface="FangSong" panose="02010609060101010101" pitchFamily="49" charset="-122"/>
                    <a:cs typeface="Arial" panose="020B0604020202020204" pitchFamily="34" charset="0"/>
                  </a:rPr>
                  <a:t> </a:t>
                </a:r>
                <a:r>
                  <a:rPr lang="it-IT" sz="1400" dirty="0" err="1">
                    <a:latin typeface="FangSong" panose="02010609060101010101" pitchFamily="49" charset="-122"/>
                    <a:ea typeface="FangSong" panose="02010609060101010101" pitchFamily="49" charset="-122"/>
                    <a:cs typeface="Arial" panose="020B0604020202020204" pitchFamily="34" charset="0"/>
                  </a:rPr>
                  <a:t>two</a:t>
                </a:r>
                <a:r>
                  <a:rPr lang="it-IT" sz="1400" dirty="0">
                    <a:latin typeface="FangSong" panose="02010609060101010101" pitchFamily="49" charset="-122"/>
                    <a:ea typeface="FangSong" panose="02010609060101010101" pitchFamily="49" charset="-122"/>
                    <a:cs typeface="Arial" panose="020B0604020202020204" pitchFamily="34" charset="0"/>
                  </a:rPr>
                  <a:t> Sensor Heads: </a:t>
                </a:r>
                <a:r>
                  <a:rPr lang="it-IT" sz="1400" b="1" dirty="0">
                    <a:latin typeface="FangSong" panose="02010609060101010101" pitchFamily="49" charset="-122"/>
                    <a:ea typeface="FangSong" panose="02010609060101010101" pitchFamily="49" charset="-122"/>
                    <a:cs typeface="Arial" panose="020B0604020202020204" pitchFamily="34" charset="0"/>
                  </a:rPr>
                  <a:t>DIANA1</a:t>
                </a:r>
                <a:r>
                  <a:rPr lang="it-IT" sz="1400" dirty="0">
                    <a:latin typeface="FangSong" panose="02010609060101010101" pitchFamily="49" charset="-122"/>
                    <a:ea typeface="FangSong" panose="02010609060101010101" pitchFamily="49" charset="-122"/>
                    <a:cs typeface="Arial" panose="020B0604020202020204" pitchFamily="34" charset="0"/>
                  </a:rPr>
                  <a:t> &amp; </a:t>
                </a:r>
                <a:r>
                  <a:rPr lang="it-IT" sz="1400" b="1" dirty="0">
                    <a:latin typeface="FangSong" panose="02010609060101010101" pitchFamily="49" charset="-122"/>
                    <a:ea typeface="FangSong" panose="02010609060101010101" pitchFamily="49" charset="-122"/>
                    <a:cs typeface="Arial" panose="020B0604020202020204" pitchFamily="34" charset="0"/>
                  </a:rPr>
                  <a:t>DIANA2</a:t>
                </a:r>
              </a:p>
              <a:p>
                <a:pPr algn="just"/>
                <a:endParaRPr lang="it-IT" sz="1400" b="1" dirty="0">
                  <a:latin typeface="FangSong" panose="02010609060101010101" pitchFamily="49" charset="-122"/>
                  <a:ea typeface="FangSong" panose="02010609060101010101" pitchFamily="49" charset="-122"/>
                  <a:cs typeface="Arial" panose="020B0604020202020204" pitchFamily="34" charset="0"/>
                </a:endParaRPr>
              </a:p>
              <a:p>
                <a:pPr algn="just"/>
                <a:r>
                  <a:rPr lang="en-US" sz="1400" b="1" dirty="0">
                    <a:solidFill>
                      <a:srgbClr val="C00000"/>
                    </a:solidFill>
                    <a:latin typeface="FangSong" panose="02010609060101010101" pitchFamily="49" charset="-122"/>
                    <a:ea typeface="FangSong" panose="02010609060101010101" pitchFamily="49" charset="-122"/>
                    <a:cs typeface="Arial" panose="020B0604020202020204" pitchFamily="34" charset="0"/>
                  </a:rPr>
                  <a:t>Main features: </a:t>
                </a:r>
              </a:p>
              <a:p>
                <a:pPr marL="285750" indent="-285750" algn="just">
                  <a:lnSpc>
                    <a:spcPct val="6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cs typeface="Arial" panose="020B0604020202020204" pitchFamily="34" charset="0"/>
                  </a:rPr>
                  <a:t>Low volume/mass/power req.</a:t>
                </a:r>
              </a:p>
              <a:p>
                <a:pPr marL="285750" indent="-285750" algn="just">
                  <a:lnSpc>
                    <a:spcPct val="6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cs typeface="Arial" panose="020B0604020202020204" pitchFamily="34" charset="0"/>
                  </a:rPr>
                  <a:t>High temperature accuracy (0.1°C)</a:t>
                </a:r>
              </a:p>
              <a:p>
                <a:pPr marL="285750" indent="-285750" algn="just">
                  <a:lnSpc>
                    <a:spcPct val="6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cs typeface="Arial" panose="020B0604020202020204" pitchFamily="34" charset="0"/>
                  </a:rPr>
                  <a:t>High measurable mass range  </a:t>
                </a:r>
              </a:p>
              <a:p>
                <a:pPr marL="742950" lvl="1" indent="-285750" algn="just">
                  <a:lnSpc>
                    <a:spcPct val="60000"/>
                  </a:lnSpc>
                  <a:buFont typeface="Wingdings" panose="05000000000000000000" pitchFamily="2" charset="2"/>
                  <a:buChar char="q"/>
                </a:pPr>
                <a:r>
                  <a:rPr lang="en-US" sz="1200" b="1" dirty="0">
                    <a:latin typeface="FangSong" panose="02010609060101010101" pitchFamily="49" charset="-122"/>
                    <a:ea typeface="FangSong" panose="02010609060101010101" pitchFamily="49" charset="-122"/>
                    <a:cs typeface="Arial" panose="020B0604020202020204" pitchFamily="34" charset="0"/>
                  </a:rPr>
                  <a:t>DIANA1:</a:t>
                </a:r>
                <a14:m>
                  <m:oMath xmlns:m="http://schemas.openxmlformats.org/officeDocument/2006/math">
                    <m:r>
                      <a:rPr lang="it-IT" sz="1200" b="0" i="0" dirty="0" smtClean="0">
                        <a:latin typeface="Cambria Math" panose="02040503050406030204" pitchFamily="18" charset="0"/>
                        <a:cs typeface="Arial" panose="020B0604020202020204" pitchFamily="34" charset="0"/>
                      </a:rPr>
                      <m:t> </m:t>
                    </m:r>
                    <m:r>
                      <a:rPr lang="en-US" sz="1200" i="1" dirty="0" smtClean="0">
                        <a:latin typeface="Cambria Math" panose="02040503050406030204" pitchFamily="18" charset="0"/>
                        <a:cs typeface="Arial" panose="020B0604020202020204" pitchFamily="34" charset="0"/>
                      </a:rPr>
                      <m:t>4.4×</m:t>
                    </m:r>
                    <m:sSup>
                      <m:sSupPr>
                        <m:ctrlPr>
                          <a:rPr lang="en-US" sz="1200" i="1" dirty="0" smtClean="0">
                            <a:latin typeface="Cambria Math" panose="02040503050406030204" pitchFamily="18" charset="0"/>
                            <a:cs typeface="Arial" panose="020B0604020202020204" pitchFamily="34" charset="0"/>
                          </a:rPr>
                        </m:ctrlPr>
                      </m:sSupPr>
                      <m:e>
                        <m:r>
                          <a:rPr lang="en-US" sz="1200" i="1" dirty="0" smtClean="0">
                            <a:latin typeface="Cambria Math" panose="02040503050406030204" pitchFamily="18" charset="0"/>
                            <a:cs typeface="Arial" panose="020B0604020202020204" pitchFamily="34" charset="0"/>
                          </a:rPr>
                          <m:t>10</m:t>
                        </m:r>
                      </m:e>
                      <m:sup>
                        <m:r>
                          <a:rPr lang="it-IT" sz="1200" b="0" i="1" dirty="0" smtClean="0">
                            <a:latin typeface="Cambria Math" panose="02040503050406030204" pitchFamily="18" charset="0"/>
                            <a:cs typeface="Arial" panose="020B0604020202020204" pitchFamily="34" charset="0"/>
                          </a:rPr>
                          <m:t>−9</m:t>
                        </m:r>
                      </m:sup>
                    </m:sSup>
                  </m:oMath>
                </a14:m>
                <a:r>
                  <a:rPr lang="en-US" sz="1200" dirty="0">
                    <a:latin typeface="FangSong" panose="02010609060101010101" pitchFamily="49" charset="-122"/>
                    <a:ea typeface="FangSong" panose="02010609060101010101" pitchFamily="49" charset="-122"/>
                    <a:cs typeface="Arial" panose="020B0604020202020204" pitchFamily="34" charset="0"/>
                  </a:rPr>
                  <a:t> </a:t>
                </a:r>
                <a14:m>
                  <m:oMath xmlns:m="http://schemas.openxmlformats.org/officeDocument/2006/math">
                    <m:r>
                      <a:rPr lang="en-US" sz="1200" i="1" dirty="0">
                        <a:latin typeface="Cambria Math" panose="02040503050406030204" pitchFamily="18" charset="0"/>
                        <a:cs typeface="Arial" panose="020B0604020202020204" pitchFamily="34" charset="0"/>
                      </a:rPr>
                      <m:t>𝑔</m:t>
                    </m:r>
                    <m:r>
                      <a:rPr lang="en-US" sz="1200" i="1" dirty="0">
                        <a:latin typeface="Cambria Math" panose="02040503050406030204" pitchFamily="18" charset="0"/>
                        <a:cs typeface="Arial" panose="020B0604020202020204" pitchFamily="34" charset="0"/>
                      </a:rPr>
                      <m:t>/</m:t>
                    </m:r>
                    <m:r>
                      <a:rPr lang="en-US" sz="1200" i="1" dirty="0">
                        <a:latin typeface="Cambria Math" panose="02040503050406030204" pitchFamily="18" charset="0"/>
                        <a:cs typeface="Arial" panose="020B0604020202020204" pitchFamily="34" charset="0"/>
                      </a:rPr>
                      <m:t>𝑐</m:t>
                    </m:r>
                    <m:sSup>
                      <m:sSupPr>
                        <m:ctrlPr>
                          <a:rPr lang="en-US" sz="1200" i="1" dirty="0">
                            <a:latin typeface="Cambria Math" panose="02040503050406030204" pitchFamily="18" charset="0"/>
                            <a:cs typeface="Arial" panose="020B0604020202020204" pitchFamily="34" charset="0"/>
                          </a:rPr>
                        </m:ctrlPr>
                      </m:sSupPr>
                      <m:e>
                        <m:r>
                          <a:rPr lang="en-US" sz="1200" i="1" dirty="0">
                            <a:latin typeface="Cambria Math" panose="02040503050406030204" pitchFamily="18" charset="0"/>
                            <a:cs typeface="Arial" panose="020B0604020202020204" pitchFamily="34" charset="0"/>
                          </a:rPr>
                          <m:t>𝑚</m:t>
                        </m:r>
                      </m:e>
                      <m:sup>
                        <m:r>
                          <a:rPr lang="en-US" sz="1200" i="1" dirty="0">
                            <a:latin typeface="Cambria Math" panose="02040503050406030204" pitchFamily="18" charset="0"/>
                            <a:cs typeface="Arial" panose="020B0604020202020204" pitchFamily="34" charset="0"/>
                          </a:rPr>
                          <m:t>2</m:t>
                        </m:r>
                      </m:sup>
                    </m:sSup>
                  </m:oMath>
                </a14:m>
                <a:endParaRPr lang="en-US" sz="1200" dirty="0">
                  <a:latin typeface="FangSong" panose="02010609060101010101" pitchFamily="49" charset="-122"/>
                  <a:ea typeface="FangSong" panose="02010609060101010101" pitchFamily="49" charset="-122"/>
                  <a:cs typeface="Arial" panose="020B0604020202020204" pitchFamily="34" charset="0"/>
                </a:endParaRPr>
              </a:p>
              <a:p>
                <a:pPr marL="742950" lvl="1" indent="-285750" algn="just">
                  <a:lnSpc>
                    <a:spcPct val="60000"/>
                  </a:lnSpc>
                  <a:buFont typeface="Wingdings" panose="05000000000000000000" pitchFamily="2" charset="2"/>
                  <a:buChar char="q"/>
                </a:pPr>
                <a:r>
                  <a:rPr lang="en-US" sz="1200" b="1" dirty="0">
                    <a:latin typeface="FangSong" panose="02010609060101010101" pitchFamily="49" charset="-122"/>
                    <a:ea typeface="FangSong" panose="02010609060101010101" pitchFamily="49" charset="-122"/>
                    <a:cs typeface="Arial" panose="020B0604020202020204" pitchFamily="34" charset="0"/>
                  </a:rPr>
                  <a:t>DIANA2:</a:t>
                </a:r>
                <a:r>
                  <a:rPr lang="en-US" sz="1200" dirty="0">
                    <a:latin typeface="FangSong" panose="02010609060101010101" pitchFamily="49" charset="-122"/>
                    <a:ea typeface="FangSong" panose="02010609060101010101" pitchFamily="49" charset="-122"/>
                    <a:cs typeface="Arial" panose="020B0604020202020204" pitchFamily="34" charset="0"/>
                  </a:rPr>
                  <a:t> </a:t>
                </a:r>
                <a14:m>
                  <m:oMath xmlns:m="http://schemas.openxmlformats.org/officeDocument/2006/math">
                    <m:r>
                      <a:rPr lang="en-US" sz="1200" i="1" dirty="0" smtClean="0">
                        <a:latin typeface="Cambria Math" panose="02040503050406030204" pitchFamily="18" charset="0"/>
                        <a:cs typeface="Arial" panose="020B0604020202020204" pitchFamily="34" charset="0"/>
                      </a:rPr>
                      <m:t>17.6×</m:t>
                    </m:r>
                    <m:sSup>
                      <m:sSupPr>
                        <m:ctrlPr>
                          <a:rPr lang="en-US" sz="1200" i="1" dirty="0" smtClean="0">
                            <a:latin typeface="Cambria Math" panose="02040503050406030204" pitchFamily="18" charset="0"/>
                            <a:cs typeface="Arial" panose="020B0604020202020204" pitchFamily="34" charset="0"/>
                          </a:rPr>
                        </m:ctrlPr>
                      </m:sSupPr>
                      <m:e>
                        <m:r>
                          <a:rPr lang="en-US" sz="1200" i="1" dirty="0" smtClean="0">
                            <a:latin typeface="Cambria Math" panose="02040503050406030204" pitchFamily="18" charset="0"/>
                            <a:cs typeface="Arial" panose="020B0604020202020204" pitchFamily="34" charset="0"/>
                          </a:rPr>
                          <m:t>10</m:t>
                        </m:r>
                      </m:e>
                      <m:sup>
                        <m:r>
                          <a:rPr lang="en-US" sz="1200" i="1" dirty="0" smtClean="0">
                            <a:latin typeface="Cambria Math" panose="02040503050406030204" pitchFamily="18" charset="0"/>
                            <a:cs typeface="Arial" panose="020B0604020202020204" pitchFamily="34" charset="0"/>
                          </a:rPr>
                          <m:t>−9</m:t>
                        </m:r>
                      </m:sup>
                    </m:sSup>
                    <m:r>
                      <a:rPr lang="en-US" sz="1200" i="1" dirty="0" smtClean="0">
                        <a:latin typeface="Cambria Math" panose="02040503050406030204" pitchFamily="18" charset="0"/>
                        <a:cs typeface="Arial" panose="020B0604020202020204" pitchFamily="34" charset="0"/>
                      </a:rPr>
                      <m:t>  </m:t>
                    </m:r>
                    <m:r>
                      <a:rPr lang="en-US" sz="1200" i="1" dirty="0" smtClean="0">
                        <a:latin typeface="Cambria Math" panose="02040503050406030204" pitchFamily="18" charset="0"/>
                        <a:cs typeface="Arial" panose="020B0604020202020204" pitchFamily="34" charset="0"/>
                      </a:rPr>
                      <m:t>𝑔</m:t>
                    </m:r>
                    <m:r>
                      <a:rPr lang="en-US" sz="1200" i="1" dirty="0" smtClean="0">
                        <a:latin typeface="Cambria Math" panose="02040503050406030204" pitchFamily="18" charset="0"/>
                        <a:cs typeface="Arial" panose="020B0604020202020204" pitchFamily="34" charset="0"/>
                      </a:rPr>
                      <m:t>/</m:t>
                    </m:r>
                    <m:r>
                      <a:rPr lang="en-US" sz="1200" i="1" dirty="0" smtClean="0">
                        <a:latin typeface="Cambria Math" panose="02040503050406030204" pitchFamily="18" charset="0"/>
                        <a:cs typeface="Arial" panose="020B0604020202020204" pitchFamily="34" charset="0"/>
                      </a:rPr>
                      <m:t>𝑐</m:t>
                    </m:r>
                    <m:sSup>
                      <m:sSupPr>
                        <m:ctrlPr>
                          <a:rPr lang="en-US" sz="1200" i="1" dirty="0" smtClean="0">
                            <a:latin typeface="Cambria Math" panose="02040503050406030204" pitchFamily="18" charset="0"/>
                            <a:cs typeface="Arial" panose="020B0604020202020204" pitchFamily="34" charset="0"/>
                          </a:rPr>
                        </m:ctrlPr>
                      </m:sSupPr>
                      <m:e>
                        <m:r>
                          <a:rPr lang="en-US" sz="1200" i="1" dirty="0" smtClean="0">
                            <a:latin typeface="Cambria Math" panose="02040503050406030204" pitchFamily="18" charset="0"/>
                            <a:cs typeface="Arial" panose="020B0604020202020204" pitchFamily="34" charset="0"/>
                          </a:rPr>
                          <m:t>𝑚</m:t>
                        </m:r>
                      </m:e>
                      <m:sup>
                        <m:r>
                          <a:rPr lang="en-US" sz="1200" i="1" dirty="0" smtClean="0">
                            <a:latin typeface="Cambria Math" panose="02040503050406030204" pitchFamily="18" charset="0"/>
                            <a:cs typeface="Arial" panose="020B0604020202020204" pitchFamily="34" charset="0"/>
                          </a:rPr>
                          <m:t>2</m:t>
                        </m:r>
                      </m:sup>
                    </m:sSup>
                  </m:oMath>
                </a14:m>
                <a:r>
                  <a:rPr lang="en-US" sz="1200" dirty="0">
                    <a:latin typeface="FangSong" panose="02010609060101010101" pitchFamily="49" charset="-122"/>
                    <a:ea typeface="FangSong" panose="02010609060101010101" pitchFamily="49" charset="-122"/>
                    <a:cs typeface="Arial" panose="020B0604020202020204" pitchFamily="34" charset="0"/>
                  </a:rPr>
                  <a:t>. </a:t>
                </a:r>
              </a:p>
              <a:p>
                <a:pPr marL="285750" indent="-285750" algn="just">
                  <a:lnSpc>
                    <a:spcPct val="6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cs typeface="Arial" panose="020B0604020202020204" pitchFamily="34" charset="0"/>
                  </a:rPr>
                  <a:t>TGA analysis</a:t>
                </a:r>
              </a:p>
              <a:p>
                <a:pPr marL="285750" indent="-285750" algn="just">
                  <a:lnSpc>
                    <a:spcPct val="60000"/>
                  </a:lnSpc>
                  <a:buFont typeface="Arial" panose="020B0604020202020204" pitchFamily="34" charset="0"/>
                  <a:buChar char="•"/>
                </a:pPr>
                <a:endParaRPr lang="en-US" sz="1400" dirty="0">
                  <a:latin typeface="FangSong" panose="02010609060101010101" pitchFamily="49" charset="-122"/>
                  <a:ea typeface="FangSong" panose="02010609060101010101" pitchFamily="49" charset="-122"/>
                  <a:cs typeface="Arial" panose="020B0604020202020204" pitchFamily="34" charset="0"/>
                </a:endParaRPr>
              </a:p>
              <a:p>
                <a:pPr algn="just">
                  <a:lnSpc>
                    <a:spcPct val="60000"/>
                  </a:lnSpc>
                </a:pPr>
                <a:r>
                  <a:rPr lang="en-US" sz="1400" b="1" dirty="0">
                    <a:solidFill>
                      <a:srgbClr val="C00000"/>
                    </a:solidFill>
                    <a:latin typeface="FangSong" panose="02010609060101010101" pitchFamily="49" charset="-122"/>
                    <a:ea typeface="FangSong" panose="02010609060101010101" pitchFamily="49" charset="-122"/>
                    <a:cs typeface="Arial" panose="020B0604020202020204" pitchFamily="34" charset="0"/>
                  </a:rPr>
                  <a:t>Scientific Goals:</a:t>
                </a:r>
              </a:p>
              <a:p>
                <a:pPr algn="just">
                  <a:lnSpc>
                    <a:spcPct val="60000"/>
                  </a:lnSpc>
                </a:pPr>
                <a:r>
                  <a:rPr lang="en-US" sz="1400" b="1" dirty="0">
                    <a:effectLst/>
                    <a:latin typeface="FangSong" panose="02010609060101010101" pitchFamily="49" charset="-122"/>
                    <a:ea typeface="FangSong" panose="02010609060101010101" pitchFamily="49" charset="-122"/>
                    <a:cs typeface="Times New Roman" panose="02020603050405020304" pitchFamily="18" charset="0"/>
                  </a:rPr>
                  <a:t>DIANA1</a:t>
                </a:r>
              </a:p>
              <a:p>
                <a:pPr marL="742950" lvl="1" indent="-285750" algn="just">
                  <a:lnSpc>
                    <a:spcPct val="60000"/>
                  </a:lnSpc>
                  <a:buFont typeface="Wingdings" panose="05000000000000000000" pitchFamily="2" charset="2"/>
                  <a:buChar char="q"/>
                </a:pPr>
                <a:r>
                  <a:rPr lang="en-US" sz="1400" dirty="0">
                    <a:effectLst/>
                    <a:latin typeface="FangSong" panose="02010609060101010101" pitchFamily="49" charset="-122"/>
                    <a:ea typeface="FangSong" panose="02010609060101010101" pitchFamily="49" charset="-122"/>
                    <a:cs typeface="Times New Roman" panose="02020603050405020304" pitchFamily="18" charset="0"/>
                  </a:rPr>
                  <a:t>Measure the dust cumulative mass and the water ice content (and ice/dust ratio)</a:t>
                </a:r>
              </a:p>
              <a:p>
                <a:pPr marL="742950" lvl="1" indent="-285750" algn="just">
                  <a:lnSpc>
                    <a:spcPct val="60000"/>
                  </a:lnSpc>
                  <a:buFont typeface="Wingdings" panose="05000000000000000000" pitchFamily="2" charset="2"/>
                  <a:buChar char="q"/>
                </a:pPr>
                <a:r>
                  <a:rPr lang="en-US" sz="1400" dirty="0">
                    <a:effectLst/>
                    <a:latin typeface="FangSong" panose="02010609060101010101" pitchFamily="49" charset="-122"/>
                    <a:ea typeface="FangSong" panose="02010609060101010101" pitchFamily="49" charset="-122"/>
                    <a:cs typeface="Times New Roman" panose="02020603050405020304" pitchFamily="18" charset="0"/>
                  </a:rPr>
                  <a:t>C</a:t>
                </a:r>
                <a:r>
                  <a:rPr lang="en-GB" sz="1400" dirty="0" err="1">
                    <a:effectLst/>
                    <a:latin typeface="FangSong" panose="02010609060101010101" pitchFamily="49" charset="-122"/>
                    <a:ea typeface="FangSong" panose="02010609060101010101" pitchFamily="49" charset="-122"/>
                  </a:rPr>
                  <a:t>ontamination</a:t>
                </a:r>
                <a:r>
                  <a:rPr lang="en-GB" sz="1400" dirty="0">
                    <a:effectLst/>
                    <a:latin typeface="FangSong" panose="02010609060101010101" pitchFamily="49" charset="-122"/>
                    <a:ea typeface="FangSong" panose="02010609060101010101" pitchFamily="49" charset="-122"/>
                  </a:rPr>
                  <a:t> assessment during Tianwen2 cruise phase</a:t>
                </a:r>
                <a:endParaRPr lang="it-IT" sz="1400" dirty="0">
                  <a:latin typeface="FangSong" panose="02010609060101010101" pitchFamily="49" charset="-122"/>
                  <a:ea typeface="FangSong" panose="02010609060101010101" pitchFamily="49" charset="-122"/>
                </a:endParaRPr>
              </a:p>
              <a:p>
                <a:pPr algn="just">
                  <a:lnSpc>
                    <a:spcPct val="60000"/>
                  </a:lnSpc>
                </a:pPr>
                <a:r>
                  <a:rPr lang="en-US" sz="1400" b="1" dirty="0">
                    <a:effectLst/>
                    <a:latin typeface="FangSong" panose="02010609060101010101" pitchFamily="49" charset="-122"/>
                    <a:ea typeface="FangSong" panose="02010609060101010101" pitchFamily="49" charset="-122"/>
                    <a:cs typeface="Times New Roman" panose="02020603050405020304" pitchFamily="18" charset="0"/>
                  </a:rPr>
                  <a:t>DIANA2</a:t>
                </a:r>
              </a:p>
              <a:p>
                <a:pPr marL="742950" lvl="1" indent="-285750" algn="just">
                  <a:lnSpc>
                    <a:spcPct val="60000"/>
                  </a:lnSpc>
                  <a:buFont typeface="Wingdings" panose="05000000000000000000" pitchFamily="2" charset="2"/>
                  <a:buChar char="q"/>
                </a:pPr>
                <a:r>
                  <a:rPr lang="en-US" sz="1400" dirty="0">
                    <a:latin typeface="FangSong" panose="02010609060101010101" pitchFamily="49" charset="-122"/>
                    <a:ea typeface="FangSong" panose="02010609060101010101" pitchFamily="49" charset="-122"/>
                    <a:cs typeface="Times New Roman" panose="02020603050405020304" pitchFamily="18" charset="0"/>
                  </a:rPr>
                  <a:t>D</a:t>
                </a:r>
                <a:r>
                  <a:rPr lang="en-US" sz="1400" dirty="0">
                    <a:effectLst/>
                    <a:latin typeface="FangSong" panose="02010609060101010101" pitchFamily="49" charset="-122"/>
                    <a:ea typeface="FangSong" panose="02010609060101010101" pitchFamily="49" charset="-122"/>
                    <a:cs typeface="Times New Roman" panose="02020603050405020304" pitchFamily="18" charset="0"/>
                  </a:rPr>
                  <a:t>etect and characterize the high volatility organics</a:t>
                </a:r>
                <a:endParaRPr lang="it-IT" sz="1400" dirty="0">
                  <a:latin typeface="FangSong" panose="02010609060101010101" pitchFamily="49" charset="-122"/>
                  <a:ea typeface="FangSong" panose="02010609060101010101" pitchFamily="49" charset="-122"/>
                </a:endParaRPr>
              </a:p>
              <a:p>
                <a:pPr marL="285750" indent="-285750" algn="just">
                  <a:buFont typeface="Arial" panose="020B0604020202020204" pitchFamily="34" charset="0"/>
                  <a:buChar char="•"/>
                </a:pPr>
                <a:endParaRPr lang="en-US" sz="1400" dirty="0">
                  <a:latin typeface="FangSong" panose="02010609060101010101" pitchFamily="49" charset="-122"/>
                  <a:ea typeface="FangSong" panose="02010609060101010101" pitchFamily="49" charset="-122"/>
                  <a:cs typeface="Arial" panose="020B0604020202020204" pitchFamily="34" charset="0"/>
                </a:endParaRPr>
              </a:p>
              <a:p>
                <a:pPr algn="just"/>
                <a:endParaRPr lang="it-IT" sz="1400" dirty="0">
                  <a:latin typeface="FangSong" panose="02010609060101010101" pitchFamily="49" charset="-122"/>
                  <a:ea typeface="FangSong" panose="02010609060101010101" pitchFamily="49" charset="-122"/>
                  <a:cs typeface="Arial" panose="020B0604020202020204" pitchFamily="34" charset="0"/>
                </a:endParaRPr>
              </a:p>
              <a:p>
                <a:pPr algn="just"/>
                <a:endParaRPr lang="en-US" sz="1400" dirty="0">
                  <a:latin typeface="FangSong" panose="02010609060101010101" pitchFamily="49" charset="-122"/>
                  <a:ea typeface="FangSong" panose="02010609060101010101" pitchFamily="49" charset="-122"/>
                </a:endParaRPr>
              </a:p>
              <a:p>
                <a:endParaRPr lang="en-NL" sz="1400" dirty="0">
                  <a:latin typeface="FangSong" panose="02010609060101010101" pitchFamily="49" charset="-122"/>
                  <a:ea typeface="FangSong" panose="02010609060101010101" pitchFamily="49" charset="-122"/>
                </a:endParaRPr>
              </a:p>
            </p:txBody>
          </p:sp>
        </mc:Choice>
        <mc:Fallback xmlns="">
          <p:sp>
            <p:nvSpPr>
              <p:cNvPr id="3" name="Sottotitolo 2">
                <a:extLst>
                  <a:ext uri="{FF2B5EF4-FFF2-40B4-BE49-F238E27FC236}">
                    <a16:creationId xmlns:a16="http://schemas.microsoft.com/office/drawing/2014/main" id="{29526BAD-7498-4478-84E7-FBF40BB2F1AF}"/>
                  </a:ext>
                </a:extLst>
              </p:cNvPr>
              <p:cNvSpPr>
                <a:spLocks noGrp="1" noRot="1" noChangeAspect="1" noMove="1" noResize="1" noEditPoints="1" noAdjustHandles="1" noChangeArrowheads="1" noChangeShapeType="1" noTextEdit="1"/>
              </p:cNvSpPr>
              <p:nvPr>
                <p:ph type="subTitle" idx="1"/>
              </p:nvPr>
            </p:nvSpPr>
            <p:spPr>
              <a:xfrm>
                <a:off x="3406588" y="1952370"/>
                <a:ext cx="4671223" cy="4744265"/>
              </a:xfrm>
              <a:blipFill>
                <a:blip r:embed="rId2"/>
                <a:stretch>
                  <a:fillRect l="-392" t="-513" r="-392"/>
                </a:stretch>
              </a:blipFill>
            </p:spPr>
            <p:txBody>
              <a:bodyPr/>
              <a:lstStyle/>
              <a:p>
                <a:r>
                  <a:rPr lang="it-IT">
                    <a:noFill/>
                  </a:rPr>
                  <a:t> </a:t>
                </a:r>
              </a:p>
            </p:txBody>
          </p:sp>
        </mc:Fallback>
      </mc:AlternateContent>
      <p:sp>
        <p:nvSpPr>
          <p:cNvPr id="4" name="Titolo 1">
            <a:extLst>
              <a:ext uri="{FF2B5EF4-FFF2-40B4-BE49-F238E27FC236}">
                <a16:creationId xmlns:a16="http://schemas.microsoft.com/office/drawing/2014/main" id="{F567A2FC-8BCF-4FE9-98C9-0C48DDE00C8F}"/>
              </a:ext>
            </a:extLst>
          </p:cNvPr>
          <p:cNvSpPr txBox="1">
            <a:spLocks/>
          </p:cNvSpPr>
          <p:nvPr/>
        </p:nvSpPr>
        <p:spPr>
          <a:xfrm>
            <a:off x="0" y="896819"/>
            <a:ext cx="12191999" cy="99247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900" b="1" dirty="0">
                <a:latin typeface="FangSong" panose="02010609060101010101" pitchFamily="49" charset="-122"/>
                <a:ea typeface="FangSong" panose="02010609060101010101" pitchFamily="49" charset="-122"/>
              </a:rPr>
              <a:t>DIANA instrument for Tianwen-2 Mission </a:t>
            </a:r>
          </a:p>
          <a:p>
            <a:r>
              <a:rPr lang="it-IT" sz="1200" b="1" u="sng" dirty="0">
                <a:latin typeface="FangSong" panose="02010609060101010101" pitchFamily="49" charset="-122"/>
                <a:ea typeface="FangSong" panose="02010609060101010101" pitchFamily="49" charset="-122"/>
              </a:rPr>
              <a:t>PI: Ernesto Palomba</a:t>
            </a:r>
            <a:r>
              <a:rPr lang="en-US" sz="1200" b="1" u="sng" dirty="0">
                <a:latin typeface="FangSong" panose="02010609060101010101" pitchFamily="49" charset="-122"/>
                <a:ea typeface="FangSong" panose="02010609060101010101" pitchFamily="49" charset="-122"/>
              </a:rPr>
              <a:t> </a:t>
            </a:r>
            <a:br>
              <a:rPr lang="en-US" sz="1200" b="1" dirty="0">
                <a:latin typeface="FangSong" panose="02010609060101010101" pitchFamily="49" charset="-122"/>
                <a:ea typeface="FangSong" panose="02010609060101010101" pitchFamily="49" charset="-122"/>
              </a:rPr>
            </a:br>
            <a:endParaRPr lang="en-NL" sz="1200" b="1" u="sng" dirty="0">
              <a:latin typeface="FangSong" panose="02010609060101010101" pitchFamily="49" charset="-122"/>
              <a:ea typeface="FangSong" panose="02010609060101010101" pitchFamily="49" charset="-122"/>
            </a:endParaRPr>
          </a:p>
        </p:txBody>
      </p:sp>
      <p:pic>
        <p:nvPicPr>
          <p:cNvPr id="6" name="Immagine 5">
            <a:extLst>
              <a:ext uri="{FF2B5EF4-FFF2-40B4-BE49-F238E27FC236}">
                <a16:creationId xmlns:a16="http://schemas.microsoft.com/office/drawing/2014/main" id="{E176E465-E225-43CD-9272-292730670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13" y="-96619"/>
            <a:ext cx="1875934" cy="1244984"/>
          </a:xfrm>
          <a:prstGeom prst="rect">
            <a:avLst/>
          </a:prstGeom>
        </p:spPr>
      </p:pic>
      <p:sp>
        <p:nvSpPr>
          <p:cNvPr id="20" name="Rettangolo 19">
            <a:extLst>
              <a:ext uri="{FF2B5EF4-FFF2-40B4-BE49-F238E27FC236}">
                <a16:creationId xmlns:a16="http://schemas.microsoft.com/office/drawing/2014/main" id="{2202A074-2F9E-45A3-B76C-6D51AE45876C}"/>
              </a:ext>
            </a:extLst>
          </p:cNvPr>
          <p:cNvSpPr/>
          <p:nvPr/>
        </p:nvSpPr>
        <p:spPr>
          <a:xfrm>
            <a:off x="26328" y="2005178"/>
            <a:ext cx="3138213" cy="1622817"/>
          </a:xfrm>
          <a:prstGeom prst="rect">
            <a:avLst/>
          </a:prstGeom>
        </p:spPr>
        <p:txBody>
          <a:bodyPr wrap="square">
            <a:spAutoFit/>
          </a:bodyPr>
          <a:lstStyle/>
          <a:p>
            <a:pPr>
              <a:lnSpc>
                <a:spcPct val="120000"/>
              </a:lnSpc>
            </a:pPr>
            <a:r>
              <a:rPr lang="en-GB" sz="1400" b="1" dirty="0">
                <a:solidFill>
                  <a:srgbClr val="C00000"/>
                </a:solidFill>
                <a:latin typeface="FangSong" panose="02010609060101010101" pitchFamily="49" charset="-122"/>
                <a:ea typeface="FangSong" panose="02010609060101010101" pitchFamily="49" charset="-122"/>
              </a:rPr>
              <a:t>Tianwen-2 Launch: </a:t>
            </a:r>
            <a:r>
              <a:rPr lang="en-GB" sz="1400" dirty="0">
                <a:latin typeface="FangSong" panose="02010609060101010101" pitchFamily="49" charset="-122"/>
                <a:ea typeface="FangSong" panose="02010609060101010101" pitchFamily="49" charset="-122"/>
              </a:rPr>
              <a:t>May 2025</a:t>
            </a:r>
          </a:p>
          <a:p>
            <a:pPr>
              <a:lnSpc>
                <a:spcPct val="120000"/>
              </a:lnSpc>
            </a:pPr>
            <a:r>
              <a:rPr lang="en-GB" sz="1400" b="1" dirty="0">
                <a:solidFill>
                  <a:srgbClr val="C00000"/>
                </a:solidFill>
                <a:latin typeface="FangSong" panose="02010609060101010101" pitchFamily="49" charset="-122"/>
                <a:ea typeface="FangSong" panose="02010609060101010101" pitchFamily="49" charset="-122"/>
              </a:rPr>
              <a:t>Target: </a:t>
            </a:r>
            <a:r>
              <a:rPr lang="it-IT" sz="1400" b="0" i="0" dirty="0">
                <a:solidFill>
                  <a:srgbClr val="101418"/>
                </a:solidFill>
                <a:effectLst/>
                <a:latin typeface="FangSong" panose="02010609060101010101" pitchFamily="49" charset="-122"/>
                <a:ea typeface="FangSong" panose="02010609060101010101" pitchFamily="49" charset="-122"/>
              </a:rPr>
              <a:t>469219 Kamo’oalewa</a:t>
            </a:r>
          </a:p>
          <a:p>
            <a:pPr>
              <a:lnSpc>
                <a:spcPct val="120000"/>
              </a:lnSpc>
            </a:pPr>
            <a:r>
              <a:rPr lang="en-GB" sz="1400" dirty="0">
                <a:latin typeface="FangSong" panose="02010609060101010101" pitchFamily="49" charset="-122"/>
                <a:ea typeface="FangSong" panose="02010609060101010101" pitchFamily="49" charset="-122"/>
              </a:rPr>
              <a:t>&amp; 311P/PANSTARRS</a:t>
            </a:r>
          </a:p>
          <a:p>
            <a:pPr>
              <a:lnSpc>
                <a:spcPct val="120000"/>
              </a:lnSpc>
            </a:pPr>
            <a:r>
              <a:rPr lang="en-GB" sz="1400" b="1" dirty="0">
                <a:solidFill>
                  <a:srgbClr val="C00000"/>
                </a:solidFill>
                <a:latin typeface="FangSong" panose="02010609060101010101" pitchFamily="49" charset="-122"/>
                <a:ea typeface="FangSong" panose="02010609060101010101" pitchFamily="49" charset="-122"/>
              </a:rPr>
              <a:t>Asteroid rendezvous:</a:t>
            </a:r>
            <a:r>
              <a:rPr lang="en-GB" sz="1400" dirty="0">
                <a:solidFill>
                  <a:srgbClr val="C00000"/>
                </a:solidFill>
                <a:latin typeface="FangSong" panose="02010609060101010101" pitchFamily="49" charset="-122"/>
                <a:ea typeface="FangSong" panose="02010609060101010101" pitchFamily="49" charset="-122"/>
              </a:rPr>
              <a:t> </a:t>
            </a:r>
            <a:r>
              <a:rPr lang="en-GB" sz="1400" dirty="0">
                <a:latin typeface="FangSong" panose="02010609060101010101" pitchFamily="49" charset="-122"/>
                <a:ea typeface="FangSong" panose="02010609060101010101" pitchFamily="49" charset="-122"/>
              </a:rPr>
              <a:t>2026</a:t>
            </a:r>
          </a:p>
          <a:p>
            <a:pPr>
              <a:lnSpc>
                <a:spcPct val="120000"/>
              </a:lnSpc>
            </a:pPr>
            <a:r>
              <a:rPr lang="en-GB" sz="1400" b="1" dirty="0">
                <a:solidFill>
                  <a:srgbClr val="C00000"/>
                </a:solidFill>
                <a:latin typeface="FangSong" panose="02010609060101010101" pitchFamily="49" charset="-122"/>
                <a:ea typeface="FangSong" panose="02010609060101010101" pitchFamily="49" charset="-122"/>
              </a:rPr>
              <a:t>Sample return &amp; Earth Flyby</a:t>
            </a:r>
            <a:r>
              <a:rPr lang="en-GB" sz="1400" dirty="0">
                <a:solidFill>
                  <a:srgbClr val="C00000"/>
                </a:solidFill>
                <a:latin typeface="FangSong" panose="02010609060101010101" pitchFamily="49" charset="-122"/>
                <a:ea typeface="FangSong" panose="02010609060101010101" pitchFamily="49" charset="-122"/>
              </a:rPr>
              <a:t>: </a:t>
            </a:r>
            <a:r>
              <a:rPr lang="it-IT" sz="1400" dirty="0">
                <a:latin typeface="FangSong" panose="02010609060101010101" pitchFamily="49" charset="-122"/>
                <a:ea typeface="FangSong" panose="02010609060101010101" pitchFamily="49" charset="-122"/>
                <a:cs typeface="Arial" panose="020B0604020202020204" pitchFamily="34" charset="0"/>
              </a:rPr>
              <a:t>2027</a:t>
            </a:r>
            <a:endParaRPr lang="en-GB" sz="1400" dirty="0">
              <a:latin typeface="FangSong" panose="02010609060101010101" pitchFamily="49" charset="-122"/>
              <a:ea typeface="FangSong" panose="02010609060101010101" pitchFamily="49" charset="-122"/>
            </a:endParaRPr>
          </a:p>
          <a:p>
            <a:pPr>
              <a:lnSpc>
                <a:spcPct val="120000"/>
              </a:lnSpc>
            </a:pPr>
            <a:r>
              <a:rPr lang="en-GB" sz="1400" b="1" dirty="0">
                <a:solidFill>
                  <a:srgbClr val="C00000"/>
                </a:solidFill>
                <a:latin typeface="FangSong" panose="02010609060101010101" pitchFamily="49" charset="-122"/>
                <a:ea typeface="FangSong" panose="02010609060101010101" pitchFamily="49" charset="-122"/>
              </a:rPr>
              <a:t>Comet rendezvous:</a:t>
            </a:r>
            <a:r>
              <a:rPr lang="en-GB" sz="1400" dirty="0">
                <a:solidFill>
                  <a:srgbClr val="C00000"/>
                </a:solidFill>
                <a:latin typeface="FangSong" panose="02010609060101010101" pitchFamily="49" charset="-122"/>
                <a:ea typeface="FangSong" panose="02010609060101010101" pitchFamily="49" charset="-122"/>
              </a:rPr>
              <a:t> </a:t>
            </a:r>
            <a:r>
              <a:rPr lang="en-GB" sz="1400" dirty="0">
                <a:latin typeface="FangSong" panose="02010609060101010101" pitchFamily="49" charset="-122"/>
                <a:ea typeface="FangSong" panose="02010609060101010101" pitchFamily="49" charset="-122"/>
              </a:rPr>
              <a:t>2035</a:t>
            </a:r>
          </a:p>
        </p:txBody>
      </p:sp>
      <p:sp>
        <p:nvSpPr>
          <p:cNvPr id="21" name="Rettangolo 20">
            <a:extLst>
              <a:ext uri="{FF2B5EF4-FFF2-40B4-BE49-F238E27FC236}">
                <a16:creationId xmlns:a16="http://schemas.microsoft.com/office/drawing/2014/main" id="{C6A3F877-BD7E-4AB3-8D0F-445C485AB789}"/>
              </a:ext>
            </a:extLst>
          </p:cNvPr>
          <p:cNvSpPr/>
          <p:nvPr/>
        </p:nvSpPr>
        <p:spPr>
          <a:xfrm>
            <a:off x="-1" y="4142683"/>
            <a:ext cx="3164541" cy="2341731"/>
          </a:xfrm>
          <a:prstGeom prst="rect">
            <a:avLst/>
          </a:prstGeom>
        </p:spPr>
        <p:txBody>
          <a:bodyPr wrap="square">
            <a:spAutoFit/>
          </a:bodyPr>
          <a:lstStyle/>
          <a:p>
            <a:pPr algn="just"/>
            <a:r>
              <a:rPr lang="en-GB" sz="1400" b="1" dirty="0">
                <a:latin typeface="FangSong" panose="02010609060101010101" pitchFamily="49" charset="-122"/>
                <a:ea typeface="FangSong" panose="02010609060101010101" pitchFamily="49" charset="-122"/>
              </a:rPr>
              <a:t>Tianwen-2 goals</a:t>
            </a:r>
            <a:r>
              <a:rPr lang="it-IT" sz="1400" dirty="0">
                <a:latin typeface="FangSong" panose="02010609060101010101" pitchFamily="49" charset="-122"/>
                <a:ea typeface="FangSong" panose="02010609060101010101" pitchFamily="49" charset="-122"/>
              </a:rPr>
              <a:t>:</a:t>
            </a:r>
          </a:p>
          <a:p>
            <a:pPr marL="285750" indent="-285750" algn="just">
              <a:lnSpc>
                <a:spcPct val="12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rPr>
              <a:t>Investigate the environments of the target asteroid and comet</a:t>
            </a:r>
          </a:p>
          <a:p>
            <a:pPr marL="285750" indent="-285750" algn="just">
              <a:lnSpc>
                <a:spcPct val="12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rPr>
              <a:t>Collect and return 100 g of asteroid regolith samples</a:t>
            </a:r>
          </a:p>
          <a:p>
            <a:pPr marL="285750" indent="-285750" algn="just">
              <a:lnSpc>
                <a:spcPct val="120000"/>
              </a:lnSpc>
              <a:buFont typeface="Arial" panose="020B0604020202020204" pitchFamily="34" charset="0"/>
              <a:buChar char="•"/>
            </a:pPr>
            <a:r>
              <a:rPr lang="en-US" sz="1400" dirty="0">
                <a:latin typeface="FangSong" panose="02010609060101010101" pitchFamily="49" charset="-122"/>
                <a:ea typeface="FangSong" panose="02010609060101010101" pitchFamily="49" charset="-122"/>
              </a:rPr>
              <a:t>Demonstrate the anchor-and-attach technology on the asteroid</a:t>
            </a:r>
            <a:endParaRPr lang="it-IT" sz="1400" dirty="0">
              <a:latin typeface="FangSong" panose="02010609060101010101" pitchFamily="49" charset="-122"/>
              <a:ea typeface="FangSong" panose="02010609060101010101" pitchFamily="49" charset="-122"/>
            </a:endParaRPr>
          </a:p>
        </p:txBody>
      </p:sp>
      <p:pic>
        <p:nvPicPr>
          <p:cNvPr id="26" name="Immagine 25">
            <a:extLst>
              <a:ext uri="{FF2B5EF4-FFF2-40B4-BE49-F238E27FC236}">
                <a16:creationId xmlns:a16="http://schemas.microsoft.com/office/drawing/2014/main" id="{68121F40-07FD-4F0B-A049-16DB62920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1701" y="50615"/>
            <a:ext cx="1025868" cy="753951"/>
          </a:xfrm>
          <a:prstGeom prst="rect">
            <a:avLst/>
          </a:prstGeom>
        </p:spPr>
      </p:pic>
      <p:pic>
        <p:nvPicPr>
          <p:cNvPr id="28" name="Immagine 27">
            <a:extLst>
              <a:ext uri="{FF2B5EF4-FFF2-40B4-BE49-F238E27FC236}">
                <a16:creationId xmlns:a16="http://schemas.microsoft.com/office/drawing/2014/main" id="{68FFB687-CF61-40B1-944B-E952BE96B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301" y="-10101"/>
            <a:ext cx="1587693" cy="913741"/>
          </a:xfrm>
          <a:prstGeom prst="rect">
            <a:avLst/>
          </a:prstGeom>
        </p:spPr>
      </p:pic>
      <p:pic>
        <p:nvPicPr>
          <p:cNvPr id="5" name="Immagine 4">
            <a:extLst>
              <a:ext uri="{FF2B5EF4-FFF2-40B4-BE49-F238E27FC236}">
                <a16:creationId xmlns:a16="http://schemas.microsoft.com/office/drawing/2014/main" id="{F16B1918-812E-464E-A43E-A631B26CECA6}"/>
              </a:ext>
            </a:extLst>
          </p:cNvPr>
          <p:cNvPicPr>
            <a:picLocks noChangeAspect="1"/>
          </p:cNvPicPr>
          <p:nvPr/>
        </p:nvPicPr>
        <p:blipFill>
          <a:blip r:embed="rId6"/>
          <a:stretch>
            <a:fillRect/>
          </a:stretch>
        </p:blipFill>
        <p:spPr>
          <a:xfrm>
            <a:off x="1894934" y="64823"/>
            <a:ext cx="1714649" cy="922100"/>
          </a:xfrm>
          <a:prstGeom prst="rect">
            <a:avLst/>
          </a:prstGeom>
        </p:spPr>
      </p:pic>
      <p:pic>
        <p:nvPicPr>
          <p:cNvPr id="8" name="Immagine 7">
            <a:extLst>
              <a:ext uri="{FF2B5EF4-FFF2-40B4-BE49-F238E27FC236}">
                <a16:creationId xmlns:a16="http://schemas.microsoft.com/office/drawing/2014/main" id="{62D93C08-AA3A-45D6-AFF0-1516DE571497}"/>
              </a:ext>
            </a:extLst>
          </p:cNvPr>
          <p:cNvPicPr>
            <a:picLocks noChangeAspect="1"/>
          </p:cNvPicPr>
          <p:nvPr/>
        </p:nvPicPr>
        <p:blipFill>
          <a:blip r:embed="rId7"/>
          <a:stretch>
            <a:fillRect/>
          </a:stretch>
        </p:blipFill>
        <p:spPr>
          <a:xfrm>
            <a:off x="11134164" y="26230"/>
            <a:ext cx="834685" cy="844803"/>
          </a:xfrm>
          <a:prstGeom prst="rect">
            <a:avLst/>
          </a:prstGeom>
        </p:spPr>
      </p:pic>
      <p:sp>
        <p:nvSpPr>
          <p:cNvPr id="33" name="CasellaDiTesto 32">
            <a:extLst>
              <a:ext uri="{FF2B5EF4-FFF2-40B4-BE49-F238E27FC236}">
                <a16:creationId xmlns:a16="http://schemas.microsoft.com/office/drawing/2014/main" id="{EA8572BE-8790-4350-A6E4-B7D8442F7AD3}"/>
              </a:ext>
            </a:extLst>
          </p:cNvPr>
          <p:cNvSpPr txBox="1"/>
          <p:nvPr/>
        </p:nvSpPr>
        <p:spPr>
          <a:xfrm>
            <a:off x="8851827" y="4985784"/>
            <a:ext cx="1904334" cy="261610"/>
          </a:xfrm>
          <a:prstGeom prst="rect">
            <a:avLst/>
          </a:prstGeom>
          <a:noFill/>
        </p:spPr>
        <p:txBody>
          <a:bodyPr wrap="square">
            <a:spAutoFit/>
          </a:bodyPr>
          <a:lstStyle/>
          <a:p>
            <a:pPr algn="ctr"/>
            <a:r>
              <a:rPr lang="en-GB" sz="1100" dirty="0">
                <a:effectLst/>
                <a:latin typeface="FangSong" panose="02010609060101010101" pitchFamily="49" charset="-122"/>
                <a:ea typeface="FangSong" panose="02010609060101010101" pitchFamily="49" charset="-122"/>
                <a:cs typeface="Times New Roman" panose="02020603050405020304" pitchFamily="18" charset="0"/>
              </a:rPr>
              <a:t>DIANA FM Sensor Heads</a:t>
            </a:r>
            <a:endParaRPr lang="it-IT" sz="1100" dirty="0">
              <a:latin typeface="FangSong" panose="02010609060101010101" pitchFamily="49" charset="-122"/>
              <a:ea typeface="FangSong" panose="02010609060101010101" pitchFamily="49" charset="-122"/>
              <a:cs typeface="Times New Roman" panose="02020603050405020304" pitchFamily="18" charset="0"/>
            </a:endParaRPr>
          </a:p>
        </p:txBody>
      </p:sp>
      <p:grpSp>
        <p:nvGrpSpPr>
          <p:cNvPr id="10" name="Gruppo 9">
            <a:extLst>
              <a:ext uri="{FF2B5EF4-FFF2-40B4-BE49-F238E27FC236}">
                <a16:creationId xmlns:a16="http://schemas.microsoft.com/office/drawing/2014/main" id="{AD3BCC60-F3CB-4930-A80E-AA4D77821973}"/>
              </a:ext>
            </a:extLst>
          </p:cNvPr>
          <p:cNvGrpSpPr/>
          <p:nvPr/>
        </p:nvGrpSpPr>
        <p:grpSpPr>
          <a:xfrm>
            <a:off x="8107042" y="2882727"/>
            <a:ext cx="3393904" cy="1947811"/>
            <a:chOff x="8534400" y="3429000"/>
            <a:chExt cx="3393904" cy="1947811"/>
          </a:xfrm>
        </p:grpSpPr>
        <p:pic>
          <p:nvPicPr>
            <p:cNvPr id="32" name="Immagine 31">
              <a:extLst>
                <a:ext uri="{FF2B5EF4-FFF2-40B4-BE49-F238E27FC236}">
                  <a16:creationId xmlns:a16="http://schemas.microsoft.com/office/drawing/2014/main" id="{F39194F7-C8F0-48BC-BC8C-23EF6A95D46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534400" y="3429000"/>
              <a:ext cx="3393904" cy="1947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CasellaDiTesto 33">
              <a:extLst>
                <a:ext uri="{FF2B5EF4-FFF2-40B4-BE49-F238E27FC236}">
                  <a16:creationId xmlns:a16="http://schemas.microsoft.com/office/drawing/2014/main" id="{8534A0BE-3445-477B-BA78-348ED560E08B}"/>
                </a:ext>
              </a:extLst>
            </p:cNvPr>
            <p:cNvSpPr txBox="1"/>
            <p:nvPr/>
          </p:nvSpPr>
          <p:spPr>
            <a:xfrm>
              <a:off x="8788672" y="3587938"/>
              <a:ext cx="981025" cy="276999"/>
            </a:xfrm>
            <a:prstGeom prst="rect">
              <a:avLst/>
            </a:prstGeom>
            <a:noFill/>
          </p:spPr>
          <p:txBody>
            <a:bodyPr wrap="square">
              <a:spAutoFit/>
            </a:bodyPr>
            <a:lstStyle/>
            <a:p>
              <a:pPr algn="ctr"/>
              <a:r>
                <a:rPr lang="en-US" sz="1200" dirty="0">
                  <a:solidFill>
                    <a:srgbClr val="C00000"/>
                  </a:solidFill>
                  <a:latin typeface="Times New Roman" panose="02020603050405020304" pitchFamily="18" charset="0"/>
                  <a:cs typeface="Times New Roman" panose="02020603050405020304" pitchFamily="18" charset="0"/>
                </a:rPr>
                <a:t>DIANA1</a:t>
              </a:r>
              <a:endParaRPr lang="it-IT" sz="1200" dirty="0">
                <a:solidFill>
                  <a:srgbClr val="C00000"/>
                </a:solidFill>
              </a:endParaRPr>
            </a:p>
          </p:txBody>
        </p:sp>
        <p:sp>
          <p:nvSpPr>
            <p:cNvPr id="35" name="CasellaDiTesto 34">
              <a:extLst>
                <a:ext uri="{FF2B5EF4-FFF2-40B4-BE49-F238E27FC236}">
                  <a16:creationId xmlns:a16="http://schemas.microsoft.com/office/drawing/2014/main" id="{292E08E4-BCC8-47FE-B6C4-686D33C7DAE6}"/>
                </a:ext>
              </a:extLst>
            </p:cNvPr>
            <p:cNvSpPr txBox="1"/>
            <p:nvPr/>
          </p:nvSpPr>
          <p:spPr>
            <a:xfrm>
              <a:off x="10580497" y="3587939"/>
              <a:ext cx="981025" cy="276999"/>
            </a:xfrm>
            <a:prstGeom prst="rect">
              <a:avLst/>
            </a:prstGeom>
            <a:noFill/>
          </p:spPr>
          <p:txBody>
            <a:bodyPr wrap="square">
              <a:spAutoFit/>
            </a:bodyPr>
            <a:lstStyle/>
            <a:p>
              <a:pPr algn="ctr"/>
              <a:r>
                <a:rPr lang="en-US" sz="1200" dirty="0">
                  <a:solidFill>
                    <a:srgbClr val="C00000"/>
                  </a:solidFill>
                  <a:latin typeface="Times New Roman" panose="02020603050405020304" pitchFamily="18" charset="0"/>
                  <a:cs typeface="Times New Roman" panose="02020603050405020304" pitchFamily="18" charset="0"/>
                </a:rPr>
                <a:t>DIANA2</a:t>
              </a:r>
              <a:endParaRPr lang="it-IT" sz="1200" dirty="0">
                <a:solidFill>
                  <a:srgbClr val="C00000"/>
                </a:solidFill>
              </a:endParaRPr>
            </a:p>
          </p:txBody>
        </p:sp>
      </p:grpSp>
      <p:sp>
        <p:nvSpPr>
          <p:cNvPr id="2" name="CasellaDiTesto 1">
            <a:extLst>
              <a:ext uri="{FF2B5EF4-FFF2-40B4-BE49-F238E27FC236}">
                <a16:creationId xmlns:a16="http://schemas.microsoft.com/office/drawing/2014/main" id="{488A344E-73D3-BA45-C910-95C42480319C}"/>
              </a:ext>
            </a:extLst>
          </p:cNvPr>
          <p:cNvSpPr txBox="1"/>
          <p:nvPr/>
        </p:nvSpPr>
        <p:spPr>
          <a:xfrm>
            <a:off x="8577572" y="6515301"/>
            <a:ext cx="3259098" cy="369332"/>
          </a:xfrm>
          <a:prstGeom prst="rect">
            <a:avLst/>
          </a:prstGeom>
          <a:noFill/>
        </p:spPr>
        <p:txBody>
          <a:bodyPr wrap="none" rtlCol="0">
            <a:spAutoFit/>
          </a:bodyPr>
          <a:lstStyle/>
          <a:p>
            <a:pPr algn="ctr"/>
            <a:r>
              <a:rPr lang="it-IT" i="1" dirty="0"/>
              <a:t>Andrea Longobardo, INAF-IAPS</a:t>
            </a:r>
            <a:endParaRPr lang="en-US" i="1" dirty="0"/>
          </a:p>
        </p:txBody>
      </p:sp>
    </p:spTree>
    <p:extLst>
      <p:ext uri="{BB962C8B-B14F-4D97-AF65-F5344CB8AC3E}">
        <p14:creationId xmlns:p14="http://schemas.microsoft.com/office/powerpoint/2010/main" val="3414098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67E823-6972-419F-91B7-064482F1DF18}"/>
              </a:ext>
            </a:extLst>
          </p:cNvPr>
          <p:cNvSpPr>
            <a:spLocks noGrp="1"/>
          </p:cNvSpPr>
          <p:nvPr>
            <p:ph type="ctrTitle"/>
          </p:nvPr>
        </p:nvSpPr>
        <p:spPr>
          <a:xfrm>
            <a:off x="237473" y="216688"/>
            <a:ext cx="12191999" cy="1203578"/>
          </a:xfrm>
        </p:spPr>
        <p:txBody>
          <a:bodyPr>
            <a:normAutofit/>
          </a:bodyPr>
          <a:lstStyle/>
          <a:p>
            <a:r>
              <a:rPr lang="en-US" sz="4000" b="1" dirty="0"/>
              <a:t>   DESTINY + </a:t>
            </a:r>
            <a:r>
              <a:rPr lang="it-IT" sz="2400" b="1" i="1" dirty="0"/>
              <a:t>(PRIN INAF: PI. Ernesto Palomba)</a:t>
            </a:r>
            <a:br>
              <a:rPr lang="en-US" sz="2200" dirty="0"/>
            </a:br>
            <a:r>
              <a:rPr lang="it-IT" sz="2400" b="1" i="1" dirty="0"/>
              <a:t>Origine ed evoluzione dei pianeti, satelliti e piccoli corpi</a:t>
            </a:r>
            <a:endParaRPr lang="en-NL" b="1" i="1" u="sng" dirty="0"/>
          </a:p>
        </p:txBody>
      </p:sp>
      <p:sp>
        <p:nvSpPr>
          <p:cNvPr id="3" name="Sottotitolo 2">
            <a:extLst>
              <a:ext uri="{FF2B5EF4-FFF2-40B4-BE49-F238E27FC236}">
                <a16:creationId xmlns:a16="http://schemas.microsoft.com/office/drawing/2014/main" id="{8A7435EF-1F35-4965-98F7-9F90E97E5FD5}"/>
              </a:ext>
            </a:extLst>
          </p:cNvPr>
          <p:cNvSpPr>
            <a:spLocks noGrp="1"/>
          </p:cNvSpPr>
          <p:nvPr>
            <p:ph type="subTitle" idx="1"/>
          </p:nvPr>
        </p:nvSpPr>
        <p:spPr>
          <a:xfrm>
            <a:off x="336223" y="2426214"/>
            <a:ext cx="11673525" cy="4211441"/>
          </a:xfrm>
        </p:spPr>
        <p:txBody>
          <a:bodyPr>
            <a:normAutofit/>
          </a:bodyPr>
          <a:lstStyle/>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it-IT" sz="1400" dirty="0"/>
          </a:p>
          <a:p>
            <a:pPr algn="just"/>
            <a:endParaRPr lang="en-NL" sz="1400" dirty="0"/>
          </a:p>
        </p:txBody>
      </p:sp>
      <p:pic>
        <p:nvPicPr>
          <p:cNvPr id="5" name="Immagine 4">
            <a:extLst>
              <a:ext uri="{FF2B5EF4-FFF2-40B4-BE49-F238E27FC236}">
                <a16:creationId xmlns:a16="http://schemas.microsoft.com/office/drawing/2014/main" id="{7AFCE19B-3CE8-4F8A-AB60-87C533D625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388"/>
            <a:ext cx="1498862" cy="994737"/>
          </a:xfrm>
          <a:prstGeom prst="rect">
            <a:avLst/>
          </a:prstGeom>
        </p:spPr>
      </p:pic>
      <p:pic>
        <p:nvPicPr>
          <p:cNvPr id="1032" name="Picture 8" descr="File:Jaxa logo.svg - Wikipedia">
            <a:extLst>
              <a:ext uri="{FF2B5EF4-FFF2-40B4-BE49-F238E27FC236}">
                <a16:creationId xmlns:a16="http://schemas.microsoft.com/office/drawing/2014/main" id="{5ADE5B3F-FF17-491E-8FC1-8DD4A30F09D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89741" y="0"/>
            <a:ext cx="1154188" cy="718457"/>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72696C9A-48D0-464C-B7FF-63BBBEDD5BAF}"/>
              </a:ext>
            </a:extLst>
          </p:cNvPr>
          <p:cNvSpPr/>
          <p:nvPr/>
        </p:nvSpPr>
        <p:spPr>
          <a:xfrm>
            <a:off x="593132" y="1375268"/>
            <a:ext cx="11367247" cy="923330"/>
          </a:xfrm>
          <a:prstGeom prst="rect">
            <a:avLst/>
          </a:prstGeom>
        </p:spPr>
        <p:txBody>
          <a:bodyPr wrap="square">
            <a:spAutoFit/>
          </a:bodyPr>
          <a:lstStyle/>
          <a:p>
            <a:r>
              <a:rPr lang="it-IT" dirty="0"/>
              <a:t>La missione DESTINY+/JAXA sarà lanciata nel 2028 e il flyby dell'asteroide </a:t>
            </a:r>
            <a:r>
              <a:rPr lang="it-IT" dirty="0" err="1"/>
              <a:t>Phaethon</a:t>
            </a:r>
            <a:r>
              <a:rPr lang="it-IT" dirty="0"/>
              <a:t> avverrà nel 2030. Inoltre, il team di DESTINY+ sta valutando il flyby di diversi piccoli corpi celesti, tra cui l'asteroide </a:t>
            </a:r>
            <a:r>
              <a:rPr lang="it-IT" dirty="0" err="1"/>
              <a:t>Apophis</a:t>
            </a:r>
            <a:r>
              <a:rPr lang="it-IT" dirty="0"/>
              <a:t> (RAMSES/ESA), che dovrebbe passare nell'orbita geostazionaria nel 2029.</a:t>
            </a:r>
          </a:p>
        </p:txBody>
      </p:sp>
      <p:sp>
        <p:nvSpPr>
          <p:cNvPr id="8" name="Rettangolo 7">
            <a:extLst>
              <a:ext uri="{FF2B5EF4-FFF2-40B4-BE49-F238E27FC236}">
                <a16:creationId xmlns:a16="http://schemas.microsoft.com/office/drawing/2014/main" id="{8F3632FC-679D-4608-B0A8-B2289AFCD3E1}"/>
              </a:ext>
            </a:extLst>
          </p:cNvPr>
          <p:cNvSpPr/>
          <p:nvPr/>
        </p:nvSpPr>
        <p:spPr>
          <a:xfrm>
            <a:off x="4341664" y="4619038"/>
            <a:ext cx="7458636" cy="2031325"/>
          </a:xfrm>
          <a:prstGeom prst="rect">
            <a:avLst/>
          </a:prstGeom>
        </p:spPr>
        <p:txBody>
          <a:bodyPr wrap="square">
            <a:spAutoFit/>
          </a:bodyPr>
          <a:lstStyle/>
          <a:p>
            <a:r>
              <a:rPr lang="it-IT" dirty="0"/>
              <a:t>Attività previste: </a:t>
            </a:r>
          </a:p>
          <a:p>
            <a:pPr marL="285750" indent="-285750">
              <a:buFont typeface="Arial" panose="020B0604020202020204" pitchFamily="34" charset="0"/>
              <a:buChar char="•"/>
            </a:pPr>
            <a:r>
              <a:rPr lang="it-IT" dirty="0"/>
              <a:t>Simulazione delle condizioni di </a:t>
            </a:r>
            <a:r>
              <a:rPr lang="it-IT" dirty="0" err="1"/>
              <a:t>Phaethon</a:t>
            </a:r>
            <a:r>
              <a:rPr lang="it-IT" dirty="0"/>
              <a:t> al perielio, includendo il riscaldamento in vuoto ad alte temperature di materiali analoghi i quali mostrano differenze spettrali riconducibili alla superficie di </a:t>
            </a:r>
            <a:r>
              <a:rPr lang="it-IT" dirty="0" err="1"/>
              <a:t>Phaethon</a:t>
            </a:r>
            <a:r>
              <a:rPr lang="it-IT" dirty="0"/>
              <a:t>. </a:t>
            </a:r>
            <a:endParaRPr lang="it-IT" sz="1200" b="1" i="1" dirty="0"/>
          </a:p>
          <a:p>
            <a:pPr marL="285750" indent="-285750">
              <a:buFont typeface="Arial" panose="020B0604020202020204" pitchFamily="34" charset="0"/>
              <a:buChar char="•"/>
            </a:pPr>
            <a:r>
              <a:rPr lang="it-IT" dirty="0"/>
              <a:t>Partecipazione all’analisi dati acquisiti dalla camera MCAP </a:t>
            </a:r>
            <a:r>
              <a:rPr lang="it-IT" sz="1200" i="1" dirty="0"/>
              <a:t>(Co-I: Ernesto Palomba)</a:t>
            </a:r>
          </a:p>
          <a:p>
            <a:pPr marL="285750" indent="-285750">
              <a:buFont typeface="Arial" panose="020B0604020202020204" pitchFamily="34" charset="0"/>
              <a:buChar char="•"/>
            </a:pPr>
            <a:r>
              <a:rPr lang="it-IT" dirty="0"/>
              <a:t>Scoprire i misteri dell'asteroide attivo </a:t>
            </a:r>
            <a:r>
              <a:rPr lang="it-IT" dirty="0" err="1"/>
              <a:t>Phaethon</a:t>
            </a:r>
            <a:r>
              <a:rPr lang="it-IT" dirty="0"/>
              <a:t>, il corpo progenitore della pioggia di meteore </a:t>
            </a:r>
            <a:r>
              <a:rPr lang="it-IT" dirty="0" err="1"/>
              <a:t>Geminidi</a:t>
            </a:r>
            <a:endParaRPr lang="it-IT" dirty="0"/>
          </a:p>
        </p:txBody>
      </p:sp>
      <p:pic>
        <p:nvPicPr>
          <p:cNvPr id="9" name="Immagine 8">
            <a:extLst>
              <a:ext uri="{FF2B5EF4-FFF2-40B4-BE49-F238E27FC236}">
                <a16:creationId xmlns:a16="http://schemas.microsoft.com/office/drawing/2014/main" id="{BE4B678E-FBB7-4659-A79A-35091A75A713}"/>
              </a:ext>
            </a:extLst>
          </p:cNvPr>
          <p:cNvPicPr>
            <a:picLocks noChangeAspect="1"/>
          </p:cNvPicPr>
          <p:nvPr/>
        </p:nvPicPr>
        <p:blipFill>
          <a:blip r:embed="rId4"/>
          <a:stretch>
            <a:fillRect/>
          </a:stretch>
        </p:blipFill>
        <p:spPr>
          <a:xfrm>
            <a:off x="608322" y="2283272"/>
            <a:ext cx="2510663" cy="3940247"/>
          </a:xfrm>
          <a:prstGeom prst="rect">
            <a:avLst/>
          </a:prstGeom>
        </p:spPr>
      </p:pic>
      <p:pic>
        <p:nvPicPr>
          <p:cNvPr id="22" name="Immagine 21">
            <a:extLst>
              <a:ext uri="{FF2B5EF4-FFF2-40B4-BE49-F238E27FC236}">
                <a16:creationId xmlns:a16="http://schemas.microsoft.com/office/drawing/2014/main" id="{777B7407-2FE4-4DD0-B54E-9B560799E3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94466" y="88412"/>
            <a:ext cx="2955612" cy="825033"/>
          </a:xfrm>
          <a:prstGeom prst="rect">
            <a:avLst/>
          </a:prstGeom>
          <a:ln>
            <a:noFill/>
          </a:ln>
          <a:effectLst>
            <a:outerShdw blurRad="292100" dist="139700" dir="2700000" algn="tl" rotWithShape="0">
              <a:srgbClr val="333333">
                <a:alpha val="65000"/>
              </a:srgbClr>
            </a:outerShdw>
          </a:effectLst>
        </p:spPr>
      </p:pic>
      <p:pic>
        <p:nvPicPr>
          <p:cNvPr id="25" name="Immagine 24">
            <a:extLst>
              <a:ext uri="{FF2B5EF4-FFF2-40B4-BE49-F238E27FC236}">
                <a16:creationId xmlns:a16="http://schemas.microsoft.com/office/drawing/2014/main" id="{42776FC3-90E8-403C-8BF9-552B5F042FCC}"/>
              </a:ext>
            </a:extLst>
          </p:cNvPr>
          <p:cNvPicPr>
            <a:picLocks noChangeAspect="1"/>
          </p:cNvPicPr>
          <p:nvPr/>
        </p:nvPicPr>
        <p:blipFill rotWithShape="1">
          <a:blip r:embed="rId6"/>
          <a:srcRect t="1507"/>
          <a:stretch/>
        </p:blipFill>
        <p:spPr>
          <a:xfrm>
            <a:off x="4841673" y="2300204"/>
            <a:ext cx="2061545" cy="2057923"/>
          </a:xfrm>
          <a:prstGeom prst="rect">
            <a:avLst/>
          </a:prstGeom>
        </p:spPr>
      </p:pic>
      <p:pic>
        <p:nvPicPr>
          <p:cNvPr id="26" name="Immagine 25">
            <a:extLst>
              <a:ext uri="{FF2B5EF4-FFF2-40B4-BE49-F238E27FC236}">
                <a16:creationId xmlns:a16="http://schemas.microsoft.com/office/drawing/2014/main" id="{6D8B209C-C275-4E73-BC29-8A81097D33E8}"/>
              </a:ext>
            </a:extLst>
          </p:cNvPr>
          <p:cNvPicPr>
            <a:picLocks noChangeAspect="1"/>
          </p:cNvPicPr>
          <p:nvPr/>
        </p:nvPicPr>
        <p:blipFill rotWithShape="1">
          <a:blip r:embed="rId7"/>
          <a:srcRect l="1845" t="66051" r="2406"/>
          <a:stretch/>
        </p:blipFill>
        <p:spPr>
          <a:xfrm>
            <a:off x="7687133" y="2290117"/>
            <a:ext cx="3904861" cy="2094902"/>
          </a:xfrm>
          <a:prstGeom prst="rect">
            <a:avLst/>
          </a:prstGeom>
        </p:spPr>
      </p:pic>
      <p:sp>
        <p:nvSpPr>
          <p:cNvPr id="27" name="CasellaDiTesto 26">
            <a:extLst>
              <a:ext uri="{FF2B5EF4-FFF2-40B4-BE49-F238E27FC236}">
                <a16:creationId xmlns:a16="http://schemas.microsoft.com/office/drawing/2014/main" id="{0997B4FD-8CDA-4599-B428-B9A4E965EFA2}"/>
              </a:ext>
            </a:extLst>
          </p:cNvPr>
          <p:cNvSpPr txBox="1"/>
          <p:nvPr/>
        </p:nvSpPr>
        <p:spPr>
          <a:xfrm>
            <a:off x="4886602" y="4237586"/>
            <a:ext cx="1603756" cy="461665"/>
          </a:xfrm>
          <a:prstGeom prst="rect">
            <a:avLst/>
          </a:prstGeom>
          <a:noFill/>
        </p:spPr>
        <p:txBody>
          <a:bodyPr wrap="square">
            <a:spAutoFit/>
          </a:bodyPr>
          <a:lstStyle/>
          <a:p>
            <a:pPr algn="l"/>
            <a:endParaRPr lang="en-GB" sz="1200" dirty="0"/>
          </a:p>
          <a:p>
            <a:pPr marR="169870"/>
            <a:r>
              <a:rPr lang="en-GB" sz="1200" i="1" dirty="0" err="1"/>
              <a:t>Jewitt</a:t>
            </a:r>
            <a:r>
              <a:rPr lang="en-GB" sz="1200" i="1" dirty="0"/>
              <a:t> et al, 2013</a:t>
            </a:r>
          </a:p>
        </p:txBody>
      </p:sp>
      <p:sp>
        <p:nvSpPr>
          <p:cNvPr id="28" name="Rettangolo 27">
            <a:extLst>
              <a:ext uri="{FF2B5EF4-FFF2-40B4-BE49-F238E27FC236}">
                <a16:creationId xmlns:a16="http://schemas.microsoft.com/office/drawing/2014/main" id="{FD29D554-CEC1-40C5-B2C5-CCA16E747174}"/>
              </a:ext>
            </a:extLst>
          </p:cNvPr>
          <p:cNvSpPr/>
          <p:nvPr/>
        </p:nvSpPr>
        <p:spPr>
          <a:xfrm>
            <a:off x="7674758" y="4249881"/>
            <a:ext cx="1477777" cy="276999"/>
          </a:xfrm>
          <a:prstGeom prst="rect">
            <a:avLst/>
          </a:prstGeom>
        </p:spPr>
        <p:txBody>
          <a:bodyPr wrap="none">
            <a:spAutoFit/>
          </a:bodyPr>
          <a:lstStyle/>
          <a:p>
            <a:pPr marR="169870"/>
            <a:r>
              <a:rPr lang="it-IT" sz="1200" i="1" dirty="0"/>
              <a:t>Zhang et al., 2023</a:t>
            </a:r>
            <a:endParaRPr lang="en-GB" sz="1200" i="1" dirty="0"/>
          </a:p>
        </p:txBody>
      </p:sp>
      <p:sp>
        <p:nvSpPr>
          <p:cNvPr id="4" name="CasellaDiTesto 3">
            <a:extLst>
              <a:ext uri="{FF2B5EF4-FFF2-40B4-BE49-F238E27FC236}">
                <a16:creationId xmlns:a16="http://schemas.microsoft.com/office/drawing/2014/main" id="{BCF122D8-A649-2C7C-7768-55394B57CF3C}"/>
              </a:ext>
            </a:extLst>
          </p:cNvPr>
          <p:cNvSpPr txBox="1"/>
          <p:nvPr/>
        </p:nvSpPr>
        <p:spPr>
          <a:xfrm>
            <a:off x="8922760" y="6515301"/>
            <a:ext cx="2568717" cy="369332"/>
          </a:xfrm>
          <a:prstGeom prst="rect">
            <a:avLst/>
          </a:prstGeom>
          <a:noFill/>
        </p:spPr>
        <p:txBody>
          <a:bodyPr wrap="none" rtlCol="0">
            <a:spAutoFit/>
          </a:bodyPr>
          <a:lstStyle/>
          <a:p>
            <a:pPr algn="ctr"/>
            <a:r>
              <a:rPr lang="it-IT" i="1" dirty="0"/>
              <a:t>Fabrizio Dirri, INAF-IAPS</a:t>
            </a:r>
            <a:endParaRPr lang="en-US" i="1" dirty="0"/>
          </a:p>
        </p:txBody>
      </p:sp>
    </p:spTree>
    <p:extLst>
      <p:ext uri="{BB962C8B-B14F-4D97-AF65-F5344CB8AC3E}">
        <p14:creationId xmlns:p14="http://schemas.microsoft.com/office/powerpoint/2010/main" val="3202309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5018413-D249-2919-297A-515A52BA7C8F}"/>
              </a:ext>
            </a:extLst>
          </p:cNvPr>
          <p:cNvSpPr txBox="1"/>
          <p:nvPr/>
        </p:nvSpPr>
        <p:spPr>
          <a:xfrm>
            <a:off x="83799" y="133935"/>
            <a:ext cx="10875157" cy="923330"/>
          </a:xfrm>
          <a:prstGeom prst="rect">
            <a:avLst/>
          </a:prstGeom>
          <a:noFill/>
        </p:spPr>
        <p:txBody>
          <a:bodyPr wrap="none" rtlCol="0">
            <a:spAutoFit/>
          </a:bodyPr>
          <a:lstStyle/>
          <a:p>
            <a:r>
              <a:rPr lang="en-US" u="sng" dirty="0"/>
              <a:t>Mission: </a:t>
            </a:r>
            <a:r>
              <a:rPr lang="en-US" b="1" dirty="0"/>
              <a:t>Emirates Mission to the Asteroid belt (EMA)</a:t>
            </a:r>
            <a:r>
              <a:rPr lang="en-US" dirty="0"/>
              <a:t>,</a:t>
            </a:r>
            <a:r>
              <a:rPr lang="en-US" b="1" dirty="0"/>
              <a:t> </a:t>
            </a:r>
            <a:r>
              <a:rPr lang="en-US" dirty="0"/>
              <a:t>launch in 03/2028</a:t>
            </a:r>
          </a:p>
          <a:p>
            <a:r>
              <a:rPr lang="en-US" u="sng" dirty="0"/>
              <a:t>Instrument: </a:t>
            </a:r>
            <a:r>
              <a:rPr lang="en-US" b="1" dirty="0"/>
              <a:t>MIST-A MWIR Imaging Spectrometer for Target-Asteroids.  </a:t>
            </a:r>
            <a:r>
              <a:rPr lang="en-US" u="sng" dirty="0"/>
              <a:t>PI:</a:t>
            </a:r>
            <a:r>
              <a:rPr lang="en-US" b="1" dirty="0"/>
              <a:t> G. Filacchione (INAF-IAPS)</a:t>
            </a:r>
          </a:p>
          <a:p>
            <a:r>
              <a:rPr lang="en-US" u="sng" dirty="0"/>
              <a:t>Targets: </a:t>
            </a:r>
            <a:r>
              <a:rPr lang="en-US" dirty="0"/>
              <a:t>1025 Westerwald, 623 Chimera, 13294 </a:t>
            </a:r>
            <a:r>
              <a:rPr lang="en-US" dirty="0" err="1"/>
              <a:t>Rockox</a:t>
            </a:r>
            <a:r>
              <a:rPr lang="en-US" dirty="0"/>
              <a:t>, 88055 </a:t>
            </a:r>
            <a:r>
              <a:rPr lang="en-US" dirty="0" err="1"/>
              <a:t>Ghaf</a:t>
            </a:r>
            <a:r>
              <a:rPr lang="en-US" dirty="0"/>
              <a:t>, 23871 Ousha, 59980 Moza, </a:t>
            </a:r>
            <a:r>
              <a:rPr lang="en-US" b="1" dirty="0"/>
              <a:t>269 Justitia </a:t>
            </a:r>
          </a:p>
        </p:txBody>
      </p:sp>
      <p:sp>
        <p:nvSpPr>
          <p:cNvPr id="6" name="CasellaDiTesto 5">
            <a:extLst>
              <a:ext uri="{FF2B5EF4-FFF2-40B4-BE49-F238E27FC236}">
                <a16:creationId xmlns:a16="http://schemas.microsoft.com/office/drawing/2014/main" id="{31183C30-98EE-2D9B-27D4-1BAE94BC7E6F}"/>
              </a:ext>
            </a:extLst>
          </p:cNvPr>
          <p:cNvSpPr txBox="1"/>
          <p:nvPr/>
        </p:nvSpPr>
        <p:spPr>
          <a:xfrm>
            <a:off x="83799" y="1174385"/>
            <a:ext cx="9533167" cy="5755422"/>
          </a:xfrm>
          <a:prstGeom prst="rect">
            <a:avLst/>
          </a:prstGeom>
          <a:noFill/>
        </p:spPr>
        <p:txBody>
          <a:bodyPr wrap="square">
            <a:spAutoFit/>
          </a:bodyPr>
          <a:lstStyle/>
          <a:p>
            <a:r>
              <a:rPr lang="en-US" sz="1600" dirty="0"/>
              <a:t>The EMA mission is </a:t>
            </a:r>
            <a:r>
              <a:rPr lang="en-US" sz="1600" b="1" dirty="0"/>
              <a:t>targeting six Main Belt asteroids </a:t>
            </a:r>
            <a:r>
              <a:rPr lang="en-US" sz="1600" dirty="0"/>
              <a:t>which will be observed during flybys: 10253 - 623 in </a:t>
            </a:r>
            <a:r>
              <a:rPr lang="en-US" sz="1600" b="1" dirty="0"/>
              <a:t>2030</a:t>
            </a:r>
            <a:r>
              <a:rPr lang="en-US" sz="1600" dirty="0"/>
              <a:t>; 13294 in 2031; 88055-23871 in 2032; and 59980 in 2033, before </a:t>
            </a:r>
            <a:r>
              <a:rPr lang="en-US" sz="1600" b="1" dirty="0"/>
              <a:t>entering in orbit around 269 Justitia in 2034</a:t>
            </a:r>
            <a:r>
              <a:rPr lang="en-US" sz="1600" dirty="0"/>
              <a:t>, one of the few main belt objects showing an extreme red spectral color on telescopic observations from Earth. This evidence makes 269 Justitia similar to other red-colored objects orbiting in the outer Solar System among trans-Neptunian objects (TNOs) and Centaurs. The red color and low visible albedo are both strong evidences of the presence of complex organic matter and hydrated minerals on its surface. A lander will be released on 269 Justitia’s surface at the end of the mission to demonstrate future exploitation of resources. Flybys’ asteroids spectral classes encompass different composition endmembers.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Italian contribution to the EMA mission is the MWIR Imaging Spectrometer for Target-Asteroids (MIST-A)</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 instrument designed to acquire hyperspectral images of the seven asteroids and characterize their composition and thermal properties. MIST-A is designed to operate in the 2-5 µm spectral range where it can identify and map the distribution of various classes of relevant compounds for primitive targets, such as aromatic and aliphatic organics, carbonates, phyllosilicates, ammonium salts, and water ice. Moreover, the instrument is capable to measure the surface thermal emission longward of 3 µm from which diurnal temperature can be inferred. The imaging capabilities of MIST-A will permit to reach spatial resolution better than 20 m/px at 269 Justitia. </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MIST-A science, instrument calibration and operations responsibility are in INAF/IAPS, Rome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The Italian Space Agency (ASI) is managing the program as the leading funding agency. Leonardo S.p.A. (Campi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Bisenzio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Florence) is the prime industrial contractor.  </a:t>
            </a:r>
          </a:p>
          <a:p>
            <a:pPr>
              <a:buNone/>
            </a:pP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MIST-A current status: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STM delivered for acoustic tests on the S/C at LASP-Boulder (10/2025); EM delivery in 12/2025; PFM delivery in 08/2026. Optical c</a:t>
            </a:r>
            <a:r>
              <a:rPr lang="en-US" sz="1600" kern="100" dirty="0">
                <a:latin typeface="Aptos" panose="020B0004020202020204" pitchFamily="34" charset="0"/>
                <a:ea typeface="Aptos" panose="020B0004020202020204" pitchFamily="34" charset="0"/>
                <a:cs typeface="Times New Roman" panose="02020603050405020304" pitchFamily="18" charset="0"/>
              </a:rPr>
              <a:t>alibration facility, including new TVC, </a:t>
            </a:r>
          </a:p>
          <a:p>
            <a:pPr>
              <a:buNone/>
            </a:pPr>
            <a:r>
              <a:rPr lang="en-US" sz="1600" kern="100" dirty="0">
                <a:latin typeface="Aptos" panose="020B0004020202020204" pitchFamily="34" charset="0"/>
                <a:ea typeface="Aptos" panose="020B0004020202020204" pitchFamily="34" charset="0"/>
                <a:cs typeface="Times New Roman" panose="02020603050405020304" pitchFamily="18" charset="0"/>
              </a:rPr>
              <a:t>is under integration and test in INAF-IAPS clean room – Calibration in 07/2026.</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Immagine 7" descr="Immagine che contiene Elementi grafici, schermata, creatività, design&#10;&#10;Il contenuto generato dall'IA potrebbe non essere corretto.">
            <a:extLst>
              <a:ext uri="{FF2B5EF4-FFF2-40B4-BE49-F238E27FC236}">
                <a16:creationId xmlns:a16="http://schemas.microsoft.com/office/drawing/2014/main" id="{4D1CFBE5-BD73-88C9-A52B-8F56CACA17B3}"/>
              </a:ext>
            </a:extLst>
          </p:cNvPr>
          <p:cNvPicPr>
            <a:picLocks noChangeAspect="1"/>
          </p:cNvPicPr>
          <p:nvPr/>
        </p:nvPicPr>
        <p:blipFill>
          <a:blip r:embed="rId2"/>
          <a:stretch>
            <a:fillRect/>
          </a:stretch>
        </p:blipFill>
        <p:spPr>
          <a:xfrm>
            <a:off x="10958956" y="-12357"/>
            <a:ext cx="1203822" cy="1466193"/>
          </a:xfrm>
          <a:prstGeom prst="rect">
            <a:avLst/>
          </a:prstGeom>
        </p:spPr>
      </p:pic>
      <p:pic>
        <p:nvPicPr>
          <p:cNvPr id="10" name="Immagine 9" descr="Immagine che contiene interno, persona, macchina, indumento protettivo&#10;&#10;Il contenuto generato dall'IA potrebbe non essere corretto.">
            <a:extLst>
              <a:ext uri="{FF2B5EF4-FFF2-40B4-BE49-F238E27FC236}">
                <a16:creationId xmlns:a16="http://schemas.microsoft.com/office/drawing/2014/main" id="{8783D79E-344D-D184-16EC-DDD17BCCAE1C}"/>
              </a:ext>
            </a:extLst>
          </p:cNvPr>
          <p:cNvPicPr>
            <a:picLocks noChangeAspect="1"/>
          </p:cNvPicPr>
          <p:nvPr/>
        </p:nvPicPr>
        <p:blipFill>
          <a:blip r:embed="rId3"/>
          <a:srcRect t="7988" b="8061"/>
          <a:stretch>
            <a:fillRect/>
          </a:stretch>
        </p:blipFill>
        <p:spPr>
          <a:xfrm>
            <a:off x="9667885" y="1466193"/>
            <a:ext cx="2494893" cy="2792627"/>
          </a:xfrm>
          <a:prstGeom prst="rect">
            <a:avLst/>
          </a:prstGeom>
        </p:spPr>
      </p:pic>
      <p:pic>
        <p:nvPicPr>
          <p:cNvPr id="12" name="Immagine 11" descr="Immagine che contiene interno, macchina, Attrezzature mediche, Strumento scientifico&#10;&#10;Il contenuto generato dall'IA potrebbe non essere corretto.">
            <a:extLst>
              <a:ext uri="{FF2B5EF4-FFF2-40B4-BE49-F238E27FC236}">
                <a16:creationId xmlns:a16="http://schemas.microsoft.com/office/drawing/2014/main" id="{038C804D-C2A5-DE49-FB98-E6EAC5D144E1}"/>
              </a:ext>
            </a:extLst>
          </p:cNvPr>
          <p:cNvPicPr>
            <a:picLocks noChangeAspect="1"/>
          </p:cNvPicPr>
          <p:nvPr/>
        </p:nvPicPr>
        <p:blipFill>
          <a:blip r:embed="rId4"/>
          <a:stretch>
            <a:fillRect/>
          </a:stretch>
        </p:blipFill>
        <p:spPr>
          <a:xfrm>
            <a:off x="9667884" y="4456222"/>
            <a:ext cx="2494893" cy="1871170"/>
          </a:xfrm>
          <a:prstGeom prst="rect">
            <a:avLst/>
          </a:prstGeom>
        </p:spPr>
      </p:pic>
      <p:sp>
        <p:nvSpPr>
          <p:cNvPr id="2" name="CasellaDiTesto 1">
            <a:extLst>
              <a:ext uri="{FF2B5EF4-FFF2-40B4-BE49-F238E27FC236}">
                <a16:creationId xmlns:a16="http://schemas.microsoft.com/office/drawing/2014/main" id="{39C4DA71-613C-C0E2-44F2-29AD4CE3BA0C}"/>
              </a:ext>
            </a:extLst>
          </p:cNvPr>
          <p:cNvSpPr txBox="1"/>
          <p:nvPr/>
        </p:nvSpPr>
        <p:spPr>
          <a:xfrm>
            <a:off x="8528231" y="6495205"/>
            <a:ext cx="3357779" cy="369332"/>
          </a:xfrm>
          <a:prstGeom prst="rect">
            <a:avLst/>
          </a:prstGeom>
          <a:solidFill>
            <a:schemeClr val="bg1"/>
          </a:solidFill>
        </p:spPr>
        <p:txBody>
          <a:bodyPr wrap="none" rtlCol="0">
            <a:spAutoFit/>
          </a:bodyPr>
          <a:lstStyle/>
          <a:p>
            <a:pPr algn="ctr"/>
            <a:r>
              <a:rPr lang="it-IT" i="1" dirty="0"/>
              <a:t>Gianrico </a:t>
            </a:r>
            <a:r>
              <a:rPr lang="it-IT" i="1" dirty="0" err="1"/>
              <a:t>Filacchione</a:t>
            </a:r>
            <a:r>
              <a:rPr lang="it-IT" i="1" dirty="0"/>
              <a:t>, INAF-IAPS</a:t>
            </a:r>
            <a:endParaRPr lang="en-US" i="1" dirty="0"/>
          </a:p>
        </p:txBody>
      </p:sp>
    </p:spTree>
    <p:extLst>
      <p:ext uri="{BB962C8B-B14F-4D97-AF65-F5344CB8AC3E}">
        <p14:creationId xmlns:p14="http://schemas.microsoft.com/office/powerpoint/2010/main" val="3601466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7408-5D77-3E88-1AD6-329F16D5B16F}"/>
              </a:ext>
            </a:extLst>
          </p:cNvPr>
          <p:cNvSpPr>
            <a:spLocks noGrp="1"/>
          </p:cNvSpPr>
          <p:nvPr>
            <p:ph type="title"/>
          </p:nvPr>
        </p:nvSpPr>
        <p:spPr/>
        <p:txBody>
          <a:bodyPr/>
          <a:lstStyle/>
          <a:p>
            <a:r>
              <a:rPr lang="en-IT"/>
              <a:t>Partecipazione a proposte di missione future</a:t>
            </a:r>
          </a:p>
        </p:txBody>
      </p:sp>
      <p:sp>
        <p:nvSpPr>
          <p:cNvPr id="3" name="Content Placeholder 2">
            <a:extLst>
              <a:ext uri="{FF2B5EF4-FFF2-40B4-BE49-F238E27FC236}">
                <a16:creationId xmlns:a16="http://schemas.microsoft.com/office/drawing/2014/main" id="{CFB50CD4-A249-5438-2326-080331078078}"/>
              </a:ext>
            </a:extLst>
          </p:cNvPr>
          <p:cNvSpPr>
            <a:spLocks noGrp="1"/>
          </p:cNvSpPr>
          <p:nvPr>
            <p:ph idx="1"/>
          </p:nvPr>
        </p:nvSpPr>
        <p:spPr>
          <a:xfrm>
            <a:off x="672946" y="1690688"/>
            <a:ext cx="10515600" cy="4107211"/>
          </a:xfrm>
        </p:spPr>
        <p:txBody>
          <a:bodyPr>
            <a:noAutofit/>
          </a:bodyPr>
          <a:lstStyle/>
          <a:p>
            <a:pPr>
              <a:lnSpc>
                <a:spcPct val="110000"/>
              </a:lnSpc>
            </a:pPr>
            <a:r>
              <a:rPr lang="en-IT" sz="2400" dirty="0"/>
              <a:t>P</a:t>
            </a:r>
            <a:r>
              <a:rPr lang="en-US" sz="2400" dirty="0"/>
              <a:t>a</a:t>
            </a:r>
            <a:r>
              <a:rPr lang="en-IT" sz="2400" dirty="0"/>
              <a:t>rtecipazione alla proposta </a:t>
            </a:r>
            <a:r>
              <a:rPr lang="en-IT" sz="2400" b="1" dirty="0"/>
              <a:t>PRIAMOS</a:t>
            </a:r>
            <a:r>
              <a:rPr lang="en-IT" sz="2400" dirty="0"/>
              <a:t> (</a:t>
            </a:r>
            <a:r>
              <a:rPr lang="en-US" sz="2400" dirty="0"/>
              <a:t>Primordial Asteroid Mission to understand the Origin of the Solar system) </a:t>
            </a:r>
            <a:r>
              <a:rPr lang="en-IT" sz="2400" dirty="0"/>
              <a:t>in risposta alla call per  missioni ESA M8. La missione, </a:t>
            </a:r>
            <a:r>
              <a:rPr lang="en-IT" sz="2400" b="1" dirty="0"/>
              <a:t>selezionata per lo step 2</a:t>
            </a:r>
            <a:r>
              <a:rPr lang="en-IT" sz="2400" dirty="0"/>
              <a:t>, prevede </a:t>
            </a:r>
            <a:r>
              <a:rPr lang="en-IT" sz="2400" b="1" dirty="0"/>
              <a:t>lo studio e il</a:t>
            </a:r>
            <a:r>
              <a:rPr lang="en-IT" sz="2400" dirty="0"/>
              <a:t> </a:t>
            </a:r>
            <a:r>
              <a:rPr lang="en-IT" sz="2400" b="1" dirty="0"/>
              <a:t>sample-return da un </a:t>
            </a:r>
            <a:r>
              <a:rPr lang="en-IT" sz="2400" b="1" dirty="0">
                <a:solidFill>
                  <a:schemeClr val="accent2">
                    <a:lumMod val="75000"/>
                  </a:schemeClr>
                </a:solidFill>
              </a:rPr>
              <a:t>NEA di tipo D</a:t>
            </a:r>
            <a:endParaRPr lang="en-IT" sz="2400" dirty="0">
              <a:solidFill>
                <a:schemeClr val="accent2">
                  <a:lumMod val="75000"/>
                </a:schemeClr>
              </a:solidFill>
            </a:endParaRPr>
          </a:p>
          <a:p>
            <a:pPr lvl="1">
              <a:lnSpc>
                <a:spcPct val="110000"/>
              </a:lnSpc>
            </a:pPr>
            <a:r>
              <a:rPr lang="en-IT" dirty="0"/>
              <a:t>Partecipazione INAF: </a:t>
            </a:r>
            <a:endParaRPr lang="it-IT" dirty="0"/>
          </a:p>
          <a:p>
            <a:pPr marL="457200" lvl="1" indent="0">
              <a:lnSpc>
                <a:spcPct val="110000"/>
              </a:lnSpc>
              <a:buNone/>
            </a:pPr>
            <a:r>
              <a:rPr lang="en-IT" b="1" dirty="0"/>
              <a:t>spettrometro MWIR </a:t>
            </a:r>
            <a:r>
              <a:rPr lang="en-IT" dirty="0"/>
              <a:t>(IAPS; M. Ciarniello, A. Raponi, G. Filacchione, M. Ferrari) derivato dallo strumento MIST-A su EMA; </a:t>
            </a:r>
            <a:endParaRPr lang="it-IT" dirty="0"/>
          </a:p>
          <a:p>
            <a:pPr marL="457200" lvl="1" indent="0">
              <a:lnSpc>
                <a:spcPct val="110000"/>
              </a:lnSpc>
              <a:buNone/>
            </a:pPr>
            <a:r>
              <a:rPr lang="en-IT" b="1" dirty="0"/>
              <a:t>camera nel visibile </a:t>
            </a:r>
            <a:r>
              <a:rPr lang="en-IT" dirty="0"/>
              <a:t>per la caratterizzazione del campione raccolto (IAPS; C. Tubiana)</a:t>
            </a:r>
          </a:p>
        </p:txBody>
      </p:sp>
      <p:sp>
        <p:nvSpPr>
          <p:cNvPr id="4" name="CasellaDiTesto 3">
            <a:extLst>
              <a:ext uri="{FF2B5EF4-FFF2-40B4-BE49-F238E27FC236}">
                <a16:creationId xmlns:a16="http://schemas.microsoft.com/office/drawing/2014/main" id="{7A4425BF-C40D-CF45-9DF4-CABF8ED4BD68}"/>
              </a:ext>
            </a:extLst>
          </p:cNvPr>
          <p:cNvSpPr txBox="1"/>
          <p:nvPr/>
        </p:nvSpPr>
        <p:spPr>
          <a:xfrm>
            <a:off x="8731557" y="6495205"/>
            <a:ext cx="2951129" cy="369332"/>
          </a:xfrm>
          <a:prstGeom prst="rect">
            <a:avLst/>
          </a:prstGeom>
          <a:solidFill>
            <a:schemeClr val="bg1"/>
          </a:solidFill>
        </p:spPr>
        <p:txBody>
          <a:bodyPr wrap="none" rtlCol="0">
            <a:spAutoFit/>
          </a:bodyPr>
          <a:lstStyle/>
          <a:p>
            <a:pPr algn="ctr"/>
            <a:r>
              <a:rPr lang="it-IT" i="1" dirty="0"/>
              <a:t>Mauro </a:t>
            </a:r>
            <a:r>
              <a:rPr lang="it-IT" i="1" dirty="0" err="1"/>
              <a:t>Ciarniello</a:t>
            </a:r>
            <a:r>
              <a:rPr lang="it-IT" i="1" dirty="0"/>
              <a:t>, INAF-IAPS</a:t>
            </a:r>
            <a:endParaRPr lang="en-US" i="1" dirty="0"/>
          </a:p>
        </p:txBody>
      </p:sp>
    </p:spTree>
    <p:extLst>
      <p:ext uri="{BB962C8B-B14F-4D97-AF65-F5344CB8AC3E}">
        <p14:creationId xmlns:p14="http://schemas.microsoft.com/office/powerpoint/2010/main" val="2714589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BE49-9A12-C6EA-4BE6-E763AB26506D}"/>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2A8148EC-76AC-6594-73F3-C72112DF1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4BECE4B8-A880-5D76-2771-7B6AC9690F5F}"/>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97A92E85-3B8F-B0D4-48DA-34FB2DF1AB2A}"/>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8" name="Immagine 7" descr="Immagine che contiene cometa, Oggetto astronomico, spazio, astronomia&#10;&#10;Il contenuto generato dall'IA potrebbe non essere corretto.">
            <a:extLst>
              <a:ext uri="{FF2B5EF4-FFF2-40B4-BE49-F238E27FC236}">
                <a16:creationId xmlns:a16="http://schemas.microsoft.com/office/drawing/2014/main" id="{BC0A1053-1617-47E2-20C6-DB4E87DCA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199" y="299884"/>
            <a:ext cx="5171601" cy="5742236"/>
          </a:xfrm>
          <a:prstGeom prst="rect">
            <a:avLst/>
          </a:prstGeom>
        </p:spPr>
      </p:pic>
    </p:spTree>
    <p:extLst>
      <p:ext uri="{BB962C8B-B14F-4D97-AF65-F5344CB8AC3E}">
        <p14:creationId xmlns:p14="http://schemas.microsoft.com/office/powerpoint/2010/main" val="1727851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D6BB1-5786-3210-C309-1241BF53F658}"/>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7A6B01C7-A441-AB7A-EBB0-3C4DC42E7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C40F903F-424D-28B6-B05A-FAF3C697B5CD}"/>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1DD27CD6-5286-04B6-AD86-46321C759BC3}"/>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6F3B0384-59E3-BDBA-445F-208520A621F5}"/>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Comete</a:t>
            </a:r>
            <a:endParaRPr lang="it-IT" cap="small" dirty="0"/>
          </a:p>
        </p:txBody>
      </p:sp>
      <p:sp>
        <p:nvSpPr>
          <p:cNvPr id="10" name="Sottotitolo 2">
            <a:extLst>
              <a:ext uri="{FF2B5EF4-FFF2-40B4-BE49-F238E27FC236}">
                <a16:creationId xmlns:a16="http://schemas.microsoft.com/office/drawing/2014/main" id="{965326D7-1A4E-5E58-B671-A3727A4F61F4}"/>
              </a:ext>
            </a:extLst>
          </p:cNvPr>
          <p:cNvSpPr txBox="1">
            <a:spLocks/>
          </p:cNvSpPr>
          <p:nvPr/>
        </p:nvSpPr>
        <p:spPr>
          <a:xfrm>
            <a:off x="175901" y="757084"/>
            <a:ext cx="10183950" cy="9733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dirty="0"/>
              <a:t>L’Italia e (negli ultimi 20 anni) l’INAF sono stati protagonisti dei più importanti progetti cometari internazionali: Giotto (HMC Camera), Stardust (team LAND), ROSETTA (OSIRIS, VIRTIS, GIADA)</a:t>
            </a:r>
          </a:p>
        </p:txBody>
      </p:sp>
      <p:sp>
        <p:nvSpPr>
          <p:cNvPr id="11" name="Sottotitolo 2">
            <a:extLst>
              <a:ext uri="{FF2B5EF4-FFF2-40B4-BE49-F238E27FC236}">
                <a16:creationId xmlns:a16="http://schemas.microsoft.com/office/drawing/2014/main" id="{060D0A37-FD81-19CF-A6D0-4897450286A0}"/>
              </a:ext>
            </a:extLst>
          </p:cNvPr>
          <p:cNvSpPr txBox="1">
            <a:spLocks/>
          </p:cNvSpPr>
          <p:nvPr/>
        </p:nvSpPr>
        <p:spPr>
          <a:xfrm>
            <a:off x="517602" y="1953112"/>
            <a:ext cx="10746600" cy="180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400" cap="small" dirty="0"/>
              <a:t>Tradizione di lunga data di coinvolgimento e coordinamento di progetti osservativi da terra, anche ma non solo in supporto a missioni spaziali</a:t>
            </a:r>
          </a:p>
          <a:p>
            <a:pPr algn="just"/>
            <a:r>
              <a:rPr lang="it-IT" sz="2400" cap="small" dirty="0"/>
              <a:t>Modellizzazione: dinamica ed evoluzione termica</a:t>
            </a:r>
          </a:p>
          <a:p>
            <a:pPr algn="just"/>
            <a:r>
              <a:rPr lang="it-IT" sz="2400" cap="small" dirty="0"/>
              <a:t>Analisi di laboratorio (analoghi terrestri, ghiacci…)</a:t>
            </a:r>
            <a:endParaRPr lang="it-IT" sz="1800" cap="small" dirty="0"/>
          </a:p>
        </p:txBody>
      </p:sp>
      <p:sp>
        <p:nvSpPr>
          <p:cNvPr id="2" name="Sottotitolo 2">
            <a:extLst>
              <a:ext uri="{FF2B5EF4-FFF2-40B4-BE49-F238E27FC236}">
                <a16:creationId xmlns:a16="http://schemas.microsoft.com/office/drawing/2014/main" id="{536F3A11-9C06-4732-CA39-137E0EF6B006}"/>
              </a:ext>
            </a:extLst>
          </p:cNvPr>
          <p:cNvSpPr txBox="1">
            <a:spLocks/>
          </p:cNvSpPr>
          <p:nvPr/>
        </p:nvSpPr>
        <p:spPr>
          <a:xfrm>
            <a:off x="2205668" y="3980719"/>
            <a:ext cx="5920099" cy="415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Presentazione A. Lucchetti «</a:t>
            </a:r>
            <a:r>
              <a:rPr lang="it-IT" sz="2000" dirty="0" err="1"/>
              <a:t>GdL</a:t>
            </a:r>
            <a:r>
              <a:rPr lang="it-IT" sz="2000" dirty="0"/>
              <a:t> ASI – Piccoli Corpi»</a:t>
            </a:r>
          </a:p>
        </p:txBody>
      </p:sp>
      <p:sp>
        <p:nvSpPr>
          <p:cNvPr id="8" name="Freccia a destra 7">
            <a:extLst>
              <a:ext uri="{FF2B5EF4-FFF2-40B4-BE49-F238E27FC236}">
                <a16:creationId xmlns:a16="http://schemas.microsoft.com/office/drawing/2014/main" id="{C464AA83-B3F2-118D-D40A-5F2DD9B36A20}"/>
              </a:ext>
            </a:extLst>
          </p:cNvPr>
          <p:cNvSpPr/>
          <p:nvPr/>
        </p:nvSpPr>
        <p:spPr>
          <a:xfrm>
            <a:off x="725818" y="3890283"/>
            <a:ext cx="1283852" cy="479314"/>
          </a:xfrm>
          <a:prstGeom prst="rightArrow">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spazio, Spazio esterno, trasporto, veicolo spaziale&#10;&#10;Il contenuto generato dall'IA potrebbe non essere corretto.">
            <a:extLst>
              <a:ext uri="{FF2B5EF4-FFF2-40B4-BE49-F238E27FC236}">
                <a16:creationId xmlns:a16="http://schemas.microsoft.com/office/drawing/2014/main" id="{6EC38C37-9DF7-45B3-DE6C-DF0F96FAE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154" y="4728278"/>
            <a:ext cx="1930372" cy="1276366"/>
          </a:xfrm>
          <a:prstGeom prst="rect">
            <a:avLst/>
          </a:prstGeom>
        </p:spPr>
      </p:pic>
      <p:pic>
        <p:nvPicPr>
          <p:cNvPr id="14" name="Immagine 13" descr="Immagine che contiene trasporto, satellite, veicolo spaziale, spazio&#10;&#10;Il contenuto generato dall'IA potrebbe non essere corretto.">
            <a:extLst>
              <a:ext uri="{FF2B5EF4-FFF2-40B4-BE49-F238E27FC236}">
                <a16:creationId xmlns:a16="http://schemas.microsoft.com/office/drawing/2014/main" id="{94DA07E7-4D56-B61D-48EC-DBD4115B5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5838" y="4728278"/>
            <a:ext cx="2171968" cy="1276366"/>
          </a:xfrm>
          <a:prstGeom prst="rect">
            <a:avLst/>
          </a:prstGeom>
        </p:spPr>
      </p:pic>
      <p:pic>
        <p:nvPicPr>
          <p:cNvPr id="16" name="Immagine 15" descr="Immagine che contiene trasporto, satellite, spazio, veicolo spaziale&#10;&#10;Il contenuto generato dall'IA potrebbe non essere corretto.">
            <a:extLst>
              <a:ext uri="{FF2B5EF4-FFF2-40B4-BE49-F238E27FC236}">
                <a16:creationId xmlns:a16="http://schemas.microsoft.com/office/drawing/2014/main" id="{B2F88A13-3928-ACBB-B139-C4B8533F54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0118" y="4728278"/>
            <a:ext cx="1930373" cy="1285307"/>
          </a:xfrm>
          <a:prstGeom prst="rect">
            <a:avLst/>
          </a:prstGeom>
        </p:spPr>
      </p:pic>
      <p:sp>
        <p:nvSpPr>
          <p:cNvPr id="9" name="Rettangolo 8">
            <a:extLst>
              <a:ext uri="{FF2B5EF4-FFF2-40B4-BE49-F238E27FC236}">
                <a16:creationId xmlns:a16="http://schemas.microsoft.com/office/drawing/2014/main" id="{ADA18EF1-0145-CAFC-35EA-F8BE6C6ABC32}"/>
              </a:ext>
            </a:extLst>
          </p:cNvPr>
          <p:cNvSpPr/>
          <p:nvPr/>
        </p:nvSpPr>
        <p:spPr>
          <a:xfrm>
            <a:off x="612949" y="3778180"/>
            <a:ext cx="7512818" cy="701949"/>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descr="Immagine che contiene cometa, Oggetto astronomico, spazio, astronomia&#10;&#10;Il contenuto generato dall'IA potrebbe non essere corretto.">
            <a:extLst>
              <a:ext uri="{FF2B5EF4-FFF2-40B4-BE49-F238E27FC236}">
                <a16:creationId xmlns:a16="http://schemas.microsoft.com/office/drawing/2014/main" id="{625AD798-60BD-472D-A225-246C856A7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8458" y="4958"/>
            <a:ext cx="1434672" cy="1592974"/>
          </a:xfrm>
          <a:prstGeom prst="rect">
            <a:avLst/>
          </a:prstGeom>
        </p:spPr>
      </p:pic>
    </p:spTree>
    <p:extLst>
      <p:ext uri="{BB962C8B-B14F-4D97-AF65-F5344CB8AC3E}">
        <p14:creationId xmlns:p14="http://schemas.microsoft.com/office/powerpoint/2010/main" val="3277359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CDE9-9328-2F52-5401-9FC36FD42EEF}"/>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ACE47EAD-AEF2-7531-47A5-A2EB7BB8D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15093BF3-6BBF-D271-A3D9-428BB01D3F82}"/>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6BDB5144-4FEA-0AD1-1645-20448F7740CC}"/>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8B9FD06A-BD43-C714-0DA5-571152D72F7C}"/>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Comete</a:t>
            </a:r>
            <a:endParaRPr lang="it-IT" cap="small" dirty="0"/>
          </a:p>
        </p:txBody>
      </p:sp>
      <p:sp>
        <p:nvSpPr>
          <p:cNvPr id="10" name="Sottotitolo 2">
            <a:extLst>
              <a:ext uri="{FF2B5EF4-FFF2-40B4-BE49-F238E27FC236}">
                <a16:creationId xmlns:a16="http://schemas.microsoft.com/office/drawing/2014/main" id="{2F9050BC-F189-BF34-C378-4CC158AF82BE}"/>
              </a:ext>
            </a:extLst>
          </p:cNvPr>
          <p:cNvSpPr txBox="1">
            <a:spLocks/>
          </p:cNvSpPr>
          <p:nvPr/>
        </p:nvSpPr>
        <p:spPr>
          <a:xfrm>
            <a:off x="175901" y="757084"/>
            <a:ext cx="6878042" cy="458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cap="small" dirty="0"/>
              <a:t>Missione F-ESA Comet Interceptor – </a:t>
            </a:r>
            <a:r>
              <a:rPr lang="it-IT" sz="2000" cap="small" dirty="0" err="1"/>
              <a:t>Visit</a:t>
            </a:r>
            <a:r>
              <a:rPr lang="it-IT" sz="2000" cap="small" dirty="0"/>
              <a:t> a Pristine Comet </a:t>
            </a:r>
          </a:p>
        </p:txBody>
      </p:sp>
      <p:pic>
        <p:nvPicPr>
          <p:cNvPr id="13" name="Immagine 12" descr="Immagine che contiene testo, logo, cerchio, simbolo&#10;&#10;Il contenuto generato dall'IA potrebbe non essere corretto.">
            <a:extLst>
              <a:ext uri="{FF2B5EF4-FFF2-40B4-BE49-F238E27FC236}">
                <a16:creationId xmlns:a16="http://schemas.microsoft.com/office/drawing/2014/main" id="{101EADE2-94AE-639F-D9D3-EA396E5E0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389" y="0"/>
            <a:ext cx="1607736" cy="1607736"/>
          </a:xfrm>
          <a:prstGeom prst="rect">
            <a:avLst/>
          </a:prstGeom>
        </p:spPr>
      </p:pic>
      <p:pic>
        <p:nvPicPr>
          <p:cNvPr id="15" name="Immagine 14" descr="Immagine che contiene testo, schermata&#10;&#10;Il contenuto generato dall'IA potrebbe non essere corretto.">
            <a:extLst>
              <a:ext uri="{FF2B5EF4-FFF2-40B4-BE49-F238E27FC236}">
                <a16:creationId xmlns:a16="http://schemas.microsoft.com/office/drawing/2014/main" id="{61D45F19-F3F6-7284-7DD3-12EA07C91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92" y="3389687"/>
            <a:ext cx="5675770" cy="3097953"/>
          </a:xfrm>
          <a:prstGeom prst="rect">
            <a:avLst/>
          </a:prstGeom>
        </p:spPr>
      </p:pic>
      <p:sp>
        <p:nvSpPr>
          <p:cNvPr id="16" name="Rettangolo 15">
            <a:extLst>
              <a:ext uri="{FF2B5EF4-FFF2-40B4-BE49-F238E27FC236}">
                <a16:creationId xmlns:a16="http://schemas.microsoft.com/office/drawing/2014/main" id="{7578794E-44A0-15BB-5AAF-F63BE7902323}"/>
              </a:ext>
            </a:extLst>
          </p:cNvPr>
          <p:cNvSpPr/>
          <p:nvPr/>
        </p:nvSpPr>
        <p:spPr>
          <a:xfrm>
            <a:off x="6835298" y="157316"/>
            <a:ext cx="3271139" cy="923330"/>
          </a:xfrm>
          <a:prstGeom prst="rect">
            <a:avLst/>
          </a:prstGeom>
        </p:spPr>
        <p:txBody>
          <a:bodyPr wrap="square">
            <a:spAutoFit/>
          </a:bodyPr>
          <a:lstStyle/>
          <a:p>
            <a:r>
              <a:rPr lang="en-GB" b="1" dirty="0">
                <a:solidFill>
                  <a:schemeClr val="accent2"/>
                </a:solidFill>
              </a:rPr>
              <a:t>Launch</a:t>
            </a:r>
            <a:r>
              <a:rPr lang="en-GB" b="1" dirty="0"/>
              <a:t>: </a:t>
            </a:r>
            <a:r>
              <a:rPr lang="en-GB" dirty="0"/>
              <a:t>2029</a:t>
            </a:r>
          </a:p>
          <a:p>
            <a:r>
              <a:rPr lang="en-GB" b="1" dirty="0">
                <a:solidFill>
                  <a:schemeClr val="accent2"/>
                </a:solidFill>
              </a:rPr>
              <a:t>Target</a:t>
            </a:r>
            <a:r>
              <a:rPr lang="en-GB" b="1" dirty="0"/>
              <a:t>:</a:t>
            </a:r>
            <a:r>
              <a:rPr lang="en-GB" dirty="0"/>
              <a:t> </a:t>
            </a:r>
            <a:r>
              <a:rPr lang="en-GB" i="1" dirty="0"/>
              <a:t>non </a:t>
            </a:r>
            <a:r>
              <a:rPr lang="en-GB" i="1" dirty="0" err="1"/>
              <a:t>ancora</a:t>
            </a:r>
            <a:r>
              <a:rPr lang="en-GB" i="1" dirty="0"/>
              <a:t> </a:t>
            </a:r>
            <a:r>
              <a:rPr lang="en-GB" i="1" dirty="0" err="1"/>
              <a:t>identificato</a:t>
            </a:r>
            <a:endParaRPr lang="en-GB" i="1" dirty="0"/>
          </a:p>
          <a:p>
            <a:r>
              <a:rPr lang="en-GB" b="1" dirty="0">
                <a:solidFill>
                  <a:schemeClr val="accent2"/>
                </a:solidFill>
              </a:rPr>
              <a:t>Parking in L2</a:t>
            </a:r>
            <a:r>
              <a:rPr lang="en-GB" b="1" dirty="0"/>
              <a:t>:</a:t>
            </a:r>
            <a:r>
              <a:rPr lang="en-GB" dirty="0"/>
              <a:t> </a:t>
            </a:r>
            <a:r>
              <a:rPr lang="en-GB" dirty="0" err="1"/>
              <a:t>fino</a:t>
            </a:r>
            <a:r>
              <a:rPr lang="en-GB" dirty="0"/>
              <a:t> a 2 anni</a:t>
            </a:r>
            <a:endParaRPr lang="it-IT" dirty="0"/>
          </a:p>
        </p:txBody>
      </p:sp>
      <p:sp>
        <p:nvSpPr>
          <p:cNvPr id="17" name="Ovale 16">
            <a:extLst>
              <a:ext uri="{FF2B5EF4-FFF2-40B4-BE49-F238E27FC236}">
                <a16:creationId xmlns:a16="http://schemas.microsoft.com/office/drawing/2014/main" id="{B5DDACA5-855D-B52D-76DC-1C3B3FCB19B8}"/>
              </a:ext>
            </a:extLst>
          </p:cNvPr>
          <p:cNvSpPr/>
          <p:nvPr/>
        </p:nvSpPr>
        <p:spPr>
          <a:xfrm>
            <a:off x="2250830" y="3885182"/>
            <a:ext cx="653143" cy="616479"/>
          </a:xfrm>
          <a:prstGeom prst="ellipse">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D77DEEC7-92A2-76EC-6F40-811BBAAE5505}"/>
              </a:ext>
            </a:extLst>
          </p:cNvPr>
          <p:cNvSpPr/>
          <p:nvPr/>
        </p:nvSpPr>
        <p:spPr>
          <a:xfrm>
            <a:off x="4945463" y="5576097"/>
            <a:ext cx="653143" cy="616479"/>
          </a:xfrm>
          <a:prstGeom prst="ellipse">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E99E8DDA-2B3E-B9CB-7F8D-E878B19E5153}"/>
              </a:ext>
            </a:extLst>
          </p:cNvPr>
          <p:cNvSpPr/>
          <p:nvPr/>
        </p:nvSpPr>
        <p:spPr>
          <a:xfrm>
            <a:off x="3873902" y="5680441"/>
            <a:ext cx="653143" cy="61647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C82095F1-1754-44DD-F16A-FDF50B22304D}"/>
              </a:ext>
            </a:extLst>
          </p:cNvPr>
          <p:cNvSpPr/>
          <p:nvPr/>
        </p:nvSpPr>
        <p:spPr>
          <a:xfrm>
            <a:off x="8288460" y="1886734"/>
            <a:ext cx="3814279" cy="369332"/>
          </a:xfrm>
          <a:prstGeom prst="rect">
            <a:avLst/>
          </a:prstGeom>
        </p:spPr>
        <p:txBody>
          <a:bodyPr wrap="square">
            <a:spAutoFit/>
          </a:bodyPr>
          <a:lstStyle/>
          <a:p>
            <a:r>
              <a:rPr lang="en-GB" b="1" dirty="0" err="1">
                <a:solidFill>
                  <a:srgbClr val="FF0000"/>
                </a:solidFill>
              </a:rPr>
              <a:t>EnVisS</a:t>
            </a:r>
            <a:r>
              <a:rPr lang="en-GB" b="1" dirty="0">
                <a:solidFill>
                  <a:srgbClr val="FF0000"/>
                </a:solidFill>
              </a:rPr>
              <a:t> </a:t>
            </a:r>
            <a:r>
              <a:rPr lang="en-GB" dirty="0">
                <a:solidFill>
                  <a:srgbClr val="FF0000"/>
                </a:solidFill>
              </a:rPr>
              <a:t>– Entire Visible Sky Camera</a:t>
            </a:r>
          </a:p>
        </p:txBody>
      </p:sp>
      <p:sp>
        <p:nvSpPr>
          <p:cNvPr id="26" name="Rettangolo 25">
            <a:extLst>
              <a:ext uri="{FF2B5EF4-FFF2-40B4-BE49-F238E27FC236}">
                <a16:creationId xmlns:a16="http://schemas.microsoft.com/office/drawing/2014/main" id="{493BBC34-BB59-3D9E-F37F-C947044B67BA}"/>
              </a:ext>
            </a:extLst>
          </p:cNvPr>
          <p:cNvSpPr/>
          <p:nvPr/>
        </p:nvSpPr>
        <p:spPr>
          <a:xfrm>
            <a:off x="175901" y="1159017"/>
            <a:ext cx="4243491" cy="369332"/>
          </a:xfrm>
          <a:prstGeom prst="rect">
            <a:avLst/>
          </a:prstGeom>
        </p:spPr>
        <p:txBody>
          <a:bodyPr wrap="square">
            <a:spAutoFit/>
          </a:bodyPr>
          <a:lstStyle/>
          <a:p>
            <a:r>
              <a:rPr lang="en-GB" b="1" dirty="0">
                <a:solidFill>
                  <a:schemeClr val="tx2">
                    <a:lumMod val="75000"/>
                    <a:lumOff val="25000"/>
                  </a:schemeClr>
                </a:solidFill>
              </a:rPr>
              <a:t>DISC </a:t>
            </a:r>
            <a:r>
              <a:rPr lang="en-GB" dirty="0">
                <a:solidFill>
                  <a:schemeClr val="tx2">
                    <a:lumMod val="75000"/>
                    <a:lumOff val="25000"/>
                  </a:schemeClr>
                </a:solidFill>
              </a:rPr>
              <a:t>– Dust Impact Sensor and Counting</a:t>
            </a:r>
          </a:p>
        </p:txBody>
      </p:sp>
      <p:sp>
        <p:nvSpPr>
          <p:cNvPr id="27" name="CasellaDiTesto 26">
            <a:extLst>
              <a:ext uri="{FF2B5EF4-FFF2-40B4-BE49-F238E27FC236}">
                <a16:creationId xmlns:a16="http://schemas.microsoft.com/office/drawing/2014/main" id="{37D73229-B9E0-849F-BEA7-C8B33844D13F}"/>
              </a:ext>
            </a:extLst>
          </p:cNvPr>
          <p:cNvSpPr txBox="1"/>
          <p:nvPr/>
        </p:nvSpPr>
        <p:spPr>
          <a:xfrm>
            <a:off x="175901" y="1445186"/>
            <a:ext cx="3068934" cy="338554"/>
          </a:xfrm>
          <a:prstGeom prst="rect">
            <a:avLst/>
          </a:prstGeom>
          <a:noFill/>
        </p:spPr>
        <p:txBody>
          <a:bodyPr wrap="square">
            <a:spAutoFit/>
          </a:bodyPr>
          <a:lstStyle/>
          <a:p>
            <a:r>
              <a:rPr lang="en-GB" sz="1600" dirty="0">
                <a:solidFill>
                  <a:schemeClr val="tx2">
                    <a:lumMod val="75000"/>
                    <a:lumOff val="25000"/>
                  </a:schemeClr>
                </a:solidFill>
              </a:rPr>
              <a:t>PI: V. Della Corte (INAF-</a:t>
            </a:r>
            <a:r>
              <a:rPr lang="en-GB" sz="1600" dirty="0" err="1">
                <a:solidFill>
                  <a:schemeClr val="tx2">
                    <a:lumMod val="75000"/>
                    <a:lumOff val="25000"/>
                  </a:schemeClr>
                </a:solidFill>
              </a:rPr>
              <a:t>OACn</a:t>
            </a:r>
            <a:r>
              <a:rPr lang="en-GB" sz="1600" dirty="0">
                <a:solidFill>
                  <a:schemeClr val="tx2">
                    <a:lumMod val="75000"/>
                    <a:lumOff val="25000"/>
                  </a:schemeClr>
                </a:solidFill>
              </a:rPr>
              <a:t>)</a:t>
            </a:r>
            <a:endParaRPr lang="it-IT" sz="1600" dirty="0">
              <a:solidFill>
                <a:schemeClr val="tx2">
                  <a:lumMod val="75000"/>
                  <a:lumOff val="25000"/>
                </a:schemeClr>
              </a:solidFill>
            </a:endParaRPr>
          </a:p>
        </p:txBody>
      </p:sp>
      <p:sp>
        <p:nvSpPr>
          <p:cNvPr id="28" name="CasellaDiTesto 27">
            <a:extLst>
              <a:ext uri="{FF2B5EF4-FFF2-40B4-BE49-F238E27FC236}">
                <a16:creationId xmlns:a16="http://schemas.microsoft.com/office/drawing/2014/main" id="{83EE6AB4-0BCB-8E07-3BB5-0DA8F69D953A}"/>
              </a:ext>
            </a:extLst>
          </p:cNvPr>
          <p:cNvSpPr txBox="1"/>
          <p:nvPr/>
        </p:nvSpPr>
        <p:spPr>
          <a:xfrm>
            <a:off x="342904" y="1818500"/>
            <a:ext cx="4741562" cy="1323439"/>
          </a:xfrm>
          <a:prstGeom prst="rect">
            <a:avLst/>
          </a:prstGeom>
          <a:noFill/>
        </p:spPr>
        <p:txBody>
          <a:bodyPr wrap="square">
            <a:spAutoFit/>
          </a:bodyPr>
          <a:lstStyle/>
          <a:p>
            <a:pPr algn="just"/>
            <a:r>
              <a:rPr lang="en-US" sz="1600" dirty="0">
                <a:solidFill>
                  <a:schemeClr val="tx2">
                    <a:lumMod val="75000"/>
                    <a:lumOff val="25000"/>
                  </a:schemeClr>
                </a:solidFill>
              </a:rPr>
              <a:t>Part of the DFP (Dust, Flux &amp; Plasma) suite, aimed at dust characterization.</a:t>
            </a:r>
          </a:p>
          <a:p>
            <a:pPr algn="just"/>
            <a:r>
              <a:rPr lang="en-US" sz="1600" dirty="0">
                <a:solidFill>
                  <a:schemeClr val="tx2">
                    <a:lumMod val="75000"/>
                    <a:lumOff val="25000"/>
                  </a:schemeClr>
                </a:solidFill>
              </a:rPr>
              <a:t>GIADA heritage &amp; development: </a:t>
            </a:r>
          </a:p>
          <a:p>
            <a:pPr marL="285750" indent="-285750" algn="just">
              <a:buFontTx/>
              <a:buChar char="-"/>
            </a:pPr>
            <a:r>
              <a:rPr lang="en-US" sz="1600" dirty="0">
                <a:solidFill>
                  <a:schemeClr val="tx2">
                    <a:lumMod val="75000"/>
                    <a:lumOff val="25000"/>
                  </a:schemeClr>
                </a:solidFill>
              </a:rPr>
              <a:t>Dust mass distribution (10</a:t>
            </a:r>
            <a:r>
              <a:rPr lang="en-US" sz="1600" baseline="30000" dirty="0">
                <a:solidFill>
                  <a:schemeClr val="tx2">
                    <a:lumMod val="75000"/>
                    <a:lumOff val="25000"/>
                  </a:schemeClr>
                </a:solidFill>
              </a:rPr>
              <a:t>-15</a:t>
            </a:r>
            <a:r>
              <a:rPr lang="en-US" sz="1600" dirty="0">
                <a:solidFill>
                  <a:schemeClr val="tx2">
                    <a:lumMod val="75000"/>
                    <a:lumOff val="25000"/>
                  </a:schemeClr>
                </a:solidFill>
              </a:rPr>
              <a:t> – 10</a:t>
            </a:r>
            <a:r>
              <a:rPr lang="en-US" sz="1600" baseline="30000" dirty="0">
                <a:solidFill>
                  <a:schemeClr val="tx2">
                    <a:lumMod val="75000"/>
                    <a:lumOff val="25000"/>
                  </a:schemeClr>
                </a:solidFill>
              </a:rPr>
              <a:t>-8</a:t>
            </a:r>
            <a:r>
              <a:rPr lang="en-US" sz="1600" dirty="0">
                <a:solidFill>
                  <a:schemeClr val="tx2">
                    <a:lumMod val="75000"/>
                    <a:lumOff val="25000"/>
                  </a:schemeClr>
                </a:solidFill>
              </a:rPr>
              <a:t> kg)</a:t>
            </a:r>
          </a:p>
          <a:p>
            <a:pPr marL="285750" indent="-285750" algn="just">
              <a:buFontTx/>
              <a:buChar char="-"/>
            </a:pPr>
            <a:r>
              <a:rPr lang="en-US" sz="1600" dirty="0">
                <a:solidFill>
                  <a:schemeClr val="tx2">
                    <a:lumMod val="75000"/>
                    <a:lumOff val="25000"/>
                  </a:schemeClr>
                </a:solidFill>
              </a:rPr>
              <a:t>Dust particle counting (&gt;10</a:t>
            </a:r>
            <a:r>
              <a:rPr lang="en-US" sz="1600" baseline="30000" dirty="0">
                <a:solidFill>
                  <a:schemeClr val="tx2">
                    <a:lumMod val="75000"/>
                    <a:lumOff val="25000"/>
                  </a:schemeClr>
                </a:solidFill>
              </a:rPr>
              <a:t>-15</a:t>
            </a:r>
            <a:r>
              <a:rPr lang="en-US" sz="1600" dirty="0">
                <a:solidFill>
                  <a:schemeClr val="tx2">
                    <a:lumMod val="75000"/>
                    <a:lumOff val="25000"/>
                  </a:schemeClr>
                </a:solidFill>
              </a:rPr>
              <a:t> kg)</a:t>
            </a:r>
            <a:endParaRPr lang="it-IT" sz="1600" dirty="0">
              <a:solidFill>
                <a:schemeClr val="tx2">
                  <a:lumMod val="75000"/>
                  <a:lumOff val="25000"/>
                </a:schemeClr>
              </a:solidFill>
            </a:endParaRPr>
          </a:p>
        </p:txBody>
      </p:sp>
      <p:pic>
        <p:nvPicPr>
          <p:cNvPr id="30" name="Immagine 29" descr="Immagine che contiene tavolo, design&#10;&#10;Il contenuto generato dall'IA potrebbe non essere corretto.">
            <a:extLst>
              <a:ext uri="{FF2B5EF4-FFF2-40B4-BE49-F238E27FC236}">
                <a16:creationId xmlns:a16="http://schemas.microsoft.com/office/drawing/2014/main" id="{8E190CA6-C4FD-F6A7-7609-CC7E721A9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8679" y="1159017"/>
            <a:ext cx="2567768" cy="1952889"/>
          </a:xfrm>
          <a:prstGeom prst="rect">
            <a:avLst/>
          </a:prstGeom>
        </p:spPr>
      </p:pic>
      <p:sp>
        <p:nvSpPr>
          <p:cNvPr id="31" name="Rettangolo 30">
            <a:extLst>
              <a:ext uri="{FF2B5EF4-FFF2-40B4-BE49-F238E27FC236}">
                <a16:creationId xmlns:a16="http://schemas.microsoft.com/office/drawing/2014/main" id="{D393E9EF-8ED8-58B2-E735-27CB832F8E2A}"/>
              </a:ext>
            </a:extLst>
          </p:cNvPr>
          <p:cNvSpPr/>
          <p:nvPr/>
        </p:nvSpPr>
        <p:spPr>
          <a:xfrm>
            <a:off x="7359419" y="3738333"/>
            <a:ext cx="4145943" cy="1200329"/>
          </a:xfrm>
          <a:prstGeom prst="rect">
            <a:avLst/>
          </a:prstGeom>
          <a:ln w="28575">
            <a:solidFill>
              <a:srgbClr val="FFFF00"/>
            </a:solidFill>
          </a:ln>
        </p:spPr>
        <p:txBody>
          <a:bodyPr wrap="square">
            <a:spAutoFit/>
          </a:bodyPr>
          <a:lstStyle/>
          <a:p>
            <a:r>
              <a:rPr lang="en-GB" b="1" dirty="0"/>
              <a:t>MISSION WGs:</a:t>
            </a:r>
          </a:p>
          <a:p>
            <a:r>
              <a:rPr lang="en-GB" b="1" dirty="0"/>
              <a:t>Science Operations WG</a:t>
            </a:r>
          </a:p>
          <a:p>
            <a:r>
              <a:rPr lang="en-GB" b="1" dirty="0"/>
              <a:t>Target Identification WG</a:t>
            </a:r>
          </a:p>
          <a:p>
            <a:r>
              <a:rPr lang="en-GB" b="1" dirty="0"/>
              <a:t>Comet Environment WG</a:t>
            </a:r>
            <a:endParaRPr lang="en-GB" dirty="0"/>
          </a:p>
        </p:txBody>
      </p:sp>
      <p:sp>
        <p:nvSpPr>
          <p:cNvPr id="32" name="Rettangolo 31">
            <a:extLst>
              <a:ext uri="{FF2B5EF4-FFF2-40B4-BE49-F238E27FC236}">
                <a16:creationId xmlns:a16="http://schemas.microsoft.com/office/drawing/2014/main" id="{25479826-B052-0883-9A81-6E644EADDB79}"/>
              </a:ext>
            </a:extLst>
          </p:cNvPr>
          <p:cNvSpPr/>
          <p:nvPr/>
        </p:nvSpPr>
        <p:spPr>
          <a:xfrm>
            <a:off x="7359419" y="5186441"/>
            <a:ext cx="4145943" cy="369332"/>
          </a:xfrm>
          <a:prstGeom prst="rect">
            <a:avLst/>
          </a:prstGeom>
          <a:ln w="25400">
            <a:solidFill>
              <a:srgbClr val="FFFF00"/>
            </a:solidFill>
          </a:ln>
        </p:spPr>
        <p:txBody>
          <a:bodyPr wrap="square">
            <a:spAutoFit/>
          </a:bodyPr>
          <a:lstStyle/>
          <a:p>
            <a:r>
              <a:rPr lang="en-GB" b="1" dirty="0"/>
              <a:t>MISSION IDSs</a:t>
            </a:r>
            <a:endParaRPr lang="en-GB" dirty="0"/>
          </a:p>
        </p:txBody>
      </p:sp>
      <p:sp>
        <p:nvSpPr>
          <p:cNvPr id="2" name="Ovale 1">
            <a:extLst>
              <a:ext uri="{FF2B5EF4-FFF2-40B4-BE49-F238E27FC236}">
                <a16:creationId xmlns:a16="http://schemas.microsoft.com/office/drawing/2014/main" id="{3C7E7450-78CF-7169-E16F-C8BFCD0864F1}"/>
              </a:ext>
            </a:extLst>
          </p:cNvPr>
          <p:cNvSpPr/>
          <p:nvPr/>
        </p:nvSpPr>
        <p:spPr>
          <a:xfrm>
            <a:off x="2387113" y="5319234"/>
            <a:ext cx="653143" cy="61647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EFC9BB10-9AA6-5A8D-A0B9-33C2910741F0}"/>
              </a:ext>
            </a:extLst>
          </p:cNvPr>
          <p:cNvSpPr/>
          <p:nvPr/>
        </p:nvSpPr>
        <p:spPr>
          <a:xfrm>
            <a:off x="8298508" y="2492018"/>
            <a:ext cx="3814279" cy="369332"/>
          </a:xfrm>
          <a:prstGeom prst="rect">
            <a:avLst/>
          </a:prstGeom>
        </p:spPr>
        <p:txBody>
          <a:bodyPr wrap="square">
            <a:spAutoFit/>
          </a:bodyPr>
          <a:lstStyle/>
          <a:p>
            <a:r>
              <a:rPr lang="en-GB" b="1" dirty="0" err="1">
                <a:solidFill>
                  <a:srgbClr val="FF0000"/>
                </a:solidFill>
              </a:rPr>
              <a:t>CoCa</a:t>
            </a:r>
            <a:r>
              <a:rPr lang="en-GB" b="1" dirty="0">
                <a:solidFill>
                  <a:srgbClr val="FF0000"/>
                </a:solidFill>
              </a:rPr>
              <a:t> </a:t>
            </a:r>
            <a:r>
              <a:rPr lang="en-GB" dirty="0">
                <a:solidFill>
                  <a:srgbClr val="FF0000"/>
                </a:solidFill>
              </a:rPr>
              <a:t>– Comet Camera</a:t>
            </a:r>
          </a:p>
        </p:txBody>
      </p:sp>
    </p:spTree>
    <p:extLst>
      <p:ext uri="{BB962C8B-B14F-4D97-AF65-F5344CB8AC3E}">
        <p14:creationId xmlns:p14="http://schemas.microsoft.com/office/powerpoint/2010/main" val="1423710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6DE0D-7FB9-003D-C5EA-17BFB02FB5E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0B82C21D-EC66-53A7-94D7-5AA0EFD41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60F6DF44-A85B-AFF1-5B85-8AB99324932C}"/>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F319A84C-1235-3BD8-1D4B-DF8A2F7363DD}"/>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3" name="Immagine 2" descr="Immagine che contiene trasporto, spazio, pianeta, Spazio esterno&#10;&#10;Il contenuto generato dall'IA potrebbe non essere corretto.">
            <a:extLst>
              <a:ext uri="{FF2B5EF4-FFF2-40B4-BE49-F238E27FC236}">
                <a16:creationId xmlns:a16="http://schemas.microsoft.com/office/drawing/2014/main" id="{A029CFC8-7FE8-C3D7-4DDF-23E99015E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363" y="737449"/>
            <a:ext cx="6503859" cy="5050401"/>
          </a:xfrm>
          <a:prstGeom prst="rect">
            <a:avLst/>
          </a:prstGeom>
        </p:spPr>
      </p:pic>
    </p:spTree>
    <p:extLst>
      <p:ext uri="{BB962C8B-B14F-4D97-AF65-F5344CB8AC3E}">
        <p14:creationId xmlns:p14="http://schemas.microsoft.com/office/powerpoint/2010/main" val="30521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3463" y="342699"/>
            <a:ext cx="7931912" cy="981615"/>
          </a:xfrm>
          <a:prstGeom prst="rect">
            <a:avLst/>
          </a:prstGeom>
        </p:spPr>
        <p:txBody>
          <a:bodyPr wrap="square">
            <a:spAutoFit/>
          </a:bodyPr>
          <a:lstStyle/>
          <a:p>
            <a:pPr>
              <a:lnSpc>
                <a:spcPct val="90000"/>
              </a:lnSpc>
              <a:spcBef>
                <a:spcPct val="50000"/>
              </a:spcBef>
            </a:pPr>
            <a:r>
              <a:rPr lang="en-US" sz="3200" dirty="0">
                <a:solidFill>
                  <a:srgbClr val="0000FF"/>
                </a:solidFill>
              </a:rPr>
              <a:t>Realizzazione di una Curation Facility Italiana per campioni di Sample Return</a:t>
            </a:r>
          </a:p>
        </p:txBody>
      </p:sp>
      <p:pic>
        <p:nvPicPr>
          <p:cNvPr id="2" name="Immagine 1">
            <a:extLst>
              <a:ext uri="{FF2B5EF4-FFF2-40B4-BE49-F238E27FC236}">
                <a16:creationId xmlns:a16="http://schemas.microsoft.com/office/drawing/2014/main" id="{C63B8BE0-5A04-86A4-1ED0-6FF73F73B9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51997" y="140905"/>
            <a:ext cx="2341516" cy="1055911"/>
          </a:xfrm>
          <a:prstGeom prst="rect">
            <a:avLst/>
          </a:prstGeom>
        </p:spPr>
      </p:pic>
      <p:sp>
        <p:nvSpPr>
          <p:cNvPr id="3" name="CasellaDiTesto 2">
            <a:extLst>
              <a:ext uri="{FF2B5EF4-FFF2-40B4-BE49-F238E27FC236}">
                <a16:creationId xmlns:a16="http://schemas.microsoft.com/office/drawing/2014/main" id="{29A11306-8A6A-4E94-432C-E7371EBC7224}"/>
              </a:ext>
            </a:extLst>
          </p:cNvPr>
          <p:cNvSpPr txBox="1"/>
          <p:nvPr/>
        </p:nvSpPr>
        <p:spPr>
          <a:xfrm>
            <a:off x="443462" y="1463398"/>
            <a:ext cx="7121637" cy="2390911"/>
          </a:xfrm>
          <a:prstGeom prst="rect">
            <a:avLst/>
          </a:prstGeom>
          <a:noFill/>
        </p:spPr>
        <p:txBody>
          <a:bodyPr wrap="square" rtlCol="0">
            <a:spAutoFit/>
          </a:bodyPr>
          <a:lstStyle/>
          <a:p>
            <a:pPr algn="just"/>
            <a:r>
              <a:rPr lang="it-IT" sz="1867" dirty="0"/>
              <a:t>È in corso la progettazione in ambito edilizio, urbanistico e tecnico-scientifico di una </a:t>
            </a:r>
            <a:r>
              <a:rPr lang="it-IT" sz="1867" b="1" dirty="0">
                <a:solidFill>
                  <a:srgbClr val="0600FF"/>
                </a:solidFill>
              </a:rPr>
              <a:t>Curation Facility </a:t>
            </a:r>
            <a:r>
              <a:rPr lang="it-IT" sz="1867" dirty="0"/>
              <a:t>Italiana che ospiti materiale extraterrestre (meteoriti e materiale derivante da missioni sample-</a:t>
            </a:r>
            <a:r>
              <a:rPr lang="it-IT" sz="1867" dirty="0" err="1"/>
              <a:t>return</a:t>
            </a:r>
            <a:r>
              <a:rPr lang="it-IT" sz="1867" dirty="0"/>
              <a:t>) e analoghi terrestri da realizzare nel territorio del </a:t>
            </a:r>
            <a:r>
              <a:rPr lang="it-IT" sz="1867" b="1" dirty="0">
                <a:solidFill>
                  <a:srgbClr val="0600FF"/>
                </a:solidFill>
              </a:rPr>
              <a:t>comune di Prato</a:t>
            </a:r>
            <a:r>
              <a:rPr lang="it-IT" sz="1867" dirty="0"/>
              <a:t>. </a:t>
            </a:r>
          </a:p>
          <a:p>
            <a:pPr algn="just"/>
            <a:r>
              <a:rPr lang="it-IT" sz="1867" dirty="0"/>
              <a:t>Tale struttura avrà il compito di </a:t>
            </a:r>
            <a:r>
              <a:rPr lang="it-IT" sz="1867" dirty="0">
                <a:solidFill>
                  <a:srgbClr val="0600FF"/>
                </a:solidFill>
              </a:rPr>
              <a:t>ricevere</a:t>
            </a:r>
            <a:r>
              <a:rPr lang="it-IT" sz="1867" dirty="0"/>
              <a:t>, </a:t>
            </a:r>
            <a:r>
              <a:rPr lang="it-IT" sz="1867" dirty="0">
                <a:solidFill>
                  <a:srgbClr val="0600FF"/>
                </a:solidFill>
              </a:rPr>
              <a:t>caratterizzare</a:t>
            </a:r>
            <a:r>
              <a:rPr lang="it-IT" sz="1867" dirty="0"/>
              <a:t>, </a:t>
            </a:r>
            <a:r>
              <a:rPr lang="it-IT" sz="1867" dirty="0">
                <a:solidFill>
                  <a:srgbClr val="0600FF"/>
                </a:solidFill>
              </a:rPr>
              <a:t>studiare</a:t>
            </a:r>
            <a:r>
              <a:rPr lang="it-IT" sz="1867" dirty="0"/>
              <a:t>, </a:t>
            </a:r>
            <a:r>
              <a:rPr lang="it-IT" sz="1867" dirty="0">
                <a:solidFill>
                  <a:srgbClr val="0600FF"/>
                </a:solidFill>
              </a:rPr>
              <a:t>conservare</a:t>
            </a:r>
            <a:r>
              <a:rPr lang="it-IT" sz="1867" dirty="0"/>
              <a:t> e </a:t>
            </a:r>
            <a:r>
              <a:rPr lang="it-IT" sz="1867" dirty="0">
                <a:solidFill>
                  <a:srgbClr val="0600FF"/>
                </a:solidFill>
              </a:rPr>
              <a:t>gestire</a:t>
            </a:r>
            <a:r>
              <a:rPr lang="it-IT" sz="1867" dirty="0"/>
              <a:t> i campioni planetari, incluse le meteoriti e i campioni analoghi.</a:t>
            </a:r>
          </a:p>
        </p:txBody>
      </p:sp>
      <p:pic>
        <p:nvPicPr>
          <p:cNvPr id="7" name="Immagine 6">
            <a:extLst>
              <a:ext uri="{FF2B5EF4-FFF2-40B4-BE49-F238E27FC236}">
                <a16:creationId xmlns:a16="http://schemas.microsoft.com/office/drawing/2014/main" id="{91AD64E9-8D4F-0BDC-DCDE-F2A87F8E1F4A}"/>
              </a:ext>
            </a:extLst>
          </p:cNvPr>
          <p:cNvPicPr>
            <a:picLocks noChangeAspect="1"/>
          </p:cNvPicPr>
          <p:nvPr/>
        </p:nvPicPr>
        <p:blipFill>
          <a:blip r:embed="rId4"/>
          <a:stretch>
            <a:fillRect/>
          </a:stretch>
        </p:blipFill>
        <p:spPr>
          <a:xfrm>
            <a:off x="7671116" y="1352206"/>
            <a:ext cx="4310737" cy="2303165"/>
          </a:xfrm>
          <a:prstGeom prst="rect">
            <a:avLst/>
          </a:prstGeom>
        </p:spPr>
      </p:pic>
      <p:sp>
        <p:nvSpPr>
          <p:cNvPr id="12" name="CasellaDiTesto 11">
            <a:extLst>
              <a:ext uri="{FF2B5EF4-FFF2-40B4-BE49-F238E27FC236}">
                <a16:creationId xmlns:a16="http://schemas.microsoft.com/office/drawing/2014/main" id="{53641C5F-C86B-1743-44AE-B09FA311991B}"/>
              </a:ext>
            </a:extLst>
          </p:cNvPr>
          <p:cNvSpPr txBox="1"/>
          <p:nvPr/>
        </p:nvSpPr>
        <p:spPr>
          <a:xfrm>
            <a:off x="443461" y="3884574"/>
            <a:ext cx="11650051" cy="1241622"/>
          </a:xfrm>
          <a:prstGeom prst="rect">
            <a:avLst/>
          </a:prstGeom>
          <a:noFill/>
        </p:spPr>
        <p:txBody>
          <a:bodyPr wrap="square" rtlCol="0">
            <a:spAutoFit/>
          </a:bodyPr>
          <a:lstStyle/>
          <a:p>
            <a:r>
              <a:rPr lang="it-IT" sz="1867" dirty="0"/>
              <a:t>La Curation Facility sarà </a:t>
            </a:r>
            <a:r>
              <a:rPr lang="it-IT" sz="1867" b="1" dirty="0">
                <a:solidFill>
                  <a:srgbClr val="0600FF"/>
                </a:solidFill>
              </a:rPr>
              <a:t>un’infrastruttura nazionale</a:t>
            </a:r>
            <a:r>
              <a:rPr lang="it-IT" sz="1867" dirty="0"/>
              <a:t>, a servizio della comunità scientifica nazionale e internazionale.  </a:t>
            </a:r>
          </a:p>
          <a:p>
            <a:r>
              <a:rPr lang="it-IT" sz="1867" dirty="0"/>
              <a:t>Il consorzio comprende l’Agenzia Spaziale Italiana (ASI), la Regione Toscana, il Comune di Prato, l’Università degli Studi di Firenze (UniFi), l’Università degli Studi di Pisa (</a:t>
            </a:r>
            <a:r>
              <a:rPr lang="it-IT" sz="1867" dirty="0" err="1"/>
              <a:t>UniPi</a:t>
            </a:r>
            <a:r>
              <a:rPr lang="it-IT" sz="1867" dirty="0"/>
              <a:t>) e l’Istituto Nazionale di Astrofisica (INAF). </a:t>
            </a:r>
          </a:p>
        </p:txBody>
      </p:sp>
      <p:sp>
        <p:nvSpPr>
          <p:cNvPr id="14" name="CasellaDiTesto 13">
            <a:extLst>
              <a:ext uri="{FF2B5EF4-FFF2-40B4-BE49-F238E27FC236}">
                <a16:creationId xmlns:a16="http://schemas.microsoft.com/office/drawing/2014/main" id="{21F1B003-3A54-B5D5-014C-6A8A2C89FDE3}"/>
              </a:ext>
            </a:extLst>
          </p:cNvPr>
          <p:cNvSpPr txBox="1"/>
          <p:nvPr/>
        </p:nvSpPr>
        <p:spPr>
          <a:xfrm>
            <a:off x="7671115" y="3244334"/>
            <a:ext cx="2827184" cy="338554"/>
          </a:xfrm>
          <a:prstGeom prst="rect">
            <a:avLst/>
          </a:prstGeom>
          <a:noFill/>
        </p:spPr>
        <p:txBody>
          <a:bodyPr wrap="none" rtlCol="0">
            <a:spAutoFit/>
          </a:bodyPr>
          <a:lstStyle/>
          <a:p>
            <a:r>
              <a:rPr lang="it-IT" sz="1600" dirty="0">
                <a:solidFill>
                  <a:schemeClr val="bg1"/>
                </a:solidFill>
              </a:rPr>
              <a:t>JAXA Curation Facility – Japan </a:t>
            </a:r>
          </a:p>
        </p:txBody>
      </p:sp>
      <p:sp>
        <p:nvSpPr>
          <p:cNvPr id="17" name="CasellaDiTesto 16">
            <a:extLst>
              <a:ext uri="{FF2B5EF4-FFF2-40B4-BE49-F238E27FC236}">
                <a16:creationId xmlns:a16="http://schemas.microsoft.com/office/drawing/2014/main" id="{BC4BE6EA-757F-8842-E596-D8D330340C80}"/>
              </a:ext>
            </a:extLst>
          </p:cNvPr>
          <p:cNvSpPr txBox="1"/>
          <p:nvPr/>
        </p:nvSpPr>
        <p:spPr>
          <a:xfrm>
            <a:off x="443462" y="5048509"/>
            <a:ext cx="11538391" cy="1528945"/>
          </a:xfrm>
          <a:prstGeom prst="rect">
            <a:avLst/>
          </a:prstGeom>
          <a:noFill/>
        </p:spPr>
        <p:txBody>
          <a:bodyPr wrap="square" rtlCol="0">
            <a:spAutoFit/>
          </a:bodyPr>
          <a:lstStyle/>
          <a:p>
            <a:r>
              <a:rPr lang="it-IT" sz="1867" b="1" dirty="0">
                <a:solidFill>
                  <a:srgbClr val="0600FF"/>
                </a:solidFill>
              </a:rPr>
              <a:t>Criticità: </a:t>
            </a:r>
            <a:r>
              <a:rPr lang="it-IT" sz="1867" dirty="0"/>
              <a:t>Queste strutture sono progettate per durare 50 anni o più. La struttura deve investire fin da subito in </a:t>
            </a:r>
            <a:r>
              <a:rPr lang="it-IT" sz="1867" b="1" dirty="0">
                <a:solidFill>
                  <a:srgbClr val="0600FF"/>
                </a:solidFill>
              </a:rPr>
              <a:t>programmi di </a:t>
            </a:r>
            <a:r>
              <a:rPr lang="it-IT" sz="1867" b="1" i="1" dirty="0">
                <a:solidFill>
                  <a:srgbClr val="0600FF"/>
                </a:solidFill>
              </a:rPr>
              <a:t>mentorship</a:t>
            </a:r>
            <a:r>
              <a:rPr lang="it-IT" sz="1867" b="1" dirty="0">
                <a:solidFill>
                  <a:srgbClr val="0600FF"/>
                </a:solidFill>
              </a:rPr>
              <a:t> e formazione continua</a:t>
            </a:r>
            <a:r>
              <a:rPr lang="it-IT" sz="1867" dirty="0"/>
              <a:t>, creando "apprendisti" che possano affiancare il personale esperto per anni. Non basta conservare i campioni; bisogna conservare come sono stati maneggiati. È necessario un rigoroso sistema di "</a:t>
            </a:r>
            <a:r>
              <a:rPr lang="it-IT" sz="1867" b="1" dirty="0">
                <a:solidFill>
                  <a:srgbClr val="0600FF"/>
                </a:solidFill>
              </a:rPr>
              <a:t>data </a:t>
            </a:r>
            <a:r>
              <a:rPr lang="it-IT" sz="1867" b="1" dirty="0" err="1">
                <a:solidFill>
                  <a:srgbClr val="0600FF"/>
                </a:solidFill>
              </a:rPr>
              <a:t>curation</a:t>
            </a:r>
            <a:r>
              <a:rPr lang="it-IT" sz="1867" dirty="0"/>
              <a:t>" che documenti ogni singola procedura, analisi e decisione presa, per permettere agli scienziati futuri di comprendere il contesto dei dati.</a:t>
            </a:r>
          </a:p>
        </p:txBody>
      </p:sp>
      <p:pic>
        <p:nvPicPr>
          <p:cNvPr id="26" name="Immagine 25">
            <a:extLst>
              <a:ext uri="{FF2B5EF4-FFF2-40B4-BE49-F238E27FC236}">
                <a16:creationId xmlns:a16="http://schemas.microsoft.com/office/drawing/2014/main" id="{3611C727-814E-9DE7-AE8A-07C94ACC4715}"/>
              </a:ext>
            </a:extLst>
          </p:cNvPr>
          <p:cNvPicPr>
            <a:picLocks noChangeAspect="1"/>
          </p:cNvPicPr>
          <p:nvPr/>
        </p:nvPicPr>
        <p:blipFill>
          <a:blip r:embed="rId5"/>
          <a:stretch>
            <a:fillRect/>
          </a:stretch>
        </p:blipFill>
        <p:spPr>
          <a:xfrm>
            <a:off x="8298611" y="104975"/>
            <a:ext cx="1604612" cy="1085660"/>
          </a:xfrm>
          <a:prstGeom prst="rect">
            <a:avLst/>
          </a:prstGeom>
        </p:spPr>
      </p:pic>
      <p:sp>
        <p:nvSpPr>
          <p:cNvPr id="5" name="CasellaDiTesto 4">
            <a:extLst>
              <a:ext uri="{FF2B5EF4-FFF2-40B4-BE49-F238E27FC236}">
                <a16:creationId xmlns:a16="http://schemas.microsoft.com/office/drawing/2014/main" id="{C00FBDD5-CF41-C02E-D415-02B89D78F792}"/>
              </a:ext>
            </a:extLst>
          </p:cNvPr>
          <p:cNvSpPr txBox="1"/>
          <p:nvPr/>
        </p:nvSpPr>
        <p:spPr>
          <a:xfrm>
            <a:off x="8298611" y="6515301"/>
            <a:ext cx="3817007" cy="369332"/>
          </a:xfrm>
          <a:prstGeom prst="rect">
            <a:avLst/>
          </a:prstGeom>
          <a:noFill/>
        </p:spPr>
        <p:txBody>
          <a:bodyPr wrap="none" rtlCol="0">
            <a:spAutoFit/>
          </a:bodyPr>
          <a:lstStyle/>
          <a:p>
            <a:pPr algn="ctr"/>
            <a:r>
              <a:rPr lang="it-IT" i="1" dirty="0"/>
              <a:t>John Robert Brucato, INAF-</a:t>
            </a:r>
            <a:r>
              <a:rPr lang="it-IT" i="1" dirty="0" err="1"/>
              <a:t>OAArcetri</a:t>
            </a:r>
            <a:endParaRPr lang="en-US"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F082-963C-215E-CDDA-4881F5D0696C}"/>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7F11C7FF-E719-A9E6-D229-C14FD27A9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C4FC37E6-6C5C-09CB-03B0-BFB258990924}"/>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B1360BE4-1CE7-F49C-758B-561B2853D927}"/>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036B757C-22DC-D954-611B-0D0FAC5D1682}"/>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Giove</a:t>
            </a:r>
            <a:endParaRPr lang="it-IT" u="sng" cap="small" dirty="0"/>
          </a:p>
        </p:txBody>
      </p:sp>
      <p:pic>
        <p:nvPicPr>
          <p:cNvPr id="8" name="Immagine 7" descr="Immagine che contiene trasporto, spazio, pianeta, Spazio esterno&#10;&#10;Il contenuto generato dall'IA potrebbe non essere corretto.">
            <a:extLst>
              <a:ext uri="{FF2B5EF4-FFF2-40B4-BE49-F238E27FC236}">
                <a16:creationId xmlns:a16="http://schemas.microsoft.com/office/drawing/2014/main" id="{DA5F8545-404E-DBAC-1A9F-23714C472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273" y="-8883"/>
            <a:ext cx="2409245" cy="1870836"/>
          </a:xfrm>
          <a:prstGeom prst="rect">
            <a:avLst/>
          </a:prstGeom>
        </p:spPr>
      </p:pic>
      <p:sp>
        <p:nvSpPr>
          <p:cNvPr id="10" name="Sottotitolo 2">
            <a:extLst>
              <a:ext uri="{FF2B5EF4-FFF2-40B4-BE49-F238E27FC236}">
                <a16:creationId xmlns:a16="http://schemas.microsoft.com/office/drawing/2014/main" id="{A84EAF9D-CEC9-BEC9-75EC-AB9642837026}"/>
              </a:ext>
            </a:extLst>
          </p:cNvPr>
          <p:cNvSpPr txBox="1">
            <a:spLocks/>
          </p:cNvSpPr>
          <p:nvPr/>
        </p:nvSpPr>
        <p:spPr>
          <a:xfrm>
            <a:off x="175900" y="757084"/>
            <a:ext cx="9259501" cy="2096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b="1" dirty="0"/>
              <a:t>Giove</a:t>
            </a:r>
            <a:r>
              <a:rPr lang="it-IT" sz="2000" dirty="0"/>
              <a:t> e il suo </a:t>
            </a:r>
            <a:r>
              <a:rPr lang="it-IT" sz="2000" b="1" dirty="0"/>
              <a:t>sistema di satelliti</a:t>
            </a:r>
            <a:r>
              <a:rPr lang="it-IT" sz="2000" dirty="0"/>
              <a:t> rappresentano un punto chiave per la comprensione dell’</a:t>
            </a:r>
            <a:r>
              <a:rPr lang="it-IT" sz="2000" b="1" dirty="0"/>
              <a:t>origine e dell’evoluzione del Sistema Solare</a:t>
            </a:r>
            <a:r>
              <a:rPr lang="it-IT" sz="2000" dirty="0"/>
              <a:t> ma anche per lo studio degli </a:t>
            </a:r>
            <a:r>
              <a:rPr lang="it-IT" sz="2000" b="1" dirty="0"/>
              <a:t>esopianeti</a:t>
            </a:r>
            <a:r>
              <a:rPr lang="it-IT" sz="2000" dirty="0"/>
              <a:t>, ed in particolare i giganti, di cui Giove è considerato un analogo. Alcuni dei satelliti di Giove e Saturno hanno un elevato </a:t>
            </a:r>
            <a:r>
              <a:rPr lang="it-IT" sz="2000" b="1" dirty="0"/>
              <a:t>interesse astrobiologico</a:t>
            </a:r>
            <a:r>
              <a:rPr lang="it-IT" sz="2000" dirty="0"/>
              <a:t>: non si può escludere la presenza di vita negli oceani sotto-superficiali, e sono oggetto di specifiche strategie di esplorazione della NASA.</a:t>
            </a:r>
          </a:p>
        </p:txBody>
      </p:sp>
      <p:pic>
        <p:nvPicPr>
          <p:cNvPr id="3" name="Immagine 2" descr="Immagine che contiene simbolo, cerchio, schermata&#10;&#10;Il contenuto generato dall'IA potrebbe non essere corretto.">
            <a:extLst>
              <a:ext uri="{FF2B5EF4-FFF2-40B4-BE49-F238E27FC236}">
                <a16:creationId xmlns:a16="http://schemas.microsoft.com/office/drawing/2014/main" id="{D0E221F7-FCE6-8310-0675-5CEC1C88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67" y="2503590"/>
            <a:ext cx="1306286" cy="1306286"/>
          </a:xfrm>
          <a:prstGeom prst="rect">
            <a:avLst/>
          </a:prstGeom>
        </p:spPr>
      </p:pic>
      <p:sp>
        <p:nvSpPr>
          <p:cNvPr id="11" name="CasellaDiTesto 10">
            <a:extLst>
              <a:ext uri="{FF2B5EF4-FFF2-40B4-BE49-F238E27FC236}">
                <a16:creationId xmlns:a16="http://schemas.microsoft.com/office/drawing/2014/main" id="{BA8DE5A6-6D04-7240-1139-631C6A0AD141}"/>
              </a:ext>
            </a:extLst>
          </p:cNvPr>
          <p:cNvSpPr txBox="1"/>
          <p:nvPr/>
        </p:nvSpPr>
        <p:spPr>
          <a:xfrm>
            <a:off x="2027897" y="2887926"/>
            <a:ext cx="4593967" cy="338554"/>
          </a:xfrm>
          <a:prstGeom prst="rect">
            <a:avLst/>
          </a:prstGeom>
          <a:noFill/>
        </p:spPr>
        <p:txBody>
          <a:bodyPr wrap="square">
            <a:spAutoFit/>
          </a:bodyPr>
          <a:lstStyle/>
          <a:p>
            <a:r>
              <a:rPr lang="en-GB" sz="1600" dirty="0" err="1"/>
              <a:t>Missione</a:t>
            </a:r>
            <a:r>
              <a:rPr lang="en-GB" sz="1600" dirty="0"/>
              <a:t> NASA JUNO (</a:t>
            </a:r>
            <a:r>
              <a:rPr lang="en-GB" sz="1600" dirty="0" err="1"/>
              <a:t>fase</a:t>
            </a:r>
            <a:r>
              <a:rPr lang="en-GB" sz="1600" dirty="0"/>
              <a:t> </a:t>
            </a:r>
            <a:r>
              <a:rPr lang="en-GB" sz="1600" dirty="0" err="1"/>
              <a:t>operativa</a:t>
            </a:r>
            <a:r>
              <a:rPr lang="en-GB" sz="1600" dirty="0"/>
              <a:t>: 2016-2025)</a:t>
            </a:r>
          </a:p>
        </p:txBody>
      </p:sp>
      <p:pic>
        <p:nvPicPr>
          <p:cNvPr id="17" name="Immagine 16" descr="Immagine che contiene testo, schermata, mappa&#10;&#10;Il contenuto generato dall'IA potrebbe non essere corretto.">
            <a:extLst>
              <a:ext uri="{FF2B5EF4-FFF2-40B4-BE49-F238E27FC236}">
                <a16:creationId xmlns:a16="http://schemas.microsoft.com/office/drawing/2014/main" id="{247197CA-B4B7-F0C1-2513-C04E253EE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2553" y="2503590"/>
            <a:ext cx="4983309" cy="3597326"/>
          </a:xfrm>
          <a:prstGeom prst="rect">
            <a:avLst/>
          </a:prstGeom>
        </p:spPr>
      </p:pic>
      <p:sp>
        <p:nvSpPr>
          <p:cNvPr id="23" name="Ovale 22">
            <a:extLst>
              <a:ext uri="{FF2B5EF4-FFF2-40B4-BE49-F238E27FC236}">
                <a16:creationId xmlns:a16="http://schemas.microsoft.com/office/drawing/2014/main" id="{809E8C94-9923-1F98-5AB8-61B65C590AEB}"/>
              </a:ext>
            </a:extLst>
          </p:cNvPr>
          <p:cNvSpPr/>
          <p:nvPr/>
        </p:nvSpPr>
        <p:spPr>
          <a:xfrm>
            <a:off x="9304773" y="5004079"/>
            <a:ext cx="1286190" cy="1175657"/>
          </a:xfrm>
          <a:prstGeom prst="ellipse">
            <a:avLst/>
          </a:prstGeom>
          <a:noFill/>
          <a:ln w="349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C63B14FF-B165-E2DC-8F45-FCD158B1783E}"/>
              </a:ext>
            </a:extLst>
          </p:cNvPr>
          <p:cNvSpPr/>
          <p:nvPr/>
        </p:nvSpPr>
        <p:spPr>
          <a:xfrm>
            <a:off x="55768" y="3962805"/>
            <a:ext cx="5689778" cy="369332"/>
          </a:xfrm>
          <a:prstGeom prst="rect">
            <a:avLst/>
          </a:prstGeom>
        </p:spPr>
        <p:txBody>
          <a:bodyPr wrap="square">
            <a:spAutoFit/>
          </a:bodyPr>
          <a:lstStyle/>
          <a:p>
            <a:r>
              <a:rPr lang="en-GB" b="1" dirty="0"/>
              <a:t>JIRAM </a:t>
            </a:r>
            <a:r>
              <a:rPr lang="en-GB" dirty="0"/>
              <a:t>– Jovian InfraRed Auroral Mapper</a:t>
            </a:r>
          </a:p>
        </p:txBody>
      </p:sp>
      <p:sp>
        <p:nvSpPr>
          <p:cNvPr id="25" name="CasellaDiTesto 24">
            <a:extLst>
              <a:ext uri="{FF2B5EF4-FFF2-40B4-BE49-F238E27FC236}">
                <a16:creationId xmlns:a16="http://schemas.microsoft.com/office/drawing/2014/main" id="{0AC9E77C-9483-E980-23F3-0B46B6CB46CA}"/>
              </a:ext>
            </a:extLst>
          </p:cNvPr>
          <p:cNvSpPr txBox="1"/>
          <p:nvPr/>
        </p:nvSpPr>
        <p:spPr>
          <a:xfrm>
            <a:off x="66918" y="4209026"/>
            <a:ext cx="3068934" cy="338554"/>
          </a:xfrm>
          <a:prstGeom prst="rect">
            <a:avLst/>
          </a:prstGeom>
          <a:noFill/>
        </p:spPr>
        <p:txBody>
          <a:bodyPr wrap="square">
            <a:spAutoFit/>
          </a:bodyPr>
          <a:lstStyle/>
          <a:p>
            <a:r>
              <a:rPr lang="en-GB" sz="1600" dirty="0"/>
              <a:t>PI: A. Mura (INAF-IAPS)</a:t>
            </a:r>
            <a:endParaRPr lang="it-IT" sz="1600" dirty="0"/>
          </a:p>
        </p:txBody>
      </p:sp>
      <p:sp>
        <p:nvSpPr>
          <p:cNvPr id="26" name="CasellaDiTesto 25">
            <a:extLst>
              <a:ext uri="{FF2B5EF4-FFF2-40B4-BE49-F238E27FC236}">
                <a16:creationId xmlns:a16="http://schemas.microsoft.com/office/drawing/2014/main" id="{483C476D-9352-7F21-3646-E57409CF35CC}"/>
              </a:ext>
            </a:extLst>
          </p:cNvPr>
          <p:cNvSpPr txBox="1"/>
          <p:nvPr/>
        </p:nvSpPr>
        <p:spPr>
          <a:xfrm>
            <a:off x="66918" y="4463959"/>
            <a:ext cx="7107606" cy="584775"/>
          </a:xfrm>
          <a:prstGeom prst="rect">
            <a:avLst/>
          </a:prstGeom>
          <a:noFill/>
        </p:spPr>
        <p:txBody>
          <a:bodyPr wrap="square">
            <a:spAutoFit/>
          </a:bodyPr>
          <a:lstStyle/>
          <a:p>
            <a:r>
              <a:rPr lang="en-GB" sz="1600" dirty="0"/>
              <a:t>Uno </a:t>
            </a:r>
            <a:r>
              <a:rPr lang="en-GB" sz="1600" dirty="0" err="1"/>
              <a:t>spettrometro</a:t>
            </a:r>
            <a:r>
              <a:rPr lang="en-GB" sz="1600" dirty="0"/>
              <a:t> a imagine </a:t>
            </a:r>
            <a:r>
              <a:rPr lang="en-GB" sz="1600" dirty="0" err="1"/>
              <a:t>nell’IR</a:t>
            </a:r>
            <a:r>
              <a:rPr lang="en-GB" sz="1600" dirty="0"/>
              <a:t> (2-5 </a:t>
            </a:r>
            <a:r>
              <a:rPr lang="en-GB" sz="1600" dirty="0">
                <a:latin typeface="Symbol" panose="05050102010706020507" pitchFamily="18" charset="2"/>
              </a:rPr>
              <a:t>m</a:t>
            </a:r>
            <a:r>
              <a:rPr lang="en-GB" sz="1600" dirty="0"/>
              <a:t>m)  </a:t>
            </a:r>
            <a:r>
              <a:rPr lang="en-GB" sz="1600" dirty="0" err="1"/>
              <a:t>finalizzato</a:t>
            </a:r>
            <a:r>
              <a:rPr lang="en-GB" sz="1600" dirty="0"/>
              <a:t> </a:t>
            </a:r>
            <a:r>
              <a:rPr lang="en-GB" sz="1600" dirty="0" err="1"/>
              <a:t>allo</a:t>
            </a:r>
            <a:r>
              <a:rPr lang="en-GB" sz="1600" dirty="0"/>
              <a:t> studio </a:t>
            </a:r>
            <a:r>
              <a:rPr lang="en-GB" sz="1600" dirty="0" err="1"/>
              <a:t>dell’atmosfera</a:t>
            </a:r>
            <a:r>
              <a:rPr lang="en-GB" sz="1600" dirty="0"/>
              <a:t> di Giove (e </a:t>
            </a:r>
            <a:r>
              <a:rPr lang="en-GB" sz="1600" dirty="0" err="1"/>
              <a:t>all’esplorazione</a:t>
            </a:r>
            <a:r>
              <a:rPr lang="en-GB" sz="1600" dirty="0"/>
              <a:t> </a:t>
            </a:r>
            <a:r>
              <a:rPr lang="en-GB" sz="1600" dirty="0" err="1"/>
              <a:t>dei</a:t>
            </a:r>
            <a:r>
              <a:rPr lang="en-GB" sz="1600" dirty="0"/>
              <a:t> </a:t>
            </a:r>
            <a:r>
              <a:rPr lang="en-GB" sz="1600" dirty="0" err="1"/>
              <a:t>medicei</a:t>
            </a:r>
            <a:r>
              <a:rPr lang="en-GB" sz="1600" dirty="0"/>
              <a:t>)</a:t>
            </a:r>
          </a:p>
        </p:txBody>
      </p:sp>
      <p:pic>
        <p:nvPicPr>
          <p:cNvPr id="28" name="Immagine 27" descr="Immagine che contiene tavolo&#10;&#10;Il contenuto generato dall'IA potrebbe non essere corretto.">
            <a:extLst>
              <a:ext uri="{FF2B5EF4-FFF2-40B4-BE49-F238E27FC236}">
                <a16:creationId xmlns:a16="http://schemas.microsoft.com/office/drawing/2014/main" id="{1109C57A-2C3A-CC6C-A2B0-E9B02D2AF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5831" y="3226480"/>
            <a:ext cx="2116378" cy="1256785"/>
          </a:xfrm>
          <a:prstGeom prst="rect">
            <a:avLst/>
          </a:prstGeom>
        </p:spPr>
      </p:pic>
      <p:pic>
        <p:nvPicPr>
          <p:cNvPr id="30" name="Immagine 29" descr="Immagine che contiene schermata, cerchio, Universo, spazio&#10;&#10;Il contenuto generato dall'IA potrebbe non essere corretto.">
            <a:extLst>
              <a:ext uri="{FF2B5EF4-FFF2-40B4-BE49-F238E27FC236}">
                <a16:creationId xmlns:a16="http://schemas.microsoft.com/office/drawing/2014/main" id="{FC644DF4-CB77-0369-6E2C-E9C39B7FEC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478" y="5166540"/>
            <a:ext cx="2283351" cy="1463936"/>
          </a:xfrm>
          <a:prstGeom prst="rect">
            <a:avLst/>
          </a:prstGeom>
        </p:spPr>
      </p:pic>
      <p:pic>
        <p:nvPicPr>
          <p:cNvPr id="32" name="Immagine 31" descr="Immagine che contiene testo, schermata, diagramma, design&#10;&#10;Il contenuto generato dall'IA potrebbe non essere corretto.">
            <a:extLst>
              <a:ext uri="{FF2B5EF4-FFF2-40B4-BE49-F238E27FC236}">
                <a16:creationId xmlns:a16="http://schemas.microsoft.com/office/drawing/2014/main" id="{D55A354F-A453-9BEE-143C-B4DB1D69D8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5852" y="5150132"/>
            <a:ext cx="3714834" cy="1584463"/>
          </a:xfrm>
          <a:prstGeom prst="rect">
            <a:avLst/>
          </a:prstGeom>
        </p:spPr>
      </p:pic>
    </p:spTree>
    <p:extLst>
      <p:ext uri="{BB962C8B-B14F-4D97-AF65-F5344CB8AC3E}">
        <p14:creationId xmlns:p14="http://schemas.microsoft.com/office/powerpoint/2010/main" val="1086351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8AA3A-4EE1-9CBA-DAC0-99B37D9848CF}"/>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AE7D6C76-2195-878B-D590-FA627A14C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036FC279-261E-0A6A-939A-5D00C0D13487}"/>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5DCD6105-1620-655B-E1B0-068BBE99DD28}"/>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3A5E52DB-D73E-19C9-A827-16001B0B802C}"/>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Giove</a:t>
            </a:r>
            <a:endParaRPr lang="it-IT" u="sng" cap="small" dirty="0"/>
          </a:p>
        </p:txBody>
      </p:sp>
      <p:pic>
        <p:nvPicPr>
          <p:cNvPr id="8" name="Immagine 7" descr="Immagine che contiene trasporto, spazio, pianeta, Spazio esterno&#10;&#10;Il contenuto generato dall'IA potrebbe non essere corretto.">
            <a:extLst>
              <a:ext uri="{FF2B5EF4-FFF2-40B4-BE49-F238E27FC236}">
                <a16:creationId xmlns:a16="http://schemas.microsoft.com/office/drawing/2014/main" id="{1E34ED1D-8DD3-E799-DF53-FE2CB67C1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273" y="-18931"/>
            <a:ext cx="2409245" cy="1870836"/>
          </a:xfrm>
          <a:prstGeom prst="rect">
            <a:avLst/>
          </a:prstGeom>
        </p:spPr>
      </p:pic>
      <p:sp>
        <p:nvSpPr>
          <p:cNvPr id="10" name="Sottotitolo 2">
            <a:extLst>
              <a:ext uri="{FF2B5EF4-FFF2-40B4-BE49-F238E27FC236}">
                <a16:creationId xmlns:a16="http://schemas.microsoft.com/office/drawing/2014/main" id="{FE24DD0F-8155-DA22-BCF7-B1A3400B44EC}"/>
              </a:ext>
            </a:extLst>
          </p:cNvPr>
          <p:cNvSpPr txBox="1">
            <a:spLocks/>
          </p:cNvSpPr>
          <p:nvPr/>
        </p:nvSpPr>
        <p:spPr>
          <a:xfrm>
            <a:off x="175901" y="757084"/>
            <a:ext cx="6878042" cy="458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cap="small" dirty="0"/>
              <a:t>Missione L-ESA JUICE – </a:t>
            </a:r>
            <a:r>
              <a:rPr lang="it-IT" sz="2000" cap="small" dirty="0" err="1"/>
              <a:t>JUpiter</a:t>
            </a:r>
            <a:r>
              <a:rPr lang="it-IT" sz="2000" cap="small" dirty="0"/>
              <a:t> </a:t>
            </a:r>
            <a:r>
              <a:rPr lang="it-IT" sz="2000" cap="small" dirty="0" err="1"/>
              <a:t>ICy</a:t>
            </a:r>
            <a:r>
              <a:rPr lang="it-IT" sz="2000" cap="small" dirty="0"/>
              <a:t> moons Explorer</a:t>
            </a:r>
          </a:p>
        </p:txBody>
      </p:sp>
      <p:pic>
        <p:nvPicPr>
          <p:cNvPr id="9" name="Picture 3" descr="A picture containing snow, indoor&#10;&#10;Description automatically generated">
            <a:extLst>
              <a:ext uri="{FF2B5EF4-FFF2-40B4-BE49-F238E27FC236}">
                <a16:creationId xmlns:a16="http://schemas.microsoft.com/office/drawing/2014/main" id="{7BB75F63-DE85-3099-7234-1D42B7154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99" y="147267"/>
            <a:ext cx="2234524" cy="15804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Picture 9">
            <a:extLst>
              <a:ext uri="{FF2B5EF4-FFF2-40B4-BE49-F238E27FC236}">
                <a16:creationId xmlns:a16="http://schemas.microsoft.com/office/drawing/2014/main" id="{BB230338-AE7A-745A-9E6E-A6B654DB80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2" y="1479566"/>
            <a:ext cx="1685381" cy="1125091"/>
          </a:xfrm>
          <a:prstGeom prst="rect">
            <a:avLst/>
          </a:prstGeom>
        </p:spPr>
      </p:pic>
      <p:sp>
        <p:nvSpPr>
          <p:cNvPr id="14" name="Rettangolo 13">
            <a:extLst>
              <a:ext uri="{FF2B5EF4-FFF2-40B4-BE49-F238E27FC236}">
                <a16:creationId xmlns:a16="http://schemas.microsoft.com/office/drawing/2014/main" id="{531C7FF2-632C-F61B-81B4-F53119D55939}"/>
              </a:ext>
            </a:extLst>
          </p:cNvPr>
          <p:cNvSpPr/>
          <p:nvPr/>
        </p:nvSpPr>
        <p:spPr>
          <a:xfrm>
            <a:off x="1751283" y="1298070"/>
            <a:ext cx="5689778" cy="369332"/>
          </a:xfrm>
          <a:prstGeom prst="rect">
            <a:avLst/>
          </a:prstGeom>
        </p:spPr>
        <p:txBody>
          <a:bodyPr wrap="square">
            <a:spAutoFit/>
          </a:bodyPr>
          <a:lstStyle/>
          <a:p>
            <a:r>
              <a:rPr lang="en-GB" b="1" dirty="0"/>
              <a:t>JANUS </a:t>
            </a:r>
            <a:r>
              <a:rPr lang="en-GB" dirty="0"/>
              <a:t>– Jovis, </a:t>
            </a:r>
            <a:r>
              <a:rPr lang="en-GB" dirty="0" err="1"/>
              <a:t>Amorum</a:t>
            </a:r>
            <a:r>
              <a:rPr lang="en-GB" dirty="0"/>
              <a:t> ac </a:t>
            </a:r>
            <a:r>
              <a:rPr lang="en-GB" dirty="0" err="1"/>
              <a:t>Natorum</a:t>
            </a:r>
            <a:r>
              <a:rPr lang="en-GB" dirty="0"/>
              <a:t> </a:t>
            </a:r>
            <a:r>
              <a:rPr lang="en-GB" dirty="0" err="1"/>
              <a:t>Undique</a:t>
            </a:r>
            <a:r>
              <a:rPr lang="en-GB" dirty="0"/>
              <a:t> Scrutator</a:t>
            </a:r>
          </a:p>
        </p:txBody>
      </p:sp>
      <p:sp>
        <p:nvSpPr>
          <p:cNvPr id="15" name="CasellaDiTesto 14">
            <a:extLst>
              <a:ext uri="{FF2B5EF4-FFF2-40B4-BE49-F238E27FC236}">
                <a16:creationId xmlns:a16="http://schemas.microsoft.com/office/drawing/2014/main" id="{1F8C894A-807A-AC61-3B6B-562E7E7E77F1}"/>
              </a:ext>
            </a:extLst>
          </p:cNvPr>
          <p:cNvSpPr txBox="1"/>
          <p:nvPr/>
        </p:nvSpPr>
        <p:spPr>
          <a:xfrm>
            <a:off x="1934808" y="1646342"/>
            <a:ext cx="3068934" cy="338554"/>
          </a:xfrm>
          <a:prstGeom prst="rect">
            <a:avLst/>
          </a:prstGeom>
          <a:noFill/>
        </p:spPr>
        <p:txBody>
          <a:bodyPr wrap="square">
            <a:spAutoFit/>
          </a:bodyPr>
          <a:lstStyle/>
          <a:p>
            <a:r>
              <a:rPr lang="en-GB" sz="1600" dirty="0"/>
              <a:t>PI: P. Palumbo (INAF-IAPS)</a:t>
            </a:r>
            <a:endParaRPr lang="it-IT" sz="1600" dirty="0"/>
          </a:p>
        </p:txBody>
      </p:sp>
      <p:sp>
        <p:nvSpPr>
          <p:cNvPr id="16" name="CasellaDiTesto 15">
            <a:extLst>
              <a:ext uri="{FF2B5EF4-FFF2-40B4-BE49-F238E27FC236}">
                <a16:creationId xmlns:a16="http://schemas.microsoft.com/office/drawing/2014/main" id="{C33A9CA5-34FD-0167-3306-857B6971A825}"/>
              </a:ext>
            </a:extLst>
          </p:cNvPr>
          <p:cNvSpPr txBox="1"/>
          <p:nvPr/>
        </p:nvSpPr>
        <p:spPr>
          <a:xfrm>
            <a:off x="2118332" y="1984896"/>
            <a:ext cx="9477465" cy="830997"/>
          </a:xfrm>
          <a:prstGeom prst="rect">
            <a:avLst/>
          </a:prstGeom>
          <a:noFill/>
        </p:spPr>
        <p:txBody>
          <a:bodyPr wrap="square">
            <a:spAutoFit/>
          </a:bodyPr>
          <a:lstStyle/>
          <a:p>
            <a:r>
              <a:rPr lang="en-GB" sz="1600" dirty="0"/>
              <a:t>Camera </a:t>
            </a:r>
            <a:r>
              <a:rPr lang="en-GB" sz="1600" dirty="0" err="1"/>
              <a:t>multibanda</a:t>
            </a:r>
            <a:r>
              <a:rPr lang="en-GB" sz="1600" dirty="0"/>
              <a:t> (380 - 1080 nm)  ad </a:t>
            </a:r>
            <a:r>
              <a:rPr lang="en-GB" sz="1600" dirty="0" err="1"/>
              <a:t>alta</a:t>
            </a:r>
            <a:r>
              <a:rPr lang="en-GB" sz="1600" dirty="0"/>
              <a:t> </a:t>
            </a:r>
            <a:r>
              <a:rPr lang="en-GB" sz="1600" dirty="0" err="1"/>
              <a:t>risoluzione</a:t>
            </a:r>
            <a:r>
              <a:rPr lang="en-GB" sz="1600" dirty="0"/>
              <a:t> (≥7.5m/pixel) </a:t>
            </a:r>
            <a:r>
              <a:rPr lang="en-GB" sz="1600" dirty="0" err="1"/>
              <a:t>progettata</a:t>
            </a:r>
            <a:r>
              <a:rPr lang="en-GB" sz="1600" dirty="0"/>
              <a:t> per </a:t>
            </a:r>
            <a:r>
              <a:rPr lang="en-GB" sz="1600" dirty="0" err="1"/>
              <a:t>studiare</a:t>
            </a:r>
            <a:r>
              <a:rPr lang="en-GB" sz="1600" dirty="0"/>
              <a:t> la </a:t>
            </a:r>
            <a:r>
              <a:rPr lang="en-GB" sz="1600" dirty="0" err="1"/>
              <a:t>geologia</a:t>
            </a:r>
            <a:r>
              <a:rPr lang="en-GB" sz="1600" dirty="0"/>
              <a:t> </a:t>
            </a:r>
            <a:r>
              <a:rPr lang="en-GB" sz="1600" dirty="0" err="1"/>
              <a:t>superficiale</a:t>
            </a:r>
            <a:r>
              <a:rPr lang="en-GB" sz="1600" dirty="0"/>
              <a:t> delle lune </a:t>
            </a:r>
            <a:r>
              <a:rPr lang="en-GB" sz="1600" dirty="0" err="1"/>
              <a:t>ghiacciate</a:t>
            </a:r>
            <a:r>
              <a:rPr lang="en-GB" sz="1600" dirty="0"/>
              <a:t>, </a:t>
            </a:r>
            <a:r>
              <a:rPr lang="en-GB" sz="1600" dirty="0" err="1"/>
              <a:t>monitorare</a:t>
            </a:r>
            <a:r>
              <a:rPr lang="en-GB" sz="1600" dirty="0"/>
              <a:t> </a:t>
            </a:r>
            <a:r>
              <a:rPr lang="en-GB" sz="1600" dirty="0" err="1"/>
              <a:t>l’attività</a:t>
            </a:r>
            <a:r>
              <a:rPr lang="en-GB" sz="1600" dirty="0"/>
              <a:t> di Io, </a:t>
            </a:r>
            <a:r>
              <a:rPr lang="en-GB" sz="1600" dirty="0" err="1"/>
              <a:t>studiare</a:t>
            </a:r>
            <a:r>
              <a:rPr lang="en-GB" sz="1600" dirty="0"/>
              <a:t> le lune </a:t>
            </a:r>
            <a:r>
              <a:rPr lang="en-GB" sz="1600" dirty="0" err="1"/>
              <a:t>minori</a:t>
            </a:r>
            <a:r>
              <a:rPr lang="en-GB" sz="1600" dirty="0"/>
              <a:t> e la </a:t>
            </a:r>
            <a:r>
              <a:rPr lang="en-GB" sz="1600" dirty="0" err="1"/>
              <a:t>dinamica</a:t>
            </a:r>
            <a:r>
              <a:rPr lang="en-GB" sz="1600" dirty="0"/>
              <a:t> </a:t>
            </a:r>
            <a:r>
              <a:rPr lang="en-GB" sz="1600" dirty="0" err="1"/>
              <a:t>atmosferica</a:t>
            </a:r>
            <a:r>
              <a:rPr lang="en-GB" sz="1600" dirty="0"/>
              <a:t> di Giove</a:t>
            </a:r>
          </a:p>
        </p:txBody>
      </p:sp>
      <p:pic>
        <p:nvPicPr>
          <p:cNvPr id="18" name="Immagine 17" descr="Immagine che contiene interno, seduto, tavolo, argento&#10;&#10;Il contenuto generato dall'IA potrebbe non essere corretto.">
            <a:extLst>
              <a:ext uri="{FF2B5EF4-FFF2-40B4-BE49-F238E27FC236}">
                <a16:creationId xmlns:a16="http://schemas.microsoft.com/office/drawing/2014/main" id="{95D19F32-4724-9DD3-E2AC-40FD26E244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02" y="3016234"/>
            <a:ext cx="1664260" cy="1255281"/>
          </a:xfrm>
          <a:prstGeom prst="rect">
            <a:avLst/>
          </a:prstGeom>
        </p:spPr>
      </p:pic>
      <p:sp>
        <p:nvSpPr>
          <p:cNvPr id="19" name="Rettangolo 18">
            <a:extLst>
              <a:ext uri="{FF2B5EF4-FFF2-40B4-BE49-F238E27FC236}">
                <a16:creationId xmlns:a16="http://schemas.microsoft.com/office/drawing/2014/main" id="{BA925428-2C44-49A7-F919-68E2050A0DD2}"/>
              </a:ext>
            </a:extLst>
          </p:cNvPr>
          <p:cNvSpPr/>
          <p:nvPr/>
        </p:nvSpPr>
        <p:spPr>
          <a:xfrm>
            <a:off x="1751283" y="2920547"/>
            <a:ext cx="5689778" cy="369332"/>
          </a:xfrm>
          <a:prstGeom prst="rect">
            <a:avLst/>
          </a:prstGeom>
        </p:spPr>
        <p:txBody>
          <a:bodyPr wrap="square">
            <a:spAutoFit/>
          </a:bodyPr>
          <a:lstStyle/>
          <a:p>
            <a:r>
              <a:rPr lang="en-GB" b="1" dirty="0"/>
              <a:t>MAJIS </a:t>
            </a:r>
            <a:r>
              <a:rPr lang="en-GB" dirty="0"/>
              <a:t>– Moons And Jupiter Imaging Spectrometer</a:t>
            </a:r>
          </a:p>
        </p:txBody>
      </p:sp>
      <p:sp>
        <p:nvSpPr>
          <p:cNvPr id="20" name="CasellaDiTesto 19">
            <a:extLst>
              <a:ext uri="{FF2B5EF4-FFF2-40B4-BE49-F238E27FC236}">
                <a16:creationId xmlns:a16="http://schemas.microsoft.com/office/drawing/2014/main" id="{410E4E30-C56D-C4CB-F630-87CC3FCC078D}"/>
              </a:ext>
            </a:extLst>
          </p:cNvPr>
          <p:cNvSpPr txBox="1"/>
          <p:nvPr/>
        </p:nvSpPr>
        <p:spPr>
          <a:xfrm>
            <a:off x="1934808" y="3268819"/>
            <a:ext cx="3068934" cy="338554"/>
          </a:xfrm>
          <a:prstGeom prst="rect">
            <a:avLst/>
          </a:prstGeom>
          <a:noFill/>
        </p:spPr>
        <p:txBody>
          <a:bodyPr wrap="square">
            <a:spAutoFit/>
          </a:bodyPr>
          <a:lstStyle/>
          <a:p>
            <a:r>
              <a:rPr lang="en-GB" sz="1600" dirty="0"/>
              <a:t>Co-PI: G. Piccioni (INAF-IAPS)</a:t>
            </a:r>
            <a:endParaRPr lang="it-IT" sz="1600" dirty="0"/>
          </a:p>
        </p:txBody>
      </p:sp>
      <p:sp>
        <p:nvSpPr>
          <p:cNvPr id="21" name="CasellaDiTesto 20">
            <a:extLst>
              <a:ext uri="{FF2B5EF4-FFF2-40B4-BE49-F238E27FC236}">
                <a16:creationId xmlns:a16="http://schemas.microsoft.com/office/drawing/2014/main" id="{F0D99238-01E2-F8EE-D7D6-97929DC7F634}"/>
              </a:ext>
            </a:extLst>
          </p:cNvPr>
          <p:cNvSpPr txBox="1"/>
          <p:nvPr/>
        </p:nvSpPr>
        <p:spPr>
          <a:xfrm>
            <a:off x="2118332" y="3607373"/>
            <a:ext cx="10007765" cy="830997"/>
          </a:xfrm>
          <a:prstGeom prst="rect">
            <a:avLst/>
          </a:prstGeom>
          <a:noFill/>
        </p:spPr>
        <p:txBody>
          <a:bodyPr wrap="square">
            <a:spAutoFit/>
          </a:bodyPr>
          <a:lstStyle/>
          <a:p>
            <a:pPr algn="just"/>
            <a:r>
              <a:rPr lang="en-GB" sz="1600" dirty="0" err="1"/>
              <a:t>Spettrometro</a:t>
            </a:r>
            <a:r>
              <a:rPr lang="en-GB" sz="1600" dirty="0"/>
              <a:t> a imagine (0.5 – 5.5 </a:t>
            </a:r>
            <a:r>
              <a:rPr lang="en-GB" sz="1600" dirty="0">
                <a:latin typeface="Symbol" panose="05050102010706020507" pitchFamily="18" charset="2"/>
              </a:rPr>
              <a:t>m</a:t>
            </a:r>
            <a:r>
              <a:rPr lang="en-GB" sz="1600" dirty="0"/>
              <a:t>m) </a:t>
            </a:r>
            <a:r>
              <a:rPr lang="en-GB" sz="1600" dirty="0" err="1"/>
              <a:t>progettato</a:t>
            </a:r>
            <a:r>
              <a:rPr lang="it-IT" sz="1600" dirty="0"/>
              <a:t> la determinazione e mappatura della composizione superficiale delle lune ghiacciate, la mappatura composizionale dell’atmosfera del pianeta, inclusa la densità delle nubi e la morfologia delle aurore </a:t>
            </a:r>
            <a:endParaRPr lang="en-GB" sz="1600" dirty="0"/>
          </a:p>
        </p:txBody>
      </p:sp>
      <p:sp>
        <p:nvSpPr>
          <p:cNvPr id="22" name="Sottotitolo 2">
            <a:extLst>
              <a:ext uri="{FF2B5EF4-FFF2-40B4-BE49-F238E27FC236}">
                <a16:creationId xmlns:a16="http://schemas.microsoft.com/office/drawing/2014/main" id="{92C18AD6-E56E-8863-3B0E-8E1CA52CFD17}"/>
              </a:ext>
            </a:extLst>
          </p:cNvPr>
          <p:cNvSpPr txBox="1">
            <a:spLocks/>
          </p:cNvSpPr>
          <p:nvPr/>
        </p:nvSpPr>
        <p:spPr>
          <a:xfrm>
            <a:off x="509225" y="4980236"/>
            <a:ext cx="10493720" cy="754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Partecipazioni scientifiche agli strumenti italiani RIME (</a:t>
            </a:r>
            <a:r>
              <a:rPr lang="it-IT" sz="2000" dirty="0" err="1"/>
              <a:t>Ice</a:t>
            </a:r>
            <a:r>
              <a:rPr lang="it-IT" sz="2000" dirty="0"/>
              <a:t> </a:t>
            </a:r>
            <a:r>
              <a:rPr lang="it-IT" sz="2000" dirty="0" err="1"/>
              <a:t>penetrating</a:t>
            </a:r>
            <a:r>
              <a:rPr lang="it-IT" sz="2000" dirty="0"/>
              <a:t> radar, PI </a:t>
            </a:r>
            <a:r>
              <a:rPr lang="it-IT" sz="2000" dirty="0" err="1"/>
              <a:t>UniTrento</a:t>
            </a:r>
            <a:r>
              <a:rPr lang="it-IT" sz="2000" dirty="0"/>
              <a:t>) e 3GM (</a:t>
            </a:r>
            <a:r>
              <a:rPr lang="it-IT" sz="2000" dirty="0" err="1"/>
              <a:t>Gravity&amp;Geophysics</a:t>
            </a:r>
            <a:r>
              <a:rPr lang="it-IT" sz="2000" dirty="0"/>
              <a:t> </a:t>
            </a:r>
            <a:r>
              <a:rPr lang="it-IT" sz="2000" dirty="0" err="1"/>
              <a:t>experiments</a:t>
            </a:r>
            <a:r>
              <a:rPr lang="it-IT" sz="2000" dirty="0"/>
              <a:t>, PI </a:t>
            </a:r>
            <a:r>
              <a:rPr lang="it-IT" sz="2000" dirty="0" err="1"/>
              <a:t>UniSapienza</a:t>
            </a:r>
            <a:r>
              <a:rPr lang="it-IT" sz="2000" dirty="0"/>
              <a:t>)</a:t>
            </a:r>
          </a:p>
        </p:txBody>
      </p:sp>
    </p:spTree>
    <p:extLst>
      <p:ext uri="{BB962C8B-B14F-4D97-AF65-F5344CB8AC3E}">
        <p14:creationId xmlns:p14="http://schemas.microsoft.com/office/powerpoint/2010/main" val="2710709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C6759-796E-0BD8-001D-82D24ADEB0CF}"/>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10B0461B-F1C2-6E07-A3A2-AFD723853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61262CED-0D4F-614F-03EE-5BD76262F4F3}"/>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4E2653B4-55DF-1574-E4C5-0C617A3A00B4}"/>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7D447DAB-8402-8925-B16C-586308DE0AE2}"/>
              </a:ext>
            </a:extLst>
          </p:cNvPr>
          <p:cNvSpPr txBox="1">
            <a:spLocks/>
          </p:cNvSpPr>
          <p:nvPr/>
        </p:nvSpPr>
        <p:spPr>
          <a:xfrm>
            <a:off x="1592826" y="157316"/>
            <a:ext cx="2713702"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Giove</a:t>
            </a:r>
            <a:endParaRPr lang="it-IT" u="sng" cap="small" dirty="0"/>
          </a:p>
        </p:txBody>
      </p:sp>
      <p:pic>
        <p:nvPicPr>
          <p:cNvPr id="8" name="Immagine 7" descr="Immagine che contiene trasporto, spazio, pianeta, Spazio esterno&#10;&#10;Il contenuto generato dall'IA potrebbe non essere corretto.">
            <a:extLst>
              <a:ext uri="{FF2B5EF4-FFF2-40B4-BE49-F238E27FC236}">
                <a16:creationId xmlns:a16="http://schemas.microsoft.com/office/drawing/2014/main" id="{AF50AC0F-1EDD-8860-3D3E-17CDCE28C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4273" y="-18931"/>
            <a:ext cx="2409245" cy="1870836"/>
          </a:xfrm>
          <a:prstGeom prst="rect">
            <a:avLst/>
          </a:prstGeom>
        </p:spPr>
      </p:pic>
      <p:sp>
        <p:nvSpPr>
          <p:cNvPr id="10" name="Sottotitolo 2">
            <a:extLst>
              <a:ext uri="{FF2B5EF4-FFF2-40B4-BE49-F238E27FC236}">
                <a16:creationId xmlns:a16="http://schemas.microsoft.com/office/drawing/2014/main" id="{82A66485-A586-2C21-93F5-D12AFAFD27B5}"/>
              </a:ext>
            </a:extLst>
          </p:cNvPr>
          <p:cNvSpPr txBox="1">
            <a:spLocks/>
          </p:cNvSpPr>
          <p:nvPr/>
        </p:nvSpPr>
        <p:spPr>
          <a:xfrm>
            <a:off x="175901" y="757084"/>
            <a:ext cx="6878042" cy="458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cap="small" dirty="0"/>
              <a:t>Missione L-ESA JUICE – </a:t>
            </a:r>
            <a:r>
              <a:rPr lang="it-IT" sz="2000" cap="small" dirty="0" err="1"/>
              <a:t>JUpiter</a:t>
            </a:r>
            <a:r>
              <a:rPr lang="it-IT" sz="2000" cap="small" dirty="0"/>
              <a:t> </a:t>
            </a:r>
            <a:r>
              <a:rPr lang="it-IT" sz="2000" cap="small" dirty="0" err="1"/>
              <a:t>ICy</a:t>
            </a:r>
            <a:r>
              <a:rPr lang="it-IT" sz="2000" cap="small" dirty="0"/>
              <a:t> moons Explorer</a:t>
            </a:r>
          </a:p>
        </p:txBody>
      </p:sp>
      <p:pic>
        <p:nvPicPr>
          <p:cNvPr id="12" name="Immagine 11">
            <a:extLst>
              <a:ext uri="{FF2B5EF4-FFF2-40B4-BE49-F238E27FC236}">
                <a16:creationId xmlns:a16="http://schemas.microsoft.com/office/drawing/2014/main" id="{C8DCC73F-5C9D-D5AA-3D9E-4C8DC35FB7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901" y="1145840"/>
            <a:ext cx="8861425" cy="2413000"/>
          </a:xfrm>
          <a:prstGeom prst="rect">
            <a:avLst/>
          </a:prstGeom>
        </p:spPr>
      </p:pic>
      <p:pic>
        <p:nvPicPr>
          <p:cNvPr id="2" name="Picture 3" descr="A picture containing snow, indoor&#10;&#10;Description automatically generated">
            <a:extLst>
              <a:ext uri="{FF2B5EF4-FFF2-40B4-BE49-F238E27FC236}">
                <a16:creationId xmlns:a16="http://schemas.microsoft.com/office/drawing/2014/main" id="{B37A32AC-A70F-B34E-0C7F-83702B0B4E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899" y="147267"/>
            <a:ext cx="2234524" cy="15804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Rettangolo 2">
            <a:extLst>
              <a:ext uri="{FF2B5EF4-FFF2-40B4-BE49-F238E27FC236}">
                <a16:creationId xmlns:a16="http://schemas.microsoft.com/office/drawing/2014/main" id="{4B065EF8-3325-079B-97CF-BC6B0C813FA7}"/>
              </a:ext>
            </a:extLst>
          </p:cNvPr>
          <p:cNvSpPr/>
          <p:nvPr/>
        </p:nvSpPr>
        <p:spPr>
          <a:xfrm>
            <a:off x="2411604" y="2883880"/>
            <a:ext cx="703385" cy="542611"/>
          </a:xfrm>
          <a:prstGeom prst="rect">
            <a:avLst/>
          </a:prstGeom>
          <a:noFill/>
          <a:ln w="349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F859BAA2-125E-A9CB-68B5-DC69A3F8B7B9}"/>
              </a:ext>
            </a:extLst>
          </p:cNvPr>
          <p:cNvSpPr/>
          <p:nvPr/>
        </p:nvSpPr>
        <p:spPr>
          <a:xfrm>
            <a:off x="3265714" y="2753252"/>
            <a:ext cx="1040814" cy="805588"/>
          </a:xfrm>
          <a:prstGeom prst="ellipse">
            <a:avLst/>
          </a:prstGeom>
          <a:noFill/>
          <a:ln w="349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descr="Immagine che contiene schermata, testo, mappa, Software per la grafica&#10;&#10;Il contenuto generato dall'IA potrebbe non essere corretto.">
            <a:extLst>
              <a:ext uri="{FF2B5EF4-FFF2-40B4-BE49-F238E27FC236}">
                <a16:creationId xmlns:a16="http://schemas.microsoft.com/office/drawing/2014/main" id="{67E50E38-C051-8ACC-4AB5-C6267C90D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8" y="3976471"/>
            <a:ext cx="4748189" cy="2836377"/>
          </a:xfrm>
          <a:prstGeom prst="rect">
            <a:avLst/>
          </a:prstGeom>
        </p:spPr>
      </p:pic>
      <p:cxnSp>
        <p:nvCxnSpPr>
          <p:cNvPr id="17" name="Connettore 2 16">
            <a:extLst>
              <a:ext uri="{FF2B5EF4-FFF2-40B4-BE49-F238E27FC236}">
                <a16:creationId xmlns:a16="http://schemas.microsoft.com/office/drawing/2014/main" id="{180C4BD1-DBCB-673F-A3FB-BB2F000DE046}"/>
              </a:ext>
            </a:extLst>
          </p:cNvPr>
          <p:cNvCxnSpPr/>
          <p:nvPr/>
        </p:nvCxnSpPr>
        <p:spPr>
          <a:xfrm flipH="1">
            <a:off x="3194350" y="3548792"/>
            <a:ext cx="430620" cy="417631"/>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19" name="Video 18">
            <a:hlinkClick r:id="" action="ppaction://media"/>
            <a:extLst>
              <a:ext uri="{FF2B5EF4-FFF2-40B4-BE49-F238E27FC236}">
                <a16:creationId xmlns:a16="http://schemas.microsoft.com/office/drawing/2014/main" id="{1B3715C6-6F3E-39CF-B634-BA1672F8854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426735" y="3824054"/>
            <a:ext cx="1798778" cy="2398371"/>
          </a:xfrm>
          <a:prstGeom prst="rect">
            <a:avLst/>
          </a:prstGeom>
        </p:spPr>
      </p:pic>
      <p:cxnSp>
        <p:nvCxnSpPr>
          <p:cNvPr id="21" name="Connettore 2 20">
            <a:extLst>
              <a:ext uri="{FF2B5EF4-FFF2-40B4-BE49-F238E27FC236}">
                <a16:creationId xmlns:a16="http://schemas.microsoft.com/office/drawing/2014/main" id="{87E808A4-6620-313F-F7BA-E3AC83B1617C}"/>
              </a:ext>
            </a:extLst>
          </p:cNvPr>
          <p:cNvCxnSpPr>
            <a:cxnSpLocks/>
            <a:stCxn id="11" idx="5"/>
          </p:cNvCxnSpPr>
          <p:nvPr/>
        </p:nvCxnSpPr>
        <p:spPr>
          <a:xfrm>
            <a:off x="4154104" y="3440864"/>
            <a:ext cx="1272631" cy="535607"/>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4" name="Rettangolo 23">
            <a:extLst>
              <a:ext uri="{FF2B5EF4-FFF2-40B4-BE49-F238E27FC236}">
                <a16:creationId xmlns:a16="http://schemas.microsoft.com/office/drawing/2014/main" id="{9E0C657F-0551-E384-F0AE-7CEA3844ED4F}"/>
              </a:ext>
            </a:extLst>
          </p:cNvPr>
          <p:cNvSpPr/>
          <p:nvPr/>
        </p:nvSpPr>
        <p:spPr>
          <a:xfrm>
            <a:off x="7536871" y="3725447"/>
            <a:ext cx="4474804" cy="369332"/>
          </a:xfrm>
          <a:prstGeom prst="rect">
            <a:avLst/>
          </a:prstGeom>
        </p:spPr>
        <p:txBody>
          <a:bodyPr wrap="square">
            <a:spAutoFit/>
          </a:bodyPr>
          <a:lstStyle/>
          <a:p>
            <a:r>
              <a:rPr lang="en-GB" b="1" dirty="0"/>
              <a:t>“CRUISE SCIENCE”: </a:t>
            </a:r>
            <a:r>
              <a:rPr lang="en-GB" b="1" dirty="0" err="1"/>
              <a:t>ToO</a:t>
            </a:r>
            <a:r>
              <a:rPr lang="en-GB" b="1" dirty="0"/>
              <a:t> on 3I/ATLAS at q</a:t>
            </a:r>
            <a:endParaRPr lang="en-GB" dirty="0"/>
          </a:p>
        </p:txBody>
      </p:sp>
      <p:pic>
        <p:nvPicPr>
          <p:cNvPr id="25" name="Immagine 24" descr="Immagine che contiene cerchio, schermata, spazio, astronomia&#10;&#10;Il contenuto generato dall'IA potrebbe non essere corretto.">
            <a:extLst>
              <a:ext uri="{FF2B5EF4-FFF2-40B4-BE49-F238E27FC236}">
                <a16:creationId xmlns:a16="http://schemas.microsoft.com/office/drawing/2014/main" id="{E8FDF407-4B86-33CF-D234-9AE71ECB85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6167" y="4120552"/>
            <a:ext cx="3569628" cy="2692296"/>
          </a:xfrm>
          <a:prstGeom prst="rect">
            <a:avLst/>
          </a:prstGeom>
        </p:spPr>
      </p:pic>
    </p:spTree>
    <p:extLst>
      <p:ext uri="{BB962C8B-B14F-4D97-AF65-F5344CB8AC3E}">
        <p14:creationId xmlns:p14="http://schemas.microsoft.com/office/powerpoint/2010/main" val="312039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0BEC6812-8B6F-4441-B902-8C63AF4459F1}"/>
              </a:ext>
            </a:extLst>
          </p:cNvPr>
          <p:cNvSpPr/>
          <p:nvPr/>
        </p:nvSpPr>
        <p:spPr>
          <a:xfrm>
            <a:off x="498550" y="493256"/>
            <a:ext cx="5886309" cy="4120277"/>
          </a:xfrm>
          <a:prstGeom prst="roundRect">
            <a:avLst/>
          </a:prstGeom>
          <a:solidFill>
            <a:schemeClr val="accent1">
              <a:lumMod val="20000"/>
              <a:lumOff val="80000"/>
            </a:schemeClr>
          </a:solidFill>
        </p:spPr>
        <p:txBody>
          <a:bodyPr wrap="square">
            <a:spAutoFit/>
          </a:bodyPr>
          <a:lstStyle/>
          <a:p>
            <a:pPr marL="285750" indent="-285750" algn="just">
              <a:buFont typeface="Wingdings" pitchFamily="2" charset="2"/>
              <a:buChar char="ü"/>
            </a:pPr>
            <a:r>
              <a:rPr lang="en-US" sz="1600" dirty="0">
                <a:solidFill>
                  <a:srgbClr val="002060"/>
                </a:solidFill>
              </a:rPr>
              <a:t>The exploration of the </a:t>
            </a:r>
            <a:r>
              <a:rPr lang="en-US" sz="2000" b="1" dirty="0">
                <a:solidFill>
                  <a:srgbClr val="002060"/>
                </a:solidFill>
              </a:rPr>
              <a:t>icy satellites in the outer Solar System (Jovian, Saturnian, Uranian and Neptunian</a:t>
            </a:r>
            <a:r>
              <a:rPr lang="en-US" sz="1600" dirty="0">
                <a:solidFill>
                  <a:srgbClr val="002060"/>
                </a:solidFill>
              </a:rPr>
              <a:t>) shows a stunning variety in these </a:t>
            </a:r>
            <a:r>
              <a:rPr lang="en-US" sz="1600" dirty="0" err="1">
                <a:solidFill>
                  <a:srgbClr val="002060"/>
                </a:solidFill>
              </a:rPr>
              <a:t>bodiesʼsurface</a:t>
            </a:r>
            <a:r>
              <a:rPr lang="en-US" sz="1600" dirty="0">
                <a:solidFill>
                  <a:srgbClr val="002060"/>
                </a:solidFill>
              </a:rPr>
              <a:t> geology;</a:t>
            </a:r>
          </a:p>
          <a:p>
            <a:pPr marL="285750" indent="-285750" algn="just">
              <a:buFont typeface="Wingdings" pitchFamily="2" charset="2"/>
              <a:buChar char="ü"/>
            </a:pPr>
            <a:endParaRPr lang="en-US" sz="1600" dirty="0">
              <a:solidFill>
                <a:srgbClr val="002060"/>
              </a:solidFill>
            </a:endParaRPr>
          </a:p>
          <a:p>
            <a:pPr marL="285750" indent="-285750" algn="just">
              <a:buFont typeface="Wingdings" pitchFamily="2" charset="2"/>
              <a:buChar char="ü"/>
            </a:pPr>
            <a:r>
              <a:rPr lang="en-US" sz="1600" dirty="0">
                <a:solidFill>
                  <a:srgbClr val="002060"/>
                </a:solidFill>
              </a:rPr>
              <a:t>Icy satellites are interesting from an </a:t>
            </a:r>
            <a:r>
              <a:rPr lang="en-US" sz="1600" dirty="0" err="1">
                <a:solidFill>
                  <a:srgbClr val="002060"/>
                </a:solidFill>
              </a:rPr>
              <a:t>astrobiological</a:t>
            </a:r>
            <a:r>
              <a:rPr lang="en-US" sz="1600" dirty="0">
                <a:solidFill>
                  <a:srgbClr val="002060"/>
                </a:solidFill>
              </a:rPr>
              <a:t> perspective because they are “ocean worlds”, hosting or possibly hosting an internal liquid ocean; </a:t>
            </a:r>
          </a:p>
          <a:p>
            <a:pPr marL="285750" indent="-285750" algn="just">
              <a:buFont typeface="Wingdings" pitchFamily="2" charset="2"/>
              <a:buChar char="ü"/>
            </a:pPr>
            <a:endParaRPr lang="en-US" sz="1600" dirty="0">
              <a:solidFill>
                <a:srgbClr val="002060"/>
              </a:solidFill>
            </a:endParaRPr>
          </a:p>
          <a:p>
            <a:pPr marL="285750" indent="-285750" algn="just">
              <a:buFont typeface="Wingdings" pitchFamily="2" charset="2"/>
              <a:buChar char="ü"/>
            </a:pPr>
            <a:r>
              <a:rPr lang="en-US" sz="1600" dirty="0">
                <a:solidFill>
                  <a:srgbClr val="002060"/>
                </a:solidFill>
              </a:rPr>
              <a:t>Understanding both the geological processes that shape the icy </a:t>
            </a:r>
            <a:r>
              <a:rPr lang="en-US" sz="1600" dirty="0" err="1">
                <a:solidFill>
                  <a:srgbClr val="002060"/>
                </a:solidFill>
              </a:rPr>
              <a:t>satellitesʼ</a:t>
            </a:r>
            <a:r>
              <a:rPr lang="en-US" sz="1600" dirty="0">
                <a:solidFill>
                  <a:srgbClr val="002060"/>
                </a:solidFill>
              </a:rPr>
              <a:t> surfaces and the link between the subsurface ocean and the surface itself is pivotal to give new insights into their current states and geological histories and/or evolution. </a:t>
            </a:r>
          </a:p>
        </p:txBody>
      </p:sp>
      <p:sp>
        <p:nvSpPr>
          <p:cNvPr id="2" name="TextBox 1">
            <a:extLst>
              <a:ext uri="{FF2B5EF4-FFF2-40B4-BE49-F238E27FC236}">
                <a16:creationId xmlns:a16="http://schemas.microsoft.com/office/drawing/2014/main" id="{190ACD57-A042-5141-8C39-3619B5EC7044}"/>
              </a:ext>
            </a:extLst>
          </p:cNvPr>
          <p:cNvSpPr txBox="1"/>
          <p:nvPr/>
        </p:nvSpPr>
        <p:spPr>
          <a:xfrm>
            <a:off x="3949002" y="1597688"/>
            <a:ext cx="184731" cy="369332"/>
          </a:xfrm>
          <a:prstGeom prst="rect">
            <a:avLst/>
          </a:prstGeom>
          <a:noFill/>
        </p:spPr>
        <p:txBody>
          <a:bodyPr wrap="none" rtlCol="0">
            <a:spAutoFit/>
          </a:bodyPr>
          <a:lstStyle/>
          <a:p>
            <a:endParaRPr lang="it-IT" dirty="0"/>
          </a:p>
        </p:txBody>
      </p:sp>
      <p:sp>
        <p:nvSpPr>
          <p:cNvPr id="3" name="Rectangle 2">
            <a:extLst>
              <a:ext uri="{FF2B5EF4-FFF2-40B4-BE49-F238E27FC236}">
                <a16:creationId xmlns:a16="http://schemas.microsoft.com/office/drawing/2014/main" id="{5B0984BA-3763-312B-4865-9A45C7074EC7}"/>
              </a:ext>
            </a:extLst>
          </p:cNvPr>
          <p:cNvSpPr/>
          <p:nvPr/>
        </p:nvSpPr>
        <p:spPr>
          <a:xfrm>
            <a:off x="580095" y="5049502"/>
            <a:ext cx="5723221" cy="1446550"/>
          </a:xfrm>
          <a:prstGeom prst="rect">
            <a:avLst/>
          </a:prstGeom>
          <a:solidFill>
            <a:schemeClr val="accent5">
              <a:lumMod val="20000"/>
              <a:lumOff val="80000"/>
            </a:schemeClr>
          </a:solidFill>
          <a:ln>
            <a:solidFill>
              <a:srgbClr val="002060"/>
            </a:solidFill>
          </a:ln>
        </p:spPr>
        <p:txBody>
          <a:bodyPr wrap="square">
            <a:spAutoFit/>
          </a:bodyPr>
          <a:lstStyle/>
          <a:p>
            <a:pPr algn="ctr"/>
            <a:r>
              <a:rPr lang="en-US" sz="2200" b="1" dirty="0">
                <a:solidFill>
                  <a:srgbClr val="002060"/>
                </a:solidFill>
              </a:rPr>
              <a:t>Comparative analysis through a </a:t>
            </a:r>
            <a:r>
              <a:rPr lang="en-US" sz="2200" b="1" u="sng" dirty="0">
                <a:solidFill>
                  <a:srgbClr val="002060"/>
                </a:solidFill>
              </a:rPr>
              <a:t>multidisciplinary approach </a:t>
            </a:r>
            <a:r>
              <a:rPr lang="en-US" sz="2200" b="1" dirty="0">
                <a:solidFill>
                  <a:srgbClr val="002060"/>
                </a:solidFill>
              </a:rPr>
              <a:t>to advance the knowledge of the icy worlds of the outer Solar System</a:t>
            </a:r>
          </a:p>
        </p:txBody>
      </p:sp>
      <p:grpSp>
        <p:nvGrpSpPr>
          <p:cNvPr id="5" name="Group 4">
            <a:extLst>
              <a:ext uri="{FF2B5EF4-FFF2-40B4-BE49-F238E27FC236}">
                <a16:creationId xmlns:a16="http://schemas.microsoft.com/office/drawing/2014/main" id="{9AD3104B-F27E-1C25-7379-AD2C84A708D7}"/>
              </a:ext>
            </a:extLst>
          </p:cNvPr>
          <p:cNvGrpSpPr/>
          <p:nvPr/>
        </p:nvGrpSpPr>
        <p:grpSpPr>
          <a:xfrm>
            <a:off x="7118451" y="748459"/>
            <a:ext cx="4843174" cy="5754668"/>
            <a:chOff x="7233677" y="836140"/>
            <a:chExt cx="4843174" cy="5754668"/>
          </a:xfrm>
        </p:grpSpPr>
        <p:pic>
          <p:nvPicPr>
            <p:cNvPr id="6" name="Picture 5">
              <a:extLst>
                <a:ext uri="{FF2B5EF4-FFF2-40B4-BE49-F238E27FC236}">
                  <a16:creationId xmlns:a16="http://schemas.microsoft.com/office/drawing/2014/main" id="{5581863B-B11C-F2A3-0202-BA412D14DACE}"/>
                </a:ext>
              </a:extLst>
            </p:cNvPr>
            <p:cNvPicPr>
              <a:picLocks noChangeAspect="1"/>
            </p:cNvPicPr>
            <p:nvPr/>
          </p:nvPicPr>
          <p:blipFill>
            <a:blip r:embed="rId3"/>
            <a:stretch>
              <a:fillRect/>
            </a:stretch>
          </p:blipFill>
          <p:spPr>
            <a:xfrm>
              <a:off x="7233677" y="2930455"/>
              <a:ext cx="4843174" cy="3660353"/>
            </a:xfrm>
            <a:prstGeom prst="rect">
              <a:avLst/>
            </a:prstGeom>
          </p:spPr>
        </p:pic>
        <p:pic>
          <p:nvPicPr>
            <p:cNvPr id="7" name="Picture 6">
              <a:extLst>
                <a:ext uri="{FF2B5EF4-FFF2-40B4-BE49-F238E27FC236}">
                  <a16:creationId xmlns:a16="http://schemas.microsoft.com/office/drawing/2014/main" id="{F0751841-8C5D-A11D-3B00-108B2423ECD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33677" y="836140"/>
              <a:ext cx="4843174" cy="2113565"/>
            </a:xfrm>
            <a:prstGeom prst="rect">
              <a:avLst/>
            </a:prstGeom>
          </p:spPr>
        </p:pic>
      </p:grpSp>
      <p:sp>
        <p:nvSpPr>
          <p:cNvPr id="4" name="CasellaDiTesto 3">
            <a:extLst>
              <a:ext uri="{FF2B5EF4-FFF2-40B4-BE49-F238E27FC236}">
                <a16:creationId xmlns:a16="http://schemas.microsoft.com/office/drawing/2014/main" id="{2E8B66F8-58B4-44C6-BC5C-15E7A7360037}"/>
              </a:ext>
            </a:extLst>
          </p:cNvPr>
          <p:cNvSpPr txBox="1"/>
          <p:nvPr/>
        </p:nvSpPr>
        <p:spPr>
          <a:xfrm>
            <a:off x="8759099" y="6495205"/>
            <a:ext cx="2896050" cy="369332"/>
          </a:xfrm>
          <a:prstGeom prst="rect">
            <a:avLst/>
          </a:prstGeom>
          <a:solidFill>
            <a:schemeClr val="bg1"/>
          </a:solidFill>
        </p:spPr>
        <p:txBody>
          <a:bodyPr wrap="none" rtlCol="0">
            <a:spAutoFit/>
          </a:bodyPr>
          <a:lstStyle/>
          <a:p>
            <a:pPr algn="ctr"/>
            <a:r>
              <a:rPr lang="it-IT" i="1" dirty="0"/>
              <a:t>Alice Lucchetti, INAF-</a:t>
            </a:r>
            <a:r>
              <a:rPr lang="it-IT" i="1" dirty="0" err="1"/>
              <a:t>OAPd</a:t>
            </a:r>
            <a:endParaRPr lang="en-US" i="1" dirty="0"/>
          </a:p>
        </p:txBody>
      </p:sp>
    </p:spTree>
    <p:extLst>
      <p:ext uri="{BB962C8B-B14F-4D97-AF65-F5344CB8AC3E}">
        <p14:creationId xmlns:p14="http://schemas.microsoft.com/office/powerpoint/2010/main" val="2210051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6CAF7-797A-BA5B-BB8B-746540E3D041}"/>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44CB4F3D-D829-6BBA-4AE1-DE1C86A6B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0005A5A2-15FD-AE1A-014D-54A747FFE753}"/>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99FCF60F-86C8-231A-FDF3-7895A3C847D3}"/>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14941583-B130-4C75-9152-0D8751516B3A}"/>
              </a:ext>
            </a:extLst>
          </p:cNvPr>
          <p:cNvSpPr txBox="1">
            <a:spLocks/>
          </p:cNvSpPr>
          <p:nvPr/>
        </p:nvSpPr>
        <p:spPr>
          <a:xfrm>
            <a:off x="1592826" y="157316"/>
            <a:ext cx="3441398" cy="59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b="1" cap="small" dirty="0"/>
              <a:t>Satelliti Ghiacciati</a:t>
            </a:r>
            <a:endParaRPr lang="it-IT" u="sng" cap="small" dirty="0"/>
          </a:p>
        </p:txBody>
      </p:sp>
      <p:sp>
        <p:nvSpPr>
          <p:cNvPr id="3" name="Sottotitolo 2">
            <a:extLst>
              <a:ext uri="{FF2B5EF4-FFF2-40B4-BE49-F238E27FC236}">
                <a16:creationId xmlns:a16="http://schemas.microsoft.com/office/drawing/2014/main" id="{FAAC017E-56A4-5554-A246-3D66E82D25C3}"/>
              </a:ext>
            </a:extLst>
          </p:cNvPr>
          <p:cNvSpPr txBox="1">
            <a:spLocks/>
          </p:cNvSpPr>
          <p:nvPr/>
        </p:nvSpPr>
        <p:spPr>
          <a:xfrm>
            <a:off x="366877" y="3533789"/>
            <a:ext cx="10746600" cy="2796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400" cap="small" dirty="0"/>
              <a:t>Analisi di dataset di missioni passate (Voyager 1 &amp; 2 – WAC &amp; NAC; Galileo - SSI &amp; NIMS; Cassini-Huygens – ISS-NAC) e dei relativi mosaici (e.g. USGS)</a:t>
            </a:r>
          </a:p>
          <a:p>
            <a:pPr algn="just"/>
            <a:r>
              <a:rPr lang="it-IT" sz="2400" cap="small" dirty="0"/>
              <a:t>Sviluppo di tool e software ad-hoc, propedeutici anche alla Programmazione di operazioni per missioni operative e in fase di sviluppo (non solo a satelliti ghiacciati)</a:t>
            </a:r>
          </a:p>
          <a:p>
            <a:pPr algn="just"/>
            <a:r>
              <a:rPr lang="it-IT" sz="2400" cap="small" dirty="0"/>
              <a:t>Campagne terrestri in-field</a:t>
            </a:r>
          </a:p>
          <a:p>
            <a:pPr algn="just"/>
            <a:r>
              <a:rPr lang="it-IT" sz="2400" cap="small" dirty="0"/>
              <a:t>Heritage da proporre su nuove future missioni</a:t>
            </a:r>
            <a:endParaRPr lang="it-IT" sz="1800" cap="small" dirty="0"/>
          </a:p>
        </p:txBody>
      </p:sp>
      <p:pic>
        <p:nvPicPr>
          <p:cNvPr id="9" name="Immagine 8" descr="Immagine che contiene luna, Oggetto astronomico, sfera, pianeta&#10;&#10;Il contenuto generato dall'IA potrebbe non essere corretto.">
            <a:extLst>
              <a:ext uri="{FF2B5EF4-FFF2-40B4-BE49-F238E27FC236}">
                <a16:creationId xmlns:a16="http://schemas.microsoft.com/office/drawing/2014/main" id="{894EC072-F04E-1A61-2EF2-5E36545F0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87" y="986339"/>
            <a:ext cx="2586235" cy="2432181"/>
          </a:xfrm>
          <a:prstGeom prst="rect">
            <a:avLst/>
          </a:prstGeom>
        </p:spPr>
      </p:pic>
      <p:pic>
        <p:nvPicPr>
          <p:cNvPr id="11" name="Immagine 10" descr="Immagine che contiene Oggetto astronomico, spazio, pianeta, sfera&#10;&#10;Il contenuto generato dall'IA potrebbe non essere corretto.">
            <a:extLst>
              <a:ext uri="{FF2B5EF4-FFF2-40B4-BE49-F238E27FC236}">
                <a16:creationId xmlns:a16="http://schemas.microsoft.com/office/drawing/2014/main" id="{D0411106-57ED-8C99-5459-EEA921A4B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971" y="986339"/>
            <a:ext cx="3584913" cy="2432181"/>
          </a:xfrm>
          <a:prstGeom prst="rect">
            <a:avLst/>
          </a:prstGeom>
        </p:spPr>
      </p:pic>
      <p:pic>
        <p:nvPicPr>
          <p:cNvPr id="13" name="Immagine 12" descr="Immagine che contiene sfera, pianeta, luna, Oggetto astronomico&#10;&#10;Il contenuto generato dall'IA potrebbe non essere corretto.">
            <a:extLst>
              <a:ext uri="{FF2B5EF4-FFF2-40B4-BE49-F238E27FC236}">
                <a16:creationId xmlns:a16="http://schemas.microsoft.com/office/drawing/2014/main" id="{7F734145-56D6-D656-04F9-8C1668DF8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691" y="986339"/>
            <a:ext cx="3870236" cy="2405552"/>
          </a:xfrm>
          <a:prstGeom prst="rect">
            <a:avLst/>
          </a:prstGeom>
        </p:spPr>
      </p:pic>
      <p:sp>
        <p:nvSpPr>
          <p:cNvPr id="2" name="Sottotitolo 2">
            <a:extLst>
              <a:ext uri="{FF2B5EF4-FFF2-40B4-BE49-F238E27FC236}">
                <a16:creationId xmlns:a16="http://schemas.microsoft.com/office/drawing/2014/main" id="{A6A976AF-4944-461B-FB2F-B6FC5967954F}"/>
              </a:ext>
            </a:extLst>
          </p:cNvPr>
          <p:cNvSpPr txBox="1">
            <a:spLocks/>
          </p:cNvSpPr>
          <p:nvPr/>
        </p:nvSpPr>
        <p:spPr>
          <a:xfrm>
            <a:off x="8345864" y="5311586"/>
            <a:ext cx="1840375" cy="619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Presentazione D. Turrini</a:t>
            </a:r>
          </a:p>
        </p:txBody>
      </p:sp>
      <p:sp>
        <p:nvSpPr>
          <p:cNvPr id="8" name="Freccia a destra 7">
            <a:extLst>
              <a:ext uri="{FF2B5EF4-FFF2-40B4-BE49-F238E27FC236}">
                <a16:creationId xmlns:a16="http://schemas.microsoft.com/office/drawing/2014/main" id="{B8A6432D-4188-2051-9F35-B4017C8923BB}"/>
              </a:ext>
            </a:extLst>
          </p:cNvPr>
          <p:cNvSpPr/>
          <p:nvPr/>
        </p:nvSpPr>
        <p:spPr>
          <a:xfrm>
            <a:off x="7526949" y="5279575"/>
            <a:ext cx="725617" cy="479314"/>
          </a:xfrm>
          <a:prstGeom prst="rightArrow">
            <a:avLst/>
          </a:prstGeom>
          <a:blipFill>
            <a:blip r:embed="rId6"/>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F171799F-AC92-D9C4-8981-F6C7447CB831}"/>
              </a:ext>
            </a:extLst>
          </p:cNvPr>
          <p:cNvSpPr/>
          <p:nvPr/>
        </p:nvSpPr>
        <p:spPr>
          <a:xfrm>
            <a:off x="7400717" y="5176593"/>
            <a:ext cx="2785523" cy="1269001"/>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17331846-6419-94D8-5E44-5E5CA5DEFE4D}"/>
              </a:ext>
            </a:extLst>
          </p:cNvPr>
          <p:cNvSpPr txBox="1"/>
          <p:nvPr/>
        </p:nvSpPr>
        <p:spPr>
          <a:xfrm>
            <a:off x="7604343" y="5991048"/>
            <a:ext cx="2378269" cy="307777"/>
          </a:xfrm>
          <a:prstGeom prst="rect">
            <a:avLst/>
          </a:prstGeom>
          <a:noFill/>
        </p:spPr>
        <p:txBody>
          <a:bodyPr wrap="square">
            <a:spAutoFit/>
          </a:bodyPr>
          <a:lstStyle/>
          <a:p>
            <a:pPr>
              <a:buNone/>
            </a:pPr>
            <a:r>
              <a:rPr lang="it-IT" sz="1400" dirty="0" err="1"/>
              <a:t>GdL</a:t>
            </a:r>
            <a:r>
              <a:rPr lang="it-IT" sz="1400" dirty="0"/>
              <a:t> ASI «Outer </a:t>
            </a:r>
            <a:r>
              <a:rPr lang="it-IT" sz="1400" dirty="0" err="1"/>
              <a:t>Planets</a:t>
            </a:r>
            <a:r>
              <a:rPr lang="it-IT" sz="1400" dirty="0"/>
              <a:t>» </a:t>
            </a:r>
          </a:p>
        </p:txBody>
      </p:sp>
    </p:spTree>
    <p:extLst>
      <p:ext uri="{BB962C8B-B14F-4D97-AF65-F5344CB8AC3E}">
        <p14:creationId xmlns:p14="http://schemas.microsoft.com/office/powerpoint/2010/main" val="1012921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732C-7BE0-4D1D-AB5E-EE079D3B2B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65F81B-27DE-0F4D-00D5-4C64832D2D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400" y="1412566"/>
            <a:ext cx="2726600" cy="3866552"/>
          </a:xfrm>
          <a:prstGeom prst="rect">
            <a:avLst/>
          </a:prstGeom>
        </p:spPr>
      </p:pic>
      <p:sp>
        <p:nvSpPr>
          <p:cNvPr id="5" name="Rectangle 4">
            <a:extLst>
              <a:ext uri="{FF2B5EF4-FFF2-40B4-BE49-F238E27FC236}">
                <a16:creationId xmlns:a16="http://schemas.microsoft.com/office/drawing/2014/main" id="{7D995DBE-901E-A250-ABBD-9CA45BAEF1C7}"/>
              </a:ext>
            </a:extLst>
          </p:cNvPr>
          <p:cNvSpPr/>
          <p:nvPr/>
        </p:nvSpPr>
        <p:spPr>
          <a:xfrm>
            <a:off x="0" y="5445434"/>
            <a:ext cx="2633253" cy="830997"/>
          </a:xfrm>
          <a:prstGeom prst="rect">
            <a:avLst/>
          </a:prstGeom>
        </p:spPr>
        <p:txBody>
          <a:bodyPr wrap="square">
            <a:spAutoFit/>
          </a:bodyPr>
          <a:lstStyle/>
          <a:p>
            <a:pPr algn="ctr"/>
            <a:r>
              <a:rPr lang="en-US" sz="1200" b="1" i="1" dirty="0">
                <a:solidFill>
                  <a:srgbClr val="002060"/>
                </a:solidFill>
              </a:rPr>
              <a:t>Ganymede grooves analysis and tectonic deformation investigation</a:t>
            </a:r>
          </a:p>
          <a:p>
            <a:pPr algn="ctr"/>
            <a:r>
              <a:rPr lang="en-US" sz="1200" b="1" i="1" dirty="0">
                <a:solidFill>
                  <a:srgbClr val="002060"/>
                </a:solidFill>
              </a:rPr>
              <a:t>Lucchetti et al., (2021), Rossi et al.,(2018, 2021) </a:t>
            </a:r>
          </a:p>
        </p:txBody>
      </p:sp>
      <p:pic>
        <p:nvPicPr>
          <p:cNvPr id="16" name="Picture 15">
            <a:extLst>
              <a:ext uri="{FF2B5EF4-FFF2-40B4-BE49-F238E27FC236}">
                <a16:creationId xmlns:a16="http://schemas.microsoft.com/office/drawing/2014/main" id="{EAC9B94D-98F2-A081-4135-7AC90B3216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2335" y="1351234"/>
            <a:ext cx="2906562" cy="2008948"/>
          </a:xfrm>
          <a:prstGeom prst="rect">
            <a:avLst/>
          </a:prstGeom>
        </p:spPr>
      </p:pic>
      <p:pic>
        <p:nvPicPr>
          <p:cNvPr id="1026" name="Picture 2" descr="Details are in the caption following the image">
            <a:extLst>
              <a:ext uri="{FF2B5EF4-FFF2-40B4-BE49-F238E27FC236}">
                <a16:creationId xmlns:a16="http://schemas.microsoft.com/office/drawing/2014/main" id="{6BF21063-5D9C-A16E-3644-09B6F39F5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198" y="3467045"/>
            <a:ext cx="2829896" cy="22808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353BA4E-135D-7F60-1310-A8B45B45ED9B}"/>
              </a:ext>
            </a:extLst>
          </p:cNvPr>
          <p:cNvSpPr/>
          <p:nvPr/>
        </p:nvSpPr>
        <p:spPr>
          <a:xfrm>
            <a:off x="3553520" y="5848645"/>
            <a:ext cx="2633253" cy="646331"/>
          </a:xfrm>
          <a:prstGeom prst="rect">
            <a:avLst/>
          </a:prstGeom>
        </p:spPr>
        <p:txBody>
          <a:bodyPr wrap="square">
            <a:spAutoFit/>
          </a:bodyPr>
          <a:lstStyle/>
          <a:p>
            <a:pPr algn="ctr"/>
            <a:r>
              <a:rPr lang="en-US" sz="1200" b="1" i="1" dirty="0">
                <a:solidFill>
                  <a:srgbClr val="002060"/>
                </a:solidFill>
              </a:rPr>
              <a:t>Enceladus Boulders analysis and block rotation tectonic model </a:t>
            </a:r>
            <a:r>
              <a:rPr lang="en-US" sz="1200" b="1" i="1" dirty="0" err="1">
                <a:solidFill>
                  <a:srgbClr val="002060"/>
                </a:solidFill>
              </a:rPr>
              <a:t>Pajola</a:t>
            </a:r>
            <a:r>
              <a:rPr lang="en-US" sz="1200" b="1" i="1" dirty="0">
                <a:solidFill>
                  <a:srgbClr val="002060"/>
                </a:solidFill>
              </a:rPr>
              <a:t> et al., (2021), Rossi et al., (2020)</a:t>
            </a:r>
          </a:p>
        </p:txBody>
      </p:sp>
      <p:sp>
        <p:nvSpPr>
          <p:cNvPr id="19" name="Rounded Rectangle 18">
            <a:extLst>
              <a:ext uri="{FF2B5EF4-FFF2-40B4-BE49-F238E27FC236}">
                <a16:creationId xmlns:a16="http://schemas.microsoft.com/office/drawing/2014/main" id="{F8B0045B-BD6B-E87A-D637-1A7F35F84344}"/>
              </a:ext>
            </a:extLst>
          </p:cNvPr>
          <p:cNvSpPr/>
          <p:nvPr/>
        </p:nvSpPr>
        <p:spPr>
          <a:xfrm>
            <a:off x="100359" y="111497"/>
            <a:ext cx="11998713" cy="1051267"/>
          </a:xfrm>
          <a:prstGeom prst="roundRect">
            <a:avLst/>
          </a:prstGeom>
          <a:solidFill>
            <a:schemeClr val="accent5">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u="sng" dirty="0"/>
              <a:t>Geomorphological analysis (VIS-images)</a:t>
            </a:r>
          </a:p>
          <a:p>
            <a:pPr algn="ctr"/>
            <a:r>
              <a:rPr lang="en-US" sz="1600" dirty="0"/>
              <a:t>Geological mapping, Structural analysis and tectonic evolution, Boulders, fractures, impact craters, mass wasting and cryovolcanic features mapping and investigation, Geological processes analysis.</a:t>
            </a:r>
          </a:p>
        </p:txBody>
      </p:sp>
      <p:pic>
        <p:nvPicPr>
          <p:cNvPr id="30" name="Picture 29">
            <a:extLst>
              <a:ext uri="{FF2B5EF4-FFF2-40B4-BE49-F238E27FC236}">
                <a16:creationId xmlns:a16="http://schemas.microsoft.com/office/drawing/2014/main" id="{1A8C6E53-4A2D-1533-B0DA-58CEBE3FD097}"/>
              </a:ext>
            </a:extLst>
          </p:cNvPr>
          <p:cNvPicPr>
            <a:picLocks noChangeAspect="1"/>
          </p:cNvPicPr>
          <p:nvPr/>
        </p:nvPicPr>
        <p:blipFill>
          <a:blip r:embed="rId6"/>
          <a:stretch>
            <a:fillRect/>
          </a:stretch>
        </p:blipFill>
        <p:spPr>
          <a:xfrm>
            <a:off x="6613085" y="1933000"/>
            <a:ext cx="3559606" cy="3187422"/>
          </a:xfrm>
          <a:prstGeom prst="rect">
            <a:avLst/>
          </a:prstGeom>
        </p:spPr>
      </p:pic>
      <p:pic>
        <p:nvPicPr>
          <p:cNvPr id="33" name="Picture 32">
            <a:extLst>
              <a:ext uri="{FF2B5EF4-FFF2-40B4-BE49-F238E27FC236}">
                <a16:creationId xmlns:a16="http://schemas.microsoft.com/office/drawing/2014/main" id="{B238763F-48D7-796B-884F-E83A6C66BCB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9" b="100000" l="0" r="100000"/>
                    </a14:imgEffect>
                  </a14:imgLayer>
                </a14:imgProps>
              </a:ext>
              <a:ext uri="{28A0092B-C50C-407E-A947-70E740481C1C}">
                <a14:useLocalDpi xmlns:a14="http://schemas.microsoft.com/office/drawing/2010/main"/>
              </a:ext>
            </a:extLst>
          </a:blip>
          <a:srcRect/>
          <a:stretch/>
        </p:blipFill>
        <p:spPr>
          <a:xfrm>
            <a:off x="10310055" y="1317396"/>
            <a:ext cx="1427071" cy="2325759"/>
          </a:xfrm>
          <a:prstGeom prst="rect">
            <a:avLst/>
          </a:prstGeom>
        </p:spPr>
      </p:pic>
      <p:sp>
        <p:nvSpPr>
          <p:cNvPr id="38" name="Rectangle 37">
            <a:extLst>
              <a:ext uri="{FF2B5EF4-FFF2-40B4-BE49-F238E27FC236}">
                <a16:creationId xmlns:a16="http://schemas.microsoft.com/office/drawing/2014/main" id="{B53F2318-E94B-8CFC-EFD6-A8B689C26800}"/>
              </a:ext>
            </a:extLst>
          </p:cNvPr>
          <p:cNvSpPr/>
          <p:nvPr/>
        </p:nvSpPr>
        <p:spPr>
          <a:xfrm>
            <a:off x="6699609" y="1317396"/>
            <a:ext cx="3091162" cy="461665"/>
          </a:xfrm>
          <a:prstGeom prst="rect">
            <a:avLst/>
          </a:prstGeom>
        </p:spPr>
        <p:txBody>
          <a:bodyPr wrap="square">
            <a:spAutoFit/>
          </a:bodyPr>
          <a:lstStyle/>
          <a:p>
            <a:pPr algn="ctr"/>
            <a:r>
              <a:rPr lang="en-US" sz="1200" b="1" i="1" dirty="0">
                <a:solidFill>
                  <a:srgbClr val="002060"/>
                </a:solidFill>
              </a:rPr>
              <a:t>Ganymede impact craters geological maps </a:t>
            </a:r>
          </a:p>
          <a:p>
            <a:pPr algn="ctr"/>
            <a:r>
              <a:rPr lang="en-US" sz="1200" b="1" i="1" dirty="0">
                <a:solidFill>
                  <a:srgbClr val="002060"/>
                </a:solidFill>
              </a:rPr>
              <a:t>Lucchetti et al., (2023)</a:t>
            </a:r>
          </a:p>
        </p:txBody>
      </p:sp>
      <p:sp>
        <p:nvSpPr>
          <p:cNvPr id="39" name="Rectangle 38">
            <a:extLst>
              <a:ext uri="{FF2B5EF4-FFF2-40B4-BE49-F238E27FC236}">
                <a16:creationId xmlns:a16="http://schemas.microsoft.com/office/drawing/2014/main" id="{D6EED568-E33F-09CB-5B0A-6685567EA446}"/>
              </a:ext>
            </a:extLst>
          </p:cNvPr>
          <p:cNvSpPr/>
          <p:nvPr/>
        </p:nvSpPr>
        <p:spPr>
          <a:xfrm>
            <a:off x="8363493" y="5051122"/>
            <a:ext cx="1712007" cy="646331"/>
          </a:xfrm>
          <a:prstGeom prst="rect">
            <a:avLst/>
          </a:prstGeom>
        </p:spPr>
        <p:txBody>
          <a:bodyPr wrap="square">
            <a:spAutoFit/>
          </a:bodyPr>
          <a:lstStyle/>
          <a:p>
            <a:pPr algn="ctr"/>
            <a:r>
              <a:rPr lang="en-US" sz="1200" b="1" i="1" dirty="0">
                <a:solidFill>
                  <a:srgbClr val="002060"/>
                </a:solidFill>
              </a:rPr>
              <a:t>Mass wasting analysis and modelling,</a:t>
            </a:r>
          </a:p>
          <a:p>
            <a:pPr algn="ctr"/>
            <a:r>
              <a:rPr lang="en-US" sz="1200" b="1" i="1" dirty="0">
                <a:solidFill>
                  <a:srgbClr val="002060"/>
                </a:solidFill>
              </a:rPr>
              <a:t> </a:t>
            </a:r>
            <a:r>
              <a:rPr lang="en-US" sz="1200" b="1" i="1" dirty="0" err="1">
                <a:solidFill>
                  <a:srgbClr val="002060"/>
                </a:solidFill>
              </a:rPr>
              <a:t>Pajola</a:t>
            </a:r>
            <a:r>
              <a:rPr lang="en-US" sz="1200" b="1" i="1" dirty="0">
                <a:solidFill>
                  <a:srgbClr val="002060"/>
                </a:solidFill>
              </a:rPr>
              <a:t> et al., (2022)</a:t>
            </a:r>
          </a:p>
        </p:txBody>
      </p:sp>
      <p:pic>
        <p:nvPicPr>
          <p:cNvPr id="40" name="Picture 39">
            <a:extLst>
              <a:ext uri="{FF2B5EF4-FFF2-40B4-BE49-F238E27FC236}">
                <a16:creationId xmlns:a16="http://schemas.microsoft.com/office/drawing/2014/main" id="{0C8D8767-8726-3366-E750-FD770BAB77E1}"/>
              </a:ext>
            </a:extLst>
          </p:cNvPr>
          <p:cNvPicPr>
            <a:picLocks noChangeAspect="1"/>
          </p:cNvPicPr>
          <p:nvPr/>
        </p:nvPicPr>
        <p:blipFill>
          <a:blip r:embed="rId9"/>
          <a:srcRect b="32277"/>
          <a:stretch/>
        </p:blipFill>
        <p:spPr>
          <a:xfrm>
            <a:off x="9977179" y="4098185"/>
            <a:ext cx="2220214" cy="2396791"/>
          </a:xfrm>
          <a:prstGeom prst="rect">
            <a:avLst/>
          </a:prstGeom>
        </p:spPr>
      </p:pic>
      <p:sp>
        <p:nvSpPr>
          <p:cNvPr id="2" name="CasellaDiTesto 1">
            <a:extLst>
              <a:ext uri="{FF2B5EF4-FFF2-40B4-BE49-F238E27FC236}">
                <a16:creationId xmlns:a16="http://schemas.microsoft.com/office/drawing/2014/main" id="{F18420E9-04C3-1FBF-D3C8-0579C6E16768}"/>
              </a:ext>
            </a:extLst>
          </p:cNvPr>
          <p:cNvSpPr txBox="1"/>
          <p:nvPr/>
        </p:nvSpPr>
        <p:spPr>
          <a:xfrm>
            <a:off x="8759099" y="6495205"/>
            <a:ext cx="2896050" cy="369332"/>
          </a:xfrm>
          <a:prstGeom prst="rect">
            <a:avLst/>
          </a:prstGeom>
          <a:solidFill>
            <a:schemeClr val="bg1"/>
          </a:solidFill>
        </p:spPr>
        <p:txBody>
          <a:bodyPr wrap="none" rtlCol="0">
            <a:spAutoFit/>
          </a:bodyPr>
          <a:lstStyle/>
          <a:p>
            <a:pPr algn="ctr"/>
            <a:r>
              <a:rPr lang="it-IT" i="1" dirty="0"/>
              <a:t>Alice Lucchetti, INAF-</a:t>
            </a:r>
            <a:r>
              <a:rPr lang="it-IT" i="1" dirty="0" err="1"/>
              <a:t>OAPd</a:t>
            </a:r>
            <a:endParaRPr lang="en-US" i="1" dirty="0"/>
          </a:p>
        </p:txBody>
      </p:sp>
    </p:spTree>
    <p:extLst>
      <p:ext uri="{BB962C8B-B14F-4D97-AF65-F5344CB8AC3E}">
        <p14:creationId xmlns:p14="http://schemas.microsoft.com/office/powerpoint/2010/main" val="3736030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ACA15-C4B8-D132-B732-772E1C54CA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862790-0110-408A-A111-A7BBA35145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8875" y="1205797"/>
            <a:ext cx="3053111" cy="2050359"/>
          </a:xfrm>
          <a:prstGeom prst="rect">
            <a:avLst/>
          </a:prstGeom>
        </p:spPr>
      </p:pic>
      <p:pic>
        <p:nvPicPr>
          <p:cNvPr id="6" name="Picture 5">
            <a:extLst>
              <a:ext uri="{FF2B5EF4-FFF2-40B4-BE49-F238E27FC236}">
                <a16:creationId xmlns:a16="http://schemas.microsoft.com/office/drawing/2014/main" id="{4B8080EA-1030-50E8-EE4B-CA6F0CAC30AC}"/>
              </a:ext>
            </a:extLst>
          </p:cNvPr>
          <p:cNvPicPr>
            <a:picLocks noChangeAspect="1"/>
          </p:cNvPicPr>
          <p:nvPr/>
        </p:nvPicPr>
        <p:blipFill>
          <a:blip r:embed="rId4"/>
          <a:srcRect b="45552"/>
          <a:stretch/>
        </p:blipFill>
        <p:spPr>
          <a:xfrm>
            <a:off x="844307" y="3490313"/>
            <a:ext cx="4679796" cy="2261901"/>
          </a:xfrm>
          <a:prstGeom prst="rect">
            <a:avLst/>
          </a:prstGeom>
        </p:spPr>
      </p:pic>
      <p:sp>
        <p:nvSpPr>
          <p:cNvPr id="27" name="Rounded Rectangle 26">
            <a:extLst>
              <a:ext uri="{FF2B5EF4-FFF2-40B4-BE49-F238E27FC236}">
                <a16:creationId xmlns:a16="http://schemas.microsoft.com/office/drawing/2014/main" id="{D3DF3542-0EA7-DC2A-2088-5639A9A94540}"/>
              </a:ext>
            </a:extLst>
          </p:cNvPr>
          <p:cNvSpPr/>
          <p:nvPr/>
        </p:nvSpPr>
        <p:spPr>
          <a:xfrm>
            <a:off x="124521" y="94126"/>
            <a:ext cx="5971479" cy="1035826"/>
          </a:xfrm>
          <a:prstGeom prst="roundRect">
            <a:avLst/>
          </a:prstGeom>
          <a:solidFill>
            <a:schemeClr val="accent5">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Compositional analysis (VIS-NIR spectra)</a:t>
            </a:r>
          </a:p>
          <a:p>
            <a:pPr algn="ctr"/>
            <a:r>
              <a:rPr lang="en-US" sz="1600" dirty="0"/>
              <a:t>Correlation between geological features and compositional analysis, clustering techniques and lab spectra comparison</a:t>
            </a:r>
          </a:p>
        </p:txBody>
      </p:sp>
      <p:pic>
        <p:nvPicPr>
          <p:cNvPr id="9" name="Picture 8">
            <a:extLst>
              <a:ext uri="{FF2B5EF4-FFF2-40B4-BE49-F238E27FC236}">
                <a16:creationId xmlns:a16="http://schemas.microsoft.com/office/drawing/2014/main" id="{DC8FD1BF-42FD-01D8-D7C7-221E39A3BD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36687" y="1091166"/>
            <a:ext cx="3569485" cy="2280812"/>
          </a:xfrm>
          <a:prstGeom prst="rect">
            <a:avLst/>
          </a:prstGeom>
        </p:spPr>
      </p:pic>
      <p:sp>
        <p:nvSpPr>
          <p:cNvPr id="12" name="Rounded Rectangle 11">
            <a:extLst>
              <a:ext uri="{FF2B5EF4-FFF2-40B4-BE49-F238E27FC236}">
                <a16:creationId xmlns:a16="http://schemas.microsoft.com/office/drawing/2014/main" id="{0FE11490-D489-4C6A-9887-A850EFFED4EF}"/>
              </a:ext>
            </a:extLst>
          </p:cNvPr>
          <p:cNvSpPr/>
          <p:nvPr/>
        </p:nvSpPr>
        <p:spPr>
          <a:xfrm>
            <a:off x="6512312" y="224205"/>
            <a:ext cx="5280813" cy="775669"/>
          </a:xfrm>
          <a:prstGeom prst="roundRect">
            <a:avLst/>
          </a:prstGeom>
          <a:solidFill>
            <a:schemeClr val="accent5">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Tools development</a:t>
            </a:r>
          </a:p>
          <a:p>
            <a:pPr algn="ctr"/>
            <a:r>
              <a:rPr lang="en-US" sz="1600" dirty="0"/>
              <a:t>for data analysis and planning purposes</a:t>
            </a:r>
          </a:p>
        </p:txBody>
      </p:sp>
      <p:sp>
        <p:nvSpPr>
          <p:cNvPr id="13" name="TextBox 12">
            <a:extLst>
              <a:ext uri="{FF2B5EF4-FFF2-40B4-BE49-F238E27FC236}">
                <a16:creationId xmlns:a16="http://schemas.microsoft.com/office/drawing/2014/main" id="{05F3DB3B-8D7A-02B9-D6CC-E45D775D8791}"/>
              </a:ext>
            </a:extLst>
          </p:cNvPr>
          <p:cNvSpPr txBox="1"/>
          <p:nvPr/>
        </p:nvSpPr>
        <p:spPr>
          <a:xfrm>
            <a:off x="6350235" y="1091166"/>
            <a:ext cx="1756702" cy="646331"/>
          </a:xfrm>
          <a:prstGeom prst="rect">
            <a:avLst/>
          </a:prstGeom>
          <a:noFill/>
        </p:spPr>
        <p:txBody>
          <a:bodyPr wrap="square" rtlCol="0">
            <a:spAutoFit/>
          </a:bodyPr>
          <a:lstStyle/>
          <a:p>
            <a:pPr algn="ctr"/>
            <a:r>
              <a:rPr lang="en-IT" sz="1200" b="1" dirty="0">
                <a:solidFill>
                  <a:srgbClr val="002060"/>
                </a:solidFill>
              </a:rPr>
              <a:t>QGIS Mappy for geological mapping</a:t>
            </a:r>
          </a:p>
          <a:p>
            <a:pPr algn="ctr"/>
            <a:r>
              <a:rPr lang="en-IT" sz="1200" b="1" dirty="0">
                <a:solidFill>
                  <a:srgbClr val="002060"/>
                </a:solidFill>
              </a:rPr>
              <a:t>Penasa et al.,</a:t>
            </a:r>
          </a:p>
        </p:txBody>
      </p:sp>
      <p:pic>
        <p:nvPicPr>
          <p:cNvPr id="15" name="Picture 14">
            <a:extLst>
              <a:ext uri="{FF2B5EF4-FFF2-40B4-BE49-F238E27FC236}">
                <a16:creationId xmlns:a16="http://schemas.microsoft.com/office/drawing/2014/main" id="{B5B2952C-D28B-40C7-A98C-96E6DAA0E5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56"/>
          <a:stretch/>
        </p:blipFill>
        <p:spPr>
          <a:xfrm>
            <a:off x="7165759" y="3707698"/>
            <a:ext cx="5026241" cy="2762072"/>
          </a:xfrm>
          <a:prstGeom prst="rect">
            <a:avLst/>
          </a:prstGeom>
        </p:spPr>
      </p:pic>
      <p:pic>
        <p:nvPicPr>
          <p:cNvPr id="16" name="Picture 15">
            <a:extLst>
              <a:ext uri="{FF2B5EF4-FFF2-40B4-BE49-F238E27FC236}">
                <a16:creationId xmlns:a16="http://schemas.microsoft.com/office/drawing/2014/main" id="{7A7C1102-C5DF-7D43-4E5B-7869A65BE03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67898" y="5546851"/>
            <a:ext cx="1756702" cy="1065902"/>
          </a:xfrm>
          <a:prstGeom prst="roundRect">
            <a:avLst/>
          </a:prstGeom>
        </p:spPr>
      </p:pic>
      <p:sp>
        <p:nvSpPr>
          <p:cNvPr id="18" name="TextBox 17">
            <a:extLst>
              <a:ext uri="{FF2B5EF4-FFF2-40B4-BE49-F238E27FC236}">
                <a16:creationId xmlns:a16="http://schemas.microsoft.com/office/drawing/2014/main" id="{4184192D-F9FC-ED54-50E5-465B3CFAD67B}"/>
              </a:ext>
            </a:extLst>
          </p:cNvPr>
          <p:cNvSpPr txBox="1"/>
          <p:nvPr/>
        </p:nvSpPr>
        <p:spPr>
          <a:xfrm>
            <a:off x="6559127" y="3504845"/>
            <a:ext cx="1377560" cy="646331"/>
          </a:xfrm>
          <a:prstGeom prst="rect">
            <a:avLst/>
          </a:prstGeom>
          <a:noFill/>
        </p:spPr>
        <p:txBody>
          <a:bodyPr wrap="square" rtlCol="0">
            <a:spAutoFit/>
          </a:bodyPr>
          <a:lstStyle/>
          <a:p>
            <a:pPr algn="ctr"/>
            <a:r>
              <a:rPr lang="en-IT" sz="1200" b="1" dirty="0">
                <a:solidFill>
                  <a:srgbClr val="002060"/>
                </a:solidFill>
              </a:rPr>
              <a:t>JANUS Science Planning tool</a:t>
            </a:r>
          </a:p>
          <a:p>
            <a:pPr algn="ctr"/>
            <a:r>
              <a:rPr lang="en-IT" sz="1200" b="1" dirty="0">
                <a:solidFill>
                  <a:srgbClr val="002060"/>
                </a:solidFill>
              </a:rPr>
              <a:t>Penasa et al.,</a:t>
            </a:r>
          </a:p>
        </p:txBody>
      </p:sp>
      <p:sp>
        <p:nvSpPr>
          <p:cNvPr id="19" name="TextBox 18">
            <a:extLst>
              <a:ext uri="{FF2B5EF4-FFF2-40B4-BE49-F238E27FC236}">
                <a16:creationId xmlns:a16="http://schemas.microsoft.com/office/drawing/2014/main" id="{D4A73B60-084B-F65A-F71C-BAE8448E1A20}"/>
              </a:ext>
            </a:extLst>
          </p:cNvPr>
          <p:cNvSpPr txBox="1"/>
          <p:nvPr/>
        </p:nvSpPr>
        <p:spPr>
          <a:xfrm>
            <a:off x="3281736" y="1223557"/>
            <a:ext cx="1756702" cy="646331"/>
          </a:xfrm>
          <a:prstGeom prst="rect">
            <a:avLst/>
          </a:prstGeom>
          <a:noFill/>
        </p:spPr>
        <p:txBody>
          <a:bodyPr wrap="square" rtlCol="0">
            <a:spAutoFit/>
          </a:bodyPr>
          <a:lstStyle/>
          <a:p>
            <a:pPr algn="ctr"/>
            <a:r>
              <a:rPr lang="en-IT" sz="1200" b="1" dirty="0">
                <a:solidFill>
                  <a:srgbClr val="002060"/>
                </a:solidFill>
              </a:rPr>
              <a:t>Spectral analysis of Ganymede </a:t>
            </a:r>
          </a:p>
          <a:p>
            <a:pPr algn="ctr"/>
            <a:r>
              <a:rPr lang="en-IT" sz="1200" b="1" dirty="0">
                <a:solidFill>
                  <a:srgbClr val="002060"/>
                </a:solidFill>
              </a:rPr>
              <a:t>Lucchetti et al., (2023)</a:t>
            </a:r>
          </a:p>
        </p:txBody>
      </p:sp>
      <p:sp>
        <p:nvSpPr>
          <p:cNvPr id="2" name="CasellaDiTesto 1">
            <a:extLst>
              <a:ext uri="{FF2B5EF4-FFF2-40B4-BE49-F238E27FC236}">
                <a16:creationId xmlns:a16="http://schemas.microsoft.com/office/drawing/2014/main" id="{4C1F3DDD-AF2E-4603-4196-C437FCC5C30E}"/>
              </a:ext>
            </a:extLst>
          </p:cNvPr>
          <p:cNvSpPr txBox="1"/>
          <p:nvPr/>
        </p:nvSpPr>
        <p:spPr>
          <a:xfrm>
            <a:off x="8759099" y="6495205"/>
            <a:ext cx="2896050" cy="369332"/>
          </a:xfrm>
          <a:prstGeom prst="rect">
            <a:avLst/>
          </a:prstGeom>
          <a:solidFill>
            <a:schemeClr val="bg1"/>
          </a:solidFill>
        </p:spPr>
        <p:txBody>
          <a:bodyPr wrap="none" rtlCol="0">
            <a:spAutoFit/>
          </a:bodyPr>
          <a:lstStyle/>
          <a:p>
            <a:pPr algn="ctr"/>
            <a:r>
              <a:rPr lang="it-IT" i="1" dirty="0"/>
              <a:t>Alice Lucchetti, INAF-</a:t>
            </a:r>
            <a:r>
              <a:rPr lang="it-IT" i="1" dirty="0" err="1"/>
              <a:t>OAPd</a:t>
            </a:r>
            <a:endParaRPr lang="en-US" i="1" dirty="0"/>
          </a:p>
        </p:txBody>
      </p:sp>
    </p:spTree>
    <p:extLst>
      <p:ext uri="{BB962C8B-B14F-4D97-AF65-F5344CB8AC3E}">
        <p14:creationId xmlns:p14="http://schemas.microsoft.com/office/powerpoint/2010/main" val="1900953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56E3F-972D-47C2-4FC8-37DE87B56549}"/>
            </a:ext>
          </a:extLst>
        </p:cNvPr>
        <p:cNvGrpSpPr/>
        <p:nvPr/>
      </p:nvGrpSpPr>
      <p:grpSpPr>
        <a:xfrm>
          <a:off x="0" y="0"/>
          <a:ext cx="0" cy="0"/>
          <a:chOff x="0" y="0"/>
          <a:chExt cx="0" cy="0"/>
        </a:xfrm>
      </p:grpSpPr>
      <p:pic>
        <p:nvPicPr>
          <p:cNvPr id="12" name="Segnaposto contenuto 4">
            <a:extLst>
              <a:ext uri="{FF2B5EF4-FFF2-40B4-BE49-F238E27FC236}">
                <a16:creationId xmlns:a16="http://schemas.microsoft.com/office/drawing/2014/main" id="{5303040F-91A4-C80A-07AB-A0CB4C68B6AA}"/>
              </a:ext>
            </a:extLst>
          </p:cNvPr>
          <p:cNvPicPr>
            <a:picLocks noChangeAspect="1"/>
          </p:cNvPicPr>
          <p:nvPr/>
        </p:nvPicPr>
        <p:blipFill>
          <a:blip r:embed="rId3"/>
          <a:stretch>
            <a:fillRect/>
          </a:stretch>
        </p:blipFill>
        <p:spPr>
          <a:xfrm>
            <a:off x="62148" y="192441"/>
            <a:ext cx="3048112" cy="3063127"/>
          </a:xfrm>
          <a:prstGeom prst="rect">
            <a:avLst/>
          </a:prstGeom>
        </p:spPr>
      </p:pic>
      <p:grpSp>
        <p:nvGrpSpPr>
          <p:cNvPr id="6" name="Gruppo 10">
            <a:extLst>
              <a:ext uri="{FF2B5EF4-FFF2-40B4-BE49-F238E27FC236}">
                <a16:creationId xmlns:a16="http://schemas.microsoft.com/office/drawing/2014/main" id="{B803C886-37B3-772A-E5AB-F4B57BB463F0}"/>
              </a:ext>
            </a:extLst>
          </p:cNvPr>
          <p:cNvGrpSpPr>
            <a:grpSpLocks noChangeAspect="1"/>
          </p:cNvGrpSpPr>
          <p:nvPr/>
        </p:nvGrpSpPr>
        <p:grpSpPr>
          <a:xfrm>
            <a:off x="2472604" y="1145393"/>
            <a:ext cx="3381650" cy="1909504"/>
            <a:chOff x="37253" y="1324823"/>
            <a:chExt cx="5948405" cy="2995911"/>
          </a:xfrm>
        </p:grpSpPr>
        <p:pic>
          <p:nvPicPr>
            <p:cNvPr id="7" name="Immagine 4" descr="Immagine che contiene testo&#10;&#10;Descrizione generata automaticamente">
              <a:extLst>
                <a:ext uri="{FF2B5EF4-FFF2-40B4-BE49-F238E27FC236}">
                  <a16:creationId xmlns:a16="http://schemas.microsoft.com/office/drawing/2014/main" id="{5E4F5A35-5C82-9228-9375-69A9A06C2E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253" y="1324823"/>
              <a:ext cx="5948405" cy="2995911"/>
            </a:xfrm>
            <a:prstGeom prst="roundRect">
              <a:avLst/>
            </a:prstGeom>
          </p:spPr>
        </p:pic>
        <p:sp>
          <p:nvSpPr>
            <p:cNvPr id="8" name="Rettangolo 3">
              <a:extLst>
                <a:ext uri="{FF2B5EF4-FFF2-40B4-BE49-F238E27FC236}">
                  <a16:creationId xmlns:a16="http://schemas.microsoft.com/office/drawing/2014/main" id="{8E4338BE-44A3-E67C-B2D1-008E19AC4A36}"/>
                </a:ext>
              </a:extLst>
            </p:cNvPr>
            <p:cNvSpPr/>
            <p:nvPr/>
          </p:nvSpPr>
          <p:spPr>
            <a:xfrm>
              <a:off x="1228165" y="1981200"/>
              <a:ext cx="1434353" cy="70821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5" name="Rounded Rectangle 14">
            <a:extLst>
              <a:ext uri="{FF2B5EF4-FFF2-40B4-BE49-F238E27FC236}">
                <a16:creationId xmlns:a16="http://schemas.microsoft.com/office/drawing/2014/main" id="{3062EF45-4AB3-71E7-91A6-03315EA52210}"/>
              </a:ext>
            </a:extLst>
          </p:cNvPr>
          <p:cNvSpPr/>
          <p:nvPr/>
        </p:nvSpPr>
        <p:spPr>
          <a:xfrm>
            <a:off x="124521" y="94126"/>
            <a:ext cx="5971479" cy="1051267"/>
          </a:xfrm>
          <a:prstGeom prst="roundRect">
            <a:avLst/>
          </a:prstGeom>
          <a:solidFill>
            <a:schemeClr val="accent5">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u="sng" dirty="0"/>
              <a:t>3D analysis (Digital Terrain Models)</a:t>
            </a:r>
          </a:p>
          <a:p>
            <a:pPr algn="ctr"/>
            <a:r>
              <a:rPr lang="en-US" sz="1600" dirty="0"/>
              <a:t>Determine the 3D tectonic evolution</a:t>
            </a:r>
          </a:p>
        </p:txBody>
      </p:sp>
      <p:pic>
        <p:nvPicPr>
          <p:cNvPr id="3074" name="Picture 2">
            <a:extLst>
              <a:ext uri="{FF2B5EF4-FFF2-40B4-BE49-F238E27FC236}">
                <a16:creationId xmlns:a16="http://schemas.microsoft.com/office/drawing/2014/main" id="{B5982DCD-7CA5-CBFF-A5FE-FB62A9E30F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706"/>
          <a:stretch/>
        </p:blipFill>
        <p:spPr bwMode="auto">
          <a:xfrm>
            <a:off x="-53827" y="3803104"/>
            <a:ext cx="6406921" cy="260827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D275686-E359-24DB-BEA8-BCEB5FB1C8B9}"/>
              </a:ext>
            </a:extLst>
          </p:cNvPr>
          <p:cNvSpPr txBox="1"/>
          <p:nvPr/>
        </p:nvSpPr>
        <p:spPr>
          <a:xfrm>
            <a:off x="892418" y="6396335"/>
            <a:ext cx="4772874" cy="461665"/>
          </a:xfrm>
          <a:prstGeom prst="rect">
            <a:avLst/>
          </a:prstGeom>
          <a:noFill/>
        </p:spPr>
        <p:txBody>
          <a:bodyPr wrap="square" rtlCol="0">
            <a:spAutoFit/>
          </a:bodyPr>
          <a:lstStyle/>
          <a:p>
            <a:pPr algn="ctr"/>
            <a:r>
              <a:rPr lang="en-IT" sz="1200" b="1" dirty="0">
                <a:solidFill>
                  <a:srgbClr val="002060"/>
                </a:solidFill>
              </a:rPr>
              <a:t>Ariel (Uranus moon) 3D structural analysis with VRGS software</a:t>
            </a:r>
          </a:p>
          <a:p>
            <a:pPr algn="ctr"/>
            <a:r>
              <a:rPr lang="en-IT" sz="1200" b="1" dirty="0">
                <a:solidFill>
                  <a:srgbClr val="002060"/>
                </a:solidFill>
              </a:rPr>
              <a:t>Tonoian et al., (2025)</a:t>
            </a:r>
          </a:p>
        </p:txBody>
      </p:sp>
      <p:sp>
        <p:nvSpPr>
          <p:cNvPr id="31" name="TextBox 30">
            <a:extLst>
              <a:ext uri="{FF2B5EF4-FFF2-40B4-BE49-F238E27FC236}">
                <a16:creationId xmlns:a16="http://schemas.microsoft.com/office/drawing/2014/main" id="{2D465353-8D29-46BB-AFDE-8C9D4C0D64B7}"/>
              </a:ext>
            </a:extLst>
          </p:cNvPr>
          <p:cNvSpPr txBox="1"/>
          <p:nvPr/>
        </p:nvSpPr>
        <p:spPr>
          <a:xfrm>
            <a:off x="124521" y="3251609"/>
            <a:ext cx="5638326" cy="461665"/>
          </a:xfrm>
          <a:prstGeom prst="rect">
            <a:avLst/>
          </a:prstGeom>
          <a:noFill/>
        </p:spPr>
        <p:txBody>
          <a:bodyPr wrap="square" rtlCol="0">
            <a:spAutoFit/>
          </a:bodyPr>
          <a:lstStyle/>
          <a:p>
            <a:pPr algn="ctr"/>
            <a:r>
              <a:rPr lang="en-IT" sz="1200" b="1" dirty="0">
                <a:solidFill>
                  <a:srgbClr val="002060"/>
                </a:solidFill>
              </a:rPr>
              <a:t>Ganymede Galileo Regio tectonic deformation evolution with MOVE software,</a:t>
            </a:r>
          </a:p>
          <a:p>
            <a:pPr algn="ctr"/>
            <a:r>
              <a:rPr lang="en-IT" sz="1200" b="1" dirty="0">
                <a:solidFill>
                  <a:srgbClr val="002060"/>
                </a:solidFill>
              </a:rPr>
              <a:t>Pozzobon et al. </a:t>
            </a:r>
          </a:p>
        </p:txBody>
      </p:sp>
      <p:sp>
        <p:nvSpPr>
          <p:cNvPr id="32" name="Rounded Rectangle 31">
            <a:extLst>
              <a:ext uri="{FF2B5EF4-FFF2-40B4-BE49-F238E27FC236}">
                <a16:creationId xmlns:a16="http://schemas.microsoft.com/office/drawing/2014/main" id="{DF71D7BA-2D1C-AF19-22C5-D2D5CD7A4BA9}"/>
              </a:ext>
            </a:extLst>
          </p:cNvPr>
          <p:cNvSpPr/>
          <p:nvPr/>
        </p:nvSpPr>
        <p:spPr>
          <a:xfrm>
            <a:off x="6322741" y="94126"/>
            <a:ext cx="5744737" cy="1051267"/>
          </a:xfrm>
          <a:prstGeom prst="roundRect">
            <a:avLst/>
          </a:prstGeom>
          <a:solidFill>
            <a:schemeClr val="accent5">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u="sng" dirty="0"/>
              <a:t>Terrestrial analogues (field campaigns)</a:t>
            </a:r>
          </a:p>
          <a:p>
            <a:pPr algn="ctr"/>
            <a:r>
              <a:rPr lang="en-US" sz="1600" dirty="0"/>
              <a:t>Comparison between deformation style on Earth and icy satellites through glaciers field and remote sensing data analysis</a:t>
            </a:r>
          </a:p>
        </p:txBody>
      </p:sp>
      <p:pic>
        <p:nvPicPr>
          <p:cNvPr id="39" name="Immagine 3">
            <a:extLst>
              <a:ext uri="{FF2B5EF4-FFF2-40B4-BE49-F238E27FC236}">
                <a16:creationId xmlns:a16="http://schemas.microsoft.com/office/drawing/2014/main" id="{FCFC390A-56F1-5ACB-A8A4-B954C13BEC00}"/>
              </a:ext>
            </a:extLst>
          </p:cNvPr>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6289840" y="1330502"/>
            <a:ext cx="2905638" cy="1500978"/>
          </a:xfrm>
          <a:prstGeom prst="rect">
            <a:avLst/>
          </a:prstGeom>
        </p:spPr>
      </p:pic>
      <p:pic>
        <p:nvPicPr>
          <p:cNvPr id="40" name="Immagine 2">
            <a:extLst>
              <a:ext uri="{FF2B5EF4-FFF2-40B4-BE49-F238E27FC236}">
                <a16:creationId xmlns:a16="http://schemas.microsoft.com/office/drawing/2014/main" id="{99DE5B75-0967-46DA-2BE8-AE2D90A3C2EB}"/>
              </a:ext>
            </a:extLst>
          </p:cNvPr>
          <p:cNvPicPr>
            <a:picLocks noChangeAspect="1"/>
          </p:cNvPicPr>
          <p:nvPr/>
        </p:nvPicPr>
        <p:blipFill rotWithShape="1">
          <a:blip r:embed="rId7"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9666481" y="2925750"/>
            <a:ext cx="2359479" cy="1348885"/>
          </a:xfrm>
          <a:prstGeom prst="rect">
            <a:avLst/>
          </a:prstGeom>
        </p:spPr>
      </p:pic>
      <p:pic>
        <p:nvPicPr>
          <p:cNvPr id="41" name="Immagine 5">
            <a:extLst>
              <a:ext uri="{FF2B5EF4-FFF2-40B4-BE49-F238E27FC236}">
                <a16:creationId xmlns:a16="http://schemas.microsoft.com/office/drawing/2014/main" id="{8D56BCA4-138D-49DF-559B-AB7C4E5FCCCA}"/>
              </a:ext>
            </a:extLst>
          </p:cNvPr>
          <p:cNvPicPr>
            <a:picLocks noChangeAspect="1"/>
          </p:cNvPicPr>
          <p:nvPr/>
        </p:nvPicPr>
        <p:blipFill rotWithShape="1">
          <a:blip r:embed="rId8"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9264361" y="1493660"/>
            <a:ext cx="2865491" cy="1496732"/>
          </a:xfrm>
          <a:prstGeom prst="rect">
            <a:avLst/>
          </a:prstGeom>
        </p:spPr>
      </p:pic>
      <p:sp>
        <p:nvSpPr>
          <p:cNvPr id="42" name="Sottotitolo 2">
            <a:extLst>
              <a:ext uri="{FF2B5EF4-FFF2-40B4-BE49-F238E27FC236}">
                <a16:creationId xmlns:a16="http://schemas.microsoft.com/office/drawing/2014/main" id="{E9ABFB49-E860-5258-2AA8-E85C63B10C17}"/>
              </a:ext>
            </a:extLst>
          </p:cNvPr>
          <p:cNvSpPr txBox="1">
            <a:spLocks/>
          </p:cNvSpPr>
          <p:nvPr/>
        </p:nvSpPr>
        <p:spPr>
          <a:xfrm>
            <a:off x="8869825" y="2583487"/>
            <a:ext cx="2253343" cy="5142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1200" dirty="0"/>
              <a:t>Local scale </a:t>
            </a:r>
            <a:r>
              <a:rPr lang="it-IT" sz="1200" b="1" dirty="0" err="1"/>
              <a:t>mapping</a:t>
            </a:r>
            <a:r>
              <a:rPr lang="it-IT" sz="1200" dirty="0"/>
              <a:t> in </a:t>
            </a:r>
            <a:r>
              <a:rPr lang="it-IT" sz="1200" dirty="0" err="1"/>
              <a:t>digital</a:t>
            </a:r>
            <a:r>
              <a:rPr lang="it-IT" sz="1200" dirty="0"/>
              <a:t> </a:t>
            </a:r>
            <a:r>
              <a:rPr lang="it-IT" sz="1200" dirty="0" err="1"/>
              <a:t>outcrop</a:t>
            </a:r>
            <a:r>
              <a:rPr lang="it-IT" sz="1200" dirty="0"/>
              <a:t> </a:t>
            </a:r>
            <a:r>
              <a:rPr lang="it-IT" sz="1200" dirty="0" err="1"/>
              <a:t>tool</a:t>
            </a:r>
            <a:endParaRPr lang="it-IT" sz="1200" spc="300" dirty="0"/>
          </a:p>
        </p:txBody>
      </p:sp>
      <p:sp>
        <p:nvSpPr>
          <p:cNvPr id="43" name="Sottotitolo 2">
            <a:extLst>
              <a:ext uri="{FF2B5EF4-FFF2-40B4-BE49-F238E27FC236}">
                <a16:creationId xmlns:a16="http://schemas.microsoft.com/office/drawing/2014/main" id="{F02F92AA-0253-C05B-DBA1-DAB9E6201A26}"/>
              </a:ext>
            </a:extLst>
          </p:cNvPr>
          <p:cNvSpPr txBox="1">
            <a:spLocks/>
          </p:cNvSpPr>
          <p:nvPr/>
        </p:nvSpPr>
        <p:spPr>
          <a:xfrm>
            <a:off x="7495478" y="3198154"/>
            <a:ext cx="2253343" cy="5142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1200" dirty="0" err="1"/>
              <a:t>Structural</a:t>
            </a:r>
            <a:r>
              <a:rPr lang="it-IT" sz="1200" dirty="0"/>
              <a:t> </a:t>
            </a:r>
            <a:r>
              <a:rPr lang="it-IT" sz="1200" b="1" dirty="0" err="1"/>
              <a:t>interpretation</a:t>
            </a:r>
            <a:r>
              <a:rPr lang="it-IT" sz="1200" dirty="0"/>
              <a:t> (strike, </a:t>
            </a:r>
            <a:r>
              <a:rPr lang="it-IT" sz="1200" dirty="0" err="1"/>
              <a:t>dip</a:t>
            </a:r>
            <a:r>
              <a:rPr lang="it-IT" sz="1200" dirty="0"/>
              <a:t> and </a:t>
            </a:r>
            <a:r>
              <a:rPr lang="it-IT" sz="1200" dirty="0" err="1"/>
              <a:t>movement</a:t>
            </a:r>
            <a:r>
              <a:rPr lang="it-IT" sz="1200" dirty="0"/>
              <a:t>)</a:t>
            </a:r>
            <a:endParaRPr lang="it-IT" sz="1200" spc="300" dirty="0"/>
          </a:p>
        </p:txBody>
      </p:sp>
      <p:sp>
        <p:nvSpPr>
          <p:cNvPr id="44" name="Sottotitolo 2">
            <a:extLst>
              <a:ext uri="{FF2B5EF4-FFF2-40B4-BE49-F238E27FC236}">
                <a16:creationId xmlns:a16="http://schemas.microsoft.com/office/drawing/2014/main" id="{24914440-90DA-8D9B-F7D6-34076E770523}"/>
              </a:ext>
            </a:extLst>
          </p:cNvPr>
          <p:cNvSpPr txBox="1">
            <a:spLocks/>
          </p:cNvSpPr>
          <p:nvPr/>
        </p:nvSpPr>
        <p:spPr>
          <a:xfrm>
            <a:off x="5458343" y="1248761"/>
            <a:ext cx="9144000" cy="9558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1200" b="1" dirty="0">
                <a:solidFill>
                  <a:srgbClr val="002060"/>
                </a:solidFill>
              </a:rPr>
              <a:t> Model of </a:t>
            </a:r>
            <a:r>
              <a:rPr lang="it-IT" sz="1200" b="1" dirty="0" err="1">
                <a:solidFill>
                  <a:srgbClr val="002060"/>
                </a:solidFill>
              </a:rPr>
              <a:t>Ojo</a:t>
            </a:r>
            <a:r>
              <a:rPr lang="it-IT" sz="1200" b="1" dirty="0">
                <a:solidFill>
                  <a:srgbClr val="002060"/>
                </a:solidFill>
              </a:rPr>
              <a:t> del Albino </a:t>
            </a:r>
            <a:r>
              <a:rPr lang="it-IT" sz="1200" b="1" dirty="0" err="1">
                <a:solidFill>
                  <a:srgbClr val="002060"/>
                </a:solidFill>
              </a:rPr>
              <a:t>glacier</a:t>
            </a:r>
            <a:r>
              <a:rPr lang="it-IT" sz="1200" b="1" dirty="0">
                <a:solidFill>
                  <a:srgbClr val="002060"/>
                </a:solidFill>
              </a:rPr>
              <a:t> (Patagonia)</a:t>
            </a:r>
          </a:p>
        </p:txBody>
      </p:sp>
      <p:pic>
        <p:nvPicPr>
          <p:cNvPr id="45" name="Immagine 28">
            <a:extLst>
              <a:ext uri="{FF2B5EF4-FFF2-40B4-BE49-F238E27FC236}">
                <a16:creationId xmlns:a16="http://schemas.microsoft.com/office/drawing/2014/main" id="{FA820146-EFF9-4C66-022B-3C0866B47FF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38950" y="3877971"/>
            <a:ext cx="3460065" cy="1649527"/>
          </a:xfrm>
          <a:prstGeom prst="rect">
            <a:avLst/>
          </a:prstGeom>
        </p:spPr>
      </p:pic>
      <p:pic>
        <p:nvPicPr>
          <p:cNvPr id="46" name="Immagine 29">
            <a:extLst>
              <a:ext uri="{FF2B5EF4-FFF2-40B4-BE49-F238E27FC236}">
                <a16:creationId xmlns:a16="http://schemas.microsoft.com/office/drawing/2014/main" id="{8CFAA1D1-6CC3-6140-0F45-8305D270CB0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31934" y="5107243"/>
            <a:ext cx="3460066" cy="1471137"/>
          </a:xfrm>
          <a:prstGeom prst="rect">
            <a:avLst/>
          </a:prstGeom>
        </p:spPr>
      </p:pic>
      <p:sp>
        <p:nvSpPr>
          <p:cNvPr id="47" name="Sottotitolo 2">
            <a:extLst>
              <a:ext uri="{FF2B5EF4-FFF2-40B4-BE49-F238E27FC236}">
                <a16:creationId xmlns:a16="http://schemas.microsoft.com/office/drawing/2014/main" id="{0B70EC1B-F8E9-D976-51D0-7EA9554F5FF7}"/>
              </a:ext>
            </a:extLst>
          </p:cNvPr>
          <p:cNvSpPr txBox="1">
            <a:spLocks/>
          </p:cNvSpPr>
          <p:nvPr/>
        </p:nvSpPr>
        <p:spPr>
          <a:xfrm>
            <a:off x="2923478" y="2322027"/>
            <a:ext cx="9144000" cy="5142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1200" b="1" dirty="0"/>
              <a:t>Field and drone</a:t>
            </a:r>
          </a:p>
          <a:p>
            <a:pPr>
              <a:spcBef>
                <a:spcPts val="0"/>
              </a:spcBef>
            </a:pPr>
            <a:r>
              <a:rPr lang="it-IT" sz="1200" b="1" dirty="0"/>
              <a:t> survey</a:t>
            </a:r>
            <a:endParaRPr lang="it-IT" sz="1200" b="1" spc="300" dirty="0"/>
          </a:p>
        </p:txBody>
      </p:sp>
      <p:sp>
        <p:nvSpPr>
          <p:cNvPr id="49" name="TextBox 48">
            <a:extLst>
              <a:ext uri="{FF2B5EF4-FFF2-40B4-BE49-F238E27FC236}">
                <a16:creationId xmlns:a16="http://schemas.microsoft.com/office/drawing/2014/main" id="{93CCCA46-6A13-CE72-A94C-B036E1C778EB}"/>
              </a:ext>
            </a:extLst>
          </p:cNvPr>
          <p:cNvSpPr txBox="1"/>
          <p:nvPr/>
        </p:nvSpPr>
        <p:spPr>
          <a:xfrm>
            <a:off x="6524681" y="5693069"/>
            <a:ext cx="2421523" cy="830997"/>
          </a:xfrm>
          <a:prstGeom prst="rect">
            <a:avLst/>
          </a:prstGeom>
          <a:noFill/>
        </p:spPr>
        <p:txBody>
          <a:bodyPr wrap="square">
            <a:spAutoFit/>
          </a:bodyPr>
          <a:lstStyle/>
          <a:p>
            <a:pPr algn="ctr"/>
            <a:r>
              <a:rPr lang="it-IT" sz="1200" b="1" dirty="0">
                <a:solidFill>
                  <a:srgbClr val="002060"/>
                </a:solidFill>
              </a:rPr>
              <a:t>3D models of the </a:t>
            </a:r>
            <a:r>
              <a:rPr lang="it-IT" sz="1200" b="1" dirty="0" err="1">
                <a:solidFill>
                  <a:srgbClr val="002060"/>
                </a:solidFill>
              </a:rPr>
              <a:t>compared</a:t>
            </a:r>
            <a:r>
              <a:rPr lang="it-IT" sz="1200" b="1" dirty="0">
                <a:solidFill>
                  <a:srgbClr val="002060"/>
                </a:solidFill>
              </a:rPr>
              <a:t> </a:t>
            </a:r>
            <a:r>
              <a:rPr lang="it-IT" sz="1200" b="1" dirty="0" err="1">
                <a:solidFill>
                  <a:srgbClr val="002060"/>
                </a:solidFill>
              </a:rPr>
              <a:t>deformation</a:t>
            </a:r>
            <a:r>
              <a:rPr lang="it-IT" sz="1200" b="1" dirty="0">
                <a:solidFill>
                  <a:srgbClr val="002060"/>
                </a:solidFill>
              </a:rPr>
              <a:t> on Greenland and </a:t>
            </a:r>
            <a:r>
              <a:rPr lang="it-IT" sz="1200" b="1" dirty="0" err="1">
                <a:solidFill>
                  <a:srgbClr val="002060"/>
                </a:solidFill>
              </a:rPr>
              <a:t>Ganymede</a:t>
            </a:r>
            <a:endParaRPr lang="it-IT" sz="1200" b="1" dirty="0">
              <a:solidFill>
                <a:srgbClr val="002060"/>
              </a:solidFill>
            </a:endParaRPr>
          </a:p>
          <a:p>
            <a:pPr algn="ctr"/>
            <a:r>
              <a:rPr lang="it-IT" sz="1200" b="1" dirty="0">
                <a:solidFill>
                  <a:srgbClr val="002060"/>
                </a:solidFill>
              </a:rPr>
              <a:t>Rossi et al., (2023)</a:t>
            </a:r>
          </a:p>
        </p:txBody>
      </p:sp>
      <p:sp>
        <p:nvSpPr>
          <p:cNvPr id="2" name="CasellaDiTesto 1">
            <a:extLst>
              <a:ext uri="{FF2B5EF4-FFF2-40B4-BE49-F238E27FC236}">
                <a16:creationId xmlns:a16="http://schemas.microsoft.com/office/drawing/2014/main" id="{6ACD0B71-362B-9458-6842-3330143CDA0F}"/>
              </a:ext>
            </a:extLst>
          </p:cNvPr>
          <p:cNvSpPr txBox="1"/>
          <p:nvPr/>
        </p:nvSpPr>
        <p:spPr>
          <a:xfrm>
            <a:off x="8759099" y="6495205"/>
            <a:ext cx="2896050" cy="369332"/>
          </a:xfrm>
          <a:prstGeom prst="rect">
            <a:avLst/>
          </a:prstGeom>
          <a:solidFill>
            <a:schemeClr val="bg1"/>
          </a:solidFill>
        </p:spPr>
        <p:txBody>
          <a:bodyPr wrap="none" rtlCol="0">
            <a:spAutoFit/>
          </a:bodyPr>
          <a:lstStyle/>
          <a:p>
            <a:pPr algn="ctr"/>
            <a:r>
              <a:rPr lang="it-IT" i="1" dirty="0"/>
              <a:t>Alice Lucchetti, INAF-</a:t>
            </a:r>
            <a:r>
              <a:rPr lang="it-IT" i="1" dirty="0" err="1"/>
              <a:t>OAPd</a:t>
            </a:r>
            <a:endParaRPr lang="en-US" i="1" dirty="0"/>
          </a:p>
        </p:txBody>
      </p:sp>
    </p:spTree>
    <p:extLst>
      <p:ext uri="{BB962C8B-B14F-4D97-AF65-F5344CB8AC3E}">
        <p14:creationId xmlns:p14="http://schemas.microsoft.com/office/powerpoint/2010/main" val="239350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7408-5D77-3E88-1AD6-329F16D5B16F}"/>
              </a:ext>
            </a:extLst>
          </p:cNvPr>
          <p:cNvSpPr>
            <a:spLocks noGrp="1"/>
          </p:cNvSpPr>
          <p:nvPr>
            <p:ph type="title"/>
          </p:nvPr>
        </p:nvSpPr>
        <p:spPr/>
        <p:txBody>
          <a:bodyPr/>
          <a:lstStyle/>
          <a:p>
            <a:r>
              <a:rPr lang="en-IT"/>
              <a:t>Partecipazione a proposte di missione future</a:t>
            </a:r>
          </a:p>
        </p:txBody>
      </p:sp>
      <p:sp>
        <p:nvSpPr>
          <p:cNvPr id="3" name="Content Placeholder 2">
            <a:extLst>
              <a:ext uri="{FF2B5EF4-FFF2-40B4-BE49-F238E27FC236}">
                <a16:creationId xmlns:a16="http://schemas.microsoft.com/office/drawing/2014/main" id="{CFB50CD4-A249-5438-2326-080331078078}"/>
              </a:ext>
            </a:extLst>
          </p:cNvPr>
          <p:cNvSpPr>
            <a:spLocks noGrp="1"/>
          </p:cNvSpPr>
          <p:nvPr>
            <p:ph idx="1"/>
          </p:nvPr>
        </p:nvSpPr>
        <p:spPr>
          <a:xfrm>
            <a:off x="672946" y="1690688"/>
            <a:ext cx="10515600" cy="4872631"/>
          </a:xfrm>
        </p:spPr>
        <p:txBody>
          <a:bodyPr>
            <a:normAutofit/>
          </a:bodyPr>
          <a:lstStyle/>
          <a:p>
            <a:pPr lvl="1">
              <a:lnSpc>
                <a:spcPct val="110000"/>
              </a:lnSpc>
            </a:pPr>
            <a:endParaRPr lang="en-IT" dirty="0"/>
          </a:p>
          <a:p>
            <a:pPr>
              <a:lnSpc>
                <a:spcPct val="110000"/>
              </a:lnSpc>
            </a:pPr>
            <a:r>
              <a:rPr lang="it-IT" sz="2600" b="0" i="0" u="none" strike="noStrike" baseline="0" dirty="0">
                <a:solidFill>
                  <a:srgbClr val="000000"/>
                </a:solidFill>
              </a:rPr>
              <a:t>Partecipazione alla proposta di missione </a:t>
            </a:r>
            <a:r>
              <a:rPr lang="it-IT" sz="2600" b="1" i="0" u="none" strike="noStrike" baseline="0" dirty="0">
                <a:solidFill>
                  <a:srgbClr val="000000"/>
                </a:solidFill>
              </a:rPr>
              <a:t>EAGLE</a:t>
            </a:r>
            <a:r>
              <a:rPr lang="it-IT" sz="2600" b="0" i="0" u="none" strike="noStrike" baseline="0" dirty="0">
                <a:solidFill>
                  <a:srgbClr val="000000"/>
                </a:solidFill>
              </a:rPr>
              <a:t>  (</a:t>
            </a:r>
            <a:r>
              <a:rPr lang="it-IT" sz="2600" b="0" i="0" u="none" strike="noStrike" baseline="0" dirty="0" err="1">
                <a:solidFill>
                  <a:srgbClr val="000000"/>
                </a:solidFill>
              </a:rPr>
              <a:t>Enceladus</a:t>
            </a:r>
            <a:r>
              <a:rPr lang="it-IT" sz="2600" b="0" i="0" u="none" strike="noStrike" baseline="0" dirty="0">
                <a:solidFill>
                  <a:srgbClr val="000000"/>
                </a:solidFill>
              </a:rPr>
              <a:t> </a:t>
            </a:r>
            <a:r>
              <a:rPr lang="it-IT" sz="2600" b="0" i="0" u="none" strike="noStrike" baseline="0" dirty="0" err="1">
                <a:solidFill>
                  <a:srgbClr val="000000"/>
                </a:solidFill>
              </a:rPr>
              <a:t>Astrobiology</a:t>
            </a:r>
            <a:r>
              <a:rPr lang="it-IT" sz="2600" b="0" i="0" u="none" strike="noStrike" baseline="0" dirty="0">
                <a:solidFill>
                  <a:srgbClr val="000000"/>
                </a:solidFill>
              </a:rPr>
              <a:t> and </a:t>
            </a:r>
            <a:r>
              <a:rPr lang="it-IT" sz="2600" b="0" i="0" u="none" strike="noStrike" baseline="0" dirty="0" err="1">
                <a:solidFill>
                  <a:srgbClr val="000000"/>
                </a:solidFill>
              </a:rPr>
              <a:t>Geology</a:t>
            </a:r>
            <a:r>
              <a:rPr lang="it-IT" sz="2600" b="0" i="0" u="none" strike="noStrike" baseline="0" dirty="0">
                <a:solidFill>
                  <a:srgbClr val="000000"/>
                </a:solidFill>
              </a:rPr>
              <a:t> </a:t>
            </a:r>
            <a:r>
              <a:rPr lang="it-IT" sz="2600" b="0" i="0" u="none" strike="noStrike" baseline="0" dirty="0" err="1">
                <a:solidFill>
                  <a:srgbClr val="000000"/>
                </a:solidFill>
              </a:rPr>
              <a:t>Landed</a:t>
            </a:r>
            <a:r>
              <a:rPr lang="it-IT" sz="2600" b="0" i="0" u="none" strike="noStrike" baseline="0" dirty="0">
                <a:solidFill>
                  <a:srgbClr val="000000"/>
                </a:solidFill>
              </a:rPr>
              <a:t> Explorer) in risposta alla futura  New </a:t>
            </a:r>
            <a:r>
              <a:rPr lang="it-IT" sz="2600" b="0" i="0" u="none" strike="noStrike" baseline="0" dirty="0" err="1">
                <a:solidFill>
                  <a:srgbClr val="000000"/>
                </a:solidFill>
              </a:rPr>
              <a:t>Frontiers</a:t>
            </a:r>
            <a:r>
              <a:rPr lang="it-IT" sz="2600" b="0" i="0" u="none" strike="noStrike" baseline="0" dirty="0">
                <a:solidFill>
                  <a:srgbClr val="000000"/>
                </a:solidFill>
              </a:rPr>
              <a:t> 5 </a:t>
            </a:r>
            <a:r>
              <a:rPr lang="it-IT" sz="2600" b="0" i="0" u="none" strike="noStrike" baseline="0" dirty="0" err="1">
                <a:solidFill>
                  <a:srgbClr val="000000"/>
                </a:solidFill>
              </a:rPr>
              <a:t>Opportunity</a:t>
            </a:r>
            <a:r>
              <a:rPr lang="it-IT" sz="2600" b="0" i="0" u="none" strike="noStrike" baseline="0" dirty="0">
                <a:solidFill>
                  <a:srgbClr val="000000"/>
                </a:solidFill>
              </a:rPr>
              <a:t> della NASA.  L’obiettivo della missione, che prevede anche l’utilizzo di un lander, è quello di esplorare i materiali che costituiscono i </a:t>
            </a:r>
            <a:r>
              <a:rPr lang="it-IT" sz="2600" dirty="0" err="1">
                <a:solidFill>
                  <a:srgbClr val="000000"/>
                </a:solidFill>
              </a:rPr>
              <a:t>p</a:t>
            </a:r>
            <a:r>
              <a:rPr lang="it-IT" sz="2600" b="0" i="0" u="none" strike="noStrike" baseline="0" dirty="0" err="1">
                <a:solidFill>
                  <a:srgbClr val="000000"/>
                </a:solidFill>
              </a:rPr>
              <a:t>lumes</a:t>
            </a:r>
            <a:r>
              <a:rPr lang="it-IT" sz="2600" b="0" i="0" u="none" strike="noStrike" baseline="0" dirty="0">
                <a:solidFill>
                  <a:srgbClr val="000000"/>
                </a:solidFill>
              </a:rPr>
              <a:t> e la superficie di </a:t>
            </a:r>
            <a:r>
              <a:rPr lang="it-IT" sz="2600" b="1" i="0" u="none" strike="noStrike" baseline="0" dirty="0">
                <a:solidFill>
                  <a:schemeClr val="tx2">
                    <a:lumMod val="50000"/>
                    <a:lumOff val="50000"/>
                  </a:schemeClr>
                </a:solidFill>
              </a:rPr>
              <a:t>Encelado</a:t>
            </a:r>
            <a:r>
              <a:rPr lang="it-IT" sz="2600" b="0" i="0" u="none" strike="noStrike" baseline="0" dirty="0">
                <a:solidFill>
                  <a:srgbClr val="000000"/>
                </a:solidFill>
              </a:rPr>
              <a:t>.</a:t>
            </a:r>
          </a:p>
          <a:p>
            <a:pPr lvl="1">
              <a:lnSpc>
                <a:spcPct val="110000"/>
              </a:lnSpc>
            </a:pPr>
            <a:r>
              <a:rPr lang="it-IT" b="0" i="0" u="none" strike="noStrike" baseline="0" dirty="0">
                <a:solidFill>
                  <a:srgbClr val="000000"/>
                </a:solidFill>
              </a:rPr>
              <a:t>Partecipazione INAF: </a:t>
            </a:r>
          </a:p>
          <a:p>
            <a:pPr marL="457200" lvl="1" indent="0">
              <a:lnSpc>
                <a:spcPct val="110000"/>
              </a:lnSpc>
              <a:buNone/>
            </a:pPr>
            <a:r>
              <a:rPr lang="it-IT" b="1" dirty="0">
                <a:solidFill>
                  <a:srgbClr val="000000"/>
                </a:solidFill>
              </a:rPr>
              <a:t>spettrometro IR </a:t>
            </a:r>
            <a:r>
              <a:rPr lang="it-IT" dirty="0">
                <a:solidFill>
                  <a:srgbClr val="000000"/>
                </a:solidFill>
              </a:rPr>
              <a:t>(IAPS; M Ciarniello, M. C. De Sanctis, G. Filacchione) per</a:t>
            </a:r>
            <a:r>
              <a:rPr lang="it-IT" b="1" dirty="0">
                <a:solidFill>
                  <a:srgbClr val="000000"/>
                </a:solidFill>
              </a:rPr>
              <a:t> </a:t>
            </a:r>
            <a:r>
              <a:rPr lang="it-IT" dirty="0">
                <a:solidFill>
                  <a:srgbClr val="000000"/>
                </a:solidFill>
              </a:rPr>
              <a:t>la caratterizzazione della mineralogia superficiale di Ecelado da orbiter. Studio supportato da contratto ASI.</a:t>
            </a:r>
            <a:endParaRPr lang="it-IT" dirty="0"/>
          </a:p>
        </p:txBody>
      </p:sp>
      <p:sp>
        <p:nvSpPr>
          <p:cNvPr id="4" name="CasellaDiTesto 3">
            <a:extLst>
              <a:ext uri="{FF2B5EF4-FFF2-40B4-BE49-F238E27FC236}">
                <a16:creationId xmlns:a16="http://schemas.microsoft.com/office/drawing/2014/main" id="{4DECC487-A79D-BEB5-79F6-FFC474349BFA}"/>
              </a:ext>
            </a:extLst>
          </p:cNvPr>
          <p:cNvSpPr txBox="1"/>
          <p:nvPr/>
        </p:nvSpPr>
        <p:spPr>
          <a:xfrm>
            <a:off x="8731557" y="6495205"/>
            <a:ext cx="2951129" cy="369332"/>
          </a:xfrm>
          <a:prstGeom prst="rect">
            <a:avLst/>
          </a:prstGeom>
          <a:solidFill>
            <a:schemeClr val="bg1"/>
          </a:solidFill>
        </p:spPr>
        <p:txBody>
          <a:bodyPr wrap="none" rtlCol="0">
            <a:spAutoFit/>
          </a:bodyPr>
          <a:lstStyle/>
          <a:p>
            <a:pPr algn="ctr"/>
            <a:r>
              <a:rPr lang="it-IT" i="1" dirty="0"/>
              <a:t>Mauro </a:t>
            </a:r>
            <a:r>
              <a:rPr lang="it-IT" i="1" dirty="0" err="1"/>
              <a:t>Ciarniello</a:t>
            </a:r>
            <a:r>
              <a:rPr lang="it-IT" i="1" dirty="0"/>
              <a:t>, INAF-IAPS</a:t>
            </a:r>
            <a:endParaRPr lang="en-US" i="1" dirty="0"/>
          </a:p>
        </p:txBody>
      </p:sp>
    </p:spTree>
    <p:extLst>
      <p:ext uri="{BB962C8B-B14F-4D97-AF65-F5344CB8AC3E}">
        <p14:creationId xmlns:p14="http://schemas.microsoft.com/office/powerpoint/2010/main" val="3356289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2761B5-241A-EFCB-3C77-6BCD6CC47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6" name="Sottotitolo 2">
            <a:extLst>
              <a:ext uri="{FF2B5EF4-FFF2-40B4-BE49-F238E27FC236}">
                <a16:creationId xmlns:a16="http://schemas.microsoft.com/office/drawing/2014/main" id="{154E2653-2E53-9B24-5771-4400F7C3F239}"/>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7" name="CasellaDiTesto 6">
            <a:extLst>
              <a:ext uri="{FF2B5EF4-FFF2-40B4-BE49-F238E27FC236}">
                <a16:creationId xmlns:a16="http://schemas.microsoft.com/office/drawing/2014/main" id="{1E5DED22-FFB2-0A06-F0D9-DBEADABB2671}"/>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8" name="Sottotitolo 2">
            <a:extLst>
              <a:ext uri="{FF2B5EF4-FFF2-40B4-BE49-F238E27FC236}">
                <a16:creationId xmlns:a16="http://schemas.microsoft.com/office/drawing/2014/main" id="{31097420-C58C-389D-0A08-6EBE7DA5E18B}"/>
              </a:ext>
            </a:extLst>
          </p:cNvPr>
          <p:cNvSpPr txBox="1">
            <a:spLocks/>
          </p:cNvSpPr>
          <p:nvPr/>
        </p:nvSpPr>
        <p:spPr>
          <a:xfrm>
            <a:off x="230225" y="844831"/>
            <a:ext cx="11204691" cy="1937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INAF: programmazione scientifica</a:t>
            </a:r>
          </a:p>
          <a:p>
            <a:pPr marL="0" indent="0">
              <a:buNone/>
            </a:pPr>
            <a:r>
              <a:rPr lang="it-IT" dirty="0"/>
              <a:t>a termine </a:t>
            </a:r>
            <a:r>
              <a:rPr lang="it-IT" u="sng" dirty="0"/>
              <a:t>medio-lungo: </a:t>
            </a:r>
            <a:r>
              <a:rPr lang="it-IT" dirty="0"/>
              <a:t>Documento di Visione Strategica (2019-2029)</a:t>
            </a:r>
          </a:p>
          <a:p>
            <a:pPr marL="0" indent="0">
              <a:buNone/>
            </a:pPr>
            <a:r>
              <a:rPr lang="it-IT" dirty="0"/>
              <a:t>a termine </a:t>
            </a:r>
            <a:r>
              <a:rPr lang="it-IT" u="sng" dirty="0"/>
              <a:t>corto-medio:</a:t>
            </a:r>
            <a:r>
              <a:rPr lang="it-IT" dirty="0"/>
              <a:t> Piano Triennale di Attività (2024-2026). </a:t>
            </a:r>
            <a:r>
              <a:rPr lang="it-IT" sz="2400" dirty="0"/>
              <a:t>Declinazione operativa, aggiornato annualmente</a:t>
            </a:r>
            <a:endParaRPr lang="it-IT" sz="2400" cap="small" dirty="0"/>
          </a:p>
        </p:txBody>
      </p:sp>
      <p:sp>
        <p:nvSpPr>
          <p:cNvPr id="9" name="Sottotitolo 2">
            <a:extLst>
              <a:ext uri="{FF2B5EF4-FFF2-40B4-BE49-F238E27FC236}">
                <a16:creationId xmlns:a16="http://schemas.microsoft.com/office/drawing/2014/main" id="{41376ACA-41CE-122A-A7F5-EE1E000BF67E}"/>
              </a:ext>
            </a:extLst>
          </p:cNvPr>
          <p:cNvSpPr txBox="1">
            <a:spLocks/>
          </p:cNvSpPr>
          <p:nvPr/>
        </p:nvSpPr>
        <p:spPr>
          <a:xfrm>
            <a:off x="628432" y="2953850"/>
            <a:ext cx="3520782" cy="475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400" dirty="0"/>
              <a:t>Priorità a lungo termine:</a:t>
            </a:r>
            <a:endParaRPr lang="it-IT" sz="2400" cap="small" dirty="0"/>
          </a:p>
        </p:txBody>
      </p:sp>
      <p:sp>
        <p:nvSpPr>
          <p:cNvPr id="10" name="Sottotitolo 2">
            <a:extLst>
              <a:ext uri="{FF2B5EF4-FFF2-40B4-BE49-F238E27FC236}">
                <a16:creationId xmlns:a16="http://schemas.microsoft.com/office/drawing/2014/main" id="{8D48DC9F-36D9-9061-E9B0-944BF05F7433}"/>
              </a:ext>
            </a:extLst>
          </p:cNvPr>
          <p:cNvSpPr txBox="1">
            <a:spLocks/>
          </p:cNvSpPr>
          <p:nvPr/>
        </p:nvSpPr>
        <p:spPr>
          <a:xfrm>
            <a:off x="1193786" y="3420833"/>
            <a:ext cx="10369782" cy="24203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it-IT" sz="2400" cap="small" dirty="0"/>
              <a:t>La partecipazione alle grandi infrastrutture internazionali del futuro</a:t>
            </a:r>
          </a:p>
          <a:p>
            <a:pPr marL="457200" indent="-457200">
              <a:buAutoNum type="arabicPeriod"/>
            </a:pPr>
            <a:r>
              <a:rPr lang="it-IT" sz="3200" b="1" cap="small" dirty="0"/>
              <a:t>L’esplorazione del Sistema Solare</a:t>
            </a:r>
          </a:p>
          <a:p>
            <a:pPr marL="457200" indent="-457200">
              <a:buAutoNum type="arabicPeriod"/>
            </a:pPr>
            <a:r>
              <a:rPr lang="it-IT" sz="2400" cap="small" dirty="0"/>
              <a:t>La vita oltre il Sistema Solare</a:t>
            </a:r>
          </a:p>
          <a:p>
            <a:pPr marL="457200" indent="-457200">
              <a:buAutoNum type="arabicPeriod"/>
            </a:pPr>
            <a:r>
              <a:rPr lang="it-IT" sz="2400" cap="small" dirty="0"/>
              <a:t>L’astrofisica multi-messaggera</a:t>
            </a:r>
          </a:p>
          <a:p>
            <a:pPr marL="457200" indent="-457200">
              <a:buAutoNum type="arabicPeriod"/>
            </a:pPr>
            <a:r>
              <a:rPr lang="it-IT" sz="2400" cap="small" dirty="0"/>
              <a:t>L’astrofisica fondamentale</a:t>
            </a:r>
          </a:p>
        </p:txBody>
      </p:sp>
    </p:spTree>
    <p:extLst>
      <p:ext uri="{BB962C8B-B14F-4D97-AF65-F5344CB8AC3E}">
        <p14:creationId xmlns:p14="http://schemas.microsoft.com/office/powerpoint/2010/main" val="217569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7D41EE9D-0B2E-A55E-B42F-E5F8F2108C0C}"/>
              </a:ext>
            </a:extLst>
          </p:cNvPr>
          <p:cNvSpPr/>
          <p:nvPr/>
        </p:nvSpPr>
        <p:spPr>
          <a:xfrm>
            <a:off x="0" y="6168605"/>
            <a:ext cx="12192000" cy="708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p:cNvPicPr>
            <a:picLocks noChangeAspect="1"/>
          </p:cNvPicPr>
          <p:nvPr/>
        </p:nvPicPr>
        <p:blipFill rotWithShape="1">
          <a:blip r:embed="rId2"/>
          <a:srcRect l="2989" t="2670" r="6045" b="1470"/>
          <a:stretch/>
        </p:blipFill>
        <p:spPr>
          <a:xfrm>
            <a:off x="9425503" y="1679975"/>
            <a:ext cx="2784425" cy="1597018"/>
          </a:xfrm>
          <a:prstGeom prst="rect">
            <a:avLst/>
          </a:prstGeom>
          <a:ln w="3175">
            <a:solidFill>
              <a:schemeClr val="bg2">
                <a:lumMod val="50000"/>
              </a:schemeClr>
            </a:solidFill>
          </a:ln>
        </p:spPr>
      </p:pic>
      <p:pic>
        <p:nvPicPr>
          <p:cNvPr id="12" name="Immagine 11"/>
          <p:cNvPicPr>
            <a:picLocks noChangeAspect="1"/>
          </p:cNvPicPr>
          <p:nvPr/>
        </p:nvPicPr>
        <p:blipFill>
          <a:blip r:embed="rId3"/>
          <a:stretch>
            <a:fillRect/>
          </a:stretch>
        </p:blipFill>
        <p:spPr>
          <a:xfrm>
            <a:off x="3210250" y="1634240"/>
            <a:ext cx="3076023" cy="1664628"/>
          </a:xfrm>
          <a:prstGeom prst="rect">
            <a:avLst/>
          </a:prstGeom>
        </p:spPr>
      </p:pic>
      <p:pic>
        <p:nvPicPr>
          <p:cNvPr id="7" name="Segnaposto contenuto 6"/>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7753232" y="3325911"/>
            <a:ext cx="4232581" cy="3174436"/>
          </a:xfrm>
          <a:ln w="28575">
            <a:solidFill>
              <a:schemeClr val="tx1"/>
            </a:solidFill>
          </a:ln>
          <a:effectLst>
            <a:outerShdw blurRad="50800" dist="38100" dir="8100000" algn="tr" rotWithShape="0">
              <a:prstClr val="black">
                <a:alpha val="40000"/>
              </a:prstClr>
            </a:outerShdw>
          </a:effectLst>
        </p:spPr>
      </p:pic>
      <p:pic>
        <p:nvPicPr>
          <p:cNvPr id="6" name="Immagine 5"/>
          <p:cNvPicPr>
            <a:picLocks noChangeAspect="1"/>
          </p:cNvPicPr>
          <p:nvPr/>
        </p:nvPicPr>
        <p:blipFill rotWithShape="1">
          <a:blip r:embed="rId5" cstate="hqprint">
            <a:extLst>
              <a:ext uri="{28A0092B-C50C-407E-A947-70E740481C1C}">
                <a14:useLocalDpi xmlns:a14="http://schemas.microsoft.com/office/drawing/2010/main" val="0"/>
              </a:ext>
            </a:extLst>
          </a:blip>
          <a:srcRect l="16069" r="25445"/>
          <a:stretch/>
        </p:blipFill>
        <p:spPr>
          <a:xfrm rot="10800000">
            <a:off x="4452629" y="3325911"/>
            <a:ext cx="3300603" cy="3174436"/>
          </a:xfrm>
          <a:prstGeom prst="rect">
            <a:avLst/>
          </a:prstGeom>
          <a:ln w="28575">
            <a:solidFill>
              <a:schemeClr val="tx1"/>
            </a:solidFill>
          </a:ln>
          <a:effectLst>
            <a:outerShdw blurRad="50800" dist="38100" dir="8100000" algn="tr" rotWithShape="0">
              <a:prstClr val="black">
                <a:alpha val="40000"/>
              </a:prstClr>
            </a:outerShdw>
          </a:effectLst>
        </p:spPr>
      </p:pic>
      <p:pic>
        <p:nvPicPr>
          <p:cNvPr id="8" name="Immagine 7">
            <a:extLst>
              <a:ext uri="{FF2B5EF4-FFF2-40B4-BE49-F238E27FC236}">
                <a16:creationId xmlns:a16="http://schemas.microsoft.com/office/drawing/2014/main" id="{6E6A61A6-6C79-1BEF-AC79-10A0043C3D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175216" y="306071"/>
            <a:ext cx="808911" cy="584071"/>
          </a:xfrm>
          <a:prstGeom prst="rect">
            <a:avLst/>
          </a:prstGeom>
        </p:spPr>
      </p:pic>
      <p:pic>
        <p:nvPicPr>
          <p:cNvPr id="9" name="Immagine 8">
            <a:extLst>
              <a:ext uri="{FF2B5EF4-FFF2-40B4-BE49-F238E27FC236}">
                <a16:creationId xmlns:a16="http://schemas.microsoft.com/office/drawing/2014/main" id="{9B77A2B2-67FE-A5FD-33A9-B68F66F588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75490" y="307085"/>
            <a:ext cx="930705" cy="583058"/>
          </a:xfrm>
          <a:prstGeom prst="rect">
            <a:avLst/>
          </a:prstGeom>
        </p:spPr>
      </p:pic>
      <p:pic>
        <p:nvPicPr>
          <p:cNvPr id="10" name="Immagine 9">
            <a:extLst>
              <a:ext uri="{FF2B5EF4-FFF2-40B4-BE49-F238E27FC236}">
                <a16:creationId xmlns:a16="http://schemas.microsoft.com/office/drawing/2014/main" id="{D1ACDE58-DE24-6348-D1AE-4FCA3A1DC99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42163" y="306072"/>
            <a:ext cx="697085" cy="584072"/>
          </a:xfrm>
          <a:prstGeom prst="rect">
            <a:avLst/>
          </a:prstGeom>
          <a:solidFill>
            <a:schemeClr val="bg1"/>
          </a:solidFill>
        </p:spPr>
      </p:pic>
      <p:pic>
        <p:nvPicPr>
          <p:cNvPr id="5" name="Segnaposto contenuto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080959" y="1284463"/>
            <a:ext cx="3344545" cy="2508409"/>
          </a:xfrm>
          <a:prstGeom prst="rect">
            <a:avLst/>
          </a:prstGeom>
          <a:ln w="28575">
            <a:solidFill>
              <a:schemeClr val="tx1"/>
            </a:solidFill>
          </a:ln>
          <a:effectLst>
            <a:outerShdw blurRad="50800" dist="38100" dir="8100000" algn="tr" rotWithShape="0">
              <a:prstClr val="black">
                <a:alpha val="40000"/>
              </a:prstClr>
            </a:outerShdw>
          </a:effectLst>
        </p:spPr>
      </p:pic>
      <p:sp>
        <p:nvSpPr>
          <p:cNvPr id="11" name="Title 1">
            <a:extLst>
              <a:ext uri="{FF2B5EF4-FFF2-40B4-BE49-F238E27FC236}">
                <a16:creationId xmlns:a16="http://schemas.microsoft.com/office/drawing/2014/main" id="{402A9F8F-8B04-003A-0501-5A3710B0ED38}"/>
              </a:ext>
            </a:extLst>
          </p:cNvPr>
          <p:cNvSpPr txBox="1">
            <a:spLocks/>
          </p:cNvSpPr>
          <p:nvPr/>
        </p:nvSpPr>
        <p:spPr>
          <a:xfrm>
            <a:off x="1" y="1212741"/>
            <a:ext cx="3416436" cy="646203"/>
          </a:xfrm>
          <a:prstGeom prst="rect">
            <a:avLst/>
          </a:prstGeom>
        </p:spPr>
        <p:txBody>
          <a:bodyPr vert="horz" lIns="91440" tIns="45720" rIns="91440" bIns="45720" rtlCol="0" anchor="t">
            <a:noAutofit/>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pPr algn="ctr"/>
            <a:r>
              <a:rPr lang="en-US" sz="1800">
                <a:solidFill>
                  <a:srgbClr val="002060"/>
                </a:solidFill>
                <a:latin typeface="+mn-lt"/>
              </a:rPr>
              <a:t>The EARTH MOON MARS (EMM) </a:t>
            </a:r>
          </a:p>
          <a:p>
            <a:pPr algn="ctr"/>
            <a:r>
              <a:rPr lang="en-US" sz="1800">
                <a:solidFill>
                  <a:srgbClr val="002060"/>
                </a:solidFill>
                <a:latin typeface="+mn-lt"/>
              </a:rPr>
              <a:t>PNRR project</a:t>
            </a:r>
          </a:p>
        </p:txBody>
      </p:sp>
      <p:sp>
        <p:nvSpPr>
          <p:cNvPr id="14" name="CasellaDiTesto 13">
            <a:extLst>
              <a:ext uri="{FF2B5EF4-FFF2-40B4-BE49-F238E27FC236}">
                <a16:creationId xmlns:a16="http://schemas.microsoft.com/office/drawing/2014/main" id="{F189FFE0-011E-64CF-E827-8349A65B82FA}"/>
              </a:ext>
            </a:extLst>
          </p:cNvPr>
          <p:cNvSpPr txBox="1"/>
          <p:nvPr/>
        </p:nvSpPr>
        <p:spPr>
          <a:xfrm>
            <a:off x="-5020" y="1761871"/>
            <a:ext cx="3451607" cy="1569660"/>
          </a:xfrm>
          <a:prstGeom prst="rect">
            <a:avLst/>
          </a:prstGeom>
          <a:noFill/>
        </p:spPr>
        <p:txBody>
          <a:bodyPr wrap="square">
            <a:spAutoFit/>
          </a:bodyPr>
          <a:lstStyle/>
          <a:p>
            <a:pPr algn="ctr"/>
            <a:r>
              <a:rPr lang="en-US" sz="2400" b="1" u="sng" dirty="0">
                <a:latin typeface="Calibri" panose="020F0502020204030204" pitchFamily="34" charset="0"/>
                <a:cs typeface="Calibri" panose="020F0502020204030204" pitchFamily="34" charset="0"/>
              </a:rPr>
              <a:t>PLATA</a:t>
            </a:r>
            <a:r>
              <a:rPr lang="en-US" b="1" u="sng" dirty="0">
                <a:latin typeface="Calibri" panose="020F0502020204030204" pitchFamily="34" charset="0"/>
                <a:cs typeface="Calibri" panose="020F0502020204030204" pitchFamily="34" charset="0"/>
              </a:rPr>
              <a:t> </a:t>
            </a:r>
          </a:p>
          <a:p>
            <a:pPr algn="ctr"/>
            <a:r>
              <a:rPr lang="en-US" b="1" dirty="0">
                <a:latin typeface="Calibri" panose="020F0502020204030204" pitchFamily="34" charset="0"/>
                <a:cs typeface="Calibri" panose="020F0502020204030204" pitchFamily="34" charset="0"/>
              </a:rPr>
              <a:t>P</a:t>
            </a:r>
            <a:r>
              <a:rPr lang="en-US" dirty="0">
                <a:latin typeface="Calibri" panose="020F0502020204030204" pitchFamily="34" charset="0"/>
                <a:cs typeface="Calibri" panose="020F0502020204030204" pitchFamily="34" charset="0"/>
              </a:rPr>
              <a:t>lanetary images </a:t>
            </a:r>
            <a:br>
              <a:rPr lang="en-US"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LA</a:t>
            </a:r>
            <a:r>
              <a:rPr lang="en-US" dirty="0">
                <a:latin typeface="Calibri" panose="020F0502020204030204" pitchFamily="34" charset="0"/>
                <a:cs typeface="Calibri" panose="020F0502020204030204" pitchFamily="34" charset="0"/>
              </a:rPr>
              <a:t>boratory experiments</a:t>
            </a:r>
            <a:r>
              <a:rPr lang="en-US" b="1" dirty="0">
                <a:latin typeface="Calibri" panose="020F0502020204030204" pitchFamily="34" charset="0"/>
                <a:cs typeface="Calibri" panose="020F0502020204030204" pitchFamily="34" charset="0"/>
              </a:rPr>
              <a:t>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a:t>
            </a:r>
            <a:r>
              <a:rPr lang="en-US" dirty="0">
                <a:latin typeface="Calibri" panose="020F0502020204030204" pitchFamily="34" charset="0"/>
                <a:cs typeface="Calibri" panose="020F0502020204030204" pitchFamily="34" charset="0"/>
              </a:rPr>
              <a:t>errestrial</a:t>
            </a:r>
            <a:r>
              <a:rPr lang="en-US" b="1" dirty="0">
                <a:latin typeface="Calibri" panose="020F0502020204030204" pitchFamily="34" charset="0"/>
                <a:cs typeface="Calibri" panose="020F0502020204030204" pitchFamily="34" charset="0"/>
              </a:rPr>
              <a:t> A</a:t>
            </a:r>
            <a:r>
              <a:rPr lang="en-US" dirty="0">
                <a:latin typeface="Calibri" panose="020F0502020204030204" pitchFamily="34" charset="0"/>
                <a:cs typeface="Calibri" panose="020F0502020204030204" pitchFamily="34" charset="0"/>
              </a:rPr>
              <a:t>nalogues</a:t>
            </a:r>
          </a:p>
          <a:p>
            <a:pPr algn="ctr"/>
            <a:r>
              <a:rPr lang="en-US" b="1" dirty="0">
                <a:latin typeface="Calibri" panose="020F0502020204030204" pitchFamily="34" charset="0"/>
                <a:cs typeface="Calibri" panose="020F0502020204030204" pitchFamily="34" charset="0"/>
              </a:rPr>
              <a:t>INAF - OACN</a:t>
            </a:r>
            <a:endParaRPr lang="en-US" b="1" dirty="0"/>
          </a:p>
        </p:txBody>
      </p:sp>
      <p:pic>
        <p:nvPicPr>
          <p:cNvPr id="15" name="Immagine 14"/>
          <p:cNvPicPr>
            <a:picLocks noChangeAspect="1"/>
          </p:cNvPicPr>
          <p:nvPr/>
        </p:nvPicPr>
        <p:blipFill rotWithShape="1">
          <a:blip r:embed="rId10"/>
          <a:srcRect l="5345" r="3847" b="6961"/>
          <a:stretch/>
        </p:blipFill>
        <p:spPr>
          <a:xfrm>
            <a:off x="6605987" y="5515446"/>
            <a:ext cx="2327946" cy="1342554"/>
          </a:xfrm>
          <a:prstGeom prst="rect">
            <a:avLst/>
          </a:prstGeom>
          <a:ln w="3175">
            <a:solidFill>
              <a:schemeClr val="tx1"/>
            </a:solidFill>
          </a:ln>
        </p:spPr>
      </p:pic>
      <p:sp>
        <p:nvSpPr>
          <p:cNvPr id="19" name="CasellaDiTesto 18">
            <a:extLst>
              <a:ext uri="{FF2B5EF4-FFF2-40B4-BE49-F238E27FC236}">
                <a16:creationId xmlns:a16="http://schemas.microsoft.com/office/drawing/2014/main" id="{953ADBA9-3A47-EDA3-C172-070C4BA38B34}"/>
              </a:ext>
            </a:extLst>
          </p:cNvPr>
          <p:cNvSpPr txBox="1"/>
          <p:nvPr/>
        </p:nvSpPr>
        <p:spPr>
          <a:xfrm>
            <a:off x="-2550640" y="3276993"/>
            <a:ext cx="5815241" cy="892552"/>
          </a:xfrm>
          <a:prstGeom prst="rect">
            <a:avLst/>
          </a:prstGeom>
          <a:noFill/>
        </p:spPr>
        <p:txBody>
          <a:bodyPr wrap="square" rtlCol="0">
            <a:spAutoFit/>
          </a:bodyPr>
          <a:lstStyle/>
          <a:p>
            <a:pPr marL="285750" indent="-285750" algn="just">
              <a:buFont typeface="Arial" panose="020B0604020202020204" pitchFamily="34" charset="0"/>
              <a:buChar char="•"/>
            </a:pPr>
            <a:endParaRPr lang="en-US" b="1">
              <a:solidFill>
                <a:srgbClr val="C00000"/>
              </a:solidFill>
              <a:latin typeface="Times New Roman" panose="02020603050405020304" pitchFamily="18" charset="0"/>
              <a:cs typeface="Times New Roman" panose="02020603050405020304" pitchFamily="18" charset="0"/>
            </a:endParaRPr>
          </a:p>
          <a:p>
            <a:pPr lvl="1" algn="just"/>
            <a:r>
              <a:rPr lang="en-US">
                <a:latin typeface="Times New Roman" panose="02020603050405020304" pitchFamily="18" charset="0"/>
                <a:cs typeface="Times New Roman" panose="02020603050405020304" pitchFamily="18" charset="0"/>
              </a:rPr>
              <a:t>  </a:t>
            </a:r>
            <a:endParaRPr lang="en-US" sz="1600">
              <a:solidFill>
                <a:srgbClr val="C00000"/>
              </a:solidFill>
              <a:latin typeface="Times New Roman" panose="02020603050405020304" pitchFamily="18" charset="0"/>
              <a:cs typeface="Times New Roman" panose="02020603050405020304" pitchFamily="18" charset="0"/>
            </a:endParaRPr>
          </a:p>
          <a:p>
            <a:pPr algn="just"/>
            <a:endParaRPr lang="en-US" sz="1600">
              <a:latin typeface="Times New Roman" panose="02020603050405020304" pitchFamily="18" charset="0"/>
              <a:cs typeface="Times New Roman" panose="02020603050405020304" pitchFamily="18" charset="0"/>
            </a:endParaRPr>
          </a:p>
        </p:txBody>
      </p:sp>
      <p:sp>
        <p:nvSpPr>
          <p:cNvPr id="20" name="CasellaDiTesto 19"/>
          <p:cNvSpPr txBox="1"/>
          <p:nvPr/>
        </p:nvSpPr>
        <p:spPr>
          <a:xfrm>
            <a:off x="1672118" y="3582539"/>
            <a:ext cx="3366953" cy="523220"/>
          </a:xfrm>
          <a:prstGeom prst="rect">
            <a:avLst/>
          </a:prstGeom>
          <a:noFill/>
        </p:spPr>
        <p:txBody>
          <a:bodyPr wrap="square" rtlCol="0">
            <a:spAutoFit/>
          </a:bodyPr>
          <a:lstStyle/>
          <a:p>
            <a:pPr algn="ctr"/>
            <a:r>
              <a:rPr lang="en-US" sz="1400">
                <a:cs typeface="Times New Roman" panose="02020603050405020304" pitchFamily="18" charset="0"/>
              </a:rPr>
              <a:t>logaritmic wind profile </a:t>
            </a:r>
            <a:br>
              <a:rPr lang="en-US" sz="1400">
                <a:cs typeface="Times New Roman" panose="02020603050405020304" pitchFamily="18" charset="0"/>
              </a:rPr>
            </a:br>
            <a:r>
              <a:rPr lang="en-US" sz="1400">
                <a:cs typeface="Times New Roman" panose="02020603050405020304" pitchFamily="18" charset="0"/>
              </a:rPr>
              <a:t>up to ~15 m/s</a:t>
            </a:r>
          </a:p>
        </p:txBody>
      </p:sp>
      <p:sp>
        <p:nvSpPr>
          <p:cNvPr id="21" name="CasellaDiTesto 20"/>
          <p:cNvSpPr txBox="1"/>
          <p:nvPr/>
        </p:nvSpPr>
        <p:spPr>
          <a:xfrm>
            <a:off x="2040888" y="4131901"/>
            <a:ext cx="2629412" cy="307777"/>
          </a:xfrm>
          <a:prstGeom prst="rect">
            <a:avLst/>
          </a:prstGeom>
          <a:noFill/>
        </p:spPr>
        <p:txBody>
          <a:bodyPr wrap="square" rtlCol="0">
            <a:spAutoFit/>
          </a:bodyPr>
          <a:lstStyle/>
          <a:p>
            <a:pPr algn="ctr"/>
            <a:r>
              <a:rPr lang="en-US" sz="1400">
                <a:cs typeface="Times New Roman" panose="02020603050405020304" pitchFamily="18" charset="0"/>
              </a:rPr>
              <a:t>down to -80 °C</a:t>
            </a:r>
          </a:p>
        </p:txBody>
      </p:sp>
      <p:sp>
        <p:nvSpPr>
          <p:cNvPr id="22" name="CasellaDiTesto 21"/>
          <p:cNvSpPr txBox="1"/>
          <p:nvPr/>
        </p:nvSpPr>
        <p:spPr>
          <a:xfrm>
            <a:off x="1177539" y="4400345"/>
            <a:ext cx="4188775" cy="523220"/>
          </a:xfrm>
          <a:prstGeom prst="rect">
            <a:avLst/>
          </a:prstGeom>
          <a:noFill/>
        </p:spPr>
        <p:txBody>
          <a:bodyPr wrap="square" rtlCol="0">
            <a:spAutoFit/>
          </a:bodyPr>
          <a:lstStyle/>
          <a:p>
            <a:pPr algn="ctr"/>
            <a:r>
              <a:rPr lang="en-US" sz="1400">
                <a:cs typeface="Times New Roman" panose="02020603050405020304" pitchFamily="18" charset="0"/>
              </a:rPr>
              <a:t>distance settable </a:t>
            </a:r>
            <a:br>
              <a:rPr lang="en-US" sz="1400">
                <a:cs typeface="Times New Roman" panose="02020603050405020304" pitchFamily="18" charset="0"/>
              </a:rPr>
            </a:br>
            <a:r>
              <a:rPr lang="en-US" sz="1400">
                <a:cs typeface="Times New Roman" panose="02020603050405020304" pitchFamily="18" charset="0"/>
              </a:rPr>
              <a:t> E up to ~150 kV/m </a:t>
            </a:r>
          </a:p>
        </p:txBody>
      </p:sp>
      <p:sp>
        <p:nvSpPr>
          <p:cNvPr id="23" name="CasellaDiTesto 22"/>
          <p:cNvSpPr txBox="1"/>
          <p:nvPr/>
        </p:nvSpPr>
        <p:spPr>
          <a:xfrm>
            <a:off x="1949894" y="4897307"/>
            <a:ext cx="2629413" cy="307777"/>
          </a:xfrm>
          <a:prstGeom prst="rect">
            <a:avLst/>
          </a:prstGeom>
          <a:noFill/>
        </p:spPr>
        <p:txBody>
          <a:bodyPr wrap="square" rtlCol="0">
            <a:spAutoFit/>
          </a:bodyPr>
          <a:lstStyle/>
          <a:p>
            <a:pPr algn="ctr"/>
            <a:r>
              <a:rPr lang="en-US" sz="1400">
                <a:cs typeface="Times New Roman" panose="02020603050405020304" pitchFamily="18" charset="0"/>
              </a:rPr>
              <a:t>UV radiation</a:t>
            </a:r>
          </a:p>
        </p:txBody>
      </p:sp>
      <p:sp>
        <p:nvSpPr>
          <p:cNvPr id="24" name="CasellaDiTesto 23"/>
          <p:cNvSpPr txBox="1"/>
          <p:nvPr/>
        </p:nvSpPr>
        <p:spPr>
          <a:xfrm>
            <a:off x="1957219" y="6169115"/>
            <a:ext cx="2629414" cy="738664"/>
          </a:xfrm>
          <a:prstGeom prst="rect">
            <a:avLst/>
          </a:prstGeom>
          <a:noFill/>
        </p:spPr>
        <p:txBody>
          <a:bodyPr wrap="square" rtlCol="0">
            <a:spAutoFit/>
          </a:bodyPr>
          <a:lstStyle/>
          <a:p>
            <a:pPr algn="ctr"/>
            <a:r>
              <a:rPr lang="en-US" sz="1400">
                <a:cs typeface="Times New Roman" panose="02020603050405020304" pitchFamily="18" charset="0"/>
              </a:rPr>
              <a:t>Faraday Cup, </a:t>
            </a:r>
          </a:p>
          <a:p>
            <a:pPr algn="ctr"/>
            <a:r>
              <a:rPr lang="en-US" sz="1400">
                <a:cs typeface="Times New Roman" panose="02020603050405020304" pitchFamily="18" charset="0"/>
              </a:rPr>
              <a:t>Langmuir probe</a:t>
            </a:r>
          </a:p>
          <a:p>
            <a:pPr algn="ctr"/>
            <a:r>
              <a:rPr lang="en-US" sz="1400">
                <a:cs typeface="Times New Roman" panose="02020603050405020304" pitchFamily="18" charset="0"/>
              </a:rPr>
              <a:t>pitot tubes and EFM</a:t>
            </a:r>
          </a:p>
        </p:txBody>
      </p:sp>
      <p:sp>
        <p:nvSpPr>
          <p:cNvPr id="25" name="CasellaDiTesto 24"/>
          <p:cNvSpPr txBox="1"/>
          <p:nvPr/>
        </p:nvSpPr>
        <p:spPr>
          <a:xfrm>
            <a:off x="1450951" y="5189583"/>
            <a:ext cx="3793936" cy="523220"/>
          </a:xfrm>
          <a:prstGeom prst="rect">
            <a:avLst/>
          </a:prstGeom>
          <a:noFill/>
        </p:spPr>
        <p:txBody>
          <a:bodyPr wrap="square" rtlCol="0">
            <a:spAutoFit/>
          </a:bodyPr>
          <a:lstStyle/>
          <a:p>
            <a:pPr algn="ctr"/>
            <a:r>
              <a:rPr lang="en-US" sz="1400">
                <a:cs typeface="Times New Roman" panose="02020603050405020304" pitchFamily="18" charset="0"/>
              </a:rPr>
              <a:t>High res. &amp; fps rate </a:t>
            </a:r>
            <a:br>
              <a:rPr lang="en-US" sz="1400">
                <a:cs typeface="Times New Roman" panose="02020603050405020304" pitchFamily="18" charset="0"/>
              </a:rPr>
            </a:br>
            <a:r>
              <a:rPr lang="en-US" sz="1400">
                <a:cs typeface="Times New Roman" panose="02020603050405020304" pitchFamily="18" charset="0"/>
              </a:rPr>
              <a:t>max res. ~ 10 µm </a:t>
            </a:r>
          </a:p>
        </p:txBody>
      </p:sp>
      <p:sp>
        <p:nvSpPr>
          <p:cNvPr id="26" name="CasellaDiTesto 25"/>
          <p:cNvSpPr txBox="1"/>
          <p:nvPr/>
        </p:nvSpPr>
        <p:spPr>
          <a:xfrm>
            <a:off x="1297302" y="5710067"/>
            <a:ext cx="4167785" cy="523220"/>
          </a:xfrm>
          <a:prstGeom prst="rect">
            <a:avLst/>
          </a:prstGeom>
          <a:noFill/>
        </p:spPr>
        <p:txBody>
          <a:bodyPr wrap="square" rtlCol="0">
            <a:spAutoFit/>
          </a:bodyPr>
          <a:lstStyle/>
          <a:p>
            <a:pPr algn="ctr"/>
            <a:r>
              <a:rPr lang="en-US" sz="1400">
                <a:cs typeface="Times New Roman" panose="02020603050405020304" pitchFamily="18" charset="0"/>
              </a:rPr>
              <a:t>regulated grain direction, </a:t>
            </a:r>
            <a:br>
              <a:rPr lang="en-US" sz="1400">
                <a:cs typeface="Times New Roman" panose="02020603050405020304" pitchFamily="18" charset="0"/>
              </a:rPr>
            </a:br>
            <a:r>
              <a:rPr lang="en-US" sz="1400">
                <a:cs typeface="Times New Roman" panose="02020603050405020304" pitchFamily="18" charset="0"/>
              </a:rPr>
              <a:t>speed and concentration</a:t>
            </a:r>
          </a:p>
        </p:txBody>
      </p:sp>
      <p:sp>
        <p:nvSpPr>
          <p:cNvPr id="27" name="Rettangolo 26"/>
          <p:cNvSpPr/>
          <p:nvPr/>
        </p:nvSpPr>
        <p:spPr>
          <a:xfrm>
            <a:off x="197505" y="3459162"/>
            <a:ext cx="2568991" cy="3539430"/>
          </a:xfrm>
          <a:prstGeom prst="rect">
            <a:avLst/>
          </a:prstGeom>
        </p:spPr>
        <p:txBody>
          <a:bodyPr wrap="square">
            <a:spAutoFit/>
          </a:bodyPr>
          <a:lstStyle/>
          <a:p>
            <a:pPr lvl="0" eaLnBrk="0" fontAlgn="base" hangingPunct="0">
              <a:spcBef>
                <a:spcPct val="0"/>
              </a:spcBef>
              <a:spcAft>
                <a:spcPct val="0"/>
              </a:spcAft>
            </a:pPr>
            <a:r>
              <a:rPr lang="en-US" sz="1400" b="1" dirty="0"/>
              <a:t>Characteristics:</a:t>
            </a: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Wind Tunnel:</a:t>
            </a:r>
            <a:br>
              <a:rPr lang="en-US" sz="1400" b="1" dirty="0">
                <a:cs typeface="Times New Roman" panose="02020603050405020304" pitchFamily="18" charset="0"/>
              </a:rPr>
            </a:br>
            <a:endParaRPr lang="en-US" sz="1400" b="1" dirty="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Thermal plate and sand bed:</a:t>
            </a:r>
            <a:br>
              <a:rPr lang="en-US" sz="1400" b="1" dirty="0">
                <a:cs typeface="Times New Roman" panose="02020603050405020304" pitchFamily="18" charset="0"/>
              </a:rPr>
            </a:br>
            <a:endParaRPr lang="en-US" sz="1400" b="1" dirty="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Vertical Electrodes:</a:t>
            </a:r>
            <a:br>
              <a:rPr lang="en-US" sz="1400" b="1" dirty="0">
                <a:cs typeface="Times New Roman" panose="02020603050405020304" pitchFamily="18" charset="0"/>
              </a:rPr>
            </a:br>
            <a:endParaRPr lang="en-US" sz="1400" b="1" dirty="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Radiation system:</a:t>
            </a:r>
            <a:br>
              <a:rPr lang="en-US" sz="1400" b="1" dirty="0">
                <a:cs typeface="Times New Roman" panose="02020603050405020304" pitchFamily="18" charset="0"/>
              </a:rPr>
            </a:br>
            <a:endParaRPr lang="en-US" sz="1400" b="1" dirty="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Imaging System:</a:t>
            </a:r>
            <a:br>
              <a:rPr lang="en-US" sz="1400" b="1" dirty="0">
                <a:cs typeface="Times New Roman" panose="02020603050405020304" pitchFamily="18" charset="0"/>
              </a:rPr>
            </a:br>
            <a:endParaRPr lang="en-US" sz="1400" b="1" dirty="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Controlled injection:</a:t>
            </a:r>
            <a:br>
              <a:rPr lang="en-US" sz="1400" b="1" dirty="0">
                <a:cs typeface="Times New Roman" panose="02020603050405020304" pitchFamily="18" charset="0"/>
              </a:rPr>
            </a:br>
            <a:endParaRPr lang="en-US" sz="1400" b="1" dirty="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lang="en-US" sz="1400" b="1" dirty="0">
                <a:cs typeface="Times New Roman" panose="02020603050405020304" pitchFamily="18" charset="0"/>
              </a:rPr>
              <a:t>Environmental Sensors:</a:t>
            </a:r>
          </a:p>
          <a:p>
            <a:pPr lvl="0" eaLnBrk="0" fontAlgn="base" hangingPunct="0">
              <a:spcBef>
                <a:spcPct val="0"/>
              </a:spcBef>
              <a:spcAft>
                <a:spcPct val="0"/>
              </a:spcAft>
            </a:pPr>
            <a:endParaRPr lang="en-US" sz="1400" b="1" dirty="0"/>
          </a:p>
        </p:txBody>
      </p:sp>
      <p:pic>
        <p:nvPicPr>
          <p:cNvPr id="3" name="Immagine 2">
            <a:extLst>
              <a:ext uri="{FF2B5EF4-FFF2-40B4-BE49-F238E27FC236}">
                <a16:creationId xmlns:a16="http://schemas.microsoft.com/office/drawing/2014/main" id="{0BD41BCE-FAF1-782F-950E-F915AB9431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8" y="-6066"/>
            <a:ext cx="12211586" cy="1153152"/>
          </a:xfrm>
          <a:prstGeom prst="rect">
            <a:avLst/>
          </a:prstGeom>
        </p:spPr>
      </p:pic>
      <p:sp>
        <p:nvSpPr>
          <p:cNvPr id="4" name="CasellaDiTesto 3">
            <a:extLst>
              <a:ext uri="{FF2B5EF4-FFF2-40B4-BE49-F238E27FC236}">
                <a16:creationId xmlns:a16="http://schemas.microsoft.com/office/drawing/2014/main" id="{9427994A-6C17-E68C-99C2-BEF39478453D}"/>
              </a:ext>
            </a:extLst>
          </p:cNvPr>
          <p:cNvSpPr txBox="1"/>
          <p:nvPr/>
        </p:nvSpPr>
        <p:spPr>
          <a:xfrm>
            <a:off x="7317609" y="6495637"/>
            <a:ext cx="4854792" cy="369332"/>
          </a:xfrm>
          <a:prstGeom prst="rect">
            <a:avLst/>
          </a:prstGeom>
          <a:solidFill>
            <a:schemeClr val="bg1"/>
          </a:solidFill>
          <a:ln>
            <a:noFill/>
          </a:ln>
        </p:spPr>
        <p:txBody>
          <a:bodyPr wrap="none" rtlCol="0">
            <a:spAutoFit/>
          </a:bodyPr>
          <a:lstStyle/>
          <a:p>
            <a:pPr algn="ctr"/>
            <a:r>
              <a:rPr lang="it-IT" i="1" dirty="0"/>
              <a:t>Carmen Porto &amp; Gabriele Franzese, INAF-</a:t>
            </a:r>
            <a:r>
              <a:rPr lang="it-IT" i="1" dirty="0" err="1"/>
              <a:t>OACn</a:t>
            </a:r>
            <a:endParaRPr lang="en-US" i="1" dirty="0"/>
          </a:p>
        </p:txBody>
      </p:sp>
    </p:spTree>
    <p:extLst>
      <p:ext uri="{BB962C8B-B14F-4D97-AF65-F5344CB8AC3E}">
        <p14:creationId xmlns:p14="http://schemas.microsoft.com/office/powerpoint/2010/main" val="563898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3D37D5-CE82-6BA5-6A59-D9CF0B1DC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2E6D2BF0-9D5A-45F1-98FA-73AB2258E363}"/>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E03005F0-4F98-41F9-3652-93D41095A35B}"/>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sp>
        <p:nvSpPr>
          <p:cNvPr id="7" name="Sottotitolo 2">
            <a:extLst>
              <a:ext uri="{FF2B5EF4-FFF2-40B4-BE49-F238E27FC236}">
                <a16:creationId xmlns:a16="http://schemas.microsoft.com/office/drawing/2014/main" id="{6C6C4316-CAAF-652B-D8A0-6340A87E912A}"/>
              </a:ext>
            </a:extLst>
          </p:cNvPr>
          <p:cNvSpPr txBox="1">
            <a:spLocks/>
          </p:cNvSpPr>
          <p:nvPr/>
        </p:nvSpPr>
        <p:spPr>
          <a:xfrm>
            <a:off x="230225" y="844831"/>
            <a:ext cx="11204691" cy="1937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t>INAF: programmazione scientifica</a:t>
            </a:r>
          </a:p>
          <a:p>
            <a:pPr marL="0" indent="0">
              <a:buNone/>
            </a:pPr>
            <a:r>
              <a:rPr lang="it-IT" dirty="0"/>
              <a:t>a termine </a:t>
            </a:r>
            <a:r>
              <a:rPr lang="it-IT" u="sng" dirty="0"/>
              <a:t>medio-lungo: </a:t>
            </a:r>
            <a:r>
              <a:rPr lang="it-IT" dirty="0"/>
              <a:t>Documento di Visione Strategica (2019-2029)</a:t>
            </a:r>
          </a:p>
          <a:p>
            <a:pPr marL="0" indent="0">
              <a:buNone/>
            </a:pPr>
            <a:r>
              <a:rPr lang="it-IT" dirty="0"/>
              <a:t>a termine </a:t>
            </a:r>
            <a:r>
              <a:rPr lang="it-IT" u="sng" dirty="0"/>
              <a:t>corto-medio:</a:t>
            </a:r>
            <a:r>
              <a:rPr lang="it-IT" dirty="0"/>
              <a:t> Piano Triennale di Attività (2024-2026). </a:t>
            </a:r>
            <a:r>
              <a:rPr lang="it-IT" sz="2400" dirty="0"/>
              <a:t>Declinazione operativa, aggiornato annualmente</a:t>
            </a:r>
            <a:endParaRPr lang="it-IT" sz="2400" cap="small" dirty="0"/>
          </a:p>
        </p:txBody>
      </p:sp>
      <p:sp>
        <p:nvSpPr>
          <p:cNvPr id="8" name="Sottotitolo 2">
            <a:extLst>
              <a:ext uri="{FF2B5EF4-FFF2-40B4-BE49-F238E27FC236}">
                <a16:creationId xmlns:a16="http://schemas.microsoft.com/office/drawing/2014/main" id="{19D40B25-C750-34DF-405C-14CD5AF998AD}"/>
              </a:ext>
            </a:extLst>
          </p:cNvPr>
          <p:cNvSpPr txBox="1">
            <a:spLocks/>
          </p:cNvSpPr>
          <p:nvPr/>
        </p:nvSpPr>
        <p:spPr>
          <a:xfrm>
            <a:off x="3184302" y="2740102"/>
            <a:ext cx="5192265" cy="475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400" dirty="0"/>
              <a:t>Raccomandazioni di visione generale:</a:t>
            </a:r>
            <a:endParaRPr lang="it-IT" sz="2400" cap="small" dirty="0"/>
          </a:p>
        </p:txBody>
      </p:sp>
      <p:sp>
        <p:nvSpPr>
          <p:cNvPr id="9" name="Sottotitolo 2">
            <a:extLst>
              <a:ext uri="{FF2B5EF4-FFF2-40B4-BE49-F238E27FC236}">
                <a16:creationId xmlns:a16="http://schemas.microsoft.com/office/drawing/2014/main" id="{582DDCBF-112C-449A-DC27-CF6F9C0B9EDB}"/>
              </a:ext>
            </a:extLst>
          </p:cNvPr>
          <p:cNvSpPr txBox="1">
            <a:spLocks/>
          </p:cNvSpPr>
          <p:nvPr/>
        </p:nvSpPr>
        <p:spPr>
          <a:xfrm>
            <a:off x="230225" y="3313025"/>
            <a:ext cx="11554538" cy="2979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it-IT" sz="2400" cap="small" dirty="0"/>
              <a:t>Fornire supporto all’astrofisica teorica</a:t>
            </a:r>
          </a:p>
          <a:p>
            <a:pPr marL="457200" indent="-457200">
              <a:buAutoNum type="arabicPeriod"/>
            </a:pPr>
            <a:r>
              <a:rPr lang="it-IT" sz="2400" cap="small" dirty="0"/>
              <a:t>Incoraggiare la creazione e coordinazione di grandi gruppi di ricerca</a:t>
            </a:r>
          </a:p>
          <a:p>
            <a:pPr marL="457200" indent="-457200">
              <a:buAutoNum type="arabicPeriod"/>
            </a:pPr>
            <a:r>
              <a:rPr lang="it-IT" sz="2400" b="1" cap="small" dirty="0"/>
              <a:t>Fornire supporto a progetti di «ricerca di base»</a:t>
            </a:r>
          </a:p>
          <a:p>
            <a:pPr marL="457200" indent="-457200">
              <a:buAutoNum type="arabicPeriod"/>
            </a:pPr>
            <a:r>
              <a:rPr lang="it-IT" sz="2400" b="1" cap="small" dirty="0"/>
              <a:t>Incoraggiare le </a:t>
            </a:r>
            <a:r>
              <a:rPr lang="it-IT" sz="2400" b="1" i="1" cap="small" dirty="0"/>
              <a:t>partnership</a:t>
            </a:r>
            <a:r>
              <a:rPr lang="it-IT" sz="2400" b="1" cap="small" dirty="0"/>
              <a:t> interdisciplinari</a:t>
            </a:r>
          </a:p>
          <a:p>
            <a:pPr marL="457200" indent="-457200">
              <a:buAutoNum type="arabicPeriod"/>
            </a:pPr>
            <a:r>
              <a:rPr lang="it-IT" sz="2400" b="1" cap="small" dirty="0"/>
              <a:t>Migliorare la cooperazione con ASI e gli altri Enti Pubblici di Ricerca</a:t>
            </a:r>
          </a:p>
          <a:p>
            <a:pPr marL="457200" indent="-457200">
              <a:buAutoNum type="arabicPeriod"/>
            </a:pPr>
            <a:r>
              <a:rPr lang="it-IT" sz="2400" cap="small" dirty="0"/>
              <a:t>Dare un ruolo efficace ai Raggruppamenti Scientifici Nazionali</a:t>
            </a:r>
          </a:p>
        </p:txBody>
      </p:sp>
    </p:spTree>
    <p:extLst>
      <p:ext uri="{BB962C8B-B14F-4D97-AF65-F5344CB8AC3E}">
        <p14:creationId xmlns:p14="http://schemas.microsoft.com/office/powerpoint/2010/main" val="1969131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68C10EEF-A83E-446B-A1D7-61FB11FA6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148" y="3437792"/>
            <a:ext cx="6982155" cy="3288609"/>
          </a:xfrm>
          <a:prstGeom prst="rect">
            <a:avLst/>
          </a:prstGeom>
        </p:spPr>
      </p:pic>
      <p:sp>
        <p:nvSpPr>
          <p:cNvPr id="2" name="Titolo 1">
            <a:extLst>
              <a:ext uri="{FF2B5EF4-FFF2-40B4-BE49-F238E27FC236}">
                <a16:creationId xmlns:a16="http://schemas.microsoft.com/office/drawing/2014/main" id="{A067E823-6972-419F-91B7-064482F1DF18}"/>
              </a:ext>
            </a:extLst>
          </p:cNvPr>
          <p:cNvSpPr>
            <a:spLocks noGrp="1"/>
          </p:cNvSpPr>
          <p:nvPr>
            <p:ph type="ctrTitle"/>
          </p:nvPr>
        </p:nvSpPr>
        <p:spPr>
          <a:xfrm>
            <a:off x="1" y="430065"/>
            <a:ext cx="12191999" cy="986118"/>
          </a:xfrm>
        </p:spPr>
        <p:txBody>
          <a:bodyPr>
            <a:normAutofit/>
          </a:bodyPr>
          <a:lstStyle/>
          <a:p>
            <a:r>
              <a:rPr lang="en-US" sz="4000" b="1" dirty="0"/>
              <a:t>µ-SAND </a:t>
            </a:r>
            <a:r>
              <a:rPr lang="en-US" sz="2000" b="1" dirty="0"/>
              <a:t>(</a:t>
            </a:r>
            <a:r>
              <a:rPr lang="it-IT" sz="2000" b="1" dirty="0"/>
              <a:t>PRIN MUR 2022: PI E. Palomba)</a:t>
            </a:r>
            <a:br>
              <a:rPr lang="en-US" sz="2000" b="1" dirty="0"/>
            </a:br>
            <a:r>
              <a:rPr lang="it-IT" sz="2400" b="1" i="1" dirty="0"/>
              <a:t>Origine ed evoluzione dei pianeti, satelliti e piccoli corpi</a:t>
            </a:r>
            <a:endParaRPr lang="en-NL" b="1" i="1" u="sng" dirty="0"/>
          </a:p>
        </p:txBody>
      </p:sp>
      <p:pic>
        <p:nvPicPr>
          <p:cNvPr id="5" name="Immagine 4">
            <a:extLst>
              <a:ext uri="{FF2B5EF4-FFF2-40B4-BE49-F238E27FC236}">
                <a16:creationId xmlns:a16="http://schemas.microsoft.com/office/drawing/2014/main" id="{7AFCE19B-3CE8-4F8A-AB60-87C533D625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8388"/>
            <a:ext cx="1498862" cy="994737"/>
          </a:xfrm>
          <a:prstGeom prst="rect">
            <a:avLst/>
          </a:prstGeom>
        </p:spPr>
      </p:pic>
      <p:sp>
        <p:nvSpPr>
          <p:cNvPr id="13" name="Rettangolo 12">
            <a:extLst>
              <a:ext uri="{FF2B5EF4-FFF2-40B4-BE49-F238E27FC236}">
                <a16:creationId xmlns:a16="http://schemas.microsoft.com/office/drawing/2014/main" id="{6B2DF266-DBA2-4742-A27D-FDB0B81E8742}"/>
              </a:ext>
            </a:extLst>
          </p:cNvPr>
          <p:cNvSpPr/>
          <p:nvPr/>
        </p:nvSpPr>
        <p:spPr>
          <a:xfrm>
            <a:off x="421341" y="1488121"/>
            <a:ext cx="11349318" cy="4247317"/>
          </a:xfrm>
          <a:prstGeom prst="rect">
            <a:avLst/>
          </a:prstGeom>
        </p:spPr>
        <p:txBody>
          <a:bodyPr wrap="square">
            <a:spAutoFit/>
          </a:bodyPr>
          <a:lstStyle/>
          <a:p>
            <a:pPr algn="just"/>
            <a:r>
              <a:rPr lang="it-IT" dirty="0"/>
              <a:t>µ-SAND (µ</a:t>
            </a:r>
            <a:r>
              <a:rPr lang="it-IT" dirty="0" err="1"/>
              <a:t>thermogravimeter</a:t>
            </a:r>
            <a:r>
              <a:rPr lang="it-IT" dirty="0"/>
              <a:t>-in-Situ dust Analyser and particle size Discriminator) is an instrument for in-situ planetary exploration, based on piezoelectric microbalances.</a:t>
            </a:r>
          </a:p>
          <a:p>
            <a:pPr algn="just"/>
            <a:endParaRPr lang="it-IT" dirty="0"/>
          </a:p>
          <a:p>
            <a:pPr algn="just"/>
            <a:r>
              <a:rPr lang="it-IT" dirty="0"/>
              <a:t>The scientific goals are:</a:t>
            </a:r>
          </a:p>
          <a:p>
            <a:pPr marL="742950" lvl="1" indent="-285750" algn="just">
              <a:buFont typeface="Arial" panose="020B0604020202020204" pitchFamily="34" charset="0"/>
              <a:buChar char="•"/>
            </a:pPr>
            <a:r>
              <a:rPr lang="en-GB" dirty="0"/>
              <a:t>Measurement of water ice and dust mass flux;</a:t>
            </a:r>
          </a:p>
          <a:p>
            <a:pPr marL="742950" lvl="1" indent="-285750" algn="just">
              <a:buFont typeface="Arial" panose="020B0604020202020204" pitchFamily="34" charset="0"/>
              <a:buChar char="•"/>
            </a:pPr>
            <a:r>
              <a:rPr lang="en-GB" dirty="0"/>
              <a:t>Analysis of the amount of water and organics performing TGA (</a:t>
            </a:r>
            <a:r>
              <a:rPr lang="en-GB" dirty="0" err="1"/>
              <a:t>ThermoGravimetric</a:t>
            </a:r>
            <a:r>
              <a:rPr lang="en-GB" dirty="0"/>
              <a:t> Analysis) at high temperatures;</a:t>
            </a:r>
          </a:p>
          <a:p>
            <a:pPr marL="742950" lvl="1" indent="-285750" algn="just">
              <a:buFont typeface="Arial" panose="020B0604020202020204" pitchFamily="34" charset="0"/>
              <a:buChar char="•"/>
            </a:pPr>
            <a:r>
              <a:rPr lang="en-GB" dirty="0"/>
              <a:t>Dust grain size discrimination at small scale (&lt;100 µm).</a:t>
            </a:r>
            <a:endParaRPr lang="en-GB" sz="2000" dirty="0"/>
          </a:p>
          <a:p>
            <a:pPr algn="just">
              <a:lnSpc>
                <a:spcPct val="150000"/>
              </a:lnSpc>
            </a:pPr>
            <a:r>
              <a:rPr lang="it-IT" dirty="0"/>
              <a:t>This activity is funded by PRIN MUR 2022.</a:t>
            </a:r>
          </a:p>
          <a:p>
            <a:pPr algn="just">
              <a:lnSpc>
                <a:spcPct val="150000"/>
              </a:lnSpc>
            </a:pPr>
            <a:endParaRPr lang="it-IT" dirty="0"/>
          </a:p>
          <a:p>
            <a:pPr algn="just"/>
            <a:r>
              <a:rPr lang="it-IT" dirty="0"/>
              <a:t>The team is composed by:</a:t>
            </a:r>
          </a:p>
          <a:p>
            <a:pPr marL="285750" indent="-285750" algn="just">
              <a:buFont typeface="Arial" panose="020B0604020202020204" pitchFamily="34" charset="0"/>
              <a:buChar char="•"/>
            </a:pPr>
            <a:r>
              <a:rPr lang="it-IT" dirty="0"/>
              <a:t>INAF-IAPS</a:t>
            </a:r>
          </a:p>
          <a:p>
            <a:pPr marL="285750" indent="-285750" algn="just">
              <a:buFont typeface="Arial" panose="020B0604020202020204" pitchFamily="34" charset="0"/>
              <a:buChar char="•"/>
            </a:pPr>
            <a:r>
              <a:rPr lang="it-IT" dirty="0"/>
              <a:t>CNR-IIA</a:t>
            </a:r>
          </a:p>
          <a:p>
            <a:pPr marL="285750" indent="-285750" algn="just">
              <a:buFont typeface="Arial" panose="020B0604020202020204" pitchFamily="34" charset="0"/>
              <a:buChar char="•"/>
            </a:pPr>
            <a:r>
              <a:rPr lang="it-IT" dirty="0"/>
              <a:t>Politecnico di Milano</a:t>
            </a:r>
          </a:p>
        </p:txBody>
      </p:sp>
      <p:pic>
        <p:nvPicPr>
          <p:cNvPr id="11" name="Immagine 10" descr="Immagine che contiene testo&#10;&#10;Descrizione generata automaticamente">
            <a:extLst>
              <a:ext uri="{FF2B5EF4-FFF2-40B4-BE49-F238E27FC236}">
                <a16:creationId xmlns:a16="http://schemas.microsoft.com/office/drawing/2014/main" id="{7465566C-281C-40B7-8751-0621670EBC3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29000" y="72797"/>
            <a:ext cx="1242040" cy="600865"/>
          </a:xfrm>
          <a:prstGeom prst="rect">
            <a:avLst/>
          </a:prstGeom>
        </p:spPr>
      </p:pic>
      <p:pic>
        <p:nvPicPr>
          <p:cNvPr id="14" name="Immagine 13" descr="Immagine che contiene testo&#10;&#10;Descrizione generata automaticamente">
            <a:extLst>
              <a:ext uri="{FF2B5EF4-FFF2-40B4-BE49-F238E27FC236}">
                <a16:creationId xmlns:a16="http://schemas.microsoft.com/office/drawing/2014/main" id="{5A6038FD-9B12-4428-B1B7-EB3B33611CB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71040" y="72797"/>
            <a:ext cx="1720960" cy="642598"/>
          </a:xfrm>
          <a:prstGeom prst="rect">
            <a:avLst/>
          </a:prstGeom>
        </p:spPr>
      </p:pic>
      <p:sp>
        <p:nvSpPr>
          <p:cNvPr id="3" name="CasellaDiTesto 2">
            <a:extLst>
              <a:ext uri="{FF2B5EF4-FFF2-40B4-BE49-F238E27FC236}">
                <a16:creationId xmlns:a16="http://schemas.microsoft.com/office/drawing/2014/main" id="{A3BF1B11-E0AA-D209-E5E4-6AB74400D9EC}"/>
              </a:ext>
            </a:extLst>
          </p:cNvPr>
          <p:cNvSpPr txBox="1"/>
          <p:nvPr/>
        </p:nvSpPr>
        <p:spPr>
          <a:xfrm>
            <a:off x="8922760" y="6515301"/>
            <a:ext cx="2568717" cy="369332"/>
          </a:xfrm>
          <a:prstGeom prst="rect">
            <a:avLst/>
          </a:prstGeom>
          <a:noFill/>
        </p:spPr>
        <p:txBody>
          <a:bodyPr wrap="none" rtlCol="0">
            <a:spAutoFit/>
          </a:bodyPr>
          <a:lstStyle/>
          <a:p>
            <a:pPr algn="ctr"/>
            <a:r>
              <a:rPr lang="it-IT" i="1" dirty="0"/>
              <a:t>Fabrizio Dirri, INAF-IAPS</a:t>
            </a:r>
            <a:endParaRPr lang="en-US" i="1" dirty="0"/>
          </a:p>
        </p:txBody>
      </p:sp>
    </p:spTree>
    <p:extLst>
      <p:ext uri="{BB962C8B-B14F-4D97-AF65-F5344CB8AC3E}">
        <p14:creationId xmlns:p14="http://schemas.microsoft.com/office/powerpoint/2010/main" val="2026582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CAACA1-D245-D4BB-C80F-75BBA5E6240C}"/>
              </a:ext>
            </a:extLst>
          </p:cNvPr>
          <p:cNvSpPr>
            <a:spLocks noGrp="1"/>
          </p:cNvSpPr>
          <p:nvPr>
            <p:ph type="title"/>
          </p:nvPr>
        </p:nvSpPr>
        <p:spPr>
          <a:xfrm>
            <a:off x="1417561" y="369065"/>
            <a:ext cx="5374055" cy="914400"/>
          </a:xfrm>
        </p:spPr>
        <p:txBody>
          <a:bodyPr>
            <a:normAutofit/>
          </a:bodyPr>
          <a:lstStyle/>
          <a:p>
            <a:r>
              <a:rPr lang="it-IT" sz="2400" b="1" dirty="0">
                <a:solidFill>
                  <a:schemeClr val="accent1"/>
                </a:solidFill>
              </a:rPr>
              <a:t>La Geologia Planetaria</a:t>
            </a:r>
            <a:br>
              <a:rPr lang="it-IT" sz="2400" b="1" dirty="0">
                <a:solidFill>
                  <a:schemeClr val="accent1"/>
                </a:solidFill>
              </a:rPr>
            </a:br>
            <a:r>
              <a:rPr lang="it-IT" sz="1800" b="1" dirty="0">
                <a:solidFill>
                  <a:schemeClr val="accent1"/>
                </a:solidFill>
              </a:rPr>
              <a:t>chiave per comprendere l’evoluzione dei mondi solidi</a:t>
            </a:r>
            <a:endParaRPr lang="it-IT" sz="2400" b="1" dirty="0">
              <a:solidFill>
                <a:schemeClr val="accent1"/>
              </a:solidFill>
            </a:endParaRPr>
          </a:p>
        </p:txBody>
      </p:sp>
      <p:sp>
        <p:nvSpPr>
          <p:cNvPr id="5" name="Segnaposto contenuto 4">
            <a:extLst>
              <a:ext uri="{FF2B5EF4-FFF2-40B4-BE49-F238E27FC236}">
                <a16:creationId xmlns:a16="http://schemas.microsoft.com/office/drawing/2014/main" id="{5DB42AF8-5545-9201-10D8-D5A53A0C3B5D}"/>
              </a:ext>
            </a:extLst>
          </p:cNvPr>
          <p:cNvSpPr>
            <a:spLocks noGrp="1"/>
          </p:cNvSpPr>
          <p:nvPr>
            <p:ph idx="1"/>
          </p:nvPr>
        </p:nvSpPr>
        <p:spPr>
          <a:xfrm>
            <a:off x="150725" y="1456547"/>
            <a:ext cx="6310365" cy="5225607"/>
          </a:xfrm>
        </p:spPr>
        <p:txBody>
          <a:bodyPr>
            <a:noAutofit/>
          </a:bodyPr>
          <a:lstStyle/>
          <a:p>
            <a:pPr marL="0" indent="0">
              <a:buNone/>
            </a:pPr>
            <a:r>
              <a:rPr lang="it-IT" sz="1600" b="1" dirty="0"/>
              <a:t>Ultimamente, la crescita della comunità INAF nel settore della Geologia Planetaria riflette la centralità di questo approccio nell’esplorazione e lo studio del Sistema Solare interno ed esterno.</a:t>
            </a:r>
          </a:p>
          <a:p>
            <a:r>
              <a:rPr lang="it-IT" sz="1600" b="1" dirty="0"/>
              <a:t>Ruolo Scientifico: </a:t>
            </a:r>
            <a:r>
              <a:rPr lang="it-IT" sz="1600" dirty="0"/>
              <a:t>Analizza i processi che modellano le superfici dei pianeti, satelliti e piccoli corpi, rivelandone la storia evolutiva e fornendo una connessione diretta tra fenomeni superficiali, interni e atmosferici, integrando osservazioni morfologiche, mineralogiche e geofisiche. Esalta il ruolo dell’</a:t>
            </a:r>
            <a:r>
              <a:rPr lang="it-IT" sz="1600" b="1" dirty="0"/>
              <a:t>osservazione diretta </a:t>
            </a:r>
            <a:r>
              <a:rPr lang="it-IT" sz="1600" dirty="0"/>
              <a:t>per la convalida e il perfezionamento dei modelli fisici.</a:t>
            </a:r>
          </a:p>
          <a:p>
            <a:pPr lvl="1">
              <a:buFont typeface="Aptos" panose="020B0004020202020204" pitchFamily="34" charset="0"/>
              <a:buChar char="→"/>
            </a:pPr>
            <a:r>
              <a:rPr lang="it-IT" sz="1600" b="1" dirty="0"/>
              <a:t>Ponte naturale</a:t>
            </a:r>
            <a:r>
              <a:rPr lang="it-IT" sz="1600" dirty="0"/>
              <a:t> tra astrofisica, geochimica, geofisica e astrobiologia.</a:t>
            </a:r>
          </a:p>
          <a:p>
            <a:pPr lvl="1">
              <a:buFont typeface="Aptos" panose="020B0004020202020204" pitchFamily="34" charset="0"/>
              <a:buChar char="→"/>
            </a:pPr>
            <a:r>
              <a:rPr lang="it-IT" sz="1600" dirty="0"/>
              <a:t>Fornisce un contesto essenziale per </a:t>
            </a:r>
            <a:r>
              <a:rPr lang="it-IT" sz="1600" b="1" dirty="0"/>
              <a:t>interpretare le analisi di laboratorio </a:t>
            </a:r>
            <a:r>
              <a:rPr lang="it-IT" sz="1600" dirty="0"/>
              <a:t>su analoghi, meteoriti e </a:t>
            </a:r>
            <a:r>
              <a:rPr lang="it-IT" sz="1600" i="1" dirty="0"/>
              <a:t>sample </a:t>
            </a:r>
            <a:r>
              <a:rPr lang="it-IT" sz="1600" i="1" dirty="0" err="1"/>
              <a:t>return</a:t>
            </a:r>
            <a:r>
              <a:rPr lang="it-IT" sz="1600" dirty="0"/>
              <a:t>.</a:t>
            </a:r>
          </a:p>
          <a:p>
            <a:r>
              <a:rPr lang="it-IT" sz="1600" b="1" dirty="0"/>
              <a:t>Ruolo nell’Esplorazione Spaziale:</a:t>
            </a:r>
            <a:r>
              <a:rPr lang="it-IT" sz="1600" dirty="0"/>
              <a:t> Supporta la definizione delle strategie osservative e la selezione dei siti di interesse scientifico per missioni planetarie (passate, in corso e future).</a:t>
            </a:r>
          </a:p>
          <a:p>
            <a:pPr lvl="1">
              <a:buFont typeface="Aptos" panose="020B0004020202020204" pitchFamily="34" charset="0"/>
              <a:buChar char="→"/>
            </a:pPr>
            <a:r>
              <a:rPr lang="it-IT" sz="1600" b="1" dirty="0"/>
              <a:t>Ponte operativo</a:t>
            </a:r>
            <a:r>
              <a:rPr lang="it-IT" sz="1600" dirty="0"/>
              <a:t> tra </a:t>
            </a:r>
            <a:r>
              <a:rPr lang="it-IT" sz="1600" i="1" dirty="0"/>
              <a:t>planning</a:t>
            </a:r>
            <a:r>
              <a:rPr lang="it-IT" sz="1600" dirty="0"/>
              <a:t> e </a:t>
            </a:r>
            <a:r>
              <a:rPr lang="it-IT" sz="1600" i="1" dirty="0" err="1"/>
              <a:t>operations</a:t>
            </a:r>
            <a:r>
              <a:rPr lang="it-IT" sz="1600" dirty="0"/>
              <a:t> delle missioni spaziali (i.e., «Geologia Spaziale»).</a:t>
            </a:r>
          </a:p>
          <a:p>
            <a:pPr lvl="1">
              <a:buFont typeface="Aptos" panose="020B0004020202020204" pitchFamily="34" charset="0"/>
              <a:buChar char="→"/>
            </a:pPr>
            <a:r>
              <a:rPr lang="it-IT" sz="1600" b="1" dirty="0"/>
              <a:t>Traduzione diretta </a:t>
            </a:r>
            <a:r>
              <a:rPr lang="it-IT" sz="1600" dirty="0"/>
              <a:t>dei dati di missione in conoscenza geologica.</a:t>
            </a:r>
          </a:p>
          <a:p>
            <a:pPr marL="457200" lvl="1" indent="0">
              <a:buNone/>
            </a:pPr>
            <a:endParaRPr lang="it-IT" sz="1400" dirty="0"/>
          </a:p>
        </p:txBody>
      </p:sp>
      <p:pic>
        <p:nvPicPr>
          <p:cNvPr id="7" name="Elemento grafico 6" descr="Panorama cosmico contorno">
            <a:extLst>
              <a:ext uri="{FF2B5EF4-FFF2-40B4-BE49-F238E27FC236}">
                <a16:creationId xmlns:a16="http://schemas.microsoft.com/office/drawing/2014/main" id="{4CDBF891-6CFC-1C83-2692-6C404C6F20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993" y="369065"/>
            <a:ext cx="914400" cy="914400"/>
          </a:xfrm>
          <a:prstGeom prst="rect">
            <a:avLst/>
          </a:prstGeom>
        </p:spPr>
      </p:pic>
      <p:pic>
        <p:nvPicPr>
          <p:cNvPr id="12" name="Immagine 11" descr="Immagine che contiene sfera, mappa, schermata, interno&#10;&#10;Il contenuto generato dall'IA potrebbe non essere corretto.">
            <a:extLst>
              <a:ext uri="{FF2B5EF4-FFF2-40B4-BE49-F238E27FC236}">
                <a16:creationId xmlns:a16="http://schemas.microsoft.com/office/drawing/2014/main" id="{F0EC4EF7-0DB5-D5FC-47D3-8DEAD1F3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579" y="1165145"/>
            <a:ext cx="5140428" cy="3426952"/>
          </a:xfrm>
          <a:prstGeom prst="rect">
            <a:avLst/>
          </a:prstGeom>
        </p:spPr>
      </p:pic>
      <p:sp>
        <p:nvSpPr>
          <p:cNvPr id="2" name="CasellaDiTesto 1">
            <a:extLst>
              <a:ext uri="{FF2B5EF4-FFF2-40B4-BE49-F238E27FC236}">
                <a16:creationId xmlns:a16="http://schemas.microsoft.com/office/drawing/2014/main" id="{ABBDAFD6-E15F-BB00-C1BC-783595545ED0}"/>
              </a:ext>
            </a:extLst>
          </p:cNvPr>
          <p:cNvSpPr txBox="1"/>
          <p:nvPr/>
        </p:nvSpPr>
        <p:spPr>
          <a:xfrm>
            <a:off x="8664388" y="6515301"/>
            <a:ext cx="3085461" cy="369332"/>
          </a:xfrm>
          <a:prstGeom prst="rect">
            <a:avLst/>
          </a:prstGeom>
          <a:noFill/>
        </p:spPr>
        <p:txBody>
          <a:bodyPr wrap="none" rtlCol="0">
            <a:spAutoFit/>
          </a:bodyPr>
          <a:lstStyle/>
          <a:p>
            <a:pPr algn="ctr"/>
            <a:r>
              <a:rPr lang="it-IT" i="1" dirty="0"/>
              <a:t>Valentina Galluzzi, INAF-IAPS</a:t>
            </a:r>
            <a:endParaRPr lang="en-US" i="1" dirty="0"/>
          </a:p>
        </p:txBody>
      </p:sp>
      <p:sp>
        <p:nvSpPr>
          <p:cNvPr id="6" name="CasellaDiTesto 5">
            <a:extLst>
              <a:ext uri="{FF2B5EF4-FFF2-40B4-BE49-F238E27FC236}">
                <a16:creationId xmlns:a16="http://schemas.microsoft.com/office/drawing/2014/main" id="{9FCAF728-EC0C-0448-786A-019B9AC8218F}"/>
              </a:ext>
            </a:extLst>
          </p:cNvPr>
          <p:cNvSpPr txBox="1"/>
          <p:nvPr/>
        </p:nvSpPr>
        <p:spPr>
          <a:xfrm>
            <a:off x="6461090" y="4765179"/>
            <a:ext cx="5288759" cy="1815882"/>
          </a:xfrm>
          <a:prstGeom prst="rect">
            <a:avLst/>
          </a:prstGeom>
          <a:noFill/>
        </p:spPr>
        <p:txBody>
          <a:bodyPr wrap="square">
            <a:spAutoFit/>
          </a:bodyPr>
          <a:lstStyle/>
          <a:p>
            <a:pPr marL="0" indent="0" algn="just">
              <a:buNone/>
            </a:pPr>
            <a:r>
              <a:rPr lang="it-IT" sz="1400" b="1" dirty="0"/>
              <a:t>N.B. </a:t>
            </a:r>
            <a:r>
              <a:rPr lang="it-IT" sz="1400" dirty="0"/>
              <a:t>Negli Stati Uniti, la geologia planetaria è riconosciuta come disciplina strutturata, con il </a:t>
            </a:r>
            <a:r>
              <a:rPr lang="it-IT" sz="1400" b="1" dirty="0" err="1"/>
              <a:t>Planetary</a:t>
            </a:r>
            <a:r>
              <a:rPr lang="it-IT" sz="1400" b="1" dirty="0"/>
              <a:t> </a:t>
            </a:r>
            <a:r>
              <a:rPr lang="it-IT" sz="1400" b="1" dirty="0" err="1"/>
              <a:t>Geologic</a:t>
            </a:r>
            <a:r>
              <a:rPr lang="it-IT" sz="1400" b="1" dirty="0"/>
              <a:t> Mapping Program</a:t>
            </a:r>
            <a:r>
              <a:rPr lang="it-IT" sz="1400" dirty="0"/>
              <a:t> del </a:t>
            </a:r>
            <a:r>
              <a:rPr lang="it-IT" sz="1400" b="1" dirty="0"/>
              <a:t>U.S. </a:t>
            </a:r>
            <a:r>
              <a:rPr lang="it-IT" sz="1400" b="1" dirty="0" err="1"/>
              <a:t>Geological</a:t>
            </a:r>
            <a:r>
              <a:rPr lang="it-IT" sz="1400" b="1" dirty="0"/>
              <a:t> Survey (USGS)</a:t>
            </a:r>
            <a:r>
              <a:rPr lang="it-IT" sz="1400" dirty="0"/>
              <a:t> e la collaborazione con la </a:t>
            </a:r>
            <a:r>
              <a:rPr lang="it-IT" sz="1400" b="1" dirty="0"/>
              <a:t>NASA</a:t>
            </a:r>
            <a:r>
              <a:rPr lang="it-IT" sz="1400" dirty="0"/>
              <a:t>, che sostiene la realizzazione e la standardizzazione delle </a:t>
            </a:r>
            <a:r>
              <a:rPr lang="it-IT" sz="1400" b="1" dirty="0"/>
              <a:t>carte geologiche dei corpi planetari</a:t>
            </a:r>
            <a:r>
              <a:rPr lang="it-IT" sz="1400" dirty="0"/>
              <a:t> attraverso l’</a:t>
            </a:r>
            <a:r>
              <a:rPr lang="it-IT" sz="1400" b="1" dirty="0" err="1"/>
              <a:t>Astrogeology</a:t>
            </a:r>
            <a:r>
              <a:rPr lang="it-IT" sz="1400" b="1" dirty="0"/>
              <a:t> Science Center</a:t>
            </a:r>
            <a:r>
              <a:rPr lang="it-IT" sz="1400" dirty="0"/>
              <a:t>. Questa sinergia istituzionale dimostra come la geologia planetaria sia considerata una componente strategica dell’esplorazione spaziale.</a:t>
            </a:r>
          </a:p>
        </p:txBody>
      </p:sp>
    </p:spTree>
    <p:extLst>
      <p:ext uri="{BB962C8B-B14F-4D97-AF65-F5344CB8AC3E}">
        <p14:creationId xmlns:p14="http://schemas.microsoft.com/office/powerpoint/2010/main" val="221857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0212E75-5E5A-740C-42E2-84A9612A5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 y="0"/>
            <a:ext cx="1434672" cy="599768"/>
          </a:xfrm>
          <a:prstGeom prst="rect">
            <a:avLst/>
          </a:prstGeom>
        </p:spPr>
      </p:pic>
      <p:sp>
        <p:nvSpPr>
          <p:cNvPr id="5" name="Sottotitolo 2">
            <a:extLst>
              <a:ext uri="{FF2B5EF4-FFF2-40B4-BE49-F238E27FC236}">
                <a16:creationId xmlns:a16="http://schemas.microsoft.com/office/drawing/2014/main" id="{36537425-F5D0-DF9F-4E43-EEB6F4E90A3C}"/>
              </a:ext>
            </a:extLst>
          </p:cNvPr>
          <p:cNvSpPr txBox="1">
            <a:spLocks/>
          </p:cNvSpPr>
          <p:nvPr/>
        </p:nvSpPr>
        <p:spPr>
          <a:xfrm>
            <a:off x="8482" y="6487640"/>
            <a:ext cx="6351640" cy="325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3.1 - </a:t>
            </a:r>
            <a:r>
              <a:rPr lang="it-IT" sz="1800" cap="small" dirty="0"/>
              <a:t>Origine ed Evoluzione dei Pianeti, Satelliti e Piccoli Corpi</a:t>
            </a:r>
          </a:p>
        </p:txBody>
      </p:sp>
      <p:sp>
        <p:nvSpPr>
          <p:cNvPr id="6" name="CasellaDiTesto 5">
            <a:extLst>
              <a:ext uri="{FF2B5EF4-FFF2-40B4-BE49-F238E27FC236}">
                <a16:creationId xmlns:a16="http://schemas.microsoft.com/office/drawing/2014/main" id="{7A615008-C930-9E26-A1BA-8F9EAE7A3EF0}"/>
              </a:ext>
            </a:extLst>
          </p:cNvPr>
          <p:cNvSpPr txBox="1"/>
          <p:nvPr/>
        </p:nvSpPr>
        <p:spPr>
          <a:xfrm>
            <a:off x="9132505" y="6487640"/>
            <a:ext cx="3059492" cy="369332"/>
          </a:xfrm>
          <a:prstGeom prst="rect">
            <a:avLst/>
          </a:prstGeom>
          <a:noFill/>
        </p:spPr>
        <p:txBody>
          <a:bodyPr wrap="none" rtlCol="0">
            <a:spAutoFit/>
          </a:bodyPr>
          <a:lstStyle/>
          <a:p>
            <a:pPr algn="ctr"/>
            <a:r>
              <a:rPr lang="it-IT" dirty="0"/>
              <a:t>Roma, 10-11 Novembre 2025</a:t>
            </a:r>
            <a:endParaRPr lang="en-US" dirty="0"/>
          </a:p>
        </p:txBody>
      </p:sp>
      <p:pic>
        <p:nvPicPr>
          <p:cNvPr id="8" name="Immagine 7" descr="Immagine che contiene Oggetto astronomico, pianeta, sfera, Spazio esterno&#10;&#10;Il contenuto generato dall'IA potrebbe non essere corretto.">
            <a:extLst>
              <a:ext uri="{FF2B5EF4-FFF2-40B4-BE49-F238E27FC236}">
                <a16:creationId xmlns:a16="http://schemas.microsoft.com/office/drawing/2014/main" id="{33865161-0B52-0AD7-A864-B8AB120E3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465" y="422490"/>
            <a:ext cx="5889070" cy="5728355"/>
          </a:xfrm>
          <a:prstGeom prst="rect">
            <a:avLst/>
          </a:prstGeom>
        </p:spPr>
      </p:pic>
    </p:spTree>
    <p:extLst>
      <p:ext uri="{BB962C8B-B14F-4D97-AF65-F5344CB8AC3E}">
        <p14:creationId xmlns:p14="http://schemas.microsoft.com/office/powerpoint/2010/main" val="261104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F01A79-FFA0-4039-9659-26C3BD94F288}"/>
              </a:ext>
            </a:extLst>
          </p:cNvPr>
          <p:cNvSpPr>
            <a:spLocks noGrp="1"/>
          </p:cNvSpPr>
          <p:nvPr>
            <p:ph type="title"/>
          </p:nvPr>
        </p:nvSpPr>
        <p:spPr>
          <a:prstGeom prst="rect">
            <a:avLst/>
          </a:prstGeom>
        </p:spPr>
        <p:txBody>
          <a:bodyPr/>
          <a:lstStyle/>
          <a:p>
            <a:r>
              <a:rPr lang="en-GB" dirty="0" err="1"/>
              <a:t>BepiColombo</a:t>
            </a:r>
            <a:r>
              <a:rPr lang="en-GB" dirty="0"/>
              <a:t>/MPO Instruments</a:t>
            </a:r>
          </a:p>
        </p:txBody>
      </p:sp>
      <p:sp>
        <p:nvSpPr>
          <p:cNvPr id="5" name="Segnaposto data 4">
            <a:extLst>
              <a:ext uri="{FF2B5EF4-FFF2-40B4-BE49-F238E27FC236}">
                <a16:creationId xmlns:a16="http://schemas.microsoft.com/office/drawing/2014/main" id="{E89DC1DF-9D6C-83F5-B004-D96BEC073D2E}"/>
              </a:ext>
            </a:extLst>
          </p:cNvPr>
          <p:cNvSpPr>
            <a:spLocks noGrp="1"/>
          </p:cNvSpPr>
          <p:nvPr>
            <p:ph type="dt" sz="half" idx="10"/>
          </p:nvPr>
        </p:nvSpPr>
        <p:spPr/>
        <p:txBody>
          <a:bodyPr/>
          <a:lstStyle/>
          <a:p>
            <a:r>
              <a:rPr lang="it-IT"/>
              <a:t>05/06/2025</a:t>
            </a:r>
            <a:endParaRPr lang="it-IT" dirty="0"/>
          </a:p>
        </p:txBody>
      </p:sp>
      <p:sp>
        <p:nvSpPr>
          <p:cNvPr id="6" name="Segnaposto piè di pagina 5">
            <a:extLst>
              <a:ext uri="{FF2B5EF4-FFF2-40B4-BE49-F238E27FC236}">
                <a16:creationId xmlns:a16="http://schemas.microsoft.com/office/drawing/2014/main" id="{DF73C05A-9EDE-ABF5-F51D-A69C4736757C}"/>
              </a:ext>
            </a:extLst>
          </p:cNvPr>
          <p:cNvSpPr>
            <a:spLocks noGrp="1"/>
          </p:cNvSpPr>
          <p:nvPr>
            <p:ph type="ftr" sz="quarter" idx="11"/>
          </p:nvPr>
        </p:nvSpPr>
        <p:spPr/>
        <p:txBody>
          <a:bodyPr/>
          <a:lstStyle/>
          <a:p>
            <a:r>
              <a:rPr lang="it-IT"/>
              <a:t>V. Galluzzi | BepiColombo: a Quest to the Elusive Planet</a:t>
            </a:r>
            <a:endParaRPr lang="it-IT" dirty="0"/>
          </a:p>
        </p:txBody>
      </p:sp>
      <p:graphicFrame>
        <p:nvGraphicFramePr>
          <p:cNvPr id="4" name="Table 3">
            <a:extLst>
              <a:ext uri="{FF2B5EF4-FFF2-40B4-BE49-F238E27FC236}">
                <a16:creationId xmlns:a16="http://schemas.microsoft.com/office/drawing/2014/main" id="{DA39CB6F-6EB1-4B36-9CBF-B79D3CC40D49}"/>
              </a:ext>
            </a:extLst>
          </p:cNvPr>
          <p:cNvGraphicFramePr>
            <a:graphicFrameLocks noGrp="1"/>
          </p:cNvGraphicFramePr>
          <p:nvPr/>
        </p:nvGraphicFramePr>
        <p:xfrm>
          <a:off x="0" y="986374"/>
          <a:ext cx="12192000" cy="4949000"/>
        </p:xfrm>
        <a:graphic>
          <a:graphicData uri="http://schemas.openxmlformats.org/drawingml/2006/table">
            <a:tbl>
              <a:tblPr firstRow="1" bandRow="1"/>
              <a:tblGrid>
                <a:gridCol w="1314153">
                  <a:extLst>
                    <a:ext uri="{9D8B030D-6E8A-4147-A177-3AD203B41FA5}">
                      <a16:colId xmlns:a16="http://schemas.microsoft.com/office/drawing/2014/main" val="20000"/>
                    </a:ext>
                  </a:extLst>
                </a:gridCol>
                <a:gridCol w="4194570">
                  <a:extLst>
                    <a:ext uri="{9D8B030D-6E8A-4147-A177-3AD203B41FA5}">
                      <a16:colId xmlns:a16="http://schemas.microsoft.com/office/drawing/2014/main" val="20001"/>
                    </a:ext>
                  </a:extLst>
                </a:gridCol>
                <a:gridCol w="1680202">
                  <a:extLst>
                    <a:ext uri="{9D8B030D-6E8A-4147-A177-3AD203B41FA5}">
                      <a16:colId xmlns:a16="http://schemas.microsoft.com/office/drawing/2014/main" val="20002"/>
                    </a:ext>
                  </a:extLst>
                </a:gridCol>
                <a:gridCol w="5003075">
                  <a:extLst>
                    <a:ext uri="{9D8B030D-6E8A-4147-A177-3AD203B41FA5}">
                      <a16:colId xmlns:a16="http://schemas.microsoft.com/office/drawing/2014/main" val="20003"/>
                    </a:ext>
                  </a:extLst>
                </a:gridCol>
              </a:tblGrid>
              <a:tr h="187369">
                <a:tc>
                  <a:txBody>
                    <a:bodyPr/>
                    <a:lstStyle/>
                    <a:p>
                      <a:pPr algn="r"/>
                      <a:endParaRPr lang="en-US" sz="1000" dirty="0">
                        <a:solidFill>
                          <a:schemeClr val="accent6">
                            <a:lumMod val="60000"/>
                            <a:lumOff val="40000"/>
                          </a:schemeClr>
                        </a:solidFill>
                        <a:latin typeface="+mj-lt"/>
                      </a:endParaRPr>
                    </a:p>
                  </a:txBody>
                  <a:tcPr marL="81390" marR="81390" marT="40695" marB="40695">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solidFill>
                          <a:schemeClr val="accent6">
                            <a:lumMod val="60000"/>
                            <a:lumOff val="40000"/>
                          </a:schemeClr>
                        </a:solidFill>
                        <a:latin typeface="+mj-lt"/>
                      </a:endParaRPr>
                    </a:p>
                  </a:txBody>
                  <a:tcPr marL="81390" marR="81390" marT="40695" marB="40695">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solidFill>
                          <a:schemeClr val="accent6">
                            <a:lumMod val="60000"/>
                            <a:lumOff val="40000"/>
                          </a:schemeClr>
                        </a:solidFill>
                        <a:latin typeface="+mj-lt"/>
                      </a:endParaRPr>
                    </a:p>
                  </a:txBody>
                  <a:tcPr marL="81390" marR="81390" marT="40695" marB="40695">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solidFill>
                          <a:schemeClr val="accent6">
                            <a:lumMod val="60000"/>
                            <a:lumOff val="40000"/>
                          </a:schemeClr>
                        </a:solidFill>
                        <a:latin typeface="+mj-lt"/>
                      </a:endParaRPr>
                    </a:p>
                  </a:txBody>
                  <a:tcPr marL="81390" marR="81390" marT="40695" marB="40695">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8364">
                <a:tc>
                  <a:txBody>
                    <a:bodyPr/>
                    <a:lstStyle/>
                    <a:p>
                      <a:pPr algn="r"/>
                      <a:r>
                        <a:rPr lang="en-US" sz="1400" b="1" dirty="0">
                          <a:solidFill>
                            <a:schemeClr val="tx1"/>
                          </a:solidFill>
                          <a:latin typeface="+mj-lt"/>
                        </a:rPr>
                        <a:t>BELA</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BepiColombo Laser Altimeter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solidFill>
                            <a:schemeClr val="tx1"/>
                          </a:solidFill>
                          <a:latin typeface="+mn-lt"/>
                        </a:rPr>
                        <a:t>Nick Thomas</a:t>
                      </a:r>
                    </a:p>
                    <a:p>
                      <a:pPr algn="l"/>
                      <a:r>
                        <a:rPr lang="en-US" sz="1200" dirty="0">
                          <a:solidFill>
                            <a:schemeClr val="tx1"/>
                          </a:solidFill>
                          <a:latin typeface="+mn-lt"/>
                        </a:rPr>
                        <a:t>Hauke Haussmann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dirty="0">
                          <a:solidFill>
                            <a:schemeClr val="tx1"/>
                          </a:solidFill>
                          <a:effectLst/>
                          <a:uFill>
                            <a:solidFill>
                              <a:srgbClr val="9A9A9A"/>
                            </a:solidFill>
                          </a:uFill>
                          <a:latin typeface="+mn-lt"/>
                          <a:ea typeface="Helvetica Light"/>
                          <a:cs typeface="Helvetica Light"/>
                          <a:sym typeface="Calibri"/>
                        </a:rPr>
                        <a:t>Caratterizzazione della topografia, composizione e morfologia della superficie di Mercurio.</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0190">
                <a:tc>
                  <a:txBody>
                    <a:bodyPr/>
                    <a:lstStyle/>
                    <a:p>
                      <a:pPr algn="r"/>
                      <a:r>
                        <a:rPr lang="en-US" sz="1400" b="1" dirty="0">
                          <a:solidFill>
                            <a:schemeClr val="tx1"/>
                          </a:solidFill>
                          <a:latin typeface="+mj-lt"/>
                        </a:rPr>
                        <a:t>MORE</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en-GB" sz="1400" b="0" dirty="0">
                          <a:solidFill>
                            <a:srgbClr val="FFC000"/>
                          </a:solidFill>
                          <a:effectLst/>
                          <a:uFill>
                            <a:solidFill>
                              <a:srgbClr val="9A9A9A"/>
                            </a:solidFill>
                          </a:uFill>
                          <a:latin typeface="+mn-lt"/>
                          <a:ea typeface="Helvetica Light"/>
                          <a:cs typeface="Helvetica Light"/>
                          <a:sym typeface="Calibri"/>
                        </a:rPr>
                        <a:t>Mercury Orbiter Radio Science Experiment  </a:t>
                      </a:r>
                      <a:endParaRPr lang="en-US" sz="1400" b="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Luciano </a:t>
                      </a:r>
                      <a:r>
                        <a:rPr lang="en-US" sz="1200" dirty="0" err="1">
                          <a:solidFill>
                            <a:schemeClr val="tx1"/>
                          </a:solidFill>
                          <a:latin typeface="+mn-lt"/>
                        </a:rPr>
                        <a:t>Iess</a:t>
                      </a:r>
                      <a:r>
                        <a:rPr lang="en-US" sz="1200" dirty="0">
                          <a:solidFill>
                            <a:schemeClr val="tx1"/>
                          </a:solidFill>
                          <a:latin typeface="+mn-lt"/>
                        </a:rPr>
                        <a:t>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it-IT" sz="1200" dirty="0">
                          <a:solidFill>
                            <a:schemeClr val="tx1"/>
                          </a:solidFill>
                          <a:effectLst/>
                          <a:uFill>
                            <a:solidFill>
                              <a:srgbClr val="9A9A9A"/>
                            </a:solidFill>
                          </a:uFill>
                          <a:latin typeface="+mn-lt"/>
                          <a:ea typeface="Helvetica Light"/>
                          <a:cs typeface="Helvetica Light"/>
                          <a:sym typeface="Calibri"/>
                        </a:rPr>
                        <a:t>Determinare la gravità e lo stato fisico del nucleo di Mercurio.</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10002"/>
                  </a:ext>
                </a:extLst>
              </a:tr>
              <a:tr h="272473">
                <a:tc>
                  <a:txBody>
                    <a:bodyPr/>
                    <a:lstStyle/>
                    <a:p>
                      <a:pPr algn="r"/>
                      <a:r>
                        <a:rPr lang="en-US" sz="1400" b="1" dirty="0">
                          <a:solidFill>
                            <a:schemeClr val="tx1"/>
                          </a:solidFill>
                          <a:latin typeface="+mj-lt"/>
                        </a:rPr>
                        <a:t>ISA</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1400" dirty="0">
                          <a:solidFill>
                            <a:srgbClr val="FFC000"/>
                          </a:solidFill>
                          <a:effectLst/>
                          <a:uFill>
                            <a:solidFill>
                              <a:srgbClr val="9A9A9A"/>
                            </a:solidFill>
                          </a:uFill>
                          <a:latin typeface="+mn-lt"/>
                          <a:ea typeface="Helvetica Light"/>
                          <a:cs typeface="Helvetica Light"/>
                          <a:sym typeface="Calibri"/>
                        </a:rPr>
                        <a:t>Italian Spring Accelerometer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Francesco Santoli</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r>
                        <a:rPr lang="it-IT" sz="1200" dirty="0">
                          <a:solidFill>
                            <a:schemeClr val="tx1"/>
                          </a:solidFill>
                          <a:effectLst/>
                          <a:uFill>
                            <a:solidFill>
                              <a:srgbClr val="9A9A9A"/>
                            </a:solidFill>
                          </a:uFill>
                          <a:latin typeface="+mn-lt"/>
                          <a:sym typeface="Calibri"/>
                        </a:rPr>
                        <a:t>Contribuisce agli obiettivi di MORE, misurando le accelerazioni non gravitazionali dell’MPO.</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extLst>
                  <a:ext uri="{0D108BD9-81ED-4DB2-BD59-A6C34878D82A}">
                    <a16:rowId xmlns:a16="http://schemas.microsoft.com/office/drawing/2014/main" val="10003"/>
                  </a:ext>
                </a:extLst>
              </a:tr>
              <a:tr h="250380">
                <a:tc>
                  <a:txBody>
                    <a:bodyPr/>
                    <a:lstStyle/>
                    <a:p>
                      <a:pPr algn="r"/>
                      <a:r>
                        <a:rPr lang="en-US" sz="1400" b="1" dirty="0">
                          <a:solidFill>
                            <a:schemeClr val="tx1"/>
                          </a:solidFill>
                          <a:latin typeface="+mj-lt"/>
                        </a:rPr>
                        <a:t>MPO-MAG</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Mercury Magnetometer </a:t>
                      </a:r>
                      <a:r>
                        <a:rPr lang="en-US" sz="1400" dirty="0">
                          <a:solidFill>
                            <a:srgbClr val="FFC000"/>
                          </a:solidFill>
                          <a:effectLst/>
                          <a:latin typeface="+mn-lt"/>
                        </a:rPr>
                        <a:t>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Daniel </a:t>
                      </a:r>
                      <a:r>
                        <a:rPr lang="en-US" sz="1200" dirty="0" err="1">
                          <a:solidFill>
                            <a:schemeClr val="tx1"/>
                          </a:solidFill>
                          <a:latin typeface="+mn-lt"/>
                        </a:rPr>
                        <a:t>Heyner</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err="1">
                          <a:solidFill>
                            <a:schemeClr val="tx1"/>
                          </a:solidFill>
                          <a:effectLst/>
                          <a:uFill>
                            <a:solidFill>
                              <a:srgbClr val="9A9A9A"/>
                            </a:solidFill>
                          </a:uFill>
                          <a:latin typeface="+mn-lt"/>
                          <a:ea typeface="Helvetica Light"/>
                          <a:cs typeface="Helvetica Light"/>
                          <a:sym typeface="Calibri"/>
                        </a:rPr>
                        <a:t>Descrivere</a:t>
                      </a:r>
                      <a:r>
                        <a:rPr lang="en-GB" sz="1200" dirty="0">
                          <a:solidFill>
                            <a:schemeClr val="tx1"/>
                          </a:solidFill>
                          <a:effectLst/>
                          <a:uFill>
                            <a:solidFill>
                              <a:srgbClr val="9A9A9A"/>
                            </a:solidFill>
                          </a:uFill>
                          <a:latin typeface="+mn-lt"/>
                          <a:ea typeface="Helvetica Light"/>
                          <a:cs typeface="Helvetica Light"/>
                          <a:sym typeface="Calibri"/>
                        </a:rPr>
                        <a:t> </a:t>
                      </a:r>
                      <a:r>
                        <a:rPr lang="en-GB" sz="1200" dirty="0" err="1">
                          <a:solidFill>
                            <a:schemeClr val="tx1"/>
                          </a:solidFill>
                          <a:effectLst/>
                          <a:uFill>
                            <a:solidFill>
                              <a:srgbClr val="9A9A9A"/>
                            </a:solidFill>
                          </a:uFill>
                          <a:latin typeface="+mn-lt"/>
                          <a:ea typeface="Helvetica Light"/>
                          <a:cs typeface="Helvetica Light"/>
                          <a:sym typeface="Calibri"/>
                        </a:rPr>
                        <a:t>il</a:t>
                      </a:r>
                      <a:r>
                        <a:rPr lang="en-GB" sz="1200" dirty="0">
                          <a:solidFill>
                            <a:schemeClr val="tx1"/>
                          </a:solidFill>
                          <a:effectLst/>
                          <a:uFill>
                            <a:solidFill>
                              <a:srgbClr val="9A9A9A"/>
                            </a:solidFill>
                          </a:uFill>
                          <a:latin typeface="+mn-lt"/>
                          <a:ea typeface="Helvetica Light"/>
                          <a:cs typeface="Helvetica Light"/>
                          <a:sym typeface="Calibri"/>
                        </a:rPr>
                        <a:t> campo </a:t>
                      </a:r>
                      <a:r>
                        <a:rPr lang="en-GB" sz="1200" dirty="0" err="1">
                          <a:solidFill>
                            <a:schemeClr val="tx1"/>
                          </a:solidFill>
                          <a:effectLst/>
                          <a:uFill>
                            <a:solidFill>
                              <a:srgbClr val="9A9A9A"/>
                            </a:solidFill>
                          </a:uFill>
                          <a:latin typeface="+mn-lt"/>
                          <a:ea typeface="Helvetica Light"/>
                          <a:cs typeface="Helvetica Light"/>
                          <a:sym typeface="Calibri"/>
                        </a:rPr>
                        <a:t>magnetico</a:t>
                      </a:r>
                      <a:r>
                        <a:rPr lang="en-GB" sz="1200" dirty="0">
                          <a:solidFill>
                            <a:schemeClr val="tx1"/>
                          </a:solidFill>
                          <a:effectLst/>
                          <a:uFill>
                            <a:solidFill>
                              <a:srgbClr val="9A9A9A"/>
                            </a:solidFill>
                          </a:uFill>
                          <a:latin typeface="+mn-lt"/>
                          <a:ea typeface="Helvetica Light"/>
                          <a:cs typeface="Helvetica Light"/>
                          <a:sym typeface="Calibri"/>
                        </a:rPr>
                        <a:t> di </a:t>
                      </a:r>
                      <a:r>
                        <a:rPr lang="en-GB" sz="1200" dirty="0" err="1">
                          <a:solidFill>
                            <a:schemeClr val="tx1"/>
                          </a:solidFill>
                          <a:effectLst/>
                          <a:uFill>
                            <a:solidFill>
                              <a:srgbClr val="9A9A9A"/>
                            </a:solidFill>
                          </a:uFill>
                          <a:latin typeface="+mn-lt"/>
                          <a:ea typeface="Helvetica Light"/>
                          <a:cs typeface="Helvetica Light"/>
                          <a:sym typeface="Calibri"/>
                        </a:rPr>
                        <a:t>Mercurio</a:t>
                      </a:r>
                      <a:r>
                        <a:rPr lang="en-GB" sz="1200" dirty="0">
                          <a:solidFill>
                            <a:schemeClr val="tx1"/>
                          </a:solidFill>
                          <a:effectLst/>
                          <a:uFill>
                            <a:solidFill>
                              <a:srgbClr val="9A9A9A"/>
                            </a:solidFill>
                          </a:uFill>
                          <a:latin typeface="+mn-lt"/>
                          <a:ea typeface="Helvetica Light"/>
                          <a:cs typeface="Helvetica Light"/>
                          <a:sym typeface="Calibri"/>
                        </a:rPr>
                        <a:t> e le sue  </a:t>
                      </a:r>
                      <a:r>
                        <a:rPr lang="en-GB" sz="1200" dirty="0" err="1">
                          <a:solidFill>
                            <a:schemeClr val="tx1"/>
                          </a:solidFill>
                          <a:effectLst/>
                          <a:uFill>
                            <a:solidFill>
                              <a:srgbClr val="9A9A9A"/>
                            </a:solidFill>
                          </a:uFill>
                          <a:latin typeface="+mn-lt"/>
                          <a:ea typeface="Helvetica Light"/>
                          <a:cs typeface="Helvetica Light"/>
                          <a:sym typeface="Calibri"/>
                        </a:rPr>
                        <a:t>origini</a:t>
                      </a:r>
                      <a:r>
                        <a:rPr lang="en-GB" sz="1200" dirty="0">
                          <a:solidFill>
                            <a:schemeClr val="tx1"/>
                          </a:solidFill>
                          <a:effectLst/>
                          <a:uFill>
                            <a:solidFill>
                              <a:srgbClr val="9A9A9A"/>
                            </a:solidFill>
                          </a:uFill>
                          <a:latin typeface="+mn-lt"/>
                          <a:ea typeface="Helvetica Light"/>
                          <a:cs typeface="Helvetica Light"/>
                          <a:sym typeface="Calibri"/>
                        </a:rPr>
                        <a:t>.</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8364">
                <a:tc>
                  <a:txBody>
                    <a:bodyPr/>
                    <a:lstStyle/>
                    <a:p>
                      <a:pPr algn="r"/>
                      <a:r>
                        <a:rPr lang="en-US" sz="1400" b="1" dirty="0">
                          <a:solidFill>
                            <a:schemeClr val="tx1"/>
                          </a:solidFill>
                          <a:latin typeface="+mj-lt"/>
                        </a:rPr>
                        <a:t>MERTIS</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Mercury Thermal Infrared Spectrometer </a:t>
                      </a:r>
                      <a:r>
                        <a:rPr lang="en-US" sz="1400" dirty="0">
                          <a:solidFill>
                            <a:srgbClr val="FFC000"/>
                          </a:solidFill>
                          <a:effectLst/>
                          <a:latin typeface="+mn-lt"/>
                        </a:rPr>
                        <a:t>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err="1">
                          <a:solidFill>
                            <a:schemeClr val="tx1"/>
                          </a:solidFill>
                          <a:latin typeface="+mn-lt"/>
                        </a:rPr>
                        <a:t>Harald</a:t>
                      </a:r>
                      <a:r>
                        <a:rPr lang="en-US" sz="1200" dirty="0">
                          <a:solidFill>
                            <a:schemeClr val="tx1"/>
                          </a:solidFill>
                          <a:latin typeface="+mn-lt"/>
                        </a:rPr>
                        <a:t> </a:t>
                      </a:r>
                      <a:r>
                        <a:rPr lang="en-US" sz="1200" dirty="0" err="1">
                          <a:solidFill>
                            <a:schemeClr val="tx1"/>
                          </a:solidFill>
                          <a:latin typeface="+mn-lt"/>
                        </a:rPr>
                        <a:t>Hiesinger</a:t>
                      </a:r>
                      <a:r>
                        <a:rPr lang="en-US" sz="1200" dirty="0">
                          <a:solidFill>
                            <a:schemeClr val="tx1"/>
                          </a:solidFill>
                          <a:latin typeface="+mn-lt"/>
                        </a:rPr>
                        <a:t>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dirty="0">
                          <a:solidFill>
                            <a:schemeClr val="tx1"/>
                          </a:solidFill>
                          <a:effectLst/>
                          <a:uFill>
                            <a:solidFill>
                              <a:srgbClr val="9A9A9A"/>
                            </a:solidFill>
                          </a:uFill>
                          <a:latin typeface="+mn-lt"/>
                          <a:ea typeface="Helvetica Light"/>
                          <a:cs typeface="Helvetica Light"/>
                          <a:sym typeface="Calibri"/>
                        </a:rPr>
                        <a:t>Studiare la composizione mineralogica e produrre una mappa temperatura globale del pianeta.</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364">
                <a:tc>
                  <a:txBody>
                    <a:bodyPr/>
                    <a:lstStyle/>
                    <a:p>
                      <a:pPr algn="r"/>
                      <a:r>
                        <a:rPr lang="en-US" sz="1400" b="1" dirty="0">
                          <a:solidFill>
                            <a:schemeClr val="tx1"/>
                          </a:solidFill>
                          <a:latin typeface="+mj-lt"/>
                        </a:rPr>
                        <a:t>MGNS</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Mercury Gamma-ray and Neutron Spectrometer </a:t>
                      </a:r>
                      <a:r>
                        <a:rPr lang="en-US" sz="1400" dirty="0">
                          <a:solidFill>
                            <a:srgbClr val="FFC000"/>
                          </a:solidFill>
                          <a:effectLst/>
                          <a:latin typeface="+mn-lt"/>
                        </a:rPr>
                        <a:t>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solidFill>
                            <a:schemeClr val="tx1"/>
                          </a:solidFill>
                          <a:latin typeface="+mn-lt"/>
                        </a:rPr>
                        <a:t>Igor </a:t>
                      </a:r>
                      <a:r>
                        <a:rPr lang="en-US" sz="1200" dirty="0" err="1">
                          <a:solidFill>
                            <a:schemeClr val="tx1"/>
                          </a:solidFill>
                          <a:latin typeface="+mn-lt"/>
                        </a:rPr>
                        <a:t>Mitrofanov</a:t>
                      </a:r>
                      <a:r>
                        <a:rPr lang="en-US" sz="1200" dirty="0">
                          <a:solidFill>
                            <a:schemeClr val="tx1"/>
                          </a:solidFill>
                          <a:latin typeface="+mn-lt"/>
                        </a:rPr>
                        <a:t>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dirty="0">
                          <a:solidFill>
                            <a:schemeClr val="tx1"/>
                          </a:solidFill>
                          <a:effectLst/>
                          <a:uFill>
                            <a:solidFill>
                              <a:srgbClr val="9A9A9A"/>
                            </a:solidFill>
                          </a:uFill>
                          <a:latin typeface="+mn-lt"/>
                          <a:sym typeface="Calibri"/>
                        </a:rPr>
                        <a:t>Capire la composizione della superficie di Mercurio e la distribuzione degli elementi volatili ai poli.</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364">
                <a:tc>
                  <a:txBody>
                    <a:bodyPr/>
                    <a:lstStyle/>
                    <a:p>
                      <a:pPr algn="r"/>
                      <a:r>
                        <a:rPr lang="en-US" sz="1400" b="1" dirty="0">
                          <a:solidFill>
                            <a:schemeClr val="tx1"/>
                          </a:solidFill>
                          <a:latin typeface="+mj-lt"/>
                        </a:rPr>
                        <a:t>MIXS</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Mercury Imaging X-ray Spectrometer </a:t>
                      </a:r>
                      <a:r>
                        <a:rPr lang="en-US" sz="1400" dirty="0">
                          <a:solidFill>
                            <a:srgbClr val="FFC000"/>
                          </a:solidFill>
                          <a:effectLst/>
                          <a:latin typeface="+mn-lt"/>
                        </a:rPr>
                        <a:t>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Emma </a:t>
                      </a:r>
                      <a:r>
                        <a:rPr lang="en-US" sz="1200" dirty="0" err="1">
                          <a:solidFill>
                            <a:schemeClr val="tx1"/>
                          </a:solidFill>
                          <a:latin typeface="+mn-lt"/>
                        </a:rPr>
                        <a:t>Bunce</a:t>
                      </a:r>
                      <a:r>
                        <a:rPr lang="en-US" sz="1200" dirty="0">
                          <a:solidFill>
                            <a:schemeClr val="tx1"/>
                          </a:solidFill>
                          <a:latin typeface="+mn-lt"/>
                        </a:rPr>
                        <a:t>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dirty="0">
                          <a:solidFill>
                            <a:schemeClr val="tx1"/>
                          </a:solidFill>
                          <a:effectLst/>
                          <a:uFill>
                            <a:solidFill>
                              <a:srgbClr val="9A9A9A"/>
                            </a:solidFill>
                          </a:uFill>
                          <a:latin typeface="+mn-lt"/>
                          <a:sym typeface="Calibri"/>
                        </a:rPr>
                        <a:t>Sfrutta l’analisi della fluorescenza ai raggi-X per produrre una mappa globale della composizione atomica di Mercurio.</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364">
                <a:tc>
                  <a:txBody>
                    <a:bodyPr/>
                    <a:lstStyle/>
                    <a:p>
                      <a:pPr algn="r"/>
                      <a:r>
                        <a:rPr lang="en-US" sz="1400" b="1" dirty="0">
                          <a:solidFill>
                            <a:schemeClr val="tx1"/>
                          </a:solidFill>
                          <a:latin typeface="+mj-lt"/>
                        </a:rPr>
                        <a:t>PHEBUS</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Probing of Hermean Exosphere by Ultraviolet Spectroscopy</a:t>
                      </a:r>
                      <a:r>
                        <a:rPr lang="en-US" sz="1400" dirty="0">
                          <a:solidFill>
                            <a:srgbClr val="FFC000"/>
                          </a:solidFill>
                          <a:effectLst/>
                          <a:latin typeface="+mn-lt"/>
                        </a:rPr>
                        <a:t>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Eric  </a:t>
                      </a:r>
                      <a:r>
                        <a:rPr lang="en-US" sz="1200" dirty="0" err="1">
                          <a:solidFill>
                            <a:schemeClr val="tx1"/>
                          </a:solidFill>
                          <a:latin typeface="+mn-lt"/>
                        </a:rPr>
                        <a:t>Quemerais</a:t>
                      </a:r>
                      <a:r>
                        <a:rPr lang="en-US" sz="1200" dirty="0">
                          <a:solidFill>
                            <a:schemeClr val="tx1"/>
                          </a:solidFill>
                          <a:latin typeface="+mn-lt"/>
                        </a:rPr>
                        <a:t>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200" dirty="0">
                          <a:solidFill>
                            <a:schemeClr val="tx1"/>
                          </a:solidFill>
                          <a:effectLst/>
                          <a:uFill>
                            <a:solidFill>
                              <a:srgbClr val="9A9A9A"/>
                            </a:solidFill>
                          </a:uFill>
                          <a:latin typeface="+mn-lt"/>
                          <a:ea typeface="Helvetica Light"/>
                          <a:cs typeface="Helvetica Light"/>
                          <a:sym typeface="Calibri"/>
                        </a:rPr>
                        <a:t>Composizione della esosfera di Mercurio.</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8364">
                <a:tc>
                  <a:txBody>
                    <a:bodyPr/>
                    <a:lstStyle/>
                    <a:p>
                      <a:pPr algn="r"/>
                      <a:r>
                        <a:rPr lang="en-US" sz="1400" b="1" dirty="0">
                          <a:solidFill>
                            <a:schemeClr val="tx1"/>
                          </a:solidFill>
                          <a:latin typeface="+mj-lt"/>
                        </a:rPr>
                        <a:t>SERENA</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Search for Exosphere Refilling and Emitted Neutral Abundances </a:t>
                      </a:r>
                      <a:r>
                        <a:rPr lang="en-US" sz="1400" dirty="0">
                          <a:solidFill>
                            <a:srgbClr val="FFC000"/>
                          </a:solidFill>
                          <a:effectLst/>
                          <a:latin typeface="+mn-lt"/>
                        </a:rPr>
                        <a:t>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Anna Milillo</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r>
                        <a:rPr lang="it-IT" sz="1200" dirty="0">
                          <a:solidFill>
                            <a:schemeClr val="tx1"/>
                          </a:solidFill>
                          <a:effectLst/>
                          <a:uFill>
                            <a:solidFill>
                              <a:srgbClr val="9A9A9A"/>
                            </a:solidFill>
                          </a:uFill>
                          <a:latin typeface="+mn-lt"/>
                          <a:ea typeface="Helvetica Light"/>
                          <a:cs typeface="Helvetica Light"/>
                          <a:sym typeface="Calibri"/>
                        </a:rPr>
                        <a:t>Studio delle interazioni tra superficie, esosfera, magnetosfera e vento solare.</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extLst>
                  <a:ext uri="{0D108BD9-81ED-4DB2-BD59-A6C34878D82A}">
                    <a16:rowId xmlns:a16="http://schemas.microsoft.com/office/drawing/2014/main" val="10009"/>
                  </a:ext>
                </a:extLst>
              </a:tr>
              <a:tr h="358364">
                <a:tc>
                  <a:txBody>
                    <a:bodyPr/>
                    <a:lstStyle/>
                    <a:p>
                      <a:pPr algn="r"/>
                      <a:r>
                        <a:rPr lang="en-US" sz="1400" b="1" dirty="0">
                          <a:solidFill>
                            <a:schemeClr val="tx1"/>
                          </a:solidFill>
                          <a:latin typeface="+mj-lt"/>
                        </a:rPr>
                        <a:t>SIMBIO-SYS</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Spectrometers and Imagers for MPO   Integrated Observatory System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algn="l"/>
                      <a:r>
                        <a:rPr lang="en-US" sz="1200" dirty="0">
                          <a:solidFill>
                            <a:schemeClr val="tx1"/>
                          </a:solidFill>
                          <a:latin typeface="+mn-lt"/>
                        </a:rPr>
                        <a:t>Gabriele</a:t>
                      </a:r>
                      <a:r>
                        <a:rPr lang="en-US" sz="1200" baseline="0" dirty="0">
                          <a:solidFill>
                            <a:schemeClr val="tx1"/>
                          </a:solidFill>
                          <a:latin typeface="+mn-lt"/>
                        </a:rPr>
                        <a:t> </a:t>
                      </a:r>
                      <a:r>
                        <a:rPr lang="en-US" sz="1200" baseline="0" dirty="0" err="1">
                          <a:solidFill>
                            <a:schemeClr val="tx1"/>
                          </a:solidFill>
                          <a:latin typeface="+mn-lt"/>
                        </a:rPr>
                        <a:t>Cremonese</a:t>
                      </a:r>
                      <a:r>
                        <a:rPr lang="en-US" sz="1200" dirty="0">
                          <a:solidFill>
                            <a:schemeClr val="tx1"/>
                          </a:solidFill>
                          <a:latin typeface="+mn-lt"/>
                        </a:rPr>
                        <a:t> </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r>
                        <a:rPr lang="it-IT" sz="1200" dirty="0">
                          <a:solidFill>
                            <a:schemeClr val="tx1"/>
                          </a:solidFill>
                          <a:effectLst/>
                          <a:uFill>
                            <a:solidFill>
                              <a:srgbClr val="9A9A9A"/>
                            </a:solidFill>
                          </a:uFill>
                          <a:latin typeface="+mn-lt"/>
                          <a:ea typeface="Helvetica Light"/>
                          <a:cs typeface="Helvetica Light"/>
                          <a:sym typeface="Calibri"/>
                        </a:rPr>
                        <a:t>Fornisce una mappa globale, ad alta risoluzione e in IR della superficie di Mercurio</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extLst>
                  <a:ext uri="{0D108BD9-81ED-4DB2-BD59-A6C34878D82A}">
                    <a16:rowId xmlns:a16="http://schemas.microsoft.com/office/drawing/2014/main" val="10010"/>
                  </a:ext>
                </a:extLst>
              </a:tr>
              <a:tr h="330190">
                <a:tc>
                  <a:txBody>
                    <a:bodyPr/>
                    <a:lstStyle/>
                    <a:p>
                      <a:pPr algn="r"/>
                      <a:r>
                        <a:rPr lang="en-US" sz="1400" b="1" dirty="0">
                          <a:solidFill>
                            <a:schemeClr val="tx1"/>
                          </a:solidFill>
                          <a:latin typeface="+mj-lt"/>
                        </a:rPr>
                        <a:t>SIXS</a:t>
                      </a: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rgbClr val="FFC000"/>
                          </a:solidFill>
                          <a:effectLst/>
                          <a:uFill>
                            <a:solidFill>
                              <a:srgbClr val="9A9A9A"/>
                            </a:solidFill>
                          </a:uFill>
                          <a:latin typeface="+mn-lt"/>
                          <a:ea typeface="Helvetica Light"/>
                          <a:cs typeface="Helvetica Light"/>
                          <a:sym typeface="Calibri"/>
                        </a:rPr>
                        <a:t>Solar Intensity X-ray Spectrometer </a:t>
                      </a:r>
                      <a:endParaRPr lang="en-US" sz="1400" dirty="0">
                        <a:solidFill>
                          <a:srgbClr val="FFC000"/>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solidFill>
                            <a:schemeClr val="tx1"/>
                          </a:solidFill>
                          <a:latin typeface="+mn-lt"/>
                        </a:rPr>
                        <a:t>Emilia </a:t>
                      </a:r>
                      <a:r>
                        <a:rPr lang="en-US" sz="1200" dirty="0" err="1">
                          <a:solidFill>
                            <a:schemeClr val="tx1"/>
                          </a:solidFill>
                          <a:latin typeface="+mn-lt"/>
                        </a:rPr>
                        <a:t>Kilpua</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err="1">
                          <a:solidFill>
                            <a:schemeClr val="tx1"/>
                          </a:solidFill>
                          <a:effectLst/>
                          <a:uFill>
                            <a:solidFill>
                              <a:srgbClr val="9A9A9A"/>
                            </a:solidFill>
                          </a:uFill>
                          <a:latin typeface="+mn-lt"/>
                          <a:ea typeface="Helvetica Light"/>
                          <a:cs typeface="Helvetica Light"/>
                          <a:sym typeface="Calibri"/>
                        </a:rPr>
                        <a:t>Misura</a:t>
                      </a:r>
                      <a:r>
                        <a:rPr lang="en-GB" sz="1200" dirty="0">
                          <a:solidFill>
                            <a:schemeClr val="tx1"/>
                          </a:solidFill>
                          <a:effectLst/>
                          <a:uFill>
                            <a:solidFill>
                              <a:srgbClr val="9A9A9A"/>
                            </a:solidFill>
                          </a:uFill>
                          <a:latin typeface="+mn-lt"/>
                          <a:ea typeface="Helvetica Light"/>
                          <a:cs typeface="Helvetica Light"/>
                          <a:sym typeface="Calibri"/>
                        </a:rPr>
                        <a:t> </a:t>
                      </a:r>
                      <a:r>
                        <a:rPr lang="en-GB" sz="1200" dirty="0" err="1">
                          <a:solidFill>
                            <a:schemeClr val="tx1"/>
                          </a:solidFill>
                          <a:effectLst/>
                          <a:uFill>
                            <a:solidFill>
                              <a:srgbClr val="9A9A9A"/>
                            </a:solidFill>
                          </a:uFill>
                          <a:latin typeface="+mn-lt"/>
                          <a:ea typeface="Helvetica Light"/>
                          <a:cs typeface="Helvetica Light"/>
                          <a:sym typeface="Calibri"/>
                        </a:rPr>
                        <a:t>i</a:t>
                      </a:r>
                      <a:r>
                        <a:rPr lang="en-GB" sz="1200" dirty="0">
                          <a:solidFill>
                            <a:schemeClr val="tx1"/>
                          </a:solidFill>
                          <a:effectLst/>
                          <a:uFill>
                            <a:solidFill>
                              <a:srgbClr val="9A9A9A"/>
                            </a:solidFill>
                          </a:uFill>
                          <a:latin typeface="+mn-lt"/>
                          <a:ea typeface="Helvetica Light"/>
                          <a:cs typeface="Helvetica Light"/>
                          <a:sym typeface="Calibri"/>
                        </a:rPr>
                        <a:t> </a:t>
                      </a:r>
                      <a:r>
                        <a:rPr lang="en-GB" sz="1200" dirty="0" err="1">
                          <a:solidFill>
                            <a:schemeClr val="tx1"/>
                          </a:solidFill>
                          <a:effectLst/>
                          <a:uFill>
                            <a:solidFill>
                              <a:srgbClr val="9A9A9A"/>
                            </a:solidFill>
                          </a:uFill>
                          <a:latin typeface="+mn-lt"/>
                          <a:ea typeface="Helvetica Light"/>
                          <a:cs typeface="Helvetica Light"/>
                          <a:sym typeface="Calibri"/>
                        </a:rPr>
                        <a:t>raggi</a:t>
                      </a:r>
                      <a:r>
                        <a:rPr lang="en-GB" sz="1200" dirty="0">
                          <a:solidFill>
                            <a:schemeClr val="tx1"/>
                          </a:solidFill>
                          <a:effectLst/>
                          <a:uFill>
                            <a:solidFill>
                              <a:srgbClr val="9A9A9A"/>
                            </a:solidFill>
                          </a:uFill>
                          <a:latin typeface="+mn-lt"/>
                          <a:ea typeface="Helvetica Light"/>
                          <a:cs typeface="Helvetica Light"/>
                          <a:sym typeface="Calibri"/>
                        </a:rPr>
                        <a:t>-X </a:t>
                      </a:r>
                      <a:r>
                        <a:rPr lang="en-GB" sz="1200" dirty="0" err="1">
                          <a:solidFill>
                            <a:schemeClr val="tx1"/>
                          </a:solidFill>
                          <a:effectLst/>
                          <a:uFill>
                            <a:solidFill>
                              <a:srgbClr val="9A9A9A"/>
                            </a:solidFill>
                          </a:uFill>
                          <a:latin typeface="+mn-lt"/>
                          <a:ea typeface="Helvetica Light"/>
                          <a:cs typeface="Helvetica Light"/>
                          <a:sym typeface="Calibri"/>
                        </a:rPr>
                        <a:t>solari</a:t>
                      </a:r>
                      <a:r>
                        <a:rPr lang="en-GB" sz="1200" dirty="0">
                          <a:solidFill>
                            <a:schemeClr val="tx1"/>
                          </a:solidFill>
                          <a:effectLst/>
                          <a:uFill>
                            <a:solidFill>
                              <a:srgbClr val="9A9A9A"/>
                            </a:solidFill>
                          </a:uFill>
                          <a:latin typeface="+mn-lt"/>
                          <a:ea typeface="Helvetica Light"/>
                          <a:cs typeface="Helvetica Light"/>
                          <a:sym typeface="Calibri"/>
                        </a:rPr>
                        <a:t> e </a:t>
                      </a:r>
                      <a:r>
                        <a:rPr lang="en-GB" sz="1200" dirty="0" err="1">
                          <a:solidFill>
                            <a:schemeClr val="tx1"/>
                          </a:solidFill>
                          <a:effectLst/>
                          <a:uFill>
                            <a:solidFill>
                              <a:srgbClr val="9A9A9A"/>
                            </a:solidFill>
                          </a:uFill>
                          <a:latin typeface="+mn-lt"/>
                          <a:ea typeface="Helvetica Light"/>
                          <a:cs typeface="Helvetica Light"/>
                          <a:sym typeface="Calibri"/>
                        </a:rPr>
                        <a:t>altre</a:t>
                      </a:r>
                      <a:r>
                        <a:rPr lang="en-GB" sz="1200" dirty="0">
                          <a:solidFill>
                            <a:schemeClr val="tx1"/>
                          </a:solidFill>
                          <a:effectLst/>
                          <a:uFill>
                            <a:solidFill>
                              <a:srgbClr val="9A9A9A"/>
                            </a:solidFill>
                          </a:uFill>
                          <a:latin typeface="+mn-lt"/>
                          <a:ea typeface="Helvetica Light"/>
                          <a:cs typeface="Helvetica Light"/>
                          <a:sym typeface="Calibri"/>
                        </a:rPr>
                        <a:t> </a:t>
                      </a:r>
                      <a:r>
                        <a:rPr lang="en-GB" sz="1200" dirty="0" err="1">
                          <a:solidFill>
                            <a:schemeClr val="tx1"/>
                          </a:solidFill>
                          <a:effectLst/>
                          <a:uFill>
                            <a:solidFill>
                              <a:srgbClr val="9A9A9A"/>
                            </a:solidFill>
                          </a:uFill>
                          <a:latin typeface="+mn-lt"/>
                          <a:ea typeface="Helvetica Light"/>
                          <a:cs typeface="Helvetica Light"/>
                          <a:sym typeface="Calibri"/>
                        </a:rPr>
                        <a:t>particelle</a:t>
                      </a:r>
                      <a:r>
                        <a:rPr lang="en-GB" sz="1200" dirty="0">
                          <a:solidFill>
                            <a:schemeClr val="tx1"/>
                          </a:solidFill>
                          <a:effectLst/>
                          <a:uFill>
                            <a:solidFill>
                              <a:srgbClr val="9A9A9A"/>
                            </a:solidFill>
                          </a:uFill>
                          <a:latin typeface="+mn-lt"/>
                          <a:ea typeface="Helvetica Light"/>
                          <a:cs typeface="Helvetica Light"/>
                          <a:sym typeface="Calibri"/>
                        </a:rPr>
                        <a:t> ad </a:t>
                      </a:r>
                      <a:r>
                        <a:rPr lang="en-GB" sz="1200" dirty="0" err="1">
                          <a:solidFill>
                            <a:schemeClr val="tx1"/>
                          </a:solidFill>
                          <a:effectLst/>
                          <a:uFill>
                            <a:solidFill>
                              <a:srgbClr val="9A9A9A"/>
                            </a:solidFill>
                          </a:uFill>
                          <a:latin typeface="+mn-lt"/>
                          <a:ea typeface="Helvetica Light"/>
                          <a:cs typeface="Helvetica Light"/>
                          <a:sym typeface="Calibri"/>
                        </a:rPr>
                        <a:t>risoluzione</a:t>
                      </a:r>
                      <a:r>
                        <a:rPr lang="en-GB" sz="1200" dirty="0">
                          <a:solidFill>
                            <a:schemeClr val="tx1"/>
                          </a:solidFill>
                          <a:effectLst/>
                          <a:uFill>
                            <a:solidFill>
                              <a:srgbClr val="9A9A9A"/>
                            </a:solidFill>
                          </a:uFill>
                          <a:latin typeface="+mn-lt"/>
                          <a:ea typeface="Helvetica Light"/>
                          <a:cs typeface="Helvetica Light"/>
                          <a:sym typeface="Calibri"/>
                        </a:rPr>
                        <a:t> </a:t>
                      </a:r>
                      <a:r>
                        <a:rPr lang="en-GB" sz="1200" dirty="0" err="1">
                          <a:solidFill>
                            <a:schemeClr val="tx1"/>
                          </a:solidFill>
                          <a:effectLst/>
                          <a:uFill>
                            <a:solidFill>
                              <a:srgbClr val="9A9A9A"/>
                            </a:solidFill>
                          </a:uFill>
                          <a:latin typeface="+mn-lt"/>
                          <a:ea typeface="Helvetica Light"/>
                          <a:cs typeface="Helvetica Light"/>
                          <a:sym typeface="Calibri"/>
                        </a:rPr>
                        <a:t>temporale</a:t>
                      </a:r>
                      <a:endParaRPr lang="en-US" sz="1200" dirty="0">
                        <a:solidFill>
                          <a:schemeClr val="tx1"/>
                        </a:solidFill>
                        <a:latin typeface="+mn-lt"/>
                      </a:endParaRPr>
                    </a:p>
                  </a:txBody>
                  <a:tcPr marL="81390" marR="81390" marT="40695" marB="40695"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2" name="Segnaposto numero diapositiva 11">
            <a:extLst>
              <a:ext uri="{FF2B5EF4-FFF2-40B4-BE49-F238E27FC236}">
                <a16:creationId xmlns:a16="http://schemas.microsoft.com/office/drawing/2014/main" id="{60A37066-1A83-AFEC-3313-4A25FDF8B6CD}"/>
              </a:ext>
            </a:extLst>
          </p:cNvPr>
          <p:cNvSpPr>
            <a:spLocks noGrp="1"/>
          </p:cNvSpPr>
          <p:nvPr>
            <p:ph type="sldNum" sz="quarter" idx="12"/>
          </p:nvPr>
        </p:nvSpPr>
        <p:spPr/>
        <p:txBody>
          <a:bodyPr/>
          <a:lstStyle/>
          <a:p>
            <a:fld id="{A577F997-D6C4-4916-B237-5239F70F14EF}" type="slidenum">
              <a:rPr lang="it-IT" smtClean="0"/>
              <a:t>9</a:t>
            </a:fld>
            <a:endParaRPr lang="it-IT"/>
          </a:p>
        </p:txBody>
      </p:sp>
      <p:sp>
        <p:nvSpPr>
          <p:cNvPr id="3" name="CasellaDiTesto 2">
            <a:extLst>
              <a:ext uri="{FF2B5EF4-FFF2-40B4-BE49-F238E27FC236}">
                <a16:creationId xmlns:a16="http://schemas.microsoft.com/office/drawing/2014/main" id="{0C25957C-160B-93E6-9E31-0C9B0E3A1D12}"/>
              </a:ext>
            </a:extLst>
          </p:cNvPr>
          <p:cNvSpPr txBox="1"/>
          <p:nvPr/>
        </p:nvSpPr>
        <p:spPr>
          <a:xfrm>
            <a:off x="8773053" y="6475109"/>
            <a:ext cx="2888227" cy="369332"/>
          </a:xfrm>
          <a:prstGeom prst="rect">
            <a:avLst/>
          </a:prstGeom>
          <a:solidFill>
            <a:schemeClr val="tx1"/>
          </a:solidFill>
        </p:spPr>
        <p:txBody>
          <a:bodyPr wrap="none" rtlCol="0">
            <a:spAutoFit/>
          </a:bodyPr>
          <a:lstStyle/>
          <a:p>
            <a:pPr algn="ctr"/>
            <a:r>
              <a:rPr lang="it-IT" i="1" dirty="0">
                <a:solidFill>
                  <a:schemeClr val="bg1"/>
                </a:solidFill>
              </a:rPr>
              <a:t>Valentina Galluzzi, INAF-IAPS</a:t>
            </a:r>
            <a:endParaRPr lang="en-US" i="1" dirty="0">
              <a:solidFill>
                <a:schemeClr val="bg1"/>
              </a:solidFill>
            </a:endParaRPr>
          </a:p>
        </p:txBody>
      </p:sp>
    </p:spTree>
    <p:extLst>
      <p:ext uri="{BB962C8B-B14F-4D97-AF65-F5344CB8AC3E}">
        <p14:creationId xmlns:p14="http://schemas.microsoft.com/office/powerpoint/2010/main" val="8459277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piColombo">
      <a:majorFont>
        <a:latin typeface="Agency FB"/>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7719</Words>
  <Application>Microsoft Office PowerPoint</Application>
  <PresentationFormat>Widescreen</PresentationFormat>
  <Paragraphs>691</Paragraphs>
  <Slides>50</Slides>
  <Notes>11</Notes>
  <HiddenSlides>0</HiddenSlides>
  <MMClips>1</MMClips>
  <ScaleCrop>false</ScaleCrop>
  <HeadingPairs>
    <vt:vector size="6" baseType="variant">
      <vt:variant>
        <vt:lpstr>Caratteri utilizzati</vt:lpstr>
      </vt:variant>
      <vt:variant>
        <vt:i4>15</vt:i4>
      </vt:variant>
      <vt:variant>
        <vt:lpstr>Tema</vt:lpstr>
      </vt:variant>
      <vt:variant>
        <vt:i4>3</vt:i4>
      </vt:variant>
      <vt:variant>
        <vt:lpstr>Titoli diapositive</vt:lpstr>
      </vt:variant>
      <vt:variant>
        <vt:i4>50</vt:i4>
      </vt:variant>
    </vt:vector>
  </HeadingPairs>
  <TitlesOfParts>
    <vt:vector size="68" baseType="lpstr">
      <vt:lpstr>FangSong</vt:lpstr>
      <vt:lpstr>Abadi</vt:lpstr>
      <vt:lpstr>Agency FB</vt:lpstr>
      <vt:lpstr>Aptos</vt:lpstr>
      <vt:lpstr>Aptos Display</vt:lpstr>
      <vt:lpstr>Arial</vt:lpstr>
      <vt:lpstr>Calibri</vt:lpstr>
      <vt:lpstr>Cambria Math</vt:lpstr>
      <vt:lpstr>DejaVu Sans</vt:lpstr>
      <vt:lpstr>Helvetica</vt:lpstr>
      <vt:lpstr>Symbol</vt:lpstr>
      <vt:lpstr>Times New Roman</vt:lpstr>
      <vt:lpstr>Titillium</vt:lpstr>
      <vt:lpstr>Titillium Bd</vt:lpstr>
      <vt:lpstr>Wingdings</vt:lpstr>
      <vt:lpstr>Tema di Office</vt:lpstr>
      <vt:lpstr>Personalizza struttura</vt:lpstr>
      <vt:lpstr>Simple Light</vt:lpstr>
      <vt:lpstr>INAF-RSN3 Sole e Sistema Solare</vt:lpstr>
      <vt:lpstr>Presentazione standard di PowerPoint</vt:lpstr>
      <vt:lpstr>Presentazione standard di PowerPoint</vt:lpstr>
      <vt:lpstr>Presentazione standard di PowerPoint</vt:lpstr>
      <vt:lpstr>Presentazione standard di PowerPoint</vt:lpstr>
      <vt:lpstr>µ-SAND (PRIN MUR 2022: PI E. Palomba) Origine ed evoluzione dei pianeti, satelliti e piccoli corpi</vt:lpstr>
      <vt:lpstr>La Geologia Planetaria chiave per comprendere l’evoluzione dei mondi solidi</vt:lpstr>
      <vt:lpstr>Presentazione standard di PowerPoint</vt:lpstr>
      <vt:lpstr>BepiColombo/MPO Instruments</vt:lpstr>
      <vt:lpstr>Presentazione standard di PowerPoint</vt:lpstr>
      <vt:lpstr>Presentazione standard di PowerPoint</vt:lpstr>
      <vt:lpstr>Presentazione standard di PowerPoint</vt:lpstr>
      <vt:lpstr>Presentazione standard di PowerPoint</vt:lpstr>
      <vt:lpstr>Presentazione standard di PowerPoint</vt:lpstr>
      <vt:lpstr>DEC &amp; MOVIDA (P.I. E. Palomba) Origine ed evoluzione dei pianeti, satelliti e piccoli corpi</vt:lpstr>
      <vt:lpstr>Presentazione standard di PowerPoint</vt:lpstr>
      <vt:lpstr>Presentazione standard di PowerPoint</vt:lpstr>
      <vt:lpstr>Prospect  Payload-ESA</vt:lpstr>
      <vt:lpstr>Spettrometro LUMISS (ESA) per applicazioni lunari</vt:lpstr>
      <vt:lpstr>Spettrometro MoonIS per la missione Rashid-3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HAYABUSA 2 (P.I. Ernesto Palomba) Origine ed evoluzione dei pianeti, satelliti e piccoli corpi</vt:lpstr>
      <vt:lpstr>Presentazione standard di PowerPoint</vt:lpstr>
      <vt:lpstr>RAMSES ESA Mission  Origine ed evoluzione dei pianeti, satelliti e piccoli corpi</vt:lpstr>
      <vt:lpstr>Presentazione standard di PowerPoint</vt:lpstr>
      <vt:lpstr>   DESTINY + (PRIN INAF: PI. Ernesto Palomba) Origine ed evoluzione dei pianeti, satelliti e piccoli corpi</vt:lpstr>
      <vt:lpstr>Presentazione standard di PowerPoint</vt:lpstr>
      <vt:lpstr>Partecipazione a proposte di missione future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Partecipazione a proposte di missione future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E.M.Epifani</dc:creator>
  <cp:lastModifiedBy>E.M.Epifani</cp:lastModifiedBy>
  <cp:revision>150</cp:revision>
  <dcterms:created xsi:type="dcterms:W3CDTF">2025-11-04T09:49:37Z</dcterms:created>
  <dcterms:modified xsi:type="dcterms:W3CDTF">2025-11-11T08:17:29Z</dcterms:modified>
</cp:coreProperties>
</file>