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_rels/presentation.xml.rels" ContentType="application/vnd.openxmlformats-package.relationships+xml"/>
  <Override PartName="/ppt/media/image29.png" ContentType="image/png"/>
  <Override PartName="/ppt/media/image27.png" ContentType="image/png"/>
  <Override PartName="/ppt/media/image7.png" ContentType="image/png"/>
  <Override PartName="/ppt/media/image16.png" ContentType="image/png"/>
  <Override PartName="/ppt/media/image11.png" ContentType="image/png"/>
  <Override PartName="/ppt/media/image2.png" ContentType="image/png"/>
  <Override PartName="/ppt/media/image28.png" ContentType="image/png"/>
  <Override PartName="/ppt/media/image8.jpeg" ContentType="image/jpeg"/>
  <Override PartName="/ppt/media/image30.png" ContentType="image/png"/>
  <Override PartName="/ppt/media/image1.png" ContentType="image/png"/>
  <Override PartName="/ppt/media/image6.jpeg" ContentType="image/jpeg"/>
  <Override PartName="/ppt/media/image10.png" ContentType="image/png"/>
  <Override PartName="/ppt/media/image12.png" ContentType="image/png"/>
  <Override PartName="/ppt/media/image3.png" ContentType="image/png"/>
  <Override PartName="/ppt/media/image31.png" ContentType="image/png"/>
  <Override PartName="/ppt/media/image13.png" ContentType="image/png"/>
  <Override PartName="/ppt/media/image4.png" ContentType="image/png"/>
  <Override PartName="/ppt/media/image9.png" ContentType="image/png"/>
  <Override PartName="/ppt/media/image20.png" ContentType="image/png"/>
  <Override PartName="/ppt/media/image5.jpeg" ContentType="image/jpeg"/>
  <Override PartName="/ppt/media/image14.png" ContentType="image/png"/>
  <Override PartName="/ppt/media/image17.png" ContentType="image/png"/>
  <Override PartName="/ppt/media/image18.gif" ContentType="image/gif"/>
  <Override PartName="/ppt/media/image23.png" ContentType="image/png"/>
  <Override PartName="/ppt/media/image19.png" ContentType="image/png"/>
  <Override PartName="/ppt/media/image21.png" ContentType="image/png"/>
  <Override PartName="/ppt/media/image15.png" ContentType="image/png"/>
  <Override PartName="/ppt/media/image22.gif" ContentType="image/gif"/>
  <Override PartName="/ppt/media/image25.png" ContentType="image/png"/>
  <Override PartName="/ppt/media/image24.png" ContentType="image/png"/>
  <Override PartName="/ppt/media/image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4D2E9E-F624-49FB-A110-69087243BF8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BD318C7-961E-488D-B03B-FC56532003F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A41C20-033E-46DE-AE8E-B6685F68A0DD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6340465-B876-434F-ADE6-7BF9704AB0E2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8.jpeg"/><Relationship Id="rId10" Type="http://schemas.openxmlformats.org/officeDocument/2006/relationships/image" Target="../media/image8.jpeg"/><Relationship Id="rId11" Type="http://schemas.openxmlformats.org/officeDocument/2006/relationships/image" Target="../media/image8.jpe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gif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" descr=""/>
          <p:cNvPicPr/>
          <p:nvPr/>
        </p:nvPicPr>
        <p:blipFill>
          <a:blip r:embed="rId1"/>
          <a:stretch/>
        </p:blipFill>
        <p:spPr>
          <a:xfrm>
            <a:off x="0" y="36000"/>
            <a:ext cx="10094040" cy="5653800"/>
          </a:xfrm>
          <a:prstGeom prst="rect">
            <a:avLst/>
          </a:prstGeom>
          <a:ln w="0">
            <a:noFill/>
          </a:ln>
        </p:spPr>
      </p:pic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679680"/>
            <a:ext cx="9071280" cy="16232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800" spc="-1" strike="noStrike">
                <a:ln>
                  <a:solidFill>
                    <a:srgbClr val="7b3d00"/>
                  </a:solidFill>
                </a:ln>
                <a:solidFill>
                  <a:srgbClr val="ffffff"/>
                </a:solidFill>
                <a:latin typeface="LM Roman 10"/>
              </a:rPr>
              <a:t>Giants in the Cradle – Part 2</a:t>
            </a:r>
            <a:br>
              <a:rPr sz="3800"/>
            </a:br>
            <a:r>
              <a:rPr b="0" lang="en-US" sz="2600" spc="-1" strike="noStrike">
                <a:ln>
                  <a:solidFill>
                    <a:srgbClr val="7b3d00"/>
                  </a:solidFill>
                </a:ln>
                <a:solidFill>
                  <a:srgbClr val="ffffff"/>
                </a:solidFill>
                <a:latin typeface="LM Roman 10"/>
              </a:rPr>
              <a:t>Exploring how forming giant planets alter the composition</a:t>
            </a:r>
            <a:br>
              <a:rPr sz="2600"/>
            </a:br>
            <a:r>
              <a:rPr b="0" lang="en-US" sz="2600" spc="-1" strike="noStrike">
                <a:ln>
                  <a:solidFill>
                    <a:srgbClr val="7b3d00"/>
                  </a:solidFill>
                </a:ln>
                <a:solidFill>
                  <a:srgbClr val="ffffff"/>
                </a:solidFill>
                <a:latin typeface="LM Roman 10"/>
              </a:rPr>
              <a:t> of inner planets with HD163296</a:t>
            </a:r>
            <a:endParaRPr b="0" lang="en-US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529560" y="2510280"/>
            <a:ext cx="9071280" cy="2557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dbb6"/>
                </a:solidFill>
                <a:latin typeface="LM Roman 10"/>
                <a:ea typeface="Noto Sans CJK SC"/>
              </a:rPr>
              <a:t>Danae Polychroni</a:t>
            </a:r>
            <a:r>
              <a:rPr b="0" lang="en-US" sz="2400" spc="-1" strike="noStrike" baseline="33000">
                <a:solidFill>
                  <a:srgbClr val="ffdbb6"/>
                </a:solidFill>
                <a:latin typeface="LM Roman 10"/>
                <a:ea typeface="Noto Sans CJK SC"/>
              </a:rPr>
              <a:t>1,2</a:t>
            </a:r>
            <a:r>
              <a:rPr b="0" lang="en-US" sz="2400" spc="-1" strike="noStrike">
                <a:solidFill>
                  <a:srgbClr val="ffdbb6"/>
                </a:solidFill>
                <a:latin typeface="LM Roman 10"/>
                <a:ea typeface="Noto Sans CJK SC"/>
              </a:rPr>
              <a:t>, Diego Turrini</a:t>
            </a:r>
            <a:r>
              <a:rPr b="0" lang="en-US" sz="2400" spc="-1" strike="noStrike" baseline="33000">
                <a:solidFill>
                  <a:srgbClr val="ffdbb6"/>
                </a:solidFill>
                <a:latin typeface="LM Roman 10"/>
                <a:ea typeface="Noto Sans CJK SC"/>
              </a:rPr>
              <a:t>1,2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S. Ivanovski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3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F. Marzari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4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L. Testi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5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R. Politi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6,3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A. Sozzetti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1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J.M. Trigo-Rodriguez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7,8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S. Desidera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9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M.N. Drozdovskaya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10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S. Fonte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S. Molinari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L. Naponiello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1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E. Pacetti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E. Schisano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P. Simonetti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3,2</a:t>
            </a:r>
            <a:r>
              <a:rPr b="0" lang="en-US" sz="20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, M. Zusi</a:t>
            </a:r>
            <a:r>
              <a:rPr b="0" lang="en-US" sz="20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1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INAF-OATo;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2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ICSC;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3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INAF-OATs;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4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U. Padova;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5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U. Bologna;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6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INAF-IAPS;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7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ICE-CSIC;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8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IEEC;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9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INAF-OAPd; </a:t>
            </a:r>
            <a:r>
              <a:rPr b="0" lang="en-US" sz="1600" spc="-1" strike="noStrike" baseline="33000">
                <a:solidFill>
                  <a:srgbClr val="dee6ef"/>
                </a:solidFill>
                <a:latin typeface="LM Roman 10"/>
                <a:ea typeface="Noto Sans CJK SC"/>
              </a:rPr>
              <a:t>10</a:t>
            </a:r>
            <a:r>
              <a:rPr b="0" lang="en-US" sz="1600" spc="-1" strike="noStrike">
                <a:solidFill>
                  <a:srgbClr val="dee6ef"/>
                </a:solidFill>
                <a:latin typeface="LM Roman 10"/>
                <a:ea typeface="Noto Sans CJK SC"/>
              </a:rPr>
              <a:t>PMOD/WRC</a:t>
            </a:r>
            <a:endParaRPr b="0" lang="en-US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"/>
          <p:cNvSpPr/>
          <p:nvPr/>
        </p:nvSpPr>
        <p:spPr>
          <a:xfrm>
            <a:off x="0" y="0"/>
            <a:ext cx="10058040" cy="5216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18" name="" descr=""/>
          <p:cNvPicPr/>
          <p:nvPr/>
        </p:nvPicPr>
        <p:blipFill>
          <a:blip r:embed="rId2"/>
          <a:stretch/>
        </p:blipFill>
        <p:spPr>
          <a:xfrm>
            <a:off x="4154040" y="36000"/>
            <a:ext cx="464400" cy="420840"/>
          </a:xfrm>
          <a:prstGeom prst="rect">
            <a:avLst/>
          </a:prstGeom>
          <a:ln w="0">
            <a:noFill/>
          </a:ln>
        </p:spPr>
      </p:pic>
      <p:pic>
        <p:nvPicPr>
          <p:cNvPr id="19" name="" descr=""/>
          <p:cNvPicPr/>
          <p:nvPr/>
        </p:nvPicPr>
        <p:blipFill>
          <a:blip r:embed="rId3"/>
          <a:stretch/>
        </p:blipFill>
        <p:spPr>
          <a:xfrm>
            <a:off x="954720" y="70560"/>
            <a:ext cx="1174320" cy="386280"/>
          </a:xfrm>
          <a:prstGeom prst="rect">
            <a:avLst/>
          </a:prstGeom>
          <a:ln w="0">
            <a:noFill/>
          </a:ln>
        </p:spPr>
      </p:pic>
      <p:pic>
        <p:nvPicPr>
          <p:cNvPr id="20" name="" descr=""/>
          <p:cNvPicPr/>
          <p:nvPr/>
        </p:nvPicPr>
        <p:blipFill>
          <a:blip r:embed="rId4"/>
          <a:srcRect l="0" t="0" r="0" b="216"/>
          <a:stretch/>
        </p:blipFill>
        <p:spPr>
          <a:xfrm>
            <a:off x="108000" y="72000"/>
            <a:ext cx="878040" cy="384480"/>
          </a:xfrm>
          <a:prstGeom prst="rect">
            <a:avLst/>
          </a:prstGeom>
          <a:ln w="0">
            <a:noFill/>
          </a:ln>
        </p:spPr>
      </p:pic>
      <p:pic>
        <p:nvPicPr>
          <p:cNvPr id="21" name="" descr=""/>
          <p:cNvPicPr/>
          <p:nvPr/>
        </p:nvPicPr>
        <p:blipFill>
          <a:blip r:embed="rId5"/>
          <a:stretch/>
        </p:blipFill>
        <p:spPr>
          <a:xfrm>
            <a:off x="5452200" y="70560"/>
            <a:ext cx="386280" cy="386280"/>
          </a:xfrm>
          <a:prstGeom prst="rect">
            <a:avLst/>
          </a:prstGeom>
          <a:ln w="0">
            <a:noFill/>
          </a:ln>
        </p:spPr>
      </p:pic>
      <p:pic>
        <p:nvPicPr>
          <p:cNvPr id="22" name="" descr=""/>
          <p:cNvPicPr/>
          <p:nvPr/>
        </p:nvPicPr>
        <p:blipFill>
          <a:blip r:embed="rId6"/>
          <a:stretch/>
        </p:blipFill>
        <p:spPr>
          <a:xfrm>
            <a:off x="3765600" y="73080"/>
            <a:ext cx="383760" cy="383760"/>
          </a:xfrm>
          <a:prstGeom prst="rect">
            <a:avLst/>
          </a:prstGeom>
          <a:ln w="9360">
            <a:solidFill>
              <a:srgbClr val="3465a4"/>
            </a:solidFill>
            <a:round/>
          </a:ln>
        </p:spPr>
      </p:pic>
      <p:pic>
        <p:nvPicPr>
          <p:cNvPr id="23" name="" descr=""/>
          <p:cNvPicPr/>
          <p:nvPr/>
        </p:nvPicPr>
        <p:blipFill>
          <a:blip r:embed="rId7"/>
          <a:srcRect l="13323" t="13323" r="13352" b="20013"/>
          <a:stretch/>
        </p:blipFill>
        <p:spPr>
          <a:xfrm>
            <a:off x="4810680" y="36000"/>
            <a:ext cx="458640" cy="420840"/>
          </a:xfrm>
          <a:prstGeom prst="rect">
            <a:avLst/>
          </a:prstGeom>
          <a:ln w="0">
            <a:noFill/>
          </a:ln>
        </p:spPr>
      </p:pic>
      <p:grpSp>
        <p:nvGrpSpPr>
          <p:cNvPr id="24" name=""/>
          <p:cNvGrpSpPr/>
          <p:nvPr/>
        </p:nvGrpSpPr>
        <p:grpSpPr>
          <a:xfrm>
            <a:off x="2129400" y="72000"/>
            <a:ext cx="1599840" cy="384840"/>
            <a:chOff x="2129400" y="72000"/>
            <a:chExt cx="1599840" cy="384840"/>
          </a:xfrm>
        </p:grpSpPr>
        <p:pic>
          <p:nvPicPr>
            <p:cNvPr id="25" name="Google Shape;56;p14" descr=""/>
            <p:cNvPicPr/>
            <p:nvPr/>
          </p:nvPicPr>
          <p:blipFill>
            <a:blip r:embed="rId8"/>
            <a:srcRect l="54530" t="15882" r="27274" b="13992"/>
            <a:stretch/>
          </p:blipFill>
          <p:spPr>
            <a:xfrm>
              <a:off x="2129400" y="237240"/>
              <a:ext cx="824040" cy="219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" name="Google Shape;56;p 3" descr=""/>
            <p:cNvPicPr/>
            <p:nvPr/>
          </p:nvPicPr>
          <p:blipFill>
            <a:blip r:embed="rId9"/>
            <a:srcRect l="81797" t="15882" r="3033" b="13992"/>
            <a:stretch/>
          </p:blipFill>
          <p:spPr>
            <a:xfrm>
              <a:off x="2929680" y="237240"/>
              <a:ext cx="799560" cy="219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" name="Google Shape;56;p 1" descr=""/>
            <p:cNvPicPr/>
            <p:nvPr/>
          </p:nvPicPr>
          <p:blipFill>
            <a:blip r:embed="rId10"/>
            <a:srcRect l="30291" t="15882" r="54541" b="17461"/>
            <a:stretch/>
          </p:blipFill>
          <p:spPr>
            <a:xfrm>
              <a:off x="2929680" y="72000"/>
              <a:ext cx="799560" cy="208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" name="Google Shape;56;p 2" descr=""/>
            <p:cNvPicPr/>
            <p:nvPr/>
          </p:nvPicPr>
          <p:blipFill>
            <a:blip r:embed="rId11"/>
            <a:srcRect l="3030" t="15882" r="81803" b="17461"/>
            <a:stretch/>
          </p:blipFill>
          <p:spPr>
            <a:xfrm>
              <a:off x="2129400" y="72000"/>
              <a:ext cx="799920" cy="208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9" name="Picture 4" descr="Logo&#10;&#10;Description automatically generated"/>
          <p:cNvPicPr/>
          <p:nvPr/>
        </p:nvPicPr>
        <p:blipFill>
          <a:blip r:embed="rId12"/>
          <a:stretch/>
        </p:blipFill>
        <p:spPr>
          <a:xfrm>
            <a:off x="6337080" y="78480"/>
            <a:ext cx="424440" cy="378360"/>
          </a:xfrm>
          <a:prstGeom prst="rect">
            <a:avLst/>
          </a:prstGeom>
          <a:ln w="0">
            <a:noFill/>
          </a:ln>
        </p:spPr>
      </p:pic>
      <p:sp>
        <p:nvSpPr>
          <p:cNvPr id="30" name=""/>
          <p:cNvSpPr/>
          <p:nvPr/>
        </p:nvSpPr>
        <p:spPr>
          <a:xfrm>
            <a:off x="530640" y="5378400"/>
            <a:ext cx="901836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On the Shoulders of Giants                            Archivio di Stato, Torino, 24/03/2025                                                    1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" name="" descr=""/>
          <p:cNvPicPr/>
          <p:nvPr/>
        </p:nvPicPr>
        <p:blipFill>
          <a:blip r:embed="rId13"/>
          <a:stretch/>
        </p:blipFill>
        <p:spPr>
          <a:xfrm>
            <a:off x="5905080" y="65880"/>
            <a:ext cx="390960" cy="390960"/>
          </a:xfrm>
          <a:prstGeom prst="rect">
            <a:avLst/>
          </a:prstGeom>
          <a:ln w="0">
            <a:noFill/>
          </a:ln>
        </p:spPr>
      </p:pic>
      <p:pic>
        <p:nvPicPr>
          <p:cNvPr id="32" name="" descr=""/>
          <p:cNvPicPr/>
          <p:nvPr/>
        </p:nvPicPr>
        <p:blipFill>
          <a:blip r:embed="rId14"/>
          <a:stretch/>
        </p:blipFill>
        <p:spPr>
          <a:xfrm>
            <a:off x="9372600" y="0"/>
            <a:ext cx="701280" cy="70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"/>
          <p:cNvSpPr/>
          <p:nvPr/>
        </p:nvSpPr>
        <p:spPr>
          <a:xfrm>
            <a:off x="0" y="0"/>
            <a:ext cx="10079640" cy="9140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1096560" y="806400"/>
            <a:ext cx="7886520" cy="4506480"/>
          </a:xfrm>
          <a:prstGeom prst="rect">
            <a:avLst/>
          </a:prstGeom>
          <a:ln w="0">
            <a:noFill/>
          </a:ln>
        </p:spPr>
      </p:pic>
      <p:sp>
        <p:nvSpPr>
          <p:cNvPr id="82" name=""/>
          <p:cNvSpPr/>
          <p:nvPr/>
        </p:nvSpPr>
        <p:spPr>
          <a:xfrm>
            <a:off x="58356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8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"/>
          <p:cNvSpPr/>
          <p:nvPr/>
        </p:nvSpPr>
        <p:spPr>
          <a:xfrm>
            <a:off x="38520" y="49320"/>
            <a:ext cx="293292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Simulation time!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-4680" y="1683360"/>
            <a:ext cx="10079280" cy="2519280"/>
          </a:xfrm>
          <a:prstGeom prst="rect">
            <a:avLst/>
          </a:prstGeom>
          <a:ln w="0">
            <a:noFill/>
          </a:ln>
        </p:spPr>
      </p:pic>
      <p:sp>
        <p:nvSpPr>
          <p:cNvPr id="85" name=""/>
          <p:cNvSpPr/>
          <p:nvPr/>
        </p:nvSpPr>
        <p:spPr>
          <a:xfrm>
            <a:off x="38880" y="48960"/>
            <a:ext cx="590436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Compositional remixing of the disc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58392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9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4343400" y="1204920"/>
            <a:ext cx="5486040" cy="3679920"/>
          </a:xfrm>
          <a:prstGeom prst="rect">
            <a:avLst/>
          </a:prstGeom>
          <a:ln w="0">
            <a:noFill/>
          </a:ln>
        </p:spPr>
      </p:pic>
      <p:sp>
        <p:nvSpPr>
          <p:cNvPr id="88" name=""/>
          <p:cNvSpPr/>
          <p:nvPr/>
        </p:nvSpPr>
        <p:spPr>
          <a:xfrm>
            <a:off x="38880" y="48960"/>
            <a:ext cx="544716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Transfer efficiency of the 4 discs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"/>
          <p:cNvSpPr/>
          <p:nvPr/>
        </p:nvSpPr>
        <p:spPr>
          <a:xfrm>
            <a:off x="217800" y="1396800"/>
            <a:ext cx="3896640" cy="404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3faf46"/>
                </a:solidFill>
                <a:latin typeface="LM Roman 10"/>
              </a:rPr>
              <a:t>Increasing planet mass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allows for higher delivery of planetesimals </a:t>
            </a:r>
            <a:r>
              <a:rPr b="0" lang="en-US" sz="2000" spc="-1" strike="noStrike">
                <a:solidFill>
                  <a:srgbClr val="3faf46"/>
                </a:solidFill>
                <a:latin typeface="LM Roman 10"/>
              </a:rPr>
              <a:t>closer to the star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6d6d"/>
                </a:solidFill>
                <a:latin typeface="LM Roman 10"/>
              </a:rPr>
              <a:t>Increasing disk mass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allows for higher mass transport at the </a:t>
            </a:r>
            <a:r>
              <a:rPr b="0" lang="en-US" sz="2000" spc="-1" strike="noStrike">
                <a:solidFill>
                  <a:srgbClr val="ff7b59"/>
                </a:solidFill>
                <a:latin typeface="LM Roman 10"/>
              </a:rPr>
              <a:t>transition region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between inner and outer disc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58392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10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-17280" y="1009440"/>
            <a:ext cx="10079280" cy="4030920"/>
          </a:xfrm>
          <a:prstGeom prst="rect">
            <a:avLst/>
          </a:prstGeom>
          <a:ln w="0">
            <a:noFill/>
          </a:ln>
        </p:spPr>
      </p:pic>
      <p:sp>
        <p:nvSpPr>
          <p:cNvPr id="92" name=""/>
          <p:cNvSpPr/>
          <p:nvPr/>
        </p:nvSpPr>
        <p:spPr>
          <a:xfrm>
            <a:off x="38880" y="48960"/>
            <a:ext cx="6590160" cy="56448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Contamination of possible inner planets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>
            <a:off x="58392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11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"/>
          <p:cNvGrpSpPr/>
          <p:nvPr/>
        </p:nvGrpSpPr>
        <p:grpSpPr>
          <a:xfrm>
            <a:off x="1600200" y="1357920"/>
            <a:ext cx="7126200" cy="3086640"/>
            <a:chOff x="1600200" y="1357920"/>
            <a:chExt cx="7126200" cy="3086640"/>
          </a:xfrm>
        </p:grpSpPr>
        <p:pic>
          <p:nvPicPr>
            <p:cNvPr id="95" name="" descr=""/>
            <p:cNvPicPr/>
            <p:nvPr/>
          </p:nvPicPr>
          <p:blipFill>
            <a:blip r:embed="rId1"/>
            <a:stretch/>
          </p:blipFill>
          <p:spPr>
            <a:xfrm>
              <a:off x="1600200" y="2057400"/>
              <a:ext cx="7126200" cy="2387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" name=""/>
            <p:cNvSpPr/>
            <p:nvPr/>
          </p:nvSpPr>
          <p:spPr>
            <a:xfrm>
              <a:off x="3259800" y="2286000"/>
              <a:ext cx="590400" cy="36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360" rIns="108360" tIns="-63360" bIns="-63360" anchor="ctr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97" name=""/>
            <p:cNvSpPr/>
            <p:nvPr/>
          </p:nvSpPr>
          <p:spPr>
            <a:xfrm rot="19879200">
              <a:off x="3320280" y="1612440"/>
              <a:ext cx="1142640" cy="31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ff0000"/>
                  </a:solidFill>
                  <a:latin typeface="Arial"/>
                </a:rPr>
                <a:t>elements</a:t>
              </a:r>
              <a:endParaRPr b="0" lang="en-US" sz="16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8" name=""/>
            <p:cNvSpPr/>
            <p:nvPr/>
          </p:nvSpPr>
          <p:spPr>
            <a:xfrm rot="19969200">
              <a:off x="3379680" y="1587240"/>
              <a:ext cx="914040" cy="456840"/>
            </a:xfrm>
            <a:prstGeom prst="ellipse">
              <a:avLst/>
            </a:prstGeom>
            <a:noFill/>
            <a:ln w="18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54000" bIns="54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99" name=""/>
          <p:cNvSpPr/>
          <p:nvPr/>
        </p:nvSpPr>
        <p:spPr>
          <a:xfrm>
            <a:off x="38880" y="48960"/>
            <a:ext cx="7047360" cy="56448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Collisional enrichment of the outer planets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58392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12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5184360" y="3224880"/>
            <a:ext cx="4791240" cy="245952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228600" y="763200"/>
            <a:ext cx="4787640" cy="246132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tretch/>
        </p:blipFill>
        <p:spPr>
          <a:xfrm>
            <a:off x="217800" y="3178440"/>
            <a:ext cx="4791240" cy="2468520"/>
          </a:xfrm>
          <a:prstGeom prst="rect">
            <a:avLst/>
          </a:prstGeom>
          <a:ln w="0">
            <a:noFill/>
          </a:ln>
        </p:spPr>
      </p:pic>
      <p:pic>
        <p:nvPicPr>
          <p:cNvPr id="104" name="" descr=""/>
          <p:cNvPicPr/>
          <p:nvPr/>
        </p:nvPicPr>
        <p:blipFill>
          <a:blip r:embed="rId4"/>
          <a:stretch/>
        </p:blipFill>
        <p:spPr>
          <a:xfrm>
            <a:off x="5166720" y="767520"/>
            <a:ext cx="4800240" cy="2468520"/>
          </a:xfrm>
          <a:prstGeom prst="rect">
            <a:avLst/>
          </a:prstGeom>
          <a:ln w="0">
            <a:noFill/>
          </a:ln>
        </p:spPr>
      </p:pic>
      <p:sp>
        <p:nvSpPr>
          <p:cNvPr id="105" name=""/>
          <p:cNvSpPr/>
          <p:nvPr/>
        </p:nvSpPr>
        <p:spPr>
          <a:xfrm>
            <a:off x="38880" y="48960"/>
            <a:ext cx="7047360" cy="5425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Kuiper belt analogs &amp; interstellar objects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5184360" y="3224880"/>
            <a:ext cx="4791240" cy="245952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228600" y="763200"/>
            <a:ext cx="4787640" cy="246132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217800" y="3214440"/>
            <a:ext cx="4791240" cy="2468520"/>
          </a:xfrm>
          <a:prstGeom prst="rect">
            <a:avLst/>
          </a:prstGeom>
          <a:ln w="0">
            <a:noFill/>
          </a:ln>
        </p:spPr>
      </p:pic>
      <p:pic>
        <p:nvPicPr>
          <p:cNvPr id="109" name="" descr=""/>
          <p:cNvPicPr/>
          <p:nvPr/>
        </p:nvPicPr>
        <p:blipFill>
          <a:blip r:embed="rId4"/>
          <a:stretch/>
        </p:blipFill>
        <p:spPr>
          <a:xfrm>
            <a:off x="5167080" y="767520"/>
            <a:ext cx="4800240" cy="2468520"/>
          </a:xfrm>
          <a:prstGeom prst="rect">
            <a:avLst/>
          </a:prstGeom>
          <a:ln w="0">
            <a:noFill/>
          </a:ln>
        </p:spPr>
      </p:pic>
      <p:sp>
        <p:nvSpPr>
          <p:cNvPr id="110" name=""/>
          <p:cNvSpPr/>
          <p:nvPr/>
        </p:nvSpPr>
        <p:spPr>
          <a:xfrm>
            <a:off x="228600" y="763200"/>
            <a:ext cx="9747000" cy="4921200"/>
          </a:xfrm>
          <a:prstGeom prst="rect">
            <a:avLst/>
          </a:prstGeom>
          <a:solidFill>
            <a:srgbClr val="eeeeee">
              <a:alpha val="52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5"/>
          <a:srcRect l="0" t="38539" r="0" b="0"/>
          <a:stretch/>
        </p:blipFill>
        <p:spPr>
          <a:xfrm>
            <a:off x="2214000" y="2383200"/>
            <a:ext cx="6211800" cy="1456920"/>
          </a:xfrm>
          <a:prstGeom prst="rect">
            <a:avLst/>
          </a:prstGeom>
          <a:ln w="0">
            <a:noFill/>
          </a:ln>
        </p:spPr>
      </p:pic>
      <p:sp>
        <p:nvSpPr>
          <p:cNvPr id="112" name=""/>
          <p:cNvSpPr/>
          <p:nvPr/>
        </p:nvSpPr>
        <p:spPr>
          <a:xfrm>
            <a:off x="39240" y="48960"/>
            <a:ext cx="7047360" cy="5425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Kuiper belt analogs &amp; interstellar objects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5184360" y="3224880"/>
            <a:ext cx="4791240" cy="245952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228600" y="763200"/>
            <a:ext cx="4787640" cy="2461320"/>
          </a:xfrm>
          <a:prstGeom prst="rect">
            <a:avLst/>
          </a:prstGeom>
          <a:ln w="0">
            <a:noFill/>
          </a:ln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217800" y="3214440"/>
            <a:ext cx="4791240" cy="2468520"/>
          </a:xfrm>
          <a:prstGeom prst="rect">
            <a:avLst/>
          </a:prstGeom>
          <a:ln w="0">
            <a:noFill/>
          </a:ln>
        </p:spPr>
      </p:pic>
      <p:pic>
        <p:nvPicPr>
          <p:cNvPr id="116" name="" descr=""/>
          <p:cNvPicPr/>
          <p:nvPr/>
        </p:nvPicPr>
        <p:blipFill>
          <a:blip r:embed="rId4"/>
          <a:stretch/>
        </p:blipFill>
        <p:spPr>
          <a:xfrm>
            <a:off x="5167080" y="767520"/>
            <a:ext cx="4800240" cy="2468520"/>
          </a:xfrm>
          <a:prstGeom prst="rect">
            <a:avLst/>
          </a:prstGeom>
          <a:ln w="0">
            <a:noFill/>
          </a:ln>
        </p:spPr>
      </p:pic>
      <p:sp>
        <p:nvSpPr>
          <p:cNvPr id="117" name=""/>
          <p:cNvSpPr/>
          <p:nvPr/>
        </p:nvSpPr>
        <p:spPr>
          <a:xfrm>
            <a:off x="212040" y="768240"/>
            <a:ext cx="9747000" cy="4921200"/>
          </a:xfrm>
          <a:prstGeom prst="rect">
            <a:avLst/>
          </a:prstGeom>
          <a:solidFill>
            <a:srgbClr val="eeeeee">
              <a:alpha val="52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8" name=""/>
          <p:cNvSpPr/>
          <p:nvPr/>
        </p:nvSpPr>
        <p:spPr>
          <a:xfrm>
            <a:off x="2286000" y="2286000"/>
            <a:ext cx="5257440" cy="170820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9" name=""/>
          <p:cNvSpPr/>
          <p:nvPr/>
        </p:nvSpPr>
        <p:spPr>
          <a:xfrm>
            <a:off x="2411280" y="2277720"/>
            <a:ext cx="5257440" cy="171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LM Roman 10"/>
              </a:rPr>
              <a:t>LDM scenarios: </a:t>
            </a:r>
            <a:r>
              <a:rPr b="0" lang="en-US" sz="1800" spc="-1" strike="noStrike">
                <a:solidFill>
                  <a:srgbClr val="000000"/>
                </a:solidFill>
                <a:latin typeface="LM Roman 10"/>
              </a:rPr>
              <a:t>20 to 40 earth masses ejected 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LM Roman 10"/>
              </a:rPr>
              <a:t>HDM scenarios:</a:t>
            </a:r>
            <a:r>
              <a:rPr b="0" lang="en-US" sz="1800" spc="-1" strike="noStrike">
                <a:solidFill>
                  <a:srgbClr val="000000"/>
                </a:solidFill>
                <a:latin typeface="LM Roman 10"/>
              </a:rPr>
              <a:t> 90 to 170 earth masses ejected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LM Roman 10"/>
              </a:rPr>
              <a:t>A factor of 5 increase!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39240" y="48960"/>
            <a:ext cx="7047360" cy="5425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Kuiper belt analogs &amp; interstellar objects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"/>
          <p:cNvSpPr/>
          <p:nvPr/>
        </p:nvSpPr>
        <p:spPr>
          <a:xfrm>
            <a:off x="39240" y="49320"/>
            <a:ext cx="3618000" cy="5425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Some conclusions - 1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228600" y="1143000"/>
            <a:ext cx="9600840" cy="35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We find that, in two scenarios, the </a:t>
            </a:r>
            <a:r>
              <a:rPr b="1" lang="en-US" sz="1800" spc="-1" strike="noStrike">
                <a:solidFill>
                  <a:srgbClr val="3faf46"/>
                </a:solidFill>
                <a:latin typeface="LM Roman 10"/>
              </a:rPr>
              <a:t>enrichment in volatiles is greater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than that estimated for </a:t>
            </a:r>
            <a:r>
              <a:rPr b="1" lang="en-US" sz="1800" spc="-1" strike="noStrike">
                <a:solidFill>
                  <a:srgbClr val="3faf46"/>
                </a:solidFill>
                <a:latin typeface="LM Roman 10"/>
              </a:rPr>
              <a:t>the Earth &amp; the asteroid belt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(~10</a:t>
            </a:r>
            <a:r>
              <a:rPr b="0" lang="en-US" sz="1800" spc="-1" strike="noStrike" baseline="33000">
                <a:solidFill>
                  <a:srgbClr val="ffffff"/>
                </a:solidFill>
                <a:latin typeface="LM Roman 10"/>
              </a:rPr>
              <a:t>-4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;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 Morbidelli+2020; Turrini &amp; Svetsov 2014; Turrini+2018a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).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→ 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Depending on the system, </a:t>
            </a:r>
            <a:r>
              <a:rPr b="1" lang="en-US" sz="1800" spc="-1" strike="noStrike">
                <a:solidFill>
                  <a:srgbClr val="3faf46"/>
                </a:solidFill>
                <a:latin typeface="LM Roman 10"/>
              </a:rPr>
              <a:t>the dynamical &amp; collisional transport process can influence the composition of already formed planets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, including those in the habitable zone.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→ 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For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solid planets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this can have a major impact on the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volatile and astrobiological budgets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.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→ 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For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gas giants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it can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alter or overwrite their original atmospheric compositional signatures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"/>
          <p:cNvSpPr/>
          <p:nvPr/>
        </p:nvSpPr>
        <p:spPr>
          <a:xfrm>
            <a:off x="58428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16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"/>
          <p:cNvSpPr/>
          <p:nvPr/>
        </p:nvSpPr>
        <p:spPr>
          <a:xfrm>
            <a:off x="39240" y="49320"/>
            <a:ext cx="361800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Some conclusions - 2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120600" y="1611000"/>
            <a:ext cx="9829440" cy="33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→ 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The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interplay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between dynamical transport, thermal ablation and collisions can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revert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a fraction of planetesimals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back to pebbles and dust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→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prolongs the temporal window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of planet formation (at least with pebble accretion)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→ 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The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presence of dust or refractory elements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in the atmospheres of gas giants (i.e. planetesimal impact signatures) would indicate an original </a:t>
            </a:r>
            <a:r>
              <a:rPr b="0" lang="en-US" sz="1800" spc="-1" strike="noStrike">
                <a:solidFill>
                  <a:srgbClr val="00a933"/>
                </a:solidFill>
                <a:latin typeface="LM Roman 10"/>
              </a:rPr>
              <a:t>circumstellar disc of higher mass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. 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"/>
          <p:cNvSpPr/>
          <p:nvPr/>
        </p:nvSpPr>
        <p:spPr>
          <a:xfrm>
            <a:off x="58428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17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"/>
          <p:cNvSpPr/>
          <p:nvPr/>
        </p:nvSpPr>
        <p:spPr>
          <a:xfrm>
            <a:off x="0" y="0"/>
            <a:ext cx="10079640" cy="9140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4" name=""/>
          <p:cNvSpPr/>
          <p:nvPr/>
        </p:nvSpPr>
        <p:spPr>
          <a:xfrm>
            <a:off x="38160" y="48600"/>
            <a:ext cx="384768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The HD163296 system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1"/>
          <a:stretch/>
        </p:blipFill>
        <p:spPr>
          <a:xfrm>
            <a:off x="7590240" y="0"/>
            <a:ext cx="2489400" cy="2444760"/>
          </a:xfrm>
          <a:prstGeom prst="rect">
            <a:avLst/>
          </a:prstGeom>
          <a:ln w="0">
            <a:noFill/>
          </a:ln>
        </p:spPr>
      </p:pic>
      <p:sp>
        <p:nvSpPr>
          <p:cNvPr id="36" name=""/>
          <p:cNvSpPr/>
          <p:nvPr/>
        </p:nvSpPr>
        <p:spPr>
          <a:xfrm>
            <a:off x="48600" y="1117800"/>
            <a:ext cx="7266240" cy="342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A Type star of 5-6 Myr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(Isella+2016, Witchittanakom+2020)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Proposed to hosts at least 4 giant planets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(Isella+2016; Pinte+2018; Zhang+2018; Teague+2018, 2019; Izquierdo+2022; Alarcón+2022; Garrido-Deutelmoser+2023) 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ALMA data show </a:t>
            </a:r>
            <a:r>
              <a:rPr b="1" lang="en-US" sz="2000" spc="-1" strike="noStrike">
                <a:solidFill>
                  <a:srgbClr val="d4ea6b"/>
                </a:solidFill>
                <a:latin typeface="LM Roman 10"/>
              </a:rPr>
              <a:t>unexpectedly high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d4ea6b"/>
                </a:solidFill>
                <a:latin typeface="LM Roman 10"/>
              </a:rPr>
              <a:t>dust abundance</a:t>
            </a:r>
            <a:r>
              <a:rPr b="0" lang="en-US" sz="2000" spc="-1" strike="noStrike">
                <a:solidFill>
                  <a:srgbClr val="d4ea6b"/>
                </a:solidFill>
                <a:latin typeface="LM Roman 10"/>
              </a:rPr>
              <a:t> 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in the</a:t>
            </a:r>
            <a:r>
              <a:rPr b="1" lang="en-US" sz="2000" spc="-1" strike="noStrike">
                <a:solidFill>
                  <a:srgbClr val="ffffff"/>
                </a:solidFill>
                <a:latin typeface="LM Roman 10"/>
              </a:rPr>
              <a:t> </a:t>
            </a:r>
            <a:r>
              <a:rPr b="1" lang="en-US" sz="2000" spc="-1" strike="noStrike">
                <a:solidFill>
                  <a:srgbClr val="d4ea6b"/>
                </a:solidFill>
                <a:latin typeface="LM Roman 10"/>
              </a:rPr>
              <a:t>inner disk 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d4ea6b"/>
                </a:solidFill>
                <a:latin typeface="LM Roman 10"/>
              </a:rPr>
              <a:t>region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(Isella+2016; Liu+2018; Guidi+2022)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4800600" y="2610000"/>
            <a:ext cx="2450520" cy="2413080"/>
          </a:xfrm>
          <a:prstGeom prst="rect">
            <a:avLst/>
          </a:prstGeom>
          <a:ln w="0"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7374600" y="2854440"/>
            <a:ext cx="2514240" cy="2403000"/>
          </a:xfrm>
          <a:prstGeom prst="rect">
            <a:avLst/>
          </a:prstGeom>
          <a:ln w="0">
            <a:noFill/>
          </a:ln>
        </p:spPr>
      </p:pic>
      <p:sp>
        <p:nvSpPr>
          <p:cNvPr id="39" name=""/>
          <p:cNvSpPr/>
          <p:nvPr/>
        </p:nvSpPr>
        <p:spPr>
          <a:xfrm>
            <a:off x="58248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2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"/>
          <p:cNvSpPr/>
          <p:nvPr/>
        </p:nvSpPr>
        <p:spPr>
          <a:xfrm>
            <a:off x="38880" y="48960"/>
            <a:ext cx="476136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Planetesimals in HD163296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1812600" y="734400"/>
            <a:ext cx="6454440" cy="4568400"/>
          </a:xfrm>
          <a:prstGeom prst="rect">
            <a:avLst/>
          </a:prstGeom>
          <a:ln w="0">
            <a:noFill/>
          </a:ln>
        </p:spPr>
      </p:pic>
      <p:sp>
        <p:nvSpPr>
          <p:cNvPr id="42" name=""/>
          <p:cNvSpPr/>
          <p:nvPr/>
        </p:nvSpPr>
        <p:spPr>
          <a:xfrm>
            <a:off x="372600" y="937800"/>
            <a:ext cx="15998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Turrini+2019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"/>
          <p:cNvSpPr/>
          <p:nvPr/>
        </p:nvSpPr>
        <p:spPr>
          <a:xfrm>
            <a:off x="58284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3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1812600" y="734400"/>
            <a:ext cx="6454440" cy="4568400"/>
          </a:xfrm>
          <a:prstGeom prst="rect">
            <a:avLst/>
          </a:prstGeom>
          <a:ln w="0">
            <a:noFill/>
          </a:ln>
        </p:spPr>
      </p:pic>
      <p:sp>
        <p:nvSpPr>
          <p:cNvPr id="45" name=""/>
          <p:cNvSpPr/>
          <p:nvPr/>
        </p:nvSpPr>
        <p:spPr>
          <a:xfrm>
            <a:off x="372600" y="937800"/>
            <a:ext cx="15998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Turrini+2019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"/>
          <p:cNvSpPr/>
          <p:nvPr/>
        </p:nvSpPr>
        <p:spPr>
          <a:xfrm>
            <a:off x="5185800" y="2935800"/>
            <a:ext cx="757440" cy="2057040"/>
          </a:xfrm>
          <a:prstGeom prst="ellipse">
            <a:avLst/>
          </a:prstGeom>
          <a:noFill/>
          <a:ln w="3672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47" name=""/>
          <p:cNvSpPr/>
          <p:nvPr/>
        </p:nvSpPr>
        <p:spPr>
          <a:xfrm>
            <a:off x="39240" y="49320"/>
            <a:ext cx="476136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Planetesimals in HD163296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"/>
          <p:cNvSpPr/>
          <p:nvPr/>
        </p:nvSpPr>
        <p:spPr>
          <a:xfrm>
            <a:off x="58320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3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"/>
          <p:cNvSpPr/>
          <p:nvPr/>
        </p:nvSpPr>
        <p:spPr>
          <a:xfrm>
            <a:off x="38880" y="48960"/>
            <a:ext cx="338976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Dust replenishment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rcRect l="49826" t="48961" r="0" b="0"/>
          <a:stretch/>
        </p:blipFill>
        <p:spPr>
          <a:xfrm>
            <a:off x="97200" y="1281240"/>
            <a:ext cx="2982960" cy="214740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/>
          <p:nvPr/>
        </p:nvSpPr>
        <p:spPr>
          <a:xfrm>
            <a:off x="12600" y="721800"/>
            <a:ext cx="15998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Turrini+2019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"/>
          <p:cNvSpPr/>
          <p:nvPr/>
        </p:nvSpPr>
        <p:spPr>
          <a:xfrm>
            <a:off x="277200" y="1229040"/>
            <a:ext cx="456840" cy="2057040"/>
          </a:xfrm>
          <a:prstGeom prst="ellipse">
            <a:avLst/>
          </a:prstGeom>
          <a:noFill/>
          <a:ln w="3672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grpSp>
        <p:nvGrpSpPr>
          <p:cNvPr id="53" name=""/>
          <p:cNvGrpSpPr/>
          <p:nvPr/>
        </p:nvGrpSpPr>
        <p:grpSpPr>
          <a:xfrm>
            <a:off x="3129480" y="1105200"/>
            <a:ext cx="4130280" cy="2768040"/>
            <a:chOff x="3129480" y="1105200"/>
            <a:chExt cx="4130280" cy="2768040"/>
          </a:xfrm>
        </p:grpSpPr>
        <p:pic>
          <p:nvPicPr>
            <p:cNvPr id="54" name="" descr=""/>
            <p:cNvPicPr/>
            <p:nvPr/>
          </p:nvPicPr>
          <p:blipFill>
            <a:blip r:embed="rId2"/>
            <a:stretch/>
          </p:blipFill>
          <p:spPr>
            <a:xfrm>
              <a:off x="3129480" y="1105200"/>
              <a:ext cx="4130280" cy="2768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5" name=""/>
          <p:cNvSpPr/>
          <p:nvPr/>
        </p:nvSpPr>
        <p:spPr>
          <a:xfrm>
            <a:off x="3917520" y="1251000"/>
            <a:ext cx="835920" cy="2287080"/>
          </a:xfrm>
          <a:prstGeom prst="ellipse">
            <a:avLst/>
          </a:prstGeom>
          <a:noFill/>
          <a:ln w="3672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56" name="" descr=""/>
          <p:cNvPicPr/>
          <p:nvPr/>
        </p:nvPicPr>
        <p:blipFill>
          <a:blip r:embed="rId3"/>
          <a:stretch/>
        </p:blipFill>
        <p:spPr>
          <a:xfrm>
            <a:off x="7296120" y="1120680"/>
            <a:ext cx="2742840" cy="2700720"/>
          </a:xfrm>
          <a:prstGeom prst="rect">
            <a:avLst/>
          </a:prstGeom>
          <a:ln w="0">
            <a:noFill/>
          </a:ln>
        </p:spPr>
      </p:pic>
      <p:sp>
        <p:nvSpPr>
          <p:cNvPr id="57" name=""/>
          <p:cNvSpPr/>
          <p:nvPr/>
        </p:nvSpPr>
        <p:spPr>
          <a:xfrm>
            <a:off x="7621560" y="1013040"/>
            <a:ext cx="571680" cy="2608200"/>
          </a:xfrm>
          <a:prstGeom prst="ellipse">
            <a:avLst/>
          </a:prstGeom>
          <a:noFill/>
          <a:ln w="3672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360" rIns="108360" tIns="63360" bIns="6336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8" name=""/>
          <p:cNvSpPr/>
          <p:nvPr/>
        </p:nvSpPr>
        <p:spPr>
          <a:xfrm>
            <a:off x="58320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4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"/>
          <p:cNvSpPr/>
          <p:nvPr/>
        </p:nvSpPr>
        <p:spPr>
          <a:xfrm>
            <a:off x="0" y="0"/>
            <a:ext cx="10079640" cy="9140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8047440" y="0"/>
            <a:ext cx="2032200" cy="1995480"/>
          </a:xfrm>
          <a:prstGeom prst="rect">
            <a:avLst/>
          </a:prstGeom>
          <a:ln w="0">
            <a:noFill/>
          </a:ln>
        </p:spPr>
      </p:pic>
      <p:sp>
        <p:nvSpPr>
          <p:cNvPr id="61" name=""/>
          <p:cNvSpPr/>
          <p:nvPr/>
        </p:nvSpPr>
        <p:spPr>
          <a:xfrm>
            <a:off x="38520" y="48600"/>
            <a:ext cx="293292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Simulation time!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156600" y="975600"/>
            <a:ext cx="6629040" cy="43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N-body Mercury-Arχes code: includes aerodynamic drag, disc gravity, gas disc gaps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(Turrini+2021)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4 scenarios: </a:t>
            </a:r>
            <a:r>
              <a:rPr b="1" lang="en-US" sz="1800" spc="-1" strike="noStrike">
                <a:solidFill>
                  <a:srgbClr val="5eb91e"/>
                </a:solidFill>
                <a:latin typeface="LM Roman 10"/>
              </a:rPr>
              <a:t>high disk mass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/ </a:t>
            </a:r>
            <a:r>
              <a:rPr b="1" lang="en-US" sz="1800" spc="-1" strike="noStrike">
                <a:solidFill>
                  <a:srgbClr val="8d1d75"/>
                </a:solidFill>
                <a:latin typeface="LM Roman 10"/>
              </a:rPr>
              <a:t>low disk mass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 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              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(Booth+2019; Isella+2016; Kama+2020)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   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           </a:t>
            </a:r>
            <a:r>
              <a:rPr b="1" lang="en-US" sz="1800" spc="-1" strike="noStrike">
                <a:solidFill>
                  <a:srgbClr val="158466"/>
                </a:solidFill>
                <a:latin typeface="LM Roman 10"/>
              </a:rPr>
              <a:t>high mass planets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/ </a:t>
            </a:r>
            <a:r>
              <a:rPr b="1" lang="en-US" sz="1800" spc="-1" strike="noStrike">
                <a:solidFill>
                  <a:srgbClr val="d62e4e"/>
                </a:solidFill>
                <a:latin typeface="LM Roman 10"/>
              </a:rPr>
              <a:t>low mass planets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           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 </a:t>
            </a:r>
            <a:r>
              <a:rPr b="0" lang="en-US" sz="1400" spc="-1" strike="noStrike">
                <a:solidFill>
                  <a:srgbClr val="ffffff"/>
                </a:solidFill>
                <a:latin typeface="LM Roman 10"/>
              </a:rPr>
              <a:t>(Teague+2018,2019; Liu+2018; Pinte+2018)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3 inner giant planets form through core growth &amp; gas accretion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4</a:t>
            </a:r>
            <a:r>
              <a:rPr b="0" lang="en-US" sz="1800" spc="-1" strike="noStrike" baseline="33000">
                <a:solidFill>
                  <a:srgbClr val="ffffff"/>
                </a:solidFill>
                <a:latin typeface="LM Roman 10"/>
              </a:rPr>
              <a:t>th</a:t>
            </a: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 planet is simulated to form through disc instability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LM Roman 10"/>
              </a:rPr>
              <a:t>Simulations run for 6 Myr (or a few days/weeks depending on computational resources)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6858000" y="2057400"/>
            <a:ext cx="3164400" cy="2843280"/>
          </a:xfrm>
          <a:prstGeom prst="rect">
            <a:avLst/>
          </a:prstGeom>
          <a:ln w="0">
            <a:noFill/>
          </a:ln>
        </p:spPr>
      </p:pic>
      <p:sp>
        <p:nvSpPr>
          <p:cNvPr id="64" name=""/>
          <p:cNvSpPr/>
          <p:nvPr/>
        </p:nvSpPr>
        <p:spPr>
          <a:xfrm>
            <a:off x="48600" y="565200"/>
            <a:ext cx="18284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a933"/>
                </a:solidFill>
                <a:latin typeface="LM Roman 10"/>
              </a:rPr>
              <a:t>Polychroni+2025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58320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5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/>
          <p:nvPr/>
        </p:nvSpPr>
        <p:spPr>
          <a:xfrm>
            <a:off x="0" y="0"/>
            <a:ext cx="10079640" cy="9140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926280" y="725760"/>
            <a:ext cx="8227440" cy="4701240"/>
          </a:xfrm>
          <a:prstGeom prst="rect">
            <a:avLst/>
          </a:prstGeom>
          <a:ln w="0">
            <a:noFill/>
          </a:ln>
        </p:spPr>
      </p:pic>
      <p:sp>
        <p:nvSpPr>
          <p:cNvPr id="68" name=""/>
          <p:cNvSpPr/>
          <p:nvPr/>
        </p:nvSpPr>
        <p:spPr>
          <a:xfrm>
            <a:off x="38520" y="48960"/>
            <a:ext cx="293292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Simulation time!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58356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6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/>
          <p:nvPr/>
        </p:nvSpPr>
        <p:spPr>
          <a:xfrm>
            <a:off x="0" y="0"/>
            <a:ext cx="10079640" cy="9140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4343400" y="181800"/>
            <a:ext cx="5728680" cy="492552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41400" y="2004120"/>
            <a:ext cx="4193640" cy="150228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/>
          <p:nvPr/>
        </p:nvSpPr>
        <p:spPr>
          <a:xfrm>
            <a:off x="38880" y="48960"/>
            <a:ext cx="2703960" cy="60192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8d1d75"/>
                </a:solidFill>
                <a:latin typeface="LM Roman 10"/>
              </a:rPr>
              <a:t>The four cases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"/>
          <p:cNvSpPr/>
          <p:nvPr/>
        </p:nvSpPr>
        <p:spPr>
          <a:xfrm>
            <a:off x="58356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6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"/>
          <p:cNvSpPr/>
          <p:nvPr/>
        </p:nvSpPr>
        <p:spPr>
          <a:xfrm>
            <a:off x="0" y="0"/>
            <a:ext cx="10079640" cy="91404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76" name=""/>
          <p:cNvSpPr/>
          <p:nvPr/>
        </p:nvSpPr>
        <p:spPr>
          <a:xfrm>
            <a:off x="38520" y="84600"/>
            <a:ext cx="8611920" cy="52596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8d1d75"/>
                </a:solidFill>
                <a:latin typeface="LM Roman 10"/>
              </a:rPr>
              <a:t>Implantation &amp; Injections of planetesimals @ a&lt;40 au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-4680" y="2773080"/>
            <a:ext cx="10079280" cy="2428200"/>
          </a:xfrm>
          <a:prstGeom prst="rect">
            <a:avLst/>
          </a:prstGeom>
          <a:ln w="0">
            <a:noFill/>
          </a:ln>
        </p:spPr>
      </p:pic>
      <p:sp>
        <p:nvSpPr>
          <p:cNvPr id="78" name=""/>
          <p:cNvSpPr/>
          <p:nvPr/>
        </p:nvSpPr>
        <p:spPr>
          <a:xfrm>
            <a:off x="0" y="1143000"/>
            <a:ext cx="10286640" cy="15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3faf46"/>
                </a:solidFill>
                <a:latin typeface="LM Roman 10"/>
              </a:rPr>
              <a:t>Implanted</a:t>
            </a:r>
            <a:r>
              <a:rPr b="0" lang="en-US" sz="2000" spc="-1" strike="noStrike">
                <a:solidFill>
                  <a:srgbClr val="3faf46"/>
                </a:solidFill>
                <a:latin typeface="LM Roman 10"/>
              </a:rPr>
              <a:t>: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planetesimals originating in the outer disk but </a:t>
            </a:r>
            <a:r>
              <a:rPr b="1" lang="en-US" sz="2000" spc="-1" strike="noStrike">
                <a:solidFill>
                  <a:srgbClr val="3faf46"/>
                </a:solidFill>
                <a:latin typeface="LM Roman 10"/>
              </a:rPr>
              <a:t>permanently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</a:t>
            </a:r>
            <a:r>
              <a:rPr b="1" lang="en-US" sz="2000" spc="-1" strike="noStrike">
                <a:solidFill>
                  <a:srgbClr val="3faf46"/>
                </a:solidFill>
                <a:latin typeface="LM Roman 10"/>
              </a:rPr>
              <a:t>transported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in the inner disk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3faf46"/>
                </a:solidFill>
                <a:latin typeface="LM Roman 10"/>
              </a:rPr>
              <a:t>Injected</a:t>
            </a:r>
            <a:r>
              <a:rPr b="0" lang="en-US" sz="2000" spc="-1" strike="noStrike">
                <a:solidFill>
                  <a:srgbClr val="3faf46"/>
                </a:solidFill>
                <a:latin typeface="LM Roman 10"/>
              </a:rPr>
              <a:t>: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planetesimals originating in the outer disk and </a:t>
            </a:r>
            <a:r>
              <a:rPr b="1" lang="en-US" sz="2000" spc="-1" strike="noStrike">
                <a:solidFill>
                  <a:srgbClr val="3faf46"/>
                </a:solidFill>
                <a:latin typeface="LM Roman 10"/>
              </a:rPr>
              <a:t>periodically crossing</a:t>
            </a: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 into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LM Roman 10"/>
              </a:rPr>
              <a:t>the inner disk 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"/>
          <p:cNvSpPr/>
          <p:nvPr/>
        </p:nvSpPr>
        <p:spPr>
          <a:xfrm>
            <a:off x="583560" y="5378400"/>
            <a:ext cx="891504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d7d7"/>
                </a:solidFill>
                <a:latin typeface="LM Roman 10"/>
              </a:rPr>
              <a:t>Danae Polychroni                     On the Shoulders of Giants                            Torino, 24/03/2025                                  7</a:t>
            </a:r>
            <a:endParaRPr b="0" lang="en-US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2025-05-28T17:17:12Z</dcterms:created>
  <dc:creator/>
  <dc:description/>
  <dc:language>en-US</dc:language>
  <cp:lastModifiedBy/>
  <cp:lastPrinted>2026-03-24T12:47:19Z</cp:lastPrinted>
  <dcterms:modified xsi:type="dcterms:W3CDTF">2026-03-24T12:50:34Z</dcterms:modified>
  <cp:revision>47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