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D8FD0-D761-4D87-A711-ADFB8FFE3E1B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1C64C-71E8-44C1-BE01-439E369F7C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9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61D-F2D3-48A3-BA48-161A821A0257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F522-7E80-47D0-A4B9-B8C8DEC67E2C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B8A8-E67F-4088-9B2E-9EB02830A117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5D0-9695-4FDB-A0E6-74644A45A7F1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D47B-23B8-4198-9388-2CC5C712F5C8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900-E82E-46CE-A11E-A92FBB49E3B7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C2DF-E7C6-44E5-9A40-873D3FD3C9BF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43DC-844A-44E3-91F5-9A4C5912FD6D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B887-2AA3-4127-A043-B8A37CEB6166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EEC2-1B6B-48F9-96FF-DD66BB31EFC4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3847-7127-48E2-A7DF-50E08C598A08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2118-CE40-4E1D-B464-B48939388F56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F7B-DD9A-4A3A-88AF-EFEFDDA675A6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5FEE-2C3E-46FF-AA18-3EBAD99A7E1C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C561-19FE-4531-BAEC-CB276B45F20B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C731-D87D-410F-92B9-70650C28C2C4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B6BA4-C413-4D2E-8D99-FF023FFF230B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65464" y="734786"/>
            <a:ext cx="74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Note sulla missione </a:t>
            </a:r>
            <a:r>
              <a:rPr lang="it-IT" b="1" dirty="0">
                <a:solidFill>
                  <a:srgbClr val="0070C0"/>
                </a:solidFill>
              </a:rPr>
              <a:t>Gaia </a:t>
            </a:r>
            <a:r>
              <a:rPr lang="it-IT" b="1" dirty="0" smtClean="0">
                <a:solidFill>
                  <a:srgbClr val="0070C0"/>
                </a:solidFill>
              </a:rPr>
              <a:t>e la RSN2 </a:t>
            </a:r>
            <a:r>
              <a:rPr lang="it-IT" b="1" dirty="0" smtClean="0">
                <a:solidFill>
                  <a:srgbClr val="0070C0"/>
                </a:solidFill>
              </a:rPr>
              <a:t>evidenziando i </a:t>
            </a:r>
            <a:r>
              <a:rPr lang="it-IT" b="1" dirty="0">
                <a:solidFill>
                  <a:srgbClr val="0070C0"/>
                </a:solidFill>
              </a:rPr>
              <a:t>rapporti con ASI e le relative criticità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Lattanzi. Giornate INAF RSN2, </a:t>
            </a:r>
            <a:r>
              <a:rPr lang="it-IT" dirty="0" err="1" smtClean="0"/>
              <a:t>OANa</a:t>
            </a:r>
            <a:r>
              <a:rPr lang="it-IT" dirty="0" smtClean="0"/>
              <a:t>, 14 </a:t>
            </a:r>
            <a:r>
              <a:rPr lang="it-IT" dirty="0" err="1" smtClean="0"/>
              <a:t>gen</a:t>
            </a:r>
            <a:r>
              <a:rPr lang="it-IT" dirty="0" smtClean="0"/>
              <a:t> 26</a:t>
            </a:r>
            <a:endParaRPr lang="en-US" dirty="0"/>
          </a:p>
        </p:txBody>
      </p:sp>
      <p:sp>
        <p:nvSpPr>
          <p:cNvPr id="2" name="Rettangolo 1"/>
          <p:cNvSpPr/>
          <p:nvPr/>
        </p:nvSpPr>
        <p:spPr>
          <a:xfrm>
            <a:off x="677333" y="1519668"/>
            <a:ext cx="9185123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La </a:t>
            </a:r>
            <a:r>
              <a:rPr lang="it-IT" dirty="0"/>
              <a:t>missione Gaia ed RSN2: tutte le tematiche </a:t>
            </a:r>
            <a:r>
              <a:rPr lang="it-IT" dirty="0" smtClean="0"/>
              <a:t>di RSN2 sono </a:t>
            </a:r>
            <a:r>
              <a:rPr lang="it-IT" dirty="0"/>
              <a:t>coinvolte in modo più o meno determinante. Per questo la partecipazione Italiana </a:t>
            </a:r>
            <a:r>
              <a:rPr lang="it-IT" dirty="0" smtClean="0"/>
              <a:t>si è contraddistinta, </a:t>
            </a:r>
            <a:r>
              <a:rPr lang="it-IT" dirty="0"/>
              <a:t>fin dal concepimento della missione (1990) di </a:t>
            </a:r>
            <a:r>
              <a:rPr lang="it-IT" b="1" dirty="0"/>
              <a:t>altissimo valore scientifico e </a:t>
            </a:r>
            <a:r>
              <a:rPr lang="it-IT" b="1" dirty="0" smtClean="0"/>
              <a:t>tecnologico (</a:t>
            </a:r>
            <a:r>
              <a:rPr lang="it-IT" dirty="0" smtClean="0"/>
              <a:t>RSN5</a:t>
            </a:r>
            <a:r>
              <a:rPr lang="it-IT" b="1" dirty="0" smtClean="0"/>
              <a:t>)</a:t>
            </a:r>
            <a:r>
              <a:rPr lang="it-IT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it-IT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 smtClean="0"/>
              <a:t>Lancio 2013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/>
              <a:t>I</a:t>
            </a:r>
            <a:r>
              <a:rPr lang="it-IT" sz="1600" b="1" dirty="0" smtClean="0"/>
              <a:t>nizio </a:t>
            </a:r>
            <a:r>
              <a:rPr lang="it-IT" sz="1600" dirty="0" smtClean="0"/>
              <a:t>delle </a:t>
            </a:r>
            <a:r>
              <a:rPr lang="it-IT" sz="1600" b="1" dirty="0" smtClean="0"/>
              <a:t>in-</a:t>
            </a:r>
            <a:r>
              <a:rPr lang="it-IT" sz="1600" b="1" dirty="0" err="1" smtClean="0"/>
              <a:t>orbit</a:t>
            </a:r>
            <a:r>
              <a:rPr lang="it-IT" sz="1600" b="1" dirty="0" smtClean="0"/>
              <a:t> science </a:t>
            </a:r>
            <a:r>
              <a:rPr lang="it-IT" sz="1600" b="1" dirty="0" err="1" smtClean="0"/>
              <a:t>operations</a:t>
            </a:r>
            <a:r>
              <a:rPr lang="it-IT" sz="1600" dirty="0" smtClean="0"/>
              <a:t> </a:t>
            </a:r>
            <a:r>
              <a:rPr lang="it-IT" sz="1600" b="1" dirty="0" smtClean="0"/>
              <a:t>18 luglio 2014 </a:t>
            </a:r>
            <a:r>
              <a:rPr lang="it-IT" sz="1600" dirty="0" smtClean="0"/>
              <a:t>–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 smtClean="0"/>
              <a:t>5 anni di missione raggiunti a luglio 2019</a:t>
            </a:r>
            <a:r>
              <a:rPr lang="it-IT" sz="1600" dirty="0" smtClean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 smtClean="0"/>
              <a:t>3 estensioni</a:t>
            </a:r>
            <a:endParaRPr lang="it-IT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 smtClean="0"/>
              <a:t>Fine in-</a:t>
            </a:r>
            <a:r>
              <a:rPr lang="it-IT" sz="1600" b="1" dirty="0" err="1" smtClean="0"/>
              <a:t>orbit</a:t>
            </a:r>
            <a:r>
              <a:rPr lang="it-IT" sz="1600" b="1" dirty="0" smtClean="0"/>
              <a:t> science </a:t>
            </a:r>
            <a:r>
              <a:rPr lang="it-IT" sz="1600" b="1" dirty="0" err="1" smtClean="0"/>
              <a:t>operations</a:t>
            </a:r>
            <a:r>
              <a:rPr lang="it-IT" sz="1600" b="1" dirty="0" smtClean="0"/>
              <a:t> 15 gennaio 2025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 smtClean="0"/>
              <a:t>Inizio test tecnologici di salute del carico utile (e satellite) e loro conclusione a metà marzo</a:t>
            </a:r>
            <a:r>
              <a:rPr lang="it-IT" sz="1600" dirty="0" smtClean="0"/>
              <a:t> 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 smtClean="0"/>
              <a:t>Gaia passivizzata e messa sulla sua orbita di fine vita il 27 marzo 2025</a:t>
            </a:r>
            <a:endParaRPr lang="it-IT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/>
              <a:t>Ultima Data Release, n. 3 (DR3) 13 giugno 2022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 smtClean="0"/>
              <a:t>DR4 dicembre 2026 (5.5 anni di dati)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b="1" dirty="0" smtClean="0"/>
              <a:t>DR5</a:t>
            </a:r>
            <a:r>
              <a:rPr lang="it-IT" sz="1600" dirty="0" smtClean="0"/>
              <a:t> non prima della </a:t>
            </a:r>
            <a:r>
              <a:rPr lang="it-IT" sz="1600" b="1" dirty="0" smtClean="0"/>
              <a:t>fine del 2030 (10 anni di dati)</a:t>
            </a:r>
            <a:endParaRPr lang="it-IT" sz="1600" b="1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366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677334" y="6074019"/>
            <a:ext cx="6297612" cy="365125"/>
          </a:xfrm>
        </p:spPr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742648" y="205221"/>
            <a:ext cx="10450588" cy="58785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/>
              <a:t>Gaia </a:t>
            </a:r>
            <a:r>
              <a:rPr lang="it-IT" b="1" dirty="0"/>
              <a:t>rappresenta </a:t>
            </a:r>
            <a:r>
              <a:rPr lang="it-IT" b="1" dirty="0" smtClean="0"/>
              <a:t>un </a:t>
            </a:r>
            <a:r>
              <a:rPr lang="it-IT" b="1" dirty="0"/>
              <a:t>'first' </a:t>
            </a:r>
            <a:r>
              <a:rPr lang="it-IT" b="1" dirty="0" smtClean="0"/>
              <a:t>in molteplici aspetti della moderna astronomia spaziale (ma anche da Terra):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b="1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1600" i="1" u="sng" dirty="0" smtClean="0"/>
              <a:t>Dal punto di vista organizzativo gestionale</a:t>
            </a:r>
            <a:endParaRPr lang="it-IT" sz="1600" u="sng" dirty="0"/>
          </a:p>
          <a:p>
            <a:pPr lvl="1"/>
            <a:endParaRPr lang="it-IT" sz="1600" u="sng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sz="1600" dirty="0" smtClean="0"/>
              <a:t>Consorzio dedicato esclusivamente alla riduzione, analisi e validazione dei dati (DPAC; partecipazione Italiana </a:t>
            </a:r>
            <a:r>
              <a:rPr lang="it-IT" sz="1600" b="1" dirty="0" smtClean="0"/>
              <a:t>certificata da ASI e INAF</a:t>
            </a:r>
            <a:r>
              <a:rPr lang="it-IT" sz="1600" dirty="0" smtClean="0"/>
              <a:t>)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sz="1600" dirty="0" smtClean="0"/>
              <a:t>Multi </a:t>
            </a:r>
            <a:r>
              <a:rPr lang="it-IT" sz="1600" dirty="0" err="1" smtClean="0"/>
              <a:t>Lateral</a:t>
            </a:r>
            <a:r>
              <a:rPr lang="it-IT" sz="1600" dirty="0" smtClean="0"/>
              <a:t> Agreement (MLA) tra ESA e Istituzioni spaziali europee (solo ASI per l’Italia)</a:t>
            </a:r>
          </a:p>
          <a:p>
            <a:pPr lvl="2"/>
            <a:endParaRPr lang="it-IT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it-IT" sz="16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1600" i="1" u="sng" dirty="0" smtClean="0"/>
              <a:t>Dal punto di vista tecnico</a:t>
            </a:r>
          </a:p>
          <a:p>
            <a:pPr lvl="1"/>
            <a:endParaRPr lang="it-IT" sz="1600" i="1" u="sng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sz="1600" b="1" dirty="0" smtClean="0"/>
              <a:t>Big Data </a:t>
            </a:r>
            <a:r>
              <a:rPr lang="it-IT" sz="1600" dirty="0" smtClean="0"/>
              <a:t>(</a:t>
            </a:r>
            <a:r>
              <a:rPr lang="it-IT" sz="1600" dirty="0" err="1" smtClean="0"/>
              <a:t>PBy</a:t>
            </a:r>
            <a:r>
              <a:rPr lang="it-IT" sz="1600" dirty="0" smtClean="0"/>
              <a:t> </a:t>
            </a:r>
            <a:r>
              <a:rPr lang="it-IT" sz="1600" dirty="0" err="1" smtClean="0"/>
              <a:t>volumes</a:t>
            </a:r>
            <a:r>
              <a:rPr lang="it-IT" sz="1600" dirty="0" smtClean="0"/>
              <a:t> of hot and </a:t>
            </a:r>
            <a:r>
              <a:rPr lang="it-IT" sz="1600" dirty="0" err="1" smtClean="0"/>
              <a:t>cold</a:t>
            </a:r>
            <a:r>
              <a:rPr lang="it-IT" sz="1600" dirty="0" smtClean="0"/>
              <a:t> data; long </a:t>
            </a:r>
            <a:r>
              <a:rPr lang="it-IT" sz="1600" dirty="0" err="1" smtClean="0"/>
              <a:t>term</a:t>
            </a:r>
            <a:r>
              <a:rPr lang="it-IT" sz="1600" dirty="0" smtClean="0"/>
              <a:t> </a:t>
            </a:r>
            <a:r>
              <a:rPr lang="it-IT" sz="1600" dirty="0" err="1" smtClean="0"/>
              <a:t>access</a:t>
            </a:r>
            <a:r>
              <a:rPr lang="it-IT" sz="1600" dirty="0" smtClean="0"/>
              <a:t> and </a:t>
            </a:r>
            <a:r>
              <a:rPr lang="it-IT" sz="1600" dirty="0" err="1" smtClean="0"/>
              <a:t>preservation</a:t>
            </a:r>
            <a:r>
              <a:rPr lang="it-IT" sz="1600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sz="1600" b="1" dirty="0" smtClean="0"/>
              <a:t>HTC</a:t>
            </a:r>
            <a:r>
              <a:rPr lang="it-IT" sz="1600" dirty="0" smtClean="0"/>
              <a:t>: </a:t>
            </a:r>
            <a:r>
              <a:rPr lang="it-IT" sz="1600" dirty="0" err="1" smtClean="0"/>
              <a:t>unprecedented</a:t>
            </a:r>
            <a:r>
              <a:rPr lang="it-IT" sz="1600" dirty="0" smtClean="0"/>
              <a:t> </a:t>
            </a:r>
            <a:r>
              <a:rPr lang="it-IT" sz="1600" dirty="0" err="1" smtClean="0"/>
              <a:t>requirements</a:t>
            </a:r>
            <a:r>
              <a:rPr lang="it-IT" sz="1600" dirty="0" smtClean="0"/>
              <a:t> on </a:t>
            </a:r>
            <a:r>
              <a:rPr lang="it-IT" sz="1600" dirty="0" err="1" smtClean="0"/>
              <a:t>accessibility</a:t>
            </a:r>
            <a:r>
              <a:rPr lang="it-IT" sz="1600" dirty="0" smtClean="0"/>
              <a:t> e data transfer to </a:t>
            </a:r>
            <a:r>
              <a:rPr lang="it-IT" sz="1600" dirty="0" err="1" smtClean="0"/>
              <a:t>support</a:t>
            </a:r>
            <a:r>
              <a:rPr lang="it-IT" sz="1600" dirty="0" smtClean="0"/>
              <a:t> </a:t>
            </a:r>
            <a:r>
              <a:rPr lang="it-IT" sz="1600" dirty="0" err="1" smtClean="0"/>
              <a:t>daily</a:t>
            </a:r>
            <a:r>
              <a:rPr lang="it-IT" sz="1600" dirty="0" smtClean="0"/>
              <a:t> and </a:t>
            </a:r>
            <a:r>
              <a:rPr lang="it-IT" sz="1600" dirty="0" err="1" smtClean="0"/>
              <a:t>all-sky</a:t>
            </a:r>
            <a:r>
              <a:rPr lang="it-IT" sz="1600" dirty="0" smtClean="0"/>
              <a:t>/</a:t>
            </a:r>
            <a:r>
              <a:rPr lang="it-IT" sz="1600" dirty="0" err="1" smtClean="0"/>
              <a:t>all</a:t>
            </a:r>
            <a:r>
              <a:rPr lang="it-IT" sz="1600" dirty="0" smtClean="0"/>
              <a:t>-data (</a:t>
            </a:r>
            <a:r>
              <a:rPr lang="it-IT" sz="1600" dirty="0" err="1" smtClean="0"/>
              <a:t>cyclic</a:t>
            </a:r>
            <a:r>
              <a:rPr lang="it-IT" sz="1600" dirty="0" smtClean="0"/>
              <a:t>) </a:t>
            </a:r>
            <a:r>
              <a:rPr lang="it-IT" sz="1600" dirty="0" err="1" smtClean="0"/>
              <a:t>pipelines</a:t>
            </a:r>
            <a:endParaRPr lang="it-IT" sz="1600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sz="1600" b="1" dirty="0" smtClean="0"/>
              <a:t>HPC</a:t>
            </a:r>
            <a:r>
              <a:rPr lang="it-IT" sz="1600" dirty="0" smtClean="0"/>
              <a:t>: </a:t>
            </a:r>
            <a:r>
              <a:rPr lang="it-IT" sz="1600" dirty="0" err="1" smtClean="0"/>
              <a:t>unprecedented</a:t>
            </a:r>
            <a:r>
              <a:rPr lang="it-IT" sz="1600" dirty="0" smtClean="0"/>
              <a:t> </a:t>
            </a:r>
            <a:r>
              <a:rPr lang="it-IT" sz="1600" dirty="0" err="1" smtClean="0"/>
              <a:t>computational</a:t>
            </a:r>
            <a:r>
              <a:rPr lang="it-IT" sz="1600" dirty="0" smtClean="0"/>
              <a:t> </a:t>
            </a:r>
            <a:r>
              <a:rPr lang="it-IT" sz="1600" dirty="0" err="1" smtClean="0"/>
              <a:t>complexity</a:t>
            </a:r>
            <a:r>
              <a:rPr lang="it-IT" sz="1600" dirty="0" smtClean="0"/>
              <a:t> </a:t>
            </a:r>
            <a:r>
              <a:rPr lang="it-IT" sz="1600" dirty="0" err="1" smtClean="0"/>
              <a:t>challenging</a:t>
            </a:r>
            <a:r>
              <a:rPr lang="it-IT" sz="1600" dirty="0" smtClean="0"/>
              <a:t> </a:t>
            </a:r>
            <a:r>
              <a:rPr lang="it-IT" sz="1600" dirty="0" err="1" smtClean="0"/>
              <a:t>Exascale</a:t>
            </a:r>
            <a:r>
              <a:rPr lang="it-IT" sz="1600" dirty="0" smtClean="0"/>
              <a:t> </a:t>
            </a:r>
            <a:r>
              <a:rPr lang="it-IT" sz="1600" dirty="0" err="1" smtClean="0"/>
              <a:t>computing</a:t>
            </a:r>
            <a:r>
              <a:rPr lang="it-IT" sz="1600" dirty="0" smtClean="0"/>
              <a:t> (partnership con </a:t>
            </a:r>
            <a:r>
              <a:rPr lang="it-IT" sz="1600" dirty="0" err="1" smtClean="0"/>
              <a:t>Cineca</a:t>
            </a:r>
            <a:r>
              <a:rPr lang="it-IT" sz="1600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sz="1600" b="1" dirty="0" smtClean="0"/>
              <a:t>Nuovi paradigmi di riduzione dati</a:t>
            </a:r>
            <a:r>
              <a:rPr lang="it-IT" sz="1600" dirty="0" smtClean="0"/>
              <a:t> grezzi vista l’accuratezza del micro-secondo d’arco: pacchetti di fotoelettroni su FP, tempi di arrivo, orientamento satellite (l’osservatore!) e orbita dello stesso in Relatività Generale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it-IT" sz="1600" b="1" dirty="0" smtClean="0"/>
              <a:t>Metrologia (dimensionale) laser </a:t>
            </a:r>
            <a:r>
              <a:rPr lang="it-IT" sz="1600" dirty="0" smtClean="0"/>
              <a:t>a bordo al micro-secondo d’arco per monitoraggio in tempo reale (alta cadenza) del </a:t>
            </a:r>
            <a:r>
              <a:rPr lang="it-IT" sz="1600" dirty="0" err="1" smtClean="0"/>
              <a:t>payload</a:t>
            </a:r>
            <a:endParaRPr lang="it-IT" sz="1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34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Giornate INAF RSN2, OANa, 14 gen 26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301777" y="359228"/>
            <a:ext cx="4392687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/>
              <a:t>Il Data Processing Center italiano: DPCT</a:t>
            </a:r>
            <a:endParaRPr lang="it-IT" b="1" dirty="0"/>
          </a:p>
          <a:p>
            <a:endParaRPr lang="it-IT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smtClean="0"/>
              <a:t>Full </a:t>
            </a:r>
            <a:r>
              <a:rPr lang="it-IT" sz="1600" u="sng" dirty="0" smtClean="0"/>
              <a:t>micro-</a:t>
            </a:r>
            <a:r>
              <a:rPr lang="it-IT" sz="1600" u="sng" dirty="0" err="1" smtClean="0"/>
              <a:t>arc</a:t>
            </a:r>
            <a:r>
              <a:rPr lang="it-IT" sz="1600" u="sng" dirty="0" smtClean="0"/>
              <a:t>-</a:t>
            </a:r>
            <a:r>
              <a:rPr lang="it-IT" sz="1600" u="sng" dirty="0" err="1" smtClean="0"/>
              <a:t>second</a:t>
            </a:r>
            <a:r>
              <a:rPr lang="it-IT" sz="1600" u="sng" dirty="0" smtClean="0"/>
              <a:t> </a:t>
            </a:r>
            <a:r>
              <a:rPr lang="it-IT" sz="1600" u="sng" dirty="0" err="1" smtClean="0"/>
              <a:t>level</a:t>
            </a:r>
            <a:r>
              <a:rPr lang="it-IT" sz="1600" dirty="0" smtClean="0"/>
              <a:t> </a:t>
            </a:r>
            <a:r>
              <a:rPr lang="it-IT" sz="1600" dirty="0" err="1" smtClean="0"/>
              <a:t>comparison</a:t>
            </a:r>
            <a:r>
              <a:rPr lang="it-IT" sz="1600" dirty="0" smtClean="0"/>
              <a:t> of Gaia </a:t>
            </a:r>
            <a:r>
              <a:rPr lang="it-IT" sz="1600" dirty="0" err="1" smtClean="0"/>
              <a:t>absolute</a:t>
            </a:r>
            <a:r>
              <a:rPr lang="it-IT" sz="1600" dirty="0" smtClean="0"/>
              <a:t> </a:t>
            </a:r>
            <a:r>
              <a:rPr lang="it-IT" sz="1600" dirty="0" err="1" smtClean="0"/>
              <a:t>astrometry</a:t>
            </a:r>
            <a:r>
              <a:rPr lang="it-IT" sz="1600" dirty="0" smtClean="0"/>
              <a:t>: trattamento completamente indipendente dell’astrometria di Gaia per validazione/verifica completa (verifica interna al DPAC e l’unica possibile su tutto il cielo)</a:t>
            </a:r>
          </a:p>
          <a:p>
            <a:endParaRPr lang="it-IT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smtClean="0"/>
              <a:t>Infrastruttura (HW e SW) realizzata via contratto industriale di ASI alla </a:t>
            </a:r>
            <a:r>
              <a:rPr lang="it-IT" sz="1600" dirty="0" err="1" smtClean="0"/>
              <a:t>Altec</a:t>
            </a:r>
            <a:r>
              <a:rPr lang="it-IT" sz="1600" dirty="0" smtClean="0"/>
              <a:t> S.p.A. (Torino); </a:t>
            </a:r>
            <a:r>
              <a:rPr lang="it-IT" sz="1600" dirty="0" err="1" smtClean="0"/>
              <a:t>pipelines</a:t>
            </a:r>
            <a:r>
              <a:rPr lang="it-IT" sz="1600" dirty="0" smtClean="0"/>
              <a:t> scientifiche somministrate da INAF che condivide con ASI la proprietà dell’infrastruttura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 smtClean="0"/>
          </a:p>
          <a:p>
            <a:endParaRPr lang="it-IT" sz="1600" dirty="0"/>
          </a:p>
        </p:txBody>
      </p:sp>
      <p:grpSp>
        <p:nvGrpSpPr>
          <p:cNvPr id="7" name="Gruppo 6"/>
          <p:cNvGrpSpPr/>
          <p:nvPr/>
        </p:nvGrpSpPr>
        <p:grpSpPr>
          <a:xfrm>
            <a:off x="4988379" y="326570"/>
            <a:ext cx="7077997" cy="5897354"/>
            <a:chOff x="4988379" y="326570"/>
            <a:chExt cx="7077997" cy="589735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8379" y="326570"/>
              <a:ext cx="3487833" cy="3398713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70127" y="572265"/>
              <a:ext cx="3296249" cy="18117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8476" y="3889131"/>
              <a:ext cx="6967900" cy="23347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4947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 rot="5400000">
            <a:off x="10727570" y="5263064"/>
            <a:ext cx="2327123" cy="365125"/>
          </a:xfrm>
        </p:spPr>
        <p:txBody>
          <a:bodyPr/>
          <a:lstStyle/>
          <a:p>
            <a:r>
              <a:rPr lang="it-IT" dirty="0" smtClean="0"/>
              <a:t>Giornate INAF RSN2, </a:t>
            </a:r>
            <a:r>
              <a:rPr lang="it-IT" dirty="0" err="1" smtClean="0"/>
              <a:t>OANa</a:t>
            </a:r>
            <a:r>
              <a:rPr lang="it-IT" dirty="0" smtClean="0"/>
              <a:t>, 14 </a:t>
            </a:r>
            <a:r>
              <a:rPr lang="it-IT" dirty="0" err="1" smtClean="0"/>
              <a:t>gen</a:t>
            </a:r>
            <a:r>
              <a:rPr lang="it-IT" dirty="0" smtClean="0"/>
              <a:t> 26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0" y="127382"/>
            <a:ext cx="4877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rgbClr val="0070C0"/>
                </a:solidFill>
              </a:rPr>
              <a:t>Il Data Processing Center italiano: </a:t>
            </a:r>
            <a:r>
              <a:rPr lang="it-IT" b="1" dirty="0" smtClean="0">
                <a:solidFill>
                  <a:srgbClr val="0070C0"/>
                </a:solidFill>
              </a:rPr>
              <a:t>DPCT (</a:t>
            </a:r>
            <a:r>
              <a:rPr lang="it-IT" b="1" dirty="0" err="1" smtClean="0">
                <a:solidFill>
                  <a:srgbClr val="0070C0"/>
                </a:solidFill>
              </a:rPr>
              <a:t>cont</a:t>
            </a:r>
            <a:r>
              <a:rPr lang="it-IT" b="1" dirty="0" smtClean="0">
                <a:solidFill>
                  <a:srgbClr val="0070C0"/>
                </a:solidFill>
              </a:rPr>
              <a:t>.)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39" y="2775858"/>
            <a:ext cx="8702262" cy="394154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582" y="29411"/>
            <a:ext cx="4891605" cy="2520532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745" y="531373"/>
            <a:ext cx="3112556" cy="21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9821635" y="6269962"/>
            <a:ext cx="2163837" cy="365125"/>
          </a:xfrm>
        </p:spPr>
        <p:txBody>
          <a:bodyPr/>
          <a:lstStyle/>
          <a:p>
            <a:r>
              <a:rPr lang="it-IT" dirty="0" smtClean="0"/>
              <a:t>Giornate INAF RSN2, </a:t>
            </a:r>
            <a:r>
              <a:rPr lang="it-IT" dirty="0" err="1" smtClean="0"/>
              <a:t>OANa</a:t>
            </a:r>
            <a:r>
              <a:rPr lang="it-IT" dirty="0" smtClean="0"/>
              <a:t>, 14 </a:t>
            </a:r>
            <a:r>
              <a:rPr lang="it-IT" dirty="0" err="1" smtClean="0"/>
              <a:t>gen</a:t>
            </a:r>
            <a:r>
              <a:rPr lang="it-IT" dirty="0" smtClean="0"/>
              <a:t> 26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3913" y="195943"/>
            <a:ext cx="738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70C0"/>
                </a:solidFill>
              </a:rPr>
              <a:t>A</a:t>
            </a:r>
            <a:r>
              <a:rPr lang="en-US" dirty="0" err="1" smtClean="0">
                <a:solidFill>
                  <a:srgbClr val="0070C0"/>
                </a:solidFill>
              </a:rPr>
              <a:t>pplicazioni</a:t>
            </a:r>
            <a:r>
              <a:rPr lang="en-US" dirty="0" smtClean="0">
                <a:solidFill>
                  <a:srgbClr val="0070C0"/>
                </a:solidFill>
              </a:rPr>
              <a:t> e Legacy del DPCT: </a:t>
            </a:r>
            <a:r>
              <a:rPr lang="en-US" dirty="0" err="1" smtClean="0">
                <a:solidFill>
                  <a:srgbClr val="0070C0"/>
                </a:solidFill>
              </a:rPr>
              <a:t>perchè</a:t>
            </a:r>
            <a:r>
              <a:rPr lang="en-US" dirty="0" smtClean="0">
                <a:solidFill>
                  <a:srgbClr val="0070C0"/>
                </a:solidFill>
              </a:rPr>
              <a:t> è </a:t>
            </a:r>
            <a:r>
              <a:rPr lang="en-US" dirty="0" err="1" smtClean="0">
                <a:solidFill>
                  <a:srgbClr val="0070C0"/>
                </a:solidFill>
              </a:rPr>
              <a:t>una</a:t>
            </a:r>
            <a:r>
              <a:rPr lang="en-US" dirty="0" smtClean="0">
                <a:solidFill>
                  <a:srgbClr val="0070C0"/>
                </a:solidFill>
              </a:rPr>
              <a:t> facility e </a:t>
            </a:r>
            <a:r>
              <a:rPr lang="en-US" dirty="0" err="1" smtClean="0">
                <a:solidFill>
                  <a:srgbClr val="0070C0"/>
                </a:solidFill>
              </a:rPr>
              <a:t>che</a:t>
            </a:r>
            <a:r>
              <a:rPr lang="en-US" dirty="0" smtClean="0">
                <a:solidFill>
                  <a:srgbClr val="0070C0"/>
                </a:solidFill>
              </a:rPr>
              <a:t> legacy?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912" y="746676"/>
            <a:ext cx="72580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 smtClean="0"/>
              <a:t>Supporto</a:t>
            </a:r>
            <a:r>
              <a:rPr lang="en-US" sz="1400" dirty="0" smtClean="0"/>
              <a:t> a </a:t>
            </a:r>
            <a:r>
              <a:rPr lang="en-US" sz="1400" dirty="0" err="1" smtClean="0"/>
              <a:t>nuovi</a:t>
            </a:r>
            <a:r>
              <a:rPr lang="en-US" sz="1400" dirty="0" smtClean="0"/>
              <a:t> </a:t>
            </a:r>
            <a:r>
              <a:rPr lang="en-US" sz="1400" dirty="0" err="1" smtClean="0"/>
              <a:t>programmi</a:t>
            </a:r>
            <a:r>
              <a:rPr lang="en-US" sz="1400" dirty="0" smtClean="0"/>
              <a:t> (</a:t>
            </a:r>
            <a:r>
              <a:rPr lang="en-US" sz="1400" dirty="0" err="1" smtClean="0"/>
              <a:t>spaziali</a:t>
            </a:r>
            <a:r>
              <a:rPr lang="en-US" sz="1400" dirty="0" smtClean="0"/>
              <a:t> e </a:t>
            </a:r>
            <a:r>
              <a:rPr lang="en-US" sz="1400" dirty="0" err="1" smtClean="0"/>
              <a:t>terrestri</a:t>
            </a:r>
            <a:r>
              <a:rPr lang="en-US" sz="1400" dirty="0" smtClean="0"/>
              <a:t>): </a:t>
            </a:r>
            <a:r>
              <a:rPr lang="en-US" sz="1400" dirty="0" err="1" smtClean="0"/>
              <a:t>es</a:t>
            </a:r>
            <a:r>
              <a:rPr lang="en-US" sz="1400" dirty="0" smtClean="0"/>
              <a:t>. Pointing and guiding di Euclid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Long term exploitation of the Gaia data (</a:t>
            </a:r>
            <a:r>
              <a:rPr lang="en-US" sz="1400" dirty="0" err="1" smtClean="0"/>
              <a:t>es</a:t>
            </a:r>
            <a:r>
              <a:rPr lang="en-US" sz="1400" dirty="0" smtClean="0"/>
              <a:t>.):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Improving FP measurements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Improving fitting models of any </a:t>
            </a:r>
            <a:r>
              <a:rPr lang="en-US" sz="1400" dirty="0" err="1" smtClean="0"/>
              <a:t>objetc</a:t>
            </a:r>
            <a:r>
              <a:rPr lang="en-US" sz="1400" dirty="0" smtClean="0"/>
              <a:t> in the Gaia DB (astrometric, photometric, spectroscopic?)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The reference frame and the QSO ‘motions’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Independent calibration of time observations for intermediate and low frequencies GWs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Integration with future (ground based an space) data</a:t>
            </a:r>
            <a:endParaRPr lang="en-US" sz="1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40" y="191513"/>
            <a:ext cx="4278086" cy="2319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4" y="3190791"/>
            <a:ext cx="5684045" cy="3570333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6035107" y="3574129"/>
            <a:ext cx="5574507" cy="2270859"/>
            <a:chOff x="6185948" y="3574129"/>
            <a:chExt cx="6758331" cy="2270859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5948" y="3574129"/>
              <a:ext cx="6758331" cy="1963082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7614047" y="5537211"/>
              <a:ext cx="2179864" cy="3077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Stellar Black Holes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99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9995505" y="6359770"/>
            <a:ext cx="2196495" cy="365125"/>
          </a:xfrm>
        </p:spPr>
        <p:txBody>
          <a:bodyPr/>
          <a:lstStyle/>
          <a:p>
            <a:r>
              <a:rPr lang="it-IT" dirty="0" smtClean="0"/>
              <a:t>Giornate INAF RSN2, </a:t>
            </a:r>
            <a:r>
              <a:rPr lang="it-IT" dirty="0" err="1" smtClean="0"/>
              <a:t>OANa</a:t>
            </a:r>
            <a:r>
              <a:rPr lang="it-IT" dirty="0" smtClean="0"/>
              <a:t>, 14 </a:t>
            </a:r>
            <a:r>
              <a:rPr lang="it-IT" dirty="0" err="1" smtClean="0"/>
              <a:t>gen</a:t>
            </a:r>
            <a:r>
              <a:rPr lang="it-IT" dirty="0" smtClean="0"/>
              <a:t> 26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505883" y="564446"/>
            <a:ext cx="10989431" cy="55399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0070C0"/>
                </a:solidFill>
              </a:rPr>
              <a:t>‘Rapporti </a:t>
            </a:r>
            <a:r>
              <a:rPr lang="it-IT" b="1" dirty="0">
                <a:solidFill>
                  <a:srgbClr val="0070C0"/>
                </a:solidFill>
              </a:rPr>
              <a:t>con </a:t>
            </a:r>
            <a:r>
              <a:rPr lang="it-IT" b="1" dirty="0" smtClean="0">
                <a:solidFill>
                  <a:srgbClr val="0070C0"/>
                </a:solidFill>
              </a:rPr>
              <a:t>ASI’ ….. long </a:t>
            </a:r>
            <a:r>
              <a:rPr lang="it-IT" b="1" dirty="0" err="1">
                <a:solidFill>
                  <a:srgbClr val="0070C0"/>
                </a:solidFill>
              </a:rPr>
              <a:t>term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missions</a:t>
            </a:r>
            <a:r>
              <a:rPr lang="it-IT" b="1" dirty="0" smtClean="0">
                <a:solidFill>
                  <a:srgbClr val="0070C0"/>
                </a:solidFill>
              </a:rPr>
              <a:t>.</a:t>
            </a:r>
            <a:endParaRPr lang="it-IT" b="1" dirty="0">
              <a:solidFill>
                <a:srgbClr val="0070C0"/>
              </a:solidFill>
            </a:endParaRPr>
          </a:p>
          <a:p>
            <a:endParaRPr lang="it-IT" sz="16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600" dirty="0" smtClean="0"/>
              <a:t>Gaia è in fase </a:t>
            </a:r>
            <a:r>
              <a:rPr lang="it-IT" sz="1600" b="1" dirty="0" smtClean="0"/>
              <a:t>‘E-avanzata’</a:t>
            </a:r>
            <a:r>
              <a:rPr lang="it-IT" sz="1600" dirty="0" smtClean="0"/>
              <a:t> (dopo la </a:t>
            </a:r>
            <a:r>
              <a:rPr lang="it-IT" sz="1600" dirty="0" err="1" smtClean="0"/>
              <a:t>D,lancio</a:t>
            </a:r>
            <a:r>
              <a:rPr lang="it-IT" sz="1600" dirty="0" smtClean="0"/>
              <a:t>, e prima di F, fine vita): definizione ‘ritagliata’ per Gaia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/>
              <a:t>Dopo </a:t>
            </a:r>
            <a:r>
              <a:rPr lang="it-IT" sz="1600" dirty="0"/>
              <a:t>le stabilizzazioni </a:t>
            </a:r>
            <a:r>
              <a:rPr lang="it-IT" sz="1600" dirty="0" smtClean="0"/>
              <a:t>(i </a:t>
            </a:r>
            <a:r>
              <a:rPr lang="it-IT" sz="1600" dirty="0"/>
              <a:t>"Comma 1 ASI") </a:t>
            </a:r>
            <a:r>
              <a:rPr lang="it-IT" sz="1600" dirty="0" smtClean="0"/>
              <a:t>rapporti </a:t>
            </a:r>
            <a:r>
              <a:rPr lang="it-IT" sz="1600" dirty="0"/>
              <a:t>sono diventati più complessi. L'ASI si è fatta </a:t>
            </a:r>
            <a:r>
              <a:rPr lang="it-IT" sz="1600" dirty="0" smtClean="0"/>
              <a:t>negli anni molto 'aggressiva‘ attraverso la ‘leva’ della ‘rendicontazione’.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/>
              <a:t>Negoziati per il triennio 2022-2025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/>
              <a:t>Negoziati per il triennio </a:t>
            </a:r>
            <a:r>
              <a:rPr lang="it-IT" sz="1600" dirty="0" err="1" smtClean="0"/>
              <a:t>giu</a:t>
            </a:r>
            <a:r>
              <a:rPr lang="it-IT" sz="1600" dirty="0" smtClean="0"/>
              <a:t> 2025-giu 2028 (anno ‘</a:t>
            </a:r>
            <a:r>
              <a:rPr lang="it-IT" sz="1600" dirty="0" err="1" smtClean="0"/>
              <a:t>orribilis</a:t>
            </a:r>
            <a:r>
              <a:rPr lang="it-IT" sz="1600" dirty="0" smtClean="0"/>
              <a:t>’ estate autunno 2024 e inizio 2025)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 smtClean="0"/>
              <a:t>Anni </a:t>
            </a:r>
            <a:r>
              <a:rPr lang="it-IT" sz="1600" dirty="0" err="1" smtClean="0"/>
              <a:t>lug</a:t>
            </a:r>
            <a:r>
              <a:rPr lang="it-IT" sz="1600" dirty="0" smtClean="0"/>
              <a:t> 2028 – </a:t>
            </a:r>
            <a:r>
              <a:rPr lang="it-IT" sz="1600" dirty="0" err="1" smtClean="0"/>
              <a:t>dic</a:t>
            </a:r>
            <a:r>
              <a:rPr lang="it-IT" sz="1600" dirty="0" smtClean="0"/>
              <a:t> 2030 (2032 – </a:t>
            </a:r>
            <a:r>
              <a:rPr lang="it-IT" sz="1600" dirty="0" err="1" smtClean="0"/>
              <a:t>actual</a:t>
            </a:r>
            <a:r>
              <a:rPr lang="it-IT" sz="1600" dirty="0" smtClean="0"/>
              <a:t> </a:t>
            </a:r>
            <a:r>
              <a:rPr lang="it-IT" sz="1600" dirty="0" err="1" smtClean="0"/>
              <a:t>validity</a:t>
            </a:r>
            <a:r>
              <a:rPr lang="it-IT" sz="1600" dirty="0" smtClean="0"/>
              <a:t> of MLA) altamente incerti al momento </a:t>
            </a:r>
          </a:p>
          <a:p>
            <a:endParaRPr lang="it-IT" sz="1600" dirty="0"/>
          </a:p>
          <a:p>
            <a:r>
              <a:rPr lang="it-IT" sz="1600" dirty="0" smtClean="0">
                <a:sym typeface="Wingdings" panose="05000000000000000000" pitchFamily="2" charset="2"/>
              </a:rPr>
              <a:t></a:t>
            </a:r>
            <a:r>
              <a:rPr lang="it-IT" sz="1600" dirty="0" smtClean="0"/>
              <a:t> </a:t>
            </a:r>
            <a:r>
              <a:rPr lang="it-IT" sz="1600" b="1" dirty="0" smtClean="0"/>
              <a:t>INAF non è nell’ MLA e nello SC che lo gestisce</a:t>
            </a:r>
            <a:endParaRPr lang="it-IT" sz="1600" b="1" dirty="0"/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endParaRPr lang="it-IT" sz="1600" dirty="0" smtClean="0"/>
          </a:p>
          <a:p>
            <a:r>
              <a:rPr lang="it-IT" sz="1600" b="1" dirty="0" smtClean="0"/>
              <a:t>Nota Conclusiva:</a:t>
            </a:r>
            <a:r>
              <a:rPr lang="it-IT" sz="1600" dirty="0" smtClean="0"/>
              <a:t> Alcune difficoltà sono nate dalla politica interna INAF e in particolare nei rapporti Dirigenza </a:t>
            </a:r>
            <a:r>
              <a:rPr lang="it-IT" sz="1600" dirty="0"/>
              <a:t>- </a:t>
            </a:r>
            <a:r>
              <a:rPr lang="it-IT" sz="1600" dirty="0" smtClean="0"/>
              <a:t>PI/Responsabili Sc. dalla presidenza Bignami passando per D’Amico  e </a:t>
            </a:r>
            <a:r>
              <a:rPr lang="it-IT" sz="1600" dirty="0" err="1" smtClean="0"/>
              <a:t>Tavani</a:t>
            </a:r>
            <a:r>
              <a:rPr lang="it-IT" sz="1600" dirty="0" smtClean="0"/>
              <a:t>.</a:t>
            </a:r>
          </a:p>
          <a:p>
            <a:r>
              <a:rPr lang="it-IT" sz="1600" b="1" dirty="0" smtClean="0"/>
              <a:t> </a:t>
            </a:r>
            <a:endParaRPr lang="it-IT" sz="1600" b="1" dirty="0"/>
          </a:p>
          <a:p>
            <a:r>
              <a:rPr lang="it-IT" sz="1600" b="1" i="1" u="sng" dirty="0" smtClean="0"/>
              <a:t>Svolta</a:t>
            </a:r>
            <a:r>
              <a:rPr lang="it-IT" sz="1600" i="1" u="sng" dirty="0" smtClean="0"/>
              <a:t> il 20 settembre 2024 dopo riunione in Sede Centrale con Ragazzoni e Argan, ovvero vengo informato di una Nuova politica di gestione delle missioni di lungo termine.</a:t>
            </a:r>
          </a:p>
          <a:p>
            <a:endParaRPr lang="it-IT" sz="1600" i="1" u="sng" dirty="0"/>
          </a:p>
        </p:txBody>
      </p:sp>
    </p:spTree>
    <p:extLst>
      <p:ext uri="{BB962C8B-B14F-4D97-AF65-F5344CB8AC3E}">
        <p14:creationId xmlns:p14="http://schemas.microsoft.com/office/powerpoint/2010/main" val="3880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744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 G Lattanzi</dc:creator>
  <cp:lastModifiedBy>Mario G Lattanzi</cp:lastModifiedBy>
  <cp:revision>57</cp:revision>
  <dcterms:created xsi:type="dcterms:W3CDTF">2026-01-14T01:02:53Z</dcterms:created>
  <dcterms:modified xsi:type="dcterms:W3CDTF">2026-01-14T10:16:13Z</dcterms:modified>
</cp:coreProperties>
</file>