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Josefin Sans Medium"/>
      <p:regular r:id="rId21"/>
      <p:bold r:id="rId22"/>
      <p:italic r:id="rId23"/>
      <p:boldItalic r:id="rId24"/>
    </p:embeddedFont>
    <p:embeddedFont>
      <p:font typeface="Josefin Sans"/>
      <p:regular r:id="rId25"/>
      <p:bold r:id="rId26"/>
      <p:italic r:id="rId27"/>
      <p:boldItalic r:id="rId28"/>
    </p:embeddedFont>
    <p:embeddedFont>
      <p:font typeface="Josefin Sans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3" roundtripDataSignature="AMtx7mio2wjvZMecQAY/N5yU/NNHftYI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980F932-BA10-44D9-A20E-1A80D6C869FE}">
  <a:tblStyle styleId="{4980F932-BA10-44D9-A20E-1A80D6C869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JosefinSansMedium-bold.fntdata"/><Relationship Id="rId21" Type="http://schemas.openxmlformats.org/officeDocument/2006/relationships/font" Target="fonts/JosefinSansMedium-regular.fntdata"/><Relationship Id="rId24" Type="http://schemas.openxmlformats.org/officeDocument/2006/relationships/font" Target="fonts/JosefinSansMedium-boldItalic.fntdata"/><Relationship Id="rId23" Type="http://schemas.openxmlformats.org/officeDocument/2006/relationships/font" Target="fonts/JosefinSansMedium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JosefinSans-bold.fntdata"/><Relationship Id="rId25" Type="http://schemas.openxmlformats.org/officeDocument/2006/relationships/font" Target="fonts/JosefinSans-regular.fntdata"/><Relationship Id="rId28" Type="http://schemas.openxmlformats.org/officeDocument/2006/relationships/font" Target="fonts/JosefinSans-boldItalic.fntdata"/><Relationship Id="rId27" Type="http://schemas.openxmlformats.org/officeDocument/2006/relationships/font" Target="fonts/Josefin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JosefinSansLigh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JosefinSansLight-italic.fntdata"/><Relationship Id="rId30" Type="http://schemas.openxmlformats.org/officeDocument/2006/relationships/font" Target="fonts/JosefinSansLight-bold.fntdata"/><Relationship Id="rId11" Type="http://schemas.openxmlformats.org/officeDocument/2006/relationships/slide" Target="slides/slide6.xml"/><Relationship Id="rId33" Type="http://customschemas.google.com/relationships/presentationmetadata" Target="metadata"/><Relationship Id="rId10" Type="http://schemas.openxmlformats.org/officeDocument/2006/relationships/slide" Target="slides/slide5.xml"/><Relationship Id="rId32" Type="http://schemas.openxmlformats.org/officeDocument/2006/relationships/font" Target="fonts/JosefinSansLigh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b6ce3a2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11eb6ce3a2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b65b25088b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b65b25088b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b65b25088b_0_2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3b65b25088b_0_2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b65b25088b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g3b65b25088b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65b25088b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3b65b25088b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b65b25088b_0_4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g3b65b25088b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b6dcdfc8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b6dcdfc8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b669ea23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3b669ea23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fdc2af3ab_1_1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g20fdc2af3ab_1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b65b25088b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g3b65b25088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72afc10d2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g3572afc10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b6dcdfc8b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g3b6dcdfc8b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b7d16a93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b7d16a93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b65b25088b_0_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b65b25088b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b65b25088b_0_384"/>
          <p:cNvSpPr txBox="1"/>
          <p:nvPr>
            <p:ph type="title"/>
          </p:nvPr>
        </p:nvSpPr>
        <p:spPr>
          <a:xfrm>
            <a:off x="390738" y="205979"/>
            <a:ext cx="8435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g3b65b25088b_0_384"/>
          <p:cNvSpPr txBox="1"/>
          <p:nvPr>
            <p:ph idx="1" type="body"/>
          </p:nvPr>
        </p:nvSpPr>
        <p:spPr>
          <a:xfrm>
            <a:off x="390738" y="879276"/>
            <a:ext cx="8435700" cy="3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370F4B"/>
              </a:buClr>
              <a:buSzPts val="1800"/>
              <a:buChar char="●"/>
              <a:defRPr/>
            </a:lvl1pPr>
            <a:lvl2pPr indent="-406400" lvl="1" marL="91440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370F4B"/>
              </a:buClr>
              <a:buSzPts val="2800"/>
              <a:buFont typeface="Arial"/>
              <a:buChar char="•"/>
              <a:defRPr/>
            </a:lvl2pPr>
            <a:lvl3pPr indent="-393700" lvl="2" marL="1371600" algn="l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rgbClr val="370F4B"/>
              </a:buClr>
              <a:buSzPts val="2600"/>
              <a:buFont typeface="Arial"/>
              <a:buChar char="•"/>
              <a:defRPr/>
            </a:lvl3pPr>
            <a:lvl4pPr indent="-381000" lvl="3" marL="18288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70F4B"/>
              </a:buClr>
              <a:buSzPts val="2400"/>
              <a:buFont typeface="Arial"/>
              <a:buChar char="•"/>
              <a:defRPr/>
            </a:lvl4pPr>
            <a:lvl5pPr indent="-381000" lvl="4" marL="228600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370F4B"/>
              </a:buClr>
              <a:buSzPts val="2400"/>
              <a:buFont typeface="Arial"/>
              <a:buChar char="•"/>
              <a:defRPr/>
            </a:lvl5pPr>
            <a:lvl6pPr indent="-342900" lvl="5" marL="2743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g3b65b25088b_0_384"/>
          <p:cNvSpPr txBox="1"/>
          <p:nvPr>
            <p:ph idx="10" type="dt"/>
          </p:nvPr>
        </p:nvSpPr>
        <p:spPr>
          <a:xfrm>
            <a:off x="6583437" y="4750848"/>
            <a:ext cx="14406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b65b25088b_0_384"/>
          <p:cNvSpPr txBox="1"/>
          <p:nvPr>
            <p:ph idx="11" type="ftr"/>
          </p:nvPr>
        </p:nvSpPr>
        <p:spPr>
          <a:xfrm>
            <a:off x="3193975" y="4756795"/>
            <a:ext cx="31836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g3b65b25088b_0_384"/>
          <p:cNvSpPr txBox="1"/>
          <p:nvPr>
            <p:ph idx="12" type="sldNum"/>
          </p:nvPr>
        </p:nvSpPr>
        <p:spPr>
          <a:xfrm>
            <a:off x="8261348" y="4756795"/>
            <a:ext cx="564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6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responsabili.dd@inaf.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du.inaf.it/i-quaderni-eduinaf/" TargetMode="External"/><Relationship Id="rId4" Type="http://schemas.openxmlformats.org/officeDocument/2006/relationships/hyperlink" Target="http://play.inaf.it" TargetMode="External"/><Relationship Id="rId5" Type="http://schemas.openxmlformats.org/officeDocument/2006/relationships/hyperlink" Target="https://astroedu.iau.org/it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responsabili.dd@inaf.i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cPkWpDoicSJk8k2ayz3YgfQXDcfjKix5/view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9.jpg"/><Relationship Id="rId9" Type="http://schemas.openxmlformats.org/officeDocument/2006/relationships/image" Target="../media/image7.jpg"/><Relationship Id="rId5" Type="http://schemas.openxmlformats.org/officeDocument/2006/relationships/image" Target="../media/image12.jpg"/><Relationship Id="rId6" Type="http://schemas.openxmlformats.org/officeDocument/2006/relationships/image" Target="../media/image10.jpg"/><Relationship Id="rId7" Type="http://schemas.openxmlformats.org/officeDocument/2006/relationships/image" Target="../media/image8.jpg"/><Relationship Id="rId8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65b25088b_0_77"/>
          <p:cNvSpPr txBox="1"/>
          <p:nvPr>
            <p:ph type="title"/>
          </p:nvPr>
        </p:nvSpPr>
        <p:spPr>
          <a:xfrm>
            <a:off x="197075" y="330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it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Communication versus Dissemination</a:t>
            </a:r>
            <a:endParaRPr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aphicFrame>
        <p:nvGraphicFramePr>
          <p:cNvPr id="114" name="Google Shape;114;g3b65b25088b_0_77"/>
          <p:cNvGraphicFramePr/>
          <p:nvPr/>
        </p:nvGraphicFramePr>
        <p:xfrm>
          <a:off x="1167213" y="113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{4980F932-BA10-44D9-A20E-1A80D6C869FE}</a:tableStyleId>
              </a:tblPr>
              <a:tblGrid>
                <a:gridCol w="3404775"/>
                <a:gridCol w="3404775"/>
              </a:tblGrid>
              <a:tr h="319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t" sz="1800" u="none" cap="none" strike="noStrike">
                          <a:solidFill>
                            <a:srgbClr val="6B6BC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Communication/Outreach </a:t>
                      </a:r>
                      <a:endParaRPr sz="1600" u="none" cap="none" strike="noStrik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it" sz="1800" u="none" cap="none" strike="noStrike">
                          <a:solidFill>
                            <a:srgbClr val="6B6BCE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Dissemination </a:t>
                      </a:r>
                      <a:endParaRPr sz="1600" u="none" cap="none" strike="noStrik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07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About the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project 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and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results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About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results only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30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Multiple audiences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it" sz="12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Beyond the project's own community (include the media and the public)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Audiences that may use the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results 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 their own work</a:t>
                      </a:r>
                      <a:b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</a:br>
                      <a:r>
                        <a:rPr lang="it" sz="12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e.g. peers (scientific or the project's own community), industry and other commercial actors, professional organisations, policymakers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7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Inform 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and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reach out to society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, show the benefits of research </a:t>
                      </a:r>
                      <a:endParaRPr sz="14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Enable use 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and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uptake </a:t>
                      </a:r>
                      <a:r>
                        <a:rPr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of </a:t>
                      </a:r>
                      <a:r>
                        <a:rPr b="1" lang="it" sz="1600" u="none" cap="none" strike="noStrike">
                          <a:solidFill>
                            <a:srgbClr val="104697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results </a:t>
                      </a:r>
                      <a:endParaRPr sz="1600" u="none" cap="none" strike="noStrike">
                        <a:solidFill>
                          <a:srgbClr val="104697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96450">
                <a:tc gridSpan="2"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it" sz="1400" u="none" cap="none" strike="noStrike">
                          <a:solidFill>
                            <a:srgbClr val="FF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Starts at the beginning of the project                   When results are available and            </a:t>
                      </a:r>
                      <a:r>
                        <a:rPr lang="it" sz="1400" u="none" cap="none" strike="noStrike">
                          <a:solidFill>
                            <a:srgbClr val="FF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even after the end of the project </a:t>
                      </a:r>
                      <a:endParaRPr sz="1600" u="none" cap="none" strike="noStrik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it" sz="2000" u="none" cap="none" strike="noStrike">
                          <a:solidFill>
                            <a:srgbClr val="990000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Communication/Outreach ≠ Dissemination </a:t>
                      </a:r>
                      <a:endParaRPr sz="1600" u="none" cap="none" strike="noStrike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36900" marB="36900" marR="73800" marL="738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7F9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115" name="Google Shape;115;g3b65b25088b_0_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65b25088b_0_228"/>
          <p:cNvSpPr txBox="1"/>
          <p:nvPr>
            <p:ph type="title"/>
          </p:nvPr>
        </p:nvSpPr>
        <p:spPr>
          <a:xfrm>
            <a:off x="390738" y="205979"/>
            <a:ext cx="8435700" cy="5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it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What is, actually, Public Engagement</a:t>
            </a:r>
            <a:endParaRPr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1" name="Google Shape;121;g3b65b25088b_0_228"/>
          <p:cNvSpPr txBox="1"/>
          <p:nvPr>
            <p:ph idx="1" type="body"/>
          </p:nvPr>
        </p:nvSpPr>
        <p:spPr>
          <a:xfrm>
            <a:off x="390738" y="879276"/>
            <a:ext cx="8435700" cy="3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F4B"/>
              </a:buClr>
              <a:buSzPts val="2800"/>
              <a:buNone/>
            </a:pPr>
            <a:r>
              <a:t/>
            </a:r>
            <a:endParaRPr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0F4B"/>
              </a:buClr>
              <a:buSzPts val="2800"/>
              <a:buNone/>
            </a:pPr>
            <a:r>
              <a:rPr lang="it" sz="2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Public engagement describes the myriad of ways in which the activity and benefits of higher education and research can be shared with the public. </a:t>
            </a:r>
            <a:endParaRPr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rgbClr val="370F4B"/>
              </a:buClr>
              <a:buSzPts val="2800"/>
              <a:buNone/>
            </a:pPr>
            <a:r>
              <a:rPr lang="it" sz="2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Engagement is by definition a two-way process, involving interaction and listening, with the goal of generating mutual benefit</a:t>
            </a:r>
            <a:endParaRPr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t/>
            </a:r>
            <a:endParaRPr sz="26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72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</a:pPr>
            <a:r>
              <a:rPr lang="it" sz="2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Public Engagement </a:t>
            </a:r>
            <a:r>
              <a:rPr b="1" lang="it" sz="2600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=</a:t>
            </a:r>
            <a:r>
              <a:rPr lang="it" sz="2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Communication </a:t>
            </a:r>
            <a:r>
              <a:rPr lang="it" sz="2600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with</a:t>
            </a:r>
            <a:r>
              <a:rPr lang="it" sz="2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the general public</a:t>
            </a:r>
            <a:endParaRPr sz="29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22" name="Google Shape;122;g3b65b25088b_0_228"/>
          <p:cNvSpPr txBox="1"/>
          <p:nvPr>
            <p:ph idx="12" type="sldNum"/>
          </p:nvPr>
        </p:nvSpPr>
        <p:spPr>
          <a:xfrm>
            <a:off x="8261348" y="4756795"/>
            <a:ext cx="564900" cy="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fld id="{00000000-1234-1234-1234-123412341234}" type="slidenum">
              <a:rPr b="1" lang="it">
                <a:latin typeface="Avenir"/>
                <a:ea typeface="Avenir"/>
                <a:cs typeface="Avenir"/>
                <a:sym typeface="Avenir"/>
              </a:rPr>
              <a:t>‹#›</a:t>
            </a:fld>
            <a:endParaRPr b="1"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3b65b25088b_0_235" title="Avocado_UCD_PE_Working_Group_copy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2699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b65b25088b_0_235"/>
          <p:cNvSpPr txBox="1"/>
          <p:nvPr/>
        </p:nvSpPr>
        <p:spPr>
          <a:xfrm>
            <a:off x="7465900" y="1017225"/>
            <a:ext cx="1465500" cy="33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Si guarda al processo </a:t>
            </a:r>
            <a:endParaRPr b="0" i="0" sz="18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Il target non è solo esterno ma è anche </a:t>
            </a:r>
            <a:r>
              <a:rPr b="1" i="0" lang="it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interno</a:t>
            </a:r>
            <a:r>
              <a:rPr b="0" i="0" lang="it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0" i="0" sz="18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… VQR - EU</a:t>
            </a:r>
            <a:endParaRPr b="0" i="0" sz="1800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65b25088b_0_390"/>
          <p:cNvSpPr txBox="1"/>
          <p:nvPr/>
        </p:nvSpPr>
        <p:spPr>
          <a:xfrm>
            <a:off x="211425" y="201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t" sz="2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Qual è il messaggio di questi 10 minuti?</a:t>
            </a:r>
            <a:endParaRPr b="1" i="0" sz="2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34" name="Google Shape;134;g3b65b25088b_0_390"/>
          <p:cNvSpPr txBox="1"/>
          <p:nvPr/>
        </p:nvSpPr>
        <p:spPr>
          <a:xfrm>
            <a:off x="457500" y="886975"/>
            <a:ext cx="84126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Chiedeteci consulenza appena avete l’idea – non dopo :-) 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t" sz="22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responsabili.dd@inaf.it</a:t>
            </a:r>
            <a:r>
              <a:rPr b="0" i="0" lang="it" sz="22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0" i="0" sz="15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it" sz="19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Perché?</a:t>
            </a:r>
            <a:endParaRPr b="1" i="0" sz="19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rendere veramente efficace la vostra azione e non disperdere le energie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non “mancare” nella valorizzazione dell’immagine dell’Ente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avere maggior supporto anche dalle aree per la comunicazione 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poter valutare l’impatto che le diverse azioni di public engagement possono avere 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efin Sans"/>
              <a:buChar char="●"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Per poter portare avanti tutti assieme il concetto “se faccio qualcosa direttamente rivolto a società e scuola questo mi deve in qualche modo essere riconosciuto [CV, concorsi, premi, ….]”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65b25088b_0_400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Vi</a:t>
            </a: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chiama una scuola per fare una lezione?</a:t>
            </a:r>
            <a:endParaRPr b="1" i="0" sz="2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0" name="Google Shape;140;g3b65b25088b_0_400"/>
          <p:cNvSpPr txBox="1"/>
          <p:nvPr/>
        </p:nvSpPr>
        <p:spPr>
          <a:xfrm>
            <a:off x="421100" y="929950"/>
            <a:ext cx="9060000" cy="13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3"/>
              </a:rPr>
              <a:t>edu.inaf.it/i-quaderni-eduinaf/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4"/>
              </a:rPr>
              <a:t>play.inaf.it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  <a:hlinkClick r:id="rId5"/>
              </a:rPr>
              <a:t>astroedu.iau.org/it/</a:t>
            </a: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  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1" name="Google Shape;141;g3b65b25088b_0_400"/>
          <p:cNvSpPr txBox="1"/>
          <p:nvPr/>
        </p:nvSpPr>
        <p:spPr>
          <a:xfrm>
            <a:off x="311700" y="228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Volete aumentare l’accessibilità delle vostre azioni?</a:t>
            </a:r>
            <a:endParaRPr b="1" i="0" sz="2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2" name="Google Shape;142;g3b65b25088b_0_400"/>
          <p:cNvSpPr txBox="1"/>
          <p:nvPr/>
        </p:nvSpPr>
        <p:spPr>
          <a:xfrm>
            <a:off x="421100" y="2886948"/>
            <a:ext cx="5932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</a:rPr>
              <a:t>sites.google.com/inaf.it/universall</a:t>
            </a:r>
            <a:endParaRPr b="0" i="0" sz="1400" u="none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3" name="Google Shape;143;g3b65b25088b_0_400"/>
          <p:cNvSpPr txBox="1"/>
          <p:nvPr/>
        </p:nvSpPr>
        <p:spPr>
          <a:xfrm>
            <a:off x="323448" y="3483700"/>
            <a:ext cx="8952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Avete vinto un grant che prevede una componente di PO…</a:t>
            </a:r>
            <a:endParaRPr b="1" i="0" sz="2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44" name="Google Shape;144;g3b65b25088b_0_400"/>
          <p:cNvSpPr txBox="1"/>
          <p:nvPr/>
        </p:nvSpPr>
        <p:spPr>
          <a:xfrm>
            <a:off x="587825" y="4056400"/>
            <a:ext cx="702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sng" cap="none" strike="noStrike">
                <a:solidFill>
                  <a:schemeClr val="hlink"/>
                </a:solidFill>
                <a:latin typeface="Josefin Sans"/>
                <a:ea typeface="Josefin Sans"/>
                <a:cs typeface="Josefin Sans"/>
                <a:sym typeface="Josefin Sans"/>
              </a:rPr>
              <a:t>mail al proprio responsabile di sede per fare due chiacchere….</a:t>
            </a:r>
            <a:endParaRPr b="0" i="0" sz="1400" u="sng" cap="none" strike="noStrike">
              <a:solidFill>
                <a:srgbClr val="000000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b6dcdfc8b3_0_21"/>
          <p:cNvSpPr txBox="1"/>
          <p:nvPr/>
        </p:nvSpPr>
        <p:spPr>
          <a:xfrm>
            <a:off x="311700" y="3017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Coordinamento Nazionale</a:t>
            </a:r>
            <a:endParaRPr b="1" i="0" sz="2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0" name="Google Shape;150;g3b6dcdfc8b3_0_21"/>
          <p:cNvSpPr txBox="1"/>
          <p:nvPr/>
        </p:nvSpPr>
        <p:spPr>
          <a:xfrm>
            <a:off x="478425" y="874446"/>
            <a:ext cx="9060000" cy="21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Caterina Boccato PADOVA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Chiara Badia TERAMO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Silvia Casu CAGLIARI 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Claudia Mignone SEDE CENTRALE - Area Comunicazione Presidenza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Alessandra Scaffidi SEDE CENTRALE - USC - F Internazionalizzazione</a:t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9900"/>
                </a:solidFill>
                <a:latin typeface="Josefin Sans"/>
                <a:ea typeface="Josefin Sans"/>
                <a:cs typeface="Josefin Sans"/>
                <a:sym typeface="Josefin Sans"/>
              </a:rPr>
              <a:t>Francesca Aloisio SEDE CENTRALE - Area Com. Pres. Valorizzazione Immagine</a:t>
            </a:r>
            <a:endParaRPr b="0" i="0" sz="1800" u="none" cap="none" strike="noStrike">
              <a:solidFill>
                <a:srgbClr val="FF9900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1" name="Google Shape;151;g3b6dcdfc8b3_0_21"/>
          <p:cNvSpPr txBox="1"/>
          <p:nvPr/>
        </p:nvSpPr>
        <p:spPr>
          <a:xfrm>
            <a:off x="392475" y="374504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t" sz="2400" u="none" cap="none" strike="noStrike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Mail responsabili di sede e dei gruppi di lavoro nazionali</a:t>
            </a:r>
            <a:endParaRPr b="1" i="0" sz="2400" u="none" cap="none" strike="noStrike">
              <a:solidFill>
                <a:srgbClr val="FF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2" name="Google Shape;152;g3b6dcdfc8b3_0_21"/>
          <p:cNvSpPr txBox="1"/>
          <p:nvPr/>
        </p:nvSpPr>
        <p:spPr>
          <a:xfrm>
            <a:off x="5298924" y="1048057"/>
            <a:ext cx="2557800" cy="7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1" i="0" lang="it" sz="3100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GRAZIE!</a:t>
            </a:r>
            <a:endParaRPr b="1" i="0" sz="3100" u="none" cap="none" strike="noStrike">
              <a:solidFill>
                <a:srgbClr val="00FFFF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53" name="Google Shape;153;g3b6dcdfc8b3_0_21"/>
          <p:cNvSpPr txBox="1"/>
          <p:nvPr/>
        </p:nvSpPr>
        <p:spPr>
          <a:xfrm>
            <a:off x="2537100" y="4317757"/>
            <a:ext cx="406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it" sz="2300" u="sng" cap="none" strike="noStrike">
                <a:solidFill>
                  <a:schemeClr val="accent5"/>
                </a:solidFill>
                <a:latin typeface="Josefin Sans"/>
                <a:ea typeface="Josefin Sans"/>
                <a:cs typeface="Josefin Sans"/>
                <a:sym typeface="Josefi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responsabili.dd@inaf.it</a:t>
            </a:r>
            <a:r>
              <a:rPr b="0" i="0" lang="it" sz="2300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ctrTitle"/>
          </p:nvPr>
        </p:nvSpPr>
        <p:spPr>
          <a:xfrm>
            <a:off x="0" y="567575"/>
            <a:ext cx="9144000" cy="20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 sz="3600">
                <a:solidFill>
                  <a:schemeClr val="lt1"/>
                </a:solidFill>
                <a:latin typeface="Josefin Sans Medium"/>
                <a:ea typeface="Josefin Sans Medium"/>
                <a:cs typeface="Josefin Sans Medium"/>
                <a:sym typeface="Josefin Sans Medium"/>
              </a:rPr>
              <a:t>USC E - D&amp;D  </a:t>
            </a:r>
            <a:endParaRPr sz="3600">
              <a:solidFill>
                <a:schemeClr val="lt1"/>
              </a:solidFill>
              <a:latin typeface="Josefin Sans Medium"/>
              <a:ea typeface="Josefin Sans Medium"/>
              <a:cs typeface="Josefin Sans Medium"/>
              <a:sym typeface="Josefin Sans Medium"/>
            </a:endParaRPr>
          </a:p>
        </p:txBody>
      </p:sp>
      <p:sp>
        <p:nvSpPr>
          <p:cNvPr id="65" name="Google Shape;65;p2"/>
          <p:cNvSpPr txBox="1"/>
          <p:nvPr>
            <p:ph idx="1" type="subTitle"/>
          </p:nvPr>
        </p:nvSpPr>
        <p:spPr>
          <a:xfrm>
            <a:off x="1408175" y="2571875"/>
            <a:ext cx="6327600" cy="13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7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15 gennaio 2026</a:t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t" sz="17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Caterina Boccato</a:t>
            </a:r>
            <a:br>
              <a:rPr lang="it" sz="17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</a:br>
            <a:r>
              <a:rPr lang="it" sz="1700">
                <a:solidFill>
                  <a:schemeClr val="lt1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Chiara Badia, Silvia Casu, Claudia Mignone, Alessandra Scaffidi</a:t>
            </a:r>
            <a:endParaRPr sz="17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b669ea2312_0_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1" name="Google Shape;71;g3b669ea2312_0_0" title="YTDown.com_YouTube_sherlock-the-solar-system_Media_fedC7Pv08Ms_001_480p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0" y="28575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0fdc2af3ab_1_168"/>
          <p:cNvSpPr txBox="1"/>
          <p:nvPr/>
        </p:nvSpPr>
        <p:spPr>
          <a:xfrm>
            <a:off x="0" y="1146956"/>
            <a:ext cx="91440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21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USC-E:   Valorizzazione della Conoscenza </a:t>
            </a:r>
            <a:endParaRPr b="0" i="0" sz="21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sz="2167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a. promuove la diffusione e valorizzazione pubblica del patrimonio materiale e immateriale di conoscenze scientifiche.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b. supporta e coordina le attività di formazione, divulgazione e sensibilizzazione per aumentare l’impatto della cultura scientifica prodotta dall’Ente, promuovendo iniziative a carattere nazionale e fornendo supporto e indirizzo a iniziative delle strutture di ricerca;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c. coordina le attività ed i progetti di musei, archivi e biblioteche (MAB) e cura la tutela e la valorizzazione del patrimonio storico-scientifico;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d. gestisce il deposito istituzionale dell’INAF predisposto alla raccolta, conservazione e diffusione dei prodotti della ricerca finanziata con fondi pubblici, secondo i canoni europei sull'accesso aperto, favorendo la trasparenza e l’accessibilità del sapere scientifico nel rispetto dell’integrità della ricerca, anche a servizio della valutazione esterna e interna dell'ente.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b65b25088b_0_1"/>
          <p:cNvSpPr txBox="1"/>
          <p:nvPr/>
        </p:nvSpPr>
        <p:spPr>
          <a:xfrm>
            <a:off x="0" y="1146956"/>
            <a:ext cx="9144000" cy="36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rPr b="0" i="0" lang="it" sz="21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USC-E:   Valorizzazione della Conoscenza </a:t>
            </a:r>
            <a:endParaRPr b="0" i="0" sz="21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30"/>
              <a:buFont typeface="Arial"/>
              <a:buNone/>
            </a:pPr>
            <a:r>
              <a:t/>
            </a:r>
            <a:endParaRPr b="0" i="0" sz="21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a. promuove la diffusione e valorizzazione pubblica del patrimonio materiale e immateriale di conoscenze scientifiche.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b. supporta e coordina le attività di formazione, divulgazione e sensibilizzazione per aumentare l’impatto della cultura scientifica prodotta dall’Ente, promuovendo iniziative a carattere nazionale e fornendo supporto e indirizzo a iniziative delle strutture di ricerca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c. coordina le attività ed i progetti di musei, archivi e biblioteche (MAB) e cura la tutela e la </a:t>
            </a: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valorizzazione del patrimonio storico-scientifico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;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d. gestisce il deposito istituzionale dell’INAF predisposto alla raccolta, conservazione e diffusione dei prodotti della ricerca finanziata con fondi pubblici, secondo i canoni europei sull'accesso aperto, favorendo la </a:t>
            </a:r>
            <a:r>
              <a:rPr b="0" i="0" lang="it" sz="1567" u="none" cap="none" strike="noStrike">
                <a:solidFill>
                  <a:srgbClr val="00FFFF"/>
                </a:solidFill>
                <a:latin typeface="Josefin Sans"/>
                <a:ea typeface="Josefin Sans"/>
                <a:cs typeface="Josefin Sans"/>
                <a:sym typeface="Josefin Sans"/>
              </a:rPr>
              <a:t>trasparenza e l’accessibilità del sapere scientifico</a:t>
            </a:r>
            <a:r>
              <a:rPr b="0" i="0" lang="it" sz="1567" u="none" cap="none" strike="noStrike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nel rispetto dell’integrità della ricerca, anche a servizio della valutazione esterna e interna dell'ente. </a:t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30"/>
              <a:buFont typeface="Arial"/>
              <a:buNone/>
            </a:pPr>
            <a:r>
              <a:t/>
            </a:r>
            <a:endParaRPr b="0" i="0" sz="1567" u="none" cap="none" strike="noStrike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3572afc10d2_0_15" title="Screenshot 2026-01-13 alle 09.48.40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64" y="166727"/>
            <a:ext cx="8990131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on riesci a farla con font josefine sans?" id="91" name="Google Shape;91;g3b6dcdfc8b3_0_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700" y="0"/>
            <a:ext cx="92106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3b7d16a9314_0_0" title="20220930_185036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75" y="2912940"/>
            <a:ext cx="4771174" cy="215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3b7d16a9314_0_0" title="08_Macchine Del Tempo_Luigi De Palma for OGR Torino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7969" y="2052575"/>
            <a:ext cx="2006656" cy="301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3b7d16a9314_0_0" title="07_Macchine Del Tempo_Luigi De Palma for OGR Torino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3850" y="2052560"/>
            <a:ext cx="2006649" cy="301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3b7d16a9314_0_0" title="462776454_1111637357636514_2823412592801388313_n (1).jpg"/>
          <p:cNvPicPr preferRelativeResize="0"/>
          <p:nvPr/>
        </p:nvPicPr>
        <p:blipFill rotWithShape="1">
          <a:blip r:embed="rId6">
            <a:alphaModFix/>
          </a:blip>
          <a:srcRect b="0" l="0" r="12808" t="0"/>
          <a:stretch/>
        </p:blipFill>
        <p:spPr>
          <a:xfrm>
            <a:off x="3868213" y="108321"/>
            <a:ext cx="2607974" cy="1682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b7d16a9314_0_0" title="464361585_10234581039056624_3588585894738304670_n.jp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54000" y="108625"/>
            <a:ext cx="2476498" cy="185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b7d16a9314_0_0" title="586419488_122272380962191262_3764643493409480854_n.jp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75" y="108625"/>
            <a:ext cx="1820275" cy="27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b7d16a9314_0_0" title="585521294_122272380956191262_1134267857510707640_n.jpg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0128" y="108625"/>
            <a:ext cx="1820275" cy="272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b7d16a9314_0_0" title="480741303_122221998932191262_5117035995668202904_n.jpg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861025" y="1860895"/>
            <a:ext cx="978000" cy="974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uoi usare come font lo Josefine sans e come sfondo una cosa più blu e il titolo puoi farlo arancione" id="108" name="Google Shape;108;g3b65b25088b_0_4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0" y="23375"/>
            <a:ext cx="9084850" cy="50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