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09" r:id="rId5"/>
    <p:sldId id="310" r:id="rId6"/>
    <p:sldId id="307" r:id="rId7"/>
    <p:sldId id="316" r:id="rId8"/>
    <p:sldId id="314" r:id="rId9"/>
    <p:sldId id="308" r:id="rId10"/>
    <p:sldId id="312" r:id="rId11"/>
    <p:sldId id="313" r:id="rId12"/>
    <p:sldId id="317" r:id="rId13"/>
    <p:sldId id="319" r:id="rId14"/>
    <p:sldId id="311" r:id="rId15"/>
    <p:sldId id="320" r:id="rId16"/>
    <p:sldId id="295" r:id="rId1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pos="600" userDrawn="1">
          <p15:clr>
            <a:srgbClr val="A4A3A4"/>
          </p15:clr>
        </p15:guide>
        <p15:guide id="4" pos="45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8A"/>
    <a:srgbClr val="BCCBAA"/>
    <a:srgbClr val="DBA4E6"/>
    <a:srgbClr val="9900FF"/>
    <a:srgbClr val="FF0000"/>
    <a:srgbClr val="6AA84F"/>
    <a:srgbClr val="A64D79"/>
    <a:srgbClr val="FBBC04"/>
    <a:srgbClr val="FB6C00"/>
    <a:srgbClr val="FF6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880" autoAdjust="0"/>
  </p:normalViewPr>
  <p:slideViewPr>
    <p:cSldViewPr snapToGrid="0" snapToObjects="1" showGuides="1">
      <p:cViewPr>
        <p:scale>
          <a:sx n="75" d="100"/>
          <a:sy n="75" d="100"/>
        </p:scale>
        <p:origin x="974" y="182"/>
      </p:cViewPr>
      <p:guideLst>
        <p:guide orient="horz" pos="1272"/>
        <p:guide pos="7056"/>
        <p:guide pos="600"/>
        <p:guide pos="4584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8" d="100"/>
          <a:sy n="58" d="100"/>
        </p:scale>
        <p:origin x="2491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551C19066ED47CC6/Documenti/FILE%20DATI.od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551C19066ED47CC6/Documenti/FILE%20DATI.od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551C19066ED47CC6/Documenti/FILE%20DATI.od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551C19066ED47CC6/Documenti/FILE%20DATI.od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551C19066ED47CC6/Documenti/FILE%20DATI.od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823075411359047"/>
          <c:y val="8.9220076521812117E-2"/>
          <c:w val="0.83630479645709577"/>
          <c:h val="0.7351556951847012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4285F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6C8-48B3-859F-314A7F469E14}"/>
              </c:ext>
            </c:extLst>
          </c:dPt>
          <c:dPt>
            <c:idx val="1"/>
            <c:bubble3D val="0"/>
            <c:spPr>
              <a:solidFill>
                <a:srgbClr val="6AA84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6C8-48B3-859F-314A7F469E14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6C8-48B3-859F-314A7F469E14}"/>
              </c:ext>
            </c:extLst>
          </c:dPt>
          <c:dPt>
            <c:idx val="3"/>
            <c:bubble3D val="0"/>
            <c:spPr>
              <a:solidFill>
                <a:srgbClr val="FF6D0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06C8-48B3-859F-314A7F469E14}"/>
              </c:ext>
            </c:extLst>
          </c:dPt>
          <c:dPt>
            <c:idx val="4"/>
            <c:bubble3D val="0"/>
            <c:spPr>
              <a:solidFill>
                <a:srgbClr val="9900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06C8-48B3-859F-314A7F469E14}"/>
              </c:ext>
            </c:extLst>
          </c:dPt>
          <c:dPt>
            <c:idx val="5"/>
            <c:bubble3D val="0"/>
            <c:spPr>
              <a:solidFill>
                <a:srgbClr val="FBBC0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06C8-48B3-859F-314A7F469E14}"/>
              </c:ext>
            </c:extLst>
          </c:dPt>
          <c:dPt>
            <c:idx val="6"/>
            <c:bubble3D val="0"/>
            <c:spPr>
              <a:solidFill>
                <a:srgbClr val="A64D79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06C8-48B3-859F-314A7F469E14}"/>
              </c:ext>
            </c:extLst>
          </c:dPt>
          <c:dLbls>
            <c:dLbl>
              <c:idx val="0"/>
              <c:layout>
                <c:manualLayout>
                  <c:x val="-2.6727173896162387E-2"/>
                  <c:y val="0.1764903565453163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C8-48B3-859F-314A7F469E14}"/>
                </c:ext>
              </c:extLst>
            </c:dLbl>
            <c:dLbl>
              <c:idx val="1"/>
              <c:layout>
                <c:manualLayout>
                  <c:x val="-5.8545279473201942E-2"/>
                  <c:y val="6.903422049585818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C8-48B3-859F-314A7F469E14}"/>
                </c:ext>
              </c:extLst>
            </c:dLbl>
            <c:dLbl>
              <c:idx val="2"/>
              <c:layout>
                <c:manualLayout>
                  <c:x val="-7.4576713413781859E-2"/>
                  <c:y val="3.73494398651918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C8-48B3-859F-314A7F469E14}"/>
                </c:ext>
              </c:extLst>
            </c:dLbl>
            <c:dLbl>
              <c:idx val="3"/>
              <c:layout>
                <c:manualLayout>
                  <c:x val="-6.2648837534361457E-2"/>
                  <c:y val="-5.047457212665979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6C8-48B3-859F-314A7F469E14}"/>
                </c:ext>
              </c:extLst>
            </c:dLbl>
            <c:dLbl>
              <c:idx val="4"/>
              <c:layout>
                <c:manualLayout>
                  <c:x val="-5.3518706611377719E-2"/>
                  <c:y val="-2.767819801418736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6C8-48B3-859F-314A7F469E14}"/>
                </c:ext>
              </c:extLst>
            </c:dLbl>
            <c:dLbl>
              <c:idx val="5"/>
              <c:layout>
                <c:manualLayout>
                  <c:x val="2.7754350717703703E-2"/>
                  <c:y val="-9.56333944200600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089989816518676"/>
                      <c:h val="8.35733381802870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06C8-48B3-859F-314A7F469E14}"/>
                </c:ext>
              </c:extLst>
            </c:dLbl>
            <c:dLbl>
              <c:idx val="6"/>
              <c:layout>
                <c:manualLayout>
                  <c:x val="0.15333251067755946"/>
                  <c:y val="-3.357910265538529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6C8-48B3-859F-314A7F469E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Foglio2!$A$1:$A$7</c:f>
              <c:strCache>
                <c:ptCount val="7"/>
                <c:pt idx="0">
                  <c:v>Giornale online</c:v>
                </c:pt>
                <c:pt idx="1">
                  <c:v>Video</c:v>
                </c:pt>
                <c:pt idx="2">
                  <c:v>Blog</c:v>
                </c:pt>
                <c:pt idx="3">
                  <c:v>Magazine</c:v>
                </c:pt>
                <c:pt idx="4">
                  <c:v>Audio</c:v>
                </c:pt>
                <c:pt idx="5">
                  <c:v>Quotidiano online</c:v>
                </c:pt>
                <c:pt idx="6">
                  <c:v>Altro</c:v>
                </c:pt>
              </c:strCache>
            </c:strRef>
          </c:cat>
          <c:val>
            <c:numRef>
              <c:f>Foglio2!$B$1:$B$7</c:f>
              <c:numCache>
                <c:formatCode>General</c:formatCode>
                <c:ptCount val="7"/>
                <c:pt idx="0">
                  <c:v>234</c:v>
                </c:pt>
                <c:pt idx="1">
                  <c:v>30</c:v>
                </c:pt>
                <c:pt idx="2">
                  <c:v>7</c:v>
                </c:pt>
                <c:pt idx="3">
                  <c:v>31</c:v>
                </c:pt>
                <c:pt idx="4">
                  <c:v>3</c:v>
                </c:pt>
                <c:pt idx="5">
                  <c:v>24</c:v>
                </c:pt>
                <c:pt idx="6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6C8-48B3-859F-314A7F469E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cap="none" spc="20" baseline="0">
                <a:solidFill>
                  <a:srgbClr val="7F7F7F"/>
                </a:solidFill>
                <a:latin typeface="Calibri"/>
              </a:defRPr>
            </a:pPr>
            <a:r>
              <a:rPr lang="it-IT" sz="1800" b="1" i="0" u="none" strike="noStrike" kern="1200" cap="none" spc="20" baseline="0" dirty="0">
                <a:solidFill>
                  <a:sysClr val="windowText" lastClr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Maggiori pubblicazioni online dal 2016 al 2021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 w="9528" cap="flat">
              <a:solidFill>
                <a:srgbClr val="00B050"/>
              </a:solidFill>
              <a:prstDash val="solid"/>
              <a:round/>
            </a:ln>
          </c:spPr>
          <c:invertIfNegative val="0"/>
          <c:cat>
            <c:strRef>
              <c:f>Foglio4!$A$2:$A$29</c:f>
              <c:strCache>
                <c:ptCount val="28"/>
                <c:pt idx="0">
                  <c:v>MEDIA INAF</c:v>
                </c:pt>
                <c:pt idx="1">
                  <c:v>ANSA</c:v>
                </c:pt>
                <c:pt idx="2">
                  <c:v>Il Resto del Carlino</c:v>
                </c:pt>
                <c:pt idx="3">
                  <c:v>Sul Panaro</c:v>
                </c:pt>
                <c:pt idx="4">
                  <c:v>Rai News</c:v>
                </c:pt>
                <c:pt idx="5">
                  <c:v>Gazzetta di Modena</c:v>
                </c:pt>
                <c:pt idx="6">
                  <c:v>La Repubblica</c:v>
                </c:pt>
                <c:pt idx="7">
                  <c:v>SKY TG24</c:v>
                </c:pt>
                <c:pt idx="8">
                  <c:v>Il Gazzettino</c:v>
                </c:pt>
                <c:pt idx="9">
                  <c:v>TV Qui</c:v>
                </c:pt>
                <c:pt idx="10">
                  <c:v>Meteo Web</c:v>
                </c:pt>
                <c:pt idx="11">
                  <c:v>La Stampa </c:v>
                </c:pt>
                <c:pt idx="12">
                  <c:v>La voce di nuova Rovigo</c:v>
                </c:pt>
                <c:pt idx="13">
                  <c:v>Modena Today</c:v>
                </c:pt>
                <c:pt idx="14">
                  <c:v>AAR Associazione astronomica del Rubicone</c:v>
                </c:pt>
                <c:pt idx="15">
                  <c:v>Il Sussidiario </c:v>
                </c:pt>
                <c:pt idx="16">
                  <c:v>Osservatorio Astronomico Sormano</c:v>
                </c:pt>
                <c:pt idx="17">
                  <c:v>Corriere Nazionale</c:v>
                </c:pt>
                <c:pt idx="18">
                  <c:v>Fan page</c:v>
                </c:pt>
                <c:pt idx="19">
                  <c:v>Il Giornale</c:v>
                </c:pt>
                <c:pt idx="20">
                  <c:v>Il Mattino</c:v>
                </c:pt>
                <c:pt idx="21">
                  <c:v>Il Messaggero</c:v>
                </c:pt>
                <c:pt idx="22">
                  <c:v>Meteoriti Italia </c:v>
                </c:pt>
                <c:pt idx="23">
                  <c:v>Radio Bruno</c:v>
                </c:pt>
                <c:pt idx="24">
                  <c:v>Molise Tabloid</c:v>
                </c:pt>
                <c:pt idx="25">
                  <c:v>Primo Numero</c:v>
                </c:pt>
                <c:pt idx="26">
                  <c:v>Qiotidiano del Molise</c:v>
                </c:pt>
                <c:pt idx="27">
                  <c:v>TGCOM24</c:v>
                </c:pt>
              </c:strCache>
            </c:strRef>
          </c:cat>
          <c:val>
            <c:numRef>
              <c:f>Foglio4!$B$2:$B$29</c:f>
              <c:numCache>
                <c:formatCode>General</c:formatCode>
                <c:ptCount val="28"/>
                <c:pt idx="0">
                  <c:v>14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7</c:v>
                </c:pt>
                <c:pt idx="5">
                  <c:v>7</c:v>
                </c:pt>
                <c:pt idx="6">
                  <c:v>6</c:v>
                </c:pt>
                <c:pt idx="7">
                  <c:v>5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87-46F6-8775-0CF28CAC83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70632064"/>
        <c:axId val="970633024"/>
      </c:barChart>
      <c:valAx>
        <c:axId val="970633024"/>
        <c:scaling>
          <c:orientation val="minMax"/>
        </c:scaling>
        <c:delete val="0"/>
        <c:axPos val="l"/>
        <c:majorGridlines>
          <c:spPr>
            <a:ln w="9528" cap="flat">
              <a:solidFill>
                <a:schemeClr val="tx1"/>
              </a:solidFill>
              <a:prstDash val="solid"/>
              <a:round/>
            </a:ln>
          </c:spPr>
        </c:majorGridlines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0" i="0" u="none" strike="noStrike" kern="1200" cap="all" baseline="0">
                    <a:solidFill>
                      <a:sysClr val="windowText" lastClr="000000"/>
                    </a:solidFill>
                    <a:latin typeface="Calibri"/>
                  </a:defRPr>
                </a:pPr>
                <a:r>
                  <a:rPr lang="it-IT" sz="1100" b="1" i="0" u="none" strike="noStrike" kern="1200" cap="all" spc="0" baseline="0" dirty="0">
                    <a:solidFill>
                      <a:sysClr val="windowText" lastClr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Quantità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ysClr val="windowText" lastClr="000000"/>
                </a:solidFill>
                <a:latin typeface="Calibri"/>
              </a:defRPr>
            </a:pPr>
            <a:endParaRPr lang="it-IT"/>
          </a:p>
        </c:txPr>
        <c:crossAx val="970632064"/>
        <c:crosses val="autoZero"/>
        <c:crossBetween val="between"/>
      </c:valAx>
      <c:catAx>
        <c:axId val="970632064"/>
        <c:scaling>
          <c:orientation val="minMax"/>
        </c:scaling>
        <c:delete val="0"/>
        <c:axPos val="b"/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0" i="0" u="none" strike="noStrike" kern="1200" cap="all" baseline="0">
                    <a:solidFill>
                      <a:srgbClr val="7F7F7F"/>
                    </a:solidFill>
                    <a:latin typeface="Calibri"/>
                  </a:defRPr>
                </a:pPr>
                <a:r>
                  <a:rPr lang="it-IT" sz="1100" b="1" i="0" u="none" strike="noStrike" kern="1200" cap="all" spc="0" baseline="0">
                    <a:solidFill>
                      <a:sysClr val="windowText" lastClr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Testata</a:t>
                </a:r>
              </a:p>
            </c:rich>
          </c:tx>
          <c:layout>
            <c:manualLayout>
              <c:xMode val="edge"/>
              <c:yMode val="edge"/>
              <c:x val="0.46415421694237557"/>
              <c:y val="0.94498429690591346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rot="-5400000" vert="horz"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ysClr val="windowText" lastClr="000000"/>
                </a:solidFill>
                <a:latin typeface="Calibri"/>
              </a:defRPr>
            </a:pPr>
            <a:endParaRPr lang="it-IT"/>
          </a:p>
        </c:txPr>
        <c:crossAx val="97063302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it-IT" sz="900" b="0" i="0" u="none" strike="noStrike" kern="1200" baseline="0">
          <a:solidFill>
            <a:srgbClr val="000000"/>
          </a:solidFill>
          <a:latin typeface="Calibri"/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000000"/>
                </a:solidFill>
                <a:latin typeface="Calibri"/>
              </a:defRPr>
            </a:pPr>
            <a:r>
              <a:rPr lang="it-IT" sz="1800" b="1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Anni 2016-2019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472C4"/>
            </a:solidFill>
            <a:ln w="28575" cap="rnd">
              <a:solidFill>
                <a:srgbClr val="C00000"/>
              </a:solidFill>
              <a:prstDash val="solid"/>
              <a:round/>
            </a:ln>
          </c:spPr>
          <c:invertIfNegative val="0"/>
          <c:cat>
            <c:numRef>
              <c:f>Foglio1!$A$1:$A$44</c:f>
              <c:numCache>
                <c:formatCode>m/d/yyyy</c:formatCode>
                <c:ptCount val="44"/>
                <c:pt idx="0">
                  <c:v>42887</c:v>
                </c:pt>
                <c:pt idx="1">
                  <c:v>42918</c:v>
                </c:pt>
                <c:pt idx="2">
                  <c:v>43134</c:v>
                </c:pt>
                <c:pt idx="3">
                  <c:v>43360</c:v>
                </c:pt>
                <c:pt idx="4">
                  <c:v>42951</c:v>
                </c:pt>
                <c:pt idx="5">
                  <c:v>43489</c:v>
                </c:pt>
                <c:pt idx="6">
                  <c:v>43409</c:v>
                </c:pt>
                <c:pt idx="7">
                  <c:v>43593</c:v>
                </c:pt>
                <c:pt idx="8">
                  <c:v>43564</c:v>
                </c:pt>
                <c:pt idx="9">
                  <c:v>43322</c:v>
                </c:pt>
                <c:pt idx="10">
                  <c:v>43232</c:v>
                </c:pt>
                <c:pt idx="11">
                  <c:v>43263</c:v>
                </c:pt>
                <c:pt idx="12">
                  <c:v>42839</c:v>
                </c:pt>
                <c:pt idx="13">
                  <c:v>43146</c:v>
                </c:pt>
                <c:pt idx="14">
                  <c:v>42901</c:v>
                </c:pt>
                <c:pt idx="15">
                  <c:v>42914</c:v>
                </c:pt>
                <c:pt idx="16">
                  <c:v>42913</c:v>
                </c:pt>
                <c:pt idx="17">
                  <c:v>42947</c:v>
                </c:pt>
                <c:pt idx="18">
                  <c:v>42886</c:v>
                </c:pt>
                <c:pt idx="19">
                  <c:v>43281</c:v>
                </c:pt>
                <c:pt idx="20">
                  <c:v>43279</c:v>
                </c:pt>
                <c:pt idx="21">
                  <c:v>42914</c:v>
                </c:pt>
                <c:pt idx="22">
                  <c:v>43399</c:v>
                </c:pt>
                <c:pt idx="23">
                  <c:v>43276</c:v>
                </c:pt>
                <c:pt idx="24">
                  <c:v>42911</c:v>
                </c:pt>
                <c:pt idx="25">
                  <c:v>43305</c:v>
                </c:pt>
                <c:pt idx="26">
                  <c:v>43275</c:v>
                </c:pt>
                <c:pt idx="27">
                  <c:v>42910</c:v>
                </c:pt>
                <c:pt idx="28">
                  <c:v>43274</c:v>
                </c:pt>
                <c:pt idx="29">
                  <c:v>43365</c:v>
                </c:pt>
                <c:pt idx="30">
                  <c:v>43212</c:v>
                </c:pt>
                <c:pt idx="31">
                  <c:v>43364</c:v>
                </c:pt>
                <c:pt idx="32">
                  <c:v>43698</c:v>
                </c:pt>
                <c:pt idx="33">
                  <c:v>42907</c:v>
                </c:pt>
                <c:pt idx="34">
                  <c:v>43180</c:v>
                </c:pt>
                <c:pt idx="35">
                  <c:v>43028</c:v>
                </c:pt>
                <c:pt idx="36">
                  <c:v>43697</c:v>
                </c:pt>
                <c:pt idx="37">
                  <c:v>43436</c:v>
                </c:pt>
                <c:pt idx="38">
                  <c:v>43300</c:v>
                </c:pt>
                <c:pt idx="39">
                  <c:v>43118</c:v>
                </c:pt>
                <c:pt idx="40">
                  <c:v>43025</c:v>
                </c:pt>
                <c:pt idx="41">
                  <c:v>43725</c:v>
                </c:pt>
                <c:pt idx="42">
                  <c:v>42933</c:v>
                </c:pt>
                <c:pt idx="43">
                  <c:v>42808</c:v>
                </c:pt>
              </c:numCache>
            </c:numRef>
          </c:cat>
          <c:val>
            <c:numRef>
              <c:f>Foglio1!$B$1:$B$44</c:f>
              <c:numCache>
                <c:formatCode>General</c:formatCode>
                <c:ptCount val="44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  <c:pt idx="16">
                  <c:v>15</c:v>
                </c:pt>
                <c:pt idx="17">
                  <c:v>1</c:v>
                </c:pt>
                <c:pt idx="18">
                  <c:v>4</c:v>
                </c:pt>
                <c:pt idx="19">
                  <c:v>2</c:v>
                </c:pt>
                <c:pt idx="20">
                  <c:v>1</c:v>
                </c:pt>
                <c:pt idx="21">
                  <c:v>5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2</c:v>
                </c:pt>
                <c:pt idx="28">
                  <c:v>2</c:v>
                </c:pt>
                <c:pt idx="29">
                  <c:v>1</c:v>
                </c:pt>
                <c:pt idx="30">
                  <c:v>1</c:v>
                </c:pt>
                <c:pt idx="31">
                  <c:v>4</c:v>
                </c:pt>
                <c:pt idx="32">
                  <c:v>2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2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2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52-4D16-BC86-493610BDD6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0633984"/>
        <c:axId val="970624864"/>
      </c:barChart>
      <c:valAx>
        <c:axId val="970624864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000000"/>
              </a:solidFill>
              <a:prstDash val="solid"/>
              <a:round/>
            </a:ln>
          </c:spPr>
        </c:majorGridlines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0" i="0" u="none" strike="noStrike" kern="1200" baseline="0">
                    <a:solidFill>
                      <a:srgbClr val="595959"/>
                    </a:solidFill>
                    <a:latin typeface="Calibri"/>
                  </a:defRPr>
                </a:pPr>
                <a:r>
                  <a:rPr lang="it-IT" sz="1100" b="1" i="0" u="none" strike="noStrike" kern="1200" cap="none" spc="0" baseline="0">
                    <a:solidFill>
                      <a:sysClr val="windowText" lastClr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Quantità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ysClr val="windowText" lastClr="000000"/>
                </a:solidFill>
                <a:latin typeface="Calibri"/>
              </a:defRPr>
            </a:pPr>
            <a:endParaRPr lang="it-IT"/>
          </a:p>
        </c:txPr>
        <c:crossAx val="970633984"/>
        <c:crosses val="autoZero"/>
        <c:crossBetween val="between"/>
      </c:valAx>
      <c:dateAx>
        <c:axId val="970633984"/>
        <c:scaling>
          <c:orientation val="minMax"/>
        </c:scaling>
        <c:delete val="0"/>
        <c:axPos val="b"/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0" i="0" u="none" strike="noStrike" kern="1200" baseline="0">
                    <a:solidFill>
                      <a:srgbClr val="595959"/>
                    </a:solidFill>
                    <a:latin typeface="Calibri"/>
                  </a:defRPr>
                </a:pPr>
                <a:r>
                  <a:rPr lang="it-IT" sz="1100" b="1" i="0" u="none" strike="noStrike" kern="1200" cap="none" spc="0" baseline="0">
                    <a:solidFill>
                      <a:sysClr val="windowText" lastClr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Date in ordine cronologico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m/d/yyyy" sourceLinked="1"/>
        <c:majorTickMark val="out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rot="-5400000" vert="horz"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ysClr val="windowText" lastClr="000000"/>
                </a:solidFill>
                <a:latin typeface="Calibri"/>
              </a:defRPr>
            </a:pPr>
            <a:endParaRPr lang="it-IT"/>
          </a:p>
        </c:txPr>
        <c:crossAx val="970624864"/>
        <c:crosses val="autoZero"/>
        <c:auto val="1"/>
        <c:lblOffset val="100"/>
        <c:baseTimeUnit val="days"/>
      </c:dateAx>
      <c:dTable>
        <c:showHorzBorder val="1"/>
        <c:showVertBorder val="1"/>
        <c:showOutline val="1"/>
        <c:showKeys val="1"/>
      </c:dTable>
      <c:spPr>
        <a:solidFill>
          <a:srgbClr val="B3E4E3"/>
        </a:solidFill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it-IT" sz="1000" b="0" i="0" u="none" strike="noStrike" kern="1200" baseline="0">
          <a:solidFill>
            <a:srgbClr val="000000"/>
          </a:solidFill>
          <a:latin typeface="Calibri"/>
        </a:defRPr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cat>
            <c:numRef>
              <c:f>Foglio3!$A$2:$A$32</c:f>
              <c:numCache>
                <c:formatCode>m/d/yyyy</c:formatCode>
                <c:ptCount val="31"/>
                <c:pt idx="0">
                  <c:v>43833</c:v>
                </c:pt>
                <c:pt idx="1">
                  <c:v>43835</c:v>
                </c:pt>
                <c:pt idx="2">
                  <c:v>43834</c:v>
                </c:pt>
                <c:pt idx="3">
                  <c:v>44145</c:v>
                </c:pt>
                <c:pt idx="4">
                  <c:v>43845</c:v>
                </c:pt>
                <c:pt idx="5">
                  <c:v>43837</c:v>
                </c:pt>
                <c:pt idx="6">
                  <c:v>44084</c:v>
                </c:pt>
                <c:pt idx="7">
                  <c:v>43838</c:v>
                </c:pt>
                <c:pt idx="8">
                  <c:v>43839</c:v>
                </c:pt>
                <c:pt idx="9">
                  <c:v>43836</c:v>
                </c:pt>
                <c:pt idx="10">
                  <c:v>43832</c:v>
                </c:pt>
                <c:pt idx="11">
                  <c:v>43860</c:v>
                </c:pt>
                <c:pt idx="12">
                  <c:v>43861</c:v>
                </c:pt>
                <c:pt idx="13">
                  <c:v>43889</c:v>
                </c:pt>
                <c:pt idx="14">
                  <c:v>44071</c:v>
                </c:pt>
                <c:pt idx="15">
                  <c:v>43831</c:v>
                </c:pt>
                <c:pt idx="16">
                  <c:v>43859</c:v>
                </c:pt>
                <c:pt idx="17">
                  <c:v>43849</c:v>
                </c:pt>
                <c:pt idx="18">
                  <c:v>44131</c:v>
                </c:pt>
                <c:pt idx="19">
                  <c:v>43843</c:v>
                </c:pt>
                <c:pt idx="20">
                  <c:v>44156</c:v>
                </c:pt>
                <c:pt idx="21">
                  <c:v>44125</c:v>
                </c:pt>
                <c:pt idx="22">
                  <c:v>43840</c:v>
                </c:pt>
                <c:pt idx="23">
                  <c:v>44117</c:v>
                </c:pt>
                <c:pt idx="24">
                  <c:v>43850</c:v>
                </c:pt>
                <c:pt idx="25">
                  <c:v>43842</c:v>
                </c:pt>
                <c:pt idx="26">
                  <c:v>43841</c:v>
                </c:pt>
                <c:pt idx="27">
                  <c:v>44106</c:v>
                </c:pt>
                <c:pt idx="28">
                  <c:v>43863</c:v>
                </c:pt>
                <c:pt idx="29">
                  <c:v>43956</c:v>
                </c:pt>
                <c:pt idx="30">
                  <c:v>44083</c:v>
                </c:pt>
              </c:numCache>
            </c:numRef>
          </c:cat>
          <c:val>
            <c:numRef>
              <c:f>Foglio3!$B$2:$B$32</c:f>
              <c:numCache>
                <c:formatCode>General</c:formatCode>
                <c:ptCount val="31"/>
                <c:pt idx="0">
                  <c:v>28</c:v>
                </c:pt>
                <c:pt idx="1">
                  <c:v>47</c:v>
                </c:pt>
                <c:pt idx="2">
                  <c:v>17</c:v>
                </c:pt>
                <c:pt idx="3">
                  <c:v>1</c:v>
                </c:pt>
                <c:pt idx="4">
                  <c:v>4</c:v>
                </c:pt>
                <c:pt idx="5">
                  <c:v>7</c:v>
                </c:pt>
                <c:pt idx="6">
                  <c:v>4</c:v>
                </c:pt>
                <c:pt idx="7">
                  <c:v>7</c:v>
                </c:pt>
                <c:pt idx="8">
                  <c:v>1</c:v>
                </c:pt>
                <c:pt idx="9">
                  <c:v>12</c:v>
                </c:pt>
                <c:pt idx="10">
                  <c:v>3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1</c:v>
                </c:pt>
                <c:pt idx="15">
                  <c:v>2</c:v>
                </c:pt>
                <c:pt idx="16">
                  <c:v>1</c:v>
                </c:pt>
                <c:pt idx="17">
                  <c:v>2</c:v>
                </c:pt>
                <c:pt idx="18">
                  <c:v>1</c:v>
                </c:pt>
                <c:pt idx="19">
                  <c:v>2</c:v>
                </c:pt>
                <c:pt idx="20">
                  <c:v>1</c:v>
                </c:pt>
                <c:pt idx="21">
                  <c:v>1</c:v>
                </c:pt>
                <c:pt idx="22">
                  <c:v>2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C1-42FE-A8B3-E68CF4FBD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170271"/>
        <c:axId val="134183711"/>
      </c:barChart>
      <c:dateAx>
        <c:axId val="1341702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Date in ordine</a:t>
                </a:r>
                <a:r>
                  <a:rPr lang="it-IT" sz="1200" b="1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cronologico</a:t>
                </a:r>
                <a:endParaRPr lang="it-IT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4183711"/>
        <c:crosses val="autoZero"/>
        <c:auto val="1"/>
        <c:lblOffset val="100"/>
        <c:baseTimeUnit val="days"/>
      </c:dateAx>
      <c:valAx>
        <c:axId val="134183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Quantità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417027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solidFill>
          <a:srgbClr val="A7CDD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</a:t>
            </a:r>
            <a:r>
              <a:rPr lang="it-IT" sz="18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endParaRPr lang="it-IT" sz="1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cat>
            <c:numRef>
              <c:f>Foglio4!$A$38:$A$63</c:f>
              <c:numCache>
                <c:formatCode>m/d/yyyy</c:formatCode>
                <c:ptCount val="26"/>
                <c:pt idx="0">
                  <c:v>44276</c:v>
                </c:pt>
                <c:pt idx="1">
                  <c:v>44275</c:v>
                </c:pt>
                <c:pt idx="2">
                  <c:v>44272</c:v>
                </c:pt>
                <c:pt idx="3">
                  <c:v>44477</c:v>
                </c:pt>
                <c:pt idx="4">
                  <c:v>44472</c:v>
                </c:pt>
                <c:pt idx="5">
                  <c:v>44277</c:v>
                </c:pt>
                <c:pt idx="6">
                  <c:v>44478</c:v>
                </c:pt>
                <c:pt idx="7">
                  <c:v>44279</c:v>
                </c:pt>
                <c:pt idx="8">
                  <c:v>44293</c:v>
                </c:pt>
                <c:pt idx="9">
                  <c:v>44473</c:v>
                </c:pt>
                <c:pt idx="10">
                  <c:v>44280</c:v>
                </c:pt>
                <c:pt idx="11">
                  <c:v>44278</c:v>
                </c:pt>
                <c:pt idx="12">
                  <c:v>44281</c:v>
                </c:pt>
                <c:pt idx="13">
                  <c:v>44472</c:v>
                </c:pt>
                <c:pt idx="14">
                  <c:v>44479</c:v>
                </c:pt>
                <c:pt idx="15">
                  <c:v>44205</c:v>
                </c:pt>
                <c:pt idx="16">
                  <c:v>44425</c:v>
                </c:pt>
                <c:pt idx="17">
                  <c:v>44276</c:v>
                </c:pt>
                <c:pt idx="18">
                  <c:v>44474</c:v>
                </c:pt>
                <c:pt idx="19">
                  <c:v>44320</c:v>
                </c:pt>
                <c:pt idx="20">
                  <c:v>44200</c:v>
                </c:pt>
                <c:pt idx="21">
                  <c:v>44358</c:v>
                </c:pt>
                <c:pt idx="22">
                  <c:v>44335</c:v>
                </c:pt>
                <c:pt idx="23">
                  <c:v>44470</c:v>
                </c:pt>
                <c:pt idx="24">
                  <c:v>44509</c:v>
                </c:pt>
                <c:pt idx="25">
                  <c:v>44475</c:v>
                </c:pt>
              </c:numCache>
            </c:numRef>
          </c:cat>
          <c:val>
            <c:numRef>
              <c:f>Foglio4!$B$38:$B$63</c:f>
              <c:numCache>
                <c:formatCode>General</c:formatCode>
                <c:ptCount val="26"/>
                <c:pt idx="0">
                  <c:v>33</c:v>
                </c:pt>
                <c:pt idx="1">
                  <c:v>13</c:v>
                </c:pt>
                <c:pt idx="2">
                  <c:v>8</c:v>
                </c:pt>
                <c:pt idx="3">
                  <c:v>1</c:v>
                </c:pt>
                <c:pt idx="4">
                  <c:v>6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4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1</c:v>
                </c:pt>
                <c:pt idx="17">
                  <c:v>2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8A-4DA1-8716-0BCE06C1CA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9811983"/>
        <c:axId val="729811503"/>
      </c:barChart>
      <c:dateAx>
        <c:axId val="7298119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Date</a:t>
                </a:r>
                <a:r>
                  <a:rPr lang="it-IT" sz="1400" b="1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ordine cronologico</a:t>
                </a:r>
                <a:endParaRPr lang="it-IT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29811503"/>
        <c:crosses val="autoZero"/>
        <c:auto val="1"/>
        <c:lblOffset val="100"/>
        <c:baseTimeUnit val="days"/>
      </c:dateAx>
      <c:valAx>
        <c:axId val="729811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Quantità</a:t>
                </a:r>
                <a:r>
                  <a:rPr lang="it-IT" sz="1400" baseline="0" dirty="0"/>
                  <a:t> </a:t>
                </a:r>
                <a:r>
                  <a:rPr lang="it-IT" sz="1400" dirty="0"/>
                  <a:t>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2981198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solidFill>
          <a:srgbClr val="A7CDD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AD397ADA-28FC-D95C-9949-C2600B76E8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46638BB-B5C2-68A8-E3FA-52921DD002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507502F-DB6E-469A-9C44-FB8EDEF15CAD}" type="datetimeFigureOut">
              <a:rPr lang="en-US" smtClean="0"/>
              <a:t>11/8/2025</a:t>
            </a:fld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DD222EB-9CD6-7377-B538-2102EE87F3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C9DFD59-EA45-6CD0-571D-72EF11B864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DA6A3EC-C558-4879-9E77-732F9A1F519B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72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4817FE1-3397-4E25-A0AD-CD1F478AA284}" type="datetimeFigureOut">
              <a:rPr lang="en-US" smtClean="0"/>
              <a:t>11/8/2025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"/>
              <a:t>Fare clic per modificare lo stile del titolo</a:t>
            </a:r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503C4B0-A82C-497E-A667-41FFA619A47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57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503C4B0-A82C-497E-A667-41FFA619A47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896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03992-7380-6517-BA38-E27FDA207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B90C05A-4183-AA50-05A3-B9C0DAFEBF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A37C8A0-F4AF-DE77-C3CA-86C52790FB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058F12A-814F-CC4B-A04D-E37946847B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503C4B0-A82C-497E-A667-41FFA619A47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39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E2DDD5-B179-8D33-E206-E8EC18C65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822960"/>
            <a:ext cx="6840110" cy="466344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algn="l">
              <a:lnSpc>
                <a:spcPct val="100000"/>
              </a:lnSpc>
              <a:defRPr sz="6000" b="1" i="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en-US" noProof="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B219809-9823-E5C1-322B-DCDB7769D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960" y="5559552"/>
            <a:ext cx="6840110" cy="475938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" noProof="0"/>
          </a:p>
        </p:txBody>
      </p:sp>
      <p:sp>
        <p:nvSpPr>
          <p:cNvPr id="17" name="Segnaposto immagine 16">
            <a:extLst>
              <a:ext uri="{FF2B5EF4-FFF2-40B4-BE49-F238E27FC236}">
                <a16:creationId xmlns:a16="http://schemas.microsoft.com/office/drawing/2014/main" id="{4109FC96-A524-9411-F587-93938397D0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3736" y="0"/>
            <a:ext cx="4398264" cy="6857999"/>
          </a:xfrm>
          <a:noFill/>
        </p:spPr>
        <p:txBody>
          <a:bodyPr rtlCol="0" anchor="t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787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5B294162-C98D-D8F6-47BD-4CE34B63F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1097280"/>
            <a:ext cx="10424160" cy="164592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"/>
              <a:t>fare clic per modificare lo stile del titolo master</a:t>
            </a:r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A1BAF3EC-96ED-627A-D8DF-71B5521F8C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58368"/>
          </a:xfrm>
          <a:solidFill>
            <a:schemeClr val="accent1">
              <a:lumMod val="75000"/>
            </a:schemeClr>
          </a:solidFill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119AD1-1029-1DE8-E36D-41EF92EDB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529584"/>
            <a:ext cx="10360152" cy="2231136"/>
          </a:xfrm>
        </p:spPr>
        <p:txBody>
          <a:bodyPr rtlCol="0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C83E49A-BDF1-7E34-30FE-A4A45160F7A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73736" y="6254496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10355B-1B69-AD49-6AB0-3D194609B2F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pPr rtl="0"/>
            <a:fld id="{8058A7CE-F400-7B46-9E16-10D36E8C32FD}" type="slidenum">
              <a:rPr lang="en-US" smtClean="0"/>
              <a:pPr rtl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34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74567E9-2483-C330-76B4-52F75C950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0832" y="822960"/>
            <a:ext cx="7040880" cy="521208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>
              <a:defRPr sz="60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rtl="0"/>
            <a:r>
              <a:rPr lang="it"/>
              <a:t>fare clic per modificare lo stile del titolo master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37A5DB37-3750-510E-8CAA-D76AFD5CC5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133088" cy="6858000"/>
          </a:xfrm>
          <a:noFill/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75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 2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5B294162-C98D-D8F6-47BD-4CE34B63F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1097280"/>
            <a:ext cx="10515600" cy="164592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"/>
              <a:t>fare clic per modificare lo stile del titolo master</a:t>
            </a:r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A1BAF3EC-96ED-627A-D8DF-71B5521F8C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23150"/>
            <a:ext cx="12192000" cy="850392"/>
          </a:xfrm>
          <a:solidFill>
            <a:schemeClr val="accent1">
              <a:lumMod val="75000"/>
            </a:schemeClr>
          </a:solidFill>
        </p:spPr>
        <p:txBody>
          <a:bodyPr rtlCol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EDED7F42-DE45-0982-D0EE-364673037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3529584"/>
            <a:ext cx="7114032" cy="2103120"/>
          </a:xfrm>
        </p:spPr>
        <p:txBody>
          <a:bodyPr rtlCol="0"/>
          <a:lstStyle>
            <a:lvl1pPr marL="342900" indent="-342900"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"/>
          </a:p>
        </p:txBody>
      </p:sp>
      <p:sp>
        <p:nvSpPr>
          <p:cNvPr id="17" name="Segnaposto contenuto 5">
            <a:extLst>
              <a:ext uri="{FF2B5EF4-FFF2-40B4-BE49-F238E27FC236}">
                <a16:creationId xmlns:a16="http://schemas.microsoft.com/office/drawing/2014/main" id="{6B366AA0-2DAB-8B01-E9CA-4EFD01184AB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3529584"/>
            <a:ext cx="3017520" cy="2103120"/>
          </a:xfr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C3AD13A-778C-0B94-E890-F60B86ABB58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173736" y="6254496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434822A-F2F6-6134-01C8-6CB9A884CDD6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8058A7CE-F400-7B46-9E16-10D36E8C32FD}" type="slidenum">
              <a:rPr lang="en-US" smtClean="0"/>
              <a:pPr rtl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710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usur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5B294162-C98D-D8F6-47BD-4CE34B63F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822960"/>
            <a:ext cx="6126480" cy="192024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"/>
              <a:t>fare clic per modificare lo stile del titolo master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119AD1-1029-1DE8-E36D-41EF92EDB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2048" y="822960"/>
            <a:ext cx="4069080" cy="1901952"/>
          </a:xfr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  <a:lvl2pPr marL="283464">
              <a:defRPr sz="1600">
                <a:solidFill>
                  <a:schemeClr val="bg1"/>
                </a:solidFill>
              </a:defRPr>
            </a:lvl2pPr>
            <a:lvl3pPr marL="566928">
              <a:defRPr sz="1400">
                <a:solidFill>
                  <a:schemeClr val="bg1"/>
                </a:solidFill>
              </a:defRPr>
            </a:lvl3pPr>
            <a:lvl4pPr marL="859536">
              <a:defRPr sz="1200">
                <a:solidFill>
                  <a:schemeClr val="bg1"/>
                </a:solidFill>
              </a:defRPr>
            </a:lvl4pPr>
            <a:lvl5pPr marL="1152144"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"/>
          </a:p>
        </p:txBody>
      </p:sp>
      <p:sp>
        <p:nvSpPr>
          <p:cNvPr id="4" name="Segnaposto immagine 8">
            <a:extLst>
              <a:ext uri="{FF2B5EF4-FFF2-40B4-BE49-F238E27FC236}">
                <a16:creationId xmlns:a16="http://schemas.microsoft.com/office/drawing/2014/main" id="{CFC01E54-865D-1B08-43CC-2D0128CECD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557016"/>
            <a:ext cx="12192000" cy="3300984"/>
          </a:xfrm>
          <a:solidFill>
            <a:schemeClr val="accent4">
              <a:lumMod val="75000"/>
            </a:schemeClr>
          </a:solidFill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2422ED3-8684-C41B-4675-BBDC2C8E5B5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73736" y="6254496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9CE6B05-7A34-DD4C-91AD-29F26B6F9CF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pPr rtl="0"/>
            <a:fld id="{8058A7CE-F400-7B46-9E16-10D36E8C32FD}" type="slidenum">
              <a:rPr lang="en-US" smtClean="0"/>
              <a:pPr rtl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23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74567E9-2483-C330-76B4-52F75C950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822960"/>
            <a:ext cx="4389120" cy="192024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"/>
              <a:t>fare clic per modificare lo stile del titolo master</a:t>
            </a:r>
          </a:p>
        </p:txBody>
      </p:sp>
      <p:sp>
        <p:nvSpPr>
          <p:cNvPr id="9" name="Segnaposto contenuto 5">
            <a:extLst>
              <a:ext uri="{FF2B5EF4-FFF2-40B4-BE49-F238E27FC236}">
                <a16:creationId xmlns:a16="http://schemas.microsoft.com/office/drawing/2014/main" id="{380C9AC2-080F-B7EB-E5D9-98A11923C16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960" y="3529584"/>
            <a:ext cx="4389120" cy="2350008"/>
          </a:xfrm>
        </p:spPr>
        <p:txBody>
          <a:bodyPr rtlCol="0"/>
          <a:lstStyle>
            <a:lvl1pPr marL="285750" indent="-28575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"/>
          </a:p>
        </p:txBody>
      </p:sp>
      <p:sp>
        <p:nvSpPr>
          <p:cNvPr id="2" name="Segnaposto immagine 16">
            <a:extLst>
              <a:ext uri="{FF2B5EF4-FFF2-40B4-BE49-F238E27FC236}">
                <a16:creationId xmlns:a16="http://schemas.microsoft.com/office/drawing/2014/main" id="{A6C9DAC2-F86A-0D7B-2EA8-DAE9CF8E03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90616" y="0"/>
            <a:ext cx="6501384" cy="6857999"/>
          </a:xfrm>
          <a:noFill/>
        </p:spPr>
        <p:txBody>
          <a:bodyPr rtlCol="0"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B5DF0DBE-FBE3-E653-13B1-8A27023E2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254496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4339096C-E86B-C5A9-1F2F-E4FD0552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pPr rtl="0"/>
            <a:fld id="{8058A7CE-F400-7B46-9E16-10D36E8C32FD}" type="slidenum">
              <a:rPr lang="en-US" smtClean="0"/>
              <a:pPr rtl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8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della sezione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E647C7-955C-FC73-3737-298D139F2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822960"/>
            <a:ext cx="4754880" cy="41148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r">
              <a:lnSpc>
                <a:spcPct val="100000"/>
              </a:lnSpc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4EA9653-6F42-EC48-B443-D3FF0CD0D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960" y="5175504"/>
            <a:ext cx="4754880" cy="914400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37A5DB37-3750-510E-8CAA-D76AFD5CC5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rtlCol="0" anchor="t"/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6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con immagin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10577E-706F-A37B-4229-35D618DD2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822960"/>
            <a:ext cx="4937760" cy="192024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"/>
              <a:t>fare clic per modificare lo stile del titolo master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915BFF6-ADF4-B12B-F366-E1E7F245C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640" y="822960"/>
            <a:ext cx="5111496" cy="3566160"/>
          </a:xfrm>
        </p:spPr>
        <p:txBody>
          <a:bodyPr rtlCol="0"/>
          <a:lstStyle>
            <a:lvl1pPr marL="283464" indent="-283464">
              <a:defRPr sz="1800">
                <a:solidFill>
                  <a:schemeClr val="bg1"/>
                </a:solidFill>
              </a:defRPr>
            </a:lvl1pPr>
            <a:lvl2pPr indent="-283464">
              <a:defRPr sz="1600">
                <a:solidFill>
                  <a:schemeClr val="bg1"/>
                </a:solidFill>
              </a:defRPr>
            </a:lvl2pPr>
            <a:lvl3pPr indent="-283464">
              <a:defRPr sz="1400">
                <a:solidFill>
                  <a:schemeClr val="bg1"/>
                </a:solidFill>
              </a:defRPr>
            </a:lvl3pPr>
            <a:lvl4pPr indent="-283464">
              <a:defRPr sz="1400">
                <a:solidFill>
                  <a:schemeClr val="bg1"/>
                </a:solidFill>
              </a:defRPr>
            </a:lvl4pPr>
            <a:lvl5pPr indent="-283464"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"/>
          </a:p>
        </p:txBody>
      </p:sp>
      <p:sp>
        <p:nvSpPr>
          <p:cNvPr id="7" name="Segnaposto immagine 16">
            <a:extLst>
              <a:ext uri="{FF2B5EF4-FFF2-40B4-BE49-F238E27FC236}">
                <a16:creationId xmlns:a16="http://schemas.microsoft.com/office/drawing/2014/main" id="{6EAC12B0-20CC-C7DC-2FB8-1B9FE9CCFC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471416"/>
            <a:ext cx="12192000" cy="2386584"/>
          </a:xfrm>
          <a:noFill/>
        </p:spPr>
        <p:txBody>
          <a:bodyPr rtlCol="0"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14" name="Segnaposto piè di pagina 13">
            <a:extLst>
              <a:ext uri="{FF2B5EF4-FFF2-40B4-BE49-F238E27FC236}">
                <a16:creationId xmlns:a16="http://schemas.microsoft.com/office/drawing/2014/main" id="{C78AC046-3CF2-802F-750B-B70D9B89A33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73736" y="6254496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E9B26AA9-8344-BF2E-82C8-AF9EDF269B9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8058A7CE-F400-7B46-9E16-10D36E8C32FD}" type="slidenum">
              <a:rPr lang="en-US" smtClean="0"/>
              <a:pPr rtl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93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e tito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74567E9-2483-C330-76B4-52F75C950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5120" y="822960"/>
            <a:ext cx="4754880" cy="411480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"/>
              <a:t>fare clic per modificare lo stile del titolo master</a:t>
            </a:r>
          </a:p>
        </p:txBody>
      </p:sp>
      <p:sp>
        <p:nvSpPr>
          <p:cNvPr id="2" name="Segnaposto immagine 16">
            <a:extLst>
              <a:ext uri="{FF2B5EF4-FFF2-40B4-BE49-F238E27FC236}">
                <a16:creationId xmlns:a16="http://schemas.microsoft.com/office/drawing/2014/main" id="{A6C9DAC2-F86A-0D7B-2EA8-DAE9CF8E03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9048" cy="6857999"/>
          </a:xfrm>
          <a:solidFill>
            <a:schemeClr val="bg1">
              <a:lumMod val="95000"/>
            </a:schemeClr>
          </a:solidFill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248F38D-10C4-434A-0F9B-619CCAB67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75120" y="5175504"/>
            <a:ext cx="4754880" cy="9144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3350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d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A2E9B473-9612-90C4-92F3-3DAB99570A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822960"/>
            <a:ext cx="4023360" cy="192024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"/>
              <a:t>fare clic per modificare lo stile del titolo master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119AD1-1029-1DE8-E36D-41EF92EDB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3529584"/>
            <a:ext cx="4023360" cy="1920240"/>
          </a:xfrm>
        </p:spPr>
        <p:txBody>
          <a:bodyPr rtlCol="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E59FE3EB-4655-2339-C82A-C74B21F7655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486400" y="822960"/>
            <a:ext cx="5861304" cy="4846320"/>
          </a:xfrm>
        </p:spPr>
        <p:txBody>
          <a:bodyPr rtlCol="0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"/>
          </a:p>
        </p:txBody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E24F3A78-F067-8639-9E61-32AE80986E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6007608"/>
            <a:ext cx="12192000" cy="8503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>
            <a:lvl1pPr marL="0" indent="0" algn="l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FD9871F-9716-E693-46E0-C82668C233A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73736" y="6276547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33B6AA57-B313-9EB7-BDE7-E6B64F9104E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pPr rtl="0"/>
            <a:fld id="{8058A7CE-F400-7B46-9E16-10D36E8C32FD}" type="slidenum">
              <a:rPr lang="en-US" smtClean="0"/>
              <a:pPr rtl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92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74567E9-2483-C330-76B4-52F75C950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2280" y="822960"/>
            <a:ext cx="4663440" cy="192024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"/>
              <a:t>fare clic per modificare lo stile del titolo master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37A5DB37-3750-510E-8CAA-D76AFD5CC5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08192" cy="6858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5" name="Segnaposto contenuto 5">
            <a:extLst>
              <a:ext uri="{FF2B5EF4-FFF2-40B4-BE49-F238E27FC236}">
                <a16:creationId xmlns:a16="http://schemas.microsoft.com/office/drawing/2014/main" id="{71B91E2B-214A-27EB-DD9A-E9FF3D8BFBD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12280" y="3529584"/>
            <a:ext cx="4663440" cy="2350008"/>
          </a:xfrm>
        </p:spPr>
        <p:txBody>
          <a:bodyPr rtlCol="0"/>
          <a:lstStyle>
            <a:lvl1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D0CFB59-AAC5-2429-8ABD-5C7810D2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12280" y="6254496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BBF308-C3AC-92A2-F532-FF8180F43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pPr rtl="0"/>
            <a:fld id="{8058A7CE-F400-7B46-9E16-10D36E8C32FD}" type="slidenum">
              <a:rPr lang="en-US" smtClean="0"/>
              <a:pPr rtl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7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5B294162-C98D-D8F6-47BD-4CE34B63F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1097280"/>
            <a:ext cx="10515600" cy="164592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"/>
              <a:t>fare clic per modificare lo stile del titolo master</a:t>
            </a:r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A1BAF3EC-96ED-627A-D8DF-71B5521F8C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23150"/>
            <a:ext cx="12192000" cy="667512"/>
          </a:xfrm>
          <a:solidFill>
            <a:schemeClr val="accent1">
              <a:lumMod val="75000"/>
            </a:schemeClr>
          </a:solidFill>
        </p:spPr>
        <p:txBody>
          <a:bodyPr rtlCol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EDED7F42-DE45-0982-D0EE-364673037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3529584"/>
            <a:ext cx="4937760" cy="2103120"/>
          </a:xfrm>
        </p:spPr>
        <p:txBody>
          <a:bodyPr rtlCol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"/>
          </a:p>
        </p:txBody>
      </p:sp>
      <p:sp>
        <p:nvSpPr>
          <p:cNvPr id="17" name="Segnaposto contenuto 5">
            <a:extLst>
              <a:ext uri="{FF2B5EF4-FFF2-40B4-BE49-F238E27FC236}">
                <a16:creationId xmlns:a16="http://schemas.microsoft.com/office/drawing/2014/main" id="{6B366AA0-2DAB-8B01-E9CA-4EFD01184AB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00" y="3529584"/>
            <a:ext cx="4937760" cy="2103120"/>
          </a:xfrm>
        </p:spPr>
        <p:txBody>
          <a:bodyPr rtlCol="0"/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C3AD13A-778C-0B94-E890-F60B86ABB58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173736" y="6254496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434822A-F2F6-6134-01C8-6CB9A884CDD6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8058A7CE-F400-7B46-9E16-10D36E8C32FD}" type="slidenum">
              <a:rPr lang="en-US" smtClean="0"/>
              <a:pPr rtl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19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5B294162-C98D-D8F6-47BD-4CE34B63F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1097280"/>
            <a:ext cx="10424160" cy="164592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"/>
              <a:t>fare clic per modificare lo stile del titolo master</a:t>
            </a:r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A1BAF3EC-96ED-627A-D8DF-71B5521F8C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58368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/>
          <a:lstStyle>
            <a:lvl1pPr marL="0" indent="0" algn="l">
              <a:buNone/>
              <a:defRPr sz="1800"/>
            </a:lvl1pPr>
          </a:lstStyle>
          <a:p>
            <a:pPr rtl="0"/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9ADC6F7A-27D8-EC45-FC60-C8858243D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3529584"/>
            <a:ext cx="3200400" cy="2286000"/>
          </a:xfrm>
        </p:spPr>
        <p:txBody>
          <a:bodyPr rtlCol="0"/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"/>
          </a:p>
        </p:txBody>
      </p:sp>
      <p:sp>
        <p:nvSpPr>
          <p:cNvPr id="5" name="Segnaposto contenuto 5">
            <a:extLst>
              <a:ext uri="{FF2B5EF4-FFF2-40B4-BE49-F238E27FC236}">
                <a16:creationId xmlns:a16="http://schemas.microsoft.com/office/drawing/2014/main" id="{2EA7E2BE-086F-5B51-B0E9-BDC91DF14B7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61104" y="3529584"/>
            <a:ext cx="6986016" cy="2231136"/>
          </a:xfrm>
        </p:spPr>
        <p:txBody>
          <a:bodyPr rtlCol="0"/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C83E49A-BDF1-7E34-30FE-A4A45160F7A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73736" y="6254496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10355B-1B69-AD49-6AB0-3D194609B2F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pPr rtl="0"/>
            <a:fld id="{8058A7CE-F400-7B46-9E16-10D36E8C32FD}" type="slidenum">
              <a:rPr lang="en-US" smtClean="0"/>
              <a:pPr rtl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783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51F663A-C2C8-12B2-AE7C-318452D5F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rtl="0"/>
            <a:r>
              <a:rPr lang="it"/>
              <a:t>Fare clic per modificare lo stile del titolo</a:t>
            </a:r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FBFC1D-3B9C-EFD1-A014-1F648ADDB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7704" y="6181344"/>
            <a:ext cx="670560" cy="6766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>
                <a:solidFill>
                  <a:schemeClr val="tx1">
                    <a:alpha val="78000"/>
                  </a:schemeClr>
                </a:solidFill>
              </a:defRPr>
            </a:lvl1pPr>
          </a:lstStyle>
          <a:p>
            <a:pPr rtl="0"/>
            <a:fld id="{8058A7CE-F400-7B46-9E16-10D36E8C32FD}" type="slidenum">
              <a:rPr lang="en-US" smtClean="0"/>
              <a:pPr rtl="0"/>
              <a:t>‹N›</a:t>
            </a:fld>
            <a:endParaRPr lang="en-US" dirty="0"/>
          </a:p>
        </p:txBody>
      </p:sp>
      <p:sp>
        <p:nvSpPr>
          <p:cNvPr id="4" name="Segnaposto titolo 3">
            <a:extLst>
              <a:ext uri="{FF2B5EF4-FFF2-40B4-BE49-F238E27FC236}">
                <a16:creationId xmlns:a16="http://schemas.microsoft.com/office/drawing/2014/main" id="{B6EF3F5B-2BD7-A240-5E66-C3D2B092B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"/>
              <a:t>Fare clic per modificare lo stile del titolo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F9A4BCD-3A82-7BB7-3BDC-2B533BA40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1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3" r:id="rId4"/>
    <p:sldLayoutId id="2147483669" r:id="rId5"/>
    <p:sldLayoutId id="2147483666" r:id="rId6"/>
    <p:sldLayoutId id="2147483661" r:id="rId7"/>
    <p:sldLayoutId id="2147483667" r:id="rId8"/>
    <p:sldLayoutId id="2147483670" r:id="rId9"/>
    <p:sldLayoutId id="2147483663" r:id="rId10"/>
    <p:sldLayoutId id="2147483671" r:id="rId11"/>
    <p:sldLayoutId id="2147483672" r:id="rId12"/>
    <p:sldLayoutId id="2147483664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566928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59536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52144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44752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44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media.inaf.it/2017/03/14/rete-prisma-meteore-napoli/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hyperlink" Target="https://youtu.be/kLt_SnO0weg?si=QS6wdkAAXncq8gO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A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95B0A024-4E06-BC4D-6379-140FB0CA4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699" y="1328621"/>
            <a:ext cx="6130565" cy="2681677"/>
          </a:xfrm>
        </p:spPr>
        <p:txBody>
          <a:bodyPr rtlCol="0"/>
          <a:lstStyle/>
          <a:p>
            <a:pPr algn="ctr" rtl="0"/>
            <a:r>
              <a:rPr lang="it" sz="5400" dirty="0">
                <a:solidFill>
                  <a:schemeClr val="bg1">
                    <a:lumMod val="95000"/>
                  </a:schemeClr>
                </a:solidFill>
              </a:rPr>
              <a:t>Rassegna STAMPA PRISMA NEI MEDIA</a:t>
            </a:r>
            <a:br>
              <a:rPr lang="it" sz="54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it" sz="5400" dirty="0">
                <a:solidFill>
                  <a:schemeClr val="bg1">
                    <a:lumMod val="95000"/>
                  </a:schemeClr>
                </a:solidFill>
              </a:rPr>
              <a:t>2016-2021 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839A915F-4535-0AC8-B3DC-DA14AB24B5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483" y="5004752"/>
            <a:ext cx="6310996" cy="1625740"/>
          </a:xfrm>
        </p:spPr>
        <p:txBody>
          <a:bodyPr rtlCol="0"/>
          <a:lstStyle/>
          <a:p>
            <a:pPr rtl="0"/>
            <a:r>
              <a:rPr lang="it" sz="2000" dirty="0">
                <a:solidFill>
                  <a:schemeClr val="bg1">
                    <a:lumMod val="95000"/>
                  </a:schemeClr>
                </a:solidFill>
              </a:rPr>
              <a:t>Laura Ilaria Girla</a:t>
            </a:r>
          </a:p>
          <a:p>
            <a:pPr rtl="0"/>
            <a:r>
              <a:rPr lang="it" sz="1800" dirty="0">
                <a:solidFill>
                  <a:schemeClr val="bg1">
                    <a:lumMod val="95000"/>
                  </a:schemeClr>
                </a:solidFill>
              </a:rPr>
              <a:t>Università degli Studi di Torino</a:t>
            </a:r>
          </a:p>
          <a:p>
            <a:pPr rtl="0"/>
            <a:r>
              <a:rPr lang="it" sz="1800" dirty="0">
                <a:solidFill>
                  <a:schemeClr val="bg1">
                    <a:lumMod val="95000"/>
                  </a:schemeClr>
                </a:solidFill>
              </a:rPr>
              <a:t>Corso di Laurea in Scienze Naturali</a:t>
            </a:r>
          </a:p>
          <a:p>
            <a:r>
              <a:rPr lang="it" sz="1800" dirty="0">
                <a:solidFill>
                  <a:schemeClr val="bg1">
                    <a:lumMod val="95000"/>
                  </a:schemeClr>
                </a:solidFill>
              </a:rPr>
              <a:t>Tirocinio presso INAF- Osservatorio Astrofisico di Torino</a:t>
            </a:r>
          </a:p>
          <a:p>
            <a:pPr rtl="0"/>
            <a:endParaRPr lang="it" dirty="0"/>
          </a:p>
          <a:p>
            <a:pPr rtl="0"/>
            <a:endParaRPr lang="it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B05FCA9-0D34-1CEE-4E13-B13BD5794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3" r="47279" b="1057"/>
          <a:stretch>
            <a:fillRect/>
          </a:stretch>
        </p:blipFill>
        <p:spPr bwMode="auto">
          <a:xfrm>
            <a:off x="6595479" y="1"/>
            <a:ext cx="55965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D84A2BA-334C-8B64-6867-DB4449875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7826" y="5114238"/>
            <a:ext cx="1689630" cy="151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91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A8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D9D4DB-8424-EC59-BF29-E490B9915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0C8508-79E3-628F-F5FA-40DFDF8DD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89" y="192296"/>
            <a:ext cx="11472421" cy="55808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Il primo articolo pubblicato di cui si conserva traccia online risale al 14 marzo 2017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4557FCBE-2E51-1BB3-B883-0480DB63F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537414"/>
              </p:ext>
            </p:extLst>
          </p:nvPr>
        </p:nvGraphicFramePr>
        <p:xfrm>
          <a:off x="359788" y="1016291"/>
          <a:ext cx="11472421" cy="8307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4414">
                  <a:extLst>
                    <a:ext uri="{9D8B030D-6E8A-4147-A177-3AD203B41FA5}">
                      <a16:colId xmlns:a16="http://schemas.microsoft.com/office/drawing/2014/main" val="50779262"/>
                    </a:ext>
                  </a:extLst>
                </a:gridCol>
                <a:gridCol w="1574052">
                  <a:extLst>
                    <a:ext uri="{9D8B030D-6E8A-4147-A177-3AD203B41FA5}">
                      <a16:colId xmlns:a16="http://schemas.microsoft.com/office/drawing/2014/main" val="3307892818"/>
                    </a:ext>
                  </a:extLst>
                </a:gridCol>
                <a:gridCol w="1937296">
                  <a:extLst>
                    <a:ext uri="{9D8B030D-6E8A-4147-A177-3AD203B41FA5}">
                      <a16:colId xmlns:a16="http://schemas.microsoft.com/office/drawing/2014/main" val="3357937120"/>
                    </a:ext>
                  </a:extLst>
                </a:gridCol>
                <a:gridCol w="1806125">
                  <a:extLst>
                    <a:ext uri="{9D8B030D-6E8A-4147-A177-3AD203B41FA5}">
                      <a16:colId xmlns:a16="http://schemas.microsoft.com/office/drawing/2014/main" val="3492827571"/>
                    </a:ext>
                  </a:extLst>
                </a:gridCol>
                <a:gridCol w="4540534">
                  <a:extLst>
                    <a:ext uri="{9D8B030D-6E8A-4147-A177-3AD203B41FA5}">
                      <a16:colId xmlns:a16="http://schemas.microsoft.com/office/drawing/2014/main" val="3543604688"/>
                    </a:ext>
                  </a:extLst>
                </a:gridCol>
              </a:tblGrid>
              <a:tr h="223852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Tipologia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Titolo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836766"/>
                  </a:ext>
                </a:extLst>
              </a:tr>
              <a:tr h="465001"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14/03/2017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Magazine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INAF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Chiara Badia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Dai tetti di Napoli a caccia di stelle cadenti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219147"/>
                  </a:ext>
                </a:extLst>
              </a:tr>
            </a:tbl>
          </a:graphicData>
        </a:graphic>
      </p:graphicFrame>
      <p:pic>
        <p:nvPicPr>
          <p:cNvPr id="9" name="Immagine 8">
            <a:hlinkClick r:id="rId2"/>
            <a:extLst>
              <a:ext uri="{FF2B5EF4-FFF2-40B4-BE49-F238E27FC236}">
                <a16:creationId xmlns:a16="http://schemas.microsoft.com/office/drawing/2014/main" id="{A5ED8284-46B8-C1E5-1491-1FD983F831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682"/>
          <a:stretch>
            <a:fillRect/>
          </a:stretch>
        </p:blipFill>
        <p:spPr>
          <a:xfrm>
            <a:off x="1769097" y="1990234"/>
            <a:ext cx="8653806" cy="454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4773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A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ccia destra rientrata 10">
            <a:extLst>
              <a:ext uri="{FF2B5EF4-FFF2-40B4-BE49-F238E27FC236}">
                <a16:creationId xmlns:a16="http://schemas.microsoft.com/office/drawing/2014/main" id="{24B0EDC7-9696-07A4-61C0-37670ED2FE19}"/>
              </a:ext>
            </a:extLst>
          </p:cNvPr>
          <p:cNvSpPr/>
          <p:nvPr/>
        </p:nvSpPr>
        <p:spPr>
          <a:xfrm>
            <a:off x="141402" y="3073562"/>
            <a:ext cx="11723266" cy="508216"/>
          </a:xfrm>
          <a:prstGeom prst="notchedRightArrow">
            <a:avLst/>
          </a:prstGeom>
          <a:gradFill>
            <a:gsLst>
              <a:gs pos="100000">
                <a:srgbClr val="63C27B"/>
              </a:gs>
              <a:gs pos="84000">
                <a:srgbClr val="7030A0"/>
              </a:gs>
              <a:gs pos="100000">
                <a:srgbClr val="63C27B"/>
              </a:gs>
              <a:gs pos="39000">
                <a:srgbClr val="DBA4E6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4997B27D-4F87-C4FE-F1CC-9B1416242BBB}"/>
              </a:ext>
            </a:extLst>
          </p:cNvPr>
          <p:cNvCxnSpPr>
            <a:cxnSpLocks/>
          </p:cNvCxnSpPr>
          <p:nvPr/>
        </p:nvCxnSpPr>
        <p:spPr>
          <a:xfrm>
            <a:off x="1339786" y="2952617"/>
            <a:ext cx="0" cy="47812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5DCE3EC0-C887-2B96-28FB-EE8B17C15033}"/>
              </a:ext>
            </a:extLst>
          </p:cNvPr>
          <p:cNvCxnSpPr>
            <a:cxnSpLocks/>
          </p:cNvCxnSpPr>
          <p:nvPr/>
        </p:nvCxnSpPr>
        <p:spPr>
          <a:xfrm>
            <a:off x="2916946" y="2966051"/>
            <a:ext cx="0" cy="47812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FE561705-837A-1DE6-4969-74565DF3B899}"/>
              </a:ext>
            </a:extLst>
          </p:cNvPr>
          <p:cNvCxnSpPr>
            <a:cxnSpLocks/>
          </p:cNvCxnSpPr>
          <p:nvPr/>
        </p:nvCxnSpPr>
        <p:spPr>
          <a:xfrm>
            <a:off x="4374588" y="2976641"/>
            <a:ext cx="0" cy="47812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F59A6073-DB45-B0A9-5C7A-D62C101BAE35}"/>
              </a:ext>
            </a:extLst>
          </p:cNvPr>
          <p:cNvCxnSpPr>
            <a:cxnSpLocks/>
          </p:cNvCxnSpPr>
          <p:nvPr/>
        </p:nvCxnSpPr>
        <p:spPr>
          <a:xfrm>
            <a:off x="5914962" y="2966051"/>
            <a:ext cx="0" cy="47812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F7C8AB13-3B08-6A78-3B52-BB3F838135E5}"/>
              </a:ext>
            </a:extLst>
          </p:cNvPr>
          <p:cNvCxnSpPr>
            <a:cxnSpLocks/>
          </p:cNvCxnSpPr>
          <p:nvPr/>
        </p:nvCxnSpPr>
        <p:spPr>
          <a:xfrm>
            <a:off x="7562451" y="2966051"/>
            <a:ext cx="0" cy="47812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D49CD1C-D3F6-EA17-0F27-14805847E323}"/>
              </a:ext>
            </a:extLst>
          </p:cNvPr>
          <p:cNvSpPr txBox="1"/>
          <p:nvPr/>
        </p:nvSpPr>
        <p:spPr>
          <a:xfrm>
            <a:off x="865303" y="2502802"/>
            <a:ext cx="90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F8C62897-96FA-9EE9-7BF8-0345CE1C7C2C}"/>
              </a:ext>
            </a:extLst>
          </p:cNvPr>
          <p:cNvSpPr txBox="1"/>
          <p:nvPr/>
        </p:nvSpPr>
        <p:spPr>
          <a:xfrm>
            <a:off x="2462878" y="2499360"/>
            <a:ext cx="90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18BF00E-6F9C-B2E9-A197-7F3AFC531423}"/>
              </a:ext>
            </a:extLst>
          </p:cNvPr>
          <p:cNvSpPr txBox="1"/>
          <p:nvPr/>
        </p:nvSpPr>
        <p:spPr>
          <a:xfrm>
            <a:off x="3920520" y="2509511"/>
            <a:ext cx="90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978AB6B-5619-21F3-61FB-3BABDF98A3CE}"/>
              </a:ext>
            </a:extLst>
          </p:cNvPr>
          <p:cNvSpPr txBox="1"/>
          <p:nvPr/>
        </p:nvSpPr>
        <p:spPr>
          <a:xfrm>
            <a:off x="5448040" y="2509511"/>
            <a:ext cx="90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F689EC2E-1ED5-7EA8-61A0-248FE8B6D16E}"/>
              </a:ext>
            </a:extLst>
          </p:cNvPr>
          <p:cNvSpPr txBox="1"/>
          <p:nvPr/>
        </p:nvSpPr>
        <p:spPr>
          <a:xfrm>
            <a:off x="7138314" y="2503752"/>
            <a:ext cx="90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2021</a:t>
            </a:r>
          </a:p>
        </p:txBody>
      </p: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D663596E-E50E-B92C-C4B3-F48E95C08669}"/>
              </a:ext>
            </a:extLst>
          </p:cNvPr>
          <p:cNvCxnSpPr>
            <a:cxnSpLocks/>
          </p:cNvCxnSpPr>
          <p:nvPr/>
        </p:nvCxnSpPr>
        <p:spPr>
          <a:xfrm>
            <a:off x="9405808" y="2966051"/>
            <a:ext cx="0" cy="47812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7E00A69C-84B1-2A96-A62D-3D80CEE4E53E}"/>
              </a:ext>
            </a:extLst>
          </p:cNvPr>
          <p:cNvSpPr txBox="1"/>
          <p:nvPr/>
        </p:nvSpPr>
        <p:spPr>
          <a:xfrm>
            <a:off x="8951740" y="2503752"/>
            <a:ext cx="90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2022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FF91F412-8ACC-5B0D-27C3-ADBCA86715ED}"/>
              </a:ext>
            </a:extLst>
          </p:cNvPr>
          <p:cNvCxnSpPr>
            <a:cxnSpLocks/>
          </p:cNvCxnSpPr>
          <p:nvPr/>
        </p:nvCxnSpPr>
        <p:spPr>
          <a:xfrm>
            <a:off x="6562290" y="3215703"/>
            <a:ext cx="0" cy="74124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8858AC0-5E8A-C0B1-8747-29F53374C03D}"/>
              </a:ext>
            </a:extLst>
          </p:cNvPr>
          <p:cNvSpPr txBox="1"/>
          <p:nvPr/>
        </p:nvSpPr>
        <p:spPr>
          <a:xfrm>
            <a:off x="3708524" y="3967259"/>
            <a:ext cx="3624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METEORITE DI CAVEZZO Modena, Emilia-Romagna</a:t>
            </a:r>
          </a:p>
          <a:p>
            <a:pPr algn="ctr"/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1° Gennaio 2020</a:t>
            </a:r>
          </a:p>
        </p:txBody>
      </p:sp>
      <p:pic>
        <p:nvPicPr>
          <p:cNvPr id="2050" name="Picture 2" descr="CAVEZZO – Meteorite fragments (L5-an, S2, 55.3 grams) found near Ponte ...">
            <a:extLst>
              <a:ext uri="{FF2B5EF4-FFF2-40B4-BE49-F238E27FC236}">
                <a16:creationId xmlns:a16="http://schemas.microsoft.com/office/drawing/2014/main" id="{78A818F3-9638-9DC9-562C-734E5A3097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1" b="17138"/>
          <a:stretch>
            <a:fillRect/>
          </a:stretch>
        </p:blipFill>
        <p:spPr bwMode="auto">
          <a:xfrm>
            <a:off x="4854176" y="5031176"/>
            <a:ext cx="2121571" cy="157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2BDB9B0-8F20-3388-C8F6-7930E4162D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2" t="11443" r="27425"/>
          <a:stretch>
            <a:fillRect/>
          </a:stretch>
        </p:blipFill>
        <p:spPr bwMode="auto">
          <a:xfrm>
            <a:off x="2897368" y="4610946"/>
            <a:ext cx="1720827" cy="2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152AD9CB-AA94-C28A-0E1A-18421F354D31}"/>
              </a:ext>
            </a:extLst>
          </p:cNvPr>
          <p:cNvCxnSpPr>
            <a:cxnSpLocks/>
          </p:cNvCxnSpPr>
          <p:nvPr/>
        </p:nvCxnSpPr>
        <p:spPr>
          <a:xfrm flipV="1">
            <a:off x="1981200" y="2224695"/>
            <a:ext cx="0" cy="120430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0C6F7A8-24D3-1ECC-F821-572CB068B00C}"/>
              </a:ext>
            </a:extLst>
          </p:cNvPr>
          <p:cNvSpPr txBox="1"/>
          <p:nvPr/>
        </p:nvSpPr>
        <p:spPr>
          <a:xfrm>
            <a:off x="-183628" y="222317"/>
            <a:ext cx="180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BOLIDE DEL 30 MAGGIO 2017</a:t>
            </a:r>
          </a:p>
          <a:p>
            <a:pPr algn="r"/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Emilia-Romagna e Veneto</a:t>
            </a:r>
          </a:p>
        </p:txBody>
      </p:sp>
      <p:pic>
        <p:nvPicPr>
          <p:cNvPr id="2056" name="Picture 8">
            <a:hlinkClick r:id="rId4"/>
            <a:extLst>
              <a:ext uri="{FF2B5EF4-FFF2-40B4-BE49-F238E27FC236}">
                <a16:creationId xmlns:a16="http://schemas.microsoft.com/office/drawing/2014/main" id="{0F5F9001-13D1-035B-1973-F0D65A5AD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348" y="126375"/>
            <a:ext cx="2037848" cy="203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Connettore 2 1">
            <a:extLst>
              <a:ext uri="{FF2B5EF4-FFF2-40B4-BE49-F238E27FC236}">
                <a16:creationId xmlns:a16="http://schemas.microsoft.com/office/drawing/2014/main" id="{C55DC7C9-26ED-0408-0BBE-2BFC019E1E98}"/>
              </a:ext>
            </a:extLst>
          </p:cNvPr>
          <p:cNvCxnSpPr>
            <a:cxnSpLocks/>
          </p:cNvCxnSpPr>
          <p:nvPr/>
        </p:nvCxnSpPr>
        <p:spPr>
          <a:xfrm flipV="1">
            <a:off x="8269878" y="2198443"/>
            <a:ext cx="0" cy="125632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0D6A261D-07F3-1113-0DB7-60941A539C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9610" y="126375"/>
            <a:ext cx="3415176" cy="194621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2039286-7AC0-405A-B12A-EBD6694686F9}"/>
              </a:ext>
            </a:extLst>
          </p:cNvPr>
          <p:cNvSpPr txBox="1"/>
          <p:nvPr/>
        </p:nvSpPr>
        <p:spPr>
          <a:xfrm>
            <a:off x="9034786" y="327444"/>
            <a:ext cx="302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METEORITE DEL 15 MARZO 2021</a:t>
            </a:r>
          </a:p>
          <a:p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Temennotte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Sant'Agapito (Isernia), Molise</a:t>
            </a:r>
          </a:p>
        </p:txBody>
      </p:sp>
      <p:cxnSp>
        <p:nvCxnSpPr>
          <p:cNvPr id="60" name="Connettore 2 59">
            <a:extLst>
              <a:ext uri="{FF2B5EF4-FFF2-40B4-BE49-F238E27FC236}">
                <a16:creationId xmlns:a16="http://schemas.microsoft.com/office/drawing/2014/main" id="{84D8DFC3-CB01-F3D8-42ED-CFDD0FC2CFDF}"/>
              </a:ext>
            </a:extLst>
          </p:cNvPr>
          <p:cNvCxnSpPr>
            <a:cxnSpLocks/>
          </p:cNvCxnSpPr>
          <p:nvPr/>
        </p:nvCxnSpPr>
        <p:spPr>
          <a:xfrm>
            <a:off x="9045784" y="3215703"/>
            <a:ext cx="0" cy="74124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5ED7DC0B-D387-4F37-73E7-4174B86601A3}"/>
              </a:ext>
            </a:extLst>
          </p:cNvPr>
          <p:cNvSpPr txBox="1"/>
          <p:nvPr/>
        </p:nvSpPr>
        <p:spPr>
          <a:xfrm>
            <a:off x="7719117" y="3980466"/>
            <a:ext cx="4145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METEORITE DEL 1° OTTOBRE 2021 </a:t>
            </a:r>
          </a:p>
          <a:p>
            <a:pPr algn="ctr"/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 Prato e Pistoia, Toscana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C25A6A-7AF4-3C80-4512-E01E884F2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956" y="4688561"/>
            <a:ext cx="2636975" cy="196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54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13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A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C877C91B-7E13-4BAA-0344-4859D9894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913" y="0"/>
            <a:ext cx="7001087" cy="6858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F63F5B3-448B-9C53-02F6-6292C7753C0D}"/>
              </a:ext>
            </a:extLst>
          </p:cNvPr>
          <p:cNvSpPr txBox="1"/>
          <p:nvPr/>
        </p:nvSpPr>
        <p:spPr>
          <a:xfrm>
            <a:off x="1432559" y="1527375"/>
            <a:ext cx="313944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PRISMA non solo in Italia, ma anche all’estero!</a:t>
            </a:r>
          </a:p>
        </p:txBody>
      </p:sp>
      <p:pic>
        <p:nvPicPr>
          <p:cNvPr id="9" name="Elemento grafico 8" descr="Globo terrestre, Africa ed Europa">
            <a:extLst>
              <a:ext uri="{FF2B5EF4-FFF2-40B4-BE49-F238E27FC236}">
                <a16:creationId xmlns:a16="http://schemas.microsoft.com/office/drawing/2014/main" id="{FDFF8586-1E51-9E3E-42BA-843D88413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3646" y="14275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41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A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olo 26">
            <a:extLst>
              <a:ext uri="{FF2B5EF4-FFF2-40B4-BE49-F238E27FC236}">
                <a16:creationId xmlns:a16="http://schemas.microsoft.com/office/drawing/2014/main" id="{0495CC77-4D09-9F18-CCCC-D99591447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5782" y="897959"/>
            <a:ext cx="8009955" cy="1033178"/>
          </a:xfrm>
        </p:spPr>
        <p:txBody>
          <a:bodyPr rtlCol="0"/>
          <a:lstStyle/>
          <a:p>
            <a:pPr algn="ctr" rtl="0"/>
            <a:r>
              <a:rPr lang="it" dirty="0"/>
              <a:t>Perché è importante la R</a:t>
            </a:r>
            <a:r>
              <a:rPr lang="it-IT" dirty="0"/>
              <a:t>a</a:t>
            </a:r>
            <a:r>
              <a:rPr lang="it" dirty="0"/>
              <a:t>ssegna Stampa Storica di PRISMA?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C19FD6E-AC47-A995-435B-0C086C0D9A18}"/>
              </a:ext>
            </a:extLst>
          </p:cNvPr>
          <p:cNvSpPr txBox="1"/>
          <p:nvPr/>
        </p:nvSpPr>
        <p:spPr>
          <a:xfrm>
            <a:off x="187128" y="3070410"/>
            <a:ext cx="2837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tenere traccia di ciò che è accaduto nel tempo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E133850-15BD-7362-1E8F-EC65AD54FBC1}"/>
              </a:ext>
            </a:extLst>
          </p:cNvPr>
          <p:cNvSpPr txBox="1"/>
          <p:nvPr/>
        </p:nvSpPr>
        <p:spPr>
          <a:xfrm>
            <a:off x="8678779" y="3066873"/>
            <a:ext cx="3326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facilitare il recupero dei materiali in caso di necessità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31D87CC-366B-EBF2-A748-87531EDE2451}"/>
              </a:ext>
            </a:extLst>
          </p:cNvPr>
          <p:cNvSpPr txBox="1"/>
          <p:nvPr/>
        </p:nvSpPr>
        <p:spPr>
          <a:xfrm>
            <a:off x="3980468" y="3805822"/>
            <a:ext cx="4004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articoli archiviati costituiscono una base utile per la divulgazione</a:t>
            </a:r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A62B82FB-50F3-7652-8838-1E633A237856}"/>
              </a:ext>
            </a:extLst>
          </p:cNvPr>
          <p:cNvCxnSpPr>
            <a:cxnSpLocks/>
          </p:cNvCxnSpPr>
          <p:nvPr/>
        </p:nvCxnSpPr>
        <p:spPr>
          <a:xfrm>
            <a:off x="5982879" y="1926377"/>
            <a:ext cx="2356" cy="1786827"/>
          </a:xfrm>
          <a:prstGeom prst="straightConnector1">
            <a:avLst/>
          </a:prstGeom>
          <a:ln>
            <a:solidFill>
              <a:srgbClr val="DBA4E6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69A51BCD-141E-7BFF-E0B2-091032B0525A}"/>
              </a:ext>
            </a:extLst>
          </p:cNvPr>
          <p:cNvCxnSpPr>
            <a:cxnSpLocks/>
          </p:cNvCxnSpPr>
          <p:nvPr/>
        </p:nvCxnSpPr>
        <p:spPr>
          <a:xfrm flipH="1">
            <a:off x="1828800" y="1926377"/>
            <a:ext cx="2151668" cy="1062501"/>
          </a:xfrm>
          <a:prstGeom prst="straightConnector1">
            <a:avLst/>
          </a:prstGeom>
          <a:ln>
            <a:solidFill>
              <a:srgbClr val="DBA4E6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71E048E9-BC48-80E1-E22B-38FE17EB981F}"/>
              </a:ext>
            </a:extLst>
          </p:cNvPr>
          <p:cNvCxnSpPr>
            <a:cxnSpLocks/>
          </p:cNvCxnSpPr>
          <p:nvPr/>
        </p:nvCxnSpPr>
        <p:spPr>
          <a:xfrm>
            <a:off x="8097625" y="1931137"/>
            <a:ext cx="2130457" cy="1057741"/>
          </a:xfrm>
          <a:prstGeom prst="straightConnector1">
            <a:avLst/>
          </a:prstGeom>
          <a:ln>
            <a:solidFill>
              <a:srgbClr val="DBA4E6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1" name="Elemento grafico 40" descr="Quotidiano">
            <a:extLst>
              <a:ext uri="{FF2B5EF4-FFF2-40B4-BE49-F238E27FC236}">
                <a16:creationId xmlns:a16="http://schemas.microsoft.com/office/drawing/2014/main" id="{821991C7-8EB8-1C89-6F89-621B0B2AE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0468" y="4988643"/>
            <a:ext cx="914400" cy="914400"/>
          </a:xfrm>
          <a:prstGeom prst="rect">
            <a:avLst/>
          </a:prstGeom>
        </p:spPr>
      </p:pic>
      <p:pic>
        <p:nvPicPr>
          <p:cNvPr id="43" name="Elemento grafico 42" descr="Internet">
            <a:extLst>
              <a:ext uri="{FF2B5EF4-FFF2-40B4-BE49-F238E27FC236}">
                <a16:creationId xmlns:a16="http://schemas.microsoft.com/office/drawing/2014/main" id="{1BBE0AC0-9BB8-FA13-10B4-599AFB357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70835" y="4991813"/>
            <a:ext cx="914400" cy="914400"/>
          </a:xfrm>
          <a:prstGeom prst="rect">
            <a:avLst/>
          </a:prstGeom>
        </p:spPr>
      </p:pic>
      <p:pic>
        <p:nvPicPr>
          <p:cNvPr id="45" name="Elemento grafico 44" descr="Connessioni">
            <a:extLst>
              <a:ext uri="{FF2B5EF4-FFF2-40B4-BE49-F238E27FC236}">
                <a16:creationId xmlns:a16="http://schemas.microsoft.com/office/drawing/2014/main" id="{6C5634C0-2AF6-BBEB-E414-D53EF29E2F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08339" y="5066242"/>
            <a:ext cx="741574" cy="741574"/>
          </a:xfrm>
          <a:prstGeom prst="rect">
            <a:avLst/>
          </a:prstGeom>
        </p:spPr>
      </p:pic>
      <p:pic>
        <p:nvPicPr>
          <p:cNvPr id="47" name="Elemento grafico 46" descr="Aula">
            <a:extLst>
              <a:ext uri="{FF2B5EF4-FFF2-40B4-BE49-F238E27FC236}">
                <a16:creationId xmlns:a16="http://schemas.microsoft.com/office/drawing/2014/main" id="{575D86A3-453C-64C7-FD5E-AEA13ECD83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32951" y="4967152"/>
            <a:ext cx="830341" cy="830341"/>
          </a:xfrm>
          <a:prstGeom prst="rect">
            <a:avLst/>
          </a:prstGeom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6A8A28D4-2BC8-9F9E-28DA-EFBE50E3931B}"/>
              </a:ext>
            </a:extLst>
          </p:cNvPr>
          <p:cNvSpPr txBox="1"/>
          <p:nvPr/>
        </p:nvSpPr>
        <p:spPr>
          <a:xfrm>
            <a:off x="162220" y="4708215"/>
            <a:ext cx="2750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a disposizione della comunità PRISMA se richiesto. Non è ancora pubblico</a:t>
            </a:r>
          </a:p>
        </p:txBody>
      </p: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B6F59787-F5A9-11B8-8B61-A4F766916AC1}"/>
              </a:ext>
            </a:extLst>
          </p:cNvPr>
          <p:cNvCxnSpPr>
            <a:cxnSpLocks/>
          </p:cNvCxnSpPr>
          <p:nvPr/>
        </p:nvCxnSpPr>
        <p:spPr>
          <a:xfrm>
            <a:off x="1498862" y="3805822"/>
            <a:ext cx="0" cy="813312"/>
          </a:xfrm>
          <a:prstGeom prst="straightConnector1">
            <a:avLst/>
          </a:prstGeom>
          <a:ln>
            <a:solidFill>
              <a:srgbClr val="DBA4E6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B4092F46-1084-4EF3-FA61-0B1B9A7489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1" b="61008"/>
          <a:stretch>
            <a:fillRect/>
          </a:stretch>
        </p:blipFill>
        <p:spPr bwMode="auto">
          <a:xfrm>
            <a:off x="1" y="0"/>
            <a:ext cx="12191999" cy="79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24AE7C9-4C36-FF84-1D6A-721C615809A7}"/>
              </a:ext>
            </a:extLst>
          </p:cNvPr>
          <p:cNvSpPr txBox="1"/>
          <p:nvPr/>
        </p:nvSpPr>
        <p:spPr>
          <a:xfrm>
            <a:off x="8307396" y="4713176"/>
            <a:ext cx="3326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avete articoli di giornale, per esempio cartacei, mandateceli!</a:t>
            </a:r>
          </a:p>
        </p:txBody>
      </p:sp>
    </p:spTree>
    <p:extLst>
      <p:ext uri="{BB962C8B-B14F-4D97-AF65-F5344CB8AC3E}">
        <p14:creationId xmlns:p14="http://schemas.microsoft.com/office/powerpoint/2010/main" val="2477064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1" grpId="0"/>
      <p:bldP spid="49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A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606451AA-AEB4-0B9E-B76E-611C2AA8D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197204"/>
            <a:ext cx="4389120" cy="631595"/>
          </a:xfrm>
        </p:spPr>
        <p:txBody>
          <a:bodyPr rtlCol="0">
            <a:normAutofit/>
          </a:bodyPr>
          <a:lstStyle/>
          <a:p>
            <a:pPr rtl="0"/>
            <a:r>
              <a:rPr lang="it" dirty="0"/>
              <a:t>INDICE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8FC933A-9600-A48D-9D3B-F75BB160567B}"/>
              </a:ext>
            </a:extLst>
          </p:cNvPr>
          <p:cNvSpPr txBox="1"/>
          <p:nvPr/>
        </p:nvSpPr>
        <p:spPr>
          <a:xfrm>
            <a:off x="822960" y="2382154"/>
            <a:ext cx="1083799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Confronto delle diverse tipologie di materiale online pubblicato nel periodo 2016-2021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 delle testate che hanno pubblicato il maggior numero di articoli negli stessi anni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Analisi tramite istogrammi delle annate fino al 2021, che mettono in relazione le date di pubblicazione con la quantità di materiale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 del tempo che evidenzia i momenti più salienti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3395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A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67EDE59-480F-6231-E8AF-94E1C3E4988E}"/>
              </a:ext>
            </a:extLst>
          </p:cNvPr>
          <p:cNvSpPr txBox="1"/>
          <p:nvPr/>
        </p:nvSpPr>
        <p:spPr>
          <a:xfrm>
            <a:off x="1608752" y="6089"/>
            <a:ext cx="8974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DIVERSE TIPOLOGIE DI MATERIALE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8DC8C144-2D57-27A8-3325-1CE78D9E37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1"/>
          <a:stretch>
            <a:fillRect/>
          </a:stretch>
        </p:blipFill>
        <p:spPr bwMode="auto">
          <a:xfrm>
            <a:off x="6039303" y="3731393"/>
            <a:ext cx="6115752" cy="342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E2A72A9-D81D-8F41-BFC2-04C1369254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7"/>
          <a:stretch>
            <a:fillRect/>
          </a:stretch>
        </p:blipFill>
        <p:spPr bwMode="auto">
          <a:xfrm>
            <a:off x="195021" y="4149863"/>
            <a:ext cx="5479396" cy="300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1529DAA2-8F27-5876-4EB7-3BCAC2874A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8" b="12126"/>
          <a:stretch>
            <a:fillRect/>
          </a:stretch>
        </p:blipFill>
        <p:spPr bwMode="auto">
          <a:xfrm>
            <a:off x="318289" y="974655"/>
            <a:ext cx="4983902" cy="238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01462F-8B97-14CA-7C41-142B4D405BF4}"/>
              </a:ext>
            </a:extLst>
          </p:cNvPr>
          <p:cNvSpPr txBox="1"/>
          <p:nvPr/>
        </p:nvSpPr>
        <p:spPr>
          <a:xfrm>
            <a:off x="7891967" y="3731393"/>
            <a:ext cx="2410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 2021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6171EF5-73A6-D316-A067-1B3D50ECD5A8}"/>
              </a:ext>
            </a:extLst>
          </p:cNvPr>
          <p:cNvSpPr txBox="1"/>
          <p:nvPr/>
        </p:nvSpPr>
        <p:spPr>
          <a:xfrm>
            <a:off x="1626504" y="3891161"/>
            <a:ext cx="2616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 2020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ED4BC27-C5B1-2F53-D6C3-EFD357D7655F}"/>
              </a:ext>
            </a:extLst>
          </p:cNvPr>
          <p:cNvSpPr txBox="1"/>
          <p:nvPr/>
        </p:nvSpPr>
        <p:spPr>
          <a:xfrm>
            <a:off x="1502025" y="823141"/>
            <a:ext cx="2616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ANNI 2016-2019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54C52D4-2E5B-48AD-F496-ABE3AA4C2F05}"/>
              </a:ext>
            </a:extLst>
          </p:cNvPr>
          <p:cNvSpPr txBox="1"/>
          <p:nvPr/>
        </p:nvSpPr>
        <p:spPr>
          <a:xfrm>
            <a:off x="7334893" y="844832"/>
            <a:ext cx="3355082" cy="2388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LEGENDA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Altro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Audio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Blog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Giornale online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Magazine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Quotidiano online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079758C-7BB5-C63A-DCC1-6E5D10F70B49}"/>
              </a:ext>
            </a:extLst>
          </p:cNvPr>
          <p:cNvSpPr/>
          <p:nvPr/>
        </p:nvSpPr>
        <p:spPr>
          <a:xfrm>
            <a:off x="7452781" y="2297228"/>
            <a:ext cx="131976" cy="127261"/>
          </a:xfrm>
          <a:prstGeom prst="rect">
            <a:avLst/>
          </a:prstGeom>
          <a:solidFill>
            <a:srgbClr val="FF6D0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10FD9F96-7B42-1F3F-7994-A34B78720DAB}"/>
              </a:ext>
            </a:extLst>
          </p:cNvPr>
          <p:cNvSpPr/>
          <p:nvPr/>
        </p:nvSpPr>
        <p:spPr>
          <a:xfrm>
            <a:off x="7452781" y="1753813"/>
            <a:ext cx="138599" cy="127261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CCED0B7E-543F-922B-BC51-2B7E4FC0024C}"/>
              </a:ext>
            </a:extLst>
          </p:cNvPr>
          <p:cNvSpPr/>
          <p:nvPr/>
        </p:nvSpPr>
        <p:spPr>
          <a:xfrm>
            <a:off x="7459404" y="2029392"/>
            <a:ext cx="131976" cy="127261"/>
          </a:xfrm>
          <a:prstGeom prst="rect">
            <a:avLst/>
          </a:prstGeom>
          <a:solidFill>
            <a:srgbClr val="4285F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0F913F2-34AD-7242-C4B5-31632833110E}"/>
              </a:ext>
            </a:extLst>
          </p:cNvPr>
          <p:cNvSpPr/>
          <p:nvPr/>
        </p:nvSpPr>
        <p:spPr>
          <a:xfrm>
            <a:off x="7446158" y="2574607"/>
            <a:ext cx="138599" cy="127261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7780C90F-5D4D-08C4-6F97-30E159CA7681}"/>
              </a:ext>
            </a:extLst>
          </p:cNvPr>
          <p:cNvSpPr/>
          <p:nvPr/>
        </p:nvSpPr>
        <p:spPr>
          <a:xfrm>
            <a:off x="7459404" y="2850186"/>
            <a:ext cx="138599" cy="127261"/>
          </a:xfrm>
          <a:prstGeom prst="rect">
            <a:avLst/>
          </a:prstGeom>
          <a:solidFill>
            <a:srgbClr val="6AA8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B187A16C-AAED-E961-7045-AAAB13A13DFF}"/>
              </a:ext>
            </a:extLst>
          </p:cNvPr>
          <p:cNvSpPr/>
          <p:nvPr/>
        </p:nvSpPr>
        <p:spPr>
          <a:xfrm>
            <a:off x="7446158" y="1497483"/>
            <a:ext cx="138599" cy="127261"/>
          </a:xfrm>
          <a:prstGeom prst="rect">
            <a:avLst/>
          </a:prstGeom>
          <a:solidFill>
            <a:srgbClr val="99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813A9800-16A8-D758-7559-75931EA340B7}"/>
              </a:ext>
            </a:extLst>
          </p:cNvPr>
          <p:cNvSpPr/>
          <p:nvPr/>
        </p:nvSpPr>
        <p:spPr>
          <a:xfrm>
            <a:off x="7459403" y="1221904"/>
            <a:ext cx="138599" cy="127261"/>
          </a:xfrm>
          <a:prstGeom prst="rect">
            <a:avLst/>
          </a:prstGeom>
          <a:solidFill>
            <a:srgbClr val="A64D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331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A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12D630-BB92-3460-F3F2-68E4848A2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30" y="207388"/>
            <a:ext cx="10529740" cy="452487"/>
          </a:xfrm>
        </p:spPr>
        <p:txBody>
          <a:bodyPr>
            <a:noAutofit/>
          </a:bodyPr>
          <a:lstStyle/>
          <a:p>
            <a:pPr algn="ctr"/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DIVERSE TIPOLOGIE DI MATERIALE</a:t>
            </a:r>
            <a:endParaRPr lang="it-IT" sz="2800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987A0976-2734-1343-97F1-276B3340E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341807"/>
              </p:ext>
            </p:extLst>
          </p:nvPr>
        </p:nvGraphicFramePr>
        <p:xfrm>
          <a:off x="97082" y="2397430"/>
          <a:ext cx="3808168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4084">
                  <a:extLst>
                    <a:ext uri="{9D8B030D-6E8A-4147-A177-3AD203B41FA5}">
                      <a16:colId xmlns:a16="http://schemas.microsoft.com/office/drawing/2014/main" val="95881065"/>
                    </a:ext>
                  </a:extLst>
                </a:gridCol>
                <a:gridCol w="1904084">
                  <a:extLst>
                    <a:ext uri="{9D8B030D-6E8A-4147-A177-3AD203B41FA5}">
                      <a16:colId xmlns:a16="http://schemas.microsoft.com/office/drawing/2014/main" val="2968982499"/>
                    </a:ext>
                  </a:extLst>
                </a:gridCol>
              </a:tblGrid>
              <a:tr h="31980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0" dirty="0">
                          <a:solidFill>
                            <a:sysClr val="windowText" lastClr="000000"/>
                          </a:solidFill>
                        </a:rPr>
                        <a:t>N° di articoli per ogni annata esaminata</a:t>
                      </a:r>
                      <a:endParaRPr lang="it-IT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521483"/>
                  </a:ext>
                </a:extLst>
              </a:tr>
              <a:tr h="319804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2016-2019</a:t>
                      </a:r>
                      <a:endParaRPr lang="it-IT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90</a:t>
                      </a:r>
                      <a:endParaRPr lang="it-IT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224322"/>
                  </a:ext>
                </a:extLst>
              </a:tr>
              <a:tr h="319804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2020</a:t>
                      </a:r>
                      <a:endParaRPr lang="it-IT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166</a:t>
                      </a:r>
                      <a:endParaRPr lang="it-IT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215786"/>
                  </a:ext>
                </a:extLst>
              </a:tr>
              <a:tr h="319804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2021</a:t>
                      </a:r>
                      <a:endParaRPr lang="it-IT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98</a:t>
                      </a:r>
                      <a:endParaRPr lang="it-IT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523587"/>
                  </a:ext>
                </a:extLst>
              </a:tr>
            </a:tbl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649CC2D6-AEDD-2F77-5348-A5B7B6E777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1803088"/>
              </p:ext>
            </p:extLst>
          </p:nvPr>
        </p:nvGraphicFramePr>
        <p:xfrm>
          <a:off x="4695825" y="2386013"/>
          <a:ext cx="7303843" cy="3957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7F51ABDF-0B0A-4C0B-5AE1-11BD8BA00CD1}"/>
              </a:ext>
            </a:extLst>
          </p:cNvPr>
          <p:cNvSpPr txBox="1"/>
          <p:nvPr/>
        </p:nvSpPr>
        <p:spPr>
          <a:xfrm>
            <a:off x="5859364" y="1395425"/>
            <a:ext cx="4806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Grafico complessivo 2016-2021</a:t>
            </a:r>
          </a:p>
        </p:txBody>
      </p:sp>
      <p:sp>
        <p:nvSpPr>
          <p:cNvPr id="8" name="Parentesi graffa aperta 7">
            <a:extLst>
              <a:ext uri="{FF2B5EF4-FFF2-40B4-BE49-F238E27FC236}">
                <a16:creationId xmlns:a16="http://schemas.microsoft.com/office/drawing/2014/main" id="{941AAFC4-1504-4C25-0A3E-1D8AB28DA83A}"/>
              </a:ext>
            </a:extLst>
          </p:cNvPr>
          <p:cNvSpPr/>
          <p:nvPr/>
        </p:nvSpPr>
        <p:spPr>
          <a:xfrm>
            <a:off x="4219575" y="1009650"/>
            <a:ext cx="390525" cy="5334000"/>
          </a:xfrm>
          <a:prstGeom prst="leftBrace">
            <a:avLst>
              <a:gd name="adj1" fmla="val 8333"/>
              <a:gd name="adj2" fmla="val 32500"/>
            </a:avLst>
          </a:prstGeom>
          <a:ln>
            <a:solidFill>
              <a:srgbClr val="BCCB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002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A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D2AA5EAD-6958-E4B5-CF28-387168504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759239"/>
              </p:ext>
            </p:extLst>
          </p:nvPr>
        </p:nvGraphicFramePr>
        <p:xfrm>
          <a:off x="948965" y="704653"/>
          <a:ext cx="10294070" cy="5658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249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DAE9DAF5-1963-45A3-C1C3-44FF2406A23E}"/>
              </a:ext>
            </a:extLst>
          </p:cNvPr>
          <p:cNvSpPr txBox="1"/>
          <p:nvPr/>
        </p:nvSpPr>
        <p:spPr>
          <a:xfrm>
            <a:off x="3756549" y="130218"/>
            <a:ext cx="4678901" cy="471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 del materiale prodotto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208EB04D-1CF6-DA13-A877-85C6CAC833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055054"/>
              </p:ext>
            </p:extLst>
          </p:nvPr>
        </p:nvGraphicFramePr>
        <p:xfrm>
          <a:off x="332360" y="965422"/>
          <a:ext cx="11527277" cy="4927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Bolla: nuvola 3">
            <a:extLst>
              <a:ext uri="{FF2B5EF4-FFF2-40B4-BE49-F238E27FC236}">
                <a16:creationId xmlns:a16="http://schemas.microsoft.com/office/drawing/2014/main" id="{E4066D14-3677-2F04-7795-A0F020DF0575}"/>
              </a:ext>
            </a:extLst>
          </p:cNvPr>
          <p:cNvSpPr/>
          <p:nvPr/>
        </p:nvSpPr>
        <p:spPr>
          <a:xfrm rot="1023973">
            <a:off x="2393424" y="715447"/>
            <a:ext cx="1859662" cy="1531712"/>
          </a:xfrm>
          <a:prstGeom prst="cloudCallout">
            <a:avLst>
              <a:gd name="adj1" fmla="val -39257"/>
              <a:gd name="adj2" fmla="val 49503"/>
            </a:avLst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kern="12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B6B35E9-0402-7B23-DE3A-1CC3783C6E06}"/>
              </a:ext>
            </a:extLst>
          </p:cNvPr>
          <p:cNvSpPr txBox="1"/>
          <p:nvPr/>
        </p:nvSpPr>
        <p:spPr>
          <a:xfrm>
            <a:off x="2656505" y="1081346"/>
            <a:ext cx="1333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Berlin Sans FB" panose="020E0602020502020306" pitchFamily="34" charset="0"/>
                <a:cs typeface="Arial" panose="020B0604020202020204" pitchFamily="34" charset="0"/>
              </a:rPr>
              <a:t>Articoli relativi al bolide del 30 maggio</a:t>
            </a:r>
          </a:p>
        </p:txBody>
      </p:sp>
    </p:spTree>
    <p:extLst>
      <p:ext uri="{BB962C8B-B14F-4D97-AF65-F5344CB8AC3E}">
        <p14:creationId xmlns:p14="http://schemas.microsoft.com/office/powerpoint/2010/main" val="12539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A15CE-70A7-AB9B-AADB-6F7FF282E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9BF6DEDE-763F-BA0D-6230-E294DE8E608C}"/>
              </a:ext>
            </a:extLst>
          </p:cNvPr>
          <p:cNvSpPr txBox="1"/>
          <p:nvPr/>
        </p:nvSpPr>
        <p:spPr>
          <a:xfrm>
            <a:off x="3756549" y="130218"/>
            <a:ext cx="4678901" cy="471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 del materiale prodotto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7849F8AC-9B91-20C4-7F45-A6D51D6B81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852987"/>
              </p:ext>
            </p:extLst>
          </p:nvPr>
        </p:nvGraphicFramePr>
        <p:xfrm>
          <a:off x="685014" y="1017996"/>
          <a:ext cx="10821972" cy="5260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Bolla: nuvola 2">
            <a:extLst>
              <a:ext uri="{FF2B5EF4-FFF2-40B4-BE49-F238E27FC236}">
                <a16:creationId xmlns:a16="http://schemas.microsoft.com/office/drawing/2014/main" id="{01594806-F7DA-6737-58E8-A9A67F9ADC21}"/>
              </a:ext>
            </a:extLst>
          </p:cNvPr>
          <p:cNvSpPr/>
          <p:nvPr/>
        </p:nvSpPr>
        <p:spPr>
          <a:xfrm rot="1023973">
            <a:off x="1613344" y="768233"/>
            <a:ext cx="1859662" cy="1531712"/>
          </a:xfrm>
          <a:prstGeom prst="cloudCallout">
            <a:avLst>
              <a:gd name="adj1" fmla="val -39257"/>
              <a:gd name="adj2" fmla="val 49503"/>
            </a:avLst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kern="12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D125CE1-5B1A-3102-0ADF-CFAF045301CE}"/>
              </a:ext>
            </a:extLst>
          </p:cNvPr>
          <p:cNvSpPr txBox="1"/>
          <p:nvPr/>
        </p:nvSpPr>
        <p:spPr>
          <a:xfrm>
            <a:off x="1787378" y="1164756"/>
            <a:ext cx="1511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Berlin Sans FB" panose="020E0602020502020306" pitchFamily="34" charset="0"/>
                <a:cs typeface="Arial" panose="020B0604020202020204" pitchFamily="34" charset="0"/>
              </a:rPr>
              <a:t>Articoli relativi alla meteorite di Cavezzo</a:t>
            </a:r>
          </a:p>
        </p:txBody>
      </p:sp>
    </p:spTree>
    <p:extLst>
      <p:ext uri="{BB962C8B-B14F-4D97-AF65-F5344CB8AC3E}">
        <p14:creationId xmlns:p14="http://schemas.microsoft.com/office/powerpoint/2010/main" val="18506446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27D8A930-F935-EAA4-040C-DCDEFF72E689}"/>
              </a:ext>
            </a:extLst>
          </p:cNvPr>
          <p:cNvSpPr txBox="1"/>
          <p:nvPr/>
        </p:nvSpPr>
        <p:spPr>
          <a:xfrm>
            <a:off x="3756549" y="130218"/>
            <a:ext cx="4678901" cy="471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 del materiale prodotto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95DE47B0-BADF-1846-C6A7-A000FF488A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909489"/>
              </p:ext>
            </p:extLst>
          </p:nvPr>
        </p:nvGraphicFramePr>
        <p:xfrm>
          <a:off x="939538" y="1067586"/>
          <a:ext cx="10312923" cy="4722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Bolla: nuvola 2">
            <a:extLst>
              <a:ext uri="{FF2B5EF4-FFF2-40B4-BE49-F238E27FC236}">
                <a16:creationId xmlns:a16="http://schemas.microsoft.com/office/drawing/2014/main" id="{CDA17EA9-F201-0850-4931-E749969CC60E}"/>
              </a:ext>
            </a:extLst>
          </p:cNvPr>
          <p:cNvSpPr/>
          <p:nvPr/>
        </p:nvSpPr>
        <p:spPr>
          <a:xfrm rot="1023973">
            <a:off x="4052520" y="1773249"/>
            <a:ext cx="1859662" cy="1531712"/>
          </a:xfrm>
          <a:prstGeom prst="cloudCallout">
            <a:avLst>
              <a:gd name="adj1" fmla="val -39257"/>
              <a:gd name="adj2" fmla="val 49503"/>
            </a:avLst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kern="12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7698DB9-1999-6F3A-752B-49E1E1E7B3A5}"/>
              </a:ext>
            </a:extLst>
          </p:cNvPr>
          <p:cNvSpPr txBox="1"/>
          <p:nvPr/>
        </p:nvSpPr>
        <p:spPr>
          <a:xfrm>
            <a:off x="4226555" y="2062051"/>
            <a:ext cx="1511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Berlin Sans FB" panose="020E0602020502020306" pitchFamily="34" charset="0"/>
                <a:cs typeface="Arial" panose="020B0604020202020204" pitchFamily="34" charset="0"/>
              </a:rPr>
              <a:t>Articoli relativi alla meteorite del 15/03 caduta in Molise</a:t>
            </a:r>
          </a:p>
        </p:txBody>
      </p:sp>
    </p:spTree>
    <p:extLst>
      <p:ext uri="{BB962C8B-B14F-4D97-AF65-F5344CB8AC3E}">
        <p14:creationId xmlns:p14="http://schemas.microsoft.com/office/powerpoint/2010/main" val="3854250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A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C07521-86DC-0BB2-D292-856F0A4AF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328" y="702500"/>
            <a:ext cx="4147796" cy="524892"/>
          </a:xfrm>
        </p:spPr>
        <p:txBody>
          <a:bodyPr>
            <a:normAutofit/>
          </a:bodyPr>
          <a:lstStyle/>
          <a:p>
            <a:pPr algn="ctr"/>
            <a:r>
              <a:rPr lang="it-IT" sz="2800" b="0" dirty="0"/>
              <a:t>Nel 2016 nasce PRISMA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8EA2078-FD7F-65D5-C7CF-167811C36E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197" t="31348" r="17021" b="5532"/>
          <a:stretch>
            <a:fillRect/>
          </a:stretch>
        </p:blipFill>
        <p:spPr>
          <a:xfrm>
            <a:off x="1366500" y="1546671"/>
            <a:ext cx="9459000" cy="5028978"/>
          </a:xfrm>
          <a:prstGeom prst="rect">
            <a:avLst/>
          </a:prstGeom>
        </p:spPr>
      </p:pic>
      <p:sp>
        <p:nvSpPr>
          <p:cNvPr id="3" name="Freccia destra rientrata 2">
            <a:extLst>
              <a:ext uri="{FF2B5EF4-FFF2-40B4-BE49-F238E27FC236}">
                <a16:creationId xmlns:a16="http://schemas.microsoft.com/office/drawing/2014/main" id="{F8752D50-F1D6-AF47-26CA-9EF7DC0DEE36}"/>
              </a:ext>
            </a:extLst>
          </p:cNvPr>
          <p:cNvSpPr/>
          <p:nvPr/>
        </p:nvSpPr>
        <p:spPr>
          <a:xfrm>
            <a:off x="263950" y="719176"/>
            <a:ext cx="3653922" cy="508216"/>
          </a:xfrm>
          <a:prstGeom prst="notchedRightArrow">
            <a:avLst/>
          </a:prstGeom>
          <a:gradFill>
            <a:gsLst>
              <a:gs pos="100000">
                <a:srgbClr val="63C27B"/>
              </a:gs>
              <a:gs pos="84000">
                <a:srgbClr val="7030A0"/>
              </a:gs>
              <a:gs pos="100000">
                <a:srgbClr val="63C27B"/>
              </a:gs>
              <a:gs pos="39000">
                <a:srgbClr val="DBA4E6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603D88B2-EC2D-FC36-B580-7E192BE1F2CD}"/>
              </a:ext>
            </a:extLst>
          </p:cNvPr>
          <p:cNvCxnSpPr>
            <a:cxnSpLocks/>
          </p:cNvCxnSpPr>
          <p:nvPr/>
        </p:nvCxnSpPr>
        <p:spPr>
          <a:xfrm>
            <a:off x="1226664" y="588219"/>
            <a:ext cx="0" cy="47812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2DD75C8-DF00-87C4-D509-C4C7DFB2AA83}"/>
              </a:ext>
            </a:extLst>
          </p:cNvPr>
          <p:cNvSpPr txBox="1"/>
          <p:nvPr/>
        </p:nvSpPr>
        <p:spPr>
          <a:xfrm>
            <a:off x="772596" y="205161"/>
            <a:ext cx="90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2016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EDDA353F-1A12-86FD-3C41-0765EEBDE92D}"/>
              </a:ext>
            </a:extLst>
          </p:cNvPr>
          <p:cNvCxnSpPr>
            <a:cxnSpLocks/>
          </p:cNvCxnSpPr>
          <p:nvPr/>
        </p:nvCxnSpPr>
        <p:spPr>
          <a:xfrm>
            <a:off x="2642255" y="588219"/>
            <a:ext cx="0" cy="47812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FE4F456-27C0-FCAB-FDBE-458135044C31}"/>
              </a:ext>
            </a:extLst>
          </p:cNvPr>
          <p:cNvSpPr txBox="1"/>
          <p:nvPr/>
        </p:nvSpPr>
        <p:spPr>
          <a:xfrm>
            <a:off x="2188187" y="205161"/>
            <a:ext cx="90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2017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99BF970E-D434-5D9C-41A2-FD224DC06A53}"/>
              </a:ext>
            </a:extLst>
          </p:cNvPr>
          <p:cNvCxnSpPr>
            <a:cxnSpLocks/>
          </p:cNvCxnSpPr>
          <p:nvPr/>
        </p:nvCxnSpPr>
        <p:spPr>
          <a:xfrm>
            <a:off x="1681965" y="856769"/>
            <a:ext cx="0" cy="57610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7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ersonalizzato">
  <a:themeElements>
    <a:clrScheme name="Custom 14">
      <a:dk1>
        <a:srgbClr val="000000"/>
      </a:dk1>
      <a:lt1>
        <a:srgbClr val="FFFFFF"/>
      </a:lt1>
      <a:dk2>
        <a:srgbClr val="1C4C3C"/>
      </a:dk2>
      <a:lt2>
        <a:srgbClr val="E7E6E6"/>
      </a:lt2>
      <a:accent1>
        <a:srgbClr val="8FA971"/>
      </a:accent1>
      <a:accent2>
        <a:srgbClr val="345496"/>
      </a:accent2>
      <a:accent3>
        <a:srgbClr val="BD7B28"/>
      </a:accent3>
      <a:accent4>
        <a:srgbClr val="00698A"/>
      </a:accent4>
      <a:accent5>
        <a:srgbClr val="648260"/>
      </a:accent5>
      <a:accent6>
        <a:srgbClr val="F1EAE0"/>
      </a:accent6>
      <a:hlink>
        <a:srgbClr val="1B4C3C"/>
      </a:hlink>
      <a:folHlink>
        <a:srgbClr val="BD7B27"/>
      </a:folHlink>
    </a:clrScheme>
    <a:fontScheme name="Custom 12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89747358_Win32" id="{26E0C4AD-0F22-43C1-A0E5-C0A4FA2F39CA}" vid="{B33561CA-AE40-44FA-AF48-1CA268B58B13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CD4AE2-8CDF-460B-B8DD-E25B297626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C7764E-1B88-4813-902C-6714719B42F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7034B83F-6906-4689-98C9-AAA52DE98A6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Presentazione per un corso naturale</Template>
  <TotalTime>2426</TotalTime>
  <Words>359</Words>
  <Application>Microsoft Office PowerPoint</Application>
  <PresentationFormat>Widescreen</PresentationFormat>
  <Paragraphs>86</Paragraphs>
  <Slides>13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1" baseType="lpstr">
      <vt:lpstr>Arial</vt:lpstr>
      <vt:lpstr>Avenir Next LT Pro</vt:lpstr>
      <vt:lpstr>Avenir Next LT Pro Light</vt:lpstr>
      <vt:lpstr>Berlin Sans FB</vt:lpstr>
      <vt:lpstr>Calibri</vt:lpstr>
      <vt:lpstr>Times New Roman</vt:lpstr>
      <vt:lpstr>Wingdings</vt:lpstr>
      <vt:lpstr>Personalizzato</vt:lpstr>
      <vt:lpstr>Rassegna STAMPA PRISMA NEI MEDIA 2016-2021 </vt:lpstr>
      <vt:lpstr>INDICE</vt:lpstr>
      <vt:lpstr>Presentazione standard di PowerPoint</vt:lpstr>
      <vt:lpstr>DIVERSE TIPOLOGIE DI MATERIALE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Nel 2016 nasce PRISMA</vt:lpstr>
      <vt:lpstr>Il primo articolo pubblicato di cui si conserva traccia online risale al 14 marzo 2017</vt:lpstr>
      <vt:lpstr>Presentazione standard di PowerPoint</vt:lpstr>
      <vt:lpstr>Presentazione standard di PowerPoint</vt:lpstr>
      <vt:lpstr>Perché è importante la Rassegna Stampa Storica di PRISMA?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ilaria girla</dc:creator>
  <cp:lastModifiedBy>laura ilaria girla</cp:lastModifiedBy>
  <cp:revision>20</cp:revision>
  <dcterms:created xsi:type="dcterms:W3CDTF">2025-10-29T10:40:47Z</dcterms:created>
  <dcterms:modified xsi:type="dcterms:W3CDTF">2025-11-08T08:13:29Z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