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6858000" cy="9144000"/>
  <p:embeddedFontLst>
    <p:embeddedFont>
      <p:font typeface="Assistant" panose="020B0604020202020204" charset="-79"/>
      <p:regular r:id="rId39"/>
    </p:embeddedFont>
    <p:embeddedFont>
      <p:font typeface="Belleza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Open Sans 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480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1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4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6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1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5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6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9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1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4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8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7.jpeg"/><Relationship Id="rId2" Type="http://schemas.openxmlformats.org/officeDocument/2006/relationships/image" Target="../media/image1.pn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5" Type="http://schemas.openxmlformats.org/officeDocument/2006/relationships/image" Target="../media/image60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3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2.jpeg"/><Relationship Id="rId2" Type="http://schemas.openxmlformats.org/officeDocument/2006/relationships/image" Target="../media/image1.pn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5" Type="http://schemas.openxmlformats.org/officeDocument/2006/relationships/image" Target="../media/image65.jpe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8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3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5.jpe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1.jpe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jpeg"/><Relationship Id="rId5" Type="http://schemas.openxmlformats.org/officeDocument/2006/relationships/image" Target="../media/image4.svg"/><Relationship Id="rId10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163532" y="3970120"/>
            <a:ext cx="9960937" cy="3460102"/>
            <a:chOff x="0" y="0"/>
            <a:chExt cx="13281249" cy="4613470"/>
          </a:xfrm>
        </p:grpSpPr>
        <p:sp>
          <p:nvSpPr>
            <p:cNvPr id="8" name="TextBox 8"/>
            <p:cNvSpPr txBox="1"/>
            <p:nvPr/>
          </p:nvSpPr>
          <p:spPr>
            <a:xfrm>
              <a:off x="0" y="55524"/>
              <a:ext cx="13281249" cy="302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18"/>
                </a:lnSpc>
              </a:pPr>
              <a:r>
                <a:rPr lang="en-US" sz="7925">
                  <a:solidFill>
                    <a:srgbClr val="191919"/>
                  </a:solidFill>
                  <a:latin typeface="Belleza"/>
                  <a:ea typeface="Belleza"/>
                  <a:cs typeface="Belleza"/>
                  <a:sym typeface="Belleza"/>
                </a:rPr>
                <a:t>P.R.I.S.M.A .</a:t>
              </a:r>
            </a:p>
            <a:p>
              <a:pPr algn="ctr">
                <a:lnSpc>
                  <a:spcPts val="8718"/>
                </a:lnSpc>
              </a:pPr>
              <a:r>
                <a:rPr lang="en-US" sz="7925">
                  <a:solidFill>
                    <a:srgbClr val="191919"/>
                  </a:solidFill>
                  <a:latin typeface="Belleza"/>
                  <a:ea typeface="Belleza"/>
                  <a:cs typeface="Belleza"/>
                  <a:sym typeface="Belleza"/>
                </a:rPr>
                <a:t>A BERGAMO SCIENZA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561683"/>
              <a:ext cx="13281249" cy="1050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1"/>
                </a:lnSpc>
              </a:pPr>
              <a:r>
                <a:rPr lang="en-US" sz="2774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Attività per avvicinare studenti e cittadini al progetto PRISMA  </a:t>
              </a:r>
            </a:p>
            <a:p>
              <a:pPr algn="ctr">
                <a:lnSpc>
                  <a:spcPts val="3051"/>
                </a:lnSpc>
              </a:pPr>
              <a:r>
                <a:rPr lang="en-US" sz="2774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e alla Citizen Science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89502" y="3289735"/>
            <a:ext cx="7971373" cy="5968565"/>
          </a:xfrm>
          <a:custGeom>
            <a:avLst/>
            <a:gdLst/>
            <a:ahLst/>
            <a:cxnLst/>
            <a:rect l="l" t="t" r="r" b="b"/>
            <a:pathLst>
              <a:path w="7971373" h="5968565">
                <a:moveTo>
                  <a:pt x="0" y="0"/>
                </a:moveTo>
                <a:lnTo>
                  <a:pt x="7971372" y="0"/>
                </a:lnTo>
                <a:lnTo>
                  <a:pt x="7971372" y="5968565"/>
                </a:lnTo>
                <a:lnTo>
                  <a:pt x="0" y="5968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99731" y="2376810"/>
            <a:ext cx="5587933" cy="7794415"/>
          </a:xfrm>
          <a:custGeom>
            <a:avLst/>
            <a:gdLst/>
            <a:ahLst/>
            <a:cxnLst/>
            <a:rect l="l" t="t" r="r" b="b"/>
            <a:pathLst>
              <a:path w="5587933" h="7794415">
                <a:moveTo>
                  <a:pt x="0" y="0"/>
                </a:moveTo>
                <a:lnTo>
                  <a:pt x="5587933" y="0"/>
                </a:lnTo>
                <a:lnTo>
                  <a:pt x="5587933" y="7794415"/>
                </a:lnTo>
                <a:lnTo>
                  <a:pt x="0" y="7794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7955" r="-45287" b="-390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49003" y="339725"/>
            <a:ext cx="10370550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Laboratorio presso il liceo Mascheroni anno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871666"/>
            <a:ext cx="8003003" cy="5962237"/>
          </a:xfrm>
          <a:custGeom>
            <a:avLst/>
            <a:gdLst/>
            <a:ahLst/>
            <a:cxnLst/>
            <a:rect l="l" t="t" r="r" b="b"/>
            <a:pathLst>
              <a:path w="8003003" h="5962237">
                <a:moveTo>
                  <a:pt x="0" y="0"/>
                </a:moveTo>
                <a:lnTo>
                  <a:pt x="8003003" y="0"/>
                </a:lnTo>
                <a:lnTo>
                  <a:pt x="8003003" y="5962238"/>
                </a:lnTo>
                <a:lnTo>
                  <a:pt x="0" y="59622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68882" y="2871666"/>
            <a:ext cx="7971373" cy="5968565"/>
          </a:xfrm>
          <a:custGeom>
            <a:avLst/>
            <a:gdLst/>
            <a:ahLst/>
            <a:cxnLst/>
            <a:rect l="l" t="t" r="r" b="b"/>
            <a:pathLst>
              <a:path w="7971373" h="5968565">
                <a:moveTo>
                  <a:pt x="0" y="0"/>
                </a:moveTo>
                <a:lnTo>
                  <a:pt x="7971373" y="0"/>
                </a:lnTo>
                <a:lnTo>
                  <a:pt x="7971373" y="5968566"/>
                </a:lnTo>
                <a:lnTo>
                  <a:pt x="0" y="5968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49003" y="570167"/>
            <a:ext cx="10370550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Laboratorio presso il liceo Mascheroni anno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49075" y="4697195"/>
            <a:ext cx="8338026" cy="5002816"/>
          </a:xfrm>
          <a:custGeom>
            <a:avLst/>
            <a:gdLst/>
            <a:ahLst/>
            <a:cxnLst/>
            <a:rect l="l" t="t" r="r" b="b"/>
            <a:pathLst>
              <a:path w="8338026" h="5002816">
                <a:moveTo>
                  <a:pt x="0" y="0"/>
                </a:moveTo>
                <a:lnTo>
                  <a:pt x="8338026" y="0"/>
                </a:lnTo>
                <a:lnTo>
                  <a:pt x="8338026" y="5002815"/>
                </a:lnTo>
                <a:lnTo>
                  <a:pt x="0" y="5002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38100" cap="sq">
            <a:solidFill>
              <a:srgbClr val="191919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295564" y="5290"/>
            <a:ext cx="8225368" cy="10281710"/>
          </a:xfrm>
          <a:custGeom>
            <a:avLst/>
            <a:gdLst/>
            <a:ahLst/>
            <a:cxnLst/>
            <a:rect l="l" t="t" r="r" b="b"/>
            <a:pathLst>
              <a:path w="8225368" h="10281710">
                <a:moveTo>
                  <a:pt x="0" y="0"/>
                </a:moveTo>
                <a:lnTo>
                  <a:pt x="8225369" y="0"/>
                </a:lnTo>
                <a:lnTo>
                  <a:pt x="8225369" y="10281710"/>
                </a:lnTo>
                <a:lnTo>
                  <a:pt x="0" y="102817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191919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7070291" y="3281145"/>
            <a:ext cx="11409795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ESCAPE ROOM</a:t>
            </a:r>
          </a:p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Liceo Maironi da Ponte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04546" y="9623810"/>
            <a:ext cx="434409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anni</a:t>
            </a:r>
            <a:r>
              <a:rPr lang="en-US" sz="33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2023, 2024 </a:t>
            </a:r>
            <a:r>
              <a:rPr lang="en-US" sz="3399" dirty="0" smtClean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e </a:t>
            </a:r>
            <a:r>
              <a:rPr lang="en-US" sz="33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9405" y="3560323"/>
            <a:ext cx="13641771" cy="628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3"/>
              </a:lnSpc>
            </a:pPr>
            <a:r>
              <a:rPr lang="en-US" sz="2373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Attenzione! E’ stato rilevato un oggetto celeste in rotta di collisione con la Terra! Ma non</a:t>
            </a:r>
          </a:p>
          <a:p>
            <a:pPr algn="ctr">
              <a:lnSpc>
                <a:spcPts val="3323"/>
              </a:lnSpc>
            </a:pPr>
            <a:r>
              <a:rPr lang="en-US" sz="2373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preoccupatevi, non è la fine del mondo... o forse si? </a:t>
            </a:r>
          </a:p>
          <a:p>
            <a:pPr algn="ctr">
              <a:lnSpc>
                <a:spcPts val="3323"/>
              </a:lnSpc>
            </a:pPr>
            <a:endParaRPr lang="en-US" sz="2373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323"/>
              </a:lnSpc>
            </a:pPr>
            <a:endParaRPr lang="en-US" sz="2373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323"/>
              </a:lnSpc>
            </a:pPr>
            <a:r>
              <a:rPr lang="en-US" sz="2373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 questa missione top secret, dovrete</a:t>
            </a:r>
          </a:p>
          <a:p>
            <a:pPr algn="ctr">
              <a:lnSpc>
                <a:spcPts val="3323"/>
              </a:lnSpc>
            </a:pPr>
            <a:r>
              <a:rPr lang="en-US" sz="2373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mettere alla prova le vostre conoscenze scientifiche e le vostre capacità di problem solving</a:t>
            </a:r>
          </a:p>
          <a:p>
            <a:pPr algn="ctr">
              <a:lnSpc>
                <a:spcPts val="3323"/>
              </a:lnSpc>
            </a:pPr>
            <a:r>
              <a:rPr lang="en-US" sz="2373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 salvare il pianeta! Siete pronti a diventare degli esperti di meteoriti e asteroidi?</a:t>
            </a:r>
          </a:p>
          <a:p>
            <a:pPr algn="ctr">
              <a:lnSpc>
                <a:spcPts val="3323"/>
              </a:lnSpc>
            </a:pPr>
            <a:endParaRPr lang="en-US" sz="2373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323"/>
              </a:lnSpc>
            </a:pPr>
            <a:endParaRPr lang="en-US" sz="2373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323"/>
              </a:lnSpc>
            </a:pPr>
            <a:r>
              <a:rPr lang="en-US" sz="2373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Preparatevi a un'avventura cosmica indimenticabile!"</a:t>
            </a:r>
          </a:p>
          <a:p>
            <a:pPr algn="ctr">
              <a:lnSpc>
                <a:spcPts val="3323"/>
              </a:lnSpc>
            </a:pPr>
            <a:endParaRPr lang="en-US" sz="2373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323"/>
              </a:lnSpc>
            </a:pPr>
            <a:endParaRPr lang="en-US" sz="2373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323"/>
              </a:lnSpc>
            </a:pPr>
            <a:endParaRPr lang="en-US" sz="2373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323"/>
              </a:lnSpc>
            </a:pPr>
            <a:endParaRPr lang="en-US" sz="2373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323"/>
              </a:lnSpc>
            </a:pPr>
            <a:endParaRPr lang="en-US" sz="2373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65393" y="685800"/>
            <a:ext cx="11409795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ESCAPE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99732" y="2765340"/>
            <a:ext cx="12012996" cy="5027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6" lvl="1" indent="-431798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Stanza 1: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cosa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sono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le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meteoriti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e da dove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vengono</a:t>
            </a:r>
            <a:endParaRPr lang="en-US" sz="3999" dirty="0">
              <a:solidFill>
                <a:srgbClr val="191919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Stanza 2: la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formazione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del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sistema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solare</a:t>
            </a:r>
            <a:endParaRPr lang="en-US" sz="3999" dirty="0">
              <a:solidFill>
                <a:srgbClr val="191919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Stanza 3: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impatti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e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crateri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Stanza 4: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osservazione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meteoriti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e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classificazione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Stanza 5: la rete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Prisma</a:t>
            </a:r>
            <a:endParaRPr lang="en-US" sz="3999" dirty="0">
              <a:solidFill>
                <a:srgbClr val="191919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191919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marL="863596" lvl="1" indent="-431798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Enigmi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finali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: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il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3999" dirty="0" err="1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ritrovamento</a:t>
            </a:r>
            <a:r>
              <a:rPr lang="en-US" sz="3999" dirty="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 del meteorite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5393" y="685800"/>
            <a:ext cx="11409795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ESCAPE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558" y="3075180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191919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8357446" y="4037444"/>
            <a:ext cx="5394858" cy="4046143"/>
          </a:xfrm>
          <a:custGeom>
            <a:avLst/>
            <a:gdLst/>
            <a:ahLst/>
            <a:cxnLst/>
            <a:rect l="l" t="t" r="r" b="b"/>
            <a:pathLst>
              <a:path w="5394858" h="4046143">
                <a:moveTo>
                  <a:pt x="0" y="0"/>
                </a:moveTo>
                <a:lnTo>
                  <a:pt x="5394858" y="0"/>
                </a:lnTo>
                <a:lnTo>
                  <a:pt x="5394858" y="4046143"/>
                </a:lnTo>
                <a:lnTo>
                  <a:pt x="0" y="40461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38100" cap="sq">
            <a:solidFill>
              <a:srgbClr val="191919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1028700" y="581025"/>
            <a:ext cx="11764268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1: cosa sono le meteoriti e da dove vengono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352196" y="2806897"/>
            <a:ext cx="4457817" cy="6356958"/>
          </a:xfrm>
          <a:custGeom>
            <a:avLst/>
            <a:gdLst/>
            <a:ahLst/>
            <a:cxnLst/>
            <a:rect l="l" t="t" r="r" b="b"/>
            <a:pathLst>
              <a:path w="4457817" h="6356958">
                <a:moveTo>
                  <a:pt x="0" y="0"/>
                </a:moveTo>
                <a:lnTo>
                  <a:pt x="4457817" y="0"/>
                </a:lnTo>
                <a:lnTo>
                  <a:pt x="445781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8156829" y="2806897"/>
            <a:ext cx="4457817" cy="6356958"/>
          </a:xfrm>
          <a:custGeom>
            <a:avLst/>
            <a:gdLst/>
            <a:ahLst/>
            <a:cxnLst/>
            <a:rect l="l" t="t" r="r" b="b"/>
            <a:pathLst>
              <a:path w="4457817" h="6356958">
                <a:moveTo>
                  <a:pt x="0" y="0"/>
                </a:moveTo>
                <a:lnTo>
                  <a:pt x="4457817" y="0"/>
                </a:lnTo>
                <a:lnTo>
                  <a:pt x="445781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581025"/>
            <a:ext cx="11764078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1: cosa sono le meteoriti e da dove vengono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69111" y="1259142"/>
            <a:ext cx="9248106" cy="8834680"/>
          </a:xfrm>
          <a:custGeom>
            <a:avLst/>
            <a:gdLst/>
            <a:ahLst/>
            <a:cxnLst/>
            <a:rect l="l" t="t" r="r" b="b"/>
            <a:pathLst>
              <a:path w="9248106" h="8834680">
                <a:moveTo>
                  <a:pt x="0" y="0"/>
                </a:moveTo>
                <a:lnTo>
                  <a:pt x="9248105" y="0"/>
                </a:lnTo>
                <a:lnTo>
                  <a:pt x="9248105" y="8834681"/>
                </a:lnTo>
                <a:lnTo>
                  <a:pt x="0" y="8834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7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767150" y="405130"/>
            <a:ext cx="11764078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1: cosa sono le meteoriti e da dove vengono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0157" y="3428883"/>
            <a:ext cx="13740267" cy="6183120"/>
          </a:xfrm>
          <a:custGeom>
            <a:avLst/>
            <a:gdLst/>
            <a:ahLst/>
            <a:cxnLst/>
            <a:rect l="l" t="t" r="r" b="b"/>
            <a:pathLst>
              <a:path w="13740267" h="6183120">
                <a:moveTo>
                  <a:pt x="0" y="0"/>
                </a:moveTo>
                <a:lnTo>
                  <a:pt x="13740267" y="0"/>
                </a:lnTo>
                <a:lnTo>
                  <a:pt x="13740267" y="6183120"/>
                </a:lnTo>
                <a:lnTo>
                  <a:pt x="0" y="6183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2802675" y="635572"/>
            <a:ext cx="997251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2: la formazione del sistema solare 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6790" y="2871666"/>
            <a:ext cx="11007001" cy="7031157"/>
          </a:xfrm>
          <a:custGeom>
            <a:avLst/>
            <a:gdLst/>
            <a:ahLst/>
            <a:cxnLst/>
            <a:rect l="l" t="t" r="r" b="b"/>
            <a:pathLst>
              <a:path w="11007001" h="7031157">
                <a:moveTo>
                  <a:pt x="0" y="0"/>
                </a:moveTo>
                <a:lnTo>
                  <a:pt x="11007001" y="0"/>
                </a:lnTo>
                <a:lnTo>
                  <a:pt x="11007001" y="7031157"/>
                </a:lnTo>
                <a:lnTo>
                  <a:pt x="0" y="70311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8419" t="-7611" r="-38148" b="-1677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2802675" y="635572"/>
            <a:ext cx="997251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2: la formazione del sistema solare 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8320" y="631460"/>
            <a:ext cx="7599225" cy="4512040"/>
          </a:xfrm>
          <a:custGeom>
            <a:avLst/>
            <a:gdLst/>
            <a:ahLst/>
            <a:cxnLst/>
            <a:rect l="l" t="t" r="r" b="b"/>
            <a:pathLst>
              <a:path w="7599225" h="4512040">
                <a:moveTo>
                  <a:pt x="0" y="0"/>
                </a:moveTo>
                <a:lnTo>
                  <a:pt x="7599224" y="0"/>
                </a:lnTo>
                <a:lnTo>
                  <a:pt x="7599224" y="4512040"/>
                </a:lnTo>
                <a:lnTo>
                  <a:pt x="0" y="4512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9772077" y="658140"/>
            <a:ext cx="7820556" cy="4485360"/>
          </a:xfrm>
          <a:custGeom>
            <a:avLst/>
            <a:gdLst/>
            <a:ahLst/>
            <a:cxnLst/>
            <a:rect l="l" t="t" r="r" b="b"/>
            <a:pathLst>
              <a:path w="7820556" h="4485360">
                <a:moveTo>
                  <a:pt x="0" y="0"/>
                </a:moveTo>
                <a:lnTo>
                  <a:pt x="7820556" y="0"/>
                </a:lnTo>
                <a:lnTo>
                  <a:pt x="7820556" y="4485360"/>
                </a:lnTo>
                <a:lnTo>
                  <a:pt x="0" y="448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" t="-3545" r="-1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748320" y="5306511"/>
            <a:ext cx="7599225" cy="4512040"/>
          </a:xfrm>
          <a:custGeom>
            <a:avLst/>
            <a:gdLst/>
            <a:ahLst/>
            <a:cxnLst/>
            <a:rect l="l" t="t" r="r" b="b"/>
            <a:pathLst>
              <a:path w="7599225" h="4512040">
                <a:moveTo>
                  <a:pt x="0" y="0"/>
                </a:moveTo>
                <a:lnTo>
                  <a:pt x="7599224" y="0"/>
                </a:lnTo>
                <a:lnTo>
                  <a:pt x="7599224" y="4512040"/>
                </a:lnTo>
                <a:lnTo>
                  <a:pt x="0" y="451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9772077" y="5306511"/>
            <a:ext cx="7820556" cy="4512040"/>
          </a:xfrm>
          <a:custGeom>
            <a:avLst/>
            <a:gdLst/>
            <a:ahLst/>
            <a:cxnLst/>
            <a:rect l="l" t="t" r="r" b="b"/>
            <a:pathLst>
              <a:path w="7820556" h="4512040">
                <a:moveTo>
                  <a:pt x="0" y="0"/>
                </a:moveTo>
                <a:lnTo>
                  <a:pt x="7820556" y="0"/>
                </a:lnTo>
                <a:lnTo>
                  <a:pt x="7820556" y="4512040"/>
                </a:lnTo>
                <a:lnTo>
                  <a:pt x="0" y="4512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4" r="-128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6596">
            <a:off x="9726754" y="2085015"/>
            <a:ext cx="9637226" cy="13941738"/>
          </a:xfrm>
          <a:custGeom>
            <a:avLst/>
            <a:gdLst/>
            <a:ahLst/>
            <a:cxnLst/>
            <a:rect l="l" t="t" r="r" b="b"/>
            <a:pathLst>
              <a:path w="9637226" h="13941738">
                <a:moveTo>
                  <a:pt x="0" y="0"/>
                </a:moveTo>
                <a:lnTo>
                  <a:pt x="9637226" y="0"/>
                </a:lnTo>
                <a:lnTo>
                  <a:pt x="9637226" y="13941738"/>
                </a:lnTo>
                <a:lnTo>
                  <a:pt x="0" y="1394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4981" y="2915468"/>
            <a:ext cx="11301259" cy="6342832"/>
          </a:xfrm>
          <a:custGeom>
            <a:avLst/>
            <a:gdLst/>
            <a:ahLst/>
            <a:cxnLst/>
            <a:rect l="l" t="t" r="r" b="b"/>
            <a:pathLst>
              <a:path w="11301259" h="6342832">
                <a:moveTo>
                  <a:pt x="0" y="0"/>
                </a:moveTo>
                <a:lnTo>
                  <a:pt x="11301259" y="0"/>
                </a:lnTo>
                <a:lnTo>
                  <a:pt x="11301259" y="6342832"/>
                </a:lnTo>
                <a:lnTo>
                  <a:pt x="0" y="63428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2802675" y="635572"/>
            <a:ext cx="997251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2: la formazione del sistema solare 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4366" y="1816037"/>
            <a:ext cx="7474566" cy="7409419"/>
          </a:xfrm>
          <a:custGeom>
            <a:avLst/>
            <a:gdLst/>
            <a:ahLst/>
            <a:cxnLst/>
            <a:rect l="l" t="t" r="r" b="b"/>
            <a:pathLst>
              <a:path w="7474566" h="7409419">
                <a:moveTo>
                  <a:pt x="0" y="0"/>
                </a:moveTo>
                <a:lnTo>
                  <a:pt x="7474565" y="0"/>
                </a:lnTo>
                <a:lnTo>
                  <a:pt x="7474565" y="7409420"/>
                </a:lnTo>
                <a:lnTo>
                  <a:pt x="0" y="74094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606" r="-7212" b="-5942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8343068" y="3156559"/>
            <a:ext cx="4432120" cy="5057725"/>
          </a:xfrm>
          <a:custGeom>
            <a:avLst/>
            <a:gdLst/>
            <a:ahLst/>
            <a:cxnLst/>
            <a:rect l="l" t="t" r="r" b="b"/>
            <a:pathLst>
              <a:path w="4432120" h="5057725">
                <a:moveTo>
                  <a:pt x="0" y="0"/>
                </a:moveTo>
                <a:lnTo>
                  <a:pt x="4432120" y="0"/>
                </a:lnTo>
                <a:lnTo>
                  <a:pt x="4432120" y="5057725"/>
                </a:lnTo>
                <a:lnTo>
                  <a:pt x="0" y="5057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7295" t="-24340" b="-2223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02675" y="635572"/>
            <a:ext cx="997251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2: la formazione del sistema solare 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10349" y="4968089"/>
            <a:ext cx="6288440" cy="5085567"/>
          </a:xfrm>
          <a:custGeom>
            <a:avLst/>
            <a:gdLst/>
            <a:ahLst/>
            <a:cxnLst/>
            <a:rect l="l" t="t" r="r" b="b"/>
            <a:pathLst>
              <a:path w="6288440" h="5085567">
                <a:moveTo>
                  <a:pt x="0" y="0"/>
                </a:moveTo>
                <a:lnTo>
                  <a:pt x="6288440" y="0"/>
                </a:lnTo>
                <a:lnTo>
                  <a:pt x="6288440" y="5085567"/>
                </a:lnTo>
                <a:lnTo>
                  <a:pt x="0" y="50855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4982" r="-44732"/>
            </a:stretch>
          </a:blipFill>
          <a:ln w="38100" cap="sq">
            <a:solidFill>
              <a:srgbClr val="191919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737169" y="2626273"/>
            <a:ext cx="6759671" cy="4884599"/>
          </a:xfrm>
          <a:custGeom>
            <a:avLst/>
            <a:gdLst/>
            <a:ahLst/>
            <a:cxnLst/>
            <a:rect l="l" t="t" r="r" b="b"/>
            <a:pathLst>
              <a:path w="6759671" h="4884599">
                <a:moveTo>
                  <a:pt x="0" y="0"/>
                </a:moveTo>
                <a:lnTo>
                  <a:pt x="6759671" y="0"/>
                </a:lnTo>
                <a:lnTo>
                  <a:pt x="6759671" y="4884599"/>
                </a:lnTo>
                <a:lnTo>
                  <a:pt x="0" y="48845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3020" r="-34165" b="-4114"/>
            </a:stretch>
          </a:blipFill>
          <a:ln w="38100" cap="sq">
            <a:solidFill>
              <a:srgbClr val="191919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4407216" y="635572"/>
            <a:ext cx="64062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3: impatti e crateri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21723" y="1552193"/>
            <a:ext cx="9653465" cy="8275251"/>
          </a:xfrm>
          <a:custGeom>
            <a:avLst/>
            <a:gdLst/>
            <a:ahLst/>
            <a:cxnLst/>
            <a:rect l="l" t="t" r="r" b="b"/>
            <a:pathLst>
              <a:path w="9653465" h="8275251">
                <a:moveTo>
                  <a:pt x="0" y="0"/>
                </a:moveTo>
                <a:lnTo>
                  <a:pt x="9653465" y="0"/>
                </a:lnTo>
                <a:lnTo>
                  <a:pt x="9653465" y="8275251"/>
                </a:lnTo>
                <a:lnTo>
                  <a:pt x="0" y="82752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952" t="-17505" r="-9957" b="-8363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4324775" y="581025"/>
            <a:ext cx="64062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3: impatti e crateri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09986" y="5729030"/>
            <a:ext cx="6336100" cy="4557970"/>
          </a:xfrm>
          <a:custGeom>
            <a:avLst/>
            <a:gdLst/>
            <a:ahLst/>
            <a:cxnLst/>
            <a:rect l="l" t="t" r="r" b="b"/>
            <a:pathLst>
              <a:path w="6336100" h="4557970">
                <a:moveTo>
                  <a:pt x="0" y="0"/>
                </a:moveTo>
                <a:lnTo>
                  <a:pt x="6336100" y="0"/>
                </a:lnTo>
                <a:lnTo>
                  <a:pt x="6336100" y="4557970"/>
                </a:lnTo>
                <a:lnTo>
                  <a:pt x="0" y="45579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167" r="-3168"/>
            </a:stretch>
          </a:blipFill>
          <a:ln w="38100" cap="sq">
            <a:solidFill>
              <a:srgbClr val="191919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4641866" y="635572"/>
            <a:ext cx="64062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3: impatti e crateri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6993" y="1555066"/>
            <a:ext cx="8697007" cy="5524760"/>
          </a:xfrm>
          <a:custGeom>
            <a:avLst/>
            <a:gdLst/>
            <a:ahLst/>
            <a:cxnLst/>
            <a:rect l="l" t="t" r="r" b="b"/>
            <a:pathLst>
              <a:path w="8697007" h="5524760">
                <a:moveTo>
                  <a:pt x="0" y="0"/>
                </a:moveTo>
                <a:lnTo>
                  <a:pt x="8697007" y="0"/>
                </a:lnTo>
                <a:lnTo>
                  <a:pt x="8697007" y="5524760"/>
                </a:lnTo>
                <a:lnTo>
                  <a:pt x="0" y="55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577" t="-155153" r="-8548" b="-1899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9466" y="1259142"/>
            <a:ext cx="6198272" cy="4437621"/>
          </a:xfrm>
          <a:custGeom>
            <a:avLst/>
            <a:gdLst/>
            <a:ahLst/>
            <a:cxnLst/>
            <a:rect l="l" t="t" r="r" b="b"/>
            <a:pathLst>
              <a:path w="6198272" h="4437621">
                <a:moveTo>
                  <a:pt x="0" y="0"/>
                </a:moveTo>
                <a:lnTo>
                  <a:pt x="6198273" y="0"/>
                </a:lnTo>
                <a:lnTo>
                  <a:pt x="6198273" y="4437622"/>
                </a:lnTo>
                <a:lnTo>
                  <a:pt x="0" y="4437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588" t="-15687" r="-7575" b="-11568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15092" y="2324564"/>
            <a:ext cx="5835788" cy="7542969"/>
          </a:xfrm>
          <a:custGeom>
            <a:avLst/>
            <a:gdLst/>
            <a:ahLst/>
            <a:cxnLst/>
            <a:rect l="l" t="t" r="r" b="b"/>
            <a:pathLst>
              <a:path w="5835788" h="7542969">
                <a:moveTo>
                  <a:pt x="0" y="0"/>
                </a:moveTo>
                <a:lnTo>
                  <a:pt x="5835787" y="0"/>
                </a:lnTo>
                <a:lnTo>
                  <a:pt x="5835787" y="7542969"/>
                </a:lnTo>
                <a:lnTo>
                  <a:pt x="0" y="7542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766" b="-556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75944" y="635572"/>
            <a:ext cx="640626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3: impatti e crateri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44708" y="2702037"/>
            <a:ext cx="6574174" cy="4153637"/>
          </a:xfrm>
          <a:custGeom>
            <a:avLst/>
            <a:gdLst/>
            <a:ahLst/>
            <a:cxnLst/>
            <a:rect l="l" t="t" r="r" b="b"/>
            <a:pathLst>
              <a:path w="6574174" h="4153637">
                <a:moveTo>
                  <a:pt x="0" y="0"/>
                </a:moveTo>
                <a:lnTo>
                  <a:pt x="6574174" y="0"/>
                </a:lnTo>
                <a:lnTo>
                  <a:pt x="6574174" y="4153637"/>
                </a:lnTo>
                <a:lnTo>
                  <a:pt x="0" y="4153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8028" t="-20237" r="-33875" b="-2199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36558" y="1447996"/>
            <a:ext cx="6714735" cy="3814379"/>
          </a:xfrm>
          <a:custGeom>
            <a:avLst/>
            <a:gdLst/>
            <a:ahLst/>
            <a:cxnLst/>
            <a:rect l="l" t="t" r="r" b="b"/>
            <a:pathLst>
              <a:path w="6714735" h="3814379">
                <a:moveTo>
                  <a:pt x="0" y="0"/>
                </a:moveTo>
                <a:lnTo>
                  <a:pt x="6714734" y="0"/>
                </a:lnTo>
                <a:lnTo>
                  <a:pt x="6714734" y="3814379"/>
                </a:lnTo>
                <a:lnTo>
                  <a:pt x="0" y="3814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3265" t="-33326" r="-3504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36558" y="4778856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2388811" y="824426"/>
            <a:ext cx="1141728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4: osservazione meteoriti e classificazione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935361" y="5233754"/>
            <a:ext cx="3350121" cy="6117485"/>
          </a:xfrm>
          <a:custGeom>
            <a:avLst/>
            <a:gdLst/>
            <a:ahLst/>
            <a:cxnLst/>
            <a:rect l="l" t="t" r="r" b="b"/>
            <a:pathLst>
              <a:path w="3350121" h="6117485">
                <a:moveTo>
                  <a:pt x="0" y="0"/>
                </a:moveTo>
                <a:lnTo>
                  <a:pt x="3350121" y="0"/>
                </a:lnTo>
                <a:lnTo>
                  <a:pt x="3350121" y="6117485"/>
                </a:lnTo>
                <a:lnTo>
                  <a:pt x="0" y="6117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352" t="-12484" r="-84169" b="-43328"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7944704" y="3112511"/>
            <a:ext cx="5144596" cy="5344006"/>
          </a:xfrm>
          <a:custGeom>
            <a:avLst/>
            <a:gdLst/>
            <a:ahLst/>
            <a:cxnLst/>
            <a:rect l="l" t="t" r="r" b="b"/>
            <a:pathLst>
              <a:path w="5144596" h="5344006">
                <a:moveTo>
                  <a:pt x="0" y="0"/>
                </a:moveTo>
                <a:lnTo>
                  <a:pt x="5144597" y="0"/>
                </a:lnTo>
                <a:lnTo>
                  <a:pt x="5144597" y="5344005"/>
                </a:lnTo>
                <a:lnTo>
                  <a:pt x="0" y="5344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7351" t="-6037" r="-5300" b="-4861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1679" y="1833151"/>
            <a:ext cx="6117485" cy="3491550"/>
          </a:xfrm>
          <a:custGeom>
            <a:avLst/>
            <a:gdLst/>
            <a:ahLst/>
            <a:cxnLst/>
            <a:rect l="l" t="t" r="r" b="b"/>
            <a:pathLst>
              <a:path w="6117485" h="3491550">
                <a:moveTo>
                  <a:pt x="0" y="0"/>
                </a:moveTo>
                <a:lnTo>
                  <a:pt x="6117485" y="0"/>
                </a:lnTo>
                <a:lnTo>
                  <a:pt x="6117485" y="3491550"/>
                </a:lnTo>
                <a:lnTo>
                  <a:pt x="0" y="34915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344" t="-19535" r="-29309" b="-23188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36358" y="962025"/>
            <a:ext cx="1141728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4: osservazione meteoriti e classificazione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1423" y="1847574"/>
            <a:ext cx="6330435" cy="4467591"/>
          </a:xfrm>
          <a:custGeom>
            <a:avLst/>
            <a:gdLst/>
            <a:ahLst/>
            <a:cxnLst/>
            <a:rect l="l" t="t" r="r" b="b"/>
            <a:pathLst>
              <a:path w="6330435" h="4467591">
                <a:moveTo>
                  <a:pt x="0" y="0"/>
                </a:moveTo>
                <a:lnTo>
                  <a:pt x="6330435" y="0"/>
                </a:lnTo>
                <a:lnTo>
                  <a:pt x="6330435" y="4467592"/>
                </a:lnTo>
                <a:lnTo>
                  <a:pt x="0" y="44675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201" t="-15733" r="-9226" b="-12154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6970647" y="5246298"/>
            <a:ext cx="6862862" cy="4365706"/>
          </a:xfrm>
          <a:custGeom>
            <a:avLst/>
            <a:gdLst/>
            <a:ahLst/>
            <a:cxnLst/>
            <a:rect l="l" t="t" r="r" b="b"/>
            <a:pathLst>
              <a:path w="6862862" h="4365706">
                <a:moveTo>
                  <a:pt x="0" y="0"/>
                </a:moveTo>
                <a:lnTo>
                  <a:pt x="6862862" y="0"/>
                </a:lnTo>
                <a:lnTo>
                  <a:pt x="6862862" y="4365705"/>
                </a:lnTo>
                <a:lnTo>
                  <a:pt x="0" y="43657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770" t="-150009" r="-4696" b="-1107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2136358" y="962025"/>
            <a:ext cx="1141728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4: osservazione meteoriti e classificazione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2089376" y="2142490"/>
            <a:ext cx="3829076" cy="3313375"/>
          </a:xfrm>
          <a:custGeom>
            <a:avLst/>
            <a:gdLst/>
            <a:ahLst/>
            <a:cxnLst/>
            <a:rect l="l" t="t" r="r" b="b"/>
            <a:pathLst>
              <a:path w="3829076" h="3313375">
                <a:moveTo>
                  <a:pt x="0" y="0"/>
                </a:moveTo>
                <a:lnTo>
                  <a:pt x="3829076" y="0"/>
                </a:lnTo>
                <a:lnTo>
                  <a:pt x="3829076" y="3313375"/>
                </a:lnTo>
                <a:lnTo>
                  <a:pt x="0" y="33133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2771" r="-3140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5400000">
            <a:off x="5832282" y="2017759"/>
            <a:ext cx="3829076" cy="3562837"/>
          </a:xfrm>
          <a:custGeom>
            <a:avLst/>
            <a:gdLst/>
            <a:ahLst/>
            <a:cxnLst/>
            <a:rect l="l" t="t" r="r" b="b"/>
            <a:pathLst>
              <a:path w="3829076" h="3562837">
                <a:moveTo>
                  <a:pt x="0" y="0"/>
                </a:moveTo>
                <a:lnTo>
                  <a:pt x="3829076" y="0"/>
                </a:lnTo>
                <a:lnTo>
                  <a:pt x="3829076" y="3562837"/>
                </a:lnTo>
                <a:lnTo>
                  <a:pt x="0" y="3562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7857" r="-3792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5400000">
            <a:off x="8815585" y="5679973"/>
            <a:ext cx="4205389" cy="4672579"/>
          </a:xfrm>
          <a:custGeom>
            <a:avLst/>
            <a:gdLst/>
            <a:ahLst/>
            <a:cxnLst/>
            <a:rect l="l" t="t" r="r" b="b"/>
            <a:pathLst>
              <a:path w="4205389" h="4672579">
                <a:moveTo>
                  <a:pt x="0" y="0"/>
                </a:moveTo>
                <a:lnTo>
                  <a:pt x="4205389" y="0"/>
                </a:lnTo>
                <a:lnTo>
                  <a:pt x="4205389" y="4672579"/>
                </a:lnTo>
                <a:lnTo>
                  <a:pt x="0" y="46725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2202" r="-4576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5400000">
            <a:off x="3862707" y="5766726"/>
            <a:ext cx="4205389" cy="4499073"/>
          </a:xfrm>
          <a:custGeom>
            <a:avLst/>
            <a:gdLst/>
            <a:ahLst/>
            <a:cxnLst/>
            <a:rect l="l" t="t" r="r" b="b"/>
            <a:pathLst>
              <a:path w="4205389" h="4499073">
                <a:moveTo>
                  <a:pt x="0" y="0"/>
                </a:moveTo>
                <a:lnTo>
                  <a:pt x="4205389" y="0"/>
                </a:lnTo>
                <a:lnTo>
                  <a:pt x="4205389" y="4499073"/>
                </a:lnTo>
                <a:lnTo>
                  <a:pt x="0" y="44990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8935" r="-5168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2136358" y="962025"/>
            <a:ext cx="1141728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4: osservazione meteoriti e classificazione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3" name="Freeform 13"/>
          <p:cNvSpPr/>
          <p:nvPr/>
        </p:nvSpPr>
        <p:spPr>
          <a:xfrm rot="5400000">
            <a:off x="9630563" y="2089710"/>
            <a:ext cx="3829076" cy="3418934"/>
          </a:xfrm>
          <a:custGeom>
            <a:avLst/>
            <a:gdLst/>
            <a:ahLst/>
            <a:cxnLst/>
            <a:rect l="l" t="t" r="r" b="b"/>
            <a:pathLst>
              <a:path w="3829076" h="3418934">
                <a:moveTo>
                  <a:pt x="0" y="0"/>
                </a:moveTo>
                <a:lnTo>
                  <a:pt x="3829076" y="0"/>
                </a:lnTo>
                <a:lnTo>
                  <a:pt x="3829076" y="3418934"/>
                </a:lnTo>
                <a:lnTo>
                  <a:pt x="0" y="341893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7349" r="-21739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029769" y="1808525"/>
            <a:ext cx="10228461" cy="6438187"/>
            <a:chOff x="0" y="65006"/>
            <a:chExt cx="13637948" cy="8584250"/>
          </a:xfrm>
        </p:grpSpPr>
        <p:sp>
          <p:nvSpPr>
            <p:cNvPr id="5" name="TextBox 5"/>
            <p:cNvSpPr txBox="1"/>
            <p:nvPr/>
          </p:nvSpPr>
          <p:spPr>
            <a:xfrm>
              <a:off x="0" y="65006"/>
              <a:ext cx="13637948" cy="3047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52"/>
                </a:lnSpc>
              </a:pPr>
              <a:r>
                <a:rPr lang="en-US" sz="8138">
                  <a:solidFill>
                    <a:srgbClr val="191919"/>
                  </a:solidFill>
                  <a:latin typeface="Belleza"/>
                  <a:ea typeface="Belleza"/>
                  <a:cs typeface="Belleza"/>
                  <a:sym typeface="Belleza"/>
                </a:rPr>
                <a:t>Proposte</a:t>
              </a:r>
            </a:p>
            <a:p>
              <a:pPr algn="ctr">
                <a:lnSpc>
                  <a:spcPts val="4476"/>
                </a:lnSpc>
              </a:pPr>
              <a:r>
                <a:rPr lang="en-US" sz="4069">
                  <a:solidFill>
                    <a:srgbClr val="191919"/>
                  </a:solidFill>
                  <a:latin typeface="Belleza"/>
                  <a:ea typeface="Belleza"/>
                  <a:cs typeface="Belleza"/>
                  <a:sym typeface="Belleza"/>
                </a:rPr>
                <a:t> anni 2018, 2022, 2023, 2024 e 2025</a:t>
              </a:r>
            </a:p>
            <a:p>
              <a:pPr algn="ctr">
                <a:lnSpc>
                  <a:spcPts val="4476"/>
                </a:lnSpc>
              </a:pPr>
              <a:endParaRPr lang="en-US" sz="4069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78718"/>
              <a:ext cx="13637948" cy="4770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5011" lvl="1" indent="-307505" algn="l">
                <a:lnSpc>
                  <a:spcPts val="3133"/>
                </a:lnSpc>
                <a:buFont typeface="Arial"/>
                <a:buChar char="•"/>
              </a:pP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Laboratori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</a:t>
              </a: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rivolti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a </a:t>
              </a: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scuole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e </a:t>
              </a: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privati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all' </a:t>
              </a: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interno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di </a:t>
              </a: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istituti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</a:t>
              </a: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superiori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. </a:t>
              </a: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Coinvolti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</a:t>
              </a: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liceali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</a:t>
              </a: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opportunamente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</a:t>
              </a: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formati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.</a:t>
              </a:r>
            </a:p>
            <a:p>
              <a:pPr algn="l">
                <a:lnSpc>
                  <a:spcPts val="3133"/>
                </a:lnSpc>
              </a:pPr>
              <a:endParaRPr lang="en-US" sz="2848" dirty="0">
                <a:solidFill>
                  <a:srgbClr val="191919"/>
                </a:solidFill>
                <a:latin typeface="Assistant"/>
                <a:ea typeface="Assistant"/>
                <a:cs typeface="Assistant"/>
                <a:sym typeface="Assistant"/>
              </a:endParaRPr>
            </a:p>
            <a:p>
              <a:pPr marL="615011" lvl="1" indent="-307505" algn="l">
                <a:lnSpc>
                  <a:spcPts val="3133"/>
                </a:lnSpc>
                <a:buFont typeface="Arial"/>
                <a:buChar char="•"/>
              </a:pP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Conferenze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</a:t>
              </a:r>
              <a:r>
                <a:rPr lang="en-US" sz="2848" dirty="0" err="1" smtClean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presso</a:t>
              </a:r>
              <a:r>
                <a:rPr lang="en-US" sz="2848" dirty="0" smtClean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</a:t>
              </a:r>
              <a:r>
                <a:rPr lang="en-US" sz="2848" dirty="0" err="1" smtClean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licei</a:t>
              </a:r>
              <a:r>
                <a:rPr lang="en-US" sz="2848" dirty="0" smtClean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,  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l' Auditorium di </a:t>
              </a:r>
              <a:r>
                <a:rPr lang="en-US" sz="2848" dirty="0" smtClean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Bergamo e </a:t>
              </a:r>
              <a:r>
                <a:rPr lang="en-US" sz="2848" dirty="0" err="1" smtClean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presso</a:t>
              </a:r>
              <a:r>
                <a:rPr lang="en-US" sz="2848" dirty="0" smtClean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La Torre del </a:t>
              </a:r>
              <a:r>
                <a:rPr lang="en-US" sz="2848" dirty="0" smtClean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Sole.</a:t>
              </a:r>
              <a:endParaRPr lang="en-US" sz="2848" dirty="0">
                <a:solidFill>
                  <a:srgbClr val="191919"/>
                </a:solidFill>
                <a:latin typeface="Assistant"/>
                <a:ea typeface="Assistant"/>
                <a:cs typeface="Assistant"/>
                <a:sym typeface="Assistant"/>
              </a:endParaRPr>
            </a:p>
            <a:p>
              <a:pPr algn="l">
                <a:lnSpc>
                  <a:spcPts val="3133"/>
                </a:lnSpc>
              </a:pPr>
              <a:endParaRPr lang="en-US" sz="2848" dirty="0">
                <a:solidFill>
                  <a:srgbClr val="191919"/>
                </a:solidFill>
                <a:latin typeface="Assistant"/>
                <a:ea typeface="Assistant"/>
                <a:cs typeface="Assistant"/>
                <a:sym typeface="Assistant"/>
              </a:endParaRPr>
            </a:p>
            <a:p>
              <a:pPr marL="615011" lvl="1" indent="-307505" algn="l">
                <a:lnSpc>
                  <a:spcPts val="3133"/>
                </a:lnSpc>
                <a:buFont typeface="Arial"/>
                <a:buChar char="•"/>
              </a:pPr>
              <a:r>
                <a:rPr lang="en-US" sz="2848" dirty="0" err="1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Scuola</a:t>
              </a:r>
              <a:r>
                <a:rPr lang="en-US" sz="2848" dirty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 in </a:t>
              </a:r>
              <a:r>
                <a:rPr lang="en-US" sz="2848" dirty="0" smtClean="0">
                  <a:solidFill>
                    <a:srgbClr val="191919"/>
                  </a:solidFill>
                  <a:latin typeface="Assistant"/>
                  <a:ea typeface="Assistant"/>
                  <a:cs typeface="Assistant"/>
                  <a:sym typeface="Assistant"/>
                </a:rPr>
                <a:t>Piazza.</a:t>
              </a:r>
              <a:endParaRPr lang="en-US" sz="2848" dirty="0">
                <a:solidFill>
                  <a:srgbClr val="191919"/>
                </a:solidFill>
                <a:latin typeface="Assistant"/>
                <a:ea typeface="Assistant"/>
                <a:cs typeface="Assistant"/>
                <a:sym typeface="Assistant"/>
              </a:endParaRPr>
            </a:p>
            <a:p>
              <a:pPr algn="l">
                <a:lnSpc>
                  <a:spcPts val="3133"/>
                </a:lnSpc>
              </a:pPr>
              <a:endParaRPr lang="en-US" sz="2848" dirty="0">
                <a:solidFill>
                  <a:srgbClr val="191919"/>
                </a:solidFill>
                <a:latin typeface="Assistant"/>
                <a:ea typeface="Assistant"/>
                <a:cs typeface="Assistant"/>
                <a:sym typeface="Assistant"/>
              </a:endParaRPr>
            </a:p>
            <a:p>
              <a:pPr algn="l">
                <a:lnSpc>
                  <a:spcPts val="3133"/>
                </a:lnSpc>
              </a:pPr>
              <a:endParaRPr lang="en-US" sz="2848" dirty="0">
                <a:solidFill>
                  <a:srgbClr val="191919"/>
                </a:solidFill>
                <a:latin typeface="Assistant"/>
                <a:ea typeface="Assistant"/>
                <a:cs typeface="Assistant"/>
                <a:sym typeface="Assistant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8697517" y="6403601"/>
            <a:ext cx="4856124" cy="4017410"/>
          </a:xfrm>
          <a:custGeom>
            <a:avLst/>
            <a:gdLst/>
            <a:ahLst/>
            <a:cxnLst/>
            <a:rect l="l" t="t" r="r" b="b"/>
            <a:pathLst>
              <a:path w="4856124" h="4017410">
                <a:moveTo>
                  <a:pt x="0" y="0"/>
                </a:moveTo>
                <a:lnTo>
                  <a:pt x="4856124" y="0"/>
                </a:lnTo>
                <a:lnTo>
                  <a:pt x="4856124" y="4017410"/>
                </a:lnTo>
                <a:lnTo>
                  <a:pt x="0" y="40174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1008" r="-26392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5400000">
            <a:off x="9719521" y="1510126"/>
            <a:ext cx="4621533" cy="4769348"/>
          </a:xfrm>
          <a:custGeom>
            <a:avLst/>
            <a:gdLst/>
            <a:ahLst/>
            <a:cxnLst/>
            <a:rect l="l" t="t" r="r" b="b"/>
            <a:pathLst>
              <a:path w="4621533" h="4769348">
                <a:moveTo>
                  <a:pt x="0" y="0"/>
                </a:moveTo>
                <a:lnTo>
                  <a:pt x="4621532" y="0"/>
                </a:lnTo>
                <a:lnTo>
                  <a:pt x="4621532" y="4769349"/>
                </a:lnTo>
                <a:lnTo>
                  <a:pt x="0" y="4769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8536" r="-3533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10800000">
            <a:off x="3959682" y="6403601"/>
            <a:ext cx="4280635" cy="4118267"/>
          </a:xfrm>
          <a:custGeom>
            <a:avLst/>
            <a:gdLst/>
            <a:ahLst/>
            <a:cxnLst/>
            <a:rect l="l" t="t" r="r" b="b"/>
            <a:pathLst>
              <a:path w="4280635" h="4118267">
                <a:moveTo>
                  <a:pt x="0" y="0"/>
                </a:moveTo>
                <a:lnTo>
                  <a:pt x="4280635" y="0"/>
                </a:lnTo>
                <a:lnTo>
                  <a:pt x="4280635" y="4118267"/>
                </a:lnTo>
                <a:lnTo>
                  <a:pt x="0" y="41182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1553" r="-3986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5400000">
            <a:off x="4968060" y="1896064"/>
            <a:ext cx="4621533" cy="3997473"/>
          </a:xfrm>
          <a:custGeom>
            <a:avLst/>
            <a:gdLst/>
            <a:ahLst/>
            <a:cxnLst/>
            <a:rect l="l" t="t" r="r" b="b"/>
            <a:pathLst>
              <a:path w="4621533" h="3997473">
                <a:moveTo>
                  <a:pt x="0" y="0"/>
                </a:moveTo>
                <a:lnTo>
                  <a:pt x="4621532" y="0"/>
                </a:lnTo>
                <a:lnTo>
                  <a:pt x="4621532" y="3997473"/>
                </a:lnTo>
                <a:lnTo>
                  <a:pt x="0" y="3997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0340" r="-3377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5400000">
            <a:off x="233881" y="1628902"/>
            <a:ext cx="4621533" cy="4531797"/>
          </a:xfrm>
          <a:custGeom>
            <a:avLst/>
            <a:gdLst/>
            <a:ahLst/>
            <a:cxnLst/>
            <a:rect l="l" t="t" r="r" b="b"/>
            <a:pathLst>
              <a:path w="4621533" h="4531797">
                <a:moveTo>
                  <a:pt x="0" y="0"/>
                </a:moveTo>
                <a:lnTo>
                  <a:pt x="4621533" y="0"/>
                </a:lnTo>
                <a:lnTo>
                  <a:pt x="4621533" y="4531797"/>
                </a:lnTo>
                <a:lnTo>
                  <a:pt x="0" y="45317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4069" r="-4064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3" name="TextBox 13"/>
          <p:cNvSpPr txBox="1"/>
          <p:nvPr/>
        </p:nvSpPr>
        <p:spPr>
          <a:xfrm>
            <a:off x="2136358" y="962025"/>
            <a:ext cx="1141728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4: osservazione meteoriti e classificazione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5991" y="1664994"/>
            <a:ext cx="7739122" cy="5712758"/>
          </a:xfrm>
          <a:custGeom>
            <a:avLst/>
            <a:gdLst/>
            <a:ahLst/>
            <a:cxnLst/>
            <a:rect l="l" t="t" r="r" b="b"/>
            <a:pathLst>
              <a:path w="7739122" h="5712758">
                <a:moveTo>
                  <a:pt x="0" y="0"/>
                </a:moveTo>
                <a:lnTo>
                  <a:pt x="7739122" y="0"/>
                </a:lnTo>
                <a:lnTo>
                  <a:pt x="7739122" y="5712758"/>
                </a:lnTo>
                <a:lnTo>
                  <a:pt x="0" y="57127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5795" r="-39237" b="-670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6006302" y="5624123"/>
            <a:ext cx="7696471" cy="3987881"/>
          </a:xfrm>
          <a:custGeom>
            <a:avLst/>
            <a:gdLst/>
            <a:ahLst/>
            <a:cxnLst/>
            <a:rect l="l" t="t" r="r" b="b"/>
            <a:pathLst>
              <a:path w="7696471" h="3987881">
                <a:moveTo>
                  <a:pt x="0" y="0"/>
                </a:moveTo>
                <a:lnTo>
                  <a:pt x="7696471" y="0"/>
                </a:lnTo>
                <a:lnTo>
                  <a:pt x="7696471" y="3987880"/>
                </a:lnTo>
                <a:lnTo>
                  <a:pt x="0" y="39878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9556" t="-45001" r="-37402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4818926" y="962025"/>
            <a:ext cx="611445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5: La rete Prisma 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58089" y="1796308"/>
            <a:ext cx="7311515" cy="7815696"/>
          </a:xfrm>
          <a:custGeom>
            <a:avLst/>
            <a:gdLst/>
            <a:ahLst/>
            <a:cxnLst/>
            <a:rect l="l" t="t" r="r" b="b"/>
            <a:pathLst>
              <a:path w="7311515" h="7815696">
                <a:moveTo>
                  <a:pt x="0" y="0"/>
                </a:moveTo>
                <a:lnTo>
                  <a:pt x="7311514" y="0"/>
                </a:lnTo>
                <a:lnTo>
                  <a:pt x="7311514" y="7815695"/>
                </a:lnTo>
                <a:lnTo>
                  <a:pt x="0" y="7815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605" t="-12725" b="-3349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4756619" y="962025"/>
            <a:ext cx="611445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5: La rete Prisma 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1323" y="2670560"/>
            <a:ext cx="6888344" cy="4796025"/>
          </a:xfrm>
          <a:custGeom>
            <a:avLst/>
            <a:gdLst/>
            <a:ahLst/>
            <a:cxnLst/>
            <a:rect l="l" t="t" r="r" b="b"/>
            <a:pathLst>
              <a:path w="6888344" h="4796025">
                <a:moveTo>
                  <a:pt x="0" y="0"/>
                </a:moveTo>
                <a:lnTo>
                  <a:pt x="6888344" y="0"/>
                </a:lnTo>
                <a:lnTo>
                  <a:pt x="6888344" y="4796025"/>
                </a:lnTo>
                <a:lnTo>
                  <a:pt x="0" y="4796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239" t="-21062" r="-6916" b="-120939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7539667" y="2670560"/>
            <a:ext cx="6140578" cy="4796025"/>
          </a:xfrm>
          <a:custGeom>
            <a:avLst/>
            <a:gdLst/>
            <a:ahLst/>
            <a:cxnLst/>
            <a:rect l="l" t="t" r="r" b="b"/>
            <a:pathLst>
              <a:path w="6140578" h="4796025">
                <a:moveTo>
                  <a:pt x="0" y="0"/>
                </a:moveTo>
                <a:lnTo>
                  <a:pt x="6140578" y="0"/>
                </a:lnTo>
                <a:lnTo>
                  <a:pt x="6140578" y="4796025"/>
                </a:lnTo>
                <a:lnTo>
                  <a:pt x="0" y="4796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3290" t="-123840" r="-15639" b="-2982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4756619" y="962025"/>
            <a:ext cx="611445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Stanza 5: La rete Prisma  </a:t>
            </a:r>
          </a:p>
          <a:p>
            <a:pPr algn="l">
              <a:lnSpc>
                <a:spcPts val="4759"/>
              </a:lnSpc>
            </a:pPr>
            <a:endParaRPr lang="en-US" sz="3399" b="1">
              <a:solidFill>
                <a:srgbClr val="E85D1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06760" y="962025"/>
            <a:ext cx="312631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ENIGMI FINALI</a:t>
            </a:r>
          </a:p>
        </p:txBody>
      </p:sp>
      <p:sp>
        <p:nvSpPr>
          <p:cNvPr id="9" name="Freeform 9"/>
          <p:cNvSpPr/>
          <p:nvPr/>
        </p:nvSpPr>
        <p:spPr>
          <a:xfrm>
            <a:off x="1267779" y="2518285"/>
            <a:ext cx="11746488" cy="6327575"/>
          </a:xfrm>
          <a:custGeom>
            <a:avLst/>
            <a:gdLst/>
            <a:ahLst/>
            <a:cxnLst/>
            <a:rect l="l" t="t" r="r" b="b"/>
            <a:pathLst>
              <a:path w="11746488" h="6327575">
                <a:moveTo>
                  <a:pt x="0" y="0"/>
                </a:moveTo>
                <a:lnTo>
                  <a:pt x="11746488" y="0"/>
                </a:lnTo>
                <a:lnTo>
                  <a:pt x="11746488" y="6327575"/>
                </a:lnTo>
                <a:lnTo>
                  <a:pt x="0" y="6327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264" t="-12502" r="-6995" b="-19262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8221069" y="2571032"/>
            <a:ext cx="5077381" cy="6209123"/>
          </a:xfrm>
          <a:custGeom>
            <a:avLst/>
            <a:gdLst/>
            <a:ahLst/>
            <a:cxnLst/>
            <a:rect l="l" t="t" r="r" b="b"/>
            <a:pathLst>
              <a:path w="5077381" h="6209123">
                <a:moveTo>
                  <a:pt x="0" y="0"/>
                </a:moveTo>
                <a:lnTo>
                  <a:pt x="5077381" y="0"/>
                </a:lnTo>
                <a:lnTo>
                  <a:pt x="5077381" y="6209123"/>
                </a:lnTo>
                <a:lnTo>
                  <a:pt x="0" y="6209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4075" t="-15480" r="-7316" b="-37735"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04176" y="2208959"/>
            <a:ext cx="7594281" cy="7211808"/>
          </a:xfrm>
          <a:custGeom>
            <a:avLst/>
            <a:gdLst/>
            <a:ahLst/>
            <a:cxnLst/>
            <a:rect l="l" t="t" r="r" b="b"/>
            <a:pathLst>
              <a:path w="7594281" h="7211808">
                <a:moveTo>
                  <a:pt x="0" y="0"/>
                </a:moveTo>
                <a:lnTo>
                  <a:pt x="7594282" y="0"/>
                </a:lnTo>
                <a:lnTo>
                  <a:pt x="7594282" y="7211808"/>
                </a:lnTo>
                <a:lnTo>
                  <a:pt x="0" y="7211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5031" t="-14471" r="-6207" b="-5257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306760" y="962025"/>
            <a:ext cx="312631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ENIGMI FINALI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12299" y="5143500"/>
            <a:ext cx="3574803" cy="4468503"/>
          </a:xfrm>
          <a:custGeom>
            <a:avLst/>
            <a:gdLst/>
            <a:ahLst/>
            <a:cxnLst/>
            <a:rect l="l" t="t" r="r" b="b"/>
            <a:pathLst>
              <a:path w="3574803" h="4468503">
                <a:moveTo>
                  <a:pt x="0" y="0"/>
                </a:moveTo>
                <a:lnTo>
                  <a:pt x="3574802" y="0"/>
                </a:lnTo>
                <a:lnTo>
                  <a:pt x="3574802" y="4468503"/>
                </a:lnTo>
                <a:lnTo>
                  <a:pt x="0" y="44685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4329" y="2871666"/>
            <a:ext cx="12200240" cy="7131077"/>
          </a:xfrm>
          <a:custGeom>
            <a:avLst/>
            <a:gdLst/>
            <a:ahLst/>
            <a:cxnLst/>
            <a:rect l="l" t="t" r="r" b="b"/>
            <a:pathLst>
              <a:path w="12200240" h="7131077">
                <a:moveTo>
                  <a:pt x="0" y="0"/>
                </a:moveTo>
                <a:lnTo>
                  <a:pt x="12200239" y="0"/>
                </a:lnTo>
                <a:lnTo>
                  <a:pt x="12200239" y="7131077"/>
                </a:lnTo>
                <a:lnTo>
                  <a:pt x="0" y="71310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951" t="-164103" r="-9416" b="-17831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306760" y="935610"/>
            <a:ext cx="312631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E85D1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ENIGMI FINALI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70904" y="3034169"/>
            <a:ext cx="4899456" cy="3502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dirty="0" err="1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Studenti</a:t>
            </a: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raggiunti</a:t>
            </a: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: </a:t>
            </a:r>
          </a:p>
          <a:p>
            <a:pPr marL="1079501" lvl="1" indent="-539750" algn="l">
              <a:lnSpc>
                <a:spcPts val="55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2023: 300</a:t>
            </a:r>
          </a:p>
          <a:p>
            <a:pPr marL="1079501" lvl="1" indent="-539750" algn="l">
              <a:lnSpc>
                <a:spcPts val="55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2024: 300</a:t>
            </a:r>
          </a:p>
          <a:p>
            <a:pPr marL="1079501" lvl="1" indent="-539750" algn="l">
              <a:lnSpc>
                <a:spcPts val="55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2025: 600</a:t>
            </a:r>
          </a:p>
          <a:p>
            <a:pPr algn="ctr">
              <a:lnSpc>
                <a:spcPts val="5500"/>
              </a:lnSpc>
            </a:pPr>
            <a:endParaRPr lang="en-US" sz="5000" dirty="0">
              <a:solidFill>
                <a:srgbClr val="FFFFFF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42224" y="7050544"/>
            <a:ext cx="12112344" cy="1416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 err="1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Totale</a:t>
            </a: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tra</a:t>
            </a: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cittadini</a:t>
            </a: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 e </a:t>
            </a:r>
            <a:r>
              <a:rPr lang="en-US" sz="5000" dirty="0" err="1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studenti</a:t>
            </a: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raggiunti</a:t>
            </a: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: 2.100</a:t>
            </a:r>
          </a:p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+ </a:t>
            </a:r>
            <a:r>
              <a:rPr lang="en-US" sz="5000" dirty="0" err="1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scuola</a:t>
            </a: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 in piazza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2592" y="8891278"/>
            <a:ext cx="10036079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Totale</a:t>
            </a: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studenti</a:t>
            </a: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formati</a:t>
            </a:r>
            <a:r>
              <a:rPr lang="en-US" sz="500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: 110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76283" y="1404198"/>
            <a:ext cx="9771667" cy="7328750"/>
          </a:xfrm>
          <a:custGeom>
            <a:avLst/>
            <a:gdLst/>
            <a:ahLst/>
            <a:cxnLst/>
            <a:rect l="l" t="t" r="r" b="b"/>
            <a:pathLst>
              <a:path w="9771667" h="7328750">
                <a:moveTo>
                  <a:pt x="0" y="0"/>
                </a:moveTo>
                <a:lnTo>
                  <a:pt x="9771666" y="0"/>
                </a:lnTo>
                <a:lnTo>
                  <a:pt x="9771666" y="7328750"/>
                </a:lnTo>
                <a:lnTo>
                  <a:pt x="0" y="7328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867966" y="307975"/>
            <a:ext cx="14604489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In ricordo del nostro caro collega Fausto Affaticati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75881" y="9030335"/>
            <a:ext cx="11336238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Un particolare ringraziamento alla Professoressa Annamaria Gritti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e all'istituto Superiore Maironi da Ponte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84000">
            <a:off x="-836250" y="-1705904"/>
            <a:ext cx="19960500" cy="13698807"/>
          </a:xfrm>
          <a:custGeom>
            <a:avLst/>
            <a:gdLst/>
            <a:ahLst/>
            <a:cxnLst/>
            <a:rect l="l" t="t" r="r" b="b"/>
            <a:pathLst>
              <a:path w="19960500" h="13698807">
                <a:moveTo>
                  <a:pt x="2033301" y="0"/>
                </a:moveTo>
                <a:lnTo>
                  <a:pt x="19960500" y="3614758"/>
                </a:lnTo>
                <a:lnTo>
                  <a:pt x="17927199" y="13698808"/>
                </a:lnTo>
                <a:lnTo>
                  <a:pt x="0" y="10084050"/>
                </a:lnTo>
                <a:lnTo>
                  <a:pt x="2033301" y="0"/>
                </a:lnTo>
                <a:close/>
              </a:path>
            </a:pathLst>
          </a:custGeom>
          <a:blipFill>
            <a:blip r:embed="rId2"/>
            <a:stretch>
              <a:fillRect l="-24694" t="-21127"/>
            </a:stretch>
          </a:blipFill>
        </p:spPr>
      </p:sp>
      <p:sp>
        <p:nvSpPr>
          <p:cNvPr id="3" name="Freeform 3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108678"/>
            <a:ext cx="4771285" cy="7147992"/>
          </a:xfrm>
          <a:custGeom>
            <a:avLst/>
            <a:gdLst/>
            <a:ahLst/>
            <a:cxnLst/>
            <a:rect l="l" t="t" r="r" b="b"/>
            <a:pathLst>
              <a:path w="4771285" h="7147992">
                <a:moveTo>
                  <a:pt x="0" y="0"/>
                </a:moveTo>
                <a:lnTo>
                  <a:pt x="4771285" y="0"/>
                </a:lnTo>
                <a:lnTo>
                  <a:pt x="4771285" y="7147993"/>
                </a:lnTo>
                <a:lnTo>
                  <a:pt x="0" y="7147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57460" y="-42151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5"/>
                </a:lnTo>
                <a:lnTo>
                  <a:pt x="0" y="58276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216542" y="4739588"/>
            <a:ext cx="8667094" cy="5778062"/>
          </a:xfrm>
          <a:custGeom>
            <a:avLst/>
            <a:gdLst/>
            <a:ahLst/>
            <a:cxnLst/>
            <a:rect l="l" t="t" r="r" b="b"/>
            <a:pathLst>
              <a:path w="8667094" h="5778062">
                <a:moveTo>
                  <a:pt x="0" y="0"/>
                </a:moveTo>
                <a:lnTo>
                  <a:pt x="8667094" y="0"/>
                </a:lnTo>
                <a:lnTo>
                  <a:pt x="8667094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8251921" y="4802187"/>
            <a:ext cx="10036079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Conferenze 2022 e 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51921" y="5983405"/>
            <a:ext cx="10036079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Studenti raggiunti: 500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35475" y="1486986"/>
            <a:ext cx="6217051" cy="7771314"/>
          </a:xfrm>
          <a:custGeom>
            <a:avLst/>
            <a:gdLst/>
            <a:ahLst/>
            <a:cxnLst/>
            <a:rect l="l" t="t" r="r" b="b"/>
            <a:pathLst>
              <a:path w="6217051" h="7771314">
                <a:moveTo>
                  <a:pt x="0" y="0"/>
                </a:moveTo>
                <a:lnTo>
                  <a:pt x="6217050" y="0"/>
                </a:lnTo>
                <a:lnTo>
                  <a:pt x="6217050" y="7771314"/>
                </a:lnTo>
                <a:lnTo>
                  <a:pt x="0" y="7771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2462903" y="1502814"/>
            <a:ext cx="5825097" cy="7755486"/>
          </a:xfrm>
          <a:custGeom>
            <a:avLst/>
            <a:gdLst/>
            <a:ahLst/>
            <a:cxnLst/>
            <a:rect l="l" t="t" r="r" b="b"/>
            <a:pathLst>
              <a:path w="5825097" h="7755486">
                <a:moveTo>
                  <a:pt x="0" y="0"/>
                </a:moveTo>
                <a:lnTo>
                  <a:pt x="5825097" y="0"/>
                </a:lnTo>
                <a:lnTo>
                  <a:pt x="5825097" y="7755486"/>
                </a:lnTo>
                <a:lnTo>
                  <a:pt x="0" y="7755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55" r="-3255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0" y="1502814"/>
            <a:ext cx="5825097" cy="7755486"/>
          </a:xfrm>
          <a:custGeom>
            <a:avLst/>
            <a:gdLst/>
            <a:ahLst/>
            <a:cxnLst/>
            <a:rect l="l" t="t" r="r" b="b"/>
            <a:pathLst>
              <a:path w="5825097" h="7755486">
                <a:moveTo>
                  <a:pt x="0" y="0"/>
                </a:moveTo>
                <a:lnTo>
                  <a:pt x="5825097" y="0"/>
                </a:lnTo>
                <a:lnTo>
                  <a:pt x="5825097" y="7755486"/>
                </a:lnTo>
                <a:lnTo>
                  <a:pt x="0" y="7755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55" r="-3255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6035475" y="223336"/>
            <a:ext cx="557918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Conferenza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93870" y="9442228"/>
            <a:ext cx="10036079" cy="72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Persone raggiunte: 140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06558" y="2518285"/>
            <a:ext cx="8650912" cy="6753001"/>
          </a:xfrm>
          <a:custGeom>
            <a:avLst/>
            <a:gdLst/>
            <a:ahLst/>
            <a:cxnLst/>
            <a:rect l="l" t="t" r="r" b="b"/>
            <a:pathLst>
              <a:path w="8650912" h="6753001">
                <a:moveTo>
                  <a:pt x="0" y="0"/>
                </a:moveTo>
                <a:lnTo>
                  <a:pt x="8650912" y="0"/>
                </a:lnTo>
                <a:lnTo>
                  <a:pt x="8650912" y="6753001"/>
                </a:lnTo>
                <a:lnTo>
                  <a:pt x="0" y="67530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040" r="-204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3223249" y="2518285"/>
            <a:ext cx="5064751" cy="6753001"/>
          </a:xfrm>
          <a:custGeom>
            <a:avLst/>
            <a:gdLst/>
            <a:ahLst/>
            <a:cxnLst/>
            <a:rect l="l" t="t" r="r" b="b"/>
            <a:pathLst>
              <a:path w="5064751" h="6753001">
                <a:moveTo>
                  <a:pt x="0" y="0"/>
                </a:moveTo>
                <a:lnTo>
                  <a:pt x="5064751" y="0"/>
                </a:lnTo>
                <a:lnTo>
                  <a:pt x="5064751" y="6753001"/>
                </a:lnTo>
                <a:lnTo>
                  <a:pt x="0" y="67530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5400000">
            <a:off x="871940" y="332447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-828425" y="339725"/>
            <a:ext cx="13269967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Scuola in piazza a Bergamo Scienza </a:t>
            </a:r>
          </a:p>
          <a:p>
            <a:pPr algn="ctr">
              <a:lnSpc>
                <a:spcPts val="5500"/>
              </a:lnSpc>
            </a:pPr>
            <a:endParaRPr lang="en-US" sz="5000">
              <a:solidFill>
                <a:srgbClr val="191919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8935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320" y="6605765"/>
            <a:ext cx="6229440" cy="3548351"/>
          </a:xfrm>
          <a:custGeom>
            <a:avLst/>
            <a:gdLst/>
            <a:ahLst/>
            <a:cxnLst/>
            <a:rect l="l" t="t" r="r" b="b"/>
            <a:pathLst>
              <a:path w="6229440" h="3548351">
                <a:moveTo>
                  <a:pt x="0" y="0"/>
                </a:moveTo>
                <a:lnTo>
                  <a:pt x="6229440" y="0"/>
                </a:lnTo>
                <a:lnTo>
                  <a:pt x="6229440" y="3548351"/>
                </a:lnTo>
                <a:lnTo>
                  <a:pt x="0" y="3548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7717" r="-459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2173" y="3091149"/>
            <a:ext cx="9578503" cy="7195851"/>
          </a:xfrm>
          <a:custGeom>
            <a:avLst/>
            <a:gdLst/>
            <a:ahLst/>
            <a:cxnLst/>
            <a:rect l="l" t="t" r="r" b="b"/>
            <a:pathLst>
              <a:path w="9578503" h="7195851">
                <a:moveTo>
                  <a:pt x="0" y="0"/>
                </a:moveTo>
                <a:lnTo>
                  <a:pt x="9578503" y="0"/>
                </a:lnTo>
                <a:lnTo>
                  <a:pt x="9578503" y="7195851"/>
                </a:lnTo>
                <a:lnTo>
                  <a:pt x="0" y="7195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38100" cap="sq">
            <a:solidFill>
              <a:srgbClr val="191919"/>
            </a:solidFill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3172" y="2098241"/>
            <a:ext cx="7724448" cy="8188759"/>
          </a:xfrm>
          <a:custGeom>
            <a:avLst/>
            <a:gdLst/>
            <a:ahLst/>
            <a:cxnLst/>
            <a:rect l="l" t="t" r="r" b="b"/>
            <a:pathLst>
              <a:path w="7724448" h="8188759">
                <a:moveTo>
                  <a:pt x="0" y="0"/>
                </a:moveTo>
                <a:lnTo>
                  <a:pt x="7724448" y="0"/>
                </a:lnTo>
                <a:lnTo>
                  <a:pt x="7724448" y="8188759"/>
                </a:lnTo>
                <a:lnTo>
                  <a:pt x="0" y="81887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191919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312173" y="1028700"/>
            <a:ext cx="5845676" cy="3134744"/>
          </a:xfrm>
          <a:custGeom>
            <a:avLst/>
            <a:gdLst/>
            <a:ahLst/>
            <a:cxnLst/>
            <a:rect l="l" t="t" r="r" b="b"/>
            <a:pathLst>
              <a:path w="5845676" h="3134744">
                <a:moveTo>
                  <a:pt x="0" y="0"/>
                </a:moveTo>
                <a:lnTo>
                  <a:pt x="5845676" y="0"/>
                </a:lnTo>
                <a:lnTo>
                  <a:pt x="5845676" y="3134744"/>
                </a:lnTo>
                <a:lnTo>
                  <a:pt x="0" y="31347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38100" cap="sq">
            <a:solidFill>
              <a:srgbClr val="191919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2884018" y="339725"/>
            <a:ext cx="10370550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Laboratorio presso il liceo Mascheroni anno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4142" y="2678249"/>
            <a:ext cx="9820273" cy="7389756"/>
          </a:xfrm>
          <a:custGeom>
            <a:avLst/>
            <a:gdLst/>
            <a:ahLst/>
            <a:cxnLst/>
            <a:rect l="l" t="t" r="r" b="b"/>
            <a:pathLst>
              <a:path w="9820273" h="7389756">
                <a:moveTo>
                  <a:pt x="0" y="0"/>
                </a:moveTo>
                <a:lnTo>
                  <a:pt x="9820273" y="0"/>
                </a:lnTo>
                <a:lnTo>
                  <a:pt x="9820273" y="7389756"/>
                </a:lnTo>
                <a:lnTo>
                  <a:pt x="0" y="73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21485" y="339725"/>
            <a:ext cx="10370550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Laboratorio presso il liceo Mascheroni anno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1761">
            <a:off x="-5046395" y="1967871"/>
            <a:ext cx="9267406" cy="12492827"/>
          </a:xfrm>
          <a:custGeom>
            <a:avLst/>
            <a:gdLst/>
            <a:ahLst/>
            <a:cxnLst/>
            <a:rect l="l" t="t" r="r" b="b"/>
            <a:pathLst>
              <a:path w="9267406" h="12492827">
                <a:moveTo>
                  <a:pt x="0" y="0"/>
                </a:moveTo>
                <a:lnTo>
                  <a:pt x="9267406" y="0"/>
                </a:lnTo>
                <a:lnTo>
                  <a:pt x="9267406" y="12492827"/>
                </a:lnTo>
                <a:lnTo>
                  <a:pt x="0" y="12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75188" y="-4317446"/>
            <a:ext cx="8968224" cy="8634892"/>
          </a:xfrm>
          <a:custGeom>
            <a:avLst/>
            <a:gdLst/>
            <a:ahLst/>
            <a:cxnLst/>
            <a:rect l="l" t="t" r="r" b="b"/>
            <a:pathLst>
              <a:path w="8968224" h="8634892">
                <a:moveTo>
                  <a:pt x="0" y="0"/>
                </a:moveTo>
                <a:lnTo>
                  <a:pt x="8968224" y="0"/>
                </a:lnTo>
                <a:lnTo>
                  <a:pt x="8968224" y="8634892"/>
                </a:lnTo>
                <a:lnTo>
                  <a:pt x="0" y="863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6245" y="2871666"/>
            <a:ext cx="2281713" cy="2196906"/>
          </a:xfrm>
          <a:custGeom>
            <a:avLst/>
            <a:gdLst/>
            <a:ahLst/>
            <a:cxnLst/>
            <a:rect l="l" t="t" r="r" b="b"/>
            <a:pathLst>
              <a:path w="2281713" h="2196906">
                <a:moveTo>
                  <a:pt x="0" y="0"/>
                </a:moveTo>
                <a:lnTo>
                  <a:pt x="2281713" y="0"/>
                </a:lnTo>
                <a:lnTo>
                  <a:pt x="2281713" y="2196907"/>
                </a:lnTo>
                <a:lnTo>
                  <a:pt x="0" y="2196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99731" y="8016263"/>
            <a:ext cx="4634548" cy="396043"/>
          </a:xfrm>
          <a:custGeom>
            <a:avLst/>
            <a:gdLst/>
            <a:ahLst/>
            <a:cxnLst/>
            <a:rect l="l" t="t" r="r" b="b"/>
            <a:pathLst>
              <a:path w="4634548" h="396043">
                <a:moveTo>
                  <a:pt x="0" y="0"/>
                </a:moveTo>
                <a:lnTo>
                  <a:pt x="4634548" y="0"/>
                </a:lnTo>
                <a:lnTo>
                  <a:pt x="4634548" y="396043"/>
                </a:lnTo>
                <a:lnTo>
                  <a:pt x="0" y="3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54568" y="0"/>
            <a:ext cx="4332533" cy="2518285"/>
          </a:xfrm>
          <a:custGeom>
            <a:avLst/>
            <a:gdLst/>
            <a:ahLst/>
            <a:cxnLst/>
            <a:rect l="l" t="t" r="r" b="b"/>
            <a:pathLst>
              <a:path w="4332533" h="2518285">
                <a:moveTo>
                  <a:pt x="0" y="0"/>
                </a:moveTo>
                <a:lnTo>
                  <a:pt x="4332533" y="0"/>
                </a:lnTo>
                <a:lnTo>
                  <a:pt x="4332533" y="2518285"/>
                </a:lnTo>
                <a:lnTo>
                  <a:pt x="0" y="2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594675" y="3274511"/>
            <a:ext cx="7992427" cy="5561504"/>
          </a:xfrm>
          <a:custGeom>
            <a:avLst/>
            <a:gdLst/>
            <a:ahLst/>
            <a:cxnLst/>
            <a:rect l="l" t="t" r="r" b="b"/>
            <a:pathLst>
              <a:path w="7992427" h="5561504">
                <a:moveTo>
                  <a:pt x="0" y="0"/>
                </a:moveTo>
                <a:lnTo>
                  <a:pt x="7992426" y="0"/>
                </a:lnTo>
                <a:lnTo>
                  <a:pt x="7992426" y="5561504"/>
                </a:lnTo>
                <a:lnTo>
                  <a:pt x="0" y="5561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24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0368" y="3212204"/>
            <a:ext cx="7899227" cy="5626972"/>
          </a:xfrm>
          <a:custGeom>
            <a:avLst/>
            <a:gdLst/>
            <a:ahLst/>
            <a:cxnLst/>
            <a:rect l="l" t="t" r="r" b="b"/>
            <a:pathLst>
              <a:path w="7899227" h="5626972">
                <a:moveTo>
                  <a:pt x="0" y="0"/>
                </a:moveTo>
                <a:lnTo>
                  <a:pt x="7899226" y="0"/>
                </a:lnTo>
                <a:lnTo>
                  <a:pt x="7899226" y="5626972"/>
                </a:lnTo>
                <a:lnTo>
                  <a:pt x="0" y="5626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80" t="-610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49003" y="339725"/>
            <a:ext cx="10370550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>
                <a:solidFill>
                  <a:srgbClr val="191919"/>
                </a:solidFill>
                <a:latin typeface="Belleza"/>
                <a:ea typeface="Belleza"/>
                <a:cs typeface="Belleza"/>
                <a:sym typeface="Belleza"/>
              </a:rPr>
              <a:t>Laboratorio presso il liceo Mascheroni anno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457</Words>
  <Application>Microsoft Office PowerPoint</Application>
  <PresentationFormat>Personalizzato</PresentationFormat>
  <Paragraphs>78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3" baseType="lpstr">
      <vt:lpstr>Assistant</vt:lpstr>
      <vt:lpstr>Belleza</vt:lpstr>
      <vt:lpstr>Calibri</vt:lpstr>
      <vt:lpstr>Arial</vt:lpstr>
      <vt:lpstr>Open Sans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P.R.I.S.M.A . A BERGAMO SCIENZA</dc:title>
  <cp:lastModifiedBy>Utente</cp:lastModifiedBy>
  <cp:revision>5</cp:revision>
  <dcterms:created xsi:type="dcterms:W3CDTF">2006-08-16T00:00:00Z</dcterms:created>
  <dcterms:modified xsi:type="dcterms:W3CDTF">2025-11-04T11:29:29Z</dcterms:modified>
  <dc:identifier>DAG2pHvMHNY</dc:identifier>
</cp:coreProperties>
</file>