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91" r:id="rId4"/>
    <p:sldId id="292" r:id="rId5"/>
    <p:sldId id="293" r:id="rId6"/>
    <p:sldId id="294" r:id="rId7"/>
    <p:sldId id="257" r:id="rId8"/>
    <p:sldId id="300" r:id="rId9"/>
    <p:sldId id="301" r:id="rId10"/>
    <p:sldId id="295" r:id="rId11"/>
    <p:sldId id="302" r:id="rId12"/>
    <p:sldId id="303" r:id="rId13"/>
    <p:sldId id="304" r:id="rId14"/>
    <p:sldId id="305" r:id="rId15"/>
    <p:sldId id="290" r:id="rId16"/>
    <p:sldId id="289" r:id="rId17"/>
    <p:sldId id="306" r:id="rId18"/>
    <p:sldId id="307" r:id="rId1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8930BD-539C-4EEE-9D5D-F99C8C08C4D7}" v="6" dt="2025-11-05T10:57:53.9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59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2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76D815-8AEB-47C6-AA4A-91C7E9B092E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4D1A3AC-0854-44D7-BAD0-98A09C670ABE}">
      <dgm:prSet/>
      <dgm:spPr>
        <a:solidFill>
          <a:schemeClr val="accent4"/>
        </a:solidFill>
        <a:ln>
          <a:solidFill>
            <a:schemeClr val="accent4"/>
          </a:solidFill>
        </a:ln>
      </dgm:spPr>
      <dgm:t>
        <a:bodyPr/>
        <a:lstStyle/>
        <a:p>
          <a:r>
            <a:rPr lang="it-IT" b="1"/>
            <a:t>Magnitudine</a:t>
          </a:r>
          <a:r>
            <a:rPr lang="it-IT"/>
            <a:t> : </a:t>
          </a:r>
          <a:endParaRPr lang="en-US"/>
        </a:p>
      </dgm:t>
    </dgm:pt>
    <dgm:pt modelId="{17AFB797-4ED3-4BAC-9063-1712222476A0}" type="parTrans" cxnId="{A4EC5C26-1887-4CA5-9042-A947D97B07FA}">
      <dgm:prSet/>
      <dgm:spPr/>
      <dgm:t>
        <a:bodyPr/>
        <a:lstStyle/>
        <a:p>
          <a:endParaRPr lang="en-US"/>
        </a:p>
      </dgm:t>
    </dgm:pt>
    <dgm:pt modelId="{079E3233-9A43-446B-AC40-C39934D819FA}" type="sibTrans" cxnId="{A4EC5C26-1887-4CA5-9042-A947D97B07FA}">
      <dgm:prSet/>
      <dgm:spPr/>
      <dgm:t>
        <a:bodyPr/>
        <a:lstStyle/>
        <a:p>
          <a:endParaRPr lang="en-US"/>
        </a:p>
      </dgm:t>
    </dgm:pt>
    <dgm:pt modelId="{37A8E4C0-94F0-4555-99D6-A0CC8571560F}">
      <dgm:prSet/>
      <dgm:spPr/>
      <dgm:t>
        <a:bodyPr/>
        <a:lstStyle/>
        <a:p>
          <a:pPr>
            <a:buNone/>
          </a:pPr>
          <a:r>
            <a:rPr lang="it-IT" dirty="0"/>
            <a:t>m = ZP - 2.5·log₁₀(FLUSSO)</a:t>
          </a:r>
          <a:endParaRPr lang="en-US" dirty="0"/>
        </a:p>
      </dgm:t>
    </dgm:pt>
    <dgm:pt modelId="{44719F70-E787-460D-BA7A-566BFAA63EA3}" type="parTrans" cxnId="{E83083D1-0B42-4C30-A2E8-47F307E0EC87}">
      <dgm:prSet/>
      <dgm:spPr/>
      <dgm:t>
        <a:bodyPr/>
        <a:lstStyle/>
        <a:p>
          <a:endParaRPr lang="en-US"/>
        </a:p>
      </dgm:t>
    </dgm:pt>
    <dgm:pt modelId="{84C8C996-18E9-42CD-81EA-C93FC0D0A142}" type="sibTrans" cxnId="{E83083D1-0B42-4C30-A2E8-47F307E0EC87}">
      <dgm:prSet/>
      <dgm:spPr/>
      <dgm:t>
        <a:bodyPr/>
        <a:lstStyle/>
        <a:p>
          <a:endParaRPr lang="en-US"/>
        </a:p>
      </dgm:t>
    </dgm:pt>
    <dgm:pt modelId="{3334E31A-61F5-4B20-8AE7-6BC8078A8DF6}">
      <dgm:prSet/>
      <dgm:spPr>
        <a:solidFill>
          <a:schemeClr val="accent4"/>
        </a:solidFill>
      </dgm:spPr>
      <dgm:t>
        <a:bodyPr/>
        <a:lstStyle/>
        <a:p>
          <a:r>
            <a:rPr lang="it-IT" b="1"/>
            <a:t>Zero point </a:t>
          </a:r>
          <a:r>
            <a:rPr lang="it-IT"/>
            <a:t>: ZP = 16</a:t>
          </a:r>
          <a:endParaRPr lang="en-US"/>
        </a:p>
      </dgm:t>
    </dgm:pt>
    <dgm:pt modelId="{791A7774-CF6A-4DAB-9225-AB697E584E2D}" type="parTrans" cxnId="{803609C5-B958-4964-8E57-80F01FC7848A}">
      <dgm:prSet/>
      <dgm:spPr/>
      <dgm:t>
        <a:bodyPr/>
        <a:lstStyle/>
        <a:p>
          <a:endParaRPr lang="en-US"/>
        </a:p>
      </dgm:t>
    </dgm:pt>
    <dgm:pt modelId="{22088C9D-00EB-40F7-8C31-92A75E999517}" type="sibTrans" cxnId="{803609C5-B958-4964-8E57-80F01FC7848A}">
      <dgm:prSet/>
      <dgm:spPr/>
      <dgm:t>
        <a:bodyPr/>
        <a:lstStyle/>
        <a:p>
          <a:endParaRPr lang="en-US"/>
        </a:p>
      </dgm:t>
    </dgm:pt>
    <dgm:pt modelId="{474A0CA2-1786-4DEF-A0A2-C6A20366E380}">
      <dgm:prSet/>
      <dgm:spPr>
        <a:solidFill>
          <a:schemeClr val="accent4"/>
        </a:solidFill>
      </dgm:spPr>
      <dgm:t>
        <a:bodyPr/>
        <a:lstStyle/>
        <a:p>
          <a:r>
            <a:rPr lang="it-IT" b="1"/>
            <a:t>Sequenza completa</a:t>
          </a:r>
          <a:r>
            <a:rPr lang="it-IT"/>
            <a:t>:</a:t>
          </a:r>
          <a:endParaRPr lang="en-US"/>
        </a:p>
      </dgm:t>
    </dgm:pt>
    <dgm:pt modelId="{8C140774-5F63-4F2F-A2E4-33AD9DCD26CE}" type="parTrans" cxnId="{59263EA1-CA05-4725-A336-69675613D77F}">
      <dgm:prSet/>
      <dgm:spPr/>
      <dgm:t>
        <a:bodyPr/>
        <a:lstStyle/>
        <a:p>
          <a:endParaRPr lang="en-US"/>
        </a:p>
      </dgm:t>
    </dgm:pt>
    <dgm:pt modelId="{59637986-3277-4D47-BEDA-B5BB528E4B0A}" type="sibTrans" cxnId="{59263EA1-CA05-4725-A336-69675613D77F}">
      <dgm:prSet/>
      <dgm:spPr/>
      <dgm:t>
        <a:bodyPr/>
        <a:lstStyle/>
        <a:p>
          <a:endParaRPr lang="en-US"/>
        </a:p>
      </dgm:t>
    </dgm:pt>
    <dgm:pt modelId="{FBBCCD4A-F43A-4909-AF3B-1CAAFE2CA817}">
      <dgm:prSet/>
      <dgm:spPr/>
      <dgm:t>
        <a:bodyPr/>
        <a:lstStyle/>
        <a:p>
          <a:pPr>
            <a:buNone/>
          </a:pPr>
          <a:r>
            <a:rPr lang="it-IT" dirty="0"/>
            <a:t>1.Flusso strumentale</a:t>
          </a:r>
          <a:endParaRPr lang="en-US" dirty="0"/>
        </a:p>
      </dgm:t>
    </dgm:pt>
    <dgm:pt modelId="{69145934-1D50-4BE7-8E18-05282C2C8F22}" type="parTrans" cxnId="{ACEBA236-CE07-458A-BEDA-7D6503F2E03E}">
      <dgm:prSet/>
      <dgm:spPr/>
      <dgm:t>
        <a:bodyPr/>
        <a:lstStyle/>
        <a:p>
          <a:endParaRPr lang="en-US"/>
        </a:p>
      </dgm:t>
    </dgm:pt>
    <dgm:pt modelId="{589D29FF-E780-427E-88F8-060F38A04016}" type="sibTrans" cxnId="{ACEBA236-CE07-458A-BEDA-7D6503F2E03E}">
      <dgm:prSet/>
      <dgm:spPr/>
      <dgm:t>
        <a:bodyPr/>
        <a:lstStyle/>
        <a:p>
          <a:endParaRPr lang="en-US"/>
        </a:p>
      </dgm:t>
    </dgm:pt>
    <dgm:pt modelId="{6148B737-5D13-462C-A169-C2CA49E57CBE}">
      <dgm:prSet/>
      <dgm:spPr/>
      <dgm:t>
        <a:bodyPr/>
        <a:lstStyle/>
        <a:p>
          <a:pPr>
            <a:buNone/>
          </a:pPr>
          <a:r>
            <a:rPr lang="it-IT" dirty="0"/>
            <a:t>2.Sottrazione background</a:t>
          </a:r>
          <a:endParaRPr lang="en-US" dirty="0"/>
        </a:p>
      </dgm:t>
    </dgm:pt>
    <dgm:pt modelId="{DF529A49-05CB-4C18-AECE-623BE12C7DC9}" type="parTrans" cxnId="{C4D4B8BC-B785-46A9-891A-0CAD98FE7DDB}">
      <dgm:prSet/>
      <dgm:spPr/>
      <dgm:t>
        <a:bodyPr/>
        <a:lstStyle/>
        <a:p>
          <a:endParaRPr lang="en-US"/>
        </a:p>
      </dgm:t>
    </dgm:pt>
    <dgm:pt modelId="{E3DF7F32-7AE9-4DFD-971D-C056D507728E}" type="sibTrans" cxnId="{C4D4B8BC-B785-46A9-891A-0CAD98FE7DDB}">
      <dgm:prSet/>
      <dgm:spPr/>
      <dgm:t>
        <a:bodyPr/>
        <a:lstStyle/>
        <a:p>
          <a:endParaRPr lang="en-US"/>
        </a:p>
      </dgm:t>
    </dgm:pt>
    <dgm:pt modelId="{6E4025FA-5BF7-486B-9402-41F08F5593F4}">
      <dgm:prSet/>
      <dgm:spPr/>
      <dgm:t>
        <a:bodyPr/>
        <a:lstStyle/>
        <a:p>
          <a:pPr>
            <a:buNone/>
          </a:pPr>
          <a:r>
            <a:rPr lang="it-IT" dirty="0"/>
            <a:t>3.Correzione efficienza</a:t>
          </a:r>
          <a:endParaRPr lang="en-US" dirty="0"/>
        </a:p>
      </dgm:t>
    </dgm:pt>
    <dgm:pt modelId="{7DD75ED1-6085-4B6B-9571-16D5205F49AD}" type="parTrans" cxnId="{D95875C7-9330-4D56-931A-0D1E5158CFDC}">
      <dgm:prSet/>
      <dgm:spPr/>
      <dgm:t>
        <a:bodyPr/>
        <a:lstStyle/>
        <a:p>
          <a:endParaRPr lang="en-US"/>
        </a:p>
      </dgm:t>
    </dgm:pt>
    <dgm:pt modelId="{13F9809D-66EA-4BA6-B17A-52B42F94CF24}" type="sibTrans" cxnId="{D95875C7-9330-4D56-931A-0D1E5158CFDC}">
      <dgm:prSet/>
      <dgm:spPr/>
      <dgm:t>
        <a:bodyPr/>
        <a:lstStyle/>
        <a:p>
          <a:endParaRPr lang="en-US"/>
        </a:p>
      </dgm:t>
    </dgm:pt>
    <dgm:pt modelId="{D7E90205-B703-4034-9C3A-63D4A100954B}">
      <dgm:prSet/>
      <dgm:spPr/>
      <dgm:t>
        <a:bodyPr/>
        <a:lstStyle/>
        <a:p>
          <a:pPr>
            <a:buNone/>
          </a:pPr>
          <a:r>
            <a:rPr lang="it-IT" dirty="0"/>
            <a:t>4.Magnitudine</a:t>
          </a:r>
          <a:endParaRPr lang="en-US" dirty="0"/>
        </a:p>
      </dgm:t>
    </dgm:pt>
    <dgm:pt modelId="{7E3718E7-F5DA-44DE-9BA3-580344A7C8EF}" type="parTrans" cxnId="{1D7234C0-BE09-4DD1-A6F7-3FBCBE2E1D01}">
      <dgm:prSet/>
      <dgm:spPr/>
      <dgm:t>
        <a:bodyPr/>
        <a:lstStyle/>
        <a:p>
          <a:endParaRPr lang="en-US"/>
        </a:p>
      </dgm:t>
    </dgm:pt>
    <dgm:pt modelId="{095305D1-803D-4A50-A782-ED3E7189F56B}" type="sibTrans" cxnId="{1D7234C0-BE09-4DD1-A6F7-3FBCBE2E1D01}">
      <dgm:prSet/>
      <dgm:spPr/>
      <dgm:t>
        <a:bodyPr/>
        <a:lstStyle/>
        <a:p>
          <a:endParaRPr lang="en-US"/>
        </a:p>
      </dgm:t>
    </dgm:pt>
    <dgm:pt modelId="{A2172B04-FEEE-4B04-9D45-DEF8D32F18A4}">
      <dgm:prSet/>
      <dgm:spPr/>
      <dgm:t>
        <a:bodyPr/>
        <a:lstStyle/>
        <a:p>
          <a:pPr>
            <a:buNone/>
          </a:pPr>
          <a:r>
            <a:rPr lang="it-IT" dirty="0"/>
            <a:t>5.Curva di luce</a:t>
          </a:r>
          <a:endParaRPr lang="en-US" dirty="0"/>
        </a:p>
      </dgm:t>
    </dgm:pt>
    <dgm:pt modelId="{E56D8ECC-013F-4770-81F7-41376675838F}" type="parTrans" cxnId="{31E31CD1-2C10-4496-8264-0029BE38118C}">
      <dgm:prSet/>
      <dgm:spPr/>
      <dgm:t>
        <a:bodyPr/>
        <a:lstStyle/>
        <a:p>
          <a:endParaRPr lang="en-US"/>
        </a:p>
      </dgm:t>
    </dgm:pt>
    <dgm:pt modelId="{92753E60-4470-4870-934D-E60B0CCB56AC}" type="sibTrans" cxnId="{31E31CD1-2C10-4496-8264-0029BE38118C}">
      <dgm:prSet/>
      <dgm:spPr/>
      <dgm:t>
        <a:bodyPr/>
        <a:lstStyle/>
        <a:p>
          <a:endParaRPr lang="en-US"/>
        </a:p>
      </dgm:t>
    </dgm:pt>
    <dgm:pt modelId="{03FF70DC-4FED-4CB8-983B-21CD971F6BAE}" type="pres">
      <dgm:prSet presAssocID="{3276D815-8AEB-47C6-AA4A-91C7E9B092E6}" presName="linear" presStyleCnt="0">
        <dgm:presLayoutVars>
          <dgm:animLvl val="lvl"/>
          <dgm:resizeHandles val="exact"/>
        </dgm:presLayoutVars>
      </dgm:prSet>
      <dgm:spPr/>
    </dgm:pt>
    <dgm:pt modelId="{77D7D824-E761-4F0B-9549-0DE279E9B80B}" type="pres">
      <dgm:prSet presAssocID="{64D1A3AC-0854-44D7-BAD0-98A09C670AB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81F9C0B-39FE-4EEE-BAC9-956D6413A32A}" type="pres">
      <dgm:prSet presAssocID="{64D1A3AC-0854-44D7-BAD0-98A09C670ABE}" presName="childText" presStyleLbl="revTx" presStyleIdx="0" presStyleCnt="2">
        <dgm:presLayoutVars>
          <dgm:bulletEnabled val="1"/>
        </dgm:presLayoutVars>
      </dgm:prSet>
      <dgm:spPr/>
    </dgm:pt>
    <dgm:pt modelId="{DC4E37ED-9E7E-46BB-8434-A93BF17E7766}" type="pres">
      <dgm:prSet presAssocID="{3334E31A-61F5-4B20-8AE7-6BC8078A8DF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9F16E02-A38F-422D-9B80-04FFF8975FF7}" type="pres">
      <dgm:prSet presAssocID="{22088C9D-00EB-40F7-8C31-92A75E999517}" presName="spacer" presStyleCnt="0"/>
      <dgm:spPr/>
    </dgm:pt>
    <dgm:pt modelId="{D29278FE-3555-4821-8191-71C3FCDFE0F0}" type="pres">
      <dgm:prSet presAssocID="{474A0CA2-1786-4DEF-A0A2-C6A20366E380}" presName="parentText" presStyleLbl="node1" presStyleIdx="2" presStyleCnt="3" custLinFactNeighborX="17933" custLinFactNeighborY="871">
        <dgm:presLayoutVars>
          <dgm:chMax val="0"/>
          <dgm:bulletEnabled val="1"/>
        </dgm:presLayoutVars>
      </dgm:prSet>
      <dgm:spPr/>
    </dgm:pt>
    <dgm:pt modelId="{C7BCFCBF-BE1B-48A1-B223-56453D5DAAA5}" type="pres">
      <dgm:prSet presAssocID="{474A0CA2-1786-4DEF-A0A2-C6A20366E380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FDE4BB1B-A80D-4467-8822-19AA195A1104}" type="presOf" srcId="{3334E31A-61F5-4B20-8AE7-6BC8078A8DF6}" destId="{DC4E37ED-9E7E-46BB-8434-A93BF17E7766}" srcOrd="0" destOrd="0" presId="urn:microsoft.com/office/officeart/2005/8/layout/vList2"/>
    <dgm:cxn modelId="{F5AF4D24-B2E5-4737-A586-137229F97369}" type="presOf" srcId="{37A8E4C0-94F0-4555-99D6-A0CC8571560F}" destId="{F81F9C0B-39FE-4EEE-BAC9-956D6413A32A}" srcOrd="0" destOrd="0" presId="urn:microsoft.com/office/officeart/2005/8/layout/vList2"/>
    <dgm:cxn modelId="{A4EC5C26-1887-4CA5-9042-A947D97B07FA}" srcId="{3276D815-8AEB-47C6-AA4A-91C7E9B092E6}" destId="{64D1A3AC-0854-44D7-BAD0-98A09C670ABE}" srcOrd="0" destOrd="0" parTransId="{17AFB797-4ED3-4BAC-9063-1712222476A0}" sibTransId="{079E3233-9A43-446B-AC40-C39934D819FA}"/>
    <dgm:cxn modelId="{29236826-384D-408B-B2C6-99486BE8F7F1}" type="presOf" srcId="{3276D815-8AEB-47C6-AA4A-91C7E9B092E6}" destId="{03FF70DC-4FED-4CB8-983B-21CD971F6BAE}" srcOrd="0" destOrd="0" presId="urn:microsoft.com/office/officeart/2005/8/layout/vList2"/>
    <dgm:cxn modelId="{ACEBA236-CE07-458A-BEDA-7D6503F2E03E}" srcId="{474A0CA2-1786-4DEF-A0A2-C6A20366E380}" destId="{FBBCCD4A-F43A-4909-AF3B-1CAAFE2CA817}" srcOrd="0" destOrd="0" parTransId="{69145934-1D50-4BE7-8E18-05282C2C8F22}" sibTransId="{589D29FF-E780-427E-88F8-060F38A04016}"/>
    <dgm:cxn modelId="{2AF7D73E-460F-4E9B-845A-204B3AC27B8C}" type="presOf" srcId="{474A0CA2-1786-4DEF-A0A2-C6A20366E380}" destId="{D29278FE-3555-4821-8191-71C3FCDFE0F0}" srcOrd="0" destOrd="0" presId="urn:microsoft.com/office/officeart/2005/8/layout/vList2"/>
    <dgm:cxn modelId="{BAB9C97F-D3BC-4EA1-925F-4D25C719B371}" type="presOf" srcId="{6E4025FA-5BF7-486B-9402-41F08F5593F4}" destId="{C7BCFCBF-BE1B-48A1-B223-56453D5DAAA5}" srcOrd="0" destOrd="2" presId="urn:microsoft.com/office/officeart/2005/8/layout/vList2"/>
    <dgm:cxn modelId="{AE39B88C-CA05-452D-8EB1-059C728176E9}" type="presOf" srcId="{64D1A3AC-0854-44D7-BAD0-98A09C670ABE}" destId="{77D7D824-E761-4F0B-9549-0DE279E9B80B}" srcOrd="0" destOrd="0" presId="urn:microsoft.com/office/officeart/2005/8/layout/vList2"/>
    <dgm:cxn modelId="{8B532A93-4C1B-4778-B476-95FB7595BE96}" type="presOf" srcId="{6148B737-5D13-462C-A169-C2CA49E57CBE}" destId="{C7BCFCBF-BE1B-48A1-B223-56453D5DAAA5}" srcOrd="0" destOrd="1" presId="urn:microsoft.com/office/officeart/2005/8/layout/vList2"/>
    <dgm:cxn modelId="{59263EA1-CA05-4725-A336-69675613D77F}" srcId="{3276D815-8AEB-47C6-AA4A-91C7E9B092E6}" destId="{474A0CA2-1786-4DEF-A0A2-C6A20366E380}" srcOrd="2" destOrd="0" parTransId="{8C140774-5F63-4F2F-A2E4-33AD9DCD26CE}" sibTransId="{59637986-3277-4D47-BEDA-B5BB528E4B0A}"/>
    <dgm:cxn modelId="{895B76B3-2159-41E6-81FB-2F12FC0E704B}" type="presOf" srcId="{A2172B04-FEEE-4B04-9D45-DEF8D32F18A4}" destId="{C7BCFCBF-BE1B-48A1-B223-56453D5DAAA5}" srcOrd="0" destOrd="4" presId="urn:microsoft.com/office/officeart/2005/8/layout/vList2"/>
    <dgm:cxn modelId="{C4D4B8BC-B785-46A9-891A-0CAD98FE7DDB}" srcId="{474A0CA2-1786-4DEF-A0A2-C6A20366E380}" destId="{6148B737-5D13-462C-A169-C2CA49E57CBE}" srcOrd="1" destOrd="0" parTransId="{DF529A49-05CB-4C18-AECE-623BE12C7DC9}" sibTransId="{E3DF7F32-7AE9-4DFD-971D-C056D507728E}"/>
    <dgm:cxn modelId="{1D7234C0-BE09-4DD1-A6F7-3FBCBE2E1D01}" srcId="{474A0CA2-1786-4DEF-A0A2-C6A20366E380}" destId="{D7E90205-B703-4034-9C3A-63D4A100954B}" srcOrd="3" destOrd="0" parTransId="{7E3718E7-F5DA-44DE-9BA3-580344A7C8EF}" sibTransId="{095305D1-803D-4A50-A782-ED3E7189F56B}"/>
    <dgm:cxn modelId="{210108C2-EF05-4C65-B7B4-5AB05CB765F4}" type="presOf" srcId="{D7E90205-B703-4034-9C3A-63D4A100954B}" destId="{C7BCFCBF-BE1B-48A1-B223-56453D5DAAA5}" srcOrd="0" destOrd="3" presId="urn:microsoft.com/office/officeart/2005/8/layout/vList2"/>
    <dgm:cxn modelId="{803609C5-B958-4964-8E57-80F01FC7848A}" srcId="{3276D815-8AEB-47C6-AA4A-91C7E9B092E6}" destId="{3334E31A-61F5-4B20-8AE7-6BC8078A8DF6}" srcOrd="1" destOrd="0" parTransId="{791A7774-CF6A-4DAB-9225-AB697E584E2D}" sibTransId="{22088C9D-00EB-40F7-8C31-92A75E999517}"/>
    <dgm:cxn modelId="{D95875C7-9330-4D56-931A-0D1E5158CFDC}" srcId="{474A0CA2-1786-4DEF-A0A2-C6A20366E380}" destId="{6E4025FA-5BF7-486B-9402-41F08F5593F4}" srcOrd="2" destOrd="0" parTransId="{7DD75ED1-6085-4B6B-9571-16D5205F49AD}" sibTransId="{13F9809D-66EA-4BA6-B17A-52B42F94CF24}"/>
    <dgm:cxn modelId="{31E31CD1-2C10-4496-8264-0029BE38118C}" srcId="{474A0CA2-1786-4DEF-A0A2-C6A20366E380}" destId="{A2172B04-FEEE-4B04-9D45-DEF8D32F18A4}" srcOrd="4" destOrd="0" parTransId="{E56D8ECC-013F-4770-81F7-41376675838F}" sibTransId="{92753E60-4470-4870-934D-E60B0CCB56AC}"/>
    <dgm:cxn modelId="{E83083D1-0B42-4C30-A2E8-47F307E0EC87}" srcId="{64D1A3AC-0854-44D7-BAD0-98A09C670ABE}" destId="{37A8E4C0-94F0-4555-99D6-A0CC8571560F}" srcOrd="0" destOrd="0" parTransId="{44719F70-E787-460D-BA7A-566BFAA63EA3}" sibTransId="{84C8C996-18E9-42CD-81EA-C93FC0D0A142}"/>
    <dgm:cxn modelId="{A784BADC-F69F-4766-B60C-3264722B90D1}" type="presOf" srcId="{FBBCCD4A-F43A-4909-AF3B-1CAAFE2CA817}" destId="{C7BCFCBF-BE1B-48A1-B223-56453D5DAAA5}" srcOrd="0" destOrd="0" presId="urn:microsoft.com/office/officeart/2005/8/layout/vList2"/>
    <dgm:cxn modelId="{A4654F54-CB51-4C96-AD80-8486A101BCD3}" type="presParOf" srcId="{03FF70DC-4FED-4CB8-983B-21CD971F6BAE}" destId="{77D7D824-E761-4F0B-9549-0DE279E9B80B}" srcOrd="0" destOrd="0" presId="urn:microsoft.com/office/officeart/2005/8/layout/vList2"/>
    <dgm:cxn modelId="{D4716BD6-521A-4C69-B603-BCB30DC77549}" type="presParOf" srcId="{03FF70DC-4FED-4CB8-983B-21CD971F6BAE}" destId="{F81F9C0B-39FE-4EEE-BAC9-956D6413A32A}" srcOrd="1" destOrd="0" presId="urn:microsoft.com/office/officeart/2005/8/layout/vList2"/>
    <dgm:cxn modelId="{DE996727-11FE-4256-BFC5-F88BA5977377}" type="presParOf" srcId="{03FF70DC-4FED-4CB8-983B-21CD971F6BAE}" destId="{DC4E37ED-9E7E-46BB-8434-A93BF17E7766}" srcOrd="2" destOrd="0" presId="urn:microsoft.com/office/officeart/2005/8/layout/vList2"/>
    <dgm:cxn modelId="{AEB7EEAC-CBEC-41FE-94B5-1ED4FC2A94DD}" type="presParOf" srcId="{03FF70DC-4FED-4CB8-983B-21CD971F6BAE}" destId="{E9F16E02-A38F-422D-9B80-04FFF8975FF7}" srcOrd="3" destOrd="0" presId="urn:microsoft.com/office/officeart/2005/8/layout/vList2"/>
    <dgm:cxn modelId="{0C8B3727-1590-4606-BA6E-AD0EACE016CB}" type="presParOf" srcId="{03FF70DC-4FED-4CB8-983B-21CD971F6BAE}" destId="{D29278FE-3555-4821-8191-71C3FCDFE0F0}" srcOrd="4" destOrd="0" presId="urn:microsoft.com/office/officeart/2005/8/layout/vList2"/>
    <dgm:cxn modelId="{370CE092-91A5-41BA-8CA9-FBEE67DA8CF5}" type="presParOf" srcId="{03FF70DC-4FED-4CB8-983B-21CD971F6BAE}" destId="{C7BCFCBF-BE1B-48A1-B223-56453D5DAAA5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D7D824-E761-4F0B-9549-0DE279E9B80B}">
      <dsp:nvSpPr>
        <dsp:cNvPr id="0" name=""/>
        <dsp:cNvSpPr/>
      </dsp:nvSpPr>
      <dsp:spPr>
        <a:xfrm>
          <a:off x="0" y="24245"/>
          <a:ext cx="6913881" cy="638820"/>
        </a:xfrm>
        <a:prstGeom prst="roundRect">
          <a:avLst/>
        </a:prstGeom>
        <a:solidFill>
          <a:schemeClr val="accent4"/>
        </a:solidFill>
        <a:ln w="190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b="1" kern="1200"/>
            <a:t>Magnitudine</a:t>
          </a:r>
          <a:r>
            <a:rPr lang="it-IT" sz="2600" kern="1200"/>
            <a:t> : </a:t>
          </a:r>
          <a:endParaRPr lang="en-US" sz="2600" kern="1200"/>
        </a:p>
      </dsp:txBody>
      <dsp:txXfrm>
        <a:off x="31185" y="55430"/>
        <a:ext cx="6851511" cy="576450"/>
      </dsp:txXfrm>
    </dsp:sp>
    <dsp:sp modelId="{F81F9C0B-39FE-4EEE-BAC9-956D6413A32A}">
      <dsp:nvSpPr>
        <dsp:cNvPr id="0" name=""/>
        <dsp:cNvSpPr/>
      </dsp:nvSpPr>
      <dsp:spPr>
        <a:xfrm>
          <a:off x="0" y="663065"/>
          <a:ext cx="6913881" cy="430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9516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it-IT" sz="2000" kern="1200" dirty="0"/>
            <a:t>m = ZP - 2.5·log₁₀(FLUSSO)</a:t>
          </a:r>
          <a:endParaRPr lang="en-US" sz="2000" kern="1200" dirty="0"/>
        </a:p>
      </dsp:txBody>
      <dsp:txXfrm>
        <a:off x="0" y="663065"/>
        <a:ext cx="6913881" cy="430560"/>
      </dsp:txXfrm>
    </dsp:sp>
    <dsp:sp modelId="{DC4E37ED-9E7E-46BB-8434-A93BF17E7766}">
      <dsp:nvSpPr>
        <dsp:cNvPr id="0" name=""/>
        <dsp:cNvSpPr/>
      </dsp:nvSpPr>
      <dsp:spPr>
        <a:xfrm>
          <a:off x="0" y="1093625"/>
          <a:ext cx="6913881" cy="638820"/>
        </a:xfrm>
        <a:prstGeom prst="roundRect">
          <a:avLst/>
        </a:prstGeom>
        <a:solidFill>
          <a:schemeClr val="accent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b="1" kern="1200"/>
            <a:t>Zero point </a:t>
          </a:r>
          <a:r>
            <a:rPr lang="it-IT" sz="2600" kern="1200"/>
            <a:t>: ZP = 16</a:t>
          </a:r>
          <a:endParaRPr lang="en-US" sz="2600" kern="1200"/>
        </a:p>
      </dsp:txBody>
      <dsp:txXfrm>
        <a:off x="31185" y="1124810"/>
        <a:ext cx="6851511" cy="576450"/>
      </dsp:txXfrm>
    </dsp:sp>
    <dsp:sp modelId="{D29278FE-3555-4821-8191-71C3FCDFE0F0}">
      <dsp:nvSpPr>
        <dsp:cNvPr id="0" name=""/>
        <dsp:cNvSpPr/>
      </dsp:nvSpPr>
      <dsp:spPr>
        <a:xfrm>
          <a:off x="0" y="1822326"/>
          <a:ext cx="6913881" cy="638820"/>
        </a:xfrm>
        <a:prstGeom prst="roundRect">
          <a:avLst/>
        </a:prstGeom>
        <a:solidFill>
          <a:schemeClr val="accent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b="1" kern="1200"/>
            <a:t>Sequenza completa</a:t>
          </a:r>
          <a:r>
            <a:rPr lang="it-IT" sz="2600" kern="1200"/>
            <a:t>:</a:t>
          </a:r>
          <a:endParaRPr lang="en-US" sz="2600" kern="1200"/>
        </a:p>
      </dsp:txBody>
      <dsp:txXfrm>
        <a:off x="31185" y="1853511"/>
        <a:ext cx="6851511" cy="576450"/>
      </dsp:txXfrm>
    </dsp:sp>
    <dsp:sp modelId="{C7BCFCBF-BE1B-48A1-B223-56453D5DAAA5}">
      <dsp:nvSpPr>
        <dsp:cNvPr id="0" name=""/>
        <dsp:cNvSpPr/>
      </dsp:nvSpPr>
      <dsp:spPr>
        <a:xfrm>
          <a:off x="0" y="2446145"/>
          <a:ext cx="6913881" cy="1722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9516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it-IT" sz="2000" kern="1200" dirty="0"/>
            <a:t>1.Flusso strumentale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it-IT" sz="2000" kern="1200" dirty="0"/>
            <a:t>2.Sottrazione background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it-IT" sz="2000" kern="1200" dirty="0"/>
            <a:t>3.Correzione efficienza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it-IT" sz="2000" kern="1200" dirty="0"/>
            <a:t>4.Magnitudine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it-IT" sz="2000" kern="1200" dirty="0"/>
            <a:t>5.Curva di luce</a:t>
          </a:r>
          <a:endParaRPr lang="en-US" sz="2000" kern="1200" dirty="0"/>
        </a:p>
      </dsp:txBody>
      <dsp:txXfrm>
        <a:off x="0" y="2446145"/>
        <a:ext cx="6913881" cy="17222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0ED80B-7233-4FF7-8269-08861DB318CC}" type="datetimeFigureOut">
              <a:rPr lang="it-IT" smtClean="0"/>
              <a:t>07/11/2025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4AFFEF-C3B4-4E7F-B113-995E040A1B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9675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4AFFEF-C3B4-4E7F-B113-995E040A1BDE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2693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790E27-4009-9D92-8BA8-DA74E93963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82E9FDB-4BBB-D1C9-6073-1AE2619B92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A6AD3EC-6B7F-7715-9738-F5647A976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A1FC1-7B52-47B8-962A-ADC2F4B3B8E7}" type="datetimeFigureOut">
              <a:rPr lang="it-IT" smtClean="0"/>
              <a:t>07/11/2025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83DDED1-B9E8-9E65-A413-8EC3C814C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5E8E1D5-1582-7D0D-0285-B45EA3586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7A547-3165-4A9F-8317-CF06EE4221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1253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8F2DA7-A53D-FA65-1706-BDEBA8B78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EE10B4F-C5EE-7912-ADCA-B697F0BBC4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E64BBD2-DC74-A5D1-E247-3CDC222E6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A1FC1-7B52-47B8-962A-ADC2F4B3B8E7}" type="datetimeFigureOut">
              <a:rPr lang="it-IT" smtClean="0"/>
              <a:t>07/11/2025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1ABC547-56C0-4B5A-8A11-D6315673A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6B065B5-4D6B-15CD-3F5A-4D489B69A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7A547-3165-4A9F-8317-CF06EE4221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4053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6698534-6E49-8ED8-23D5-92B16D4688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F50AC8E-4B60-0FA1-EE37-DCB581427B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0BC57EA-3E6B-9BE1-391F-32713DA00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A1FC1-7B52-47B8-962A-ADC2F4B3B8E7}" type="datetimeFigureOut">
              <a:rPr lang="it-IT" smtClean="0"/>
              <a:t>07/11/2025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D32879E-2759-5A23-B8C1-1AE700C80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EB08774-DD98-AE3B-9580-0E6A5AC2D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7A547-3165-4A9F-8317-CF06EE4221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216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E44BFE-7354-C0D0-9368-58DEBF167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D17191B-7F5D-68B2-19AD-9E7AFF471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5048492-E4C6-9193-F83C-1B5073505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A1FC1-7B52-47B8-962A-ADC2F4B3B8E7}" type="datetimeFigureOut">
              <a:rPr lang="it-IT" smtClean="0"/>
              <a:t>07/11/2025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274228F-BA32-D6C0-18AD-E9723B570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D3E3AD2-9BE6-C216-2AD4-A7F62399F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7A547-3165-4A9F-8317-CF06EE4221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9259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231C9F-2921-25C1-D6A6-CABBF1C05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F45C8B3-8BFA-E81C-D62F-565EEB3CF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23FCD0F-5939-3E6A-8B74-96C065A19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A1FC1-7B52-47B8-962A-ADC2F4B3B8E7}" type="datetimeFigureOut">
              <a:rPr lang="it-IT" smtClean="0"/>
              <a:t>07/11/2025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98768DB-881E-EEFC-3DCC-68DC39C8E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540905-D143-F089-86B7-FFAD6A8C4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7A547-3165-4A9F-8317-CF06EE4221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1504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49998E-68ED-F644-9703-6B7353308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6761061-572B-A78D-A264-73CB0CD005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1EFA582-A6EF-95C8-6A81-7042D5343D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764C645-B758-103B-B568-40F374499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A1FC1-7B52-47B8-962A-ADC2F4B3B8E7}" type="datetimeFigureOut">
              <a:rPr lang="it-IT" smtClean="0"/>
              <a:t>07/11/2025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F09B19A-9B70-84CC-518D-971C9CAE4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2E90081-2A20-5707-185A-1780E40B7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7A547-3165-4A9F-8317-CF06EE4221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0268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BBCBA9-D81D-DA12-BE7D-D5E17CEE4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75260D4-FC3F-739E-E1C1-A7B92A438C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380C4B9-0CC7-2A18-8065-C8B1D0B3D9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D46B118-9BC5-AE40-5686-6E7D80A26A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80AEE29-717D-A1E0-0150-2BC90CB394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68DDF0F-27B9-BD1D-2A7A-5B4B98A11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A1FC1-7B52-47B8-962A-ADC2F4B3B8E7}" type="datetimeFigureOut">
              <a:rPr lang="it-IT" smtClean="0"/>
              <a:t>07/11/2025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968467E-1580-CB42-CD5F-D6C9BB755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796116D-E845-ECE4-73C3-C56CC9A5E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7A547-3165-4A9F-8317-CF06EE4221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954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E9F0D2-CDA0-85A3-7887-86B7410A2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C3DA69B-C01E-6DDC-9F62-686EB4E39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A1FC1-7B52-47B8-962A-ADC2F4B3B8E7}" type="datetimeFigureOut">
              <a:rPr lang="it-IT" smtClean="0"/>
              <a:t>07/11/2025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E26B4B0-56FA-9EA9-B76E-C0AA89C44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CC26415-E513-06C4-46DC-40A0815E9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7A547-3165-4A9F-8317-CF06EE4221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6760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97723E2-6399-6ACB-A4B0-E4243EC02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A1FC1-7B52-47B8-962A-ADC2F4B3B8E7}" type="datetimeFigureOut">
              <a:rPr lang="it-IT" smtClean="0"/>
              <a:t>07/11/2025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1444452-7756-7CC4-3409-B8B0A47C5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E45E361-3668-7F66-4635-18F21146D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7A547-3165-4A9F-8317-CF06EE4221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2050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C0FF41-4AB9-249F-E2A8-596D06661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617E43B-94B7-FC6A-150E-5D61C7A2E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44B01C6-28A8-8C71-1B5D-72C5F3D3D6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854D3E1-DF74-2D05-2BE8-014B10341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A1FC1-7B52-47B8-962A-ADC2F4B3B8E7}" type="datetimeFigureOut">
              <a:rPr lang="it-IT" smtClean="0"/>
              <a:t>07/11/2025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B84E981-37DC-2848-B33A-253908566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077720D-15BE-BCDE-F35C-836CE7DC0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7A547-3165-4A9F-8317-CF06EE4221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6099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7643F1-0FDA-6409-6ACF-E69975EF2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66FF7D7-9C1C-7431-90CC-7F2AF3E6EF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5602E8D-CB9E-AAE8-57E2-6F93CACEFA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82BB896-E582-1028-E1EE-8AB37EFE6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A1FC1-7B52-47B8-962A-ADC2F4B3B8E7}" type="datetimeFigureOut">
              <a:rPr lang="it-IT" smtClean="0"/>
              <a:t>07/11/2025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5EDAC48-F5F5-61C3-CBAA-BB7697E76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81C3C03-E19E-C756-EBDA-443FAB8D2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7A547-3165-4A9F-8317-CF06EE4221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7658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0E093A2-6418-1278-0B69-3B583989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EA0C0BD-E3D4-CF1C-E396-30E486BE8F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E59B4C4-77FF-0378-0EA6-A39AB43372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C2A1FC1-7B52-47B8-962A-ADC2F4B3B8E7}" type="datetimeFigureOut">
              <a:rPr lang="it-IT" smtClean="0"/>
              <a:t>07/11/2025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93A8926-8F3F-FE59-B748-5EB02F6869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89B8EEA-09AE-2FE9-5BE4-D2BBB38239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57A547-3165-4A9F-8317-CF06EE4221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4914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80.png"/><Relationship Id="rId4" Type="http://schemas.openxmlformats.org/officeDocument/2006/relationships/image" Target="../media/image2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6.svg"/><Relationship Id="rId7" Type="http://schemas.openxmlformats.org/officeDocument/2006/relationships/diagramColors" Target="../diagrams/colors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27.svg"/><Relationship Id="rId5" Type="http://schemas.openxmlformats.org/officeDocument/2006/relationships/diagramLayout" Target="../diagrams/layout1.xml"/><Relationship Id="rId10" Type="http://schemas.openxmlformats.org/officeDocument/2006/relationships/image" Target="../media/image26.png"/><Relationship Id="rId4" Type="http://schemas.openxmlformats.org/officeDocument/2006/relationships/diagramData" Target="../diagrams/data1.xml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 descr="Immagine che contiene ragnatela, piatto&#10;&#10;Descrizione generata automaticamente">
            <a:extLst>
              <a:ext uri="{FF2B5EF4-FFF2-40B4-BE49-F238E27FC236}">
                <a16:creationId xmlns:a16="http://schemas.microsoft.com/office/drawing/2014/main" id="{8E33386A-11DE-5811-DAAB-7E57341A95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35364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9531C0F-0A01-A1B5-6889-72B553C62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2721495"/>
            <a:ext cx="4023360" cy="1605002"/>
          </a:xfrm>
        </p:spPr>
        <p:txBody>
          <a:bodyPr anchor="b">
            <a:normAutofit fontScale="90000"/>
          </a:bodyPr>
          <a:lstStyle/>
          <a:p>
            <a:pPr algn="l"/>
            <a:r>
              <a:rPr lang="it-IT" sz="4800" dirty="0">
                <a:solidFill>
                  <a:schemeClr val="bg1"/>
                </a:solidFill>
              </a:rPr>
              <a:t>Il progetto DIMS</a:t>
            </a:r>
            <a:br>
              <a:rPr lang="it-IT" sz="4800" dirty="0">
                <a:solidFill>
                  <a:schemeClr val="bg1"/>
                </a:solidFill>
              </a:rPr>
            </a:br>
            <a:r>
              <a:rPr lang="it-IT" sz="2700" dirty="0">
                <a:solidFill>
                  <a:schemeClr val="bg1"/>
                </a:solidFill>
              </a:rPr>
              <a:t>Dark </a:t>
            </a:r>
            <a:r>
              <a:rPr lang="it-IT" sz="2700" dirty="0" err="1">
                <a:solidFill>
                  <a:schemeClr val="bg1"/>
                </a:solidFill>
              </a:rPr>
              <a:t>matter</a:t>
            </a:r>
            <a:r>
              <a:rPr lang="it-IT" sz="2700" dirty="0">
                <a:solidFill>
                  <a:schemeClr val="bg1"/>
                </a:solidFill>
              </a:rPr>
              <a:t> and Interstellar </a:t>
            </a:r>
            <a:r>
              <a:rPr lang="it-IT" sz="2700" dirty="0" err="1">
                <a:solidFill>
                  <a:schemeClr val="bg1"/>
                </a:solidFill>
              </a:rPr>
              <a:t>Meteoroids</a:t>
            </a:r>
            <a:r>
              <a:rPr lang="it-IT" sz="2700" dirty="0">
                <a:solidFill>
                  <a:schemeClr val="bg1"/>
                </a:solidFill>
              </a:rPr>
              <a:t> Study.</a:t>
            </a:r>
            <a:endParaRPr lang="it-IT" sz="4800" dirty="0">
              <a:solidFill>
                <a:schemeClr val="bg1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3FB2C60-D2B2-C631-9488-0743A81338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it-IT" sz="2000" dirty="0">
                <a:solidFill>
                  <a:schemeClr val="bg1"/>
                </a:solidFill>
              </a:rPr>
              <a:t>P. S. Ardizzone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C8CB93F-1B7E-D07A-0BE4-B04FF42DC410}"/>
              </a:ext>
            </a:extLst>
          </p:cNvPr>
          <p:cNvSpPr txBox="1"/>
          <p:nvPr/>
        </p:nvSpPr>
        <p:spPr>
          <a:xfrm>
            <a:off x="477980" y="837291"/>
            <a:ext cx="2131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PRISMA DAYS 2025</a:t>
            </a:r>
          </a:p>
          <a:p>
            <a:r>
              <a:rPr lang="it-IT" dirty="0">
                <a:solidFill>
                  <a:schemeClr val="bg1"/>
                </a:solidFill>
              </a:rPr>
              <a:t>7-8 Novembre 2025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5532ED0-B31D-2822-9249-3997F3D553C5}"/>
              </a:ext>
            </a:extLst>
          </p:cNvPr>
          <p:cNvSpPr/>
          <p:nvPr/>
        </p:nvSpPr>
        <p:spPr>
          <a:xfrm>
            <a:off x="477980" y="625683"/>
            <a:ext cx="707137" cy="146305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3609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lemento grafico 11" descr="Grafico di tendenza al ribasso con riempimento a tinta unita">
            <a:extLst>
              <a:ext uri="{FF2B5EF4-FFF2-40B4-BE49-F238E27FC236}">
                <a16:creationId xmlns:a16="http://schemas.microsoft.com/office/drawing/2014/main" id="{00C92AE8-FE72-4230-B8F5-9AB8F3EE6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625" y="431705"/>
            <a:ext cx="914400" cy="914400"/>
          </a:xfrm>
          <a:prstGeom prst="rect">
            <a:avLst/>
          </a:prstGeom>
        </p:spPr>
      </p:pic>
      <p:sp>
        <p:nvSpPr>
          <p:cNvPr id="13" name="Rettangolo ad angolo ripiegato 12">
            <a:extLst>
              <a:ext uri="{FF2B5EF4-FFF2-40B4-BE49-F238E27FC236}">
                <a16:creationId xmlns:a16="http://schemas.microsoft.com/office/drawing/2014/main" id="{8A206D26-B7FC-4CCC-BAC5-B97A16555711}"/>
              </a:ext>
            </a:extLst>
          </p:cNvPr>
          <p:cNvSpPr/>
          <p:nvPr/>
        </p:nvSpPr>
        <p:spPr>
          <a:xfrm rot="10800000" flipH="1">
            <a:off x="10209983" y="6341267"/>
            <a:ext cx="1018903" cy="516733"/>
          </a:xfrm>
          <a:prstGeom prst="foldedCorner">
            <a:avLst>
              <a:gd name="adj" fmla="val 34615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CAB5E4B-5F9E-488A-9823-FB9E8E07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85424" y="6458039"/>
            <a:ext cx="648969" cy="365125"/>
          </a:xfrm>
        </p:spPr>
        <p:txBody>
          <a:bodyPr/>
          <a:lstStyle/>
          <a:p>
            <a:pPr algn="ctr"/>
            <a:fld id="{575EC5F1-47F3-4C5E-87E6-D6F3DFC6418F}" type="slidenum">
              <a:rPr lang="it-IT" sz="2800" b="1" smtClean="0">
                <a:solidFill>
                  <a:schemeClr val="bg1"/>
                </a:solidFill>
              </a:rPr>
              <a:pPr algn="ctr"/>
              <a:t>10</a:t>
            </a:fld>
            <a:endParaRPr lang="it-IT" sz="2800" b="1" dirty="0">
              <a:solidFill>
                <a:schemeClr val="bg1"/>
              </a:solidFill>
            </a:endParaRP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00616890-9982-4BA3-ABBC-23EAF1E90BC7}"/>
              </a:ext>
            </a:extLst>
          </p:cNvPr>
          <p:cNvCxnSpPr>
            <a:cxnSpLocks/>
          </p:cNvCxnSpPr>
          <p:nvPr/>
        </p:nvCxnSpPr>
        <p:spPr>
          <a:xfrm>
            <a:off x="1022350" y="1370806"/>
            <a:ext cx="10115913" cy="0"/>
          </a:xfrm>
          <a:prstGeom prst="line">
            <a:avLst/>
          </a:prstGeom>
          <a:ln w="25400">
            <a:solidFill>
              <a:schemeClr val="accent4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tangolo 9">
            <a:extLst>
              <a:ext uri="{FF2B5EF4-FFF2-40B4-BE49-F238E27FC236}">
                <a16:creationId xmlns:a16="http://schemas.microsoft.com/office/drawing/2014/main" id="{8885613E-4197-460C-A17C-11A1EFA48EBE}"/>
              </a:ext>
            </a:extLst>
          </p:cNvPr>
          <p:cNvSpPr/>
          <p:nvPr/>
        </p:nvSpPr>
        <p:spPr>
          <a:xfrm rot="5400000">
            <a:off x="-277817" y="839379"/>
            <a:ext cx="704088" cy="1484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A71DD69C-B97B-4AC3-B777-68E3DE0E2804}"/>
              </a:ext>
            </a:extLst>
          </p:cNvPr>
          <p:cNvSpPr txBox="1">
            <a:spLocks/>
          </p:cNvSpPr>
          <p:nvPr/>
        </p:nvSpPr>
        <p:spPr>
          <a:xfrm>
            <a:off x="2019300" y="538956"/>
            <a:ext cx="8985250" cy="9342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5400" b="1" cap="small" dirty="0"/>
              <a:t>Correzione efficienza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Segnaposto contenuto 2">
                <a:extLst>
                  <a:ext uri="{FF2B5EF4-FFF2-40B4-BE49-F238E27FC236}">
                    <a16:creationId xmlns:a16="http://schemas.microsoft.com/office/drawing/2014/main" id="{5F453C0D-E819-430C-8E4F-5F16D00F1A9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8480" y="1497899"/>
                <a:ext cx="10115913" cy="2195518"/>
              </a:xfrm>
            </p:spPr>
            <p:txBody>
              <a:bodyPr>
                <a:normAutofit fontScale="85000" lnSpcReduction="10000"/>
              </a:bodyPr>
              <a:lstStyle/>
              <a:p>
                <a:pPr>
                  <a:lnSpc>
                    <a:spcPct val="110000"/>
                  </a:lnSpc>
                  <a:spcBef>
                    <a:spcPts val="600"/>
                  </a:spcBef>
                  <a:buFont typeface="Wingdings" panose="05000000000000000000" pitchFamily="2" charset="2"/>
                  <a:buChar char="§"/>
                </a:pPr>
                <a:r>
                  <a:rPr lang="it-IT" sz="2400" dirty="0"/>
                  <a:t>Le telecamere DIMS sono state calibrate mediante una sfera integratrice di grandi dimensioni presso il National Institute of </a:t>
                </a:r>
                <a:r>
                  <a:rPr lang="it-IT" sz="2400" dirty="0" err="1"/>
                  <a:t>Polar</a:t>
                </a:r>
                <a:r>
                  <a:rPr lang="it-IT" sz="2400" dirty="0"/>
                  <a:t> </a:t>
                </a:r>
                <a:r>
                  <a:rPr lang="it-IT" sz="2400" dirty="0" err="1"/>
                  <a:t>Research</a:t>
                </a:r>
                <a:r>
                  <a:rPr lang="it-IT" sz="2400" dirty="0"/>
                  <a:t>.</a:t>
                </a:r>
                <a:br>
                  <a:rPr lang="it-IT" sz="2400" dirty="0"/>
                </a:br>
                <a:endParaRPr lang="it-IT" sz="2400" dirty="0"/>
              </a:p>
              <a:p>
                <a:pPr>
                  <a:lnSpc>
                    <a:spcPct val="110000"/>
                  </a:lnSpc>
                  <a:spcBef>
                    <a:spcPts val="600"/>
                  </a:spcBef>
                  <a:buFont typeface="Wingdings" panose="05000000000000000000" pitchFamily="2" charset="2"/>
                  <a:buChar char="§"/>
                </a:pPr>
                <a:r>
                  <a:rPr lang="it-IT" sz="2400" dirty="0"/>
                  <a:t>La risposta radiale può essere corretta applicando un opportuno fattore di efficienza:</a:t>
                </a:r>
              </a:p>
              <a:p>
                <a:pPr marL="0" indent="0">
                  <a:lnSpc>
                    <a:spcPct val="110000"/>
                  </a:lnSpc>
                  <a:spcBef>
                    <a:spcPts val="6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𝜂</m:t>
                      </m:r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it-IT" sz="2000" b="0" i="0" smtClean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it-IT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a:rPr lang="it-IT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it-IT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a:rPr lang="it-IT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den>
                                  </m:f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d>
                            </m:e>
                          </m:func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16" name="Segnaposto contenuto 2">
                <a:extLst>
                  <a:ext uri="{FF2B5EF4-FFF2-40B4-BE49-F238E27FC236}">
                    <a16:creationId xmlns:a16="http://schemas.microsoft.com/office/drawing/2014/main" id="{5F453C0D-E819-430C-8E4F-5F16D00F1A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8480" y="1497899"/>
                <a:ext cx="10115913" cy="2195518"/>
              </a:xfrm>
              <a:blipFill>
                <a:blip r:embed="rId5"/>
                <a:stretch>
                  <a:fillRect l="-542" t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>
            <a:extLst>
              <a:ext uri="{FF2B5EF4-FFF2-40B4-BE49-F238E27FC236}">
                <a16:creationId xmlns:a16="http://schemas.microsoft.com/office/drawing/2014/main" id="{89E77C2D-5E31-43AF-862D-BC2C3EFE3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923" y="3356449"/>
            <a:ext cx="3901415" cy="260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58ECC73C-27FE-442F-8738-6D9F5A8F32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681" y="3718118"/>
            <a:ext cx="3289088" cy="24720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4558F1F5-794C-4CB5-B960-15D642B74D73}"/>
                  </a:ext>
                </a:extLst>
              </p:cNvPr>
              <p:cNvSpPr txBox="1"/>
              <p:nvPr/>
            </p:nvSpPr>
            <p:spPr>
              <a:xfrm>
                <a:off x="4136769" y="4767766"/>
                <a:ext cx="3086614" cy="7194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it-IT" b="1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it-IT" b="1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it-IT" b="1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1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𝑨</m:t>
                                  </m:r>
                                </m:e>
                                <m:sub>
                                  <m:r>
                                    <a:rPr lang="it-IT" b="1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  <m:r>
                                <a:rPr lang="it-IT" b="1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it-IT" b="1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b="1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𝟕𝟓𝟎</m:t>
                                  </m:r>
                                  <m:r>
                                    <a:rPr lang="it-IT" b="1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±</m:t>
                                  </m:r>
                                  <m:r>
                                    <a:rPr lang="it-IT" b="1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</m:e>
                              </m:d>
                              <m:r>
                                <a:rPr lang="it-IT" b="1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p>
                                <m:sSupPr>
                                  <m:ctrlPr>
                                    <a:rPr lang="it-IT" b="1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b="1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it-IT" b="1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it-IT" b="1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𝟔</m:t>
                                  </m:r>
                                </m:sup>
                              </m:sSup>
                              <m:r>
                                <a:rPr lang="it-IT" b="1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b="1" i="0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𝐩𝐢</m:t>
                              </m:r>
                              <m:sSup>
                                <m:sSupPr>
                                  <m:ctrlPr>
                                    <a:rPr lang="it-IT" b="1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b="1" i="0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  <m:sup>
                                  <m:r>
                                    <a:rPr lang="it-IT" b="1" i="0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it-IT" b="1" i="0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p>
                            </m:e>
                            <m:e>
                              <m:sSub>
                                <m:sSubPr>
                                  <m:ctrlPr>
                                    <a:rPr lang="it-IT" b="1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1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𝑨</m:t>
                                  </m:r>
                                </m:e>
                                <m:sub>
                                  <m:r>
                                    <a:rPr lang="it-IT" b="1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it-IT" b="1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it-IT" b="1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b="1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𝟗𝟕</m:t>
                                  </m:r>
                                  <m:r>
                                    <a:rPr lang="it-IT" b="1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±</m:t>
                                  </m:r>
                                  <m:r>
                                    <a:rPr lang="it-IT" b="1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e>
                              </m:d>
                              <m:r>
                                <a:rPr lang="it-IT" b="1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p>
                                <m:sSupPr>
                                  <m:ctrlPr>
                                    <a:rPr lang="it-IT" b="1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b="1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it-IT" b="1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it-IT" b="1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  <m:r>
                                <a:rPr lang="it-IT" b="1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           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it-IT" b="1" dirty="0">
                  <a:solidFill>
                    <a:srgbClr val="ED7D31"/>
                  </a:solidFill>
                </a:endParaRPr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4558F1F5-794C-4CB5-B960-15D642B74D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769" y="4767766"/>
                <a:ext cx="3086614" cy="71942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8295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0EC43-0CDA-94C9-E00E-62609CC83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516349E8-F87F-DC8E-B558-775A35091CE6}"/>
              </a:ext>
            </a:extLst>
          </p:cNvPr>
          <p:cNvCxnSpPr>
            <a:cxnSpLocks/>
          </p:cNvCxnSpPr>
          <p:nvPr/>
        </p:nvCxnSpPr>
        <p:spPr>
          <a:xfrm>
            <a:off x="1022350" y="1370806"/>
            <a:ext cx="10115913" cy="0"/>
          </a:xfrm>
          <a:prstGeom prst="line">
            <a:avLst/>
          </a:prstGeom>
          <a:ln w="25400">
            <a:solidFill>
              <a:schemeClr val="accent4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tangolo 9">
            <a:extLst>
              <a:ext uri="{FF2B5EF4-FFF2-40B4-BE49-F238E27FC236}">
                <a16:creationId xmlns:a16="http://schemas.microsoft.com/office/drawing/2014/main" id="{B1D2AF54-A7C6-F9A5-0FC5-F884A76379D0}"/>
              </a:ext>
            </a:extLst>
          </p:cNvPr>
          <p:cNvSpPr/>
          <p:nvPr/>
        </p:nvSpPr>
        <p:spPr>
          <a:xfrm rot="5400000">
            <a:off x="-277817" y="839379"/>
            <a:ext cx="704088" cy="1484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90899A4D-3390-9BC0-22F6-BE52BCFA42A2}"/>
              </a:ext>
            </a:extLst>
          </p:cNvPr>
          <p:cNvSpPr txBox="1">
            <a:spLocks/>
          </p:cNvSpPr>
          <p:nvPr/>
        </p:nvSpPr>
        <p:spPr>
          <a:xfrm>
            <a:off x="1936750" y="554631"/>
            <a:ext cx="8985250" cy="9342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5400" b="1" cap="small" dirty="0"/>
              <a:t>Sottrazione stelle di campo</a:t>
            </a:r>
          </a:p>
        </p:txBody>
      </p:sp>
      <p:sp>
        <p:nvSpPr>
          <p:cNvPr id="21" name="Rettangolo ad angolo ripiegato 20">
            <a:extLst>
              <a:ext uri="{FF2B5EF4-FFF2-40B4-BE49-F238E27FC236}">
                <a16:creationId xmlns:a16="http://schemas.microsoft.com/office/drawing/2014/main" id="{99493552-5206-FEA9-BD6D-0718ECD1BCF2}"/>
              </a:ext>
            </a:extLst>
          </p:cNvPr>
          <p:cNvSpPr/>
          <p:nvPr/>
        </p:nvSpPr>
        <p:spPr>
          <a:xfrm rot="10800000" flipH="1">
            <a:off x="10209983" y="6341267"/>
            <a:ext cx="1018903" cy="516733"/>
          </a:xfrm>
          <a:prstGeom prst="foldedCorner">
            <a:avLst>
              <a:gd name="adj" fmla="val 3461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Segnaposto numero diapositiva 1">
            <a:extLst>
              <a:ext uri="{FF2B5EF4-FFF2-40B4-BE49-F238E27FC236}">
                <a16:creationId xmlns:a16="http://schemas.microsoft.com/office/drawing/2014/main" id="{6D6422B3-5403-866B-8DDC-D80A96F91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85424" y="6458039"/>
            <a:ext cx="648969" cy="365125"/>
          </a:xfrm>
        </p:spPr>
        <p:txBody>
          <a:bodyPr/>
          <a:lstStyle/>
          <a:p>
            <a:pPr algn="ctr"/>
            <a:fld id="{575EC5F1-47F3-4C5E-87E6-D6F3DFC6418F}" type="slidenum">
              <a:rPr lang="it-IT" sz="2800" b="1" smtClean="0">
                <a:solidFill>
                  <a:schemeClr val="bg1"/>
                </a:solidFill>
              </a:rPr>
              <a:pPr algn="ctr"/>
              <a:t>11</a:t>
            </a:fld>
            <a:endParaRPr lang="it-IT" sz="2800" b="1" dirty="0">
              <a:solidFill>
                <a:schemeClr val="bg1"/>
              </a:solidFill>
            </a:endParaRPr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422C2506-5796-55E4-9F87-619A09F02DE3}"/>
              </a:ext>
            </a:extLst>
          </p:cNvPr>
          <p:cNvSpPr txBox="1">
            <a:spLocks/>
          </p:cNvSpPr>
          <p:nvPr/>
        </p:nvSpPr>
        <p:spPr>
          <a:xfrm>
            <a:off x="1022349" y="1928808"/>
            <a:ext cx="8153735" cy="3956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buFont typeface="Wingdings" panose="05000000000000000000" pitchFamily="2" charset="2"/>
              <a:buChar char="§"/>
            </a:pPr>
            <a:endParaRPr lang="it-IT" sz="2400" dirty="0"/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AE645061-7D61-47A9-FDE8-ECD38FA3607D}"/>
              </a:ext>
            </a:extLst>
          </p:cNvPr>
          <p:cNvSpPr txBox="1">
            <a:spLocks/>
          </p:cNvSpPr>
          <p:nvPr/>
        </p:nvSpPr>
        <p:spPr>
          <a:xfrm>
            <a:off x="818415" y="1882550"/>
            <a:ext cx="6367010" cy="41926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b="1" dirty="0"/>
              <a:t>Frame meteora vs Frame background</a:t>
            </a:r>
          </a:p>
          <a:p>
            <a:pPr marL="0" indent="0">
              <a:buNone/>
            </a:pPr>
            <a:r>
              <a:rPr lang="it-IT" sz="2400" dirty="0"/>
              <a:t>Metodologia: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sz="2400" dirty="0"/>
              <a:t>Uso </a:t>
            </a:r>
            <a:r>
              <a:rPr lang="it-IT" sz="2400" b="1" dirty="0">
                <a:solidFill>
                  <a:schemeClr val="accent4"/>
                </a:solidFill>
              </a:rPr>
              <a:t>frame offset </a:t>
            </a:r>
            <a:r>
              <a:rPr lang="it-IT" sz="2400" dirty="0"/>
              <a:t>+20 rispetto al passaggio meteora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sz="2400" b="1" dirty="0">
                <a:solidFill>
                  <a:schemeClr val="accent4"/>
                </a:solidFill>
              </a:rPr>
              <a:t>Fotometria ellittica </a:t>
            </a:r>
            <a:r>
              <a:rPr lang="it-IT" sz="2400" dirty="0"/>
              <a:t>su </a:t>
            </a:r>
            <a:r>
              <a:rPr lang="it-IT" sz="2400" b="1" dirty="0"/>
              <a:t>frame background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sz="2400" b="1" dirty="0">
                <a:solidFill>
                  <a:schemeClr val="accent4"/>
                </a:solidFill>
              </a:rPr>
              <a:t>Test significatività</a:t>
            </a:r>
            <a:r>
              <a:rPr lang="it-IT" sz="2400" dirty="0"/>
              <a:t>: </a:t>
            </a:r>
            <a:r>
              <a:rPr lang="it-IT" sz="2400" dirty="0" err="1"/>
              <a:t>Flusso_bg</a:t>
            </a:r>
            <a:r>
              <a:rPr lang="it-IT" sz="2400" dirty="0"/>
              <a:t> &gt; 3</a:t>
            </a:r>
            <a:r>
              <a:rPr lang="el-GR" sz="2400" dirty="0"/>
              <a:t>σ</a:t>
            </a:r>
            <a:endParaRPr lang="it-IT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it-IT" sz="2400" dirty="0"/>
              <a:t>Se significativo: </a:t>
            </a:r>
          </a:p>
          <a:p>
            <a:pPr marL="0" indent="0">
              <a:buNone/>
            </a:pPr>
            <a:r>
              <a:rPr lang="it-IT" sz="2400" dirty="0"/>
              <a:t>     </a:t>
            </a:r>
            <a:r>
              <a:rPr lang="it-IT" sz="2400" dirty="0" err="1"/>
              <a:t>Flusso_meteora</a:t>
            </a:r>
            <a:r>
              <a:rPr lang="it-IT" sz="2400" dirty="0"/>
              <a:t> = </a:t>
            </a:r>
            <a:r>
              <a:rPr lang="it-IT" sz="2400" dirty="0" err="1"/>
              <a:t>Flusso_totale</a:t>
            </a:r>
            <a:r>
              <a:rPr lang="it-IT" sz="2400" dirty="0"/>
              <a:t> – </a:t>
            </a:r>
            <a:r>
              <a:rPr lang="it-IT" sz="2400" dirty="0" err="1"/>
              <a:t>Flusso_bg</a:t>
            </a:r>
            <a:endParaRPr lang="it-IT" sz="2400" dirty="0"/>
          </a:p>
        </p:txBody>
      </p:sp>
      <p:pic>
        <p:nvPicPr>
          <p:cNvPr id="14" name="Elemento grafico 13" descr="Costellazione con riempimento a tinta unita">
            <a:extLst>
              <a:ext uri="{FF2B5EF4-FFF2-40B4-BE49-F238E27FC236}">
                <a16:creationId xmlns:a16="http://schemas.microsoft.com/office/drawing/2014/main" id="{F2E3D79F-0343-E407-46C4-8615151BA4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2350" y="407004"/>
            <a:ext cx="914400" cy="9144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4C3B690E-2350-6144-96D0-C32FB9F6BE47}"/>
              </a:ext>
            </a:extLst>
          </p:cNvPr>
          <p:cNvSpPr/>
          <p:nvPr/>
        </p:nvSpPr>
        <p:spPr>
          <a:xfrm>
            <a:off x="9711188" y="2668754"/>
            <a:ext cx="45719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E9F9B06E-8590-4064-60EB-AE935CCD7D88}"/>
              </a:ext>
            </a:extLst>
          </p:cNvPr>
          <p:cNvSpPr/>
          <p:nvPr/>
        </p:nvSpPr>
        <p:spPr>
          <a:xfrm>
            <a:off x="932688" y="3712464"/>
            <a:ext cx="89660" cy="7411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DBE6BAC0-0C57-592C-DB9D-9CFF554CB236}"/>
              </a:ext>
            </a:extLst>
          </p:cNvPr>
          <p:cNvSpPr/>
          <p:nvPr/>
        </p:nvSpPr>
        <p:spPr>
          <a:xfrm>
            <a:off x="932688" y="4180254"/>
            <a:ext cx="89660" cy="7411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B844CD46-44E8-35D9-47EB-5F60FFD1EEF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200" t="29940" r="9086" b="31226"/>
          <a:stretch>
            <a:fillRect/>
          </a:stretch>
        </p:blipFill>
        <p:spPr>
          <a:xfrm>
            <a:off x="7253331" y="1761360"/>
            <a:ext cx="3913412" cy="187864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03239A6-B342-8BCA-285C-25E418997366}"/>
              </a:ext>
            </a:extLst>
          </p:cNvPr>
          <p:cNvSpPr txBox="1"/>
          <p:nvPr/>
        </p:nvSpPr>
        <p:spPr>
          <a:xfrm>
            <a:off x="8219606" y="1720365"/>
            <a:ext cx="2120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Frame con meteora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E5D2EA5C-5E17-9BDC-3120-AFED9E044A4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202" t="29034" r="7618" b="29349"/>
          <a:stretch>
            <a:fillRect/>
          </a:stretch>
        </p:blipFill>
        <p:spPr>
          <a:xfrm>
            <a:off x="7253331" y="4189436"/>
            <a:ext cx="3913412" cy="1990472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6D215D4-41E8-6388-EE42-9AEACE16F6FC}"/>
              </a:ext>
            </a:extLst>
          </p:cNvPr>
          <p:cNvSpPr txBox="1"/>
          <p:nvPr/>
        </p:nvSpPr>
        <p:spPr>
          <a:xfrm>
            <a:off x="8175652" y="4230593"/>
            <a:ext cx="2276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Frame di background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1B18E821-EC73-47DF-511B-2AD7070C79BB}"/>
              </a:ext>
            </a:extLst>
          </p:cNvPr>
          <p:cNvSpPr/>
          <p:nvPr/>
        </p:nvSpPr>
        <p:spPr>
          <a:xfrm>
            <a:off x="9094377" y="2709258"/>
            <a:ext cx="185327" cy="547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55DA99F3-EAA5-7BE1-9D4D-DD64B8EFD647}"/>
              </a:ext>
            </a:extLst>
          </p:cNvPr>
          <p:cNvSpPr/>
          <p:nvPr/>
        </p:nvSpPr>
        <p:spPr>
          <a:xfrm>
            <a:off x="8833013" y="2759780"/>
            <a:ext cx="261364" cy="65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7FD8F7CE-E751-C76B-5CD2-4B7021F0F88D}"/>
              </a:ext>
            </a:extLst>
          </p:cNvPr>
          <p:cNvSpPr/>
          <p:nvPr/>
        </p:nvSpPr>
        <p:spPr>
          <a:xfrm>
            <a:off x="9220993" y="2645894"/>
            <a:ext cx="185327" cy="547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5572A65D-A91A-3011-D2D9-85A55C57F0AE}"/>
              </a:ext>
            </a:extLst>
          </p:cNvPr>
          <p:cNvSpPr/>
          <p:nvPr/>
        </p:nvSpPr>
        <p:spPr>
          <a:xfrm>
            <a:off x="8769114" y="5184672"/>
            <a:ext cx="45719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6770F768-908E-6D16-13ED-257991A01FC9}"/>
              </a:ext>
            </a:extLst>
          </p:cNvPr>
          <p:cNvSpPr txBox="1"/>
          <p:nvPr/>
        </p:nvSpPr>
        <p:spPr>
          <a:xfrm>
            <a:off x="7453438" y="3796798"/>
            <a:ext cx="35499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Meteora: M20221029_013142_USUtah_UT3_N1</a:t>
            </a:r>
          </a:p>
        </p:txBody>
      </p:sp>
    </p:spTree>
    <p:extLst>
      <p:ext uri="{BB962C8B-B14F-4D97-AF65-F5344CB8AC3E}">
        <p14:creationId xmlns:p14="http://schemas.microsoft.com/office/powerpoint/2010/main" val="3185545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8A5EA-739B-24B8-9F45-57AF3D5DC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FA12D238-FB1E-4547-A2D6-01541BD3B5A0}"/>
              </a:ext>
            </a:extLst>
          </p:cNvPr>
          <p:cNvCxnSpPr>
            <a:cxnSpLocks/>
          </p:cNvCxnSpPr>
          <p:nvPr/>
        </p:nvCxnSpPr>
        <p:spPr>
          <a:xfrm>
            <a:off x="1022350" y="1370806"/>
            <a:ext cx="10115913" cy="0"/>
          </a:xfrm>
          <a:prstGeom prst="line">
            <a:avLst/>
          </a:prstGeom>
          <a:ln w="25400">
            <a:solidFill>
              <a:schemeClr val="accent4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tangolo 9">
            <a:extLst>
              <a:ext uri="{FF2B5EF4-FFF2-40B4-BE49-F238E27FC236}">
                <a16:creationId xmlns:a16="http://schemas.microsoft.com/office/drawing/2014/main" id="{D1AD6935-2D1C-45EA-A923-F70F7D0EB2BE}"/>
              </a:ext>
            </a:extLst>
          </p:cNvPr>
          <p:cNvSpPr/>
          <p:nvPr/>
        </p:nvSpPr>
        <p:spPr>
          <a:xfrm rot="5400000">
            <a:off x="-277817" y="839379"/>
            <a:ext cx="704088" cy="1484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C01DA6AD-88EB-23DC-E843-9D9AA0E5507F}"/>
              </a:ext>
            </a:extLst>
          </p:cNvPr>
          <p:cNvSpPr txBox="1">
            <a:spLocks/>
          </p:cNvSpPr>
          <p:nvPr/>
        </p:nvSpPr>
        <p:spPr>
          <a:xfrm>
            <a:off x="1936750" y="554631"/>
            <a:ext cx="8985250" cy="9342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5400" b="1" cap="small" dirty="0"/>
              <a:t>magnitudine </a:t>
            </a:r>
          </a:p>
        </p:txBody>
      </p:sp>
      <p:sp>
        <p:nvSpPr>
          <p:cNvPr id="21" name="Rettangolo ad angolo ripiegato 20">
            <a:extLst>
              <a:ext uri="{FF2B5EF4-FFF2-40B4-BE49-F238E27FC236}">
                <a16:creationId xmlns:a16="http://schemas.microsoft.com/office/drawing/2014/main" id="{847BA0E3-80C1-30AD-0A30-763C5B237370}"/>
              </a:ext>
            </a:extLst>
          </p:cNvPr>
          <p:cNvSpPr/>
          <p:nvPr/>
        </p:nvSpPr>
        <p:spPr>
          <a:xfrm rot="10800000" flipH="1">
            <a:off x="10209983" y="6341267"/>
            <a:ext cx="1018903" cy="516733"/>
          </a:xfrm>
          <a:prstGeom prst="foldedCorner">
            <a:avLst>
              <a:gd name="adj" fmla="val 3461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Segnaposto numero diapositiva 1">
            <a:extLst>
              <a:ext uri="{FF2B5EF4-FFF2-40B4-BE49-F238E27FC236}">
                <a16:creationId xmlns:a16="http://schemas.microsoft.com/office/drawing/2014/main" id="{1A3D1110-0821-2519-435F-61ACD335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85424" y="6458039"/>
            <a:ext cx="648969" cy="365125"/>
          </a:xfrm>
        </p:spPr>
        <p:txBody>
          <a:bodyPr/>
          <a:lstStyle/>
          <a:p>
            <a:pPr algn="ctr"/>
            <a:fld id="{575EC5F1-47F3-4C5E-87E6-D6F3DFC6418F}" type="slidenum">
              <a:rPr lang="it-IT" sz="2800" b="1" smtClean="0">
                <a:solidFill>
                  <a:schemeClr val="bg1"/>
                </a:solidFill>
              </a:rPr>
              <a:pPr algn="ctr"/>
              <a:t>12</a:t>
            </a:fld>
            <a:endParaRPr lang="it-IT" sz="2800" b="1" dirty="0">
              <a:solidFill>
                <a:schemeClr val="bg1"/>
              </a:solidFill>
            </a:endParaRPr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9A4274C7-022E-D4D9-5DA5-44267D253F0E}"/>
              </a:ext>
            </a:extLst>
          </p:cNvPr>
          <p:cNvSpPr txBox="1">
            <a:spLocks/>
          </p:cNvSpPr>
          <p:nvPr/>
        </p:nvSpPr>
        <p:spPr>
          <a:xfrm>
            <a:off x="1022349" y="1928808"/>
            <a:ext cx="8153735" cy="3956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buFont typeface="Wingdings" panose="05000000000000000000" pitchFamily="2" charset="2"/>
              <a:buChar char="§"/>
            </a:pPr>
            <a:endParaRPr lang="it-IT" sz="2400" dirty="0"/>
          </a:p>
        </p:txBody>
      </p:sp>
      <p:pic>
        <p:nvPicPr>
          <p:cNvPr id="14" name="Elemento grafico 13" descr="Costellazione con riempimento a tinta unita">
            <a:extLst>
              <a:ext uri="{FF2B5EF4-FFF2-40B4-BE49-F238E27FC236}">
                <a16:creationId xmlns:a16="http://schemas.microsoft.com/office/drawing/2014/main" id="{0F1C8EBC-A05F-176E-8F5B-05ACDD5D5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2350" y="407004"/>
            <a:ext cx="914400" cy="9144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5D2CD5D6-5E2A-0EF2-372F-5E71775998A1}"/>
              </a:ext>
            </a:extLst>
          </p:cNvPr>
          <p:cNvSpPr/>
          <p:nvPr/>
        </p:nvSpPr>
        <p:spPr>
          <a:xfrm>
            <a:off x="9711188" y="2668754"/>
            <a:ext cx="45719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24" name="Segnaposto contenuto 2">
            <a:extLst>
              <a:ext uri="{FF2B5EF4-FFF2-40B4-BE49-F238E27FC236}">
                <a16:creationId xmlns:a16="http://schemas.microsoft.com/office/drawing/2014/main" id="{59F26121-6528-3277-82AC-E890EE15E1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030275"/>
              </p:ext>
            </p:extLst>
          </p:nvPr>
        </p:nvGraphicFramePr>
        <p:xfrm>
          <a:off x="1022349" y="1818754"/>
          <a:ext cx="6913881" cy="4192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Immagine 4">
            <a:extLst>
              <a:ext uri="{FF2B5EF4-FFF2-40B4-BE49-F238E27FC236}">
                <a16:creationId xmlns:a16="http://schemas.microsoft.com/office/drawing/2014/main" id="{293F5358-DD1B-0ECD-C965-61D024D9AA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1700" y="4686415"/>
            <a:ext cx="6447186" cy="1142159"/>
          </a:xfrm>
          <a:prstGeom prst="rect">
            <a:avLst/>
          </a:prstGeom>
        </p:spPr>
      </p:pic>
      <p:pic>
        <p:nvPicPr>
          <p:cNvPr id="8" name="Elemento grafico 7" descr="Cometa contorno">
            <a:extLst>
              <a:ext uri="{FF2B5EF4-FFF2-40B4-BE49-F238E27FC236}">
                <a16:creationId xmlns:a16="http://schemas.microsoft.com/office/drawing/2014/main" id="{1545447A-1124-A8DF-8DEF-68675A3B93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841487" y="2091849"/>
            <a:ext cx="1830840" cy="183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345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A5E33-F835-020F-EECB-2912CCBD2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C10909DC-5B9C-5C47-2EE2-486611B167A3}"/>
              </a:ext>
            </a:extLst>
          </p:cNvPr>
          <p:cNvCxnSpPr>
            <a:cxnSpLocks/>
          </p:cNvCxnSpPr>
          <p:nvPr/>
        </p:nvCxnSpPr>
        <p:spPr>
          <a:xfrm>
            <a:off x="1022350" y="1370806"/>
            <a:ext cx="10115913" cy="0"/>
          </a:xfrm>
          <a:prstGeom prst="line">
            <a:avLst/>
          </a:prstGeom>
          <a:ln w="25400">
            <a:solidFill>
              <a:schemeClr val="accent4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tangolo 9">
            <a:extLst>
              <a:ext uri="{FF2B5EF4-FFF2-40B4-BE49-F238E27FC236}">
                <a16:creationId xmlns:a16="http://schemas.microsoft.com/office/drawing/2014/main" id="{31D99FF4-31E0-E1E8-FC0C-D2CDFC8BB7BC}"/>
              </a:ext>
            </a:extLst>
          </p:cNvPr>
          <p:cNvSpPr/>
          <p:nvPr/>
        </p:nvSpPr>
        <p:spPr>
          <a:xfrm rot="5400000">
            <a:off x="-277817" y="839379"/>
            <a:ext cx="704088" cy="1484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BB061E32-7DAA-1E8C-A7C7-C4C55A8A2CAE}"/>
              </a:ext>
            </a:extLst>
          </p:cNvPr>
          <p:cNvSpPr txBox="1">
            <a:spLocks/>
          </p:cNvSpPr>
          <p:nvPr/>
        </p:nvSpPr>
        <p:spPr>
          <a:xfrm>
            <a:off x="1936750" y="554631"/>
            <a:ext cx="8985250" cy="9342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5400" b="1" cap="small" dirty="0"/>
              <a:t>Curva di luce </a:t>
            </a:r>
          </a:p>
        </p:txBody>
      </p:sp>
      <p:sp>
        <p:nvSpPr>
          <p:cNvPr id="21" name="Rettangolo ad angolo ripiegato 20">
            <a:extLst>
              <a:ext uri="{FF2B5EF4-FFF2-40B4-BE49-F238E27FC236}">
                <a16:creationId xmlns:a16="http://schemas.microsoft.com/office/drawing/2014/main" id="{21403F41-5422-06DA-C06F-74B2AA5BCE3A}"/>
              </a:ext>
            </a:extLst>
          </p:cNvPr>
          <p:cNvSpPr/>
          <p:nvPr/>
        </p:nvSpPr>
        <p:spPr>
          <a:xfrm rot="10800000" flipH="1">
            <a:off x="10209983" y="6341267"/>
            <a:ext cx="1018903" cy="516733"/>
          </a:xfrm>
          <a:prstGeom prst="foldedCorner">
            <a:avLst>
              <a:gd name="adj" fmla="val 3461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Segnaposto numero diapositiva 1">
            <a:extLst>
              <a:ext uri="{FF2B5EF4-FFF2-40B4-BE49-F238E27FC236}">
                <a16:creationId xmlns:a16="http://schemas.microsoft.com/office/drawing/2014/main" id="{FD499A71-03C4-1DA9-AEF3-B87406BD6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85424" y="6458039"/>
            <a:ext cx="648969" cy="365125"/>
          </a:xfrm>
        </p:spPr>
        <p:txBody>
          <a:bodyPr/>
          <a:lstStyle/>
          <a:p>
            <a:pPr algn="ctr"/>
            <a:fld id="{575EC5F1-47F3-4C5E-87E6-D6F3DFC6418F}" type="slidenum">
              <a:rPr lang="it-IT" sz="2800" b="1" smtClean="0">
                <a:solidFill>
                  <a:schemeClr val="bg1"/>
                </a:solidFill>
              </a:rPr>
              <a:pPr algn="ctr"/>
              <a:t>13</a:t>
            </a:fld>
            <a:endParaRPr lang="it-IT" sz="2800" b="1" dirty="0">
              <a:solidFill>
                <a:schemeClr val="bg1"/>
              </a:solidFill>
            </a:endParaRPr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311C88FC-5913-2A09-437E-AA60361A8574}"/>
              </a:ext>
            </a:extLst>
          </p:cNvPr>
          <p:cNvSpPr txBox="1">
            <a:spLocks/>
          </p:cNvSpPr>
          <p:nvPr/>
        </p:nvSpPr>
        <p:spPr>
          <a:xfrm>
            <a:off x="1022349" y="1928808"/>
            <a:ext cx="8153735" cy="3956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buFont typeface="Wingdings" panose="05000000000000000000" pitchFamily="2" charset="2"/>
              <a:buChar char="§"/>
            </a:pPr>
            <a:endParaRPr lang="it-IT" sz="2400" dirty="0"/>
          </a:p>
        </p:txBody>
      </p:sp>
      <p:pic>
        <p:nvPicPr>
          <p:cNvPr id="14" name="Elemento grafico 13" descr="Costellazione con riempimento a tinta unita">
            <a:extLst>
              <a:ext uri="{FF2B5EF4-FFF2-40B4-BE49-F238E27FC236}">
                <a16:creationId xmlns:a16="http://schemas.microsoft.com/office/drawing/2014/main" id="{0526EBDE-D799-9421-8424-093F1BB98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2350" y="407004"/>
            <a:ext cx="914400" cy="9144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99827877-10EB-FC99-F747-48BF8B7D0E57}"/>
              </a:ext>
            </a:extLst>
          </p:cNvPr>
          <p:cNvSpPr/>
          <p:nvPr/>
        </p:nvSpPr>
        <p:spPr>
          <a:xfrm>
            <a:off x="9711188" y="2668754"/>
            <a:ext cx="45719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A8F1515-667B-E808-BBF0-C0D9CB817F6D}"/>
              </a:ext>
            </a:extLst>
          </p:cNvPr>
          <p:cNvSpPr txBox="1"/>
          <p:nvPr/>
        </p:nvSpPr>
        <p:spPr>
          <a:xfrm>
            <a:off x="8010592" y="1663115"/>
            <a:ext cx="2911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Meteora:M20221101_044807_USUtah_UT2_N5.avi 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2" name="Segnaposto contenuto 6">
            <a:extLst>
              <a:ext uri="{FF2B5EF4-FFF2-40B4-BE49-F238E27FC236}">
                <a16:creationId xmlns:a16="http://schemas.microsoft.com/office/drawing/2014/main" id="{2321F762-1B52-1077-C500-53A4FB9105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22349" y="1636500"/>
            <a:ext cx="6682833" cy="504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838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9CBCE-9F13-B291-94BB-7518AA947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lemento grafico 11" descr="Atomo con riempimento a tinta unita">
            <a:extLst>
              <a:ext uri="{FF2B5EF4-FFF2-40B4-BE49-F238E27FC236}">
                <a16:creationId xmlns:a16="http://schemas.microsoft.com/office/drawing/2014/main" id="{11DDC810-7140-2FDB-18F0-61EB99C21C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3737" y="456406"/>
            <a:ext cx="914400" cy="914400"/>
          </a:xfrm>
          <a:prstGeom prst="rect">
            <a:avLst/>
          </a:prstGeom>
        </p:spPr>
      </p:pic>
      <p:sp>
        <p:nvSpPr>
          <p:cNvPr id="13" name="Rettangolo ad angolo ripiegato 12">
            <a:extLst>
              <a:ext uri="{FF2B5EF4-FFF2-40B4-BE49-F238E27FC236}">
                <a16:creationId xmlns:a16="http://schemas.microsoft.com/office/drawing/2014/main" id="{AB71DADC-85A7-EB42-E29E-3B325FDA8DF7}"/>
              </a:ext>
            </a:extLst>
          </p:cNvPr>
          <p:cNvSpPr/>
          <p:nvPr/>
        </p:nvSpPr>
        <p:spPr>
          <a:xfrm rot="10800000" flipH="1">
            <a:off x="10209983" y="6341267"/>
            <a:ext cx="1018903" cy="516733"/>
          </a:xfrm>
          <a:prstGeom prst="foldedCorner">
            <a:avLst>
              <a:gd name="adj" fmla="val 34615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9B3FEF2-8A6C-10FE-3339-0A78AF694C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2350" y="1815781"/>
            <a:ext cx="7800475" cy="452548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it-IT" sz="2400" b="1" dirty="0"/>
              <a:t>Witten (1984)</a:t>
            </a:r>
            <a:r>
              <a:rPr lang="it-IT" sz="2400" dirty="0"/>
              <a:t>: la </a:t>
            </a:r>
            <a:r>
              <a:rPr lang="it-IT" sz="2400" b="1" dirty="0">
                <a:solidFill>
                  <a:schemeClr val="accent4"/>
                </a:solidFill>
              </a:rPr>
              <a:t>strange quark </a:t>
            </a:r>
            <a:r>
              <a:rPr lang="it-IT" sz="2400" b="1" dirty="0" err="1">
                <a:solidFill>
                  <a:schemeClr val="accent4"/>
                </a:solidFill>
              </a:rPr>
              <a:t>matter</a:t>
            </a:r>
            <a:r>
              <a:rPr lang="it-IT" sz="2400" b="1" dirty="0">
                <a:solidFill>
                  <a:schemeClr val="accent4"/>
                </a:solidFill>
              </a:rPr>
              <a:t> </a:t>
            </a:r>
            <a:r>
              <a:rPr lang="it-IT" sz="2400" dirty="0"/>
              <a:t>(SQM, composta da quark u, d, e s) potrebbe essere più stabile della materia ordinaria.</a:t>
            </a:r>
            <a:endParaRPr lang="it-IT" sz="2400" u="sng" dirty="0"/>
          </a:p>
          <a:p>
            <a:pPr>
              <a:buFont typeface="Wingdings" panose="05000000000000000000" pitchFamily="2" charset="2"/>
              <a:buChar char="§"/>
            </a:pPr>
            <a:r>
              <a:rPr lang="it-IT" sz="2400" b="1" dirty="0"/>
              <a:t>De </a:t>
            </a:r>
            <a:r>
              <a:rPr lang="it-IT" sz="2400" b="1" dirty="0" err="1"/>
              <a:t>Rújula</a:t>
            </a:r>
            <a:r>
              <a:rPr lang="it-IT" sz="2400" b="1" dirty="0"/>
              <a:t> e </a:t>
            </a:r>
            <a:r>
              <a:rPr lang="it-IT" sz="2400" b="1" dirty="0" err="1"/>
              <a:t>Glashow</a:t>
            </a:r>
            <a:r>
              <a:rPr lang="it-IT" sz="2400" b="1" dirty="0"/>
              <a:t> (1984)</a:t>
            </a:r>
            <a:r>
              <a:rPr lang="it-IT" sz="2400" dirty="0"/>
              <a:t>: descrizione teorica dell'interazione con l'atmosfera terrestre di tali oggetti compatti, chiamati </a:t>
            </a:r>
            <a:r>
              <a:rPr lang="it-IT" sz="2400" b="1" dirty="0" err="1">
                <a:solidFill>
                  <a:schemeClr val="accent4"/>
                </a:solidFill>
              </a:rPr>
              <a:t>nucleariti</a:t>
            </a:r>
            <a:r>
              <a:rPr lang="it-IT" sz="2400" b="1" dirty="0">
                <a:solidFill>
                  <a:schemeClr val="accent4"/>
                </a:solidFill>
              </a:rPr>
              <a:t>.</a:t>
            </a:r>
            <a:endParaRPr lang="en-US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it-IT" sz="2400" dirty="0"/>
              <a:t>Questo ha portato a un'ampia classe di candidati ipotetici di materia oscura chiamati </a:t>
            </a:r>
            <a:r>
              <a:rPr lang="it-IT" sz="2400" b="1" dirty="0" err="1">
                <a:solidFill>
                  <a:schemeClr val="accent4"/>
                </a:solidFill>
              </a:rPr>
              <a:t>macros</a:t>
            </a:r>
            <a:r>
              <a:rPr lang="it-IT" sz="2400" b="1" dirty="0">
                <a:solidFill>
                  <a:schemeClr val="accent4"/>
                </a:solidFill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sz="2400" dirty="0"/>
              <a:t>I </a:t>
            </a:r>
            <a:r>
              <a:rPr lang="it-IT" sz="2400" dirty="0" err="1"/>
              <a:t>macros</a:t>
            </a:r>
            <a:r>
              <a:rPr lang="it-IT" sz="2400" dirty="0"/>
              <a:t> che interagiscono con l'atmosfera terrestre dovrebbero generare </a:t>
            </a:r>
            <a:r>
              <a:rPr lang="it-IT" sz="2400" b="1" dirty="0">
                <a:solidFill>
                  <a:schemeClr val="accent4"/>
                </a:solidFill>
              </a:rPr>
              <a:t>eventi simili a meteore</a:t>
            </a:r>
            <a:r>
              <a:rPr lang="it-IT" sz="2400" dirty="0"/>
              <a:t>, ma muovendosi a </a:t>
            </a:r>
            <a:r>
              <a:rPr lang="it-IT" sz="2400" b="1" dirty="0">
                <a:solidFill>
                  <a:schemeClr val="accent4"/>
                </a:solidFill>
              </a:rPr>
              <a:t>velocità molto maggiori</a:t>
            </a:r>
            <a:r>
              <a:rPr lang="it-IT" sz="2400" dirty="0">
                <a:solidFill>
                  <a:schemeClr val="accent4"/>
                </a:solidFill>
              </a:rPr>
              <a:t> </a:t>
            </a:r>
            <a:r>
              <a:rPr lang="it-IT" sz="2400" dirty="0"/>
              <a:t>(𝑣 ~ 250 km s⁻¹).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CC3B215-3346-2D24-8BC6-5E50728AD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85424" y="6458039"/>
            <a:ext cx="648969" cy="365125"/>
          </a:xfrm>
        </p:spPr>
        <p:txBody>
          <a:bodyPr/>
          <a:lstStyle/>
          <a:p>
            <a:pPr algn="ctr"/>
            <a:fld id="{575EC5F1-47F3-4C5E-87E6-D6F3DFC6418F}" type="slidenum">
              <a:rPr lang="it-IT" sz="2800" b="1" smtClean="0">
                <a:solidFill>
                  <a:schemeClr val="bg1"/>
                </a:solidFill>
              </a:rPr>
              <a:pPr algn="ctr"/>
              <a:t>14</a:t>
            </a:fld>
            <a:endParaRPr lang="it-IT" sz="2800" b="1" dirty="0">
              <a:solidFill>
                <a:schemeClr val="bg1"/>
              </a:solidFill>
            </a:endParaRP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FB865769-1DB7-E4E0-16D4-9F0D621D8F25}"/>
              </a:ext>
            </a:extLst>
          </p:cNvPr>
          <p:cNvCxnSpPr>
            <a:cxnSpLocks/>
          </p:cNvCxnSpPr>
          <p:nvPr/>
        </p:nvCxnSpPr>
        <p:spPr>
          <a:xfrm>
            <a:off x="1022350" y="1370806"/>
            <a:ext cx="10115913" cy="0"/>
          </a:xfrm>
          <a:prstGeom prst="line">
            <a:avLst/>
          </a:prstGeom>
          <a:ln w="25400">
            <a:solidFill>
              <a:schemeClr val="accent4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tangolo 9">
            <a:extLst>
              <a:ext uri="{FF2B5EF4-FFF2-40B4-BE49-F238E27FC236}">
                <a16:creationId xmlns:a16="http://schemas.microsoft.com/office/drawing/2014/main" id="{3132FC9B-1409-68CF-729A-C81E379C4696}"/>
              </a:ext>
            </a:extLst>
          </p:cNvPr>
          <p:cNvSpPr/>
          <p:nvPr/>
        </p:nvSpPr>
        <p:spPr>
          <a:xfrm rot="5400000">
            <a:off x="-277817" y="839379"/>
            <a:ext cx="704088" cy="148454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3812FBD6-2735-68B7-9512-435DE0BBD0EA}"/>
              </a:ext>
            </a:extLst>
          </p:cNvPr>
          <p:cNvSpPr txBox="1">
            <a:spLocks/>
          </p:cNvSpPr>
          <p:nvPr/>
        </p:nvSpPr>
        <p:spPr>
          <a:xfrm>
            <a:off x="2019300" y="538956"/>
            <a:ext cx="8985250" cy="9342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5400" b="1" cap="small" dirty="0" err="1"/>
              <a:t>Nucleariti</a:t>
            </a:r>
            <a:r>
              <a:rPr lang="it-IT" sz="5400" b="1" cap="small" dirty="0"/>
              <a:t> &amp; </a:t>
            </a:r>
            <a:r>
              <a:rPr lang="it-IT" sz="5400" b="1" cap="small" dirty="0" err="1"/>
              <a:t>Macros</a:t>
            </a:r>
            <a:endParaRPr lang="it-IT" sz="5400" b="1" cap="small" dirty="0"/>
          </a:p>
        </p:txBody>
      </p:sp>
      <p:pic>
        <p:nvPicPr>
          <p:cNvPr id="16" name="Picture 2" descr="Nuclearites">
            <a:extLst>
              <a:ext uri="{FF2B5EF4-FFF2-40B4-BE49-F238E27FC236}">
                <a16:creationId xmlns:a16="http://schemas.microsoft.com/office/drawing/2014/main" id="{335FA0DF-667E-16A9-739D-BEA432FF17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5" r="80204" b="30134"/>
          <a:stretch/>
        </p:blipFill>
        <p:spPr bwMode="auto">
          <a:xfrm>
            <a:off x="9045444" y="2202657"/>
            <a:ext cx="2092819" cy="201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Nuclearites">
            <a:extLst>
              <a:ext uri="{FF2B5EF4-FFF2-40B4-BE49-F238E27FC236}">
                <a16:creationId xmlns:a16="http://schemas.microsoft.com/office/drawing/2014/main" id="{093C75FD-C43C-6449-7C39-54CE0D1C17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" t="69999" r="80204" b="17081"/>
          <a:stretch/>
        </p:blipFill>
        <p:spPr bwMode="auto">
          <a:xfrm>
            <a:off x="9196932" y="4547311"/>
            <a:ext cx="1789842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542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Elemento grafico 35" descr="Libro di giochi con riempimento a tinta unita">
            <a:extLst>
              <a:ext uri="{FF2B5EF4-FFF2-40B4-BE49-F238E27FC236}">
                <a16:creationId xmlns:a16="http://schemas.microsoft.com/office/drawing/2014/main" id="{FE3FABDB-F4E9-40E7-8CCA-8F74E2E567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2349" y="456406"/>
            <a:ext cx="914400" cy="914400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E02E0604-2089-480B-A7D1-96EC64CBFA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" t="4540" r="2469"/>
          <a:stretch/>
        </p:blipFill>
        <p:spPr>
          <a:xfrm>
            <a:off x="3844471" y="3714657"/>
            <a:ext cx="7241086" cy="2729001"/>
          </a:xfrm>
          <a:prstGeom prst="rect">
            <a:avLst/>
          </a:prstGeom>
        </p:spPr>
      </p:pic>
      <p:sp>
        <p:nvSpPr>
          <p:cNvPr id="13" name="Rettangolo ad angolo ripiegato 12">
            <a:extLst>
              <a:ext uri="{FF2B5EF4-FFF2-40B4-BE49-F238E27FC236}">
                <a16:creationId xmlns:a16="http://schemas.microsoft.com/office/drawing/2014/main" id="{8A206D26-B7FC-4CCC-BAC5-B97A16555711}"/>
              </a:ext>
            </a:extLst>
          </p:cNvPr>
          <p:cNvSpPr/>
          <p:nvPr/>
        </p:nvSpPr>
        <p:spPr>
          <a:xfrm rot="10800000" flipH="1">
            <a:off x="10209983" y="6341267"/>
            <a:ext cx="1018903" cy="516733"/>
          </a:xfrm>
          <a:prstGeom prst="foldedCorner">
            <a:avLst>
              <a:gd name="adj" fmla="val 3461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CAB5E4B-5F9E-488A-9823-FB9E8E07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85424" y="6458039"/>
            <a:ext cx="648969" cy="365125"/>
          </a:xfrm>
        </p:spPr>
        <p:txBody>
          <a:bodyPr/>
          <a:lstStyle/>
          <a:p>
            <a:pPr algn="ctr"/>
            <a:fld id="{575EC5F1-47F3-4C5E-87E6-D6F3DFC6418F}" type="slidenum">
              <a:rPr lang="it-IT" sz="2800" b="1" smtClean="0">
                <a:solidFill>
                  <a:schemeClr val="bg1"/>
                </a:solidFill>
              </a:rPr>
              <a:pPr algn="ctr"/>
              <a:t>15</a:t>
            </a:fld>
            <a:endParaRPr lang="it-IT" sz="2800" b="1" dirty="0">
              <a:solidFill>
                <a:schemeClr val="bg1"/>
              </a:solidFill>
            </a:endParaRP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00616890-9982-4BA3-ABBC-23EAF1E90BC7}"/>
              </a:ext>
            </a:extLst>
          </p:cNvPr>
          <p:cNvCxnSpPr>
            <a:cxnSpLocks/>
          </p:cNvCxnSpPr>
          <p:nvPr/>
        </p:nvCxnSpPr>
        <p:spPr>
          <a:xfrm>
            <a:off x="1022350" y="1370806"/>
            <a:ext cx="10115913" cy="0"/>
          </a:xfrm>
          <a:prstGeom prst="line">
            <a:avLst/>
          </a:prstGeom>
          <a:ln w="25400">
            <a:solidFill>
              <a:schemeClr val="accent4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tangolo 9">
            <a:extLst>
              <a:ext uri="{FF2B5EF4-FFF2-40B4-BE49-F238E27FC236}">
                <a16:creationId xmlns:a16="http://schemas.microsoft.com/office/drawing/2014/main" id="{8885613E-4197-460C-A17C-11A1EFA48EBE}"/>
              </a:ext>
            </a:extLst>
          </p:cNvPr>
          <p:cNvSpPr/>
          <p:nvPr/>
        </p:nvSpPr>
        <p:spPr>
          <a:xfrm rot="5400000">
            <a:off x="-277817" y="839379"/>
            <a:ext cx="704088" cy="1484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A71DD69C-B97B-4AC3-B777-68E3DE0E2804}"/>
              </a:ext>
            </a:extLst>
          </p:cNvPr>
          <p:cNvSpPr txBox="1">
            <a:spLocks/>
          </p:cNvSpPr>
          <p:nvPr/>
        </p:nvSpPr>
        <p:spPr>
          <a:xfrm>
            <a:off x="2019300" y="538956"/>
            <a:ext cx="8985250" cy="9342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5400" b="1" cap="small" dirty="0"/>
              <a:t>Meteore vs </a:t>
            </a:r>
            <a:r>
              <a:rPr lang="it-IT" sz="5400" b="1" cap="small" dirty="0" err="1"/>
              <a:t>Nucleariti</a:t>
            </a:r>
            <a:endParaRPr lang="it-IT" sz="5400" b="1" cap="small" dirty="0"/>
          </a:p>
        </p:txBody>
      </p:sp>
      <p:graphicFrame>
        <p:nvGraphicFramePr>
          <p:cNvPr id="6" name="Tabella 6">
            <a:extLst>
              <a:ext uri="{FF2B5EF4-FFF2-40B4-BE49-F238E27FC236}">
                <a16:creationId xmlns:a16="http://schemas.microsoft.com/office/drawing/2014/main" id="{C0EAE499-407A-4330-9951-B9A2C8A103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803176"/>
              </p:ext>
            </p:extLst>
          </p:nvPr>
        </p:nvGraphicFramePr>
        <p:xfrm>
          <a:off x="2865120" y="1512427"/>
          <a:ext cx="8556860" cy="21031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67840">
                  <a:extLst>
                    <a:ext uri="{9D8B030D-6E8A-4147-A177-3AD203B41FA5}">
                      <a16:colId xmlns:a16="http://schemas.microsoft.com/office/drawing/2014/main" val="854410068"/>
                    </a:ext>
                  </a:extLst>
                </a:gridCol>
                <a:gridCol w="2981145">
                  <a:extLst>
                    <a:ext uri="{9D8B030D-6E8A-4147-A177-3AD203B41FA5}">
                      <a16:colId xmlns:a16="http://schemas.microsoft.com/office/drawing/2014/main" val="1123943531"/>
                    </a:ext>
                  </a:extLst>
                </a:gridCol>
                <a:gridCol w="3807875">
                  <a:extLst>
                    <a:ext uri="{9D8B030D-6E8A-4147-A177-3AD203B41FA5}">
                      <a16:colId xmlns:a16="http://schemas.microsoft.com/office/drawing/2014/main" val="6739144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it-IT" sz="28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dirty="0"/>
                        <a:t>Meteore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dirty="0" err="1"/>
                        <a:t>Nucleariti</a:t>
                      </a:r>
                      <a:endParaRPr lang="it-IT" sz="28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085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000" b="1" baseline="0" dirty="0"/>
                        <a:t>Velocità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Da 11 a 72 km s</a:t>
                      </a:r>
                      <a:r>
                        <a:rPr lang="it-IT" sz="2000" baseline="30000" dirty="0"/>
                        <a:t>-1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~ </a:t>
                      </a:r>
                      <a:r>
                        <a:rPr lang="it-IT" sz="2000" dirty="0"/>
                        <a:t>250 km s</a:t>
                      </a:r>
                      <a:r>
                        <a:rPr lang="it-IT" sz="2000" baseline="30000" dirty="0"/>
                        <a:t>-1</a:t>
                      </a:r>
                      <a:r>
                        <a:rPr lang="it-IT" sz="2000" dirty="0"/>
                        <a:t> (fino a 550 km s</a:t>
                      </a:r>
                      <a:r>
                        <a:rPr lang="it-IT" sz="2000" baseline="30000" dirty="0"/>
                        <a:t>-1</a:t>
                      </a:r>
                      <a:r>
                        <a:rPr lang="it-IT" sz="2000" baseline="0" dirty="0"/>
                        <a:t>)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6578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/>
                        <a:t>Altitudine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70 – 130 km 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&lt; 30 km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80771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/>
                        <a:t>Direzione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Verso il basso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Posso muoversi verso l’alto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8119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/>
                        <a:t>Curva di luce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Varia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Piatta (costante)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871605"/>
                  </a:ext>
                </a:extLst>
              </a:tr>
            </a:tbl>
          </a:graphicData>
        </a:graphic>
      </p:graphicFrame>
      <p:pic>
        <p:nvPicPr>
          <p:cNvPr id="12" name="Immagine 11">
            <a:extLst>
              <a:ext uri="{FF2B5EF4-FFF2-40B4-BE49-F238E27FC236}">
                <a16:creationId xmlns:a16="http://schemas.microsoft.com/office/drawing/2014/main" id="{E5A71A35-A841-419B-BAF6-D7BB0E052B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494" r="15974" b="16220"/>
          <a:stretch/>
        </p:blipFill>
        <p:spPr>
          <a:xfrm>
            <a:off x="501455" y="3714658"/>
            <a:ext cx="3035690" cy="2712914"/>
          </a:xfrm>
          <a:prstGeom prst="rect">
            <a:avLst/>
          </a:prstGeom>
        </p:spPr>
      </p:pic>
      <p:cxnSp>
        <p:nvCxnSpPr>
          <p:cNvPr id="17" name="Connettore a gomito 16">
            <a:extLst>
              <a:ext uri="{FF2B5EF4-FFF2-40B4-BE49-F238E27FC236}">
                <a16:creationId xmlns:a16="http://schemas.microsoft.com/office/drawing/2014/main" id="{953DEB15-CF8D-4B5C-9A93-33704B6017EC}"/>
              </a:ext>
            </a:extLst>
          </p:cNvPr>
          <p:cNvCxnSpPr>
            <a:cxnSpLocks/>
          </p:cNvCxnSpPr>
          <p:nvPr/>
        </p:nvCxnSpPr>
        <p:spPr>
          <a:xfrm rot="5400000">
            <a:off x="2058564" y="3423350"/>
            <a:ext cx="825713" cy="787398"/>
          </a:xfrm>
          <a:prstGeom prst="bentConnector3">
            <a:avLst>
              <a:gd name="adj1" fmla="val 2320"/>
            </a:avLst>
          </a:prstGeom>
          <a:ln w="31750">
            <a:solidFill>
              <a:schemeClr val="accent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1B77C086-5DB8-0E6F-E9B4-A4A2BA4BC5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020" y="1523516"/>
            <a:ext cx="2044641" cy="184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071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ad angolo ripiegato 12">
            <a:extLst>
              <a:ext uri="{FF2B5EF4-FFF2-40B4-BE49-F238E27FC236}">
                <a16:creationId xmlns:a16="http://schemas.microsoft.com/office/drawing/2014/main" id="{8A206D26-B7FC-4CCC-BAC5-B97A16555711}"/>
              </a:ext>
            </a:extLst>
          </p:cNvPr>
          <p:cNvSpPr/>
          <p:nvPr/>
        </p:nvSpPr>
        <p:spPr>
          <a:xfrm rot="10800000" flipH="1">
            <a:off x="10209983" y="6341267"/>
            <a:ext cx="1018903" cy="516733"/>
          </a:xfrm>
          <a:prstGeom prst="foldedCorner">
            <a:avLst>
              <a:gd name="adj" fmla="val 34615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119E8E1-595B-4BB5-B5FC-90F95B737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2350" y="1815781"/>
            <a:ext cx="10633356" cy="452548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sz="2400" b="1" dirty="0"/>
              <a:t>1. Adattamento pipeline PRISMA per dati DIMS</a:t>
            </a:r>
            <a:endParaRPr lang="it-IT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it-IT" sz="2400" dirty="0"/>
              <a:t>Triangolazione eventi multi-stazione e ricostruzione traiettorie 3D atmosferiche</a:t>
            </a:r>
          </a:p>
          <a:p>
            <a:pPr marL="0" indent="0">
              <a:buNone/>
            </a:pPr>
            <a:r>
              <a:rPr lang="it-IT" sz="2400" b="1" dirty="0"/>
              <a:t>2. Analisi dinamica completa</a:t>
            </a:r>
            <a:endParaRPr lang="it-IT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it-IT" sz="2400" dirty="0"/>
              <a:t>Velocità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sz="2400" dirty="0"/>
              <a:t>Accelerazione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sz="2400" dirty="0"/>
              <a:t>Profilo altitudine in funzione del tempo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sz="2400" dirty="0"/>
              <a:t>Magnitudine assoluta</a:t>
            </a:r>
          </a:p>
          <a:p>
            <a:pPr marL="0" indent="0">
              <a:buNone/>
            </a:pPr>
            <a:r>
              <a:rPr lang="it-IT" sz="2400" b="1" dirty="0"/>
              <a:t>3. Parametri fisici meteoroidi</a:t>
            </a:r>
            <a:endParaRPr lang="it-IT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it-IT" sz="2400" dirty="0"/>
              <a:t>Stima massa iniziale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sz="2400" dirty="0"/>
              <a:t>Coefficiente di ablazione σ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sz="2400" dirty="0"/>
              <a:t>Densità meteoroide</a:t>
            </a:r>
          </a:p>
          <a:p>
            <a:pPr marL="0" indent="0">
              <a:buNone/>
            </a:pPr>
            <a:r>
              <a:rPr lang="it-IT" sz="2400" b="1" dirty="0"/>
              <a:t>4. Ricostruzione orbite </a:t>
            </a:r>
            <a:r>
              <a:rPr lang="it-IT" sz="2400" b="1" dirty="0" err="1"/>
              <a:t>preatmosferiche</a:t>
            </a:r>
            <a:endParaRPr lang="it-IT" sz="2400" dirty="0"/>
          </a:p>
          <a:p>
            <a:pPr>
              <a:buFont typeface="Wingdings" panose="05000000000000000000" pitchFamily="2" charset="2"/>
              <a:buChar char="§"/>
            </a:pPr>
            <a:endParaRPr lang="it-IT" sz="2400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CAB5E4B-5F9E-488A-9823-FB9E8E07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85424" y="6458039"/>
            <a:ext cx="648969" cy="365125"/>
          </a:xfrm>
        </p:spPr>
        <p:txBody>
          <a:bodyPr/>
          <a:lstStyle/>
          <a:p>
            <a:pPr algn="ctr"/>
            <a:fld id="{575EC5F1-47F3-4C5E-87E6-D6F3DFC6418F}" type="slidenum">
              <a:rPr lang="it-IT" sz="2800" b="1" smtClean="0">
                <a:solidFill>
                  <a:schemeClr val="bg1"/>
                </a:solidFill>
              </a:rPr>
              <a:pPr algn="ctr"/>
              <a:t>16</a:t>
            </a:fld>
            <a:endParaRPr lang="it-IT" sz="2800" b="1" dirty="0">
              <a:solidFill>
                <a:schemeClr val="bg1"/>
              </a:solidFill>
            </a:endParaRP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00616890-9982-4BA3-ABBC-23EAF1E90BC7}"/>
              </a:ext>
            </a:extLst>
          </p:cNvPr>
          <p:cNvCxnSpPr>
            <a:cxnSpLocks/>
          </p:cNvCxnSpPr>
          <p:nvPr/>
        </p:nvCxnSpPr>
        <p:spPr>
          <a:xfrm>
            <a:off x="1022350" y="1370806"/>
            <a:ext cx="10115913" cy="0"/>
          </a:xfrm>
          <a:prstGeom prst="line">
            <a:avLst/>
          </a:prstGeom>
          <a:ln w="25400">
            <a:solidFill>
              <a:schemeClr val="accent4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tangolo 9">
            <a:extLst>
              <a:ext uri="{FF2B5EF4-FFF2-40B4-BE49-F238E27FC236}">
                <a16:creationId xmlns:a16="http://schemas.microsoft.com/office/drawing/2014/main" id="{8885613E-4197-460C-A17C-11A1EFA48EBE}"/>
              </a:ext>
            </a:extLst>
          </p:cNvPr>
          <p:cNvSpPr/>
          <p:nvPr/>
        </p:nvSpPr>
        <p:spPr>
          <a:xfrm rot="5400000">
            <a:off x="-277817" y="839379"/>
            <a:ext cx="704088" cy="148454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A71DD69C-B97B-4AC3-B777-68E3DE0E2804}"/>
              </a:ext>
            </a:extLst>
          </p:cNvPr>
          <p:cNvSpPr txBox="1">
            <a:spLocks/>
          </p:cNvSpPr>
          <p:nvPr/>
        </p:nvSpPr>
        <p:spPr>
          <a:xfrm>
            <a:off x="2019300" y="538956"/>
            <a:ext cx="8985250" cy="9342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5400" b="1" cap="small" dirty="0"/>
              <a:t>Sviluppi futuri</a:t>
            </a:r>
          </a:p>
        </p:txBody>
      </p:sp>
      <p:pic>
        <p:nvPicPr>
          <p:cNvPr id="5" name="Elemento grafico 4" descr="Futuro con riempimento a tinta unita">
            <a:extLst>
              <a:ext uri="{FF2B5EF4-FFF2-40B4-BE49-F238E27FC236}">
                <a16:creationId xmlns:a16="http://schemas.microsoft.com/office/drawing/2014/main" id="{14DBC46C-3626-BECF-C585-819B5D12A8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1187" y="45640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164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19E73-D22E-CE44-53DC-CA351814D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ad angolo ripiegato 12">
            <a:extLst>
              <a:ext uri="{FF2B5EF4-FFF2-40B4-BE49-F238E27FC236}">
                <a16:creationId xmlns:a16="http://schemas.microsoft.com/office/drawing/2014/main" id="{032CF255-438F-3C3C-0F5A-BAD244046F44}"/>
              </a:ext>
            </a:extLst>
          </p:cNvPr>
          <p:cNvSpPr/>
          <p:nvPr/>
        </p:nvSpPr>
        <p:spPr>
          <a:xfrm rot="10800000" flipH="1">
            <a:off x="10209983" y="6341267"/>
            <a:ext cx="1018903" cy="516733"/>
          </a:xfrm>
          <a:prstGeom prst="foldedCorner">
            <a:avLst>
              <a:gd name="adj" fmla="val 34615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5D1DCA3-DACB-DAA3-E8A8-93DB9A81A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2349" y="1589970"/>
            <a:ext cx="10442063" cy="4751297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it-IT" sz="2400" dirty="0"/>
              <a:t> </a:t>
            </a:r>
            <a:r>
              <a:rPr lang="it-IT" sz="2400" dirty="0">
                <a:solidFill>
                  <a:schemeClr val="accent4"/>
                </a:solidFill>
              </a:rPr>
              <a:t>DIMS: </a:t>
            </a:r>
            <a:r>
              <a:rPr lang="it-IT" sz="2400" dirty="0"/>
              <a:t>esperimento per ricerca materia oscura macroscopica e meteoroidi interstellari.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sz="2400" dirty="0"/>
              <a:t> </a:t>
            </a:r>
            <a:r>
              <a:rPr lang="it-IT" sz="2400" dirty="0">
                <a:solidFill>
                  <a:schemeClr val="accent4"/>
                </a:solidFill>
              </a:rPr>
              <a:t>Dataset raccolto: </a:t>
            </a:r>
            <a:r>
              <a:rPr lang="it-IT" sz="2400" dirty="0"/>
              <a:t>&gt;500.000 video, ~450 ore di osservazione (2021-2025)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sz="2400" dirty="0"/>
              <a:t> Sviluppata </a:t>
            </a:r>
            <a:r>
              <a:rPr lang="it-IT" sz="2400" dirty="0">
                <a:solidFill>
                  <a:schemeClr val="accent4"/>
                </a:solidFill>
              </a:rPr>
              <a:t>pipeline di analisi fotometrica </a:t>
            </a:r>
            <a:r>
              <a:rPr lang="it-IT" sz="2400" dirty="0"/>
              <a:t>completa: </a:t>
            </a:r>
          </a:p>
          <a:p>
            <a:pPr marL="0" indent="0">
              <a:buNone/>
            </a:pPr>
            <a:r>
              <a:rPr lang="it-IT" sz="2400" dirty="0"/>
              <a:t>	-Aperture ellittiche adattive alle tracce meteoritiche</a:t>
            </a:r>
          </a:p>
          <a:p>
            <a:pPr marL="0" indent="0">
              <a:buNone/>
            </a:pPr>
            <a:r>
              <a:rPr lang="it-IT" sz="2400" dirty="0"/>
              <a:t>	-Correzione efficienza sensore CMOS</a:t>
            </a:r>
          </a:p>
          <a:p>
            <a:pPr marL="0" indent="0">
              <a:buNone/>
            </a:pPr>
            <a:r>
              <a:rPr lang="it-IT" sz="2400" dirty="0"/>
              <a:t>	-Sottrazione stelle di campo</a:t>
            </a:r>
          </a:p>
          <a:p>
            <a:pPr marL="0" indent="0">
              <a:buNone/>
            </a:pPr>
            <a:r>
              <a:rPr lang="it-IT" sz="2400" dirty="0"/>
              <a:t>	-Curve di luce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sz="2400" dirty="0"/>
              <a:t> </a:t>
            </a:r>
            <a:r>
              <a:rPr lang="it-IT" sz="2400" dirty="0">
                <a:solidFill>
                  <a:schemeClr val="accent4"/>
                </a:solidFill>
              </a:rPr>
              <a:t>Prossimi passi: </a:t>
            </a:r>
            <a:r>
              <a:rPr lang="it-IT" sz="2400" dirty="0"/>
              <a:t>Adattare pipeline PRISMA allo studio di meteore nel progetto DIMS </a:t>
            </a:r>
          </a:p>
          <a:p>
            <a:pPr marL="0" indent="0">
              <a:buNone/>
            </a:pPr>
            <a:r>
              <a:rPr lang="it-IT" sz="2400" dirty="0"/>
              <a:t>	-Analisi dinamica: velocità, accelerazione, altitudine, magnitudine assoluta</a:t>
            </a:r>
          </a:p>
          <a:p>
            <a:pPr marL="0" indent="0">
              <a:buNone/>
            </a:pPr>
            <a:r>
              <a:rPr lang="it-IT" sz="2400" dirty="0"/>
              <a:t>	-Parametri fisici: massa, coefficiente di ablazione</a:t>
            </a:r>
          </a:p>
          <a:p>
            <a:pPr marL="0" indent="0">
              <a:buNone/>
            </a:pPr>
            <a:r>
              <a:rPr lang="it-IT" sz="2400" dirty="0"/>
              <a:t>	-Ricostruzione orbite </a:t>
            </a:r>
            <a:r>
              <a:rPr lang="it-IT" sz="2400" dirty="0" err="1"/>
              <a:t>preatmosferiche</a:t>
            </a:r>
            <a:endParaRPr lang="it-IT" sz="2400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47826CD-4782-65B8-DFAC-6F17E8495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85424" y="6458039"/>
            <a:ext cx="648969" cy="365125"/>
          </a:xfrm>
        </p:spPr>
        <p:txBody>
          <a:bodyPr/>
          <a:lstStyle/>
          <a:p>
            <a:pPr algn="ctr"/>
            <a:fld id="{575EC5F1-47F3-4C5E-87E6-D6F3DFC6418F}" type="slidenum">
              <a:rPr lang="it-IT" sz="2800" b="1" smtClean="0">
                <a:solidFill>
                  <a:schemeClr val="bg1"/>
                </a:solidFill>
              </a:rPr>
              <a:pPr algn="ctr"/>
              <a:t>17</a:t>
            </a:fld>
            <a:endParaRPr lang="it-IT" sz="2800" b="1" dirty="0">
              <a:solidFill>
                <a:schemeClr val="bg1"/>
              </a:solidFill>
            </a:endParaRP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3F687439-F730-C17E-4BC7-8C9E9F06EEC9}"/>
              </a:ext>
            </a:extLst>
          </p:cNvPr>
          <p:cNvCxnSpPr>
            <a:cxnSpLocks/>
          </p:cNvCxnSpPr>
          <p:nvPr/>
        </p:nvCxnSpPr>
        <p:spPr>
          <a:xfrm>
            <a:off x="1022350" y="1370806"/>
            <a:ext cx="10115913" cy="0"/>
          </a:xfrm>
          <a:prstGeom prst="line">
            <a:avLst/>
          </a:prstGeom>
          <a:ln w="25400">
            <a:solidFill>
              <a:schemeClr val="accent4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tangolo 9">
            <a:extLst>
              <a:ext uri="{FF2B5EF4-FFF2-40B4-BE49-F238E27FC236}">
                <a16:creationId xmlns:a16="http://schemas.microsoft.com/office/drawing/2014/main" id="{FA6975CA-ECB7-D1E5-6E78-5694DD73641B}"/>
              </a:ext>
            </a:extLst>
          </p:cNvPr>
          <p:cNvSpPr/>
          <p:nvPr/>
        </p:nvSpPr>
        <p:spPr>
          <a:xfrm rot="5400000">
            <a:off x="-277817" y="839379"/>
            <a:ext cx="704088" cy="148454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5A8C315A-E7B9-E6C0-8EF2-A6CA6413AE4D}"/>
              </a:ext>
            </a:extLst>
          </p:cNvPr>
          <p:cNvSpPr txBox="1">
            <a:spLocks/>
          </p:cNvSpPr>
          <p:nvPr/>
        </p:nvSpPr>
        <p:spPr>
          <a:xfrm>
            <a:off x="2019300" y="538956"/>
            <a:ext cx="8985250" cy="9342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5400" b="1" cap="small" dirty="0"/>
              <a:t>Conclusioni </a:t>
            </a:r>
          </a:p>
        </p:txBody>
      </p:sp>
      <p:pic>
        <p:nvPicPr>
          <p:cNvPr id="5" name="Elemento grafico 4" descr="Riunione con riempimento a tinta unita">
            <a:extLst>
              <a:ext uri="{FF2B5EF4-FFF2-40B4-BE49-F238E27FC236}">
                <a16:creationId xmlns:a16="http://schemas.microsoft.com/office/drawing/2014/main" id="{B71B9E10-2EEA-6E18-1720-63C66B358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4900" y="4586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9813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5B7FA-4BBC-782B-281F-7575E0457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ad angolo ripiegato 12">
            <a:extLst>
              <a:ext uri="{FF2B5EF4-FFF2-40B4-BE49-F238E27FC236}">
                <a16:creationId xmlns:a16="http://schemas.microsoft.com/office/drawing/2014/main" id="{7724CE8F-3AE9-2310-E2C4-25020D50B696}"/>
              </a:ext>
            </a:extLst>
          </p:cNvPr>
          <p:cNvSpPr/>
          <p:nvPr/>
        </p:nvSpPr>
        <p:spPr>
          <a:xfrm rot="10800000" flipH="1">
            <a:off x="10209983" y="6341267"/>
            <a:ext cx="1018903" cy="516733"/>
          </a:xfrm>
          <a:prstGeom prst="foldedCorner">
            <a:avLst>
              <a:gd name="adj" fmla="val 34615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537B545-4D3B-F13B-F18A-BA07DA8F2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2349" y="2782531"/>
            <a:ext cx="10442063" cy="35587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b="1" dirty="0">
                <a:solidFill>
                  <a:schemeClr val="accent4"/>
                </a:solidFill>
              </a:rPr>
              <a:t>GRAZIE PER L’ATTENZIONE!</a:t>
            </a:r>
          </a:p>
          <a:p>
            <a:pPr marL="0" indent="0" algn="ctr">
              <a:buNone/>
            </a:pPr>
            <a:endParaRPr lang="it-IT" sz="6600" b="1" dirty="0">
              <a:solidFill>
                <a:schemeClr val="accent4"/>
              </a:solidFill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16805DB-793E-52E7-38B0-F87BE2800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85424" y="6458039"/>
            <a:ext cx="648969" cy="365125"/>
          </a:xfrm>
        </p:spPr>
        <p:txBody>
          <a:bodyPr/>
          <a:lstStyle/>
          <a:p>
            <a:pPr algn="ctr"/>
            <a:fld id="{575EC5F1-47F3-4C5E-87E6-D6F3DFC6418F}" type="slidenum">
              <a:rPr lang="it-IT" sz="2800" b="1" smtClean="0">
                <a:solidFill>
                  <a:schemeClr val="bg1"/>
                </a:solidFill>
              </a:rPr>
              <a:pPr algn="ctr"/>
              <a:t>18</a:t>
            </a:fld>
            <a:endParaRPr lang="it-IT" sz="2800" b="1" dirty="0">
              <a:solidFill>
                <a:schemeClr val="bg1"/>
              </a:solidFill>
            </a:endParaRP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5AE6D9EC-6EFF-6324-9C9B-3DDBA655F96F}"/>
              </a:ext>
            </a:extLst>
          </p:cNvPr>
          <p:cNvCxnSpPr>
            <a:cxnSpLocks/>
          </p:cNvCxnSpPr>
          <p:nvPr/>
        </p:nvCxnSpPr>
        <p:spPr>
          <a:xfrm>
            <a:off x="1022350" y="1370806"/>
            <a:ext cx="10115913" cy="0"/>
          </a:xfrm>
          <a:prstGeom prst="line">
            <a:avLst/>
          </a:prstGeom>
          <a:ln w="25400">
            <a:solidFill>
              <a:schemeClr val="accent4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tangolo 9">
            <a:extLst>
              <a:ext uri="{FF2B5EF4-FFF2-40B4-BE49-F238E27FC236}">
                <a16:creationId xmlns:a16="http://schemas.microsoft.com/office/drawing/2014/main" id="{90036830-8FA1-EA00-3773-8032B815F42C}"/>
              </a:ext>
            </a:extLst>
          </p:cNvPr>
          <p:cNvSpPr/>
          <p:nvPr/>
        </p:nvSpPr>
        <p:spPr>
          <a:xfrm rot="5400000">
            <a:off x="-277817" y="839379"/>
            <a:ext cx="704088" cy="148454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80205F14-B3D2-5A61-9936-BE0CBD285CA9}"/>
              </a:ext>
            </a:extLst>
          </p:cNvPr>
          <p:cNvSpPr txBox="1">
            <a:spLocks/>
          </p:cNvSpPr>
          <p:nvPr/>
        </p:nvSpPr>
        <p:spPr>
          <a:xfrm>
            <a:off x="2019300" y="538956"/>
            <a:ext cx="8985250" cy="9342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5400" b="1" cap="small" dirty="0"/>
              <a:t>Conclusioni </a:t>
            </a:r>
          </a:p>
        </p:txBody>
      </p:sp>
      <p:pic>
        <p:nvPicPr>
          <p:cNvPr id="5" name="Elemento grafico 4" descr="Riunione con riempimento a tinta unita">
            <a:extLst>
              <a:ext uri="{FF2B5EF4-FFF2-40B4-BE49-F238E27FC236}">
                <a16:creationId xmlns:a16="http://schemas.microsoft.com/office/drawing/2014/main" id="{9785802C-FFF2-0E2C-9276-643032BB6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4900" y="4586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45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Elemento grafico 26" descr="Appunti selezionati">
            <a:extLst>
              <a:ext uri="{FF2B5EF4-FFF2-40B4-BE49-F238E27FC236}">
                <a16:creationId xmlns:a16="http://schemas.microsoft.com/office/drawing/2014/main" id="{515AADAA-E8E3-4189-B621-BB85625C1C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2350" y="430429"/>
            <a:ext cx="914400" cy="914400"/>
          </a:xfrm>
          <a:prstGeom prst="rect">
            <a:avLst/>
          </a:prstGeom>
        </p:spPr>
      </p:pic>
      <p:sp>
        <p:nvSpPr>
          <p:cNvPr id="13" name="Rettangolo ad angolo ripiegato 12">
            <a:extLst>
              <a:ext uri="{FF2B5EF4-FFF2-40B4-BE49-F238E27FC236}">
                <a16:creationId xmlns:a16="http://schemas.microsoft.com/office/drawing/2014/main" id="{8A206D26-B7FC-4CCC-BAC5-B97A16555711}"/>
              </a:ext>
            </a:extLst>
          </p:cNvPr>
          <p:cNvSpPr/>
          <p:nvPr/>
        </p:nvSpPr>
        <p:spPr>
          <a:xfrm rot="10800000" flipH="1">
            <a:off x="10209983" y="6341267"/>
            <a:ext cx="1018903" cy="516733"/>
          </a:xfrm>
          <a:prstGeom prst="foldedCorner">
            <a:avLst>
              <a:gd name="adj" fmla="val 3461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119E8E1-595B-4BB5-B5FC-90F95B737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2350" y="1607825"/>
            <a:ext cx="5308780" cy="5106482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it-IT" b="1" dirty="0">
                <a:solidFill>
                  <a:schemeClr val="accent4"/>
                </a:solidFill>
              </a:rPr>
              <a:t>Il progetto DIMS</a:t>
            </a:r>
            <a:endParaRPr lang="it-IT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it-IT" dirty="0"/>
              <a:t>Setup sperimentale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it-IT" dirty="0"/>
              <a:t>Dataset raccolto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b="1" dirty="0">
                <a:solidFill>
                  <a:schemeClr val="accent4"/>
                </a:solidFill>
              </a:rPr>
              <a:t>Il mio lavoro di tesi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it-IT" dirty="0"/>
              <a:t>Fotometria ellittica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it-IT" dirty="0"/>
              <a:t>Correzioni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it-IT" dirty="0"/>
              <a:t>Curve di luce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b="1" dirty="0">
                <a:solidFill>
                  <a:schemeClr val="accent4"/>
                </a:solidFill>
              </a:rPr>
              <a:t>Materia oscura macroscopica</a:t>
            </a:r>
            <a:r>
              <a:rPr lang="it-IT" dirty="0">
                <a:solidFill>
                  <a:schemeClr val="accent4"/>
                </a:solidFill>
              </a:rPr>
              <a:t> </a:t>
            </a:r>
            <a:endParaRPr lang="it-IT" b="1" dirty="0">
              <a:solidFill>
                <a:schemeClr val="accent4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it-IT" b="1" dirty="0"/>
              <a:t> </a:t>
            </a:r>
            <a:r>
              <a:rPr lang="it-IT" dirty="0" err="1"/>
              <a:t>Nucleariti</a:t>
            </a:r>
            <a:r>
              <a:rPr lang="it-IT" dirty="0"/>
              <a:t> e </a:t>
            </a:r>
            <a:r>
              <a:rPr lang="it-IT" dirty="0" err="1"/>
              <a:t>Macros</a:t>
            </a:r>
            <a:endParaRPr lang="it-IT" dirty="0"/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it-IT" dirty="0"/>
              <a:t>Meteore vs </a:t>
            </a:r>
            <a:r>
              <a:rPr lang="it-IT" dirty="0" err="1"/>
              <a:t>Nucleariti</a:t>
            </a:r>
            <a:endParaRPr lang="it-IT" dirty="0"/>
          </a:p>
          <a:p>
            <a:pPr>
              <a:buFont typeface="Wingdings" panose="05000000000000000000" pitchFamily="2" charset="2"/>
              <a:buChar char="§"/>
            </a:pPr>
            <a:r>
              <a:rPr lang="it-IT" b="1" dirty="0">
                <a:solidFill>
                  <a:schemeClr val="accent4"/>
                </a:solidFill>
              </a:rPr>
              <a:t>Sviluppi futuri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b="1" dirty="0">
                <a:solidFill>
                  <a:schemeClr val="accent4"/>
                </a:solidFill>
              </a:rPr>
              <a:t>Conclusioni</a:t>
            </a:r>
            <a:r>
              <a:rPr lang="it-IT" sz="2400" dirty="0">
                <a:solidFill>
                  <a:schemeClr val="accent4"/>
                </a:solidFill>
              </a:rPr>
              <a:t> 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CAB5E4B-5F9E-488A-9823-FB9E8E07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85424" y="6458039"/>
            <a:ext cx="648969" cy="365125"/>
          </a:xfr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/>
          <a:lstStyle/>
          <a:p>
            <a:pPr algn="ctr"/>
            <a:fld id="{575EC5F1-47F3-4C5E-87E6-D6F3DFC6418F}" type="slidenum">
              <a:rPr lang="it-IT" sz="2800" b="1" smtClean="0">
                <a:solidFill>
                  <a:schemeClr val="bg1"/>
                </a:solidFill>
              </a:rPr>
              <a:pPr algn="ctr"/>
              <a:t>2</a:t>
            </a:fld>
            <a:endParaRPr lang="it-IT" sz="2800" b="1" dirty="0">
              <a:solidFill>
                <a:schemeClr val="bg1"/>
              </a:solidFill>
            </a:endParaRP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00616890-9982-4BA3-ABBC-23EAF1E90BC7}"/>
              </a:ext>
            </a:extLst>
          </p:cNvPr>
          <p:cNvCxnSpPr>
            <a:cxnSpLocks/>
          </p:cNvCxnSpPr>
          <p:nvPr/>
        </p:nvCxnSpPr>
        <p:spPr>
          <a:xfrm>
            <a:off x="1022350" y="1370806"/>
            <a:ext cx="10115913" cy="0"/>
          </a:xfrm>
          <a:prstGeom prst="line">
            <a:avLst/>
          </a:prstGeom>
          <a:ln w="25400">
            <a:solidFill>
              <a:schemeClr val="accent4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tangolo 9">
            <a:extLst>
              <a:ext uri="{FF2B5EF4-FFF2-40B4-BE49-F238E27FC236}">
                <a16:creationId xmlns:a16="http://schemas.microsoft.com/office/drawing/2014/main" id="{8885613E-4197-460C-A17C-11A1EFA48EBE}"/>
              </a:ext>
            </a:extLst>
          </p:cNvPr>
          <p:cNvSpPr/>
          <p:nvPr/>
        </p:nvSpPr>
        <p:spPr>
          <a:xfrm rot="5400000">
            <a:off x="-277817" y="839379"/>
            <a:ext cx="704088" cy="148454"/>
          </a:xfrm>
          <a:prstGeom prst="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A71DD69C-B97B-4AC3-B777-68E3DE0E2804}"/>
              </a:ext>
            </a:extLst>
          </p:cNvPr>
          <p:cNvSpPr txBox="1">
            <a:spLocks/>
          </p:cNvSpPr>
          <p:nvPr/>
        </p:nvSpPr>
        <p:spPr>
          <a:xfrm>
            <a:off x="2019300" y="538956"/>
            <a:ext cx="8985250" cy="9342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5400" b="1" cap="small" dirty="0"/>
              <a:t>Sommario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FE3C61D7-F1D6-449C-9AB7-EC3C53BD08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5723" y="4328647"/>
            <a:ext cx="2294654" cy="2385660"/>
          </a:xfrm>
          <a:prstGeom prst="rect">
            <a:avLst/>
          </a:prstGeom>
        </p:spPr>
      </p:pic>
      <p:pic>
        <p:nvPicPr>
          <p:cNvPr id="4" name="Immagine 3" descr="Immagine che contiene schermata, sfera, Modellazione 3D, Composizione digitale&#10;&#10;Il contenuto generato dall'IA potrebbe non essere corretto.">
            <a:extLst>
              <a:ext uri="{FF2B5EF4-FFF2-40B4-BE49-F238E27FC236}">
                <a16:creationId xmlns:a16="http://schemas.microsoft.com/office/drawing/2014/main" id="{9F513266-4941-DA6B-74E7-02656A778B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72" b="20191"/>
          <a:stretch>
            <a:fillRect/>
          </a:stretch>
        </p:blipFill>
        <p:spPr>
          <a:xfrm>
            <a:off x="6073152" y="1528571"/>
            <a:ext cx="4136831" cy="2632495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4130D0E1-D51B-F614-EAA0-DDEE13918886}"/>
              </a:ext>
            </a:extLst>
          </p:cNvPr>
          <p:cNvSpPr/>
          <p:nvPr/>
        </p:nvSpPr>
        <p:spPr>
          <a:xfrm>
            <a:off x="9435511" y="3249418"/>
            <a:ext cx="45719" cy="457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39FC4443-7B5D-5C84-67DE-8AA62EE44D41}"/>
              </a:ext>
            </a:extLst>
          </p:cNvPr>
          <p:cNvSpPr/>
          <p:nvPr/>
        </p:nvSpPr>
        <p:spPr>
          <a:xfrm flipH="1" flipV="1">
            <a:off x="8158191" y="2866531"/>
            <a:ext cx="45719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9695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lemento grafico 3" descr="Telescopio con riempimento a tinta unita">
            <a:extLst>
              <a:ext uri="{FF2B5EF4-FFF2-40B4-BE49-F238E27FC236}">
                <a16:creationId xmlns:a16="http://schemas.microsoft.com/office/drawing/2014/main" id="{ABB879DB-BB52-4319-B9AC-894BFBB686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625" y="455612"/>
            <a:ext cx="914400" cy="914400"/>
          </a:xfrm>
          <a:prstGeom prst="rect">
            <a:avLst/>
          </a:prstGeom>
        </p:spPr>
      </p:pic>
      <p:sp>
        <p:nvSpPr>
          <p:cNvPr id="13" name="Rettangolo ad angolo ripiegato 12">
            <a:extLst>
              <a:ext uri="{FF2B5EF4-FFF2-40B4-BE49-F238E27FC236}">
                <a16:creationId xmlns:a16="http://schemas.microsoft.com/office/drawing/2014/main" id="{8A206D26-B7FC-4CCC-BAC5-B97A16555711}"/>
              </a:ext>
            </a:extLst>
          </p:cNvPr>
          <p:cNvSpPr/>
          <p:nvPr/>
        </p:nvSpPr>
        <p:spPr>
          <a:xfrm rot="10800000" flipH="1">
            <a:off x="10209983" y="6341267"/>
            <a:ext cx="1018903" cy="516733"/>
          </a:xfrm>
          <a:prstGeom prst="foldedCorner">
            <a:avLst>
              <a:gd name="adj" fmla="val 3461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CAB5E4B-5F9E-488A-9823-FB9E8E07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85424" y="6458039"/>
            <a:ext cx="648969" cy="365125"/>
          </a:xfrm>
        </p:spPr>
        <p:txBody>
          <a:bodyPr/>
          <a:lstStyle/>
          <a:p>
            <a:pPr algn="ctr"/>
            <a:fld id="{575EC5F1-47F3-4C5E-87E6-D6F3DFC6418F}" type="slidenum">
              <a:rPr lang="it-IT" sz="2800" b="1" smtClean="0">
                <a:solidFill>
                  <a:schemeClr val="bg1"/>
                </a:solidFill>
              </a:rPr>
              <a:pPr algn="ctr"/>
              <a:t>3</a:t>
            </a:fld>
            <a:endParaRPr lang="it-IT" sz="2800" b="1" dirty="0">
              <a:solidFill>
                <a:schemeClr val="bg1"/>
              </a:solidFill>
            </a:endParaRP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00616890-9982-4BA3-ABBC-23EAF1E90BC7}"/>
              </a:ext>
            </a:extLst>
          </p:cNvPr>
          <p:cNvCxnSpPr>
            <a:cxnSpLocks/>
          </p:cNvCxnSpPr>
          <p:nvPr/>
        </p:nvCxnSpPr>
        <p:spPr>
          <a:xfrm>
            <a:off x="1022350" y="1370806"/>
            <a:ext cx="10115913" cy="0"/>
          </a:xfrm>
          <a:prstGeom prst="line">
            <a:avLst/>
          </a:prstGeom>
          <a:ln w="25400">
            <a:solidFill>
              <a:schemeClr val="accent4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tangolo 9">
            <a:extLst>
              <a:ext uri="{FF2B5EF4-FFF2-40B4-BE49-F238E27FC236}">
                <a16:creationId xmlns:a16="http://schemas.microsoft.com/office/drawing/2014/main" id="{8885613E-4197-460C-A17C-11A1EFA48EBE}"/>
              </a:ext>
            </a:extLst>
          </p:cNvPr>
          <p:cNvSpPr/>
          <p:nvPr/>
        </p:nvSpPr>
        <p:spPr>
          <a:xfrm rot="5400000">
            <a:off x="-277817" y="839379"/>
            <a:ext cx="704088" cy="1484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A71DD69C-B97B-4AC3-B777-68E3DE0E2804}"/>
              </a:ext>
            </a:extLst>
          </p:cNvPr>
          <p:cNvSpPr txBox="1">
            <a:spLocks/>
          </p:cNvSpPr>
          <p:nvPr/>
        </p:nvSpPr>
        <p:spPr>
          <a:xfrm>
            <a:off x="2019300" y="538956"/>
            <a:ext cx="8985250" cy="9342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5400" b="1" cap="small" dirty="0"/>
              <a:t>DIMS</a:t>
            </a:r>
          </a:p>
        </p:txBody>
      </p:sp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D8DF218F-7F35-4B15-9AD7-2BEF274FE5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2350" y="1695367"/>
            <a:ext cx="8159749" cy="6096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3200" b="1" dirty="0">
                <a:solidFill>
                  <a:schemeClr val="accent4"/>
                </a:solidFill>
              </a:rPr>
              <a:t>D</a:t>
            </a:r>
            <a:r>
              <a:rPr lang="it-IT" sz="3200" dirty="0"/>
              <a:t>ark </a:t>
            </a:r>
            <a:r>
              <a:rPr lang="it-IT" sz="3200" dirty="0" err="1"/>
              <a:t>matter</a:t>
            </a:r>
            <a:r>
              <a:rPr lang="it-IT" sz="3200" dirty="0"/>
              <a:t> and </a:t>
            </a:r>
            <a:r>
              <a:rPr lang="it-IT" sz="3200" b="1" dirty="0">
                <a:solidFill>
                  <a:schemeClr val="accent4"/>
                </a:solidFill>
              </a:rPr>
              <a:t>I</a:t>
            </a:r>
            <a:r>
              <a:rPr lang="it-IT" sz="3200" dirty="0"/>
              <a:t>nterstellar </a:t>
            </a:r>
            <a:r>
              <a:rPr lang="it-IT" sz="3200" b="1" dirty="0" err="1">
                <a:solidFill>
                  <a:schemeClr val="accent4"/>
                </a:solidFill>
              </a:rPr>
              <a:t>M</a:t>
            </a:r>
            <a:r>
              <a:rPr lang="it-IT" sz="3200" dirty="0" err="1"/>
              <a:t>eteoroid</a:t>
            </a:r>
            <a:r>
              <a:rPr lang="it-IT" sz="3200" dirty="0"/>
              <a:t> </a:t>
            </a:r>
            <a:r>
              <a:rPr lang="it-IT" sz="3200" b="1" dirty="0">
                <a:solidFill>
                  <a:schemeClr val="accent4"/>
                </a:solidFill>
              </a:rPr>
              <a:t>S</a:t>
            </a:r>
            <a:r>
              <a:rPr lang="it-IT" sz="3200" dirty="0"/>
              <a:t>tudy</a:t>
            </a: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62830AD6-1668-4BAD-A42B-F3B9150E715F}"/>
              </a:ext>
            </a:extLst>
          </p:cNvPr>
          <p:cNvSpPr txBox="1">
            <a:spLocks/>
          </p:cNvSpPr>
          <p:nvPr/>
        </p:nvSpPr>
        <p:spPr>
          <a:xfrm>
            <a:off x="1063625" y="2629608"/>
            <a:ext cx="7422648" cy="3956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buFont typeface="Wingdings" panose="05000000000000000000" pitchFamily="2" charset="2"/>
              <a:buChar char="§"/>
            </a:pPr>
            <a:r>
              <a:rPr lang="it-IT" sz="2400" b="1" dirty="0">
                <a:solidFill>
                  <a:schemeClr val="accent4"/>
                </a:solidFill>
              </a:rPr>
              <a:t>Obiettivi</a:t>
            </a:r>
            <a:r>
              <a:rPr lang="it-IT" sz="2400" dirty="0">
                <a:solidFill>
                  <a:schemeClr val="accent4"/>
                </a:solidFill>
              </a:rPr>
              <a:t>: </a:t>
            </a:r>
            <a:r>
              <a:rPr lang="it-IT" sz="2400" dirty="0"/>
              <a:t>→Ricerca di materia oscura macroscopica.</a:t>
            </a:r>
          </a:p>
          <a:p>
            <a:pPr marL="0" indent="0">
              <a:buNone/>
            </a:pPr>
            <a:r>
              <a:rPr lang="it-IT" sz="2400" dirty="0"/>
              <a:t>	           → Studio di meteoroidi interstellari.</a:t>
            </a:r>
          </a:p>
          <a:p>
            <a:pPr marL="0" indent="0">
              <a:buNone/>
            </a:pPr>
            <a:endParaRPr lang="it-IT" sz="2400" dirty="0"/>
          </a:p>
          <a:p>
            <a:pPr marL="266700" indent="-266700">
              <a:buFont typeface="Wingdings" panose="05000000000000000000" pitchFamily="2" charset="2"/>
              <a:buChar char="§"/>
            </a:pPr>
            <a:r>
              <a:rPr lang="it-IT" sz="2400" b="1" dirty="0">
                <a:solidFill>
                  <a:schemeClr val="accent4"/>
                </a:solidFill>
              </a:rPr>
              <a:t>Metodo: </a:t>
            </a:r>
            <a:r>
              <a:rPr lang="it-IT" sz="2400" dirty="0"/>
              <a:t>Osservazioni ottiche con Camere CMOS ad altissima sensibilità</a:t>
            </a:r>
          </a:p>
          <a:p>
            <a:pPr marL="266700" indent="-266700">
              <a:buFont typeface="Wingdings" panose="05000000000000000000" pitchFamily="2" charset="2"/>
              <a:buChar char="§"/>
            </a:pPr>
            <a:endParaRPr lang="it-IT" sz="2400" dirty="0"/>
          </a:p>
          <a:p>
            <a:pPr marL="266700" indent="-266700">
              <a:buFont typeface="Wingdings" panose="05000000000000000000" pitchFamily="2" charset="2"/>
              <a:buChar char="§"/>
            </a:pPr>
            <a:r>
              <a:rPr lang="it-IT" sz="2400" b="1" dirty="0">
                <a:solidFill>
                  <a:schemeClr val="accent4"/>
                </a:solidFill>
              </a:rPr>
              <a:t>Collaborazione internazionale: </a:t>
            </a:r>
            <a:r>
              <a:rPr lang="it-IT" sz="2400" dirty="0"/>
              <a:t>Giappone, Italia, USA, Repubblica Ceca, Slovacchia, Polonia, Corea.</a:t>
            </a:r>
          </a:p>
          <a:p>
            <a:pPr marL="266700" indent="-266700">
              <a:buFont typeface="Wingdings" panose="05000000000000000000" pitchFamily="2" charset="2"/>
              <a:buChar char="§"/>
            </a:pPr>
            <a:endParaRPr lang="it-IT" sz="2400" dirty="0"/>
          </a:p>
        </p:txBody>
      </p:sp>
      <p:pic>
        <p:nvPicPr>
          <p:cNvPr id="6" name="Immagine 5" descr="Immagine che contiene ragnatela, piatto&#10;&#10;Descrizione generata automaticamente">
            <a:extLst>
              <a:ext uri="{FF2B5EF4-FFF2-40B4-BE49-F238E27FC236}">
                <a16:creationId xmlns:a16="http://schemas.microsoft.com/office/drawing/2014/main" id="{984B9F17-DA2E-1227-9A30-916F7DC90A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35364"/>
          <a:stretch>
            <a:fillRect/>
          </a:stretch>
        </p:blipFill>
        <p:spPr>
          <a:xfrm>
            <a:off x="9415543" y="1605586"/>
            <a:ext cx="2588730" cy="204804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CF5B2D0-4615-15E7-468E-62B740BF11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5819" y="3888408"/>
            <a:ext cx="2588731" cy="233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16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D06440-ACF3-4223-7579-ED0DE9378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lemento grafico 3" descr="Telescopio con riempimento a tinta unita">
            <a:extLst>
              <a:ext uri="{FF2B5EF4-FFF2-40B4-BE49-F238E27FC236}">
                <a16:creationId xmlns:a16="http://schemas.microsoft.com/office/drawing/2014/main" id="{EEDC7822-DB6D-EB13-65CD-D7B9C87CE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625" y="455612"/>
            <a:ext cx="914400" cy="914400"/>
          </a:xfrm>
          <a:prstGeom prst="rect">
            <a:avLst/>
          </a:prstGeom>
        </p:spPr>
      </p:pic>
      <p:sp>
        <p:nvSpPr>
          <p:cNvPr id="13" name="Rettangolo ad angolo ripiegato 12">
            <a:extLst>
              <a:ext uri="{FF2B5EF4-FFF2-40B4-BE49-F238E27FC236}">
                <a16:creationId xmlns:a16="http://schemas.microsoft.com/office/drawing/2014/main" id="{66E2953E-A57A-E5D2-149A-CD2BFD1FBBAA}"/>
              </a:ext>
            </a:extLst>
          </p:cNvPr>
          <p:cNvSpPr/>
          <p:nvPr/>
        </p:nvSpPr>
        <p:spPr>
          <a:xfrm rot="10800000" flipH="1">
            <a:off x="10209983" y="6341267"/>
            <a:ext cx="1018903" cy="516733"/>
          </a:xfrm>
          <a:prstGeom prst="foldedCorner">
            <a:avLst>
              <a:gd name="adj" fmla="val 3461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92C8A0F-E506-CD0E-7AF9-003923233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85424" y="6458039"/>
            <a:ext cx="648969" cy="365125"/>
          </a:xfrm>
        </p:spPr>
        <p:txBody>
          <a:bodyPr/>
          <a:lstStyle/>
          <a:p>
            <a:pPr algn="ctr"/>
            <a:fld id="{575EC5F1-47F3-4C5E-87E6-D6F3DFC6418F}" type="slidenum">
              <a:rPr lang="it-IT" sz="2800" b="1" smtClean="0">
                <a:solidFill>
                  <a:schemeClr val="bg1"/>
                </a:solidFill>
              </a:rPr>
              <a:pPr algn="ctr"/>
              <a:t>4</a:t>
            </a:fld>
            <a:endParaRPr lang="it-IT" sz="2800" b="1" dirty="0">
              <a:solidFill>
                <a:schemeClr val="bg1"/>
              </a:solidFill>
            </a:endParaRP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D9F4723F-FDD8-C720-89DE-D2651FC19458}"/>
              </a:ext>
            </a:extLst>
          </p:cNvPr>
          <p:cNvCxnSpPr>
            <a:cxnSpLocks/>
          </p:cNvCxnSpPr>
          <p:nvPr/>
        </p:nvCxnSpPr>
        <p:spPr>
          <a:xfrm>
            <a:off x="1022350" y="1370806"/>
            <a:ext cx="10115913" cy="0"/>
          </a:xfrm>
          <a:prstGeom prst="line">
            <a:avLst/>
          </a:prstGeom>
          <a:ln w="25400">
            <a:solidFill>
              <a:schemeClr val="accent4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tangolo 9">
            <a:extLst>
              <a:ext uri="{FF2B5EF4-FFF2-40B4-BE49-F238E27FC236}">
                <a16:creationId xmlns:a16="http://schemas.microsoft.com/office/drawing/2014/main" id="{9768707E-2866-D78C-3418-5EE58F5C0429}"/>
              </a:ext>
            </a:extLst>
          </p:cNvPr>
          <p:cNvSpPr/>
          <p:nvPr/>
        </p:nvSpPr>
        <p:spPr>
          <a:xfrm rot="5400000">
            <a:off x="-277817" y="839379"/>
            <a:ext cx="704088" cy="1484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D7580A02-62A5-99DA-6BA7-DA84A09EA92D}"/>
              </a:ext>
            </a:extLst>
          </p:cNvPr>
          <p:cNvSpPr txBox="1">
            <a:spLocks/>
          </p:cNvSpPr>
          <p:nvPr/>
        </p:nvSpPr>
        <p:spPr>
          <a:xfrm>
            <a:off x="2019300" y="538956"/>
            <a:ext cx="8985250" cy="9342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5400" b="1" cap="small" dirty="0"/>
              <a:t>Setup sperimentale</a:t>
            </a: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A0FB0AD2-36F9-79D3-B283-6F4DA0D6550C}"/>
              </a:ext>
            </a:extLst>
          </p:cNvPr>
          <p:cNvSpPr txBox="1">
            <a:spLocks/>
          </p:cNvSpPr>
          <p:nvPr/>
        </p:nvSpPr>
        <p:spPr>
          <a:xfrm>
            <a:off x="1022349" y="1928808"/>
            <a:ext cx="7672471" cy="3956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buFont typeface="Wingdings" panose="05000000000000000000" pitchFamily="2" charset="2"/>
              <a:buChar char="§"/>
            </a:pPr>
            <a:r>
              <a:rPr lang="it-IT" sz="2400" b="1" dirty="0">
                <a:solidFill>
                  <a:schemeClr val="accent4"/>
                </a:solidFill>
              </a:rPr>
              <a:t>Camere monocromatiche </a:t>
            </a:r>
            <a:r>
              <a:rPr lang="it-IT" sz="2400" dirty="0"/>
              <a:t>Canon ME20F-SH (a) e (b)</a:t>
            </a:r>
          </a:p>
          <a:p>
            <a:pPr marL="266700" indent="-266700">
              <a:buFont typeface="Wingdings" panose="05000000000000000000" pitchFamily="2" charset="2"/>
              <a:buChar char="§"/>
            </a:pPr>
            <a:r>
              <a:rPr lang="it-IT" sz="2400" b="1" dirty="0">
                <a:solidFill>
                  <a:schemeClr val="accent4"/>
                </a:solidFill>
              </a:rPr>
              <a:t>Camera a colori </a:t>
            </a:r>
            <a:r>
              <a:rPr lang="it-IT" sz="2400" dirty="0"/>
              <a:t>Canon ME20F-SHN (c)</a:t>
            </a:r>
          </a:p>
          <a:p>
            <a:pPr marL="266700" indent="-266700">
              <a:buFont typeface="Wingdings" panose="05000000000000000000" pitchFamily="2" charset="2"/>
              <a:buChar char="§"/>
            </a:pPr>
            <a:r>
              <a:rPr lang="it-IT" sz="2400" b="1" dirty="0">
                <a:solidFill>
                  <a:schemeClr val="accent4"/>
                </a:solidFill>
              </a:rPr>
              <a:t>Risoluzione: </a:t>
            </a:r>
            <a:r>
              <a:rPr lang="it-IT" sz="2400" dirty="0"/>
              <a:t>1920×1080 pixel</a:t>
            </a:r>
          </a:p>
          <a:p>
            <a:pPr marL="266700" indent="-266700">
              <a:buFont typeface="Wingdings" panose="05000000000000000000" pitchFamily="2" charset="2"/>
              <a:buChar char="§"/>
            </a:pPr>
            <a:r>
              <a:rPr lang="it-IT" sz="2400" b="1" dirty="0">
                <a:solidFill>
                  <a:schemeClr val="accent4"/>
                </a:solidFill>
              </a:rPr>
              <a:t>Lenti a largo campo: </a:t>
            </a:r>
            <a:r>
              <a:rPr lang="it-IT" sz="2400" dirty="0"/>
              <a:t>35mm f/1.4</a:t>
            </a:r>
          </a:p>
          <a:p>
            <a:pPr marL="266700" indent="-266700">
              <a:buFont typeface="Wingdings" panose="05000000000000000000" pitchFamily="2" charset="2"/>
              <a:buChar char="§"/>
            </a:pPr>
            <a:r>
              <a:rPr lang="it-IT" sz="2400" b="1" dirty="0">
                <a:solidFill>
                  <a:schemeClr val="accent4"/>
                </a:solidFill>
              </a:rPr>
              <a:t>FOV: </a:t>
            </a:r>
            <a:r>
              <a:rPr lang="it-IT" sz="2400" dirty="0"/>
              <a:t>57° × 34°</a:t>
            </a:r>
          </a:p>
          <a:p>
            <a:pPr marL="266700" indent="-266700">
              <a:buFont typeface="Wingdings" panose="05000000000000000000" pitchFamily="2" charset="2"/>
              <a:buChar char="§"/>
            </a:pPr>
            <a:r>
              <a:rPr lang="it-IT" sz="2400" b="1" dirty="0">
                <a:solidFill>
                  <a:schemeClr val="accent4"/>
                </a:solidFill>
              </a:rPr>
              <a:t>Frame rate: </a:t>
            </a:r>
            <a:r>
              <a:rPr lang="it-IT" sz="2400" dirty="0"/>
              <a:t>30 fotogrammi al secondo</a:t>
            </a:r>
          </a:p>
          <a:p>
            <a:pPr marL="266700" indent="-266700">
              <a:buFont typeface="Wingdings" panose="05000000000000000000" pitchFamily="2" charset="2"/>
              <a:buChar char="§"/>
            </a:pPr>
            <a:r>
              <a:rPr lang="it-IT" sz="2400" b="1" dirty="0">
                <a:solidFill>
                  <a:schemeClr val="accent4"/>
                </a:solidFill>
              </a:rPr>
              <a:t>Software: </a:t>
            </a:r>
            <a:r>
              <a:rPr lang="it-IT" sz="2400" dirty="0" err="1"/>
              <a:t>UFOCapture</a:t>
            </a:r>
            <a:r>
              <a:rPr lang="it-IT" sz="2400" dirty="0"/>
              <a:t> per rilevamento automatico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BD039FC-838F-CEA2-DCC5-24A9429AD58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3325"/>
          <a:stretch>
            <a:fillRect/>
          </a:stretch>
        </p:blipFill>
        <p:spPr>
          <a:xfrm>
            <a:off x="8315102" y="2430974"/>
            <a:ext cx="3267662" cy="196288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5BFA632-AAD6-9524-A1A7-544FADF4BD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4937"/>
          <a:stretch>
            <a:fillRect/>
          </a:stretch>
        </p:blipFill>
        <p:spPr>
          <a:xfrm>
            <a:off x="8870261" y="4393863"/>
            <a:ext cx="1342345" cy="24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8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93CD2A-5264-2C5B-2F52-CDD9E2736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lemento grafico 3" descr="Telescopio con riempimento a tinta unita">
            <a:extLst>
              <a:ext uri="{FF2B5EF4-FFF2-40B4-BE49-F238E27FC236}">
                <a16:creationId xmlns:a16="http://schemas.microsoft.com/office/drawing/2014/main" id="{BF8B51B9-B8E2-E183-BACF-98E6C374B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625" y="455612"/>
            <a:ext cx="914400" cy="914400"/>
          </a:xfrm>
          <a:prstGeom prst="rect">
            <a:avLst/>
          </a:prstGeom>
        </p:spPr>
      </p:pic>
      <p:sp>
        <p:nvSpPr>
          <p:cNvPr id="13" name="Rettangolo ad angolo ripiegato 12">
            <a:extLst>
              <a:ext uri="{FF2B5EF4-FFF2-40B4-BE49-F238E27FC236}">
                <a16:creationId xmlns:a16="http://schemas.microsoft.com/office/drawing/2014/main" id="{FF129A40-3357-8BD7-4096-967F071C510A}"/>
              </a:ext>
            </a:extLst>
          </p:cNvPr>
          <p:cNvSpPr/>
          <p:nvPr/>
        </p:nvSpPr>
        <p:spPr>
          <a:xfrm rot="10800000" flipH="1">
            <a:off x="10209983" y="6341267"/>
            <a:ext cx="1018903" cy="516733"/>
          </a:xfrm>
          <a:prstGeom prst="foldedCorner">
            <a:avLst>
              <a:gd name="adj" fmla="val 3461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A65799A-9F0F-A6AF-2536-7FC48FCD2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85424" y="6458039"/>
            <a:ext cx="648969" cy="365125"/>
          </a:xfrm>
        </p:spPr>
        <p:txBody>
          <a:bodyPr/>
          <a:lstStyle/>
          <a:p>
            <a:pPr algn="ctr"/>
            <a:fld id="{575EC5F1-47F3-4C5E-87E6-D6F3DFC6418F}" type="slidenum">
              <a:rPr lang="it-IT" sz="2800" b="1" smtClean="0">
                <a:solidFill>
                  <a:schemeClr val="bg1"/>
                </a:solidFill>
              </a:rPr>
              <a:pPr algn="ctr"/>
              <a:t>5</a:t>
            </a:fld>
            <a:endParaRPr lang="it-IT" sz="2800" b="1" dirty="0">
              <a:solidFill>
                <a:schemeClr val="bg1"/>
              </a:solidFill>
            </a:endParaRP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B6CEF393-4D02-07E3-BE3A-C00F774DCC13}"/>
              </a:ext>
            </a:extLst>
          </p:cNvPr>
          <p:cNvCxnSpPr>
            <a:cxnSpLocks/>
          </p:cNvCxnSpPr>
          <p:nvPr/>
        </p:nvCxnSpPr>
        <p:spPr>
          <a:xfrm>
            <a:off x="1022350" y="1370806"/>
            <a:ext cx="10115913" cy="0"/>
          </a:xfrm>
          <a:prstGeom prst="line">
            <a:avLst/>
          </a:prstGeom>
          <a:ln w="25400">
            <a:solidFill>
              <a:schemeClr val="accent4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tangolo 9">
            <a:extLst>
              <a:ext uri="{FF2B5EF4-FFF2-40B4-BE49-F238E27FC236}">
                <a16:creationId xmlns:a16="http://schemas.microsoft.com/office/drawing/2014/main" id="{7E7ADF30-73A7-60CC-5E6C-4276D94BB537}"/>
              </a:ext>
            </a:extLst>
          </p:cNvPr>
          <p:cNvSpPr/>
          <p:nvPr/>
        </p:nvSpPr>
        <p:spPr>
          <a:xfrm rot="5400000">
            <a:off x="-277817" y="839379"/>
            <a:ext cx="704088" cy="1484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84D1B60A-2594-A0DF-53C8-44BE699576C8}"/>
              </a:ext>
            </a:extLst>
          </p:cNvPr>
          <p:cNvSpPr txBox="1">
            <a:spLocks/>
          </p:cNvSpPr>
          <p:nvPr/>
        </p:nvSpPr>
        <p:spPr>
          <a:xfrm>
            <a:off x="2019300" y="538956"/>
            <a:ext cx="8985250" cy="9342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5400" b="1" cap="small" dirty="0"/>
              <a:t>Siti osservativi</a:t>
            </a: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3BD5C913-B318-DA87-D08B-BC3234334FFD}"/>
              </a:ext>
            </a:extLst>
          </p:cNvPr>
          <p:cNvSpPr txBox="1">
            <a:spLocks/>
          </p:cNvSpPr>
          <p:nvPr/>
        </p:nvSpPr>
        <p:spPr>
          <a:xfrm>
            <a:off x="5020650" y="1421206"/>
            <a:ext cx="3618477" cy="18037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b="1" dirty="0">
                <a:solidFill>
                  <a:schemeClr val="accent4"/>
                </a:solidFill>
              </a:rPr>
              <a:t>Giappone (2021-2023):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sz="2400" dirty="0"/>
              <a:t>Osservatorio di </a:t>
            </a:r>
            <a:r>
              <a:rPr lang="it-IT" sz="2400" dirty="0" err="1"/>
              <a:t>Akeno</a:t>
            </a:r>
            <a:endParaRPr lang="it-IT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it-IT" sz="2400" dirty="0"/>
              <a:t>Osservatorio di </a:t>
            </a:r>
            <a:r>
              <a:rPr lang="it-IT" sz="2400" dirty="0" err="1"/>
              <a:t>Kiso</a:t>
            </a:r>
            <a:endParaRPr lang="it-IT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it-IT" sz="2400" dirty="0"/>
              <a:t>Università di </a:t>
            </a:r>
            <a:r>
              <a:rPr lang="it-IT" sz="2400" dirty="0" err="1"/>
              <a:t>Shinshu</a:t>
            </a:r>
            <a:endParaRPr lang="it-IT" sz="24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47CA02A-A6FE-EFCD-D251-7DFC85C11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625" y="1492661"/>
            <a:ext cx="3781115" cy="342737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9B83B87-6B44-AE5E-CB2B-998E314439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8223" y="3275344"/>
            <a:ext cx="3960152" cy="300753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18E42D5-1BBD-5A18-CD8E-AD59F5854375}"/>
              </a:ext>
            </a:extLst>
          </p:cNvPr>
          <p:cNvSpPr txBox="1"/>
          <p:nvPr/>
        </p:nvSpPr>
        <p:spPr>
          <a:xfrm>
            <a:off x="3621958" y="5184660"/>
            <a:ext cx="34339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Utah, USA (2022-2025):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Black Rock Mesa (BRM)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TARA (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Telescope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Array)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2939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330AF-B7EA-4AD8-4AAE-325FB7DF5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lemento grafico 3" descr="Telescopio con riempimento a tinta unita">
            <a:extLst>
              <a:ext uri="{FF2B5EF4-FFF2-40B4-BE49-F238E27FC236}">
                <a16:creationId xmlns:a16="http://schemas.microsoft.com/office/drawing/2014/main" id="{7E88897A-6745-0ED8-E5CD-A77605BF9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625" y="455612"/>
            <a:ext cx="914400" cy="914400"/>
          </a:xfrm>
          <a:prstGeom prst="rect">
            <a:avLst/>
          </a:prstGeom>
        </p:spPr>
      </p:pic>
      <p:sp>
        <p:nvSpPr>
          <p:cNvPr id="13" name="Rettangolo ad angolo ripiegato 12">
            <a:extLst>
              <a:ext uri="{FF2B5EF4-FFF2-40B4-BE49-F238E27FC236}">
                <a16:creationId xmlns:a16="http://schemas.microsoft.com/office/drawing/2014/main" id="{C6582256-99BF-0900-F028-DFED4DF94A47}"/>
              </a:ext>
            </a:extLst>
          </p:cNvPr>
          <p:cNvSpPr/>
          <p:nvPr/>
        </p:nvSpPr>
        <p:spPr>
          <a:xfrm rot="10800000" flipH="1">
            <a:off x="10209983" y="6341267"/>
            <a:ext cx="1018903" cy="516733"/>
          </a:xfrm>
          <a:prstGeom prst="foldedCorner">
            <a:avLst>
              <a:gd name="adj" fmla="val 3461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B66817B-2B01-1AED-7AF6-060DB9C33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85424" y="6458039"/>
            <a:ext cx="648969" cy="365125"/>
          </a:xfrm>
        </p:spPr>
        <p:txBody>
          <a:bodyPr/>
          <a:lstStyle/>
          <a:p>
            <a:pPr algn="ctr"/>
            <a:fld id="{575EC5F1-47F3-4C5E-87E6-D6F3DFC6418F}" type="slidenum">
              <a:rPr lang="it-IT" sz="2800" b="1" smtClean="0">
                <a:solidFill>
                  <a:schemeClr val="bg1"/>
                </a:solidFill>
              </a:rPr>
              <a:pPr algn="ctr"/>
              <a:t>6</a:t>
            </a:fld>
            <a:endParaRPr lang="it-IT" sz="2800" b="1" dirty="0">
              <a:solidFill>
                <a:schemeClr val="bg1"/>
              </a:solidFill>
            </a:endParaRP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0877701F-87D6-D049-3F86-5714A4D07E16}"/>
              </a:ext>
            </a:extLst>
          </p:cNvPr>
          <p:cNvCxnSpPr>
            <a:cxnSpLocks/>
          </p:cNvCxnSpPr>
          <p:nvPr/>
        </p:nvCxnSpPr>
        <p:spPr>
          <a:xfrm>
            <a:off x="1022350" y="1370806"/>
            <a:ext cx="10115913" cy="0"/>
          </a:xfrm>
          <a:prstGeom prst="line">
            <a:avLst/>
          </a:prstGeom>
          <a:ln w="25400">
            <a:solidFill>
              <a:schemeClr val="accent4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tangolo 9">
            <a:extLst>
              <a:ext uri="{FF2B5EF4-FFF2-40B4-BE49-F238E27FC236}">
                <a16:creationId xmlns:a16="http://schemas.microsoft.com/office/drawing/2014/main" id="{EF2F1E01-8810-E356-9D14-A2469717E0C9}"/>
              </a:ext>
            </a:extLst>
          </p:cNvPr>
          <p:cNvSpPr/>
          <p:nvPr/>
        </p:nvSpPr>
        <p:spPr>
          <a:xfrm rot="5400000">
            <a:off x="-277817" y="839379"/>
            <a:ext cx="704088" cy="1484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D06FAE02-FDBC-523B-72AA-DEDD02F6494D}"/>
              </a:ext>
            </a:extLst>
          </p:cNvPr>
          <p:cNvSpPr txBox="1">
            <a:spLocks/>
          </p:cNvSpPr>
          <p:nvPr/>
        </p:nvSpPr>
        <p:spPr>
          <a:xfrm>
            <a:off x="2019300" y="538956"/>
            <a:ext cx="8985250" cy="9342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5400" b="1" cap="small" dirty="0"/>
              <a:t>Dataset raccolto</a:t>
            </a: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5B36A104-D3E3-2635-431B-790C9C008D00}"/>
              </a:ext>
            </a:extLst>
          </p:cNvPr>
          <p:cNvSpPr txBox="1">
            <a:spLocks/>
          </p:cNvSpPr>
          <p:nvPr/>
        </p:nvSpPr>
        <p:spPr>
          <a:xfrm>
            <a:off x="1022349" y="1546645"/>
            <a:ext cx="4151484" cy="30942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b="1" dirty="0">
                <a:solidFill>
                  <a:schemeClr val="accent4"/>
                </a:solidFill>
              </a:rPr>
              <a:t>Tasso di eventi giornalieri </a:t>
            </a:r>
            <a:r>
              <a:rPr lang="it-IT" sz="2400" dirty="0"/>
              <a:t>raccolto tra marzo 2022 e marzo 2025.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sz="2400" dirty="0"/>
              <a:t>3 pannelli: Giappone (ultimo) + Utah (medio) + Totale (primo)</a:t>
            </a:r>
          </a:p>
          <a:p>
            <a:pPr marL="0" indent="0">
              <a:buNone/>
            </a:pPr>
            <a:endParaRPr lang="it-IT" sz="2400" b="1" u="sng" dirty="0">
              <a:solidFill>
                <a:schemeClr val="accent4"/>
              </a:solidFill>
            </a:endParaRPr>
          </a:p>
          <a:p>
            <a:pPr marL="0" indent="0">
              <a:buNone/>
            </a:pPr>
            <a:endParaRPr lang="it-IT" sz="2400" b="1" dirty="0">
              <a:solidFill>
                <a:schemeClr val="accent4"/>
              </a:solidFill>
            </a:endParaRPr>
          </a:p>
          <a:p>
            <a:pPr marL="0" indent="0">
              <a:buNone/>
            </a:pPr>
            <a:r>
              <a:rPr lang="it-IT" sz="2400" b="1" dirty="0">
                <a:solidFill>
                  <a:schemeClr val="accent4"/>
                </a:solidFill>
              </a:rPr>
              <a:t>Statistiche osservative (fino a Marzo 2025):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9533DC2-2C6C-1003-0037-56FA56ADE6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349" y="4770676"/>
            <a:ext cx="4541914" cy="182895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CFDE904-1151-0712-2C6E-56D5D9500A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0130" y="1490014"/>
            <a:ext cx="5984263" cy="317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496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21C7F4-D45C-08B5-2541-21AE9F360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F739CF6-95EE-61EA-5DD8-97C52D8CBD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Video meteora</a:t>
            </a:r>
          </a:p>
        </p:txBody>
      </p:sp>
      <p:pic>
        <p:nvPicPr>
          <p:cNvPr id="4" name="M20221121_130732_USUtah_UT3_N1">
            <a:hlinkClick r:id="" action="ppaction://media"/>
            <a:extLst>
              <a:ext uri="{FF2B5EF4-FFF2-40B4-BE49-F238E27FC236}">
                <a16:creationId xmlns:a16="http://schemas.microsoft.com/office/drawing/2014/main" id="{89E872DB-DA96-E2DB-082C-89CDB968DF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ale 4">
            <a:extLst>
              <a:ext uri="{FF2B5EF4-FFF2-40B4-BE49-F238E27FC236}">
                <a16:creationId xmlns:a16="http://schemas.microsoft.com/office/drawing/2014/main" id="{F32DC409-FC63-9085-A463-5FF5D1992A97}"/>
              </a:ext>
            </a:extLst>
          </p:cNvPr>
          <p:cNvSpPr/>
          <p:nvPr/>
        </p:nvSpPr>
        <p:spPr>
          <a:xfrm rot="431428">
            <a:off x="660295" y="2649584"/>
            <a:ext cx="3585435" cy="64240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5344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00616890-9982-4BA3-ABBC-23EAF1E90BC7}"/>
              </a:ext>
            </a:extLst>
          </p:cNvPr>
          <p:cNvCxnSpPr>
            <a:cxnSpLocks/>
          </p:cNvCxnSpPr>
          <p:nvPr/>
        </p:nvCxnSpPr>
        <p:spPr>
          <a:xfrm>
            <a:off x="1022350" y="1370806"/>
            <a:ext cx="10115913" cy="0"/>
          </a:xfrm>
          <a:prstGeom prst="line">
            <a:avLst/>
          </a:prstGeom>
          <a:ln w="25400">
            <a:solidFill>
              <a:schemeClr val="accent4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tangolo 9">
            <a:extLst>
              <a:ext uri="{FF2B5EF4-FFF2-40B4-BE49-F238E27FC236}">
                <a16:creationId xmlns:a16="http://schemas.microsoft.com/office/drawing/2014/main" id="{8885613E-4197-460C-A17C-11A1EFA48EBE}"/>
              </a:ext>
            </a:extLst>
          </p:cNvPr>
          <p:cNvSpPr/>
          <p:nvPr/>
        </p:nvSpPr>
        <p:spPr>
          <a:xfrm rot="5400000">
            <a:off x="-277817" y="839379"/>
            <a:ext cx="704088" cy="1484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A71DD69C-B97B-4AC3-B777-68E3DE0E2804}"/>
              </a:ext>
            </a:extLst>
          </p:cNvPr>
          <p:cNvSpPr txBox="1">
            <a:spLocks/>
          </p:cNvSpPr>
          <p:nvPr/>
        </p:nvSpPr>
        <p:spPr>
          <a:xfrm>
            <a:off x="2019300" y="538956"/>
            <a:ext cx="8985250" cy="9342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5400" b="1" cap="small" dirty="0"/>
              <a:t>Il mio lavoro di tesi</a:t>
            </a:r>
          </a:p>
        </p:txBody>
      </p:sp>
      <p:sp>
        <p:nvSpPr>
          <p:cNvPr id="21" name="Rettangolo ad angolo ripiegato 20">
            <a:extLst>
              <a:ext uri="{FF2B5EF4-FFF2-40B4-BE49-F238E27FC236}">
                <a16:creationId xmlns:a16="http://schemas.microsoft.com/office/drawing/2014/main" id="{EF7DF460-3917-4B8C-995A-6A9A3F3F9963}"/>
              </a:ext>
            </a:extLst>
          </p:cNvPr>
          <p:cNvSpPr/>
          <p:nvPr/>
        </p:nvSpPr>
        <p:spPr>
          <a:xfrm rot="10800000" flipH="1">
            <a:off x="10209983" y="6341267"/>
            <a:ext cx="1018903" cy="516733"/>
          </a:xfrm>
          <a:prstGeom prst="foldedCorner">
            <a:avLst>
              <a:gd name="adj" fmla="val 3461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Segnaposto numero diapositiva 1">
            <a:extLst>
              <a:ext uri="{FF2B5EF4-FFF2-40B4-BE49-F238E27FC236}">
                <a16:creationId xmlns:a16="http://schemas.microsoft.com/office/drawing/2014/main" id="{EE3CAA0D-FA9A-4D67-B07A-8961D6F53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85424" y="6458039"/>
            <a:ext cx="648969" cy="365125"/>
          </a:xfrm>
        </p:spPr>
        <p:txBody>
          <a:bodyPr/>
          <a:lstStyle/>
          <a:p>
            <a:pPr algn="ctr"/>
            <a:fld id="{575EC5F1-47F3-4C5E-87E6-D6F3DFC6418F}" type="slidenum">
              <a:rPr lang="it-IT" sz="2800" b="1" smtClean="0">
                <a:solidFill>
                  <a:schemeClr val="bg1"/>
                </a:solidFill>
              </a:rPr>
              <a:pPr algn="ctr"/>
              <a:t>8</a:t>
            </a:fld>
            <a:endParaRPr lang="it-IT" sz="2800" b="1" dirty="0">
              <a:solidFill>
                <a:schemeClr val="bg1"/>
              </a:solidFill>
            </a:endParaRPr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DEFEC656-6E67-5C25-17B8-F02C5C9E9B1D}"/>
              </a:ext>
            </a:extLst>
          </p:cNvPr>
          <p:cNvSpPr txBox="1">
            <a:spLocks/>
          </p:cNvSpPr>
          <p:nvPr/>
        </p:nvSpPr>
        <p:spPr>
          <a:xfrm>
            <a:off x="1022349" y="1928808"/>
            <a:ext cx="8153735" cy="3956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buFont typeface="Wingdings" panose="05000000000000000000" pitchFamily="2" charset="2"/>
              <a:buChar char="§"/>
            </a:pPr>
            <a:endParaRPr lang="it-IT" sz="2400" dirty="0"/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1BDD72F2-253E-6F5C-0585-A2A365548651}"/>
              </a:ext>
            </a:extLst>
          </p:cNvPr>
          <p:cNvSpPr txBox="1">
            <a:spLocks/>
          </p:cNvSpPr>
          <p:nvPr/>
        </p:nvSpPr>
        <p:spPr>
          <a:xfrm>
            <a:off x="904362" y="1879404"/>
            <a:ext cx="5779504" cy="36954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dirty="0"/>
              <a:t>Sviluppo pipeline di analisi fotometrica.</a:t>
            </a:r>
            <a:endParaRPr lang="it-IT" sz="2400" b="1" dirty="0">
              <a:solidFill>
                <a:schemeClr val="accent4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it-IT" sz="2400" b="1" dirty="0">
                <a:solidFill>
                  <a:schemeClr val="accent4"/>
                </a:solidFill>
              </a:rPr>
              <a:t>Fotometria ellittica</a:t>
            </a:r>
            <a:r>
              <a:rPr lang="it-IT" sz="2400" b="1" dirty="0"/>
              <a:t>.</a:t>
            </a:r>
            <a:endParaRPr lang="it-IT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it-IT" sz="2400" b="1" dirty="0">
                <a:solidFill>
                  <a:schemeClr val="accent4"/>
                </a:solidFill>
              </a:rPr>
              <a:t>Correzione dell’efficienza </a:t>
            </a:r>
            <a:r>
              <a:rPr lang="it-IT" sz="2400" dirty="0"/>
              <a:t>del sensore.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sz="2400" b="1" dirty="0">
                <a:solidFill>
                  <a:schemeClr val="accent4"/>
                </a:solidFill>
              </a:rPr>
              <a:t>Sottrazione del fondo </a:t>
            </a:r>
            <a:r>
              <a:rPr lang="it-IT" sz="2400" dirty="0"/>
              <a:t>stellare.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sz="2400" b="1" dirty="0">
                <a:solidFill>
                  <a:schemeClr val="accent4"/>
                </a:solidFill>
              </a:rPr>
              <a:t>Calibrazione in magnitudine</a:t>
            </a:r>
            <a:r>
              <a:rPr lang="it-IT" sz="2400" b="1" dirty="0"/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sz="2400" b="1" dirty="0">
                <a:solidFill>
                  <a:schemeClr val="accent4"/>
                </a:solidFill>
              </a:rPr>
              <a:t>Curve di luce</a:t>
            </a:r>
            <a:r>
              <a:rPr lang="it-IT" sz="2400" b="1" dirty="0"/>
              <a:t>.</a:t>
            </a:r>
          </a:p>
          <a:p>
            <a:pPr>
              <a:buFont typeface="Wingdings" panose="05000000000000000000" pitchFamily="2" charset="2"/>
              <a:buChar char="§"/>
            </a:pPr>
            <a:endParaRPr lang="it-IT" sz="2400" u="sng" dirty="0"/>
          </a:p>
        </p:txBody>
      </p:sp>
      <p:pic>
        <p:nvPicPr>
          <p:cNvPr id="14" name="Elemento grafico 13" descr="Costellazione con riempimento a tinta unita">
            <a:extLst>
              <a:ext uri="{FF2B5EF4-FFF2-40B4-BE49-F238E27FC236}">
                <a16:creationId xmlns:a16="http://schemas.microsoft.com/office/drawing/2014/main" id="{C7652ECF-EC7E-61B6-A84B-DB20A9A03B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2350" y="407004"/>
            <a:ext cx="914400" cy="914400"/>
          </a:xfrm>
          <a:prstGeom prst="rect">
            <a:avLst/>
          </a:prstGeom>
        </p:spPr>
      </p:pic>
      <p:pic>
        <p:nvPicPr>
          <p:cNvPr id="4" name="Immagine 3" descr="Immagine che contiene schermata, sfera, Modellazione 3D, Composizione digitale&#10;&#10;Il contenuto generato dall'IA potrebbe non essere corretto.">
            <a:extLst>
              <a:ext uri="{FF2B5EF4-FFF2-40B4-BE49-F238E27FC236}">
                <a16:creationId xmlns:a16="http://schemas.microsoft.com/office/drawing/2014/main" id="{F289D46D-9FEA-C34E-EEF4-4F3A1EB221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72" b="20191"/>
          <a:stretch>
            <a:fillRect/>
          </a:stretch>
        </p:blipFill>
        <p:spPr>
          <a:xfrm>
            <a:off x="3308575" y="4390394"/>
            <a:ext cx="2904793" cy="1848482"/>
          </a:xfrm>
          <a:prstGeom prst="rect">
            <a:avLst/>
          </a:prstGeom>
        </p:spPr>
      </p:pic>
      <p:pic>
        <p:nvPicPr>
          <p:cNvPr id="5" name="Segnaposto contenuto 6">
            <a:extLst>
              <a:ext uri="{FF2B5EF4-FFF2-40B4-BE49-F238E27FC236}">
                <a16:creationId xmlns:a16="http://schemas.microsoft.com/office/drawing/2014/main" id="{7109DA8A-FD8E-26AA-DA9E-38DAC91F68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528122" y="3054025"/>
            <a:ext cx="4218345" cy="318485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D661406-D00C-4403-51C6-BCDF45C10F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2307" y="1820671"/>
            <a:ext cx="2704159" cy="1049851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77CF68E2-DCFA-8DD5-F52B-1DB865465AFA}"/>
              </a:ext>
            </a:extLst>
          </p:cNvPr>
          <p:cNvSpPr/>
          <p:nvPr/>
        </p:nvSpPr>
        <p:spPr>
          <a:xfrm>
            <a:off x="4779645" y="5339714"/>
            <a:ext cx="45719" cy="4571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796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522FF-D020-3ACA-98F8-B3C4D75AF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6F436517-739F-0444-9882-5DC91564F1B0}"/>
              </a:ext>
            </a:extLst>
          </p:cNvPr>
          <p:cNvCxnSpPr>
            <a:cxnSpLocks/>
          </p:cNvCxnSpPr>
          <p:nvPr/>
        </p:nvCxnSpPr>
        <p:spPr>
          <a:xfrm>
            <a:off x="1022350" y="1370806"/>
            <a:ext cx="10115913" cy="0"/>
          </a:xfrm>
          <a:prstGeom prst="line">
            <a:avLst/>
          </a:prstGeom>
          <a:ln w="25400">
            <a:solidFill>
              <a:schemeClr val="accent4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tangolo 9">
            <a:extLst>
              <a:ext uri="{FF2B5EF4-FFF2-40B4-BE49-F238E27FC236}">
                <a16:creationId xmlns:a16="http://schemas.microsoft.com/office/drawing/2014/main" id="{B85E492A-73CB-484C-BCB6-F24AF40644C0}"/>
              </a:ext>
            </a:extLst>
          </p:cNvPr>
          <p:cNvSpPr/>
          <p:nvPr/>
        </p:nvSpPr>
        <p:spPr>
          <a:xfrm rot="5400000">
            <a:off x="-277817" y="839379"/>
            <a:ext cx="704088" cy="1484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707C9723-AC6D-8C15-0EFA-E34CF7FA9E36}"/>
              </a:ext>
            </a:extLst>
          </p:cNvPr>
          <p:cNvSpPr txBox="1">
            <a:spLocks/>
          </p:cNvSpPr>
          <p:nvPr/>
        </p:nvSpPr>
        <p:spPr>
          <a:xfrm>
            <a:off x="2019300" y="538956"/>
            <a:ext cx="8985250" cy="9342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5400" b="1" cap="small"/>
              <a:t>Fotometria d’apertura</a:t>
            </a:r>
            <a:endParaRPr lang="it-IT" sz="5400" b="1" cap="small" dirty="0"/>
          </a:p>
        </p:txBody>
      </p:sp>
      <p:sp>
        <p:nvSpPr>
          <p:cNvPr id="21" name="Rettangolo ad angolo ripiegato 20">
            <a:extLst>
              <a:ext uri="{FF2B5EF4-FFF2-40B4-BE49-F238E27FC236}">
                <a16:creationId xmlns:a16="http://schemas.microsoft.com/office/drawing/2014/main" id="{83FE237B-E7A4-6BF1-9554-9CCFE49498A6}"/>
              </a:ext>
            </a:extLst>
          </p:cNvPr>
          <p:cNvSpPr/>
          <p:nvPr/>
        </p:nvSpPr>
        <p:spPr>
          <a:xfrm rot="10800000" flipH="1">
            <a:off x="10209983" y="6341267"/>
            <a:ext cx="1018903" cy="516733"/>
          </a:xfrm>
          <a:prstGeom prst="foldedCorner">
            <a:avLst>
              <a:gd name="adj" fmla="val 3461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Segnaposto numero diapositiva 1">
            <a:extLst>
              <a:ext uri="{FF2B5EF4-FFF2-40B4-BE49-F238E27FC236}">
                <a16:creationId xmlns:a16="http://schemas.microsoft.com/office/drawing/2014/main" id="{980FCC70-DCDF-BF93-4AE5-C7F4668D0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85424" y="6458039"/>
            <a:ext cx="648969" cy="365125"/>
          </a:xfrm>
        </p:spPr>
        <p:txBody>
          <a:bodyPr/>
          <a:lstStyle/>
          <a:p>
            <a:pPr algn="ctr"/>
            <a:fld id="{575EC5F1-47F3-4C5E-87E6-D6F3DFC6418F}" type="slidenum">
              <a:rPr lang="it-IT" sz="2800" b="1" smtClean="0">
                <a:solidFill>
                  <a:schemeClr val="bg1"/>
                </a:solidFill>
              </a:rPr>
              <a:pPr algn="ctr"/>
              <a:t>9</a:t>
            </a:fld>
            <a:endParaRPr lang="it-IT" sz="2800" b="1" dirty="0">
              <a:solidFill>
                <a:schemeClr val="bg1"/>
              </a:solidFill>
            </a:endParaRPr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5F33048E-83F7-C1D3-02A1-C5116E4A24CB}"/>
              </a:ext>
            </a:extLst>
          </p:cNvPr>
          <p:cNvSpPr txBox="1">
            <a:spLocks/>
          </p:cNvSpPr>
          <p:nvPr/>
        </p:nvSpPr>
        <p:spPr>
          <a:xfrm>
            <a:off x="1022349" y="1928808"/>
            <a:ext cx="8153735" cy="3956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buFont typeface="Wingdings" panose="05000000000000000000" pitchFamily="2" charset="2"/>
              <a:buChar char="§"/>
            </a:pPr>
            <a:endParaRPr lang="it-IT" sz="2400" dirty="0"/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5FFB8E90-02E7-3ACE-7274-741AB5FAC4EA}"/>
              </a:ext>
            </a:extLst>
          </p:cNvPr>
          <p:cNvSpPr txBox="1">
            <a:spLocks/>
          </p:cNvSpPr>
          <p:nvPr/>
        </p:nvSpPr>
        <p:spPr>
          <a:xfrm>
            <a:off x="1022349" y="1928807"/>
            <a:ext cx="5250632" cy="41926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b="1" dirty="0"/>
              <a:t>Parametri dell'ellisse: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sz="2400" b="1" dirty="0">
                <a:solidFill>
                  <a:schemeClr val="accent4"/>
                </a:solidFill>
              </a:rPr>
              <a:t>Semiasse maggiore (a): </a:t>
            </a:r>
            <a:r>
              <a:rPr lang="it-IT" sz="2400" dirty="0"/>
              <a:t>determinato dalla distanza tra punti consecutivi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sz="2400" b="1" dirty="0">
                <a:solidFill>
                  <a:schemeClr val="accent4"/>
                </a:solidFill>
              </a:rPr>
              <a:t>Semiasse minore (b): </a:t>
            </a:r>
            <a:r>
              <a:rPr lang="it-IT" sz="2400" dirty="0"/>
              <a:t>fisso a 2 pixel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sz="2400" b="1" dirty="0">
                <a:solidFill>
                  <a:schemeClr val="accent4"/>
                </a:solidFill>
              </a:rPr>
              <a:t>Angolo: </a:t>
            </a:r>
            <a:r>
              <a:rPr lang="it-IT" sz="2400" dirty="0"/>
              <a:t>dall'orientamento della traccia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sz="2400" b="1" dirty="0">
                <a:solidFill>
                  <a:schemeClr val="accent4"/>
                </a:solidFill>
              </a:rPr>
              <a:t>Anelli cielo: </a:t>
            </a:r>
            <a:r>
              <a:rPr lang="it-IT" sz="2400" dirty="0"/>
              <a:t>a +8 px (interno), a +18 px (esterno)</a:t>
            </a:r>
          </a:p>
        </p:txBody>
      </p:sp>
      <p:pic>
        <p:nvPicPr>
          <p:cNvPr id="14" name="Elemento grafico 13" descr="Costellazione con riempimento a tinta unita">
            <a:extLst>
              <a:ext uri="{FF2B5EF4-FFF2-40B4-BE49-F238E27FC236}">
                <a16:creationId xmlns:a16="http://schemas.microsoft.com/office/drawing/2014/main" id="{EAAA2D91-DA8A-012D-350D-EAA49514AC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2350" y="407004"/>
            <a:ext cx="914400" cy="914400"/>
          </a:xfrm>
          <a:prstGeom prst="rect">
            <a:avLst/>
          </a:prstGeom>
        </p:spPr>
      </p:pic>
      <p:pic>
        <p:nvPicPr>
          <p:cNvPr id="3" name="Immagine 2" descr="Immagine che contiene schermata, sfera, Modellazione 3D, Composizione digitale&#10;&#10;Il contenuto generato dall'IA potrebbe non essere corretto.">
            <a:extLst>
              <a:ext uri="{FF2B5EF4-FFF2-40B4-BE49-F238E27FC236}">
                <a16:creationId xmlns:a16="http://schemas.microsoft.com/office/drawing/2014/main" id="{C951A709-1EC6-EE22-A36C-F22A149DA6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72" b="20191"/>
          <a:stretch>
            <a:fillRect/>
          </a:stretch>
        </p:blipFill>
        <p:spPr>
          <a:xfrm>
            <a:off x="6801853" y="2202657"/>
            <a:ext cx="4650207" cy="2959186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766DC517-CDDF-C59F-1DD1-4FA2B8D4BF63}"/>
              </a:ext>
            </a:extLst>
          </p:cNvPr>
          <p:cNvSpPr/>
          <p:nvPr/>
        </p:nvSpPr>
        <p:spPr>
          <a:xfrm>
            <a:off x="9142096" y="3714750"/>
            <a:ext cx="56848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F877B58-9D16-52AC-DB41-89F78B09EEE0}"/>
              </a:ext>
            </a:extLst>
          </p:cNvPr>
          <p:cNvSpPr txBox="1"/>
          <p:nvPr/>
        </p:nvSpPr>
        <p:spPr>
          <a:xfrm>
            <a:off x="6970532" y="5197557"/>
            <a:ext cx="4312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M20221121_130732_USUtah_UT2_N5.avi</a:t>
            </a:r>
          </a:p>
        </p:txBody>
      </p:sp>
    </p:spTree>
    <p:extLst>
      <p:ext uri="{BB962C8B-B14F-4D97-AF65-F5344CB8AC3E}">
        <p14:creationId xmlns:p14="http://schemas.microsoft.com/office/powerpoint/2010/main" val="133074232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1158</TotalTime>
  <Words>811</Words>
  <Application>Microsoft Office PowerPoint</Application>
  <PresentationFormat>Widescreen</PresentationFormat>
  <Paragraphs>154</Paragraphs>
  <Slides>18</Slides>
  <Notes>1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6" baseType="lpstr">
      <vt:lpstr>Aptos</vt:lpstr>
      <vt:lpstr>Aptos Display</vt:lpstr>
      <vt:lpstr>Arial</vt:lpstr>
      <vt:lpstr>Calibri</vt:lpstr>
      <vt:lpstr>Cambria</vt:lpstr>
      <vt:lpstr>Cambria Math</vt:lpstr>
      <vt:lpstr>Wingdings</vt:lpstr>
      <vt:lpstr>Tema di Office</vt:lpstr>
      <vt:lpstr>Il progetto DIMS Dark matter and Interstellar Meteoroids Study.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Paola Ardizzone</dc:creator>
  <cp:lastModifiedBy>Matteo Di Carlo</cp:lastModifiedBy>
  <cp:revision>7</cp:revision>
  <dcterms:created xsi:type="dcterms:W3CDTF">2025-10-30T11:43:51Z</dcterms:created>
  <dcterms:modified xsi:type="dcterms:W3CDTF">2025-11-07T14:59:27Z</dcterms:modified>
</cp:coreProperties>
</file>