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595" r:id="rId3"/>
    <p:sldId id="588" r:id="rId4"/>
    <p:sldId id="280" r:id="rId5"/>
    <p:sldId id="596" r:id="rId6"/>
    <p:sldId id="591" r:id="rId7"/>
    <p:sldId id="268" r:id="rId8"/>
    <p:sldId id="290" r:id="rId9"/>
    <p:sldId id="592" r:id="rId10"/>
    <p:sldId id="593" r:id="rId11"/>
    <p:sldId id="597" r:id="rId12"/>
    <p:sldId id="34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5019" autoAdjust="0"/>
  </p:normalViewPr>
  <p:slideViewPr>
    <p:cSldViewPr snapToGrid="0">
      <p:cViewPr varScale="1">
        <p:scale>
          <a:sx n="47" d="100"/>
          <a:sy n="47" d="100"/>
        </p:scale>
        <p:origin x="1506"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62B1C-AEA2-413F-A2A8-DEC30AFF6C4C}" type="datetimeFigureOut">
              <a:rPr lang="en-GB" smtClean="0"/>
              <a:t>28/10/2025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DD992-DFB7-41D8-9158-99A8DD4B7A68}" type="slidenum">
              <a:rPr lang="en-GB" smtClean="0"/>
              <a:t>‹#›</a:t>
            </a:fld>
            <a:endParaRPr lang="en-GB"/>
          </a:p>
        </p:txBody>
      </p:sp>
    </p:spTree>
    <p:extLst>
      <p:ext uri="{BB962C8B-B14F-4D97-AF65-F5344CB8AC3E}">
        <p14:creationId xmlns:p14="http://schemas.microsoft.com/office/powerpoint/2010/main" val="77892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18DCA-5DAD-3CFB-30AA-B4328C4E5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FA22E-65AF-036E-137E-64616943B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44E7D-F696-A74E-8637-59CDF8FAD2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everyone My name is Anike I am a second year PhD student in the University of Torino, under supervision Mr. Bertaina and Mr. Dario. I will explain about our work about search of a </a:t>
            </a:r>
            <a:r>
              <a:rPr lang="en-GB" sz="1200" b="0" i="0" kern="1200" dirty="0">
                <a:solidFill>
                  <a:schemeClr val="tx1"/>
                </a:solidFill>
                <a:effectLst/>
                <a:latin typeface="+mn-lt"/>
                <a:ea typeface="+mn-ea"/>
                <a:cs typeface="+mn-cs"/>
              </a:rPr>
              <a:t>coincident</a:t>
            </a:r>
            <a:r>
              <a:rPr lang="en-GB" dirty="0"/>
              <a:t> meteor detection using meteor data from Mini-EUSO observations compared to observation data from the ground-base observation. </a:t>
            </a:r>
          </a:p>
        </p:txBody>
      </p:sp>
      <p:sp>
        <p:nvSpPr>
          <p:cNvPr id="4" name="Slide Number Placeholder 3">
            <a:extLst>
              <a:ext uri="{FF2B5EF4-FFF2-40B4-BE49-F238E27FC236}">
                <a16:creationId xmlns:a16="http://schemas.microsoft.com/office/drawing/2014/main" id="{F320CDDE-266A-EA48-23ED-C57EAB23D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622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D76B-D09A-CD6E-F354-F5AAEFC1D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1E7AE-6D52-206C-D695-053BD80DA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305EA-CB73-773A-9DAF-4DB7502A1E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For the moment there is no evidence of a common detection but a new dataset is now available to be processed.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expected statistics of Mini-EUSO is going to increase by a factor of 3 and this might give us finally a coincidence event.</a:t>
            </a:r>
            <a:endParaRPr lang="en-GB"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7B1466B-0575-08B3-E1E5-471B8077F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909F4-8E9D-4AB8-8FDE-9F2B7E3661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692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C49FA-310E-5E4E-B5F8-6C8661BFC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CB3DA-E78B-93B3-A7F7-1A225F3E1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CD76C-8D6E-9386-322C-A357896940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7BAACAE-7D76-701C-BA9B-44B6EEDADD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121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61AD7-2CBA-02CE-E46D-662632439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2365B-0859-F035-6206-9A42EEA54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E7E27-9F4F-320A-922F-3D7438468E5E}"/>
              </a:ext>
            </a:extLst>
          </p:cNvPr>
          <p:cNvSpPr>
            <a:spLocks noGrp="1"/>
          </p:cNvSpPr>
          <p:nvPr>
            <p:ph type="body" idx="1"/>
          </p:nvPr>
        </p:nvSpPr>
        <p:spPr/>
        <p:txBody>
          <a:bodyPr/>
          <a:lstStyle/>
          <a:p>
            <a:r>
              <a:rPr lang="en-GB" dirty="0"/>
              <a:t>Let me give you a short introduction about Mini-EUSO before I explain about my work. Mini-EUSO is an experiment under JEM-EUSO space program. </a:t>
            </a:r>
            <a:r>
              <a:rPr lang="en-GB" dirty="0">
                <a:solidFill>
                  <a:schemeClr val="bg1"/>
                </a:solidFill>
              </a:rPr>
              <a:t>Mini-EUSO launched on board the International Space Station in 2019 and currently located in the Russian section of the station. Its main scientific objectives are the search for </a:t>
            </a:r>
            <a:r>
              <a:rPr lang="en-GB" dirty="0" err="1">
                <a:solidFill>
                  <a:schemeClr val="bg1"/>
                </a:solidFill>
              </a:rPr>
              <a:t>nuclearites</a:t>
            </a:r>
            <a:r>
              <a:rPr lang="en-GB" dirty="0">
                <a:solidFill>
                  <a:schemeClr val="bg1"/>
                </a:solidFill>
              </a:rPr>
              <a:t> and Strange Quark Matter, the study of atmospheric phenomena such as Transient Luminous Events, meteors and meteoroids, the observation of sea bioluminescence and of artificial satellites and man-made space debris. It is also capable of observing Extensive Air Showers generated by Ultra-High Energy Cosmic Rays with an energy above 10^21 eV and detect artificial showers generated with lasers from the ground. The detector of Mini-EUSO focal surface also called PDM (Photo Detector Modul) consist of 9 MAPMT (Multi Anode Photo Multiplier Tube), and each MAPMT consist of 8x8 pixels. </a:t>
            </a:r>
          </a:p>
          <a:p>
            <a:r>
              <a:rPr lang="en-GB" dirty="0">
                <a:solidFill>
                  <a:schemeClr val="bg1"/>
                </a:solidFill>
              </a:rPr>
              <a:t>Mini-EUSO performs data acquisition in single-photon counting mode. The time step of each temporal resolution is called a gate time unit (GTU). Photon counts are summed in a 2.5 </a:t>
            </a:r>
            <a:r>
              <a:rPr lang="en-GB" dirty="0" err="1">
                <a:solidFill>
                  <a:schemeClr val="bg1"/>
                </a:solidFill>
              </a:rPr>
              <a:t>μs</a:t>
            </a:r>
            <a:r>
              <a:rPr lang="en-GB" dirty="0">
                <a:solidFill>
                  <a:schemeClr val="bg1"/>
                </a:solidFill>
              </a:rPr>
              <a:t> data stream called D1, 320 </a:t>
            </a:r>
            <a:r>
              <a:rPr lang="en-GB" dirty="0" err="1">
                <a:solidFill>
                  <a:schemeClr val="bg1"/>
                </a:solidFill>
              </a:rPr>
              <a:t>μs</a:t>
            </a:r>
            <a:r>
              <a:rPr lang="en-GB" dirty="0">
                <a:solidFill>
                  <a:schemeClr val="bg1"/>
                </a:solidFill>
              </a:rPr>
              <a:t> called D2, 40.96 </a:t>
            </a:r>
            <a:r>
              <a:rPr lang="en-GB" dirty="0" err="1">
                <a:solidFill>
                  <a:schemeClr val="bg1"/>
                </a:solidFill>
              </a:rPr>
              <a:t>ms</a:t>
            </a:r>
            <a:r>
              <a:rPr lang="en-GB" dirty="0">
                <a:solidFill>
                  <a:schemeClr val="bg1"/>
                </a:solidFill>
              </a:rPr>
              <a:t> called D3. </a:t>
            </a:r>
          </a:p>
          <a:p>
            <a:r>
              <a:rPr lang="en-GB" sz="1200" b="0" i="0" u="none" strike="noStrike" kern="1200" baseline="0" dirty="0">
                <a:solidFill>
                  <a:schemeClr val="tx1"/>
                </a:solidFill>
                <a:latin typeface="+mn-lt"/>
                <a:ea typeface="+mn-ea"/>
                <a:cs typeface="+mn-cs"/>
              </a:rPr>
              <a:t>D1 data suitable to search for UHECRs, D2 data is appropriate for slower lightnings, D3 data is well suited to capture much slower phenomena such as meteors, but also for bioluminescence studies, search for SQM, space debris, among others.</a:t>
            </a:r>
            <a:endParaRPr lang="en-GB" dirty="0"/>
          </a:p>
        </p:txBody>
      </p:sp>
      <p:sp>
        <p:nvSpPr>
          <p:cNvPr id="4" name="Slide Number Placeholder 3">
            <a:extLst>
              <a:ext uri="{FF2B5EF4-FFF2-40B4-BE49-F238E27FC236}">
                <a16:creationId xmlns:a16="http://schemas.microsoft.com/office/drawing/2014/main" id="{57E97049-3F35-BE0D-A160-E27ECBFCC4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930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E7BD-2F80-2795-2B8C-CC6546689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AB5E4-6F22-6E61-92F4-663792FF1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C7812-DED3-92AC-1FB8-F4F02DF9A753}"/>
              </a:ext>
            </a:extLst>
          </p:cNvPr>
          <p:cNvSpPr>
            <a:spLocks noGrp="1"/>
          </p:cNvSpPr>
          <p:nvPr>
            <p:ph type="body" idx="1"/>
          </p:nvPr>
        </p:nvSpPr>
        <p:spPr/>
        <p:txBody>
          <a:bodyPr/>
          <a:lstStyle/>
          <a:p>
            <a:r>
              <a:rPr lang="en-GB" dirty="0">
                <a:solidFill>
                  <a:schemeClr val="bg1"/>
                </a:solidFill>
              </a:rPr>
              <a:t>From space (ISS), Mini-EUSO detected 24 thousand meteors within the first 40 data-taking sessions from November 2019 to August 2021, for a total observation time of approximately 6 days with a limiting absolute magnitude of +6.</a:t>
            </a:r>
          </a:p>
          <a:p>
            <a:pPr algn="l"/>
            <a:r>
              <a:rPr lang="en-GB" sz="1200" b="0" i="0" u="none" strike="noStrike" baseline="0" dirty="0">
                <a:latin typeface="CharterBT-Roman"/>
              </a:rPr>
              <a:t>This is a map of the spatial density (in logarithmic colour scale, bins of 2</a:t>
            </a:r>
            <a:r>
              <a:rPr lang="en-GB" sz="500" b="0" i="0" u="none" strike="noStrike" baseline="0" dirty="0">
                <a:latin typeface="LMMathSymbols7-Regular"/>
              </a:rPr>
              <a:t>◦ </a:t>
            </a:r>
            <a:r>
              <a:rPr lang="en-GB" sz="1200" b="0" i="0" u="none" strike="noStrike" baseline="0" dirty="0">
                <a:latin typeface="LMMathSymbols10-Regular"/>
              </a:rPr>
              <a:t>× </a:t>
            </a:r>
            <a:r>
              <a:rPr lang="en-GB" sz="1200" b="0" i="0" u="none" strike="noStrike" baseline="0" dirty="0">
                <a:latin typeface="CharterBT-Roman"/>
              </a:rPr>
              <a:t>2</a:t>
            </a:r>
            <a:r>
              <a:rPr lang="en-GB" sz="500" b="0" i="0" u="none" strike="noStrike" baseline="0" dirty="0">
                <a:latin typeface="LMMathSymbols7-Regular"/>
              </a:rPr>
              <a:t>◦</a:t>
            </a:r>
            <a:r>
              <a:rPr lang="en-GB" sz="1200" b="0" i="0" u="none" strike="noStrike" baseline="0" dirty="0">
                <a:latin typeface="CharterBT-Roman"/>
              </a:rPr>
              <a:t>) of meteor events detected by the Mini-EUSO telescope in the data sessions n.05-44 (from</a:t>
            </a:r>
          </a:p>
          <a:p>
            <a:pPr algn="l"/>
            <a:r>
              <a:rPr lang="en-GB" sz="1200" b="0" i="0" u="none" strike="noStrike" baseline="0" dirty="0">
                <a:latin typeface="CharterBT-Roman"/>
              </a:rPr>
              <a:t>November 2019 to August 2021). Next to it are a video and the analysis result as an example how if Mini-EUSO detect a meteor on ETOS. </a:t>
            </a:r>
          </a:p>
          <a:p>
            <a:endParaRPr lang="en-GB" dirty="0"/>
          </a:p>
        </p:txBody>
      </p:sp>
      <p:sp>
        <p:nvSpPr>
          <p:cNvPr id="4" name="Slide Number Placeholder 3">
            <a:extLst>
              <a:ext uri="{FF2B5EF4-FFF2-40B4-BE49-F238E27FC236}">
                <a16:creationId xmlns:a16="http://schemas.microsoft.com/office/drawing/2014/main" id="{6E59E175-F4BC-B7E6-15C5-D28883592B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5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FA55-52DA-25DF-1A62-F339DFE94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123C8-5A60-EB41-7CA0-4E8EEFEB2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0C717-1DEF-FF9F-F6C8-0E46D4B2235C}"/>
              </a:ext>
            </a:extLst>
          </p:cNvPr>
          <p:cNvSpPr>
            <a:spLocks noGrp="1"/>
          </p:cNvSpPr>
          <p:nvPr>
            <p:ph type="body" idx="1"/>
          </p:nvPr>
        </p:nvSpPr>
        <p:spPr/>
        <p:txBody>
          <a:bodyPr/>
          <a:lstStyle/>
          <a:p>
            <a:pPr algn="l"/>
            <a:r>
              <a:rPr lang="en-GB" sz="1200" dirty="0"/>
              <a:t>The idea of ​​this work is </a:t>
            </a:r>
            <a:r>
              <a:rPr lang="en-GB" sz="1200" b="0" i="0" u="none" strike="noStrike" baseline="0" dirty="0">
                <a:latin typeface="CharterBT-Roman"/>
              </a:rPr>
              <a:t>the analysis of the meteor observations from two experiments, Mini-EUSO UV telescope onboard the International Space Station (ISS) and ground-based camera. </a:t>
            </a:r>
            <a:r>
              <a:rPr lang="en-GB" dirty="0"/>
              <a:t>As you can see in this picture, in red dots there are 820 stations in the meteor network list for ground-based observation, and yellow are meteors detected by Mini-EUSO near those stations. The checks for double detections from space and ground has been performed by looking at time and the actual latitude and longitude of meteor trajectories from pixel positions of Mini-EUSO, and by requiring sufficiently close distance from the location of ground-based meteor stations. </a:t>
            </a:r>
            <a:r>
              <a:rPr lang="en-IT" dirty="0">
                <a:solidFill>
                  <a:schemeClr val="bg1"/>
                </a:solidFill>
              </a:rPr>
              <a:t>In case </a:t>
            </a:r>
            <a:r>
              <a:rPr lang="en-GB" dirty="0">
                <a:solidFill>
                  <a:schemeClr val="bg1"/>
                </a:solidFill>
              </a:rPr>
              <a:t>I get </a:t>
            </a:r>
            <a:r>
              <a:rPr lang="en-IT" dirty="0">
                <a:solidFill>
                  <a:schemeClr val="bg1"/>
                </a:solidFill>
              </a:rPr>
              <a:t>succesful events</a:t>
            </a:r>
            <a:r>
              <a:rPr lang="en-GB" dirty="0">
                <a:solidFill>
                  <a:schemeClr val="bg1"/>
                </a:solidFill>
              </a:rPr>
              <a:t>,</a:t>
            </a:r>
            <a:r>
              <a:rPr lang="en-IT" dirty="0">
                <a:solidFill>
                  <a:schemeClr val="bg1"/>
                </a:solidFill>
              </a:rPr>
              <a:t> </a:t>
            </a:r>
            <a:r>
              <a:rPr lang="en-GB" dirty="0">
                <a:solidFill>
                  <a:schemeClr val="bg1"/>
                </a:solidFill>
              </a:rPr>
              <a:t>I </a:t>
            </a:r>
            <a:r>
              <a:rPr lang="en-IT" dirty="0">
                <a:solidFill>
                  <a:schemeClr val="bg1"/>
                </a:solidFill>
              </a:rPr>
              <a:t>cross-check event parameters from both ground and space experiments</a:t>
            </a:r>
            <a:r>
              <a:rPr lang="en-GB" dirty="0">
                <a:solidFill>
                  <a:schemeClr val="bg1"/>
                </a:solidFill>
              </a:rPr>
              <a:t>.</a:t>
            </a:r>
            <a:r>
              <a:rPr lang="en-IT" dirty="0">
                <a:solidFill>
                  <a:schemeClr val="bg1"/>
                </a:solidFill>
              </a:rPr>
              <a:t> </a:t>
            </a:r>
            <a:r>
              <a:rPr lang="en-GB" dirty="0">
                <a:solidFill>
                  <a:schemeClr val="bg1"/>
                </a:solidFill>
              </a:rPr>
              <a:t>I worked using Mini-EUSO meteor </a:t>
            </a:r>
            <a:r>
              <a:rPr lang="en-GB" sz="1200" b="0" i="0" u="none" strike="noStrike" baseline="0" dirty="0">
                <a:latin typeface="CharterBT-Roman"/>
              </a:rPr>
              <a:t>data sessions n.05-44 (from November 2019 to August 2021)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24E9692F-A1CD-C7A7-39A8-4F0D460CC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30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E00F-7B5B-ECAF-5761-D440FC030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6404C-E126-1F6C-FBF6-E56DC97CF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009C6-EF99-2053-8FD7-4D5AFA7595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work using several meteor ground-based observation data, which are FRIPON (and PRISMA), </a:t>
            </a:r>
            <a:r>
              <a:rPr lang="en-GB" dirty="0" err="1"/>
              <a:t>SonotaCo</a:t>
            </a:r>
            <a:r>
              <a:rPr lang="en-GB" dirty="0"/>
              <a:t> Network Japan, EDMOND, GMN, and Meteors UA Ukrainian meteor database. </a:t>
            </a:r>
          </a:p>
        </p:txBody>
      </p:sp>
      <p:sp>
        <p:nvSpPr>
          <p:cNvPr id="4" name="Slide Number Placeholder 3">
            <a:extLst>
              <a:ext uri="{FF2B5EF4-FFF2-40B4-BE49-F238E27FC236}">
                <a16:creationId xmlns:a16="http://schemas.microsoft.com/office/drawing/2014/main" id="{2AFA8565-3AC4-8B7F-26F6-F6B16E31B7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732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A6A98-6B7C-F6AE-3E70-CE275F532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7A3B4-4B2D-9DBD-4CE4-66462F9C9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AA164-E6A1-C4E8-9E6A-34B5C0AAFE69}"/>
              </a:ext>
            </a:extLst>
          </p:cNvPr>
          <p:cNvSpPr>
            <a:spLocks noGrp="1"/>
          </p:cNvSpPr>
          <p:nvPr>
            <p:ph type="body" idx="1"/>
          </p:nvPr>
        </p:nvSpPr>
        <p:spPr/>
        <p:txBody>
          <a:bodyPr/>
          <a:lstStyle/>
          <a:p>
            <a:r>
              <a:rPr lang="en-GB" sz="2400" b="0" i="0" dirty="0">
                <a:solidFill>
                  <a:schemeClr val="bg1"/>
                </a:solidFill>
                <a:effectLst/>
                <a:latin typeface="Arial" panose="020B0604020202020204" pitchFamily="34" charset="0"/>
              </a:rPr>
              <a:t>With FRIPON database, I used multiple event search data. I got one event from Mini-EUSO but different in 2 minutes with one event from FRIPON.</a:t>
            </a:r>
          </a:p>
          <a:p>
            <a:pPr rtl="0">
              <a:buNone/>
            </a:pPr>
            <a:r>
              <a:rPr lang="en-GB" sz="2400" b="0" i="0" u="none" strike="noStrike" dirty="0">
                <a:solidFill>
                  <a:srgbClr val="000000"/>
                </a:solidFill>
                <a:effectLst/>
                <a:latin typeface="Arial" panose="020B0604020202020204" pitchFamily="34" charset="0"/>
              </a:rPr>
              <a:t>For EDMOND, I got one meteor event from Mini-EUSO detected at the same time and position, but with little bit difference in magnitude with one event detected by EDMOND’s camera. </a:t>
            </a:r>
          </a:p>
          <a:p>
            <a:pPr rtl="0">
              <a:buNone/>
            </a:pPr>
            <a:r>
              <a:rPr lang="en-GB" sz="2400" b="0" i="0" u="none" strike="noStrike" dirty="0">
                <a:solidFill>
                  <a:srgbClr val="000000"/>
                </a:solidFill>
                <a:effectLst/>
                <a:latin typeface="Arial" panose="020B0604020202020204" pitchFamily="34" charset="0"/>
              </a:rPr>
              <a:t>For </a:t>
            </a:r>
            <a:r>
              <a:rPr lang="en-GB" sz="2400" b="0" i="0" u="none" strike="noStrike" dirty="0" err="1">
                <a:solidFill>
                  <a:srgbClr val="000000"/>
                </a:solidFill>
                <a:effectLst/>
                <a:latin typeface="Arial" panose="020B0604020202020204" pitchFamily="34" charset="0"/>
              </a:rPr>
              <a:t>SonotaCo</a:t>
            </a:r>
            <a:r>
              <a:rPr lang="en-GB" sz="2400" b="0" i="0" u="none" strike="noStrike" dirty="0">
                <a:solidFill>
                  <a:srgbClr val="000000"/>
                </a:solidFill>
                <a:effectLst/>
                <a:latin typeface="Arial" panose="020B0604020202020204" pitchFamily="34" charset="0"/>
              </a:rPr>
              <a:t>, I got three meteors event from Mini-EUSO but different in magnitude with one event from </a:t>
            </a:r>
            <a:r>
              <a:rPr lang="en-GB" sz="2400" b="0" i="0" u="none" strike="noStrike" dirty="0" err="1">
                <a:solidFill>
                  <a:srgbClr val="000000"/>
                </a:solidFill>
                <a:effectLst/>
                <a:latin typeface="Arial" panose="020B0604020202020204" pitchFamily="34" charset="0"/>
              </a:rPr>
              <a:t>SonotaCo</a:t>
            </a:r>
            <a:r>
              <a:rPr lang="en-GB" sz="2400" b="0" i="0" u="none" strike="noStrike" dirty="0">
                <a:solidFill>
                  <a:srgbClr val="000000"/>
                </a:solidFill>
                <a:effectLst/>
                <a:latin typeface="Arial" panose="020B0604020202020204" pitchFamily="34" charset="0"/>
              </a:rPr>
              <a:t>.</a:t>
            </a:r>
          </a:p>
          <a:p>
            <a:pPr rtl="0">
              <a:buNone/>
            </a:pPr>
            <a:r>
              <a:rPr lang="en-GB" sz="1200" b="0" i="0" dirty="0">
                <a:solidFill>
                  <a:schemeClr val="bg1"/>
                </a:solidFill>
                <a:effectLst/>
                <a:latin typeface="Arial" panose="020B0604020202020204" pitchFamily="34" charset="0"/>
              </a:rPr>
              <a:t>After comparing /analysis further the parameter, I can not say that they are the same meteor events.</a:t>
            </a:r>
            <a:endParaRPr lang="en-GB" dirty="0"/>
          </a:p>
        </p:txBody>
      </p:sp>
      <p:sp>
        <p:nvSpPr>
          <p:cNvPr id="4" name="Slide Number Placeholder 3">
            <a:extLst>
              <a:ext uri="{FF2B5EF4-FFF2-40B4-BE49-F238E27FC236}">
                <a16:creationId xmlns:a16="http://schemas.microsoft.com/office/drawing/2014/main" id="{08923E2D-7F2A-9D71-0099-A9A26544E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450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85C11-E564-FA3B-6B79-27B12DB4C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F119C-1EB8-7ED2-57C6-3A3AB2C85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233DF-6500-EE4B-66AD-883F01D474BC}"/>
              </a:ext>
            </a:extLst>
          </p:cNvPr>
          <p:cNvSpPr>
            <a:spLocks noGrp="1"/>
          </p:cNvSpPr>
          <p:nvPr>
            <p:ph type="body" idx="1"/>
          </p:nvPr>
        </p:nvSpPr>
        <p:spPr/>
        <p:txBody>
          <a:bodyPr/>
          <a:lstStyle/>
          <a:p>
            <a:pPr rtl="0">
              <a:buNone/>
            </a:pPr>
            <a:br>
              <a:rPr lang="en-GB" sz="1200" b="0" dirty="0">
                <a:effectLst/>
              </a:rPr>
            </a:br>
            <a:r>
              <a:rPr lang="en-GB" sz="1200" b="0" i="0" u="none" strike="noStrike" dirty="0">
                <a:solidFill>
                  <a:srgbClr val="000000"/>
                </a:solidFill>
                <a:effectLst/>
                <a:latin typeface="Arial" panose="020B0604020202020204" pitchFamily="34" charset="0"/>
              </a:rPr>
              <a:t>For Ukrainian meteors database, we got seven meteor events from Mini-EUSO detected at the same time and position, but with difference in magnitude with four events detected by Ukrainian’s cameras. </a:t>
            </a:r>
          </a:p>
          <a:p>
            <a:pPr rtl="0">
              <a:buNone/>
            </a:pPr>
            <a:r>
              <a:rPr lang="en-GB" sz="1200" b="0" i="0" u="none" strike="noStrike" dirty="0">
                <a:solidFill>
                  <a:srgbClr val="000000"/>
                </a:solidFill>
                <a:effectLst/>
                <a:latin typeface="Arial" panose="020B0604020202020204" pitchFamily="34" charset="0"/>
              </a:rPr>
              <a:t>For GMN, I got four meteor events from Mini-EUSO detected </a:t>
            </a:r>
            <a:r>
              <a:rPr lang="en-GB" sz="1000" b="0" i="0" u="none" strike="noStrike" dirty="0">
                <a:solidFill>
                  <a:srgbClr val="000000"/>
                </a:solidFill>
                <a:effectLst/>
                <a:latin typeface="Arial" panose="020B0604020202020204" pitchFamily="34" charset="0"/>
              </a:rPr>
              <a:t>at the same time and position, but with difference in magnitude with four events detected by GMN’s cameras.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chemeClr val="bg1"/>
                </a:solidFill>
                <a:effectLst/>
                <a:latin typeface="Arial" panose="020B0604020202020204" pitchFamily="34" charset="0"/>
              </a:rPr>
              <a:t>After comparing /analysis further the parameter like before, I can not say that they are the same meteor events.</a:t>
            </a:r>
            <a:endParaRPr lang="en-GB" sz="1000" dirty="0"/>
          </a:p>
        </p:txBody>
      </p:sp>
      <p:sp>
        <p:nvSpPr>
          <p:cNvPr id="4" name="Slide Number Placeholder 3">
            <a:extLst>
              <a:ext uri="{FF2B5EF4-FFF2-40B4-BE49-F238E27FC236}">
                <a16:creationId xmlns:a16="http://schemas.microsoft.com/office/drawing/2014/main" id="{85510DA1-612E-8D20-D90D-668E0810DA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053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5EE0C-4B4B-D351-0C13-C83F33D4F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6DDD3-7C1D-1714-0175-A48AF3B43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D011D-64E5-0949-9E7D-7E547D6AB39C}"/>
              </a:ext>
            </a:extLst>
          </p:cNvPr>
          <p:cNvSpPr>
            <a:spLocks noGrp="1"/>
          </p:cNvSpPr>
          <p:nvPr>
            <p:ph type="body" idx="1"/>
          </p:nvPr>
        </p:nvSpPr>
        <p:spPr/>
        <p:txBody>
          <a:bodyPr/>
          <a:lstStyle/>
          <a:p>
            <a:pPr rtl="0">
              <a:buNone/>
            </a:pPr>
            <a:r>
              <a:rPr lang="en-GB" sz="1200" b="0" i="0" u="none" strike="noStrike" kern="1200" dirty="0">
                <a:solidFill>
                  <a:schemeClr val="tx1"/>
                </a:solidFill>
                <a:effectLst/>
                <a:latin typeface="+mn-lt"/>
                <a:ea typeface="+mn-ea"/>
                <a:cs typeface="+mn-cs"/>
              </a:rPr>
              <a:t>So, we think that we need to calculate the rate of meteor detection comparing with the ground-based observation.</a:t>
            </a:r>
          </a:p>
          <a:p>
            <a:pPr rtl="0"/>
            <a:r>
              <a:rPr lang="en-GB" sz="1200" b="0" i="0" u="none" strike="noStrike" kern="1200" dirty="0">
                <a:solidFill>
                  <a:schemeClr val="tx1"/>
                </a:solidFill>
                <a:effectLst/>
                <a:latin typeface="+mn-lt"/>
                <a:ea typeface="+mn-ea"/>
                <a:cs typeface="+mn-cs"/>
              </a:rPr>
              <a:t>Using our rough assumption that the observations done in in 3 years with each year has 365 days, and they are observed in 8 hours per day (arbitrary assumption to be better estimated!), we got detection rate for each ground-based stations data.</a:t>
            </a:r>
            <a:endParaRPr lang="en-GB" b="0" dirty="0">
              <a:effectLst/>
            </a:endParaRPr>
          </a:p>
          <a:p>
            <a:pPr rtl="0"/>
            <a:r>
              <a:rPr lang="en-GB" sz="1200" b="0" i="0" u="none" strike="noStrike" kern="1200" dirty="0">
                <a:solidFill>
                  <a:schemeClr val="tx1"/>
                </a:solidFill>
                <a:effectLst/>
                <a:latin typeface="+mn-lt"/>
                <a:ea typeface="+mn-ea"/>
                <a:cs typeface="+mn-cs"/>
              </a:rPr>
              <a:t>Then we calculate total minutes where Mini-EUSO is near each stations of ground-based observation database.  </a:t>
            </a:r>
            <a:endParaRPr lang="en-GB" b="0" dirty="0">
              <a:effectLst/>
            </a:endParaRPr>
          </a:p>
          <a:p>
            <a:pPr rtl="0"/>
            <a:r>
              <a:rPr lang="en-GB" sz="1200" b="0" i="0" u="none" strike="noStrike" kern="1200" dirty="0">
                <a:solidFill>
                  <a:schemeClr val="tx1"/>
                </a:solidFill>
                <a:effectLst/>
                <a:latin typeface="+mn-lt"/>
                <a:ea typeface="+mn-ea"/>
                <a:cs typeface="+mn-cs"/>
              </a:rPr>
              <a:t>By multiplying total minutes with the ground-based rate, we got the maximum number of meteor can be detected by Mini-EUSO near those stations. </a:t>
            </a:r>
            <a:endParaRPr lang="en-GB" b="0" dirty="0">
              <a:effectLst/>
            </a:endParaRPr>
          </a:p>
          <a:p>
            <a:pPr rtl="0"/>
            <a:r>
              <a:rPr lang="en-GB" sz="1200" b="0" i="0" u="none" strike="noStrike" kern="1200" dirty="0">
                <a:solidFill>
                  <a:schemeClr val="tx1"/>
                </a:solidFill>
                <a:effectLst/>
                <a:latin typeface="+mn-lt"/>
                <a:ea typeface="+mn-ea"/>
                <a:cs typeface="+mn-cs"/>
              </a:rPr>
              <a:t>We need to consider also the area of detection because ground-based stations observed larger area than Mini-EUSO.</a:t>
            </a:r>
            <a:endParaRPr lang="en-GB" b="0" dirty="0">
              <a:effectLst/>
            </a:endParaRPr>
          </a:p>
          <a:p>
            <a:pPr rtl="0"/>
            <a:r>
              <a:rPr lang="en-GB" sz="1200" b="0" i="0" u="none" strike="noStrike" kern="1200" dirty="0">
                <a:solidFill>
                  <a:schemeClr val="tx1"/>
                </a:solidFill>
                <a:effectLst/>
                <a:latin typeface="+mn-lt"/>
                <a:ea typeface="+mn-ea"/>
                <a:cs typeface="+mn-cs"/>
              </a:rPr>
              <a:t>So, here, we multiply the maximum number with ratio of observation area between Mini-EUSO and each ground-based stations.</a:t>
            </a:r>
            <a:endParaRPr lang="en-GB" b="0" dirty="0">
              <a:effectLst/>
            </a:endParaRPr>
          </a:p>
          <a:p>
            <a:pPr rtl="0"/>
            <a:r>
              <a:rPr lang="en-GB" sz="1200" b="0" i="0" u="none" strike="noStrike" kern="1200" dirty="0">
                <a:solidFill>
                  <a:schemeClr val="tx1"/>
                </a:solidFill>
                <a:effectLst/>
                <a:latin typeface="+mn-lt"/>
                <a:ea typeface="+mn-ea"/>
                <a:cs typeface="+mn-cs"/>
              </a:rPr>
              <a:t>Area of ground-based stations is taken from calculating total area of all stations for each database assuming that each station has a 200 x 200 km equivalent sensitive area in the sky and we removed superpositions between stations field of view. This result is using rough assumption, but provides a reference number to estimate the expected number of events in coincidence.</a:t>
            </a:r>
            <a:endParaRPr lang="en-GB" b="0" dirty="0">
              <a:effectLst/>
            </a:endParaRPr>
          </a:p>
          <a:p>
            <a:pPr rtl="0"/>
            <a:r>
              <a:rPr lang="en-GB" sz="1200" b="0" i="0" u="none" strike="noStrike" kern="1200" dirty="0">
                <a:solidFill>
                  <a:schemeClr val="tx1"/>
                </a:solidFill>
                <a:effectLst/>
                <a:latin typeface="+mn-lt"/>
                <a:ea typeface="+mn-ea"/>
                <a:cs typeface="+mn-cs"/>
              </a:rPr>
              <a:t>This result indicates that with more data we might expect to have coincidence events.</a:t>
            </a:r>
            <a:endParaRPr lang="en-GB" b="0" dirty="0">
              <a:effectLst/>
            </a:endParaRPr>
          </a:p>
          <a:p>
            <a:br>
              <a:rPr lang="en-GB" dirty="0"/>
            </a:br>
            <a:endParaRPr lang="en-GB" b="0" dirty="0">
              <a:effectLst/>
            </a:endParaRPr>
          </a:p>
        </p:txBody>
      </p:sp>
      <p:sp>
        <p:nvSpPr>
          <p:cNvPr id="4" name="Slide Number Placeholder 3">
            <a:extLst>
              <a:ext uri="{FF2B5EF4-FFF2-40B4-BE49-F238E27FC236}">
                <a16:creationId xmlns:a16="http://schemas.microsoft.com/office/drawing/2014/main" id="{B19087C0-EC18-987D-9CDF-0E138CA780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0943D-3BAF-4DEA-AF08-E890D19714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317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FBCAE-D7AA-E9F5-78D8-6B8630E6E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D508B-6813-7399-8DDF-4E0EAB929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2EB1F-1DE9-30BC-3535-49E1D712A3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This is the result is using rough assumption, but provides a reference number to estimate the expected number of events in coincidence for each meteor ground-based observation database, using the meteor data from 2019-2021 and Mini-EUSO meteor data session no. 05-44.</a:t>
            </a:r>
          </a:p>
        </p:txBody>
      </p:sp>
      <p:sp>
        <p:nvSpPr>
          <p:cNvPr id="4" name="Slide Number Placeholder 3">
            <a:extLst>
              <a:ext uri="{FF2B5EF4-FFF2-40B4-BE49-F238E27FC236}">
                <a16:creationId xmlns:a16="http://schemas.microsoft.com/office/drawing/2014/main" id="{9F56C1C9-32CC-4CEA-D135-E3A2E1280E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909F4-8E9D-4AB8-8FDE-9F2B7E3661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883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5D1B-CD80-FC6D-ECEE-EE663CC591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10638CC-54A6-DEF6-A33B-A899A865C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6C95627-F684-7355-D7D6-2C44DEC1E565}"/>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5" name="Footer Placeholder 4">
            <a:extLst>
              <a:ext uri="{FF2B5EF4-FFF2-40B4-BE49-F238E27FC236}">
                <a16:creationId xmlns:a16="http://schemas.microsoft.com/office/drawing/2014/main" id="{FC628BD7-7F6B-2809-3D28-A647561AB8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3C50F5-B3F6-C228-5C4F-477CD39D935F}"/>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208665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7FA4-0B01-B1C4-74EE-4AF34330D17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30F41DB-FD3C-79CD-0271-6A20BAAF786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1C6908B-BBFE-D5AA-B4F3-DC6EB8DFE97B}"/>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5" name="Footer Placeholder 4">
            <a:extLst>
              <a:ext uri="{FF2B5EF4-FFF2-40B4-BE49-F238E27FC236}">
                <a16:creationId xmlns:a16="http://schemas.microsoft.com/office/drawing/2014/main" id="{814D286F-72FE-FF3C-993E-C6A3669CC8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503BA3-09E7-07F9-3EA7-1889234ED284}"/>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400326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FD5219-E5A5-6D36-7647-25F07B18903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19FA75E-DD0A-96B0-3187-7FBB076F45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1B7ED1-6F1E-AB15-4F10-DA3BA29E6E64}"/>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5" name="Footer Placeholder 4">
            <a:extLst>
              <a:ext uri="{FF2B5EF4-FFF2-40B4-BE49-F238E27FC236}">
                <a16:creationId xmlns:a16="http://schemas.microsoft.com/office/drawing/2014/main" id="{1B2FB428-9FAF-358B-DE20-42F80EF416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C58582-C315-06F4-0E04-101618057402}"/>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3988848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FE9B-65AA-3F0D-9718-1DA7E212639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3A36FDA-9125-57EF-27FA-7E42A3F8B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14B9CD3-945A-F36B-D721-75C15911707A}"/>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5" name="Footer Placeholder 4">
            <a:extLst>
              <a:ext uri="{FF2B5EF4-FFF2-40B4-BE49-F238E27FC236}">
                <a16:creationId xmlns:a16="http://schemas.microsoft.com/office/drawing/2014/main" id="{17F89D30-0636-C91F-2853-85CA52D226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813928-7A8C-1B47-B3CD-7EC0EA1393AB}"/>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1456210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733F-3373-03F4-FE0D-E9C53C69888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C36B543-71BE-194C-4821-99A4087035B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C00AAB-B88C-A630-35E7-3363D1C3AAF2}"/>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5" name="Footer Placeholder 4">
            <a:extLst>
              <a:ext uri="{FF2B5EF4-FFF2-40B4-BE49-F238E27FC236}">
                <a16:creationId xmlns:a16="http://schemas.microsoft.com/office/drawing/2014/main" id="{036AEB82-A35F-AB3D-D2B6-BA0A72C0B8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99DC20-81BD-2284-6DD3-C5978F52D442}"/>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184469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0A6F-679D-6E49-7AE1-402352CE3B6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EB85EEB-21BE-3411-B095-33D29B9665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8A874C6-5BA8-EC24-1AED-0CD277C5DD12}"/>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5" name="Footer Placeholder 4">
            <a:extLst>
              <a:ext uri="{FF2B5EF4-FFF2-40B4-BE49-F238E27FC236}">
                <a16:creationId xmlns:a16="http://schemas.microsoft.com/office/drawing/2014/main" id="{1E2B05EF-512B-22D1-BAE3-1173D5E3A3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98ED5B-2260-B4A5-4185-F5A88B2981B9}"/>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1594680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AD8D-F6CA-38BF-D446-7BEAE16AA70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A002856-C050-7027-F43B-2CA20489D51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423C9F1-3E2E-E250-AED3-CEC1E5E3DC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972CD77-8CC8-976D-3055-19B88D543B5F}"/>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6" name="Footer Placeholder 5">
            <a:extLst>
              <a:ext uri="{FF2B5EF4-FFF2-40B4-BE49-F238E27FC236}">
                <a16:creationId xmlns:a16="http://schemas.microsoft.com/office/drawing/2014/main" id="{B7390E48-FF6D-FABC-BCC3-FBA417929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D0EA86-94C6-C5ED-62DC-FB3EB9E776B5}"/>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27991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6506-320A-4237-07B9-C8C1E187231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BB800D5-CF35-14FE-FD28-C9343726E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580CA0-040C-B8CD-15BD-F8D097E15E4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273A57B-F7BB-9740-F424-7E976BE13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D95E6F-8869-945C-7273-8D05318416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878CA02-9A59-7244-031B-A2F3997A8A47}"/>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8" name="Footer Placeholder 7">
            <a:extLst>
              <a:ext uri="{FF2B5EF4-FFF2-40B4-BE49-F238E27FC236}">
                <a16:creationId xmlns:a16="http://schemas.microsoft.com/office/drawing/2014/main" id="{D7576B4A-F332-18FE-29EB-E732E70EE2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F7B1C7-959F-F3A4-0AD6-DE33F00FEA98}"/>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3661151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DDBC-2B7E-565C-8EDC-3F506DE6350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6980AF6-3B89-8885-80D6-2794A418AC4B}"/>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4" name="Footer Placeholder 3">
            <a:extLst>
              <a:ext uri="{FF2B5EF4-FFF2-40B4-BE49-F238E27FC236}">
                <a16:creationId xmlns:a16="http://schemas.microsoft.com/office/drawing/2014/main" id="{59086423-4235-61F0-0DC6-9EA6DC7952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6F552F-FF8F-C9FB-B55F-FA013EFB3525}"/>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222506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36794-1339-4307-7369-153961BF3096}"/>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3" name="Footer Placeholder 2">
            <a:extLst>
              <a:ext uri="{FF2B5EF4-FFF2-40B4-BE49-F238E27FC236}">
                <a16:creationId xmlns:a16="http://schemas.microsoft.com/office/drawing/2014/main" id="{15BB46C1-7165-8655-916B-EEFF94D825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2917C1-6514-7834-EBC8-46DFE8FAC80F}"/>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3622348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8CF8-FACF-7409-F2E6-DC80EA84C5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4F87543-B16B-5E2D-138D-7934DDD0F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EE2A6B9-2D54-338D-E487-7EFF56CD8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6015DDD-2A4F-E9F9-9798-2113566857EA}"/>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6" name="Footer Placeholder 5">
            <a:extLst>
              <a:ext uri="{FF2B5EF4-FFF2-40B4-BE49-F238E27FC236}">
                <a16:creationId xmlns:a16="http://schemas.microsoft.com/office/drawing/2014/main" id="{368E37D7-8CED-F0D3-BF78-6124A91725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977FB5-FEB6-F9F6-ADCE-4ECA1A1EEC11}"/>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179609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F797-1621-B92B-E256-09054CCB557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5E6BF65-4661-C24D-CF13-E838FEEC6A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241DA4-D847-7FDB-CDBA-202812F5B84D}"/>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5" name="Footer Placeholder 4">
            <a:extLst>
              <a:ext uri="{FF2B5EF4-FFF2-40B4-BE49-F238E27FC236}">
                <a16:creationId xmlns:a16="http://schemas.microsoft.com/office/drawing/2014/main" id="{00D68A09-DCE0-D49F-3930-5728F9F033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6FF44-871A-EA65-9EFA-47E5187DEB81}"/>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2426317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2EE4-8CBF-C26B-A2AD-9CEA66938E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5F322CE-F2CE-E66F-FE9A-FCB705525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F9C83C-4923-6360-3B2C-1B100535D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5CF7AD-FDA2-4E4D-6261-CAF6842F1925}"/>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6" name="Footer Placeholder 5">
            <a:extLst>
              <a:ext uri="{FF2B5EF4-FFF2-40B4-BE49-F238E27FC236}">
                <a16:creationId xmlns:a16="http://schemas.microsoft.com/office/drawing/2014/main" id="{C028E5A5-E9B8-A5CF-2912-77142930D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3B61FF-2832-BF66-5533-2331606D143A}"/>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2836325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BD32-BB93-ED2E-3493-5256ED84B12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86F9D31-7D00-665E-09F7-00475EE0512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D2DACC1-A2BF-F3FC-D05A-C8E8CE62C632}"/>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5" name="Footer Placeholder 4">
            <a:extLst>
              <a:ext uri="{FF2B5EF4-FFF2-40B4-BE49-F238E27FC236}">
                <a16:creationId xmlns:a16="http://schemas.microsoft.com/office/drawing/2014/main" id="{C8776F4E-D02A-2C8B-44B6-F17B882560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DB986-024A-DE34-1BDF-F50CDF0B3446}"/>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223098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ED5D9E-DBC4-A926-7ADD-4D7E1460D54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C56976D-E165-E3BC-56A9-CC2747CE82E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3E8544-4B35-3E7D-1E1D-0F5E7377165E}"/>
              </a:ext>
            </a:extLst>
          </p:cNvPr>
          <p:cNvSpPr>
            <a:spLocks noGrp="1"/>
          </p:cNvSpPr>
          <p:nvPr>
            <p:ph type="dt" sz="half" idx="10"/>
          </p:nvPr>
        </p:nvSpPr>
        <p:spPr/>
        <p:txBody>
          <a:bodyPr/>
          <a:lstStyle/>
          <a:p>
            <a:fld id="{4F9509FC-E21C-4CEF-AEE1-9A8991E9F8DA}" type="datetimeFigureOut">
              <a:rPr lang="en-GB" smtClean="0"/>
              <a:t>28/10/2025</a:t>
            </a:fld>
            <a:endParaRPr lang="en-GB"/>
          </a:p>
        </p:txBody>
      </p:sp>
      <p:sp>
        <p:nvSpPr>
          <p:cNvPr id="5" name="Footer Placeholder 4">
            <a:extLst>
              <a:ext uri="{FF2B5EF4-FFF2-40B4-BE49-F238E27FC236}">
                <a16:creationId xmlns:a16="http://schemas.microsoft.com/office/drawing/2014/main" id="{57B005CD-9EBC-E74A-3F0C-720E46687E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6BCD3F-56E7-1F38-6F03-68FE590053C4}"/>
              </a:ext>
            </a:extLst>
          </p:cNvPr>
          <p:cNvSpPr>
            <a:spLocks noGrp="1"/>
          </p:cNvSpPr>
          <p:nvPr>
            <p:ph type="sldNum" sz="quarter" idx="12"/>
          </p:nvPr>
        </p:nvSpPr>
        <p:spPr/>
        <p:txBody>
          <a:bodyPr/>
          <a:lstStyle/>
          <a:p>
            <a:fld id="{FD0CB720-22DE-422E-ACEA-044592145F37}" type="slidenum">
              <a:rPr lang="en-GB" smtClean="0"/>
              <a:t>‹#›</a:t>
            </a:fld>
            <a:endParaRPr lang="en-GB"/>
          </a:p>
        </p:txBody>
      </p:sp>
    </p:spTree>
    <p:extLst>
      <p:ext uri="{BB962C8B-B14F-4D97-AF65-F5344CB8AC3E}">
        <p14:creationId xmlns:p14="http://schemas.microsoft.com/office/powerpoint/2010/main" val="281375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3A94-565B-8372-8CDC-A2CEA10438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3B61B08-CF27-19E2-E79A-716E1B9FA4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41FA86-86E2-E809-E474-CBBBDEE8E63B}"/>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5" name="Footer Placeholder 4">
            <a:extLst>
              <a:ext uri="{FF2B5EF4-FFF2-40B4-BE49-F238E27FC236}">
                <a16:creationId xmlns:a16="http://schemas.microsoft.com/office/drawing/2014/main" id="{E53BCFD7-F125-E2C3-1D7C-97DD698133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77A7B5-2E9A-2874-2257-A047C19FA3CA}"/>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181579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7BCF4-E0F1-A837-9CE5-A6EBDE0BB4C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2C19F02-15F6-92A0-593D-8619A2DDD0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0C3F7B9-115A-F245-7B42-3E415A4FB2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DE07A88-43D7-CEFC-9AC0-4C9C16A73972}"/>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6" name="Footer Placeholder 5">
            <a:extLst>
              <a:ext uri="{FF2B5EF4-FFF2-40B4-BE49-F238E27FC236}">
                <a16:creationId xmlns:a16="http://schemas.microsoft.com/office/drawing/2014/main" id="{3BAE08FD-81E0-E839-0106-D5DFDBA329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CCCAB8-74D3-D65E-6271-34FC5A1380A2}"/>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329765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1533-5EBA-88CA-94E9-FC9EE9AA080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680C1F0-BC38-8183-A17C-DED8363AE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3D7779-3E8A-F4CE-E617-2EC955620C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271FA03-976E-23B1-0755-18C4B6AFF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7D2C66-BD40-B8E3-178F-A2BA6647BE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F4D9957-1661-7AFB-DD46-49AA78276DD5}"/>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8" name="Footer Placeholder 7">
            <a:extLst>
              <a:ext uri="{FF2B5EF4-FFF2-40B4-BE49-F238E27FC236}">
                <a16:creationId xmlns:a16="http://schemas.microsoft.com/office/drawing/2014/main" id="{C38554AE-6F06-4F87-5FA8-1E81204907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A6A5C2-5A7F-B830-3D30-E59DBD68A965}"/>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46911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CE435-5D48-D379-CF32-D683129936F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8FC5B0E-8CAF-7400-3545-5491DB42722A}"/>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4" name="Footer Placeholder 3">
            <a:extLst>
              <a:ext uri="{FF2B5EF4-FFF2-40B4-BE49-F238E27FC236}">
                <a16:creationId xmlns:a16="http://schemas.microsoft.com/office/drawing/2014/main" id="{83D194D2-D6C4-CA1E-2231-FDB9C61070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8A92DC-C4DC-E804-F0CC-32CEC5465EC2}"/>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422264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4E64E-D6D5-EC74-0B32-B7C4ACF5ABFA}"/>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3" name="Footer Placeholder 2">
            <a:extLst>
              <a:ext uri="{FF2B5EF4-FFF2-40B4-BE49-F238E27FC236}">
                <a16:creationId xmlns:a16="http://schemas.microsoft.com/office/drawing/2014/main" id="{052D933B-4B11-B10A-96AB-2ECB19175E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E0503C-1D01-8EA7-E083-DEA561F9D981}"/>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162856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D57A-C92B-EFB1-A665-AE7487ADA9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57F00FD-8BC7-135A-440F-83391960A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36BA3E2-CA3A-95F7-3FBC-131D88445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512806-8AE1-3E27-CD38-444692B71AEF}"/>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6" name="Footer Placeholder 5">
            <a:extLst>
              <a:ext uri="{FF2B5EF4-FFF2-40B4-BE49-F238E27FC236}">
                <a16:creationId xmlns:a16="http://schemas.microsoft.com/office/drawing/2014/main" id="{CFC1D61E-7F12-4FB9-3A4D-F8E878EF6E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8E091A-5C8D-FAA7-1C0E-7DD1D455576A}"/>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2670642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89C4A-BD92-774F-871C-942B43B2AA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EC76B91-5125-6609-3D90-1ABB8D550C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E40FC4-B584-CF0C-9082-8AA74851B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F5DFA9-934E-0A44-7ABF-2329C585CE60}"/>
              </a:ext>
            </a:extLst>
          </p:cNvPr>
          <p:cNvSpPr>
            <a:spLocks noGrp="1"/>
          </p:cNvSpPr>
          <p:nvPr>
            <p:ph type="dt" sz="half" idx="10"/>
          </p:nvPr>
        </p:nvSpPr>
        <p:spPr/>
        <p:txBody>
          <a:bodyPr/>
          <a:lstStyle/>
          <a:p>
            <a:fld id="{82A07F03-68DB-4524-A671-3791432AC98A}" type="datetimeFigureOut">
              <a:rPr lang="en-GB" smtClean="0"/>
              <a:t>28/10/2025</a:t>
            </a:fld>
            <a:endParaRPr lang="en-GB"/>
          </a:p>
        </p:txBody>
      </p:sp>
      <p:sp>
        <p:nvSpPr>
          <p:cNvPr id="6" name="Footer Placeholder 5">
            <a:extLst>
              <a:ext uri="{FF2B5EF4-FFF2-40B4-BE49-F238E27FC236}">
                <a16:creationId xmlns:a16="http://schemas.microsoft.com/office/drawing/2014/main" id="{00E00BDB-03F9-B768-064F-E2F6A74769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332074-1089-C06C-669E-C6A6D974EF62}"/>
              </a:ext>
            </a:extLst>
          </p:cNvPr>
          <p:cNvSpPr>
            <a:spLocks noGrp="1"/>
          </p:cNvSpPr>
          <p:nvPr>
            <p:ph type="sldNum" sz="quarter" idx="12"/>
          </p:nvPr>
        </p:nvSpPr>
        <p:spPr/>
        <p:txBody>
          <a:bodyPr/>
          <a:lstStyle/>
          <a:p>
            <a:fld id="{6E091291-4621-44B9-B0A6-69EDAD65F032}" type="slidenum">
              <a:rPr lang="en-GB" smtClean="0"/>
              <a:t>‹#›</a:t>
            </a:fld>
            <a:endParaRPr lang="en-GB"/>
          </a:p>
        </p:txBody>
      </p:sp>
    </p:spTree>
    <p:extLst>
      <p:ext uri="{BB962C8B-B14F-4D97-AF65-F5344CB8AC3E}">
        <p14:creationId xmlns:p14="http://schemas.microsoft.com/office/powerpoint/2010/main" val="1344912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598501-E9E0-4BEA-36C8-30776DC64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3DA1C24-A903-3BCF-FA01-E06E594F1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314AC7D-1EB7-7167-589D-D8896571A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A07F03-68DB-4524-A671-3791432AC98A}" type="datetimeFigureOut">
              <a:rPr lang="en-GB" smtClean="0"/>
              <a:t>28/10/2025</a:t>
            </a:fld>
            <a:endParaRPr lang="en-GB"/>
          </a:p>
        </p:txBody>
      </p:sp>
      <p:sp>
        <p:nvSpPr>
          <p:cNvPr id="5" name="Footer Placeholder 4">
            <a:extLst>
              <a:ext uri="{FF2B5EF4-FFF2-40B4-BE49-F238E27FC236}">
                <a16:creationId xmlns:a16="http://schemas.microsoft.com/office/drawing/2014/main" id="{2AC832C8-DB27-EC0C-8CF6-1759F7E29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3628379-1682-52AD-5DD8-3809C10FF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091291-4621-44B9-B0A6-69EDAD65F032}" type="slidenum">
              <a:rPr lang="en-GB" smtClean="0"/>
              <a:t>‹#›</a:t>
            </a:fld>
            <a:endParaRPr lang="en-GB"/>
          </a:p>
        </p:txBody>
      </p:sp>
    </p:spTree>
    <p:extLst>
      <p:ext uri="{BB962C8B-B14F-4D97-AF65-F5344CB8AC3E}">
        <p14:creationId xmlns:p14="http://schemas.microsoft.com/office/powerpoint/2010/main" val="571083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9E73E-57FC-81CF-B2BA-FD4E40B19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8362226-9035-B217-9A35-7C369A2A2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85381CA-C2C3-16DB-84C4-33AF680EBD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509FC-E21C-4CEF-AEE1-9A8991E9F8DA}" type="datetimeFigureOut">
              <a:rPr lang="en-GB" smtClean="0"/>
              <a:t>28/10/2025</a:t>
            </a:fld>
            <a:endParaRPr lang="en-GB"/>
          </a:p>
        </p:txBody>
      </p:sp>
      <p:sp>
        <p:nvSpPr>
          <p:cNvPr id="5" name="Footer Placeholder 4">
            <a:extLst>
              <a:ext uri="{FF2B5EF4-FFF2-40B4-BE49-F238E27FC236}">
                <a16:creationId xmlns:a16="http://schemas.microsoft.com/office/drawing/2014/main" id="{4779BAF9-CD28-C407-6E59-C87ADD36E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C3E0D2-4407-DB88-470D-08B7F8AEE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CB720-22DE-422E-ACEA-044592145F37}" type="slidenum">
              <a:rPr lang="en-GB" smtClean="0"/>
              <a:t>‹#›</a:t>
            </a:fld>
            <a:endParaRPr lang="en-GB"/>
          </a:p>
        </p:txBody>
      </p:sp>
    </p:spTree>
    <p:extLst>
      <p:ext uri="{BB962C8B-B14F-4D97-AF65-F5344CB8AC3E}">
        <p14:creationId xmlns:p14="http://schemas.microsoft.com/office/powerpoint/2010/main" val="163569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ED7D026-C310-F4E7-659D-759F9452CAC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7C8A074-FC95-7CE7-B20B-D04CC87D9AEC}"/>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artisticCement/>
                    </a14:imgEffect>
                  </a14:imgLayer>
                </a14:imgProps>
              </a:ext>
            </a:extLst>
          </a:blip>
          <a:srcRect r="-91" b="47609"/>
          <a:stretch>
            <a:fillRect/>
          </a:stretch>
        </p:blipFill>
        <p:spPr>
          <a:xfrm>
            <a:off x="1" y="0"/>
            <a:ext cx="3060440" cy="6858000"/>
          </a:xfrm>
          <a:prstGeom prst="rect">
            <a:avLst/>
          </a:prstGeom>
        </p:spPr>
      </p:pic>
      <p:sp>
        <p:nvSpPr>
          <p:cNvPr id="6" name="Titolo 1">
            <a:extLst>
              <a:ext uri="{FF2B5EF4-FFF2-40B4-BE49-F238E27FC236}">
                <a16:creationId xmlns:a16="http://schemas.microsoft.com/office/drawing/2014/main" id="{5A7B7A74-1B04-1807-1053-9223F04F4BE5}"/>
              </a:ext>
            </a:extLst>
          </p:cNvPr>
          <p:cNvSpPr txBox="1">
            <a:spLocks/>
          </p:cNvSpPr>
          <p:nvPr/>
        </p:nvSpPr>
        <p:spPr>
          <a:xfrm>
            <a:off x="2873828" y="1490146"/>
            <a:ext cx="9374155" cy="20207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defRPr/>
            </a:pPr>
            <a:r>
              <a:rPr lang="en-GB" sz="3200" dirty="0">
                <a:solidFill>
                  <a:schemeClr val="bg1"/>
                </a:solidFill>
              </a:rPr>
              <a:t>Search for a coincident meteor detection </a:t>
            </a:r>
          </a:p>
          <a:p>
            <a:pPr lvl="0">
              <a:lnSpc>
                <a:spcPct val="100000"/>
              </a:lnSpc>
              <a:defRPr/>
            </a:pPr>
            <a:r>
              <a:rPr lang="en-GB" sz="3200" dirty="0">
                <a:solidFill>
                  <a:schemeClr val="bg1"/>
                </a:solidFill>
              </a:rPr>
              <a:t>between Mini-EUSO and ground-based observations</a:t>
            </a:r>
            <a:endParaRPr kumimoji="0" lang="it-IT" sz="3200" u="none" strike="noStrike" kern="1200" cap="none" spc="0" normalizeH="0" baseline="0" noProof="0" dirty="0">
              <a:ln>
                <a:noFill/>
              </a:ln>
              <a:solidFill>
                <a:schemeClr val="bg1"/>
              </a:solidFill>
              <a:effectLst/>
              <a:uLnTx/>
              <a:uFillTx/>
            </a:endParaRPr>
          </a:p>
        </p:txBody>
      </p:sp>
      <p:sp>
        <p:nvSpPr>
          <p:cNvPr id="7" name="Titolo 1">
            <a:extLst>
              <a:ext uri="{FF2B5EF4-FFF2-40B4-BE49-F238E27FC236}">
                <a16:creationId xmlns:a16="http://schemas.microsoft.com/office/drawing/2014/main" id="{707119E5-5450-D840-1D18-C064186CE435}"/>
              </a:ext>
            </a:extLst>
          </p:cNvPr>
          <p:cNvSpPr txBox="1">
            <a:spLocks/>
          </p:cNvSpPr>
          <p:nvPr/>
        </p:nvSpPr>
        <p:spPr>
          <a:xfrm>
            <a:off x="4670937" y="4731895"/>
            <a:ext cx="5966549" cy="12054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chemeClr val="bg1"/>
                </a:solidFill>
                <a:effectLst/>
                <a:uLnTx/>
                <a:uFillTx/>
                <a:ea typeface="+mj-ea"/>
                <a:cs typeface="+mj-cs"/>
              </a:rPr>
              <a:t>Anike N. Bowaire, M. E. Bertaina, D. </a:t>
            </a:r>
            <a:r>
              <a:rPr kumimoji="0" lang="it-IT" sz="2400" b="1" i="0" u="none" strike="noStrike" kern="1200" cap="none" spc="0" normalizeH="0" baseline="0" noProof="0" dirty="0" err="1">
                <a:ln>
                  <a:noFill/>
                </a:ln>
                <a:solidFill>
                  <a:schemeClr val="bg1"/>
                </a:solidFill>
                <a:effectLst/>
                <a:uLnTx/>
                <a:uFillTx/>
                <a:ea typeface="+mj-ea"/>
                <a:cs typeface="+mj-cs"/>
              </a:rPr>
              <a:t>Barghini</a:t>
            </a:r>
            <a:endParaRPr lang="en-GB" sz="2400" b="1" dirty="0">
              <a:solidFill>
                <a:schemeClr val="bg1"/>
              </a:solidFill>
            </a:endParaRPr>
          </a:p>
          <a:p>
            <a:r>
              <a:rPr lang="en-GB" sz="2400" dirty="0">
                <a:solidFill>
                  <a:schemeClr val="bg1"/>
                </a:solidFill>
              </a:rPr>
              <a:t> </a:t>
            </a:r>
          </a:p>
          <a:p>
            <a:r>
              <a:rPr lang="en-GB" sz="2400" dirty="0">
                <a:solidFill>
                  <a:schemeClr val="bg1"/>
                </a:solidFill>
              </a:rPr>
              <a:t>(Univ. Torino, INFN, INAF-</a:t>
            </a:r>
            <a:r>
              <a:rPr lang="en-GB" sz="2400" dirty="0" err="1">
                <a:solidFill>
                  <a:schemeClr val="bg1"/>
                </a:solidFill>
              </a:rPr>
              <a:t>OATo</a:t>
            </a:r>
            <a:r>
              <a:rPr lang="en-GB" sz="2400" dirty="0">
                <a:solidFill>
                  <a:schemeClr val="bg1"/>
                </a:solidFill>
              </a:rPr>
              <a:t>)</a:t>
            </a:r>
          </a:p>
          <a:p>
            <a:r>
              <a:rPr lang="en-GB" sz="2400" dirty="0">
                <a:solidFill>
                  <a:schemeClr val="bg1"/>
                </a:solidFill>
              </a:rPr>
              <a:t>on behalf of the JEM-EUSO Collaboration</a:t>
            </a:r>
          </a:p>
        </p:txBody>
      </p:sp>
      <p:pic>
        <p:nvPicPr>
          <p:cNvPr id="5" name="Picture 4" descr="A red circle with black text and a bull and a bird&#10;&#10;Description automatically generated">
            <a:extLst>
              <a:ext uri="{FF2B5EF4-FFF2-40B4-BE49-F238E27FC236}">
                <a16:creationId xmlns:a16="http://schemas.microsoft.com/office/drawing/2014/main" id="{8BAE69CD-F469-4D87-CB27-0B8FD303D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069" y="236849"/>
            <a:ext cx="1006263" cy="1006263"/>
          </a:xfrm>
          <a:prstGeom prst="rect">
            <a:avLst/>
          </a:prstGeom>
        </p:spPr>
      </p:pic>
      <p:pic>
        <p:nvPicPr>
          <p:cNvPr id="4" name="Picture 4" descr="Le METEOR">
            <a:extLst>
              <a:ext uri="{FF2B5EF4-FFF2-40B4-BE49-F238E27FC236}">
                <a16:creationId xmlns:a16="http://schemas.microsoft.com/office/drawing/2014/main" id="{27BA9245-6552-F723-8D3F-ACF65647B40A}"/>
              </a:ext>
            </a:extLst>
          </p:cNvPr>
          <p:cNvPicPr>
            <a:picLocks noChangeAspect="1" noChangeArrowheads="1"/>
          </p:cNvPicPr>
          <p:nvPr/>
        </p:nvPicPr>
        <p:blipFill rotWithShape="1">
          <a:blip r:embed="rId6">
            <a:alphaModFix amt="5000"/>
            <a:extLst>
              <a:ext uri="{28A0092B-C50C-407E-A947-70E740481C1C}">
                <a14:useLocalDpi xmlns:a14="http://schemas.microsoft.com/office/drawing/2010/main" val="0"/>
              </a:ext>
            </a:extLst>
          </a:blip>
          <a:srcRect l="30397" t="10814" r="24521" b="38329"/>
          <a:stretch/>
        </p:blipFill>
        <p:spPr bwMode="auto">
          <a:xfrm rot="1280580">
            <a:off x="6865572" y="3836669"/>
            <a:ext cx="586812" cy="81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34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37E303-3510-6725-9C7D-9677D7B1A715}"/>
            </a:ext>
          </a:extLst>
        </p:cNvPr>
        <p:cNvGrpSpPr/>
        <p:nvPr/>
      </p:nvGrpSpPr>
      <p:grpSpPr>
        <a:xfrm>
          <a:off x="0" y="0"/>
          <a:ext cx="0" cy="0"/>
          <a:chOff x="0" y="0"/>
          <a:chExt cx="0" cy="0"/>
        </a:xfrm>
      </p:grpSpPr>
      <p:pic>
        <p:nvPicPr>
          <p:cNvPr id="4" name="Picture 3" descr="A red circle with black text and a bull and a bird&#10;&#10;Description automatically generated">
            <a:extLst>
              <a:ext uri="{FF2B5EF4-FFF2-40B4-BE49-F238E27FC236}">
                <a16:creationId xmlns:a16="http://schemas.microsoft.com/office/drawing/2014/main" id="{50718BC3-B815-323F-8EF2-178ADB182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332" y="150584"/>
            <a:ext cx="975265" cy="975265"/>
          </a:xfrm>
          <a:prstGeom prst="rect">
            <a:avLst/>
          </a:prstGeom>
        </p:spPr>
      </p:pic>
      <p:sp>
        <p:nvSpPr>
          <p:cNvPr id="10" name="TextBox 9">
            <a:extLst>
              <a:ext uri="{FF2B5EF4-FFF2-40B4-BE49-F238E27FC236}">
                <a16:creationId xmlns:a16="http://schemas.microsoft.com/office/drawing/2014/main" id="{D02248E8-6DAF-4E2B-DBE1-8D780D44EA04}"/>
              </a:ext>
            </a:extLst>
          </p:cNvPr>
          <p:cNvSpPr txBox="1"/>
          <p:nvPr/>
        </p:nvSpPr>
        <p:spPr>
          <a:xfrm>
            <a:off x="874591" y="6451874"/>
            <a:ext cx="1100222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endPar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itolo 1">
            <a:extLst>
              <a:ext uri="{FF2B5EF4-FFF2-40B4-BE49-F238E27FC236}">
                <a16:creationId xmlns:a16="http://schemas.microsoft.com/office/drawing/2014/main" id="{31844CA9-C25E-E5E9-7291-51E746A770E4}"/>
              </a:ext>
            </a:extLst>
          </p:cNvPr>
          <p:cNvSpPr txBox="1">
            <a:spLocks/>
          </p:cNvSpPr>
          <p:nvPr/>
        </p:nvSpPr>
        <p:spPr>
          <a:xfrm>
            <a:off x="676262" y="704062"/>
            <a:ext cx="9556075" cy="653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err="1">
                <a:ln>
                  <a:noFill/>
                </a:ln>
                <a:solidFill>
                  <a:prstClr val="white"/>
                </a:solidFill>
                <a:effectLst/>
                <a:uLnTx/>
                <a:uFillTx/>
                <a:latin typeface="Aptos Display" panose="02110004020202020204"/>
                <a:ea typeface="+mj-ea"/>
                <a:cs typeface="+mj-cs"/>
              </a:rPr>
              <a:t>Conclusion</a:t>
            </a:r>
            <a:endParaRPr kumimoji="0" lang="it-IT" sz="2400" b="0"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409C8518-C2DE-1056-EFA3-B23E206DA544}"/>
              </a:ext>
            </a:extLst>
          </p:cNvPr>
          <p:cNvSpPr txBox="1"/>
          <p:nvPr/>
        </p:nvSpPr>
        <p:spPr>
          <a:xfrm>
            <a:off x="1403984" y="2102675"/>
            <a:ext cx="95560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kern="1200" dirty="0">
                <a:solidFill>
                  <a:schemeClr val="bg1"/>
                </a:solidFill>
                <a:effectLst/>
                <a:latin typeface="+mn-lt"/>
                <a:ea typeface="+mn-ea"/>
                <a:cs typeface="+mn-cs"/>
              </a:rPr>
              <a:t>For the moment there is no evidence of a common detection but a new dataset is now available to be processed. </a:t>
            </a:r>
            <a:endParaRPr lang="en-GB" sz="2400" b="0" i="0" u="none" strike="noStrike" kern="1200" dirty="0">
              <a:solidFill>
                <a:schemeClr val="bg1"/>
              </a:solidFill>
              <a:effectLst/>
              <a:latin typeface="+mn-lt"/>
              <a:ea typeface="+mn-ea"/>
              <a:cs typeface="+mn-cs"/>
            </a:endParaRPr>
          </a:p>
        </p:txBody>
      </p:sp>
      <p:pic>
        <p:nvPicPr>
          <p:cNvPr id="7" name="Picture 4" descr="Le METEOR">
            <a:extLst>
              <a:ext uri="{FF2B5EF4-FFF2-40B4-BE49-F238E27FC236}">
                <a16:creationId xmlns:a16="http://schemas.microsoft.com/office/drawing/2014/main" id="{6B86EAEA-FAF3-8E35-B337-1B428E193B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397" t="10814" r="24521" b="38329"/>
          <a:stretch/>
        </p:blipFill>
        <p:spPr bwMode="auto">
          <a:xfrm>
            <a:off x="857642" y="2333246"/>
            <a:ext cx="265832" cy="3698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334B3D-43A1-FEF9-180E-ADA2C9D6F0D8}"/>
              </a:ext>
            </a:extLst>
          </p:cNvPr>
          <p:cNvSpPr txBox="1"/>
          <p:nvPr/>
        </p:nvSpPr>
        <p:spPr>
          <a:xfrm>
            <a:off x="1522095" y="3304514"/>
            <a:ext cx="931985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i="0" kern="1200" dirty="0">
                <a:solidFill>
                  <a:schemeClr val="bg1"/>
                </a:solidFill>
                <a:effectLst/>
                <a:latin typeface="+mn-lt"/>
                <a:ea typeface="+mn-ea"/>
                <a:cs typeface="+mn-cs"/>
              </a:rPr>
              <a:t>The expected statistics of Mini-EUSO is going to increase by a factor of 3 and this might give us finally a coincidence event.</a:t>
            </a:r>
            <a:endParaRPr lang="en-GB" sz="2400" b="0" i="0" u="none" strike="noStrike" kern="1200" dirty="0">
              <a:solidFill>
                <a:schemeClr val="bg1"/>
              </a:solidFill>
              <a:effectLst/>
              <a:latin typeface="+mn-lt"/>
              <a:ea typeface="+mn-ea"/>
              <a:cs typeface="+mn-cs"/>
            </a:endParaRPr>
          </a:p>
        </p:txBody>
      </p:sp>
      <p:pic>
        <p:nvPicPr>
          <p:cNvPr id="11" name="Picture 4" descr="Le METEOR">
            <a:extLst>
              <a:ext uri="{FF2B5EF4-FFF2-40B4-BE49-F238E27FC236}">
                <a16:creationId xmlns:a16="http://schemas.microsoft.com/office/drawing/2014/main" id="{778C21D2-EF0A-52BB-A31B-5262B81BDF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397" t="10814" r="24521" b="38329"/>
          <a:stretch/>
        </p:blipFill>
        <p:spPr bwMode="auto">
          <a:xfrm>
            <a:off x="874591" y="3904678"/>
            <a:ext cx="265832" cy="36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347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AD8DAA-5F8D-1D99-E5D8-7A66C8B7D77B}"/>
            </a:ext>
          </a:extLst>
        </p:cNvPr>
        <p:cNvGrpSpPr/>
        <p:nvPr/>
      </p:nvGrpSpPr>
      <p:grpSpPr>
        <a:xfrm>
          <a:off x="0" y="0"/>
          <a:ext cx="0" cy="0"/>
          <a:chOff x="0" y="0"/>
          <a:chExt cx="0" cy="0"/>
        </a:xfrm>
      </p:grpSpPr>
      <p:pic>
        <p:nvPicPr>
          <p:cNvPr id="5" name="Picture 4" descr="A red circle with black text and a bull and a bird&#10;&#10;Description automatically generated">
            <a:extLst>
              <a:ext uri="{FF2B5EF4-FFF2-40B4-BE49-F238E27FC236}">
                <a16:creationId xmlns:a16="http://schemas.microsoft.com/office/drawing/2014/main" id="{2825B427-013D-3584-3F1D-24F6FB652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284" y="150584"/>
            <a:ext cx="1197314" cy="1197314"/>
          </a:xfrm>
          <a:prstGeom prst="rect">
            <a:avLst/>
          </a:prstGeom>
        </p:spPr>
      </p:pic>
      <p:sp>
        <p:nvSpPr>
          <p:cNvPr id="3" name="Titolo 1">
            <a:extLst>
              <a:ext uri="{FF2B5EF4-FFF2-40B4-BE49-F238E27FC236}">
                <a16:creationId xmlns:a16="http://schemas.microsoft.com/office/drawing/2014/main" id="{F2F7FA1B-77FA-795A-865C-F0662E84AF44}"/>
              </a:ext>
            </a:extLst>
          </p:cNvPr>
          <p:cNvSpPr txBox="1">
            <a:spLocks/>
          </p:cNvSpPr>
          <p:nvPr/>
        </p:nvSpPr>
        <p:spPr>
          <a:xfrm>
            <a:off x="1761783" y="1919228"/>
            <a:ext cx="8668434" cy="20207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solidFill>
                  <a:prstClr val="white"/>
                </a:solidFill>
                <a:effectLst/>
                <a:uLnTx/>
                <a:uFillTx/>
                <a:latin typeface="Dreaming Outloud Script Pro" panose="020F0502020204030204" pitchFamily="66" charset="0"/>
                <a:ea typeface="+mj-ea"/>
                <a:cs typeface="Dreaming Outloud Script Pro" panose="020F0502020204030204" pitchFamily="66" charset="0"/>
              </a:rPr>
              <a:t>Thank </a:t>
            </a:r>
            <a:r>
              <a:rPr kumimoji="0" lang="it-IT" sz="4400" b="0" i="0" u="none" strike="noStrike" kern="1200" cap="none" spc="0" normalizeH="0" baseline="0" noProof="0" dirty="0" err="1">
                <a:ln>
                  <a:noFill/>
                </a:ln>
                <a:solidFill>
                  <a:prstClr val="white"/>
                </a:solidFill>
                <a:effectLst/>
                <a:uLnTx/>
                <a:uFillTx/>
                <a:latin typeface="Dreaming Outloud Script Pro" panose="020F0502020204030204" pitchFamily="66" charset="0"/>
                <a:ea typeface="+mj-ea"/>
                <a:cs typeface="Dreaming Outloud Script Pro" panose="020F0502020204030204" pitchFamily="66" charset="0"/>
              </a:rPr>
              <a:t>you</a:t>
            </a:r>
            <a:endParaRPr kumimoji="0" lang="it-IT" sz="3600" b="0" i="0" u="none" strike="noStrike" kern="1200" cap="none" spc="0" normalizeH="0" baseline="0" noProof="0" dirty="0">
              <a:ln>
                <a:noFill/>
              </a:ln>
              <a:solidFill>
                <a:prstClr val="white"/>
              </a:solidFill>
              <a:effectLst/>
              <a:uLnTx/>
              <a:uFillTx/>
              <a:latin typeface="Dreaming Outloud Script Pro" panose="020F0502020204030204" pitchFamily="66" charset="0"/>
              <a:ea typeface="+mj-ea"/>
              <a:cs typeface="Dreaming Outloud Script Pro" panose="020F0502020204030204" pitchFamily="66" charset="0"/>
            </a:endParaRPr>
          </a:p>
        </p:txBody>
      </p:sp>
      <p:sp>
        <p:nvSpPr>
          <p:cNvPr id="2" name="TextBox 1">
            <a:extLst>
              <a:ext uri="{FF2B5EF4-FFF2-40B4-BE49-F238E27FC236}">
                <a16:creationId xmlns:a16="http://schemas.microsoft.com/office/drawing/2014/main" id="{294F3CCD-E100-0EE2-E49B-E834B8EE0B1A}"/>
              </a:ext>
            </a:extLst>
          </p:cNvPr>
          <p:cNvSpPr txBox="1"/>
          <p:nvPr/>
        </p:nvSpPr>
        <p:spPr>
          <a:xfrm>
            <a:off x="874591" y="6489196"/>
            <a:ext cx="1100222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p>
        </p:txBody>
      </p:sp>
    </p:spTree>
    <p:extLst>
      <p:ext uri="{BB962C8B-B14F-4D97-AF65-F5344CB8AC3E}">
        <p14:creationId xmlns:p14="http://schemas.microsoft.com/office/powerpoint/2010/main" val="220073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9EEE2F-A8BF-072D-5854-D8797B53111C}"/>
            </a:ext>
          </a:extLst>
        </p:cNvPr>
        <p:cNvGrpSpPr/>
        <p:nvPr/>
      </p:nvGrpSpPr>
      <p:grpSpPr>
        <a:xfrm>
          <a:off x="0" y="0"/>
          <a:ext cx="0" cy="0"/>
          <a:chOff x="0" y="0"/>
          <a:chExt cx="0" cy="0"/>
        </a:xfrm>
      </p:grpSpPr>
      <p:pic>
        <p:nvPicPr>
          <p:cNvPr id="5" name="Picture 4" descr="A red circle with black text and a bull and a bird&#10;&#10;Description automatically generated">
            <a:extLst>
              <a:ext uri="{FF2B5EF4-FFF2-40B4-BE49-F238E27FC236}">
                <a16:creationId xmlns:a16="http://schemas.microsoft.com/office/drawing/2014/main" id="{D22F092D-8AD6-DA93-AEE9-BB02F4AB4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0" y="236850"/>
            <a:ext cx="804332" cy="804332"/>
          </a:xfrm>
          <a:prstGeom prst="rect">
            <a:avLst/>
          </a:prstGeom>
        </p:spPr>
      </p:pic>
      <p:sp>
        <p:nvSpPr>
          <p:cNvPr id="8" name="TextBox 7">
            <a:extLst>
              <a:ext uri="{FF2B5EF4-FFF2-40B4-BE49-F238E27FC236}">
                <a16:creationId xmlns:a16="http://schemas.microsoft.com/office/drawing/2014/main" id="{8CF400A2-B535-1EDC-7857-A41177DDA942}"/>
              </a:ext>
            </a:extLst>
          </p:cNvPr>
          <p:cNvSpPr txBox="1"/>
          <p:nvPr/>
        </p:nvSpPr>
        <p:spPr>
          <a:xfrm>
            <a:off x="874591" y="6520454"/>
            <a:ext cx="1100222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p>
        </p:txBody>
      </p:sp>
      <p:sp>
        <p:nvSpPr>
          <p:cNvPr id="9" name="Titolo 1">
            <a:extLst>
              <a:ext uri="{FF2B5EF4-FFF2-40B4-BE49-F238E27FC236}">
                <a16:creationId xmlns:a16="http://schemas.microsoft.com/office/drawing/2014/main" id="{2687385C-C544-46B6-23AB-F836F48881FD}"/>
              </a:ext>
            </a:extLst>
          </p:cNvPr>
          <p:cNvSpPr txBox="1">
            <a:spLocks/>
          </p:cNvSpPr>
          <p:nvPr/>
        </p:nvSpPr>
        <p:spPr>
          <a:xfrm>
            <a:off x="-210252" y="263736"/>
            <a:ext cx="4222008" cy="70601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dirty="0">
                <a:ln>
                  <a:noFill/>
                </a:ln>
                <a:solidFill>
                  <a:prstClr val="white"/>
                </a:solidFill>
                <a:effectLst/>
                <a:uLnTx/>
                <a:uFillTx/>
                <a:latin typeface="Calibri Light" panose="020F0302020204030204"/>
                <a:ea typeface="+mj-ea"/>
                <a:cs typeface="+mj-cs"/>
              </a:rPr>
              <a:t>Mini-EUSO</a:t>
            </a:r>
          </a:p>
        </p:txBody>
      </p:sp>
      <p:pic>
        <p:nvPicPr>
          <p:cNvPr id="12" name="Picture 11">
            <a:extLst>
              <a:ext uri="{FF2B5EF4-FFF2-40B4-BE49-F238E27FC236}">
                <a16:creationId xmlns:a16="http://schemas.microsoft.com/office/drawing/2014/main" id="{585D9B2C-F136-E4E7-5D5C-BFB780D1C682}"/>
              </a:ext>
            </a:extLst>
          </p:cNvPr>
          <p:cNvPicPr>
            <a:picLocks noChangeAspect="1"/>
          </p:cNvPicPr>
          <p:nvPr/>
        </p:nvPicPr>
        <p:blipFill>
          <a:blip r:embed="rId4"/>
          <a:stretch>
            <a:fillRect/>
          </a:stretch>
        </p:blipFill>
        <p:spPr>
          <a:xfrm>
            <a:off x="4011756" y="2209582"/>
            <a:ext cx="2762177" cy="2975331"/>
          </a:xfrm>
          <a:prstGeom prst="rect">
            <a:avLst/>
          </a:prstGeom>
        </p:spPr>
      </p:pic>
      <p:pic>
        <p:nvPicPr>
          <p:cNvPr id="13" name="Picture 12">
            <a:extLst>
              <a:ext uri="{FF2B5EF4-FFF2-40B4-BE49-F238E27FC236}">
                <a16:creationId xmlns:a16="http://schemas.microsoft.com/office/drawing/2014/main" id="{8CD7CC8F-5A66-4886-6A17-8BE7E932EFAB}"/>
              </a:ext>
            </a:extLst>
          </p:cNvPr>
          <p:cNvPicPr>
            <a:picLocks noChangeAspect="1"/>
          </p:cNvPicPr>
          <p:nvPr/>
        </p:nvPicPr>
        <p:blipFill>
          <a:blip r:embed="rId5"/>
          <a:stretch>
            <a:fillRect/>
          </a:stretch>
        </p:blipFill>
        <p:spPr>
          <a:xfrm>
            <a:off x="328805" y="1656272"/>
            <a:ext cx="3350848" cy="4549380"/>
          </a:xfrm>
          <a:prstGeom prst="rect">
            <a:avLst/>
          </a:prstGeom>
        </p:spPr>
      </p:pic>
      <p:pic>
        <p:nvPicPr>
          <p:cNvPr id="14" name="Picture 13">
            <a:extLst>
              <a:ext uri="{FF2B5EF4-FFF2-40B4-BE49-F238E27FC236}">
                <a16:creationId xmlns:a16="http://schemas.microsoft.com/office/drawing/2014/main" id="{E56589F3-6DD3-C6A6-E931-C4448F806622}"/>
              </a:ext>
            </a:extLst>
          </p:cNvPr>
          <p:cNvPicPr>
            <a:picLocks noChangeAspect="1"/>
          </p:cNvPicPr>
          <p:nvPr/>
        </p:nvPicPr>
        <p:blipFill>
          <a:blip r:embed="rId6"/>
          <a:stretch>
            <a:fillRect/>
          </a:stretch>
        </p:blipFill>
        <p:spPr>
          <a:xfrm>
            <a:off x="8933596" y="4969529"/>
            <a:ext cx="1750408" cy="1437419"/>
          </a:xfrm>
          <a:prstGeom prst="rect">
            <a:avLst/>
          </a:prstGeom>
        </p:spPr>
      </p:pic>
      <p:sp>
        <p:nvSpPr>
          <p:cNvPr id="16" name="TextBox 15">
            <a:extLst>
              <a:ext uri="{FF2B5EF4-FFF2-40B4-BE49-F238E27FC236}">
                <a16:creationId xmlns:a16="http://schemas.microsoft.com/office/drawing/2014/main" id="{03DF88E9-194D-4610-3FF4-200C751EB8B3}"/>
              </a:ext>
            </a:extLst>
          </p:cNvPr>
          <p:cNvSpPr txBox="1"/>
          <p:nvPr/>
        </p:nvSpPr>
        <p:spPr>
          <a:xfrm>
            <a:off x="0" y="838434"/>
            <a:ext cx="10401300" cy="400110"/>
          </a:xfrm>
          <a:prstGeom prst="rect">
            <a:avLst/>
          </a:prstGeom>
          <a:noFill/>
        </p:spPr>
        <p:txBody>
          <a:bodyPr wrap="square">
            <a:spAutoFit/>
          </a:bodyPr>
          <a:lstStyle/>
          <a:p>
            <a:pPr algn="ctr"/>
            <a:r>
              <a:rPr lang="en-GB" sz="2000" dirty="0">
                <a:solidFill>
                  <a:schemeClr val="bg1"/>
                </a:solidFill>
              </a:rPr>
              <a:t>Multiwavelength Imaging New Instrument for the Extreme Universe Space Observatory</a:t>
            </a:r>
          </a:p>
        </p:txBody>
      </p:sp>
      <p:sp>
        <p:nvSpPr>
          <p:cNvPr id="17" name="TextBox 16">
            <a:extLst>
              <a:ext uri="{FF2B5EF4-FFF2-40B4-BE49-F238E27FC236}">
                <a16:creationId xmlns:a16="http://schemas.microsoft.com/office/drawing/2014/main" id="{F23AFF07-3AC1-A387-3D2B-F800FE45FAE3}"/>
              </a:ext>
            </a:extLst>
          </p:cNvPr>
          <p:cNvSpPr txBox="1"/>
          <p:nvPr/>
        </p:nvSpPr>
        <p:spPr>
          <a:xfrm>
            <a:off x="245756" y="6205652"/>
            <a:ext cx="2949671" cy="400110"/>
          </a:xfrm>
          <a:prstGeom prst="rect">
            <a:avLst/>
          </a:prstGeom>
          <a:noFill/>
        </p:spPr>
        <p:txBody>
          <a:bodyPr wrap="square">
            <a:spAutoFit/>
          </a:bodyPr>
          <a:lstStyle/>
          <a:p>
            <a:pPr algn="ctr"/>
            <a:r>
              <a:rPr lang="en-GB" sz="2000" dirty="0">
                <a:solidFill>
                  <a:schemeClr val="bg1"/>
                </a:solidFill>
              </a:rPr>
              <a:t>Scientific objectives</a:t>
            </a:r>
          </a:p>
        </p:txBody>
      </p:sp>
      <p:sp>
        <p:nvSpPr>
          <p:cNvPr id="18" name="TextBox 17">
            <a:extLst>
              <a:ext uri="{FF2B5EF4-FFF2-40B4-BE49-F238E27FC236}">
                <a16:creationId xmlns:a16="http://schemas.microsoft.com/office/drawing/2014/main" id="{A7222785-36D4-392D-3748-6F530EDED26B}"/>
              </a:ext>
            </a:extLst>
          </p:cNvPr>
          <p:cNvSpPr txBox="1"/>
          <p:nvPr/>
        </p:nvSpPr>
        <p:spPr>
          <a:xfrm>
            <a:off x="2833920" y="1638309"/>
            <a:ext cx="3740050" cy="400110"/>
          </a:xfrm>
          <a:prstGeom prst="rect">
            <a:avLst/>
          </a:prstGeom>
          <a:noFill/>
        </p:spPr>
        <p:txBody>
          <a:bodyPr wrap="square">
            <a:spAutoFit/>
          </a:bodyPr>
          <a:lstStyle/>
          <a:p>
            <a:pPr algn="ctr"/>
            <a:r>
              <a:rPr lang="en-GB" sz="2000" dirty="0">
                <a:solidFill>
                  <a:schemeClr val="bg1"/>
                </a:solidFill>
              </a:rPr>
              <a:t>On the ISS in the Russian </a:t>
            </a:r>
            <a:r>
              <a:rPr lang="en-GB" sz="2000" dirty="0" err="1">
                <a:solidFill>
                  <a:schemeClr val="bg1"/>
                </a:solidFill>
              </a:rPr>
              <a:t>modul</a:t>
            </a:r>
            <a:endParaRPr lang="en-GB" sz="2000" dirty="0">
              <a:solidFill>
                <a:schemeClr val="bg1"/>
              </a:solidFill>
            </a:endParaRPr>
          </a:p>
        </p:txBody>
      </p:sp>
      <p:sp>
        <p:nvSpPr>
          <p:cNvPr id="20" name="TextBox 19">
            <a:extLst>
              <a:ext uri="{FF2B5EF4-FFF2-40B4-BE49-F238E27FC236}">
                <a16:creationId xmlns:a16="http://schemas.microsoft.com/office/drawing/2014/main" id="{747EF690-697F-B3A3-71AB-09F5E2AF4BD6}"/>
              </a:ext>
            </a:extLst>
          </p:cNvPr>
          <p:cNvSpPr txBox="1"/>
          <p:nvPr/>
        </p:nvSpPr>
        <p:spPr>
          <a:xfrm>
            <a:off x="3859609" y="5342808"/>
            <a:ext cx="4741884" cy="1323439"/>
          </a:xfrm>
          <a:prstGeom prst="rect">
            <a:avLst/>
          </a:prstGeom>
          <a:noFill/>
        </p:spPr>
        <p:txBody>
          <a:bodyPr wrap="square">
            <a:spAutoFit/>
          </a:bodyPr>
          <a:lstStyle/>
          <a:p>
            <a:r>
              <a:rPr lang="en-GB" sz="2000" dirty="0">
                <a:solidFill>
                  <a:schemeClr val="bg1"/>
                </a:solidFill>
              </a:rPr>
              <a:t>gate time unit (GTU)</a:t>
            </a:r>
          </a:p>
          <a:p>
            <a:r>
              <a:rPr lang="en-GB" sz="2000" dirty="0">
                <a:solidFill>
                  <a:schemeClr val="bg1"/>
                </a:solidFill>
              </a:rPr>
              <a:t>D1 = 2.5 </a:t>
            </a:r>
            <a:r>
              <a:rPr lang="en-GB" sz="2000" dirty="0" err="1">
                <a:solidFill>
                  <a:schemeClr val="bg1"/>
                </a:solidFill>
              </a:rPr>
              <a:t>μs</a:t>
            </a:r>
            <a:r>
              <a:rPr lang="en-GB" sz="2000" dirty="0">
                <a:solidFill>
                  <a:schemeClr val="bg1"/>
                </a:solidFill>
              </a:rPr>
              <a:t>  for UHECRs</a:t>
            </a:r>
          </a:p>
          <a:p>
            <a:r>
              <a:rPr lang="en-GB" sz="2000" dirty="0">
                <a:solidFill>
                  <a:schemeClr val="bg1"/>
                </a:solidFill>
              </a:rPr>
              <a:t>D2 = 320 </a:t>
            </a:r>
            <a:r>
              <a:rPr lang="en-GB" sz="2000" dirty="0" err="1">
                <a:solidFill>
                  <a:schemeClr val="bg1"/>
                </a:solidFill>
              </a:rPr>
              <a:t>μs</a:t>
            </a:r>
            <a:r>
              <a:rPr lang="en-GB" sz="2000" dirty="0">
                <a:solidFill>
                  <a:schemeClr val="bg1"/>
                </a:solidFill>
              </a:rPr>
              <a:t> for slower lightnings</a:t>
            </a:r>
          </a:p>
          <a:p>
            <a:r>
              <a:rPr lang="en-GB" sz="2000" dirty="0">
                <a:solidFill>
                  <a:schemeClr val="bg1"/>
                </a:solidFill>
              </a:rPr>
              <a:t>D3 = 40.96 </a:t>
            </a:r>
            <a:r>
              <a:rPr lang="en-GB" sz="2000" dirty="0" err="1">
                <a:solidFill>
                  <a:schemeClr val="bg1"/>
                </a:solidFill>
              </a:rPr>
              <a:t>ms</a:t>
            </a:r>
            <a:r>
              <a:rPr lang="en-GB" sz="2000" dirty="0">
                <a:solidFill>
                  <a:schemeClr val="bg1"/>
                </a:solidFill>
              </a:rPr>
              <a:t> for meteors, space debris</a:t>
            </a:r>
          </a:p>
        </p:txBody>
      </p:sp>
      <p:sp>
        <p:nvSpPr>
          <p:cNvPr id="22" name="TextBox 21">
            <a:extLst>
              <a:ext uri="{FF2B5EF4-FFF2-40B4-BE49-F238E27FC236}">
                <a16:creationId xmlns:a16="http://schemas.microsoft.com/office/drawing/2014/main" id="{02C7E136-4B07-FBCC-C13E-259421187D9F}"/>
              </a:ext>
            </a:extLst>
          </p:cNvPr>
          <p:cNvSpPr txBox="1"/>
          <p:nvPr/>
        </p:nvSpPr>
        <p:spPr>
          <a:xfrm>
            <a:off x="6944393" y="1534693"/>
            <a:ext cx="5256523" cy="3785652"/>
          </a:xfrm>
          <a:prstGeom prst="rect">
            <a:avLst/>
          </a:prstGeom>
          <a:noFill/>
        </p:spPr>
        <p:txBody>
          <a:bodyPr wrap="square">
            <a:spAutoFit/>
          </a:bodyPr>
          <a:lstStyle/>
          <a:p>
            <a:pPr marL="169863" indent="-169863">
              <a:buFont typeface="Arial" panose="020B0604020202020204" pitchFamily="34" charset="0"/>
              <a:buChar char="•"/>
            </a:pPr>
            <a:r>
              <a:rPr lang="en-GB" sz="2000" dirty="0">
                <a:solidFill>
                  <a:schemeClr val="bg1"/>
                </a:solidFill>
              </a:rPr>
              <a:t>Detector: dimensions of 36 x 36 x 62 cm3, two Fresnel lenses (25 cm of diameter) </a:t>
            </a:r>
          </a:p>
          <a:p>
            <a:pPr marL="169863" indent="-169863">
              <a:buFont typeface="Arial" panose="020B0604020202020204" pitchFamily="34" charset="0"/>
              <a:buChar char="•"/>
            </a:pPr>
            <a:r>
              <a:rPr lang="en-GB" sz="2000" dirty="0">
                <a:solidFill>
                  <a:schemeClr val="bg1"/>
                </a:solidFill>
              </a:rPr>
              <a:t>The light focuses on 36 multi-anode photomultiplier tubes (MAPMTs) </a:t>
            </a:r>
          </a:p>
          <a:p>
            <a:pPr marL="169863" indent="-169863">
              <a:buFont typeface="Arial" panose="020B0604020202020204" pitchFamily="34" charset="0"/>
              <a:buChar char="•"/>
            </a:pPr>
            <a:r>
              <a:rPr lang="en-GB" sz="2000" dirty="0">
                <a:solidFill>
                  <a:schemeClr val="bg1"/>
                </a:solidFill>
              </a:rPr>
              <a:t>Focal surface of 2304 pixels</a:t>
            </a:r>
          </a:p>
          <a:p>
            <a:pPr marL="169863" indent="-169863">
              <a:buFont typeface="Arial" panose="020B0604020202020204" pitchFamily="34" charset="0"/>
              <a:buChar char="•"/>
            </a:pPr>
            <a:r>
              <a:rPr lang="en-GB" sz="2000" dirty="0">
                <a:solidFill>
                  <a:schemeClr val="bg1"/>
                </a:solidFill>
              </a:rPr>
              <a:t>Field of view of 44°x 44°</a:t>
            </a:r>
          </a:p>
          <a:p>
            <a:pPr marL="169863" indent="-169863">
              <a:buFont typeface="Arial" panose="020B0604020202020204" pitchFamily="34" charset="0"/>
              <a:buChar char="•"/>
            </a:pPr>
            <a:r>
              <a:rPr lang="en-GB" sz="2000" dirty="0">
                <a:solidFill>
                  <a:schemeClr val="bg1"/>
                </a:solidFill>
              </a:rPr>
              <a:t>Spatial resolution on ground ~6.3 km/pixel</a:t>
            </a:r>
          </a:p>
          <a:p>
            <a:pPr marL="169863" indent="-169863">
              <a:buFont typeface="Arial" panose="020B0604020202020204" pitchFamily="34" charset="0"/>
              <a:buChar char="•"/>
            </a:pPr>
            <a:r>
              <a:rPr lang="en-GB" sz="2000" dirty="0">
                <a:solidFill>
                  <a:schemeClr val="bg1"/>
                </a:solidFill>
              </a:rPr>
              <a:t>Bandwidth: 290 –430 nm</a:t>
            </a:r>
          </a:p>
          <a:p>
            <a:pPr marL="169863" indent="-169863">
              <a:buFont typeface="Arial" panose="020B0604020202020204" pitchFamily="34" charset="0"/>
              <a:buChar char="•"/>
            </a:pPr>
            <a:r>
              <a:rPr lang="en-GB" sz="2000" dirty="0">
                <a:solidFill>
                  <a:schemeClr val="bg1"/>
                </a:solidFill>
              </a:rPr>
              <a:t>also capable of observing Extensive Air Showers generated by Ultra-High Energy Cosmic Rays with an energy above 10^21 eV </a:t>
            </a:r>
            <a:endParaRPr lang="en-GB" sz="2000" dirty="0"/>
          </a:p>
          <a:p>
            <a:pPr marL="169863" indent="-169863">
              <a:buFont typeface="Arial" panose="020B0604020202020204" pitchFamily="34" charset="0"/>
              <a:buChar char="•"/>
            </a:pPr>
            <a:endParaRPr lang="en-GB" sz="2000" dirty="0">
              <a:solidFill>
                <a:schemeClr val="bg1"/>
              </a:solidFill>
            </a:endParaRPr>
          </a:p>
        </p:txBody>
      </p:sp>
    </p:spTree>
    <p:extLst>
      <p:ext uri="{BB962C8B-B14F-4D97-AF65-F5344CB8AC3E}">
        <p14:creationId xmlns:p14="http://schemas.microsoft.com/office/powerpoint/2010/main" val="192961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AE3214-0B90-E790-5655-D6A325DA083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AE0AFB-6F51-E992-BAD4-1CEF90A418E7}"/>
              </a:ext>
            </a:extLst>
          </p:cNvPr>
          <p:cNvPicPr>
            <a:picLocks noChangeAspect="1"/>
          </p:cNvPicPr>
          <p:nvPr/>
        </p:nvPicPr>
        <p:blipFill>
          <a:blip r:embed="rId3"/>
          <a:stretch>
            <a:fillRect/>
          </a:stretch>
        </p:blipFill>
        <p:spPr>
          <a:xfrm>
            <a:off x="484889" y="1171028"/>
            <a:ext cx="6018084" cy="4257909"/>
          </a:xfrm>
          <a:prstGeom prst="rect">
            <a:avLst/>
          </a:prstGeom>
        </p:spPr>
      </p:pic>
      <p:sp>
        <p:nvSpPr>
          <p:cNvPr id="9" name="Titolo 1">
            <a:extLst>
              <a:ext uri="{FF2B5EF4-FFF2-40B4-BE49-F238E27FC236}">
                <a16:creationId xmlns:a16="http://schemas.microsoft.com/office/drawing/2014/main" id="{5C81A2E3-4D90-4BA8-BC6F-6355FF99BFA9}"/>
              </a:ext>
            </a:extLst>
          </p:cNvPr>
          <p:cNvSpPr txBox="1">
            <a:spLocks/>
          </p:cNvSpPr>
          <p:nvPr/>
        </p:nvSpPr>
        <p:spPr>
          <a:xfrm>
            <a:off x="-886209" y="286011"/>
            <a:ext cx="8760281" cy="70601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800" b="0" i="0" u="none" strike="noStrike" kern="1200" cap="none" spc="0" normalizeH="0" baseline="0" noProof="0" dirty="0">
                <a:ln>
                  <a:noFill/>
                </a:ln>
                <a:solidFill>
                  <a:prstClr val="white"/>
                </a:solidFill>
                <a:effectLst/>
                <a:uLnTx/>
                <a:uFillTx/>
                <a:latin typeface="Calibri Light" panose="020F0302020204030204"/>
                <a:ea typeface="+mj-ea"/>
                <a:cs typeface="+mj-cs"/>
              </a:rPr>
              <a:t>Mini-EUSO </a:t>
            </a:r>
            <a:r>
              <a:rPr kumimoji="0" lang="it-IT" sz="4800" b="0" i="0" u="none" strike="noStrike" kern="1200" cap="none" spc="0" normalizeH="0" baseline="0" noProof="0" dirty="0" err="1">
                <a:ln>
                  <a:noFill/>
                </a:ln>
                <a:solidFill>
                  <a:prstClr val="white"/>
                </a:solidFill>
                <a:effectLst/>
                <a:uLnTx/>
                <a:uFillTx/>
                <a:latin typeface="Calibri Light" panose="020F0302020204030204"/>
                <a:ea typeface="+mj-ea"/>
                <a:cs typeface="+mj-cs"/>
              </a:rPr>
              <a:t>meteors</a:t>
            </a:r>
            <a:endParaRPr kumimoji="0" lang="it-IT" sz="48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002735E5-6E55-AAC2-04A1-5EF8BB3CBB58}"/>
              </a:ext>
            </a:extLst>
          </p:cNvPr>
          <p:cNvSpPr txBox="1"/>
          <p:nvPr/>
        </p:nvSpPr>
        <p:spPr>
          <a:xfrm>
            <a:off x="988891" y="6566174"/>
            <a:ext cx="1100222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p>
        </p:txBody>
      </p:sp>
      <p:pic>
        <p:nvPicPr>
          <p:cNvPr id="3" name="Content Placeholder 4" descr="A screenshot of a computer&#10;&#10;AI-generated content may be incorrect.">
            <a:extLst>
              <a:ext uri="{FF2B5EF4-FFF2-40B4-BE49-F238E27FC236}">
                <a16:creationId xmlns:a16="http://schemas.microsoft.com/office/drawing/2014/main" id="{45B78DBB-926D-511E-A03B-28709B7BC904}"/>
              </a:ext>
            </a:extLst>
          </p:cNvPr>
          <p:cNvPicPr>
            <a:picLocks noChangeAspect="1"/>
          </p:cNvPicPr>
          <p:nvPr/>
        </p:nvPicPr>
        <p:blipFill>
          <a:blip r:embed="rId4">
            <a:extLst>
              <a:ext uri="{28A0092B-C50C-407E-A947-70E740481C1C}">
                <a14:useLocalDpi xmlns:a14="http://schemas.microsoft.com/office/drawing/2010/main" val="0"/>
              </a:ext>
            </a:extLst>
          </a:blip>
          <a:srcRect l="49581" t="4108" r="6640" b="30514"/>
          <a:stretch/>
        </p:blipFill>
        <p:spPr>
          <a:xfrm>
            <a:off x="7892694" y="4992050"/>
            <a:ext cx="1893858" cy="1767601"/>
          </a:xfrm>
          <a:prstGeom prst="rect">
            <a:avLst/>
          </a:prstGeom>
        </p:spPr>
      </p:pic>
      <p:pic>
        <p:nvPicPr>
          <p:cNvPr id="4" name="Picture 3" descr="A screen shot of a screen&#10;&#10;AI-generated content may be incorrect.">
            <a:extLst>
              <a:ext uri="{FF2B5EF4-FFF2-40B4-BE49-F238E27FC236}">
                <a16:creationId xmlns:a16="http://schemas.microsoft.com/office/drawing/2014/main" id="{683F40B8-A3C4-2392-708D-7E7FCE496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657" y="1257693"/>
            <a:ext cx="3918998" cy="3240326"/>
          </a:xfrm>
          <a:prstGeom prst="rect">
            <a:avLst/>
          </a:prstGeom>
        </p:spPr>
      </p:pic>
      <p:sp>
        <p:nvSpPr>
          <p:cNvPr id="6" name="Oval 5">
            <a:extLst>
              <a:ext uri="{FF2B5EF4-FFF2-40B4-BE49-F238E27FC236}">
                <a16:creationId xmlns:a16="http://schemas.microsoft.com/office/drawing/2014/main" id="{4EC150FC-D8E7-67B7-0E27-F57DB214C37B}"/>
              </a:ext>
            </a:extLst>
          </p:cNvPr>
          <p:cNvSpPr/>
          <p:nvPr/>
        </p:nvSpPr>
        <p:spPr>
          <a:xfrm>
            <a:off x="8859759" y="3597563"/>
            <a:ext cx="812493" cy="6540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85ED112-6094-0A45-6AC0-08E6EEFF0EBD}"/>
              </a:ext>
            </a:extLst>
          </p:cNvPr>
          <p:cNvSpPr/>
          <p:nvPr/>
        </p:nvSpPr>
        <p:spPr>
          <a:xfrm>
            <a:off x="8319076" y="4947644"/>
            <a:ext cx="812493" cy="7562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DEFE90E-EDBD-A1DE-2750-C37E7F20B39A}"/>
              </a:ext>
            </a:extLst>
          </p:cNvPr>
          <p:cNvSpPr txBox="1"/>
          <p:nvPr/>
        </p:nvSpPr>
        <p:spPr>
          <a:xfrm>
            <a:off x="287959" y="5600307"/>
            <a:ext cx="6843489" cy="923330"/>
          </a:xfrm>
          <a:prstGeom prst="rect">
            <a:avLst/>
          </a:prstGeom>
          <a:noFill/>
        </p:spPr>
        <p:txBody>
          <a:bodyPr wrap="square">
            <a:spAutoFit/>
          </a:bodyPr>
          <a:lstStyle/>
          <a:p>
            <a:r>
              <a:rPr lang="en-GB" dirty="0">
                <a:solidFill>
                  <a:schemeClr val="bg1"/>
                </a:solidFill>
                <a:latin typeface="CharterBT-Roman"/>
              </a:rPr>
              <a:t>A</a:t>
            </a:r>
            <a:r>
              <a:rPr lang="en-GB" sz="1800" b="0" i="0" u="none" strike="noStrike" baseline="0" dirty="0">
                <a:solidFill>
                  <a:schemeClr val="bg1"/>
                </a:solidFill>
                <a:latin typeface="CharterBT-Roman"/>
              </a:rPr>
              <a:t> map of the spatial density (in logarithmic colour scale, bins of 2</a:t>
            </a:r>
            <a:r>
              <a:rPr lang="en-GB" sz="800" b="0" i="0" u="none" strike="noStrike" baseline="0" dirty="0">
                <a:solidFill>
                  <a:schemeClr val="bg1"/>
                </a:solidFill>
                <a:latin typeface="LMMathSymbols7-Regular"/>
              </a:rPr>
              <a:t>◦ </a:t>
            </a:r>
            <a:r>
              <a:rPr lang="en-GB" sz="1800" b="0" i="0" u="none" strike="noStrike" baseline="0" dirty="0">
                <a:solidFill>
                  <a:schemeClr val="bg1"/>
                </a:solidFill>
                <a:latin typeface="LMMathSymbols10-Regular"/>
              </a:rPr>
              <a:t>× </a:t>
            </a:r>
            <a:r>
              <a:rPr lang="en-GB" sz="1800" b="0" i="0" u="none" strike="noStrike" baseline="0" dirty="0">
                <a:solidFill>
                  <a:schemeClr val="bg1"/>
                </a:solidFill>
                <a:latin typeface="CharterBT-Roman"/>
              </a:rPr>
              <a:t>2</a:t>
            </a:r>
            <a:r>
              <a:rPr lang="en-GB" sz="800" b="0" i="0" u="none" strike="noStrike" baseline="0" dirty="0">
                <a:solidFill>
                  <a:schemeClr val="bg1"/>
                </a:solidFill>
                <a:latin typeface="LMMathSymbols7-Regular"/>
              </a:rPr>
              <a:t>◦</a:t>
            </a:r>
            <a:r>
              <a:rPr lang="en-GB" sz="1800" b="0" i="0" u="none" strike="noStrike" baseline="0" dirty="0">
                <a:solidFill>
                  <a:schemeClr val="bg1"/>
                </a:solidFill>
                <a:latin typeface="CharterBT-Roman"/>
              </a:rPr>
              <a:t>) of meteor events detected by the Mini-EUSO telescope </a:t>
            </a:r>
            <a:r>
              <a:rPr lang="en-GB" dirty="0">
                <a:solidFill>
                  <a:schemeClr val="bg1"/>
                </a:solidFill>
                <a:latin typeface="CharterBT-Roman"/>
              </a:rPr>
              <a:t>in the data sessions n.05-44</a:t>
            </a:r>
            <a:endParaRPr lang="en-GB" dirty="0">
              <a:solidFill>
                <a:schemeClr val="bg1"/>
              </a:solidFill>
            </a:endParaRPr>
          </a:p>
        </p:txBody>
      </p:sp>
      <p:pic>
        <p:nvPicPr>
          <p:cNvPr id="11" name="Picture 10" descr="A red circle with black text and a bull and a bird&#10;&#10;Description automatically generated">
            <a:extLst>
              <a:ext uri="{FF2B5EF4-FFF2-40B4-BE49-F238E27FC236}">
                <a16:creationId xmlns:a16="http://schemas.microsoft.com/office/drawing/2014/main" id="{8A95A0CF-EF3C-7051-25CA-38836B867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6000" y="236850"/>
            <a:ext cx="804332" cy="804332"/>
          </a:xfrm>
          <a:prstGeom prst="rect">
            <a:avLst/>
          </a:prstGeom>
        </p:spPr>
      </p:pic>
    </p:spTree>
    <p:extLst>
      <p:ext uri="{BB962C8B-B14F-4D97-AF65-F5344CB8AC3E}">
        <p14:creationId xmlns:p14="http://schemas.microsoft.com/office/powerpoint/2010/main" val="4287094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DE6755-7949-1D45-27DD-42961B5244E2}"/>
            </a:ext>
          </a:extLst>
        </p:cNvPr>
        <p:cNvGrpSpPr/>
        <p:nvPr/>
      </p:nvGrpSpPr>
      <p:grpSpPr>
        <a:xfrm>
          <a:off x="0" y="0"/>
          <a:ext cx="0" cy="0"/>
          <a:chOff x="0" y="0"/>
          <a:chExt cx="0" cy="0"/>
        </a:xfrm>
      </p:grpSpPr>
      <p:sp>
        <p:nvSpPr>
          <p:cNvPr id="9" name="Titolo 1">
            <a:extLst>
              <a:ext uri="{FF2B5EF4-FFF2-40B4-BE49-F238E27FC236}">
                <a16:creationId xmlns:a16="http://schemas.microsoft.com/office/drawing/2014/main" id="{ED7C28F4-1649-147B-558D-ECF19395FD20}"/>
              </a:ext>
            </a:extLst>
          </p:cNvPr>
          <p:cNvSpPr txBox="1">
            <a:spLocks/>
          </p:cNvSpPr>
          <p:nvPr/>
        </p:nvSpPr>
        <p:spPr>
          <a:xfrm>
            <a:off x="225963" y="557829"/>
            <a:ext cx="7470050" cy="428974"/>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dirty="0">
                <a:ln>
                  <a:noFill/>
                </a:ln>
                <a:solidFill>
                  <a:prstClr val="white"/>
                </a:solidFill>
                <a:effectLst/>
                <a:uLnTx/>
                <a:uFillTx/>
                <a:latin typeface="Calibri Light" panose="020F0302020204030204"/>
                <a:ea typeface="+mj-ea"/>
                <a:cs typeface="+mj-cs"/>
              </a:rPr>
              <a:t>Mini-EUSO </a:t>
            </a:r>
            <a:r>
              <a:rPr kumimoji="0" lang="it-IT" sz="6000" b="0" i="0" u="none" strike="noStrike" kern="1200" cap="none" spc="0" normalizeH="0" baseline="0" noProof="0" dirty="0" err="1">
                <a:ln>
                  <a:noFill/>
                </a:ln>
                <a:solidFill>
                  <a:prstClr val="white"/>
                </a:solidFill>
                <a:effectLst/>
                <a:uLnTx/>
                <a:uFillTx/>
                <a:latin typeface="Calibri Light" panose="020F0302020204030204"/>
                <a:ea typeface="+mj-ea"/>
                <a:cs typeface="+mj-cs"/>
              </a:rPr>
              <a:t>meteors</a:t>
            </a:r>
            <a:r>
              <a:rPr lang="it-IT" dirty="0">
                <a:solidFill>
                  <a:prstClr val="white"/>
                </a:solidFill>
                <a:latin typeface="Calibri Light" panose="020F0302020204030204"/>
              </a:rPr>
              <a:t> and ground-</a:t>
            </a:r>
            <a:r>
              <a:rPr lang="it-IT" dirty="0" err="1">
                <a:solidFill>
                  <a:prstClr val="white"/>
                </a:solidFill>
                <a:latin typeface="Calibri Light" panose="020F0302020204030204"/>
              </a:rPr>
              <a:t>based</a:t>
            </a:r>
            <a:r>
              <a:rPr lang="it-IT" dirty="0">
                <a:solidFill>
                  <a:prstClr val="white"/>
                </a:solidFill>
                <a:latin typeface="Calibri Light" panose="020F0302020204030204"/>
              </a:rPr>
              <a:t> stations</a:t>
            </a:r>
            <a:endParaRPr kumimoji="0" lang="it-IT"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3" name="Picture 2">
            <a:extLst>
              <a:ext uri="{FF2B5EF4-FFF2-40B4-BE49-F238E27FC236}">
                <a16:creationId xmlns:a16="http://schemas.microsoft.com/office/drawing/2014/main" id="{BC9F81B6-D05A-477B-B872-656D20CE0BAA}"/>
              </a:ext>
            </a:extLst>
          </p:cNvPr>
          <p:cNvPicPr>
            <a:picLocks noChangeAspect="1"/>
          </p:cNvPicPr>
          <p:nvPr/>
        </p:nvPicPr>
        <p:blipFill>
          <a:blip r:embed="rId3"/>
          <a:srcRect l="5462" t="9042" r="3640" b="5517"/>
          <a:stretch>
            <a:fillRect/>
          </a:stretch>
        </p:blipFill>
        <p:spPr>
          <a:xfrm>
            <a:off x="874591" y="1431800"/>
            <a:ext cx="7045319" cy="4554150"/>
          </a:xfrm>
          <a:prstGeom prst="rect">
            <a:avLst/>
          </a:prstGeom>
        </p:spPr>
      </p:pic>
      <p:sp>
        <p:nvSpPr>
          <p:cNvPr id="2" name="TextBox 1">
            <a:extLst>
              <a:ext uri="{FF2B5EF4-FFF2-40B4-BE49-F238E27FC236}">
                <a16:creationId xmlns:a16="http://schemas.microsoft.com/office/drawing/2014/main" id="{617AF14B-39A8-A42C-568E-452EF29A37C1}"/>
              </a:ext>
            </a:extLst>
          </p:cNvPr>
          <p:cNvSpPr txBox="1"/>
          <p:nvPr/>
        </p:nvSpPr>
        <p:spPr>
          <a:xfrm>
            <a:off x="874591" y="6451874"/>
            <a:ext cx="1100222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p>
        </p:txBody>
      </p:sp>
      <p:sp>
        <p:nvSpPr>
          <p:cNvPr id="20" name="TextBox 19">
            <a:extLst>
              <a:ext uri="{FF2B5EF4-FFF2-40B4-BE49-F238E27FC236}">
                <a16:creationId xmlns:a16="http://schemas.microsoft.com/office/drawing/2014/main" id="{B9F0A016-F8C9-C004-3620-71F669856A7E}"/>
              </a:ext>
            </a:extLst>
          </p:cNvPr>
          <p:cNvSpPr txBox="1"/>
          <p:nvPr/>
        </p:nvSpPr>
        <p:spPr>
          <a:xfrm>
            <a:off x="8297859" y="3708875"/>
            <a:ext cx="325722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Red : ground stations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400" dirty="0">
                <a:solidFill>
                  <a:schemeClr val="bg1"/>
                </a:solidFill>
                <a:latin typeface="Arial" panose="020B0604020202020204" pitchFamily="34" charset="0"/>
                <a:cs typeface="Arial" panose="020B0604020202020204" pitchFamily="34" charset="0"/>
              </a:rPr>
              <a:t>Yellow: Mini-EUSO </a:t>
            </a:r>
            <a:r>
              <a:rPr lang="it-IT" sz="1400" dirty="0" err="1">
                <a:solidFill>
                  <a:schemeClr val="bg1"/>
                </a:solidFill>
                <a:latin typeface="Arial" panose="020B0604020202020204" pitchFamily="34" charset="0"/>
                <a:cs typeface="Arial" panose="020B0604020202020204" pitchFamily="34" charset="0"/>
              </a:rPr>
              <a:t>meteors</a:t>
            </a:r>
            <a:endParaRPr kumimoji="0" lang="it-IT"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8" name="Picture 7" descr="A red circle with black text and a bull and a bird&#10;&#10;Description automatically generated">
            <a:extLst>
              <a:ext uri="{FF2B5EF4-FFF2-40B4-BE49-F238E27FC236}">
                <a16:creationId xmlns:a16="http://schemas.microsoft.com/office/drawing/2014/main" id="{1697BFA1-0AE3-666A-B6D8-C81F45B17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000" y="236850"/>
            <a:ext cx="804332" cy="804332"/>
          </a:xfrm>
          <a:prstGeom prst="rect">
            <a:avLst/>
          </a:prstGeom>
        </p:spPr>
      </p:pic>
    </p:spTree>
    <p:extLst>
      <p:ext uri="{BB962C8B-B14F-4D97-AF65-F5344CB8AC3E}">
        <p14:creationId xmlns:p14="http://schemas.microsoft.com/office/powerpoint/2010/main" val="2262562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3A3EFD-A612-60BB-EEB0-1A5B2A61B159}"/>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15FBF440-9D68-CB7D-111C-A682D78FF20C}"/>
              </a:ext>
            </a:extLst>
          </p:cNvPr>
          <p:cNvSpPr txBox="1">
            <a:spLocks/>
          </p:cNvSpPr>
          <p:nvPr/>
        </p:nvSpPr>
        <p:spPr>
          <a:xfrm>
            <a:off x="581028" y="147283"/>
            <a:ext cx="9943198" cy="991042"/>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Comparing</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with </a:t>
            </a: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several</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ground-</a:t>
            </a: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based</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a:t>
            </a: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observations</a:t>
            </a:r>
            <a:endPar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pic>
        <p:nvPicPr>
          <p:cNvPr id="5" name="Picture 4" descr="A red circle with black text and a bull and a bird&#10;&#10;Description automatically generated">
            <a:extLst>
              <a:ext uri="{FF2B5EF4-FFF2-40B4-BE49-F238E27FC236}">
                <a16:creationId xmlns:a16="http://schemas.microsoft.com/office/drawing/2014/main" id="{3097F11D-2C74-AD75-C658-84A3A3547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150584"/>
            <a:ext cx="819478" cy="819478"/>
          </a:xfrm>
          <a:prstGeom prst="rect">
            <a:avLst/>
          </a:prstGeom>
        </p:spPr>
      </p:pic>
      <p:pic>
        <p:nvPicPr>
          <p:cNvPr id="3" name="Picture 2">
            <a:extLst>
              <a:ext uri="{FF2B5EF4-FFF2-40B4-BE49-F238E27FC236}">
                <a16:creationId xmlns:a16="http://schemas.microsoft.com/office/drawing/2014/main" id="{35A37933-A6D9-AE97-6830-2E4AC3DEECC0}"/>
              </a:ext>
            </a:extLst>
          </p:cNvPr>
          <p:cNvPicPr>
            <a:picLocks noChangeAspect="1"/>
          </p:cNvPicPr>
          <p:nvPr/>
        </p:nvPicPr>
        <p:blipFill>
          <a:blip r:embed="rId4"/>
          <a:stretch>
            <a:fillRect/>
          </a:stretch>
        </p:blipFill>
        <p:spPr>
          <a:xfrm>
            <a:off x="6369697" y="3716243"/>
            <a:ext cx="2811625" cy="403406"/>
          </a:xfrm>
          <a:prstGeom prst="rect">
            <a:avLst/>
          </a:prstGeom>
        </p:spPr>
      </p:pic>
      <p:pic>
        <p:nvPicPr>
          <p:cNvPr id="7" name="Picture 6">
            <a:extLst>
              <a:ext uri="{FF2B5EF4-FFF2-40B4-BE49-F238E27FC236}">
                <a16:creationId xmlns:a16="http://schemas.microsoft.com/office/drawing/2014/main" id="{4D6D098C-EB3B-EEF3-1AD8-715C627D89A5}"/>
              </a:ext>
            </a:extLst>
          </p:cNvPr>
          <p:cNvPicPr>
            <a:picLocks noChangeAspect="1"/>
          </p:cNvPicPr>
          <p:nvPr/>
        </p:nvPicPr>
        <p:blipFill>
          <a:blip r:embed="rId5"/>
          <a:stretch>
            <a:fillRect/>
          </a:stretch>
        </p:blipFill>
        <p:spPr>
          <a:xfrm>
            <a:off x="6302171" y="4287376"/>
            <a:ext cx="5611251" cy="1694656"/>
          </a:xfrm>
          <a:prstGeom prst="rect">
            <a:avLst/>
          </a:prstGeom>
        </p:spPr>
      </p:pic>
      <p:pic>
        <p:nvPicPr>
          <p:cNvPr id="12" name="Picture 11">
            <a:extLst>
              <a:ext uri="{FF2B5EF4-FFF2-40B4-BE49-F238E27FC236}">
                <a16:creationId xmlns:a16="http://schemas.microsoft.com/office/drawing/2014/main" id="{75E09B35-84B9-C424-19CA-E4C9CD8DB6E3}"/>
              </a:ext>
            </a:extLst>
          </p:cNvPr>
          <p:cNvPicPr>
            <a:picLocks noChangeAspect="1"/>
          </p:cNvPicPr>
          <p:nvPr/>
        </p:nvPicPr>
        <p:blipFill>
          <a:blip r:embed="rId6"/>
          <a:stretch>
            <a:fillRect/>
          </a:stretch>
        </p:blipFill>
        <p:spPr>
          <a:xfrm>
            <a:off x="6369697" y="1498089"/>
            <a:ext cx="5476200" cy="2014307"/>
          </a:xfrm>
          <a:prstGeom prst="rect">
            <a:avLst/>
          </a:prstGeom>
        </p:spPr>
      </p:pic>
      <p:pic>
        <p:nvPicPr>
          <p:cNvPr id="14" name="Picture 13">
            <a:extLst>
              <a:ext uri="{FF2B5EF4-FFF2-40B4-BE49-F238E27FC236}">
                <a16:creationId xmlns:a16="http://schemas.microsoft.com/office/drawing/2014/main" id="{1C8165A7-DAD8-3AD3-1B43-582321EF8093}"/>
              </a:ext>
            </a:extLst>
          </p:cNvPr>
          <p:cNvPicPr>
            <a:picLocks noChangeAspect="1"/>
          </p:cNvPicPr>
          <p:nvPr/>
        </p:nvPicPr>
        <p:blipFill>
          <a:blip r:embed="rId7"/>
          <a:stretch>
            <a:fillRect/>
          </a:stretch>
        </p:blipFill>
        <p:spPr>
          <a:xfrm>
            <a:off x="346102" y="3367490"/>
            <a:ext cx="5476200" cy="1145058"/>
          </a:xfrm>
          <a:prstGeom prst="rect">
            <a:avLst/>
          </a:prstGeom>
        </p:spPr>
      </p:pic>
      <p:pic>
        <p:nvPicPr>
          <p:cNvPr id="1026" name="Picture 2" descr="Fripon surveillance des météorites à Cavarc – Les astro J.">
            <a:extLst>
              <a:ext uri="{FF2B5EF4-FFF2-40B4-BE49-F238E27FC236}">
                <a16:creationId xmlns:a16="http://schemas.microsoft.com/office/drawing/2014/main" id="{AF5D3E26-945B-B71D-4293-FBB2B382D7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103" y="1451105"/>
            <a:ext cx="5476200" cy="18181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E5A28E-F597-F183-4564-557DD1074FAF}"/>
              </a:ext>
            </a:extLst>
          </p:cNvPr>
          <p:cNvPicPr>
            <a:picLocks noChangeAspect="1"/>
          </p:cNvPicPr>
          <p:nvPr/>
        </p:nvPicPr>
        <p:blipFill>
          <a:blip r:embed="rId9"/>
          <a:srcRect t="12004" r="2500" b="7918"/>
          <a:stretch>
            <a:fillRect/>
          </a:stretch>
        </p:blipFill>
        <p:spPr>
          <a:xfrm>
            <a:off x="346102" y="4589491"/>
            <a:ext cx="5611251" cy="2016271"/>
          </a:xfrm>
          <a:prstGeom prst="rect">
            <a:avLst/>
          </a:prstGeom>
        </p:spPr>
      </p:pic>
      <p:sp>
        <p:nvSpPr>
          <p:cNvPr id="8" name="TextBox 7">
            <a:extLst>
              <a:ext uri="{FF2B5EF4-FFF2-40B4-BE49-F238E27FC236}">
                <a16:creationId xmlns:a16="http://schemas.microsoft.com/office/drawing/2014/main" id="{E41167C7-BD83-3ED9-3A58-1313967760CB}"/>
              </a:ext>
            </a:extLst>
          </p:cNvPr>
          <p:cNvSpPr txBox="1"/>
          <p:nvPr/>
        </p:nvSpPr>
        <p:spPr>
          <a:xfrm>
            <a:off x="874591" y="6451874"/>
            <a:ext cx="1100222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p>
        </p:txBody>
      </p:sp>
    </p:spTree>
    <p:extLst>
      <p:ext uri="{BB962C8B-B14F-4D97-AF65-F5344CB8AC3E}">
        <p14:creationId xmlns:p14="http://schemas.microsoft.com/office/powerpoint/2010/main" val="74894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0745C2-7309-DDC9-0B10-F9490ABB15D1}"/>
            </a:ext>
          </a:extLst>
        </p:cNvPr>
        <p:cNvGrpSpPr/>
        <p:nvPr/>
      </p:nvGrpSpPr>
      <p:grpSpPr>
        <a:xfrm>
          <a:off x="0" y="0"/>
          <a:ext cx="0" cy="0"/>
          <a:chOff x="0" y="0"/>
          <a:chExt cx="0" cy="0"/>
        </a:xfrm>
      </p:grpSpPr>
      <p:pic>
        <p:nvPicPr>
          <p:cNvPr id="5" name="Picture 4" descr="A red circle with black text and a bull and a bird&#10;&#10;Description automatically generated">
            <a:extLst>
              <a:ext uri="{FF2B5EF4-FFF2-40B4-BE49-F238E27FC236}">
                <a16:creationId xmlns:a16="http://schemas.microsoft.com/office/drawing/2014/main" id="{3FFE04B1-96B1-CAD0-59EC-4A670CE27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539" y="236849"/>
            <a:ext cx="801793" cy="801793"/>
          </a:xfrm>
          <a:prstGeom prst="rect">
            <a:avLst/>
          </a:prstGeom>
        </p:spPr>
      </p:pic>
      <p:sp>
        <p:nvSpPr>
          <p:cNvPr id="4" name="Rectangle 1">
            <a:extLst>
              <a:ext uri="{FF2B5EF4-FFF2-40B4-BE49-F238E27FC236}">
                <a16:creationId xmlns:a16="http://schemas.microsoft.com/office/drawing/2014/main" id="{E136EB05-B45B-ACB9-468C-A1A97850D95C}"/>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C20B9A5-D8B6-5441-92B1-56D9945ABF85}"/>
              </a:ext>
            </a:extLst>
          </p:cNvPr>
          <p:cNvPicPr>
            <a:picLocks noChangeAspect="1"/>
          </p:cNvPicPr>
          <p:nvPr/>
        </p:nvPicPr>
        <p:blipFill>
          <a:blip r:embed="rId4"/>
          <a:stretch>
            <a:fillRect/>
          </a:stretch>
        </p:blipFill>
        <p:spPr>
          <a:xfrm>
            <a:off x="337829" y="1664624"/>
            <a:ext cx="11516342" cy="1938696"/>
          </a:xfrm>
          <a:prstGeom prst="rect">
            <a:avLst/>
          </a:prstGeom>
        </p:spPr>
      </p:pic>
      <p:sp>
        <p:nvSpPr>
          <p:cNvPr id="3" name="TextBox 2">
            <a:extLst>
              <a:ext uri="{FF2B5EF4-FFF2-40B4-BE49-F238E27FC236}">
                <a16:creationId xmlns:a16="http://schemas.microsoft.com/office/drawing/2014/main" id="{632C426F-0820-F8DB-C7A2-28487422FEAE}"/>
              </a:ext>
            </a:extLst>
          </p:cNvPr>
          <p:cNvSpPr txBox="1"/>
          <p:nvPr/>
        </p:nvSpPr>
        <p:spPr>
          <a:xfrm>
            <a:off x="874591" y="6451874"/>
            <a:ext cx="1100222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p>
        </p:txBody>
      </p:sp>
      <p:graphicFrame>
        <p:nvGraphicFramePr>
          <p:cNvPr id="7" name="Table 6">
            <a:extLst>
              <a:ext uri="{FF2B5EF4-FFF2-40B4-BE49-F238E27FC236}">
                <a16:creationId xmlns:a16="http://schemas.microsoft.com/office/drawing/2014/main" id="{87729970-8762-1702-FE57-096D672FCBE4}"/>
              </a:ext>
            </a:extLst>
          </p:cNvPr>
          <p:cNvGraphicFramePr>
            <a:graphicFrameLocks noGrp="1"/>
          </p:cNvGraphicFramePr>
          <p:nvPr>
            <p:extLst>
              <p:ext uri="{D42A27DB-BD31-4B8C-83A1-F6EECF244321}">
                <p14:modId xmlns:p14="http://schemas.microsoft.com/office/powerpoint/2010/main" val="3526913567"/>
              </p:ext>
            </p:extLst>
          </p:nvPr>
        </p:nvGraphicFramePr>
        <p:xfrm>
          <a:off x="337829" y="3694760"/>
          <a:ext cx="11490384" cy="906492"/>
        </p:xfrm>
        <a:graphic>
          <a:graphicData uri="http://schemas.openxmlformats.org/drawingml/2006/table">
            <a:tbl>
              <a:tblPr>
                <a:tableStyleId>{8A107856-5554-42FB-B03E-39F5DBC370BA}</a:tableStyleId>
              </a:tblPr>
              <a:tblGrid>
                <a:gridCol w="5969478">
                  <a:extLst>
                    <a:ext uri="{9D8B030D-6E8A-4147-A177-3AD203B41FA5}">
                      <a16:colId xmlns:a16="http://schemas.microsoft.com/office/drawing/2014/main" val="716550932"/>
                    </a:ext>
                  </a:extLst>
                </a:gridCol>
                <a:gridCol w="5520906">
                  <a:extLst>
                    <a:ext uri="{9D8B030D-6E8A-4147-A177-3AD203B41FA5}">
                      <a16:colId xmlns:a16="http://schemas.microsoft.com/office/drawing/2014/main" val="278708479"/>
                    </a:ext>
                  </a:extLst>
                </a:gridCol>
              </a:tblGrid>
              <a:tr h="453246">
                <a:tc>
                  <a:txBody>
                    <a:bodyPr/>
                    <a:lstStyle/>
                    <a:p>
                      <a:pPr algn="ctr" fontAlgn="b"/>
                      <a:r>
                        <a:rPr lang="en-GB" sz="2200" b="1" u="none" strike="noStrike" dirty="0">
                          <a:effectLst/>
                        </a:rPr>
                        <a:t>Mini-EUSO</a:t>
                      </a:r>
                      <a:endParaRPr lang="en-GB" sz="2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c>
                  <a:txBody>
                    <a:bodyPr/>
                    <a:lstStyle/>
                    <a:p>
                      <a:pPr algn="ctr" fontAlgn="b"/>
                      <a:r>
                        <a:rPr lang="en-GB" sz="2200" b="1" u="none" strike="noStrike" dirty="0">
                          <a:effectLst/>
                        </a:rPr>
                        <a:t>EDMOND</a:t>
                      </a:r>
                      <a:endParaRPr lang="en-GB" sz="2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420044326"/>
                  </a:ext>
                </a:extLst>
              </a:tr>
              <a:tr h="4532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err="1">
                          <a:effectLst/>
                        </a:rPr>
                        <a:t>rootfile</a:t>
                      </a:r>
                      <a:r>
                        <a:rPr lang="en-GB" sz="2200" u="none" strike="noStrike" dirty="0">
                          <a:effectLst/>
                        </a:rPr>
                        <a:t> 2019_12_31__03_56_47 with M = 0.69</a:t>
                      </a:r>
                      <a:endParaRPr lang="en-GB" sz="2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a:effectLst/>
                        </a:rPr>
                        <a:t>Version 516, # 35326 with M = -0.89298</a:t>
                      </a:r>
                      <a:endParaRPr lang="en-GB" sz="2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249555762"/>
                  </a:ext>
                </a:extLst>
              </a:tr>
            </a:tbl>
          </a:graphicData>
        </a:graphic>
      </p:graphicFrame>
      <p:graphicFrame>
        <p:nvGraphicFramePr>
          <p:cNvPr id="9" name="Table 8">
            <a:extLst>
              <a:ext uri="{FF2B5EF4-FFF2-40B4-BE49-F238E27FC236}">
                <a16:creationId xmlns:a16="http://schemas.microsoft.com/office/drawing/2014/main" id="{3357EDF4-720F-A39A-8193-B02E80AB9DB5}"/>
              </a:ext>
            </a:extLst>
          </p:cNvPr>
          <p:cNvGraphicFramePr>
            <a:graphicFrameLocks noGrp="1"/>
          </p:cNvGraphicFramePr>
          <p:nvPr>
            <p:extLst>
              <p:ext uri="{D42A27DB-BD31-4B8C-83A1-F6EECF244321}">
                <p14:modId xmlns:p14="http://schemas.microsoft.com/office/powerpoint/2010/main" val="3243631619"/>
              </p:ext>
            </p:extLst>
          </p:nvPr>
        </p:nvGraphicFramePr>
        <p:xfrm>
          <a:off x="337829" y="4941497"/>
          <a:ext cx="11490383" cy="1024890"/>
        </p:xfrm>
        <a:graphic>
          <a:graphicData uri="http://schemas.openxmlformats.org/drawingml/2006/table">
            <a:tbl>
              <a:tblPr>
                <a:tableStyleId>{16D9F66E-5EB9-4882-86FB-DCBF35E3C3E4}</a:tableStyleId>
              </a:tblPr>
              <a:tblGrid>
                <a:gridCol w="6003985">
                  <a:extLst>
                    <a:ext uri="{9D8B030D-6E8A-4147-A177-3AD203B41FA5}">
                      <a16:colId xmlns:a16="http://schemas.microsoft.com/office/drawing/2014/main" val="3743677351"/>
                    </a:ext>
                  </a:extLst>
                </a:gridCol>
                <a:gridCol w="5486398">
                  <a:extLst>
                    <a:ext uri="{9D8B030D-6E8A-4147-A177-3AD203B41FA5}">
                      <a16:colId xmlns:a16="http://schemas.microsoft.com/office/drawing/2014/main" val="3612058121"/>
                    </a:ext>
                  </a:extLst>
                </a:gridCol>
              </a:tblGrid>
              <a:tr h="190500">
                <a:tc>
                  <a:txBody>
                    <a:bodyPr/>
                    <a:lstStyle/>
                    <a:p>
                      <a:pPr algn="ctr" fontAlgn="b"/>
                      <a:r>
                        <a:rPr lang="en-GB" sz="2200" b="1" u="none" strike="noStrike" dirty="0">
                          <a:effectLst/>
                        </a:rPr>
                        <a:t>Mini-EUSO</a:t>
                      </a:r>
                      <a:endParaRPr lang="en-GB" sz="2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3">
                        <a:lumMod val="40000"/>
                        <a:lumOff val="60000"/>
                      </a:schemeClr>
                    </a:solidFill>
                  </a:tcPr>
                </a:tc>
                <a:tc>
                  <a:txBody>
                    <a:bodyPr/>
                    <a:lstStyle/>
                    <a:p>
                      <a:pPr algn="ctr" fontAlgn="b"/>
                      <a:r>
                        <a:rPr lang="en-GB" sz="2200" b="1" u="none" strike="noStrike" dirty="0" err="1">
                          <a:effectLst/>
                        </a:rPr>
                        <a:t>SonotaCo</a:t>
                      </a:r>
                      <a:r>
                        <a:rPr lang="en-GB" sz="2200" b="1" u="none" strike="noStrike" dirty="0">
                          <a:effectLst/>
                        </a:rPr>
                        <a:t> </a:t>
                      </a:r>
                      <a:r>
                        <a:rPr lang="en-GB" sz="2200" b="1" u="none" strike="noStrike" dirty="0" err="1">
                          <a:effectLst/>
                        </a:rPr>
                        <a:t>Newtork</a:t>
                      </a:r>
                      <a:r>
                        <a:rPr lang="en-GB" sz="2200" b="1" u="none" strike="noStrike" dirty="0">
                          <a:effectLst/>
                        </a:rPr>
                        <a:t> Japan data</a:t>
                      </a:r>
                      <a:endParaRPr lang="en-GB" sz="2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3">
                        <a:lumMod val="40000"/>
                        <a:lumOff val="60000"/>
                      </a:schemeClr>
                    </a:solidFill>
                  </a:tcPr>
                </a:tc>
                <a:extLst>
                  <a:ext uri="{0D108BD9-81ED-4DB2-BD59-A6C34878D82A}">
                    <a16:rowId xmlns:a16="http://schemas.microsoft.com/office/drawing/2014/main" val="572376744"/>
                  </a:ext>
                </a:extLst>
              </a:tr>
              <a:tr h="190500">
                <a:tc>
                  <a:txBody>
                    <a:bodyPr/>
                    <a:lstStyle/>
                    <a:p>
                      <a:pPr algn="ctr" fontAlgn="b"/>
                      <a:r>
                        <a:rPr lang="en-GB" sz="2200" u="none" strike="noStrike" dirty="0" err="1">
                          <a:effectLst/>
                        </a:rPr>
                        <a:t>rootfile</a:t>
                      </a:r>
                      <a:r>
                        <a:rPr lang="en-GB" sz="2200" u="none" strike="noStrike" dirty="0">
                          <a:effectLst/>
                        </a:rPr>
                        <a:t> 2021_01_15__19_03_20</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a:effectLst/>
                        </a:rPr>
                        <a:t>with M = 3.79, 3.82, 4.61</a:t>
                      </a:r>
                      <a:endParaRPr lang="en-GB" sz="2200" b="0" i="0" u="none" strike="noStrike" dirty="0">
                        <a:solidFill>
                          <a:srgbClr val="FF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GB" sz="2200" u="none" strike="noStrike" dirty="0">
                          <a:effectLst/>
                        </a:rPr>
                        <a:t>with M = 0.4 from 'SCN-Miyazaki1' 'SCN-Miyazaki3' 'SCN-Kumamoto1'</a:t>
                      </a:r>
                      <a:endParaRPr lang="en-GB" sz="2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33968924"/>
                  </a:ext>
                </a:extLst>
              </a:tr>
            </a:tbl>
          </a:graphicData>
        </a:graphic>
      </p:graphicFrame>
      <p:sp>
        <p:nvSpPr>
          <p:cNvPr id="8" name="Titolo 1">
            <a:extLst>
              <a:ext uri="{FF2B5EF4-FFF2-40B4-BE49-F238E27FC236}">
                <a16:creationId xmlns:a16="http://schemas.microsoft.com/office/drawing/2014/main" id="{5587894E-9136-872B-C8D5-53A8232C20F2}"/>
              </a:ext>
            </a:extLst>
          </p:cNvPr>
          <p:cNvSpPr txBox="1">
            <a:spLocks/>
          </p:cNvSpPr>
          <p:nvPr/>
        </p:nvSpPr>
        <p:spPr>
          <a:xfrm>
            <a:off x="477509" y="188359"/>
            <a:ext cx="9943198" cy="991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Comparing</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with </a:t>
            </a: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several</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ground-</a:t>
            </a: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based</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data</a:t>
            </a:r>
          </a:p>
        </p:txBody>
      </p:sp>
    </p:spTree>
    <p:extLst>
      <p:ext uri="{BB962C8B-B14F-4D97-AF65-F5344CB8AC3E}">
        <p14:creationId xmlns:p14="http://schemas.microsoft.com/office/powerpoint/2010/main" val="1726327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4A95F1-6B41-F0EB-4144-C5D1F0FAFE3C}"/>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54E161E2-0460-0F85-D9BB-D5491AD95099}"/>
              </a:ext>
            </a:extLst>
          </p:cNvPr>
          <p:cNvSpPr txBox="1">
            <a:spLocks/>
          </p:cNvSpPr>
          <p:nvPr/>
        </p:nvSpPr>
        <p:spPr>
          <a:xfrm>
            <a:off x="477509" y="188359"/>
            <a:ext cx="9943198" cy="991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Comparing</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with </a:t>
            </a: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several</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ground-</a:t>
            </a:r>
            <a:r>
              <a:rPr kumimoji="0" lang="it-IT"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based</a:t>
            </a:r>
            <a:r>
              <a:rPr kumimoji="0" lang="it-IT" sz="4400" b="0" i="0" u="none" strike="noStrike" kern="1200" cap="none" spc="0" normalizeH="0" baseline="0" noProof="0" dirty="0">
                <a:ln>
                  <a:noFill/>
                </a:ln>
                <a:solidFill>
                  <a:prstClr val="white"/>
                </a:solidFill>
                <a:effectLst/>
                <a:uLnTx/>
                <a:uFillTx/>
                <a:latin typeface="Aptos Display" panose="02110004020202020204"/>
                <a:ea typeface="+mj-ea"/>
                <a:cs typeface="+mj-cs"/>
              </a:rPr>
              <a:t> data</a:t>
            </a:r>
          </a:p>
        </p:txBody>
      </p:sp>
      <p:pic>
        <p:nvPicPr>
          <p:cNvPr id="5" name="Picture 4" descr="A red circle with black text and a bull and a bird&#10;&#10;Description automatically generated">
            <a:extLst>
              <a:ext uri="{FF2B5EF4-FFF2-40B4-BE49-F238E27FC236}">
                <a16:creationId xmlns:a16="http://schemas.microsoft.com/office/drawing/2014/main" id="{60C37C78-E1D9-8E70-8177-876831693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0" y="81573"/>
            <a:ext cx="916956" cy="916956"/>
          </a:xfrm>
          <a:prstGeom prst="rect">
            <a:avLst/>
          </a:prstGeom>
        </p:spPr>
      </p:pic>
      <p:graphicFrame>
        <p:nvGraphicFramePr>
          <p:cNvPr id="8" name="Table 7">
            <a:extLst>
              <a:ext uri="{FF2B5EF4-FFF2-40B4-BE49-F238E27FC236}">
                <a16:creationId xmlns:a16="http://schemas.microsoft.com/office/drawing/2014/main" id="{79DDB0CC-A1F9-20F4-1E0E-D739ED250C1E}"/>
              </a:ext>
            </a:extLst>
          </p:cNvPr>
          <p:cNvGraphicFramePr>
            <a:graphicFrameLocks noGrp="1"/>
          </p:cNvGraphicFramePr>
          <p:nvPr>
            <p:extLst>
              <p:ext uri="{D42A27DB-BD31-4B8C-83A1-F6EECF244321}">
                <p14:modId xmlns:p14="http://schemas.microsoft.com/office/powerpoint/2010/main" val="4155452670"/>
              </p:ext>
            </p:extLst>
          </p:nvPr>
        </p:nvGraphicFramePr>
        <p:xfrm>
          <a:off x="477508" y="1759518"/>
          <a:ext cx="11490385" cy="1764889"/>
        </p:xfrm>
        <a:graphic>
          <a:graphicData uri="http://schemas.openxmlformats.org/drawingml/2006/table">
            <a:tbl>
              <a:tblPr>
                <a:tableStyleId>{C4B1156A-380E-4F78-BDF5-A606A8083BF9}</a:tableStyleId>
              </a:tblPr>
              <a:tblGrid>
                <a:gridCol w="5969479">
                  <a:extLst>
                    <a:ext uri="{9D8B030D-6E8A-4147-A177-3AD203B41FA5}">
                      <a16:colId xmlns:a16="http://schemas.microsoft.com/office/drawing/2014/main" val="2005966452"/>
                    </a:ext>
                  </a:extLst>
                </a:gridCol>
                <a:gridCol w="5520906">
                  <a:extLst>
                    <a:ext uri="{9D8B030D-6E8A-4147-A177-3AD203B41FA5}">
                      <a16:colId xmlns:a16="http://schemas.microsoft.com/office/drawing/2014/main" val="503217133"/>
                    </a:ext>
                  </a:extLst>
                </a:gridCol>
              </a:tblGrid>
              <a:tr h="404719">
                <a:tc>
                  <a:txBody>
                    <a:bodyPr/>
                    <a:lstStyle/>
                    <a:p>
                      <a:pPr algn="ctr" fontAlgn="b"/>
                      <a:r>
                        <a:rPr lang="en-GB" sz="2200" b="1" u="none" strike="noStrike" dirty="0">
                          <a:effectLst/>
                        </a:rPr>
                        <a:t>Mini-EUSO</a:t>
                      </a:r>
                      <a:endParaRPr lang="en-GB" sz="2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lumMod val="40000"/>
                        <a:lumOff val="60000"/>
                      </a:schemeClr>
                    </a:solidFill>
                  </a:tcPr>
                </a:tc>
                <a:tc>
                  <a:txBody>
                    <a:bodyPr/>
                    <a:lstStyle/>
                    <a:p>
                      <a:pPr algn="ctr" fontAlgn="b"/>
                      <a:r>
                        <a:rPr lang="en-GB" sz="2200" b="1" u="none" strike="noStrike" dirty="0">
                          <a:effectLst/>
                        </a:rPr>
                        <a:t>Meteors UA Ukrainian Meteor data</a:t>
                      </a:r>
                      <a:endParaRPr lang="en-GB" sz="2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15121905"/>
                  </a:ext>
                </a:extLst>
              </a:tr>
              <a:tr h="3810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err="1">
                          <a:effectLst/>
                        </a:rPr>
                        <a:t>rootfile</a:t>
                      </a:r>
                      <a:r>
                        <a:rPr lang="en-GB" sz="2200" u="none" strike="noStrike" dirty="0">
                          <a:effectLst/>
                        </a:rPr>
                        <a:t> 2020_09_14__21_25_53 </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a:effectLst/>
                        </a:rPr>
                        <a:t>with M = 2.8, 5.58, 2.46 </a:t>
                      </a:r>
                      <a:endParaRPr lang="en-GB" sz="2200" b="0" i="0" u="none" strike="noStrike" dirty="0">
                        <a:solidFill>
                          <a:srgbClr val="FF0000"/>
                        </a:solidFill>
                        <a:effectLst/>
                        <a:latin typeface="Arial" panose="020B0604020202020204" pitchFamily="34" charset="0"/>
                        <a:cs typeface="Arial" panose="020B0604020202020204" pitchFamily="34" charset="0"/>
                      </a:endParaRPr>
                    </a:p>
                  </a:txBody>
                  <a:tcPr marL="9525" marR="9525" marT="9525"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200" u="none" strike="noStrike" dirty="0">
                          <a:effectLst/>
                        </a:rPr>
                        <a:t> with M = 0.6 from Camera  Khmelnitsk_M4</a:t>
                      </a:r>
                    </a:p>
                    <a:p>
                      <a:pPr marL="0" marR="0" lvl="0" indent="0" algn="ctr" defTabSz="914400" rtl="0" eaLnBrk="1" fontAlgn="ctr" latinLnBrk="0" hangingPunct="1">
                        <a:lnSpc>
                          <a:spcPct val="100000"/>
                        </a:lnSpc>
                        <a:spcBef>
                          <a:spcPts val="0"/>
                        </a:spcBef>
                        <a:spcAft>
                          <a:spcPts val="0"/>
                        </a:spcAft>
                        <a:buClrTx/>
                        <a:buSzTx/>
                        <a:buFontTx/>
                        <a:buNone/>
                        <a:tabLst/>
                        <a:defRPr/>
                      </a:pPr>
                      <a:r>
                        <a:rPr lang="en-GB" sz="2200" b="0" u="none" strike="noStrike" dirty="0">
                          <a:solidFill>
                            <a:srgbClr val="000000"/>
                          </a:solidFill>
                          <a:effectLst/>
                        </a:rPr>
                        <a:t>with M = 0.9 from Camera </a:t>
                      </a:r>
                      <a:r>
                        <a:rPr lang="en-GB" sz="2200" b="0" u="none" strike="noStrike" dirty="0" err="1">
                          <a:solidFill>
                            <a:srgbClr val="000000"/>
                          </a:solidFill>
                          <a:effectLst/>
                        </a:rPr>
                        <a:t>Vishnevoe_WE</a:t>
                      </a:r>
                      <a:endParaRPr lang="en-GB" sz="2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629682084"/>
                  </a:ext>
                </a:extLst>
              </a:tr>
              <a:tr h="381000">
                <a:tc>
                  <a:txBody>
                    <a:bodyPr/>
                    <a:lstStyle/>
                    <a:p>
                      <a:pPr algn="ctr" fontAlgn="b"/>
                      <a:r>
                        <a:rPr lang="en-GB" sz="2200" u="none" strike="noStrike" dirty="0" err="1">
                          <a:effectLst/>
                        </a:rPr>
                        <a:t>rootfile</a:t>
                      </a:r>
                      <a:r>
                        <a:rPr lang="en-GB" sz="2200" u="none" strike="noStrike" dirty="0">
                          <a:effectLst/>
                        </a:rPr>
                        <a:t> 2020_09_14__23_03_17 </a:t>
                      </a:r>
                    </a:p>
                    <a:p>
                      <a:pPr algn="ctr" fontAlgn="b"/>
                      <a:r>
                        <a:rPr lang="en-GB" sz="2200" u="none" strike="noStrike" dirty="0">
                          <a:effectLst/>
                        </a:rPr>
                        <a:t>with M = 2.67, 5.25, 3.84, 4.5</a:t>
                      </a:r>
                      <a:endParaRPr lang="en-GB" sz="2200" b="0" i="0" u="none" strike="noStrike" dirty="0">
                        <a:solidFill>
                          <a:srgbClr val="FF0000"/>
                        </a:solidFill>
                        <a:effectLst/>
                        <a:latin typeface="Arial" panose="020B0604020202020204" pitchFamily="34" charset="0"/>
                        <a:cs typeface="Arial" panose="020B0604020202020204" pitchFamily="34" charset="0"/>
                      </a:endParaRPr>
                    </a:p>
                  </a:txBody>
                  <a:tcPr marL="9525" marR="9525" marT="9525"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200" u="none" strike="noStrike" dirty="0">
                          <a:effectLst/>
                        </a:rPr>
                        <a:t>with M = 1 from Camera </a:t>
                      </a:r>
                      <a:r>
                        <a:rPr lang="en-GB" sz="2200" u="none" strike="noStrike" dirty="0" err="1">
                          <a:effectLst/>
                        </a:rPr>
                        <a:t>Vishnevoe_WE</a:t>
                      </a:r>
                      <a:endParaRPr lang="en-GB" sz="2200" u="none" strike="noStrike" dirty="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GB" sz="2200" b="0" u="none" strike="noStrike" dirty="0">
                          <a:solidFill>
                            <a:srgbClr val="000000"/>
                          </a:solidFill>
                          <a:effectLst/>
                        </a:rPr>
                        <a:t>with M = -0.2  from Camera </a:t>
                      </a:r>
                      <a:r>
                        <a:rPr lang="en-GB" sz="2200" b="0" u="none" strike="noStrike" dirty="0" err="1">
                          <a:solidFill>
                            <a:srgbClr val="000000"/>
                          </a:solidFill>
                          <a:effectLst/>
                        </a:rPr>
                        <a:t>Vishnevoe_WE</a:t>
                      </a:r>
                      <a:endParaRPr lang="en-GB" sz="2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72571627"/>
                  </a:ext>
                </a:extLst>
              </a:tr>
            </a:tbl>
          </a:graphicData>
        </a:graphic>
      </p:graphicFrame>
      <p:sp>
        <p:nvSpPr>
          <p:cNvPr id="7" name="TextBox 6">
            <a:extLst>
              <a:ext uri="{FF2B5EF4-FFF2-40B4-BE49-F238E27FC236}">
                <a16:creationId xmlns:a16="http://schemas.microsoft.com/office/drawing/2014/main" id="{1E3F4DB2-4A5E-9B4C-A6C2-7FA8031991DF}"/>
              </a:ext>
            </a:extLst>
          </p:cNvPr>
          <p:cNvSpPr txBox="1"/>
          <p:nvPr/>
        </p:nvSpPr>
        <p:spPr>
          <a:xfrm>
            <a:off x="874591" y="6451874"/>
            <a:ext cx="1100222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endParaRPr kumimoji="0" lang="it-IT"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90332EA8-11FA-6135-8A6D-F54CA7B91F96}"/>
              </a:ext>
            </a:extLst>
          </p:cNvPr>
          <p:cNvGraphicFramePr>
            <a:graphicFrameLocks noGrp="1"/>
          </p:cNvGraphicFramePr>
          <p:nvPr>
            <p:extLst>
              <p:ext uri="{D42A27DB-BD31-4B8C-83A1-F6EECF244321}">
                <p14:modId xmlns:p14="http://schemas.microsoft.com/office/powerpoint/2010/main" val="248333667"/>
              </p:ext>
            </p:extLst>
          </p:nvPr>
        </p:nvGraphicFramePr>
        <p:xfrm>
          <a:off x="477508" y="3987437"/>
          <a:ext cx="11399307" cy="2173787"/>
        </p:xfrm>
        <a:graphic>
          <a:graphicData uri="http://schemas.openxmlformats.org/drawingml/2006/table">
            <a:tbl>
              <a:tblPr firstRow="1" bandRow="1">
                <a:tableStyleId>{5C22544A-7EE6-4342-B048-85BDC9FD1C3A}</a:tableStyleId>
              </a:tblPr>
              <a:tblGrid>
                <a:gridCol w="5748319">
                  <a:extLst>
                    <a:ext uri="{9D8B030D-6E8A-4147-A177-3AD203B41FA5}">
                      <a16:colId xmlns:a16="http://schemas.microsoft.com/office/drawing/2014/main" val="1718852247"/>
                    </a:ext>
                  </a:extLst>
                </a:gridCol>
                <a:gridCol w="5650988">
                  <a:extLst>
                    <a:ext uri="{9D8B030D-6E8A-4147-A177-3AD203B41FA5}">
                      <a16:colId xmlns:a16="http://schemas.microsoft.com/office/drawing/2014/main" val="2994649969"/>
                    </a:ext>
                  </a:extLst>
                </a:gridCol>
              </a:tblGrid>
              <a:tr h="471903">
                <a:tc>
                  <a:txBody>
                    <a:bodyPr/>
                    <a:lstStyle/>
                    <a:p>
                      <a:pPr algn="ctr"/>
                      <a:r>
                        <a:rPr lang="en-GB" sz="2200" dirty="0">
                          <a:latin typeface="+mn-lt"/>
                        </a:rPr>
                        <a:t>Mini-EUSO</a:t>
                      </a:r>
                    </a:p>
                  </a:txBody>
                  <a:tcPr/>
                </a:tc>
                <a:tc>
                  <a:txBody>
                    <a:bodyPr/>
                    <a:lstStyle/>
                    <a:p>
                      <a:pPr algn="ctr"/>
                      <a:r>
                        <a:rPr lang="en-GB" sz="2200" dirty="0">
                          <a:latin typeface="+mn-lt"/>
                        </a:rPr>
                        <a:t>GMN</a:t>
                      </a:r>
                    </a:p>
                  </a:txBody>
                  <a:tcPr/>
                </a:tc>
                <a:extLst>
                  <a:ext uri="{0D108BD9-81ED-4DB2-BD59-A6C34878D82A}">
                    <a16:rowId xmlns:a16="http://schemas.microsoft.com/office/drawing/2014/main" val="982486289"/>
                  </a:ext>
                </a:extLst>
              </a:tr>
              <a:tr h="471903">
                <a:tc>
                  <a:txBody>
                    <a:bodyPr/>
                    <a:lstStyle/>
                    <a:p>
                      <a:pPr algn="ctr" fontAlgn="b">
                        <a:buNone/>
                      </a:pPr>
                      <a:r>
                        <a:rPr lang="en-GB" sz="2200" b="0" i="0" u="none" strike="noStrike" dirty="0" err="1">
                          <a:solidFill>
                            <a:srgbClr val="000000"/>
                          </a:solidFill>
                          <a:effectLst/>
                          <a:latin typeface="+mn-lt"/>
                        </a:rPr>
                        <a:t>rootfile</a:t>
                      </a:r>
                      <a:r>
                        <a:rPr lang="en-GB" sz="2200" b="0" i="0" u="none" strike="noStrike" dirty="0">
                          <a:solidFill>
                            <a:srgbClr val="000000"/>
                          </a:solidFill>
                          <a:effectLst/>
                          <a:latin typeface="+mn-lt"/>
                        </a:rPr>
                        <a:t> 2019_12_31__03_56_47 with M = 1.18</a:t>
                      </a:r>
                    </a:p>
                  </a:txBody>
                  <a:tcPr marL="9525" marR="9525" marT="9525" marB="0"/>
                </a:tc>
                <a:tc>
                  <a:txBody>
                    <a:bodyPr/>
                    <a:lstStyle/>
                    <a:p>
                      <a:pPr algn="ctr" fontAlgn="b">
                        <a:buNone/>
                      </a:pPr>
                      <a:r>
                        <a:rPr lang="en-GB" sz="2200" b="0" i="0" u="none" strike="noStrike" dirty="0">
                          <a:solidFill>
                            <a:srgbClr val="000000"/>
                          </a:solidFill>
                          <a:effectLst/>
                          <a:latin typeface="+mn-lt"/>
                        </a:rPr>
                        <a:t>Identifier 20191231034813_PXYU9 ,M = -1.13</a:t>
                      </a:r>
                    </a:p>
                  </a:txBody>
                  <a:tcPr/>
                </a:tc>
                <a:extLst>
                  <a:ext uri="{0D108BD9-81ED-4DB2-BD59-A6C34878D82A}">
                    <a16:rowId xmlns:a16="http://schemas.microsoft.com/office/drawing/2014/main" val="3750008216"/>
                  </a:ext>
                </a:extLst>
              </a:tr>
              <a:tr h="471903">
                <a:tc>
                  <a:txBody>
                    <a:bodyPr/>
                    <a:lstStyle/>
                    <a:p>
                      <a:pPr marL="0" indent="0" algn="ctr" fontAlgn="b">
                        <a:buNone/>
                      </a:pPr>
                      <a:r>
                        <a:rPr lang="en-GB" sz="2200" b="0" i="0" u="none" strike="noStrike" dirty="0" err="1">
                          <a:solidFill>
                            <a:srgbClr val="000000"/>
                          </a:solidFill>
                          <a:effectLst/>
                          <a:latin typeface="+mn-lt"/>
                        </a:rPr>
                        <a:t>rootfile</a:t>
                      </a:r>
                      <a:r>
                        <a:rPr lang="en-GB" sz="2200" b="0" i="0" u="none" strike="noStrike" dirty="0">
                          <a:solidFill>
                            <a:srgbClr val="000000"/>
                          </a:solidFill>
                          <a:effectLst/>
                          <a:latin typeface="+mn-lt"/>
                        </a:rPr>
                        <a:t> 2019_12_31__03_56_47 with M = 2.77</a:t>
                      </a:r>
                    </a:p>
                  </a:txBody>
                  <a:tcPr marL="9525" marR="9525" marT="9525"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n-lt"/>
                        </a:rPr>
                        <a:t>Identifier 20191231034813_PXYU9, M = -1.13</a:t>
                      </a:r>
                    </a:p>
                  </a:txBody>
                  <a:tcPr/>
                </a:tc>
                <a:extLst>
                  <a:ext uri="{0D108BD9-81ED-4DB2-BD59-A6C34878D82A}">
                    <a16:rowId xmlns:a16="http://schemas.microsoft.com/office/drawing/2014/main" val="2006666217"/>
                  </a:ext>
                </a:extLst>
              </a:tr>
              <a:tr h="379039">
                <a:tc>
                  <a:txBody>
                    <a:bodyPr/>
                    <a:lstStyle/>
                    <a:p>
                      <a:pPr algn="ctr" fontAlgn="b">
                        <a:buNone/>
                      </a:pPr>
                      <a:r>
                        <a:rPr lang="en-GB" sz="2200" b="0" u="none" strike="noStrike" dirty="0" err="1">
                          <a:solidFill>
                            <a:srgbClr val="000000"/>
                          </a:solidFill>
                          <a:effectLst/>
                        </a:rPr>
                        <a:t>rootfile</a:t>
                      </a:r>
                      <a:r>
                        <a:rPr lang="en-GB" sz="2200" b="0" u="none" strike="noStrike" dirty="0">
                          <a:solidFill>
                            <a:srgbClr val="000000"/>
                          </a:solidFill>
                          <a:effectLst/>
                        </a:rPr>
                        <a:t> 2021_01_16__01_08_24  with M = 2.72</a:t>
                      </a:r>
                      <a:endParaRPr lang="en-GB" sz="2200" b="0" i="0" u="none" strike="noStrike" dirty="0">
                        <a:solidFill>
                          <a:srgbClr val="000000"/>
                        </a:solidFill>
                        <a:effectLst/>
                        <a:latin typeface="Calibri" panose="020F0502020204030204" pitchFamily="34" charset="0"/>
                      </a:endParaRPr>
                    </a:p>
                  </a:txBody>
                  <a:tcPr marL="7468" marR="7468" marT="7468" marB="0"/>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Calibri" panose="020F0502020204030204" pitchFamily="34" charset="0"/>
                        </a:rPr>
                        <a:t>Identifier 20210116005819_MgI67’, </a:t>
                      </a:r>
                      <a:r>
                        <a:rPr lang="en-GB" sz="2200" b="0" u="none" strike="noStrike" dirty="0">
                          <a:solidFill>
                            <a:srgbClr val="000000"/>
                          </a:solidFill>
                          <a:effectLst/>
                        </a:rPr>
                        <a:t>M = 3.06</a:t>
                      </a:r>
                      <a:endParaRPr lang="en-GB" sz="2200" b="0" i="0" u="none" strike="noStrike" dirty="0">
                        <a:solidFill>
                          <a:srgbClr val="000000"/>
                        </a:solidFill>
                        <a:effectLst/>
                        <a:latin typeface="Calibri" panose="020F0502020204030204" pitchFamily="34" charset="0"/>
                      </a:endParaRPr>
                    </a:p>
                  </a:txBody>
                  <a:tcPr marL="7468" marR="7468" marT="7468" marB="0"/>
                </a:tc>
                <a:extLst>
                  <a:ext uri="{0D108BD9-81ED-4DB2-BD59-A6C34878D82A}">
                    <a16:rowId xmlns:a16="http://schemas.microsoft.com/office/drawing/2014/main" val="3111516755"/>
                  </a:ext>
                </a:extLst>
              </a:tr>
              <a:tr h="379039">
                <a:tc>
                  <a:txBody>
                    <a:bodyPr/>
                    <a:lstStyle/>
                    <a:p>
                      <a:pPr algn="ctr" fontAlgn="b">
                        <a:buNone/>
                      </a:pPr>
                      <a:r>
                        <a:rPr lang="en-GB" sz="2200" b="0" u="none" strike="noStrike" dirty="0" err="1">
                          <a:solidFill>
                            <a:srgbClr val="000000"/>
                          </a:solidFill>
                          <a:effectLst/>
                        </a:rPr>
                        <a:t>rootfile</a:t>
                      </a:r>
                      <a:r>
                        <a:rPr lang="en-GB" sz="2200" b="0" u="none" strike="noStrike" dirty="0">
                          <a:solidFill>
                            <a:srgbClr val="000000"/>
                          </a:solidFill>
                          <a:effectLst/>
                        </a:rPr>
                        <a:t> 2021_05_04__00_57_56 with M = 4.09</a:t>
                      </a:r>
                      <a:endParaRPr lang="en-GB" sz="2200" b="0" i="0" u="none" strike="noStrike" dirty="0">
                        <a:solidFill>
                          <a:srgbClr val="000000"/>
                        </a:solidFill>
                        <a:effectLst/>
                        <a:latin typeface="Calibri" panose="020F0502020204030204" pitchFamily="34" charset="0"/>
                      </a:endParaRPr>
                    </a:p>
                  </a:txBody>
                  <a:tcPr marL="7468" marR="7468" marT="7468" marB="0"/>
                </a:tc>
                <a:tc>
                  <a:txBody>
                    <a:bodyPr/>
                    <a:lstStyle/>
                    <a:p>
                      <a:pPr algn="ctr" fontAlgn="b">
                        <a:buNone/>
                      </a:pPr>
                      <a:r>
                        <a:rPr lang="en-GB" sz="2200" u="none" strike="noStrike" dirty="0" err="1">
                          <a:effectLst/>
                        </a:rPr>
                        <a:t>Identfier</a:t>
                      </a:r>
                      <a:r>
                        <a:rPr lang="en-GB" sz="2200" u="none" strike="noStrike" dirty="0">
                          <a:effectLst/>
                        </a:rPr>
                        <a:t> 20210504004654_CyOmo’, </a:t>
                      </a:r>
                      <a:r>
                        <a:rPr lang="en-GB" sz="2200" b="0" u="none" strike="noStrike" dirty="0">
                          <a:solidFill>
                            <a:srgbClr val="000000"/>
                          </a:solidFill>
                          <a:effectLst/>
                        </a:rPr>
                        <a:t>M = 3.9</a:t>
                      </a:r>
                      <a:endParaRPr lang="en-GB" sz="2200" b="0" i="0" u="none" strike="noStrike" dirty="0">
                        <a:solidFill>
                          <a:srgbClr val="000000"/>
                        </a:solidFill>
                        <a:effectLst/>
                        <a:latin typeface="Calibri" panose="020F0502020204030204" pitchFamily="34" charset="0"/>
                      </a:endParaRPr>
                    </a:p>
                  </a:txBody>
                  <a:tcPr marL="7468" marR="7468" marT="7468" marB="0"/>
                </a:tc>
                <a:extLst>
                  <a:ext uri="{0D108BD9-81ED-4DB2-BD59-A6C34878D82A}">
                    <a16:rowId xmlns:a16="http://schemas.microsoft.com/office/drawing/2014/main" val="1526990054"/>
                  </a:ext>
                </a:extLst>
              </a:tr>
            </a:tbl>
          </a:graphicData>
        </a:graphic>
      </p:graphicFrame>
    </p:spTree>
    <p:extLst>
      <p:ext uri="{BB962C8B-B14F-4D97-AF65-F5344CB8AC3E}">
        <p14:creationId xmlns:p14="http://schemas.microsoft.com/office/powerpoint/2010/main" val="1565482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4ACB7C-2A6E-6EEF-B2E5-E139D0D483E1}"/>
            </a:ext>
          </a:extLst>
        </p:cNvPr>
        <p:cNvGrpSpPr/>
        <p:nvPr/>
      </p:nvGrpSpPr>
      <p:grpSpPr>
        <a:xfrm>
          <a:off x="0" y="0"/>
          <a:ext cx="0" cy="0"/>
          <a:chOff x="0" y="0"/>
          <a:chExt cx="0" cy="0"/>
        </a:xfrm>
      </p:grpSpPr>
      <p:pic>
        <p:nvPicPr>
          <p:cNvPr id="5" name="Picture 4" descr="A red circle with black text and a bull and a bird&#10;&#10;Description automatically generated">
            <a:extLst>
              <a:ext uri="{FF2B5EF4-FFF2-40B4-BE49-F238E27FC236}">
                <a16:creationId xmlns:a16="http://schemas.microsoft.com/office/drawing/2014/main" id="{19916730-C559-F896-2F3F-FC9BFA93B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0285" y="150585"/>
            <a:ext cx="836312" cy="836312"/>
          </a:xfrm>
          <a:prstGeom prst="rect">
            <a:avLst/>
          </a:prstGeom>
        </p:spPr>
      </p:pic>
      <p:sp>
        <p:nvSpPr>
          <p:cNvPr id="3" name="Titolo 1">
            <a:extLst>
              <a:ext uri="{FF2B5EF4-FFF2-40B4-BE49-F238E27FC236}">
                <a16:creationId xmlns:a16="http://schemas.microsoft.com/office/drawing/2014/main" id="{3BD015D4-3514-6445-9924-45F24B8ED571}"/>
              </a:ext>
            </a:extLst>
          </p:cNvPr>
          <p:cNvSpPr txBox="1">
            <a:spLocks/>
          </p:cNvSpPr>
          <p:nvPr/>
        </p:nvSpPr>
        <p:spPr>
          <a:xfrm>
            <a:off x="710129" y="340103"/>
            <a:ext cx="9556075" cy="64633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600" b="0" i="0" u="none" strike="noStrike" kern="1200" cap="none" spc="0" normalizeH="0" baseline="0" noProof="0" dirty="0" err="1">
                <a:ln>
                  <a:noFill/>
                </a:ln>
                <a:solidFill>
                  <a:prstClr val="white"/>
                </a:solidFill>
                <a:effectLst/>
                <a:uLnTx/>
                <a:uFillTx/>
                <a:latin typeface="Aptos Display" panose="02110004020202020204"/>
                <a:ea typeface="+mj-ea"/>
                <a:cs typeface="+mj-cs"/>
              </a:rPr>
              <a:t>Detection</a:t>
            </a:r>
            <a:r>
              <a:rPr kumimoji="0" lang="it-IT" sz="3600" b="0" i="0" u="none" strike="noStrike" kern="1200" cap="none" spc="0" normalizeH="0" baseline="0" noProof="0" dirty="0">
                <a:ln>
                  <a:noFill/>
                </a:ln>
                <a:solidFill>
                  <a:prstClr val="white"/>
                </a:solidFill>
                <a:effectLst/>
                <a:uLnTx/>
                <a:uFillTx/>
                <a:latin typeface="Aptos Display" panose="02110004020202020204"/>
                <a:ea typeface="+mj-ea"/>
                <a:cs typeface="+mj-cs"/>
              </a:rPr>
              <a:t> </a:t>
            </a:r>
            <a:r>
              <a:rPr kumimoji="0" lang="it-IT" sz="3600" b="0" i="0" u="none" strike="noStrike" kern="1200" cap="none" spc="0" normalizeH="0" baseline="0" noProof="0" dirty="0" err="1">
                <a:ln>
                  <a:noFill/>
                </a:ln>
                <a:solidFill>
                  <a:prstClr val="white"/>
                </a:solidFill>
                <a:effectLst/>
                <a:uLnTx/>
                <a:uFillTx/>
                <a:latin typeface="Aptos Display" panose="02110004020202020204"/>
                <a:ea typeface="+mj-ea"/>
                <a:cs typeface="+mj-cs"/>
              </a:rPr>
              <a:t>number</a:t>
            </a:r>
            <a:r>
              <a:rPr kumimoji="0" lang="it-IT" sz="3600" b="0" i="0" u="none" strike="noStrike" kern="1200" cap="none" spc="0" normalizeH="0" baseline="0" noProof="0" dirty="0">
                <a:ln>
                  <a:noFill/>
                </a:ln>
                <a:solidFill>
                  <a:prstClr val="white"/>
                </a:solidFill>
                <a:effectLst/>
                <a:uLnTx/>
                <a:uFillTx/>
                <a:latin typeface="Aptos Display" panose="02110004020202020204"/>
                <a:ea typeface="+mj-ea"/>
                <a:cs typeface="+mj-cs"/>
              </a:rPr>
              <a:t> </a:t>
            </a:r>
            <a:r>
              <a:rPr kumimoji="0" lang="it-IT" sz="3600" b="0" i="0" u="none" strike="noStrike" kern="1200" cap="none" spc="0" normalizeH="0" baseline="0" noProof="0" dirty="0" err="1">
                <a:ln>
                  <a:noFill/>
                </a:ln>
                <a:solidFill>
                  <a:prstClr val="white"/>
                </a:solidFill>
                <a:effectLst/>
                <a:uLnTx/>
                <a:uFillTx/>
                <a:latin typeface="Aptos Display" panose="02110004020202020204"/>
                <a:ea typeface="+mj-ea"/>
                <a:cs typeface="+mj-cs"/>
              </a:rPr>
              <a:t>comparing</a:t>
            </a:r>
            <a:r>
              <a:rPr kumimoji="0" lang="it-IT" sz="3600" b="0" i="0" u="none" strike="noStrike" kern="1200" cap="none" spc="0" normalizeH="0" baseline="0" noProof="0" dirty="0">
                <a:ln>
                  <a:noFill/>
                </a:ln>
                <a:solidFill>
                  <a:prstClr val="white"/>
                </a:solidFill>
                <a:effectLst/>
                <a:uLnTx/>
                <a:uFillTx/>
                <a:latin typeface="Aptos Display" panose="02110004020202020204"/>
                <a:ea typeface="+mj-ea"/>
                <a:cs typeface="+mj-cs"/>
              </a:rPr>
              <a:t> with </a:t>
            </a:r>
            <a:r>
              <a:rPr kumimoji="0" lang="it-IT" sz="3600" b="0" i="0" u="none" strike="noStrike" kern="1200" cap="none" spc="0" normalizeH="0" baseline="0" noProof="0" dirty="0" err="1">
                <a:ln>
                  <a:noFill/>
                </a:ln>
                <a:solidFill>
                  <a:prstClr val="white"/>
                </a:solidFill>
                <a:effectLst/>
                <a:uLnTx/>
                <a:uFillTx/>
                <a:latin typeface="Aptos Display" panose="02110004020202020204"/>
                <a:ea typeface="+mj-ea"/>
                <a:cs typeface="+mj-cs"/>
              </a:rPr>
              <a:t>several</a:t>
            </a:r>
            <a:r>
              <a:rPr kumimoji="0" lang="it-IT" sz="3600" b="0" i="0" u="none" strike="noStrike" kern="1200" cap="none" spc="0" normalizeH="0" baseline="0" noProof="0" dirty="0">
                <a:ln>
                  <a:noFill/>
                </a:ln>
                <a:solidFill>
                  <a:prstClr val="white"/>
                </a:solidFill>
                <a:effectLst/>
                <a:uLnTx/>
                <a:uFillTx/>
                <a:latin typeface="Aptos Display" panose="02110004020202020204"/>
                <a:ea typeface="+mj-ea"/>
                <a:cs typeface="+mj-cs"/>
              </a:rPr>
              <a:t> data </a:t>
            </a:r>
            <a:r>
              <a:rPr kumimoji="0" lang="it-IT" sz="3600" b="0" i="0" u="none" strike="noStrike" kern="1200" cap="none" spc="0" normalizeH="0" baseline="0" noProof="0" dirty="0" err="1">
                <a:ln>
                  <a:noFill/>
                </a:ln>
                <a:solidFill>
                  <a:prstClr val="white"/>
                </a:solidFill>
                <a:effectLst/>
                <a:uLnTx/>
                <a:uFillTx/>
                <a:latin typeface="Aptos Display" panose="02110004020202020204"/>
                <a:ea typeface="+mj-ea"/>
                <a:cs typeface="+mj-cs"/>
              </a:rPr>
              <a:t>bases</a:t>
            </a:r>
            <a:endParaRPr kumimoji="0" lang="it-IT" sz="2800" b="0"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797D3417-CE5F-C5E9-9868-2F3CFBF3475E}"/>
              </a:ext>
            </a:extLst>
          </p:cNvPr>
          <p:cNvSpPr txBox="1"/>
          <p:nvPr/>
        </p:nvSpPr>
        <p:spPr>
          <a:xfrm>
            <a:off x="961714" y="1438419"/>
            <a:ext cx="10268571" cy="707886"/>
          </a:xfrm>
          <a:prstGeom prst="rect">
            <a:avLst/>
          </a:prstGeom>
          <a:noFill/>
        </p:spPr>
        <p:txBody>
          <a:bodyPr wrap="square">
            <a:spAutoFit/>
          </a:bodyPr>
          <a:lstStyle/>
          <a:p>
            <a:pPr lvl="0">
              <a:defRPr/>
            </a:pPr>
            <a:r>
              <a:rPr lang="en-GB" sz="2000" dirty="0">
                <a:solidFill>
                  <a:schemeClr val="bg1"/>
                </a:solidFill>
              </a:rPr>
              <a:t>Using our rough assumption that the observations done in in 3 years with each year has 365 days, and they are observed in 8 hours per day (arbitrary assumption to be better estimated</a:t>
            </a:r>
            <a:endParaRPr kumimoji="0" lang="en-GB"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8CB8629-C83F-1797-A93B-675A7338E91E}"/>
              </a:ext>
            </a:extLst>
          </p:cNvPr>
          <p:cNvSpPr txBox="1"/>
          <p:nvPr/>
        </p:nvSpPr>
        <p:spPr>
          <a:xfrm>
            <a:off x="901329" y="2357471"/>
            <a:ext cx="11002224" cy="400110"/>
          </a:xfrm>
          <a:prstGeom prst="rect">
            <a:avLst/>
          </a:prstGeom>
          <a:noFill/>
        </p:spPr>
        <p:txBody>
          <a:bodyPr wrap="square">
            <a:spAutoFit/>
          </a:bodyPr>
          <a:lstStyle/>
          <a:p>
            <a:pPr lvl="0">
              <a:defRPr/>
            </a:pPr>
            <a:r>
              <a:rPr lang="en-GB" sz="2000" dirty="0">
                <a:solidFill>
                  <a:schemeClr val="bg1"/>
                </a:solidFill>
              </a:rPr>
              <a:t>Then we calculate total minutes where Mini-EUSO is near with ground-based stations </a:t>
            </a:r>
            <a:endParaRPr kumimoji="0" lang="en-GB"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FAEB08E-0E4C-54CA-2D71-9C00DE101651}"/>
              </a:ext>
            </a:extLst>
          </p:cNvPr>
          <p:cNvSpPr txBox="1"/>
          <p:nvPr/>
        </p:nvSpPr>
        <p:spPr>
          <a:xfrm>
            <a:off x="874591" y="2894970"/>
            <a:ext cx="11002224" cy="1015663"/>
          </a:xfrm>
          <a:prstGeom prst="rect">
            <a:avLst/>
          </a:prstGeom>
          <a:noFill/>
        </p:spPr>
        <p:txBody>
          <a:bodyPr wrap="square">
            <a:spAutoFit/>
          </a:bodyPr>
          <a:lstStyle/>
          <a:p>
            <a:pPr lvl="0">
              <a:defRPr/>
            </a:pPr>
            <a:r>
              <a:rPr lang="en-GB" sz="2000" dirty="0">
                <a:solidFill>
                  <a:schemeClr val="bg1"/>
                </a:solidFill>
              </a:rPr>
              <a:t>Total area observation for ground-based stations is taken from calculating total area of stations assuming that each station has a 200 x 200 km equivalent sensitive area in the sky and we removed superpositions between stations field of view. </a:t>
            </a:r>
            <a:endParaRPr kumimoji="0" lang="en-GB"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F7250683-1CF1-29EA-0269-8B35936B6104}"/>
              </a:ext>
            </a:extLst>
          </p:cNvPr>
          <p:cNvPicPr>
            <a:picLocks noChangeAspect="1"/>
          </p:cNvPicPr>
          <p:nvPr/>
        </p:nvPicPr>
        <p:blipFill>
          <a:blip r:embed="rId4"/>
          <a:stretch>
            <a:fillRect/>
          </a:stretch>
        </p:blipFill>
        <p:spPr>
          <a:xfrm>
            <a:off x="9053188" y="3999796"/>
            <a:ext cx="2595253" cy="1644611"/>
          </a:xfrm>
          <a:prstGeom prst="rect">
            <a:avLst/>
          </a:prstGeom>
        </p:spPr>
      </p:pic>
      <p:pic>
        <p:nvPicPr>
          <p:cNvPr id="15" name="Picture 4" descr="Le METEOR">
            <a:extLst>
              <a:ext uri="{FF2B5EF4-FFF2-40B4-BE49-F238E27FC236}">
                <a16:creationId xmlns:a16="http://schemas.microsoft.com/office/drawing/2014/main" id="{266D0361-A327-9F5B-83B3-A100F2B3DA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97" t="10814" r="24521" b="38329"/>
          <a:stretch/>
        </p:blipFill>
        <p:spPr bwMode="auto">
          <a:xfrm>
            <a:off x="549631" y="1492820"/>
            <a:ext cx="265832" cy="3698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9FAB27-37D5-C1E3-625D-F74B8DAD886A}"/>
              </a:ext>
            </a:extLst>
          </p:cNvPr>
          <p:cNvSpPr txBox="1"/>
          <p:nvPr/>
        </p:nvSpPr>
        <p:spPr>
          <a:xfrm>
            <a:off x="874591" y="6451874"/>
            <a:ext cx="1100222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dirty="0">
                <a:solidFill>
                  <a:prstClr val="white"/>
                </a:solidFill>
                <a:latin typeface="Arial" panose="020B0604020202020204" pitchFamily="34" charset="0"/>
                <a:cs typeface="Arial" panose="020B0604020202020204" pitchFamily="34" charset="0"/>
              </a:rPr>
              <a:t>PRISMA DAYS </a:t>
            </a:r>
            <a:r>
              <a:rPr kumimoji="0" lang="it-IT"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2025</a:t>
            </a:r>
          </a:p>
        </p:txBody>
      </p:sp>
      <p:pic>
        <p:nvPicPr>
          <p:cNvPr id="2" name="Picture 4" descr="Le METEOR">
            <a:extLst>
              <a:ext uri="{FF2B5EF4-FFF2-40B4-BE49-F238E27FC236}">
                <a16:creationId xmlns:a16="http://schemas.microsoft.com/office/drawing/2014/main" id="{A2599F98-77D7-896D-D82C-CEA80FA081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97" t="10814" r="24521" b="38329"/>
          <a:stretch/>
        </p:blipFill>
        <p:spPr bwMode="auto">
          <a:xfrm>
            <a:off x="535361" y="2398223"/>
            <a:ext cx="265832" cy="3698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e METEOR">
            <a:extLst>
              <a:ext uri="{FF2B5EF4-FFF2-40B4-BE49-F238E27FC236}">
                <a16:creationId xmlns:a16="http://schemas.microsoft.com/office/drawing/2014/main" id="{D94F1197-4402-ED4B-4E6A-7A54C28BEB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97" t="10814" r="24521" b="38329"/>
          <a:stretch/>
        </p:blipFill>
        <p:spPr bwMode="auto">
          <a:xfrm>
            <a:off x="535361" y="3217874"/>
            <a:ext cx="265832" cy="3698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4078E9-824C-55ED-B2B2-B925121FA411}"/>
                  </a:ext>
                </a:extLst>
              </p:cNvPr>
              <p:cNvSpPr txBox="1"/>
              <p:nvPr/>
            </p:nvSpPr>
            <p:spPr>
              <a:xfrm>
                <a:off x="310020" y="5115176"/>
                <a:ext cx="108658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𝑀𝑎𝑥</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𝑁𝑢𝑚𝑏𝑒𝑟</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𝐺𝐵</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𝑆𝑡𝑎𝑡𝑖𝑜𝑛𝑠</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𝑅𝑎𝑡𝑒</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𝑇</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𝑜𝑡𝑎𝑙</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𝑀</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𝑖𝑛𝑢𝑡𝑒𝑠</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𝑀𝑖𝑛𝑖</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𝐸𝑈𝑆𝑂</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𝑛𝑒𝑎𝑟</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m:rPr>
                          <m:nor/>
                        </m:rPr>
                        <a:rPr kumimoji="0" lang="en-GB"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m:t>GB</m:t>
                      </m:r>
                      <m:r>
                        <m:rPr>
                          <m:nor/>
                        </m:rPr>
                        <a:rPr kumimoji="0" lang="en-GB"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m:t> </m:t>
                      </m:r>
                      <m:r>
                        <a:rPr kumimoji="0" lang="en-GB"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Arial" panose="020B0604020202020204" pitchFamily="34" charset="0"/>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𝑠𝑡𝑎𝑡𝑖𝑜𝑛𝑠</m:t>
                      </m:r>
                    </m:oMath>
                  </m:oMathPara>
                </a14:m>
                <a:endParaRPr kumimoji="0" lang="en-GB"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endParaRPr>
              </a:p>
              <a:p>
                <a:pPr lvl="0">
                  <a:defRPr/>
                </a:pPr>
                <a:endParaRPr kumimoji="0" lang="en-GB"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endParaRPr>
              </a:p>
            </p:txBody>
          </p:sp>
        </mc:Choice>
        <mc:Fallback xmlns="">
          <p:sp>
            <p:nvSpPr>
              <p:cNvPr id="11" name="TextBox 10">
                <a:extLst>
                  <a:ext uri="{FF2B5EF4-FFF2-40B4-BE49-F238E27FC236}">
                    <a16:creationId xmlns:a16="http://schemas.microsoft.com/office/drawing/2014/main" id="{FB4078E9-824C-55ED-B2B2-B925121FA411}"/>
                  </a:ext>
                </a:extLst>
              </p:cNvPr>
              <p:cNvSpPr txBox="1">
                <a:spLocks noRot="1" noChangeAspect="1" noMove="1" noResize="1" noEditPoints="1" noAdjustHandles="1" noChangeArrowheads="1" noChangeShapeType="1" noTextEdit="1"/>
              </p:cNvSpPr>
              <p:nvPr/>
            </p:nvSpPr>
            <p:spPr>
              <a:xfrm>
                <a:off x="310020" y="5115176"/>
                <a:ext cx="10865875" cy="64633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A17F800-3364-8F58-E131-014D5A20BBD0}"/>
                  </a:ext>
                </a:extLst>
              </p:cNvPr>
              <p:cNvSpPr txBox="1"/>
              <p:nvPr/>
            </p:nvSpPr>
            <p:spPr>
              <a:xfrm>
                <a:off x="337602" y="4187310"/>
                <a:ext cx="7678637" cy="6674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GB"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GB</m:t>
                      </m:r>
                      <m:r>
                        <a:rPr kumimoji="0" lang="en-GB"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m:rPr>
                          <m:sty m:val="p"/>
                        </m:rPr>
                        <a:rPr kumimoji="0" lang="en-GB"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Stations</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𝑅𝑎𝑡𝑒</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𝑇𝑜𝑡𝑎𝑙</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𝑚𝑒𝑡𝑒𝑜𝑟</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𝑒𝑣𝑒𝑛𝑡</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𝑜𝑓</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𝑒𝑎𝑐h</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𝐺𝐵</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𝑆𝑡𝑎𝑡𝑖𝑜𝑛𝑠</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𝐷𝑎𝑡𝑎</m:t>
                          </m:r>
                        </m:num>
                        <m:den>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𝑁𝑢𝑚𝑏𝑒𝑟</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𝑂𝑓</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𝑀𝑖𝑛𝑢𝑡𝑒𝑠</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𝐼𝑛</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3 </m:t>
                          </m:r>
                          <m:r>
                            <a:rPr kumimoji="0" lang="en-GB"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𝑌𝑒𝑎𝑟𝑠</m:t>
                          </m:r>
                        </m:den>
                      </m:f>
                    </m:oMath>
                  </m:oMathPara>
                </a14:m>
                <a:endParaRPr kumimoji="0" lang="en-GB"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endParaRPr>
              </a:p>
            </p:txBody>
          </p:sp>
        </mc:Choice>
        <mc:Fallback xmlns="">
          <p:sp>
            <p:nvSpPr>
              <p:cNvPr id="14" name="TextBox 13">
                <a:extLst>
                  <a:ext uri="{FF2B5EF4-FFF2-40B4-BE49-F238E27FC236}">
                    <a16:creationId xmlns:a16="http://schemas.microsoft.com/office/drawing/2014/main" id="{5A17F800-3364-8F58-E131-014D5A20BBD0}"/>
                  </a:ext>
                </a:extLst>
              </p:cNvPr>
              <p:cNvSpPr txBox="1">
                <a:spLocks noRot="1" noChangeAspect="1" noMove="1" noResize="1" noEditPoints="1" noAdjustHandles="1" noChangeArrowheads="1" noChangeShapeType="1" noTextEdit="1"/>
              </p:cNvSpPr>
              <p:nvPr/>
            </p:nvSpPr>
            <p:spPr>
              <a:xfrm>
                <a:off x="337602" y="4187310"/>
                <a:ext cx="7678637" cy="66749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52BB85B-1F48-E592-A59A-EF739234094B}"/>
                  </a:ext>
                </a:extLst>
              </p:cNvPr>
              <p:cNvSpPr txBox="1"/>
              <p:nvPr/>
            </p:nvSpPr>
            <p:spPr>
              <a:xfrm>
                <a:off x="310020" y="5680018"/>
                <a:ext cx="9583657" cy="6127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𝑁𝑢𝑚𝑏𝑒𝑟</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 </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𝑏𝑦</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 </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𝑀𝑖𝑛𝑖</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𝐸𝑈𝑆𝑂</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𝑀𝑎𝑥𝑖𝑚𝑢𝑚</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 </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𝑁𝑢𝑚𝑏𝑒𝑟</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f>
                        <m:fPr>
                          <m:ctrlP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ctrlPr>
                        </m:fPr>
                        <m:num>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𝐴𝑟𝑒𝑎</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 </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𝑀𝑖𝑛𝑖</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𝐸𝑈𝑆𝑂</m:t>
                          </m:r>
                        </m:num>
                        <m:den>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𝐴𝑟𝑒𝑎</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 </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𝐺𝐵</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 </m:t>
                          </m:r>
                          <m:r>
                            <a:rPr kumimoji="0" lang="en-GB" b="0" i="1" u="none" strike="noStrike" kern="1200" cap="none" spc="0" normalizeH="0" baseline="0" noProof="0" smtClean="0">
                              <a:ln>
                                <a:noFill/>
                              </a:ln>
                              <a:solidFill>
                                <a:prstClr val="white"/>
                              </a:solidFill>
                              <a:effectLst/>
                              <a:uLnTx/>
                              <a:uFillTx/>
                              <a:latin typeface="Cambria Math" panose="02040503050406030204" pitchFamily="18" charset="0"/>
                              <a:cs typeface="+mn-cs"/>
                            </a:rPr>
                            <m:t>𝑠𝑡𝑎𝑡𝑖𝑜𝑛𝑠</m:t>
                          </m:r>
                        </m:den>
                      </m:f>
                    </m:oMath>
                  </m:oMathPara>
                </a14:m>
                <a:endParaRPr kumimoji="0" lang="en-GB" b="0" i="1" u="none" strike="noStrike" kern="1200" cap="none" spc="0" normalizeH="0" baseline="0" noProof="0" dirty="0">
                  <a:ln>
                    <a:noFill/>
                  </a:ln>
                  <a:solidFill>
                    <a:prstClr val="white"/>
                  </a:solidFill>
                  <a:effectLst/>
                  <a:uLnTx/>
                  <a:uFillTx/>
                  <a:latin typeface="Cambria Math" panose="02040503050406030204" pitchFamily="18" charset="0"/>
                  <a:cs typeface="+mn-cs"/>
                </a:endParaRPr>
              </a:p>
            </p:txBody>
          </p:sp>
        </mc:Choice>
        <mc:Fallback xmlns="">
          <p:sp>
            <p:nvSpPr>
              <p:cNvPr id="19" name="TextBox 18">
                <a:extLst>
                  <a:ext uri="{FF2B5EF4-FFF2-40B4-BE49-F238E27FC236}">
                    <a16:creationId xmlns:a16="http://schemas.microsoft.com/office/drawing/2014/main" id="{D52BB85B-1F48-E592-A59A-EF739234094B}"/>
                  </a:ext>
                </a:extLst>
              </p:cNvPr>
              <p:cNvSpPr txBox="1">
                <a:spLocks noRot="1" noChangeAspect="1" noMove="1" noResize="1" noEditPoints="1" noAdjustHandles="1" noChangeArrowheads="1" noChangeShapeType="1" noTextEdit="1"/>
              </p:cNvSpPr>
              <p:nvPr/>
            </p:nvSpPr>
            <p:spPr>
              <a:xfrm>
                <a:off x="310020" y="5680018"/>
                <a:ext cx="9583657" cy="612796"/>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2387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3E832A-A0D5-0753-51B7-3E1FE4995FB1}"/>
            </a:ext>
          </a:extLst>
        </p:cNvPr>
        <p:cNvGrpSpPr/>
        <p:nvPr/>
      </p:nvGrpSpPr>
      <p:grpSpPr>
        <a:xfrm>
          <a:off x="0" y="0"/>
          <a:ext cx="0" cy="0"/>
          <a:chOff x="0" y="0"/>
          <a:chExt cx="0" cy="0"/>
        </a:xfrm>
      </p:grpSpPr>
      <p:pic>
        <p:nvPicPr>
          <p:cNvPr id="4" name="Picture 3" descr="A red circle with black text and a bull and a bird&#10;&#10;Description automatically generated">
            <a:extLst>
              <a:ext uri="{FF2B5EF4-FFF2-40B4-BE49-F238E27FC236}">
                <a16:creationId xmlns:a16="http://schemas.microsoft.com/office/drawing/2014/main" id="{273BEFAE-20C4-E42E-930A-091CCED2C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332" y="150584"/>
            <a:ext cx="975265" cy="975265"/>
          </a:xfrm>
          <a:prstGeom prst="rect">
            <a:avLst/>
          </a:prstGeom>
        </p:spPr>
      </p:pic>
      <p:sp>
        <p:nvSpPr>
          <p:cNvPr id="10" name="TextBox 9">
            <a:extLst>
              <a:ext uri="{FF2B5EF4-FFF2-40B4-BE49-F238E27FC236}">
                <a16:creationId xmlns:a16="http://schemas.microsoft.com/office/drawing/2014/main" id="{FFC6206E-1B51-573D-9706-22C79046B147}"/>
              </a:ext>
            </a:extLst>
          </p:cNvPr>
          <p:cNvSpPr txBox="1"/>
          <p:nvPr/>
        </p:nvSpPr>
        <p:spPr>
          <a:xfrm>
            <a:off x="874591" y="6451874"/>
            <a:ext cx="1100222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PRISMA Days 2025</a:t>
            </a:r>
            <a:endParaRPr kumimoji="0" lang="it-IT"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D8601D24-C79A-8A3C-FA78-EF173D5CB6C1}"/>
              </a:ext>
            </a:extLst>
          </p:cNvPr>
          <p:cNvGraphicFramePr>
            <a:graphicFrameLocks noGrp="1"/>
          </p:cNvGraphicFramePr>
          <p:nvPr>
            <p:extLst>
              <p:ext uri="{D42A27DB-BD31-4B8C-83A1-F6EECF244321}">
                <p14:modId xmlns:p14="http://schemas.microsoft.com/office/powerpoint/2010/main" val="3775660032"/>
              </p:ext>
            </p:extLst>
          </p:nvPr>
        </p:nvGraphicFramePr>
        <p:xfrm>
          <a:off x="874591" y="2245180"/>
          <a:ext cx="10646849" cy="3318997"/>
        </p:xfrm>
        <a:graphic>
          <a:graphicData uri="http://schemas.openxmlformats.org/drawingml/2006/table">
            <a:tbl>
              <a:tblPr>
                <a:tableStyleId>{8A107856-5554-42FB-B03E-39F5DBC370BA}</a:tableStyleId>
              </a:tblPr>
              <a:tblGrid>
                <a:gridCol w="7164947">
                  <a:extLst>
                    <a:ext uri="{9D8B030D-6E8A-4147-A177-3AD203B41FA5}">
                      <a16:colId xmlns:a16="http://schemas.microsoft.com/office/drawing/2014/main" val="716550932"/>
                    </a:ext>
                  </a:extLst>
                </a:gridCol>
                <a:gridCol w="3481902">
                  <a:extLst>
                    <a:ext uri="{9D8B030D-6E8A-4147-A177-3AD203B41FA5}">
                      <a16:colId xmlns:a16="http://schemas.microsoft.com/office/drawing/2014/main" val="278708479"/>
                    </a:ext>
                  </a:extLst>
                </a:gridCol>
              </a:tblGrid>
              <a:tr h="598657">
                <a:tc>
                  <a:txBody>
                    <a:bodyPr/>
                    <a:lstStyle/>
                    <a:p>
                      <a:pPr algn="ctr" fontAlgn="b"/>
                      <a:endParaRPr lang="en-GB" sz="2200" b="1" i="0" u="none" strike="noStrike" dirty="0">
                        <a:solidFill>
                          <a:srgbClr val="000000"/>
                        </a:solidFill>
                        <a:effectLst/>
                        <a:latin typeface="+mj-lt"/>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ctr" fontAlgn="b"/>
                      <a:r>
                        <a:rPr lang="en-GB" sz="2200" b="1" u="none" strike="noStrike" dirty="0">
                          <a:effectLst/>
                          <a:latin typeface="+mj-lt"/>
                        </a:rPr>
                        <a:t>Mini-EUSO </a:t>
                      </a:r>
                    </a:p>
                    <a:p>
                      <a:pPr algn="ctr" fontAlgn="b"/>
                      <a:r>
                        <a:rPr lang="en-GB" sz="2200" b="1" u="none" strike="noStrike" dirty="0">
                          <a:effectLst/>
                          <a:latin typeface="+mj-lt"/>
                        </a:rPr>
                        <a:t>expected number </a:t>
                      </a:r>
                      <a:endParaRPr lang="en-GB" sz="2200" b="1" i="0" u="none" strike="noStrike" dirty="0">
                        <a:solidFill>
                          <a:srgbClr val="000000"/>
                        </a:solidFill>
                        <a:effectLst/>
                        <a:latin typeface="+mj-lt"/>
                        <a:cs typeface="Arial" panose="020B060402020202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420044326"/>
                  </a:ext>
                </a:extLst>
              </a:tr>
              <a:tr h="59865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a:effectLst/>
                          <a:latin typeface="+mj-lt"/>
                        </a:rPr>
                        <a:t>Fireball Recovery and </a:t>
                      </a:r>
                      <a:r>
                        <a:rPr lang="en-GB" sz="2200" u="none" strike="noStrike" dirty="0" err="1">
                          <a:effectLst/>
                          <a:latin typeface="+mj-lt"/>
                        </a:rPr>
                        <a:t>InterPlanetary</a:t>
                      </a:r>
                      <a:r>
                        <a:rPr lang="en-GB" sz="2200" u="none" strike="noStrike" dirty="0">
                          <a:effectLst/>
                          <a:latin typeface="+mj-lt"/>
                        </a:rPr>
                        <a:t> Observation Network</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a:effectLst/>
                          <a:latin typeface="+mj-lt"/>
                        </a:rPr>
                        <a:t>(FRIPON)</a:t>
                      </a:r>
                      <a:endParaRPr lang="en-GB" sz="2200" b="0" i="0" u="none" strike="noStrike" dirty="0">
                        <a:solidFill>
                          <a:srgbClr val="000000"/>
                        </a:solidFill>
                        <a:effectLst/>
                        <a:latin typeface="+mj-lt"/>
                        <a:cs typeface="Arial" panose="020B0604020202020204" pitchFamily="34"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u="none" strike="noStrike" dirty="0">
                          <a:effectLst/>
                          <a:latin typeface="+mj-lt"/>
                        </a:rPr>
                        <a:t>0.02 event</a:t>
                      </a:r>
                      <a:endParaRPr lang="en-GB" sz="2200" b="0" i="0" u="none" strike="noStrike" dirty="0">
                        <a:solidFill>
                          <a:srgbClr val="000000"/>
                        </a:solidFill>
                        <a:effectLst/>
                        <a:latin typeface="+mj-lt"/>
                        <a:cs typeface="Arial" panose="020B0604020202020204" pitchFamily="34" charset="0"/>
                      </a:endParaRPr>
                    </a:p>
                  </a:txBody>
                  <a:tcPr marL="9525" marR="9525" marT="9525" marB="0" anchor="ctr"/>
                </a:tc>
                <a:extLst>
                  <a:ext uri="{0D108BD9-81ED-4DB2-BD59-A6C34878D82A}">
                    <a16:rowId xmlns:a16="http://schemas.microsoft.com/office/drawing/2014/main" val="4249555762"/>
                  </a:ext>
                </a:extLst>
              </a:tr>
              <a:tr h="59865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j-lt"/>
                          <a:cs typeface="Arial" panose="020B0604020202020204" pitchFamily="34" charset="0"/>
                        </a:rPr>
                        <a:t>European video </a:t>
                      </a:r>
                      <a:r>
                        <a:rPr lang="en-GB" sz="2200" b="0" i="0" u="none" strike="noStrike" dirty="0" err="1">
                          <a:solidFill>
                            <a:srgbClr val="000000"/>
                          </a:solidFill>
                          <a:effectLst/>
                          <a:latin typeface="+mj-lt"/>
                          <a:cs typeface="Arial" panose="020B0604020202020204" pitchFamily="34" charset="0"/>
                        </a:rPr>
                        <a:t>MeteOr</a:t>
                      </a:r>
                      <a:r>
                        <a:rPr lang="en-GB" sz="2200" b="0" i="0" u="none" strike="noStrike" dirty="0">
                          <a:solidFill>
                            <a:srgbClr val="000000"/>
                          </a:solidFill>
                          <a:effectLst/>
                          <a:latin typeface="+mj-lt"/>
                          <a:cs typeface="Arial" panose="020B0604020202020204" pitchFamily="34" charset="0"/>
                        </a:rPr>
                        <a:t> </a:t>
                      </a:r>
                      <a:r>
                        <a:rPr lang="en-GB" sz="2200" b="0" i="0" u="none" strike="noStrike" dirty="0" err="1">
                          <a:solidFill>
                            <a:srgbClr val="000000"/>
                          </a:solidFill>
                          <a:effectLst/>
                          <a:latin typeface="+mj-lt"/>
                          <a:cs typeface="Arial" panose="020B0604020202020204" pitchFamily="34" charset="0"/>
                        </a:rPr>
                        <a:t>Netrwork</a:t>
                      </a:r>
                      <a:r>
                        <a:rPr lang="en-GB" sz="2200" b="0" i="0" u="none" strike="noStrike" dirty="0">
                          <a:solidFill>
                            <a:srgbClr val="000000"/>
                          </a:solidFill>
                          <a:effectLst/>
                          <a:latin typeface="+mj-lt"/>
                          <a:cs typeface="Arial" panose="020B0604020202020204" pitchFamily="34" charset="0"/>
                        </a:rPr>
                        <a:t> Database </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j-lt"/>
                          <a:cs typeface="Arial" panose="020B0604020202020204" pitchFamily="34" charset="0"/>
                        </a:rPr>
                        <a:t>(EDMOND)</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j-lt"/>
                          <a:cs typeface="Arial" panose="020B0604020202020204" pitchFamily="34" charset="0"/>
                        </a:rPr>
                        <a:t>0.65 event</a:t>
                      </a:r>
                    </a:p>
                  </a:txBody>
                  <a:tcPr marL="9525" marR="9525" marT="9525" marB="0" anchor="ctr"/>
                </a:tc>
                <a:extLst>
                  <a:ext uri="{0D108BD9-81ED-4DB2-BD59-A6C34878D82A}">
                    <a16:rowId xmlns:a16="http://schemas.microsoft.com/office/drawing/2014/main" val="1073557241"/>
                  </a:ext>
                </a:extLst>
              </a:tr>
              <a:tr h="59865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err="1">
                          <a:solidFill>
                            <a:srgbClr val="000000"/>
                          </a:solidFill>
                          <a:effectLst/>
                          <a:latin typeface="+mj-lt"/>
                          <a:cs typeface="Arial" panose="020B0604020202020204" pitchFamily="34" charset="0"/>
                        </a:rPr>
                        <a:t>SonotaCo</a:t>
                      </a:r>
                      <a:r>
                        <a:rPr lang="en-GB" sz="2200" b="0" i="0" u="none" strike="noStrike" dirty="0">
                          <a:solidFill>
                            <a:srgbClr val="000000"/>
                          </a:solidFill>
                          <a:effectLst/>
                          <a:latin typeface="+mj-lt"/>
                          <a:cs typeface="Arial" panose="020B0604020202020204" pitchFamily="34" charset="0"/>
                        </a:rPr>
                        <a:t> Network Japan</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j-lt"/>
                          <a:cs typeface="Arial" panose="020B0604020202020204" pitchFamily="34" charset="0"/>
                        </a:rPr>
                        <a:t>0.06 event</a:t>
                      </a:r>
                    </a:p>
                  </a:txBody>
                  <a:tcPr marL="9525" marR="9525" marT="9525" marB="0" anchor="ctr"/>
                </a:tc>
                <a:extLst>
                  <a:ext uri="{0D108BD9-81ED-4DB2-BD59-A6C34878D82A}">
                    <a16:rowId xmlns:a16="http://schemas.microsoft.com/office/drawing/2014/main" val="4074822597"/>
                  </a:ext>
                </a:extLst>
              </a:tr>
              <a:tr h="59865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j-lt"/>
                          <a:cs typeface="Arial" panose="020B0604020202020204" pitchFamily="34" charset="0"/>
                        </a:rPr>
                        <a:t>Global Meteor Network </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j-lt"/>
                          <a:cs typeface="Arial" panose="020B0604020202020204" pitchFamily="34" charset="0"/>
                        </a:rPr>
                        <a:t>(GMN)</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2200" b="0" i="0" u="none" strike="noStrike" dirty="0">
                          <a:solidFill>
                            <a:srgbClr val="000000"/>
                          </a:solidFill>
                          <a:effectLst/>
                          <a:latin typeface="+mj-lt"/>
                          <a:cs typeface="Arial" panose="020B0604020202020204" pitchFamily="34" charset="0"/>
                        </a:rPr>
                        <a:t>1.75 event</a:t>
                      </a:r>
                    </a:p>
                  </a:txBody>
                  <a:tcPr marL="9525" marR="9525" marT="9525" marB="0" anchor="ctr"/>
                </a:tc>
                <a:extLst>
                  <a:ext uri="{0D108BD9-81ED-4DB2-BD59-A6C34878D82A}">
                    <a16:rowId xmlns:a16="http://schemas.microsoft.com/office/drawing/2014/main" val="2119082177"/>
                  </a:ext>
                </a:extLst>
              </a:tr>
            </a:tbl>
          </a:graphicData>
        </a:graphic>
      </p:graphicFrame>
      <p:sp>
        <p:nvSpPr>
          <p:cNvPr id="3" name="Titolo 1">
            <a:extLst>
              <a:ext uri="{FF2B5EF4-FFF2-40B4-BE49-F238E27FC236}">
                <a16:creationId xmlns:a16="http://schemas.microsoft.com/office/drawing/2014/main" id="{55C22DBB-324A-908A-E0A7-8525EB908CF2}"/>
              </a:ext>
            </a:extLst>
          </p:cNvPr>
          <p:cNvSpPr txBox="1">
            <a:spLocks/>
          </p:cNvSpPr>
          <p:nvPr/>
        </p:nvSpPr>
        <p:spPr>
          <a:xfrm>
            <a:off x="676262" y="704062"/>
            <a:ext cx="9556075" cy="6534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err="1">
                <a:ln>
                  <a:noFill/>
                </a:ln>
                <a:solidFill>
                  <a:prstClr val="white"/>
                </a:solidFill>
                <a:effectLst/>
                <a:uLnTx/>
                <a:uFillTx/>
                <a:latin typeface="Aptos Display" panose="02110004020202020204"/>
                <a:ea typeface="+mj-ea"/>
                <a:cs typeface="+mj-cs"/>
              </a:rPr>
              <a:t>Detection</a:t>
            </a:r>
            <a:r>
              <a:rPr kumimoji="0" lang="it-IT" sz="3200" b="0" i="0" u="none" strike="noStrike" kern="1200" cap="none" spc="0" normalizeH="0" baseline="0" noProof="0" dirty="0">
                <a:ln>
                  <a:noFill/>
                </a:ln>
                <a:solidFill>
                  <a:prstClr val="white"/>
                </a:solidFill>
                <a:effectLst/>
                <a:uLnTx/>
                <a:uFillTx/>
                <a:latin typeface="Aptos Display" panose="02110004020202020204"/>
                <a:ea typeface="+mj-ea"/>
                <a:cs typeface="+mj-cs"/>
              </a:rPr>
              <a:t> </a:t>
            </a:r>
            <a:r>
              <a:rPr kumimoji="0" lang="it-IT" sz="3200" b="0" i="0" u="none" strike="noStrike" kern="1200" cap="none" spc="0" normalizeH="0" baseline="0" noProof="0" dirty="0" err="1">
                <a:ln>
                  <a:noFill/>
                </a:ln>
                <a:solidFill>
                  <a:prstClr val="white"/>
                </a:solidFill>
                <a:effectLst/>
                <a:uLnTx/>
                <a:uFillTx/>
                <a:latin typeface="Aptos Display" panose="02110004020202020204"/>
                <a:ea typeface="+mj-ea"/>
                <a:cs typeface="+mj-cs"/>
              </a:rPr>
              <a:t>number</a:t>
            </a:r>
            <a:r>
              <a:rPr kumimoji="0" lang="it-IT" sz="3200" b="0" i="0" u="none" strike="noStrike" kern="1200" cap="none" spc="0" normalizeH="0" baseline="0" noProof="0" dirty="0">
                <a:ln>
                  <a:noFill/>
                </a:ln>
                <a:solidFill>
                  <a:prstClr val="white"/>
                </a:solidFill>
                <a:effectLst/>
                <a:uLnTx/>
                <a:uFillTx/>
                <a:latin typeface="Aptos Display" panose="02110004020202020204"/>
                <a:ea typeface="+mj-ea"/>
                <a:cs typeface="+mj-cs"/>
              </a:rPr>
              <a:t> </a:t>
            </a:r>
            <a:r>
              <a:rPr kumimoji="0" lang="it-IT" sz="3200" b="0" i="0" u="none" strike="noStrike" kern="1200" cap="none" spc="0" normalizeH="0" baseline="0" noProof="0" dirty="0" err="1">
                <a:ln>
                  <a:noFill/>
                </a:ln>
                <a:solidFill>
                  <a:prstClr val="white"/>
                </a:solidFill>
                <a:effectLst/>
                <a:uLnTx/>
                <a:uFillTx/>
                <a:latin typeface="Aptos Display" panose="02110004020202020204"/>
                <a:ea typeface="+mj-ea"/>
                <a:cs typeface="+mj-cs"/>
              </a:rPr>
              <a:t>comparing</a:t>
            </a:r>
            <a:r>
              <a:rPr kumimoji="0" lang="it-IT" sz="3200" b="0" i="0" u="none" strike="noStrike" kern="1200" cap="none" spc="0" normalizeH="0" baseline="0" noProof="0" dirty="0">
                <a:ln>
                  <a:noFill/>
                </a:ln>
                <a:solidFill>
                  <a:prstClr val="white"/>
                </a:solidFill>
                <a:effectLst/>
                <a:uLnTx/>
                <a:uFillTx/>
                <a:latin typeface="Aptos Display" panose="02110004020202020204"/>
                <a:ea typeface="+mj-ea"/>
                <a:cs typeface="+mj-cs"/>
              </a:rPr>
              <a:t> with </a:t>
            </a:r>
            <a:r>
              <a:rPr kumimoji="0" lang="it-IT" sz="3200" b="0" i="0" u="none" strike="noStrike" kern="1200" cap="none" spc="0" normalizeH="0" baseline="0" noProof="0" dirty="0" err="1">
                <a:ln>
                  <a:noFill/>
                </a:ln>
                <a:solidFill>
                  <a:prstClr val="white"/>
                </a:solidFill>
                <a:effectLst/>
                <a:uLnTx/>
                <a:uFillTx/>
                <a:latin typeface="Aptos Display" panose="02110004020202020204"/>
                <a:ea typeface="+mj-ea"/>
                <a:cs typeface="+mj-cs"/>
              </a:rPr>
              <a:t>several</a:t>
            </a:r>
            <a:r>
              <a:rPr kumimoji="0" lang="it-IT" sz="3200" b="0" i="0" u="none" strike="noStrike" kern="1200" cap="none" spc="0" normalizeH="0" baseline="0" noProof="0" dirty="0">
                <a:ln>
                  <a:noFill/>
                </a:ln>
                <a:solidFill>
                  <a:prstClr val="white"/>
                </a:solidFill>
                <a:effectLst/>
                <a:uLnTx/>
                <a:uFillTx/>
                <a:latin typeface="Aptos Display" panose="02110004020202020204"/>
                <a:ea typeface="+mj-ea"/>
                <a:cs typeface="+mj-cs"/>
              </a:rPr>
              <a:t> data </a:t>
            </a:r>
            <a:r>
              <a:rPr kumimoji="0" lang="it-IT" sz="3200" b="0" i="0" u="none" strike="noStrike" kern="1200" cap="none" spc="0" normalizeH="0" baseline="0" noProof="0" dirty="0" err="1">
                <a:ln>
                  <a:noFill/>
                </a:ln>
                <a:solidFill>
                  <a:prstClr val="white"/>
                </a:solidFill>
                <a:effectLst/>
                <a:uLnTx/>
                <a:uFillTx/>
                <a:latin typeface="Aptos Display" panose="02110004020202020204"/>
                <a:ea typeface="+mj-ea"/>
                <a:cs typeface="+mj-cs"/>
              </a:rPr>
              <a:t>bases</a:t>
            </a:r>
            <a:endParaRPr kumimoji="0" lang="it-IT" sz="2400" b="0"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201374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14038</TotalTime>
  <Words>1774</Words>
  <Application>Microsoft Office PowerPoint</Application>
  <PresentationFormat>Widescreen</PresentationFormat>
  <Paragraphs>133</Paragraphs>
  <Slides>11</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Aptos</vt:lpstr>
      <vt:lpstr>Aptos Display</vt:lpstr>
      <vt:lpstr>Arial</vt:lpstr>
      <vt:lpstr>Calibri</vt:lpstr>
      <vt:lpstr>Calibri Light</vt:lpstr>
      <vt:lpstr>Cambria Math</vt:lpstr>
      <vt:lpstr>CharterBT-Roman</vt:lpstr>
      <vt:lpstr>Dreaming Outloud Script Pro</vt:lpstr>
      <vt:lpstr>LMMathSymbols10-Regular</vt:lpstr>
      <vt:lpstr>LMMathSymbols7-Regular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Anike Bowaire</dc:creator>
  <cp:lastModifiedBy>Anike Bowaire</cp:lastModifiedBy>
  <cp:revision>360</cp:revision>
  <dcterms:created xsi:type="dcterms:W3CDTF">2025-01-16T10:10:15Z</dcterms:created>
  <dcterms:modified xsi:type="dcterms:W3CDTF">2025-10-28T11:54:16Z</dcterms:modified>
</cp:coreProperties>
</file>