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7" r:id="rId1"/>
  </p:sldMasterIdLst>
  <p:notesMasterIdLst>
    <p:notesMasterId r:id="rId33"/>
  </p:notesMasterIdLst>
  <p:sldIdLst>
    <p:sldId id="256" r:id="rId2"/>
    <p:sldId id="264" r:id="rId3"/>
    <p:sldId id="286" r:id="rId4"/>
    <p:sldId id="287" r:id="rId5"/>
    <p:sldId id="295" r:id="rId6"/>
    <p:sldId id="273" r:id="rId7"/>
    <p:sldId id="274" r:id="rId8"/>
    <p:sldId id="279" r:id="rId9"/>
    <p:sldId id="277" r:id="rId10"/>
    <p:sldId id="278" r:id="rId11"/>
    <p:sldId id="297" r:id="rId12"/>
    <p:sldId id="300" r:id="rId13"/>
    <p:sldId id="296" r:id="rId14"/>
    <p:sldId id="301" r:id="rId15"/>
    <p:sldId id="288" r:id="rId16"/>
    <p:sldId id="280" r:id="rId17"/>
    <p:sldId id="281" r:id="rId18"/>
    <p:sldId id="284" r:id="rId19"/>
    <p:sldId id="303" r:id="rId20"/>
    <p:sldId id="270" r:id="rId21"/>
    <p:sldId id="285" r:id="rId22"/>
    <p:sldId id="290" r:id="rId23"/>
    <p:sldId id="283" r:id="rId24"/>
    <p:sldId id="291" r:id="rId25"/>
    <p:sldId id="292" r:id="rId26"/>
    <p:sldId id="293" r:id="rId27"/>
    <p:sldId id="294" r:id="rId28"/>
    <p:sldId id="269" r:id="rId29"/>
    <p:sldId id="304" r:id="rId30"/>
    <p:sldId id="275" r:id="rId31"/>
    <p:sldId id="302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56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74150E-7CB2-4DF4-AF66-2E2DCF1078E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F56264F-A0F5-4AC0-8D7A-CF3389E627F3}">
      <dgm:prSet/>
      <dgm:spPr/>
      <dgm:t>
        <a:bodyPr/>
        <a:lstStyle/>
        <a:p>
          <a:r>
            <a:rPr lang="it-IT"/>
            <a:t>Metriche specifiche per PRISMA</a:t>
          </a:r>
          <a:endParaRPr lang="en-US"/>
        </a:p>
      </dgm:t>
    </dgm:pt>
    <dgm:pt modelId="{4A3541E7-AC6E-419D-B4DD-5CECAC897D60}" type="parTrans" cxnId="{A4EBD585-FEA9-414F-9671-A7D5DCD9AC0B}">
      <dgm:prSet/>
      <dgm:spPr/>
      <dgm:t>
        <a:bodyPr/>
        <a:lstStyle/>
        <a:p>
          <a:endParaRPr lang="en-US"/>
        </a:p>
      </dgm:t>
    </dgm:pt>
    <dgm:pt modelId="{1DB53EB0-2BEB-412A-B0A7-6CABF33037B1}" type="sibTrans" cxnId="{A4EBD585-FEA9-414F-9671-A7D5DCD9AC0B}">
      <dgm:prSet/>
      <dgm:spPr/>
      <dgm:t>
        <a:bodyPr/>
        <a:lstStyle/>
        <a:p>
          <a:endParaRPr lang="en-US"/>
        </a:p>
      </dgm:t>
    </dgm:pt>
    <dgm:pt modelId="{2B0673A8-BDB3-4CB3-9B04-5013E4E9FDB8}">
      <dgm:prSet/>
      <dgm:spPr/>
      <dgm:t>
        <a:bodyPr/>
        <a:lstStyle/>
        <a:p>
          <a:r>
            <a:rPr lang="en-US"/>
            <a:t>Number of successful captures done of yesterday</a:t>
          </a:r>
        </a:p>
      </dgm:t>
    </dgm:pt>
    <dgm:pt modelId="{B854C707-51D2-477D-B1F6-3BCB40BCDFB2}" type="parTrans" cxnId="{FF292B06-8386-455C-9385-D7657AB8B258}">
      <dgm:prSet/>
      <dgm:spPr/>
      <dgm:t>
        <a:bodyPr/>
        <a:lstStyle/>
        <a:p>
          <a:endParaRPr lang="en-US"/>
        </a:p>
      </dgm:t>
    </dgm:pt>
    <dgm:pt modelId="{E449DC96-0799-4A4A-802B-10348F0527B9}" type="sibTrans" cxnId="{FF292B06-8386-455C-9385-D7657AB8B258}">
      <dgm:prSet/>
      <dgm:spPr/>
      <dgm:t>
        <a:bodyPr/>
        <a:lstStyle/>
        <a:p>
          <a:endParaRPr lang="en-US"/>
        </a:p>
      </dgm:t>
    </dgm:pt>
    <dgm:pt modelId="{7AAE46A4-69A5-485F-8E33-23AB36A626DC}">
      <dgm:prSet/>
      <dgm:spPr/>
      <dgm:t>
        <a:bodyPr/>
        <a:lstStyle/>
        <a:p>
          <a:r>
            <a:rPr lang="en-US"/>
            <a:t>Number of expected captures of yesterday</a:t>
          </a:r>
        </a:p>
      </dgm:t>
    </dgm:pt>
    <dgm:pt modelId="{7670552B-1362-4CFB-B2E7-846E45441746}" type="parTrans" cxnId="{31D0B387-A8CB-47DD-8AEA-04F930562E8E}">
      <dgm:prSet/>
      <dgm:spPr/>
      <dgm:t>
        <a:bodyPr/>
        <a:lstStyle/>
        <a:p>
          <a:endParaRPr lang="en-US"/>
        </a:p>
      </dgm:t>
    </dgm:pt>
    <dgm:pt modelId="{5678B4C5-7772-4AC7-AC53-69538CF6E519}" type="sibTrans" cxnId="{31D0B387-A8CB-47DD-8AEA-04F930562E8E}">
      <dgm:prSet/>
      <dgm:spPr/>
      <dgm:t>
        <a:bodyPr/>
        <a:lstStyle/>
        <a:p>
          <a:endParaRPr lang="en-US"/>
        </a:p>
      </dgm:t>
    </dgm:pt>
    <dgm:pt modelId="{5A6CA6BE-3A33-40B4-B247-A9670D2C8E75}">
      <dgm:prSet/>
      <dgm:spPr/>
      <dgm:t>
        <a:bodyPr/>
        <a:lstStyle/>
        <a:p>
          <a:r>
            <a:rPr lang="en-US"/>
            <a:t>Number of daily captures</a:t>
          </a:r>
        </a:p>
      </dgm:t>
    </dgm:pt>
    <dgm:pt modelId="{64D374B9-2CDD-4794-993A-E9E7D9C421D8}" type="parTrans" cxnId="{D87F6637-4793-4A18-ABF7-33047372406C}">
      <dgm:prSet/>
      <dgm:spPr/>
      <dgm:t>
        <a:bodyPr/>
        <a:lstStyle/>
        <a:p>
          <a:endParaRPr lang="en-US"/>
        </a:p>
      </dgm:t>
    </dgm:pt>
    <dgm:pt modelId="{3D0658F2-CC7E-4C98-B59A-045469667453}" type="sibTrans" cxnId="{D87F6637-4793-4A18-ABF7-33047372406C}">
      <dgm:prSet/>
      <dgm:spPr/>
      <dgm:t>
        <a:bodyPr/>
        <a:lstStyle/>
        <a:p>
          <a:endParaRPr lang="en-US"/>
        </a:p>
      </dgm:t>
    </dgm:pt>
    <dgm:pt modelId="{330631FA-972B-4388-8A7D-D6D4CAFDA644}">
      <dgm:prSet/>
      <dgm:spPr/>
      <dgm:t>
        <a:bodyPr/>
        <a:lstStyle/>
        <a:p>
          <a:r>
            <a:rPr lang="en-US"/>
            <a:t>Number of monthly detections</a:t>
          </a:r>
        </a:p>
      </dgm:t>
    </dgm:pt>
    <dgm:pt modelId="{311EAE6A-22FE-4990-9FA3-8C707FF6C5B8}" type="parTrans" cxnId="{3E8CA370-1F4C-4F37-8298-1C51DF4B9E0F}">
      <dgm:prSet/>
      <dgm:spPr/>
      <dgm:t>
        <a:bodyPr/>
        <a:lstStyle/>
        <a:p>
          <a:endParaRPr lang="en-US"/>
        </a:p>
      </dgm:t>
    </dgm:pt>
    <dgm:pt modelId="{D2D6378B-E16A-4333-AF00-73ED389D50D7}" type="sibTrans" cxnId="{3E8CA370-1F4C-4F37-8298-1C51DF4B9E0F}">
      <dgm:prSet/>
      <dgm:spPr/>
      <dgm:t>
        <a:bodyPr/>
        <a:lstStyle/>
        <a:p>
          <a:endParaRPr lang="en-US"/>
        </a:p>
      </dgm:t>
    </dgm:pt>
    <dgm:pt modelId="{F48B6EB1-3738-4763-8C3D-8B41D28A437E}">
      <dgm:prSet/>
      <dgm:spPr/>
      <dgm:t>
        <a:bodyPr/>
        <a:lstStyle/>
        <a:p>
          <a:r>
            <a:rPr lang="en-US"/>
            <a:t>Number of daily events</a:t>
          </a:r>
        </a:p>
      </dgm:t>
    </dgm:pt>
    <dgm:pt modelId="{6F9D011D-2AB5-49B9-AD01-20DA8BB20839}" type="parTrans" cxnId="{F9C51C28-1254-4679-96DA-4ACE27897E64}">
      <dgm:prSet/>
      <dgm:spPr/>
      <dgm:t>
        <a:bodyPr/>
        <a:lstStyle/>
        <a:p>
          <a:endParaRPr lang="en-US"/>
        </a:p>
      </dgm:t>
    </dgm:pt>
    <dgm:pt modelId="{10589780-44A1-42AB-8C96-80E21075E46D}" type="sibTrans" cxnId="{F9C51C28-1254-4679-96DA-4ACE27897E64}">
      <dgm:prSet/>
      <dgm:spPr/>
      <dgm:t>
        <a:bodyPr/>
        <a:lstStyle/>
        <a:p>
          <a:endParaRPr lang="en-US"/>
        </a:p>
      </dgm:t>
    </dgm:pt>
    <dgm:pt modelId="{3CB08F78-57E0-4EA4-8267-779C3C96D9DC}">
      <dgm:prSet/>
      <dgm:spPr/>
      <dgm:t>
        <a:bodyPr/>
        <a:lstStyle/>
        <a:p>
          <a:r>
            <a:rPr lang="en-US" dirty="0"/>
            <a:t>Daily calibration</a:t>
          </a:r>
        </a:p>
      </dgm:t>
    </dgm:pt>
    <dgm:pt modelId="{B0058C61-4B18-4BEB-9C14-E8BF35AB8DD7}" type="parTrans" cxnId="{C73FF3F5-72F4-41F1-97D3-AEA850F62CA5}">
      <dgm:prSet/>
      <dgm:spPr/>
      <dgm:t>
        <a:bodyPr/>
        <a:lstStyle/>
        <a:p>
          <a:endParaRPr lang="en-US"/>
        </a:p>
      </dgm:t>
    </dgm:pt>
    <dgm:pt modelId="{1A80308C-8FD2-42EF-A4A9-BA947A69406D}" type="sibTrans" cxnId="{C73FF3F5-72F4-41F1-97D3-AEA850F62CA5}">
      <dgm:prSet/>
      <dgm:spPr/>
      <dgm:t>
        <a:bodyPr/>
        <a:lstStyle/>
        <a:p>
          <a:endParaRPr lang="en-US"/>
        </a:p>
      </dgm:t>
    </dgm:pt>
    <dgm:pt modelId="{50A46998-1A91-4124-A32E-03EE6DBD7EE2}">
      <dgm:prSet/>
      <dgm:spPr/>
      <dgm:t>
        <a:bodyPr/>
        <a:lstStyle/>
        <a:p>
          <a:r>
            <a:rPr lang="en-US" dirty="0" err="1"/>
            <a:t>Montly</a:t>
          </a:r>
          <a:r>
            <a:rPr lang="en-US" dirty="0"/>
            <a:t> calibration</a:t>
          </a:r>
        </a:p>
      </dgm:t>
    </dgm:pt>
    <dgm:pt modelId="{CF667510-4DB8-4EBF-AAD5-E193455C8612}" type="parTrans" cxnId="{ABEC6B78-5969-480A-A345-15EFDBA309F5}">
      <dgm:prSet/>
      <dgm:spPr/>
      <dgm:t>
        <a:bodyPr/>
        <a:lstStyle/>
        <a:p>
          <a:endParaRPr lang="en-US"/>
        </a:p>
      </dgm:t>
    </dgm:pt>
    <dgm:pt modelId="{4D8DA3CC-787B-4E14-8045-4420F9D70489}" type="sibTrans" cxnId="{ABEC6B78-5969-480A-A345-15EFDBA309F5}">
      <dgm:prSet/>
      <dgm:spPr/>
      <dgm:t>
        <a:bodyPr/>
        <a:lstStyle/>
        <a:p>
          <a:endParaRPr lang="en-US"/>
        </a:p>
      </dgm:t>
    </dgm:pt>
    <dgm:pt modelId="{517F7EF5-DD6F-4488-9546-AE9404EC81EE}">
      <dgm:prSet/>
      <dgm:spPr/>
      <dgm:t>
        <a:bodyPr/>
        <a:lstStyle/>
        <a:p>
          <a:r>
            <a:rPr lang="en-US" dirty="0"/>
            <a:t>Processed event</a:t>
          </a:r>
        </a:p>
      </dgm:t>
    </dgm:pt>
    <dgm:pt modelId="{09E450D0-30D0-4AB8-B11C-2DE452EE4863}" type="parTrans" cxnId="{87585BF0-7FDE-4DF3-86C9-D2B0A3FA0D33}">
      <dgm:prSet/>
      <dgm:spPr/>
      <dgm:t>
        <a:bodyPr/>
        <a:lstStyle/>
        <a:p>
          <a:endParaRPr lang="en-US"/>
        </a:p>
      </dgm:t>
    </dgm:pt>
    <dgm:pt modelId="{D6EE5973-AA6E-4871-870D-47705EF02AE0}" type="sibTrans" cxnId="{87585BF0-7FDE-4DF3-86C9-D2B0A3FA0D33}">
      <dgm:prSet/>
      <dgm:spPr/>
      <dgm:t>
        <a:bodyPr/>
        <a:lstStyle/>
        <a:p>
          <a:endParaRPr lang="en-US"/>
        </a:p>
      </dgm:t>
    </dgm:pt>
    <dgm:pt modelId="{3CC86A71-D812-4DF4-B03C-A780C640C807}" type="pres">
      <dgm:prSet presAssocID="{D074150E-7CB2-4DF4-AF66-2E2DCF1078E2}" presName="vert0" presStyleCnt="0">
        <dgm:presLayoutVars>
          <dgm:dir/>
          <dgm:animOne val="branch"/>
          <dgm:animLvl val="lvl"/>
        </dgm:presLayoutVars>
      </dgm:prSet>
      <dgm:spPr/>
    </dgm:pt>
    <dgm:pt modelId="{53E2DC25-A70F-44FA-9728-A94D17E36705}" type="pres">
      <dgm:prSet presAssocID="{BF56264F-A0F5-4AC0-8D7A-CF3389E627F3}" presName="thickLine" presStyleLbl="alignNode1" presStyleIdx="0" presStyleCnt="1"/>
      <dgm:spPr/>
    </dgm:pt>
    <dgm:pt modelId="{C1AE3536-6F14-4B2A-83CB-7741C7B0E41C}" type="pres">
      <dgm:prSet presAssocID="{BF56264F-A0F5-4AC0-8D7A-CF3389E627F3}" presName="horz1" presStyleCnt="0"/>
      <dgm:spPr/>
    </dgm:pt>
    <dgm:pt modelId="{BD909ED8-FB62-4A7B-A70B-DE61327957ED}" type="pres">
      <dgm:prSet presAssocID="{BF56264F-A0F5-4AC0-8D7A-CF3389E627F3}" presName="tx1" presStyleLbl="revTx" presStyleIdx="0" presStyleCnt="9"/>
      <dgm:spPr/>
    </dgm:pt>
    <dgm:pt modelId="{6A245898-F0BD-44D3-80AF-0A5D7C39EFA8}" type="pres">
      <dgm:prSet presAssocID="{BF56264F-A0F5-4AC0-8D7A-CF3389E627F3}" presName="vert1" presStyleCnt="0"/>
      <dgm:spPr/>
    </dgm:pt>
    <dgm:pt modelId="{E81B2652-3B96-4007-BCB2-0A08C27C0B94}" type="pres">
      <dgm:prSet presAssocID="{2B0673A8-BDB3-4CB3-9B04-5013E4E9FDB8}" presName="vertSpace2a" presStyleCnt="0"/>
      <dgm:spPr/>
    </dgm:pt>
    <dgm:pt modelId="{E9A9495C-1558-48A2-9AFC-A278E9E588A1}" type="pres">
      <dgm:prSet presAssocID="{2B0673A8-BDB3-4CB3-9B04-5013E4E9FDB8}" presName="horz2" presStyleCnt="0"/>
      <dgm:spPr/>
    </dgm:pt>
    <dgm:pt modelId="{F0C176CA-4913-4BA0-AA66-0A0A60B8ACA1}" type="pres">
      <dgm:prSet presAssocID="{2B0673A8-BDB3-4CB3-9B04-5013E4E9FDB8}" presName="horzSpace2" presStyleCnt="0"/>
      <dgm:spPr/>
    </dgm:pt>
    <dgm:pt modelId="{0F12D9E7-DAF1-4078-BD3E-604E0DF6356F}" type="pres">
      <dgm:prSet presAssocID="{2B0673A8-BDB3-4CB3-9B04-5013E4E9FDB8}" presName="tx2" presStyleLbl="revTx" presStyleIdx="1" presStyleCnt="9"/>
      <dgm:spPr/>
    </dgm:pt>
    <dgm:pt modelId="{F1895E4D-4543-4391-8D10-6AB57DFBDD2F}" type="pres">
      <dgm:prSet presAssocID="{2B0673A8-BDB3-4CB3-9B04-5013E4E9FDB8}" presName="vert2" presStyleCnt="0"/>
      <dgm:spPr/>
    </dgm:pt>
    <dgm:pt modelId="{C079877F-9C88-4299-9896-D03C2A11CC09}" type="pres">
      <dgm:prSet presAssocID="{2B0673A8-BDB3-4CB3-9B04-5013E4E9FDB8}" presName="thinLine2b" presStyleLbl="callout" presStyleIdx="0" presStyleCnt="8"/>
      <dgm:spPr/>
    </dgm:pt>
    <dgm:pt modelId="{85F05D1A-D3A5-46C7-8CBC-9F8F81CF2776}" type="pres">
      <dgm:prSet presAssocID="{2B0673A8-BDB3-4CB3-9B04-5013E4E9FDB8}" presName="vertSpace2b" presStyleCnt="0"/>
      <dgm:spPr/>
    </dgm:pt>
    <dgm:pt modelId="{AA5F55B9-211A-467A-8FB2-42F468478028}" type="pres">
      <dgm:prSet presAssocID="{7AAE46A4-69A5-485F-8E33-23AB36A626DC}" presName="horz2" presStyleCnt="0"/>
      <dgm:spPr/>
    </dgm:pt>
    <dgm:pt modelId="{CB224DCB-708D-4210-A3B5-3B444AB17834}" type="pres">
      <dgm:prSet presAssocID="{7AAE46A4-69A5-485F-8E33-23AB36A626DC}" presName="horzSpace2" presStyleCnt="0"/>
      <dgm:spPr/>
    </dgm:pt>
    <dgm:pt modelId="{84141DDF-6809-4068-A449-808B57E1CDEE}" type="pres">
      <dgm:prSet presAssocID="{7AAE46A4-69A5-485F-8E33-23AB36A626DC}" presName="tx2" presStyleLbl="revTx" presStyleIdx="2" presStyleCnt="9"/>
      <dgm:spPr/>
    </dgm:pt>
    <dgm:pt modelId="{F99E1436-0B13-4B2B-8D64-E6F2703621A8}" type="pres">
      <dgm:prSet presAssocID="{7AAE46A4-69A5-485F-8E33-23AB36A626DC}" presName="vert2" presStyleCnt="0"/>
      <dgm:spPr/>
    </dgm:pt>
    <dgm:pt modelId="{199150DD-48F5-4DE4-A2BC-BD23B193AC55}" type="pres">
      <dgm:prSet presAssocID="{7AAE46A4-69A5-485F-8E33-23AB36A626DC}" presName="thinLine2b" presStyleLbl="callout" presStyleIdx="1" presStyleCnt="8"/>
      <dgm:spPr/>
    </dgm:pt>
    <dgm:pt modelId="{1951D7CB-9CED-474A-B056-E3F0118F4D1C}" type="pres">
      <dgm:prSet presAssocID="{7AAE46A4-69A5-485F-8E33-23AB36A626DC}" presName="vertSpace2b" presStyleCnt="0"/>
      <dgm:spPr/>
    </dgm:pt>
    <dgm:pt modelId="{C170D9E1-5FEF-4A2D-9F52-D83A3D0F090E}" type="pres">
      <dgm:prSet presAssocID="{5A6CA6BE-3A33-40B4-B247-A9670D2C8E75}" presName="horz2" presStyleCnt="0"/>
      <dgm:spPr/>
    </dgm:pt>
    <dgm:pt modelId="{D6058847-FA36-4825-AB94-5233AA5416B0}" type="pres">
      <dgm:prSet presAssocID="{5A6CA6BE-3A33-40B4-B247-A9670D2C8E75}" presName="horzSpace2" presStyleCnt="0"/>
      <dgm:spPr/>
    </dgm:pt>
    <dgm:pt modelId="{03F63475-B95B-4731-8C7E-A9AEF749FB30}" type="pres">
      <dgm:prSet presAssocID="{5A6CA6BE-3A33-40B4-B247-A9670D2C8E75}" presName="tx2" presStyleLbl="revTx" presStyleIdx="3" presStyleCnt="9"/>
      <dgm:spPr/>
    </dgm:pt>
    <dgm:pt modelId="{FE480973-66F5-4F11-A69E-118AC1878098}" type="pres">
      <dgm:prSet presAssocID="{5A6CA6BE-3A33-40B4-B247-A9670D2C8E75}" presName="vert2" presStyleCnt="0"/>
      <dgm:spPr/>
    </dgm:pt>
    <dgm:pt modelId="{62E35C83-FAB2-4528-BA39-1A926359A1AF}" type="pres">
      <dgm:prSet presAssocID="{5A6CA6BE-3A33-40B4-B247-A9670D2C8E75}" presName="thinLine2b" presStyleLbl="callout" presStyleIdx="2" presStyleCnt="8"/>
      <dgm:spPr/>
    </dgm:pt>
    <dgm:pt modelId="{3AE7281D-03E6-4333-B9FB-3A7DD0BBF472}" type="pres">
      <dgm:prSet presAssocID="{5A6CA6BE-3A33-40B4-B247-A9670D2C8E75}" presName="vertSpace2b" presStyleCnt="0"/>
      <dgm:spPr/>
    </dgm:pt>
    <dgm:pt modelId="{0A16FF0E-245B-45AE-8B39-26430BE38899}" type="pres">
      <dgm:prSet presAssocID="{330631FA-972B-4388-8A7D-D6D4CAFDA644}" presName="horz2" presStyleCnt="0"/>
      <dgm:spPr/>
    </dgm:pt>
    <dgm:pt modelId="{A64D276D-B0D8-4374-8FC7-884BAEF00867}" type="pres">
      <dgm:prSet presAssocID="{330631FA-972B-4388-8A7D-D6D4CAFDA644}" presName="horzSpace2" presStyleCnt="0"/>
      <dgm:spPr/>
    </dgm:pt>
    <dgm:pt modelId="{F1C8BA6E-51E7-43A3-9E76-6353FD6665FA}" type="pres">
      <dgm:prSet presAssocID="{330631FA-972B-4388-8A7D-D6D4CAFDA644}" presName="tx2" presStyleLbl="revTx" presStyleIdx="4" presStyleCnt="9"/>
      <dgm:spPr/>
    </dgm:pt>
    <dgm:pt modelId="{3AA7C0D3-F8D7-481B-B0E2-0C5B08D29CF2}" type="pres">
      <dgm:prSet presAssocID="{330631FA-972B-4388-8A7D-D6D4CAFDA644}" presName="vert2" presStyleCnt="0"/>
      <dgm:spPr/>
    </dgm:pt>
    <dgm:pt modelId="{A3F13C62-BC19-461B-9CB8-C0D22FE520DE}" type="pres">
      <dgm:prSet presAssocID="{330631FA-972B-4388-8A7D-D6D4CAFDA644}" presName="thinLine2b" presStyleLbl="callout" presStyleIdx="3" presStyleCnt="8"/>
      <dgm:spPr/>
    </dgm:pt>
    <dgm:pt modelId="{4C9C0E27-F6DE-4A07-BA81-7922F36633BE}" type="pres">
      <dgm:prSet presAssocID="{330631FA-972B-4388-8A7D-D6D4CAFDA644}" presName="vertSpace2b" presStyleCnt="0"/>
      <dgm:spPr/>
    </dgm:pt>
    <dgm:pt modelId="{9B250551-0271-468B-8CB3-8C9394CB2223}" type="pres">
      <dgm:prSet presAssocID="{F48B6EB1-3738-4763-8C3D-8B41D28A437E}" presName="horz2" presStyleCnt="0"/>
      <dgm:spPr/>
    </dgm:pt>
    <dgm:pt modelId="{08C4FB39-4E85-4842-81C7-5292D52D87AB}" type="pres">
      <dgm:prSet presAssocID="{F48B6EB1-3738-4763-8C3D-8B41D28A437E}" presName="horzSpace2" presStyleCnt="0"/>
      <dgm:spPr/>
    </dgm:pt>
    <dgm:pt modelId="{93B0A26D-1545-47D8-A40F-14A720A5DCC9}" type="pres">
      <dgm:prSet presAssocID="{F48B6EB1-3738-4763-8C3D-8B41D28A437E}" presName="tx2" presStyleLbl="revTx" presStyleIdx="5" presStyleCnt="9"/>
      <dgm:spPr/>
    </dgm:pt>
    <dgm:pt modelId="{FA70C6A7-F401-4636-9DBC-DFBB0A1119B4}" type="pres">
      <dgm:prSet presAssocID="{F48B6EB1-3738-4763-8C3D-8B41D28A437E}" presName="vert2" presStyleCnt="0"/>
      <dgm:spPr/>
    </dgm:pt>
    <dgm:pt modelId="{422DE327-81EB-4E31-98DA-FEC1F9AA5128}" type="pres">
      <dgm:prSet presAssocID="{F48B6EB1-3738-4763-8C3D-8B41D28A437E}" presName="thinLine2b" presStyleLbl="callout" presStyleIdx="4" presStyleCnt="8"/>
      <dgm:spPr/>
    </dgm:pt>
    <dgm:pt modelId="{7EFEF767-ACC6-4891-A9E8-7C885169E3A4}" type="pres">
      <dgm:prSet presAssocID="{F48B6EB1-3738-4763-8C3D-8B41D28A437E}" presName="vertSpace2b" presStyleCnt="0"/>
      <dgm:spPr/>
    </dgm:pt>
    <dgm:pt modelId="{3B3424D5-4EA2-4A95-9B17-20BFB12B7009}" type="pres">
      <dgm:prSet presAssocID="{3CB08F78-57E0-4EA4-8267-779C3C96D9DC}" presName="horz2" presStyleCnt="0"/>
      <dgm:spPr/>
    </dgm:pt>
    <dgm:pt modelId="{34B03BA9-20A8-4DD0-93D9-E6BDA1B5F6AC}" type="pres">
      <dgm:prSet presAssocID="{3CB08F78-57E0-4EA4-8267-779C3C96D9DC}" presName="horzSpace2" presStyleCnt="0"/>
      <dgm:spPr/>
    </dgm:pt>
    <dgm:pt modelId="{8F48E17B-4264-46E0-A09E-BE6FD8CA0790}" type="pres">
      <dgm:prSet presAssocID="{3CB08F78-57E0-4EA4-8267-779C3C96D9DC}" presName="tx2" presStyleLbl="revTx" presStyleIdx="6" presStyleCnt="9"/>
      <dgm:spPr/>
    </dgm:pt>
    <dgm:pt modelId="{ED47FE44-F625-4207-961D-4B8EBD0D6D57}" type="pres">
      <dgm:prSet presAssocID="{3CB08F78-57E0-4EA4-8267-779C3C96D9DC}" presName="vert2" presStyleCnt="0"/>
      <dgm:spPr/>
    </dgm:pt>
    <dgm:pt modelId="{C7D6A782-45F9-418E-B949-21F167E061AF}" type="pres">
      <dgm:prSet presAssocID="{3CB08F78-57E0-4EA4-8267-779C3C96D9DC}" presName="thinLine2b" presStyleLbl="callout" presStyleIdx="5" presStyleCnt="8"/>
      <dgm:spPr/>
    </dgm:pt>
    <dgm:pt modelId="{B5FFF05A-6251-4F72-B692-1164B273F7F5}" type="pres">
      <dgm:prSet presAssocID="{3CB08F78-57E0-4EA4-8267-779C3C96D9DC}" presName="vertSpace2b" presStyleCnt="0"/>
      <dgm:spPr/>
    </dgm:pt>
    <dgm:pt modelId="{F22B3735-2BB5-42F6-A785-5B12C7ECDB83}" type="pres">
      <dgm:prSet presAssocID="{50A46998-1A91-4124-A32E-03EE6DBD7EE2}" presName="horz2" presStyleCnt="0"/>
      <dgm:spPr/>
    </dgm:pt>
    <dgm:pt modelId="{5A4CC0C2-DB00-4A4E-AC8E-8450C517FC3A}" type="pres">
      <dgm:prSet presAssocID="{50A46998-1A91-4124-A32E-03EE6DBD7EE2}" presName="horzSpace2" presStyleCnt="0"/>
      <dgm:spPr/>
    </dgm:pt>
    <dgm:pt modelId="{D178EE13-4C96-4748-8618-E47D92B06D4D}" type="pres">
      <dgm:prSet presAssocID="{50A46998-1A91-4124-A32E-03EE6DBD7EE2}" presName="tx2" presStyleLbl="revTx" presStyleIdx="7" presStyleCnt="9"/>
      <dgm:spPr/>
    </dgm:pt>
    <dgm:pt modelId="{70198678-EA34-4A86-876A-458BC0AAC517}" type="pres">
      <dgm:prSet presAssocID="{50A46998-1A91-4124-A32E-03EE6DBD7EE2}" presName="vert2" presStyleCnt="0"/>
      <dgm:spPr/>
    </dgm:pt>
    <dgm:pt modelId="{D9473A5B-BB3D-46A4-B2D4-3D0272DA0D85}" type="pres">
      <dgm:prSet presAssocID="{50A46998-1A91-4124-A32E-03EE6DBD7EE2}" presName="thinLine2b" presStyleLbl="callout" presStyleIdx="6" presStyleCnt="8"/>
      <dgm:spPr/>
    </dgm:pt>
    <dgm:pt modelId="{8249528F-7699-4A85-8AA0-4C1CA7CB0093}" type="pres">
      <dgm:prSet presAssocID="{50A46998-1A91-4124-A32E-03EE6DBD7EE2}" presName="vertSpace2b" presStyleCnt="0"/>
      <dgm:spPr/>
    </dgm:pt>
    <dgm:pt modelId="{36E41657-C1A2-4167-9507-F14510AB4767}" type="pres">
      <dgm:prSet presAssocID="{517F7EF5-DD6F-4488-9546-AE9404EC81EE}" presName="horz2" presStyleCnt="0"/>
      <dgm:spPr/>
    </dgm:pt>
    <dgm:pt modelId="{502D47FA-F0D3-4BC5-B494-DBAE14883300}" type="pres">
      <dgm:prSet presAssocID="{517F7EF5-DD6F-4488-9546-AE9404EC81EE}" presName="horzSpace2" presStyleCnt="0"/>
      <dgm:spPr/>
    </dgm:pt>
    <dgm:pt modelId="{BECD3A96-FECE-48B0-A38D-F95CF0951F64}" type="pres">
      <dgm:prSet presAssocID="{517F7EF5-DD6F-4488-9546-AE9404EC81EE}" presName="tx2" presStyleLbl="revTx" presStyleIdx="8" presStyleCnt="9"/>
      <dgm:spPr/>
    </dgm:pt>
    <dgm:pt modelId="{CF972746-E59E-4CDF-B671-FA728CAC4F5E}" type="pres">
      <dgm:prSet presAssocID="{517F7EF5-DD6F-4488-9546-AE9404EC81EE}" presName="vert2" presStyleCnt="0"/>
      <dgm:spPr/>
    </dgm:pt>
    <dgm:pt modelId="{0161B8E2-051C-42F1-8AC9-0CB96D7F7D39}" type="pres">
      <dgm:prSet presAssocID="{517F7EF5-DD6F-4488-9546-AE9404EC81EE}" presName="thinLine2b" presStyleLbl="callout" presStyleIdx="7" presStyleCnt="8"/>
      <dgm:spPr/>
    </dgm:pt>
    <dgm:pt modelId="{5F09C0C1-D5AE-4598-B646-051AB183EF66}" type="pres">
      <dgm:prSet presAssocID="{517F7EF5-DD6F-4488-9546-AE9404EC81EE}" presName="vertSpace2b" presStyleCnt="0"/>
      <dgm:spPr/>
    </dgm:pt>
  </dgm:ptLst>
  <dgm:cxnLst>
    <dgm:cxn modelId="{FF292B06-8386-455C-9385-D7657AB8B258}" srcId="{BF56264F-A0F5-4AC0-8D7A-CF3389E627F3}" destId="{2B0673A8-BDB3-4CB3-9B04-5013E4E9FDB8}" srcOrd="0" destOrd="0" parTransId="{B854C707-51D2-477D-B1F6-3BCB40BCDFB2}" sibTransId="{E449DC96-0799-4A4A-802B-10348F0527B9}"/>
    <dgm:cxn modelId="{97715C19-8FE2-42AA-A3D0-468F45364BB6}" type="presOf" srcId="{BF56264F-A0F5-4AC0-8D7A-CF3389E627F3}" destId="{BD909ED8-FB62-4A7B-A70B-DE61327957ED}" srcOrd="0" destOrd="0" presId="urn:microsoft.com/office/officeart/2008/layout/LinedList"/>
    <dgm:cxn modelId="{F16EC921-622D-4027-8828-0E63F0F37E15}" type="presOf" srcId="{330631FA-972B-4388-8A7D-D6D4CAFDA644}" destId="{F1C8BA6E-51E7-43A3-9E76-6353FD6665FA}" srcOrd="0" destOrd="0" presId="urn:microsoft.com/office/officeart/2008/layout/LinedList"/>
    <dgm:cxn modelId="{F9C51C28-1254-4679-96DA-4ACE27897E64}" srcId="{BF56264F-A0F5-4AC0-8D7A-CF3389E627F3}" destId="{F48B6EB1-3738-4763-8C3D-8B41D28A437E}" srcOrd="4" destOrd="0" parTransId="{6F9D011D-2AB5-49B9-AD01-20DA8BB20839}" sibTransId="{10589780-44A1-42AB-8C96-80E21075E46D}"/>
    <dgm:cxn modelId="{D87F6637-4793-4A18-ABF7-33047372406C}" srcId="{BF56264F-A0F5-4AC0-8D7A-CF3389E627F3}" destId="{5A6CA6BE-3A33-40B4-B247-A9670D2C8E75}" srcOrd="2" destOrd="0" parTransId="{64D374B9-2CDD-4794-993A-E9E7D9C421D8}" sibTransId="{3D0658F2-CC7E-4C98-B59A-045469667453}"/>
    <dgm:cxn modelId="{BAB74C68-2DBD-4069-8C21-68923A8952C4}" type="presOf" srcId="{5A6CA6BE-3A33-40B4-B247-A9670D2C8E75}" destId="{03F63475-B95B-4731-8C7E-A9AEF749FB30}" srcOrd="0" destOrd="0" presId="urn:microsoft.com/office/officeart/2008/layout/LinedList"/>
    <dgm:cxn modelId="{40C6336C-59D7-491D-8200-D9F4C235FE97}" type="presOf" srcId="{2B0673A8-BDB3-4CB3-9B04-5013E4E9FDB8}" destId="{0F12D9E7-DAF1-4078-BD3E-604E0DF6356F}" srcOrd="0" destOrd="0" presId="urn:microsoft.com/office/officeart/2008/layout/LinedList"/>
    <dgm:cxn modelId="{3E8CA370-1F4C-4F37-8298-1C51DF4B9E0F}" srcId="{BF56264F-A0F5-4AC0-8D7A-CF3389E627F3}" destId="{330631FA-972B-4388-8A7D-D6D4CAFDA644}" srcOrd="3" destOrd="0" parTransId="{311EAE6A-22FE-4990-9FA3-8C707FF6C5B8}" sibTransId="{D2D6378B-E16A-4333-AF00-73ED389D50D7}"/>
    <dgm:cxn modelId="{84850E51-861D-4574-A82C-4DD21F246C6D}" type="presOf" srcId="{50A46998-1A91-4124-A32E-03EE6DBD7EE2}" destId="{D178EE13-4C96-4748-8618-E47D92B06D4D}" srcOrd="0" destOrd="0" presId="urn:microsoft.com/office/officeart/2008/layout/LinedList"/>
    <dgm:cxn modelId="{ABEC6B78-5969-480A-A345-15EFDBA309F5}" srcId="{BF56264F-A0F5-4AC0-8D7A-CF3389E627F3}" destId="{50A46998-1A91-4124-A32E-03EE6DBD7EE2}" srcOrd="6" destOrd="0" parTransId="{CF667510-4DB8-4EBF-AAD5-E193455C8612}" sibTransId="{4D8DA3CC-787B-4E14-8045-4420F9D70489}"/>
    <dgm:cxn modelId="{A4F7A580-AEF0-4562-9273-1E5CFBFC44C8}" type="presOf" srcId="{3CB08F78-57E0-4EA4-8267-779C3C96D9DC}" destId="{8F48E17B-4264-46E0-A09E-BE6FD8CA0790}" srcOrd="0" destOrd="0" presId="urn:microsoft.com/office/officeart/2008/layout/LinedList"/>
    <dgm:cxn modelId="{A4EBD585-FEA9-414F-9671-A7D5DCD9AC0B}" srcId="{D074150E-7CB2-4DF4-AF66-2E2DCF1078E2}" destId="{BF56264F-A0F5-4AC0-8D7A-CF3389E627F3}" srcOrd="0" destOrd="0" parTransId="{4A3541E7-AC6E-419D-B4DD-5CECAC897D60}" sibTransId="{1DB53EB0-2BEB-412A-B0A7-6CABF33037B1}"/>
    <dgm:cxn modelId="{31D0B387-A8CB-47DD-8AEA-04F930562E8E}" srcId="{BF56264F-A0F5-4AC0-8D7A-CF3389E627F3}" destId="{7AAE46A4-69A5-485F-8E33-23AB36A626DC}" srcOrd="1" destOrd="0" parTransId="{7670552B-1362-4CFB-B2E7-846E45441746}" sibTransId="{5678B4C5-7772-4AC7-AC53-69538CF6E519}"/>
    <dgm:cxn modelId="{55671C90-0781-4CBE-9894-380A8FFE2F7C}" type="presOf" srcId="{7AAE46A4-69A5-485F-8E33-23AB36A626DC}" destId="{84141DDF-6809-4068-A449-808B57E1CDEE}" srcOrd="0" destOrd="0" presId="urn:microsoft.com/office/officeart/2008/layout/LinedList"/>
    <dgm:cxn modelId="{BB81A9A7-DA73-4592-A62D-ACC1FCBDE8A9}" type="presOf" srcId="{D074150E-7CB2-4DF4-AF66-2E2DCF1078E2}" destId="{3CC86A71-D812-4DF4-B03C-A780C640C807}" srcOrd="0" destOrd="0" presId="urn:microsoft.com/office/officeart/2008/layout/LinedList"/>
    <dgm:cxn modelId="{A42115AA-0CD8-46DE-8D40-42E97564FA8E}" type="presOf" srcId="{517F7EF5-DD6F-4488-9546-AE9404EC81EE}" destId="{BECD3A96-FECE-48B0-A38D-F95CF0951F64}" srcOrd="0" destOrd="0" presId="urn:microsoft.com/office/officeart/2008/layout/LinedList"/>
    <dgm:cxn modelId="{1ECBE7AF-38DB-4CDC-9BAC-1CDA45D8BEB6}" type="presOf" srcId="{F48B6EB1-3738-4763-8C3D-8B41D28A437E}" destId="{93B0A26D-1545-47D8-A40F-14A720A5DCC9}" srcOrd="0" destOrd="0" presId="urn:microsoft.com/office/officeart/2008/layout/LinedList"/>
    <dgm:cxn modelId="{87585BF0-7FDE-4DF3-86C9-D2B0A3FA0D33}" srcId="{BF56264F-A0F5-4AC0-8D7A-CF3389E627F3}" destId="{517F7EF5-DD6F-4488-9546-AE9404EC81EE}" srcOrd="7" destOrd="0" parTransId="{09E450D0-30D0-4AB8-B11C-2DE452EE4863}" sibTransId="{D6EE5973-AA6E-4871-870D-47705EF02AE0}"/>
    <dgm:cxn modelId="{C73FF3F5-72F4-41F1-97D3-AEA850F62CA5}" srcId="{BF56264F-A0F5-4AC0-8D7A-CF3389E627F3}" destId="{3CB08F78-57E0-4EA4-8267-779C3C96D9DC}" srcOrd="5" destOrd="0" parTransId="{B0058C61-4B18-4BEB-9C14-E8BF35AB8DD7}" sibTransId="{1A80308C-8FD2-42EF-A4A9-BA947A69406D}"/>
    <dgm:cxn modelId="{80345D50-DDE6-4A27-BCC7-5FBC67DB5E25}" type="presParOf" srcId="{3CC86A71-D812-4DF4-B03C-A780C640C807}" destId="{53E2DC25-A70F-44FA-9728-A94D17E36705}" srcOrd="0" destOrd="0" presId="urn:microsoft.com/office/officeart/2008/layout/LinedList"/>
    <dgm:cxn modelId="{BB404BBF-570E-4EE8-B660-53D37C17C71D}" type="presParOf" srcId="{3CC86A71-D812-4DF4-B03C-A780C640C807}" destId="{C1AE3536-6F14-4B2A-83CB-7741C7B0E41C}" srcOrd="1" destOrd="0" presId="urn:microsoft.com/office/officeart/2008/layout/LinedList"/>
    <dgm:cxn modelId="{20C00BEB-A8CC-42DB-AE0E-F3C38D91E50F}" type="presParOf" srcId="{C1AE3536-6F14-4B2A-83CB-7741C7B0E41C}" destId="{BD909ED8-FB62-4A7B-A70B-DE61327957ED}" srcOrd="0" destOrd="0" presId="urn:microsoft.com/office/officeart/2008/layout/LinedList"/>
    <dgm:cxn modelId="{78EEE65B-C80F-46BF-A074-FB09D07E16DE}" type="presParOf" srcId="{C1AE3536-6F14-4B2A-83CB-7741C7B0E41C}" destId="{6A245898-F0BD-44D3-80AF-0A5D7C39EFA8}" srcOrd="1" destOrd="0" presId="urn:microsoft.com/office/officeart/2008/layout/LinedList"/>
    <dgm:cxn modelId="{3316C7EB-6CD0-40F2-8C48-85A6D5D6C101}" type="presParOf" srcId="{6A245898-F0BD-44D3-80AF-0A5D7C39EFA8}" destId="{E81B2652-3B96-4007-BCB2-0A08C27C0B94}" srcOrd="0" destOrd="0" presId="urn:microsoft.com/office/officeart/2008/layout/LinedList"/>
    <dgm:cxn modelId="{368DE5C4-5B18-4612-B846-2E45613DF9CB}" type="presParOf" srcId="{6A245898-F0BD-44D3-80AF-0A5D7C39EFA8}" destId="{E9A9495C-1558-48A2-9AFC-A278E9E588A1}" srcOrd="1" destOrd="0" presId="urn:microsoft.com/office/officeart/2008/layout/LinedList"/>
    <dgm:cxn modelId="{4F81E139-4E75-4985-837B-A7F9ED460F23}" type="presParOf" srcId="{E9A9495C-1558-48A2-9AFC-A278E9E588A1}" destId="{F0C176CA-4913-4BA0-AA66-0A0A60B8ACA1}" srcOrd="0" destOrd="0" presId="urn:microsoft.com/office/officeart/2008/layout/LinedList"/>
    <dgm:cxn modelId="{07E19E1B-8CAD-4090-B7B7-A45894518615}" type="presParOf" srcId="{E9A9495C-1558-48A2-9AFC-A278E9E588A1}" destId="{0F12D9E7-DAF1-4078-BD3E-604E0DF6356F}" srcOrd="1" destOrd="0" presId="urn:microsoft.com/office/officeart/2008/layout/LinedList"/>
    <dgm:cxn modelId="{5A6C4D3A-D5AE-4170-A7BC-90ACD44567A1}" type="presParOf" srcId="{E9A9495C-1558-48A2-9AFC-A278E9E588A1}" destId="{F1895E4D-4543-4391-8D10-6AB57DFBDD2F}" srcOrd="2" destOrd="0" presId="urn:microsoft.com/office/officeart/2008/layout/LinedList"/>
    <dgm:cxn modelId="{FAFB867C-A22C-4FEE-9A04-1B03279EA77C}" type="presParOf" srcId="{6A245898-F0BD-44D3-80AF-0A5D7C39EFA8}" destId="{C079877F-9C88-4299-9896-D03C2A11CC09}" srcOrd="2" destOrd="0" presId="urn:microsoft.com/office/officeart/2008/layout/LinedList"/>
    <dgm:cxn modelId="{51DB555C-8042-4B0C-9B69-BE3287C4AF6E}" type="presParOf" srcId="{6A245898-F0BD-44D3-80AF-0A5D7C39EFA8}" destId="{85F05D1A-D3A5-46C7-8CBC-9F8F81CF2776}" srcOrd="3" destOrd="0" presId="urn:microsoft.com/office/officeart/2008/layout/LinedList"/>
    <dgm:cxn modelId="{03DE224C-E60B-43AC-85D5-6B7257ADB43D}" type="presParOf" srcId="{6A245898-F0BD-44D3-80AF-0A5D7C39EFA8}" destId="{AA5F55B9-211A-467A-8FB2-42F468478028}" srcOrd="4" destOrd="0" presId="urn:microsoft.com/office/officeart/2008/layout/LinedList"/>
    <dgm:cxn modelId="{46837B4B-EABF-4501-914E-F69F783A731C}" type="presParOf" srcId="{AA5F55B9-211A-467A-8FB2-42F468478028}" destId="{CB224DCB-708D-4210-A3B5-3B444AB17834}" srcOrd="0" destOrd="0" presId="urn:microsoft.com/office/officeart/2008/layout/LinedList"/>
    <dgm:cxn modelId="{BFFBFB6A-9942-475E-913F-FA4C2BE8CD2D}" type="presParOf" srcId="{AA5F55B9-211A-467A-8FB2-42F468478028}" destId="{84141DDF-6809-4068-A449-808B57E1CDEE}" srcOrd="1" destOrd="0" presId="urn:microsoft.com/office/officeart/2008/layout/LinedList"/>
    <dgm:cxn modelId="{B3039E94-3A38-4ADB-AC30-AFA1C4EFEF74}" type="presParOf" srcId="{AA5F55B9-211A-467A-8FB2-42F468478028}" destId="{F99E1436-0B13-4B2B-8D64-E6F2703621A8}" srcOrd="2" destOrd="0" presId="urn:microsoft.com/office/officeart/2008/layout/LinedList"/>
    <dgm:cxn modelId="{436E66F2-AC4F-4C97-B74E-819F2768A6A5}" type="presParOf" srcId="{6A245898-F0BD-44D3-80AF-0A5D7C39EFA8}" destId="{199150DD-48F5-4DE4-A2BC-BD23B193AC55}" srcOrd="5" destOrd="0" presId="urn:microsoft.com/office/officeart/2008/layout/LinedList"/>
    <dgm:cxn modelId="{4E131F0E-AC04-45DF-9115-9DE6EA07DEB6}" type="presParOf" srcId="{6A245898-F0BD-44D3-80AF-0A5D7C39EFA8}" destId="{1951D7CB-9CED-474A-B056-E3F0118F4D1C}" srcOrd="6" destOrd="0" presId="urn:microsoft.com/office/officeart/2008/layout/LinedList"/>
    <dgm:cxn modelId="{0CEB9829-50EA-4E07-8C6C-AC9B394EB94F}" type="presParOf" srcId="{6A245898-F0BD-44D3-80AF-0A5D7C39EFA8}" destId="{C170D9E1-5FEF-4A2D-9F52-D83A3D0F090E}" srcOrd="7" destOrd="0" presId="urn:microsoft.com/office/officeart/2008/layout/LinedList"/>
    <dgm:cxn modelId="{58515AE6-63EE-453E-87BC-73B9FADFC59C}" type="presParOf" srcId="{C170D9E1-5FEF-4A2D-9F52-D83A3D0F090E}" destId="{D6058847-FA36-4825-AB94-5233AA5416B0}" srcOrd="0" destOrd="0" presId="urn:microsoft.com/office/officeart/2008/layout/LinedList"/>
    <dgm:cxn modelId="{7D4F5035-5A39-4A65-939C-5C7EA8903971}" type="presParOf" srcId="{C170D9E1-5FEF-4A2D-9F52-D83A3D0F090E}" destId="{03F63475-B95B-4731-8C7E-A9AEF749FB30}" srcOrd="1" destOrd="0" presId="urn:microsoft.com/office/officeart/2008/layout/LinedList"/>
    <dgm:cxn modelId="{39EC3B62-EE74-41E8-BD74-85EB2724B9DD}" type="presParOf" srcId="{C170D9E1-5FEF-4A2D-9F52-D83A3D0F090E}" destId="{FE480973-66F5-4F11-A69E-118AC1878098}" srcOrd="2" destOrd="0" presId="urn:microsoft.com/office/officeart/2008/layout/LinedList"/>
    <dgm:cxn modelId="{E4C62108-202C-4E36-BCFE-B0F901F60949}" type="presParOf" srcId="{6A245898-F0BD-44D3-80AF-0A5D7C39EFA8}" destId="{62E35C83-FAB2-4528-BA39-1A926359A1AF}" srcOrd="8" destOrd="0" presId="urn:microsoft.com/office/officeart/2008/layout/LinedList"/>
    <dgm:cxn modelId="{DBC73F3B-3323-48C7-A41B-7AB7A8E4C108}" type="presParOf" srcId="{6A245898-F0BD-44D3-80AF-0A5D7C39EFA8}" destId="{3AE7281D-03E6-4333-B9FB-3A7DD0BBF472}" srcOrd="9" destOrd="0" presId="urn:microsoft.com/office/officeart/2008/layout/LinedList"/>
    <dgm:cxn modelId="{C7F7BA88-1156-4437-AE4A-EE110A122785}" type="presParOf" srcId="{6A245898-F0BD-44D3-80AF-0A5D7C39EFA8}" destId="{0A16FF0E-245B-45AE-8B39-26430BE38899}" srcOrd="10" destOrd="0" presId="urn:microsoft.com/office/officeart/2008/layout/LinedList"/>
    <dgm:cxn modelId="{9FE06E40-5941-4394-9AC7-91B8C125D020}" type="presParOf" srcId="{0A16FF0E-245B-45AE-8B39-26430BE38899}" destId="{A64D276D-B0D8-4374-8FC7-884BAEF00867}" srcOrd="0" destOrd="0" presId="urn:microsoft.com/office/officeart/2008/layout/LinedList"/>
    <dgm:cxn modelId="{4941CAE6-DB8E-4DB4-909B-8AE325CAC1C9}" type="presParOf" srcId="{0A16FF0E-245B-45AE-8B39-26430BE38899}" destId="{F1C8BA6E-51E7-43A3-9E76-6353FD6665FA}" srcOrd="1" destOrd="0" presId="urn:microsoft.com/office/officeart/2008/layout/LinedList"/>
    <dgm:cxn modelId="{15A1C658-2BDC-42BB-85FE-D6A2B3D34062}" type="presParOf" srcId="{0A16FF0E-245B-45AE-8B39-26430BE38899}" destId="{3AA7C0D3-F8D7-481B-B0E2-0C5B08D29CF2}" srcOrd="2" destOrd="0" presId="urn:microsoft.com/office/officeart/2008/layout/LinedList"/>
    <dgm:cxn modelId="{60F9827A-6D37-4785-A100-9D0FB2312A30}" type="presParOf" srcId="{6A245898-F0BD-44D3-80AF-0A5D7C39EFA8}" destId="{A3F13C62-BC19-461B-9CB8-C0D22FE520DE}" srcOrd="11" destOrd="0" presId="urn:microsoft.com/office/officeart/2008/layout/LinedList"/>
    <dgm:cxn modelId="{FB79B89E-B99E-4330-916F-68168A35D556}" type="presParOf" srcId="{6A245898-F0BD-44D3-80AF-0A5D7C39EFA8}" destId="{4C9C0E27-F6DE-4A07-BA81-7922F36633BE}" srcOrd="12" destOrd="0" presId="urn:microsoft.com/office/officeart/2008/layout/LinedList"/>
    <dgm:cxn modelId="{40E80F48-2CD7-44B3-9A2F-FC1D729CFF23}" type="presParOf" srcId="{6A245898-F0BD-44D3-80AF-0A5D7C39EFA8}" destId="{9B250551-0271-468B-8CB3-8C9394CB2223}" srcOrd="13" destOrd="0" presId="urn:microsoft.com/office/officeart/2008/layout/LinedList"/>
    <dgm:cxn modelId="{E3A7743B-78C9-42DE-9992-C0CAE7F45E90}" type="presParOf" srcId="{9B250551-0271-468B-8CB3-8C9394CB2223}" destId="{08C4FB39-4E85-4842-81C7-5292D52D87AB}" srcOrd="0" destOrd="0" presId="urn:microsoft.com/office/officeart/2008/layout/LinedList"/>
    <dgm:cxn modelId="{C65D5967-C4E1-4F9F-97CB-3B90D19BA19A}" type="presParOf" srcId="{9B250551-0271-468B-8CB3-8C9394CB2223}" destId="{93B0A26D-1545-47D8-A40F-14A720A5DCC9}" srcOrd="1" destOrd="0" presId="urn:microsoft.com/office/officeart/2008/layout/LinedList"/>
    <dgm:cxn modelId="{AC6637E1-44E4-4A91-89E0-70864131E549}" type="presParOf" srcId="{9B250551-0271-468B-8CB3-8C9394CB2223}" destId="{FA70C6A7-F401-4636-9DBC-DFBB0A1119B4}" srcOrd="2" destOrd="0" presId="urn:microsoft.com/office/officeart/2008/layout/LinedList"/>
    <dgm:cxn modelId="{F14A5BAC-DDFE-4A7D-AD8D-307C339B2CC1}" type="presParOf" srcId="{6A245898-F0BD-44D3-80AF-0A5D7C39EFA8}" destId="{422DE327-81EB-4E31-98DA-FEC1F9AA5128}" srcOrd="14" destOrd="0" presId="urn:microsoft.com/office/officeart/2008/layout/LinedList"/>
    <dgm:cxn modelId="{0FD43541-CC7F-49E0-81A9-F1074FF00D64}" type="presParOf" srcId="{6A245898-F0BD-44D3-80AF-0A5D7C39EFA8}" destId="{7EFEF767-ACC6-4891-A9E8-7C885169E3A4}" srcOrd="15" destOrd="0" presId="urn:microsoft.com/office/officeart/2008/layout/LinedList"/>
    <dgm:cxn modelId="{B2D21E6B-F1C5-499C-B14E-700A5F47425C}" type="presParOf" srcId="{6A245898-F0BD-44D3-80AF-0A5D7C39EFA8}" destId="{3B3424D5-4EA2-4A95-9B17-20BFB12B7009}" srcOrd="16" destOrd="0" presId="urn:microsoft.com/office/officeart/2008/layout/LinedList"/>
    <dgm:cxn modelId="{C3F94887-272E-430A-A135-3297F2A29738}" type="presParOf" srcId="{3B3424D5-4EA2-4A95-9B17-20BFB12B7009}" destId="{34B03BA9-20A8-4DD0-93D9-E6BDA1B5F6AC}" srcOrd="0" destOrd="0" presId="urn:microsoft.com/office/officeart/2008/layout/LinedList"/>
    <dgm:cxn modelId="{F77E7783-6509-4725-91F4-D99EF89FFFC9}" type="presParOf" srcId="{3B3424D5-4EA2-4A95-9B17-20BFB12B7009}" destId="{8F48E17B-4264-46E0-A09E-BE6FD8CA0790}" srcOrd="1" destOrd="0" presId="urn:microsoft.com/office/officeart/2008/layout/LinedList"/>
    <dgm:cxn modelId="{FB537589-AB48-4785-9921-F583ADDA94BF}" type="presParOf" srcId="{3B3424D5-4EA2-4A95-9B17-20BFB12B7009}" destId="{ED47FE44-F625-4207-961D-4B8EBD0D6D57}" srcOrd="2" destOrd="0" presId="urn:microsoft.com/office/officeart/2008/layout/LinedList"/>
    <dgm:cxn modelId="{90491D7E-D21B-4A29-99F6-132BF73C745C}" type="presParOf" srcId="{6A245898-F0BD-44D3-80AF-0A5D7C39EFA8}" destId="{C7D6A782-45F9-418E-B949-21F167E061AF}" srcOrd="17" destOrd="0" presId="urn:microsoft.com/office/officeart/2008/layout/LinedList"/>
    <dgm:cxn modelId="{47AD00C5-998A-4CC7-80A7-51E7E76297A1}" type="presParOf" srcId="{6A245898-F0BD-44D3-80AF-0A5D7C39EFA8}" destId="{B5FFF05A-6251-4F72-B692-1164B273F7F5}" srcOrd="18" destOrd="0" presId="urn:microsoft.com/office/officeart/2008/layout/LinedList"/>
    <dgm:cxn modelId="{C04192EC-3B8D-4F11-B1ED-225356710381}" type="presParOf" srcId="{6A245898-F0BD-44D3-80AF-0A5D7C39EFA8}" destId="{F22B3735-2BB5-42F6-A785-5B12C7ECDB83}" srcOrd="19" destOrd="0" presId="urn:microsoft.com/office/officeart/2008/layout/LinedList"/>
    <dgm:cxn modelId="{D36375A6-C7A2-4565-9E71-5A49F1A88E7A}" type="presParOf" srcId="{F22B3735-2BB5-42F6-A785-5B12C7ECDB83}" destId="{5A4CC0C2-DB00-4A4E-AC8E-8450C517FC3A}" srcOrd="0" destOrd="0" presId="urn:microsoft.com/office/officeart/2008/layout/LinedList"/>
    <dgm:cxn modelId="{35A42CFC-59B2-4253-9877-366D2CD64724}" type="presParOf" srcId="{F22B3735-2BB5-42F6-A785-5B12C7ECDB83}" destId="{D178EE13-4C96-4748-8618-E47D92B06D4D}" srcOrd="1" destOrd="0" presId="urn:microsoft.com/office/officeart/2008/layout/LinedList"/>
    <dgm:cxn modelId="{3D2E1FBA-0E5F-4A25-B891-EA1279BD8AA6}" type="presParOf" srcId="{F22B3735-2BB5-42F6-A785-5B12C7ECDB83}" destId="{70198678-EA34-4A86-876A-458BC0AAC517}" srcOrd="2" destOrd="0" presId="urn:microsoft.com/office/officeart/2008/layout/LinedList"/>
    <dgm:cxn modelId="{BD82C740-EA47-4A63-BB1F-16C9A086B35B}" type="presParOf" srcId="{6A245898-F0BD-44D3-80AF-0A5D7C39EFA8}" destId="{D9473A5B-BB3D-46A4-B2D4-3D0272DA0D85}" srcOrd="20" destOrd="0" presId="urn:microsoft.com/office/officeart/2008/layout/LinedList"/>
    <dgm:cxn modelId="{108C2B05-DBB8-4DD9-B4A8-25BBEC9F8E37}" type="presParOf" srcId="{6A245898-F0BD-44D3-80AF-0A5D7C39EFA8}" destId="{8249528F-7699-4A85-8AA0-4C1CA7CB0093}" srcOrd="21" destOrd="0" presId="urn:microsoft.com/office/officeart/2008/layout/LinedList"/>
    <dgm:cxn modelId="{9DB57209-C54C-4242-A469-1899E7D408A8}" type="presParOf" srcId="{6A245898-F0BD-44D3-80AF-0A5D7C39EFA8}" destId="{36E41657-C1A2-4167-9507-F14510AB4767}" srcOrd="22" destOrd="0" presId="urn:microsoft.com/office/officeart/2008/layout/LinedList"/>
    <dgm:cxn modelId="{73B20856-A018-4C2C-8F63-3F14E87CC1E9}" type="presParOf" srcId="{36E41657-C1A2-4167-9507-F14510AB4767}" destId="{502D47FA-F0D3-4BC5-B494-DBAE14883300}" srcOrd="0" destOrd="0" presId="urn:microsoft.com/office/officeart/2008/layout/LinedList"/>
    <dgm:cxn modelId="{17281F48-89E8-4215-9A9C-59B8CE278C79}" type="presParOf" srcId="{36E41657-C1A2-4167-9507-F14510AB4767}" destId="{BECD3A96-FECE-48B0-A38D-F95CF0951F64}" srcOrd="1" destOrd="0" presId="urn:microsoft.com/office/officeart/2008/layout/LinedList"/>
    <dgm:cxn modelId="{2949F141-82E8-4C9C-B58C-ED1FC9B5BCB9}" type="presParOf" srcId="{36E41657-C1A2-4167-9507-F14510AB4767}" destId="{CF972746-E59E-4CDF-B671-FA728CAC4F5E}" srcOrd="2" destOrd="0" presId="urn:microsoft.com/office/officeart/2008/layout/LinedList"/>
    <dgm:cxn modelId="{DD1F732F-2A44-458D-8357-5F7B5A7C21A6}" type="presParOf" srcId="{6A245898-F0BD-44D3-80AF-0A5D7C39EFA8}" destId="{0161B8E2-051C-42F1-8AC9-0CB96D7F7D39}" srcOrd="23" destOrd="0" presId="urn:microsoft.com/office/officeart/2008/layout/LinedList"/>
    <dgm:cxn modelId="{E4584108-E2F3-4651-A34E-8C7DDF522E73}" type="presParOf" srcId="{6A245898-F0BD-44D3-80AF-0A5D7C39EFA8}" destId="{5F09C0C1-D5AE-4598-B646-051AB183EF66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7D5289-8706-4A1B-9719-A0CDDD1E21ED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87AA2BD-40EA-4BFC-8C37-C5EE5A64F475}">
      <dgm:prSet/>
      <dgm:spPr/>
      <dgm:t>
        <a:bodyPr/>
        <a:lstStyle/>
        <a:p>
          <a:pPr>
            <a:defRPr b="1"/>
          </a:pPr>
          <a:r>
            <a:rPr lang="en-US"/>
            <a:t>Real-time distributed search and analytics engine</a:t>
          </a:r>
        </a:p>
      </dgm:t>
    </dgm:pt>
    <dgm:pt modelId="{086C2F7A-8823-46B4-A0AC-1D64B637D3E4}" type="parTrans" cxnId="{7990D3A9-EEB6-4E15-B03D-0D060128B178}">
      <dgm:prSet/>
      <dgm:spPr/>
      <dgm:t>
        <a:bodyPr/>
        <a:lstStyle/>
        <a:p>
          <a:endParaRPr lang="en-US"/>
        </a:p>
      </dgm:t>
    </dgm:pt>
    <dgm:pt modelId="{05EB2A0E-AB44-4CE3-9F16-DB666FC6CF65}" type="sibTrans" cxnId="{7990D3A9-EEB6-4E15-B03D-0D060128B178}">
      <dgm:prSet/>
      <dgm:spPr/>
      <dgm:t>
        <a:bodyPr/>
        <a:lstStyle/>
        <a:p>
          <a:endParaRPr lang="en-US"/>
        </a:p>
      </dgm:t>
    </dgm:pt>
    <dgm:pt modelId="{443788DC-7DC3-419A-B550-5A93A2732753}">
      <dgm:prSet/>
      <dgm:spPr/>
      <dgm:t>
        <a:bodyPr/>
        <a:lstStyle/>
        <a:p>
          <a:r>
            <a:rPr lang="en-US"/>
            <a:t>“Real-time” refers to the ability to search (and sometimes create) data as soon as they are produced</a:t>
          </a:r>
        </a:p>
      </dgm:t>
    </dgm:pt>
    <dgm:pt modelId="{F61AA0BB-51FC-42EF-B26C-AD922AADFA2E}" type="parTrans" cxnId="{0BCF0849-52A9-42D3-B454-847039CA711A}">
      <dgm:prSet/>
      <dgm:spPr/>
      <dgm:t>
        <a:bodyPr/>
        <a:lstStyle/>
        <a:p>
          <a:endParaRPr lang="en-US"/>
        </a:p>
      </dgm:t>
    </dgm:pt>
    <dgm:pt modelId="{FB8B693F-85F2-4CA4-8205-AC4DBB64E08E}" type="sibTrans" cxnId="{0BCF0849-52A9-42D3-B454-847039CA711A}">
      <dgm:prSet/>
      <dgm:spPr/>
      <dgm:t>
        <a:bodyPr/>
        <a:lstStyle/>
        <a:p>
          <a:endParaRPr lang="en-US"/>
        </a:p>
      </dgm:t>
    </dgm:pt>
    <dgm:pt modelId="{73BDAFA7-EE25-4E4D-9642-5DD1F7B73B2D}">
      <dgm:prSet/>
      <dgm:spPr/>
      <dgm:t>
        <a:bodyPr/>
        <a:lstStyle/>
        <a:p>
          <a:r>
            <a:rPr lang="en-US"/>
            <a:t>Distributed because its indices are divided into shards with zero or more replicas</a:t>
          </a:r>
        </a:p>
      </dgm:t>
    </dgm:pt>
    <dgm:pt modelId="{C9EC9D8D-0C12-41D9-8869-4F68C9342BD7}" type="parTrans" cxnId="{6240A7EA-C756-487C-BCC5-88D247B402E8}">
      <dgm:prSet/>
      <dgm:spPr/>
      <dgm:t>
        <a:bodyPr/>
        <a:lstStyle/>
        <a:p>
          <a:endParaRPr lang="en-US"/>
        </a:p>
      </dgm:t>
    </dgm:pt>
    <dgm:pt modelId="{9419AB0B-F118-4C30-9194-18D83AAE6953}" type="sibTrans" cxnId="{6240A7EA-C756-487C-BCC5-88D247B402E8}">
      <dgm:prSet/>
      <dgm:spPr/>
      <dgm:t>
        <a:bodyPr/>
        <a:lstStyle/>
        <a:p>
          <a:endParaRPr lang="en-US"/>
        </a:p>
      </dgm:t>
    </dgm:pt>
    <dgm:pt modelId="{7DEAE841-55C7-4112-9D1F-B74B14B81052}">
      <dgm:prSet/>
      <dgm:spPr/>
      <dgm:t>
        <a:bodyPr/>
        <a:lstStyle/>
        <a:p>
          <a:r>
            <a:rPr lang="en-US"/>
            <a:t>the analytics engine which allows the discovery, interpretation, and communication of meaningful patterns in data</a:t>
          </a:r>
        </a:p>
      </dgm:t>
    </dgm:pt>
    <dgm:pt modelId="{D5AD2F94-08B8-47FE-BC5D-87DC8B46BF87}" type="parTrans" cxnId="{2DCDA0C2-8CEC-4C24-8F4D-F1D8FE8383BA}">
      <dgm:prSet/>
      <dgm:spPr/>
      <dgm:t>
        <a:bodyPr/>
        <a:lstStyle/>
        <a:p>
          <a:endParaRPr lang="en-US"/>
        </a:p>
      </dgm:t>
    </dgm:pt>
    <dgm:pt modelId="{025FF597-275B-4E44-A71E-495C0A11993A}" type="sibTrans" cxnId="{2DCDA0C2-8CEC-4C24-8F4D-F1D8FE8383BA}">
      <dgm:prSet/>
      <dgm:spPr/>
      <dgm:t>
        <a:bodyPr/>
        <a:lstStyle/>
        <a:p>
          <a:endParaRPr lang="en-US"/>
        </a:p>
      </dgm:t>
    </dgm:pt>
    <dgm:pt modelId="{70E5E23C-DB6C-40E3-B368-842FBDA917A2}">
      <dgm:prSet/>
      <dgm:spPr/>
      <dgm:t>
        <a:bodyPr/>
        <a:lstStyle/>
        <a:p>
          <a:pPr>
            <a:defRPr b="1"/>
          </a:pPr>
          <a:r>
            <a:rPr lang="en-US"/>
            <a:t>Based on Apache Lucene: a free and open-source information retrieval software library</a:t>
          </a:r>
        </a:p>
      </dgm:t>
    </dgm:pt>
    <dgm:pt modelId="{5C4F698F-D168-4C34-BB24-C18F8619DA10}" type="parTrans" cxnId="{1676F671-A405-490E-BA6B-D80ADDFBCAEF}">
      <dgm:prSet/>
      <dgm:spPr/>
      <dgm:t>
        <a:bodyPr/>
        <a:lstStyle/>
        <a:p>
          <a:endParaRPr lang="en-US"/>
        </a:p>
      </dgm:t>
    </dgm:pt>
    <dgm:pt modelId="{E3236AA3-0C85-493E-A360-7E826EB6628E}" type="sibTrans" cxnId="{1676F671-A405-490E-BA6B-D80ADDFBCAEF}">
      <dgm:prSet/>
      <dgm:spPr/>
      <dgm:t>
        <a:bodyPr/>
        <a:lstStyle/>
        <a:p>
          <a:endParaRPr lang="en-US"/>
        </a:p>
      </dgm:t>
    </dgm:pt>
    <dgm:pt modelId="{29ECB924-1A6A-403E-B96E-3B9A051D6441}">
      <dgm:prSet/>
      <dgm:spPr/>
      <dgm:t>
        <a:bodyPr/>
        <a:lstStyle/>
        <a:p>
          <a:pPr>
            <a:defRPr b="1"/>
          </a:pPr>
          <a:r>
            <a:rPr lang="en-US"/>
            <a:t>It is developed alongside a data-collection and log-parsing engine called Logstash, and an analytics and visualization platform called Kibana</a:t>
          </a:r>
        </a:p>
      </dgm:t>
    </dgm:pt>
    <dgm:pt modelId="{C622686F-26A0-4625-9D9B-251201891E52}" type="parTrans" cxnId="{D5D622D1-237A-409B-B8DF-BAEFB28B8B3D}">
      <dgm:prSet/>
      <dgm:spPr/>
      <dgm:t>
        <a:bodyPr/>
        <a:lstStyle/>
        <a:p>
          <a:endParaRPr lang="en-US"/>
        </a:p>
      </dgm:t>
    </dgm:pt>
    <dgm:pt modelId="{F944F0AE-4341-4E9D-90FA-465263888F76}" type="sibTrans" cxnId="{D5D622D1-237A-409B-B8DF-BAEFB28B8B3D}">
      <dgm:prSet/>
      <dgm:spPr/>
      <dgm:t>
        <a:bodyPr/>
        <a:lstStyle/>
        <a:p>
          <a:endParaRPr lang="en-US"/>
        </a:p>
      </dgm:t>
    </dgm:pt>
    <dgm:pt modelId="{B9582E26-E701-49A8-9381-EFC50A57A6D2}" type="pres">
      <dgm:prSet presAssocID="{317D5289-8706-4A1B-9719-A0CDDD1E21ED}" presName="root" presStyleCnt="0">
        <dgm:presLayoutVars>
          <dgm:dir/>
          <dgm:resizeHandles val="exact"/>
        </dgm:presLayoutVars>
      </dgm:prSet>
      <dgm:spPr/>
    </dgm:pt>
    <dgm:pt modelId="{E5405123-80EE-448F-9EA1-4164EC05604F}" type="pres">
      <dgm:prSet presAssocID="{D87AA2BD-40EA-4BFC-8C37-C5EE5A64F475}" presName="compNode" presStyleCnt="0"/>
      <dgm:spPr/>
    </dgm:pt>
    <dgm:pt modelId="{36818AA8-0240-4AC7-B33C-2C2A4A396241}" type="pres">
      <dgm:prSet presAssocID="{D87AA2BD-40EA-4BFC-8C37-C5EE5A64F47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1D01E0F3-8B8C-4DCA-A45E-F3D73BD8AFEC}" type="pres">
      <dgm:prSet presAssocID="{D87AA2BD-40EA-4BFC-8C37-C5EE5A64F475}" presName="iconSpace" presStyleCnt="0"/>
      <dgm:spPr/>
    </dgm:pt>
    <dgm:pt modelId="{14419D23-87D9-4FCF-BBF1-D4C8D2F92103}" type="pres">
      <dgm:prSet presAssocID="{D87AA2BD-40EA-4BFC-8C37-C5EE5A64F475}" presName="parTx" presStyleLbl="revTx" presStyleIdx="0" presStyleCnt="6">
        <dgm:presLayoutVars>
          <dgm:chMax val="0"/>
          <dgm:chPref val="0"/>
        </dgm:presLayoutVars>
      </dgm:prSet>
      <dgm:spPr/>
    </dgm:pt>
    <dgm:pt modelId="{FC1F0EE5-E301-4DBF-B31C-6A09B0D09B1A}" type="pres">
      <dgm:prSet presAssocID="{D87AA2BD-40EA-4BFC-8C37-C5EE5A64F475}" presName="txSpace" presStyleCnt="0"/>
      <dgm:spPr/>
    </dgm:pt>
    <dgm:pt modelId="{4544C3F4-02CB-458E-98B7-1567C8B0F6B3}" type="pres">
      <dgm:prSet presAssocID="{D87AA2BD-40EA-4BFC-8C37-C5EE5A64F475}" presName="desTx" presStyleLbl="revTx" presStyleIdx="1" presStyleCnt="6">
        <dgm:presLayoutVars/>
      </dgm:prSet>
      <dgm:spPr/>
    </dgm:pt>
    <dgm:pt modelId="{C3DD08E1-710E-49C4-8988-EB3106951D57}" type="pres">
      <dgm:prSet presAssocID="{05EB2A0E-AB44-4CE3-9F16-DB666FC6CF65}" presName="sibTrans" presStyleCnt="0"/>
      <dgm:spPr/>
    </dgm:pt>
    <dgm:pt modelId="{5D44742C-DDD0-4EE4-BFA5-5E349BABB882}" type="pres">
      <dgm:prSet presAssocID="{70E5E23C-DB6C-40E3-B368-842FBDA917A2}" presName="compNode" presStyleCnt="0"/>
      <dgm:spPr/>
    </dgm:pt>
    <dgm:pt modelId="{B4BDE8E8-F5ED-4D6E-9D03-8C6587D19A4E}" type="pres">
      <dgm:prSet presAssocID="{70E5E23C-DB6C-40E3-B368-842FBDA917A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FE13B246-994D-4A80-BE7B-BEA2AB558D13}" type="pres">
      <dgm:prSet presAssocID="{70E5E23C-DB6C-40E3-B368-842FBDA917A2}" presName="iconSpace" presStyleCnt="0"/>
      <dgm:spPr/>
    </dgm:pt>
    <dgm:pt modelId="{7BE912F4-F6C1-495C-9416-359C995F9647}" type="pres">
      <dgm:prSet presAssocID="{70E5E23C-DB6C-40E3-B368-842FBDA917A2}" presName="parTx" presStyleLbl="revTx" presStyleIdx="2" presStyleCnt="6">
        <dgm:presLayoutVars>
          <dgm:chMax val="0"/>
          <dgm:chPref val="0"/>
        </dgm:presLayoutVars>
      </dgm:prSet>
      <dgm:spPr/>
    </dgm:pt>
    <dgm:pt modelId="{2E208810-DA4E-49CC-8BA5-CFA831CC6EFF}" type="pres">
      <dgm:prSet presAssocID="{70E5E23C-DB6C-40E3-B368-842FBDA917A2}" presName="txSpace" presStyleCnt="0"/>
      <dgm:spPr/>
    </dgm:pt>
    <dgm:pt modelId="{84C576A4-F33B-4536-A0E5-525A44848397}" type="pres">
      <dgm:prSet presAssocID="{70E5E23C-DB6C-40E3-B368-842FBDA917A2}" presName="desTx" presStyleLbl="revTx" presStyleIdx="3" presStyleCnt="6">
        <dgm:presLayoutVars/>
      </dgm:prSet>
      <dgm:spPr/>
    </dgm:pt>
    <dgm:pt modelId="{72BA71BA-019B-4739-9366-5691D9B340E3}" type="pres">
      <dgm:prSet presAssocID="{E3236AA3-0C85-493E-A360-7E826EB6628E}" presName="sibTrans" presStyleCnt="0"/>
      <dgm:spPr/>
    </dgm:pt>
    <dgm:pt modelId="{386483B5-D87C-454C-86EE-FB012C6EB6BF}" type="pres">
      <dgm:prSet presAssocID="{29ECB924-1A6A-403E-B96E-3B9A051D6441}" presName="compNode" presStyleCnt="0"/>
      <dgm:spPr/>
    </dgm:pt>
    <dgm:pt modelId="{C1FE059A-5866-459D-8914-AEB32EC5332B}" type="pres">
      <dgm:prSet presAssocID="{29ECB924-1A6A-403E-B96E-3B9A051D644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he"/>
        </a:ext>
      </dgm:extLst>
    </dgm:pt>
    <dgm:pt modelId="{24E44743-E0C9-460D-94EB-333DD52390F8}" type="pres">
      <dgm:prSet presAssocID="{29ECB924-1A6A-403E-B96E-3B9A051D6441}" presName="iconSpace" presStyleCnt="0"/>
      <dgm:spPr/>
    </dgm:pt>
    <dgm:pt modelId="{D2BD2A7B-D5F9-4DFE-9BD6-4C422486168F}" type="pres">
      <dgm:prSet presAssocID="{29ECB924-1A6A-403E-B96E-3B9A051D6441}" presName="parTx" presStyleLbl="revTx" presStyleIdx="4" presStyleCnt="6">
        <dgm:presLayoutVars>
          <dgm:chMax val="0"/>
          <dgm:chPref val="0"/>
        </dgm:presLayoutVars>
      </dgm:prSet>
      <dgm:spPr/>
    </dgm:pt>
    <dgm:pt modelId="{04BDAA6C-0696-472B-B11F-1FD6F4F93BB8}" type="pres">
      <dgm:prSet presAssocID="{29ECB924-1A6A-403E-B96E-3B9A051D6441}" presName="txSpace" presStyleCnt="0"/>
      <dgm:spPr/>
    </dgm:pt>
    <dgm:pt modelId="{3E606074-DE29-4C58-9E7C-ED15E46199CD}" type="pres">
      <dgm:prSet presAssocID="{29ECB924-1A6A-403E-B96E-3B9A051D6441}" presName="desTx" presStyleLbl="revTx" presStyleIdx="5" presStyleCnt="6">
        <dgm:presLayoutVars/>
      </dgm:prSet>
      <dgm:spPr/>
    </dgm:pt>
  </dgm:ptLst>
  <dgm:cxnLst>
    <dgm:cxn modelId="{08498303-8BE9-47FC-A9FC-4BD61C25D7A2}" type="presOf" srcId="{317D5289-8706-4A1B-9719-A0CDDD1E21ED}" destId="{B9582E26-E701-49A8-9381-EFC50A57A6D2}" srcOrd="0" destOrd="0" presId="urn:microsoft.com/office/officeart/2018/2/layout/IconLabelDescriptionList"/>
    <dgm:cxn modelId="{2957A725-B263-4126-93ED-4C97F1D16FFF}" type="presOf" srcId="{70E5E23C-DB6C-40E3-B368-842FBDA917A2}" destId="{7BE912F4-F6C1-495C-9416-359C995F9647}" srcOrd="0" destOrd="0" presId="urn:microsoft.com/office/officeart/2018/2/layout/IconLabelDescriptionList"/>
    <dgm:cxn modelId="{B9FC1C3C-130E-4DBA-8A41-B2CC82DC919F}" type="presOf" srcId="{D87AA2BD-40EA-4BFC-8C37-C5EE5A64F475}" destId="{14419D23-87D9-4FCF-BBF1-D4C8D2F92103}" srcOrd="0" destOrd="0" presId="urn:microsoft.com/office/officeart/2018/2/layout/IconLabelDescriptionList"/>
    <dgm:cxn modelId="{0BCF0849-52A9-42D3-B454-847039CA711A}" srcId="{D87AA2BD-40EA-4BFC-8C37-C5EE5A64F475}" destId="{443788DC-7DC3-419A-B550-5A93A2732753}" srcOrd="0" destOrd="0" parTransId="{F61AA0BB-51FC-42EF-B26C-AD922AADFA2E}" sibTransId="{FB8B693F-85F2-4CA4-8205-AC4DBB64E08E}"/>
    <dgm:cxn modelId="{1676F671-A405-490E-BA6B-D80ADDFBCAEF}" srcId="{317D5289-8706-4A1B-9719-A0CDDD1E21ED}" destId="{70E5E23C-DB6C-40E3-B368-842FBDA917A2}" srcOrd="1" destOrd="0" parTransId="{5C4F698F-D168-4C34-BB24-C18F8619DA10}" sibTransId="{E3236AA3-0C85-493E-A360-7E826EB6628E}"/>
    <dgm:cxn modelId="{D8CE408A-5AD3-4612-82C2-C95E11186F94}" type="presOf" srcId="{29ECB924-1A6A-403E-B96E-3B9A051D6441}" destId="{D2BD2A7B-D5F9-4DFE-9BD6-4C422486168F}" srcOrd="0" destOrd="0" presId="urn:microsoft.com/office/officeart/2018/2/layout/IconLabelDescriptionList"/>
    <dgm:cxn modelId="{7990D3A9-EEB6-4E15-B03D-0D060128B178}" srcId="{317D5289-8706-4A1B-9719-A0CDDD1E21ED}" destId="{D87AA2BD-40EA-4BFC-8C37-C5EE5A64F475}" srcOrd="0" destOrd="0" parTransId="{086C2F7A-8823-46B4-A0AC-1D64B637D3E4}" sibTransId="{05EB2A0E-AB44-4CE3-9F16-DB666FC6CF65}"/>
    <dgm:cxn modelId="{2DCDA0C2-8CEC-4C24-8F4D-F1D8FE8383BA}" srcId="{D87AA2BD-40EA-4BFC-8C37-C5EE5A64F475}" destId="{7DEAE841-55C7-4112-9D1F-B74B14B81052}" srcOrd="2" destOrd="0" parTransId="{D5AD2F94-08B8-47FE-BC5D-87DC8B46BF87}" sibTransId="{025FF597-275B-4E44-A71E-495C0A11993A}"/>
    <dgm:cxn modelId="{41222DC3-22A7-4EFC-9CD1-524FA56E726B}" type="presOf" srcId="{73BDAFA7-EE25-4E4D-9642-5DD1F7B73B2D}" destId="{4544C3F4-02CB-458E-98B7-1567C8B0F6B3}" srcOrd="0" destOrd="1" presId="urn:microsoft.com/office/officeart/2018/2/layout/IconLabelDescriptionList"/>
    <dgm:cxn modelId="{055862C7-27D7-4178-8FB4-903AE8410061}" type="presOf" srcId="{443788DC-7DC3-419A-B550-5A93A2732753}" destId="{4544C3F4-02CB-458E-98B7-1567C8B0F6B3}" srcOrd="0" destOrd="0" presId="urn:microsoft.com/office/officeart/2018/2/layout/IconLabelDescriptionList"/>
    <dgm:cxn modelId="{D5D622D1-237A-409B-B8DF-BAEFB28B8B3D}" srcId="{317D5289-8706-4A1B-9719-A0CDDD1E21ED}" destId="{29ECB924-1A6A-403E-B96E-3B9A051D6441}" srcOrd="2" destOrd="0" parTransId="{C622686F-26A0-4625-9D9B-251201891E52}" sibTransId="{F944F0AE-4341-4E9D-90FA-465263888F76}"/>
    <dgm:cxn modelId="{D2C276E1-C5AB-412C-8F3D-717519FC4F22}" type="presOf" srcId="{7DEAE841-55C7-4112-9D1F-B74B14B81052}" destId="{4544C3F4-02CB-458E-98B7-1567C8B0F6B3}" srcOrd="0" destOrd="2" presId="urn:microsoft.com/office/officeart/2018/2/layout/IconLabelDescriptionList"/>
    <dgm:cxn modelId="{6240A7EA-C756-487C-BCC5-88D247B402E8}" srcId="{D87AA2BD-40EA-4BFC-8C37-C5EE5A64F475}" destId="{73BDAFA7-EE25-4E4D-9642-5DD1F7B73B2D}" srcOrd="1" destOrd="0" parTransId="{C9EC9D8D-0C12-41D9-8869-4F68C9342BD7}" sibTransId="{9419AB0B-F118-4C30-9194-18D83AAE6953}"/>
    <dgm:cxn modelId="{F96F9468-55DD-438F-BFC3-FDAB76154616}" type="presParOf" srcId="{B9582E26-E701-49A8-9381-EFC50A57A6D2}" destId="{E5405123-80EE-448F-9EA1-4164EC05604F}" srcOrd="0" destOrd="0" presId="urn:microsoft.com/office/officeart/2018/2/layout/IconLabelDescriptionList"/>
    <dgm:cxn modelId="{64564FB8-5973-48FE-9007-E04010A18430}" type="presParOf" srcId="{E5405123-80EE-448F-9EA1-4164EC05604F}" destId="{36818AA8-0240-4AC7-B33C-2C2A4A396241}" srcOrd="0" destOrd="0" presId="urn:microsoft.com/office/officeart/2018/2/layout/IconLabelDescriptionList"/>
    <dgm:cxn modelId="{88A39374-A730-49F0-B48A-FE947450B986}" type="presParOf" srcId="{E5405123-80EE-448F-9EA1-4164EC05604F}" destId="{1D01E0F3-8B8C-4DCA-A45E-F3D73BD8AFEC}" srcOrd="1" destOrd="0" presId="urn:microsoft.com/office/officeart/2018/2/layout/IconLabelDescriptionList"/>
    <dgm:cxn modelId="{413E7E61-FFAB-4E99-B74A-18BBE60FE50D}" type="presParOf" srcId="{E5405123-80EE-448F-9EA1-4164EC05604F}" destId="{14419D23-87D9-4FCF-BBF1-D4C8D2F92103}" srcOrd="2" destOrd="0" presId="urn:microsoft.com/office/officeart/2018/2/layout/IconLabelDescriptionList"/>
    <dgm:cxn modelId="{6AEA82CE-2B99-4001-99CD-C109608F0E43}" type="presParOf" srcId="{E5405123-80EE-448F-9EA1-4164EC05604F}" destId="{FC1F0EE5-E301-4DBF-B31C-6A09B0D09B1A}" srcOrd="3" destOrd="0" presId="urn:microsoft.com/office/officeart/2018/2/layout/IconLabelDescriptionList"/>
    <dgm:cxn modelId="{A8D45545-4655-4F97-9B0E-A65354BE04B8}" type="presParOf" srcId="{E5405123-80EE-448F-9EA1-4164EC05604F}" destId="{4544C3F4-02CB-458E-98B7-1567C8B0F6B3}" srcOrd="4" destOrd="0" presId="urn:microsoft.com/office/officeart/2018/2/layout/IconLabelDescriptionList"/>
    <dgm:cxn modelId="{B88E7E4D-1B7A-41F9-8646-B753F0A7320D}" type="presParOf" srcId="{B9582E26-E701-49A8-9381-EFC50A57A6D2}" destId="{C3DD08E1-710E-49C4-8988-EB3106951D57}" srcOrd="1" destOrd="0" presId="urn:microsoft.com/office/officeart/2018/2/layout/IconLabelDescriptionList"/>
    <dgm:cxn modelId="{C6B8B2E5-351A-43A1-8631-F643238477A2}" type="presParOf" srcId="{B9582E26-E701-49A8-9381-EFC50A57A6D2}" destId="{5D44742C-DDD0-4EE4-BFA5-5E349BABB882}" srcOrd="2" destOrd="0" presId="urn:microsoft.com/office/officeart/2018/2/layout/IconLabelDescriptionList"/>
    <dgm:cxn modelId="{D5828FA8-CC55-4EB3-82C8-E160DD82FC92}" type="presParOf" srcId="{5D44742C-DDD0-4EE4-BFA5-5E349BABB882}" destId="{B4BDE8E8-F5ED-4D6E-9D03-8C6587D19A4E}" srcOrd="0" destOrd="0" presId="urn:microsoft.com/office/officeart/2018/2/layout/IconLabelDescriptionList"/>
    <dgm:cxn modelId="{2B53297F-9931-4C28-A4D7-D606FC8CEEDD}" type="presParOf" srcId="{5D44742C-DDD0-4EE4-BFA5-5E349BABB882}" destId="{FE13B246-994D-4A80-BE7B-BEA2AB558D13}" srcOrd="1" destOrd="0" presId="urn:microsoft.com/office/officeart/2018/2/layout/IconLabelDescriptionList"/>
    <dgm:cxn modelId="{1F225503-8ADC-46FF-B2C5-2ED2DEFD3499}" type="presParOf" srcId="{5D44742C-DDD0-4EE4-BFA5-5E349BABB882}" destId="{7BE912F4-F6C1-495C-9416-359C995F9647}" srcOrd="2" destOrd="0" presId="urn:microsoft.com/office/officeart/2018/2/layout/IconLabelDescriptionList"/>
    <dgm:cxn modelId="{0E3FE0D7-FA0C-4202-9504-486C83C2CA4C}" type="presParOf" srcId="{5D44742C-DDD0-4EE4-BFA5-5E349BABB882}" destId="{2E208810-DA4E-49CC-8BA5-CFA831CC6EFF}" srcOrd="3" destOrd="0" presId="urn:microsoft.com/office/officeart/2018/2/layout/IconLabelDescriptionList"/>
    <dgm:cxn modelId="{710B6AB2-2188-4635-97D9-AC4B551FEA8D}" type="presParOf" srcId="{5D44742C-DDD0-4EE4-BFA5-5E349BABB882}" destId="{84C576A4-F33B-4536-A0E5-525A44848397}" srcOrd="4" destOrd="0" presId="urn:microsoft.com/office/officeart/2018/2/layout/IconLabelDescriptionList"/>
    <dgm:cxn modelId="{375952CC-AC0A-4E7A-8C5A-C6EB6FCC5F1A}" type="presParOf" srcId="{B9582E26-E701-49A8-9381-EFC50A57A6D2}" destId="{72BA71BA-019B-4739-9366-5691D9B340E3}" srcOrd="3" destOrd="0" presId="urn:microsoft.com/office/officeart/2018/2/layout/IconLabelDescriptionList"/>
    <dgm:cxn modelId="{DFE5A634-76C7-4C9B-AEF7-2A09D65A6DE0}" type="presParOf" srcId="{B9582E26-E701-49A8-9381-EFC50A57A6D2}" destId="{386483B5-D87C-454C-86EE-FB012C6EB6BF}" srcOrd="4" destOrd="0" presId="urn:microsoft.com/office/officeart/2018/2/layout/IconLabelDescriptionList"/>
    <dgm:cxn modelId="{926252AE-3686-4110-BFD7-924F7EF4288F}" type="presParOf" srcId="{386483B5-D87C-454C-86EE-FB012C6EB6BF}" destId="{C1FE059A-5866-459D-8914-AEB32EC5332B}" srcOrd="0" destOrd="0" presId="urn:microsoft.com/office/officeart/2018/2/layout/IconLabelDescriptionList"/>
    <dgm:cxn modelId="{7DECFABF-7AAB-4D90-98F0-18EA96E10E1E}" type="presParOf" srcId="{386483B5-D87C-454C-86EE-FB012C6EB6BF}" destId="{24E44743-E0C9-460D-94EB-333DD52390F8}" srcOrd="1" destOrd="0" presId="urn:microsoft.com/office/officeart/2018/2/layout/IconLabelDescriptionList"/>
    <dgm:cxn modelId="{8350FB01-CC92-4560-941E-72A35575D87D}" type="presParOf" srcId="{386483B5-D87C-454C-86EE-FB012C6EB6BF}" destId="{D2BD2A7B-D5F9-4DFE-9BD6-4C422486168F}" srcOrd="2" destOrd="0" presId="urn:microsoft.com/office/officeart/2018/2/layout/IconLabelDescriptionList"/>
    <dgm:cxn modelId="{B2CF3859-F068-421D-899F-DD8AFB6BECB1}" type="presParOf" srcId="{386483B5-D87C-454C-86EE-FB012C6EB6BF}" destId="{04BDAA6C-0696-472B-B11F-1FD6F4F93BB8}" srcOrd="3" destOrd="0" presId="urn:microsoft.com/office/officeart/2018/2/layout/IconLabelDescriptionList"/>
    <dgm:cxn modelId="{9E4F884C-1071-4B6F-B187-77DD19281EB1}" type="presParOf" srcId="{386483B5-D87C-454C-86EE-FB012C6EB6BF}" destId="{3E606074-DE29-4C58-9E7C-ED15E46199CD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2DC25-A70F-44FA-9728-A94D17E36705}">
      <dsp:nvSpPr>
        <dsp:cNvPr id="0" name=""/>
        <dsp:cNvSpPr/>
      </dsp:nvSpPr>
      <dsp:spPr>
        <a:xfrm>
          <a:off x="0" y="0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909ED8-FB62-4A7B-A70B-DE61327957ED}">
      <dsp:nvSpPr>
        <dsp:cNvPr id="0" name=""/>
        <dsp:cNvSpPr/>
      </dsp:nvSpPr>
      <dsp:spPr>
        <a:xfrm>
          <a:off x="0" y="0"/>
          <a:ext cx="2011680" cy="402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400" kern="1200"/>
            <a:t>Metriche specifiche per PRISMA</a:t>
          </a:r>
          <a:endParaRPr lang="en-US" sz="3400" kern="1200"/>
        </a:p>
      </dsp:txBody>
      <dsp:txXfrm>
        <a:off x="0" y="0"/>
        <a:ext cx="2011680" cy="4023360"/>
      </dsp:txXfrm>
    </dsp:sp>
    <dsp:sp modelId="{0F12D9E7-DAF1-4078-BD3E-604E0DF6356F}">
      <dsp:nvSpPr>
        <dsp:cNvPr id="0" name=""/>
        <dsp:cNvSpPr/>
      </dsp:nvSpPr>
      <dsp:spPr>
        <a:xfrm>
          <a:off x="2162556" y="23795"/>
          <a:ext cx="7895844" cy="475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Number of successful captures done of yesterday</a:t>
          </a:r>
        </a:p>
      </dsp:txBody>
      <dsp:txXfrm>
        <a:off x="2162556" y="23795"/>
        <a:ext cx="7895844" cy="475907"/>
      </dsp:txXfrm>
    </dsp:sp>
    <dsp:sp modelId="{C079877F-9C88-4299-9896-D03C2A11CC09}">
      <dsp:nvSpPr>
        <dsp:cNvPr id="0" name=""/>
        <dsp:cNvSpPr/>
      </dsp:nvSpPr>
      <dsp:spPr>
        <a:xfrm>
          <a:off x="2011680" y="499703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141DDF-6809-4068-A449-808B57E1CDEE}">
      <dsp:nvSpPr>
        <dsp:cNvPr id="0" name=""/>
        <dsp:cNvSpPr/>
      </dsp:nvSpPr>
      <dsp:spPr>
        <a:xfrm>
          <a:off x="2162556" y="523498"/>
          <a:ext cx="7895844" cy="475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Number of expected captures of yesterday</a:t>
          </a:r>
        </a:p>
      </dsp:txBody>
      <dsp:txXfrm>
        <a:off x="2162556" y="523498"/>
        <a:ext cx="7895844" cy="475907"/>
      </dsp:txXfrm>
    </dsp:sp>
    <dsp:sp modelId="{199150DD-48F5-4DE4-A2BC-BD23B193AC55}">
      <dsp:nvSpPr>
        <dsp:cNvPr id="0" name=""/>
        <dsp:cNvSpPr/>
      </dsp:nvSpPr>
      <dsp:spPr>
        <a:xfrm>
          <a:off x="2011680" y="999406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F63475-B95B-4731-8C7E-A9AEF749FB30}">
      <dsp:nvSpPr>
        <dsp:cNvPr id="0" name=""/>
        <dsp:cNvSpPr/>
      </dsp:nvSpPr>
      <dsp:spPr>
        <a:xfrm>
          <a:off x="2162556" y="1023201"/>
          <a:ext cx="7895844" cy="475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Number of daily captures</a:t>
          </a:r>
        </a:p>
      </dsp:txBody>
      <dsp:txXfrm>
        <a:off x="2162556" y="1023201"/>
        <a:ext cx="7895844" cy="475907"/>
      </dsp:txXfrm>
    </dsp:sp>
    <dsp:sp modelId="{62E35C83-FAB2-4528-BA39-1A926359A1AF}">
      <dsp:nvSpPr>
        <dsp:cNvPr id="0" name=""/>
        <dsp:cNvSpPr/>
      </dsp:nvSpPr>
      <dsp:spPr>
        <a:xfrm>
          <a:off x="2011680" y="1499109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C8BA6E-51E7-43A3-9E76-6353FD6665FA}">
      <dsp:nvSpPr>
        <dsp:cNvPr id="0" name=""/>
        <dsp:cNvSpPr/>
      </dsp:nvSpPr>
      <dsp:spPr>
        <a:xfrm>
          <a:off x="2162556" y="1522904"/>
          <a:ext cx="7895844" cy="475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Number of monthly detections</a:t>
          </a:r>
        </a:p>
      </dsp:txBody>
      <dsp:txXfrm>
        <a:off x="2162556" y="1522904"/>
        <a:ext cx="7895844" cy="475907"/>
      </dsp:txXfrm>
    </dsp:sp>
    <dsp:sp modelId="{A3F13C62-BC19-461B-9CB8-C0D22FE520DE}">
      <dsp:nvSpPr>
        <dsp:cNvPr id="0" name=""/>
        <dsp:cNvSpPr/>
      </dsp:nvSpPr>
      <dsp:spPr>
        <a:xfrm>
          <a:off x="2011680" y="1998812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B0A26D-1545-47D8-A40F-14A720A5DCC9}">
      <dsp:nvSpPr>
        <dsp:cNvPr id="0" name=""/>
        <dsp:cNvSpPr/>
      </dsp:nvSpPr>
      <dsp:spPr>
        <a:xfrm>
          <a:off x="2162556" y="2022607"/>
          <a:ext cx="7895844" cy="475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Number of daily events</a:t>
          </a:r>
        </a:p>
      </dsp:txBody>
      <dsp:txXfrm>
        <a:off x="2162556" y="2022607"/>
        <a:ext cx="7895844" cy="475907"/>
      </dsp:txXfrm>
    </dsp:sp>
    <dsp:sp modelId="{422DE327-81EB-4E31-98DA-FEC1F9AA5128}">
      <dsp:nvSpPr>
        <dsp:cNvPr id="0" name=""/>
        <dsp:cNvSpPr/>
      </dsp:nvSpPr>
      <dsp:spPr>
        <a:xfrm>
          <a:off x="2011680" y="2498515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48E17B-4264-46E0-A09E-BE6FD8CA0790}">
      <dsp:nvSpPr>
        <dsp:cNvPr id="0" name=""/>
        <dsp:cNvSpPr/>
      </dsp:nvSpPr>
      <dsp:spPr>
        <a:xfrm>
          <a:off x="2162556" y="2522310"/>
          <a:ext cx="7895844" cy="475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Daily calibration</a:t>
          </a:r>
        </a:p>
      </dsp:txBody>
      <dsp:txXfrm>
        <a:off x="2162556" y="2522310"/>
        <a:ext cx="7895844" cy="475907"/>
      </dsp:txXfrm>
    </dsp:sp>
    <dsp:sp modelId="{C7D6A782-45F9-418E-B949-21F167E061AF}">
      <dsp:nvSpPr>
        <dsp:cNvPr id="0" name=""/>
        <dsp:cNvSpPr/>
      </dsp:nvSpPr>
      <dsp:spPr>
        <a:xfrm>
          <a:off x="2011680" y="2998218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78EE13-4C96-4748-8618-E47D92B06D4D}">
      <dsp:nvSpPr>
        <dsp:cNvPr id="0" name=""/>
        <dsp:cNvSpPr/>
      </dsp:nvSpPr>
      <dsp:spPr>
        <a:xfrm>
          <a:off x="2162556" y="3022013"/>
          <a:ext cx="7895844" cy="475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Montly</a:t>
          </a:r>
          <a:r>
            <a:rPr lang="en-US" sz="2200" kern="1200" dirty="0"/>
            <a:t> calibration</a:t>
          </a:r>
        </a:p>
      </dsp:txBody>
      <dsp:txXfrm>
        <a:off x="2162556" y="3022013"/>
        <a:ext cx="7895844" cy="475907"/>
      </dsp:txXfrm>
    </dsp:sp>
    <dsp:sp modelId="{D9473A5B-BB3D-46A4-B2D4-3D0272DA0D85}">
      <dsp:nvSpPr>
        <dsp:cNvPr id="0" name=""/>
        <dsp:cNvSpPr/>
      </dsp:nvSpPr>
      <dsp:spPr>
        <a:xfrm>
          <a:off x="2011680" y="3497921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CD3A96-FECE-48B0-A38D-F95CF0951F64}">
      <dsp:nvSpPr>
        <dsp:cNvPr id="0" name=""/>
        <dsp:cNvSpPr/>
      </dsp:nvSpPr>
      <dsp:spPr>
        <a:xfrm>
          <a:off x="2162556" y="3521716"/>
          <a:ext cx="7895844" cy="475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Processed event</a:t>
          </a:r>
        </a:p>
      </dsp:txBody>
      <dsp:txXfrm>
        <a:off x="2162556" y="3521716"/>
        <a:ext cx="7895844" cy="475907"/>
      </dsp:txXfrm>
    </dsp:sp>
    <dsp:sp modelId="{0161B8E2-051C-42F1-8AC9-0CB96D7F7D39}">
      <dsp:nvSpPr>
        <dsp:cNvPr id="0" name=""/>
        <dsp:cNvSpPr/>
      </dsp:nvSpPr>
      <dsp:spPr>
        <a:xfrm>
          <a:off x="2011680" y="3997624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18AA8-0240-4AC7-B33C-2C2A4A396241}">
      <dsp:nvSpPr>
        <dsp:cNvPr id="0" name=""/>
        <dsp:cNvSpPr/>
      </dsp:nvSpPr>
      <dsp:spPr>
        <a:xfrm>
          <a:off x="9891" y="188034"/>
          <a:ext cx="1048810" cy="10488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419D23-87D9-4FCF-BBF1-D4C8D2F92103}">
      <dsp:nvSpPr>
        <dsp:cNvPr id="0" name=""/>
        <dsp:cNvSpPr/>
      </dsp:nvSpPr>
      <dsp:spPr>
        <a:xfrm>
          <a:off x="9891" y="1383475"/>
          <a:ext cx="2996602" cy="787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Real-time distributed search and analytics engine</a:t>
          </a:r>
        </a:p>
      </dsp:txBody>
      <dsp:txXfrm>
        <a:off x="9891" y="1383475"/>
        <a:ext cx="2996602" cy="787166"/>
      </dsp:txXfrm>
    </dsp:sp>
    <dsp:sp modelId="{4544C3F4-02CB-458E-98B7-1567C8B0F6B3}">
      <dsp:nvSpPr>
        <dsp:cNvPr id="0" name=""/>
        <dsp:cNvSpPr/>
      </dsp:nvSpPr>
      <dsp:spPr>
        <a:xfrm>
          <a:off x="9891" y="2238842"/>
          <a:ext cx="2996602" cy="1359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“Real-time” refers to the ability to search (and sometimes create) data as soon as they are produced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Distributed because its indices are divided into shards with zero or more replicas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the analytics engine which allows the discovery, interpretation, and communication of meaningful patterns in data</a:t>
          </a:r>
        </a:p>
      </dsp:txBody>
      <dsp:txXfrm>
        <a:off x="9891" y="2238842"/>
        <a:ext cx="2996602" cy="1359202"/>
      </dsp:txXfrm>
    </dsp:sp>
    <dsp:sp modelId="{B4BDE8E8-F5ED-4D6E-9D03-8C6587D19A4E}">
      <dsp:nvSpPr>
        <dsp:cNvPr id="0" name=""/>
        <dsp:cNvSpPr/>
      </dsp:nvSpPr>
      <dsp:spPr>
        <a:xfrm>
          <a:off x="3530898" y="188034"/>
          <a:ext cx="1048810" cy="10488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E912F4-F6C1-495C-9416-359C995F9647}">
      <dsp:nvSpPr>
        <dsp:cNvPr id="0" name=""/>
        <dsp:cNvSpPr/>
      </dsp:nvSpPr>
      <dsp:spPr>
        <a:xfrm>
          <a:off x="3530898" y="1383475"/>
          <a:ext cx="2996602" cy="787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Based on Apache Lucene: a free and open-source information retrieval software library</a:t>
          </a:r>
        </a:p>
      </dsp:txBody>
      <dsp:txXfrm>
        <a:off x="3530898" y="1383475"/>
        <a:ext cx="2996602" cy="787166"/>
      </dsp:txXfrm>
    </dsp:sp>
    <dsp:sp modelId="{84C576A4-F33B-4536-A0E5-525A44848397}">
      <dsp:nvSpPr>
        <dsp:cNvPr id="0" name=""/>
        <dsp:cNvSpPr/>
      </dsp:nvSpPr>
      <dsp:spPr>
        <a:xfrm>
          <a:off x="3530898" y="2238842"/>
          <a:ext cx="2996602" cy="1359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FE059A-5866-459D-8914-AEB32EC5332B}">
      <dsp:nvSpPr>
        <dsp:cNvPr id="0" name=""/>
        <dsp:cNvSpPr/>
      </dsp:nvSpPr>
      <dsp:spPr>
        <a:xfrm>
          <a:off x="7051906" y="188034"/>
          <a:ext cx="1048810" cy="10488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D2A7B-D5F9-4DFE-9BD6-4C422486168F}">
      <dsp:nvSpPr>
        <dsp:cNvPr id="0" name=""/>
        <dsp:cNvSpPr/>
      </dsp:nvSpPr>
      <dsp:spPr>
        <a:xfrm>
          <a:off x="7051906" y="1383475"/>
          <a:ext cx="2996602" cy="787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It is developed alongside a data-collection and log-parsing engine called Logstash, and an analytics and visualization platform called Kibana</a:t>
          </a:r>
        </a:p>
      </dsp:txBody>
      <dsp:txXfrm>
        <a:off x="7051906" y="1383475"/>
        <a:ext cx="2996602" cy="787166"/>
      </dsp:txXfrm>
    </dsp:sp>
    <dsp:sp modelId="{3E606074-DE29-4C58-9E7C-ED15E46199CD}">
      <dsp:nvSpPr>
        <dsp:cNvPr id="0" name=""/>
        <dsp:cNvSpPr/>
      </dsp:nvSpPr>
      <dsp:spPr>
        <a:xfrm>
          <a:off x="7051906" y="2238842"/>
          <a:ext cx="2996602" cy="1359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C5F2A-4ABC-43D1-98B2-DFB6F83C8CE5}" type="datetimeFigureOut">
              <a:rPr lang="en-GB" smtClean="0"/>
              <a:t>04/11/2025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AA360-90E1-4558-9836-86BAD5E646A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513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9E39-0694-4181-A8DE-CE67EE284EE2}" type="datetime1">
              <a:rPr lang="it-IT" smtClean="0"/>
              <a:t>04/11/2025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Matteo Di Carlo, PRISMA Days 2025, Hotel Sporting, Teramo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131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8F429-4102-422C-949C-703FA2773018}" type="datetime1">
              <a:rPr lang="it-IT" smtClean="0"/>
              <a:t>04/11/2025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Matteo Di Carlo, PRISMA Days 2025, Hotel Sporting, Teramo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420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A0EAE-48F8-4ABE-A883-FF820C55D25C}" type="datetime1">
              <a:rPr lang="it-IT" smtClean="0"/>
              <a:t>04/11/2025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Matteo Di Carlo, PRISMA Days 2025, Hotel Sporting, Teramo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800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F39-1F5B-4A44-A1E7-9713643D8B64}" type="datetime1">
              <a:rPr lang="it-IT" smtClean="0"/>
              <a:t>04/11/2025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Matteo Di Carlo, PRISMA Days 2025, Hotel Sporting, Teramo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038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F162-4C68-4376-930C-7DA877F1AF62}" type="datetime1">
              <a:rPr lang="it-IT" smtClean="0"/>
              <a:t>04/11/2025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Matteo Di Carlo, PRISMA Days 2025, Hotel Sporting, Teramo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890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E2E3-B4C2-46E5-BA52-A2D36555BA72}" type="datetime1">
              <a:rPr lang="it-IT" smtClean="0"/>
              <a:t>04/11/2025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Matteo Di Carlo, PRISMA Days 2025, Hotel Sporting, Teramo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402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561F-CDDE-44A2-803E-42C5EEC7EA45}" type="datetime1">
              <a:rPr lang="it-IT" smtClean="0"/>
              <a:t>04/11/2025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Matteo Di Carlo, PRISMA Days 2025, Hotel Sporting, Teramo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421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1F07-3A1C-4226-BC46-E218906B8EB1}" type="datetime1">
              <a:rPr lang="it-IT" smtClean="0"/>
              <a:t>04/11/2025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Matteo Di Carlo, PRISMA Days 2025, Hotel Sporting, Teramo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457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AD12B-F378-46FD-BE8D-F5517ADFE269}" type="datetime1">
              <a:rPr lang="it-IT" smtClean="0"/>
              <a:t>04/11/2025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/>
              <a:t>Ing. Matteo Di Carlo, PRISMA Days 2025, Hotel Sporting, Teramo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927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5B27008-9BE7-44CB-B7F0-7B1D4E4334E6}" type="datetime1">
              <a:rPr lang="it-IT" smtClean="0"/>
              <a:t>04/11/2025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Ing. Matteo Di Carlo, PRISMA Days 2025, Hotel Sporting, Teramo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706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3072-5011-4E2D-85F9-5C903F7D8D13}" type="datetime1">
              <a:rPr lang="it-IT" smtClean="0"/>
              <a:t>04/11/2025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Matteo Di Carlo, PRISMA Days 2025, Hotel Sporting, Teramo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869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81B6EA-C4B2-4044-8F41-99E0BEDF0F45}" type="datetime1">
              <a:rPr lang="it-IT" smtClean="0"/>
              <a:t>04/11/2025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Ing. Matteo Di Carlo, PRISMA Days 2025, Hotel Sporting, Teramo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95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rismavpn.oats.inaf.it/prisma_rss/events" TargetMode="External"/><Relationship Id="rId7" Type="http://schemas.openxmlformats.org/officeDocument/2006/relationships/hyperlink" Target="http://prismavpn.oats.inaf.it/prisma_rss/captures/ITER04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rismavpn.oats.inaf.it/prisma_rss/captures/ITLO06" TargetMode="External"/><Relationship Id="rId5" Type="http://schemas.openxmlformats.org/officeDocument/2006/relationships/hyperlink" Target="http://prismavpn.oats.inaf.it/prisma_rss/event/202510/20251011T040040_UT" TargetMode="External"/><Relationship Id="rId4" Type="http://schemas.openxmlformats.org/officeDocument/2006/relationships/hyperlink" Target="http://prismavpn.oats.inaf.it/prisma_rss/event/202510/20251002T032242_UT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rometheus/node_exporter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 descr="Pannello sala server illuminato">
            <a:extLst>
              <a:ext uri="{FF2B5EF4-FFF2-40B4-BE49-F238E27FC236}">
                <a16:creationId xmlns:a16="http://schemas.microsoft.com/office/drawing/2014/main" id="{0D7A6716-BC57-9CC8-94A5-92BBD948EBE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6B6A15E-DA7B-47A6-B929-C0D95DEF0F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Status of the PRISMA infrastructure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6AD5CB4-1BE6-4A0E-9188-4F8E81180C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4995949" cy="1912090"/>
          </a:xfrm>
        </p:spPr>
        <p:txBody>
          <a:bodyPr>
            <a:no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Ing. Matteo Di Carlo</a:t>
            </a:r>
          </a:p>
          <a:p>
            <a:r>
              <a:rPr lang="it-IT">
                <a:solidFill>
                  <a:srgbClr val="FFFFFF"/>
                </a:solidFill>
              </a:rPr>
              <a:t>PRISMA DAYS</a:t>
            </a: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18" name="Straight Connector 11">
            <a:extLst>
              <a:ext uri="{FF2B5EF4-FFF2-40B4-BE49-F238E27FC236}">
                <a16:creationId xmlns:a16="http://schemas.microsoft.com/office/drawing/2014/main" id="{4071767D-5FF7-4508-B8B7-BB60FF3AB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3">
            <a:extLst>
              <a:ext uri="{FF2B5EF4-FFF2-40B4-BE49-F238E27FC236}">
                <a16:creationId xmlns:a16="http://schemas.microsoft.com/office/drawing/2014/main" id="{C4E89C94-E462-4566-A15A-32835FD68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5F4A20-71FB-4A26-92E2-89DED4926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226980-5F2A-2D54-FF57-02343774BE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4406790-4785-42E9-941C-80D6D1161EE4}" type="datetime1">
              <a:rPr lang="it-IT" smtClean="0"/>
              <a:t>04/11/2025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507767-3EBC-9353-A0FD-80502424F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 dirty="0"/>
              <a:t>Ing. Matteo Di Carlo, PRISMA Days 2025, Hotel Sporting, Teramo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E9D7D4E-EED7-C02C-F94C-A9E91A751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462DB1EC-F67F-A470-5548-16E2E43563D4}"/>
              </a:ext>
            </a:extLst>
          </p:cNvPr>
          <p:cNvSpPr txBox="1">
            <a:spLocks/>
          </p:cNvSpPr>
          <p:nvPr/>
        </p:nvSpPr>
        <p:spPr>
          <a:xfrm>
            <a:off x="6096000" y="4455620"/>
            <a:ext cx="5059679" cy="1912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dirty="0">
                <a:solidFill>
                  <a:srgbClr val="FFFFFF"/>
                </a:solidFill>
              </a:rPr>
              <a:t>Teramo Hotel Sporting</a:t>
            </a:r>
          </a:p>
          <a:p>
            <a:pPr algn="r"/>
            <a:r>
              <a:rPr lang="it-IT" dirty="0">
                <a:solidFill>
                  <a:srgbClr val="FFFFFF"/>
                </a:solidFill>
              </a:rPr>
              <a:t>Novembre 2025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551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548E7EC-75EF-9073-D933-2D57F0299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3424-98D0-4616-A3A5-70A45C29DAD8}" type="datetime1">
              <a:rPr lang="it-IT" smtClean="0"/>
              <a:t>04/11/2025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E57D183-2804-7355-26B7-EF426E6FC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Matteo Di Carlo, PRISMA Days 2025, Hotel Sporting, Teramo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B1DE252-55DE-BD01-91D9-F37842768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976E497-31DD-A527-D115-180F68184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9858"/>
            <a:ext cx="12192000" cy="565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98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67E919-8A49-4027-0F51-3D9426A8C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Processamento calibrazioni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199FB6-2215-9DEB-1F95-3F8C50EAF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3BF6CA-E5AB-EEAF-7D28-D8D24A54B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4DB0-29DB-4F6F-AF2E-F4803BFBAAEA}" type="datetime1">
              <a:rPr lang="it-IT" smtClean="0"/>
              <a:t>04/11/2025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3C0B25-CC3C-F3FC-D0B3-8564DDB95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Matteo Di Carlo, PRISMA Days 2025, Hotel Sporting, Teramo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0AB2A4-49FF-ADF1-83F7-1EDD3BE40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D2D55FB-ACA2-718D-877F-7D998DF85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00" y="0"/>
            <a:ext cx="10731800" cy="6858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6F9CB2A-0FE8-BFFA-5C94-47A549FA2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551" y="1479771"/>
            <a:ext cx="4564138" cy="2895052"/>
          </a:xfrm>
          <a:prstGeom prst="rect">
            <a:avLst/>
          </a:prstGeom>
        </p:spPr>
      </p:pic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DBCC1DBB-F75E-F9A6-9961-223632138A91}"/>
              </a:ext>
            </a:extLst>
          </p:cNvPr>
          <p:cNvSpPr/>
          <p:nvPr/>
        </p:nvSpPr>
        <p:spPr>
          <a:xfrm>
            <a:off x="8626764" y="4673601"/>
            <a:ext cx="3454400" cy="160158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/>
              <a:t>Tutti i processamenti per calibrazioni ed eventi sono basati su IDL (8.8) e il software realizzato da D. </a:t>
            </a:r>
            <a:r>
              <a:rPr lang="it-IT" dirty="0" err="1"/>
              <a:t>Barghini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325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3A4AA4-AD46-7A1A-1E44-70FB22AB8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4C4617-2A4B-42B0-809D-06E4AA01E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F9521D7-2A4E-0B27-C7D2-C74BF5E0D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0D089-3DD1-4557-8462-4F5B67E50286}" type="datetime1">
              <a:rPr lang="it-IT" smtClean="0"/>
              <a:t>04/11/2025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A6466D-7DDC-D834-23A3-8D0CD91C0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Matteo Di Carlo, PRISMA Days 2025, Hotel Sporting, Teramo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77F1E11-B202-24A2-E4BB-4976B2C8B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1F85B0A-32C8-C858-B12B-C6D6DA2E0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73" y="0"/>
            <a:ext cx="10876653" cy="6858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4927767-EA03-D207-409B-D66ECE3A6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9308"/>
            <a:ext cx="12192000" cy="6359384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75010A7A-E1AD-E8AB-1796-EAA8990D7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799" y="0"/>
            <a:ext cx="84224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2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2F0211-7463-CBBB-0DF5-79A12FE6A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Processamento eventi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DE5365-48DF-9C84-29E2-005063D45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10584D-7C01-5C48-54E9-FD65063EA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C39CE-316A-4D03-9A28-02EB0CE17024}" type="datetime1">
              <a:rPr lang="it-IT" smtClean="0"/>
              <a:t>04/11/2025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C1631F2-2E4C-8603-8434-4919C34AA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Matteo Di Carlo, PRISMA Days 2025, Hotel Sporting, Teramo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466B73D-5BB2-80B6-6FBA-96F3812EB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CC0FBBE-4B9E-29BF-3736-3FBB7602D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357" y="0"/>
            <a:ext cx="79592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55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D782F3-232A-8B6B-F4C8-65613B10C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35147D-2A7D-2E0A-3FAC-369A7B308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7E41A4-0D29-F14C-45ED-1F4AFBAC1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5CF2D-79DD-4753-822B-6CC7E2E8E02C}" type="datetime1">
              <a:rPr lang="it-IT" smtClean="0"/>
              <a:t>04/11/2025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08C0ED-8AE9-1E93-7895-58B2E71A1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Matteo Di Carlo, PRISMA Days 2025, Hotel Sporting, Teramo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F8AC6E-857C-E686-AC14-43BBD8A78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A3229C2-0CE6-CD7F-DCB2-C15A2138E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61" y="0"/>
            <a:ext cx="11305592" cy="68580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E8B38DD-5A69-FAB9-5BF5-05F0DC1B7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86603"/>
            <a:ext cx="12192000" cy="641765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C4BDD62-380D-A5BF-4F50-27E757137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131" y="0"/>
            <a:ext cx="5233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5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3BBBCF-A323-9927-45AC-0E6D86F7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Allarmi</a:t>
            </a:r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D6D2A2-169A-C3BD-16E0-2ED1850D0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D69-8CA6-47A9-BBEC-16BE87F4FE5E}" type="datetime1">
              <a:rPr lang="it-IT" smtClean="0"/>
              <a:t>04/11/2025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C597A3-EE85-ECE4-BAB2-60DC3EDDF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Matteo Di Carlo, PRISMA Days 2025, Hotel Sporting, Teramo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C6B35F-19E8-0C8E-DE24-550FF75D2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9A68F7CE-96E8-848C-D3D6-ECD209EAF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" y="0"/>
            <a:ext cx="9302598" cy="685800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E4F2896-FECE-8589-C711-03DA311C6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775" y="2946124"/>
            <a:ext cx="637222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0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it-IT" dirty="0" err="1"/>
              <a:t>Logging</a:t>
            </a:r>
            <a:r>
              <a:rPr lang="it-IT" dirty="0"/>
              <a:t> con </a:t>
            </a:r>
            <a:r>
              <a:rPr lang="it-IT" dirty="0" err="1"/>
              <a:t>Elasticsearch</a:t>
            </a: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5BD9C96-2943-39D8-63C4-205E5A0ADF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547EA50-7814-4EEF-B26C-96763DF8D660}" type="datetime1">
              <a:rPr lang="it-IT" smtClean="0"/>
              <a:t>04/11/2025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EFDBEEF-A61A-EA8C-F817-1EF831BE2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/>
              <a:t>Ing. Matteo Di Carlo, PRISMA Days 2025, Hotel Sporting, Teramo</a:t>
            </a: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2A0ED01-F7A5-74AB-32BB-30881AF6A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graphicFrame>
        <p:nvGraphicFramePr>
          <p:cNvPr id="8" name="Segnaposto contenuto 2">
            <a:extLst>
              <a:ext uri="{FF2B5EF4-FFF2-40B4-BE49-F238E27FC236}">
                <a16:creationId xmlns:a16="http://schemas.microsoft.com/office/drawing/2014/main" id="{6ED67488-B208-D2D2-EA27-5A83E060B0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5839418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9429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BEFCECE-529D-36CB-FF3E-204E1416E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AB3BC-0F0C-47F3-B9E4-F6B282435415}" type="datetime1">
              <a:rPr lang="it-IT" smtClean="0"/>
              <a:t>04/11/2025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28F9F79-3B49-45CB-5072-7FF5E5072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Matteo Di Carlo, PRISMA Days 2025, Hotel Sporting, Teramo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8C91176-F013-A7BF-4F04-4AC8080F5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15DDF8D-F02E-74F2-3BF3-66EB3C47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933"/>
            <a:ext cx="12192000" cy="584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78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it-IT" dirty="0"/>
              <a:t>Accesso ai dati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2BD65F-3513-E590-A3C8-E2697ADF80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345" r="24434" b="1"/>
          <a:stretch>
            <a:fillRect/>
          </a:stretch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endParaRPr lang="it-IT" sz="1600" dirty="0"/>
          </a:p>
          <a:p>
            <a:r>
              <a:rPr lang="it-IT" sz="1600" dirty="0"/>
              <a:t>Rss eventi: </a:t>
            </a:r>
            <a:r>
              <a:rPr lang="it-IT" sz="1600" dirty="0">
                <a:hlinkClick r:id="rId3"/>
              </a:rPr>
              <a:t>http://prismavpn.oats.inaf.it/prisma_rss/events</a:t>
            </a:r>
            <a:r>
              <a:rPr lang="it-IT" sz="1600" dirty="0"/>
              <a:t> </a:t>
            </a:r>
          </a:p>
          <a:p>
            <a:r>
              <a:rPr lang="it-IT" sz="1600" dirty="0"/>
              <a:t>Evento singolo: http://prismavpn.oats.inaf.it/</a:t>
            </a:r>
            <a:r>
              <a:rPr lang="it-IT" sz="1600" dirty="0" err="1"/>
              <a:t>prisma_rss</a:t>
            </a:r>
            <a:r>
              <a:rPr lang="it-IT" sz="1600" dirty="0"/>
              <a:t>/event/&lt;</a:t>
            </a:r>
            <a:r>
              <a:rPr lang="it-IT" sz="1600" dirty="0" err="1"/>
              <a:t>yyyymm</a:t>
            </a:r>
            <a:r>
              <a:rPr lang="it-IT" sz="1600" dirty="0"/>
              <a:t>&gt;/&lt;</a:t>
            </a:r>
            <a:r>
              <a:rPr lang="it-IT" sz="1600" dirty="0" err="1"/>
              <a:t>yyyymmddThhmmss_UT</a:t>
            </a:r>
            <a:r>
              <a:rPr lang="it-IT" sz="1600" dirty="0"/>
              <a:t>&gt;; esempi: </a:t>
            </a:r>
          </a:p>
          <a:p>
            <a:r>
              <a:rPr lang="it-IT" sz="1600" dirty="0"/>
              <a:t>- </a:t>
            </a:r>
            <a:r>
              <a:rPr lang="en-GB" sz="1600" dirty="0">
                <a:hlinkClick r:id="rId4"/>
              </a:rPr>
              <a:t>prismavpn.oats.inaf.it/</a:t>
            </a:r>
            <a:r>
              <a:rPr lang="en-GB" sz="1600" dirty="0" err="1">
                <a:hlinkClick r:id="rId4"/>
              </a:rPr>
              <a:t>prisma_rss</a:t>
            </a:r>
            <a:r>
              <a:rPr lang="en-GB" sz="1600" dirty="0">
                <a:hlinkClick r:id="rId4"/>
              </a:rPr>
              <a:t>/event/202510/20251002T032242_UT</a:t>
            </a:r>
            <a:endParaRPr lang="it-IT" sz="1600" dirty="0"/>
          </a:p>
          <a:p>
            <a:r>
              <a:rPr lang="it-IT" sz="1600" dirty="0"/>
              <a:t>- </a:t>
            </a:r>
            <a:r>
              <a:rPr lang="en-GB" sz="1600" dirty="0">
                <a:hlinkClick r:id="rId5"/>
              </a:rPr>
              <a:t>prismavpn.oats.inaf.it/</a:t>
            </a:r>
            <a:r>
              <a:rPr lang="en-GB" sz="1600" dirty="0" err="1">
                <a:hlinkClick r:id="rId5"/>
              </a:rPr>
              <a:t>prisma_rss</a:t>
            </a:r>
            <a:r>
              <a:rPr lang="en-GB" sz="1600" dirty="0">
                <a:hlinkClick r:id="rId5"/>
              </a:rPr>
              <a:t>/event/202510/20251011T040040_UT</a:t>
            </a:r>
            <a:endParaRPr lang="it-IT" sz="1600" dirty="0"/>
          </a:p>
          <a:p>
            <a:r>
              <a:rPr lang="it-IT" sz="1600" dirty="0" err="1"/>
              <a:t>Capture</a:t>
            </a:r>
            <a:r>
              <a:rPr lang="it-IT" sz="1600" dirty="0"/>
              <a:t>: http://prismavpn.oats.inaf.it/</a:t>
            </a:r>
            <a:r>
              <a:rPr lang="it-IT" sz="1600" dirty="0" err="1"/>
              <a:t>prisma_rss</a:t>
            </a:r>
            <a:r>
              <a:rPr lang="it-IT" sz="1600" dirty="0"/>
              <a:t>/</a:t>
            </a:r>
            <a:r>
              <a:rPr lang="it-IT" sz="1600" dirty="0" err="1"/>
              <a:t>captures</a:t>
            </a:r>
            <a:r>
              <a:rPr lang="it-IT" sz="1600" dirty="0"/>
              <a:t>/&lt;</a:t>
            </a:r>
            <a:r>
              <a:rPr lang="it-IT" sz="1600" dirty="0" err="1"/>
              <a:t>camera_code</a:t>
            </a:r>
            <a:r>
              <a:rPr lang="it-IT" sz="1600" dirty="0"/>
              <a:t>&gt;</a:t>
            </a:r>
          </a:p>
          <a:p>
            <a:r>
              <a:rPr lang="it-IT" sz="1600" dirty="0"/>
              <a:t>- </a:t>
            </a:r>
            <a:r>
              <a:rPr lang="it-IT" sz="1600" dirty="0">
                <a:hlinkClick r:id="rId6"/>
              </a:rPr>
              <a:t>http://prismavpn.oats.inaf.it/prisma_rss/captures/ITLO06</a:t>
            </a:r>
            <a:r>
              <a:rPr lang="it-IT" sz="1600" dirty="0"/>
              <a:t> </a:t>
            </a:r>
          </a:p>
          <a:p>
            <a:r>
              <a:rPr lang="it-IT" sz="1600" dirty="0"/>
              <a:t>- </a:t>
            </a:r>
            <a:r>
              <a:rPr lang="en-GB" sz="1600" dirty="0">
                <a:hlinkClick r:id="rId7"/>
              </a:rPr>
              <a:t>http://prismavpn.oats.inaf.it/prisma_rss/captures/ITER04</a:t>
            </a:r>
            <a:r>
              <a:rPr lang="it-IT" sz="1600" dirty="0"/>
              <a:t> 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C834DE2-7194-D23F-DEAA-84527C3925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5B72A7D-64F8-4218-B6E8-BB03DE3C4F0E}" type="datetime1">
              <a:rPr lang="it-IT" smtClean="0"/>
              <a:t>04/11/2025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C32156-5F9D-E990-9D3D-C31775F33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1601" y="6459785"/>
            <a:ext cx="3739340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it-IT">
                <a:solidFill>
                  <a:schemeClr val="tx1">
                    <a:lumMod val="75000"/>
                    <a:lumOff val="25000"/>
                  </a:schemeClr>
                </a:solidFill>
              </a:rPr>
              <a:t>Ing. Matteo Di Carlo, PRISMA Days 2025, Hotel Sporting, Teramo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8B1453-DDC9-98BF-FBD3-354632959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242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56DA6E-6C80-08BC-108C-A4582BC2F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Accesso ai dati – File browser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81753F-C428-58A6-E11D-E0C46AC93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CF8E01A-677E-E007-A9A6-DE4C5DC3B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E70C-9783-44D5-B259-A5B7F251848B}" type="datetime1">
              <a:rPr lang="it-IT" smtClean="0"/>
              <a:t>04/11/2025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8D9FBD-DFF8-11D8-33C4-AAAF93976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Matteo Di Carlo, PRISMA Days 2025, Hotel Sporting, Teramo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79483A-E950-9ECA-B67C-7CEE73E45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FF5D22E-B898-60F5-1585-720F48ED5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9792"/>
            <a:ext cx="12192000" cy="4630523"/>
          </a:xfrm>
          <a:prstGeom prst="rect">
            <a:avLst/>
          </a:prstGeom>
        </p:spPr>
      </p:pic>
      <p:sp>
        <p:nvSpPr>
          <p:cNvPr id="10" name="Esplosione: 8 punte 9">
            <a:extLst>
              <a:ext uri="{FF2B5EF4-FFF2-40B4-BE49-F238E27FC236}">
                <a16:creationId xmlns:a16="http://schemas.microsoft.com/office/drawing/2014/main" id="{279514B9-EE8D-5EC2-B7E9-7954C39157C8}"/>
              </a:ext>
            </a:extLst>
          </p:cNvPr>
          <p:cNvSpPr/>
          <p:nvPr/>
        </p:nvSpPr>
        <p:spPr>
          <a:xfrm>
            <a:off x="9411855" y="554182"/>
            <a:ext cx="1682865" cy="1176140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New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049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C47AA6C-E95D-49C8-8CB2-A15823D5C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it-IT" dirty="0"/>
              <a:t>Chi sono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776D6D-87B5-E6AB-CED4-2D426A1E0B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881" r="26861" b="-1"/>
          <a:stretch>
            <a:fillRect/>
          </a:stretch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B05006-920B-4D80-A026-5FE569ECE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r>
              <a:rPr lang="it-IT" dirty="0"/>
              <a:t>Laurea in Ingegneria informatica</a:t>
            </a:r>
          </a:p>
          <a:p>
            <a:r>
              <a:rPr lang="it-IT" dirty="0"/>
              <a:t>Esperto di monitoraggio e controllo (SKA project) e tecnologie 3D (per divulgazione)</a:t>
            </a:r>
          </a:p>
          <a:p>
            <a:r>
              <a:rPr lang="it-IT" dirty="0"/>
              <a:t>In forze all’Osservatorio Astronomico d’Abruzzo (INAF – OAAB)</a:t>
            </a:r>
          </a:p>
          <a:p>
            <a:r>
              <a:rPr lang="it-IT" dirty="0"/>
              <a:t>Parte del mio tempo è dedicato a PRISMA con l’obiettivo di gestire il monitoraggio e controllo della rete (quindi delle camere) lato server</a:t>
            </a:r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28A5B7C-5FBD-91D4-9D14-78E4829DE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235047-BDE5-4D0D-8CC4-F58AC16D7F61}" type="datetime1">
              <a:rPr lang="it-IT" smtClean="0"/>
              <a:t>04/11/2025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725DDB-0A43-B91B-8D6D-045CA64C5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/>
              <a:t>Ing. Matteo Di Carlo, PRISMA Days 2025, Hotel Sporting, Teramo</a:t>
            </a: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08534C-0C92-6662-7AE1-1205D565D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22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9C038A-40CA-2474-BFAC-68935A912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Altre</a:t>
            </a:r>
            <a:r>
              <a:rPr lang="en-GB" dirty="0"/>
              <a:t> </a:t>
            </a:r>
            <a:r>
              <a:rPr lang="en-GB" dirty="0" err="1"/>
              <a:t>considerazioni</a:t>
            </a:r>
            <a:r>
              <a:rPr lang="en-GB" dirty="0"/>
              <a:t> – </a:t>
            </a:r>
            <a:r>
              <a:rPr lang="en-GB" dirty="0" err="1"/>
              <a:t>Spazio</a:t>
            </a:r>
            <a:r>
              <a:rPr lang="en-GB" dirty="0"/>
              <a:t> disco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CC1818-B1E0-2166-0C69-41AB0DD78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Totale camere === 96 (48 funzionanti)</a:t>
            </a:r>
          </a:p>
          <a:p>
            <a:r>
              <a:rPr lang="it-IT" dirty="0"/>
              <a:t>Dimensione </a:t>
            </a:r>
            <a:r>
              <a:rPr lang="it-IT" dirty="0" err="1"/>
              <a:t>capture</a:t>
            </a:r>
            <a:r>
              <a:rPr lang="it-IT" dirty="0"/>
              <a:t> mensili circa 10 Gb per camera </a:t>
            </a:r>
          </a:p>
          <a:p>
            <a:r>
              <a:rPr lang="it-IT" dirty="0"/>
              <a:t>Dimensione </a:t>
            </a:r>
            <a:r>
              <a:rPr lang="it-IT" dirty="0" err="1"/>
              <a:t>captures</a:t>
            </a:r>
            <a:r>
              <a:rPr lang="it-IT" dirty="0"/>
              <a:t> mensili (potenziali) totali 690 GB (es. Settembre 2025 570GB)</a:t>
            </a:r>
          </a:p>
          <a:p>
            <a:r>
              <a:rPr lang="it-IT" dirty="0" err="1"/>
              <a:t>Detection</a:t>
            </a:r>
            <a:r>
              <a:rPr lang="it-IT" dirty="0"/>
              <a:t> singola camera … dipende! </a:t>
            </a:r>
          </a:p>
          <a:p>
            <a:r>
              <a:rPr lang="it-IT" dirty="0"/>
              <a:t>Eventi mensilmente fino ad un massimo di 500 GB (es. Settembre 2025  151GB)</a:t>
            </a:r>
          </a:p>
          <a:p>
            <a:endParaRPr lang="en-GB" dirty="0"/>
          </a:p>
          <a:p>
            <a:r>
              <a:rPr lang="en-GB" dirty="0" err="1"/>
              <a:t>Spazio</a:t>
            </a:r>
            <a:r>
              <a:rPr lang="en-GB" dirty="0"/>
              <a:t> disco </a:t>
            </a:r>
          </a:p>
          <a:p>
            <a:r>
              <a:rPr lang="en-GB" dirty="0" err="1"/>
              <a:t>Totale</a:t>
            </a:r>
            <a:r>
              <a:rPr lang="en-GB" dirty="0"/>
              <a:t>: 42T   </a:t>
            </a:r>
          </a:p>
          <a:p>
            <a:r>
              <a:rPr lang="en-GB" dirty="0" err="1"/>
              <a:t>Utilizzato</a:t>
            </a:r>
            <a:r>
              <a:rPr lang="en-GB" dirty="0"/>
              <a:t>: 35T  </a:t>
            </a:r>
          </a:p>
          <a:p>
            <a:r>
              <a:rPr lang="en-GB" dirty="0"/>
              <a:t>Libero: 4,7T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F35F94B-048A-3A9E-D116-51FDD7180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163EE-1B24-4FC9-BDA4-19881321D68D}" type="datetime1">
              <a:rPr lang="it-IT" smtClean="0"/>
              <a:t>04/11/2025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6B6D0F9-3D7B-586C-2D77-D310E6917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Matteo Di Carlo, PRISMA Days 2025, Hotel Sporting, Teramo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2435D1-E307-CF46-6A4B-08E1F5719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BCFA61BF-9200-8829-1B91-6D30D259E77A}"/>
              </a:ext>
            </a:extLst>
          </p:cNvPr>
          <p:cNvSpPr/>
          <p:nvPr/>
        </p:nvSpPr>
        <p:spPr>
          <a:xfrm>
            <a:off x="4303059" y="4050057"/>
            <a:ext cx="7503459" cy="19274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Archiviazione (su IA2) necessaria annualmente per le calibrazioni</a:t>
            </a:r>
          </a:p>
          <a:p>
            <a:pPr algn="ctr"/>
            <a:r>
              <a:rPr lang="it-IT" dirty="0"/>
              <a:t>Attualmente archiviate tutte le calibrazioni (con relativi risultati di analisi) dal 2016 fino a oggi (19T compressi)</a:t>
            </a:r>
          </a:p>
          <a:p>
            <a:pPr algn="ctr"/>
            <a:r>
              <a:rPr lang="it-IT" dirty="0"/>
              <a:t>Sui server PRISMA manteniamo i dati a partire da Aprile 2023</a:t>
            </a:r>
          </a:p>
        </p:txBody>
      </p:sp>
    </p:spTree>
    <p:extLst>
      <p:ext uri="{BB962C8B-B14F-4D97-AF65-F5344CB8AC3E}">
        <p14:creationId xmlns:p14="http://schemas.microsoft.com/office/powerpoint/2010/main" val="226065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A3A44E-DB17-AA8E-4D23-1F06B8C30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Incidenti ai server</a:t>
            </a:r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797C5B0-781C-D101-82CE-12D7DE6B4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EFF1-8003-4173-9748-72E51B272F03}" type="datetime1">
              <a:rPr lang="it-IT" smtClean="0"/>
              <a:t>04/11/2025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ED1D21A-03F0-0C68-CBBD-5FCC19A0C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Matteo Di Carlo, PRISMA Days 2025, Hotel Sporting, Teramo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4B7AA2-C433-B47F-17FC-0D4A04BA9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8" name="Segnaposto data 3">
            <a:extLst>
              <a:ext uri="{FF2B5EF4-FFF2-40B4-BE49-F238E27FC236}">
                <a16:creationId xmlns:a16="http://schemas.microsoft.com/office/drawing/2014/main" id="{6911145D-5EB8-0F37-56D6-D300F5FE5786}"/>
              </a:ext>
            </a:extLst>
          </p:cNvPr>
          <p:cNvSpPr txBox="1">
            <a:spLocks/>
          </p:cNvSpPr>
          <p:nvPr/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F159E4-A0E0-4A5F-9C5F-C08ABFAEF2B6}" type="datetime1">
              <a:rPr lang="it-IT" smtClean="0"/>
              <a:pPr/>
              <a:t>04/11/2025</a:t>
            </a:fld>
            <a:endParaRPr lang="en-US" dirty="0"/>
          </a:p>
        </p:txBody>
      </p:sp>
      <p:sp>
        <p:nvSpPr>
          <p:cNvPr id="49" name="Segnaposto piè di pagina 4">
            <a:extLst>
              <a:ext uri="{FF2B5EF4-FFF2-40B4-BE49-F238E27FC236}">
                <a16:creationId xmlns:a16="http://schemas.microsoft.com/office/drawing/2014/main" id="{C7838DD0-C3C4-73DE-F3A7-76C47603F8FC}"/>
              </a:ext>
            </a:extLst>
          </p:cNvPr>
          <p:cNvSpPr txBox="1">
            <a:spLocks/>
          </p:cNvSpPr>
          <p:nvPr/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Ing. Matteo Di Carlo, PRISMA Days 2024, Parco Astronomico La Torre del Sole</a:t>
            </a:r>
            <a:endParaRPr lang="en-US" dirty="0"/>
          </a:p>
        </p:txBody>
      </p:sp>
      <p:sp>
        <p:nvSpPr>
          <p:cNvPr id="50" name="Segnaposto numero diapositiva 5">
            <a:extLst>
              <a:ext uri="{FF2B5EF4-FFF2-40B4-BE49-F238E27FC236}">
                <a16:creationId xmlns:a16="http://schemas.microsoft.com/office/drawing/2014/main" id="{B878CA2C-72D6-EBE7-28E2-07F5EC53962C}"/>
              </a:ext>
            </a:extLst>
          </p:cNvPr>
          <p:cNvSpPr txBox="1">
            <a:spLocks/>
          </p:cNvSpPr>
          <p:nvPr/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cxnSp>
        <p:nvCxnSpPr>
          <p:cNvPr id="51" name="Connettore 2 50">
            <a:extLst>
              <a:ext uri="{FF2B5EF4-FFF2-40B4-BE49-F238E27FC236}">
                <a16:creationId xmlns:a16="http://schemas.microsoft.com/office/drawing/2014/main" id="{43C04EB5-E0C3-6A12-FC2A-3CD9D39D30EA}"/>
              </a:ext>
            </a:extLst>
          </p:cNvPr>
          <p:cNvCxnSpPr>
            <a:cxnSpLocks/>
          </p:cNvCxnSpPr>
          <p:nvPr/>
        </p:nvCxnSpPr>
        <p:spPr>
          <a:xfrm>
            <a:off x="2427577" y="1773059"/>
            <a:ext cx="8963" cy="44661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2" name="Immagine 51">
            <a:extLst>
              <a:ext uri="{FF2B5EF4-FFF2-40B4-BE49-F238E27FC236}">
                <a16:creationId xmlns:a16="http://schemas.microsoft.com/office/drawing/2014/main" id="{2E6D33B1-97C7-843F-1B94-B8327DF1C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381" y="1124758"/>
            <a:ext cx="6962775" cy="1971675"/>
          </a:xfrm>
          <a:prstGeom prst="rect">
            <a:avLst/>
          </a:prstGeom>
        </p:spPr>
      </p:pic>
      <p:grpSp>
        <p:nvGrpSpPr>
          <p:cNvPr id="53" name="Gruppo 52">
            <a:extLst>
              <a:ext uri="{FF2B5EF4-FFF2-40B4-BE49-F238E27FC236}">
                <a16:creationId xmlns:a16="http://schemas.microsoft.com/office/drawing/2014/main" id="{4A6CB7FB-F07E-0837-8C66-5659EA70EA55}"/>
              </a:ext>
            </a:extLst>
          </p:cNvPr>
          <p:cNvGrpSpPr/>
          <p:nvPr/>
        </p:nvGrpSpPr>
        <p:grpSpPr>
          <a:xfrm>
            <a:off x="744323" y="1803409"/>
            <a:ext cx="1739658" cy="369332"/>
            <a:chOff x="753376" y="2200223"/>
            <a:chExt cx="1739658" cy="369332"/>
          </a:xfrm>
        </p:grpSpPr>
        <p:sp>
          <p:nvSpPr>
            <p:cNvPr id="54" name="Ovale 53">
              <a:extLst>
                <a:ext uri="{FF2B5EF4-FFF2-40B4-BE49-F238E27FC236}">
                  <a16:creationId xmlns:a16="http://schemas.microsoft.com/office/drawing/2014/main" id="{13A04B8D-D646-5983-5DC0-C7668508AC0C}"/>
                </a:ext>
              </a:extLst>
            </p:cNvPr>
            <p:cNvSpPr/>
            <p:nvPr/>
          </p:nvSpPr>
          <p:spPr>
            <a:xfrm>
              <a:off x="2389517" y="2344472"/>
              <a:ext cx="103517" cy="8626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CasellaDiTesto 54">
              <a:extLst>
                <a:ext uri="{FF2B5EF4-FFF2-40B4-BE49-F238E27FC236}">
                  <a16:creationId xmlns:a16="http://schemas.microsoft.com/office/drawing/2014/main" id="{12B5FB08-6054-27FD-D592-0D11BEDB3A1E}"/>
                </a:ext>
              </a:extLst>
            </p:cNvPr>
            <p:cNvSpPr txBox="1"/>
            <p:nvPr/>
          </p:nvSpPr>
          <p:spPr>
            <a:xfrm>
              <a:off x="753376" y="2200223"/>
              <a:ext cx="16878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dirty="0"/>
                <a:t>Settembre 2023</a:t>
              </a:r>
              <a:endParaRPr lang="en-GB" dirty="0"/>
            </a:p>
          </p:txBody>
        </p:sp>
      </p:grpSp>
      <p:pic>
        <p:nvPicPr>
          <p:cNvPr id="56" name="Immagine 55">
            <a:extLst>
              <a:ext uri="{FF2B5EF4-FFF2-40B4-BE49-F238E27FC236}">
                <a16:creationId xmlns:a16="http://schemas.microsoft.com/office/drawing/2014/main" id="{47786938-657E-B334-E692-5B47B3D94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192" y="3194221"/>
            <a:ext cx="6924675" cy="1181100"/>
          </a:xfrm>
          <a:prstGeom prst="rect">
            <a:avLst/>
          </a:prstGeom>
        </p:spPr>
      </p:pic>
      <p:pic>
        <p:nvPicPr>
          <p:cNvPr id="57" name="Immagine 56">
            <a:extLst>
              <a:ext uri="{FF2B5EF4-FFF2-40B4-BE49-F238E27FC236}">
                <a16:creationId xmlns:a16="http://schemas.microsoft.com/office/drawing/2014/main" id="{033E43C5-17F8-9B57-ECAC-DCAAEAD70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3192" y="4473109"/>
            <a:ext cx="6934200" cy="1028700"/>
          </a:xfrm>
          <a:prstGeom prst="rect">
            <a:avLst/>
          </a:prstGeom>
        </p:spPr>
      </p:pic>
      <p:pic>
        <p:nvPicPr>
          <p:cNvPr id="58" name="Immagine 57">
            <a:extLst>
              <a:ext uri="{FF2B5EF4-FFF2-40B4-BE49-F238E27FC236}">
                <a16:creationId xmlns:a16="http://schemas.microsoft.com/office/drawing/2014/main" id="{9EC13EC7-9893-52B5-B846-BF2BD2676E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6427" y="1124758"/>
            <a:ext cx="7029450" cy="1162050"/>
          </a:xfrm>
          <a:prstGeom prst="rect">
            <a:avLst/>
          </a:prstGeom>
        </p:spPr>
      </p:pic>
      <p:grpSp>
        <p:nvGrpSpPr>
          <p:cNvPr id="59" name="Gruppo 58">
            <a:extLst>
              <a:ext uri="{FF2B5EF4-FFF2-40B4-BE49-F238E27FC236}">
                <a16:creationId xmlns:a16="http://schemas.microsoft.com/office/drawing/2014/main" id="{93BEDDC9-5F0D-550E-A514-8BFE62A6E2B5}"/>
              </a:ext>
            </a:extLst>
          </p:cNvPr>
          <p:cNvGrpSpPr/>
          <p:nvPr/>
        </p:nvGrpSpPr>
        <p:grpSpPr>
          <a:xfrm>
            <a:off x="983148" y="2289823"/>
            <a:ext cx="1494271" cy="369332"/>
            <a:chOff x="998763" y="2200223"/>
            <a:chExt cx="1494271" cy="369332"/>
          </a:xfrm>
        </p:grpSpPr>
        <p:sp>
          <p:nvSpPr>
            <p:cNvPr id="60" name="Ovale 59">
              <a:extLst>
                <a:ext uri="{FF2B5EF4-FFF2-40B4-BE49-F238E27FC236}">
                  <a16:creationId xmlns:a16="http://schemas.microsoft.com/office/drawing/2014/main" id="{F67F0C45-2800-7A1E-2E0D-B2DC7BDFD0C8}"/>
                </a:ext>
              </a:extLst>
            </p:cNvPr>
            <p:cNvSpPr/>
            <p:nvPr/>
          </p:nvSpPr>
          <p:spPr>
            <a:xfrm>
              <a:off x="2389517" y="2344472"/>
              <a:ext cx="103517" cy="8626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CasellaDiTesto 60">
              <a:extLst>
                <a:ext uri="{FF2B5EF4-FFF2-40B4-BE49-F238E27FC236}">
                  <a16:creationId xmlns:a16="http://schemas.microsoft.com/office/drawing/2014/main" id="{DFBA2FE5-4F26-547D-9BD0-36BE4F08CAB6}"/>
                </a:ext>
              </a:extLst>
            </p:cNvPr>
            <p:cNvSpPr txBox="1"/>
            <p:nvPr/>
          </p:nvSpPr>
          <p:spPr>
            <a:xfrm>
              <a:off x="998763" y="2200223"/>
              <a:ext cx="1442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dirty="0"/>
                <a:t>Ottobre 2023</a:t>
              </a:r>
              <a:endParaRPr lang="en-GB" dirty="0"/>
            </a:p>
          </p:txBody>
        </p:sp>
      </p:grpSp>
      <p:grpSp>
        <p:nvGrpSpPr>
          <p:cNvPr id="62" name="Gruppo 61">
            <a:extLst>
              <a:ext uri="{FF2B5EF4-FFF2-40B4-BE49-F238E27FC236}">
                <a16:creationId xmlns:a16="http://schemas.microsoft.com/office/drawing/2014/main" id="{C1BD00CA-6F1D-4629-CDBE-50914569787C}"/>
              </a:ext>
            </a:extLst>
          </p:cNvPr>
          <p:cNvGrpSpPr/>
          <p:nvPr/>
        </p:nvGrpSpPr>
        <p:grpSpPr>
          <a:xfrm>
            <a:off x="734689" y="2748544"/>
            <a:ext cx="1743378" cy="369332"/>
            <a:chOff x="749656" y="2200223"/>
            <a:chExt cx="1743378" cy="369332"/>
          </a:xfrm>
        </p:grpSpPr>
        <p:sp>
          <p:nvSpPr>
            <p:cNvPr id="63" name="Ovale 62">
              <a:extLst>
                <a:ext uri="{FF2B5EF4-FFF2-40B4-BE49-F238E27FC236}">
                  <a16:creationId xmlns:a16="http://schemas.microsoft.com/office/drawing/2014/main" id="{3025C67F-9135-37B5-902A-F99A1738FCD2}"/>
                </a:ext>
              </a:extLst>
            </p:cNvPr>
            <p:cNvSpPr/>
            <p:nvPr/>
          </p:nvSpPr>
          <p:spPr>
            <a:xfrm>
              <a:off x="2389517" y="2344472"/>
              <a:ext cx="103517" cy="8626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CasellaDiTesto 63">
              <a:extLst>
                <a:ext uri="{FF2B5EF4-FFF2-40B4-BE49-F238E27FC236}">
                  <a16:creationId xmlns:a16="http://schemas.microsoft.com/office/drawing/2014/main" id="{09671996-4693-7354-23C1-2BC9AFA3347D}"/>
                </a:ext>
              </a:extLst>
            </p:cNvPr>
            <p:cNvSpPr txBox="1"/>
            <p:nvPr/>
          </p:nvSpPr>
          <p:spPr>
            <a:xfrm>
              <a:off x="749656" y="2200223"/>
              <a:ext cx="1691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dirty="0"/>
                <a:t>Novembre 2023</a:t>
              </a:r>
              <a:endParaRPr lang="en-GB" dirty="0"/>
            </a:p>
          </p:txBody>
        </p:sp>
      </p:grpSp>
      <p:grpSp>
        <p:nvGrpSpPr>
          <p:cNvPr id="65" name="Gruppo 64">
            <a:extLst>
              <a:ext uri="{FF2B5EF4-FFF2-40B4-BE49-F238E27FC236}">
                <a16:creationId xmlns:a16="http://schemas.microsoft.com/office/drawing/2014/main" id="{B96678AF-44E8-55EF-761E-69BD1E7894E0}"/>
              </a:ext>
            </a:extLst>
          </p:cNvPr>
          <p:cNvGrpSpPr/>
          <p:nvPr/>
        </p:nvGrpSpPr>
        <p:grpSpPr>
          <a:xfrm>
            <a:off x="812525" y="3238336"/>
            <a:ext cx="1664894" cy="369332"/>
            <a:chOff x="828140" y="2200223"/>
            <a:chExt cx="1664894" cy="369332"/>
          </a:xfrm>
        </p:grpSpPr>
        <p:sp>
          <p:nvSpPr>
            <p:cNvPr id="66" name="Ovale 65">
              <a:extLst>
                <a:ext uri="{FF2B5EF4-FFF2-40B4-BE49-F238E27FC236}">
                  <a16:creationId xmlns:a16="http://schemas.microsoft.com/office/drawing/2014/main" id="{0B93AEF5-66BB-3904-0F32-A22A160D08C8}"/>
                </a:ext>
              </a:extLst>
            </p:cNvPr>
            <p:cNvSpPr/>
            <p:nvPr/>
          </p:nvSpPr>
          <p:spPr>
            <a:xfrm>
              <a:off x="2389517" y="2344472"/>
              <a:ext cx="103517" cy="8626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CasellaDiTesto 66">
              <a:extLst>
                <a:ext uri="{FF2B5EF4-FFF2-40B4-BE49-F238E27FC236}">
                  <a16:creationId xmlns:a16="http://schemas.microsoft.com/office/drawing/2014/main" id="{EE819302-E3E2-0131-A8CE-7C788D814C23}"/>
                </a:ext>
              </a:extLst>
            </p:cNvPr>
            <p:cNvSpPr txBox="1"/>
            <p:nvPr/>
          </p:nvSpPr>
          <p:spPr>
            <a:xfrm>
              <a:off x="828140" y="2200223"/>
              <a:ext cx="16131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dirty="0"/>
                <a:t>Dicembre 2023</a:t>
              </a:r>
              <a:endParaRPr lang="en-GB" dirty="0"/>
            </a:p>
          </p:txBody>
        </p:sp>
      </p:grpSp>
      <p:grpSp>
        <p:nvGrpSpPr>
          <p:cNvPr id="68" name="Gruppo 67">
            <a:extLst>
              <a:ext uri="{FF2B5EF4-FFF2-40B4-BE49-F238E27FC236}">
                <a16:creationId xmlns:a16="http://schemas.microsoft.com/office/drawing/2014/main" id="{231D0199-B835-5721-EE26-AE8895BEF53E}"/>
              </a:ext>
            </a:extLst>
          </p:cNvPr>
          <p:cNvGrpSpPr/>
          <p:nvPr/>
        </p:nvGrpSpPr>
        <p:grpSpPr>
          <a:xfrm>
            <a:off x="934189" y="3635764"/>
            <a:ext cx="1547682" cy="369332"/>
            <a:chOff x="945352" y="2200223"/>
            <a:chExt cx="1547682" cy="369332"/>
          </a:xfrm>
        </p:grpSpPr>
        <p:sp>
          <p:nvSpPr>
            <p:cNvPr id="69" name="Ovale 68">
              <a:extLst>
                <a:ext uri="{FF2B5EF4-FFF2-40B4-BE49-F238E27FC236}">
                  <a16:creationId xmlns:a16="http://schemas.microsoft.com/office/drawing/2014/main" id="{195D8DF6-6A9D-DF85-54EF-BF3436A4689C}"/>
                </a:ext>
              </a:extLst>
            </p:cNvPr>
            <p:cNvSpPr/>
            <p:nvPr/>
          </p:nvSpPr>
          <p:spPr>
            <a:xfrm>
              <a:off x="2389517" y="2344472"/>
              <a:ext cx="103517" cy="8626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CasellaDiTesto 69">
              <a:extLst>
                <a:ext uri="{FF2B5EF4-FFF2-40B4-BE49-F238E27FC236}">
                  <a16:creationId xmlns:a16="http://schemas.microsoft.com/office/drawing/2014/main" id="{8EA39628-06B6-0C67-0BD8-70F73EA9983B}"/>
                </a:ext>
              </a:extLst>
            </p:cNvPr>
            <p:cNvSpPr txBox="1"/>
            <p:nvPr/>
          </p:nvSpPr>
          <p:spPr>
            <a:xfrm>
              <a:off x="945352" y="2200223"/>
              <a:ext cx="1495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dirty="0"/>
                <a:t>Gennaio 2024</a:t>
              </a:r>
              <a:endParaRPr lang="en-GB" dirty="0"/>
            </a:p>
          </p:txBody>
        </p:sp>
      </p:grpSp>
      <p:grpSp>
        <p:nvGrpSpPr>
          <p:cNvPr id="71" name="Gruppo 70">
            <a:extLst>
              <a:ext uri="{FF2B5EF4-FFF2-40B4-BE49-F238E27FC236}">
                <a16:creationId xmlns:a16="http://schemas.microsoft.com/office/drawing/2014/main" id="{FDB5B1D7-5C1C-16E9-D7DA-91FB18D1D393}"/>
              </a:ext>
            </a:extLst>
          </p:cNvPr>
          <p:cNvGrpSpPr/>
          <p:nvPr/>
        </p:nvGrpSpPr>
        <p:grpSpPr>
          <a:xfrm>
            <a:off x="894584" y="4172011"/>
            <a:ext cx="1579614" cy="369332"/>
            <a:chOff x="913420" y="2200223"/>
            <a:chExt cx="1579614" cy="369332"/>
          </a:xfrm>
        </p:grpSpPr>
        <p:sp>
          <p:nvSpPr>
            <p:cNvPr id="72" name="Ovale 71">
              <a:extLst>
                <a:ext uri="{FF2B5EF4-FFF2-40B4-BE49-F238E27FC236}">
                  <a16:creationId xmlns:a16="http://schemas.microsoft.com/office/drawing/2014/main" id="{D669DECC-58F3-4497-5941-D424C33C2BE8}"/>
                </a:ext>
              </a:extLst>
            </p:cNvPr>
            <p:cNvSpPr/>
            <p:nvPr/>
          </p:nvSpPr>
          <p:spPr>
            <a:xfrm>
              <a:off x="2389517" y="2344472"/>
              <a:ext cx="103517" cy="8626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CasellaDiTesto 72">
              <a:extLst>
                <a:ext uri="{FF2B5EF4-FFF2-40B4-BE49-F238E27FC236}">
                  <a16:creationId xmlns:a16="http://schemas.microsoft.com/office/drawing/2014/main" id="{F2D8CE77-627F-8CD1-A61E-A3E14A4CDC3F}"/>
                </a:ext>
              </a:extLst>
            </p:cNvPr>
            <p:cNvSpPr txBox="1"/>
            <p:nvPr/>
          </p:nvSpPr>
          <p:spPr>
            <a:xfrm>
              <a:off x="913420" y="2200223"/>
              <a:ext cx="15278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dirty="0"/>
                <a:t>Febbraio 2024</a:t>
              </a:r>
              <a:endParaRPr lang="en-GB" dirty="0"/>
            </a:p>
          </p:txBody>
        </p:sp>
      </p:grpSp>
      <p:grpSp>
        <p:nvGrpSpPr>
          <p:cNvPr id="74" name="Gruppo 73">
            <a:extLst>
              <a:ext uri="{FF2B5EF4-FFF2-40B4-BE49-F238E27FC236}">
                <a16:creationId xmlns:a16="http://schemas.microsoft.com/office/drawing/2014/main" id="{79BE5C45-0787-4787-C99D-FBD6EA446F8F}"/>
              </a:ext>
            </a:extLst>
          </p:cNvPr>
          <p:cNvGrpSpPr/>
          <p:nvPr/>
        </p:nvGrpSpPr>
        <p:grpSpPr>
          <a:xfrm>
            <a:off x="1059679" y="5661873"/>
            <a:ext cx="1430664" cy="369332"/>
            <a:chOff x="1062370" y="2200223"/>
            <a:chExt cx="1430664" cy="369332"/>
          </a:xfrm>
        </p:grpSpPr>
        <p:sp>
          <p:nvSpPr>
            <p:cNvPr id="75" name="Ovale 74">
              <a:extLst>
                <a:ext uri="{FF2B5EF4-FFF2-40B4-BE49-F238E27FC236}">
                  <a16:creationId xmlns:a16="http://schemas.microsoft.com/office/drawing/2014/main" id="{52A1C537-62D1-86C0-0CAE-D2EEBD7D215D}"/>
                </a:ext>
              </a:extLst>
            </p:cNvPr>
            <p:cNvSpPr/>
            <p:nvPr/>
          </p:nvSpPr>
          <p:spPr>
            <a:xfrm>
              <a:off x="2389517" y="2344472"/>
              <a:ext cx="103517" cy="8626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CasellaDiTesto 75">
              <a:extLst>
                <a:ext uri="{FF2B5EF4-FFF2-40B4-BE49-F238E27FC236}">
                  <a16:creationId xmlns:a16="http://schemas.microsoft.com/office/drawing/2014/main" id="{342CEB0E-A5F3-D9D6-88A9-40F3043CE4E2}"/>
                </a:ext>
              </a:extLst>
            </p:cNvPr>
            <p:cNvSpPr txBox="1"/>
            <p:nvPr/>
          </p:nvSpPr>
          <p:spPr>
            <a:xfrm>
              <a:off x="1062370" y="2200223"/>
              <a:ext cx="13789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dirty="0"/>
                <a:t>Giugno 2024</a:t>
              </a:r>
              <a:endParaRPr lang="en-GB" dirty="0"/>
            </a:p>
          </p:txBody>
        </p:sp>
      </p:grpSp>
      <p:pic>
        <p:nvPicPr>
          <p:cNvPr id="77" name="Immagine 76">
            <a:extLst>
              <a:ext uri="{FF2B5EF4-FFF2-40B4-BE49-F238E27FC236}">
                <a16:creationId xmlns:a16="http://schemas.microsoft.com/office/drawing/2014/main" id="{91FBBF2F-2A2B-884D-FFC9-20F9CA9CB2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7377" y="4408112"/>
            <a:ext cx="7048500" cy="1895475"/>
          </a:xfrm>
          <a:prstGeom prst="rect">
            <a:avLst/>
          </a:prstGeom>
        </p:spPr>
      </p:pic>
      <p:pic>
        <p:nvPicPr>
          <p:cNvPr id="78" name="Immagine 77">
            <a:extLst>
              <a:ext uri="{FF2B5EF4-FFF2-40B4-BE49-F238E27FC236}">
                <a16:creationId xmlns:a16="http://schemas.microsoft.com/office/drawing/2014/main" id="{B46C1941-274F-EE0D-1156-EAC738D6EA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3025" y="2155709"/>
            <a:ext cx="7038975" cy="1333500"/>
          </a:xfrm>
          <a:prstGeom prst="rect">
            <a:avLst/>
          </a:prstGeom>
        </p:spPr>
      </p:pic>
      <p:pic>
        <p:nvPicPr>
          <p:cNvPr id="79" name="Immagine 78">
            <a:extLst>
              <a:ext uri="{FF2B5EF4-FFF2-40B4-BE49-F238E27FC236}">
                <a16:creationId xmlns:a16="http://schemas.microsoft.com/office/drawing/2014/main" id="{83A14ABD-7A86-8AE5-E0B3-94897A23D3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5822" y="3358110"/>
            <a:ext cx="6962775" cy="1181100"/>
          </a:xfrm>
          <a:prstGeom prst="rect">
            <a:avLst/>
          </a:prstGeom>
        </p:spPr>
      </p:pic>
      <p:sp>
        <p:nvSpPr>
          <p:cNvPr id="80" name="Segno di moltiplicazione 79">
            <a:extLst>
              <a:ext uri="{FF2B5EF4-FFF2-40B4-BE49-F238E27FC236}">
                <a16:creationId xmlns:a16="http://schemas.microsoft.com/office/drawing/2014/main" id="{A53F313D-F4EA-24C8-8DF5-5CCD9DAB5B1C}"/>
              </a:ext>
            </a:extLst>
          </p:cNvPr>
          <p:cNvSpPr/>
          <p:nvPr/>
        </p:nvSpPr>
        <p:spPr>
          <a:xfrm>
            <a:off x="1311215" y="4942936"/>
            <a:ext cx="793630" cy="64605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446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73525-E6C3-DE08-2B79-D11561B61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A30F7E-8FF5-A423-BE36-C738CDF87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Attività 2024-2025</a:t>
            </a:r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05FA2E0-7544-D4B4-1AE3-C40305A71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5588-ABAB-439E-8428-A903CBA3F2AC}" type="datetime1">
              <a:rPr lang="it-IT" smtClean="0"/>
              <a:t>04/11/2025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3D002C-B9F7-AA45-5B09-FF4F7CC63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Matteo Di Carlo, PRISMA Days 2025, Hotel Sporting, Teramo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D1EEF81-DE82-9493-786C-09D0C5F8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8" name="Segnaposto data 3">
            <a:extLst>
              <a:ext uri="{FF2B5EF4-FFF2-40B4-BE49-F238E27FC236}">
                <a16:creationId xmlns:a16="http://schemas.microsoft.com/office/drawing/2014/main" id="{71B3BA42-7188-05AA-5709-4CFA788DEECC}"/>
              </a:ext>
            </a:extLst>
          </p:cNvPr>
          <p:cNvSpPr txBox="1">
            <a:spLocks/>
          </p:cNvSpPr>
          <p:nvPr/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F159E4-A0E0-4A5F-9C5F-C08ABFAEF2B6}" type="datetime1">
              <a:rPr lang="it-IT" smtClean="0"/>
              <a:pPr/>
              <a:t>04/11/2025</a:t>
            </a:fld>
            <a:endParaRPr lang="en-US" dirty="0"/>
          </a:p>
        </p:txBody>
      </p:sp>
      <p:sp>
        <p:nvSpPr>
          <p:cNvPr id="49" name="Segnaposto piè di pagina 4">
            <a:extLst>
              <a:ext uri="{FF2B5EF4-FFF2-40B4-BE49-F238E27FC236}">
                <a16:creationId xmlns:a16="http://schemas.microsoft.com/office/drawing/2014/main" id="{79DD8CD4-38A9-EBA0-C168-64E690B0B317}"/>
              </a:ext>
            </a:extLst>
          </p:cNvPr>
          <p:cNvSpPr txBox="1">
            <a:spLocks/>
          </p:cNvSpPr>
          <p:nvPr/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Ing. Matteo Di Carlo, PRISMA Days 2024, Parco Astronomico La Torre del Sole</a:t>
            </a:r>
            <a:endParaRPr lang="en-US" dirty="0"/>
          </a:p>
        </p:txBody>
      </p:sp>
      <p:sp>
        <p:nvSpPr>
          <p:cNvPr id="50" name="Segnaposto numero diapositiva 5">
            <a:extLst>
              <a:ext uri="{FF2B5EF4-FFF2-40B4-BE49-F238E27FC236}">
                <a16:creationId xmlns:a16="http://schemas.microsoft.com/office/drawing/2014/main" id="{B1202303-493A-2037-FD57-02194198D177}"/>
              </a:ext>
            </a:extLst>
          </p:cNvPr>
          <p:cNvSpPr txBox="1">
            <a:spLocks/>
          </p:cNvSpPr>
          <p:nvPr/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463568CB-E1F1-8D96-C525-BBDC419947D0}"/>
              </a:ext>
            </a:extLst>
          </p:cNvPr>
          <p:cNvCxnSpPr>
            <a:cxnSpLocks/>
          </p:cNvCxnSpPr>
          <p:nvPr/>
        </p:nvCxnSpPr>
        <p:spPr>
          <a:xfrm>
            <a:off x="2427577" y="1773059"/>
            <a:ext cx="8963" cy="44661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CB38829F-D547-49B6-80CC-0A5F359BF9FC}"/>
              </a:ext>
            </a:extLst>
          </p:cNvPr>
          <p:cNvGrpSpPr/>
          <p:nvPr/>
        </p:nvGrpSpPr>
        <p:grpSpPr>
          <a:xfrm>
            <a:off x="638952" y="1874963"/>
            <a:ext cx="7116859" cy="369332"/>
            <a:chOff x="629716" y="1874963"/>
            <a:chExt cx="7116859" cy="369332"/>
          </a:xfrm>
        </p:grpSpPr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B0DC4347-DF5F-9C2F-74A2-30CD0C08B5F8}"/>
                </a:ext>
              </a:extLst>
            </p:cNvPr>
            <p:cNvSpPr txBox="1"/>
            <p:nvPr/>
          </p:nvSpPr>
          <p:spPr>
            <a:xfrm>
              <a:off x="629716" y="1874963"/>
              <a:ext cx="1691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dirty="0"/>
                <a:t>Novembre 2024</a:t>
              </a:r>
              <a:endParaRPr lang="en-GB" dirty="0"/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CF67F454-A6F0-ED65-39D1-6CB96AE00416}"/>
                </a:ext>
              </a:extLst>
            </p:cNvPr>
            <p:cNvSpPr txBox="1"/>
            <p:nvPr/>
          </p:nvSpPr>
          <p:spPr>
            <a:xfrm>
              <a:off x="2542783" y="1874963"/>
              <a:ext cx="5203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Aggiornamento software IDL </a:t>
              </a:r>
              <a:endParaRPr lang="en-GB" dirty="0"/>
            </a:p>
          </p:txBody>
        </p:sp>
        <p:sp>
          <p:nvSpPr>
            <p:cNvPr id="10" name="Ovale 9">
              <a:extLst>
                <a:ext uri="{FF2B5EF4-FFF2-40B4-BE49-F238E27FC236}">
                  <a16:creationId xmlns:a16="http://schemas.microsoft.com/office/drawing/2014/main" id="{210F6B21-6A4B-8276-BADE-C565D22B795F}"/>
                </a:ext>
              </a:extLst>
            </p:cNvPr>
            <p:cNvSpPr/>
            <p:nvPr/>
          </p:nvSpPr>
          <p:spPr>
            <a:xfrm>
              <a:off x="2375818" y="2016497"/>
              <a:ext cx="103517" cy="8626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B70075A7-F694-A938-8D67-82DA8853128C}"/>
              </a:ext>
            </a:extLst>
          </p:cNvPr>
          <p:cNvGrpSpPr/>
          <p:nvPr/>
        </p:nvGrpSpPr>
        <p:grpSpPr>
          <a:xfrm>
            <a:off x="1033488" y="3581388"/>
            <a:ext cx="9371278" cy="646331"/>
            <a:chOff x="1019631" y="1874963"/>
            <a:chExt cx="9371278" cy="646331"/>
          </a:xfrm>
        </p:grpSpPr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A9DA266E-31AF-224E-AA41-70D2629C2754}"/>
                </a:ext>
              </a:extLst>
            </p:cNvPr>
            <p:cNvSpPr txBox="1"/>
            <p:nvPr/>
          </p:nvSpPr>
          <p:spPr>
            <a:xfrm>
              <a:off x="1019631" y="1874963"/>
              <a:ext cx="13017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dirty="0"/>
                <a:t>Marzo 2025</a:t>
              </a:r>
              <a:endParaRPr lang="en-GB" dirty="0"/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F4FA70F2-2C4F-64D6-3DAB-BC8513524BB3}"/>
                </a:ext>
              </a:extLst>
            </p:cNvPr>
            <p:cNvSpPr txBox="1"/>
            <p:nvPr/>
          </p:nvSpPr>
          <p:spPr>
            <a:xfrm>
              <a:off x="2542783" y="1874963"/>
              <a:ext cx="78481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Calibrazioni effettuate e ripristino funzionalità giornaliera</a:t>
              </a:r>
            </a:p>
            <a:p>
              <a:r>
                <a:rPr lang="it-IT" dirty="0"/>
                <a:t>2023-2024</a:t>
              </a:r>
              <a:endParaRPr lang="en-GB" dirty="0"/>
            </a:p>
          </p:txBody>
        </p:sp>
        <p:sp>
          <p:nvSpPr>
            <p:cNvPr id="16" name="Ovale 15">
              <a:extLst>
                <a:ext uri="{FF2B5EF4-FFF2-40B4-BE49-F238E27FC236}">
                  <a16:creationId xmlns:a16="http://schemas.microsoft.com/office/drawing/2014/main" id="{8C69F827-2862-7F3E-E95A-9495EDE26F93}"/>
                </a:ext>
              </a:extLst>
            </p:cNvPr>
            <p:cNvSpPr/>
            <p:nvPr/>
          </p:nvSpPr>
          <p:spPr>
            <a:xfrm>
              <a:off x="2375818" y="2016497"/>
              <a:ext cx="103517" cy="8626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71CE8767-4CEA-5ADC-2561-6B1093A16895}"/>
              </a:ext>
            </a:extLst>
          </p:cNvPr>
          <p:cNvGrpSpPr/>
          <p:nvPr/>
        </p:nvGrpSpPr>
        <p:grpSpPr>
          <a:xfrm>
            <a:off x="722057" y="2462244"/>
            <a:ext cx="9682709" cy="369332"/>
            <a:chOff x="708200" y="1874963"/>
            <a:chExt cx="9682709" cy="369332"/>
          </a:xfrm>
        </p:grpSpPr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C913DE2C-A6C3-24ED-2C6A-7F54334A2F79}"/>
                </a:ext>
              </a:extLst>
            </p:cNvPr>
            <p:cNvSpPr txBox="1"/>
            <p:nvPr/>
          </p:nvSpPr>
          <p:spPr>
            <a:xfrm>
              <a:off x="708200" y="1874963"/>
              <a:ext cx="16131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dirty="0"/>
                <a:t>Dicembre 2024</a:t>
              </a:r>
              <a:endParaRPr lang="en-GB" dirty="0"/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AFB3AE66-F3A0-BD44-6EED-0093229EEF7D}"/>
                </a:ext>
              </a:extLst>
            </p:cNvPr>
            <p:cNvSpPr txBox="1"/>
            <p:nvPr/>
          </p:nvSpPr>
          <p:spPr>
            <a:xfrm>
              <a:off x="2542783" y="1874963"/>
              <a:ext cx="78481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Processamento calibrazioni con nuovo software</a:t>
              </a:r>
              <a:endParaRPr lang="en-GB" dirty="0"/>
            </a:p>
          </p:txBody>
        </p:sp>
        <p:sp>
          <p:nvSpPr>
            <p:cNvPr id="20" name="Ovale 19">
              <a:extLst>
                <a:ext uri="{FF2B5EF4-FFF2-40B4-BE49-F238E27FC236}">
                  <a16:creationId xmlns:a16="http://schemas.microsoft.com/office/drawing/2014/main" id="{A9367225-C640-0BDB-A2E8-8BDBF0DE1220}"/>
                </a:ext>
              </a:extLst>
            </p:cNvPr>
            <p:cNvSpPr/>
            <p:nvPr/>
          </p:nvSpPr>
          <p:spPr>
            <a:xfrm>
              <a:off x="2375818" y="2016497"/>
              <a:ext cx="103517" cy="8626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FEE5DD97-DA47-989C-007C-BE5DC42A6746}"/>
              </a:ext>
            </a:extLst>
          </p:cNvPr>
          <p:cNvGrpSpPr/>
          <p:nvPr/>
        </p:nvGrpSpPr>
        <p:grpSpPr>
          <a:xfrm>
            <a:off x="786369" y="3049525"/>
            <a:ext cx="9618397" cy="369332"/>
            <a:chOff x="772512" y="1874963"/>
            <a:chExt cx="9618397" cy="369332"/>
          </a:xfrm>
        </p:grpSpPr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FB466411-B161-5E1D-EF27-40DB66B71019}"/>
                </a:ext>
              </a:extLst>
            </p:cNvPr>
            <p:cNvSpPr txBox="1"/>
            <p:nvPr/>
          </p:nvSpPr>
          <p:spPr>
            <a:xfrm>
              <a:off x="772512" y="1874963"/>
              <a:ext cx="15488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dirty="0"/>
                <a:t>Gennaio 2025</a:t>
              </a:r>
              <a:endParaRPr lang="en-GB" dirty="0"/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765775FA-616A-8EB5-D5D5-4D7042553570}"/>
                </a:ext>
              </a:extLst>
            </p:cNvPr>
            <p:cNvSpPr txBox="1"/>
            <p:nvPr/>
          </p:nvSpPr>
          <p:spPr>
            <a:xfrm>
              <a:off x="2542783" y="1874963"/>
              <a:ext cx="78481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Archiviazioni dei risultati intermedi (2019- 2021)</a:t>
              </a:r>
              <a:endParaRPr lang="en-GB" dirty="0"/>
            </a:p>
          </p:txBody>
        </p:sp>
        <p:sp>
          <p:nvSpPr>
            <p:cNvPr id="24" name="Ovale 23">
              <a:extLst>
                <a:ext uri="{FF2B5EF4-FFF2-40B4-BE49-F238E27FC236}">
                  <a16:creationId xmlns:a16="http://schemas.microsoft.com/office/drawing/2014/main" id="{B2306370-B969-55FB-4C25-5ED4E6B93744}"/>
                </a:ext>
              </a:extLst>
            </p:cNvPr>
            <p:cNvSpPr/>
            <p:nvPr/>
          </p:nvSpPr>
          <p:spPr>
            <a:xfrm>
              <a:off x="2375818" y="2016497"/>
              <a:ext cx="103517" cy="8626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319A2FD2-0312-894A-2152-9070CB0EB61F}"/>
              </a:ext>
            </a:extLst>
          </p:cNvPr>
          <p:cNvGrpSpPr/>
          <p:nvPr/>
        </p:nvGrpSpPr>
        <p:grpSpPr>
          <a:xfrm>
            <a:off x="956287" y="4288660"/>
            <a:ext cx="9448479" cy="646331"/>
            <a:chOff x="942430" y="1874963"/>
            <a:chExt cx="9448479" cy="646331"/>
          </a:xfrm>
        </p:grpSpPr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DB10A7EE-A595-E841-8D37-D2998EEFBEB5}"/>
                </a:ext>
              </a:extLst>
            </p:cNvPr>
            <p:cNvSpPr txBox="1"/>
            <p:nvPr/>
          </p:nvSpPr>
          <p:spPr>
            <a:xfrm>
              <a:off x="942430" y="1874963"/>
              <a:ext cx="13789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dirty="0"/>
                <a:t>Giugno 2025</a:t>
              </a:r>
              <a:endParaRPr lang="en-GB" dirty="0"/>
            </a:p>
          </p:txBody>
        </p:sp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62F7A65F-2BC4-E46C-431F-7B475AE65F25}"/>
                </a:ext>
              </a:extLst>
            </p:cNvPr>
            <p:cNvSpPr txBox="1"/>
            <p:nvPr/>
          </p:nvSpPr>
          <p:spPr>
            <a:xfrm>
              <a:off x="2542783" y="1874963"/>
              <a:ext cx="78481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Tutti i servizi in funzione</a:t>
              </a:r>
            </a:p>
            <a:p>
              <a:r>
                <a:rPr lang="it-IT" dirty="0"/>
                <a:t>Aggiornamenti software</a:t>
              </a:r>
              <a:endParaRPr lang="en-GB" dirty="0"/>
            </a:p>
          </p:txBody>
        </p:sp>
        <p:sp>
          <p:nvSpPr>
            <p:cNvPr id="28" name="Ovale 27">
              <a:extLst>
                <a:ext uri="{FF2B5EF4-FFF2-40B4-BE49-F238E27FC236}">
                  <a16:creationId xmlns:a16="http://schemas.microsoft.com/office/drawing/2014/main" id="{64C20004-BA52-AA95-0731-0F0ACC1B80F0}"/>
                </a:ext>
              </a:extLst>
            </p:cNvPr>
            <p:cNvSpPr/>
            <p:nvPr/>
          </p:nvSpPr>
          <p:spPr>
            <a:xfrm>
              <a:off x="2375818" y="2016497"/>
              <a:ext cx="103517" cy="8626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6E52FB5E-E5CC-5E41-C2E1-86A192397951}"/>
              </a:ext>
            </a:extLst>
          </p:cNvPr>
          <p:cNvGrpSpPr/>
          <p:nvPr/>
        </p:nvGrpSpPr>
        <p:grpSpPr>
          <a:xfrm>
            <a:off x="839269" y="5120641"/>
            <a:ext cx="9565497" cy="646331"/>
            <a:chOff x="825412" y="1874963"/>
            <a:chExt cx="9565497" cy="646331"/>
          </a:xfrm>
        </p:grpSpPr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F2FE25EB-8F00-E177-9E85-D3F8FE5C2F19}"/>
                </a:ext>
              </a:extLst>
            </p:cNvPr>
            <p:cNvSpPr txBox="1"/>
            <p:nvPr/>
          </p:nvSpPr>
          <p:spPr>
            <a:xfrm>
              <a:off x="825412" y="1874963"/>
              <a:ext cx="1495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dirty="0"/>
                <a:t>Gennaio 2026</a:t>
              </a:r>
              <a:endParaRPr lang="en-GB" dirty="0"/>
            </a:p>
          </p:txBody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1995B81B-FEBA-6932-85CF-0E4507841A94}"/>
                </a:ext>
              </a:extLst>
            </p:cNvPr>
            <p:cNvSpPr txBox="1"/>
            <p:nvPr/>
          </p:nvSpPr>
          <p:spPr>
            <a:xfrm>
              <a:off x="2542783" y="1874963"/>
              <a:ext cx="78481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Archiviazione dati 2025 su IA2</a:t>
              </a:r>
            </a:p>
            <a:p>
              <a:r>
                <a:rPr lang="it-IT" dirty="0"/>
                <a:t>Cancellazione dati 2023</a:t>
              </a:r>
              <a:endParaRPr lang="en-GB" dirty="0"/>
            </a:p>
          </p:txBody>
        </p:sp>
        <p:sp>
          <p:nvSpPr>
            <p:cNvPr id="32" name="Ovale 31">
              <a:extLst>
                <a:ext uri="{FF2B5EF4-FFF2-40B4-BE49-F238E27FC236}">
                  <a16:creationId xmlns:a16="http://schemas.microsoft.com/office/drawing/2014/main" id="{B53153BD-DCDE-4C7B-224C-CE8B3464909D}"/>
                </a:ext>
              </a:extLst>
            </p:cNvPr>
            <p:cNvSpPr/>
            <p:nvPr/>
          </p:nvSpPr>
          <p:spPr>
            <a:xfrm>
              <a:off x="2375818" y="2016497"/>
              <a:ext cx="103517" cy="8626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3" name="Rettangolo 32">
            <a:extLst>
              <a:ext uri="{FF2B5EF4-FFF2-40B4-BE49-F238E27FC236}">
                <a16:creationId xmlns:a16="http://schemas.microsoft.com/office/drawing/2014/main" id="{136F63AD-8933-47F3-06A0-ABFF55EE95C6}"/>
              </a:ext>
            </a:extLst>
          </p:cNvPr>
          <p:cNvSpPr/>
          <p:nvPr/>
        </p:nvSpPr>
        <p:spPr>
          <a:xfrm>
            <a:off x="8266545" y="4060682"/>
            <a:ext cx="3546763" cy="159024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err="1"/>
              <a:t>Grafana</a:t>
            </a:r>
            <a:r>
              <a:rPr lang="it-IT" dirty="0"/>
              <a:t> </a:t>
            </a:r>
            <a:r>
              <a:rPr lang="it-IT" dirty="0" err="1"/>
              <a:t>version</a:t>
            </a:r>
            <a:r>
              <a:rPr lang="it-IT" dirty="0"/>
              <a:t> 11.5.0</a:t>
            </a:r>
          </a:p>
          <a:p>
            <a:r>
              <a:rPr lang="en-GB" dirty="0"/>
              <a:t>ELK 9.0.2</a:t>
            </a:r>
          </a:p>
          <a:p>
            <a:r>
              <a:rPr lang="en-GB" dirty="0"/>
              <a:t>Prometheus v2.54.1</a:t>
            </a:r>
          </a:p>
          <a:p>
            <a:r>
              <a:rPr lang="en-GB" dirty="0"/>
              <a:t>Alert Manager v0.27.0</a:t>
            </a:r>
          </a:p>
          <a:p>
            <a:r>
              <a:rPr lang="en-GB" dirty="0" err="1"/>
              <a:t>Cadvisor</a:t>
            </a:r>
            <a:r>
              <a:rPr lang="en-GB" dirty="0"/>
              <a:t> v0.50.0</a:t>
            </a:r>
          </a:p>
        </p:txBody>
      </p:sp>
    </p:spTree>
    <p:extLst>
      <p:ext uri="{BB962C8B-B14F-4D97-AF65-F5344CB8AC3E}">
        <p14:creationId xmlns:p14="http://schemas.microsoft.com/office/powerpoint/2010/main" val="266041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CPU - RAM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DB218793-C2C8-1014-1499-6E853E23C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61863-5E0E-4635-A5A4-41C68D32AA1B}" type="datetime1">
              <a:rPr lang="it-IT" smtClean="0"/>
              <a:t>04/11/2025</a:t>
            </a:fld>
            <a:endParaRPr lang="en-US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CB879605-AFB3-0092-606E-FEE2DE20A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Matteo Di Carlo, PRISMA Days 2025, Hotel Sporting, Teramo</a:t>
            </a:r>
            <a:endParaRPr lang="en-US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B8BB095E-499F-31BD-A7BD-51087899C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4D879A4-040C-EBBC-B016-EFE2F0036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" y="1550648"/>
            <a:ext cx="12192000" cy="136233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AACDE03-C047-308E-0130-FE4EF312D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" y="2912979"/>
            <a:ext cx="12192000" cy="348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93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C5DFBD-5922-3858-382D-F70E349D9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RAM - Containers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986B86-A05E-00B9-3F25-07F2D4B93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F16D3D-DB2C-E2EC-6240-EBDF0A14D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75A7-F5CA-4DDC-B445-B1CB0718A507}" type="datetime1">
              <a:rPr lang="it-IT" smtClean="0"/>
              <a:t>04/11/2025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8F8796E-F522-F3E4-24C9-89A1F21CA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Matteo Di Carlo, PRISMA Days 2025, Hotel Sporting, Teramo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D9771C-63CE-77D0-2C15-EBD51D5A2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15619BB-42C4-80A3-3A27-7C71006AE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361" y="-33090"/>
            <a:ext cx="5120968" cy="6858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E6AE34F-9ACE-E252-C0F7-F609E4755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58" y="-28028"/>
            <a:ext cx="5120968" cy="685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75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7403A9-6053-B39E-4BD5-158C7207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Network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9CA8FA-6B46-87C0-FD11-B4AC3D545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B9A9F7-8ACB-0A94-94FE-CB733B718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DD5A-3229-4468-9410-EC2657F056F7}" type="datetime1">
              <a:rPr lang="it-IT" smtClean="0"/>
              <a:t>04/11/2025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513243F-534A-233F-055D-9C3F8112A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Matteo Di Carlo, PRISMA Days 2025, Hotel Sporting, Teramo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D5CAFD-D759-1FE0-126E-FEEAF276C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5C2B8C1-8613-2D3A-9FCD-77C83497D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31" y="1606895"/>
            <a:ext cx="11377937" cy="485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32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BE9812-D6D3-A2C0-F2A9-DE9ABF0B9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Disco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FC1501-6EBB-DF1E-7501-1BEDC66F7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876BA53-DEAE-85B5-18F7-49C1BB747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149C-1562-4B7F-B908-9479466AF30A}" type="datetime1">
              <a:rPr lang="it-IT" smtClean="0"/>
              <a:t>04/11/2025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5D8223-4FB1-6C5F-5D75-3AB1396C4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Matteo Di Carlo, PRISMA Days 2025, Hotel Sporting, Teramo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DE49DE-BC9C-054B-37E7-80FEB59D8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FF908E8-CC36-B0F6-3EB0-5F8ACBBDF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1536"/>
            <a:ext cx="12192000" cy="517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83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A242DF-3DED-B446-8745-BBDC69B1D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Process</a:t>
            </a:r>
            <a:r>
              <a:rPr lang="it-IT" dirty="0"/>
              <a:t> </a:t>
            </a:r>
            <a:r>
              <a:rPr lang="it-IT" dirty="0" err="1"/>
              <a:t>calibration</a:t>
            </a:r>
            <a:r>
              <a:rPr lang="it-IT" dirty="0"/>
              <a:t> container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CBC872-523C-E9FC-EF43-BBBC2D962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E1CBD71-1EA4-F28D-98D4-A7739EEF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949F-A32A-4040-A703-FA92463D049A}" type="datetime1">
              <a:rPr lang="it-IT" smtClean="0"/>
              <a:t>04/11/2025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1588068-96CE-A0C5-8006-5542FA81A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Matteo Di Carlo, PRISMA Days 2025, Hotel Sporting, Teramo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8DEFDD-56ED-EDCA-1120-39C13F88A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C461220-6FA4-23B1-C916-6E70B2A44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4558"/>
            <a:ext cx="12192000" cy="446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02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B30FFF-2207-4FF9-AD56-42765F166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Conclusioni e sviluppi futuri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3100D3-5E28-4F33-BA44-A59B93084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9651402" cy="4023360"/>
          </a:xfrm>
        </p:spPr>
        <p:txBody>
          <a:bodyPr>
            <a:normAutofit/>
          </a:bodyPr>
          <a:lstStyle/>
          <a:p>
            <a:r>
              <a:rPr lang="it-IT" sz="2800" dirty="0"/>
              <a:t>Tutti i servizi sono attivi e aggiornati</a:t>
            </a:r>
          </a:p>
          <a:p>
            <a:pPr marL="628650" indent="-355600">
              <a:buFont typeface="Arial" panose="020B0604020202020204" pitchFamily="34" charset="0"/>
              <a:buChar char="•"/>
            </a:pPr>
            <a:r>
              <a:rPr lang="it-IT" sz="2800" dirty="0"/>
              <a:t>(VPN, DNS)</a:t>
            </a:r>
          </a:p>
          <a:p>
            <a:pPr marL="628650" indent="-355600">
              <a:buFont typeface="Arial" panose="020B0604020202020204" pitchFamily="34" charset="0"/>
              <a:buChar char="•"/>
            </a:pPr>
            <a:r>
              <a:rPr lang="it-IT" sz="2800" dirty="0"/>
              <a:t>Sincronizzazione</a:t>
            </a:r>
          </a:p>
          <a:p>
            <a:pPr marL="628650" indent="-355600">
              <a:buFont typeface="Arial" panose="020B0604020202020204" pitchFamily="34" charset="0"/>
              <a:buChar char="•"/>
            </a:pPr>
            <a:r>
              <a:rPr lang="it-IT" sz="2800" dirty="0"/>
              <a:t>Monitoraggio</a:t>
            </a:r>
          </a:p>
          <a:p>
            <a:pPr marL="628650" indent="-355600">
              <a:buFont typeface="Arial" panose="020B0604020202020204" pitchFamily="34" charset="0"/>
              <a:buChar char="•"/>
            </a:pPr>
            <a:r>
              <a:rPr lang="it-IT" sz="2800" dirty="0" err="1"/>
              <a:t>Logging</a:t>
            </a:r>
            <a:endParaRPr lang="it-IT" sz="2800" dirty="0"/>
          </a:p>
          <a:p>
            <a:pPr marL="628650" indent="-355600">
              <a:buFont typeface="Arial" panose="020B0604020202020204" pitchFamily="34" charset="0"/>
              <a:buChar char="•"/>
            </a:pPr>
            <a:r>
              <a:rPr lang="it-IT" sz="2800" dirty="0"/>
              <a:t>Calibrazioni giornaliere e processamento eventi</a:t>
            </a:r>
          </a:p>
          <a:p>
            <a:pPr marL="628650" indent="-355600">
              <a:buFont typeface="Arial" panose="020B0604020202020204" pitchFamily="34" charset="0"/>
              <a:buChar char="•"/>
            </a:pPr>
            <a:r>
              <a:rPr lang="it-IT" sz="2800" dirty="0"/>
              <a:t>Salvataggio dati su storage IA2 INAF TRIESTE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0F8D5A9-50AE-478B-20B7-19256D035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13A5-3601-4BE6-8D64-EB81A7A0A7A3}" type="datetime1">
              <a:rPr lang="it-IT" smtClean="0"/>
              <a:t>04/11/2025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1D58FAD-7742-E031-DE23-7C79EEE98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Matteo Di Carlo, PRISMA Days 2025, Hotel Sporting, Teramo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48A4EF-E29A-24F1-F63C-805234045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377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BED71-0D4C-25CB-12B5-6623E2E3B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0A0515-198F-9D70-1C31-805AE80DC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Conclusioni e sviluppi futuri</a:t>
            </a:r>
            <a:endParaRPr lang="en-GB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B268A527-23CA-ACDE-7AEF-0B3AA3D0D104}"/>
              </a:ext>
            </a:extLst>
          </p:cNvPr>
          <p:cNvSpPr txBox="1">
            <a:spLocks/>
          </p:cNvSpPr>
          <p:nvPr/>
        </p:nvSpPr>
        <p:spPr>
          <a:xfrm>
            <a:off x="1097281" y="1845734"/>
            <a:ext cx="9564782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indent="-355600">
              <a:buFont typeface="Arial" panose="020B0604020202020204" pitchFamily="34" charset="0"/>
              <a:buChar char="•"/>
            </a:pPr>
            <a:r>
              <a:rPr lang="it-IT" sz="2800" dirty="0"/>
              <a:t>Ottimizzazione sincronizzazione</a:t>
            </a:r>
            <a:endParaRPr lang="it-IT" sz="2600" dirty="0"/>
          </a:p>
          <a:p>
            <a:pPr marL="628650" indent="-355600">
              <a:buFont typeface="Arial" panose="020B0604020202020204" pitchFamily="34" charset="0"/>
              <a:buChar char="•"/>
            </a:pPr>
            <a:r>
              <a:rPr lang="it-IT" sz="2800" dirty="0"/>
              <a:t>Calibrazione e Analisi eventi «on demand»</a:t>
            </a:r>
          </a:p>
          <a:p>
            <a:pPr marL="628650" indent="-355600">
              <a:buFont typeface="Arial" panose="020B0604020202020204" pitchFamily="34" charset="0"/>
              <a:buChar char="•"/>
            </a:pPr>
            <a:r>
              <a:rPr lang="it-IT" sz="2800" dirty="0"/>
              <a:t>Accesso ai dati</a:t>
            </a:r>
          </a:p>
          <a:p>
            <a:pPr marL="921258" lvl="1" indent="-355600">
              <a:buFont typeface="Arial" panose="020B0604020202020204" pitchFamily="34" charset="0"/>
              <a:buChar char="•"/>
            </a:pPr>
            <a:r>
              <a:rPr lang="it-IT" sz="2600" dirty="0"/>
              <a:t>Archivio pubblico</a:t>
            </a:r>
          </a:p>
          <a:p>
            <a:pPr marL="921258" lvl="1" indent="-355600">
              <a:buFont typeface="Arial" panose="020B0604020202020204" pitchFamily="34" charset="0"/>
              <a:buChar char="•"/>
            </a:pPr>
            <a:r>
              <a:rPr lang="it-IT" sz="2600" dirty="0"/>
              <a:t>Pagina eventi</a:t>
            </a:r>
          </a:p>
          <a:p>
            <a:pPr marL="921258" lvl="1" indent="-355600">
              <a:buFont typeface="Arial" panose="020B0604020202020204" pitchFamily="34" charset="0"/>
              <a:buChar char="•"/>
            </a:pPr>
            <a:r>
              <a:rPr lang="it-IT" sz="2600" dirty="0"/>
              <a:t>…</a:t>
            </a:r>
          </a:p>
          <a:p>
            <a:pPr marL="628650" indent="-35560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628650" indent="-355600">
              <a:buFont typeface="Arial" panose="020B0604020202020204" pitchFamily="34" charset="0"/>
              <a:buChar char="•"/>
            </a:pPr>
            <a:endParaRPr lang="it-IT" sz="2800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E80EDCB-E895-C137-AB5B-8667C1478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4F0F-102B-4C55-A46C-325BBADF23DC}" type="datetime1">
              <a:rPr lang="it-IT" smtClean="0"/>
              <a:t>04/11/2025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F929E0A-7322-A8E4-E6F3-746874DB6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Matteo Di Carlo, PRISMA Days 2025, Hotel Sporting, Teramo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1ACBA2A-0BDA-91BB-63FF-C8537188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574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804831-1CF6-7D29-14A6-778DA13D5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Server PRISMA @ Trieste</a:t>
            </a:r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8744510-275C-B3C0-FDED-7E91F2008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D5E2C-B01E-4094-9D66-A73BA67EA4F7}" type="datetime1">
              <a:rPr lang="it-IT" smtClean="0"/>
              <a:t>04/11/2025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6F89C6-43E9-0458-598F-37D44A22D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Matteo Di Carlo, PRISMA Days 2025, Hotel Sporting, Teramo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25C2BB-48E2-CAF8-F1DA-E26F8BDB2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ubo 6">
            <a:extLst>
              <a:ext uri="{FF2B5EF4-FFF2-40B4-BE49-F238E27FC236}">
                <a16:creationId xmlns:a16="http://schemas.microsoft.com/office/drawing/2014/main" id="{4DA8025D-DEDB-F3FE-C90A-902B998F47FB}"/>
              </a:ext>
            </a:extLst>
          </p:cNvPr>
          <p:cNvSpPr/>
          <p:nvPr/>
        </p:nvSpPr>
        <p:spPr>
          <a:xfrm>
            <a:off x="595223" y="1737361"/>
            <a:ext cx="3829553" cy="2138588"/>
          </a:xfrm>
          <a:prstGeom prst="cub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«VPN»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64Gb</a:t>
            </a:r>
            <a:endParaRPr lang="en-GB" dirty="0"/>
          </a:p>
          <a:p>
            <a:pPr algn="ctr"/>
            <a:r>
              <a:rPr lang="en-GB" dirty="0"/>
              <a:t>2 </a:t>
            </a:r>
            <a:r>
              <a:rPr lang="it-IT" dirty="0"/>
              <a:t>AMD EPYC 7281 16-Core Processor</a:t>
            </a:r>
          </a:p>
        </p:txBody>
      </p:sp>
      <p:sp>
        <p:nvSpPr>
          <p:cNvPr id="8" name="Cubo 7">
            <a:extLst>
              <a:ext uri="{FF2B5EF4-FFF2-40B4-BE49-F238E27FC236}">
                <a16:creationId xmlns:a16="http://schemas.microsoft.com/office/drawing/2014/main" id="{DE2B2917-93B9-F506-9F5B-CCD22A90559E}"/>
              </a:ext>
            </a:extLst>
          </p:cNvPr>
          <p:cNvSpPr/>
          <p:nvPr/>
        </p:nvSpPr>
        <p:spPr>
          <a:xfrm>
            <a:off x="6199518" y="1737361"/>
            <a:ext cx="4609380" cy="2120054"/>
          </a:xfrm>
          <a:prstGeom prst="cub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«WORKER»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128GB</a:t>
            </a:r>
          </a:p>
          <a:p>
            <a:pPr algn="ctr"/>
            <a:r>
              <a:rPr lang="it-IT" dirty="0"/>
              <a:t>2 </a:t>
            </a:r>
            <a:r>
              <a:rPr lang="pt-BR" dirty="0"/>
              <a:t>Intel(R) Xeon(R) Gold 6238R CPU @ 2.20GHz</a:t>
            </a:r>
            <a:endParaRPr lang="en-GB" dirty="0"/>
          </a:p>
        </p:txBody>
      </p:sp>
      <p:sp>
        <p:nvSpPr>
          <p:cNvPr id="9" name="Cilindro 8">
            <a:extLst>
              <a:ext uri="{FF2B5EF4-FFF2-40B4-BE49-F238E27FC236}">
                <a16:creationId xmlns:a16="http://schemas.microsoft.com/office/drawing/2014/main" id="{1F839315-884F-A034-8100-953428833081}"/>
              </a:ext>
            </a:extLst>
          </p:cNvPr>
          <p:cNvSpPr/>
          <p:nvPr/>
        </p:nvSpPr>
        <p:spPr>
          <a:xfrm>
            <a:off x="4396597" y="4121483"/>
            <a:ext cx="1699403" cy="2000691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PRISMA  STORAGE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42TB</a:t>
            </a:r>
            <a:endParaRPr lang="en-GB" dirty="0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C82C4007-B58A-96D2-FE9A-B6C70C091F92}"/>
              </a:ext>
            </a:extLst>
          </p:cNvPr>
          <p:cNvCxnSpPr>
            <a:cxnSpLocks/>
            <a:stCxn id="8" idx="3"/>
            <a:endCxn id="9" idx="4"/>
          </p:cNvCxnSpPr>
          <p:nvPr/>
        </p:nvCxnSpPr>
        <p:spPr>
          <a:xfrm flipH="1">
            <a:off x="6096000" y="3857415"/>
            <a:ext cx="2143201" cy="1264414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16A6BC95-D28E-87A5-90F9-8EDB8521A948}"/>
              </a:ext>
            </a:extLst>
          </p:cNvPr>
          <p:cNvCxnSpPr>
            <a:cxnSpLocks/>
            <a:stCxn id="7" idx="5"/>
          </p:cNvCxnSpPr>
          <p:nvPr/>
        </p:nvCxnSpPr>
        <p:spPr>
          <a:xfrm>
            <a:off x="4424776" y="2539332"/>
            <a:ext cx="1764000" cy="744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ilindro 9">
            <a:extLst>
              <a:ext uri="{FF2B5EF4-FFF2-40B4-BE49-F238E27FC236}">
                <a16:creationId xmlns:a16="http://schemas.microsoft.com/office/drawing/2014/main" id="{2CDF4421-87EB-D677-0925-650050F0454B}"/>
              </a:ext>
            </a:extLst>
          </p:cNvPr>
          <p:cNvSpPr/>
          <p:nvPr/>
        </p:nvSpPr>
        <p:spPr>
          <a:xfrm>
            <a:off x="9975203" y="4118033"/>
            <a:ext cx="1699403" cy="2000691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IA2 STORAGE</a:t>
            </a:r>
          </a:p>
          <a:p>
            <a:pPr algn="ctr"/>
            <a:endParaRPr lang="it-IT" dirty="0"/>
          </a:p>
          <a:p>
            <a:pPr algn="ctr"/>
            <a:r>
              <a:rPr lang="it-IT" strike="sngStrike" dirty="0"/>
              <a:t>55TB</a:t>
            </a:r>
          </a:p>
          <a:p>
            <a:pPr algn="ctr"/>
            <a:r>
              <a:rPr lang="it-IT" dirty="0"/>
              <a:t>105TB</a:t>
            </a:r>
          </a:p>
          <a:p>
            <a:pPr algn="ctr"/>
            <a:endParaRPr lang="en-GB" dirty="0"/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7BDD3731-CCAC-4DF0-124E-45184BCE049C}"/>
              </a:ext>
            </a:extLst>
          </p:cNvPr>
          <p:cNvCxnSpPr>
            <a:cxnSpLocks/>
            <a:stCxn id="8" idx="3"/>
            <a:endCxn id="10" idx="2"/>
          </p:cNvCxnSpPr>
          <p:nvPr/>
        </p:nvCxnSpPr>
        <p:spPr>
          <a:xfrm>
            <a:off x="8239201" y="3857415"/>
            <a:ext cx="1736002" cy="1260964"/>
          </a:xfrm>
          <a:prstGeom prst="line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1211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808583A-70A1-4DC5-AE9D-8E6DCA06D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it-IT"/>
              <a:t>Ansible</a:t>
            </a:r>
            <a:endParaRPr lang="en-GB" dirty="0"/>
          </a:p>
        </p:txBody>
      </p:sp>
      <p:pic>
        <p:nvPicPr>
          <p:cNvPr id="21" name="Picture 8">
            <a:extLst>
              <a:ext uri="{FF2B5EF4-FFF2-40B4-BE49-F238E27FC236}">
                <a16:creationId xmlns:a16="http://schemas.microsoft.com/office/drawing/2014/main" id="{91736207-EAAC-6819-8EDA-018E26E76B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681" r="40968" b="2"/>
          <a:stretch>
            <a:fillRect/>
          </a:stretch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CAF91E-4B27-45BD-94F3-F72C1D8DC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r>
              <a:rPr lang="it-IT"/>
              <a:t>Software libero che consente di automatizzare le procedure di configurazione e gestione sui sistemi unix-like e Windows</a:t>
            </a:r>
          </a:p>
          <a:p>
            <a:r>
              <a:rPr lang="it-IT"/>
              <a:t>Due tipi di server: nodi e macchine controllori</a:t>
            </a:r>
          </a:p>
          <a:p>
            <a:r>
              <a:rPr lang="it-IT"/>
              <a:t>La macchina controllore è quella che orchestra il tutto eseguendo determinati comandi sui nodi connettendovisi attraverso una chiave di accesso SSH.</a:t>
            </a:r>
          </a:p>
          <a:p>
            <a:r>
              <a:rPr lang="it-IT"/>
              <a:t>I Playbook sono dei "libri" dai quali Ansible "legge" le istruzioni da eseguire sui nodi destinatari.</a:t>
            </a:r>
          </a:p>
          <a:p>
            <a:r>
              <a:rPr lang="it-IT"/>
              <a:t>I Playbook possono anche definire dei ruoli, che eseguiranno altri Playbook per completare la configurazione.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6D8A857-84A4-6CD9-9DFF-9A05E75267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247020E-E581-4D6E-9898-E57CAA3783A2}" type="datetime1">
              <a:rPr lang="it-IT" smtClean="0"/>
              <a:t>04/11/2025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4D22D47-3EBD-1EAD-8924-7989F8DED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/>
              <a:t>Ing. Matteo Di Carlo, PRISMA Days 2025, Hotel Sporting, Teramo</a:t>
            </a:r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935C7C2-F9C5-E6AD-A2E0-17096AC18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096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3CBE02-56FB-300A-7CA3-6E0961B75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Processamenti totali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EC4BC7-6547-D6C1-BA08-F2208EF74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Calibrazioni processate:</a:t>
            </a:r>
          </a:p>
          <a:p>
            <a:pPr lvl="1"/>
            <a:r>
              <a:rPr lang="pl-PL" dirty="0"/>
              <a:t>2024</a:t>
            </a:r>
            <a:r>
              <a:rPr lang="it-IT" dirty="0"/>
              <a:t> (da Ottobre)</a:t>
            </a:r>
            <a:r>
              <a:rPr lang="pl-PL" dirty="0"/>
              <a:t>: 134682</a:t>
            </a:r>
          </a:p>
          <a:p>
            <a:pPr lvl="1"/>
            <a:r>
              <a:rPr lang="pl-PL" dirty="0"/>
              <a:t>2025: 767074</a:t>
            </a:r>
            <a:endParaRPr lang="en-GB" dirty="0"/>
          </a:p>
          <a:p>
            <a:r>
              <a:rPr lang="it-IT" dirty="0"/>
              <a:t>Eventi processati:</a:t>
            </a:r>
          </a:p>
          <a:p>
            <a:pPr lvl="1"/>
            <a:r>
              <a:rPr lang="pl-PL" dirty="0"/>
              <a:t>2024: </a:t>
            </a:r>
            <a:r>
              <a:rPr lang="it-IT" dirty="0"/>
              <a:t>(da Ottobre) </a:t>
            </a:r>
            <a:r>
              <a:rPr lang="pl-PL" dirty="0"/>
              <a:t>6670 </a:t>
            </a:r>
            <a:endParaRPr lang="it-IT" dirty="0"/>
          </a:p>
          <a:p>
            <a:pPr lvl="1"/>
            <a:r>
              <a:rPr lang="pl-PL" dirty="0"/>
              <a:t>2025: 132526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B3BC00-7579-ADF8-BD66-AC50CC4AC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6584-8340-4366-8CFF-45C8FF49EFA7}" type="datetime1">
              <a:rPr lang="it-IT" smtClean="0"/>
              <a:t>04/11/2025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B33B2B-C45C-F8FD-FAD8-BD88AF794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Matteo Di Carlo, PRISMA Days 2025, Hotel Sporting, Teramo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324DF0-C428-AE27-5487-6C729A79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843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804831-1CF6-7D29-14A6-778DA13D5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Servizi PRISMA @ Trieste</a:t>
            </a:r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8744510-275C-B3C0-FDED-7E91F2008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1EEF-0087-4181-8AFF-AE7F4EFB19B9}" type="datetime1">
              <a:rPr lang="it-IT" smtClean="0"/>
              <a:t>04/11/2025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6F89C6-43E9-0458-598F-37D44A22D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Matteo Di Carlo, PRISMA Days 2025, Hotel Sporting, Teramo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25C2BB-48E2-CAF8-F1DA-E26F8BDB2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Cubo 6">
            <a:extLst>
              <a:ext uri="{FF2B5EF4-FFF2-40B4-BE49-F238E27FC236}">
                <a16:creationId xmlns:a16="http://schemas.microsoft.com/office/drawing/2014/main" id="{4DA8025D-DEDB-F3FE-C90A-902B998F47FB}"/>
              </a:ext>
            </a:extLst>
          </p:cNvPr>
          <p:cNvSpPr/>
          <p:nvPr/>
        </p:nvSpPr>
        <p:spPr>
          <a:xfrm>
            <a:off x="416487" y="1959984"/>
            <a:ext cx="2396009" cy="1641055"/>
          </a:xfrm>
          <a:prstGeom prst="cub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VPN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Reverse Proxy</a:t>
            </a:r>
            <a:endParaRPr lang="en-GB" dirty="0"/>
          </a:p>
        </p:txBody>
      </p:sp>
      <p:sp>
        <p:nvSpPr>
          <p:cNvPr id="8" name="Cubo 7">
            <a:extLst>
              <a:ext uri="{FF2B5EF4-FFF2-40B4-BE49-F238E27FC236}">
                <a16:creationId xmlns:a16="http://schemas.microsoft.com/office/drawing/2014/main" id="{DE2B2917-93B9-F506-9F5B-CCD22A90559E}"/>
              </a:ext>
            </a:extLst>
          </p:cNvPr>
          <p:cNvSpPr/>
          <p:nvPr/>
        </p:nvSpPr>
        <p:spPr>
          <a:xfrm>
            <a:off x="4868836" y="1748050"/>
            <a:ext cx="3898092" cy="3383280"/>
          </a:xfrm>
          <a:prstGeom prst="cub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355600">
              <a:buFont typeface="Arial" panose="020B0604020202020204" pitchFamily="34" charset="0"/>
              <a:buChar char="•"/>
            </a:pPr>
            <a:r>
              <a:rPr lang="it-IT" sz="1800" dirty="0"/>
              <a:t>Sincronizzazione</a:t>
            </a:r>
          </a:p>
          <a:p>
            <a:pPr marL="628650" indent="-355600">
              <a:buFont typeface="Arial" panose="020B0604020202020204" pitchFamily="34" charset="0"/>
              <a:buChar char="•"/>
            </a:pPr>
            <a:r>
              <a:rPr lang="it-IT" sz="1800" dirty="0"/>
              <a:t>Monitoraggio </a:t>
            </a:r>
          </a:p>
          <a:p>
            <a:pPr marL="628650" indent="-355600">
              <a:buFont typeface="Arial" panose="020B0604020202020204" pitchFamily="34" charset="0"/>
              <a:buChar char="•"/>
            </a:pPr>
            <a:r>
              <a:rPr lang="it-IT" sz="1800" dirty="0" err="1"/>
              <a:t>Logging</a:t>
            </a:r>
            <a:endParaRPr lang="it-IT" sz="1800" dirty="0"/>
          </a:p>
          <a:p>
            <a:pPr marL="628650" indent="-355600">
              <a:buFont typeface="Arial" panose="020B0604020202020204" pitchFamily="34" charset="0"/>
              <a:buChar char="•"/>
            </a:pPr>
            <a:r>
              <a:rPr lang="it-IT" sz="1800" dirty="0"/>
              <a:t>Calibrazione</a:t>
            </a:r>
          </a:p>
          <a:p>
            <a:pPr marL="628650" indent="-355600">
              <a:buFont typeface="Arial" panose="020B0604020202020204" pitchFamily="34" charset="0"/>
              <a:buChar char="•"/>
            </a:pPr>
            <a:r>
              <a:rPr lang="it-IT" sz="1800" dirty="0"/>
              <a:t>Analisi eventi</a:t>
            </a:r>
          </a:p>
          <a:p>
            <a:pPr marL="628650" indent="-355600">
              <a:buFont typeface="Arial" panose="020B0604020202020204" pitchFamily="34" charset="0"/>
              <a:buChar char="•"/>
            </a:pPr>
            <a:r>
              <a:rPr lang="it-IT" sz="1800" dirty="0"/>
              <a:t>Accesso ai dati</a:t>
            </a:r>
          </a:p>
          <a:p>
            <a:pPr marL="628650" indent="-355600">
              <a:buFont typeface="Arial" panose="020B0604020202020204" pitchFamily="34" charset="0"/>
              <a:buChar char="•"/>
            </a:pPr>
            <a:r>
              <a:rPr lang="it-IT" sz="1800" dirty="0"/>
              <a:t>Archiviazione</a:t>
            </a:r>
          </a:p>
          <a:p>
            <a:pPr marL="628650" indent="-355600">
              <a:buFont typeface="Arial" panose="020B0604020202020204" pitchFamily="34" charset="0"/>
              <a:buChar char="•"/>
            </a:pPr>
            <a:r>
              <a:rPr lang="it-IT" dirty="0" err="1"/>
              <a:t>FileBrowser</a:t>
            </a:r>
            <a:endParaRPr lang="it-IT" sz="1800" dirty="0"/>
          </a:p>
          <a:p>
            <a:pPr algn="ctr"/>
            <a:endParaRPr lang="en-GB" dirty="0"/>
          </a:p>
        </p:txBody>
      </p:sp>
      <p:sp>
        <p:nvSpPr>
          <p:cNvPr id="9" name="Cilindro 8">
            <a:extLst>
              <a:ext uri="{FF2B5EF4-FFF2-40B4-BE49-F238E27FC236}">
                <a16:creationId xmlns:a16="http://schemas.microsoft.com/office/drawing/2014/main" id="{1F839315-884F-A034-8100-953428833081}"/>
              </a:ext>
            </a:extLst>
          </p:cNvPr>
          <p:cNvSpPr/>
          <p:nvPr/>
        </p:nvSpPr>
        <p:spPr>
          <a:xfrm>
            <a:off x="2319732" y="4246873"/>
            <a:ext cx="1699403" cy="2000691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STORAGE</a:t>
            </a:r>
            <a:endParaRPr lang="en-GB" dirty="0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C82C4007-B58A-96D2-FE9A-B6C70C091F92}"/>
              </a:ext>
            </a:extLst>
          </p:cNvPr>
          <p:cNvCxnSpPr>
            <a:cxnSpLocks/>
            <a:stCxn id="8" idx="2"/>
            <a:endCxn id="9" idx="4"/>
          </p:cNvCxnSpPr>
          <p:nvPr/>
        </p:nvCxnSpPr>
        <p:spPr>
          <a:xfrm flipH="1">
            <a:off x="4019135" y="3862600"/>
            <a:ext cx="849701" cy="1384619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16A6BC95-D28E-87A5-90F9-8EDB8521A948}"/>
              </a:ext>
            </a:extLst>
          </p:cNvPr>
          <p:cNvCxnSpPr>
            <a:cxnSpLocks/>
            <a:stCxn id="7" idx="5"/>
            <a:endCxn id="8" idx="2"/>
          </p:cNvCxnSpPr>
          <p:nvPr/>
        </p:nvCxnSpPr>
        <p:spPr>
          <a:xfrm>
            <a:off x="2812496" y="2575380"/>
            <a:ext cx="2056340" cy="12872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ilindro 9">
            <a:extLst>
              <a:ext uri="{FF2B5EF4-FFF2-40B4-BE49-F238E27FC236}">
                <a16:creationId xmlns:a16="http://schemas.microsoft.com/office/drawing/2014/main" id="{2CDF4421-87EB-D677-0925-650050F0454B}"/>
              </a:ext>
            </a:extLst>
          </p:cNvPr>
          <p:cNvSpPr/>
          <p:nvPr/>
        </p:nvSpPr>
        <p:spPr>
          <a:xfrm>
            <a:off x="9706768" y="4120295"/>
            <a:ext cx="1699403" cy="2000691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IA2 STORAGE</a:t>
            </a:r>
            <a:endParaRPr lang="en-GB" dirty="0"/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7BDD3731-CCAC-4DF0-124E-45184BCE049C}"/>
              </a:ext>
            </a:extLst>
          </p:cNvPr>
          <p:cNvCxnSpPr>
            <a:cxnSpLocks/>
            <a:stCxn id="8" idx="5"/>
            <a:endCxn id="10" idx="1"/>
          </p:cNvCxnSpPr>
          <p:nvPr/>
        </p:nvCxnSpPr>
        <p:spPr>
          <a:xfrm>
            <a:off x="8766928" y="3016780"/>
            <a:ext cx="1789542" cy="1103515"/>
          </a:xfrm>
          <a:prstGeom prst="line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Docker Logo, symbol, meaning, history, PNG, brand">
            <a:extLst>
              <a:ext uri="{FF2B5EF4-FFF2-40B4-BE49-F238E27FC236}">
                <a16:creationId xmlns:a16="http://schemas.microsoft.com/office/drawing/2014/main" id="{3C5974CD-AC0A-A715-F526-D58845350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888" y="737014"/>
            <a:ext cx="2719162" cy="15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294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1ABFFE-046D-69DD-F721-2355FC1AF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chemeClr val="tx1"/>
                </a:solidFill>
              </a:rPr>
              <a:t>Sincronizzazione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42C7E8-0F7A-956F-C09E-6FCD80E2B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indent="-273050"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32 containers sempre attivi per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capture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detection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ed eventi dai nodi PRISMA</a:t>
            </a:r>
          </a:p>
          <a:p>
            <a:pPr marL="273050" indent="-273050"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 containers sempre attivi che sincronizzano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capture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detection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ed eventi dal server FRIPON in Francia e dal </a:t>
            </a:r>
            <a:r>
              <a:rPr lang="it-IT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mirror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italiano presente su IA2 (INAF – OATS)</a:t>
            </a:r>
          </a:p>
          <a:p>
            <a:pPr marL="273050" indent="-273050"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Basata sugli ultimi n giorni </a:t>
            </a:r>
          </a:p>
          <a:p>
            <a:pPr marL="273050" indent="-273050"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Possibilità di controllo di anni passati o su specifici intervalli temporali</a:t>
            </a:r>
          </a:p>
          <a:p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042C9F-DF33-D2F0-B447-42BCFC275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0599-419C-4ACD-9800-2C41A84E3DA9}" type="datetime1">
              <a:rPr lang="it-IT" smtClean="0"/>
              <a:t>04/11/2025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FA7197D-07FA-A6C5-0628-45F8E936C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Matteo Di Carlo, PRISMA Days 2025, Hotel Sporting, Teramo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3280D3-841E-D4F8-3625-A6B044A2C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404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EB7C33-0EFD-4B03-9B2B-1F1DDBE2A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Monitoraggio con </a:t>
            </a:r>
            <a:r>
              <a:rPr lang="it-IT" dirty="0" err="1"/>
              <a:t>Prometheus</a:t>
            </a:r>
            <a:endParaRPr lang="en-GB" dirty="0"/>
          </a:p>
        </p:txBody>
      </p:sp>
      <p:pic>
        <p:nvPicPr>
          <p:cNvPr id="4" name="Google Shape;86;p15">
            <a:extLst>
              <a:ext uri="{FF2B5EF4-FFF2-40B4-BE49-F238E27FC236}">
                <a16:creationId xmlns:a16="http://schemas.microsoft.com/office/drawing/2014/main" id="{51228AA5-D427-4957-8AD0-440FB126E1E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77260" y="1845733"/>
            <a:ext cx="7703502" cy="46140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3F83F82-425F-A665-5BBA-91A047A37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8238-47E5-4544-A6E0-BDE3BA367FB4}" type="datetime1">
              <a:rPr lang="it-IT" smtClean="0"/>
              <a:t>04/11/2025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593A2A-A48D-E27E-D573-C7B2A5966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Matteo Di Carlo, PRISMA Days 2025, Hotel Sporting, Teramo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F83E12-A32F-4B35-4F19-704789329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2" descr="Docker Logo, symbol, meaning, history, PNG, brand">
            <a:extLst>
              <a:ext uri="{FF2B5EF4-FFF2-40B4-BE49-F238E27FC236}">
                <a16:creationId xmlns:a16="http://schemas.microsoft.com/office/drawing/2014/main" id="{7FAE1406-08FB-314A-2C47-C1FB87A8B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227" y="2449580"/>
            <a:ext cx="536985" cy="30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ocker Logo, symbol, meaning, history, PNG, brand">
            <a:extLst>
              <a:ext uri="{FF2B5EF4-FFF2-40B4-BE49-F238E27FC236}">
                <a16:creationId xmlns:a16="http://schemas.microsoft.com/office/drawing/2014/main" id="{405DEC41-8081-4859-6709-2CA27F301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3277877"/>
            <a:ext cx="536985" cy="30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ocker Logo, symbol, meaning, history, PNG, brand">
            <a:extLst>
              <a:ext uri="{FF2B5EF4-FFF2-40B4-BE49-F238E27FC236}">
                <a16:creationId xmlns:a16="http://schemas.microsoft.com/office/drawing/2014/main" id="{151DE3C0-982A-8310-C87F-BA0014454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262" y="5448696"/>
            <a:ext cx="536985" cy="30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298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54DFFA5-A6E2-4B0F-B925-65740F48F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it-IT" dirty="0" err="1"/>
              <a:t>Node-expoter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DABF61-B787-E3D4-F4EF-581E333462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728" r="34165"/>
          <a:stretch>
            <a:fillRect/>
          </a:stretch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ACC1FD-5378-4B1C-87BB-3E7DBFCA3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r>
              <a:rPr lang="en-GB" sz="1900" dirty="0"/>
              <a:t>Prometheus exporter for hardware and OS metrics exposed by *NIX kernels, written in Go with pluggable metric collectors.</a:t>
            </a:r>
          </a:p>
          <a:p>
            <a:r>
              <a:rPr lang="en-GB" sz="1900" dirty="0" err="1"/>
              <a:t>Servizio</a:t>
            </a:r>
            <a:r>
              <a:rPr lang="en-GB" sz="1900" dirty="0"/>
              <a:t> </a:t>
            </a:r>
            <a:r>
              <a:rPr lang="en-GB" sz="1900" dirty="0" err="1"/>
              <a:t>installato</a:t>
            </a:r>
            <a:r>
              <a:rPr lang="en-GB" sz="1900" dirty="0"/>
              <a:t> </a:t>
            </a:r>
            <a:r>
              <a:rPr lang="en-GB" sz="1900" dirty="0" err="1"/>
              <a:t>nei</a:t>
            </a:r>
            <a:r>
              <a:rPr lang="en-GB" sz="1900" dirty="0"/>
              <a:t> nodi </a:t>
            </a:r>
            <a:r>
              <a:rPr lang="en-GB" sz="1900" dirty="0" err="1"/>
              <a:t>che</a:t>
            </a:r>
            <a:r>
              <a:rPr lang="en-GB" sz="1900" dirty="0"/>
              <a:t> </a:t>
            </a:r>
            <a:r>
              <a:rPr lang="en-GB" sz="1900" dirty="0" err="1"/>
              <a:t>fornisce</a:t>
            </a:r>
            <a:r>
              <a:rPr lang="en-GB" sz="1900" dirty="0"/>
              <a:t> </a:t>
            </a:r>
            <a:r>
              <a:rPr lang="en-GB" sz="1900" dirty="0" err="1"/>
              <a:t>dati</a:t>
            </a:r>
            <a:r>
              <a:rPr lang="en-GB" sz="1900" dirty="0"/>
              <a:t> relative </a:t>
            </a:r>
            <a:r>
              <a:rPr lang="en-GB" sz="1900" dirty="0" err="1"/>
              <a:t>all’hardware</a:t>
            </a:r>
            <a:r>
              <a:rPr lang="en-GB" sz="1900" dirty="0"/>
              <a:t> ed al </a:t>
            </a:r>
            <a:r>
              <a:rPr lang="en-GB" sz="1900" dirty="0" err="1"/>
              <a:t>sistema</a:t>
            </a:r>
            <a:r>
              <a:rPr lang="en-GB" sz="1900" dirty="0"/>
              <a:t> </a:t>
            </a:r>
            <a:r>
              <a:rPr lang="en-GB" sz="1900" dirty="0" err="1"/>
              <a:t>operativo</a:t>
            </a:r>
            <a:r>
              <a:rPr lang="en-GB" sz="1900" dirty="0"/>
              <a:t> </a:t>
            </a:r>
          </a:p>
          <a:p>
            <a:endParaRPr lang="en-GB" sz="1900" dirty="0"/>
          </a:p>
          <a:p>
            <a:r>
              <a:rPr lang="en-GB" sz="1900" dirty="0">
                <a:hlinkClick r:id="rId3"/>
              </a:rPr>
              <a:t>https://github.com/prometheus/node_exporter</a:t>
            </a:r>
            <a:r>
              <a:rPr lang="en-GB" sz="1900" dirty="0"/>
              <a:t> </a:t>
            </a:r>
          </a:p>
          <a:p>
            <a:endParaRPr lang="en-GB" sz="190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B2EC5E1-AA72-1551-254E-B4A61C5F96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8EBDB6-5891-4DF3-AA31-AE9D1A0EC8AE}" type="datetime1">
              <a:rPr lang="it-IT" smtClean="0"/>
              <a:t>04/11/2025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74E281-7167-7A38-A520-87BCFDC9D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1601" y="6459785"/>
            <a:ext cx="3739340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it-IT">
                <a:solidFill>
                  <a:schemeClr val="tx1">
                    <a:lumMod val="75000"/>
                    <a:lumOff val="25000"/>
                  </a:schemeClr>
                </a:solidFill>
              </a:rPr>
              <a:t>Ing. Matteo Di Carlo, PRISMA Days 2025, Hotel Sporting, Teramo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55FEA93-EA2F-D158-B456-587E3B4C0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851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BCB2C14-9EB5-6362-FC20-0D9D12A61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1DA3-6A59-4349-AA71-F2CE96A5BBDD}" type="datetime1">
              <a:rPr lang="it-IT" smtClean="0"/>
              <a:t>04/11/2025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EBF0B8-7C1E-4C18-5DEE-63A9407A1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Matteo Di Carlo, PRISMA Days 2025, Hotel Sporting, Teramo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3D3F010-2B7F-95F4-EF61-7DB2FAC3C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2180FE9-6543-EE26-1844-6B489F3BB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994"/>
            <a:ext cx="12192000" cy="635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20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0">
            <a:extLst>
              <a:ext uri="{FF2B5EF4-FFF2-40B4-BE49-F238E27FC236}">
                <a16:creationId xmlns:a16="http://schemas.microsoft.com/office/drawing/2014/main" id="{E9F7CBA9-9D9B-479F-AAB5-BF785971C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it-IT" dirty="0"/>
              <a:t>Prisma-</a:t>
            </a:r>
            <a:r>
              <a:rPr lang="it-IT" dirty="0" err="1"/>
              <a:t>exporter</a:t>
            </a:r>
            <a:endParaRPr lang="it-IT" dirty="0"/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154480E5-678B-478F-9170-46502C5FB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1" name="Rectangle 24">
            <a:extLst>
              <a:ext uri="{FF2B5EF4-FFF2-40B4-BE49-F238E27FC236}">
                <a16:creationId xmlns:a16="http://schemas.microsoft.com/office/drawing/2014/main" id="{B598D875-841B-47A7-B4C8-237DBCE2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56BBB5E-E445-2F4A-A9BE-20976699F8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A2205EA-A9DC-40F6-ADB1-77020BDE7E1E}" type="datetime1">
              <a:rPr lang="it-IT" smtClean="0"/>
              <a:t>04/11/2025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7377C15-084E-BBC6-E276-CE4292595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/>
              <a:t>Ing. Matteo Di Carlo, PRISMA Days 2025, Hotel Sporting, Teramo</a:t>
            </a: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516AFC2-9544-67D9-1CEE-B24CAC054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graphicFrame>
        <p:nvGraphicFramePr>
          <p:cNvPr id="8" name="Segnaposto contenuto 2">
            <a:extLst>
              <a:ext uri="{FF2B5EF4-FFF2-40B4-BE49-F238E27FC236}">
                <a16:creationId xmlns:a16="http://schemas.microsoft.com/office/drawing/2014/main" id="{647732C7-823B-A5E5-628D-6EFC1046C9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1501180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322488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Retrospettiv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2878</TotalTime>
  <Words>1451</Words>
  <Application>Microsoft Office PowerPoint</Application>
  <PresentationFormat>Widescreen</PresentationFormat>
  <Paragraphs>258</Paragraphs>
  <Slides>31</Slides>
  <Notes>0</Notes>
  <HiddenSlides>3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6" baseType="lpstr">
      <vt:lpstr>Aptos</vt:lpstr>
      <vt:lpstr>Arial</vt:lpstr>
      <vt:lpstr>Calibri</vt:lpstr>
      <vt:lpstr>Calibri Light</vt:lpstr>
      <vt:lpstr>Retrospettivo</vt:lpstr>
      <vt:lpstr>Status of the PRISMA infrastructure</vt:lpstr>
      <vt:lpstr>Chi sono</vt:lpstr>
      <vt:lpstr>Server PRISMA @ Trieste</vt:lpstr>
      <vt:lpstr>Servizi PRISMA @ Trieste</vt:lpstr>
      <vt:lpstr>Sincronizzazione</vt:lpstr>
      <vt:lpstr>Monitoraggio con Prometheus</vt:lpstr>
      <vt:lpstr>Node-expoter</vt:lpstr>
      <vt:lpstr>Presentazione standard di PowerPoint</vt:lpstr>
      <vt:lpstr>Prisma-exporter</vt:lpstr>
      <vt:lpstr>Presentazione standard di PowerPoint</vt:lpstr>
      <vt:lpstr>Processamento calibrazioni</vt:lpstr>
      <vt:lpstr>Presentazione standard di PowerPoint</vt:lpstr>
      <vt:lpstr>Processamento eventi</vt:lpstr>
      <vt:lpstr>Presentazione standard di PowerPoint</vt:lpstr>
      <vt:lpstr>Allarmi</vt:lpstr>
      <vt:lpstr>Logging con Elasticsearch</vt:lpstr>
      <vt:lpstr>Presentazione standard di PowerPoint</vt:lpstr>
      <vt:lpstr>Accesso ai dati</vt:lpstr>
      <vt:lpstr>Accesso ai dati – File browser</vt:lpstr>
      <vt:lpstr>Altre considerazioni – Spazio disco</vt:lpstr>
      <vt:lpstr>Incidenti ai server</vt:lpstr>
      <vt:lpstr>Attività 2024-2025</vt:lpstr>
      <vt:lpstr>CPU - RAM</vt:lpstr>
      <vt:lpstr>RAM - Containers</vt:lpstr>
      <vt:lpstr>Network</vt:lpstr>
      <vt:lpstr>Disco</vt:lpstr>
      <vt:lpstr>Process calibration container</vt:lpstr>
      <vt:lpstr>Conclusioni e sviluppi futuri</vt:lpstr>
      <vt:lpstr>Conclusioni e sviluppi futuri</vt:lpstr>
      <vt:lpstr>Ansible</vt:lpstr>
      <vt:lpstr>Processamenti totali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Primi passi verso una rete PRISMA autonoma</dc:title>
  <dc:creator>Matteo Di Carlo</dc:creator>
  <cp:lastModifiedBy>Matteo Di Carlo</cp:lastModifiedBy>
  <cp:revision>136</cp:revision>
  <dcterms:created xsi:type="dcterms:W3CDTF">2020-11-25T09:16:24Z</dcterms:created>
  <dcterms:modified xsi:type="dcterms:W3CDTF">2025-11-04T14:54:08Z</dcterms:modified>
</cp:coreProperties>
</file>