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2" r:id="rId2"/>
    <p:sldId id="331" r:id="rId3"/>
    <p:sldId id="323" r:id="rId4"/>
    <p:sldId id="340" r:id="rId5"/>
    <p:sldId id="332" r:id="rId6"/>
    <p:sldId id="334" r:id="rId7"/>
    <p:sldId id="338" r:id="rId8"/>
    <p:sldId id="335" r:id="rId9"/>
    <p:sldId id="342" r:id="rId10"/>
    <p:sldId id="348" r:id="rId11"/>
    <p:sldId id="345" r:id="rId12"/>
    <p:sldId id="344" r:id="rId13"/>
    <p:sldId id="343" r:id="rId14"/>
    <p:sldId id="337" r:id="rId15"/>
    <p:sldId id="346" r:id="rId16"/>
    <p:sldId id="347" r:id="rId17"/>
    <p:sldId id="349" r:id="rId18"/>
    <p:sldId id="336" r:id="rId19"/>
  </p:sldIdLst>
  <p:sldSz cx="12192000" cy="6858000"/>
  <p:notesSz cx="7102475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86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FB846703-5DB7-4F10-9D7D-3B3319F22963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D37273DD-CA6A-4A88-8709-B4FEA9440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84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53788b8b6_0_0:notes"/>
          <p:cNvSpPr txBox="1">
            <a:spLocks noGrp="1"/>
          </p:cNvSpPr>
          <p:nvPr>
            <p:ph type="body" idx="1"/>
          </p:nvPr>
        </p:nvSpPr>
        <p:spPr>
          <a:xfrm>
            <a:off x="710248" y="4925407"/>
            <a:ext cx="568198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11" rIns="99050" bIns="4951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86" name="Google Shape;86;g2553788b8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761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07efcef66f_1_3:notes"/>
          <p:cNvSpPr txBox="1"/>
          <p:nvPr/>
        </p:nvSpPr>
        <p:spPr>
          <a:xfrm>
            <a:off x="2143126" y="695326"/>
            <a:ext cx="25716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3250" tIns="46625" rIns="93250" bIns="466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3" name="Google Shape;473;g307efcef66f_1_3:notes"/>
          <p:cNvSpPr txBox="1">
            <a:spLocks noGrp="1"/>
          </p:cNvSpPr>
          <p:nvPr>
            <p:ph type="body" idx="1"/>
          </p:nvPr>
        </p:nvSpPr>
        <p:spPr>
          <a:xfrm>
            <a:off x="685800" y="4343405"/>
            <a:ext cx="54849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0" tIns="46625" rIns="93250" bIns="466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4" name="Google Shape;474;g307efcef66f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E5AFB1F2-6462-CCA7-DDFE-F1050BA3C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B58E3373-EA51-837B-1240-27764AC446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2024C5D7-D521-DEB2-869F-926C5F3F7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4679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ECFF2AEB-AD0B-6AE3-665B-491F70EFF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675E1BF1-B8BD-B9D2-561F-07068A7753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082B1505-7B86-39FA-8F74-C53A6D05B4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3902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0C508C75-CE5D-A6C1-8098-333337242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76A10A05-D769-4294-19BA-32238BAFC8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47F143D0-3BF8-E1F2-8762-18DDBF5A7C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5652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395E6765-02DD-D239-E33B-63F49B39D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47162C90-CC78-6CBF-3679-FDC61ABE54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6B8F8F78-3085-D7D1-6716-615CDA5605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5766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599EF4F6-5777-7607-92EB-A38A5F286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8A89AFF1-D970-64A8-EF2C-CF4C362FD0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BE1F1859-2BF1-1136-A93D-869A8A9829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7295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AD1A88D7-2FBA-74F4-C4CC-FADA3CFA4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AFE06BCD-D018-39C6-425F-8B157CA56C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51BACA33-2115-EAC9-6D5E-866AA7E183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8484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B04A1755-0CEB-D587-6041-E11FE188B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690CA3C3-C916-A819-6508-292D585E93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44B85FBA-066D-CD77-89CD-E129060161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4503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FE119B87-3331-C480-A842-7D8A77FC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B456F018-01CD-E3D6-AD72-39FD36FFF3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6D330DAF-DD1C-E28E-4723-C28B062FB0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5172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64283190-3B63-DED2-B6EE-4524B4165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53788b8b6_0_0:notes">
            <a:extLst>
              <a:ext uri="{FF2B5EF4-FFF2-40B4-BE49-F238E27FC236}">
                <a16:creationId xmlns:a16="http://schemas.microsoft.com/office/drawing/2014/main" id="{B0CE53FF-23D7-D60D-1FA5-267F0F0138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925407"/>
            <a:ext cx="568198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11" rIns="99050" bIns="4951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86" name="Google Shape;86;g2553788b8b6_0_0:notes">
            <a:extLst>
              <a:ext uri="{FF2B5EF4-FFF2-40B4-BE49-F238E27FC236}">
                <a16:creationId xmlns:a16="http://schemas.microsoft.com/office/drawing/2014/main" id="{09A01112-2389-F83E-7129-2E0D6436AC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7925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6447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1C98F4EC-ED3A-28F7-A061-A10D4867C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4C98B445-C384-A497-DCA0-B9DBE3B17D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85525450-7EE7-4128-F18D-21B38D3CCD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2904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43C197BE-C7B4-02C2-8CCE-9EBCD2577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4C825205-A3BA-1884-4C27-0A7554138E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E68C2151-7BCF-ADA9-B006-7CF2813B01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4138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D64B36C0-FC6D-574F-315D-BE6BF351C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C9BFCDF2-1EDF-DEE2-464E-8B72647AE5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B259A9CF-BEBC-EA15-6A6A-F1FEAC12F1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9886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F812D64A-1779-399A-770D-67B93BF08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B377CB6B-86B4-2CAA-2DEB-0B803EAB8D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6F5533E8-84BC-7062-46F6-8C9949F50D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9735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3AAA0DB6-F43A-59AE-4FBF-63C5911BC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B7F0D3F6-A3BD-27AD-5F81-6CD6530621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C46E1BE9-6860-B127-CE1F-CBAB68DDDA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9850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BBDFA2B5-F5EC-768A-4C8A-2B40C7A98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fb4ed102_0_40:notes">
            <a:extLst>
              <a:ext uri="{FF2B5EF4-FFF2-40B4-BE49-F238E27FC236}">
                <a16:creationId xmlns:a16="http://schemas.microsoft.com/office/drawing/2014/main" id="{7845F3C9-B4C7-065E-FDE6-19725B3950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edfb4ed102_0_40:notes">
            <a:extLst>
              <a:ext uri="{FF2B5EF4-FFF2-40B4-BE49-F238E27FC236}">
                <a16:creationId xmlns:a16="http://schemas.microsoft.com/office/drawing/2014/main" id="{60F84BB7-4612-E938-33B6-6F50F50025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852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D03466-4916-38BE-9DA5-060580B4F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D688B20-CE85-0CD2-895E-22E91D41A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9B398D-389C-E5B7-BC03-108A383AB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6FF8-BABD-4ECD-8758-04F048F7A160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1453E9-40F6-E20A-8284-824114FB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FBA08C-F693-CC04-DBC8-DE320B076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41F-E55F-4DDD-9E23-2935FBCD11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25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59635C-2998-20C2-07DA-CB4686961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6CE02F-63BE-E0B8-0FCB-7AA38FC8C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43394B-B5AA-12EF-008F-67927CEB3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6FF8-BABD-4ECD-8758-04F048F7A160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E81305-6209-35C1-A4BD-6CE9F74A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C1BC1B-51B8-1D4A-B0E9-13F99EAB7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41F-E55F-4DDD-9E23-2935FBCD11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051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B599087-E435-6E9F-3D1C-720726A06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0C366F-11C4-6669-0169-CE5E85CC8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850116-5552-EE41-4648-2275846C5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6FF8-BABD-4ECD-8758-04F048F7A160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827E61-D953-2235-E37F-B538B956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C4B896-2A85-540C-EED2-0522D5A5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41F-E55F-4DDD-9E23-2935FBCD11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08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FFC147-36CD-5FD2-D566-2276CD9B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E46C83-2FFB-C082-25C1-FA4DEB7F9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E6303A-2C33-9B30-D124-F9F06B699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6FF8-BABD-4ECD-8758-04F048F7A160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51862A-10CA-2006-78B3-3C5E4105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D7CE36-A066-3DBC-C2EA-95A4F23B1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41F-E55F-4DDD-9E23-2935FBCD11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2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E267BF-37EB-4CDC-27B6-08F673873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2F12DF9-B24D-55B4-033D-1A9897C36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C28310-050B-A87A-288D-ECD475F8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6FF8-BABD-4ECD-8758-04F048F7A160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1CB04A-14DA-E298-103F-DDEDEF79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BCD967-9F19-4EAC-9FBE-D0E8228BE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41F-E55F-4DDD-9E23-2935FBCD11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08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0D5FAF-471B-AA9F-2ECF-B3D79951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C14D76-1C0E-785D-6F8E-62300A016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54D80F2-D6C0-1A75-345D-214C977D6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7258AAC-DCC8-5B67-2C44-7C3B96DEC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6FF8-BABD-4ECD-8758-04F048F7A160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637110-2427-C789-DC37-2ED6CEE3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3888D8-43FC-49CA-A5EB-93DC439B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41F-E55F-4DDD-9E23-2935FBCD11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84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F0D9C3-7850-FF11-6693-AE7AA0ACA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619D6A-EE4A-20C0-00C1-9D9F75B72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15C67A-E1C0-B642-DF9D-D681C257D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E4C75D-9C07-F9CC-5269-D5873D6F0C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85A7342-76EA-64A8-B845-FCD23A9C2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A67966C-DCB0-9581-FAB7-17DD5D3EE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6FF8-BABD-4ECD-8758-04F048F7A160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095666-FD19-C2F3-BAED-9B9EC6C1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2E6DC82-99FD-3A3D-5124-2839F5F2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41F-E55F-4DDD-9E23-2935FBCD11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70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9B27F2-924C-FEE6-DED6-36D649C0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FA6F8D2-3288-84EF-1107-57C5659E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6FF8-BABD-4ECD-8758-04F048F7A160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3BF205-AFCF-A725-72D4-7BBB6F63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58E077-0F5E-9859-84B0-DE1A666C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41F-E55F-4DDD-9E23-2935FBCD11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4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2994073-186B-75D1-E864-98021AF0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6FF8-BABD-4ECD-8758-04F048F7A160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B8A7CD2-76A7-98C4-7B4A-40D132F13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480655-1951-B058-2F97-B9CF0746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41F-E55F-4DDD-9E23-2935FBCD11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62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FFF81B-0DFE-DD89-6BD7-548484BC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8EE3D8-8F58-78D9-E8C9-ABC350CF8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F9FF1F-296A-6741-60C3-72DE2AC05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B91540-35E2-38EE-6AD0-92C43C926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6FF8-BABD-4ECD-8758-04F048F7A160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4B2CA9-F92C-E229-58DD-17829916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B0013D-9786-9EAE-05FE-3D405EF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41F-E55F-4DDD-9E23-2935FBCD11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16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0DA74D-C816-FF05-BCCE-CD1EDD47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CECEF8A-95B0-30D4-5CDD-352B7234AA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F2E5F83-5A92-934F-30ED-BA660309E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B138B5-570B-2897-BB42-A90AF2949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6FF8-BABD-4ECD-8758-04F048F7A160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BADDCC-D20C-8555-C06D-AA8E52254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C99675-50C7-0164-1F24-7359B798D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41F-E55F-4DDD-9E23-2935FBCD11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14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5716049-548D-0996-23E4-67953406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6C8431-FF24-61D1-B0FF-185E0324C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14DBDD-9877-8FE8-30C1-8D5AA6552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C6FF8-BABD-4ECD-8758-04F048F7A160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8E94B1-4675-48C6-47FF-28A38B976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469A81-1B97-5483-67E0-5EF987F00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2E41F-E55F-4DDD-9E23-2935FBCD11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4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sma.inaf.it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553788b8b6_0_0"/>
          <p:cNvSpPr/>
          <p:nvPr/>
        </p:nvSpPr>
        <p:spPr>
          <a:xfrm>
            <a:off x="-1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g2553788b8b6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725" y="250000"/>
            <a:ext cx="2234850" cy="21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553788b8b6_0_0"/>
          <p:cNvPicPr preferRelativeResize="0"/>
          <p:nvPr/>
        </p:nvPicPr>
        <p:blipFill rotWithShape="1">
          <a:blip r:embed="rId4">
            <a:alphaModFix/>
          </a:blip>
          <a:srcRect t="31851" b="30542"/>
          <a:stretch/>
        </p:blipFill>
        <p:spPr>
          <a:xfrm>
            <a:off x="3403264" y="5339441"/>
            <a:ext cx="4979075" cy="132375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2553788b8b6_0_0"/>
          <p:cNvSpPr txBox="1"/>
          <p:nvPr/>
        </p:nvSpPr>
        <p:spPr>
          <a:xfrm>
            <a:off x="4210700" y="4899698"/>
            <a:ext cx="34269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  <a:t>Con il sostegno di</a:t>
            </a:r>
            <a:endParaRPr sz="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2553788b8b6_0_0"/>
          <p:cNvSpPr txBox="1">
            <a:spLocks noGrp="1"/>
          </p:cNvSpPr>
          <p:nvPr>
            <p:ph type="ctrTitle"/>
          </p:nvPr>
        </p:nvSpPr>
        <p:spPr>
          <a:xfrm>
            <a:off x="-3001" y="-9600"/>
            <a:ext cx="12192000" cy="49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-IT" sz="3200" b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br>
              <a:rPr lang="it-IT" sz="3200" b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3200" b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1111"/>
              <a:buFont typeface="Arial"/>
              <a:buNone/>
            </a:pPr>
            <a:endParaRPr sz="4500" b="1" i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br>
              <a:rPr lang="it-IT" sz="3200" b="1" i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3200" b="1" i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-IT" sz="3600" b="1" i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  <a:t>Verso i 10 anni di PRISMA</a:t>
            </a:r>
            <a:br>
              <a:rPr lang="it-IT" sz="3600" b="1" i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it-IT" sz="3200" b="1" i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endParaRPr sz="3100" b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8518"/>
              <a:buFont typeface="Arial"/>
              <a:buNone/>
            </a:pPr>
            <a:r>
              <a:rPr lang="it-IT" sz="2400" b="1" i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  <a:t>Daniele Gardiol</a:t>
            </a:r>
            <a:endParaRPr sz="2400" b="1" i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66666"/>
              <a:buFont typeface="Arial"/>
              <a:buNone/>
            </a:pPr>
            <a:endParaRPr sz="1100" b="1" i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9130"/>
              <a:buFont typeface="Arial"/>
              <a:buNone/>
            </a:pPr>
            <a:r>
              <a:rPr lang="it-IT" sz="2000" i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  <a:t>INAF - Osservatorio Astrofisico di Torino</a:t>
            </a:r>
            <a:endParaRPr sz="2000" i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3200" b="1" dirty="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B6F179-2FB1-4DA6-8235-DA01F635A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827" y="7672"/>
            <a:ext cx="2671629" cy="267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39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2"/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62"/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62"/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10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479" name="Google Shape;479;p62"/>
          <p:cNvSpPr txBox="1"/>
          <p:nvPr/>
        </p:nvSpPr>
        <p:spPr>
          <a:xfrm>
            <a:off x="266409" y="226776"/>
            <a:ext cx="11000000" cy="5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 fontScale="92500" lnSpcReduction="10000"/>
          </a:bodyPr>
          <a:lstStyle/>
          <a:p>
            <a:pPr>
              <a:buClr>
                <a:schemeClr val="lt1"/>
              </a:buClr>
              <a:buSzPts val="2400"/>
            </a:pPr>
            <a:r>
              <a:rPr lang="it"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PRISMA: un progetto partecipativo di «citizen science»</a:t>
            </a:r>
            <a:endParaRPr sz="3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0" name="Google Shape;48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01" y="1011301"/>
            <a:ext cx="3820604" cy="5403967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62"/>
          <p:cNvSpPr txBox="1"/>
          <p:nvPr/>
        </p:nvSpPr>
        <p:spPr>
          <a:xfrm>
            <a:off x="4124200" y="1116484"/>
            <a:ext cx="7702400" cy="51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 fontScale="92500" lnSpcReduction="10000"/>
          </a:bodyPr>
          <a:lstStyle/>
          <a:p>
            <a:pPr marL="609585" indent="-482588">
              <a:lnSpc>
                <a:spcPct val="150000"/>
              </a:lnSpc>
              <a:buClr>
                <a:schemeClr val="tx1"/>
              </a:buClr>
              <a:buSzPts val="2100"/>
              <a:buFont typeface="Calibri"/>
              <a:buChar char="●"/>
            </a:pPr>
            <a:r>
              <a:rPr lang="it" sz="2800" b="1" dirty="0">
                <a:latin typeface="Calibri"/>
                <a:ea typeface="Calibri"/>
                <a:cs typeface="Calibri"/>
                <a:sym typeface="Calibri"/>
              </a:rPr>
              <a:t>Osservatori astronomici professionali (INAF)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  <a:p>
            <a:pPr marL="609585" indent="-482588">
              <a:lnSpc>
                <a:spcPct val="150000"/>
              </a:lnSpc>
              <a:buClr>
                <a:schemeClr val="tx1"/>
              </a:buClr>
              <a:buSzPts val="2100"/>
              <a:buFont typeface="Calibri"/>
              <a:buChar char="●"/>
            </a:pPr>
            <a:r>
              <a:rPr lang="it" sz="2800" b="1" dirty="0">
                <a:latin typeface="Calibri"/>
                <a:ea typeface="Calibri"/>
                <a:cs typeface="Calibri"/>
                <a:sym typeface="Calibri"/>
              </a:rPr>
              <a:t>Dipartimenti universitari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  <a:p>
            <a:pPr marL="609585" indent="-482588">
              <a:lnSpc>
                <a:spcPct val="150000"/>
              </a:lnSpc>
              <a:buClr>
                <a:schemeClr val="tx1"/>
              </a:buClr>
              <a:buSzPts val="2100"/>
              <a:buFont typeface="Calibri"/>
              <a:buChar char="●"/>
            </a:pPr>
            <a:r>
              <a:rPr lang="it" sz="2800" b="1" dirty="0">
                <a:latin typeface="Calibri"/>
                <a:ea typeface="Calibri"/>
                <a:cs typeface="Calibri"/>
                <a:sym typeface="Calibri"/>
              </a:rPr>
              <a:t>Altri centri di ricerca (pubblici e privati)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  <a:p>
            <a:pPr marL="609585" indent="-482588">
              <a:lnSpc>
                <a:spcPct val="150000"/>
              </a:lnSpc>
              <a:buClr>
                <a:schemeClr val="tx1"/>
              </a:buClr>
              <a:buSzPts val="2100"/>
              <a:buFont typeface="Calibri"/>
              <a:buChar char="●"/>
            </a:pPr>
            <a:r>
              <a:rPr lang="it" sz="2800" b="1" dirty="0">
                <a:latin typeface="Calibri"/>
                <a:ea typeface="Calibri"/>
                <a:cs typeface="Calibri"/>
                <a:sym typeface="Calibri"/>
              </a:rPr>
              <a:t>Osservatori astronomici semi-professionali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  <a:p>
            <a:pPr marL="609585" indent="-482588">
              <a:lnSpc>
                <a:spcPct val="150000"/>
              </a:lnSpc>
              <a:buClr>
                <a:schemeClr val="tx1"/>
              </a:buClr>
              <a:buSzPts val="2100"/>
              <a:buFont typeface="Calibri"/>
              <a:buChar char="●"/>
            </a:pPr>
            <a:r>
              <a:rPr lang="it" sz="2800" b="1" dirty="0">
                <a:latin typeface="Calibri"/>
                <a:ea typeface="Calibri"/>
                <a:cs typeface="Calibri"/>
                <a:sym typeface="Calibri"/>
              </a:rPr>
              <a:t>Osservatori astronomici amatoriali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  <a:p>
            <a:pPr marL="609585" indent="-482588">
              <a:lnSpc>
                <a:spcPct val="150000"/>
              </a:lnSpc>
              <a:buClr>
                <a:schemeClr val="tx1"/>
              </a:buClr>
              <a:buSzPts val="2100"/>
              <a:buFont typeface="Calibri"/>
              <a:buChar char="●"/>
            </a:pPr>
            <a:r>
              <a:rPr lang="it" sz="2800" b="1" dirty="0">
                <a:latin typeface="Calibri"/>
                <a:ea typeface="Calibri"/>
                <a:cs typeface="Calibri"/>
                <a:sym typeface="Calibri"/>
              </a:rPr>
              <a:t>Gruppi/Associazioni di astrofili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  <a:p>
            <a:pPr marL="609585" indent="-482588">
              <a:lnSpc>
                <a:spcPct val="150000"/>
              </a:lnSpc>
              <a:buClr>
                <a:schemeClr val="tx1"/>
              </a:buClr>
              <a:buSzPts val="2100"/>
              <a:buFont typeface="Calibri"/>
              <a:buChar char="●"/>
            </a:pPr>
            <a:r>
              <a:rPr lang="it" sz="2800" b="1" dirty="0">
                <a:latin typeface="Calibri"/>
                <a:ea typeface="Calibri"/>
                <a:cs typeface="Calibri"/>
                <a:sym typeface="Calibri"/>
              </a:rPr>
              <a:t>Centri di divulgazione scientifica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  <a:p>
            <a:pPr marL="609585" indent="-482588">
              <a:lnSpc>
                <a:spcPct val="150000"/>
              </a:lnSpc>
              <a:buClr>
                <a:schemeClr val="tx1"/>
              </a:buClr>
              <a:buSzPts val="2100"/>
              <a:buFont typeface="Calibri"/>
              <a:buChar char="●"/>
            </a:pPr>
            <a:r>
              <a:rPr lang="it" sz="2800" b="1" dirty="0">
                <a:latin typeface="Calibri"/>
                <a:ea typeface="Calibri"/>
                <a:cs typeface="Calibri"/>
                <a:sym typeface="Calibri"/>
              </a:rPr>
              <a:t>Scuole 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  <a:p>
            <a:pPr marL="609585" indent="-482588">
              <a:lnSpc>
                <a:spcPct val="150000"/>
              </a:lnSpc>
              <a:buClr>
                <a:schemeClr val="tx1"/>
              </a:buClr>
              <a:buSzPts val="2100"/>
              <a:buFont typeface="Calibri"/>
              <a:buChar char="●"/>
            </a:pPr>
            <a:r>
              <a:rPr lang="it" sz="2800" b="1" dirty="0">
                <a:latin typeface="Calibri"/>
                <a:ea typeface="Calibri"/>
                <a:cs typeface="Calibri"/>
                <a:sym typeface="Calibri"/>
              </a:rPr>
              <a:t>Semplici cittadini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F7ECAED-598B-BB83-9B86-1B2648209878}"/>
              </a:ext>
            </a:extLst>
          </p:cNvPr>
          <p:cNvSpPr txBox="1">
            <a:spLocks/>
          </p:cNvSpPr>
          <p:nvPr/>
        </p:nvSpPr>
        <p:spPr>
          <a:xfrm>
            <a:off x="651934" y="6556635"/>
            <a:ext cx="10515600" cy="276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>
                <a:solidFill>
                  <a:schemeClr val="bg1"/>
                </a:solidFill>
              </a:rPr>
              <a:t>Verso i 10 anni di PRISMA – Daniele Gardiol – INAF-Osservatorio Astrofisico di Torino – PRISMA DAYS 2025 – Teramo 7 novembre 2025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5785F46D-14DD-29D5-049C-6BE2FCDDD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49CADAD5-5718-8761-F472-122E021B7CF1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FEF14A75-FD35-8489-3101-9871D0655B5D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 prime comparse di PRISMA sui media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E6B2FF56-2BD1-ED2A-DE6D-6B2C073C6467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322D7883-6B24-92B6-3EAD-1F825A84BA5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11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C1EE1E-3C05-5F30-1AD2-7B4FEFBCF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109BC78-A59F-3231-84B2-4E9580CB738F}"/>
              </a:ext>
            </a:extLst>
          </p:cNvPr>
          <p:cNvSpPr txBox="1"/>
          <p:nvPr/>
        </p:nvSpPr>
        <p:spPr>
          <a:xfrm>
            <a:off x="10989733" y="1043061"/>
            <a:ext cx="10995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713D90-1EB4-E14F-95CE-51BED392EF87}"/>
              </a:ext>
            </a:extLst>
          </p:cNvPr>
          <p:cNvSpPr txBox="1"/>
          <p:nvPr/>
        </p:nvSpPr>
        <p:spPr>
          <a:xfrm>
            <a:off x="10778066" y="1758437"/>
            <a:ext cx="1285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MAG|2017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AF5F6C2-6861-F6AA-25EC-F4E128B94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5"/>
          <a:stretch/>
        </p:blipFill>
        <p:spPr>
          <a:xfrm>
            <a:off x="3595773" y="3797661"/>
            <a:ext cx="2572892" cy="2248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24EE39-B5CF-CEF0-4355-06D8C5525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4452">
            <a:off x="614164" y="1502913"/>
            <a:ext cx="2346820" cy="167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B949D74-2179-0193-B734-0BF67BE04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4871" r="34245"/>
          <a:stretch/>
        </p:blipFill>
        <p:spPr bwMode="auto">
          <a:xfrm rot="707382">
            <a:off x="7330558" y="1382775"/>
            <a:ext cx="3178677" cy="263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B802D8A-CFF0-45D1-ED84-5AE1F8965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r="1" b="50000"/>
          <a:stretch/>
        </p:blipFill>
        <p:spPr bwMode="auto">
          <a:xfrm rot="19848008">
            <a:off x="2181783" y="1926788"/>
            <a:ext cx="2827981" cy="15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2FE054FC-AD27-F94E-F275-9A5182B30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866">
            <a:off x="4556656" y="1916788"/>
            <a:ext cx="4010476" cy="173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CC1135E-ECAA-5020-EDDD-590B2E0D3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63"/>
          <a:stretch/>
        </p:blipFill>
        <p:spPr bwMode="auto">
          <a:xfrm rot="20874092">
            <a:off x="384884" y="3900878"/>
            <a:ext cx="2900568" cy="173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8737DB3A-B15F-BDD0-25C9-4F3431886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44"/>
          <a:stretch/>
        </p:blipFill>
        <p:spPr bwMode="auto">
          <a:xfrm rot="21087855">
            <a:off x="6276997" y="3393594"/>
            <a:ext cx="2288099" cy="22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6DDF5D5-011A-81CB-1243-31783973D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9" r="32766" b="50000"/>
          <a:stretch/>
        </p:blipFill>
        <p:spPr bwMode="auto">
          <a:xfrm rot="318743">
            <a:off x="7330486" y="4629994"/>
            <a:ext cx="3693403" cy="14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053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7B8E320D-37DA-7D63-5533-094B5B020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FABC8B7E-6F89-7E96-5066-DA76D52E22FC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C3885EC3-D3CB-E94B-C863-04E0AF595952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primo PRISMA DAY a Firenze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33FA8E62-ED12-C4DA-F2F3-F1599C3FD3DD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511F736A-A356-8531-55DC-CD4C5B5DF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12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8188B8-2A05-6904-D09F-F1BABD125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5E316DB-944A-1B20-EA49-62101B2BC821}"/>
              </a:ext>
            </a:extLst>
          </p:cNvPr>
          <p:cNvSpPr txBox="1"/>
          <p:nvPr/>
        </p:nvSpPr>
        <p:spPr>
          <a:xfrm>
            <a:off x="10989733" y="1043061"/>
            <a:ext cx="10995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2869E1-92B6-7400-DD08-BB6FC649E25E}"/>
              </a:ext>
            </a:extLst>
          </p:cNvPr>
          <p:cNvSpPr txBox="1"/>
          <p:nvPr/>
        </p:nvSpPr>
        <p:spPr>
          <a:xfrm>
            <a:off x="10498671" y="1758437"/>
            <a:ext cx="1641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16 MAG|2017 </a:t>
            </a:r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F03BE2-CB75-C20B-1B68-1EFD450DE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97839"/>
            <a:ext cx="7865533" cy="524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94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76161331-5537-F20E-5969-843F05A7F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3F1DF39D-E0CD-84A3-F200-D61E9FEDD002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08E23007-BDDC-BB59-481F-49181C6FB211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primo </a:t>
            </a:r>
            <a:r>
              <a:rPr lang="it" sz="32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meteorite dropping bolide</a:t>
            </a:r>
            <a:endParaRPr sz="3200" b="1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C3D87AA5-88CA-817B-573D-8AB24BC13BBB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78851374-3F8A-C362-47BB-81680D78DE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13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48393C-4171-6192-BD61-F35288C68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D82A5B-7FAD-F6DA-1F26-6CEEDC379B60}"/>
              </a:ext>
            </a:extLst>
          </p:cNvPr>
          <p:cNvSpPr txBox="1"/>
          <p:nvPr/>
        </p:nvSpPr>
        <p:spPr>
          <a:xfrm>
            <a:off x="10989733" y="1043061"/>
            <a:ext cx="10995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26B087F-85F1-07F1-C023-D36A83BC89A0}"/>
              </a:ext>
            </a:extLst>
          </p:cNvPr>
          <p:cNvSpPr txBox="1"/>
          <p:nvPr/>
        </p:nvSpPr>
        <p:spPr>
          <a:xfrm>
            <a:off x="10778066" y="1758437"/>
            <a:ext cx="1285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MAG|2017</a:t>
            </a:r>
            <a:endParaRPr lang="it-IT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C8B0CEF-4CFB-38AA-5286-095D48CA2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r="29038"/>
          <a:stretch>
            <a:fillRect/>
          </a:stretch>
        </p:blipFill>
        <p:spPr bwMode="auto">
          <a:xfrm>
            <a:off x="5545663" y="1116286"/>
            <a:ext cx="5188419" cy="520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2F15A8E-A59F-676D-4830-2A27AF6AE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01" y="1163002"/>
            <a:ext cx="5283958" cy="516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57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F610C411-2F6C-BBEB-0A27-A48018345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43436E5B-145B-04A1-8586-F3C4CCD0B356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8C294EE1-FB9D-463D-9295-43D643383E38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rete PRISMA oggi – in sintesi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48BAEF97-D1F4-6B37-FA40-72E667D8341B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05432474-3A32-1E0E-D4C3-896EE3352D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14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DDAEAC-E66A-32F1-CC7F-7523B5C0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661293-ADD6-41DF-3F3B-6691A0C1D284}"/>
              </a:ext>
            </a:extLst>
          </p:cNvPr>
          <p:cNvSpPr txBox="1"/>
          <p:nvPr/>
        </p:nvSpPr>
        <p:spPr>
          <a:xfrm>
            <a:off x="10989733" y="1043061"/>
            <a:ext cx="10995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A3EF6D-14E9-9641-99E8-758C3633D298}"/>
              </a:ext>
            </a:extLst>
          </p:cNvPr>
          <p:cNvSpPr txBox="1"/>
          <p:nvPr/>
        </p:nvSpPr>
        <p:spPr>
          <a:xfrm>
            <a:off x="10769599" y="5664141"/>
            <a:ext cx="1285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 NOV|2025</a:t>
            </a:r>
            <a:endParaRPr lang="it-IT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B6D8E3C0-F7CC-4E39-872F-520952F6A1F7}"/>
              </a:ext>
            </a:extLst>
          </p:cNvPr>
          <p:cNvSpPr>
            <a:spLocks noGrp="1"/>
          </p:cNvSpPr>
          <p:nvPr/>
        </p:nvSpPr>
        <p:spPr>
          <a:xfrm>
            <a:off x="5574915" y="1097331"/>
            <a:ext cx="5355549" cy="52212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00"/>
              </a:lnSpc>
              <a:spcBef>
                <a:spcPts val="0"/>
              </a:spcBef>
              <a:buClr>
                <a:srgbClr val="274D77"/>
              </a:buClr>
              <a:buFont typeface="Wingdings" panose="05000000000000000000" pitchFamily="2" charset="2"/>
              <a:buChar char="§"/>
            </a:pPr>
            <a:r>
              <a:rPr lang="it-IT" sz="2200" b="1" dirty="0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anni di operatività</a:t>
            </a:r>
          </a:p>
          <a:p>
            <a:pPr>
              <a:lnSpc>
                <a:spcPts val="2900"/>
              </a:lnSpc>
              <a:spcBef>
                <a:spcPts val="0"/>
              </a:spcBef>
              <a:buClr>
                <a:srgbClr val="274D77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un’ottantina di camere</a:t>
            </a:r>
            <a:endParaRPr lang="it-IT" sz="2200" b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900"/>
              </a:lnSpc>
              <a:spcBef>
                <a:spcPts val="0"/>
              </a:spcBef>
              <a:buClr>
                <a:srgbClr val="274D77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Oltre </a:t>
            </a:r>
            <a:r>
              <a:rPr lang="it-IT" sz="2200" b="1" dirty="0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istituti 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coinvolti nel progetto</a:t>
            </a:r>
          </a:p>
          <a:p>
            <a:pPr>
              <a:lnSpc>
                <a:spcPts val="2900"/>
              </a:lnSpc>
              <a:spcBef>
                <a:spcPts val="0"/>
              </a:spcBef>
              <a:buClr>
                <a:srgbClr val="274D77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Oltre </a:t>
            </a:r>
            <a:r>
              <a:rPr lang="it-IT" sz="2200" b="1" dirty="0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 collaboratori</a:t>
            </a:r>
          </a:p>
          <a:p>
            <a:pPr>
              <a:lnSpc>
                <a:spcPts val="2900"/>
              </a:lnSpc>
              <a:spcBef>
                <a:spcPts val="0"/>
              </a:spcBef>
              <a:buClr>
                <a:srgbClr val="274D77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Oltre </a:t>
            </a:r>
            <a:r>
              <a:rPr lang="it-IT" sz="2200" b="1" dirty="0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3000 bolidi 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osservati</a:t>
            </a:r>
          </a:p>
          <a:p>
            <a:pPr>
              <a:lnSpc>
                <a:spcPts val="2900"/>
              </a:lnSpc>
              <a:spcBef>
                <a:spcPts val="0"/>
              </a:spcBef>
              <a:buClr>
                <a:srgbClr val="274D77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Server per  </a:t>
            </a:r>
            <a:r>
              <a:rPr lang="it-IT" sz="2200" b="1" dirty="0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processing 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2200" b="1" dirty="0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CRAB 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Pino T.se) e </a:t>
            </a:r>
            <a:r>
              <a:rPr lang="it-IT" sz="2200" b="1" dirty="0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Archiviazione (IA2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Trieste) </a:t>
            </a:r>
          </a:p>
          <a:p>
            <a:pPr>
              <a:lnSpc>
                <a:spcPts val="2900"/>
              </a:lnSpc>
              <a:spcBef>
                <a:spcPts val="0"/>
              </a:spcBef>
              <a:buClr>
                <a:srgbClr val="274D77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Una completa </a:t>
            </a:r>
            <a:r>
              <a:rPr lang="it-IT" sz="2200" b="1" dirty="0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it-IT" sz="2200" b="1" dirty="0" err="1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</a:t>
            </a:r>
            <a:r>
              <a:rPr lang="it-IT" sz="2200" b="1" dirty="0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pipeline</a:t>
            </a: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900"/>
              </a:lnSpc>
              <a:spcBef>
                <a:spcPts val="0"/>
              </a:spcBef>
              <a:buClr>
                <a:srgbClr val="274D77"/>
              </a:buClr>
              <a:buFont typeface="Wingdings" panose="05000000000000000000" pitchFamily="2" charset="2"/>
              <a:buChar char="§"/>
            </a:pPr>
            <a:r>
              <a:rPr lang="it-IT" sz="2200" b="1" dirty="0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potenziali </a:t>
            </a:r>
            <a:r>
              <a:rPr lang="it-IT" sz="2200" b="1" dirty="0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meteorite-</a:t>
            </a:r>
            <a:r>
              <a:rPr lang="it-IT" sz="2200" b="1" dirty="0" err="1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dropping</a:t>
            </a:r>
            <a:r>
              <a:rPr lang="it-IT" sz="2200" b="1" dirty="0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bolides</a:t>
            </a:r>
            <a:endParaRPr lang="it-IT" sz="2200" b="1" dirty="0">
              <a:solidFill>
                <a:srgbClr val="274D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900"/>
              </a:lnSpc>
              <a:spcBef>
                <a:spcPts val="0"/>
              </a:spcBef>
              <a:buClr>
                <a:srgbClr val="274D77"/>
              </a:buClr>
              <a:buFont typeface="Wingdings" panose="05000000000000000000" pitchFamily="2" charset="2"/>
              <a:buChar char="§"/>
            </a:pPr>
            <a:r>
              <a:rPr lang="it-IT" sz="2200" b="1" dirty="0">
                <a:solidFill>
                  <a:srgbClr val="274D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meteoriti recuperate  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(Cavezzo, 2 frammenti, 55 gr.; Matera, molti frammenti, 118 gr.)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74D77"/>
              </a:buClr>
              <a:buFont typeface="Wingdings" panose="05000000000000000000" pitchFamily="2" charset="2"/>
              <a:buChar char="§"/>
            </a:pP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EAC3177-06AD-32E9-EF45-AAD26714E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43" y="1116287"/>
            <a:ext cx="5163525" cy="521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68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1CD73D0F-1E57-0F3B-2505-5630112F5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073E3B64-3483-B7C1-1AFE-45BEFECB8755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B7A5304F-4B56-AD75-8034-27D241FA934E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Gli undici </a:t>
            </a:r>
            <a:r>
              <a:rPr lang="it" sz="32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meteorite-dropping bolides</a:t>
            </a:r>
            <a:endParaRPr sz="3200" b="1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FB872B3A-2742-55C3-9DB7-AF581B227ADA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D6C83983-3632-1F2E-C019-EB2F4557DB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15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4EBFBB-8A3C-D8AA-C00F-A028D518E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7FBE13D-8F80-51EF-53DB-38CD2EF5BA1E}"/>
              </a:ext>
            </a:extLst>
          </p:cNvPr>
          <p:cNvSpPr txBox="1"/>
          <p:nvPr/>
        </p:nvSpPr>
        <p:spPr>
          <a:xfrm>
            <a:off x="10769599" y="5664141"/>
            <a:ext cx="1285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 NOV|2025</a:t>
            </a: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9331AF00-0F72-4CA9-F672-FF1938C3340D}"/>
              </a:ext>
            </a:extLst>
          </p:cNvPr>
          <p:cNvSpPr>
            <a:spLocks noGrp="1"/>
          </p:cNvSpPr>
          <p:nvPr/>
        </p:nvSpPr>
        <p:spPr>
          <a:xfrm>
            <a:off x="292059" y="1139615"/>
            <a:ext cx="11703132" cy="1391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2200" dirty="0"/>
              <a:t>PRISMA ha la possibilità di rilevare bolidi fino alla </a:t>
            </a:r>
            <a:r>
              <a:rPr lang="en-US" sz="2200" b="1" dirty="0">
                <a:solidFill>
                  <a:srgbClr val="203864"/>
                </a:solidFill>
              </a:rPr>
              <a:t>magnitude </a:t>
            </a:r>
            <a:r>
              <a:rPr lang="en-US" sz="2200" b="1" dirty="0" err="1">
                <a:solidFill>
                  <a:srgbClr val="203864"/>
                </a:solidFill>
              </a:rPr>
              <a:t>apparente</a:t>
            </a:r>
            <a:r>
              <a:rPr lang="en-US" sz="2200" b="1" dirty="0">
                <a:solidFill>
                  <a:srgbClr val="203864"/>
                </a:solidFill>
              </a:rPr>
              <a:t> </a:t>
            </a:r>
            <a:r>
              <a:rPr lang="en-US" sz="2200" b="1" i="1" dirty="0">
                <a:solidFill>
                  <a:srgbClr val="203864"/>
                </a:solidFill>
              </a:rPr>
              <a:t>m &lt; 0</a:t>
            </a:r>
          </a:p>
          <a:p>
            <a:pPr marL="269875" indent="-26987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 err="1"/>
              <a:t>Questo</a:t>
            </a:r>
            <a:r>
              <a:rPr lang="en-US" sz="2200" dirty="0"/>
              <a:t> </a:t>
            </a:r>
            <a:r>
              <a:rPr lang="en-US" sz="2200" dirty="0" err="1"/>
              <a:t>corrisponde</a:t>
            </a:r>
            <a:r>
              <a:rPr lang="en-US" sz="2200" dirty="0"/>
              <a:t> a </a:t>
            </a:r>
            <a:r>
              <a:rPr lang="en-US" sz="2200" dirty="0" err="1"/>
              <a:t>una</a:t>
            </a:r>
            <a:r>
              <a:rPr lang="en-US" sz="2200" dirty="0"/>
              <a:t> </a:t>
            </a:r>
            <a:r>
              <a:rPr lang="en-US" sz="2200" b="1" dirty="0" err="1">
                <a:solidFill>
                  <a:srgbClr val="203864"/>
                </a:solidFill>
              </a:rPr>
              <a:t>dimensione</a:t>
            </a:r>
            <a:r>
              <a:rPr lang="en-US" sz="2200" dirty="0"/>
              <a:t> del </a:t>
            </a:r>
            <a:r>
              <a:rPr lang="en-US" sz="2200" dirty="0" err="1"/>
              <a:t>meteoroide</a:t>
            </a:r>
            <a:r>
              <a:rPr lang="en-US" sz="2200" dirty="0"/>
              <a:t> </a:t>
            </a:r>
            <a:r>
              <a:rPr lang="en-US" sz="2200" b="1" dirty="0" err="1">
                <a:solidFill>
                  <a:srgbClr val="203864"/>
                </a:solidFill>
              </a:rPr>
              <a:t>maggiore</a:t>
            </a:r>
            <a:r>
              <a:rPr lang="en-US" sz="2200" b="1" dirty="0">
                <a:solidFill>
                  <a:srgbClr val="203864"/>
                </a:solidFill>
              </a:rPr>
              <a:t> di 1 cm</a:t>
            </a:r>
            <a:r>
              <a:rPr lang="en-US" sz="2200" b="1" dirty="0"/>
              <a:t> </a:t>
            </a:r>
            <a:r>
              <a:rPr lang="en-US" sz="2200" dirty="0"/>
              <a:t>e </a:t>
            </a:r>
            <a:r>
              <a:rPr lang="en-US" sz="2200" b="1" dirty="0" err="1">
                <a:solidFill>
                  <a:srgbClr val="203864"/>
                </a:solidFill>
              </a:rPr>
              <a:t>massa</a:t>
            </a:r>
            <a:r>
              <a:rPr lang="en-US" sz="2200" b="1" dirty="0">
                <a:solidFill>
                  <a:srgbClr val="203864"/>
                </a:solidFill>
              </a:rPr>
              <a:t> &gt; 1 </a:t>
            </a:r>
            <a:r>
              <a:rPr lang="en-US" sz="2200" b="1" dirty="0" err="1">
                <a:solidFill>
                  <a:srgbClr val="203864"/>
                </a:solidFill>
              </a:rPr>
              <a:t>grammo</a:t>
            </a:r>
            <a:endParaRPr lang="en-US" sz="2200" b="1" dirty="0">
              <a:solidFill>
                <a:srgbClr val="203864"/>
              </a:solidFill>
            </a:endParaRPr>
          </a:p>
          <a:p>
            <a:pPr marL="269875" indent="-26987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/>
              <a:t>Si </a:t>
            </a:r>
            <a:r>
              <a:rPr lang="en-US" sz="2200" dirty="0" err="1"/>
              <a:t>stima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203864"/>
                </a:solidFill>
              </a:rPr>
              <a:t>1-2 meteorite dropping fireball </a:t>
            </a:r>
            <a:r>
              <a:rPr lang="en-US" sz="2200" b="1" dirty="0" err="1">
                <a:solidFill>
                  <a:srgbClr val="203864"/>
                </a:solidFill>
              </a:rPr>
              <a:t>all’anno</a:t>
            </a:r>
            <a:r>
              <a:rPr lang="en-US" sz="2200" b="1" dirty="0">
                <a:solidFill>
                  <a:srgbClr val="203864"/>
                </a:solidFill>
              </a:rPr>
              <a:t> </a:t>
            </a:r>
            <a:r>
              <a:rPr lang="en-US" sz="2200" dirty="0" err="1"/>
              <a:t>sull’Italia</a:t>
            </a:r>
            <a:r>
              <a:rPr lang="en-US" sz="2200" dirty="0"/>
              <a:t>. </a:t>
            </a:r>
            <a:br>
              <a:rPr lang="en-US" sz="2200" dirty="0"/>
            </a:br>
            <a:r>
              <a:rPr lang="en-US" sz="2200" dirty="0"/>
              <a:t>Per </a:t>
            </a:r>
            <a:r>
              <a:rPr lang="en-US" sz="2200" dirty="0" err="1"/>
              <a:t>ora</a:t>
            </a:r>
            <a:r>
              <a:rPr lang="en-US" sz="2200" dirty="0"/>
              <a:t>, </a:t>
            </a:r>
            <a:r>
              <a:rPr lang="en-US" sz="2200" dirty="0" err="1"/>
              <a:t>questa</a:t>
            </a:r>
            <a:r>
              <a:rPr lang="en-US" sz="2200" dirty="0"/>
              <a:t> </a:t>
            </a:r>
            <a:r>
              <a:rPr lang="en-US" sz="2200" dirty="0" err="1"/>
              <a:t>stima</a:t>
            </a:r>
            <a:r>
              <a:rPr lang="en-US" sz="2200" dirty="0"/>
              <a:t> è </a:t>
            </a:r>
            <a:r>
              <a:rPr lang="en-US" sz="2200" dirty="0" err="1"/>
              <a:t>rispettata</a:t>
            </a:r>
            <a:r>
              <a:rPr lang="en-US" sz="2200" dirty="0"/>
              <a:t> </a:t>
            </a:r>
            <a:r>
              <a:rPr lang="en-US" sz="2200" dirty="0" err="1"/>
              <a:t>nei</a:t>
            </a:r>
            <a:r>
              <a:rPr lang="en-US" sz="2200" dirty="0"/>
              <a:t> </a:t>
            </a:r>
            <a:r>
              <a:rPr lang="en-US" sz="2200" dirty="0" err="1"/>
              <a:t>fatti</a:t>
            </a:r>
            <a:endParaRPr lang="en-US" sz="2200" dirty="0"/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A79187D2-9CD7-A12D-1797-C2C3604A0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59" y="2748018"/>
            <a:ext cx="7040795" cy="359688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C24167D-F3FB-8F6B-D082-5D044AC63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54" y="1941424"/>
            <a:ext cx="4332137" cy="440347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4386D66-9ADF-03A9-A1FE-A52F18FBD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08" y="3241523"/>
            <a:ext cx="199836" cy="30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93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F0DA24DC-14A3-C112-37C4-8A43EA852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5836E9B7-0787-83D9-B99E-9B913A81C266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35ABF4D9-2DFB-41B0-3C65-5DA4AF03806E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Che cosa bolle in pentola nel presente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1A61D9D8-C78A-AEBF-F060-A9C3D9C86844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77F77C72-8268-E1F1-7770-814D4A8E30F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16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45EA76-4255-7CBA-2076-9303E90D7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75BF36-C797-6C97-2B33-E533C9349B3C}"/>
              </a:ext>
            </a:extLst>
          </p:cNvPr>
          <p:cNvSpPr txBox="1"/>
          <p:nvPr/>
        </p:nvSpPr>
        <p:spPr>
          <a:xfrm>
            <a:off x="277283" y="1031614"/>
            <a:ext cx="1133051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Un nuovo </a:t>
            </a:r>
            <a:r>
              <a:rPr lang="it-IT" sz="2000" b="1" dirty="0">
                <a:solidFill>
                  <a:srgbClr val="002060"/>
                </a:solidFill>
              </a:rPr>
              <a:t>nodo TUTTO ITALIANO </a:t>
            </a:r>
            <a:r>
              <a:rPr lang="it-IT" sz="2000" dirty="0">
                <a:solidFill>
                  <a:srgbClr val="002060"/>
                </a:solidFill>
              </a:rPr>
              <a:t>sviluppato in collaborazione con e grazie a N-3 (Andrea Novati)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Una </a:t>
            </a:r>
            <a:r>
              <a:rPr lang="it-IT" sz="2000" b="1" dirty="0">
                <a:solidFill>
                  <a:srgbClr val="002060"/>
                </a:solidFill>
              </a:rPr>
              <a:t>infrastruttura TUTTA ITALIANA </a:t>
            </a:r>
            <a:r>
              <a:rPr lang="it-IT" sz="2000" dirty="0">
                <a:solidFill>
                  <a:srgbClr val="002060"/>
                </a:solidFill>
              </a:rPr>
              <a:t>per l’analisi e l’archiviazione dei dati (Matteo Di Carlo)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Un nuovo </a:t>
            </a:r>
            <a:r>
              <a:rPr lang="it-IT" sz="2000" b="1" dirty="0">
                <a:solidFill>
                  <a:srgbClr val="002060"/>
                </a:solidFill>
              </a:rPr>
              <a:t>set di laboratori per le scuole </a:t>
            </a:r>
            <a:r>
              <a:rPr lang="it-IT" sz="2000" dirty="0">
                <a:solidFill>
                  <a:srgbClr val="002060"/>
                </a:solidFill>
              </a:rPr>
              <a:t>sviluppati nell’ambito del progetto europeo Students </a:t>
            </a:r>
            <a:r>
              <a:rPr lang="it-IT" sz="2000" dirty="0" err="1">
                <a:solidFill>
                  <a:srgbClr val="002060"/>
                </a:solidFill>
              </a:rPr>
              <a:t>as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Planetary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Defenders</a:t>
            </a:r>
            <a:r>
              <a:rPr lang="it-IT" sz="2000" dirty="0">
                <a:solidFill>
                  <a:srgbClr val="002060"/>
                </a:solidFill>
              </a:rPr>
              <a:t> – </a:t>
            </a:r>
            <a:r>
              <a:rPr lang="it-IT" sz="2000" dirty="0" err="1">
                <a:solidFill>
                  <a:srgbClr val="002060"/>
                </a:solidFill>
              </a:rPr>
              <a:t>StAnD</a:t>
            </a:r>
            <a:r>
              <a:rPr lang="it-IT" sz="2000" dirty="0">
                <a:solidFill>
                  <a:srgbClr val="002060"/>
                </a:solidFill>
              </a:rPr>
              <a:t> (Chiara Lamberti, Daniele Gardiol)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Una </a:t>
            </a:r>
            <a:r>
              <a:rPr lang="it-IT" sz="2000" b="1" dirty="0">
                <a:solidFill>
                  <a:srgbClr val="002060"/>
                </a:solidFill>
              </a:rPr>
              <a:t>nuova interfaccia </a:t>
            </a:r>
            <a:r>
              <a:rPr lang="it-IT" sz="2000" dirty="0">
                <a:solidFill>
                  <a:srgbClr val="002060"/>
                </a:solidFill>
              </a:rPr>
              <a:t>utente per l’analisi astrometrica e fotometrica dei bolidi a disposizione di tutta la collaborazione (Arianna </a:t>
            </a:r>
            <a:r>
              <a:rPr lang="it-IT" sz="2000" dirty="0" err="1">
                <a:solidFill>
                  <a:srgbClr val="002060"/>
                </a:solidFill>
              </a:rPr>
              <a:t>Arisio</a:t>
            </a:r>
            <a:r>
              <a:rPr lang="it-IT" sz="2000" dirty="0">
                <a:solidFill>
                  <a:srgbClr val="002060"/>
                </a:solidFill>
              </a:rPr>
              <a:t>, Dario </a:t>
            </a:r>
            <a:r>
              <a:rPr lang="it-IT" sz="2000" dirty="0" err="1">
                <a:solidFill>
                  <a:srgbClr val="002060"/>
                </a:solidFill>
              </a:rPr>
              <a:t>Barghini</a:t>
            </a:r>
            <a:r>
              <a:rPr lang="it-IT" sz="2000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La rete PRISMA diventerà anche una </a:t>
            </a:r>
            <a:r>
              <a:rPr lang="it-IT" sz="2000" b="1" dirty="0">
                <a:solidFill>
                  <a:srgbClr val="002060"/>
                </a:solidFill>
              </a:rPr>
              <a:t>rete di monitoraggio dell’inquinamento luminoso </a:t>
            </a:r>
            <a:r>
              <a:rPr lang="it-IT" sz="2000" dirty="0">
                <a:solidFill>
                  <a:srgbClr val="002060"/>
                </a:solidFill>
              </a:rPr>
              <a:t>grazie al progetto europeo DARKERSKY4CE contribuendo al </a:t>
            </a:r>
            <a:r>
              <a:rPr lang="it-IT" sz="2000" dirty="0" err="1">
                <a:solidFill>
                  <a:srgbClr val="002060"/>
                </a:solidFill>
              </a:rPr>
              <a:t>Photometer</a:t>
            </a:r>
            <a:r>
              <a:rPr lang="it-IT" sz="2000" dirty="0">
                <a:solidFill>
                  <a:srgbClr val="002060"/>
                </a:solidFill>
              </a:rPr>
              <a:t> Network (Dario </a:t>
            </a:r>
            <a:r>
              <a:rPr lang="it-IT" sz="2000" dirty="0" err="1">
                <a:solidFill>
                  <a:srgbClr val="002060"/>
                </a:solidFill>
              </a:rPr>
              <a:t>Barghini</a:t>
            </a:r>
            <a:r>
              <a:rPr lang="it-IT" sz="2000" dirty="0">
                <a:solidFill>
                  <a:srgbClr val="002060"/>
                </a:solidFill>
              </a:rPr>
              <a:t> e Chiara Lamberti)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In crescita l’attività di </a:t>
            </a:r>
            <a:r>
              <a:rPr lang="it-IT" sz="2000" b="1" dirty="0">
                <a:solidFill>
                  <a:srgbClr val="002060"/>
                </a:solidFill>
              </a:rPr>
              <a:t>training degli studenti universitari </a:t>
            </a:r>
            <a:r>
              <a:rPr lang="it-IT" sz="2000" dirty="0">
                <a:solidFill>
                  <a:srgbClr val="002060"/>
                </a:solidFill>
              </a:rPr>
              <a:t>(Paola Ardizzone, Donata Bonino, Annalisa Ghiberti, Ilaria Girla)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L’applicazione alle meteore dell’</a:t>
            </a:r>
            <a:r>
              <a:rPr lang="it-IT" sz="2000" b="1" dirty="0">
                <a:solidFill>
                  <a:srgbClr val="002060"/>
                </a:solidFill>
              </a:rPr>
              <a:t>astronomia </a:t>
            </a:r>
            <a:r>
              <a:rPr lang="it-IT" sz="2000" b="1" dirty="0" err="1">
                <a:solidFill>
                  <a:srgbClr val="002060"/>
                </a:solidFill>
              </a:rPr>
              <a:t>multimessenger</a:t>
            </a:r>
            <a:r>
              <a:rPr lang="it-IT" sz="2000" b="1" dirty="0">
                <a:solidFill>
                  <a:srgbClr val="002060"/>
                </a:solidFill>
              </a:rPr>
              <a:t> </a:t>
            </a:r>
            <a:r>
              <a:rPr lang="it-IT" sz="2000" dirty="0">
                <a:solidFill>
                  <a:srgbClr val="002060"/>
                </a:solidFill>
              </a:rPr>
              <a:t>(</a:t>
            </a:r>
            <a:r>
              <a:rPr lang="it-IT" sz="2000" dirty="0" err="1">
                <a:solidFill>
                  <a:srgbClr val="002060"/>
                </a:solidFill>
              </a:rPr>
              <a:t>Anike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Bowaire</a:t>
            </a:r>
            <a:r>
              <a:rPr lang="it-IT" sz="2000" dirty="0">
                <a:solidFill>
                  <a:srgbClr val="002060"/>
                </a:solidFill>
              </a:rPr>
              <a:t>, </a:t>
            </a:r>
            <a:r>
              <a:rPr lang="it-IT" sz="2000" dirty="0" err="1">
                <a:solidFill>
                  <a:srgbClr val="002060"/>
                </a:solidFill>
              </a:rPr>
              <a:t>Ambresh</a:t>
            </a:r>
            <a:r>
              <a:rPr lang="it-IT" sz="2000" dirty="0">
                <a:solidFill>
                  <a:srgbClr val="002060"/>
                </a:solidFill>
              </a:rPr>
              <a:t> Mishra)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2060"/>
                </a:solidFill>
              </a:rPr>
              <a:t>Nuovi filoni di ricerca </a:t>
            </a:r>
            <a:r>
              <a:rPr lang="it-IT" sz="2000" dirty="0">
                <a:solidFill>
                  <a:srgbClr val="002060"/>
                </a:solidFill>
              </a:rPr>
              <a:t>(Dario </a:t>
            </a:r>
            <a:r>
              <a:rPr lang="it-IT" sz="2000" dirty="0" err="1">
                <a:solidFill>
                  <a:srgbClr val="002060"/>
                </a:solidFill>
              </a:rPr>
              <a:t>Barghini</a:t>
            </a:r>
            <a:r>
              <a:rPr lang="it-IT" sz="2000" dirty="0">
                <a:solidFill>
                  <a:srgbClr val="002060"/>
                </a:solidFill>
              </a:rPr>
              <a:t>, Mauro Dolci)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Prosegue l’attività su tematiche PRISMA da parte </a:t>
            </a:r>
            <a:r>
              <a:rPr lang="it-IT" sz="2000" b="1" dirty="0">
                <a:solidFill>
                  <a:srgbClr val="002060"/>
                </a:solidFill>
              </a:rPr>
              <a:t>della collaborazione </a:t>
            </a:r>
            <a:r>
              <a:rPr lang="it-IT" sz="2000" dirty="0">
                <a:solidFill>
                  <a:srgbClr val="002060"/>
                </a:solidFill>
              </a:rPr>
              <a:t>(Marzia Albani, Nicola Rizzi, Chiara Simoncelli, Paolo Volpini)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Una costante attenzione a tematiche legate a PRISMA (Albino </a:t>
            </a:r>
            <a:r>
              <a:rPr lang="it-IT" sz="2000" dirty="0" err="1">
                <a:solidFill>
                  <a:srgbClr val="002060"/>
                </a:solidFill>
              </a:rPr>
              <a:t>Carbognani</a:t>
            </a:r>
            <a:r>
              <a:rPr lang="it-IT" sz="2000" dirty="0">
                <a:solidFill>
                  <a:srgbClr val="002060"/>
                </a:solidFill>
              </a:rPr>
              <a:t>, Fulvio Franchi)</a:t>
            </a:r>
          </a:p>
          <a:p>
            <a:endParaRPr lang="it-IT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23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DBEC63CA-7785-164B-D296-357D2EE7F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613F45F0-0480-9A53-E356-362EDDB8159C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4B1BBFA8-1D8F-B27C-3BEF-1E20CE0BF663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Che cosa bolle in pentola per il 2026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B0C1DDC5-C0B4-AC23-B63A-1D515791B0B1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0D85D0D6-830A-26B4-A700-31A33A0646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17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409575-9EC2-CEED-7DD1-CC7D5FDDD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00592EF-991B-D6CA-1B4B-2018B9827035}"/>
              </a:ext>
            </a:extLst>
          </p:cNvPr>
          <p:cNvSpPr txBox="1"/>
          <p:nvPr/>
        </p:nvSpPr>
        <p:spPr>
          <a:xfrm>
            <a:off x="277283" y="1200953"/>
            <a:ext cx="11330516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La </a:t>
            </a:r>
            <a:r>
              <a:rPr lang="it-IT" sz="2000" b="1" dirty="0">
                <a:solidFill>
                  <a:srgbClr val="002060"/>
                </a:solidFill>
              </a:rPr>
              <a:t>Manutenzione straordinaria</a:t>
            </a:r>
            <a:r>
              <a:rPr lang="it-IT" sz="2000" dirty="0">
                <a:solidFill>
                  <a:srgbClr val="002060"/>
                </a:solidFill>
              </a:rPr>
              <a:t> dei nodi già installati, in ordine di anzianità. Si provvederà alla sostituzione dei cupolini ingialliti e a un «tagliando» dell’HW del nodo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La </a:t>
            </a:r>
            <a:r>
              <a:rPr lang="it-IT" sz="2000" b="1" dirty="0">
                <a:solidFill>
                  <a:srgbClr val="002060"/>
                </a:solidFill>
              </a:rPr>
              <a:t>Riparazione</a:t>
            </a:r>
            <a:r>
              <a:rPr lang="it-IT" sz="2000" dirty="0">
                <a:solidFill>
                  <a:srgbClr val="002060"/>
                </a:solidFill>
              </a:rPr>
              <a:t> o </a:t>
            </a:r>
            <a:r>
              <a:rPr lang="it-IT" sz="2000" b="1" dirty="0">
                <a:solidFill>
                  <a:srgbClr val="002060"/>
                </a:solidFill>
              </a:rPr>
              <a:t>Sostituzione</a:t>
            </a:r>
            <a:r>
              <a:rPr lang="it-IT" sz="2000" dirty="0">
                <a:solidFill>
                  <a:srgbClr val="002060"/>
                </a:solidFill>
              </a:rPr>
              <a:t> di quei nodi che per vari motivi sono non più funzionanti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Il completamento della rete con l’individuazione e l’installazione di nuove camere in luoghi scoperti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L’implementazione dell’interfaccia utente per la gestione dei nodi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La messa a regime del servizio di manutenzione dei nodi gestito da N-3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La messa a punto del processamento </a:t>
            </a:r>
            <a:r>
              <a:rPr lang="it-IT" sz="2000" b="1" dirty="0">
                <a:solidFill>
                  <a:srgbClr val="002060"/>
                </a:solidFill>
              </a:rPr>
              <a:t>automatico</a:t>
            </a:r>
            <a:r>
              <a:rPr lang="it-IT" sz="2000" dirty="0">
                <a:solidFill>
                  <a:srgbClr val="002060"/>
                </a:solidFill>
              </a:rPr>
              <a:t> delle calibrazioni astrometriche e fotometriche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La messa in funzione del processamento quotidiano degli eventi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La realizzazione del tanto agognato </a:t>
            </a:r>
            <a:r>
              <a:rPr lang="it-IT" sz="2000" b="1" dirty="0">
                <a:solidFill>
                  <a:srgbClr val="002060"/>
                </a:solidFill>
              </a:rPr>
              <a:t>Database</a:t>
            </a:r>
            <a:r>
              <a:rPr lang="it-IT" sz="2000" dirty="0">
                <a:solidFill>
                  <a:srgbClr val="002060"/>
                </a:solidFill>
              </a:rPr>
              <a:t> che prelude alla pubblicazione dei dati (</a:t>
            </a:r>
            <a:r>
              <a:rPr lang="it-IT" sz="2000" dirty="0" err="1">
                <a:solidFill>
                  <a:srgbClr val="002060"/>
                </a:solidFill>
              </a:rPr>
              <a:t>raw</a:t>
            </a:r>
            <a:r>
              <a:rPr lang="it-IT" sz="2000" dirty="0">
                <a:solidFill>
                  <a:srgbClr val="002060"/>
                </a:solidFill>
              </a:rPr>
              <a:t> e ridotti)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Il rinnovo e restyling del sito web </a:t>
            </a:r>
            <a:r>
              <a:rPr lang="it-IT" sz="2000" dirty="0">
                <a:solidFill>
                  <a:srgbClr val="002060"/>
                </a:solidFill>
                <a:hlinkClick r:id="rId3"/>
              </a:rPr>
              <a:t>www.prisma.inaf.it</a:t>
            </a:r>
            <a:endParaRPr lang="it-IT" sz="2000" dirty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Un aggiornamento regolare del sito web e una maggiore presenza sui social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</a:rPr>
              <a:t>Un riordino del PO (Nuovo Presidente Mario Di Martino, </a:t>
            </a:r>
            <a:r>
              <a:rPr lang="it-IT" sz="2000" dirty="0" err="1">
                <a:solidFill>
                  <a:srgbClr val="002060"/>
                </a:solidFill>
              </a:rPr>
              <a:t>Deputy</a:t>
            </a:r>
            <a:r>
              <a:rPr lang="it-IT" sz="2000" dirty="0">
                <a:solidFill>
                  <a:srgbClr val="002060"/>
                </a:solidFill>
              </a:rPr>
              <a:t> Giovanna M. Stirpe) e l’istituzionalizzazione di un Tiger Team per l’implementazione delle </a:t>
            </a:r>
            <a:r>
              <a:rPr lang="it-IT" sz="2000">
                <a:solidFill>
                  <a:srgbClr val="002060"/>
                </a:solidFill>
              </a:rPr>
              <a:t>attività previste</a:t>
            </a:r>
            <a:endParaRPr lang="it-IT" sz="2000" dirty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002060"/>
              </a:solidFill>
            </a:endParaRPr>
          </a:p>
          <a:p>
            <a:endParaRPr lang="it-IT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87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1DB3F210-B907-022C-F7CF-0001633B5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1C850541-D948-0581-07EC-35195BF7F58A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6844C89C-617A-03AF-2931-4E07691EA478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 enorme grazie a Umberto e a Pimpa! 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183654B5-C1FB-641E-5F8C-2BE9A30A15AD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68D4D57F-EEF5-C8F0-9299-430C55177E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18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7C6B11-E2AA-B141-F033-56AF394B6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Nessuna descrizione della foto disponibile.">
            <a:extLst>
              <a:ext uri="{FF2B5EF4-FFF2-40B4-BE49-F238E27FC236}">
                <a16:creationId xmlns:a16="http://schemas.microsoft.com/office/drawing/2014/main" id="{2989AFBE-B035-AEAC-876D-22A9905AB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r="6402"/>
          <a:stretch>
            <a:fillRect/>
          </a:stretch>
        </p:blipFill>
        <p:spPr bwMode="auto">
          <a:xfrm>
            <a:off x="177800" y="1116286"/>
            <a:ext cx="5655735" cy="520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23FDB94-C4A1-5755-D5AD-BDA890461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6" r="13719"/>
          <a:stretch>
            <a:fillRect/>
          </a:stretch>
        </p:blipFill>
        <p:spPr bwMode="auto">
          <a:xfrm>
            <a:off x="6036731" y="1116286"/>
            <a:ext cx="5952069" cy="520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345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0166BBE4-9BD6-58D3-8E2F-CE57B99AA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553788b8b6_0_0">
            <a:extLst>
              <a:ext uri="{FF2B5EF4-FFF2-40B4-BE49-F238E27FC236}">
                <a16:creationId xmlns:a16="http://schemas.microsoft.com/office/drawing/2014/main" id="{33AA34B8-432C-31CA-C63B-A79825FC797D}"/>
              </a:ext>
            </a:extLst>
          </p:cNvPr>
          <p:cNvSpPr/>
          <p:nvPr/>
        </p:nvSpPr>
        <p:spPr>
          <a:xfrm>
            <a:off x="-1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g2553788b8b6_0_0">
            <a:extLst>
              <a:ext uri="{FF2B5EF4-FFF2-40B4-BE49-F238E27FC236}">
                <a16:creationId xmlns:a16="http://schemas.microsoft.com/office/drawing/2014/main" id="{29C8DB75-B7C3-32DD-E2A5-8055E5E6CD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725" y="250000"/>
            <a:ext cx="2234850" cy="21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553788b8b6_0_0">
            <a:extLst>
              <a:ext uri="{FF2B5EF4-FFF2-40B4-BE49-F238E27FC236}">
                <a16:creationId xmlns:a16="http://schemas.microsoft.com/office/drawing/2014/main" id="{ADB385BE-CE5D-17FD-EE16-224D91A216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1851" b="30542"/>
          <a:stretch/>
        </p:blipFill>
        <p:spPr>
          <a:xfrm>
            <a:off x="863251" y="5339441"/>
            <a:ext cx="4979075" cy="132375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2553788b8b6_0_0">
            <a:extLst>
              <a:ext uri="{FF2B5EF4-FFF2-40B4-BE49-F238E27FC236}">
                <a16:creationId xmlns:a16="http://schemas.microsoft.com/office/drawing/2014/main" id="{D81FCBDB-5364-ED91-3CFA-0ADC48904944}"/>
              </a:ext>
            </a:extLst>
          </p:cNvPr>
          <p:cNvSpPr txBox="1"/>
          <p:nvPr/>
        </p:nvSpPr>
        <p:spPr>
          <a:xfrm>
            <a:off x="1600018" y="4913622"/>
            <a:ext cx="34269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  <a:t>Con il sostegno di</a:t>
            </a:r>
            <a:endParaRPr sz="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2553788b8b6_0_0">
            <a:extLst>
              <a:ext uri="{FF2B5EF4-FFF2-40B4-BE49-F238E27FC236}">
                <a16:creationId xmlns:a16="http://schemas.microsoft.com/office/drawing/2014/main" id="{4DAA61E5-542B-130D-A1F1-9BF6CB76519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3001" y="-9600"/>
            <a:ext cx="12192000" cy="49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-IT" sz="3200" b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br>
              <a:rPr lang="it-IT" sz="3200" b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3200" b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1111"/>
              <a:buFont typeface="Arial"/>
              <a:buNone/>
            </a:pPr>
            <a:endParaRPr sz="4500" b="1" i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br>
              <a:rPr lang="it-IT" sz="3200" b="1" i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3200" b="1" i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-IT" sz="3600" b="1" i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  <a:t>Verso i 10 anni di PRISMA</a:t>
            </a:r>
            <a:br>
              <a:rPr lang="it-IT" sz="3600" b="1" i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it-IT" sz="3200" b="1" i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endParaRPr sz="3100" b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8518"/>
              <a:buFont typeface="Arial"/>
              <a:buNone/>
            </a:pPr>
            <a:r>
              <a:rPr lang="it-IT" sz="2400" b="1" i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  <a:t>Daniele Gardiol</a:t>
            </a:r>
            <a:endParaRPr sz="2400" b="1" i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66666"/>
              <a:buFont typeface="Arial"/>
              <a:buNone/>
            </a:pPr>
            <a:endParaRPr sz="1100" b="1" i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9130"/>
              <a:buFont typeface="Arial"/>
              <a:buNone/>
            </a:pPr>
            <a:r>
              <a:rPr lang="it-IT" sz="2000" i="1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  <a:t>INAF - Osservatorio Astrofisico di Torino</a:t>
            </a:r>
            <a:endParaRPr sz="2000" i="1" dirty="0">
              <a:solidFill>
                <a:srgbClr val="31538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3200" b="1" dirty="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9571445-B438-C6AE-3BA9-180646E35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827" y="7672"/>
            <a:ext cx="2671629" cy="2671629"/>
          </a:xfrm>
          <a:prstGeom prst="rect">
            <a:avLst/>
          </a:prstGeom>
        </p:spPr>
      </p:pic>
      <p:sp>
        <p:nvSpPr>
          <p:cNvPr id="2" name="Google Shape;92;g2553788b8b6_0_0">
            <a:extLst>
              <a:ext uri="{FF2B5EF4-FFF2-40B4-BE49-F238E27FC236}">
                <a16:creationId xmlns:a16="http://schemas.microsoft.com/office/drawing/2014/main" id="{E66E8EFA-ED46-AE24-7E51-F07D3F1F864C}"/>
              </a:ext>
            </a:extLst>
          </p:cNvPr>
          <p:cNvSpPr txBox="1"/>
          <p:nvPr/>
        </p:nvSpPr>
        <p:spPr>
          <a:xfrm>
            <a:off x="7709916" y="4933972"/>
            <a:ext cx="34269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 dirty="0">
                <a:solidFill>
                  <a:srgbClr val="31538F"/>
                </a:solidFill>
                <a:latin typeface="Georgia"/>
                <a:ea typeface="Georgia"/>
                <a:cs typeface="Georgia"/>
                <a:sym typeface="Georgia"/>
              </a:rPr>
              <a:t>e di</a:t>
            </a:r>
            <a:endParaRPr sz="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magine 3" descr="Immagine che contiene testo, schermata, Elementi grafici, cerchio&#10;&#10;Il contenuto generato dall'IA potrebbe non essere corretto.">
            <a:extLst>
              <a:ext uri="{FF2B5EF4-FFF2-40B4-BE49-F238E27FC236}">
                <a16:creationId xmlns:a16="http://schemas.microsoft.com/office/drawing/2014/main" id="{6E9E2BEC-0EF3-B4FB-85B0-CE4A77A34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345" y="5007262"/>
            <a:ext cx="3804715" cy="199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62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/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/>
          <p:cNvSpPr txBox="1"/>
          <p:nvPr/>
        </p:nvSpPr>
        <p:spPr>
          <a:xfrm>
            <a:off x="236305" y="177087"/>
            <a:ext cx="97592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Genesi: come tutto ebbe inizio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/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/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3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56D518-F064-F015-16E2-28447C2C7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0250A5-6D5C-990E-B349-151CCB6FC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579" y="1078405"/>
            <a:ext cx="4930351" cy="533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117B887-A905-BB76-83CE-D94860FDF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869" y="3224764"/>
            <a:ext cx="5634659" cy="302854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F2F34F-14B2-048B-BF31-9D1253E542E0}"/>
              </a:ext>
            </a:extLst>
          </p:cNvPr>
          <p:cNvSpPr txBox="1"/>
          <p:nvPr/>
        </p:nvSpPr>
        <p:spPr>
          <a:xfrm>
            <a:off x="5259869" y="1116287"/>
            <a:ext cx="56346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02060"/>
                </a:solidFill>
              </a:rPr>
              <a:t>Dicembre 2015: il collega Mario Di Martino, da poco in forza all’Istituto Nazionale della Previdenza Sociale, sezione di Torino, mi incontra </a:t>
            </a:r>
            <a:r>
              <a:rPr lang="it-IT" b="1" dirty="0">
                <a:solidFill>
                  <a:srgbClr val="002060"/>
                </a:solidFill>
              </a:rPr>
              <a:t>fuori dal mio ufficio e mi fa:</a:t>
            </a:r>
          </a:p>
          <a:p>
            <a:r>
              <a:rPr lang="it-IT" sz="1800" b="1" dirty="0">
                <a:solidFill>
                  <a:srgbClr val="002060"/>
                </a:solidFill>
              </a:rPr>
              <a:t>«Ci sarebbe una camera che ci hanno dato i francesi da installare sul te</a:t>
            </a:r>
            <a:r>
              <a:rPr lang="it-IT" b="1" dirty="0">
                <a:solidFill>
                  <a:srgbClr val="002060"/>
                </a:solidFill>
              </a:rPr>
              <a:t>tto dell’Osservatorio, non è che vuoi farlo tu?»</a:t>
            </a:r>
            <a:endParaRPr lang="it-IT" sz="1800" b="1" dirty="0">
              <a:solidFill>
                <a:srgbClr val="00206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6DFB51-DEFC-60EB-0AE7-B0DB2EAD4AE5}"/>
              </a:ext>
            </a:extLst>
          </p:cNvPr>
          <p:cNvSpPr txBox="1"/>
          <p:nvPr/>
        </p:nvSpPr>
        <p:spPr>
          <a:xfrm>
            <a:off x="10989733" y="1043061"/>
            <a:ext cx="10995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12496F-A3C9-4461-C06E-985667C5E1E3}"/>
              </a:ext>
            </a:extLst>
          </p:cNvPr>
          <p:cNvSpPr txBox="1"/>
          <p:nvPr/>
        </p:nvSpPr>
        <p:spPr>
          <a:xfrm>
            <a:off x="10930468" y="1030220"/>
            <a:ext cx="1099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DIC|2015</a:t>
            </a:r>
          </a:p>
        </p:txBody>
      </p:sp>
    </p:spTree>
    <p:extLst>
      <p:ext uri="{BB962C8B-B14F-4D97-AF65-F5344CB8AC3E}">
        <p14:creationId xmlns:p14="http://schemas.microsoft.com/office/powerpoint/2010/main" val="3422592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1937640E-6B80-C94F-CB7F-C075107FB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0D211005-AB4F-9A90-39A1-AE1B3AF315EB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69619400-AF09-45EC-2B85-913AB08CD876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sistema FRIPON 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C68256F2-D950-CDBC-F17A-910102253643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28371DF0-EAD0-2AAA-2A43-4CB79D01A61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4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41724C-F3A5-5101-3BCF-451C24B88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A7FF88-5695-44F6-E760-E4BF60E6BEB0}"/>
              </a:ext>
            </a:extLst>
          </p:cNvPr>
          <p:cNvSpPr txBox="1"/>
          <p:nvPr/>
        </p:nvSpPr>
        <p:spPr>
          <a:xfrm>
            <a:off x="10989733" y="1043061"/>
            <a:ext cx="10995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B1B049F-F5E6-E41F-C2B8-894C7172198E}"/>
              </a:ext>
            </a:extLst>
          </p:cNvPr>
          <p:cNvSpPr txBox="1"/>
          <p:nvPr/>
        </p:nvSpPr>
        <p:spPr>
          <a:xfrm>
            <a:off x="10845802" y="1267366"/>
            <a:ext cx="1285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GEN|2016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98A73CE-9152-5E78-F21D-4B1A62DDB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r="6103"/>
          <a:stretch>
            <a:fillRect/>
          </a:stretch>
        </p:blipFill>
        <p:spPr>
          <a:xfrm>
            <a:off x="79342" y="1497432"/>
            <a:ext cx="5598494" cy="480306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40F5AB-C152-8E81-4E05-A8F310320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r="51410"/>
          <a:stretch>
            <a:fillRect/>
          </a:stretch>
        </p:blipFill>
        <p:spPr bwMode="auto">
          <a:xfrm>
            <a:off x="5740889" y="1497432"/>
            <a:ext cx="4880987" cy="480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024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21825F0B-96E2-8959-7D89-C4D81DD39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ED1FBEA0-6D99-9A0E-BAA1-56C2B9C51AE7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DE437D8F-277A-AC67-42EB-4A678A93527D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prima camera FRIPON italiana entra in funzione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1A0AE071-EE65-8ADF-CEAC-C3D0A0F0FC3D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00AEF5CD-AE4E-5AE2-41CB-86383BE0E3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5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25464F-50EE-8399-8F61-A2AFB6BF9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D7ED67C-45DE-FC34-DF3E-D255CB1F0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69" y="1043061"/>
            <a:ext cx="9278327" cy="540537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ED84B2-D94B-7E7E-18B6-46CFEB6B6018}"/>
              </a:ext>
            </a:extLst>
          </p:cNvPr>
          <p:cNvSpPr txBox="1"/>
          <p:nvPr/>
        </p:nvSpPr>
        <p:spPr>
          <a:xfrm>
            <a:off x="10989733" y="1043061"/>
            <a:ext cx="10995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B32FD2-F491-2C63-2DF4-2917D166212B}"/>
              </a:ext>
            </a:extLst>
          </p:cNvPr>
          <p:cNvSpPr txBox="1"/>
          <p:nvPr/>
        </p:nvSpPr>
        <p:spPr>
          <a:xfrm>
            <a:off x="10795000" y="1267366"/>
            <a:ext cx="1285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MAR|2016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8527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3D83E6F4-3160-DE7F-E843-D8D80F871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D99D426F-B503-63E3-6B24-86E88C3664CC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E8A205C8-B2CD-DB4D-7F5C-AF927189E3CB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prima detection della ITPI01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43A309B0-C42E-8112-98A9-3B3059BCE68E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6B8A037D-A232-4E59-627D-8A7F9519FD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6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0A4404-D45F-23F8-1A11-7DBBDD6E4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5AB927-C011-64B0-38E0-EABB2EC57BA5}"/>
              </a:ext>
            </a:extLst>
          </p:cNvPr>
          <p:cNvSpPr txBox="1"/>
          <p:nvPr/>
        </p:nvSpPr>
        <p:spPr>
          <a:xfrm>
            <a:off x="10989733" y="1043061"/>
            <a:ext cx="10995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88AB01A-AE6E-5A1C-9BD8-0E918185972E}"/>
              </a:ext>
            </a:extLst>
          </p:cNvPr>
          <p:cNvSpPr txBox="1"/>
          <p:nvPr/>
        </p:nvSpPr>
        <p:spPr>
          <a:xfrm>
            <a:off x="10795000" y="1267366"/>
            <a:ext cx="1285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MAR|2016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DD8E497-6B1F-9EDB-4B93-CE8B6E9D7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0" y="1065167"/>
            <a:ext cx="10596166" cy="532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82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9AF2CB4E-1A1B-919F-AB3D-9F84B7844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C10E89E9-EB75-24AE-B5A9-5E08F36F74FF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C928C751-10ED-C8AD-A331-B630009CAAF2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Prime indagini per l’espansione della rete in Italia (INMAS)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8C01A01A-6268-5E02-C2E9-D527DB65D983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7EB4D981-DC92-A176-AA23-A055AA726A7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7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192687-8E79-765F-EDDC-78D482E34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147402-B7E4-6B64-6F1C-92BFFAF3061E}"/>
              </a:ext>
            </a:extLst>
          </p:cNvPr>
          <p:cNvSpPr txBox="1"/>
          <p:nvPr/>
        </p:nvSpPr>
        <p:spPr>
          <a:xfrm>
            <a:off x="10989733" y="1043061"/>
            <a:ext cx="10995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585860B-6752-0D75-06F4-BE166B49C0D6}"/>
              </a:ext>
            </a:extLst>
          </p:cNvPr>
          <p:cNvSpPr txBox="1"/>
          <p:nvPr/>
        </p:nvSpPr>
        <p:spPr>
          <a:xfrm>
            <a:off x="10913538" y="1267366"/>
            <a:ext cx="1285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FEB|2016</a:t>
            </a:r>
            <a:endParaRPr lang="it-IT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A3A10F4B-9588-C372-E675-8BC0ABAF063B}"/>
              </a:ext>
            </a:extLst>
          </p:cNvPr>
          <p:cNvSpPr/>
          <p:nvPr/>
        </p:nvSpPr>
        <p:spPr>
          <a:xfrm>
            <a:off x="1226609" y="2126426"/>
            <a:ext cx="4572000" cy="2170113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ITPI01 - Osservatorio Astrofisico di Torino – Pino Torinese (TO)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ITPI02 - Rifugio </a:t>
            </a:r>
            <a:r>
              <a:rPr lang="it-IT" sz="900" dirty="0" err="1">
                <a:solidFill>
                  <a:schemeClr val="tx1"/>
                </a:solidFill>
              </a:rPr>
              <a:t>Jervis</a:t>
            </a:r>
            <a:r>
              <a:rPr lang="it-IT" sz="900" dirty="0">
                <a:solidFill>
                  <a:schemeClr val="tx1"/>
                </a:solidFill>
              </a:rPr>
              <a:t> alla Conca del </a:t>
            </a:r>
            <a:r>
              <a:rPr lang="it-IT" sz="900" dirty="0" err="1">
                <a:solidFill>
                  <a:schemeClr val="tx1"/>
                </a:solidFill>
              </a:rPr>
              <a:t>Pra</a:t>
            </a:r>
            <a:r>
              <a:rPr lang="it-IT" sz="900" dirty="0">
                <a:solidFill>
                  <a:schemeClr val="tx1"/>
                </a:solidFill>
              </a:rPr>
              <a:t> – Bobbio Pellice (TO)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ITPI03 - Osservatorio Astronomico di Alpette – Alpette (TO)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ITPI04 - Osservatorio Astronomico del Liceo Scientifico </a:t>
            </a:r>
            <a:r>
              <a:rPr lang="it-IT" sz="900" dirty="0" err="1">
                <a:solidFill>
                  <a:schemeClr val="tx1"/>
                </a:solidFill>
                <a:highlight>
                  <a:srgbClr val="FFFF00"/>
                </a:highlight>
              </a:rPr>
              <a:t>Peano</a:t>
            </a: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 – Cuneo (CN)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ITPI05 - Scuola media statale – La Morra (CN)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ITPI06 - Osservatorio Astronomico di Bellino – Bellino (CN)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ITPI07 - Osservatorio Astronomico di Cerreto d’Asti – Cerreto d’Asti (AT)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ITPI08 - </a:t>
            </a:r>
            <a:r>
              <a:rPr lang="it-IT" sz="900" dirty="0" err="1">
                <a:solidFill>
                  <a:schemeClr val="tx1"/>
                </a:solidFill>
                <a:highlight>
                  <a:srgbClr val="FFFF00"/>
                </a:highlight>
              </a:rPr>
              <a:t>Astrobioparco</a:t>
            </a: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 Oasi di Felizzano – Felizzano (AL)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ITPI09 - Osservatorio Astronomico del Monferrato – Odalengo Piccolo (AL)</a:t>
            </a:r>
          </a:p>
          <a:p>
            <a:pPr>
              <a:defRPr/>
            </a:pPr>
            <a:r>
              <a:rPr lang="it-IT" sz="900" cap="all" dirty="0">
                <a:solidFill>
                  <a:schemeClr val="tx1"/>
                </a:solidFill>
              </a:rPr>
              <a:t> ITPI10 – O</a:t>
            </a:r>
            <a:r>
              <a:rPr lang="it-IT" sz="900" dirty="0">
                <a:solidFill>
                  <a:schemeClr val="tx1"/>
                </a:solidFill>
              </a:rPr>
              <a:t>sservatorio Astronomico di Suno – Suno (NO)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ITAO01 - Osservatorio </a:t>
            </a:r>
            <a:r>
              <a:rPr lang="it-IT" sz="900" dirty="0" err="1">
                <a:solidFill>
                  <a:schemeClr val="tx1"/>
                </a:solidFill>
                <a:highlight>
                  <a:srgbClr val="FFFF00"/>
                </a:highlight>
              </a:rPr>
              <a:t>Astr</a:t>
            </a: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. regionale della Valle d’Aosta – </a:t>
            </a:r>
            <a:r>
              <a:rPr lang="it-IT" sz="900" dirty="0" err="1">
                <a:solidFill>
                  <a:schemeClr val="tx1"/>
                </a:solidFill>
                <a:highlight>
                  <a:srgbClr val="FFFF00"/>
                </a:highlight>
              </a:rPr>
              <a:t>S.Barthelemy</a:t>
            </a: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 (AO)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ITLI01 - Castello di Ventimiglia – Ventimiglia (IM)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ITLI02 - Osservatorio Astronomico del Righi – Genova (GE)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ITLI03 - Osservatorio Astronomico regionale della Liguria – Parco dell’</a:t>
            </a:r>
            <a:r>
              <a:rPr lang="it-IT" sz="900" dirty="0" err="1">
                <a:solidFill>
                  <a:schemeClr val="tx1"/>
                </a:solidFill>
              </a:rPr>
              <a:t>Antola</a:t>
            </a:r>
            <a:r>
              <a:rPr lang="it-IT" sz="900" dirty="0">
                <a:solidFill>
                  <a:schemeClr val="tx1"/>
                </a:solidFill>
              </a:rPr>
              <a:t> (GE)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ITLI04 - Osservatorio Astronomico Savonese – Savona (SV)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E76D391-E489-7E75-613A-C4121EEB366E}"/>
              </a:ext>
            </a:extLst>
          </p:cNvPr>
          <p:cNvSpPr/>
          <p:nvPr/>
        </p:nvSpPr>
        <p:spPr>
          <a:xfrm>
            <a:off x="5728759" y="2032764"/>
            <a:ext cx="4572000" cy="27241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ITLO01 - Osservatorio Astronomico </a:t>
            </a:r>
            <a:r>
              <a:rPr lang="it-IT" sz="900" dirty="0" err="1">
                <a:solidFill>
                  <a:schemeClr val="tx1"/>
                </a:solidFill>
              </a:rPr>
              <a:t>G.V.Schiaparelli</a:t>
            </a:r>
            <a:r>
              <a:rPr lang="it-IT" sz="900" dirty="0">
                <a:solidFill>
                  <a:schemeClr val="tx1"/>
                </a:solidFill>
              </a:rPr>
              <a:t> – Monte dei Fiori (VA)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ITLO02 - Gruppo Astrofili Tradatesi - Tradate (VA)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ITLO03 - Osservatorio Astronomico di Vigevano –Vigevano (PV)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</a:t>
            </a: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ITLO04 - Osservatorio Astronomico Ca’ del Monte – Ca’ del Monte (PV)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 ITLO05 - Osservatorio Astronomico di Merate – Merate (LC)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</a:t>
            </a: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ITLO06 - Osservatorio Astronomico di Sormano – Sormano (CO)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ITLO07 - Gruppo Astrofili Soresinesi – Soresina (CR)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ITLO08 - Osservatorio Astronomico </a:t>
            </a:r>
            <a:r>
              <a:rPr lang="it-IT" sz="900" dirty="0" err="1">
                <a:solidFill>
                  <a:schemeClr val="tx1"/>
                </a:solidFill>
              </a:rPr>
              <a:t>S.Zani</a:t>
            </a:r>
            <a:r>
              <a:rPr lang="it-IT" sz="900" dirty="0">
                <a:solidFill>
                  <a:schemeClr val="tx1"/>
                </a:solidFill>
              </a:rPr>
              <a:t> – Lumezzane (BS)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 ITLO09 - Osservatorio Astronomico </a:t>
            </a:r>
            <a:r>
              <a:rPr lang="it-IT" sz="900" dirty="0" err="1">
                <a:solidFill>
                  <a:schemeClr val="tx1"/>
                </a:solidFill>
                <a:highlight>
                  <a:srgbClr val="FFFF00"/>
                </a:highlight>
              </a:rPr>
              <a:t>G.Piazzi</a:t>
            </a: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 – Ponte in Valtellina (SO)</a:t>
            </a:r>
          </a:p>
          <a:p>
            <a:pPr>
              <a:defRPr/>
            </a:pPr>
            <a:r>
              <a:rPr lang="it-IT" sz="900" cap="all" dirty="0">
                <a:solidFill>
                  <a:schemeClr val="tx1"/>
                </a:solidFill>
              </a:rPr>
              <a:t> Itlo10 – </a:t>
            </a:r>
            <a:r>
              <a:rPr lang="it-IT" sz="900" dirty="0">
                <a:solidFill>
                  <a:schemeClr val="tx1"/>
                </a:solidFill>
              </a:rPr>
              <a:t>Osservatorio Astronomico Presolana – Castione della Presolana (BG)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ITLO11 – Osservatorio Astronomico – </a:t>
            </a:r>
            <a:r>
              <a:rPr lang="it-IT" sz="900" dirty="0" err="1">
                <a:solidFill>
                  <a:schemeClr val="tx1"/>
                </a:solidFill>
              </a:rPr>
              <a:t>S.Benedetto</a:t>
            </a:r>
            <a:r>
              <a:rPr lang="it-IT" sz="900" dirty="0">
                <a:solidFill>
                  <a:schemeClr val="tx1"/>
                </a:solidFill>
              </a:rPr>
              <a:t> Po (MN)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 ITVE01 - Osservatorio del Monte Baldo – </a:t>
            </a:r>
            <a:r>
              <a:rPr lang="it-IT" sz="900" dirty="0" err="1">
                <a:solidFill>
                  <a:schemeClr val="tx1"/>
                </a:solidFill>
                <a:highlight>
                  <a:srgbClr val="FFFF00"/>
                </a:highlight>
              </a:rPr>
              <a:t>Novezzine</a:t>
            </a: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 di Ferrara (VR)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 ITVE02 - Stazione osservativa di Asiago – Asiago (VI)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ITVE03 - Gruppo Astrofili Vicentini – Torri di Arcugnano (VI)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ITVE04 - Osservatorio Astronomico di Vittorio Veneto – Fregona (TV)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ITVE05 - Osservatorio Astronomico del Col </a:t>
            </a:r>
            <a:r>
              <a:rPr lang="it-IT" sz="900" dirty="0" err="1">
                <a:solidFill>
                  <a:schemeClr val="tx1"/>
                </a:solidFill>
              </a:rPr>
              <a:t>Drusciè</a:t>
            </a:r>
            <a:r>
              <a:rPr lang="it-IT" sz="900" dirty="0">
                <a:solidFill>
                  <a:schemeClr val="tx1"/>
                </a:solidFill>
              </a:rPr>
              <a:t> – Cortina d’Ampezzo (BL) 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ITVE06 – Centro Astronomico </a:t>
            </a:r>
            <a:r>
              <a:rPr lang="it-IT" sz="900" dirty="0" err="1">
                <a:solidFill>
                  <a:schemeClr val="tx1"/>
                </a:solidFill>
              </a:rPr>
              <a:t>G.Vanin</a:t>
            </a:r>
            <a:r>
              <a:rPr lang="it-IT" sz="900" dirty="0">
                <a:solidFill>
                  <a:schemeClr val="tx1"/>
                </a:solidFill>
              </a:rPr>
              <a:t> – Feltre (BL)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ITVE07 – Osservatorio Astronomico </a:t>
            </a:r>
            <a:r>
              <a:rPr lang="it-IT" sz="900" dirty="0" err="1">
                <a:solidFill>
                  <a:schemeClr val="tx1"/>
                </a:solidFill>
              </a:rPr>
              <a:t>V.Bazzan</a:t>
            </a:r>
            <a:r>
              <a:rPr lang="it-IT" sz="900" dirty="0">
                <a:solidFill>
                  <a:schemeClr val="tx1"/>
                </a:solidFill>
              </a:rPr>
              <a:t> – Rovigo (RO)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ITVE08 – Osservatorio Astronomico Alto Vicentino - Marana di Crespadoro (VI)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6BFBB704-6A59-73EB-1E46-66053A9AD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5822" y="4787076"/>
            <a:ext cx="45720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32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8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24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5pPr>
            <a:lvl6pPr marL="25146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6pPr>
            <a:lvl7pPr marL="29718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7pPr>
            <a:lvl8pPr marL="34290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8pPr>
            <a:lvl9pPr marL="38862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 dirty="0">
                <a:solidFill>
                  <a:schemeClr val="tx1"/>
                </a:solidFill>
              </a:rPr>
              <a:t> ITER01 - Osservatorio di Cavezzo – Cavezzo (MO)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 dirty="0">
                <a:solidFill>
                  <a:schemeClr val="tx1"/>
                </a:solidFill>
              </a:rPr>
              <a:t> ITER02 – Osservatorio comunale </a:t>
            </a:r>
            <a:r>
              <a:rPr lang="it-IT" altLang="it-IT" sz="900" dirty="0" err="1">
                <a:solidFill>
                  <a:schemeClr val="tx1"/>
                </a:solidFill>
              </a:rPr>
              <a:t>G.Abetti</a:t>
            </a:r>
            <a:r>
              <a:rPr lang="it-IT" altLang="it-IT" sz="900" dirty="0">
                <a:solidFill>
                  <a:schemeClr val="tx1"/>
                </a:solidFill>
              </a:rPr>
              <a:t> – </a:t>
            </a:r>
            <a:r>
              <a:rPr lang="it-IT" altLang="it-IT" sz="900" dirty="0" err="1">
                <a:solidFill>
                  <a:schemeClr val="tx1"/>
                </a:solidFill>
              </a:rPr>
              <a:t>S.Giovanni</a:t>
            </a:r>
            <a:r>
              <a:rPr lang="it-IT" altLang="it-IT" sz="900" dirty="0">
                <a:solidFill>
                  <a:schemeClr val="tx1"/>
                </a:solidFill>
              </a:rPr>
              <a:t> in Persiceto (BO)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 dirty="0">
                <a:solidFill>
                  <a:schemeClr val="tx1"/>
                </a:solidFill>
              </a:rPr>
              <a:t> ITER03 – Osservatorio Astronomico di Monte Romano – Brisighella (RA)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 ITER04 – Stazione Osservativa di Loiano – Loiano (BO)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 dirty="0">
                <a:solidFill>
                  <a:schemeClr val="tx1"/>
                </a:solidFill>
              </a:rPr>
              <a:t> ITER05 – Osservatorio Astronomico Felsina – Montepastore (BO)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 dirty="0">
                <a:solidFill>
                  <a:schemeClr val="tx1"/>
                </a:solidFill>
              </a:rPr>
              <a:t>ITER06 – Osservatorio </a:t>
            </a:r>
            <a:r>
              <a:rPr lang="it-IT" altLang="it-IT" sz="900" dirty="0" err="1">
                <a:solidFill>
                  <a:schemeClr val="tx1"/>
                </a:solidFill>
              </a:rPr>
              <a:t>A.Betti</a:t>
            </a:r>
            <a:r>
              <a:rPr lang="it-IT" altLang="it-IT" sz="900" dirty="0">
                <a:solidFill>
                  <a:schemeClr val="tx1"/>
                </a:solidFill>
              </a:rPr>
              <a:t> – Gagliarda (BO)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 dirty="0">
                <a:solidFill>
                  <a:schemeClr val="tx1"/>
                </a:solidFill>
              </a:rPr>
              <a:t>ITER07 – Osservatorio </a:t>
            </a:r>
            <a:r>
              <a:rPr lang="it-IT" altLang="it-IT" sz="900" dirty="0" err="1">
                <a:solidFill>
                  <a:schemeClr val="tx1"/>
                </a:solidFill>
              </a:rPr>
              <a:t>A.Secchi</a:t>
            </a:r>
            <a:r>
              <a:rPr lang="it-IT" altLang="it-IT" sz="900" dirty="0">
                <a:solidFill>
                  <a:schemeClr val="tx1"/>
                </a:solidFill>
              </a:rPr>
              <a:t> – Castelnovo di Sotto (RE)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 dirty="0">
                <a:solidFill>
                  <a:schemeClr val="tx1"/>
                </a:solidFill>
              </a:rPr>
              <a:t> ITER08 – O.A. Appennino Reggiano – Cervarezza Terme (RE)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 dirty="0">
                <a:solidFill>
                  <a:schemeClr val="tx1"/>
                </a:solidFill>
              </a:rPr>
              <a:t>ITER09 – O.A. di Montemaggiore – Predappio (FC)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A75BA4D8-E502-7120-89A2-58F664941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34" y="1766064"/>
            <a:ext cx="4716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32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8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24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5pPr>
            <a:lvl6pPr marL="25146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6pPr>
            <a:lvl7pPr marL="29718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7pPr>
            <a:lvl8pPr marL="34290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8pPr>
            <a:lvl9pPr marL="38862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i="1">
                <a:solidFill>
                  <a:schemeClr val="tx1"/>
                </a:solidFill>
                <a:latin typeface="Georgia" pitchFamily="18" charset="0"/>
              </a:rPr>
              <a:t>Piemonte, Liguria, Valle d’Aosta</a:t>
            </a:r>
            <a:endParaRPr lang="en-GB" altLang="it-IT" sz="1800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D0A55841-C05F-8D64-5155-962698F87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5984" y="1735901"/>
            <a:ext cx="4716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32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8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24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5pPr>
            <a:lvl6pPr marL="25146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6pPr>
            <a:lvl7pPr marL="29718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7pPr>
            <a:lvl8pPr marL="34290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8pPr>
            <a:lvl9pPr marL="38862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i="1">
                <a:solidFill>
                  <a:schemeClr val="tx1"/>
                </a:solidFill>
                <a:latin typeface="Georgia" pitchFamily="18" charset="0"/>
              </a:rPr>
              <a:t>Lombardia, Veneto</a:t>
            </a:r>
            <a:endParaRPr lang="en-GB" altLang="it-IT" sz="1800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BD786462-F019-96B5-2C52-53F7827A5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34" y="4480689"/>
            <a:ext cx="4041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32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8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24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5pPr>
            <a:lvl6pPr marL="25146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6pPr>
            <a:lvl7pPr marL="29718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7pPr>
            <a:lvl8pPr marL="34290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8pPr>
            <a:lvl9pPr marL="38862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i="1">
                <a:solidFill>
                  <a:schemeClr val="tx1"/>
                </a:solidFill>
                <a:latin typeface="Georgia" pitchFamily="18" charset="0"/>
              </a:rPr>
              <a:t>Emilia Romagna</a:t>
            </a:r>
            <a:endParaRPr lang="en-GB" altLang="it-IT" sz="1800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30E0CD0C-7AEB-3EB7-46FD-46D3358C5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5984" y="4831526"/>
            <a:ext cx="4716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32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8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24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5pPr>
            <a:lvl6pPr marL="25146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6pPr>
            <a:lvl7pPr marL="29718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7pPr>
            <a:lvl8pPr marL="34290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8pPr>
            <a:lvl9pPr marL="38862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i="1">
                <a:solidFill>
                  <a:schemeClr val="tx1"/>
                </a:solidFill>
                <a:latin typeface="Georgia" pitchFamily="18" charset="0"/>
              </a:rPr>
              <a:t>Toscana</a:t>
            </a:r>
            <a:endParaRPr lang="en-GB" altLang="it-IT" sz="1800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63B235D9-3AFE-A1CB-8928-C46BE93435BB}"/>
              </a:ext>
            </a:extLst>
          </p:cNvPr>
          <p:cNvSpPr/>
          <p:nvPr/>
        </p:nvSpPr>
        <p:spPr>
          <a:xfrm>
            <a:off x="5763684" y="5056951"/>
            <a:ext cx="4572000" cy="106203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ITTO01 – O.A. di Lajatico – Orciatico di Lajatico (PI)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ITTO02 – Osservatorio Polifunzionale del Chianti – Barberino Val d’Elsa (FI)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ITTO03 – O.A. Pian de’ Termini – </a:t>
            </a:r>
            <a:r>
              <a:rPr lang="it-IT" sz="900" dirty="0" err="1">
                <a:solidFill>
                  <a:schemeClr val="tx1"/>
                </a:solidFill>
                <a:highlight>
                  <a:srgbClr val="FFFF00"/>
                </a:highlight>
              </a:rPr>
              <a:t>S.Marcello</a:t>
            </a: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 Pistoiese (PT)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ITTO04 – O.A. di Vorno – Capannori (LU)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ITTO05 – O.A. Città di Volterra – Volterra (PI)</a:t>
            </a:r>
          </a:p>
          <a:p>
            <a:pPr>
              <a:defRPr/>
            </a:pPr>
            <a:r>
              <a:rPr lang="it-IT" sz="900" cap="all" dirty="0">
                <a:solidFill>
                  <a:schemeClr val="tx1"/>
                </a:solidFill>
                <a:highlight>
                  <a:srgbClr val="FFFF00"/>
                </a:highlight>
              </a:rPr>
              <a:t>ITTO06 – </a:t>
            </a:r>
            <a:r>
              <a:rPr lang="it-IT" sz="900" cap="all" dirty="0" err="1">
                <a:solidFill>
                  <a:schemeClr val="tx1"/>
                </a:solidFill>
                <a:highlight>
                  <a:srgbClr val="FFFF00"/>
                </a:highlight>
              </a:rPr>
              <a:t>o.a</a:t>
            </a:r>
            <a:r>
              <a:rPr lang="it-IT" sz="900" cap="all" dirty="0">
                <a:solidFill>
                  <a:schemeClr val="tx1"/>
                </a:solidFill>
                <a:highlight>
                  <a:srgbClr val="FFFF00"/>
                </a:highlight>
              </a:rPr>
              <a:t>. </a:t>
            </a:r>
            <a:r>
              <a:rPr lang="it-IT" sz="900" cap="all" dirty="0" err="1">
                <a:solidFill>
                  <a:schemeClr val="tx1"/>
                </a:solidFill>
                <a:highlight>
                  <a:srgbClr val="FFFF00"/>
                </a:highlight>
              </a:rPr>
              <a:t>b</a:t>
            </a:r>
            <a:r>
              <a:rPr lang="it-IT" sz="900" dirty="0" err="1">
                <a:solidFill>
                  <a:schemeClr val="tx1"/>
                </a:solidFill>
                <a:highlight>
                  <a:srgbClr val="FFFF00"/>
                </a:highlight>
              </a:rPr>
              <a:t>eppe</a:t>
            </a:r>
            <a:r>
              <a:rPr lang="it-IT" sz="900" dirty="0">
                <a:solidFill>
                  <a:schemeClr val="tx1"/>
                </a:solidFill>
                <a:highlight>
                  <a:srgbClr val="FFFF00"/>
                </a:highlight>
              </a:rPr>
              <a:t> Forti – Montelupo Fiorentino (FI)</a:t>
            </a:r>
          </a:p>
          <a:p>
            <a:pPr>
              <a:defRPr/>
            </a:pPr>
            <a:r>
              <a:rPr lang="it-IT" sz="900" cap="all" dirty="0">
                <a:solidFill>
                  <a:schemeClr val="tx1"/>
                </a:solidFill>
              </a:rPr>
              <a:t>ITTO07 – O.A. V</a:t>
            </a:r>
            <a:r>
              <a:rPr lang="it-IT" sz="900" dirty="0">
                <a:solidFill>
                  <a:schemeClr val="tx1"/>
                </a:solidFill>
              </a:rPr>
              <a:t>illa Ferraia – Monticiano (SI)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675BAF57-40B1-C499-DC89-176298147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6609" y="1743839"/>
            <a:ext cx="4244975" cy="2552700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32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8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24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5pPr>
            <a:lvl6pPr marL="25146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6pPr>
            <a:lvl7pPr marL="29718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7pPr>
            <a:lvl8pPr marL="34290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8pPr>
            <a:lvl9pPr marL="38862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9D17030-B313-025D-5738-78AABAE95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8759" y="1735901"/>
            <a:ext cx="4243388" cy="3021013"/>
          </a:xfrm>
          <a:prstGeom prst="rect">
            <a:avLst/>
          </a:prstGeom>
          <a:noFill/>
          <a:ln w="571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32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8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24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5pPr>
            <a:lvl6pPr marL="25146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6pPr>
            <a:lvl7pPr marL="29718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7pPr>
            <a:lvl8pPr marL="34290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8pPr>
            <a:lvl9pPr marL="38862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DB88F6CF-9387-A1F7-1B70-B45BA64B9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6609" y="4480689"/>
            <a:ext cx="4244975" cy="1655762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32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8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24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5pPr>
            <a:lvl6pPr marL="25146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6pPr>
            <a:lvl7pPr marL="29718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7pPr>
            <a:lvl8pPr marL="34290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8pPr>
            <a:lvl9pPr marL="38862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B44DC4EE-9C8D-638E-2989-31A0809FF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8759" y="4850576"/>
            <a:ext cx="4243388" cy="1276350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32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8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24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5pPr>
            <a:lvl6pPr marL="25146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6pPr>
            <a:lvl7pPr marL="29718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7pPr>
            <a:lvl8pPr marL="34290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8pPr>
            <a:lvl9pPr marL="3886200" indent="-228600" algn="l" defTabSz="449263" rtl="0" eaLnBrk="0" fontAlgn="base" latinLnBrk="0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CB52F21-E260-D17D-117F-9DBBFCEAAD60}"/>
              </a:ext>
            </a:extLst>
          </p:cNvPr>
          <p:cNvSpPr txBox="1"/>
          <p:nvPr/>
        </p:nvSpPr>
        <p:spPr>
          <a:xfrm>
            <a:off x="1623493" y="1099350"/>
            <a:ext cx="8062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INMAS = </a:t>
            </a:r>
            <a:r>
              <a:rPr lang="it-IT" sz="2400" b="1" dirty="0" err="1">
                <a:solidFill>
                  <a:srgbClr val="002060"/>
                </a:solidFill>
              </a:rPr>
              <a:t>Italian</a:t>
            </a:r>
            <a:r>
              <a:rPr lang="it-IT" sz="2400" b="1" dirty="0">
                <a:solidFill>
                  <a:srgbClr val="002060"/>
                </a:solidFill>
              </a:rPr>
              <a:t> Network for </a:t>
            </a:r>
            <a:r>
              <a:rPr lang="it-IT" sz="2400" b="1" dirty="0" err="1">
                <a:solidFill>
                  <a:srgbClr val="002060"/>
                </a:solidFill>
              </a:rPr>
              <a:t>Meteor</a:t>
            </a:r>
            <a:r>
              <a:rPr lang="it-IT" sz="2400" b="1" dirty="0">
                <a:solidFill>
                  <a:srgbClr val="002060"/>
                </a:solidFill>
              </a:rPr>
              <a:t> and </a:t>
            </a:r>
            <a:r>
              <a:rPr lang="it-IT" sz="2400" b="1" dirty="0" err="1">
                <a:solidFill>
                  <a:srgbClr val="002060"/>
                </a:solidFill>
              </a:rPr>
              <a:t>Atmospheric</a:t>
            </a:r>
            <a:r>
              <a:rPr lang="it-IT" sz="2400" b="1" dirty="0">
                <a:solidFill>
                  <a:srgbClr val="002060"/>
                </a:solidFill>
              </a:rPr>
              <a:t> Studies</a:t>
            </a:r>
          </a:p>
        </p:txBody>
      </p:sp>
    </p:spTree>
    <p:extLst>
      <p:ext uri="{BB962C8B-B14F-4D97-AF65-F5344CB8AC3E}">
        <p14:creationId xmlns:p14="http://schemas.microsoft.com/office/powerpoint/2010/main" val="3789157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D91161CC-EC0D-AD66-C1F8-1F9F01218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14D08C2E-B066-B81E-8845-FA7B4DFBFDF9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63429EA4-51D0-F563-D2B1-C928FF9745B8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rete PRISMA a inizio 2017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458760FC-9C3D-26DF-E50D-0B3203874EC5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F0679435-C953-53A9-2D08-29925BC5E75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8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FCD648-7A23-FB61-1510-1B19B4ABB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6533B0F-C057-C932-10BC-90C03DF4B59C}"/>
              </a:ext>
            </a:extLst>
          </p:cNvPr>
          <p:cNvSpPr txBox="1"/>
          <p:nvPr/>
        </p:nvSpPr>
        <p:spPr>
          <a:xfrm>
            <a:off x="10989733" y="1043061"/>
            <a:ext cx="10995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E03240-371E-AB8E-787B-EBBE89EAF3B6}"/>
              </a:ext>
            </a:extLst>
          </p:cNvPr>
          <p:cNvSpPr txBox="1"/>
          <p:nvPr/>
        </p:nvSpPr>
        <p:spPr>
          <a:xfrm>
            <a:off x="10795000" y="1749970"/>
            <a:ext cx="1285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 GEN|2017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A176871-F571-2FC5-8472-AEEBFF553B90}"/>
              </a:ext>
            </a:extLst>
          </p:cNvPr>
          <p:cNvSpPr/>
          <p:nvPr/>
        </p:nvSpPr>
        <p:spPr>
          <a:xfrm>
            <a:off x="5740400" y="2843151"/>
            <a:ext cx="3495588" cy="347787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 sz="2000" b="1" dirty="0">
              <a:solidFill>
                <a:srgbClr val="0066CC"/>
              </a:solidFill>
            </a:endParaRPr>
          </a:p>
          <a:p>
            <a:pPr>
              <a:defRPr/>
            </a:pPr>
            <a:r>
              <a:rPr lang="it-IT" sz="2000" b="1" dirty="0">
                <a:solidFill>
                  <a:srgbClr val="00CCFF"/>
                </a:solidFill>
              </a:rPr>
              <a:t>Camere FRIPON </a:t>
            </a:r>
          </a:p>
          <a:p>
            <a:pPr>
              <a:defRPr/>
            </a:pPr>
            <a:endParaRPr lang="it-IT" sz="2000" b="1" dirty="0">
              <a:solidFill>
                <a:srgbClr val="0066CC"/>
              </a:solidFill>
            </a:endParaRPr>
          </a:p>
          <a:p>
            <a:pPr>
              <a:defRPr/>
            </a:pPr>
            <a:endParaRPr lang="it-IT" sz="2000" b="1" dirty="0">
              <a:solidFill>
                <a:srgbClr val="0066CC"/>
              </a:solidFill>
            </a:endParaRPr>
          </a:p>
          <a:p>
            <a:pPr>
              <a:defRPr/>
            </a:pPr>
            <a:r>
              <a:rPr lang="it-IT" sz="2000" b="1" dirty="0"/>
              <a:t>Camere PRISMA </a:t>
            </a:r>
          </a:p>
          <a:p>
            <a:pPr>
              <a:defRPr/>
            </a:pPr>
            <a:endParaRPr lang="it-IT" sz="20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it-IT" sz="2000" b="1" dirty="0">
                <a:solidFill>
                  <a:srgbClr val="FFC000"/>
                </a:solidFill>
              </a:rPr>
              <a:t>   </a:t>
            </a:r>
            <a:r>
              <a:rPr lang="it-IT" sz="2000" b="1" dirty="0">
                <a:solidFill>
                  <a:srgbClr val="FF0000"/>
                </a:solidFill>
              </a:rPr>
              <a:t>1 Operative</a:t>
            </a:r>
          </a:p>
          <a:p>
            <a:pPr>
              <a:defRPr/>
            </a:pPr>
            <a:endParaRPr lang="it-IT" sz="20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it-IT" sz="2000" b="1" dirty="0">
                <a:solidFill>
                  <a:srgbClr val="FFC000"/>
                </a:solidFill>
              </a:rPr>
              <a:t>   17 Acquistate o finanziate</a:t>
            </a:r>
          </a:p>
          <a:p>
            <a:pPr>
              <a:defRPr/>
            </a:pPr>
            <a:endParaRPr lang="it-IT" sz="20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it-IT" sz="2000" b="1" dirty="0">
                <a:solidFill>
                  <a:srgbClr val="FFC000"/>
                </a:solidFill>
              </a:rPr>
              <a:t>   </a:t>
            </a:r>
            <a:r>
              <a:rPr lang="it-IT" sz="2000" b="1" dirty="0">
                <a:solidFill>
                  <a:srgbClr val="FFFF00"/>
                </a:solidFill>
              </a:rPr>
              <a:t>10 In fase di finanziamento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2B166CD-F345-D697-0194-9D42D5EB2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07" y="1043061"/>
            <a:ext cx="5409060" cy="52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268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D1108478-0A25-3C99-A981-AF61FBC13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>
            <a:extLst>
              <a:ext uri="{FF2B5EF4-FFF2-40B4-BE49-F238E27FC236}">
                <a16:creationId xmlns:a16="http://schemas.microsoft.com/office/drawing/2014/main" id="{5B22822A-BE86-D532-F21D-5C01F076DF01}"/>
              </a:ext>
            </a:extLst>
          </p:cNvPr>
          <p:cNvSpPr/>
          <p:nvPr/>
        </p:nvSpPr>
        <p:spPr>
          <a:xfrm>
            <a:off x="0" y="0"/>
            <a:ext cx="12192000" cy="9392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>
            <a:extLst>
              <a:ext uri="{FF2B5EF4-FFF2-40B4-BE49-F238E27FC236}">
                <a16:creationId xmlns:a16="http://schemas.microsoft.com/office/drawing/2014/main" id="{C438E2EB-8638-3244-5B63-DA88992CE8DB}"/>
              </a:ext>
            </a:extLst>
          </p:cNvPr>
          <p:cNvSpPr txBox="1"/>
          <p:nvPr/>
        </p:nvSpPr>
        <p:spPr>
          <a:xfrm>
            <a:off x="236304" y="177087"/>
            <a:ext cx="113714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rete PRISMA a inizio 2017</a:t>
            </a:r>
            <a:endParaRPr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3">
            <a:extLst>
              <a:ext uri="{FF2B5EF4-FFF2-40B4-BE49-F238E27FC236}">
                <a16:creationId xmlns:a16="http://schemas.microsoft.com/office/drawing/2014/main" id="{DA36D012-F9A1-9F55-7A20-E5719E2414D4}"/>
              </a:ext>
            </a:extLst>
          </p:cNvPr>
          <p:cNvSpPr/>
          <p:nvPr/>
        </p:nvSpPr>
        <p:spPr>
          <a:xfrm>
            <a:off x="0" y="6498404"/>
            <a:ext cx="12192000" cy="3596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>
            <a:extLst>
              <a:ext uri="{FF2B5EF4-FFF2-40B4-BE49-F238E27FC236}">
                <a16:creationId xmlns:a16="http://schemas.microsoft.com/office/drawing/2014/main" id="{57FECBB7-228F-F07C-A317-F54DB8A27F4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8293" y="6539701"/>
            <a:ext cx="7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SzPts val="1100"/>
            </a:pPr>
            <a:fld id="{00000000-1234-1234-1234-123412341234}" type="slidenum">
              <a:rPr lang="it" sz="1467" b="1">
                <a:solidFill>
                  <a:schemeClr val="lt1"/>
                </a:solidFill>
              </a:rPr>
              <a:pPr>
                <a:buSzPts val="1100"/>
              </a:pPr>
              <a:t>9</a:t>
            </a:fld>
            <a:endParaRPr sz="1467" b="1">
              <a:solidFill>
                <a:schemeClr val="l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F6FB2D-7F60-616B-249A-C755F234B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4" y="6556635"/>
            <a:ext cx="10515600" cy="2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Verso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10 anni di PRISMA – Daniele Gardiol – INAF-</a:t>
            </a:r>
            <a:r>
              <a:rPr lang="en-US" sz="1400" dirty="0" err="1">
                <a:solidFill>
                  <a:schemeClr val="bg1"/>
                </a:solidFill>
              </a:rPr>
              <a:t>Osservatorio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Astrofisico</a:t>
            </a:r>
            <a:r>
              <a:rPr lang="en-US" sz="1400" dirty="0">
                <a:solidFill>
                  <a:schemeClr val="bg1"/>
                </a:solidFill>
              </a:rPr>
              <a:t> di Torino – PRISMA DAYS 2025 – Teramo 7 </a:t>
            </a:r>
            <a:r>
              <a:rPr lang="en-US" sz="1400" dirty="0" err="1">
                <a:solidFill>
                  <a:schemeClr val="bg1"/>
                </a:solidFill>
              </a:rPr>
              <a:t>novembre</a:t>
            </a:r>
            <a:r>
              <a:rPr lang="en-US" sz="1400" dirty="0">
                <a:solidFill>
                  <a:schemeClr val="bg1"/>
                </a:solidFill>
              </a:rPr>
              <a:t> 2025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FD9751-F3AB-B3B6-CD00-683B8655FECD}"/>
              </a:ext>
            </a:extLst>
          </p:cNvPr>
          <p:cNvSpPr txBox="1"/>
          <p:nvPr/>
        </p:nvSpPr>
        <p:spPr>
          <a:xfrm>
            <a:off x="10989733" y="1043061"/>
            <a:ext cx="10995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 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  <a:p>
            <a:r>
              <a:rPr lang="it-IT" sz="1600" dirty="0">
                <a:solidFill>
                  <a:srgbClr val="002060"/>
                </a:solidFill>
              </a:rPr>
              <a:t>      |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1ACE75-187C-935E-09A5-7D56F4B3B55D}"/>
              </a:ext>
            </a:extLst>
          </p:cNvPr>
          <p:cNvSpPr txBox="1"/>
          <p:nvPr/>
        </p:nvSpPr>
        <p:spPr>
          <a:xfrm>
            <a:off x="10744198" y="1749970"/>
            <a:ext cx="1285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 MAR|2017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BC5CA8F-C26D-C01E-7F51-5AF6B7BB35C0}"/>
              </a:ext>
            </a:extLst>
          </p:cNvPr>
          <p:cNvSpPr/>
          <p:nvPr/>
        </p:nvSpPr>
        <p:spPr>
          <a:xfrm>
            <a:off x="5740400" y="2843151"/>
            <a:ext cx="3495588" cy="347787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 sz="2000" b="1" dirty="0">
              <a:solidFill>
                <a:srgbClr val="0066CC"/>
              </a:solidFill>
            </a:endParaRPr>
          </a:p>
          <a:p>
            <a:pPr>
              <a:defRPr/>
            </a:pPr>
            <a:r>
              <a:rPr lang="it-IT" sz="2000" b="1" dirty="0">
                <a:solidFill>
                  <a:srgbClr val="00CCFF"/>
                </a:solidFill>
              </a:rPr>
              <a:t>Camere FRIPON </a:t>
            </a:r>
          </a:p>
          <a:p>
            <a:pPr>
              <a:defRPr/>
            </a:pPr>
            <a:endParaRPr lang="it-IT" sz="2000" b="1" dirty="0">
              <a:solidFill>
                <a:srgbClr val="0066CC"/>
              </a:solidFill>
            </a:endParaRPr>
          </a:p>
          <a:p>
            <a:pPr>
              <a:defRPr/>
            </a:pPr>
            <a:endParaRPr lang="it-IT" sz="2000" b="1" dirty="0">
              <a:solidFill>
                <a:srgbClr val="0066CC"/>
              </a:solidFill>
            </a:endParaRPr>
          </a:p>
          <a:p>
            <a:pPr>
              <a:defRPr/>
            </a:pPr>
            <a:r>
              <a:rPr lang="it-IT" sz="2000" b="1" dirty="0"/>
              <a:t>Camere PRISMA </a:t>
            </a:r>
          </a:p>
          <a:p>
            <a:pPr>
              <a:defRPr/>
            </a:pPr>
            <a:endParaRPr lang="it-IT" sz="20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it-IT" sz="2000" b="1" dirty="0">
                <a:solidFill>
                  <a:srgbClr val="FFC000"/>
                </a:solidFill>
              </a:rPr>
              <a:t>   </a:t>
            </a:r>
            <a:r>
              <a:rPr lang="it-IT" sz="2000" b="1" dirty="0">
                <a:solidFill>
                  <a:srgbClr val="FF0000"/>
                </a:solidFill>
              </a:rPr>
              <a:t>3 Operative</a:t>
            </a:r>
          </a:p>
          <a:p>
            <a:pPr>
              <a:defRPr/>
            </a:pPr>
            <a:endParaRPr lang="it-IT" sz="20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it-IT" sz="2000" b="1" dirty="0">
                <a:solidFill>
                  <a:srgbClr val="FFC000"/>
                </a:solidFill>
              </a:rPr>
              <a:t>   24 Acquistate o finanziate</a:t>
            </a:r>
          </a:p>
          <a:p>
            <a:pPr>
              <a:defRPr/>
            </a:pPr>
            <a:endParaRPr lang="it-IT" sz="2000" b="1" dirty="0">
              <a:solidFill>
                <a:srgbClr val="FFC000"/>
              </a:solidFill>
            </a:endParaRPr>
          </a:p>
          <a:p>
            <a:pPr>
              <a:defRPr/>
            </a:pPr>
            <a:endParaRPr lang="it-IT" sz="20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850C1-A336-FD72-5D5F-9012A5B78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" r="3959"/>
          <a:stretch>
            <a:fillRect/>
          </a:stretch>
        </p:blipFill>
        <p:spPr bwMode="auto">
          <a:xfrm>
            <a:off x="77338" y="1032595"/>
            <a:ext cx="5517987" cy="526302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7881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2334</Words>
  <Application>Microsoft Office PowerPoint</Application>
  <PresentationFormat>Widescreen</PresentationFormat>
  <Paragraphs>440</Paragraphs>
  <Slides>18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Georgia</vt:lpstr>
      <vt:lpstr>Times New Roman</vt:lpstr>
      <vt:lpstr>Wingdings</vt:lpstr>
      <vt:lpstr>Tema di Office</vt:lpstr>
      <vt:lpstr>      Verso i 10 anni di PRISMA    Daniele Gardiol  INAF - Osservatorio Astrofisico di Torino </vt:lpstr>
      <vt:lpstr>      Verso i 10 anni di PRISMA    Daniele Gardiol  INAF - Osservatorio Astrofisico di Torino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Meteore: studio dell’interazione di asteroidi e  meteoroidi con l’atmosfera terrestre con la rete PRISMA</dc:title>
  <dc:creator>Dario Barghini</dc:creator>
  <cp:lastModifiedBy>Daniele Gardiol</cp:lastModifiedBy>
  <cp:revision>208</cp:revision>
  <dcterms:created xsi:type="dcterms:W3CDTF">2023-03-16T09:17:24Z</dcterms:created>
  <dcterms:modified xsi:type="dcterms:W3CDTF">2025-11-07T13:00:20Z</dcterms:modified>
</cp:coreProperties>
</file>