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90"/>
  </p:notesMasterIdLst>
  <p:sldIdLst>
    <p:sldId id="963" r:id="rId2"/>
    <p:sldId id="1296" r:id="rId3"/>
    <p:sldId id="1145" r:id="rId4"/>
    <p:sldId id="1329" r:id="rId5"/>
    <p:sldId id="1116" r:id="rId6"/>
    <p:sldId id="1163" r:id="rId7"/>
    <p:sldId id="1279" r:id="rId8"/>
    <p:sldId id="1278" r:id="rId9"/>
    <p:sldId id="954" r:id="rId10"/>
    <p:sldId id="955" r:id="rId11"/>
    <p:sldId id="953" r:id="rId12"/>
    <p:sldId id="956" r:id="rId13"/>
    <p:sldId id="1204" r:id="rId14"/>
    <p:sldId id="1205" r:id="rId15"/>
    <p:sldId id="958" r:id="rId16"/>
    <p:sldId id="957" r:id="rId17"/>
    <p:sldId id="965" r:id="rId18"/>
    <p:sldId id="1209" r:id="rId19"/>
    <p:sldId id="1208" r:id="rId20"/>
    <p:sldId id="1084" r:id="rId21"/>
    <p:sldId id="1085" r:id="rId22"/>
    <p:sldId id="1115" r:id="rId23"/>
    <p:sldId id="1114" r:id="rId24"/>
    <p:sldId id="1087" r:id="rId25"/>
    <p:sldId id="1232" r:id="rId26"/>
    <p:sldId id="1236" r:id="rId27"/>
    <p:sldId id="1237" r:id="rId28"/>
    <p:sldId id="1238" r:id="rId29"/>
    <p:sldId id="1239" r:id="rId30"/>
    <p:sldId id="1226" r:id="rId31"/>
    <p:sldId id="1227" r:id="rId32"/>
    <p:sldId id="1228" r:id="rId33"/>
    <p:sldId id="1233" r:id="rId34"/>
    <p:sldId id="1235" r:id="rId35"/>
    <p:sldId id="1240" r:id="rId36"/>
    <p:sldId id="1241" r:id="rId37"/>
    <p:sldId id="1242" r:id="rId38"/>
    <p:sldId id="1243" r:id="rId39"/>
    <p:sldId id="1245" r:id="rId40"/>
    <p:sldId id="1286" r:id="rId41"/>
    <p:sldId id="1287" r:id="rId42"/>
    <p:sldId id="1288" r:id="rId43"/>
    <p:sldId id="1289" r:id="rId44"/>
    <p:sldId id="1290" r:id="rId45"/>
    <p:sldId id="1291" r:id="rId46"/>
    <p:sldId id="1292" r:id="rId47"/>
    <p:sldId id="1203" r:id="rId48"/>
    <p:sldId id="1224" r:id="rId49"/>
    <p:sldId id="1280" r:id="rId50"/>
    <p:sldId id="1281" r:id="rId51"/>
    <p:sldId id="1282" r:id="rId52"/>
    <p:sldId id="1283" r:id="rId53"/>
    <p:sldId id="1284" r:id="rId54"/>
    <p:sldId id="1285" r:id="rId55"/>
    <p:sldId id="1293" r:id="rId56"/>
    <p:sldId id="1330" r:id="rId57"/>
    <p:sldId id="1263" r:id="rId58"/>
    <p:sldId id="1264" r:id="rId59"/>
    <p:sldId id="1332" r:id="rId60"/>
    <p:sldId id="1333" r:id="rId61"/>
    <p:sldId id="1334" r:id="rId62"/>
    <p:sldId id="1335" r:id="rId63"/>
    <p:sldId id="1336" r:id="rId64"/>
    <p:sldId id="1337" r:id="rId65"/>
    <p:sldId id="1300" r:id="rId66"/>
    <p:sldId id="1303" r:id="rId67"/>
    <p:sldId id="1328" r:id="rId68"/>
    <p:sldId id="1343" r:id="rId69"/>
    <p:sldId id="1344" r:id="rId70"/>
    <p:sldId id="1345" r:id="rId71"/>
    <p:sldId id="1346" r:id="rId72"/>
    <p:sldId id="1311" r:id="rId73"/>
    <p:sldId id="1312" r:id="rId74"/>
    <p:sldId id="1313" r:id="rId75"/>
    <p:sldId id="1314" r:id="rId76"/>
    <p:sldId id="1315" r:id="rId77"/>
    <p:sldId id="1316" r:id="rId78"/>
    <p:sldId id="1317" r:id="rId79"/>
    <p:sldId id="1318" r:id="rId80"/>
    <p:sldId id="1319" r:id="rId81"/>
    <p:sldId id="1320" r:id="rId82"/>
    <p:sldId id="1321" r:id="rId83"/>
    <p:sldId id="1322" r:id="rId84"/>
    <p:sldId id="1323" r:id="rId85"/>
    <p:sldId id="1324" r:id="rId86"/>
    <p:sldId id="1325" r:id="rId87"/>
    <p:sldId id="1326" r:id="rId88"/>
    <p:sldId id="1331" r:id="rId8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4545F9"/>
    <a:srgbClr val="00CCFF"/>
    <a:srgbClr val="00FFFF"/>
    <a:srgbClr val="00FF00"/>
    <a:srgbClr val="CC33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28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4AC1383-BF52-49AC-A7EF-C746E5B3CFC4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B3E806-69EA-48F7-989E-9077C23BAD0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392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768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FE8370-0F5D-4E4B-B605-4A7B16E03CD4}" type="slidenum">
              <a:rPr lang="it-IT" altLang="it-IT">
                <a:latin typeface="Arial Narrow" panose="020B0606020202030204" pitchFamily="34" charset="0"/>
              </a:rPr>
              <a:pPr eaLnBrk="1" hangingPunct="1">
                <a:spcBef>
                  <a:spcPct val="0"/>
                </a:spcBef>
              </a:pPr>
              <a:t>88</a:t>
            </a:fld>
            <a:endParaRPr lang="it-IT" altLang="it-IT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9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9A490-F96C-4267-9EFB-8E5CDD67C8ED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DB3F3-3BEA-40BE-A0E7-8ACCD9B1715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182884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85A32-E13A-44AE-B491-0049BECF3C74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C4618-8F8D-499A-B0CD-B9742AC64C7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51569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FD5D5-3D47-4A0D-9481-55D81B5307A4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BF4BC-8837-4454-B9A4-C94B868529A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003651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AEFB7-89C6-4462-8AA9-9FB3CC17A07B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21F4B70-185B-447C-827F-54F849174E8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518969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79E57-7DA3-495F-A392-40A426BCE530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E0986-F7E0-44B8-B79E-1AD21DCB28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594153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54C97-21A9-47BB-B364-1EB437A0B144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321A22C-6F31-4349-8F7C-5FBF3B40BE5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49601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60624-A6F6-4253-9EE5-9406F7A6B922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5FF522E-03F6-41D6-82ED-E54E739B637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83864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61CB-7E12-4168-8BAB-FF55C26BFC3E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A1443-30D0-4FF2-9F19-4B9AE3D2B49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09898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08F17-069F-400A-865F-E15612499ECB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A9194-5E15-4C29-B2C5-967262FFBEC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98307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A9FB5-D1C3-4EA5-9496-14517E18AA51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265FE29-DDED-441E-A28F-3ECC5E26FC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897266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BFAFF-059A-46ED-AE52-863458A30CD4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B7402-117E-4D71-AADA-1F7567847F6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54962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08E43C-A250-4E05-B283-D356B03593E6}" type="datetimeFigureOut">
              <a:rPr lang="it-IT"/>
              <a:pPr>
                <a:defRPr/>
              </a:pPr>
              <a:t>03/11/2025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BE5FE627-0E8C-4E18-90A1-D70DD9DB2C1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25" r:id="rId1"/>
    <p:sldLayoutId id="2147484517" r:id="rId2"/>
    <p:sldLayoutId id="2147484526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7" r:id="rId9"/>
    <p:sldLayoutId id="2147484523" r:id="rId10"/>
    <p:sldLayoutId id="2147484524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07"/>
            <a:ext cx="4848606" cy="6858000"/>
          </a:xfrm>
          <a:prstGeom prst="rect">
            <a:avLst/>
          </a:prstGeom>
        </p:spPr>
      </p:pic>
      <p:pic>
        <p:nvPicPr>
          <p:cNvPr id="5124" name="Picture 4" descr="http://www.astropiombino.org/images/b/b1/Aa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99" y="836712"/>
            <a:ext cx="104775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Immagine:100px-Logo_UA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63" y="1988839"/>
            <a:ext cx="1073149" cy="10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CasellaDiTesto 5"/>
          <p:cNvSpPr txBox="1">
            <a:spLocks noChangeArrowheads="1"/>
          </p:cNvSpPr>
          <p:nvPr/>
        </p:nvSpPr>
        <p:spPr bwMode="auto">
          <a:xfrm>
            <a:off x="4848606" y="-22592"/>
            <a:ext cx="42656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it-IT" altLang="it-IT" sz="14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Associazione </a:t>
            </a:r>
            <a:r>
              <a:rPr lang="it-IT" altLang="it-IT" sz="14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Astrofili di </a:t>
            </a:r>
            <a:r>
              <a:rPr lang="it-IT" altLang="it-IT" sz="14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Piombino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it-IT" altLang="it-IT" sz="14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Delegazione </a:t>
            </a:r>
            <a:r>
              <a:rPr lang="it-IT" altLang="it-IT" sz="14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territoriale UAI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it-IT" altLang="it-IT" sz="14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OSSERVATORIO </a:t>
            </a:r>
            <a:r>
              <a:rPr lang="it-IT" altLang="it-IT" sz="14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ASTRONOMICO </a:t>
            </a:r>
            <a:endParaRPr lang="it-IT" altLang="it-IT" sz="1400" b="1" dirty="0" smtClean="0">
              <a:solidFill>
                <a:srgbClr val="FFFF00"/>
              </a:solidFill>
              <a:latin typeface="Tempus Sans ITC" panose="04020404030D07020202" pitchFamily="82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it-IT" altLang="it-IT" sz="14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DI </a:t>
            </a:r>
            <a:r>
              <a:rPr lang="it-IT" altLang="it-IT" sz="14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PUNTA </a:t>
            </a:r>
            <a:r>
              <a:rPr lang="it-IT" altLang="it-IT" sz="14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FALCONE</a:t>
            </a:r>
            <a:endParaRPr lang="it-IT" altLang="it-IT" sz="1400" b="1" dirty="0">
              <a:solidFill>
                <a:srgbClr val="FFFF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63399" y="3200838"/>
            <a:ext cx="429539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La </a:t>
            </a:r>
            <a:r>
              <a:rPr lang="it-IT" sz="3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camera Prisma </a:t>
            </a:r>
            <a:endParaRPr lang="it-IT" sz="3200" b="1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di Piombino</a:t>
            </a:r>
            <a:endParaRPr lang="it-IT" sz="32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endParaRPr lang="it-IT" sz="1000" b="1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5 </a:t>
            </a:r>
            <a:r>
              <a:rPr lang="it-IT" sz="3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anni di </a:t>
            </a:r>
            <a:r>
              <a:rPr lang="it-IT" sz="32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attività</a:t>
            </a:r>
            <a:endParaRPr lang="it-IT" sz="32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endParaRPr lang="it-IT" b="1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endParaRPr lang="it-IT" b="1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it-IT" sz="2400" b="1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Paolo </a:t>
            </a:r>
            <a:r>
              <a:rPr lang="it-IT" sz="2400" b="1" dirty="0">
                <a:solidFill>
                  <a:srgbClr val="0000CC"/>
                </a:solidFill>
                <a:latin typeface="Arial Rounded MT Bold" panose="020F0704030504030204" pitchFamily="34" charset="0"/>
              </a:rPr>
              <a:t>Volpini </a:t>
            </a:r>
            <a:endParaRPr lang="it-IT" sz="2400" b="1" dirty="0" smtClean="0">
              <a:solidFill>
                <a:srgbClr val="0000CC"/>
              </a:solidFill>
              <a:latin typeface="Arial Rounded MT Bold" panose="020F0704030504030204" pitchFamily="34" charset="0"/>
            </a:endParaRPr>
          </a:p>
          <a:p>
            <a:pPr algn="ctr"/>
            <a:endParaRPr lang="it-IT" sz="1200" b="1" dirty="0" smtClean="0">
              <a:solidFill>
                <a:srgbClr val="0000CC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it-IT" b="1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Associazione Astrofili </a:t>
            </a:r>
          </a:p>
          <a:p>
            <a:pPr algn="ctr"/>
            <a:r>
              <a:rPr lang="it-IT" b="1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di Piombino (LI)</a:t>
            </a:r>
          </a:p>
          <a:p>
            <a:pPr algn="ctr"/>
            <a:r>
              <a:rPr lang="it-IT" b="1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Unione </a:t>
            </a:r>
            <a:r>
              <a:rPr lang="it-IT" b="1" dirty="0">
                <a:solidFill>
                  <a:srgbClr val="0000CC"/>
                </a:solidFill>
                <a:latin typeface="Arial Rounded MT Bold" panose="020F0704030504030204" pitchFamily="34" charset="0"/>
              </a:rPr>
              <a:t>Astrofili </a:t>
            </a:r>
            <a:r>
              <a:rPr lang="it-IT" b="1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Italiani</a:t>
            </a:r>
            <a:endParaRPr lang="it-IT" b="1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327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2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3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2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4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75856" y="28803"/>
            <a:ext cx="587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4545F9"/>
                </a:solidFill>
                <a:latin typeface="Arial" panose="020B0604020202020204" pitchFamily="34" charset="0"/>
              </a:rPr>
              <a:t>https://www.fripon.org/IMG/jpg/stations/RT_ITTO06.jpg</a:t>
            </a:r>
          </a:p>
        </p:txBody>
      </p:sp>
    </p:spTree>
    <p:extLst>
      <p:ext uri="{BB962C8B-B14F-4D97-AF65-F5344CB8AC3E}">
        <p14:creationId xmlns:p14="http://schemas.microsoft.com/office/powerpoint/2010/main" val="2929001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2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21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28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732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630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5124" name="Picture 4" descr="http://www.astropiombino.org/images/b/b1/A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3813"/>
            <a:ext cx="104775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Immagine:100px-Logo_UA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1073149" cy="10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CasellaDiTesto 5"/>
          <p:cNvSpPr txBox="1">
            <a:spLocks noChangeArrowheads="1"/>
          </p:cNvSpPr>
          <p:nvPr/>
        </p:nvSpPr>
        <p:spPr bwMode="auto">
          <a:xfrm>
            <a:off x="0" y="-2259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it-IT" altLang="it-IT" sz="16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Associazione </a:t>
            </a:r>
            <a:r>
              <a:rPr lang="it-IT" altLang="it-IT" sz="16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Astrofili di </a:t>
            </a:r>
            <a:r>
              <a:rPr lang="it-IT" altLang="it-IT" sz="16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Piombino  -  Delegazione </a:t>
            </a:r>
            <a:r>
              <a:rPr lang="it-IT" altLang="it-IT" sz="16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territoriale UAI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it-IT" altLang="it-IT" sz="16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OSSERVATORIO </a:t>
            </a:r>
            <a:r>
              <a:rPr lang="it-IT" altLang="it-IT" sz="1600" b="1" dirty="0">
                <a:solidFill>
                  <a:srgbClr val="FFFF00"/>
                </a:solidFill>
                <a:latin typeface="Tempus Sans ITC" panose="04020404030D07020202" pitchFamily="82" charset="0"/>
              </a:rPr>
              <a:t>ASTRONOMICO DI PUNTA </a:t>
            </a:r>
            <a:r>
              <a:rPr lang="it-IT" altLang="it-IT" sz="1600" b="1" dirty="0" smtClean="0">
                <a:solidFill>
                  <a:srgbClr val="FFFF00"/>
                </a:solidFill>
                <a:latin typeface="Tempus Sans ITC" panose="04020404030D07020202" pitchFamily="82" charset="0"/>
              </a:rPr>
              <a:t>FALCONE</a:t>
            </a:r>
            <a:endParaRPr lang="it-IT" altLang="it-IT" sz="1600" b="1" dirty="0">
              <a:solidFill>
                <a:srgbClr val="FFFF00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85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034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2"/>
            <a:ext cx="9144000" cy="60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098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77" y="0"/>
            <a:ext cx="920079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3259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16"/>
            <a:ext cx="9144000" cy="56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82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853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43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90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2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66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81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87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43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43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43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43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939"/>
            <a:ext cx="9144000" cy="411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87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88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" y="686027"/>
            <a:ext cx="7314595" cy="54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3" y="685794"/>
            <a:ext cx="6400813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61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05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5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39"/>
            <a:ext cx="9144000" cy="63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27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H:\00000000 ARCHIVIO 2024\Cielo del Mese 2024\AURORACONMETEORA-1024x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" y="138"/>
            <a:ext cx="9150441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66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41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7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62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20" y="0"/>
            <a:ext cx="5507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43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32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74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5351908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045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52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6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02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02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22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194"/>
            <a:ext cx="9144000" cy="611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78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98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36"/>
            <a:ext cx="9144000" cy="6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893"/>
            <a:ext cx="9144000" cy="21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36"/>
            <a:ext cx="9144000" cy="6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76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17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76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" y="-41219"/>
            <a:ext cx="9144000" cy="30395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" y="2998295"/>
            <a:ext cx="9144000" cy="38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82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08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3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2" y="0"/>
            <a:ext cx="6005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306"/>
            <a:ext cx="9144000" cy="4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9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37" y="0"/>
            <a:ext cx="741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63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631"/>
            <a:ext cx="9144000" cy="513873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116632"/>
            <a:ext cx="9130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</a:rPr>
              <a:t>https://web.astropiombino.org/una-meteora-molto-luminosa-ha-sorvolato-piombino-levento-ripreso-dalla-camera-prisma-di-punta-falcone-il-29-settembre-2025/</a:t>
            </a:r>
          </a:p>
        </p:txBody>
      </p:sp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</a:rPr>
              <a:t>https://www.maremmaoggi.net/grossa-meteora-attraversa-il-cielo-di-piombino/</a:t>
            </a:r>
          </a:p>
        </p:txBody>
      </p:sp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" y="1714500"/>
            <a:ext cx="9144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0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12" y="0"/>
            <a:ext cx="486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4" name="Rettangolo 1"/>
          <p:cNvSpPr>
            <a:spLocks noChangeArrowheads="1"/>
          </p:cNvSpPr>
          <p:nvPr/>
        </p:nvSpPr>
        <p:spPr bwMode="auto">
          <a:xfrm>
            <a:off x="0" y="0"/>
            <a:ext cx="91360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000" b="1" dirty="0">
                <a:solidFill>
                  <a:srgbClr val="00CCFF"/>
                </a:solidFill>
                <a:latin typeface="Candara Light" panose="020E0502030303020204" pitchFamily="34" charset="0"/>
              </a:rPr>
              <a:t>Gli astrofili dell’Osservatorio Astronomico di Punta Falcone augurano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Cooper Black" panose="0208090404030B020404" pitchFamily="18" charset="0"/>
              </a:rPr>
              <a:t>CIELI SERENI A TUTTI  ! ! !</a:t>
            </a:r>
            <a:endParaRPr lang="it-IT" altLang="it-IT" sz="24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74756" name="Picture 3" descr="E:\0000 ARCHIVIO 2014\AAP 2014\LOGO UFFICIALE A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38"/>
            <a:ext cx="15462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03735" y="8367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https://web.astropiombino.org/</a:t>
            </a:r>
          </a:p>
        </p:txBody>
      </p:sp>
    </p:spTree>
    <p:extLst>
      <p:ext uri="{BB962C8B-B14F-4D97-AF65-F5344CB8AC3E}">
        <p14:creationId xmlns:p14="http://schemas.microsoft.com/office/powerpoint/2010/main" val="149051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5589240"/>
            <a:ext cx="72728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2348880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 Rounded MT Bold" panose="020F0704030504030204" pitchFamily="34" charset="0"/>
              </a:rPr>
              <a:t>La stazione osservativa di Piombino </a:t>
            </a:r>
            <a:r>
              <a:rPr lang="it-IT" dirty="0" smtClean="0">
                <a:latin typeface="Arial Rounded MT Bold" panose="020F0704030504030204" pitchFamily="34" charset="0"/>
              </a:rPr>
              <a:t>(LI) si </a:t>
            </a:r>
            <a:r>
              <a:rPr lang="it-IT" dirty="0">
                <a:latin typeface="Arial Rounded MT Bold" panose="020F0704030504030204" pitchFamily="34" charset="0"/>
              </a:rPr>
              <a:t>avvale del supporto tecnico-scientifico dell’OPC – Osservatorio Polifunzionale del </a:t>
            </a:r>
            <a:r>
              <a:rPr lang="it-IT" dirty="0" smtClean="0">
                <a:latin typeface="Arial Rounded MT Bold" panose="020F0704030504030204" pitchFamily="34" charset="0"/>
              </a:rPr>
              <a:t>Chianti (FI).</a:t>
            </a:r>
          </a:p>
          <a:p>
            <a:endParaRPr lang="it-IT" dirty="0">
              <a:latin typeface="Arial Rounded MT Bold" panose="020F0704030504030204" pitchFamily="34" charset="0"/>
            </a:endParaRPr>
          </a:p>
          <a:p>
            <a:r>
              <a:rPr lang="it-IT" dirty="0">
                <a:latin typeface="Arial Rounded MT Bold" panose="020F0704030504030204" pitchFamily="34" charset="0"/>
              </a:rPr>
              <a:t>Il progetto ha avuto il sostegno di un contributo finanziario della Fondazione Cassa di Risparmio di Firenze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7829"/>
            <a:ext cx="1466344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76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izzonte">
  <a:themeElements>
    <a:clrScheme name="Oriz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riz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iz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6824</TotalTime>
  <Words>116</Words>
  <Application>Microsoft Office PowerPoint</Application>
  <PresentationFormat>Presentazione su schermo (4:3)</PresentationFormat>
  <Paragraphs>27</Paragraphs>
  <Slides>88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88</vt:i4>
      </vt:variant>
    </vt:vector>
  </HeadingPairs>
  <TitlesOfParts>
    <vt:vector size="89" baseType="lpstr">
      <vt:lpstr>Orizzonte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549</cp:revision>
  <dcterms:created xsi:type="dcterms:W3CDTF">2014-02-11T22:05:58Z</dcterms:created>
  <dcterms:modified xsi:type="dcterms:W3CDTF">2025-11-03T23:45:42Z</dcterms:modified>
</cp:coreProperties>
</file>