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  <p:sldMasterId id="2147483714" r:id="rId2"/>
  </p:sldMasterIdLst>
  <p:sldIdLst>
    <p:sldId id="256" r:id="rId3"/>
    <p:sldId id="257" r:id="rId4"/>
    <p:sldId id="258" r:id="rId5"/>
    <p:sldId id="266" r:id="rId6"/>
    <p:sldId id="272" r:id="rId7"/>
    <p:sldId id="263" r:id="rId8"/>
    <p:sldId id="273" r:id="rId9"/>
    <p:sldId id="268" r:id="rId10"/>
    <p:sldId id="281" r:id="rId11"/>
    <p:sldId id="270" r:id="rId12"/>
    <p:sldId id="274" r:id="rId13"/>
    <p:sldId id="275" r:id="rId14"/>
    <p:sldId id="276" r:id="rId15"/>
    <p:sldId id="277" r:id="rId16"/>
    <p:sldId id="278" r:id="rId17"/>
    <p:sldId id="279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4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57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96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0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0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66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96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35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7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13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5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87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3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4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9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3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9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2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2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7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6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0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5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97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1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688ECC-E946-4D77-B220-D3508E3E26E1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F38B-0A0B-4662-A097-8A9060EA0AB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75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emf"/><Relationship Id="rId7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272EFA10-CBFF-8880-93BE-22DAFA669C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900" b="1"/>
          <a:stretch>
            <a:fillRect/>
          </a:stretch>
        </p:blipFill>
        <p:spPr>
          <a:xfrm>
            <a:off x="-843" y="9525"/>
            <a:ext cx="12191980" cy="685799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500">
                <a:solidFill>
                  <a:schemeClr val="tx1"/>
                </a:solidFill>
              </a:rPr>
              <a:t>An overview of INAF's cooperation with South Africa: </a:t>
            </a:r>
            <a:br>
              <a:rPr lang="en-GB" sz="4500">
                <a:solidFill>
                  <a:schemeClr val="tx1"/>
                </a:solidFill>
              </a:rPr>
            </a:br>
            <a:r>
              <a:rPr lang="en-GB" sz="4500">
                <a:solidFill>
                  <a:schemeClr val="tx1"/>
                </a:solidFill>
              </a:rPr>
              <a:t>context, programmes and opportunities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Pierguido Sarti</a:t>
            </a:r>
          </a:p>
          <a:p>
            <a:r>
              <a:rPr lang="en-GB" dirty="0">
                <a:solidFill>
                  <a:schemeClr val="tx1"/>
                </a:solidFill>
              </a:rPr>
              <a:t>Institute of radioastronomy - INAF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ACF755A0-4007-2190-ACF5-B421E40DB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" y="5793014"/>
            <a:ext cx="2351314" cy="1064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4334" y="1230894"/>
            <a:ext cx="9278247" cy="84610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3.1 INAF: Ongoing and Future initiatives in South Africa</a:t>
            </a:r>
            <a:br>
              <a:rPr lang="en-GB" dirty="0"/>
            </a:br>
            <a:r>
              <a:rPr lang="en-GB" sz="2700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6760" y="2433721"/>
            <a:ext cx="9596299" cy="3777622"/>
          </a:xfrm>
        </p:spPr>
        <p:txBody>
          <a:bodyPr>
            <a:normAutofit/>
          </a:bodyPr>
          <a:lstStyle/>
          <a:p>
            <a:r>
              <a:rPr lang="en-GB" dirty="0"/>
              <a:t>Participation into SKAO</a:t>
            </a:r>
          </a:p>
          <a:p>
            <a:endParaRPr lang="en-GB" dirty="0"/>
          </a:p>
          <a:p>
            <a:r>
              <a:rPr lang="en-GB" dirty="0" err="1"/>
              <a:t>MeerKAT</a:t>
            </a:r>
            <a:r>
              <a:rPr lang="en-GB" dirty="0"/>
              <a:t>+ contribution</a:t>
            </a:r>
          </a:p>
          <a:p>
            <a:endParaRPr lang="en-GB" dirty="0"/>
          </a:p>
          <a:p>
            <a:r>
              <a:rPr lang="en-GB" dirty="0" err="1"/>
              <a:t>MoA</a:t>
            </a:r>
            <a:r>
              <a:rPr lang="en-GB" dirty="0"/>
              <a:t> INAF-SARAO on Band 5b receivers (PI: </a:t>
            </a:r>
            <a:r>
              <a:rPr lang="en-GB" dirty="0" err="1"/>
              <a:t>Umana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ISMoS</a:t>
            </a:r>
            <a:r>
              <a:rPr lang="en-GB" dirty="0"/>
              <a:t>: IT-SA Mobility Scheme (INAF-SARAO)</a:t>
            </a:r>
          </a:p>
          <a:p>
            <a:pPr lvl="1"/>
            <a:endParaRPr lang="en-GB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FC62C1F-C5AD-B279-DD0C-AA213CB85ED0}"/>
              </a:ext>
            </a:extLst>
          </p:cNvPr>
          <p:cNvSpPr/>
          <p:nvPr/>
        </p:nvSpPr>
        <p:spPr>
          <a:xfrm>
            <a:off x="615212" y="4781005"/>
            <a:ext cx="6761748" cy="102669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D1960B1D-6378-5F06-5366-E168E8B3B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-11920"/>
            <a:ext cx="2461846" cy="1374053"/>
          </a:xfrm>
          <a:prstGeom prst="rect">
            <a:avLst/>
          </a:prstGeom>
        </p:spPr>
      </p:pic>
      <p:pic>
        <p:nvPicPr>
          <p:cNvPr id="6" name="Immagine 5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5C70AC39-067F-BF6D-F5BC-2833A3044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87345" y="1362133"/>
            <a:ext cx="10058400" cy="921434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4. ISMoS: Italy-South Africa Mobility Scheme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817413"/>
            <a:ext cx="10820400" cy="2576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Genesis of the </a:t>
            </a:r>
            <a:r>
              <a:rPr lang="en-GB" dirty="0" err="1"/>
              <a:t>ISMoS</a:t>
            </a: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 Finalization and announcement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Funding scheme</a:t>
            </a: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 Practicalities</a:t>
            </a:r>
          </a:p>
        </p:txBody>
      </p:sp>
      <p:pic>
        <p:nvPicPr>
          <p:cNvPr id="2" name="Immagine 1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3467B7B4-1B58-9AA4-F9BC-3F05F0A1B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-11920"/>
            <a:ext cx="2461846" cy="1374053"/>
          </a:xfrm>
          <a:prstGeom prst="rect">
            <a:avLst/>
          </a:prstGeom>
        </p:spPr>
      </p:pic>
      <p:pic>
        <p:nvPicPr>
          <p:cNvPr id="5" name="Immagine 4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C0F09DB3-BBD6-3C65-9EE1-E02B206EA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60585"/>
            <a:ext cx="10058400" cy="1132449"/>
          </a:xfrm>
        </p:spPr>
        <p:txBody>
          <a:bodyPr/>
          <a:lstStyle/>
          <a:p>
            <a:r>
              <a:rPr lang="en-GB" dirty="0"/>
              <a:t>4.1 Funding opportunities: ISMoS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293034"/>
            <a:ext cx="10058400" cy="364066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Need to </a:t>
            </a:r>
            <a:r>
              <a:rPr lang="en-GB" b="1" dirty="0"/>
              <a:t>maximize Human Capacity Development </a:t>
            </a:r>
            <a:r>
              <a:rPr lang="en-GB" dirty="0"/>
              <a:t>(HCD) actions within the “broad” SKA project    (research, technology and infrastructures)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International cooperation initiatives realize an optimal framework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In March 2023 INAF and SARAO agree to develop a </a:t>
            </a:r>
            <a:r>
              <a:rPr lang="en-GB" b="1" dirty="0"/>
              <a:t>bilateral</a:t>
            </a:r>
            <a:r>
              <a:rPr lang="en-GB" dirty="0"/>
              <a:t> scheme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Support education and training in SA at the PhD and Postdoc level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Facilitate bidirectional mobility IT </a:t>
            </a:r>
            <a:r>
              <a:rPr lang="en-GB" dirty="0">
                <a:sym typeface="Wingdings" panose="05000000000000000000" pitchFamily="2" charset="2"/>
              </a:rPr>
              <a:t> South Africa =&gt; international exposure for young researchers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Boost cooperation and support </a:t>
            </a:r>
            <a:r>
              <a:rPr lang="en-GB" b="1" dirty="0"/>
              <a:t>long lasting</a:t>
            </a:r>
            <a:r>
              <a:rPr lang="en-GB" dirty="0"/>
              <a:t> (years) joint research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Areas of cooperation: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SKA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/>
              <a:t>MeerKAT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/>
              <a:t>MeerKAT</a:t>
            </a:r>
            <a:r>
              <a:rPr lang="en-GB" dirty="0"/>
              <a:t> Plus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HERA</a:t>
            </a:r>
          </a:p>
        </p:txBody>
      </p:sp>
      <p:pic>
        <p:nvPicPr>
          <p:cNvPr id="4" name="Immagine 3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34B94594-ECF4-ED30-F6F3-07C47F97D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-11920"/>
            <a:ext cx="2461846" cy="1374053"/>
          </a:xfrm>
          <a:prstGeom prst="rect">
            <a:avLst/>
          </a:prstGeom>
        </p:spPr>
      </p:pic>
      <p:pic>
        <p:nvPicPr>
          <p:cNvPr id="5" name="Immagine 4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F65B3F52-737E-68A9-350D-85F5C7B32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0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CFC42047-F6F4-CE9A-C0E1-39A05687A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-11920"/>
            <a:ext cx="2461846" cy="137405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8698CCCF-BC4E-BB8F-5FD5-600A4039F7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894" y="1060387"/>
            <a:ext cx="10513996" cy="879231"/>
          </a:xfrm>
        </p:spPr>
        <p:txBody>
          <a:bodyPr>
            <a:normAutofit fontScale="90000"/>
          </a:bodyPr>
          <a:lstStyle/>
          <a:p>
            <a:r>
              <a:rPr lang="en-GB" dirty="0"/>
              <a:t>4.2 Finalization, signing and announcement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1" y="2837833"/>
            <a:ext cx="3601726" cy="1424677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On the 19</a:t>
            </a:r>
            <a:r>
              <a:rPr lang="en-GB" baseline="30000" dirty="0"/>
              <a:t>th</a:t>
            </a:r>
            <a:r>
              <a:rPr lang="en-GB" dirty="0"/>
              <a:t> of February 2024 </a:t>
            </a:r>
            <a:r>
              <a:rPr lang="en-GB" dirty="0" err="1"/>
              <a:t>ISMoS</a:t>
            </a:r>
            <a:r>
              <a:rPr lang="en-GB" dirty="0"/>
              <a:t> is signed at SARAO Headquarter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48" y="2366960"/>
            <a:ext cx="6280432" cy="347307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97280" y="1747258"/>
            <a:ext cx="540199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/>
              <a:t>By February 2024 </a:t>
            </a:r>
            <a:r>
              <a:rPr lang="en-GB" sz="1900" dirty="0" err="1"/>
              <a:t>ISMoS</a:t>
            </a:r>
            <a:r>
              <a:rPr lang="en-GB" sz="1900" dirty="0"/>
              <a:t> is reviewed and finalized!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043764" y="6088423"/>
            <a:ext cx="99396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/>
              <a:t>On the 18</a:t>
            </a:r>
            <a:r>
              <a:rPr lang="en-GB" sz="1900" baseline="30000" dirty="0"/>
              <a:t>th</a:t>
            </a:r>
            <a:r>
              <a:rPr lang="en-GB" sz="1900" dirty="0"/>
              <a:t> of July 2024 the </a:t>
            </a:r>
            <a:r>
              <a:rPr lang="en-GB" sz="1900" dirty="0" err="1"/>
              <a:t>ISMoS</a:t>
            </a:r>
            <a:r>
              <a:rPr lang="en-GB" sz="1900" dirty="0"/>
              <a:t> “Call for applications” is announced by the INAF Scientific Directorate</a:t>
            </a:r>
          </a:p>
        </p:txBody>
      </p:sp>
      <p:pic>
        <p:nvPicPr>
          <p:cNvPr id="9" name="Immagine 8" descr="Immagine che contiene testo, schermata, lettera, documento&#10;&#10;Il contenuto generato dall'IA potrebbe non essere corretto.">
            <a:extLst>
              <a:ext uri="{FF2B5EF4-FFF2-40B4-BE49-F238E27FC236}">
                <a16:creationId xmlns:a16="http://schemas.microsoft.com/office/drawing/2014/main" id="{58C4129D-AED8-AADB-11C0-AC84DDEE8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0" y="0"/>
            <a:ext cx="4884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9939" y="857999"/>
            <a:ext cx="6408839" cy="794825"/>
          </a:xfrm>
        </p:spPr>
        <p:txBody>
          <a:bodyPr/>
          <a:lstStyle/>
          <a:p>
            <a:r>
              <a:rPr lang="en-GB" dirty="0"/>
              <a:t>4.3 Funding scheme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0374" y="1815588"/>
            <a:ext cx="10058400" cy="441438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Proposals must be </a:t>
            </a:r>
            <a:r>
              <a:rPr lang="en-GB" b="1" dirty="0"/>
              <a:t>submitted by an INAF-based applicant</a:t>
            </a:r>
            <a:r>
              <a:rPr lang="en-GB" dirty="0"/>
              <a:t> officially co-supervising: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a South African PhD student (must be registered at a SA university)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a South African Postdoc student (must be registered at a SA university)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The </a:t>
            </a:r>
            <a:r>
              <a:rPr lang="en-GB" b="1" dirty="0"/>
              <a:t>INAF-based applicant</a:t>
            </a:r>
            <a:r>
              <a:rPr lang="en-GB" dirty="0"/>
              <a:t> must be: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Holding a “</a:t>
            </a:r>
            <a:r>
              <a:rPr lang="en-GB" b="1" dirty="0"/>
              <a:t>visiting professorship”</a:t>
            </a:r>
            <a:r>
              <a:rPr lang="en-GB" dirty="0"/>
              <a:t> at the South African university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The research activity must be relevant to SKA/</a:t>
            </a:r>
            <a:r>
              <a:rPr lang="en-GB" dirty="0" err="1"/>
              <a:t>MeerKAT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Applications can be presented anytime up to June 2029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Applicants may apply up to three times and no more than once per year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The grant will </a:t>
            </a:r>
            <a:r>
              <a:rPr lang="en-GB" b="1" dirty="0"/>
              <a:t>only</a:t>
            </a:r>
            <a:r>
              <a:rPr lang="en-GB" dirty="0"/>
              <a:t> fund mobility (travel expenses, accommodation and per diem*)</a:t>
            </a:r>
          </a:p>
          <a:p>
            <a:pPr marL="201168" lvl="1" indent="0">
              <a:buNone/>
            </a:pPr>
            <a:endParaRPr lang="en-GB" dirty="0"/>
          </a:p>
          <a:p>
            <a:pPr marL="201168" lvl="1" indent="0">
              <a:buNone/>
            </a:pPr>
            <a:r>
              <a:rPr lang="en-GB" b="1" dirty="0"/>
              <a:t>Visiting professorship</a:t>
            </a:r>
            <a:r>
              <a:rPr lang="en-GB" dirty="0"/>
              <a:t> =&gt; there are various forms of association in SA, depending on the university. The relevant INAF researcher must have some official affiliation with a South African university that will allow them to be a co-supervisor of a student/postdoc at said South African university. </a:t>
            </a:r>
          </a:p>
          <a:p>
            <a:pPr marL="201168" lvl="1" indent="0">
              <a:buNone/>
            </a:pPr>
            <a:endParaRPr lang="en-GB" dirty="0"/>
          </a:p>
          <a:p>
            <a:pPr marL="201168" lvl="1" indent="0">
              <a:buNone/>
            </a:pPr>
            <a:r>
              <a:rPr lang="en-GB" dirty="0"/>
              <a:t>INAF’s Evaluation Committee will review and decide accordingly.</a:t>
            </a:r>
          </a:p>
        </p:txBody>
      </p:sp>
      <p:pic>
        <p:nvPicPr>
          <p:cNvPr id="4" name="Immagine 3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2D8D8E00-CB95-FB40-298B-17CB24109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-11920"/>
            <a:ext cx="2461846" cy="1374053"/>
          </a:xfrm>
          <a:prstGeom prst="rect">
            <a:avLst/>
          </a:prstGeom>
        </p:spPr>
      </p:pic>
      <p:pic>
        <p:nvPicPr>
          <p:cNvPr id="5" name="Immagine 4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3A15B61F-0B41-EFE4-FB44-1C705564E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6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80B6D0AE-CA1C-B63B-2766-49E0B0465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-11920"/>
            <a:ext cx="2461846" cy="1374053"/>
          </a:xfrm>
          <a:prstGeom prst="rect">
            <a:avLst/>
          </a:prstGeom>
        </p:spPr>
      </p:pic>
      <p:pic>
        <p:nvPicPr>
          <p:cNvPr id="5" name="Immagine 4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B1DCE475-C2B2-625D-A3E3-8A2A23DDF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6288"/>
              </p:ext>
            </p:extLst>
          </p:nvPr>
        </p:nvGraphicFramePr>
        <p:xfrm>
          <a:off x="891839" y="1362133"/>
          <a:ext cx="10916530" cy="4797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9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Open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Close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Decision by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Travel begins after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4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r>
                        <a:rPr lang="en-US" sz="2800" kern="100" baseline="30000">
                          <a:effectLst/>
                        </a:rPr>
                        <a:t>st</a:t>
                      </a:r>
                      <a:r>
                        <a:rPr lang="en-US" sz="2800" kern="100">
                          <a:effectLst/>
                        </a:rPr>
                        <a:t> January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31</a:t>
                      </a:r>
                      <a:r>
                        <a:rPr lang="en-US" sz="2800" kern="100" baseline="30000" dirty="0">
                          <a:effectLst/>
                        </a:rPr>
                        <a:t>st</a:t>
                      </a:r>
                      <a:r>
                        <a:rPr lang="en-US" sz="2800" kern="100" dirty="0">
                          <a:effectLst/>
                        </a:rPr>
                        <a:t> March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End of April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r>
                        <a:rPr lang="en-US" sz="2800" kern="100" baseline="30000">
                          <a:effectLst/>
                        </a:rPr>
                        <a:t>st</a:t>
                      </a:r>
                      <a:r>
                        <a:rPr lang="en-US" sz="2800" kern="100">
                          <a:effectLst/>
                        </a:rPr>
                        <a:t> July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4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r>
                        <a:rPr lang="en-US" sz="2800" kern="100" baseline="30000">
                          <a:effectLst/>
                        </a:rPr>
                        <a:t>st</a:t>
                      </a:r>
                      <a:r>
                        <a:rPr lang="en-US" sz="2800" kern="100">
                          <a:effectLst/>
                        </a:rPr>
                        <a:t> April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30</a:t>
                      </a:r>
                      <a:r>
                        <a:rPr lang="en-US" sz="2800" kern="100" baseline="30000" dirty="0">
                          <a:effectLst/>
                        </a:rPr>
                        <a:t>th</a:t>
                      </a:r>
                      <a:r>
                        <a:rPr lang="en-US" sz="2800" kern="100" dirty="0">
                          <a:effectLst/>
                        </a:rPr>
                        <a:t> June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End of July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</a:t>
                      </a:r>
                      <a:r>
                        <a:rPr lang="en-US" sz="2800" kern="100" baseline="30000" dirty="0">
                          <a:effectLst/>
                        </a:rPr>
                        <a:t>st</a:t>
                      </a:r>
                      <a:r>
                        <a:rPr lang="en-US" sz="2800" kern="100" dirty="0">
                          <a:effectLst/>
                        </a:rPr>
                        <a:t> October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4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r>
                        <a:rPr lang="en-US" sz="2800" kern="100" baseline="30000">
                          <a:effectLst/>
                        </a:rPr>
                        <a:t>st</a:t>
                      </a:r>
                      <a:r>
                        <a:rPr lang="en-US" sz="2800" kern="100">
                          <a:effectLst/>
                        </a:rPr>
                        <a:t> July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30</a:t>
                      </a:r>
                      <a:r>
                        <a:rPr lang="en-US" sz="2800" kern="100" baseline="30000">
                          <a:effectLst/>
                        </a:rPr>
                        <a:t>th</a:t>
                      </a:r>
                      <a:r>
                        <a:rPr lang="en-US" sz="2800" kern="100">
                          <a:effectLst/>
                        </a:rPr>
                        <a:t> September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End of October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</a:t>
                      </a:r>
                      <a:r>
                        <a:rPr lang="en-US" sz="2800" kern="100" baseline="30000" dirty="0">
                          <a:effectLst/>
                        </a:rPr>
                        <a:t>st</a:t>
                      </a:r>
                      <a:r>
                        <a:rPr lang="en-US" sz="2800" kern="100" dirty="0">
                          <a:effectLst/>
                        </a:rPr>
                        <a:t> January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4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r>
                        <a:rPr lang="en-US" sz="2800" kern="100" baseline="30000">
                          <a:effectLst/>
                        </a:rPr>
                        <a:t>st</a:t>
                      </a:r>
                      <a:r>
                        <a:rPr lang="en-US" sz="2800" kern="100">
                          <a:effectLst/>
                        </a:rPr>
                        <a:t> October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31</a:t>
                      </a:r>
                      <a:r>
                        <a:rPr lang="en-US" sz="2800" kern="100" baseline="30000">
                          <a:effectLst/>
                        </a:rPr>
                        <a:t>st</a:t>
                      </a:r>
                      <a:r>
                        <a:rPr lang="en-US" sz="2800" kern="100">
                          <a:effectLst/>
                        </a:rPr>
                        <a:t> December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End of January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</a:t>
                      </a:r>
                      <a:r>
                        <a:rPr lang="en-US" sz="2800" kern="100" baseline="30000" dirty="0">
                          <a:effectLst/>
                        </a:rPr>
                        <a:t>st</a:t>
                      </a:r>
                      <a:r>
                        <a:rPr lang="en-US" sz="2800" kern="100" dirty="0">
                          <a:effectLst/>
                        </a:rPr>
                        <a:t> April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olo 1"/>
          <p:cNvSpPr txBox="1">
            <a:spLocks/>
          </p:cNvSpPr>
          <p:nvPr/>
        </p:nvSpPr>
        <p:spPr>
          <a:xfrm>
            <a:off x="3769276" y="482902"/>
            <a:ext cx="10058400" cy="8792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4.4 Timeline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9980" y="1094188"/>
            <a:ext cx="7834698" cy="1400530"/>
          </a:xfrm>
        </p:spPr>
        <p:txBody>
          <a:bodyPr/>
          <a:lstStyle/>
          <a:p>
            <a:r>
              <a:rPr lang="en-GB" dirty="0"/>
              <a:t>4.5 Practicalities (per diem)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9359" y="1992588"/>
            <a:ext cx="10058400" cy="4023360"/>
          </a:xfrm>
        </p:spPr>
        <p:txBody>
          <a:bodyPr/>
          <a:lstStyle/>
          <a:p>
            <a:r>
              <a:rPr lang="en-GB" b="1" dirty="0"/>
              <a:t>Maximum contribution for accommodation and living expenses in Italy</a:t>
            </a:r>
            <a:r>
              <a:rPr lang="en-GB" dirty="0"/>
              <a:t>:</a:t>
            </a:r>
          </a:p>
          <a:p>
            <a:r>
              <a:rPr lang="en-GB" dirty="0"/>
              <a:t>150 €/day, for stays up to 20 days (max 3,000 €)</a:t>
            </a:r>
          </a:p>
          <a:p>
            <a:r>
              <a:rPr lang="en-GB" dirty="0"/>
              <a:t>100 €/day, for stays up to 60 days (max 6,000 €)</a:t>
            </a:r>
          </a:p>
          <a:p>
            <a:r>
              <a:rPr lang="en-GB" dirty="0"/>
              <a:t>60 €/day, for stays up to 180 days (max 10,800 €)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en-GB" b="1" dirty="0"/>
              <a:t>Maximum contribution for accommodation and living expenses in South Africa:</a:t>
            </a:r>
          </a:p>
          <a:p>
            <a:r>
              <a:rPr lang="en-GB" dirty="0"/>
              <a:t>2,000 ZAR/day, for stays up to 20 days (max 40,000 ZAR)</a:t>
            </a:r>
          </a:p>
          <a:p>
            <a:r>
              <a:rPr lang="en-GB" dirty="0"/>
              <a:t>1,500 ZAR/day, for stays up to 60 days (max 90,000 ZAR)</a:t>
            </a:r>
          </a:p>
          <a:p>
            <a:r>
              <a:rPr lang="en-GB" dirty="0"/>
              <a:t>1,000 ZAR/day, for stays up to 180 days (max 180,000 ZAR) </a:t>
            </a:r>
          </a:p>
        </p:txBody>
      </p:sp>
      <p:pic>
        <p:nvPicPr>
          <p:cNvPr id="4" name="Immagine 3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D43A50A1-518B-AA46-DE74-56B55BD49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-11920"/>
            <a:ext cx="2461846" cy="1374053"/>
          </a:xfrm>
          <a:prstGeom prst="rect">
            <a:avLst/>
          </a:prstGeom>
        </p:spPr>
      </p:pic>
      <p:pic>
        <p:nvPicPr>
          <p:cNvPr id="5" name="Immagine 4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A7D77DD8-DE45-4358-7E80-CDBECB8C9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0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F2E493E9-AC00-8950-A1BC-1243B4314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" y="-11920"/>
            <a:ext cx="12839709" cy="716634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3844D03-D20D-570E-196C-2551B84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331" y="695818"/>
            <a:ext cx="9404723" cy="1400530"/>
          </a:xfrm>
        </p:spPr>
        <p:txBody>
          <a:bodyPr/>
          <a:lstStyle/>
          <a:p>
            <a:pPr algn="ctr"/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</a:p>
        </p:txBody>
      </p:sp>
      <p:pic>
        <p:nvPicPr>
          <p:cNvPr id="4" name="Immagine 3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ABB4F8E0-8593-0563-C326-844D44F47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004457" y="452718"/>
            <a:ext cx="7046377" cy="1400530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817413"/>
            <a:ext cx="10820400" cy="257622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Italian’s international cooperation framework in STI 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 concept of science diplomacy 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Multilateral and bilateral cooperation =&gt; South Africa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Strategic partnership: funding opportunities</a:t>
            </a:r>
          </a:p>
        </p:txBody>
      </p:sp>
      <p:pic>
        <p:nvPicPr>
          <p:cNvPr id="6" name="Immagine 5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F6ED370C-3632-BB78-DF58-AE5AF1AF0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-11920"/>
            <a:ext cx="2461846" cy="137405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78DA794D-8954-DFB6-D087-234AF54A6D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4" y="610858"/>
            <a:ext cx="8911687" cy="1280890"/>
          </a:xfrm>
        </p:spPr>
        <p:txBody>
          <a:bodyPr>
            <a:normAutofit/>
          </a:bodyPr>
          <a:lstStyle/>
          <a:p>
            <a:r>
              <a:rPr lang="en-GB" dirty="0"/>
              <a:t>1. Context and stakeholders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Ministry of Foreign Affairs and International Cooperation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Directorate General for Country Promotion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Office IX – Bilateral Scientific Cooperation</a:t>
            </a:r>
          </a:p>
          <a:p>
            <a:pPr lvl="2"/>
            <a:r>
              <a:rPr lang="en-GB" dirty="0"/>
              <a:t>Office VIII – Multilateral Scientific Cooperation and IP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The network of Embassies and Consulates</a:t>
            </a:r>
          </a:p>
          <a:p>
            <a:pPr lvl="2"/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Ministry of University and Research</a:t>
            </a:r>
          </a:p>
          <a:p>
            <a:endParaRPr lang="en-GB" b="1" dirty="0"/>
          </a:p>
          <a:p>
            <a:pPr lvl="1"/>
            <a:r>
              <a:rPr lang="en-GB" dirty="0"/>
              <a:t>DG for Internationalization and Communication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Office I – General Affairs and coordination (S&amp;T and Space attaché) </a:t>
            </a:r>
          </a:p>
          <a:p>
            <a:pPr lvl="2"/>
            <a:r>
              <a:rPr lang="en-GB" dirty="0"/>
              <a:t>Office III – Internationalization of Research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Universities and Public Research Institutions</a:t>
            </a:r>
          </a:p>
        </p:txBody>
      </p:sp>
      <p:pic>
        <p:nvPicPr>
          <p:cNvPr id="5" name="Immagine 4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95F31A73-1406-5C19-49F2-7AA1F1B06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37"/>
            <a:ext cx="2461846" cy="1374053"/>
          </a:xfrm>
          <a:prstGeom prst="rect">
            <a:avLst/>
          </a:prstGeom>
        </p:spPr>
      </p:pic>
      <p:pic>
        <p:nvPicPr>
          <p:cNvPr id="6" name="Immagine 5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C6CCC47E-7707-1680-8DB0-132582CFD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0878" y="351464"/>
            <a:ext cx="8430713" cy="1280890"/>
          </a:xfrm>
        </p:spPr>
        <p:txBody>
          <a:bodyPr>
            <a:normAutofit/>
          </a:bodyPr>
          <a:lstStyle/>
          <a:p>
            <a:r>
              <a:rPr lang="en-GB" sz="3200" dirty="0"/>
              <a:t>1.1 Country promotion: the stakeholders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62708" y="1632354"/>
            <a:ext cx="8915400" cy="453065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Government Representatives</a:t>
            </a:r>
          </a:p>
          <a:p>
            <a:r>
              <a:rPr lang="it-IT" dirty="0" err="1"/>
              <a:t>Ministries</a:t>
            </a:r>
            <a:endParaRPr lang="it-IT" dirty="0"/>
          </a:p>
          <a:p>
            <a:r>
              <a:rPr lang="en-GB" dirty="0"/>
              <a:t>Regions and Public Entities and Institutions</a:t>
            </a:r>
          </a:p>
          <a:p>
            <a:r>
              <a:rPr lang="it-IT" dirty="0" err="1"/>
              <a:t>Regional</a:t>
            </a:r>
            <a:r>
              <a:rPr lang="it-IT" dirty="0"/>
              <a:t> Technology </a:t>
            </a:r>
            <a:r>
              <a:rPr lang="it-IT" dirty="0" err="1"/>
              <a:t>districts</a:t>
            </a:r>
            <a:endParaRPr lang="it-IT" dirty="0"/>
          </a:p>
          <a:p>
            <a:r>
              <a:rPr lang="it-IT" dirty="0"/>
              <a:t>Local and </a:t>
            </a:r>
            <a:r>
              <a:rPr lang="it-IT" dirty="0" err="1"/>
              <a:t>regional</a:t>
            </a:r>
            <a:r>
              <a:rPr lang="it-IT" dirty="0"/>
              <a:t> </a:t>
            </a:r>
            <a:r>
              <a:rPr lang="it-IT" dirty="0" err="1"/>
              <a:t>agencies</a:t>
            </a:r>
            <a:r>
              <a:rPr lang="it-IT" dirty="0"/>
              <a:t> for the promotion of the </a:t>
            </a:r>
            <a:r>
              <a:rPr lang="it-IT" dirty="0" err="1"/>
              <a:t>territory</a:t>
            </a:r>
            <a:endParaRPr lang="it-IT" dirty="0"/>
          </a:p>
          <a:p>
            <a:r>
              <a:rPr lang="it-IT" dirty="0"/>
              <a:t>International Relation Office of Public </a:t>
            </a:r>
            <a:r>
              <a:rPr lang="it-IT" dirty="0" err="1"/>
              <a:t>Institutions</a:t>
            </a:r>
            <a:r>
              <a:rPr lang="it-IT" dirty="0"/>
              <a:t>,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Institutes</a:t>
            </a:r>
            <a:r>
              <a:rPr lang="it-IT" dirty="0"/>
              <a:t> and </a:t>
            </a:r>
            <a:r>
              <a:rPr lang="it-IT" dirty="0" err="1"/>
              <a:t>Universities</a:t>
            </a:r>
            <a:endParaRPr lang="it-IT" dirty="0"/>
          </a:p>
          <a:p>
            <a:r>
              <a:rPr lang="it-IT" dirty="0"/>
              <a:t>National Technology Clusters </a:t>
            </a:r>
          </a:p>
          <a:p>
            <a:r>
              <a:rPr lang="it-IT" dirty="0"/>
              <a:t>High </a:t>
            </a:r>
            <a:r>
              <a:rPr lang="it-IT" dirty="0" err="1"/>
              <a:t>Tech</a:t>
            </a:r>
            <a:r>
              <a:rPr lang="it-IT" dirty="0"/>
              <a:t> companies</a:t>
            </a:r>
          </a:p>
          <a:p>
            <a:r>
              <a:rPr lang="it-IT" dirty="0" err="1"/>
              <a:t>Entrepreneurs</a:t>
            </a:r>
            <a:r>
              <a:rPr lang="it-IT" dirty="0"/>
              <a:t> </a:t>
            </a:r>
            <a:r>
              <a:rPr lang="it-IT" dirty="0" err="1"/>
              <a:t>Organizations</a:t>
            </a:r>
            <a:endParaRPr lang="it-IT" dirty="0"/>
          </a:p>
          <a:p>
            <a:r>
              <a:rPr lang="it-IT" dirty="0" err="1"/>
              <a:t>NGOs</a:t>
            </a:r>
            <a:endParaRPr lang="en-GB" dirty="0"/>
          </a:p>
          <a:p>
            <a:r>
              <a:rPr lang="en-GB" dirty="0"/>
              <a:t>Schools, Museums</a:t>
            </a:r>
          </a:p>
          <a:p>
            <a:r>
              <a:rPr lang="en-GB" dirty="0"/>
              <a:t>…</a:t>
            </a:r>
          </a:p>
        </p:txBody>
      </p:sp>
      <p:pic>
        <p:nvPicPr>
          <p:cNvPr id="4" name="Immagine 3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D89B31DA-1F13-AEB7-A105-504B95B4F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37"/>
            <a:ext cx="2461846" cy="1374053"/>
          </a:xfrm>
          <a:prstGeom prst="rect">
            <a:avLst/>
          </a:prstGeom>
        </p:spPr>
      </p:pic>
      <p:pic>
        <p:nvPicPr>
          <p:cNvPr id="5" name="Immagine 4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B67B583A-DD9D-31BF-62CE-F736FE90B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400" y="1165050"/>
            <a:ext cx="11089105" cy="916561"/>
          </a:xfrm>
        </p:spPr>
        <p:txBody>
          <a:bodyPr/>
          <a:lstStyle/>
          <a:p>
            <a:r>
              <a:rPr lang="en-GB" sz="3600" dirty="0"/>
              <a:t>2. Science diplomacy and International relations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884528"/>
            <a:ext cx="10820400" cy="4643563"/>
          </a:xfrm>
        </p:spPr>
        <p:txBody>
          <a:bodyPr>
            <a:normAutofit fontScale="92500"/>
          </a:bodyPr>
          <a:lstStyle/>
          <a:p>
            <a:r>
              <a:rPr lang="en-GB" dirty="0"/>
              <a:t>Scientific International Relations are:</a:t>
            </a:r>
          </a:p>
          <a:p>
            <a:pPr lvl="1">
              <a:buFontTx/>
              <a:buChar char="-"/>
            </a:pPr>
            <a:endParaRPr lang="en-GB" dirty="0"/>
          </a:p>
          <a:p>
            <a:pPr lvl="1">
              <a:buFontTx/>
              <a:buChar char="-"/>
            </a:pPr>
            <a:r>
              <a:rPr lang="en-GB" dirty="0"/>
              <a:t>Composed by a large cohort of stakeholders</a:t>
            </a:r>
          </a:p>
          <a:p>
            <a:pPr lvl="1">
              <a:buFontTx/>
              <a:buChar char="-"/>
            </a:pPr>
            <a:r>
              <a:rPr lang="en-GB" dirty="0"/>
              <a:t>Rooted in and tightly connected to Science diplomacy</a:t>
            </a:r>
          </a:p>
          <a:p>
            <a:pPr lvl="2"/>
            <a:r>
              <a:rPr lang="en-GB" b="1" dirty="0"/>
              <a:t>Diplomacy for science</a:t>
            </a:r>
            <a:r>
              <a:rPr lang="en-GB" dirty="0"/>
              <a:t> – the use of diplomatic action to facilitate international scientific collaboration, e.g. by negotiating R&amp;D agreements and exchange programmes or enabling the establishment of international research infrastructures; </a:t>
            </a:r>
          </a:p>
          <a:p>
            <a:pPr lvl="2"/>
            <a:r>
              <a:rPr lang="en-GB" b="1" dirty="0"/>
              <a:t>Science for diplomacy</a:t>
            </a:r>
            <a:r>
              <a:rPr lang="en-GB" dirty="0"/>
              <a:t> – the use of science as a soft power to advance diplomatic objectives, e.g. for building bridges between nations and creating good will on which diplomatic relations can be built; </a:t>
            </a:r>
          </a:p>
          <a:p>
            <a:pPr lvl="2"/>
            <a:r>
              <a:rPr lang="en-GB" b="1" dirty="0"/>
              <a:t>Science in diplomacy</a:t>
            </a:r>
            <a:r>
              <a:rPr lang="en-GB" dirty="0"/>
              <a:t> – the direct support of diplomatic processes through science, e.g. by providing scientific advice and evidence to inform and support decision-making in foreign and security policies.</a:t>
            </a:r>
          </a:p>
          <a:p>
            <a:pPr lvl="1">
              <a:buFontTx/>
              <a:buChar char="-"/>
            </a:pPr>
            <a:r>
              <a:rPr lang="en-GB" dirty="0"/>
              <a:t>Are </a:t>
            </a:r>
            <a:r>
              <a:rPr lang="en-GB" b="1" dirty="0"/>
              <a:t>mandatory</a:t>
            </a:r>
            <a:r>
              <a:rPr lang="en-GB" dirty="0"/>
              <a:t> institutional activities for any Research Entity interested in Internationalization</a:t>
            </a:r>
          </a:p>
          <a:p>
            <a:pPr lvl="1">
              <a:buFontTx/>
              <a:buChar char="-"/>
            </a:pPr>
            <a:r>
              <a:rPr lang="en-GB" b="1" dirty="0">
                <a:solidFill>
                  <a:srgbClr val="FFFF00"/>
                </a:solidFill>
              </a:rPr>
              <a:t>Serve</a:t>
            </a:r>
            <a:r>
              <a:rPr lang="en-GB" dirty="0"/>
              <a:t> and </a:t>
            </a:r>
            <a:r>
              <a:rPr lang="en-GB" b="1" dirty="0">
                <a:solidFill>
                  <a:srgbClr val="FFFF00"/>
                </a:solidFill>
              </a:rPr>
              <a:t>support</a:t>
            </a:r>
            <a:r>
              <a:rPr lang="en-GB" dirty="0"/>
              <a:t> the work of every research scientist</a:t>
            </a:r>
          </a:p>
        </p:txBody>
      </p:sp>
      <p:pic>
        <p:nvPicPr>
          <p:cNvPr id="4" name="Immagine 3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CAA79F05-5CCD-726C-52D5-B4D629342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-11920"/>
            <a:ext cx="2461846" cy="1374053"/>
          </a:xfrm>
          <a:prstGeom prst="rect">
            <a:avLst/>
          </a:prstGeom>
        </p:spPr>
      </p:pic>
      <p:pic>
        <p:nvPicPr>
          <p:cNvPr id="5" name="Immagine 4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D8D25428-6B38-FB7E-A3E4-3DE81D18E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1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2590" y="1095969"/>
            <a:ext cx="10406270" cy="1293028"/>
          </a:xfrm>
        </p:spPr>
        <p:txBody>
          <a:bodyPr>
            <a:normAutofit/>
          </a:bodyPr>
          <a:lstStyle/>
          <a:p>
            <a:r>
              <a:rPr lang="en-GB" sz="3200" dirty="0"/>
              <a:t>2.1 Supporting internationalization: the tools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652590" y="2093248"/>
            <a:ext cx="8688388" cy="377762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Trieste Scientific Hub:</a:t>
            </a:r>
          </a:p>
          <a:p>
            <a:pPr lvl="1"/>
            <a:r>
              <a:rPr lang="en-GB" dirty="0"/>
              <a:t>International Centre for Theoretical Physics (ICTP) - [UNESCO Category 1 Institute]</a:t>
            </a:r>
          </a:p>
          <a:p>
            <a:pPr lvl="1"/>
            <a:r>
              <a:rPr lang="en-GB" dirty="0"/>
              <a:t>International Centre for Genetic Engineering and Biotechnology (ICGEB) - [IGO]</a:t>
            </a:r>
          </a:p>
          <a:p>
            <a:pPr lvl="1"/>
            <a:r>
              <a:rPr lang="en-GB" dirty="0"/>
              <a:t>The World Academy of Science (TWAS) - [NGO]</a:t>
            </a:r>
          </a:p>
          <a:p>
            <a:endParaRPr lang="en-GB" dirty="0"/>
          </a:p>
          <a:p>
            <a:r>
              <a:rPr lang="en-GB" dirty="0"/>
              <a:t>Participation in large projects (e.g. SKAO, CERN, ESO, ECMWF…)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Science and Technology attachés network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Bilateral Cooperation Agreements (≈15)</a:t>
            </a:r>
          </a:p>
          <a:p>
            <a:pPr lvl="1"/>
            <a:r>
              <a:rPr lang="en-GB" dirty="0"/>
              <a:t>(IT-SA signed in 1998; into force since 2000) =&gt; Triennial Executive Programmes</a:t>
            </a:r>
          </a:p>
          <a:p>
            <a:endParaRPr lang="en-GB" dirty="0"/>
          </a:p>
        </p:txBody>
      </p:sp>
      <p:pic>
        <p:nvPicPr>
          <p:cNvPr id="4" name="Immagine 3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EC5CD7A6-7B81-C35F-41B3-4CA75E51A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37"/>
            <a:ext cx="2461846" cy="1374053"/>
          </a:xfrm>
          <a:prstGeom prst="rect">
            <a:avLst/>
          </a:prstGeom>
        </p:spPr>
      </p:pic>
      <p:pic>
        <p:nvPicPr>
          <p:cNvPr id="5" name="Immagine 4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B3A5AC5D-0345-4ADC-821D-4383628B2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6EA3E76-914D-914E-9DA4-C28785AED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82" y="1803211"/>
            <a:ext cx="9115315" cy="4067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4B67FD0F-CFB1-4523-333E-44833C5F9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62" y="-7557"/>
            <a:ext cx="4892377" cy="6858000"/>
          </a:xfrm>
          <a:prstGeom prst="rect">
            <a:avLst/>
          </a:prstGeom>
        </p:spPr>
      </p:pic>
      <p:pic>
        <p:nvPicPr>
          <p:cNvPr id="5" name="Immagine 4" descr="Immagine che contiene testo, lettera, schermata, documento&#10;&#10;Il contenuto generato dall'IA potrebbe non essere corretto.">
            <a:extLst>
              <a:ext uri="{FF2B5EF4-FFF2-40B4-BE49-F238E27FC236}">
                <a16:creationId xmlns:a16="http://schemas.microsoft.com/office/drawing/2014/main" id="{34441EDE-9EF7-3DE3-DF4C-0C33E2BA0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80" y="-24237"/>
            <a:ext cx="4850607" cy="6858000"/>
          </a:xfrm>
          <a:prstGeom prst="rect">
            <a:avLst/>
          </a:prstGeom>
        </p:spPr>
      </p:pic>
      <p:pic>
        <p:nvPicPr>
          <p:cNvPr id="6" name="Immagine 5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FBB4B89E-C170-F6E4-3E8A-4438A73E7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37"/>
            <a:ext cx="2461846" cy="137405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B54FDB13-7AC1-8C28-E297-1EEDD6AA31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  <p:pic>
        <p:nvPicPr>
          <p:cNvPr id="4" name="Immagine 3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1A7A36D7-F360-711F-FE2B-071D9678F1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80" y="-7557"/>
            <a:ext cx="5286973" cy="6858000"/>
          </a:xfrm>
          <a:prstGeom prst="rect">
            <a:avLst/>
          </a:prstGeom>
        </p:spPr>
      </p:pic>
      <p:pic>
        <p:nvPicPr>
          <p:cNvPr id="9" name="Immagine 8" descr="Immagine che contiene testo, schermata, Pagina Web, Sito Web&#10;&#10;Il contenuto generato dall'IA potrebbe non essere corretto.">
            <a:extLst>
              <a:ext uri="{FF2B5EF4-FFF2-40B4-BE49-F238E27FC236}">
                <a16:creationId xmlns:a16="http://schemas.microsoft.com/office/drawing/2014/main" id="{AB2F1985-25F3-2ABF-26B2-39017BE03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85" y="-24237"/>
            <a:ext cx="5288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1362" y="394156"/>
            <a:ext cx="10325169" cy="1280890"/>
          </a:xfrm>
        </p:spPr>
        <p:txBody>
          <a:bodyPr>
            <a:normAutofit/>
          </a:bodyPr>
          <a:lstStyle/>
          <a:p>
            <a:r>
              <a:rPr lang="en-GB" sz="2700" dirty="0"/>
              <a:t>3. The Italy-south Africa Executive programme:</a:t>
            </a:r>
            <a:br>
              <a:rPr lang="en-GB" sz="2700" dirty="0"/>
            </a:br>
            <a:r>
              <a:rPr lang="en-GB" sz="2700" dirty="0"/>
              <a:t>funding radio astronomy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61362" y="1489777"/>
            <a:ext cx="9490282" cy="470452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2011-2013 </a:t>
            </a:r>
          </a:p>
          <a:p>
            <a:pPr lvl="1"/>
            <a:r>
              <a:rPr lang="en-GB" dirty="0"/>
              <a:t>-----------------------------------</a:t>
            </a:r>
          </a:p>
          <a:p>
            <a:r>
              <a:rPr lang="en-GB" dirty="0"/>
              <a:t>2014-2016</a:t>
            </a:r>
          </a:p>
          <a:p>
            <a:pPr lvl="1"/>
            <a:r>
              <a:rPr lang="en-GB" dirty="0"/>
              <a:t>PIs: </a:t>
            </a:r>
            <a:r>
              <a:rPr lang="en-GB" dirty="0" err="1"/>
              <a:t>Prandoni</a:t>
            </a:r>
            <a:r>
              <a:rPr lang="en-GB" dirty="0"/>
              <a:t>-Vaccari (</a:t>
            </a:r>
            <a:r>
              <a:rPr lang="en-GB" dirty="0">
                <a:solidFill>
                  <a:srgbClr val="FFFF00"/>
                </a:solidFill>
              </a:rPr>
              <a:t>Research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Mapping the Universe on the pathway to SKA. From black holes to large cosmic structures: a multi-scale approach to next-generation radio surveys</a:t>
            </a:r>
          </a:p>
          <a:p>
            <a:pPr lvl="1"/>
            <a:r>
              <a:rPr lang="en-GB" dirty="0"/>
              <a:t>PIs: Venturi-Bernardi (</a:t>
            </a:r>
            <a:r>
              <a:rPr lang="en-GB" dirty="0">
                <a:solidFill>
                  <a:srgbClr val="FFFF00"/>
                </a:solidFill>
              </a:rPr>
              <a:t>Mobility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Synergy between Italy and South Africa: Galaxy Clusters: a pivotal case for SKA precursor</a:t>
            </a:r>
          </a:p>
          <a:p>
            <a:r>
              <a:rPr lang="en-GB" dirty="0"/>
              <a:t>2018-2020 (co-funded)</a:t>
            </a:r>
          </a:p>
          <a:p>
            <a:pPr lvl="1"/>
            <a:r>
              <a:rPr lang="en-GB" dirty="0"/>
              <a:t>PIs: Venturi-Vaccari (</a:t>
            </a:r>
            <a:r>
              <a:rPr lang="en-GB" dirty="0">
                <a:solidFill>
                  <a:srgbClr val="FFFF00"/>
                </a:solidFill>
              </a:rPr>
              <a:t>Research</a:t>
            </a:r>
            <a:r>
              <a:rPr lang="en-GB" dirty="0"/>
              <a:t>)</a:t>
            </a:r>
          </a:p>
          <a:p>
            <a:pPr lvl="2"/>
            <a:r>
              <a:rPr lang="en-US" dirty="0"/>
              <a:t>RADIO SKY 2020 - Fostering cooperation between Italy and South</a:t>
            </a:r>
            <a:r>
              <a:rPr lang="en-GB" dirty="0"/>
              <a:t> </a:t>
            </a:r>
            <a:r>
              <a:rPr lang="it-IT" dirty="0"/>
              <a:t>Africa </a:t>
            </a:r>
            <a:r>
              <a:rPr lang="it-IT" dirty="0" err="1"/>
              <a:t>through</a:t>
            </a:r>
            <a:r>
              <a:rPr lang="it-IT" dirty="0"/>
              <a:t> radio </a:t>
            </a:r>
            <a:r>
              <a:rPr lang="it-IT" dirty="0" err="1"/>
              <a:t>astronomy</a:t>
            </a:r>
            <a:endParaRPr lang="en-GB" sz="1800" dirty="0"/>
          </a:p>
          <a:p>
            <a:r>
              <a:rPr lang="en-GB" dirty="0"/>
              <a:t>2021-2023</a:t>
            </a:r>
          </a:p>
          <a:p>
            <a:pPr lvl="1"/>
            <a:r>
              <a:rPr lang="en-GB" dirty="0"/>
              <a:t>Delays and postponement due to Covid-19 pandemic</a:t>
            </a:r>
          </a:p>
          <a:p>
            <a:r>
              <a:rPr lang="en-GB" dirty="0"/>
              <a:t>2023-2025 (co-funded)</a:t>
            </a:r>
          </a:p>
          <a:p>
            <a:pPr lvl="1"/>
            <a:r>
              <a:rPr lang="en-GB" dirty="0"/>
              <a:t>PIs: </a:t>
            </a:r>
            <a:r>
              <a:rPr lang="en-GB" dirty="0" err="1"/>
              <a:t>Umana-Vaccari</a:t>
            </a:r>
            <a:r>
              <a:rPr lang="en-GB" dirty="0"/>
              <a:t> (</a:t>
            </a:r>
            <a:r>
              <a:rPr lang="en-GB" dirty="0">
                <a:solidFill>
                  <a:srgbClr val="FFFF00"/>
                </a:solidFill>
              </a:rPr>
              <a:t>Research</a:t>
            </a:r>
            <a:r>
              <a:rPr lang="en-GB" dirty="0"/>
              <a:t>)</a:t>
            </a:r>
          </a:p>
          <a:p>
            <a:pPr lvl="2"/>
            <a:r>
              <a:rPr lang="en-US" dirty="0"/>
              <a:t>RADIOMAP- Science &amp; technology pathways to </a:t>
            </a:r>
            <a:r>
              <a:rPr lang="en-US" dirty="0" err="1"/>
              <a:t>MeerKAT</a:t>
            </a:r>
            <a:r>
              <a:rPr lang="en-US" dirty="0"/>
              <a:t>+: the Italian and South African synergy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Immagine 3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77CBDF60-9759-9D4D-EACF-2F9C18796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-11920"/>
            <a:ext cx="2461846" cy="1374053"/>
          </a:xfrm>
          <a:prstGeom prst="rect">
            <a:avLst/>
          </a:prstGeom>
        </p:spPr>
      </p:pic>
      <p:pic>
        <p:nvPicPr>
          <p:cNvPr id="5" name="Immagine 4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2A8193FA-67BA-6C8E-0B5E-EF5EE6A05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0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362" y="110803"/>
            <a:ext cx="8229600" cy="1143000"/>
          </a:xfrm>
        </p:spPr>
        <p:txBody>
          <a:bodyPr/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b="1" dirty="0">
                <a:latin typeface="Century Gothic" panose="020B0502020202020204" pitchFamily="34" charset="0"/>
                <a:cs typeface="Arial" panose="020B0604020202020204" pitchFamily="34" charset="0"/>
              </a:rPr>
              <a:t>Major Scientific Results (2023–2024)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164" y="1086599"/>
            <a:ext cx="8796528" cy="2808431"/>
          </a:xfrm>
        </p:spPr>
        <p:txBody>
          <a:bodyPr/>
          <a:lstStyle/>
          <a:p>
            <a:pPr marL="0" indent="0">
              <a:buNone/>
              <a:defRPr sz="2000">
                <a:solidFill>
                  <a:srgbClr val="282828"/>
                </a:solidFill>
              </a:defRPr>
            </a:pPr>
            <a:r>
              <a:rPr lang="it-IT" sz="2400" dirty="0">
                <a:latin typeface="Century Gothic" panose="020B0502020202020204" pitchFamily="34" charset="0"/>
                <a:cs typeface="Arial" panose="020B0604020202020204" pitchFamily="34" charset="0"/>
              </a:rPr>
              <a:t>A </a:t>
            </a:r>
            <a:r>
              <a:rPr lang="it-IT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total</a:t>
            </a:r>
            <a:r>
              <a:rPr lang="it-IT" sz="2400" dirty="0">
                <a:latin typeface="Century Gothic" panose="020B0502020202020204" pitchFamily="34" charset="0"/>
                <a:cs typeface="Arial" panose="020B0604020202020204" pitchFamily="34" charset="0"/>
              </a:rPr>
              <a:t> of 36 joint </a:t>
            </a:r>
            <a:r>
              <a:rPr lang="it-IT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scientific</a:t>
            </a:r>
            <a:r>
              <a:rPr lang="it-IT" sz="2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pubblications</a:t>
            </a:r>
            <a:endParaRPr lang="it-IT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282828"/>
                </a:solidFill>
              </a:defRPr>
            </a:pPr>
            <a:endParaRPr lang="it-IT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dirty="0" err="1">
                <a:latin typeface="Century Gothic" panose="020B0502020202020204" pitchFamily="34" charset="0"/>
                <a:cs typeface="Arial" panose="020B0604020202020204" pitchFamily="34" charset="0"/>
              </a:rPr>
              <a:t>MeerKAT</a:t>
            </a:r>
            <a:r>
              <a:rPr dirty="0">
                <a:latin typeface="Century Gothic" panose="020B0502020202020204" pitchFamily="34" charset="0"/>
                <a:cs typeface="Arial" panose="020B0604020202020204" pitchFamily="34" charset="0"/>
              </a:rPr>
              <a:t> Galactic Plane Survey: Highest-resolution L-band survey.</a:t>
            </a:r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dirty="0" err="1">
                <a:latin typeface="Century Gothic" panose="020B0502020202020204" pitchFamily="34" charset="0"/>
                <a:cs typeface="Arial" panose="020B0604020202020204" pitchFamily="34" charset="0"/>
              </a:rPr>
              <a:t>MeerKAT</a:t>
            </a:r>
            <a:r>
              <a:rPr dirty="0">
                <a:latin typeface="Century Gothic" panose="020B0502020202020204" pitchFamily="34" charset="0"/>
                <a:cs typeface="Arial" panose="020B0604020202020204" pitchFamily="34" charset="0"/>
              </a:rPr>
              <a:t> Fornax Survey: 200+ hours processed on </a:t>
            </a:r>
            <a:r>
              <a:rPr dirty="0" err="1">
                <a:latin typeface="Century Gothic" panose="020B0502020202020204" pitchFamily="34" charset="0"/>
                <a:cs typeface="Arial" panose="020B0604020202020204" pitchFamily="34" charset="0"/>
              </a:rPr>
              <a:t>ilifu</a:t>
            </a:r>
            <a:r>
              <a:rPr dirty="0">
                <a:latin typeface="Century Gothic" panose="020B0502020202020204" pitchFamily="34" charset="0"/>
                <a:cs typeface="Arial" panose="020B0604020202020204" pitchFamily="34" charset="0"/>
              </a:rPr>
              <a:t>; </a:t>
            </a:r>
            <a:endParaRPr lang="it-IT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282828"/>
                </a:solidFill>
              </a:defRPr>
            </a:pPr>
            <a:r>
              <a:rPr lang="it-IT" dirty="0">
                <a:latin typeface="Century Gothic" panose="020B0502020202020204" pitchFamily="34" charset="0"/>
                <a:cs typeface="Arial" panose="020B0604020202020204" pitchFamily="34" charset="0"/>
              </a:rPr>
              <a:t>     </a:t>
            </a:r>
            <a:r>
              <a:rPr i="1" dirty="0">
                <a:latin typeface="Century Gothic" panose="020B0502020202020204" pitchFamily="34" charset="0"/>
                <a:cs typeface="Arial" panose="020B0604020202020204" pitchFamily="34" charset="0"/>
              </a:rPr>
              <a:t>SARAO PhD collaboration.</a:t>
            </a:r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dirty="0">
                <a:latin typeface="Century Gothic" panose="020B0502020202020204" pitchFamily="34" charset="0"/>
                <a:cs typeface="Arial" panose="020B0604020202020204" pitchFamily="34" charset="0"/>
              </a:rPr>
              <a:t>MIGHTEE Survey: Discovery of the most distant OH </a:t>
            </a:r>
            <a:r>
              <a:rPr dirty="0" err="1">
                <a:latin typeface="Century Gothic" panose="020B0502020202020204" pitchFamily="34" charset="0"/>
                <a:cs typeface="Arial" panose="020B0604020202020204" pitchFamily="34" charset="0"/>
              </a:rPr>
              <a:t>megamaser</a:t>
            </a:r>
            <a:r>
              <a:rPr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dirty="0">
                <a:latin typeface="Century Gothic" panose="020B0502020202020204" pitchFamily="34" charset="0"/>
                <a:cs typeface="Arial" panose="020B0604020202020204" pitchFamily="34" charset="0"/>
              </a:rPr>
              <a:t>Galaxy Clusters: Shapley Supercluster study; </a:t>
            </a:r>
            <a:r>
              <a:rPr i="1" dirty="0">
                <a:latin typeface="Century Gothic" panose="020B0502020202020204" pitchFamily="34" charset="0"/>
                <a:cs typeface="Arial" panose="020B0604020202020204" pitchFamily="34" charset="0"/>
              </a:rPr>
              <a:t>new PhD projects.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BCB804-7285-8136-FE59-DB6A99899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2202">
            <a:off x="1664107" y="3876267"/>
            <a:ext cx="2048189" cy="26919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DED9F63-6670-9D59-BE58-D0D5C8D9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03" y="3854740"/>
            <a:ext cx="2127690" cy="2796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83BE4F0-CF69-6976-9EC0-A4E7C6079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8705">
            <a:off x="4855532" y="3881073"/>
            <a:ext cx="2011613" cy="26438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E41F526-D30B-475E-7409-0DC0FED1A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083" y="3834727"/>
            <a:ext cx="2127690" cy="2796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B2A8EA3-0CF0-0695-EBF0-8DCAA2EF5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11870">
            <a:off x="8370031" y="3908966"/>
            <a:ext cx="2045171" cy="26879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0B5E32-1091-6F8A-3B38-A2C6F3D5B4AD}"/>
              </a:ext>
            </a:extLst>
          </p:cNvPr>
          <p:cNvSpPr txBox="1"/>
          <p:nvPr/>
        </p:nvSpPr>
        <p:spPr>
          <a:xfrm>
            <a:off x="-10245" y="6509447"/>
            <a:ext cx="367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Courtesy</a:t>
            </a:r>
            <a:r>
              <a:rPr lang="it-IT" dirty="0"/>
              <a:t> of G. Umana and M. Vaccari</a:t>
            </a:r>
          </a:p>
        </p:txBody>
      </p:sp>
      <p:pic>
        <p:nvPicPr>
          <p:cNvPr id="6" name="Immagine 5" descr="Immagine che contiene Policromia, arte, strumento&#10;&#10;Il contenuto generato dall'IA potrebbe non essere corretto.">
            <a:extLst>
              <a:ext uri="{FF2B5EF4-FFF2-40B4-BE49-F238E27FC236}">
                <a16:creationId xmlns:a16="http://schemas.microsoft.com/office/drawing/2014/main" id="{7CE2EB05-7EC3-497C-B0BE-61B930D380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-11920"/>
            <a:ext cx="2461846" cy="1374053"/>
          </a:xfrm>
          <a:prstGeom prst="rect">
            <a:avLst/>
          </a:prstGeom>
        </p:spPr>
      </p:pic>
      <p:pic>
        <p:nvPicPr>
          <p:cNvPr id="8" name="Immagine 7" descr="Immagine che contiene testo, schermat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35A695B3-BE5D-5292-B602-5EDF76B143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5785457"/>
            <a:ext cx="2351314" cy="10649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1166</Words>
  <Application>Microsoft Office PowerPoint</Application>
  <PresentationFormat>Widescreen</PresentationFormat>
  <Paragraphs>161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Ione</vt:lpstr>
      <vt:lpstr>Office Theme</vt:lpstr>
      <vt:lpstr>An overview of INAF's cooperation with South Africa:  context, programmes and opportunities</vt:lpstr>
      <vt:lpstr>Summary</vt:lpstr>
      <vt:lpstr>1. Context and stakeholders</vt:lpstr>
      <vt:lpstr>1.1 Country promotion: the stakeholders </vt:lpstr>
      <vt:lpstr>2. Science diplomacy and International relations</vt:lpstr>
      <vt:lpstr>2.1 Supporting internationalization: the tools</vt:lpstr>
      <vt:lpstr>Presentazione standard di PowerPoint</vt:lpstr>
      <vt:lpstr>3. The Italy-south Africa Executive programme: funding radio astronomy </vt:lpstr>
      <vt:lpstr>Major Scientific Results (2023–2024)</vt:lpstr>
      <vt:lpstr>3.1 INAF: Ongoing and Future initiatives in South Africa  </vt:lpstr>
      <vt:lpstr>4. ISMoS: Italy-South Africa Mobility Scheme</vt:lpstr>
      <vt:lpstr>4.1 Funding opportunities: ISMoS</vt:lpstr>
      <vt:lpstr>4.2 Finalization, signing and announcement</vt:lpstr>
      <vt:lpstr>4.3 Funding scheme</vt:lpstr>
      <vt:lpstr>Presentazione standard di PowerPoint</vt:lpstr>
      <vt:lpstr>4.5 Practicalities (per diem)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strategie di internazionalizzazione del sistema scienza-tecnologia-innovazione italiano</dc:title>
  <dc:creator>pg</dc:creator>
  <cp:lastModifiedBy>Pierguido Sarti</cp:lastModifiedBy>
  <cp:revision>83</cp:revision>
  <dcterms:created xsi:type="dcterms:W3CDTF">2023-06-26T07:13:00Z</dcterms:created>
  <dcterms:modified xsi:type="dcterms:W3CDTF">2025-11-27T18:54:13Z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7FC8E34C274D423CBDBB0EB1E8A3CF6F</vt:lpwstr>
  </property>
  <property fmtid="{D5CDD505-2E9C-101B-9397-08002B2CF9AE}" pid="3" name="KSOProductBuildVer">
    <vt:lpwstr>1033-11.2.0.11225</vt:lpwstr>
  </property>
</Properties>
</file>