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93" r:id="rId3"/>
    <p:sldId id="259" r:id="rId4"/>
    <p:sldId id="294" r:id="rId5"/>
    <p:sldId id="260" r:id="rId6"/>
    <p:sldId id="263" r:id="rId7"/>
    <p:sldId id="261" r:id="rId8"/>
    <p:sldId id="295" r:id="rId9"/>
    <p:sldId id="296" r:id="rId10"/>
    <p:sldId id="264" r:id="rId11"/>
    <p:sldId id="298" r:id="rId12"/>
    <p:sldId id="262" r:id="rId13"/>
    <p:sldId id="299" r:id="rId14"/>
    <p:sldId id="283" r:id="rId15"/>
  </p:sldIdLst>
  <p:sldSz cx="13003213" cy="975201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728FBC"/>
        </a:solidFill>
        <a:effectLst/>
        <a:uFillTx/>
        <a:latin typeface="+mn-lt"/>
        <a:ea typeface="+mn-ea"/>
        <a:cs typeface="+mn-cs"/>
        <a:sym typeface="Palatino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728FBC"/>
        </a:solidFill>
        <a:effectLst/>
        <a:uFillTx/>
        <a:latin typeface="+mn-lt"/>
        <a:ea typeface="+mn-ea"/>
        <a:cs typeface="+mn-cs"/>
        <a:sym typeface="Palatino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728FBC"/>
        </a:solidFill>
        <a:effectLst/>
        <a:uFillTx/>
        <a:latin typeface="+mn-lt"/>
        <a:ea typeface="+mn-ea"/>
        <a:cs typeface="+mn-cs"/>
        <a:sym typeface="Palatino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728FBC"/>
        </a:solidFill>
        <a:effectLst/>
        <a:uFillTx/>
        <a:latin typeface="+mn-lt"/>
        <a:ea typeface="+mn-ea"/>
        <a:cs typeface="+mn-cs"/>
        <a:sym typeface="Palatino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728FBC"/>
        </a:solidFill>
        <a:effectLst/>
        <a:uFillTx/>
        <a:latin typeface="+mn-lt"/>
        <a:ea typeface="+mn-ea"/>
        <a:cs typeface="+mn-cs"/>
        <a:sym typeface="Palatino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728FBC"/>
        </a:solidFill>
        <a:effectLst/>
        <a:uFillTx/>
        <a:latin typeface="+mn-lt"/>
        <a:ea typeface="+mn-ea"/>
        <a:cs typeface="+mn-cs"/>
        <a:sym typeface="Palatino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728FBC"/>
        </a:solidFill>
        <a:effectLst/>
        <a:uFillTx/>
        <a:latin typeface="+mn-lt"/>
        <a:ea typeface="+mn-ea"/>
        <a:cs typeface="+mn-cs"/>
        <a:sym typeface="Palatino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728FBC"/>
        </a:solidFill>
        <a:effectLst/>
        <a:uFillTx/>
        <a:latin typeface="+mn-lt"/>
        <a:ea typeface="+mn-ea"/>
        <a:cs typeface="+mn-cs"/>
        <a:sym typeface="Palatino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728FBC"/>
        </a:solidFill>
        <a:effectLst/>
        <a:uFillTx/>
        <a:latin typeface="+mn-lt"/>
        <a:ea typeface="+mn-ea"/>
        <a:cs typeface="+mn-cs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nieri Diego Baldi" initials="RD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C30A0"/>
    <a:srgbClr val="FFF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728FBC"/>
        </a:fontRef>
        <a:srgbClr val="728FBC"/>
      </a:tcTxStyle>
      <a:tcStyle>
        <a:tcBdr>
          <a:left>
            <a:ln w="25400" cap="flat">
              <a:solidFill>
                <a:srgbClr val="728FBC"/>
              </a:solidFill>
              <a:prstDash val="solid"/>
              <a:miter lim="400000"/>
            </a:ln>
          </a:left>
          <a:right>
            <a:ln w="25400" cap="flat">
              <a:solidFill>
                <a:srgbClr val="728FBC"/>
              </a:solidFill>
              <a:prstDash val="solid"/>
              <a:miter lim="400000"/>
            </a:ln>
          </a:right>
          <a:top>
            <a:ln w="25400" cap="flat">
              <a:solidFill>
                <a:srgbClr val="728FBC"/>
              </a:solidFill>
              <a:prstDash val="solid"/>
              <a:miter lim="400000"/>
            </a:ln>
          </a:top>
          <a:bottom>
            <a:ln w="25400" cap="flat">
              <a:solidFill>
                <a:srgbClr val="728FBC"/>
              </a:solidFill>
              <a:prstDash val="solid"/>
              <a:miter lim="400000"/>
            </a:ln>
          </a:bottom>
          <a:insideH>
            <a:ln w="25400" cap="flat">
              <a:solidFill>
                <a:srgbClr val="728FBC"/>
              </a:solidFill>
              <a:prstDash val="solid"/>
              <a:miter lim="400000"/>
            </a:ln>
          </a:insideH>
          <a:insideV>
            <a:ln w="25400" cap="flat">
              <a:solidFill>
                <a:srgbClr val="728FB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7E4F3">
              <a:alpha val="48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728FBC"/>
              </a:solidFill>
              <a:prstDash val="solid"/>
              <a:miter lim="400000"/>
            </a:ln>
          </a:left>
          <a:right>
            <a:ln w="25400" cap="flat">
              <a:solidFill>
                <a:srgbClr val="728FBC"/>
              </a:solidFill>
              <a:prstDash val="solid"/>
              <a:miter lim="400000"/>
            </a:ln>
          </a:right>
          <a:top>
            <a:ln w="25400" cap="flat">
              <a:solidFill>
                <a:srgbClr val="728FBC"/>
              </a:solidFill>
              <a:prstDash val="solid"/>
              <a:miter lim="400000"/>
            </a:ln>
          </a:top>
          <a:bottom>
            <a:ln w="25400" cap="flat">
              <a:solidFill>
                <a:srgbClr val="728FBC"/>
              </a:solidFill>
              <a:prstDash val="solid"/>
              <a:miter lim="400000"/>
            </a:ln>
          </a:bottom>
          <a:insideH>
            <a:ln w="25400" cap="flat">
              <a:solidFill>
                <a:srgbClr val="728FBC"/>
              </a:solidFill>
              <a:prstDash val="solid"/>
              <a:miter lim="400000"/>
            </a:ln>
          </a:insideH>
          <a:insideV>
            <a:ln w="25400" cap="flat">
              <a:solidFill>
                <a:srgbClr val="728FBC"/>
              </a:solidFill>
              <a:prstDash val="solid"/>
              <a:miter lim="400000"/>
            </a:ln>
          </a:insideV>
        </a:tcBdr>
        <a:fill>
          <a:solidFill>
            <a:srgbClr val="7AA9F0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728FBC"/>
              </a:solidFill>
              <a:prstDash val="solid"/>
              <a:miter lim="400000"/>
            </a:ln>
          </a:left>
          <a:right>
            <a:ln w="25400" cap="flat">
              <a:solidFill>
                <a:srgbClr val="728FBC"/>
              </a:solidFill>
              <a:prstDash val="solid"/>
              <a:miter lim="400000"/>
            </a:ln>
          </a:right>
          <a:top>
            <a:ln w="25400" cap="flat">
              <a:solidFill>
                <a:srgbClr val="728FBC"/>
              </a:solidFill>
              <a:prstDash val="solid"/>
              <a:miter lim="400000"/>
            </a:ln>
          </a:top>
          <a:bottom>
            <a:ln w="25400" cap="flat">
              <a:solidFill>
                <a:srgbClr val="728FBC"/>
              </a:solidFill>
              <a:prstDash val="solid"/>
              <a:miter lim="400000"/>
            </a:ln>
          </a:bottom>
          <a:insideH>
            <a:ln w="25400" cap="flat">
              <a:solidFill>
                <a:srgbClr val="728FBC"/>
              </a:solidFill>
              <a:prstDash val="solid"/>
              <a:miter lim="400000"/>
            </a:ln>
          </a:insideH>
          <a:insideV>
            <a:ln w="25400" cap="flat">
              <a:solidFill>
                <a:srgbClr val="728FBC"/>
              </a:solidFill>
              <a:prstDash val="solid"/>
              <a:miter lim="400000"/>
            </a:ln>
          </a:insideV>
        </a:tcBdr>
        <a:fill>
          <a:solidFill>
            <a:srgbClr val="7AA9F0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728FBC"/>
              </a:solidFill>
              <a:prstDash val="solid"/>
              <a:miter lim="400000"/>
            </a:ln>
          </a:left>
          <a:right>
            <a:ln w="25400" cap="flat">
              <a:solidFill>
                <a:srgbClr val="728FBC"/>
              </a:solidFill>
              <a:prstDash val="solid"/>
              <a:miter lim="400000"/>
            </a:ln>
          </a:right>
          <a:top>
            <a:ln w="25400" cap="flat">
              <a:solidFill>
                <a:srgbClr val="728FBC"/>
              </a:solidFill>
              <a:prstDash val="solid"/>
              <a:miter lim="400000"/>
            </a:ln>
          </a:top>
          <a:bottom>
            <a:ln w="25400" cap="flat">
              <a:solidFill>
                <a:srgbClr val="728FBC"/>
              </a:solidFill>
              <a:prstDash val="solid"/>
              <a:miter lim="400000"/>
            </a:ln>
          </a:bottom>
          <a:insideH>
            <a:ln w="25400" cap="flat">
              <a:solidFill>
                <a:srgbClr val="728FBC"/>
              </a:solidFill>
              <a:prstDash val="solid"/>
              <a:miter lim="400000"/>
            </a:ln>
          </a:insideH>
          <a:insideV>
            <a:ln w="25400" cap="flat">
              <a:solidFill>
                <a:srgbClr val="728FBC"/>
              </a:solidFill>
              <a:prstDash val="solid"/>
              <a:miter lim="400000"/>
            </a:ln>
          </a:insideV>
        </a:tcBdr>
        <a:fill>
          <a:solidFill>
            <a:srgbClr val="7AA9F0">
              <a:alpha val="5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1478"/>
  </p:normalViewPr>
  <p:slideViewPr>
    <p:cSldViewPr snapToGrid="0">
      <p:cViewPr>
        <p:scale>
          <a:sx n="100" d="100"/>
          <a:sy n="100" d="100"/>
        </p:scale>
        <p:origin x="-40" y="-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11-18T16:26:10.837" idx="1">
    <p:pos x="1079" y="6255"/>
    <p:text>Large-area high-sensitivity survey revealed low-power AGN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6036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9005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1941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1128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444500" y="3175000"/>
            <a:ext cx="12115800" cy="20447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444500" y="5346700"/>
            <a:ext cx="121158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tabLst>
                <a:tab pos="838200" algn="l"/>
              </a:tabLst>
              <a:defRPr sz="3400"/>
            </a:lvl1pPr>
            <a:lvl2pPr marL="0" indent="0" algn="ctr">
              <a:spcBef>
                <a:spcPts val="0"/>
              </a:spcBef>
              <a:buSzTx/>
              <a:buNone/>
              <a:tabLst>
                <a:tab pos="838200" algn="l"/>
              </a:tabLst>
              <a:defRPr sz="3400"/>
            </a:lvl2pPr>
            <a:lvl3pPr marL="0" indent="0" algn="ctr">
              <a:spcBef>
                <a:spcPts val="0"/>
              </a:spcBef>
              <a:buSzTx/>
              <a:buNone/>
              <a:tabLst>
                <a:tab pos="838200" algn="l"/>
              </a:tabLst>
              <a:defRPr sz="3400"/>
            </a:lvl3pPr>
            <a:lvl4pPr marL="0" indent="0" algn="ctr">
              <a:spcBef>
                <a:spcPts val="0"/>
              </a:spcBef>
              <a:buSzTx/>
              <a:buNone/>
              <a:tabLst>
                <a:tab pos="838200" algn="l"/>
              </a:tabLst>
              <a:defRPr sz="3400"/>
            </a:lvl4pPr>
            <a:lvl5pPr marL="0" indent="0" algn="ctr">
              <a:spcBef>
                <a:spcPts val="0"/>
              </a:spcBef>
              <a:buSzTx/>
              <a:buNone/>
              <a:tabLst>
                <a:tab pos="838200" algn="l"/>
              </a:tabLst>
              <a:defRPr sz="3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Immagine"/>
          <p:cNvSpPr>
            <a:spLocks noGrp="1"/>
          </p:cNvSpPr>
          <p:nvPr>
            <p:ph type="pic" idx="21"/>
          </p:nvPr>
        </p:nvSpPr>
        <p:spPr>
          <a:xfrm>
            <a:off x="5308600" y="2946400"/>
            <a:ext cx="8741269" cy="5829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9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90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444500" y="2374900"/>
            <a:ext cx="6565900" cy="6502400"/>
          </a:xfrm>
          <a:prstGeom prst="rect">
            <a:avLst/>
          </a:prstGeom>
        </p:spPr>
        <p:txBody>
          <a:bodyPr/>
          <a:lstStyle>
            <a:lvl1pPr marL="838946" indent="-356346">
              <a:spcBef>
                <a:spcPts val="4500"/>
              </a:spcBef>
              <a:buBlip>
                <a:blip r:embed="rId2"/>
              </a:buBlip>
              <a:tabLst>
                <a:tab pos="1473200" algn="l"/>
              </a:tabLst>
              <a:defRPr sz="3400"/>
            </a:lvl1pPr>
            <a:lvl2pPr marL="1296146" indent="-356346">
              <a:spcBef>
                <a:spcPts val="4500"/>
              </a:spcBef>
              <a:buBlip>
                <a:blip r:embed="rId2"/>
              </a:buBlip>
              <a:tabLst>
                <a:tab pos="1930400" algn="l"/>
              </a:tabLst>
              <a:defRPr sz="3400"/>
            </a:lvl2pPr>
            <a:lvl3pPr marL="1740646" indent="-356346">
              <a:spcBef>
                <a:spcPts val="4500"/>
              </a:spcBef>
              <a:buBlip>
                <a:blip r:embed="rId2"/>
              </a:buBlip>
              <a:tabLst>
                <a:tab pos="2374900" algn="l"/>
              </a:tabLst>
              <a:defRPr sz="3400"/>
            </a:lvl3pPr>
            <a:lvl4pPr marL="2197846" indent="-356346">
              <a:spcBef>
                <a:spcPts val="4500"/>
              </a:spcBef>
              <a:buBlip>
                <a:blip r:embed="rId2"/>
              </a:buBlip>
              <a:tabLst>
                <a:tab pos="2832100" algn="l"/>
              </a:tabLst>
              <a:defRPr sz="3400"/>
            </a:lvl4pPr>
            <a:lvl5pPr marL="2655046" indent="-356346">
              <a:spcBef>
                <a:spcPts val="4500"/>
              </a:spcBef>
              <a:buBlip>
                <a:blip r:embed="rId2"/>
              </a:buBlip>
              <a:tabLst>
                <a:tab pos="3289300" algn="l"/>
              </a:tabLst>
              <a:defRPr sz="3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99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444500" y="2374900"/>
            <a:ext cx="6565900" cy="6502400"/>
          </a:xfrm>
          <a:prstGeom prst="rect">
            <a:avLst/>
          </a:prstGeom>
        </p:spPr>
        <p:txBody>
          <a:bodyPr/>
          <a:lstStyle>
            <a:lvl1pPr marL="838946" indent="-356346">
              <a:spcBef>
                <a:spcPts val="4500"/>
              </a:spcBef>
              <a:buBlip>
                <a:blip r:embed="rId2"/>
              </a:buBlip>
              <a:tabLst>
                <a:tab pos="1473200" algn="l"/>
              </a:tabLst>
              <a:defRPr sz="3400"/>
            </a:lvl1pPr>
            <a:lvl2pPr marL="1296146" indent="-356346">
              <a:spcBef>
                <a:spcPts val="4500"/>
              </a:spcBef>
              <a:buBlip>
                <a:blip r:embed="rId2"/>
              </a:buBlip>
              <a:tabLst>
                <a:tab pos="1930400" algn="l"/>
              </a:tabLst>
              <a:defRPr sz="3400"/>
            </a:lvl2pPr>
            <a:lvl3pPr marL="1740646" indent="-356346">
              <a:spcBef>
                <a:spcPts val="4500"/>
              </a:spcBef>
              <a:buBlip>
                <a:blip r:embed="rId2"/>
              </a:buBlip>
              <a:tabLst>
                <a:tab pos="2374900" algn="l"/>
              </a:tabLst>
              <a:defRPr sz="3400"/>
            </a:lvl3pPr>
            <a:lvl4pPr marL="2197846" indent="-356346">
              <a:spcBef>
                <a:spcPts val="4500"/>
              </a:spcBef>
              <a:buBlip>
                <a:blip r:embed="rId2"/>
              </a:buBlip>
              <a:tabLst>
                <a:tab pos="2832100" algn="l"/>
              </a:tabLst>
              <a:defRPr sz="3400"/>
            </a:lvl4pPr>
            <a:lvl5pPr marL="2655046" indent="-356346">
              <a:spcBef>
                <a:spcPts val="4500"/>
              </a:spcBef>
              <a:buBlip>
                <a:blip r:embed="rId2"/>
              </a:buBlip>
              <a:tabLst>
                <a:tab pos="3289300" algn="l"/>
              </a:tabLst>
              <a:defRPr sz="3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8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7772400" y="2374900"/>
            <a:ext cx="4787900" cy="6502400"/>
          </a:xfrm>
          <a:prstGeom prst="rect">
            <a:avLst/>
          </a:prstGeom>
        </p:spPr>
        <p:txBody>
          <a:bodyPr/>
          <a:lstStyle>
            <a:lvl1pPr marL="838946" indent="-356346">
              <a:spcBef>
                <a:spcPts val="4500"/>
              </a:spcBef>
              <a:buBlip>
                <a:blip r:embed="rId2"/>
              </a:buBlip>
              <a:tabLst>
                <a:tab pos="1473200" algn="l"/>
              </a:tabLst>
              <a:defRPr sz="3400"/>
            </a:lvl1pPr>
            <a:lvl2pPr marL="1296146" indent="-356346">
              <a:spcBef>
                <a:spcPts val="4500"/>
              </a:spcBef>
              <a:buBlip>
                <a:blip r:embed="rId2"/>
              </a:buBlip>
              <a:tabLst>
                <a:tab pos="1930400" algn="l"/>
              </a:tabLst>
              <a:defRPr sz="3400"/>
            </a:lvl2pPr>
            <a:lvl3pPr marL="1740646" indent="-356346">
              <a:spcBef>
                <a:spcPts val="4500"/>
              </a:spcBef>
              <a:buBlip>
                <a:blip r:embed="rId2"/>
              </a:buBlip>
              <a:tabLst>
                <a:tab pos="2374900" algn="l"/>
              </a:tabLst>
              <a:defRPr sz="3400"/>
            </a:lvl3pPr>
            <a:lvl4pPr marL="2197846" indent="-356346">
              <a:spcBef>
                <a:spcPts val="4500"/>
              </a:spcBef>
              <a:buBlip>
                <a:blip r:embed="rId2"/>
              </a:buBlip>
              <a:tabLst>
                <a:tab pos="2832100" algn="l"/>
              </a:tabLst>
              <a:defRPr sz="3400"/>
            </a:lvl4pPr>
            <a:lvl5pPr marL="2655046" indent="-356346">
              <a:spcBef>
                <a:spcPts val="4500"/>
              </a:spcBef>
              <a:buBlip>
                <a:blip r:embed="rId2"/>
              </a:buBlip>
              <a:tabLst>
                <a:tab pos="3289300" algn="l"/>
              </a:tabLst>
              <a:defRPr sz="3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olo Testo"/>
          <p:cNvSpPr txBox="1">
            <a:spLocks noGrp="1"/>
          </p:cNvSpPr>
          <p:nvPr>
            <p:ph type="title"/>
          </p:nvPr>
        </p:nvSpPr>
        <p:spPr>
          <a:xfrm>
            <a:off x="444746" y="152592"/>
            <a:ext cx="12115308" cy="1358846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</a:lstStyle>
          <a:p>
            <a:r>
              <a:t>Titolo Testo</a:t>
            </a:r>
          </a:p>
        </p:txBody>
      </p:sp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38333" y="9258121"/>
            <a:ext cx="312776" cy="355601"/>
          </a:xfrm>
          <a:prstGeom prst="rect">
            <a:avLst/>
          </a:prstGeom>
        </p:spPr>
        <p:txBody>
          <a:bodyPr/>
          <a:lstStyle>
            <a:lvl1pPr>
              <a:defRPr sz="1600" spc="-18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olo Testo"/>
          <p:cNvSpPr txBox="1">
            <a:spLocks noGrp="1"/>
          </p:cNvSpPr>
          <p:nvPr>
            <p:ph type="title"/>
          </p:nvPr>
        </p:nvSpPr>
        <p:spPr>
          <a:xfrm>
            <a:off x="445126" y="-406732"/>
            <a:ext cx="12090718" cy="2462632"/>
          </a:xfrm>
          <a:prstGeom prst="rect">
            <a:avLst/>
          </a:prstGeom>
        </p:spPr>
        <p:txBody>
          <a:bodyPr>
            <a:normAutofit/>
          </a:bodyPr>
          <a:lstStyle>
            <a:lvl1pPr defTabSz="449775">
              <a:defRPr sz="7600">
                <a:solidFill>
                  <a:srgbClr val="3F3F3F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12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45126" y="1158230"/>
            <a:ext cx="12090718" cy="8897242"/>
          </a:xfrm>
          <a:prstGeom prst="rect">
            <a:avLst/>
          </a:prstGeom>
        </p:spPr>
        <p:txBody>
          <a:bodyPr>
            <a:normAutofit/>
          </a:bodyPr>
          <a:lstStyle>
            <a:lvl1pPr marL="343291" indent="-343291" defTabSz="449775">
              <a:buSzTx/>
              <a:buNone/>
              <a:tabLst/>
              <a:defRPr sz="3800">
                <a:solidFill>
                  <a:srgbClr val="5F7BAE"/>
                </a:solidFill>
              </a:defRPr>
            </a:lvl1pPr>
            <a:lvl2pPr marL="343291" indent="113908" defTabSz="449775">
              <a:buSzTx/>
              <a:buNone/>
              <a:tabLst/>
              <a:defRPr sz="3800">
                <a:solidFill>
                  <a:srgbClr val="5F7BAE"/>
                </a:solidFill>
              </a:defRPr>
            </a:lvl2pPr>
            <a:lvl3pPr marL="343291" indent="571108" defTabSz="449775">
              <a:buSzTx/>
              <a:buNone/>
              <a:tabLst/>
              <a:defRPr sz="3800">
                <a:solidFill>
                  <a:srgbClr val="5F7BAE"/>
                </a:solidFill>
              </a:defRPr>
            </a:lvl3pPr>
            <a:lvl4pPr marL="343291" indent="1028308" defTabSz="449775">
              <a:buSzTx/>
              <a:buNone/>
              <a:tabLst/>
              <a:defRPr sz="3800">
                <a:solidFill>
                  <a:srgbClr val="5F7BAE"/>
                </a:solidFill>
              </a:defRPr>
            </a:lvl4pPr>
            <a:lvl5pPr marL="343291" indent="1485508" defTabSz="449775">
              <a:buSzTx/>
              <a:buNone/>
              <a:tabLst/>
              <a:defRPr sz="3800">
                <a:solidFill>
                  <a:srgbClr val="5F7BAE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284895" y="8776964"/>
            <a:ext cx="3033960" cy="520701"/>
          </a:xfrm>
          <a:prstGeom prst="rect">
            <a:avLst/>
          </a:prstGeom>
        </p:spPr>
        <p:txBody>
          <a:bodyPr lIns="45757" tIns="45757" rIns="45757" bIns="45757" anchor="ctr"/>
          <a:lstStyle>
            <a:lvl1pPr algn="r" defTabSz="449775">
              <a:defRPr sz="1100" spc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, and 2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olo Testo"/>
          <p:cNvSpPr txBox="1">
            <a:spLocks noGrp="1"/>
          </p:cNvSpPr>
          <p:nvPr>
            <p:ph type="title"/>
          </p:nvPr>
        </p:nvSpPr>
        <p:spPr>
          <a:xfrm>
            <a:off x="445126" y="2727957"/>
            <a:ext cx="12090718" cy="2462631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449775">
              <a:defRPr sz="7600">
                <a:solidFill>
                  <a:srgbClr val="3F3F3F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134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445126" y="5352644"/>
            <a:ext cx="5969097" cy="47457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3291" indent="-343291" algn="ctr" defTabSz="449775">
              <a:spcBef>
                <a:spcPts val="0"/>
              </a:spcBef>
              <a:buSzTx/>
              <a:buNone/>
              <a:tabLst/>
              <a:defRPr sz="3000">
                <a:solidFill>
                  <a:srgbClr val="5F7BAE"/>
                </a:solidFill>
              </a:defRPr>
            </a:lvl1pPr>
            <a:lvl2pPr marL="343291" indent="113908" algn="ctr" defTabSz="449775">
              <a:spcBef>
                <a:spcPts val="0"/>
              </a:spcBef>
              <a:buSzTx/>
              <a:buNone/>
              <a:tabLst/>
              <a:defRPr sz="3000">
                <a:solidFill>
                  <a:srgbClr val="5F7BAE"/>
                </a:solidFill>
              </a:defRPr>
            </a:lvl2pPr>
            <a:lvl3pPr marL="343291" indent="571108" algn="ctr" defTabSz="449775">
              <a:spcBef>
                <a:spcPts val="0"/>
              </a:spcBef>
              <a:buSzTx/>
              <a:buNone/>
              <a:tabLst/>
              <a:defRPr sz="3000">
                <a:solidFill>
                  <a:srgbClr val="5F7BAE"/>
                </a:solidFill>
              </a:defRPr>
            </a:lvl3pPr>
            <a:lvl4pPr marL="343291" indent="1028308" algn="ctr" defTabSz="449775">
              <a:spcBef>
                <a:spcPts val="0"/>
              </a:spcBef>
              <a:buSzTx/>
              <a:buNone/>
              <a:tabLst/>
              <a:defRPr sz="3000">
                <a:solidFill>
                  <a:srgbClr val="5F7BAE"/>
                </a:solidFill>
              </a:defRPr>
            </a:lvl4pPr>
            <a:lvl5pPr marL="343291" indent="1485508" algn="ctr" defTabSz="449775">
              <a:spcBef>
                <a:spcPts val="0"/>
              </a:spcBef>
              <a:buSzTx/>
              <a:buNone/>
              <a:tabLst/>
              <a:defRPr sz="3000">
                <a:solidFill>
                  <a:srgbClr val="5F7BAE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284895" y="8776964"/>
            <a:ext cx="3033960" cy="520701"/>
          </a:xfrm>
          <a:prstGeom prst="rect">
            <a:avLst/>
          </a:prstGeom>
        </p:spPr>
        <p:txBody>
          <a:bodyPr lIns="45757" tIns="45757" rIns="45757" bIns="45757" anchor="ctr"/>
          <a:lstStyle>
            <a:lvl1pPr algn="r" defTabSz="449775">
              <a:defRPr sz="1100" spc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olo Testo"/>
          <p:cNvSpPr txBox="1">
            <a:spLocks noGrp="1"/>
          </p:cNvSpPr>
          <p:nvPr>
            <p:ph type="title"/>
          </p:nvPr>
        </p:nvSpPr>
        <p:spPr>
          <a:xfrm>
            <a:off x="445125" y="154113"/>
            <a:ext cx="12125671" cy="1360007"/>
          </a:xfrm>
          <a:prstGeom prst="rect">
            <a:avLst/>
          </a:prstGeom>
        </p:spPr>
        <p:txBody>
          <a:bodyPr>
            <a:normAutofit/>
          </a:bodyPr>
          <a:lstStyle>
            <a:lvl1pPr defTabSz="584821">
              <a:defRPr sz="7600"/>
            </a:lvl1pPr>
          </a:lstStyle>
          <a:p>
            <a:r>
              <a:t>Titolo Testo</a:t>
            </a:r>
          </a:p>
        </p:txBody>
      </p:sp>
      <p:sp>
        <p:nvSpPr>
          <p:cNvPr id="14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45125" y="2378423"/>
            <a:ext cx="12125671" cy="6507698"/>
          </a:xfrm>
          <a:prstGeom prst="rect">
            <a:avLst/>
          </a:prstGeom>
        </p:spPr>
        <p:txBody>
          <a:bodyPr>
            <a:normAutofit/>
          </a:bodyPr>
          <a:lstStyle>
            <a:lvl1pPr marL="839962" indent="-357400" defTabSz="457685">
              <a:buBlip>
                <a:blip r:embed="rId3"/>
              </a:buBlip>
              <a:tabLst>
                <a:tab pos="1511300" algn="l"/>
              </a:tabLst>
              <a:defRPr sz="3800"/>
            </a:lvl1pPr>
            <a:lvl2pPr marL="1297126" indent="-357400" defTabSz="457685">
              <a:buBlip>
                <a:blip r:embed="rId3"/>
              </a:buBlip>
              <a:tabLst>
                <a:tab pos="1511300" algn="l"/>
              </a:tabLst>
              <a:defRPr sz="3800"/>
            </a:lvl2pPr>
            <a:lvl3pPr marL="1741593" indent="-357400" defTabSz="457685">
              <a:buBlip>
                <a:blip r:embed="rId3"/>
              </a:buBlip>
              <a:tabLst>
                <a:tab pos="1511300" algn="l"/>
              </a:tabLst>
              <a:defRPr sz="3800"/>
            </a:lvl3pPr>
            <a:lvl4pPr marL="2198758" indent="-357400" defTabSz="457685">
              <a:buBlip>
                <a:blip r:embed="rId3"/>
              </a:buBlip>
              <a:tabLst>
                <a:tab pos="1511300" algn="l"/>
              </a:tabLst>
              <a:defRPr sz="3800"/>
            </a:lvl4pPr>
            <a:lvl5pPr marL="2655922" indent="-357400" defTabSz="457685">
              <a:buBlip>
                <a:blip r:embed="rId3"/>
              </a:buBlip>
              <a:tabLst>
                <a:tab pos="1511300" algn="l"/>
              </a:tabLst>
              <a:defRPr sz="3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43784" y="9267429"/>
            <a:ext cx="312985" cy="355601"/>
          </a:xfrm>
          <a:prstGeom prst="rect">
            <a:avLst/>
          </a:prstGeom>
        </p:spPr>
        <p:txBody>
          <a:bodyPr/>
          <a:lstStyle>
            <a:lvl1pPr defTabSz="584821">
              <a:defRPr sz="1600" spc="-17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0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605790" anchor="t"/>
          <a:lstStyle>
            <a:lvl1pPr marL="838946" indent="-356346">
              <a:spcBef>
                <a:spcPts val="4500"/>
              </a:spcBef>
              <a:buBlip>
                <a:blip r:embed="rId2"/>
              </a:buBlip>
              <a:tabLst>
                <a:tab pos="1473200" algn="l"/>
              </a:tabLst>
              <a:defRPr sz="3400"/>
            </a:lvl1pPr>
            <a:lvl2pPr marL="1296146" indent="-356346">
              <a:spcBef>
                <a:spcPts val="4500"/>
              </a:spcBef>
              <a:buBlip>
                <a:blip r:embed="rId2"/>
              </a:buBlip>
              <a:tabLst>
                <a:tab pos="1930400" algn="l"/>
              </a:tabLst>
              <a:defRPr sz="3400"/>
            </a:lvl2pPr>
            <a:lvl3pPr marL="1740646" indent="-356346">
              <a:spcBef>
                <a:spcPts val="4500"/>
              </a:spcBef>
              <a:buBlip>
                <a:blip r:embed="rId2"/>
              </a:buBlip>
              <a:tabLst>
                <a:tab pos="2374900" algn="l"/>
              </a:tabLst>
              <a:defRPr sz="3400"/>
            </a:lvl3pPr>
            <a:lvl4pPr marL="2197846" indent="-356346">
              <a:spcBef>
                <a:spcPts val="4500"/>
              </a:spcBef>
              <a:buBlip>
                <a:blip r:embed="rId2"/>
              </a:buBlip>
              <a:tabLst>
                <a:tab pos="2832100" algn="l"/>
              </a:tabLst>
              <a:defRPr sz="3400"/>
            </a:lvl4pPr>
            <a:lvl5pPr marL="2655046" indent="-356346">
              <a:spcBef>
                <a:spcPts val="4500"/>
              </a:spcBef>
              <a:buBlip>
                <a:blip r:embed="rId2"/>
              </a:buBlip>
              <a:tabLst>
                <a:tab pos="3289300" algn="l"/>
              </a:tabLst>
              <a:defRPr sz="3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44500" y="1270000"/>
            <a:ext cx="12115800" cy="7213600"/>
          </a:xfrm>
          <a:prstGeom prst="rect">
            <a:avLst/>
          </a:prstGeom>
        </p:spPr>
        <p:txBody>
          <a:bodyPr/>
          <a:lstStyle>
            <a:lvl1pPr>
              <a:spcBef>
                <a:spcPts val="4000"/>
              </a:spcBef>
              <a:buBlip>
                <a:blip r:embed="rId3"/>
              </a:buBlip>
            </a:lvl1pPr>
            <a:lvl2pPr>
              <a:spcBef>
                <a:spcPts val="4000"/>
              </a:spcBef>
              <a:buBlip>
                <a:blip r:embed="rId3"/>
              </a:buBlip>
            </a:lvl2pPr>
            <a:lvl3pPr>
              <a:spcBef>
                <a:spcPts val="4000"/>
              </a:spcBef>
              <a:buBlip>
                <a:blip r:embed="rId3"/>
              </a:buBlip>
            </a:lvl3pPr>
            <a:lvl4pPr>
              <a:spcBef>
                <a:spcPts val="4000"/>
              </a:spcBef>
              <a:buBlip>
                <a:blip r:embed="rId3"/>
              </a:buBlip>
            </a:lvl4pPr>
            <a:lvl5pPr>
              <a:spcBef>
                <a:spcPts val="4000"/>
              </a:spcBef>
              <a:buBlip>
                <a:blip r:embed="rId3"/>
              </a:buBlip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Testo"/>
          <p:cNvSpPr txBox="1">
            <a:spLocks noGrp="1"/>
          </p:cNvSpPr>
          <p:nvPr>
            <p:ph type="title"/>
          </p:nvPr>
        </p:nvSpPr>
        <p:spPr>
          <a:xfrm>
            <a:off x="444500" y="3175000"/>
            <a:ext cx="12115800" cy="33909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magine"/>
          <p:cNvSpPr>
            <a:spLocks noGrp="1"/>
          </p:cNvSpPr>
          <p:nvPr>
            <p:ph type="pic" sz="half" idx="21"/>
          </p:nvPr>
        </p:nvSpPr>
        <p:spPr>
          <a:xfrm>
            <a:off x="2730500" y="1130300"/>
            <a:ext cx="7541487" cy="5029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Titolo Testo"/>
          <p:cNvSpPr txBox="1">
            <a:spLocks noGrp="1"/>
          </p:cNvSpPr>
          <p:nvPr>
            <p:ph type="title"/>
          </p:nvPr>
        </p:nvSpPr>
        <p:spPr>
          <a:xfrm>
            <a:off x="444500" y="6527800"/>
            <a:ext cx="12115800" cy="22225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7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magine"/>
          <p:cNvSpPr>
            <a:spLocks noGrp="1"/>
          </p:cNvSpPr>
          <p:nvPr>
            <p:ph type="pic" idx="21"/>
          </p:nvPr>
        </p:nvSpPr>
        <p:spPr>
          <a:xfrm>
            <a:off x="5308600" y="1955800"/>
            <a:ext cx="8741269" cy="5829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Titolo Testo"/>
          <p:cNvSpPr txBox="1">
            <a:spLocks noGrp="1"/>
          </p:cNvSpPr>
          <p:nvPr>
            <p:ph type="title"/>
          </p:nvPr>
        </p:nvSpPr>
        <p:spPr>
          <a:xfrm>
            <a:off x="444500" y="1409700"/>
            <a:ext cx="65659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Titolo Testo</a:t>
            </a:r>
          </a:p>
        </p:txBody>
      </p:sp>
      <p:sp>
        <p:nvSpPr>
          <p:cNvPr id="8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444500" y="4787900"/>
            <a:ext cx="65659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tabLst>
                <a:tab pos="838200" algn="l"/>
              </a:tabLst>
              <a:defRPr sz="3400"/>
            </a:lvl1pPr>
            <a:lvl2pPr marL="0" indent="0" algn="ctr">
              <a:spcBef>
                <a:spcPts val="0"/>
              </a:spcBef>
              <a:buSzTx/>
              <a:buNone/>
              <a:tabLst>
                <a:tab pos="838200" algn="l"/>
              </a:tabLst>
              <a:defRPr sz="3400"/>
            </a:lvl2pPr>
            <a:lvl3pPr marL="0" indent="0" algn="ctr">
              <a:spcBef>
                <a:spcPts val="0"/>
              </a:spcBef>
              <a:buSzTx/>
              <a:buNone/>
              <a:tabLst>
                <a:tab pos="838200" algn="l"/>
              </a:tabLst>
              <a:defRPr sz="3400"/>
            </a:lvl3pPr>
            <a:lvl4pPr marL="0" indent="0" algn="ctr">
              <a:spcBef>
                <a:spcPts val="0"/>
              </a:spcBef>
              <a:buSzTx/>
              <a:buNone/>
              <a:tabLst>
                <a:tab pos="838200" algn="l"/>
              </a:tabLst>
              <a:defRPr sz="3400"/>
            </a:lvl4pPr>
            <a:lvl5pPr marL="0" indent="0" algn="ctr">
              <a:spcBef>
                <a:spcPts val="0"/>
              </a:spcBef>
              <a:buSzTx/>
              <a:buNone/>
              <a:tabLst>
                <a:tab pos="838200" algn="l"/>
              </a:tabLst>
              <a:defRPr sz="3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444500" y="152400"/>
            <a:ext cx="12115800" cy="135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44500" y="2374900"/>
            <a:ext cx="12115800" cy="650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19"/>
              </a:buBlip>
            </a:lvl1pPr>
            <a:lvl2pPr>
              <a:buBlip>
                <a:blip r:embed="rId19"/>
              </a:buBlip>
              <a:tabLst>
                <a:tab pos="1981200" algn="l"/>
              </a:tabLst>
            </a:lvl2pPr>
            <a:lvl3pPr>
              <a:buBlip>
                <a:blip r:embed="rId19"/>
              </a:buBlip>
              <a:tabLst>
                <a:tab pos="2425700" algn="l"/>
              </a:tabLst>
            </a:lvl3pPr>
            <a:lvl4pPr>
              <a:buBlip>
                <a:blip r:embed="rId19"/>
              </a:buBlip>
              <a:tabLst>
                <a:tab pos="2882900" algn="l"/>
              </a:tabLst>
            </a:lvl4pPr>
            <a:lvl5pPr>
              <a:buBlip>
                <a:blip r:embed="rId19"/>
              </a:buBlip>
              <a:tabLst>
                <a:tab pos="3340100" algn="l"/>
              </a:tabLst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5929" y="9258300"/>
            <a:ext cx="337584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 spc="-2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515151"/>
          </a:solidFill>
          <a:uFillTx/>
          <a:latin typeface="+mj-lt"/>
          <a:ea typeface="+mj-ea"/>
          <a:cs typeface="+mj-cs"/>
          <a:sym typeface="Herculan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515151"/>
          </a:solidFill>
          <a:uFillTx/>
          <a:latin typeface="+mj-lt"/>
          <a:ea typeface="+mj-ea"/>
          <a:cs typeface="+mj-cs"/>
          <a:sym typeface="Herculan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515151"/>
          </a:solidFill>
          <a:uFillTx/>
          <a:latin typeface="+mj-lt"/>
          <a:ea typeface="+mj-ea"/>
          <a:cs typeface="+mj-cs"/>
          <a:sym typeface="Herculan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515151"/>
          </a:solidFill>
          <a:uFillTx/>
          <a:latin typeface="+mj-lt"/>
          <a:ea typeface="+mj-ea"/>
          <a:cs typeface="+mj-cs"/>
          <a:sym typeface="Herculan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515151"/>
          </a:solidFill>
          <a:uFillTx/>
          <a:latin typeface="+mj-lt"/>
          <a:ea typeface="+mj-ea"/>
          <a:cs typeface="+mj-cs"/>
          <a:sym typeface="Herculan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515151"/>
          </a:solidFill>
          <a:uFillTx/>
          <a:latin typeface="+mj-lt"/>
          <a:ea typeface="+mj-ea"/>
          <a:cs typeface="+mj-cs"/>
          <a:sym typeface="Herculan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515151"/>
          </a:solidFill>
          <a:uFillTx/>
          <a:latin typeface="+mj-lt"/>
          <a:ea typeface="+mj-ea"/>
          <a:cs typeface="+mj-cs"/>
          <a:sym typeface="Herculan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515151"/>
          </a:solidFill>
          <a:uFillTx/>
          <a:latin typeface="+mj-lt"/>
          <a:ea typeface="+mj-ea"/>
          <a:cs typeface="+mj-cs"/>
          <a:sym typeface="Herculan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515151"/>
          </a:solidFill>
          <a:uFillTx/>
          <a:latin typeface="+mj-lt"/>
          <a:ea typeface="+mj-ea"/>
          <a:cs typeface="+mj-cs"/>
          <a:sym typeface="Herculanum"/>
        </a:defRPr>
      </a:lvl9pPr>
    </p:titleStyle>
    <p:bodyStyle>
      <a:lvl1pPr marL="877652" marR="0" indent="-395052" algn="l" defTabSz="457200" latinLnBrk="0">
        <a:lnSpc>
          <a:spcPct val="100000"/>
        </a:lnSpc>
        <a:spcBef>
          <a:spcPts val="3000"/>
        </a:spcBef>
        <a:spcAft>
          <a:spcPts val="0"/>
        </a:spcAft>
        <a:buClrTx/>
        <a:buSzPct val="34000"/>
        <a:buFontTx/>
        <a:buBlip>
          <a:blip r:embed="rId19"/>
        </a:buBlip>
        <a:tabLst>
          <a:tab pos="1524000" algn="l"/>
        </a:tabLst>
        <a:defRPr sz="4200" b="0" i="0" u="none" strike="noStrike" cap="none" spc="0" baseline="0">
          <a:solidFill>
            <a:srgbClr val="728FBC"/>
          </a:solidFill>
          <a:uFillTx/>
          <a:latin typeface="+mn-lt"/>
          <a:ea typeface="+mn-ea"/>
          <a:cs typeface="+mn-cs"/>
          <a:sym typeface="Palatino"/>
        </a:defRPr>
      </a:lvl1pPr>
      <a:lvl2pPr marL="1334852" marR="0" indent="-395052" algn="l" defTabSz="457200" latinLnBrk="0">
        <a:lnSpc>
          <a:spcPct val="100000"/>
        </a:lnSpc>
        <a:spcBef>
          <a:spcPts val="3000"/>
        </a:spcBef>
        <a:spcAft>
          <a:spcPts val="0"/>
        </a:spcAft>
        <a:buClrTx/>
        <a:buSzPct val="34000"/>
        <a:buFontTx/>
        <a:buBlip>
          <a:blip r:embed="rId19"/>
        </a:buBlip>
        <a:tabLst>
          <a:tab pos="1524000" algn="l"/>
        </a:tabLst>
        <a:defRPr sz="4200" b="0" i="0" u="none" strike="noStrike" cap="none" spc="0" baseline="0">
          <a:solidFill>
            <a:srgbClr val="728FBC"/>
          </a:solidFill>
          <a:uFillTx/>
          <a:latin typeface="+mn-lt"/>
          <a:ea typeface="+mn-ea"/>
          <a:cs typeface="+mn-cs"/>
          <a:sym typeface="Palatino"/>
        </a:defRPr>
      </a:lvl2pPr>
      <a:lvl3pPr marL="1779352" marR="0" indent="-395052" algn="l" defTabSz="457200" latinLnBrk="0">
        <a:lnSpc>
          <a:spcPct val="100000"/>
        </a:lnSpc>
        <a:spcBef>
          <a:spcPts val="3000"/>
        </a:spcBef>
        <a:spcAft>
          <a:spcPts val="0"/>
        </a:spcAft>
        <a:buClrTx/>
        <a:buSzPct val="34000"/>
        <a:buFontTx/>
        <a:buBlip>
          <a:blip r:embed="rId19"/>
        </a:buBlip>
        <a:tabLst>
          <a:tab pos="1524000" algn="l"/>
        </a:tabLst>
        <a:defRPr sz="4200" b="0" i="0" u="none" strike="noStrike" cap="none" spc="0" baseline="0">
          <a:solidFill>
            <a:srgbClr val="728FBC"/>
          </a:solidFill>
          <a:uFillTx/>
          <a:latin typeface="+mn-lt"/>
          <a:ea typeface="+mn-ea"/>
          <a:cs typeface="+mn-cs"/>
          <a:sym typeface="Palatino"/>
        </a:defRPr>
      </a:lvl3pPr>
      <a:lvl4pPr marL="2236552" marR="0" indent="-395052" algn="l" defTabSz="457200" latinLnBrk="0">
        <a:lnSpc>
          <a:spcPct val="100000"/>
        </a:lnSpc>
        <a:spcBef>
          <a:spcPts val="3000"/>
        </a:spcBef>
        <a:spcAft>
          <a:spcPts val="0"/>
        </a:spcAft>
        <a:buClrTx/>
        <a:buSzPct val="34000"/>
        <a:buFontTx/>
        <a:buBlip>
          <a:blip r:embed="rId19"/>
        </a:buBlip>
        <a:tabLst>
          <a:tab pos="1524000" algn="l"/>
        </a:tabLst>
        <a:defRPr sz="4200" b="0" i="0" u="none" strike="noStrike" cap="none" spc="0" baseline="0">
          <a:solidFill>
            <a:srgbClr val="728FBC"/>
          </a:solidFill>
          <a:uFillTx/>
          <a:latin typeface="+mn-lt"/>
          <a:ea typeface="+mn-ea"/>
          <a:cs typeface="+mn-cs"/>
          <a:sym typeface="Palatino"/>
        </a:defRPr>
      </a:lvl4pPr>
      <a:lvl5pPr marL="2693752" marR="0" indent="-395052" algn="l" defTabSz="457200" latinLnBrk="0">
        <a:lnSpc>
          <a:spcPct val="100000"/>
        </a:lnSpc>
        <a:spcBef>
          <a:spcPts val="3000"/>
        </a:spcBef>
        <a:spcAft>
          <a:spcPts val="0"/>
        </a:spcAft>
        <a:buClrTx/>
        <a:buSzPct val="34000"/>
        <a:buFontTx/>
        <a:buBlip>
          <a:blip r:embed="rId19"/>
        </a:buBlip>
        <a:tabLst>
          <a:tab pos="1524000" algn="l"/>
        </a:tabLst>
        <a:defRPr sz="4200" b="0" i="0" u="none" strike="noStrike" cap="none" spc="0" baseline="0">
          <a:solidFill>
            <a:srgbClr val="728FBC"/>
          </a:solidFill>
          <a:uFillTx/>
          <a:latin typeface="+mn-lt"/>
          <a:ea typeface="+mn-ea"/>
          <a:cs typeface="+mn-cs"/>
          <a:sym typeface="Palatino"/>
        </a:defRPr>
      </a:lvl5pPr>
      <a:lvl6pPr marL="3049352" marR="0" indent="-395052" algn="l" defTabSz="457200" latinLnBrk="0">
        <a:lnSpc>
          <a:spcPct val="100000"/>
        </a:lnSpc>
        <a:spcBef>
          <a:spcPts val="3000"/>
        </a:spcBef>
        <a:spcAft>
          <a:spcPts val="0"/>
        </a:spcAft>
        <a:buClrTx/>
        <a:buSzPct val="34000"/>
        <a:buFontTx/>
        <a:buBlip>
          <a:blip r:embed="rId19"/>
        </a:buBlip>
        <a:tabLst>
          <a:tab pos="1524000" algn="l"/>
        </a:tabLst>
        <a:defRPr sz="4200" b="0" i="0" u="none" strike="noStrike" cap="none" spc="0" baseline="0">
          <a:solidFill>
            <a:srgbClr val="728FBC"/>
          </a:solidFill>
          <a:uFillTx/>
          <a:latin typeface="+mn-lt"/>
          <a:ea typeface="+mn-ea"/>
          <a:cs typeface="+mn-cs"/>
          <a:sym typeface="Palatino"/>
        </a:defRPr>
      </a:lvl6pPr>
      <a:lvl7pPr marL="3404952" marR="0" indent="-395052" algn="l" defTabSz="457200" latinLnBrk="0">
        <a:lnSpc>
          <a:spcPct val="100000"/>
        </a:lnSpc>
        <a:spcBef>
          <a:spcPts val="3000"/>
        </a:spcBef>
        <a:spcAft>
          <a:spcPts val="0"/>
        </a:spcAft>
        <a:buClrTx/>
        <a:buSzPct val="34000"/>
        <a:buFontTx/>
        <a:buBlip>
          <a:blip r:embed="rId19"/>
        </a:buBlip>
        <a:tabLst>
          <a:tab pos="1524000" algn="l"/>
        </a:tabLst>
        <a:defRPr sz="4200" b="0" i="0" u="none" strike="noStrike" cap="none" spc="0" baseline="0">
          <a:solidFill>
            <a:srgbClr val="728FBC"/>
          </a:solidFill>
          <a:uFillTx/>
          <a:latin typeface="+mn-lt"/>
          <a:ea typeface="+mn-ea"/>
          <a:cs typeface="+mn-cs"/>
          <a:sym typeface="Palatino"/>
        </a:defRPr>
      </a:lvl7pPr>
      <a:lvl8pPr marL="3760552" marR="0" indent="-395052" algn="l" defTabSz="457200" latinLnBrk="0">
        <a:lnSpc>
          <a:spcPct val="100000"/>
        </a:lnSpc>
        <a:spcBef>
          <a:spcPts val="3000"/>
        </a:spcBef>
        <a:spcAft>
          <a:spcPts val="0"/>
        </a:spcAft>
        <a:buClrTx/>
        <a:buSzPct val="34000"/>
        <a:buFontTx/>
        <a:buBlip>
          <a:blip r:embed="rId19"/>
        </a:buBlip>
        <a:tabLst>
          <a:tab pos="1524000" algn="l"/>
        </a:tabLst>
        <a:defRPr sz="4200" b="0" i="0" u="none" strike="noStrike" cap="none" spc="0" baseline="0">
          <a:solidFill>
            <a:srgbClr val="728FBC"/>
          </a:solidFill>
          <a:uFillTx/>
          <a:latin typeface="+mn-lt"/>
          <a:ea typeface="+mn-ea"/>
          <a:cs typeface="+mn-cs"/>
          <a:sym typeface="Palatino"/>
        </a:defRPr>
      </a:lvl8pPr>
      <a:lvl9pPr marL="4116152" marR="0" indent="-395052" algn="l" defTabSz="457200" latinLnBrk="0">
        <a:lnSpc>
          <a:spcPct val="100000"/>
        </a:lnSpc>
        <a:spcBef>
          <a:spcPts val="3000"/>
        </a:spcBef>
        <a:spcAft>
          <a:spcPts val="0"/>
        </a:spcAft>
        <a:buClrTx/>
        <a:buSzPct val="34000"/>
        <a:buFontTx/>
        <a:buBlip>
          <a:blip r:embed="rId19"/>
        </a:buBlip>
        <a:tabLst>
          <a:tab pos="1524000" algn="l"/>
        </a:tabLst>
        <a:defRPr sz="4200" b="0" i="0" u="none" strike="noStrike" cap="none" spc="0" baseline="0">
          <a:solidFill>
            <a:srgbClr val="728FBC"/>
          </a:solidFill>
          <a:uFillTx/>
          <a:latin typeface="+mn-lt"/>
          <a:ea typeface="+mn-ea"/>
          <a:cs typeface="+mn-cs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2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2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2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2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2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2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2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2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2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tiff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anieri  D.  Baldi (INAF-IRA)"/>
          <p:cNvSpPr txBox="1">
            <a:spLocks noGrp="1"/>
          </p:cNvSpPr>
          <p:nvPr>
            <p:ph type="body" sz="quarter" idx="1"/>
          </p:nvPr>
        </p:nvSpPr>
        <p:spPr>
          <a:xfrm>
            <a:off x="508887" y="7353476"/>
            <a:ext cx="11985438" cy="173576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defTabSz="179910">
              <a:tabLst>
                <a:tab pos="38100" algn="l"/>
                <a:tab pos="215900" algn="l"/>
                <a:tab pos="393700" algn="l"/>
                <a:tab pos="571500" algn="l"/>
                <a:tab pos="749300" algn="l"/>
                <a:tab pos="939800" algn="l"/>
                <a:tab pos="1117600" algn="l"/>
                <a:tab pos="1295400" algn="l"/>
                <a:tab pos="1473200" algn="l"/>
                <a:tab pos="1651000" algn="l"/>
                <a:tab pos="1828800" algn="l"/>
                <a:tab pos="2006600" algn="l"/>
                <a:tab pos="2184400" algn="l"/>
                <a:tab pos="2374900" algn="l"/>
                <a:tab pos="2552700" algn="l"/>
                <a:tab pos="2730500" algn="l"/>
                <a:tab pos="2908300" algn="l"/>
                <a:tab pos="3086100" algn="l"/>
                <a:tab pos="3276600" algn="l"/>
                <a:tab pos="3454400" algn="l"/>
                <a:tab pos="3467100" algn="l"/>
                <a:tab pos="3759200" algn="l"/>
                <a:tab pos="4051300" algn="l"/>
                <a:tab pos="4343400" algn="l"/>
                <a:tab pos="4635500" algn="l"/>
                <a:tab pos="4927600" algn="l"/>
              </a:tabLst>
              <a:defRPr sz="3120" b="1">
                <a:solidFill>
                  <a:srgbClr val="FF0000"/>
                </a:solidFill>
              </a:defRPr>
            </a:pPr>
            <a:r>
              <a:rPr dirty="0"/>
              <a:t>Ranieri  D.  </a:t>
            </a:r>
            <a:r>
              <a:rPr dirty="0" err="1"/>
              <a:t>Baldi</a:t>
            </a:r>
            <a:r>
              <a:rPr dirty="0"/>
              <a:t> (</a:t>
            </a:r>
            <a:r>
              <a:rPr i="1" dirty="0"/>
              <a:t>INAF-IRA</a:t>
            </a:r>
            <a:r>
              <a:rPr dirty="0"/>
              <a:t>)</a:t>
            </a:r>
            <a:endParaRPr lang="en-US" dirty="0"/>
          </a:p>
          <a:p>
            <a:pPr marL="0" indent="0" defTabSz="179910">
              <a:tabLst>
                <a:tab pos="38100" algn="l"/>
                <a:tab pos="215900" algn="l"/>
                <a:tab pos="393700" algn="l"/>
                <a:tab pos="571500" algn="l"/>
                <a:tab pos="749300" algn="l"/>
                <a:tab pos="939800" algn="l"/>
                <a:tab pos="1117600" algn="l"/>
                <a:tab pos="1295400" algn="l"/>
                <a:tab pos="1473200" algn="l"/>
                <a:tab pos="1651000" algn="l"/>
                <a:tab pos="1828800" algn="l"/>
                <a:tab pos="2006600" algn="l"/>
                <a:tab pos="2184400" algn="l"/>
                <a:tab pos="2374900" algn="l"/>
                <a:tab pos="2552700" algn="l"/>
                <a:tab pos="2730500" algn="l"/>
                <a:tab pos="2908300" algn="l"/>
                <a:tab pos="3086100" algn="l"/>
                <a:tab pos="3276600" algn="l"/>
                <a:tab pos="3454400" algn="l"/>
                <a:tab pos="3467100" algn="l"/>
                <a:tab pos="3759200" algn="l"/>
                <a:tab pos="4051300" algn="l"/>
                <a:tab pos="4343400" algn="l"/>
                <a:tab pos="4635500" algn="l"/>
                <a:tab pos="4927600" algn="l"/>
              </a:tabLst>
              <a:defRPr sz="3120" b="1">
                <a:solidFill>
                  <a:srgbClr val="FF0000"/>
                </a:solidFill>
              </a:defRPr>
            </a:pPr>
            <a:endParaRPr lang="en-US" dirty="0"/>
          </a:p>
          <a:p>
            <a:pPr marL="0" indent="0" defTabSz="179910">
              <a:tabLst>
                <a:tab pos="38100" algn="l"/>
                <a:tab pos="215900" algn="l"/>
                <a:tab pos="393700" algn="l"/>
                <a:tab pos="571500" algn="l"/>
                <a:tab pos="749300" algn="l"/>
                <a:tab pos="939800" algn="l"/>
                <a:tab pos="1117600" algn="l"/>
                <a:tab pos="1295400" algn="l"/>
                <a:tab pos="1473200" algn="l"/>
                <a:tab pos="1651000" algn="l"/>
                <a:tab pos="1828800" algn="l"/>
                <a:tab pos="2006600" algn="l"/>
                <a:tab pos="2184400" algn="l"/>
                <a:tab pos="2374900" algn="l"/>
                <a:tab pos="2552700" algn="l"/>
                <a:tab pos="2730500" algn="l"/>
                <a:tab pos="2908300" algn="l"/>
                <a:tab pos="3086100" algn="l"/>
                <a:tab pos="3276600" algn="l"/>
                <a:tab pos="3454400" algn="l"/>
                <a:tab pos="3467100" algn="l"/>
                <a:tab pos="3759200" algn="l"/>
                <a:tab pos="4051300" algn="l"/>
                <a:tab pos="4343400" algn="l"/>
                <a:tab pos="4635500" algn="l"/>
                <a:tab pos="4927600" algn="l"/>
              </a:tabLst>
              <a:defRPr sz="3120" b="1">
                <a:solidFill>
                  <a:srgbClr val="FF0000"/>
                </a:solidFill>
              </a:defRPr>
            </a:pPr>
            <a:r>
              <a:rPr lang="en-US" dirty="0"/>
              <a:t>in collaboration with A. </a:t>
            </a:r>
            <a:r>
              <a:rPr lang="en-US" dirty="0" err="1"/>
              <a:t>Capetti</a:t>
            </a:r>
            <a:r>
              <a:rPr lang="en-US" dirty="0"/>
              <a:t>, G. </a:t>
            </a:r>
            <a:r>
              <a:rPr lang="en-US" dirty="0" err="1"/>
              <a:t>Giovannini</a:t>
            </a:r>
            <a:r>
              <a:rPr lang="en-US" dirty="0"/>
              <a:t>, F. </a:t>
            </a:r>
            <a:r>
              <a:rPr lang="en-US" dirty="0" err="1"/>
              <a:t>Gandossi</a:t>
            </a:r>
            <a:r>
              <a:rPr lang="en-US" dirty="0"/>
              <a:t>, L. Penna, M. </a:t>
            </a:r>
            <a:r>
              <a:rPr lang="en-US" dirty="0" err="1"/>
              <a:t>Brienza</a:t>
            </a:r>
            <a:r>
              <a:rPr lang="en-US" dirty="0"/>
              <a:t> &amp; many others</a:t>
            </a:r>
            <a:endParaRPr dirty="0"/>
          </a:p>
        </p:txBody>
      </p:sp>
      <p:sp>
        <p:nvSpPr>
          <p:cNvPr id="154" name="Small but Mighty:…"/>
          <p:cNvSpPr txBox="1">
            <a:spLocks noGrp="1"/>
          </p:cNvSpPr>
          <p:nvPr>
            <p:ph type="title"/>
          </p:nvPr>
        </p:nvSpPr>
        <p:spPr>
          <a:xfrm>
            <a:off x="-508831" y="3391105"/>
            <a:ext cx="14249475" cy="2769620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  <a:tab pos="10134600" algn="l"/>
                <a:tab pos="10858500" algn="l"/>
                <a:tab pos="11595100" algn="l"/>
              </a:tabLst>
              <a:defRPr sz="55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Small but Mighty:</a:t>
            </a: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  <a:tab pos="10134600" algn="l"/>
                <a:tab pos="10858500" algn="l"/>
                <a:tab pos="11595100" algn="l"/>
              </a:tabLst>
              <a:defRPr sz="55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Unveiling low-power radio AGN with SKA</a:t>
            </a:r>
          </a:p>
        </p:txBody>
      </p:sp>
      <p:pic>
        <p:nvPicPr>
          <p:cNvPr id="155" name="pasted-image.tiff" descr="pasted-image.tiff"/>
          <p:cNvPicPr>
            <a:picLocks noChangeAspect="1"/>
          </p:cNvPicPr>
          <p:nvPr/>
        </p:nvPicPr>
        <p:blipFill>
          <a:blip r:embed="rId2"/>
          <a:srcRect l="9690" t="15542"/>
          <a:stretch>
            <a:fillRect/>
          </a:stretch>
        </p:blipFill>
        <p:spPr>
          <a:xfrm>
            <a:off x="9731791" y="8394326"/>
            <a:ext cx="4238347" cy="2075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filmato-incollato.png" descr="filmato-incollat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662768"/>
            <a:ext cx="12749213" cy="19891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FR0-FRI sharing similar “central engine”"/>
          <p:cNvSpPr txBox="1">
            <a:spLocks noGrp="1"/>
          </p:cNvSpPr>
          <p:nvPr>
            <p:ph type="body" sz="quarter" idx="1"/>
          </p:nvPr>
        </p:nvSpPr>
        <p:spPr>
          <a:xfrm>
            <a:off x="-295896" y="1339128"/>
            <a:ext cx="9007302" cy="1516157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  <a:defRPr>
                <a:solidFill>
                  <a:srgbClr val="000000"/>
                </a:solidFill>
              </a:defRPr>
            </a:lvl1pPr>
          </a:lstStyle>
          <a:p>
            <a:r>
              <a:rPr dirty="0"/>
              <a:t>FR0-FRI sharing similar “central engine”</a:t>
            </a:r>
          </a:p>
        </p:txBody>
      </p:sp>
      <p:pic>
        <p:nvPicPr>
          <p:cNvPr id="242" name="Screenshot 2025-07-08 alle 14.32.25.png" descr="Screenshot 2025-07-08 alle 14.32.2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5320"/>
            <a:ext cx="7512618" cy="4507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filmato-incollato.png" descr="filmato-incollat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853" y="2338025"/>
            <a:ext cx="3136901" cy="137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filmato-incollato.png" descr="filmato-incollat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6607" y="2323719"/>
            <a:ext cx="3276601" cy="137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filmato-incollato.png" descr="filmato-incollat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6344" y="4086224"/>
            <a:ext cx="3777193" cy="5665789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Accretion &amp; Ejection"/>
          <p:cNvSpPr txBox="1">
            <a:spLocks noGrp="1"/>
          </p:cNvSpPr>
          <p:nvPr>
            <p:ph type="title"/>
          </p:nvPr>
        </p:nvSpPr>
        <p:spPr>
          <a:xfrm>
            <a:off x="-623131" y="-607969"/>
            <a:ext cx="14249475" cy="2769620"/>
          </a:xfrm>
          <a:prstGeom prst="rect">
            <a:avLst/>
          </a:prstGeom>
        </p:spPr>
        <p:txBody>
          <a:bodyPr>
            <a:normAutofit/>
          </a:bodyPr>
          <a:lstStyle>
            <a:lvl1pPr defTabSz="449775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  <a:tab pos="10134600" algn="l"/>
                <a:tab pos="10858500" algn="l"/>
                <a:tab pos="11595100" algn="l"/>
              </a:tabLst>
              <a:defRPr sz="55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lvl1pPr>
          </a:lstStyle>
          <a:p>
            <a:r>
              <a:rPr sz="4800" dirty="0"/>
              <a:t>Accretion &amp; Ejection</a:t>
            </a:r>
            <a:r>
              <a:rPr lang="en-US" sz="4800" dirty="0"/>
              <a:t> Diagram</a:t>
            </a:r>
            <a:endParaRPr sz="4800" dirty="0"/>
          </a:p>
        </p:txBody>
      </p:sp>
      <p:pic>
        <p:nvPicPr>
          <p:cNvPr id="2" name="Screenshot 2025-11-21 alle 09.16.30.png" descr="Screenshot 2025-11-21 alle 09.16.30.png">
            <a:extLst>
              <a:ext uri="{FF2B5EF4-FFF2-40B4-BE49-F238E27FC236}">
                <a16:creationId xmlns:a16="http://schemas.microsoft.com/office/drawing/2014/main" id="{A78AC2D5-42AE-5E8F-AF06-FC8D24F82E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9916" y="4928106"/>
            <a:ext cx="6383297" cy="482390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4544945-1B09-1DE7-9A01-BB6C0E61D7C1}"/>
              </a:ext>
            </a:extLst>
          </p:cNvPr>
          <p:cNvSpPr txBox="1"/>
          <p:nvPr/>
        </p:nvSpPr>
        <p:spPr>
          <a:xfrm>
            <a:off x="7337087" y="9042926"/>
            <a:ext cx="5826547" cy="37959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36"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       37           38          39           40     `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C995852-EAA0-2F2C-5D7B-EEA5EB2E604E}"/>
              </a:ext>
            </a:extLst>
          </p:cNvPr>
          <p:cNvSpPr/>
          <p:nvPr/>
        </p:nvSpPr>
        <p:spPr>
          <a:xfrm>
            <a:off x="11101137" y="9303323"/>
            <a:ext cx="914400" cy="914400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FF7EB">
                <a:alpha val="50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pic>
        <p:nvPicPr>
          <p:cNvPr id="5" name="filmato-incollato.png" descr="filmato-incollato.png">
            <a:extLst>
              <a:ext uri="{FF2B5EF4-FFF2-40B4-BE49-F238E27FC236}">
                <a16:creationId xmlns:a16="http://schemas.microsoft.com/office/drawing/2014/main" id="{AF037D34-131F-2AC7-D3F5-3BCA6CA4BF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6178" y="2036195"/>
            <a:ext cx="2785231" cy="261659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A32E767-9A3D-E18E-7ED5-074384DA8D61}"/>
              </a:ext>
            </a:extLst>
          </p:cNvPr>
          <p:cNvSpPr txBox="1"/>
          <p:nvPr/>
        </p:nvSpPr>
        <p:spPr>
          <a:xfrm>
            <a:off x="-53819" y="8482526"/>
            <a:ext cx="6874588" cy="1210588"/>
          </a:xfrm>
          <a:prstGeom prst="rect">
            <a:avLst/>
          </a:prstGeom>
          <a:solidFill>
            <a:srgbClr val="FFFB00"/>
          </a:solidFill>
          <a:ln w="254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sz="2400" dirty="0">
                <a:solidFill>
                  <a:schemeClr val="tx2">
                    <a:lumMod val="10000"/>
                  </a:schemeClr>
                </a:solidFill>
              </a:rPr>
              <a:t>Low-power RL </a:t>
            </a:r>
            <a:r>
              <a:rPr lang="it-IT" sz="2400" dirty="0" err="1">
                <a:solidFill>
                  <a:schemeClr val="tx2">
                    <a:lumMod val="10000"/>
                  </a:schemeClr>
                </a:solidFill>
              </a:rPr>
              <a:t>LINERs</a:t>
            </a:r>
            <a:r>
              <a:rPr lang="it-IT" sz="2400" dirty="0">
                <a:solidFill>
                  <a:schemeClr val="tx2">
                    <a:lumMod val="10000"/>
                  </a:schemeClr>
                </a:solidFill>
              </a:rPr>
              <a:t>/FR0s are </a:t>
            </a:r>
            <a:r>
              <a:rPr lang="it-IT" sz="2400" dirty="0" err="1">
                <a:solidFill>
                  <a:schemeClr val="tx2">
                    <a:lumMod val="10000"/>
                  </a:schemeClr>
                </a:solidFill>
              </a:rPr>
              <a:t>powered</a:t>
            </a:r>
            <a:r>
              <a:rPr lang="it-IT" sz="2400" dirty="0">
                <a:solidFill>
                  <a:schemeClr val="tx2">
                    <a:lumMod val="10000"/>
                  </a:schemeClr>
                </a:solidFill>
              </a:rPr>
              <a:t> by </a:t>
            </a:r>
            <a:r>
              <a:rPr lang="it-IT" sz="2400" dirty="0" err="1">
                <a:solidFill>
                  <a:schemeClr val="tx2">
                    <a:lumMod val="10000"/>
                  </a:schemeClr>
                </a:solidFill>
              </a:rPr>
              <a:t>radiatively</a:t>
            </a:r>
            <a:r>
              <a:rPr lang="it-IT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tx2">
                    <a:lumMod val="10000"/>
                  </a:schemeClr>
                </a:solidFill>
              </a:rPr>
              <a:t>inefficient</a:t>
            </a:r>
            <a:r>
              <a:rPr lang="it-IT" sz="2400" dirty="0">
                <a:solidFill>
                  <a:schemeClr val="tx2">
                    <a:lumMod val="10000"/>
                  </a:schemeClr>
                </a:solidFill>
              </a:rPr>
              <a:t> discs (ADAF with low </a:t>
            </a:r>
            <a:r>
              <a:rPr lang="it-IT" sz="2400" dirty="0" err="1">
                <a:solidFill>
                  <a:schemeClr val="tx2">
                    <a:lumMod val="10000"/>
                  </a:schemeClr>
                </a:solidFill>
              </a:rPr>
              <a:t>ṁ</a:t>
            </a:r>
            <a:r>
              <a:rPr lang="it-IT" sz="2400" dirty="0">
                <a:solidFill>
                  <a:schemeClr val="tx2">
                    <a:lumMod val="10000"/>
                  </a:schemeClr>
                </a:solidFill>
              </a:rPr>
              <a:t>) </a:t>
            </a:r>
            <a:r>
              <a:rPr lang="it-IT" sz="2400" dirty="0" err="1">
                <a:solidFill>
                  <a:schemeClr val="tx2">
                    <a:lumMod val="10000"/>
                  </a:schemeClr>
                </a:solidFill>
              </a:rPr>
              <a:t>launching</a:t>
            </a:r>
            <a:r>
              <a:rPr lang="it-IT" sz="2400" dirty="0">
                <a:solidFill>
                  <a:schemeClr val="tx2">
                    <a:lumMod val="10000"/>
                  </a:schemeClr>
                </a:solidFill>
              </a:rPr>
              <a:t> (</a:t>
            </a:r>
            <a:r>
              <a:rPr lang="it-IT" sz="2400" dirty="0" err="1">
                <a:solidFill>
                  <a:schemeClr val="tx2">
                    <a:lumMod val="10000"/>
                  </a:schemeClr>
                </a:solidFill>
              </a:rPr>
              <a:t>mildly</a:t>
            </a:r>
            <a:r>
              <a:rPr lang="it-IT" sz="2400" dirty="0">
                <a:solidFill>
                  <a:schemeClr val="tx2">
                    <a:lumMod val="10000"/>
                  </a:schemeClr>
                </a:solidFill>
              </a:rPr>
              <a:t>) </a:t>
            </a:r>
            <a:r>
              <a:rPr lang="it-IT" sz="2400" dirty="0" err="1">
                <a:solidFill>
                  <a:schemeClr val="tx2">
                    <a:lumMod val="10000"/>
                  </a:schemeClr>
                </a:solidFill>
              </a:rPr>
              <a:t>relativistic</a:t>
            </a:r>
            <a:r>
              <a:rPr lang="it-IT" sz="2400" dirty="0">
                <a:solidFill>
                  <a:schemeClr val="tx2">
                    <a:lumMod val="10000"/>
                  </a:schemeClr>
                </a:solidFill>
              </a:rPr>
              <a:t> jets</a:t>
            </a: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728FBC"/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sp>
        <p:nvSpPr>
          <p:cNvPr id="9" name="Freccia destra 8">
            <a:extLst>
              <a:ext uri="{FF2B5EF4-FFF2-40B4-BE49-F238E27FC236}">
                <a16:creationId xmlns:a16="http://schemas.microsoft.com/office/drawing/2014/main" id="{3F3BD693-4890-9EF0-B787-6D0032E2A8E1}"/>
              </a:ext>
            </a:extLst>
          </p:cNvPr>
          <p:cNvSpPr/>
          <p:nvPr/>
        </p:nvSpPr>
        <p:spPr>
          <a:xfrm>
            <a:off x="8500489" y="2691749"/>
            <a:ext cx="978408" cy="484632"/>
          </a:xfrm>
          <a:prstGeom prst="rightArrow">
            <a:avLst/>
          </a:prstGeom>
          <a:solidFill>
            <a:srgbClr val="7AA9F0">
              <a:alpha val="50000"/>
            </a:srgbClr>
          </a:solidFill>
          <a:ln w="25400" cap="flat">
            <a:solidFill>
              <a:srgbClr val="728FBC">
                <a:alpha val="50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7BA6E8F-7BFF-0CA5-DE21-0CA13C82A58B}"/>
              </a:ext>
            </a:extLst>
          </p:cNvPr>
          <p:cNvSpPr txBox="1"/>
          <p:nvPr/>
        </p:nvSpPr>
        <p:spPr>
          <a:xfrm>
            <a:off x="9302979" y="1629474"/>
            <a:ext cx="373179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600" b="1" dirty="0" err="1">
                <a:solidFill>
                  <a:srgbClr val="FF0000"/>
                </a:solidFill>
              </a:rPr>
              <a:t>Scaled</a:t>
            </a:r>
            <a:r>
              <a:rPr lang="it-IT" sz="3600" b="1" dirty="0">
                <a:solidFill>
                  <a:srgbClr val="FF0000"/>
                </a:solidFill>
              </a:rPr>
              <a:t>-down FRI</a:t>
            </a:r>
            <a:endParaRPr kumimoji="0" lang="it-IT" sz="36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sp>
        <p:nvSpPr>
          <p:cNvPr id="12" name="FR0">
            <a:extLst>
              <a:ext uri="{FF2B5EF4-FFF2-40B4-BE49-F238E27FC236}">
                <a16:creationId xmlns:a16="http://schemas.microsoft.com/office/drawing/2014/main" id="{7BB310B6-6E24-45F5-A1FC-AF4E67923F2C}"/>
              </a:ext>
            </a:extLst>
          </p:cNvPr>
          <p:cNvSpPr txBox="1"/>
          <p:nvPr/>
        </p:nvSpPr>
        <p:spPr>
          <a:xfrm>
            <a:off x="2834110" y="4843364"/>
            <a:ext cx="722954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FR0</a:t>
            </a:r>
          </a:p>
        </p:txBody>
      </p:sp>
      <p:sp>
        <p:nvSpPr>
          <p:cNvPr id="13" name="FR0">
            <a:extLst>
              <a:ext uri="{FF2B5EF4-FFF2-40B4-BE49-F238E27FC236}">
                <a16:creationId xmlns:a16="http://schemas.microsoft.com/office/drawing/2014/main" id="{BC7F5468-AC53-2D41-345B-B60BB47CED01}"/>
              </a:ext>
            </a:extLst>
          </p:cNvPr>
          <p:cNvSpPr txBox="1"/>
          <p:nvPr/>
        </p:nvSpPr>
        <p:spPr>
          <a:xfrm>
            <a:off x="5168236" y="4175044"/>
            <a:ext cx="722954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FR</a:t>
            </a:r>
            <a:r>
              <a:rPr lang="en-US" dirty="0">
                <a:solidFill>
                  <a:srgbClr val="002060"/>
                </a:solidFill>
              </a:rPr>
              <a:t>I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4" name="FR0">
            <a:extLst>
              <a:ext uri="{FF2B5EF4-FFF2-40B4-BE49-F238E27FC236}">
                <a16:creationId xmlns:a16="http://schemas.microsoft.com/office/drawing/2014/main" id="{8B1CE4B5-E768-827F-B4EF-C2D6B763400A}"/>
              </a:ext>
            </a:extLst>
          </p:cNvPr>
          <p:cNvSpPr txBox="1"/>
          <p:nvPr/>
        </p:nvSpPr>
        <p:spPr>
          <a:xfrm>
            <a:off x="192476" y="6404909"/>
            <a:ext cx="2560363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rgbClr val="DC30A0"/>
                </a:solidFill>
              </a:rPr>
              <a:t>RL LINERs</a:t>
            </a:r>
            <a:endParaRPr dirty="0">
              <a:solidFill>
                <a:srgbClr val="DC30A0"/>
              </a:solidFill>
            </a:endParaRPr>
          </a:p>
        </p:txBody>
      </p:sp>
      <p:sp>
        <p:nvSpPr>
          <p:cNvPr id="15" name="FR0">
            <a:extLst>
              <a:ext uri="{FF2B5EF4-FFF2-40B4-BE49-F238E27FC236}">
                <a16:creationId xmlns:a16="http://schemas.microsoft.com/office/drawing/2014/main" id="{15022020-EE3B-0338-0EBE-F8212B327C71}"/>
              </a:ext>
            </a:extLst>
          </p:cNvPr>
          <p:cNvSpPr txBox="1"/>
          <p:nvPr/>
        </p:nvSpPr>
        <p:spPr>
          <a:xfrm>
            <a:off x="11137317" y="5754237"/>
            <a:ext cx="722954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FR</a:t>
            </a:r>
            <a:r>
              <a:rPr lang="en-US" dirty="0">
                <a:solidFill>
                  <a:srgbClr val="002060"/>
                </a:solidFill>
              </a:rPr>
              <a:t>I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6" name="FR0">
            <a:extLst>
              <a:ext uri="{FF2B5EF4-FFF2-40B4-BE49-F238E27FC236}">
                <a16:creationId xmlns:a16="http://schemas.microsoft.com/office/drawing/2014/main" id="{028D5783-0312-CF00-128F-5DC127949340}"/>
              </a:ext>
            </a:extLst>
          </p:cNvPr>
          <p:cNvSpPr txBox="1"/>
          <p:nvPr/>
        </p:nvSpPr>
        <p:spPr>
          <a:xfrm>
            <a:off x="9011278" y="6287716"/>
            <a:ext cx="722954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FR0</a:t>
            </a:r>
          </a:p>
        </p:txBody>
      </p:sp>
      <p:sp>
        <p:nvSpPr>
          <p:cNvPr id="18" name="FR0">
            <a:extLst>
              <a:ext uri="{FF2B5EF4-FFF2-40B4-BE49-F238E27FC236}">
                <a16:creationId xmlns:a16="http://schemas.microsoft.com/office/drawing/2014/main" id="{907B08EA-E117-E9B7-DD74-79FF9EDB4DAD}"/>
              </a:ext>
            </a:extLst>
          </p:cNvPr>
          <p:cNvSpPr txBox="1"/>
          <p:nvPr/>
        </p:nvSpPr>
        <p:spPr>
          <a:xfrm>
            <a:off x="7617489" y="8121998"/>
            <a:ext cx="2560363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rgbClr val="DC30A0"/>
                </a:solidFill>
              </a:rPr>
              <a:t>RL LINERs</a:t>
            </a:r>
            <a:endParaRPr dirty="0">
              <a:solidFill>
                <a:srgbClr val="DC30A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446B067-64F1-BE54-7153-FC6A966BC580}"/>
              </a:ext>
            </a:extLst>
          </p:cNvPr>
          <p:cNvSpPr txBox="1"/>
          <p:nvPr/>
        </p:nvSpPr>
        <p:spPr>
          <a:xfrm>
            <a:off x="3383475" y="3471763"/>
            <a:ext cx="118462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Palatino"/>
              </a:rPr>
              <a:t>VLA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526286F-9C3B-7519-FCD0-C4EB89F1C239}"/>
              </a:ext>
            </a:extLst>
          </p:cNvPr>
          <p:cNvSpPr txBox="1"/>
          <p:nvPr/>
        </p:nvSpPr>
        <p:spPr>
          <a:xfrm>
            <a:off x="9122676" y="4731215"/>
            <a:ext cx="127118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Palatino"/>
              </a:rPr>
              <a:t>VLBI</a:t>
            </a:r>
          </a:p>
        </p:txBody>
      </p:sp>
      <p:sp>
        <p:nvSpPr>
          <p:cNvPr id="21" name="Best &amp; Heckman (2012)">
            <a:extLst>
              <a:ext uri="{FF2B5EF4-FFF2-40B4-BE49-F238E27FC236}">
                <a16:creationId xmlns:a16="http://schemas.microsoft.com/office/drawing/2014/main" id="{F4B558F4-AA4D-A383-495E-A9641C19BD7C}"/>
              </a:ext>
            </a:extLst>
          </p:cNvPr>
          <p:cNvSpPr txBox="1"/>
          <p:nvPr/>
        </p:nvSpPr>
        <p:spPr>
          <a:xfrm>
            <a:off x="2951929" y="6868135"/>
            <a:ext cx="346889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solidFill>
                  <a:srgbClr val="009051"/>
                </a:solidFill>
              </a:defRPr>
            </a:lvl1pPr>
          </a:lstStyle>
          <a:p>
            <a:r>
              <a:rPr lang="en-US" sz="2400" dirty="0"/>
              <a:t>Penna, RB at al. in prep.</a:t>
            </a:r>
            <a:endParaRPr sz="2400" dirty="0"/>
          </a:p>
        </p:txBody>
      </p:sp>
      <p:sp>
        <p:nvSpPr>
          <p:cNvPr id="22" name="Best &amp; Heckman (2012)">
            <a:extLst>
              <a:ext uri="{FF2B5EF4-FFF2-40B4-BE49-F238E27FC236}">
                <a16:creationId xmlns:a16="http://schemas.microsoft.com/office/drawing/2014/main" id="{FC21C37F-7757-D9D5-B53D-2D9A097F9394}"/>
              </a:ext>
            </a:extLst>
          </p:cNvPr>
          <p:cNvSpPr txBox="1"/>
          <p:nvPr/>
        </p:nvSpPr>
        <p:spPr>
          <a:xfrm>
            <a:off x="8890028" y="4357610"/>
            <a:ext cx="427360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solidFill>
                  <a:srgbClr val="009051"/>
                </a:solidFill>
              </a:defRPr>
            </a:lvl1pPr>
          </a:lstStyle>
          <a:p>
            <a:r>
              <a:rPr lang="en-US" sz="2000" dirty="0" err="1"/>
              <a:t>Falcke</a:t>
            </a:r>
            <a:r>
              <a:rPr lang="en-US" sz="2000" dirty="0"/>
              <a:t> et al (2004), Wang et al (2024)</a:t>
            </a:r>
            <a:endParaRPr sz="2000" dirty="0"/>
          </a:p>
        </p:txBody>
      </p:sp>
      <p:sp>
        <p:nvSpPr>
          <p:cNvPr id="23" name="Best &amp; Heckman (2012)">
            <a:extLst>
              <a:ext uri="{FF2B5EF4-FFF2-40B4-BE49-F238E27FC236}">
                <a16:creationId xmlns:a16="http://schemas.microsoft.com/office/drawing/2014/main" id="{97A24F0C-F62C-7E68-92ED-B8213BBD3D2D}"/>
              </a:ext>
            </a:extLst>
          </p:cNvPr>
          <p:cNvSpPr txBox="1"/>
          <p:nvPr/>
        </p:nvSpPr>
        <p:spPr>
          <a:xfrm>
            <a:off x="10800983" y="7763783"/>
            <a:ext cx="175208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solidFill>
                  <a:srgbClr val="009051"/>
                </a:solidFill>
              </a:defRPr>
            </a:lvl1pPr>
          </a:lstStyle>
          <a:p>
            <a:r>
              <a:rPr lang="en-US" sz="2400" dirty="0" err="1"/>
              <a:t>Baldi</a:t>
            </a:r>
            <a:r>
              <a:rPr lang="en-US" sz="2400" dirty="0"/>
              <a:t> (2023)</a:t>
            </a:r>
            <a:endParaRPr sz="24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5998E77-9196-A61B-598E-414763167DE3}"/>
              </a:ext>
            </a:extLst>
          </p:cNvPr>
          <p:cNvSpPr txBox="1"/>
          <p:nvPr/>
        </p:nvSpPr>
        <p:spPr>
          <a:xfrm>
            <a:off x="4227867" y="4292107"/>
            <a:ext cx="5242506" cy="1764586"/>
          </a:xfrm>
          <a:prstGeom prst="rect">
            <a:avLst/>
          </a:prstGeom>
          <a:solidFill>
            <a:srgbClr val="FFFF00"/>
          </a:solidFill>
          <a:ln w="34925" cap="flat">
            <a:solidFill>
              <a:schemeClr val="tx2">
                <a:lumMod val="1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600" b="1" i="1" dirty="0" err="1">
                <a:solidFill>
                  <a:schemeClr val="tx2">
                    <a:lumMod val="10000"/>
                  </a:schemeClr>
                </a:solidFill>
              </a:rPr>
              <a:t>Why</a:t>
            </a:r>
            <a:r>
              <a:rPr lang="it-IT" sz="3600" b="1" i="1" dirty="0">
                <a:solidFill>
                  <a:schemeClr val="tx2">
                    <a:lumMod val="10000"/>
                  </a:schemeClr>
                </a:solidFill>
              </a:rPr>
              <a:t> FR0 and low-power RL AGN do </a:t>
            </a:r>
            <a:r>
              <a:rPr lang="it-IT" sz="3600" b="1" i="1" dirty="0" err="1">
                <a:solidFill>
                  <a:schemeClr val="tx2">
                    <a:lumMod val="10000"/>
                  </a:schemeClr>
                </a:solidFill>
              </a:rPr>
              <a:t>not</a:t>
            </a:r>
            <a:r>
              <a:rPr lang="it-IT" sz="3600" b="1" i="1" dirty="0">
                <a:solidFill>
                  <a:schemeClr val="tx2">
                    <a:lumMod val="10000"/>
                  </a:schemeClr>
                </a:solidFill>
              </a:rPr>
              <a:t> produce </a:t>
            </a:r>
            <a:r>
              <a:rPr lang="it-IT" sz="3600" b="1" i="1" dirty="0" err="1">
                <a:solidFill>
                  <a:schemeClr val="tx2">
                    <a:lumMod val="10000"/>
                  </a:schemeClr>
                </a:solidFill>
              </a:rPr>
              <a:t>extended</a:t>
            </a:r>
            <a:r>
              <a:rPr lang="it-IT" sz="3600" b="1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tx2">
                    <a:lumMod val="10000"/>
                  </a:schemeClr>
                </a:solidFill>
              </a:rPr>
              <a:t>kp</a:t>
            </a:r>
            <a:r>
              <a:rPr lang="it-IT" sz="3600" b="1" i="1" dirty="0">
                <a:solidFill>
                  <a:schemeClr val="tx2">
                    <a:lumMod val="10000"/>
                  </a:schemeClr>
                </a:solidFill>
              </a:rPr>
              <a:t>-scale jets?</a:t>
            </a:r>
            <a:endParaRPr kumimoji="0" lang="it-IT" sz="3600" b="1" i="1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8" grpId="0" animBg="1" advAuto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Immagine 1065">
            <a:extLst>
              <a:ext uri="{FF2B5EF4-FFF2-40B4-BE49-F238E27FC236}">
                <a16:creationId xmlns:a16="http://schemas.microsoft.com/office/drawing/2014/main" id="{61584A67-7419-FC25-ECC5-D7D60DE4D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809" y="4051998"/>
            <a:ext cx="6072929" cy="4246275"/>
          </a:xfrm>
          <a:prstGeom prst="rect">
            <a:avLst/>
          </a:prstGeom>
        </p:spPr>
      </p:pic>
      <p:sp>
        <p:nvSpPr>
          <p:cNvPr id="258" name="Radio-mode feedback"/>
          <p:cNvSpPr txBox="1">
            <a:spLocks noGrp="1"/>
          </p:cNvSpPr>
          <p:nvPr>
            <p:ph type="title"/>
          </p:nvPr>
        </p:nvSpPr>
        <p:spPr>
          <a:xfrm>
            <a:off x="-702291" y="-278445"/>
            <a:ext cx="14249475" cy="2178191"/>
          </a:xfrm>
          <a:prstGeom prst="rect">
            <a:avLst/>
          </a:prstGeom>
        </p:spPr>
        <p:txBody>
          <a:bodyPr>
            <a:normAutofit/>
          </a:bodyPr>
          <a:lstStyle>
            <a:lvl1pPr defTabSz="449775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  <a:tab pos="10134600" algn="l"/>
                <a:tab pos="10858500" algn="l"/>
                <a:tab pos="11595100" algn="l"/>
              </a:tabLst>
              <a:defRPr sz="55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lvl1pPr>
          </a:lstStyle>
          <a:p>
            <a:r>
              <a:rPr dirty="0"/>
              <a:t>Radio-mode feedback</a:t>
            </a:r>
          </a:p>
        </p:txBody>
      </p:sp>
      <p:sp>
        <p:nvSpPr>
          <p:cNvPr id="259" name="Study of the radio-mode feedback with optical NTT spectra for a sample of 20 FR0s to estimate the possible broadening of the emission lines for jet turbolenze injected in the ISM."/>
          <p:cNvSpPr txBox="1"/>
          <p:nvPr/>
        </p:nvSpPr>
        <p:spPr>
          <a:xfrm>
            <a:off x="112273" y="1785006"/>
            <a:ext cx="12620349" cy="1349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700">
                <a:solidFill>
                  <a:srgbClr val="000000"/>
                </a:solidFill>
              </a:defRPr>
            </a:lvl1pPr>
          </a:lstStyle>
          <a:p>
            <a:pPr algn="just"/>
            <a:r>
              <a:rPr dirty="0"/>
              <a:t>Study of the radio-mode feedback with optical NTT spectra for a sample of 20 FR0s to </a:t>
            </a:r>
            <a:r>
              <a:rPr lang="en-US" dirty="0"/>
              <a:t>catch evidence of spatial variation </a:t>
            </a:r>
            <a:r>
              <a:rPr dirty="0"/>
              <a:t>of the emission lines </a:t>
            </a:r>
            <a:r>
              <a:rPr lang="en-US" dirty="0"/>
              <a:t>(&lt;1 kpc) because of</a:t>
            </a:r>
            <a:r>
              <a:rPr dirty="0"/>
              <a:t> jet </a:t>
            </a:r>
            <a:r>
              <a:rPr lang="en-US" dirty="0"/>
              <a:t>shocks and </a:t>
            </a:r>
            <a:r>
              <a:rPr dirty="0"/>
              <a:t>turbulence injected in the ISM.</a:t>
            </a:r>
          </a:p>
        </p:txBody>
      </p:sp>
      <p:sp>
        <p:nvSpPr>
          <p:cNvPr id="273" name="Ovale"/>
          <p:cNvSpPr/>
          <p:nvPr/>
        </p:nvSpPr>
        <p:spPr>
          <a:xfrm>
            <a:off x="5653444" y="5991973"/>
            <a:ext cx="298689" cy="286302"/>
          </a:xfrm>
          <a:prstGeom prst="ellipse">
            <a:avLst/>
          </a:prstGeom>
          <a:ln w="25400">
            <a:solidFill>
              <a:schemeClr val="accent2">
                <a:hueOff val="-554920"/>
                <a:satOff val="-21482"/>
                <a:lumOff val="-622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F5F4CB6-B0A4-491A-AB1F-0B5AB26BB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3051" y="3341843"/>
            <a:ext cx="4508654" cy="5726148"/>
          </a:xfrm>
          <a:prstGeom prst="rect">
            <a:avLst/>
          </a:prstGeom>
        </p:spPr>
      </p:pic>
      <p:pic>
        <p:nvPicPr>
          <p:cNvPr id="260" name="Screenshot 2025-11-21 alle 11.37.45.png" descr="Screenshot 2025-11-21 alle 11.37.4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362" y="10449250"/>
            <a:ext cx="3430893" cy="3064233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Linea"/>
          <p:cNvSpPr/>
          <p:nvPr/>
        </p:nvSpPr>
        <p:spPr>
          <a:xfrm flipV="1">
            <a:off x="6308427" y="5106151"/>
            <a:ext cx="1" cy="533497"/>
          </a:xfrm>
          <a:prstGeom prst="line">
            <a:avLst/>
          </a:prstGeom>
          <a:ln w="38100">
            <a:solidFill>
              <a:schemeClr val="accent2">
                <a:hueOff val="-554920"/>
                <a:satOff val="-21482"/>
                <a:lumOff val="-6228"/>
              </a:schemeClr>
            </a:solidFill>
            <a:miter lim="400000"/>
          </a:ln>
        </p:spPr>
        <p:txBody>
          <a:bodyPr lIns="0" tIns="0" rIns="0" bIns="0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Linea"/>
          <p:cNvSpPr/>
          <p:nvPr/>
        </p:nvSpPr>
        <p:spPr>
          <a:xfrm flipV="1">
            <a:off x="5676786" y="5106151"/>
            <a:ext cx="1" cy="533497"/>
          </a:xfrm>
          <a:prstGeom prst="line">
            <a:avLst/>
          </a:prstGeom>
          <a:ln w="38100">
            <a:solidFill>
              <a:schemeClr val="accent2">
                <a:hueOff val="-554920"/>
                <a:satOff val="-21482"/>
                <a:lumOff val="-6228"/>
              </a:schemeClr>
            </a:solidFill>
            <a:miter lim="400000"/>
          </a:ln>
        </p:spPr>
        <p:txBody>
          <a:bodyPr lIns="0" tIns="0" rIns="0" bIns="0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" name="Linea"/>
          <p:cNvSpPr/>
          <p:nvPr/>
        </p:nvSpPr>
        <p:spPr>
          <a:xfrm flipV="1">
            <a:off x="5270386" y="5106151"/>
            <a:ext cx="1" cy="533497"/>
          </a:xfrm>
          <a:prstGeom prst="line">
            <a:avLst/>
          </a:prstGeom>
          <a:ln w="38100">
            <a:solidFill>
              <a:schemeClr val="accent2">
                <a:hueOff val="-554920"/>
                <a:satOff val="-21482"/>
                <a:lumOff val="-6228"/>
              </a:schemeClr>
            </a:solidFill>
            <a:miter lim="400000"/>
          </a:ln>
        </p:spPr>
        <p:txBody>
          <a:bodyPr lIns="0" tIns="0" rIns="0" bIns="0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1" name="Screenshot 2025-11-21 alle 11.41.28.png" descr="Screenshot 2025-11-21 alle 11.41.2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743" y="4847986"/>
            <a:ext cx="3238501" cy="265430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Ovale"/>
          <p:cNvSpPr/>
          <p:nvPr/>
        </p:nvSpPr>
        <p:spPr>
          <a:xfrm>
            <a:off x="4949527" y="6049740"/>
            <a:ext cx="298689" cy="286302"/>
          </a:xfrm>
          <a:prstGeom prst="ellipse">
            <a:avLst/>
          </a:prstGeom>
          <a:ln w="25400">
            <a:solidFill>
              <a:schemeClr val="accent2">
                <a:hueOff val="-554920"/>
                <a:satOff val="-21482"/>
                <a:lumOff val="-622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69" name="Ovale"/>
          <p:cNvSpPr/>
          <p:nvPr/>
        </p:nvSpPr>
        <p:spPr>
          <a:xfrm>
            <a:off x="4441592" y="6056090"/>
            <a:ext cx="298689" cy="286302"/>
          </a:xfrm>
          <a:prstGeom prst="ellipse">
            <a:avLst/>
          </a:prstGeom>
          <a:ln w="25400">
            <a:solidFill>
              <a:schemeClr val="accent2">
                <a:hueOff val="-554920"/>
                <a:satOff val="-21482"/>
                <a:lumOff val="-622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0" name="Ovale"/>
          <p:cNvSpPr/>
          <p:nvPr/>
        </p:nvSpPr>
        <p:spPr>
          <a:xfrm>
            <a:off x="5687687" y="6043390"/>
            <a:ext cx="298689" cy="286302"/>
          </a:xfrm>
          <a:prstGeom prst="ellipse">
            <a:avLst/>
          </a:prstGeom>
          <a:ln w="25400">
            <a:solidFill>
              <a:schemeClr val="accent2">
                <a:hueOff val="-554920"/>
                <a:satOff val="-21482"/>
                <a:lumOff val="-622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67" name="Linea"/>
          <p:cNvSpPr/>
          <p:nvPr/>
        </p:nvSpPr>
        <p:spPr>
          <a:xfrm>
            <a:off x="3900113" y="6186482"/>
            <a:ext cx="2842120" cy="0"/>
          </a:xfrm>
          <a:prstGeom prst="line">
            <a:avLst/>
          </a:prstGeom>
          <a:ln w="38100">
            <a:solidFill>
              <a:schemeClr val="accent2">
                <a:hueOff val="-902888"/>
                <a:satOff val="-15377"/>
                <a:lumOff val="-12864"/>
              </a:schemeClr>
            </a:solidFill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5" name="H⍺"/>
          <p:cNvSpPr txBox="1"/>
          <p:nvPr/>
        </p:nvSpPr>
        <p:spPr>
          <a:xfrm>
            <a:off x="4807246" y="5433172"/>
            <a:ext cx="63564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chemeClr val="accent1">
                    <a:satOff val="-3355"/>
                    <a:lumOff val="2661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H⍺</a:t>
            </a:r>
          </a:p>
        </p:txBody>
      </p:sp>
      <p:sp>
        <p:nvSpPr>
          <p:cNvPr id="276" name="[NII]"/>
          <p:cNvSpPr txBox="1"/>
          <p:nvPr/>
        </p:nvSpPr>
        <p:spPr>
          <a:xfrm>
            <a:off x="4083870" y="6507804"/>
            <a:ext cx="836148" cy="545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chemeClr val="accent1">
                    <a:satOff val="-3355"/>
                    <a:lumOff val="2661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[NII]</a:t>
            </a:r>
          </a:p>
        </p:txBody>
      </p:sp>
      <p:sp>
        <p:nvSpPr>
          <p:cNvPr id="277" name="[NII]"/>
          <p:cNvSpPr txBox="1"/>
          <p:nvPr/>
        </p:nvSpPr>
        <p:spPr>
          <a:xfrm>
            <a:off x="5415264" y="6492647"/>
            <a:ext cx="836148" cy="545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chemeClr val="accent1">
                    <a:satOff val="-3355"/>
                    <a:lumOff val="2661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[NII]</a:t>
            </a:r>
          </a:p>
        </p:txBody>
      </p:sp>
      <p:cxnSp>
        <p:nvCxnSpPr>
          <p:cNvPr id="14" name="Connettore 4 13">
            <a:extLst>
              <a:ext uri="{FF2B5EF4-FFF2-40B4-BE49-F238E27FC236}">
                <a16:creationId xmlns:a16="http://schemas.microsoft.com/office/drawing/2014/main" id="{226B8DF6-48FE-9773-5CBF-EE9BB9E9559F}"/>
              </a:ext>
            </a:extLst>
          </p:cNvPr>
          <p:cNvCxnSpPr>
            <a:cxnSpLocks/>
          </p:cNvCxnSpPr>
          <p:nvPr/>
        </p:nvCxnSpPr>
        <p:spPr>
          <a:xfrm>
            <a:off x="6777788" y="6371509"/>
            <a:ext cx="863419" cy="724860"/>
          </a:xfrm>
          <a:prstGeom prst="bentConnector3">
            <a:avLst/>
          </a:prstGeom>
          <a:noFill/>
          <a:ln w="57150" cap="flat">
            <a:solidFill>
              <a:schemeClr val="tx2">
                <a:lumMod val="10000"/>
                <a:alpha val="5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Connettore 4 19">
            <a:extLst>
              <a:ext uri="{FF2B5EF4-FFF2-40B4-BE49-F238E27FC236}">
                <a16:creationId xmlns:a16="http://schemas.microsoft.com/office/drawing/2014/main" id="{63803C87-2102-DC19-4CC1-24350C1B0D52}"/>
              </a:ext>
            </a:extLst>
          </p:cNvPr>
          <p:cNvCxnSpPr>
            <a:cxnSpLocks/>
          </p:cNvCxnSpPr>
          <p:nvPr/>
        </p:nvCxnSpPr>
        <p:spPr>
          <a:xfrm flipV="1">
            <a:off x="6821026" y="5173386"/>
            <a:ext cx="820181" cy="739258"/>
          </a:xfrm>
          <a:prstGeom prst="bentConnector3">
            <a:avLst/>
          </a:prstGeom>
          <a:noFill/>
          <a:ln w="57150" cap="flat">
            <a:solidFill>
              <a:schemeClr val="tx2">
                <a:lumMod val="10000"/>
                <a:alpha val="5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5547E314-B11C-7219-2568-701EEDBC6185}"/>
              </a:ext>
            </a:extLst>
          </p:cNvPr>
          <p:cNvCxnSpPr>
            <a:cxnSpLocks/>
          </p:cNvCxnSpPr>
          <p:nvPr/>
        </p:nvCxnSpPr>
        <p:spPr>
          <a:xfrm flipV="1">
            <a:off x="10397124" y="4847986"/>
            <a:ext cx="0" cy="950590"/>
          </a:xfrm>
          <a:prstGeom prst="straightConnector1">
            <a:avLst/>
          </a:prstGeom>
          <a:noFill/>
          <a:ln w="38100" cap="flat">
            <a:solidFill>
              <a:schemeClr val="tx2">
                <a:lumMod val="1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B3AC3455-9DFE-7D15-F66E-175193750E8A}"/>
              </a:ext>
            </a:extLst>
          </p:cNvPr>
          <p:cNvSpPr txBox="1"/>
          <p:nvPr/>
        </p:nvSpPr>
        <p:spPr>
          <a:xfrm>
            <a:off x="2147067" y="9119408"/>
            <a:ext cx="9469041" cy="584775"/>
          </a:xfrm>
          <a:prstGeom prst="rect">
            <a:avLst/>
          </a:prstGeom>
          <a:solidFill>
            <a:srgbClr val="FFC000"/>
          </a:solidFill>
          <a:ln w="127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3200" dirty="0">
                <a:solidFill>
                  <a:schemeClr val="tx2">
                    <a:lumMod val="10000"/>
                  </a:schemeClr>
                </a:solidFill>
              </a:rPr>
              <a:t>First </a:t>
            </a:r>
            <a:r>
              <a:rPr lang="it-IT" sz="3200" dirty="0" err="1">
                <a:solidFill>
                  <a:schemeClr val="tx2">
                    <a:lumMod val="10000"/>
                  </a:schemeClr>
                </a:solidFill>
              </a:rPr>
              <a:t>evidence</a:t>
            </a:r>
            <a:r>
              <a:rPr lang="it-IT" sz="3200" dirty="0">
                <a:solidFill>
                  <a:schemeClr val="tx2">
                    <a:lumMod val="10000"/>
                  </a:schemeClr>
                </a:solidFill>
              </a:rPr>
              <a:t> of </a:t>
            </a:r>
            <a:r>
              <a:rPr lang="it-IT" sz="3200" dirty="0" err="1">
                <a:solidFill>
                  <a:schemeClr val="tx2">
                    <a:lumMod val="10000"/>
                  </a:schemeClr>
                </a:solidFill>
              </a:rPr>
              <a:t>ongoing</a:t>
            </a:r>
            <a:r>
              <a:rPr lang="it-IT" sz="3200" dirty="0">
                <a:solidFill>
                  <a:schemeClr val="tx2">
                    <a:lumMod val="10000"/>
                  </a:schemeClr>
                </a:solidFill>
              </a:rPr>
              <a:t> radio feedback in FR0s!</a:t>
            </a:r>
          </a:p>
        </p:txBody>
      </p:sp>
      <p:sp>
        <p:nvSpPr>
          <p:cNvPr id="57" name="Best &amp; Heckman (2012)">
            <a:extLst>
              <a:ext uri="{FF2B5EF4-FFF2-40B4-BE49-F238E27FC236}">
                <a16:creationId xmlns:a16="http://schemas.microsoft.com/office/drawing/2014/main" id="{1A491782-8617-0E06-889B-9B6E12563E8C}"/>
              </a:ext>
            </a:extLst>
          </p:cNvPr>
          <p:cNvSpPr txBox="1"/>
          <p:nvPr/>
        </p:nvSpPr>
        <p:spPr>
          <a:xfrm>
            <a:off x="117666" y="1261665"/>
            <a:ext cx="405880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solidFill>
                  <a:srgbClr val="009051"/>
                </a:solidFill>
              </a:defRPr>
            </a:lvl1pPr>
          </a:lstStyle>
          <a:p>
            <a:r>
              <a:rPr lang="en-US" sz="2400" dirty="0" err="1"/>
              <a:t>Gandossi</a:t>
            </a:r>
            <a:r>
              <a:rPr lang="en-US" sz="2400" dirty="0"/>
              <a:t>, RB et al (in prep.)</a:t>
            </a:r>
            <a:endParaRPr sz="2400" dirty="0"/>
          </a:p>
        </p:txBody>
      </p:sp>
      <p:pic>
        <p:nvPicPr>
          <p:cNvPr id="63" name="Immagine 62">
            <a:extLst>
              <a:ext uri="{FF2B5EF4-FFF2-40B4-BE49-F238E27FC236}">
                <a16:creationId xmlns:a16="http://schemas.microsoft.com/office/drawing/2014/main" id="{B008FD94-B883-0266-B6FF-74D881764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433" y="534221"/>
            <a:ext cx="3467100" cy="1117600"/>
          </a:xfrm>
          <a:prstGeom prst="rect">
            <a:avLst/>
          </a:prstGeom>
        </p:spPr>
      </p:pic>
      <p:sp>
        <p:nvSpPr>
          <p:cNvPr id="1027" name="CasellaDiTesto 1026">
            <a:extLst>
              <a:ext uri="{FF2B5EF4-FFF2-40B4-BE49-F238E27FC236}">
                <a16:creationId xmlns:a16="http://schemas.microsoft.com/office/drawing/2014/main" id="{3B2EB20E-7A25-AB5B-2D87-F80C9744519C}"/>
              </a:ext>
            </a:extLst>
          </p:cNvPr>
          <p:cNvSpPr txBox="1"/>
          <p:nvPr/>
        </p:nvSpPr>
        <p:spPr>
          <a:xfrm>
            <a:off x="9436543" y="3415371"/>
            <a:ext cx="173605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>
                <a:solidFill>
                  <a:srgbClr val="FF0000"/>
                </a:solidFill>
              </a:rPr>
              <a:t>red-</a:t>
            </a:r>
            <a:r>
              <a:rPr lang="it-IT" sz="2400" dirty="0" err="1">
                <a:solidFill>
                  <a:srgbClr val="FF0000"/>
                </a:solidFill>
              </a:rPr>
              <a:t>shifted</a:t>
            </a:r>
            <a:r>
              <a:rPr lang="it-IT" sz="2400" dirty="0">
                <a:solidFill>
                  <a:srgbClr val="FF0000"/>
                </a:solidFill>
              </a:rPr>
              <a:t>?</a:t>
            </a: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sp>
        <p:nvSpPr>
          <p:cNvPr id="1029" name="CasellaDiTesto 1028">
            <a:extLst>
              <a:ext uri="{FF2B5EF4-FFF2-40B4-BE49-F238E27FC236}">
                <a16:creationId xmlns:a16="http://schemas.microsoft.com/office/drawing/2014/main" id="{9DCB602B-82CC-37BE-B2BB-23BFE9380CFA}"/>
              </a:ext>
            </a:extLst>
          </p:cNvPr>
          <p:cNvSpPr txBox="1"/>
          <p:nvPr/>
        </p:nvSpPr>
        <p:spPr>
          <a:xfrm>
            <a:off x="5821" y="8583056"/>
            <a:ext cx="222336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 err="1">
                <a:solidFill>
                  <a:srgbClr val="FFFFFF"/>
                </a:solidFill>
              </a:rPr>
              <a:t>approaching</a:t>
            </a:r>
            <a:r>
              <a:rPr lang="it-IT" sz="2400" dirty="0">
                <a:solidFill>
                  <a:srgbClr val="FFFFFF"/>
                </a:solidFill>
              </a:rPr>
              <a:t> jet</a:t>
            </a: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sp>
        <p:nvSpPr>
          <p:cNvPr id="1030" name="CasellaDiTesto 1029">
            <a:extLst>
              <a:ext uri="{FF2B5EF4-FFF2-40B4-BE49-F238E27FC236}">
                <a16:creationId xmlns:a16="http://schemas.microsoft.com/office/drawing/2014/main" id="{843BAA81-A1B3-AD6B-E038-60672C28EC88}"/>
              </a:ext>
            </a:extLst>
          </p:cNvPr>
          <p:cNvSpPr txBox="1"/>
          <p:nvPr/>
        </p:nvSpPr>
        <p:spPr>
          <a:xfrm>
            <a:off x="383181" y="3505034"/>
            <a:ext cx="168155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 err="1">
                <a:solidFill>
                  <a:srgbClr val="FFFFFF"/>
                </a:solidFill>
              </a:rPr>
              <a:t>receding</a:t>
            </a:r>
            <a:r>
              <a:rPr lang="it-IT" sz="2400" dirty="0">
                <a:solidFill>
                  <a:srgbClr val="FFFFFF"/>
                </a:solidFill>
              </a:rPr>
              <a:t> jet</a:t>
            </a: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sp>
        <p:nvSpPr>
          <p:cNvPr id="278" name="6548 - 6563 - 6583"/>
          <p:cNvSpPr txBox="1"/>
          <p:nvPr/>
        </p:nvSpPr>
        <p:spPr>
          <a:xfrm>
            <a:off x="3777762" y="7043291"/>
            <a:ext cx="280846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chemeClr val="accent1">
                    <a:satOff val="-3355"/>
                    <a:lumOff val="2661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654</a:t>
            </a:r>
            <a:r>
              <a:rPr lang="en-US" dirty="0"/>
              <a:t>9</a:t>
            </a:r>
            <a:r>
              <a:rPr dirty="0"/>
              <a:t> - 6563 </a:t>
            </a:r>
            <a:r>
              <a:rPr lang="it-IT" dirty="0"/>
              <a:t>–</a:t>
            </a:r>
            <a:r>
              <a:rPr dirty="0"/>
              <a:t> 65</a:t>
            </a:r>
            <a:r>
              <a:rPr lang="en-US" dirty="0"/>
              <a:t>85 </a:t>
            </a:r>
            <a:r>
              <a:rPr lang="en-US" dirty="0" err="1"/>
              <a:t>Å</a:t>
            </a:r>
            <a:endParaRPr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FD30FC1-35F5-443D-2630-A3C437E95F94}"/>
              </a:ext>
            </a:extLst>
          </p:cNvPr>
          <p:cNvSpPr txBox="1"/>
          <p:nvPr/>
        </p:nvSpPr>
        <p:spPr>
          <a:xfrm>
            <a:off x="9164031" y="8472878"/>
            <a:ext cx="187230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>
                <a:solidFill>
                  <a:srgbClr val="FF0000"/>
                </a:solidFill>
              </a:rPr>
              <a:t>b</a:t>
            </a: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lue-</a:t>
            </a:r>
            <a:r>
              <a:rPr kumimoji="0" lang="it-IT" sz="24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shifted</a:t>
            </a:r>
            <a:r>
              <a:rPr lang="it-IT" sz="2400" dirty="0">
                <a:solidFill>
                  <a:srgbClr val="FF0000"/>
                </a:solidFill>
              </a:rPr>
              <a:t>?</a:t>
            </a: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CBD7FFD8-FB11-0779-D3A7-ED4B2E3AC2E6}"/>
              </a:ext>
            </a:extLst>
          </p:cNvPr>
          <p:cNvCxnSpPr>
            <a:cxnSpLocks/>
          </p:cNvCxnSpPr>
          <p:nvPr/>
        </p:nvCxnSpPr>
        <p:spPr>
          <a:xfrm flipV="1">
            <a:off x="6801243" y="3976958"/>
            <a:ext cx="6395" cy="4442035"/>
          </a:xfrm>
          <a:prstGeom prst="straightConnector1">
            <a:avLst/>
          </a:prstGeom>
          <a:noFill/>
          <a:ln w="53975" cap="flat">
            <a:solidFill>
              <a:schemeClr val="tx2">
                <a:lumMod val="10000"/>
              </a:schemeClr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3422904E-E753-8201-A118-B9B00BCE7B14}"/>
              </a:ext>
            </a:extLst>
          </p:cNvPr>
          <p:cNvSpPr txBox="1"/>
          <p:nvPr/>
        </p:nvSpPr>
        <p:spPr>
          <a:xfrm>
            <a:off x="6350191" y="3299605"/>
            <a:ext cx="10627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dirty="0">
                <a:solidFill>
                  <a:schemeClr val="tx2">
                    <a:lumMod val="10000"/>
                  </a:schemeClr>
                </a:solidFill>
              </a:rPr>
              <a:t>North</a:t>
            </a:r>
            <a:endParaRPr kumimoji="0" lang="it-IT" sz="2800" b="0" i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F50A247-5504-1D5C-35CF-E3FF93AA6FA5}"/>
              </a:ext>
            </a:extLst>
          </p:cNvPr>
          <p:cNvSpPr txBox="1"/>
          <p:nvPr/>
        </p:nvSpPr>
        <p:spPr>
          <a:xfrm>
            <a:off x="6263224" y="8418993"/>
            <a:ext cx="1029128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dirty="0">
                <a:solidFill>
                  <a:schemeClr val="tx2">
                    <a:lumMod val="10000"/>
                  </a:schemeClr>
                </a:solidFill>
              </a:rPr>
              <a:t>South</a:t>
            </a:r>
            <a:endParaRPr kumimoji="0" lang="it-IT" sz="2800" b="0" i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cxnSp>
        <p:nvCxnSpPr>
          <p:cNvPr id="46" name="Connettore 1 45">
            <a:extLst>
              <a:ext uri="{FF2B5EF4-FFF2-40B4-BE49-F238E27FC236}">
                <a16:creationId xmlns:a16="http://schemas.microsoft.com/office/drawing/2014/main" id="{55073B0B-8D8D-E13D-CBC4-1EFBB2899201}"/>
              </a:ext>
            </a:extLst>
          </p:cNvPr>
          <p:cNvCxnSpPr>
            <a:cxnSpLocks/>
            <a:endCxn id="1066" idx="3"/>
          </p:cNvCxnSpPr>
          <p:nvPr/>
        </p:nvCxnSpPr>
        <p:spPr>
          <a:xfrm flipV="1">
            <a:off x="6834804" y="6175136"/>
            <a:ext cx="6070934" cy="24105"/>
          </a:xfrm>
          <a:prstGeom prst="line">
            <a:avLst/>
          </a:prstGeom>
          <a:noFill/>
          <a:ln w="38100" cap="flat">
            <a:solidFill>
              <a:schemeClr val="tx2">
                <a:lumMod val="10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343B8D10-B677-F6E7-7259-A2D62A10935A}"/>
              </a:ext>
            </a:extLst>
          </p:cNvPr>
          <p:cNvSpPr txBox="1"/>
          <p:nvPr/>
        </p:nvSpPr>
        <p:spPr>
          <a:xfrm>
            <a:off x="12654827" y="5809466"/>
            <a:ext cx="376706" cy="65659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λ</a:t>
            </a:r>
            <a:endParaRPr kumimoji="0" lang="it-IT" sz="3600" b="0" i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1151527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8 -4.51571E-6 L 0.01599 -0.007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-3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Fumetto rotondo"/>
          <p:cNvSpPr/>
          <p:nvPr/>
        </p:nvSpPr>
        <p:spPr>
          <a:xfrm rot="18900000">
            <a:off x="4799162" y="3856747"/>
            <a:ext cx="3454401" cy="3454400"/>
          </a:xfrm>
          <a:prstGeom prst="wedgeEllipseCallout">
            <a:avLst>
              <a:gd name="adj1" fmla="val -49706"/>
              <a:gd name="adj2" fmla="val 54706"/>
            </a:avLst>
          </a:prstGeom>
          <a:solidFill>
            <a:schemeClr val="accent1">
              <a:satOff val="-3355"/>
              <a:lumOff val="26614"/>
              <a:alpha val="51048"/>
            </a:schemeClr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5" name="Fumetto rotondo"/>
          <p:cNvSpPr/>
          <p:nvPr/>
        </p:nvSpPr>
        <p:spPr>
          <a:xfrm rot="3600000">
            <a:off x="3700215" y="1824747"/>
            <a:ext cx="3454401" cy="3454400"/>
          </a:xfrm>
          <a:prstGeom prst="wedgeEllipseCallout">
            <a:avLst>
              <a:gd name="adj1" fmla="val -49706"/>
              <a:gd name="adj2" fmla="val 54706"/>
            </a:avLst>
          </a:prstGeom>
          <a:solidFill>
            <a:schemeClr val="accent2">
              <a:hueOff val="-2473793"/>
              <a:satOff val="-50209"/>
              <a:lumOff val="23543"/>
              <a:alpha val="51048"/>
            </a:schemeClr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6" name="Fumetto rotondo"/>
          <p:cNvSpPr/>
          <p:nvPr/>
        </p:nvSpPr>
        <p:spPr>
          <a:xfrm rot="17975270" flipH="1">
            <a:off x="6031855" y="1750531"/>
            <a:ext cx="3454401" cy="3454401"/>
          </a:xfrm>
          <a:prstGeom prst="wedgeEllipseCallout">
            <a:avLst>
              <a:gd name="adj1" fmla="val -49706"/>
              <a:gd name="adj2" fmla="val 54706"/>
            </a:avLst>
          </a:prstGeom>
          <a:gradFill>
            <a:gsLst>
              <a:gs pos="0">
                <a:schemeClr val="accent5">
                  <a:hueOff val="260291"/>
                  <a:satOff val="1998"/>
                  <a:lumOff val="12368"/>
                  <a:alpha val="51048"/>
                </a:schemeClr>
              </a:gs>
              <a:gs pos="100000">
                <a:schemeClr val="accent5">
                  <a:alpha val="51048"/>
                </a:schemeClr>
              </a:gs>
            </a:gsLst>
            <a:lin ang="5400000"/>
          </a:gradFill>
          <a:ln w="12700">
            <a:miter lim="400000"/>
          </a:ln>
          <a:effectLst>
            <a:outerShdw blurRad="190500" dist="8455" dir="162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7" name="SKA-mid"/>
          <p:cNvSpPr txBox="1"/>
          <p:nvPr/>
        </p:nvSpPr>
        <p:spPr>
          <a:xfrm>
            <a:off x="3739871" y="2595408"/>
            <a:ext cx="2333973" cy="105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rgbClr val="000000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r>
              <a:rPr dirty="0"/>
              <a:t>SKA-</a:t>
            </a:r>
            <a:r>
              <a:rPr lang="en-US" dirty="0"/>
              <a:t>M</a:t>
            </a:r>
            <a:r>
              <a:rPr dirty="0"/>
              <a:t>id</a:t>
            </a:r>
            <a:endParaRPr lang="en-US" dirty="0"/>
          </a:p>
          <a:p>
            <a:r>
              <a:rPr lang="it-IT" dirty="0"/>
              <a:t>0.35-15 GHz</a:t>
            </a:r>
            <a:endParaRPr dirty="0"/>
          </a:p>
        </p:txBody>
      </p:sp>
      <p:sp>
        <p:nvSpPr>
          <p:cNvPr id="228" name="SKA-VLBI"/>
          <p:cNvSpPr txBox="1"/>
          <p:nvPr/>
        </p:nvSpPr>
        <p:spPr>
          <a:xfrm>
            <a:off x="5545325" y="5292463"/>
            <a:ext cx="196207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000000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r>
              <a:rPr dirty="0"/>
              <a:t>SKA-VLBI</a:t>
            </a:r>
            <a:endParaRPr lang="en-US" dirty="0"/>
          </a:p>
          <a:p>
            <a:r>
              <a:rPr lang="it-IT" dirty="0"/>
              <a:t>L-C band</a:t>
            </a:r>
          </a:p>
          <a:p>
            <a:r>
              <a:rPr lang="it-IT" dirty="0"/>
              <a:t>(with EVN)</a:t>
            </a:r>
            <a:endParaRPr dirty="0"/>
          </a:p>
        </p:txBody>
      </p:sp>
      <p:sp>
        <p:nvSpPr>
          <p:cNvPr id="229" name="SKA-low"/>
          <p:cNvSpPr txBox="1"/>
          <p:nvPr/>
        </p:nvSpPr>
        <p:spPr>
          <a:xfrm>
            <a:off x="7069523" y="2518544"/>
            <a:ext cx="2333972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000000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r>
              <a:rPr dirty="0"/>
              <a:t>SKA-</a:t>
            </a:r>
            <a:r>
              <a:rPr lang="en-US" dirty="0"/>
              <a:t>L</a:t>
            </a:r>
            <a:r>
              <a:rPr dirty="0"/>
              <a:t>ow</a:t>
            </a:r>
            <a:endParaRPr lang="en-US" dirty="0"/>
          </a:p>
          <a:p>
            <a:r>
              <a:rPr lang="it-IT" dirty="0"/>
              <a:t>50-350 MHz</a:t>
            </a:r>
            <a:endParaRPr dirty="0"/>
          </a:p>
        </p:txBody>
      </p:sp>
      <p:sp>
        <p:nvSpPr>
          <p:cNvPr id="230" name="∼0.25 𝜇Jy beam-1…"/>
          <p:cNvSpPr txBox="1"/>
          <p:nvPr/>
        </p:nvSpPr>
        <p:spPr>
          <a:xfrm>
            <a:off x="-12120" y="1642764"/>
            <a:ext cx="4078040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∼0.25 𝜇Jy beam</a:t>
            </a:r>
            <a:r>
              <a:rPr baseline="31999" dirty="0"/>
              <a:t>-1</a:t>
            </a:r>
            <a:r>
              <a:rPr lang="en-US" baseline="31999" dirty="0"/>
              <a:t> </a:t>
            </a:r>
            <a:r>
              <a:rPr lang="en-US" dirty="0"/>
              <a:t>@ 8 </a:t>
            </a:r>
            <a:r>
              <a:rPr lang="en-US" dirty="0" err="1"/>
              <a:t>hr</a:t>
            </a:r>
            <a:endParaRPr baseline="31999" dirty="0"/>
          </a:p>
          <a:p>
            <a:pPr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&lt;10</a:t>
            </a:r>
            <a:r>
              <a:rPr baseline="31999" dirty="0"/>
              <a:t>19</a:t>
            </a:r>
            <a:r>
              <a:rPr dirty="0"/>
              <a:t> W Hz</a:t>
            </a:r>
            <a:r>
              <a:rPr baseline="31999" dirty="0"/>
              <a:t>-1</a:t>
            </a:r>
            <a:r>
              <a:rPr dirty="0"/>
              <a:t> </a:t>
            </a:r>
          </a:p>
          <a:p>
            <a:pPr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0.14′′</a:t>
            </a:r>
          </a:p>
        </p:txBody>
      </p:sp>
      <p:sp>
        <p:nvSpPr>
          <p:cNvPr id="231" name="Low-power…"/>
          <p:cNvSpPr txBox="1"/>
          <p:nvPr/>
        </p:nvSpPr>
        <p:spPr>
          <a:xfrm>
            <a:off x="5180174" y="3980255"/>
            <a:ext cx="2877580" cy="1321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rgbClr val="FFFF00"/>
                </a:solidFill>
              </a:rPr>
              <a:t>Low-power</a:t>
            </a:r>
          </a:p>
          <a:p>
            <a:pPr>
              <a:defRPr sz="3900">
                <a:solidFill>
                  <a:srgbClr val="0000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dirty="0">
                <a:solidFill>
                  <a:srgbClr val="FFFF00"/>
                </a:solidFill>
              </a:rPr>
              <a:t>Radio AGN</a:t>
            </a:r>
          </a:p>
        </p:txBody>
      </p:sp>
      <p:sp>
        <p:nvSpPr>
          <p:cNvPr id="232" name="∼12 𝜇Jy beam-1…"/>
          <p:cNvSpPr txBox="1"/>
          <p:nvPr/>
        </p:nvSpPr>
        <p:spPr>
          <a:xfrm>
            <a:off x="9107347" y="1642764"/>
            <a:ext cx="3811941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∼12 𝜇Jy beam</a:t>
            </a:r>
            <a:r>
              <a:rPr baseline="31999" dirty="0"/>
              <a:t>-1</a:t>
            </a:r>
            <a:r>
              <a:rPr lang="en-US" dirty="0"/>
              <a:t> @ 1 </a:t>
            </a:r>
            <a:r>
              <a:rPr lang="en-US" dirty="0" err="1"/>
              <a:t>hr</a:t>
            </a:r>
            <a:endParaRPr baseline="31999" dirty="0"/>
          </a:p>
          <a:p>
            <a:pPr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&lt;10</a:t>
            </a:r>
            <a:r>
              <a:rPr baseline="31999" dirty="0"/>
              <a:t>20</a:t>
            </a:r>
            <a:r>
              <a:rPr dirty="0"/>
              <a:t> W Hz</a:t>
            </a:r>
            <a:r>
              <a:rPr baseline="31999" dirty="0"/>
              <a:t>-1</a:t>
            </a:r>
            <a:r>
              <a:rPr dirty="0"/>
              <a:t> </a:t>
            </a:r>
          </a:p>
          <a:p>
            <a:pPr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10′′</a:t>
            </a:r>
          </a:p>
        </p:txBody>
      </p:sp>
      <p:sp>
        <p:nvSpPr>
          <p:cNvPr id="233" name="a few 𝜇Jy beam-1…"/>
          <p:cNvSpPr txBox="1"/>
          <p:nvPr/>
        </p:nvSpPr>
        <p:spPr>
          <a:xfrm>
            <a:off x="4331154" y="8229921"/>
            <a:ext cx="4372992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 few 𝜇Jy beam</a:t>
            </a:r>
            <a:r>
              <a:rPr baseline="31999" dirty="0"/>
              <a:t>-1</a:t>
            </a:r>
            <a:r>
              <a:rPr lang="en-US" dirty="0"/>
              <a:t> @ few </a:t>
            </a:r>
            <a:r>
              <a:rPr lang="en-US" dirty="0" err="1"/>
              <a:t>hr</a:t>
            </a:r>
            <a:endParaRPr baseline="31999" dirty="0"/>
          </a:p>
          <a:p>
            <a:pPr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&lt;10</a:t>
            </a:r>
            <a:r>
              <a:rPr baseline="31999" dirty="0"/>
              <a:t>19</a:t>
            </a:r>
            <a:r>
              <a:rPr dirty="0"/>
              <a:t> W Hz</a:t>
            </a:r>
            <a:r>
              <a:rPr baseline="31999" dirty="0"/>
              <a:t>-1</a:t>
            </a:r>
            <a:r>
              <a:rPr dirty="0"/>
              <a:t> </a:t>
            </a:r>
          </a:p>
          <a:p>
            <a:pPr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~1 mas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A28E8D-80AD-0659-B414-E8BC0FBC0AFE}"/>
              </a:ext>
            </a:extLst>
          </p:cNvPr>
          <p:cNvSpPr txBox="1"/>
          <p:nvPr/>
        </p:nvSpPr>
        <p:spPr>
          <a:xfrm>
            <a:off x="8968993" y="5537850"/>
            <a:ext cx="3896775" cy="1826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SKA-VLBI follow-up </a:t>
            </a:r>
            <a:r>
              <a:rPr kumimoji="0" lang="it-IT" sz="28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studies of FR0 samples (down to sub-mas scale </a:t>
            </a:r>
            <a:r>
              <a:rPr kumimoji="0" lang="it-IT" sz="28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at</a:t>
            </a:r>
            <a:r>
              <a:rPr kumimoji="0" lang="it-IT" sz="28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 some GHz)</a:t>
            </a:r>
          </a:p>
        </p:txBody>
      </p:sp>
      <p:sp>
        <p:nvSpPr>
          <p:cNvPr id="6" name="z &lt; 0.3">
            <a:extLst>
              <a:ext uri="{FF2B5EF4-FFF2-40B4-BE49-F238E27FC236}">
                <a16:creationId xmlns:a16="http://schemas.microsoft.com/office/drawing/2014/main" id="{20ED11CB-88E4-D0E2-B431-62AE1DE89D1E}"/>
              </a:ext>
            </a:extLst>
          </p:cNvPr>
          <p:cNvSpPr txBox="1"/>
          <p:nvPr/>
        </p:nvSpPr>
        <p:spPr>
          <a:xfrm>
            <a:off x="5737049" y="958821"/>
            <a:ext cx="1529114" cy="685294"/>
          </a:xfrm>
          <a:prstGeom prst="rect">
            <a:avLst/>
          </a:prstGeom>
          <a:noFill/>
          <a:ln w="34925">
            <a:solidFill>
              <a:schemeClr val="accent5"/>
            </a:solidFill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13" tIns="65013" rIns="65013" bIns="65013" numCol="1" anchor="t">
            <a:spAutoFit/>
          </a:bodyPr>
          <a:lstStyle>
            <a:lvl1pPr algn="l" defTabSz="650134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z &lt; 0.</a:t>
            </a:r>
            <a:r>
              <a:rPr lang="en-US" dirty="0"/>
              <a:t>1</a:t>
            </a:r>
            <a:endParaRPr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3644FE2-2898-D9E4-4E9D-30E05BA3714D}"/>
              </a:ext>
            </a:extLst>
          </p:cNvPr>
          <p:cNvSpPr txBox="1"/>
          <p:nvPr/>
        </p:nvSpPr>
        <p:spPr>
          <a:xfrm>
            <a:off x="1999573" y="163016"/>
            <a:ext cx="900406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1" i="1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SKA: </a:t>
            </a:r>
            <a:r>
              <a:rPr kumimoji="0" lang="it-IT" sz="4000" b="1" i="1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unique</a:t>
            </a:r>
            <a:r>
              <a:rPr kumimoji="0" lang="it-IT" sz="4000" b="1" i="1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 for </a:t>
            </a:r>
            <a:r>
              <a:rPr lang="it-IT" b="1" i="1" dirty="0">
                <a:solidFill>
                  <a:srgbClr val="002060"/>
                </a:solidFill>
              </a:rPr>
              <a:t>survey and VLBI mode</a:t>
            </a:r>
            <a:endParaRPr kumimoji="0" lang="it-IT" sz="4000" b="1" i="1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E697786-203A-409B-5960-018992965865}"/>
              </a:ext>
            </a:extLst>
          </p:cNvPr>
          <p:cNvSpPr txBox="1"/>
          <p:nvPr/>
        </p:nvSpPr>
        <p:spPr>
          <a:xfrm>
            <a:off x="-35656" y="5112092"/>
            <a:ext cx="3551917" cy="31085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1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SKA-</a:t>
            </a:r>
            <a:r>
              <a:rPr kumimoji="0" lang="it-IT" sz="2800" b="1" u="none" strike="noStrike" cap="none" spc="0" normalizeH="0" baseline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Mid</a:t>
            </a:r>
            <a:r>
              <a:rPr kumimoji="0" lang="it-IT" sz="2800" b="1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/Low survey </a:t>
            </a:r>
            <a:r>
              <a:rPr kumimoji="0" lang="it-IT" sz="280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over 30 deg</a:t>
            </a:r>
            <a:r>
              <a:rPr kumimoji="0" lang="it-IT" sz="2800" u="none" strike="noStrike" cap="none" spc="0" normalizeH="0" baseline="3000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2</a:t>
            </a:r>
            <a:r>
              <a:rPr kumimoji="0" lang="it-IT" sz="280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 </a:t>
            </a:r>
            <a:r>
              <a:rPr kumimoji="0" lang="it-IT" sz="280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will</a:t>
            </a:r>
            <a:r>
              <a:rPr kumimoji="0" lang="it-IT" sz="280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 </a:t>
            </a:r>
            <a:r>
              <a:rPr kumimoji="0" lang="it-IT" sz="280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detect</a:t>
            </a:r>
            <a:r>
              <a:rPr kumimoji="0" lang="it-IT" sz="280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 ∼3 ×10</a:t>
            </a:r>
            <a:r>
              <a:rPr kumimoji="0" lang="it-IT" sz="2800" u="none" strike="noStrike" cap="none" spc="0" normalizeH="0" baseline="3000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5</a:t>
            </a:r>
            <a:r>
              <a:rPr kumimoji="0" lang="it-IT" sz="280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 low-power radio AGN</a:t>
            </a:r>
            <a:r>
              <a:rPr lang="it-IT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tx2">
                    <a:lumMod val="10000"/>
                  </a:schemeClr>
                </a:solidFill>
              </a:rPr>
              <a:t>at</a:t>
            </a:r>
            <a:r>
              <a:rPr lang="it-IT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tx2">
                    <a:lumMod val="10000"/>
                  </a:schemeClr>
                </a:solidFill>
              </a:rPr>
              <a:t>arcsec</a:t>
            </a:r>
            <a:r>
              <a:rPr lang="it-IT" sz="2800" dirty="0">
                <a:solidFill>
                  <a:schemeClr val="tx2">
                    <a:lumMod val="10000"/>
                  </a:schemeClr>
                </a:solidFill>
              </a:rPr>
              <a:t>/sub-</a:t>
            </a:r>
            <a:r>
              <a:rPr lang="it-IT" sz="2800" dirty="0" err="1">
                <a:solidFill>
                  <a:schemeClr val="tx2">
                    <a:lumMod val="10000"/>
                  </a:schemeClr>
                </a:solidFill>
              </a:rPr>
              <a:t>arcsec</a:t>
            </a:r>
            <a:r>
              <a:rPr lang="it-IT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tx2">
                    <a:lumMod val="10000"/>
                  </a:schemeClr>
                </a:solidFill>
              </a:rPr>
              <a:t>resolution</a:t>
            </a:r>
            <a:r>
              <a:rPr lang="it-IT" sz="2800" dirty="0">
                <a:solidFill>
                  <a:schemeClr val="tx2">
                    <a:lumMod val="10000"/>
                  </a:schemeClr>
                </a:solidFill>
              </a:rPr>
              <a:t> 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dirty="0">
                <a:solidFill>
                  <a:schemeClr val="tx2">
                    <a:lumMod val="10000"/>
                  </a:schemeClr>
                </a:solidFill>
              </a:rPr>
              <a:t>with </a:t>
            </a:r>
            <a:r>
              <a:rPr lang="it-IT" sz="2800" dirty="0" err="1">
                <a:solidFill>
                  <a:schemeClr val="tx2">
                    <a:lumMod val="10000"/>
                  </a:schemeClr>
                </a:solidFill>
              </a:rPr>
              <a:t>z</a:t>
            </a:r>
            <a:r>
              <a:rPr lang="it-IT" sz="2800" dirty="0">
                <a:solidFill>
                  <a:schemeClr val="tx2">
                    <a:lumMod val="10000"/>
                  </a:schemeClr>
                </a:solidFill>
              </a:rPr>
              <a:t> &lt;0.3</a:t>
            </a:r>
            <a:endParaRPr kumimoji="0" lang="it-IT" sz="280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ummary &amp; Future"/>
          <p:cNvSpPr txBox="1">
            <a:spLocks noGrp="1"/>
          </p:cNvSpPr>
          <p:nvPr>
            <p:ph type="title" idx="4294967295"/>
          </p:nvPr>
        </p:nvSpPr>
        <p:spPr>
          <a:xfrm>
            <a:off x="504758" y="78373"/>
            <a:ext cx="11971338" cy="1452562"/>
          </a:xfrm>
          <a:prstGeom prst="rect">
            <a:avLst/>
          </a:prstGeom>
          <a:solidFill>
            <a:srgbClr val="FFFC41"/>
          </a:solidFill>
          <a:ln w="9525">
            <a:round/>
          </a:ln>
        </p:spPr>
        <p:txBody>
          <a:bodyPr/>
          <a:lstStyle>
            <a:lvl1pPr>
              <a:defRPr sz="5700" b="1">
                <a:latin typeface="Corsiva Hebrew"/>
                <a:ea typeface="Corsiva Hebrew"/>
                <a:cs typeface="Corsiva Hebrew"/>
                <a:sym typeface="Corsiva Hebrew"/>
              </a:defRPr>
            </a:lvl1pPr>
          </a:lstStyle>
          <a:p>
            <a:r>
              <a:rPr lang="en-US" dirty="0"/>
              <a:t>Conclusions</a:t>
            </a:r>
            <a:r>
              <a:rPr dirty="0"/>
              <a:t> &amp; </a:t>
            </a:r>
            <a:r>
              <a:rPr lang="en-US" dirty="0"/>
              <a:t>next steps</a:t>
            </a:r>
            <a:endParaRPr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CE2D391-7927-8A98-EF7B-C092F47DB1BB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22359" y="1715419"/>
            <a:ext cx="13025572" cy="8170863"/>
          </a:xfrm>
          <a:prstGeom prst="rect">
            <a:avLst/>
          </a:prstGeom>
        </p:spPr>
      </p:pic>
      <p:sp>
        <p:nvSpPr>
          <p:cNvPr id="604" name="FR0 population is the dominant class of RGs in the local Universe…"/>
          <p:cNvSpPr txBox="1">
            <a:spLocks noGrp="1"/>
          </p:cNvSpPr>
          <p:nvPr>
            <p:ph type="body" idx="4294967295"/>
          </p:nvPr>
        </p:nvSpPr>
        <p:spPr>
          <a:xfrm>
            <a:off x="0" y="2084387"/>
            <a:ext cx="13003213" cy="8978900"/>
          </a:xfrm>
          <a:prstGeom prst="rect">
            <a:avLst/>
          </a:prstGeom>
        </p:spPr>
        <p:txBody>
          <a:bodyPr anchor="t"/>
          <a:lstStyle/>
          <a:p>
            <a:pPr marL="304800" marR="457200" indent="-304800">
              <a:lnSpc>
                <a:spcPct val="90000"/>
              </a:lnSpc>
              <a:buSzPct val="100000"/>
              <a:buBlip>
                <a:blip r:embed="rId4"/>
              </a:buBlip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  <a:defRPr sz="2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3000" dirty="0"/>
              <a:t>FR0 population </a:t>
            </a:r>
            <a:r>
              <a:rPr lang="en-US" sz="3000" dirty="0"/>
              <a:t>and low-power radio-loud LINERs in general are</a:t>
            </a:r>
            <a:r>
              <a:rPr sz="3000" dirty="0"/>
              <a:t> the dominant class of </a:t>
            </a:r>
            <a:r>
              <a:rPr lang="en-US" sz="3000" dirty="0"/>
              <a:t>radio AGN</a:t>
            </a:r>
            <a:r>
              <a:rPr sz="3000" dirty="0"/>
              <a:t> in the local Universe</a:t>
            </a:r>
            <a:endParaRPr lang="en-US" sz="3000" dirty="0"/>
          </a:p>
          <a:p>
            <a:pPr marL="304800" marR="457200" indent="-304800">
              <a:lnSpc>
                <a:spcPct val="90000"/>
              </a:lnSpc>
              <a:buSzPct val="100000"/>
              <a:buBlip>
                <a:blip r:embed="rId4"/>
              </a:buBlip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  <a:defRPr sz="2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3000" dirty="0"/>
              <a:t>Compact on arcsec/sub-arc scale (~ galaxy scale)</a:t>
            </a:r>
          </a:p>
          <a:p>
            <a:pPr marL="304800" marR="457200" indent="-304800">
              <a:lnSpc>
                <a:spcPct val="90000"/>
              </a:lnSpc>
              <a:buSzPct val="100000"/>
              <a:buBlip>
                <a:blip r:embed="rId4"/>
              </a:buBlip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  <a:defRPr sz="2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it-IT" sz="3000" dirty="0"/>
              <a:t>Too </a:t>
            </a:r>
            <a:r>
              <a:rPr lang="it-IT" sz="3000" dirty="0" err="1"/>
              <a:t>many</a:t>
            </a:r>
            <a:r>
              <a:rPr lang="it-IT" sz="3000" dirty="0"/>
              <a:t> compact </a:t>
            </a:r>
            <a:r>
              <a:rPr lang="it-IT" sz="3000" dirty="0" err="1"/>
              <a:t>RGs</a:t>
            </a:r>
            <a:r>
              <a:rPr lang="it-IT" sz="3000" dirty="0"/>
              <a:t> challenge the standard RG </a:t>
            </a:r>
            <a:r>
              <a:rPr lang="it-IT" sz="3000" dirty="0" err="1"/>
              <a:t>evolution</a:t>
            </a:r>
            <a:r>
              <a:rPr lang="it-IT" sz="3000" dirty="0"/>
              <a:t> </a:t>
            </a:r>
            <a:r>
              <a:rPr lang="it-IT" sz="3000" dirty="0" err="1"/>
              <a:t>scheme</a:t>
            </a:r>
            <a:endParaRPr sz="3000" dirty="0"/>
          </a:p>
          <a:p>
            <a:pPr marL="304799" marR="457200" indent="-304799">
              <a:lnSpc>
                <a:spcPct val="90000"/>
              </a:lnSpc>
              <a:buSzPct val="100000"/>
              <a:buBlip>
                <a:blip r:embed="rId4"/>
              </a:buBlip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  <a:defRPr sz="2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3000" dirty="0"/>
              <a:t>VLBI can resolve pc-scale jets with mildly-relativistic jets</a:t>
            </a:r>
          </a:p>
          <a:p>
            <a:pPr marL="342900" marR="457200" indent="-342900">
              <a:lnSpc>
                <a:spcPct val="70000"/>
              </a:lnSpc>
              <a:buSzPct val="90000"/>
              <a:buBlip>
                <a:blip r:embed="rId4"/>
              </a:buBlip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  <a:defRPr sz="2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3000" dirty="0"/>
              <a:t>Accretion-ejection similar to FRI: </a:t>
            </a:r>
            <a:r>
              <a:rPr lang="en-US" sz="3000" dirty="0" err="1"/>
              <a:t>ADAF+jet</a:t>
            </a:r>
            <a:r>
              <a:rPr lang="en-US" sz="3000" dirty="0"/>
              <a:t>, but why not extended jet emission?</a:t>
            </a:r>
          </a:p>
          <a:p>
            <a:pPr marL="342900" marR="457200" indent="-342900">
              <a:lnSpc>
                <a:spcPct val="70000"/>
              </a:lnSpc>
              <a:buSzPct val="90000"/>
              <a:buBlip>
                <a:blip r:embed="rId4"/>
              </a:buBlip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  <a:defRPr sz="2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en-US" sz="3000" dirty="0"/>
              <a:t>Radio-mode feedback crucial for galaxy evolution: first evidence of ongoing feedback process in FR0s</a:t>
            </a:r>
          </a:p>
          <a:p>
            <a:pPr marL="304799" marR="457200" indent="-304799">
              <a:lnSpc>
                <a:spcPct val="90000"/>
              </a:lnSpc>
              <a:buSzPct val="100000"/>
              <a:buBlip>
                <a:blip r:embed="rId4"/>
              </a:buBlip>
              <a:tabLst>
                <a:tab pos="571500" algn="l"/>
                <a:tab pos="1485900" algn="l"/>
                <a:tab pos="2400300" algn="l"/>
                <a:tab pos="3314700" algn="l"/>
                <a:tab pos="4229100" algn="l"/>
                <a:tab pos="5143500" algn="l"/>
                <a:tab pos="6057900" algn="l"/>
                <a:tab pos="6972300" algn="l"/>
                <a:tab pos="7886700" algn="l"/>
                <a:tab pos="8801100" algn="l"/>
                <a:tab pos="9715500" algn="l"/>
              </a:tabLst>
              <a:defRPr sz="2800">
                <a:solidFill>
                  <a:srgbClr val="FF2F92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3000" dirty="0">
                <a:solidFill>
                  <a:srgbClr val="FF0000"/>
                </a:solidFill>
              </a:rPr>
              <a:t>what next? </a:t>
            </a:r>
            <a:r>
              <a:rPr lang="en-US" sz="3000" dirty="0">
                <a:solidFill>
                  <a:srgbClr val="FF0000"/>
                </a:solidFill>
              </a:rPr>
              <a:t> SKA and synergies with other (sub-)mm-optical-X-ray facilities for accretion-ejection and feedback studies!</a:t>
            </a:r>
            <a:endParaRPr sz="3000" dirty="0">
              <a:solidFill>
                <a:srgbClr val="FF000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8E83D7F-AB50-F17A-5173-C8EA7AC87C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469" y="8749755"/>
            <a:ext cx="4359916" cy="7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082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7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334852">
              <a:buBlip>
                <a:blip r:embed="rId2"/>
              </a:buBlip>
            </a:pPr>
            <a:endParaRPr/>
          </a:p>
        </p:txBody>
      </p:sp>
      <p:pic>
        <p:nvPicPr>
          <p:cNvPr id="438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4775"/>
            <a:ext cx="13144500" cy="9858375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For any question, please contact me: ranieri.baldi@inaf.it"/>
          <p:cNvSpPr txBox="1"/>
          <p:nvPr/>
        </p:nvSpPr>
        <p:spPr>
          <a:xfrm>
            <a:off x="94580" y="8793956"/>
            <a:ext cx="12814053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For any question, please contact me: ranieri.baldi@inaf.it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Which is the most common radio morphology of a local radio-loud AGN?…"/>
          <p:cNvSpPr txBox="1">
            <a:spLocks noGrp="1"/>
          </p:cNvSpPr>
          <p:nvPr>
            <p:ph type="body" sz="half" idx="1"/>
          </p:nvPr>
        </p:nvSpPr>
        <p:spPr>
          <a:xfrm>
            <a:off x="1482149" y="-154087"/>
            <a:ext cx="10307011" cy="201838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800" dirty="0">
                <a:solidFill>
                  <a:schemeClr val="accent5"/>
                </a:solidFill>
                <a:latin typeface="Comic Sans MS" panose="030F0902030302020204" pitchFamily="66" charset="0"/>
                <a:ea typeface="Ayuthaya" pitchFamily="2" charset="-34"/>
                <a:cs typeface="Ayuthaya" pitchFamily="2" charset="-34"/>
              </a:rPr>
              <a:t>Classical Extended Radio Galaxies</a:t>
            </a:r>
            <a:endParaRPr sz="4800" dirty="0">
              <a:solidFill>
                <a:schemeClr val="accent5"/>
              </a:solidFill>
              <a:latin typeface="Comic Sans MS" panose="030F0902030302020204" pitchFamily="66" charset="0"/>
              <a:ea typeface="Ayuthaya" pitchFamily="2" charset="-34"/>
              <a:cs typeface="Ayuthaya" pitchFamily="2" charset="-34"/>
            </a:endParaRPr>
          </a:p>
        </p:txBody>
      </p:sp>
      <p:pic>
        <p:nvPicPr>
          <p:cNvPr id="159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5" y="3008132"/>
            <a:ext cx="5130735" cy="5159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asted-image.tiff" descr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832" y="2974321"/>
            <a:ext cx="5163185" cy="519179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3C31"/>
          <p:cNvSpPr txBox="1"/>
          <p:nvPr/>
        </p:nvSpPr>
        <p:spPr>
          <a:xfrm>
            <a:off x="4518735" y="3990383"/>
            <a:ext cx="90409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FRI</a:t>
            </a:r>
            <a:endParaRPr dirty="0"/>
          </a:p>
        </p:txBody>
      </p:sp>
      <p:sp>
        <p:nvSpPr>
          <p:cNvPr id="162" name="3C98"/>
          <p:cNvSpPr txBox="1"/>
          <p:nvPr/>
        </p:nvSpPr>
        <p:spPr>
          <a:xfrm>
            <a:off x="10566868" y="3693368"/>
            <a:ext cx="107721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FRII</a:t>
            </a:r>
            <a:endParaRPr dirty="0"/>
          </a:p>
        </p:txBody>
      </p:sp>
      <p:sp>
        <p:nvSpPr>
          <p:cNvPr id="163" name="FRI - core brightened"/>
          <p:cNvSpPr txBox="1"/>
          <p:nvPr/>
        </p:nvSpPr>
        <p:spPr>
          <a:xfrm>
            <a:off x="161482" y="1763733"/>
            <a:ext cx="1231034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r>
              <a:rPr lang="it-IT" sz="2400" dirty="0">
                <a:solidFill>
                  <a:schemeClr val="tx2">
                    <a:lumMod val="10000"/>
                  </a:schemeClr>
                </a:solidFill>
              </a:rPr>
              <a:t>Radio </a:t>
            </a:r>
            <a:r>
              <a:rPr lang="it-IT" sz="2400" dirty="0" err="1">
                <a:solidFill>
                  <a:schemeClr val="tx2">
                    <a:lumMod val="10000"/>
                  </a:schemeClr>
                </a:solidFill>
              </a:rPr>
              <a:t>galaxies</a:t>
            </a:r>
            <a:r>
              <a:rPr lang="it-IT" sz="2400" dirty="0">
                <a:solidFill>
                  <a:schemeClr val="tx2">
                    <a:lumMod val="10000"/>
                  </a:schemeClr>
                </a:solidFill>
              </a:rPr>
              <a:t> are RL AGN with </a:t>
            </a:r>
            <a:r>
              <a:rPr lang="it-IT" sz="2400" dirty="0" err="1">
                <a:solidFill>
                  <a:schemeClr val="tx2">
                    <a:lumMod val="10000"/>
                  </a:schemeClr>
                </a:solidFill>
              </a:rPr>
              <a:t>extended</a:t>
            </a:r>
            <a:r>
              <a:rPr lang="it-IT" sz="2400" dirty="0">
                <a:solidFill>
                  <a:schemeClr val="tx2">
                    <a:lumMod val="10000"/>
                  </a:schemeClr>
                </a:solidFill>
              </a:rPr>
              <a:t> jets from pc to </a:t>
            </a:r>
            <a:r>
              <a:rPr lang="it-IT" sz="2400" dirty="0" err="1">
                <a:solidFill>
                  <a:schemeClr val="tx2">
                    <a:lumMod val="10000"/>
                  </a:schemeClr>
                </a:solidFill>
              </a:rPr>
              <a:t>Mpc</a:t>
            </a:r>
            <a:endParaRPr lang="it-IT" sz="24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it-IT" sz="2400" dirty="0" err="1">
                <a:solidFill>
                  <a:schemeClr val="tx2">
                    <a:lumMod val="10000"/>
                  </a:schemeClr>
                </a:solidFill>
              </a:rPr>
              <a:t>connecting</a:t>
            </a:r>
            <a:r>
              <a:rPr lang="it-IT" sz="2400" dirty="0">
                <a:solidFill>
                  <a:schemeClr val="tx2">
                    <a:lumMod val="10000"/>
                  </a:schemeClr>
                </a:solidFill>
              </a:rPr>
              <a:t> the optical </a:t>
            </a:r>
            <a:r>
              <a:rPr lang="it-IT" sz="2400" dirty="0" err="1">
                <a:solidFill>
                  <a:schemeClr val="tx2">
                    <a:lumMod val="10000"/>
                  </a:schemeClr>
                </a:solidFill>
              </a:rPr>
              <a:t>galaxy</a:t>
            </a:r>
            <a:r>
              <a:rPr lang="it-IT" sz="2400" dirty="0">
                <a:solidFill>
                  <a:schemeClr val="tx2">
                    <a:lumMod val="10000"/>
                  </a:schemeClr>
                </a:solidFill>
              </a:rPr>
              <a:t> and the </a:t>
            </a:r>
            <a:r>
              <a:rPr lang="it-IT" sz="2400" dirty="0" err="1">
                <a:solidFill>
                  <a:schemeClr val="tx2">
                    <a:lumMod val="10000"/>
                  </a:schemeClr>
                </a:solidFill>
              </a:rPr>
              <a:t>extended</a:t>
            </a:r>
            <a:r>
              <a:rPr lang="it-IT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tx2">
                    <a:lumMod val="10000"/>
                  </a:schemeClr>
                </a:solidFill>
              </a:rPr>
              <a:t>lobes</a:t>
            </a:r>
            <a:endParaRPr lang="it-IT" sz="24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it-IT" sz="2400" dirty="0">
                <a:solidFill>
                  <a:schemeClr val="tx2">
                    <a:lumMod val="10000"/>
                  </a:schemeClr>
                </a:solidFill>
              </a:rPr>
              <a:t>Associated with </a:t>
            </a:r>
            <a:r>
              <a:rPr lang="it-IT" sz="2400" dirty="0" err="1">
                <a:solidFill>
                  <a:schemeClr val="tx2">
                    <a:lumMod val="10000"/>
                  </a:schemeClr>
                </a:solidFill>
              </a:rPr>
              <a:t>elliptical</a:t>
            </a:r>
            <a:r>
              <a:rPr lang="it-IT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tx2">
                    <a:lumMod val="10000"/>
                  </a:schemeClr>
                </a:solidFill>
              </a:rPr>
              <a:t>galaxies</a:t>
            </a:r>
            <a:r>
              <a:rPr lang="it-IT" sz="2400" dirty="0">
                <a:solidFill>
                  <a:schemeClr val="tx2">
                    <a:lumMod val="10000"/>
                  </a:schemeClr>
                </a:solidFill>
              </a:rPr>
              <a:t> and M</a:t>
            </a:r>
            <a:r>
              <a:rPr lang="it-IT" sz="2400" baseline="-25000" dirty="0">
                <a:solidFill>
                  <a:schemeClr val="tx2">
                    <a:lumMod val="10000"/>
                  </a:schemeClr>
                </a:solidFill>
              </a:rPr>
              <a:t>BH</a:t>
            </a:r>
            <a:r>
              <a:rPr lang="it-IT" sz="2400" dirty="0">
                <a:solidFill>
                  <a:schemeClr val="tx2">
                    <a:lumMod val="10000"/>
                  </a:schemeClr>
                </a:solidFill>
              </a:rPr>
              <a:t> &gt; 10</a:t>
            </a:r>
            <a:r>
              <a:rPr lang="it-IT" sz="2400" baseline="30000" dirty="0">
                <a:solidFill>
                  <a:schemeClr val="tx2">
                    <a:lumMod val="10000"/>
                  </a:schemeClr>
                </a:solidFill>
              </a:rPr>
              <a:t>8</a:t>
            </a:r>
            <a:r>
              <a:rPr lang="it-IT" sz="2400" dirty="0">
                <a:solidFill>
                  <a:schemeClr val="tx2">
                    <a:lumMod val="10000"/>
                  </a:schemeClr>
                </a:solidFill>
              </a:rPr>
              <a:t> M</a:t>
            </a:r>
            <a:r>
              <a:rPr lang="it-IT" sz="2400" baseline="-25000" dirty="0">
                <a:solidFill>
                  <a:schemeClr val="tx2">
                    <a:lumMod val="10000"/>
                  </a:schemeClr>
                </a:solidFill>
              </a:rPr>
              <a:t>⊙</a:t>
            </a:r>
            <a:endParaRPr sz="2400" baseline="-250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65" name="Fanaroff &amp; Riley (1974)"/>
          <p:cNvSpPr txBox="1"/>
          <p:nvPr/>
        </p:nvSpPr>
        <p:spPr>
          <a:xfrm rot="16200000">
            <a:off x="5536922" y="4957201"/>
            <a:ext cx="1407621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49775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100">
                <a:solidFill>
                  <a:srgbClr val="085E33"/>
                </a:solidFill>
              </a:defRPr>
            </a:lvl1pPr>
          </a:lstStyle>
          <a:p>
            <a:r>
              <a:rPr dirty="0" err="1"/>
              <a:t>Fanaroff</a:t>
            </a:r>
            <a:r>
              <a:rPr dirty="0"/>
              <a:t> &amp; Riley (1974)</a:t>
            </a:r>
          </a:p>
        </p:txBody>
      </p:sp>
      <p:sp>
        <p:nvSpPr>
          <p:cNvPr id="166" name="Third Cambridge (3C) SAMPLE: classical RG sample ( Flux@178 MHz &gt; 9 Jy) :…"/>
          <p:cNvSpPr txBox="1"/>
          <p:nvPr/>
        </p:nvSpPr>
        <p:spPr>
          <a:xfrm>
            <a:off x="799487" y="8322486"/>
            <a:ext cx="11672335" cy="1291280"/>
          </a:xfrm>
          <a:prstGeom prst="rect">
            <a:avLst/>
          </a:prstGeom>
          <a:ln w="50800"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036" tIns="45036" rIns="45036" bIns="45036">
            <a:spAutoFit/>
          </a:bodyPr>
          <a:lstStyle/>
          <a:p>
            <a:pPr algn="l" defTabSz="449775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 b="1" i="1">
                <a:solidFill>
                  <a:srgbClr val="FF0000"/>
                </a:solidFill>
              </a:defRPr>
            </a:pPr>
            <a:r>
              <a:rPr sz="2600" dirty="0"/>
              <a:t>Third Cambridge (3C) SAMPLE: classical RG sample</a:t>
            </a:r>
            <a:r>
              <a:rPr sz="2600" dirty="0">
                <a:solidFill>
                  <a:srgbClr val="5F7BAE"/>
                </a:solidFill>
              </a:rPr>
              <a:t> </a:t>
            </a:r>
            <a:r>
              <a:rPr sz="2600" dirty="0"/>
              <a:t>( Flux@178 MHz &gt; 9 Jy) :</a:t>
            </a:r>
          </a:p>
          <a:p>
            <a:pPr marL="228600" indent="-228600" algn="l" defTabSz="449775">
              <a:buSzPct val="100000"/>
              <a:buChar char="•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 b="1" i="1">
                <a:solidFill>
                  <a:srgbClr val="FF0000"/>
                </a:solidFill>
              </a:defRPr>
            </a:pPr>
            <a:r>
              <a:rPr sz="2600" dirty="0"/>
              <a:t> FRI and FRIs, L &gt;10</a:t>
            </a:r>
            <a:r>
              <a:rPr sz="2600" baseline="31999" dirty="0"/>
              <a:t>24 </a:t>
            </a:r>
            <a:r>
              <a:rPr sz="2600" dirty="0"/>
              <a:t>W Hz</a:t>
            </a:r>
            <a:r>
              <a:rPr sz="2600" baseline="31999" dirty="0"/>
              <a:t>-1</a:t>
            </a:r>
          </a:p>
          <a:p>
            <a:pPr marL="228600" indent="-228600" algn="l" defTabSz="449775">
              <a:buSzPct val="100000"/>
              <a:buChar char="•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 b="1" i="1">
                <a:solidFill>
                  <a:srgbClr val="FF0000"/>
                </a:solidFill>
              </a:defRPr>
            </a:pPr>
            <a:r>
              <a:rPr sz="2600" dirty="0"/>
              <a:t>Red massive early-type galaxies</a:t>
            </a:r>
          </a:p>
        </p:txBody>
      </p:sp>
      <p:sp>
        <p:nvSpPr>
          <p:cNvPr id="167" name="Linea"/>
          <p:cNvSpPr/>
          <p:nvPr/>
        </p:nvSpPr>
        <p:spPr>
          <a:xfrm flipH="1" flipV="1">
            <a:off x="6491978" y="3144087"/>
            <a:ext cx="9536" cy="4986116"/>
          </a:xfrm>
          <a:prstGeom prst="line">
            <a:avLst/>
          </a:prstGeom>
          <a:ln w="101600">
            <a:solidFill>
              <a:srgbClr val="1DB1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defTabSz="2438338"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68" name="0.1 -1 Mpc"/>
          <p:cNvSpPr txBox="1"/>
          <p:nvPr/>
        </p:nvSpPr>
        <p:spPr>
          <a:xfrm rot="16200000">
            <a:off x="5335182" y="5292675"/>
            <a:ext cx="2248078" cy="5234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0.1 -1 </a:t>
            </a:r>
            <a:r>
              <a:rPr dirty="0" err="1"/>
              <a:t>Mpc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937103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199" y="1606329"/>
            <a:ext cx="6572814" cy="4741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91406" y="3589761"/>
            <a:ext cx="4097718" cy="152401"/>
          </a:xfrm>
          <a:prstGeom prst="rect">
            <a:avLst/>
          </a:prstGeom>
        </p:spPr>
      </p:pic>
      <p:sp>
        <p:nvSpPr>
          <p:cNvPr id="191" name="Forma"/>
          <p:cNvSpPr/>
          <p:nvPr/>
        </p:nvSpPr>
        <p:spPr>
          <a:xfrm rot="5400000">
            <a:off x="7784200" y="2683837"/>
            <a:ext cx="743556" cy="168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10800" y="0"/>
                </a:lnTo>
                <a:lnTo>
                  <a:pt x="21600" y="5400"/>
                </a:lnTo>
                <a:lnTo>
                  <a:pt x="16200" y="54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5400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808080"/>
            </a:solidFill>
          </a:ln>
        </p:spPr>
        <p:txBody>
          <a:bodyPr lIns="45757" tIns="45757" rIns="45757" bIns="45757" anchor="ctr"/>
          <a:lstStyle/>
          <a:p>
            <a:pPr algn="l" defTabSz="449775">
              <a:defRPr sz="11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" name="Best &amp; Heckman (2012)"/>
          <p:cNvSpPr txBox="1"/>
          <p:nvPr/>
        </p:nvSpPr>
        <p:spPr>
          <a:xfrm>
            <a:off x="178662" y="6100369"/>
            <a:ext cx="4719241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solidFill>
                  <a:srgbClr val="009051"/>
                </a:solidFill>
              </a:defRPr>
            </a:lvl1pPr>
          </a:lstStyle>
          <a:p>
            <a:r>
              <a:rPr lang="en-US" dirty="0"/>
              <a:t>Heckman &amp; Best (2014)</a:t>
            </a:r>
            <a:endParaRPr dirty="0"/>
          </a:p>
        </p:txBody>
      </p:sp>
      <p:grpSp>
        <p:nvGrpSpPr>
          <p:cNvPr id="195" name="z &lt; 0.3"/>
          <p:cNvGrpSpPr/>
          <p:nvPr/>
        </p:nvGrpSpPr>
        <p:grpSpPr>
          <a:xfrm>
            <a:off x="10819582" y="1277799"/>
            <a:ext cx="1865212" cy="985736"/>
            <a:chOff x="0" y="0"/>
            <a:chExt cx="1865210" cy="985735"/>
          </a:xfrm>
        </p:grpSpPr>
        <p:sp>
          <p:nvSpPr>
            <p:cNvPr id="194" name="z &lt; 0.3"/>
            <p:cNvSpPr txBox="1"/>
            <p:nvPr/>
          </p:nvSpPr>
          <p:spPr>
            <a:xfrm>
              <a:off x="98782" y="98782"/>
              <a:ext cx="1667646" cy="788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5013" tIns="65013" rIns="65013" bIns="65013" numCol="1" anchor="t">
              <a:spAutoFit/>
            </a:bodyPr>
            <a:lstStyle>
              <a:lvl1pPr algn="l" defTabSz="650134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z &lt; 0.3</a:t>
              </a:r>
            </a:p>
          </p:txBody>
        </p:sp>
        <p:pic>
          <p:nvPicPr>
            <p:cNvPr id="193" name="z &lt; 0.3 z &lt; 0.3" descr="z &lt; 0.3 z &lt; 0.3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1865212" cy="985737"/>
            </a:xfrm>
            <a:prstGeom prst="rect">
              <a:avLst/>
            </a:prstGeom>
            <a:effectLst/>
          </p:spPr>
        </p:pic>
      </p:grpSp>
      <p:pic>
        <p:nvPicPr>
          <p:cNvPr id="196" name="image26.png" descr="image2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2706" y="2332458"/>
            <a:ext cx="2999847" cy="2391647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HERG"/>
          <p:cNvSpPr txBox="1"/>
          <p:nvPr/>
        </p:nvSpPr>
        <p:spPr>
          <a:xfrm>
            <a:off x="4429959" y="4021634"/>
            <a:ext cx="168796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rPr lang="en-US" dirty="0" err="1"/>
              <a:t>Seyfert</a:t>
            </a:r>
            <a:endParaRPr dirty="0"/>
          </a:p>
        </p:txBody>
      </p:sp>
      <p:sp>
        <p:nvSpPr>
          <p:cNvPr id="198" name="LERG"/>
          <p:cNvSpPr txBox="1"/>
          <p:nvPr/>
        </p:nvSpPr>
        <p:spPr>
          <a:xfrm>
            <a:off x="6387574" y="1937498"/>
            <a:ext cx="167033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LINER</a:t>
            </a:r>
            <a:endParaRPr dirty="0"/>
          </a:p>
        </p:txBody>
      </p:sp>
      <p:sp>
        <p:nvSpPr>
          <p:cNvPr id="199" name="FRI"/>
          <p:cNvSpPr txBox="1"/>
          <p:nvPr/>
        </p:nvSpPr>
        <p:spPr>
          <a:xfrm>
            <a:off x="11524557" y="2350633"/>
            <a:ext cx="768530" cy="647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r>
              <a:t>FRI</a:t>
            </a:r>
          </a:p>
        </p:txBody>
      </p:sp>
      <p:sp>
        <p:nvSpPr>
          <p:cNvPr id="200" name="FRII"/>
          <p:cNvSpPr txBox="1"/>
          <p:nvPr/>
        </p:nvSpPr>
        <p:spPr>
          <a:xfrm>
            <a:off x="11357582" y="3990487"/>
            <a:ext cx="78921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FRII</a:t>
            </a:r>
          </a:p>
        </p:txBody>
      </p:sp>
      <p:pic>
        <p:nvPicPr>
          <p:cNvPr id="202" name="filmato-incollato.png" descr="filmato-incollat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923" y="2563137"/>
            <a:ext cx="2729998" cy="2447584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FR0"/>
          <p:cNvSpPr txBox="1"/>
          <p:nvPr/>
        </p:nvSpPr>
        <p:spPr>
          <a:xfrm>
            <a:off x="949089" y="3242531"/>
            <a:ext cx="72739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dirty="0"/>
              <a:t>FR0</a:t>
            </a:r>
          </a:p>
        </p:txBody>
      </p:sp>
      <p:sp>
        <p:nvSpPr>
          <p:cNvPr id="204" name="Forma"/>
          <p:cNvSpPr/>
          <p:nvPr/>
        </p:nvSpPr>
        <p:spPr>
          <a:xfrm rot="16200000" flipH="1">
            <a:off x="3490163" y="2683837"/>
            <a:ext cx="743557" cy="168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10800" y="0"/>
                </a:lnTo>
                <a:lnTo>
                  <a:pt x="21600" y="5400"/>
                </a:lnTo>
                <a:lnTo>
                  <a:pt x="16200" y="54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5400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rgbClr val="808080"/>
            </a:solidFill>
          </a:ln>
        </p:spPr>
        <p:txBody>
          <a:bodyPr lIns="45757" tIns="45757" rIns="45757" bIns="45757" anchor="ctr"/>
          <a:lstStyle/>
          <a:p>
            <a:pPr algn="l" defTabSz="449775">
              <a:defRPr sz="11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" name="RADIO LUMINOSITY FUNCTION"/>
          <p:cNvSpPr txBox="1">
            <a:spLocks noGrp="1"/>
          </p:cNvSpPr>
          <p:nvPr>
            <p:ph type="title"/>
          </p:nvPr>
        </p:nvSpPr>
        <p:spPr>
          <a:xfrm>
            <a:off x="703556" y="-628683"/>
            <a:ext cx="12095485" cy="2467398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  <a:tab pos="10134600" algn="l"/>
                <a:tab pos="10858500" algn="l"/>
                <a:tab pos="11595100" algn="l"/>
              </a:tabLst>
              <a:defRPr sz="6400">
                <a:solidFill>
                  <a:srgbClr val="0047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dirty="0"/>
              <a:t>RADIO LUMINOSITY FUNCTION</a:t>
            </a:r>
          </a:p>
        </p:txBody>
      </p:sp>
      <p:sp>
        <p:nvSpPr>
          <p:cNvPr id="206" name="The bulk of local the radio-loud AGN population are low-power AGN (&lt; 1024 W Hz-1) with compact radio morphology in the most massive galaxies (&gt; 1011M⦿)"/>
          <p:cNvSpPr txBox="1"/>
          <p:nvPr/>
        </p:nvSpPr>
        <p:spPr>
          <a:xfrm>
            <a:off x="573880" y="6804538"/>
            <a:ext cx="6572814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The bulk of local the radio-loud AGN population </a:t>
            </a:r>
            <a:r>
              <a:rPr lang="en-US" dirty="0"/>
              <a:t>consists of</a:t>
            </a:r>
            <a:r>
              <a:rPr dirty="0"/>
              <a:t> low-power AGN </a:t>
            </a:r>
            <a:endParaRPr lang="en-US" dirty="0"/>
          </a:p>
          <a:p>
            <a:pPr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(&lt; 10</a:t>
            </a:r>
            <a:r>
              <a:rPr baseline="31999" dirty="0"/>
              <a:t>24</a:t>
            </a:r>
            <a:r>
              <a:rPr dirty="0"/>
              <a:t> W Hz</a:t>
            </a:r>
            <a:r>
              <a:rPr baseline="31999" dirty="0"/>
              <a:t>-1</a:t>
            </a:r>
            <a:r>
              <a:rPr dirty="0"/>
              <a:t>) with compact radio morphology in the most massive galaxies (&gt; 10</a:t>
            </a:r>
            <a:r>
              <a:rPr baseline="31999" dirty="0"/>
              <a:t>11</a:t>
            </a:r>
            <a:r>
              <a:rPr dirty="0"/>
              <a:t>M</a:t>
            </a:r>
            <a:r>
              <a:rPr baseline="-5999" dirty="0"/>
              <a:t>⦿</a:t>
            </a:r>
            <a:r>
              <a:rPr dirty="0"/>
              <a:t>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49187BE-773D-1689-82CE-07B7548FB2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534" y="6175377"/>
            <a:ext cx="5791304" cy="3598708"/>
          </a:xfrm>
          <a:prstGeom prst="rect">
            <a:avLst/>
          </a:prstGeom>
        </p:spPr>
      </p:pic>
      <p:sp>
        <p:nvSpPr>
          <p:cNvPr id="6" name="Best &amp; Heckman (2012)">
            <a:extLst>
              <a:ext uri="{FF2B5EF4-FFF2-40B4-BE49-F238E27FC236}">
                <a16:creationId xmlns:a16="http://schemas.microsoft.com/office/drawing/2014/main" id="{2416122B-21B1-B962-A59D-6E075F2AC407}"/>
              </a:ext>
            </a:extLst>
          </p:cNvPr>
          <p:cNvSpPr txBox="1"/>
          <p:nvPr/>
        </p:nvSpPr>
        <p:spPr>
          <a:xfrm>
            <a:off x="5387945" y="9350237"/>
            <a:ext cx="272670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solidFill>
                  <a:srgbClr val="009051"/>
                </a:solidFill>
              </a:defRPr>
            </a:lvl1pPr>
          </a:lstStyle>
          <a:p>
            <a:r>
              <a:rPr lang="en-US" sz="2400" dirty="0" err="1"/>
              <a:t>Sabater</a:t>
            </a:r>
            <a:r>
              <a:rPr lang="en-US" sz="2400" dirty="0"/>
              <a:t> et al (2019)</a:t>
            </a:r>
            <a:endParaRPr sz="2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FC60E9-7657-8A8D-B2B4-D8631EEB5C34}"/>
              </a:ext>
            </a:extLst>
          </p:cNvPr>
          <p:cNvSpPr txBox="1"/>
          <p:nvPr/>
        </p:nvSpPr>
        <p:spPr>
          <a:xfrm>
            <a:off x="838549" y="4803753"/>
            <a:ext cx="208237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Compact on </a:t>
            </a:r>
            <a:r>
              <a:rPr kumimoji="0" lang="it-IT" sz="24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arcsec</a:t>
            </a: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/</a:t>
            </a:r>
            <a:r>
              <a:rPr kumimoji="0" lang="it-IT" sz="24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galaxy</a:t>
            </a: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 scale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25CC7C2-A81E-F4FD-0014-2A8D9EF2A017}"/>
              </a:ext>
            </a:extLst>
          </p:cNvPr>
          <p:cNvSpPr txBox="1"/>
          <p:nvPr/>
        </p:nvSpPr>
        <p:spPr>
          <a:xfrm>
            <a:off x="9794356" y="4780632"/>
            <a:ext cx="249205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Extended over </a:t>
            </a:r>
            <a:r>
              <a:rPr kumimoji="0" lang="it-IT" sz="24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kpc</a:t>
            </a: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 </a:t>
            </a:r>
            <a:r>
              <a:rPr kumimoji="0" lang="it-IT" sz="24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scales</a:t>
            </a: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sp>
        <p:nvSpPr>
          <p:cNvPr id="9" name="Best &amp; Heckman (2012)">
            <a:extLst>
              <a:ext uri="{FF2B5EF4-FFF2-40B4-BE49-F238E27FC236}">
                <a16:creationId xmlns:a16="http://schemas.microsoft.com/office/drawing/2014/main" id="{B152B770-CD23-43B6-8056-85387938D250}"/>
              </a:ext>
            </a:extLst>
          </p:cNvPr>
          <p:cNvSpPr txBox="1"/>
          <p:nvPr/>
        </p:nvSpPr>
        <p:spPr>
          <a:xfrm>
            <a:off x="436164" y="2072505"/>
            <a:ext cx="241893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solidFill>
                  <a:srgbClr val="009051"/>
                </a:solidFill>
              </a:defRPr>
            </a:lvl1pPr>
          </a:lstStyle>
          <a:p>
            <a:r>
              <a:rPr lang="en-US" sz="2400" dirty="0" err="1"/>
              <a:t>Baldi</a:t>
            </a:r>
            <a:r>
              <a:rPr lang="en-US" sz="2400" dirty="0"/>
              <a:t> et al (2015)</a:t>
            </a:r>
            <a:endParaRPr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1" animBg="1" advAuto="0"/>
      <p:bldP spid="191" grpId="2" animBg="1" advAuto="0"/>
      <p:bldP spid="196" grpId="5" animBg="1" advAuto="0"/>
      <p:bldP spid="199" grpId="3" animBg="1" advAuto="0"/>
      <p:bldP spid="200" grpId="4" animBg="1" advAuto="0"/>
      <p:bldP spid="203" grpId="6" animBg="1" advAuto="0"/>
      <p:bldP spid="204" grpId="7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ACFEBDC2-E556-3221-A340-0198B895C837}"/>
              </a:ext>
            </a:extLst>
          </p:cNvPr>
          <p:cNvSpPr txBox="1"/>
          <p:nvPr/>
        </p:nvSpPr>
        <p:spPr>
          <a:xfrm>
            <a:off x="365760" y="1804184"/>
            <a:ext cx="12161520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3600" dirty="0">
                <a:solidFill>
                  <a:schemeClr val="tx2">
                    <a:lumMod val="10000"/>
                  </a:schemeClr>
                </a:solidFill>
              </a:rPr>
              <a:t>Radio size and </a:t>
            </a:r>
            <a:r>
              <a:rPr lang="it-IT" sz="3600" dirty="0" err="1">
                <a:solidFill>
                  <a:schemeClr val="tx2">
                    <a:lumMod val="10000"/>
                  </a:schemeClr>
                </a:solidFill>
              </a:rPr>
              <a:t>luminosity</a:t>
            </a:r>
            <a:r>
              <a:rPr lang="it-IT" sz="3600" dirty="0">
                <a:solidFill>
                  <a:schemeClr val="tx2">
                    <a:lumMod val="10000"/>
                  </a:schemeClr>
                </a:solidFill>
              </a:rPr>
              <a:t> can be </a:t>
            </a:r>
            <a:r>
              <a:rPr lang="it-IT" sz="3600" dirty="0" err="1">
                <a:solidFill>
                  <a:schemeClr val="tx2">
                    <a:lumMod val="10000"/>
                  </a:schemeClr>
                </a:solidFill>
              </a:rPr>
              <a:t>used</a:t>
            </a:r>
            <a:r>
              <a:rPr lang="it-IT" sz="3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it-IT" sz="3600" dirty="0" err="1">
                <a:solidFill>
                  <a:schemeClr val="tx2">
                    <a:lumMod val="10000"/>
                  </a:schemeClr>
                </a:solidFill>
              </a:rPr>
              <a:t>as</a:t>
            </a:r>
            <a:r>
              <a:rPr lang="it-IT" sz="3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it-IT" sz="3600" dirty="0" err="1">
                <a:solidFill>
                  <a:schemeClr val="tx2">
                    <a:lumMod val="10000"/>
                  </a:schemeClr>
                </a:solidFill>
              </a:rPr>
              <a:t>proxies</a:t>
            </a:r>
            <a:r>
              <a:rPr lang="it-IT" sz="3600" dirty="0">
                <a:solidFill>
                  <a:schemeClr val="tx2">
                    <a:lumMod val="10000"/>
                  </a:schemeClr>
                </a:solidFill>
              </a:rPr>
              <a:t> of an </a:t>
            </a:r>
            <a:r>
              <a:rPr lang="it-IT" sz="3600" dirty="0" err="1">
                <a:solidFill>
                  <a:schemeClr val="tx2">
                    <a:lumMod val="10000"/>
                  </a:schemeClr>
                </a:solidFill>
              </a:rPr>
              <a:t>evolving</a:t>
            </a:r>
            <a:r>
              <a:rPr lang="it-IT" sz="3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it-IT" sz="3600" dirty="0" err="1">
                <a:solidFill>
                  <a:schemeClr val="tx2">
                    <a:lumMod val="10000"/>
                  </a:schemeClr>
                </a:solidFill>
              </a:rPr>
              <a:t>jetted</a:t>
            </a:r>
            <a:r>
              <a:rPr lang="it-IT" sz="3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it-IT" sz="3600" dirty="0" err="1">
                <a:solidFill>
                  <a:schemeClr val="tx2">
                    <a:lumMod val="10000"/>
                  </a:schemeClr>
                </a:solidFill>
              </a:rPr>
              <a:t>structure</a:t>
            </a:r>
            <a:r>
              <a:rPr lang="it-IT" sz="3600" dirty="0">
                <a:solidFill>
                  <a:schemeClr val="tx2">
                    <a:lumMod val="10000"/>
                  </a:schemeClr>
                </a:solidFill>
              </a:rPr>
              <a:t>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FA949DE-A2A7-09B7-799B-4494CCEA5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6879"/>
            <a:ext cx="13001732" cy="484853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7F0C532-98C7-DD6E-7D91-30CEBBFB9916}"/>
              </a:ext>
            </a:extLst>
          </p:cNvPr>
          <p:cNvSpPr txBox="1"/>
          <p:nvPr/>
        </p:nvSpPr>
        <p:spPr>
          <a:xfrm>
            <a:off x="0" y="7944696"/>
            <a:ext cx="12893040" cy="1077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3200" dirty="0">
                <a:solidFill>
                  <a:schemeClr val="tx2">
                    <a:lumMod val="10000"/>
                  </a:schemeClr>
                </a:solidFill>
              </a:rPr>
              <a:t>The ‘high-</a:t>
            </a:r>
            <a:r>
              <a:rPr lang="it-IT" sz="3200" dirty="0" err="1">
                <a:solidFill>
                  <a:schemeClr val="tx2">
                    <a:lumMod val="10000"/>
                  </a:schemeClr>
                </a:solidFill>
              </a:rPr>
              <a:t>luminosity</a:t>
            </a:r>
            <a:r>
              <a:rPr lang="it-IT" sz="3200" dirty="0">
                <a:solidFill>
                  <a:schemeClr val="tx2">
                    <a:lumMod val="10000"/>
                  </a:schemeClr>
                </a:solidFill>
              </a:rPr>
              <a:t>’ </a:t>
            </a:r>
            <a:r>
              <a:rPr lang="it-IT" sz="3200" dirty="0" err="1">
                <a:solidFill>
                  <a:schemeClr val="tx2">
                    <a:lumMod val="10000"/>
                  </a:schemeClr>
                </a:solidFill>
              </a:rPr>
              <a:t>young</a:t>
            </a:r>
            <a:r>
              <a:rPr lang="it-IT" sz="32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it-IT" sz="3200" dirty="0" err="1">
                <a:solidFill>
                  <a:schemeClr val="tx2">
                    <a:lumMod val="10000"/>
                  </a:schemeClr>
                </a:solidFill>
              </a:rPr>
              <a:t>RGs</a:t>
            </a:r>
            <a:r>
              <a:rPr lang="it-IT" sz="3200" dirty="0">
                <a:solidFill>
                  <a:schemeClr val="tx2">
                    <a:lumMod val="10000"/>
                  </a:schemeClr>
                </a:solidFill>
              </a:rPr>
              <a:t> can evolve </a:t>
            </a:r>
            <a:r>
              <a:rPr lang="it-IT" sz="3200" dirty="0" err="1">
                <a:solidFill>
                  <a:schemeClr val="tx2">
                    <a:lumMod val="10000"/>
                  </a:schemeClr>
                </a:solidFill>
              </a:rPr>
              <a:t>into</a:t>
            </a:r>
            <a:r>
              <a:rPr lang="it-IT" sz="3200" dirty="0">
                <a:solidFill>
                  <a:schemeClr val="tx2">
                    <a:lumMod val="10000"/>
                  </a:schemeClr>
                </a:solidFill>
              </a:rPr>
              <a:t> FRI or FRII </a:t>
            </a:r>
          </a:p>
          <a:p>
            <a:r>
              <a:rPr lang="it-IT" sz="3200" b="1" i="1" dirty="0">
                <a:solidFill>
                  <a:schemeClr val="tx2">
                    <a:lumMod val="10000"/>
                  </a:schemeClr>
                </a:solidFill>
              </a:rPr>
              <a:t>But low-power radio AGN (FR0)?</a:t>
            </a:r>
          </a:p>
        </p:txBody>
      </p:sp>
      <p:sp>
        <p:nvSpPr>
          <p:cNvPr id="16" name="Family tree of Radio galaxy">
            <a:extLst>
              <a:ext uri="{FF2B5EF4-FFF2-40B4-BE49-F238E27FC236}">
                <a16:creationId xmlns:a16="http://schemas.microsoft.com/office/drawing/2014/main" id="{D7E8A89E-C13F-67D5-E01A-133E5C17BB79}"/>
              </a:ext>
            </a:extLst>
          </p:cNvPr>
          <p:cNvSpPr txBox="1">
            <a:spLocks/>
          </p:cNvSpPr>
          <p:nvPr/>
        </p:nvSpPr>
        <p:spPr>
          <a:xfrm>
            <a:off x="-516452" y="-531537"/>
            <a:ext cx="14249475" cy="276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44977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  <a:tab pos="10134600" algn="l"/>
                <a:tab pos="10858500" algn="l"/>
                <a:tab pos="11595100" algn="l"/>
              </a:tabLst>
              <a:defRPr sz="5500" b="0" i="0" u="none" strike="noStrike" cap="none" spc="0" baseline="0">
                <a:solidFill>
                  <a:srgbClr val="000000"/>
                </a:solidFill>
                <a:uFillTx/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515151"/>
                </a:solidFill>
                <a:uFillTx/>
                <a:latin typeface="+mj-lt"/>
                <a:ea typeface="+mj-ea"/>
                <a:cs typeface="+mj-cs"/>
                <a:sym typeface="Herculanum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515151"/>
                </a:solidFill>
                <a:uFillTx/>
                <a:latin typeface="+mj-lt"/>
                <a:ea typeface="+mj-ea"/>
                <a:cs typeface="+mj-cs"/>
                <a:sym typeface="Herculanum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515151"/>
                </a:solidFill>
                <a:uFillTx/>
                <a:latin typeface="+mj-lt"/>
                <a:ea typeface="+mj-ea"/>
                <a:cs typeface="+mj-cs"/>
                <a:sym typeface="Herculanum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515151"/>
                </a:solidFill>
                <a:uFillTx/>
                <a:latin typeface="+mj-lt"/>
                <a:ea typeface="+mj-ea"/>
                <a:cs typeface="+mj-cs"/>
                <a:sym typeface="Herculanum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515151"/>
                </a:solidFill>
                <a:uFillTx/>
                <a:latin typeface="+mj-lt"/>
                <a:ea typeface="+mj-ea"/>
                <a:cs typeface="+mj-cs"/>
                <a:sym typeface="Herculanum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515151"/>
                </a:solidFill>
                <a:uFillTx/>
                <a:latin typeface="+mj-lt"/>
                <a:ea typeface="+mj-ea"/>
                <a:cs typeface="+mj-cs"/>
                <a:sym typeface="Herculanum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515151"/>
                </a:solidFill>
                <a:uFillTx/>
                <a:latin typeface="+mj-lt"/>
                <a:ea typeface="+mj-ea"/>
                <a:cs typeface="+mj-cs"/>
                <a:sym typeface="Herculanum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515151"/>
                </a:solidFill>
                <a:uFillTx/>
                <a:latin typeface="+mj-lt"/>
                <a:ea typeface="+mj-ea"/>
                <a:cs typeface="+mj-cs"/>
                <a:sym typeface="Herculanum"/>
              </a:defRPr>
            </a:lvl9pPr>
          </a:lstStyle>
          <a:p>
            <a:pPr hangingPunct="1"/>
            <a:r>
              <a:rPr lang="it-IT" dirty="0" err="1"/>
              <a:t>Luminosity</a:t>
            </a:r>
            <a:r>
              <a:rPr lang="it-IT" dirty="0"/>
              <a:t>-size </a:t>
            </a:r>
            <a:r>
              <a:rPr lang="it-IT" dirty="0" err="1"/>
              <a:t>diagram</a:t>
            </a:r>
            <a:endParaRPr lang="it-IT" dirty="0"/>
          </a:p>
        </p:txBody>
      </p:sp>
      <p:sp>
        <p:nvSpPr>
          <p:cNvPr id="17" name="Best &amp; Heckman (2012)">
            <a:extLst>
              <a:ext uri="{FF2B5EF4-FFF2-40B4-BE49-F238E27FC236}">
                <a16:creationId xmlns:a16="http://schemas.microsoft.com/office/drawing/2014/main" id="{27D1C9B1-3D78-1DEA-082F-162240CA4738}"/>
              </a:ext>
            </a:extLst>
          </p:cNvPr>
          <p:cNvSpPr txBox="1"/>
          <p:nvPr/>
        </p:nvSpPr>
        <p:spPr>
          <a:xfrm>
            <a:off x="9989727" y="2740917"/>
            <a:ext cx="253755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solidFill>
                  <a:srgbClr val="009051"/>
                </a:solidFill>
              </a:defRPr>
            </a:lvl1pPr>
          </a:lstStyle>
          <a:p>
            <a:r>
              <a:rPr lang="en-US" sz="2400" dirty="0"/>
              <a:t>An &amp; Baan (2012)</a:t>
            </a:r>
            <a:endParaRPr sz="2400" dirty="0"/>
          </a:p>
        </p:txBody>
      </p:sp>
      <p:sp>
        <p:nvSpPr>
          <p:cNvPr id="18" name="Best &amp; Heckman (2012)">
            <a:extLst>
              <a:ext uri="{FF2B5EF4-FFF2-40B4-BE49-F238E27FC236}">
                <a16:creationId xmlns:a16="http://schemas.microsoft.com/office/drawing/2014/main" id="{B3725FBC-8A81-9E1E-64FD-E4CEC605B55E}"/>
              </a:ext>
            </a:extLst>
          </p:cNvPr>
          <p:cNvSpPr txBox="1"/>
          <p:nvPr/>
        </p:nvSpPr>
        <p:spPr>
          <a:xfrm>
            <a:off x="741902" y="2702390"/>
            <a:ext cx="175208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solidFill>
                  <a:srgbClr val="009051"/>
                </a:solidFill>
              </a:defRPr>
            </a:lvl1pPr>
          </a:lstStyle>
          <a:p>
            <a:r>
              <a:rPr lang="en-US" sz="2400" dirty="0" err="1"/>
              <a:t>Baldi</a:t>
            </a:r>
            <a:r>
              <a:rPr lang="en-US" sz="2400" dirty="0"/>
              <a:t> (2023)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61766898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Family tree of Radio galaxy"/>
          <p:cNvSpPr txBox="1">
            <a:spLocks noGrp="1"/>
          </p:cNvSpPr>
          <p:nvPr>
            <p:ph type="title"/>
          </p:nvPr>
        </p:nvSpPr>
        <p:spPr>
          <a:xfrm>
            <a:off x="-496131" y="-698295"/>
            <a:ext cx="14249475" cy="2769620"/>
          </a:xfrm>
          <a:prstGeom prst="rect">
            <a:avLst/>
          </a:prstGeom>
        </p:spPr>
        <p:txBody>
          <a:bodyPr/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  <a:tab pos="10134600" algn="l"/>
                <a:tab pos="10858500" algn="l"/>
                <a:tab pos="11595100" algn="l"/>
              </a:tabLst>
              <a:defRPr sz="55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(Simplified) </a:t>
            </a:r>
            <a:r>
              <a:rPr dirty="0">
                <a:solidFill>
                  <a:srgbClr val="FF0000"/>
                </a:solidFill>
              </a:rPr>
              <a:t>Family tree of</a:t>
            </a:r>
            <a:r>
              <a:rPr lang="en-US" dirty="0">
                <a:solidFill>
                  <a:srgbClr val="FF0000"/>
                </a:solidFill>
              </a:rPr>
              <a:t> radio AGN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209" name="filmato-incollato.png" descr="filmato-incollat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886" y="1763190"/>
            <a:ext cx="5719439" cy="7840302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Linea"/>
          <p:cNvSpPr/>
          <p:nvPr/>
        </p:nvSpPr>
        <p:spPr>
          <a:xfrm flipV="1">
            <a:off x="9916685" y="2443158"/>
            <a:ext cx="40795" cy="4413255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1" name="age, size"/>
          <p:cNvSpPr txBox="1"/>
          <p:nvPr/>
        </p:nvSpPr>
        <p:spPr>
          <a:xfrm>
            <a:off x="10093101" y="4273833"/>
            <a:ext cx="233717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3600" dirty="0"/>
              <a:t>age, size</a:t>
            </a:r>
            <a:r>
              <a:rPr lang="en-US" sz="3600" dirty="0"/>
              <a:t>, L</a:t>
            </a:r>
            <a:endParaRPr sz="3600" dirty="0"/>
          </a:p>
        </p:txBody>
      </p:sp>
      <p:sp>
        <p:nvSpPr>
          <p:cNvPr id="7" name="z &lt; 0.3">
            <a:extLst>
              <a:ext uri="{FF2B5EF4-FFF2-40B4-BE49-F238E27FC236}">
                <a16:creationId xmlns:a16="http://schemas.microsoft.com/office/drawing/2014/main" id="{48FDF95A-942E-D74B-4E49-61DE8DC57A7F}"/>
              </a:ext>
            </a:extLst>
          </p:cNvPr>
          <p:cNvSpPr txBox="1"/>
          <p:nvPr/>
        </p:nvSpPr>
        <p:spPr>
          <a:xfrm>
            <a:off x="616124" y="2071325"/>
            <a:ext cx="1529114" cy="685294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13" tIns="65013" rIns="65013" bIns="65013" numCol="1" anchor="t">
            <a:spAutoFit/>
          </a:bodyPr>
          <a:lstStyle>
            <a:lvl1pPr algn="l" defTabSz="650134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z &lt; 0.</a:t>
            </a:r>
            <a:r>
              <a:rPr lang="en-US" dirty="0"/>
              <a:t>1</a:t>
            </a:r>
            <a:endParaRPr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40664A-CA40-D228-37BA-D4858BD42FF6}"/>
              </a:ext>
            </a:extLst>
          </p:cNvPr>
          <p:cNvSpPr txBox="1"/>
          <p:nvPr/>
        </p:nvSpPr>
        <p:spPr>
          <a:xfrm>
            <a:off x="5028564" y="2652229"/>
            <a:ext cx="138339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1" i="1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~80%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E200EA0-22F9-2C1E-FA63-D04D1DAF234E}"/>
              </a:ext>
            </a:extLst>
          </p:cNvPr>
          <p:cNvSpPr txBox="1"/>
          <p:nvPr/>
        </p:nvSpPr>
        <p:spPr>
          <a:xfrm>
            <a:off x="6589911" y="2887146"/>
            <a:ext cx="138339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1" i="1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~15%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38C9457-497A-3499-CFF1-F44837F90FD9}"/>
              </a:ext>
            </a:extLst>
          </p:cNvPr>
          <p:cNvSpPr txBox="1"/>
          <p:nvPr/>
        </p:nvSpPr>
        <p:spPr>
          <a:xfrm>
            <a:off x="8356090" y="2916792"/>
            <a:ext cx="112691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1" i="1" dirty="0">
                <a:solidFill>
                  <a:schemeClr val="tx2">
                    <a:lumMod val="10000"/>
                  </a:schemeClr>
                </a:solidFill>
              </a:rPr>
              <a:t>~5</a:t>
            </a:r>
            <a:r>
              <a:rPr kumimoji="0" lang="it-IT" sz="4000" b="1" i="1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%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16F0078-3F20-A027-A95E-C1E798368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4721" y="5807242"/>
            <a:ext cx="2451226" cy="240906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3B5B50D-6EF7-3F8F-6FF6-5F30C1DD0E59}"/>
              </a:ext>
            </a:extLst>
          </p:cNvPr>
          <p:cNvSpPr txBox="1"/>
          <p:nvPr/>
        </p:nvSpPr>
        <p:spPr>
          <a:xfrm>
            <a:off x="9957480" y="6142195"/>
            <a:ext cx="252152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Young 10</a:t>
            </a:r>
            <a:r>
              <a:rPr kumimoji="0" lang="it-IT" sz="3200" b="0" i="0" u="none" strike="noStrike" cap="none" spc="0" normalizeH="0" baseline="3000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4-5</a:t>
            </a: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 y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36D456-2337-F6DE-3F1E-FEC463BE338F}"/>
              </a:ext>
            </a:extLst>
          </p:cNvPr>
          <p:cNvSpPr txBox="1"/>
          <p:nvPr/>
        </p:nvSpPr>
        <p:spPr>
          <a:xfrm>
            <a:off x="10135435" y="2969817"/>
            <a:ext cx="238046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kumimoji="0" lang="it-IT" sz="32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sym typeface="Palatino"/>
              </a:rPr>
              <a:t>Adult</a:t>
            </a:r>
            <a:r>
              <a:rPr lang="it-IT" sz="3200" dirty="0">
                <a:solidFill>
                  <a:srgbClr val="FF0000"/>
                </a:solidFill>
              </a:rPr>
              <a:t> 10</a:t>
            </a:r>
            <a:r>
              <a:rPr lang="it-IT" sz="3200" baseline="30000" dirty="0">
                <a:solidFill>
                  <a:srgbClr val="FF0000"/>
                </a:solidFill>
              </a:rPr>
              <a:t>7-8</a:t>
            </a:r>
            <a:r>
              <a:rPr lang="it-IT" sz="3200" dirty="0">
                <a:solidFill>
                  <a:srgbClr val="FF0000"/>
                </a:solidFill>
              </a:rPr>
              <a:t> y</a:t>
            </a: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Palatino"/>
            </a:endParaRPr>
          </a:p>
        </p:txBody>
      </p:sp>
      <p:sp>
        <p:nvSpPr>
          <p:cNvPr id="18" name="Freccia giù 17">
            <a:extLst>
              <a:ext uri="{FF2B5EF4-FFF2-40B4-BE49-F238E27FC236}">
                <a16:creationId xmlns:a16="http://schemas.microsoft.com/office/drawing/2014/main" id="{31DB6EF7-CAFD-A293-6EA0-08D8DFFF5979}"/>
              </a:ext>
            </a:extLst>
          </p:cNvPr>
          <p:cNvSpPr/>
          <p:nvPr/>
        </p:nvSpPr>
        <p:spPr>
          <a:xfrm rot="9022161">
            <a:off x="5944807" y="6773429"/>
            <a:ext cx="479281" cy="1097566"/>
          </a:xfrm>
          <a:prstGeom prst="downArrow">
            <a:avLst/>
          </a:prstGeom>
          <a:solidFill>
            <a:srgbClr val="FF0000"/>
          </a:solidFill>
          <a:ln w="25400" cap="flat">
            <a:solidFill>
              <a:srgbClr val="728FBC">
                <a:alpha val="50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sp>
        <p:nvSpPr>
          <p:cNvPr id="20" name="Freccia giù 19">
            <a:extLst>
              <a:ext uri="{FF2B5EF4-FFF2-40B4-BE49-F238E27FC236}">
                <a16:creationId xmlns:a16="http://schemas.microsoft.com/office/drawing/2014/main" id="{74F2ABC8-E70A-A1BE-9FD9-33E4D54C19FF}"/>
              </a:ext>
            </a:extLst>
          </p:cNvPr>
          <p:cNvSpPr/>
          <p:nvPr/>
        </p:nvSpPr>
        <p:spPr>
          <a:xfrm rot="12006628">
            <a:off x="7108921" y="6771207"/>
            <a:ext cx="479281" cy="1097566"/>
          </a:xfrm>
          <a:prstGeom prst="downArrow">
            <a:avLst/>
          </a:prstGeom>
          <a:solidFill>
            <a:srgbClr val="FF0000"/>
          </a:solidFill>
          <a:ln w="25400" cap="flat">
            <a:solidFill>
              <a:srgbClr val="728FBC">
                <a:alpha val="50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sp>
        <p:nvSpPr>
          <p:cNvPr id="21" name="Freccia giù 20">
            <a:extLst>
              <a:ext uri="{FF2B5EF4-FFF2-40B4-BE49-F238E27FC236}">
                <a16:creationId xmlns:a16="http://schemas.microsoft.com/office/drawing/2014/main" id="{ABB226DD-113F-3016-A716-FF1F197B2FA0}"/>
              </a:ext>
            </a:extLst>
          </p:cNvPr>
          <p:cNvSpPr/>
          <p:nvPr/>
        </p:nvSpPr>
        <p:spPr>
          <a:xfrm rot="10800000">
            <a:off x="5542252" y="4669425"/>
            <a:ext cx="479281" cy="1097566"/>
          </a:xfrm>
          <a:prstGeom prst="downArrow">
            <a:avLst/>
          </a:prstGeom>
          <a:solidFill>
            <a:srgbClr val="FF0000"/>
          </a:solidFill>
          <a:ln w="25400" cap="flat">
            <a:solidFill>
              <a:srgbClr val="728FBC">
                <a:alpha val="50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sp>
        <p:nvSpPr>
          <p:cNvPr id="22" name="Freccia giù 21">
            <a:extLst>
              <a:ext uri="{FF2B5EF4-FFF2-40B4-BE49-F238E27FC236}">
                <a16:creationId xmlns:a16="http://schemas.microsoft.com/office/drawing/2014/main" id="{15A36B14-F106-E424-F434-36A870286F19}"/>
              </a:ext>
            </a:extLst>
          </p:cNvPr>
          <p:cNvSpPr/>
          <p:nvPr/>
        </p:nvSpPr>
        <p:spPr>
          <a:xfrm rot="10800000">
            <a:off x="7515288" y="4714200"/>
            <a:ext cx="479281" cy="1097566"/>
          </a:xfrm>
          <a:prstGeom prst="downArrow">
            <a:avLst/>
          </a:prstGeom>
          <a:solidFill>
            <a:srgbClr val="FF0000"/>
          </a:solidFill>
          <a:ln w="25400" cap="flat">
            <a:solidFill>
              <a:srgbClr val="728FBC">
                <a:alpha val="50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sp>
        <p:nvSpPr>
          <p:cNvPr id="23" name="Freccia giù 22">
            <a:extLst>
              <a:ext uri="{FF2B5EF4-FFF2-40B4-BE49-F238E27FC236}">
                <a16:creationId xmlns:a16="http://schemas.microsoft.com/office/drawing/2014/main" id="{B4C6EF23-6F26-B6DD-FFC1-F5189CCF5F2D}"/>
              </a:ext>
            </a:extLst>
          </p:cNvPr>
          <p:cNvSpPr/>
          <p:nvPr/>
        </p:nvSpPr>
        <p:spPr>
          <a:xfrm rot="12506483" flipH="1">
            <a:off x="6127725" y="4044592"/>
            <a:ext cx="343279" cy="1793674"/>
          </a:xfrm>
          <a:prstGeom prst="downArrow">
            <a:avLst/>
          </a:prstGeom>
          <a:solidFill>
            <a:srgbClr val="FF0000"/>
          </a:solidFill>
          <a:ln w="25400" cap="flat">
            <a:solidFill>
              <a:srgbClr val="728FBC">
                <a:alpha val="50000"/>
              </a:srgb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7A05475-0873-E1C4-52E8-E4EBFFFB578E}"/>
              </a:ext>
            </a:extLst>
          </p:cNvPr>
          <p:cNvSpPr txBox="1"/>
          <p:nvPr/>
        </p:nvSpPr>
        <p:spPr>
          <a:xfrm>
            <a:off x="2893220" y="1373698"/>
            <a:ext cx="2584664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sz="2800" b="1" dirty="0" err="1">
                <a:solidFill>
                  <a:schemeClr val="tx2">
                    <a:lumMod val="10000"/>
                  </a:schemeClr>
                </a:solidFill>
              </a:rPr>
              <a:t>Intrinsically</a:t>
            </a:r>
            <a:r>
              <a:rPr lang="it-IT" sz="2800" b="1" dirty="0">
                <a:solidFill>
                  <a:schemeClr val="tx2">
                    <a:lumMod val="10000"/>
                  </a:schemeClr>
                </a:solidFill>
              </a:rPr>
              <a:t> low </a:t>
            </a:r>
            <a:r>
              <a:rPr lang="it-IT" sz="2800" b="1" dirty="0" err="1">
                <a:solidFill>
                  <a:schemeClr val="tx2">
                    <a:lumMod val="10000"/>
                  </a:schemeClr>
                </a:solidFill>
              </a:rPr>
              <a:t>efficient</a:t>
            </a:r>
            <a:endParaRPr lang="it-IT" sz="2800" b="1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it-IT" sz="2800" b="1" dirty="0">
                <a:solidFill>
                  <a:schemeClr val="tx2">
                    <a:lumMod val="10000"/>
                  </a:schemeClr>
                </a:solidFill>
              </a:rPr>
              <a:t>jet </a:t>
            </a:r>
            <a:r>
              <a:rPr lang="it-IT" sz="2800" b="1" dirty="0" err="1">
                <a:solidFill>
                  <a:schemeClr val="tx2">
                    <a:lumMod val="10000"/>
                  </a:schemeClr>
                </a:solidFill>
              </a:rPr>
              <a:t>launcher</a:t>
            </a:r>
            <a:endParaRPr lang="it-IT" sz="28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C011655-C518-77D2-7DE2-354CF5048666}"/>
              </a:ext>
            </a:extLst>
          </p:cNvPr>
          <p:cNvSpPr txBox="1"/>
          <p:nvPr/>
        </p:nvSpPr>
        <p:spPr>
          <a:xfrm>
            <a:off x="9690746" y="8068185"/>
            <a:ext cx="273953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Progenitors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sp>
        <p:nvSpPr>
          <p:cNvPr id="28" name="Best &amp; Heckman (2012)">
            <a:extLst>
              <a:ext uri="{FF2B5EF4-FFF2-40B4-BE49-F238E27FC236}">
                <a16:creationId xmlns:a16="http://schemas.microsoft.com/office/drawing/2014/main" id="{105F46C4-6664-0C1B-B4B1-933363845445}"/>
              </a:ext>
            </a:extLst>
          </p:cNvPr>
          <p:cNvSpPr txBox="1"/>
          <p:nvPr/>
        </p:nvSpPr>
        <p:spPr>
          <a:xfrm>
            <a:off x="453768" y="6964677"/>
            <a:ext cx="2729531" cy="25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400" b="1">
                <a:solidFill>
                  <a:srgbClr val="009051"/>
                </a:solidFill>
              </a:defRPr>
            </a:lvl1pPr>
          </a:lstStyle>
          <a:p>
            <a:r>
              <a:rPr lang="en-US" sz="2600" dirty="0"/>
              <a:t>An &amp; Baan 2012,  O’Dea &amp; </a:t>
            </a:r>
            <a:r>
              <a:rPr lang="en-US" sz="2600" dirty="0" err="1"/>
              <a:t>Saikia</a:t>
            </a:r>
            <a:r>
              <a:rPr lang="en-US" sz="2600" dirty="0"/>
              <a:t> (2021), Hardcastle &amp; </a:t>
            </a:r>
            <a:r>
              <a:rPr lang="en-US" sz="2600" dirty="0" err="1"/>
              <a:t>Croston</a:t>
            </a:r>
            <a:r>
              <a:rPr lang="en-US" sz="2600" dirty="0"/>
              <a:t> (2020), </a:t>
            </a:r>
            <a:r>
              <a:rPr lang="en-US" sz="2600" dirty="0" err="1"/>
              <a:t>Baldi</a:t>
            </a:r>
            <a:r>
              <a:rPr lang="en-US" sz="2600" dirty="0"/>
              <a:t> (2023), </a:t>
            </a:r>
            <a:endParaRPr sz="2600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FEA879D-0024-A12A-0BC1-4BF8F1799164}"/>
              </a:ext>
            </a:extLst>
          </p:cNvPr>
          <p:cNvSpPr txBox="1"/>
          <p:nvPr/>
        </p:nvSpPr>
        <p:spPr>
          <a:xfrm>
            <a:off x="6771105" y="1425502"/>
            <a:ext cx="3636077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2800" b="1" dirty="0" err="1">
                <a:solidFill>
                  <a:schemeClr val="tx2">
                    <a:lumMod val="10000"/>
                  </a:schemeClr>
                </a:solidFill>
              </a:rPr>
              <a:t>Intrinsically</a:t>
            </a:r>
            <a:r>
              <a:rPr lang="it-IT" sz="28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</a:p>
          <a:p>
            <a:r>
              <a:rPr lang="it-IT" sz="2800" b="1" dirty="0">
                <a:solidFill>
                  <a:schemeClr val="tx2">
                    <a:lumMod val="10000"/>
                  </a:schemeClr>
                </a:solidFill>
              </a:rPr>
              <a:t>high </a:t>
            </a:r>
            <a:r>
              <a:rPr lang="it-IT" sz="2800" b="1" dirty="0" err="1">
                <a:solidFill>
                  <a:schemeClr val="tx2">
                    <a:lumMod val="10000"/>
                  </a:schemeClr>
                </a:solidFill>
              </a:rPr>
              <a:t>efficient</a:t>
            </a:r>
            <a:endParaRPr lang="it-IT" sz="2800" b="1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it-IT" sz="2800" b="1" dirty="0">
                <a:solidFill>
                  <a:schemeClr val="tx2">
                    <a:lumMod val="10000"/>
                  </a:schemeClr>
                </a:solidFill>
              </a:rPr>
              <a:t>jet </a:t>
            </a:r>
            <a:r>
              <a:rPr lang="it-IT" sz="2800" b="1" dirty="0" err="1">
                <a:solidFill>
                  <a:schemeClr val="tx2">
                    <a:lumMod val="10000"/>
                  </a:schemeClr>
                </a:solidFill>
              </a:rPr>
              <a:t>launcher</a:t>
            </a:r>
            <a:endParaRPr lang="it-IT" sz="2800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ensus of BH activity at low power"/>
          <p:cNvSpPr txBox="1"/>
          <p:nvPr/>
        </p:nvSpPr>
        <p:spPr>
          <a:xfrm>
            <a:off x="1790927" y="272648"/>
            <a:ext cx="948398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49775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  <a:tab pos="9410700" algn="l"/>
                <a:tab pos="10134600" algn="l"/>
                <a:tab pos="10858500" algn="l"/>
                <a:tab pos="11595100" algn="l"/>
              </a:tabLst>
              <a:defRPr sz="55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lvl1pPr>
          </a:lstStyle>
          <a:p>
            <a:r>
              <a:rPr dirty="0"/>
              <a:t>Census of BH activity at low power</a:t>
            </a:r>
          </a:p>
        </p:txBody>
      </p:sp>
      <p:sp>
        <p:nvSpPr>
          <p:cNvPr id="236" name="¡High-resolution maps in the radio can provide direct views of black-hole accretion even in dusty environments, and can detect AGN at accretion rates below those detectable in other wave-bands.…"/>
          <p:cNvSpPr txBox="1"/>
          <p:nvPr/>
        </p:nvSpPr>
        <p:spPr>
          <a:xfrm>
            <a:off x="248193" y="1799015"/>
            <a:ext cx="12569449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 algn="l" defTabSz="457200">
              <a:buFont typeface="Arial" panose="020B0604020202020204" pitchFamily="34" charset="0"/>
              <a:buChar char="•"/>
              <a:defRPr sz="2400">
                <a:solidFill>
                  <a:srgbClr val="3D3D3D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>
                <a:latin typeface="Arial Hebrew" pitchFamily="2" charset="-79"/>
                <a:cs typeface="Arial Hebrew" pitchFamily="2" charset="-79"/>
              </a:rPr>
              <a:t>High-resolution maps in the radio can provide direct views of </a:t>
            </a:r>
            <a:r>
              <a:rPr lang="en-US" dirty="0">
                <a:latin typeface="Arial Hebrew" pitchFamily="2" charset="-79"/>
                <a:cs typeface="Arial Hebrew" pitchFamily="2" charset="-79"/>
              </a:rPr>
              <a:t>BH </a:t>
            </a:r>
            <a:r>
              <a:rPr dirty="0">
                <a:latin typeface="Arial Hebrew" pitchFamily="2" charset="-79"/>
                <a:cs typeface="Arial Hebrew" pitchFamily="2" charset="-79"/>
              </a:rPr>
              <a:t>accretion even in dusty environments, and can detect AGN at accretion rates below those detectable in other wave-bands. </a:t>
            </a:r>
            <a:endParaRPr lang="en-US" sz="1200" dirty="0">
              <a:solidFill>
                <a:srgbClr val="000000"/>
              </a:solidFill>
              <a:latin typeface="Arial Hebrew" pitchFamily="2" charset="-79"/>
              <a:cs typeface="Arial Hebrew" pitchFamily="2" charset="-79"/>
            </a:endParaRPr>
          </a:p>
          <a:p>
            <a:pPr marL="342900" indent="-342900" algn="l" defTabSz="457200">
              <a:buFont typeface="Arial" panose="020B0604020202020204" pitchFamily="34" charset="0"/>
              <a:buChar char="•"/>
              <a:defRPr sz="2400">
                <a:solidFill>
                  <a:srgbClr val="3D3D3D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>
                <a:latin typeface="Arial Hebrew" pitchFamily="2" charset="-79"/>
                <a:cs typeface="Arial Hebrew" pitchFamily="2" charset="-79"/>
              </a:rPr>
              <a:t>Our view of the nuclear activity in the Universe is biased towards massive, bright and unobscured galaxies, which leads to a partial understanding of the BH accretion and ejection</a:t>
            </a:r>
            <a:endParaRPr sz="1200" dirty="0">
              <a:solidFill>
                <a:srgbClr val="000000"/>
              </a:solidFill>
              <a:latin typeface="Arial Hebrew" pitchFamily="2" charset="-79"/>
              <a:cs typeface="Arial Hebrew" pitchFamily="2" charset="-79"/>
            </a:endParaRPr>
          </a:p>
        </p:txBody>
      </p:sp>
      <p:pic>
        <p:nvPicPr>
          <p:cNvPr id="237" name="filmato-incollato.png" descr="filmato-incollat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9035" y="9946736"/>
            <a:ext cx="6253413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46136D5-80FC-F1EC-C580-F8092A020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813" y="3755536"/>
            <a:ext cx="7772400" cy="599647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F58DCDC-7D48-03DE-7649-1DBCF6C1F5D7}"/>
              </a:ext>
            </a:extLst>
          </p:cNvPr>
          <p:cNvSpPr txBox="1"/>
          <p:nvPr/>
        </p:nvSpPr>
        <p:spPr>
          <a:xfrm>
            <a:off x="5832392" y="3784175"/>
            <a:ext cx="6569242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00"/>
                </a:solidFill>
                <a:effectLst/>
                <a:latin typeface="Palatino" pitchFamily="2" charset="77"/>
              </a:rPr>
              <a:t>FR-0/I/II radio </a:t>
            </a:r>
            <a:r>
              <a:rPr lang="it-IT" sz="2000" b="1" dirty="0" err="1">
                <a:solidFill>
                  <a:srgbClr val="000000"/>
                </a:solidFill>
                <a:effectLst/>
                <a:latin typeface="Palatino" pitchFamily="2" charset="77"/>
              </a:rPr>
              <a:t>galaxies</a:t>
            </a:r>
            <a:r>
              <a:rPr lang="it-IT" sz="2000" b="1" dirty="0">
                <a:solidFill>
                  <a:srgbClr val="000000"/>
                </a:solidFill>
                <a:effectLst/>
                <a:latin typeface="Palatino" pitchFamily="2" charset="77"/>
              </a:rPr>
              <a:t> in FIRST/SDSS </a:t>
            </a:r>
            <a:r>
              <a:rPr lang="it-IT" sz="2000" b="1" dirty="0" err="1">
                <a:solidFill>
                  <a:srgbClr val="000000"/>
                </a:solidFill>
                <a:effectLst/>
                <a:latin typeface="Palatino" pitchFamily="2" charset="77"/>
              </a:rPr>
              <a:t>catalogue</a:t>
            </a:r>
            <a:endParaRPr lang="it-IT" sz="2000" dirty="0">
              <a:solidFill>
                <a:srgbClr val="000000"/>
              </a:solidFill>
              <a:effectLst/>
              <a:latin typeface="Palatino" pitchFamily="2" charset="77"/>
            </a:endParaRPr>
          </a:p>
        </p:txBody>
      </p:sp>
      <p:sp>
        <p:nvSpPr>
          <p:cNvPr id="13" name="Freccia giù 12">
            <a:extLst>
              <a:ext uri="{FF2B5EF4-FFF2-40B4-BE49-F238E27FC236}">
                <a16:creationId xmlns:a16="http://schemas.microsoft.com/office/drawing/2014/main" id="{676650C4-59AC-7EA4-3D61-BE8E222F04F0}"/>
              </a:ext>
            </a:extLst>
          </p:cNvPr>
          <p:cNvSpPr/>
          <p:nvPr/>
        </p:nvSpPr>
        <p:spPr>
          <a:xfrm>
            <a:off x="2642074" y="411759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17C21CC-189F-804A-FEE4-B704E7474A62}"/>
              </a:ext>
            </a:extLst>
          </p:cNvPr>
          <p:cNvSpPr txBox="1"/>
          <p:nvPr/>
        </p:nvSpPr>
        <p:spPr>
          <a:xfrm>
            <a:off x="-133962" y="5290729"/>
            <a:ext cx="5203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 err="1">
                <a:solidFill>
                  <a:srgbClr val="FF0000"/>
                </a:solidFill>
              </a:rPr>
              <a:t>Necessity</a:t>
            </a:r>
            <a:r>
              <a:rPr lang="it-IT" sz="3000" b="1" dirty="0">
                <a:solidFill>
                  <a:srgbClr val="FF0000"/>
                </a:solidFill>
              </a:rPr>
              <a:t> to go to </a:t>
            </a:r>
          </a:p>
          <a:p>
            <a:r>
              <a:rPr lang="it-IT" sz="3000" b="1" dirty="0">
                <a:solidFill>
                  <a:srgbClr val="FF0000"/>
                </a:solidFill>
              </a:rPr>
              <a:t>low </a:t>
            </a:r>
            <a:r>
              <a:rPr lang="it-IT" sz="3000" b="1" dirty="0" err="1">
                <a:solidFill>
                  <a:srgbClr val="FF0000"/>
                </a:solidFill>
              </a:rPr>
              <a:t>luminosities</a:t>
            </a:r>
            <a:r>
              <a:rPr lang="it-IT" sz="3000" b="1" dirty="0">
                <a:solidFill>
                  <a:srgbClr val="FF0000"/>
                </a:solidFill>
              </a:rPr>
              <a:t>..</a:t>
            </a:r>
          </a:p>
        </p:txBody>
      </p:sp>
      <p:sp>
        <p:nvSpPr>
          <p:cNvPr id="15" name="Best &amp; Heckman (2012)">
            <a:extLst>
              <a:ext uri="{FF2B5EF4-FFF2-40B4-BE49-F238E27FC236}">
                <a16:creationId xmlns:a16="http://schemas.microsoft.com/office/drawing/2014/main" id="{49D95343-AA08-8847-262A-B64074304F00}"/>
              </a:ext>
            </a:extLst>
          </p:cNvPr>
          <p:cNvSpPr txBox="1"/>
          <p:nvPr/>
        </p:nvSpPr>
        <p:spPr>
          <a:xfrm>
            <a:off x="5435064" y="9308728"/>
            <a:ext cx="175208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solidFill>
                  <a:srgbClr val="009051"/>
                </a:solidFill>
              </a:defRPr>
            </a:lvl1pPr>
          </a:lstStyle>
          <a:p>
            <a:r>
              <a:rPr lang="en-US" sz="2400" dirty="0" err="1"/>
              <a:t>Baldi</a:t>
            </a:r>
            <a:r>
              <a:rPr lang="en-US" sz="2400" dirty="0"/>
              <a:t> (2023)</a:t>
            </a:r>
            <a:endParaRPr sz="24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0BC3526-4690-93D8-E0F9-26C41325283E}"/>
              </a:ext>
            </a:extLst>
          </p:cNvPr>
          <p:cNvSpPr txBox="1"/>
          <p:nvPr/>
        </p:nvSpPr>
        <p:spPr>
          <a:xfrm>
            <a:off x="474230" y="7060315"/>
            <a:ext cx="4335688" cy="1395254"/>
          </a:xfrm>
          <a:prstGeom prst="rect">
            <a:avLst/>
          </a:prstGeom>
          <a:noFill/>
          <a:ln w="3492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b="1" i="1" dirty="0">
                <a:solidFill>
                  <a:schemeClr val="tx2">
                    <a:lumMod val="10000"/>
                  </a:schemeClr>
                </a:solidFill>
              </a:rPr>
              <a:t>To study the duty </a:t>
            </a:r>
            <a:r>
              <a:rPr lang="it-IT" sz="2800" b="1" i="1" dirty="0" err="1">
                <a:solidFill>
                  <a:schemeClr val="tx2">
                    <a:lumMod val="10000"/>
                  </a:schemeClr>
                </a:solidFill>
              </a:rPr>
              <a:t>cycle</a:t>
            </a:r>
            <a:r>
              <a:rPr lang="it-IT" sz="2800" b="1" i="1" dirty="0">
                <a:solidFill>
                  <a:schemeClr val="tx2">
                    <a:lumMod val="10000"/>
                  </a:schemeClr>
                </a:solidFill>
              </a:rPr>
              <a:t> of </a:t>
            </a:r>
            <a:r>
              <a:rPr lang="it-IT" sz="2800" b="1" i="1" dirty="0" err="1">
                <a:solidFill>
                  <a:schemeClr val="tx2">
                    <a:lumMod val="10000"/>
                  </a:schemeClr>
                </a:solidFill>
              </a:rPr>
              <a:t>RGs</a:t>
            </a:r>
            <a:r>
              <a:rPr lang="it-IT" sz="2800" b="1" i="1" dirty="0">
                <a:solidFill>
                  <a:schemeClr val="tx2">
                    <a:lumMod val="10000"/>
                  </a:schemeClr>
                </a:solidFill>
              </a:rPr>
              <a:t> from low to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b="1" i="1" dirty="0">
                <a:solidFill>
                  <a:schemeClr val="tx2">
                    <a:lumMod val="10000"/>
                  </a:schemeClr>
                </a:solidFill>
              </a:rPr>
              <a:t> high power</a:t>
            </a:r>
            <a:endParaRPr kumimoji="0" lang="it-IT" sz="2800" b="1" i="1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435385F-67ED-438F-FBC2-DF79DAA357ED}"/>
              </a:ext>
            </a:extLst>
          </p:cNvPr>
          <p:cNvSpPr txBox="1"/>
          <p:nvPr/>
        </p:nvSpPr>
        <p:spPr>
          <a:xfrm>
            <a:off x="6311105" y="7757942"/>
            <a:ext cx="3898231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FR0s are 5 times more</a:t>
            </a:r>
          </a:p>
          <a:p>
            <a:r>
              <a:rPr lang="it-IT" sz="2800" dirty="0" err="1">
                <a:solidFill>
                  <a:srgbClr val="FF0000"/>
                </a:solidFill>
              </a:rPr>
              <a:t>abundant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err="1">
                <a:solidFill>
                  <a:srgbClr val="FF0000"/>
                </a:solidFill>
              </a:rPr>
              <a:t>than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err="1">
                <a:solidFill>
                  <a:srgbClr val="FF0000"/>
                </a:solidFill>
              </a:rPr>
              <a:t>FRIs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Why low-luminosity compact radio galaxies are importan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500">
                <a:solidFill>
                  <a:schemeClr val="accent5"/>
                </a:solidFill>
                <a:latin typeface="Menlo Regular"/>
                <a:ea typeface="Menlo Regular"/>
                <a:cs typeface="Menlo Regular"/>
                <a:sym typeface="Menlo Regular"/>
              </a:defRPr>
            </a:lvl1pPr>
          </a:lstStyle>
          <a:p>
            <a:r>
              <a:rPr dirty="0"/>
              <a:t>Why low-luminosity compact radio galaxies are important?</a:t>
            </a:r>
          </a:p>
        </p:txBody>
      </p:sp>
      <p:sp>
        <p:nvSpPr>
          <p:cNvPr id="214" name="The bulk of RL AGN population"/>
          <p:cNvSpPr txBox="1"/>
          <p:nvPr/>
        </p:nvSpPr>
        <p:spPr>
          <a:xfrm>
            <a:off x="334641" y="1550120"/>
            <a:ext cx="5250591" cy="817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93888" indent="-493888" algn="l">
              <a:buSzPct val="75000"/>
              <a:buChar char="★"/>
              <a:defRPr>
                <a:solidFill>
                  <a:srgbClr val="000000"/>
                </a:solidFill>
              </a:defRPr>
            </a:pPr>
            <a:r>
              <a:rPr dirty="0"/>
              <a:t>The bulk of RL AGN population</a:t>
            </a:r>
          </a:p>
          <a:p>
            <a:pPr algn="l">
              <a:defRPr>
                <a:solidFill>
                  <a:srgbClr val="000000"/>
                </a:solidFill>
              </a:defRPr>
            </a:pPr>
            <a:endParaRPr dirty="0"/>
          </a:p>
          <a:p>
            <a:pPr algn="l">
              <a:defRPr>
                <a:solidFill>
                  <a:srgbClr val="000000"/>
                </a:solidFill>
              </a:defRPr>
            </a:pPr>
            <a:endParaRPr dirty="0"/>
          </a:p>
          <a:p>
            <a:pPr algn="l">
              <a:defRPr>
                <a:solidFill>
                  <a:srgbClr val="000000"/>
                </a:solidFill>
              </a:defRPr>
            </a:pPr>
            <a:endParaRPr dirty="0"/>
          </a:p>
          <a:p>
            <a:pPr algn="l">
              <a:defRPr>
                <a:solidFill>
                  <a:srgbClr val="000000"/>
                </a:solidFill>
              </a:defRPr>
            </a:pPr>
            <a:endParaRPr dirty="0"/>
          </a:p>
          <a:p>
            <a:pPr algn="l">
              <a:defRPr>
                <a:solidFill>
                  <a:srgbClr val="000000"/>
                </a:solidFill>
              </a:defRPr>
            </a:pPr>
            <a:endParaRPr dirty="0"/>
          </a:p>
          <a:p>
            <a:pPr algn="l">
              <a:defRPr>
                <a:solidFill>
                  <a:srgbClr val="000000"/>
                </a:solidFill>
              </a:defRPr>
            </a:pPr>
            <a:endParaRPr dirty="0"/>
          </a:p>
          <a:p>
            <a:pPr algn="l">
              <a:defRPr>
                <a:solidFill>
                  <a:srgbClr val="000000"/>
                </a:solidFill>
              </a:defRPr>
            </a:pPr>
            <a:endParaRPr dirty="0"/>
          </a:p>
          <a:p>
            <a:pPr algn="l">
              <a:defRPr>
                <a:solidFill>
                  <a:srgbClr val="000000"/>
                </a:solidFill>
              </a:defRPr>
            </a:pPr>
            <a:endParaRPr dirty="0"/>
          </a:p>
          <a:p>
            <a:pPr algn="l">
              <a:defRPr>
                <a:solidFill>
                  <a:srgbClr val="000000"/>
                </a:solidFill>
              </a:defRPr>
            </a:pPr>
            <a:endParaRPr dirty="0"/>
          </a:p>
        </p:txBody>
      </p:sp>
      <p:sp>
        <p:nvSpPr>
          <p:cNvPr id="215" name="snapshot of the ordinary relation between the SMBH and its host"/>
          <p:cNvSpPr txBox="1"/>
          <p:nvPr/>
        </p:nvSpPr>
        <p:spPr>
          <a:xfrm>
            <a:off x="6458479" y="2246934"/>
            <a:ext cx="6163171" cy="1179810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rgbClr val="000000"/>
                </a:solidFill>
              </a:defRPr>
            </a:lvl1pPr>
          </a:lstStyle>
          <a:p>
            <a:r>
              <a:rPr dirty="0"/>
              <a:t>ordinary </a:t>
            </a:r>
            <a:r>
              <a:rPr lang="en-US" sz="3600" b="1" dirty="0">
                <a:solidFill>
                  <a:srgbClr val="7030A0"/>
                </a:solidFill>
              </a:rPr>
              <a:t>accretion-ejection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mechanism </a:t>
            </a:r>
            <a:endParaRPr dirty="0"/>
          </a:p>
        </p:txBody>
      </p:sp>
      <p:sp>
        <p:nvSpPr>
          <p:cNvPr id="216" name="AGN feedback: low-power galactic-scale jets  can have a tremendous impact on their hosts by continuously injecting and depositing energy into the host as supported by                            the state-of-the-art jet simulations."/>
          <p:cNvSpPr txBox="1"/>
          <p:nvPr/>
        </p:nvSpPr>
        <p:spPr>
          <a:xfrm>
            <a:off x="190668" y="4180667"/>
            <a:ext cx="11112660" cy="199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100000"/>
              <a:buChar char="★"/>
              <a:defRPr sz="2900">
                <a:solidFill>
                  <a:srgbClr val="000000"/>
                </a:solidFill>
              </a:defRPr>
            </a:pPr>
            <a:r>
              <a:rPr sz="3600" b="1" dirty="0">
                <a:solidFill>
                  <a:srgbClr val="FF0000"/>
                </a:solidFill>
              </a:rPr>
              <a:t>AGN feedback</a:t>
            </a:r>
            <a:r>
              <a:rPr dirty="0"/>
              <a:t>: low-power galactic-scale jets  can have a</a:t>
            </a:r>
            <a:r>
              <a:rPr lang="en-US" dirty="0"/>
              <a:t>n important, but gentle,</a:t>
            </a:r>
            <a:r>
              <a:rPr dirty="0"/>
              <a:t> impact on their hosts by continuously injecting and depositing energy into the host as supported by                            the state-of-the-art jet simulations.</a:t>
            </a:r>
          </a:p>
        </p:txBody>
      </p:sp>
      <p:sp>
        <p:nvSpPr>
          <p:cNvPr id="217" name="Freccia"/>
          <p:cNvSpPr/>
          <p:nvPr/>
        </p:nvSpPr>
        <p:spPr>
          <a:xfrm>
            <a:off x="4987835" y="2495896"/>
            <a:ext cx="1194794" cy="603251"/>
          </a:xfrm>
          <a:prstGeom prst="rightArrow">
            <a:avLst>
              <a:gd name="adj1" fmla="val 32000"/>
              <a:gd name="adj2" fmla="val 134737"/>
            </a:avLst>
          </a:prstGeom>
          <a:solidFill>
            <a:srgbClr val="7AA9F0">
              <a:alpha val="50000"/>
            </a:srgbClr>
          </a:solidFill>
          <a:ln w="25400">
            <a:solidFill>
              <a:srgbClr val="728FBC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8" name="Wagner &amp; Bicknell (2011), Massaglia et al (2016), Mukherjee et al (2018, 2020), Rossi et al (2020)"/>
          <p:cNvSpPr txBox="1"/>
          <p:nvPr/>
        </p:nvSpPr>
        <p:spPr>
          <a:xfrm>
            <a:off x="190668" y="6676396"/>
            <a:ext cx="2800731" cy="1787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>
                <a:solidFill>
                  <a:srgbClr val="008F00"/>
                </a:solidFill>
                <a:latin typeface="Apple Symbols"/>
                <a:ea typeface="Apple Symbols"/>
                <a:cs typeface="Apple Symbols"/>
                <a:sym typeface="Apple Symbols"/>
              </a:defRPr>
            </a:lvl1pPr>
          </a:lstStyle>
          <a:p>
            <a:r>
              <a:rPr dirty="0"/>
              <a:t>Wagner &amp; Bicknell (2011), </a:t>
            </a:r>
            <a:r>
              <a:rPr dirty="0" err="1"/>
              <a:t>Massaglia</a:t>
            </a:r>
            <a:r>
              <a:rPr dirty="0"/>
              <a:t> et al (2016), Mukherjee et al (2018, 2020), Rossi et al (2020)</a:t>
            </a:r>
          </a:p>
        </p:txBody>
      </p:sp>
      <p:pic>
        <p:nvPicPr>
          <p:cNvPr id="219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632" y="6211020"/>
            <a:ext cx="3517901" cy="351790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Morganti et al 2017,…"/>
          <p:cNvSpPr txBox="1"/>
          <p:nvPr/>
        </p:nvSpPr>
        <p:spPr>
          <a:xfrm rot="5400000">
            <a:off x="10207201" y="6698040"/>
            <a:ext cx="3517901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solidFill>
                  <a:srgbClr val="008F00"/>
                </a:solidFill>
                <a:latin typeface="Apple Symbols"/>
                <a:ea typeface="Apple Symbols"/>
                <a:cs typeface="Apple Symbols"/>
                <a:sym typeface="Apple Symbols"/>
              </a:defRPr>
            </a:pPr>
            <a:r>
              <a:rPr dirty="0" err="1"/>
              <a:t>Morganti</a:t>
            </a:r>
            <a:r>
              <a:rPr dirty="0"/>
              <a:t> et al 2017,</a:t>
            </a:r>
          </a:p>
          <a:p>
            <a:pPr>
              <a:defRPr sz="2400">
                <a:solidFill>
                  <a:srgbClr val="008F00"/>
                </a:solidFill>
                <a:latin typeface="Apple Symbols"/>
                <a:ea typeface="Apple Symbols"/>
                <a:cs typeface="Apple Symbols"/>
                <a:sym typeface="Apple Symbols"/>
              </a:defRPr>
            </a:pPr>
            <a:r>
              <a:rPr dirty="0"/>
              <a:t>Jarvis et 2019, 2021</a:t>
            </a:r>
          </a:p>
          <a:p>
            <a:pPr>
              <a:defRPr sz="2400">
                <a:solidFill>
                  <a:srgbClr val="008F00"/>
                </a:solidFill>
                <a:latin typeface="Apple Symbols"/>
                <a:ea typeface="Apple Symbols"/>
                <a:cs typeface="Apple Symbols"/>
                <a:sym typeface="Apple Symbols"/>
              </a:defRPr>
            </a:pPr>
            <a:r>
              <a:rPr dirty="0"/>
              <a:t> Hardcastle et al 2020, </a:t>
            </a:r>
          </a:p>
          <a:p>
            <a:pPr>
              <a:defRPr sz="2400">
                <a:solidFill>
                  <a:srgbClr val="008F00"/>
                </a:solidFill>
                <a:latin typeface="Apple Symbols"/>
                <a:ea typeface="Apple Symbols"/>
                <a:cs typeface="Apple Symbols"/>
                <a:sym typeface="Apple Symbols"/>
              </a:defRPr>
            </a:pPr>
            <a:r>
              <a:rPr dirty="0"/>
              <a:t>Smith et al 2020, </a:t>
            </a:r>
          </a:p>
          <a:p>
            <a:pPr>
              <a:defRPr sz="2400">
                <a:solidFill>
                  <a:srgbClr val="008F00"/>
                </a:solidFill>
                <a:latin typeface="Apple Symbols"/>
                <a:ea typeface="Apple Symbols"/>
                <a:cs typeface="Apple Symbols"/>
                <a:sym typeface="Apple Symbols"/>
              </a:defRPr>
            </a:pPr>
            <a:r>
              <a:rPr dirty="0"/>
              <a:t>Venturi et al 2020,</a:t>
            </a:r>
          </a:p>
          <a:p>
            <a:pPr>
              <a:defRPr sz="2400">
                <a:solidFill>
                  <a:srgbClr val="008F00"/>
                </a:solidFill>
                <a:latin typeface="Apple Symbols"/>
                <a:ea typeface="Apple Symbols"/>
                <a:cs typeface="Apple Symbols"/>
                <a:sym typeface="Apple Symbols"/>
              </a:defRPr>
            </a:pPr>
            <a:r>
              <a:rPr dirty="0"/>
              <a:t> </a:t>
            </a:r>
            <a:r>
              <a:rPr lang="en-US" dirty="0" err="1"/>
              <a:t>Silpa</a:t>
            </a:r>
            <a:r>
              <a:rPr dirty="0"/>
              <a:t> et al 202</a:t>
            </a:r>
            <a:r>
              <a:rPr lang="en-US" dirty="0"/>
              <a:t>2</a:t>
            </a:r>
            <a:endParaRPr dirty="0"/>
          </a:p>
        </p:txBody>
      </p:sp>
      <p:sp>
        <p:nvSpPr>
          <p:cNvPr id="221" name="Linea"/>
          <p:cNvSpPr/>
          <p:nvPr/>
        </p:nvSpPr>
        <p:spPr>
          <a:xfrm>
            <a:off x="3033517" y="9707139"/>
            <a:ext cx="3499941" cy="1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" name="1 kpc"/>
          <p:cNvSpPr txBox="1"/>
          <p:nvPr/>
        </p:nvSpPr>
        <p:spPr>
          <a:xfrm>
            <a:off x="4129163" y="8977312"/>
            <a:ext cx="1308647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dirty="0"/>
              <a:t>1 kpc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37150AC-8781-C509-8B11-63FA939BF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640" y="6418855"/>
            <a:ext cx="4299070" cy="30493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VLA high-resolution survey"/>
          <p:cNvSpPr txBox="1">
            <a:spLocks noGrp="1"/>
          </p:cNvSpPr>
          <p:nvPr>
            <p:ph type="title"/>
          </p:nvPr>
        </p:nvSpPr>
        <p:spPr>
          <a:xfrm>
            <a:off x="443705" y="192521"/>
            <a:ext cx="12115801" cy="1358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sz="6600" dirty="0"/>
              <a:t>VLA</a:t>
            </a:r>
            <a:r>
              <a:rPr lang="en-US" sz="6600" dirty="0"/>
              <a:t>/VLBI</a:t>
            </a:r>
            <a:r>
              <a:rPr sz="6600" dirty="0"/>
              <a:t> survey</a:t>
            </a:r>
            <a:r>
              <a:rPr lang="en-US" sz="6600" dirty="0"/>
              <a:t> of FR0s</a:t>
            </a:r>
            <a:endParaRPr sz="6600" dirty="0"/>
          </a:p>
        </p:txBody>
      </p:sp>
      <p:sp>
        <p:nvSpPr>
          <p:cNvPr id="346" name="New VLA observations for 27 sources      at 1.5, 4.5 and 7.5 GHz (1-0.3”)…"/>
          <p:cNvSpPr txBox="1">
            <a:spLocks noGrp="1"/>
          </p:cNvSpPr>
          <p:nvPr>
            <p:ph type="body" sz="half" idx="1"/>
          </p:nvPr>
        </p:nvSpPr>
        <p:spPr>
          <a:xfrm>
            <a:off x="-472472" y="2025978"/>
            <a:ext cx="4568535" cy="4444456"/>
          </a:xfrm>
          <a:prstGeom prst="rect">
            <a:avLst/>
          </a:prstGeom>
        </p:spPr>
        <p:txBody>
          <a:bodyPr/>
          <a:lstStyle/>
          <a:p>
            <a:pPr marL="508000" indent="-139700">
              <a:buBlip>
                <a:blip r:embed="rId2"/>
              </a:buBlip>
              <a:defRPr sz="2200">
                <a:solidFill>
                  <a:srgbClr val="000000"/>
                </a:solidFill>
              </a:defRPr>
            </a:pPr>
            <a:r>
              <a:rPr sz="2400" dirty="0"/>
              <a:t>VLA observations for </a:t>
            </a:r>
            <a:r>
              <a:rPr lang="en-US" sz="2400" dirty="0"/>
              <a:t>~50</a:t>
            </a:r>
            <a:r>
              <a:rPr sz="2400" dirty="0"/>
              <a:t> sources  at 1.5, 4.5 and 7.5 GHz (1-0.3”</a:t>
            </a:r>
            <a:r>
              <a:rPr lang="en-US" sz="2400" dirty="0"/>
              <a:t>;  40μJy beam</a:t>
            </a:r>
            <a:r>
              <a:rPr lang="en-US" sz="2400" baseline="30000" dirty="0"/>
              <a:t>-1</a:t>
            </a:r>
            <a:r>
              <a:rPr lang="en-US" sz="2400" dirty="0"/>
              <a:t> sensitivity) with luminosity </a:t>
            </a:r>
            <a:r>
              <a:rPr lang="en-US" sz="2400" b="1" dirty="0"/>
              <a:t>L &gt; 10</a:t>
            </a:r>
            <a:r>
              <a:rPr lang="en-US" sz="2400" b="1" baseline="30000" dirty="0"/>
              <a:t>22 W </a:t>
            </a:r>
            <a:r>
              <a:rPr lang="en-US" sz="2400" b="1" dirty="0"/>
              <a:t>Hz</a:t>
            </a:r>
            <a:r>
              <a:rPr lang="en-US" sz="2400" b="1" baseline="30000" dirty="0"/>
              <a:t>-1</a:t>
            </a:r>
          </a:p>
          <a:p>
            <a:pPr marL="508000" indent="-139700">
              <a:buBlip>
                <a:blip r:embed="rId2"/>
              </a:buBlip>
              <a:defRPr sz="2200">
                <a:solidFill>
                  <a:srgbClr val="000000"/>
                </a:solidFill>
              </a:defRPr>
            </a:pPr>
            <a:endParaRPr sz="2400" dirty="0"/>
          </a:p>
          <a:p>
            <a:pPr marL="508000" indent="-139700">
              <a:spcBef>
                <a:spcPts val="0"/>
              </a:spcBef>
              <a:buBlip>
                <a:blip r:embed="rId2"/>
              </a:buBlip>
              <a:defRPr sz="2200">
                <a:solidFill>
                  <a:srgbClr val="000000"/>
                </a:solidFill>
              </a:defRPr>
            </a:pPr>
            <a:r>
              <a:rPr sz="2400" dirty="0"/>
              <a:t>70% Compact/unresolved </a:t>
            </a:r>
          </a:p>
          <a:p>
            <a:pPr marL="508000" indent="-139700">
              <a:buBlip>
                <a:blip r:embed="rId2"/>
              </a:buBlip>
              <a:defRPr sz="2200">
                <a:solidFill>
                  <a:srgbClr val="000000"/>
                </a:solidFill>
              </a:defRPr>
            </a:pPr>
            <a:r>
              <a:rPr sz="2400" dirty="0"/>
              <a:t> 30% Symmetric structures of a few kpc when resolved</a:t>
            </a:r>
          </a:p>
        </p:txBody>
      </p:sp>
      <p:pic>
        <p:nvPicPr>
          <p:cNvPr id="347" name="filmato-incollato.png" descr="filmato-incollat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684" y="2070109"/>
            <a:ext cx="8011203" cy="7654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Screenshot 2025-07-14 alle 22.22.45.png" descr="Screenshot 2025-07-14 alle 22.22.4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8341" y="7137525"/>
            <a:ext cx="2447825" cy="2492331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Unresolved"/>
          <p:cNvSpPr txBox="1"/>
          <p:nvPr/>
        </p:nvSpPr>
        <p:spPr>
          <a:xfrm>
            <a:off x="13138341" y="7421235"/>
            <a:ext cx="206953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5"/>
                </a:solidFill>
              </a:defRPr>
            </a:lvl1pPr>
          </a:lstStyle>
          <a:p>
            <a:r>
              <a:rPr dirty="0"/>
              <a:t>Unresolved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380FA00-DD63-25B6-46E8-8F8D2F693A44}"/>
              </a:ext>
            </a:extLst>
          </p:cNvPr>
          <p:cNvSpPr txBox="1"/>
          <p:nvPr/>
        </p:nvSpPr>
        <p:spPr>
          <a:xfrm>
            <a:off x="-22924" y="7133282"/>
            <a:ext cx="4085993" cy="1579920"/>
          </a:xfrm>
          <a:prstGeom prst="rect">
            <a:avLst/>
          </a:prstGeom>
          <a:solidFill>
            <a:srgbClr val="FFFB00"/>
          </a:solidFill>
          <a:ln w="3492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VLBA/EVN/eMERLIN can </a:t>
            </a:r>
            <a:r>
              <a:rPr kumimoji="0" lang="it-IT" sz="24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resolve</a:t>
            </a: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 the pc-scale jets for 80% of the sources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(0.1-0.2 </a:t>
            </a:r>
            <a:r>
              <a:rPr kumimoji="0" lang="it-IT" sz="24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mJy</a:t>
            </a: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 </a:t>
            </a:r>
            <a:r>
              <a:rPr kumimoji="0" lang="it-IT" sz="24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Palatino"/>
              </a:rPr>
              <a:t>beam</a:t>
            </a:r>
            <a:r>
              <a:rPr lang="en-US" sz="2400" baseline="30000" dirty="0">
                <a:solidFill>
                  <a:schemeClr val="tx2">
                    <a:lumMod val="10000"/>
                  </a:schemeClr>
                </a:solidFill>
              </a:rPr>
              <a:t>-1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)</a:t>
            </a: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5CF6ABD-282E-0BED-45A0-A55B91016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908" y="2025978"/>
            <a:ext cx="3694489" cy="75438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D2A486D-36A4-45A9-BB8B-03A4AB21C400}"/>
              </a:ext>
            </a:extLst>
          </p:cNvPr>
          <p:cNvSpPr txBox="1"/>
          <p:nvPr/>
        </p:nvSpPr>
        <p:spPr>
          <a:xfrm>
            <a:off x="9824466" y="4157861"/>
            <a:ext cx="118462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Palatino"/>
              </a:rPr>
              <a:t>VLA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4F1D97-2597-7E6C-68C5-922D784DCF4F}"/>
              </a:ext>
            </a:extLst>
          </p:cNvPr>
          <p:cNvSpPr txBox="1"/>
          <p:nvPr/>
        </p:nvSpPr>
        <p:spPr>
          <a:xfrm>
            <a:off x="5563480" y="5538438"/>
            <a:ext cx="127118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Palatino"/>
              </a:rPr>
              <a:t>VLBI</a:t>
            </a:r>
          </a:p>
        </p:txBody>
      </p:sp>
      <p:sp>
        <p:nvSpPr>
          <p:cNvPr id="9" name="Best &amp; Heckman (2012)">
            <a:extLst>
              <a:ext uri="{FF2B5EF4-FFF2-40B4-BE49-F238E27FC236}">
                <a16:creationId xmlns:a16="http://schemas.microsoft.com/office/drawing/2014/main" id="{58887E1A-C9CB-2404-7299-FE09F539BF3F}"/>
              </a:ext>
            </a:extLst>
          </p:cNvPr>
          <p:cNvSpPr txBox="1"/>
          <p:nvPr/>
        </p:nvSpPr>
        <p:spPr>
          <a:xfrm>
            <a:off x="3949437" y="1383987"/>
            <a:ext cx="369448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400" b="1">
                <a:solidFill>
                  <a:srgbClr val="009051"/>
                </a:solidFill>
              </a:defRPr>
            </a:lvl1pPr>
          </a:lstStyle>
          <a:p>
            <a:r>
              <a:rPr lang="en-US" sz="2400" dirty="0"/>
              <a:t>Cheng et al (2019), </a:t>
            </a:r>
            <a:r>
              <a:rPr lang="en-US" sz="2400" dirty="0" err="1"/>
              <a:t>Giovannini</a:t>
            </a:r>
            <a:r>
              <a:rPr lang="en-US" sz="2400" dirty="0"/>
              <a:t>, et al (2023)</a:t>
            </a:r>
            <a:endParaRPr sz="2400" dirty="0"/>
          </a:p>
        </p:txBody>
      </p:sp>
      <p:sp>
        <p:nvSpPr>
          <p:cNvPr id="10" name="Best &amp; Heckman (2012)">
            <a:extLst>
              <a:ext uri="{FF2B5EF4-FFF2-40B4-BE49-F238E27FC236}">
                <a16:creationId xmlns:a16="http://schemas.microsoft.com/office/drawing/2014/main" id="{6BE3DD91-AE8E-1DA9-F3FD-27CA28403D5D}"/>
              </a:ext>
            </a:extLst>
          </p:cNvPr>
          <p:cNvSpPr txBox="1"/>
          <p:nvPr/>
        </p:nvSpPr>
        <p:spPr>
          <a:xfrm>
            <a:off x="7818310" y="1613574"/>
            <a:ext cx="527388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solidFill>
                  <a:srgbClr val="009051"/>
                </a:solidFill>
              </a:defRPr>
            </a:lvl1pPr>
          </a:lstStyle>
          <a:p>
            <a:r>
              <a:rPr lang="en-US" sz="2200" dirty="0" err="1"/>
              <a:t>Baldi</a:t>
            </a:r>
            <a:r>
              <a:rPr lang="en-US" sz="2200" dirty="0"/>
              <a:t> et al 2019; Penna, RB at al. in prep.</a:t>
            </a:r>
            <a:endParaRPr sz="2200" dirty="0"/>
          </a:p>
        </p:txBody>
      </p:sp>
      <p:sp>
        <p:nvSpPr>
          <p:cNvPr id="11" name="Linea">
            <a:extLst>
              <a:ext uri="{FF2B5EF4-FFF2-40B4-BE49-F238E27FC236}">
                <a16:creationId xmlns:a16="http://schemas.microsoft.com/office/drawing/2014/main" id="{347C4F99-EFAA-604F-8EFA-1D1E7D157594}"/>
              </a:ext>
            </a:extLst>
          </p:cNvPr>
          <p:cNvSpPr/>
          <p:nvPr/>
        </p:nvSpPr>
        <p:spPr>
          <a:xfrm flipV="1">
            <a:off x="4834786" y="2376974"/>
            <a:ext cx="1666820" cy="2285904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1 kpc">
            <a:extLst>
              <a:ext uri="{FF2B5EF4-FFF2-40B4-BE49-F238E27FC236}">
                <a16:creationId xmlns:a16="http://schemas.microsoft.com/office/drawing/2014/main" id="{442A57D2-CD0B-9774-9E7D-0D493E4A917E}"/>
              </a:ext>
            </a:extLst>
          </p:cNvPr>
          <p:cNvSpPr txBox="1"/>
          <p:nvPr/>
        </p:nvSpPr>
        <p:spPr>
          <a:xfrm>
            <a:off x="4826794" y="2636567"/>
            <a:ext cx="116217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z="3600" dirty="0"/>
              <a:t>50 pc</a:t>
            </a:r>
            <a:endParaRPr sz="36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C79DA48-9274-FC0D-3AE7-8018BDA92234}"/>
              </a:ext>
            </a:extLst>
          </p:cNvPr>
          <p:cNvSpPr txBox="1"/>
          <p:nvPr/>
        </p:nvSpPr>
        <p:spPr>
          <a:xfrm>
            <a:off x="9127160" y="0"/>
            <a:ext cx="376385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0" i="0" u="none" strike="noStrike" cap="none" spc="0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Bangla MN" pitchFamily="2" charset="0"/>
                <a:cs typeface="Bangla MN" pitchFamily="2" charset="0"/>
                <a:sym typeface="Palatino"/>
              </a:rPr>
              <a:t>Accretion-ejection</a:t>
            </a:r>
            <a:endParaRPr kumimoji="0" lang="it-IT" sz="2800" b="0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latin typeface="Bangla MN" pitchFamily="2" charset="0"/>
              <a:cs typeface="Bangla MN" pitchFamily="2" charset="0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22734496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CF1875D-2225-63FD-DA98-3C79DCFFFD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418715" y="144590"/>
            <a:ext cx="4584498" cy="466657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97F5822-5888-CE48-5E52-D4CE48DEC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642" y="6271971"/>
            <a:ext cx="3501288" cy="348507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7FD29D9-CB85-DF91-E817-216FAA9A2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1703" y="6277009"/>
            <a:ext cx="3653807" cy="347500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7A0232-104E-0178-FB20-2ECFE4F2180C}"/>
              </a:ext>
            </a:extLst>
          </p:cNvPr>
          <p:cNvSpPr txBox="1"/>
          <p:nvPr/>
        </p:nvSpPr>
        <p:spPr>
          <a:xfrm>
            <a:off x="1958577" y="8717429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L band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04EFC1-CA5A-8F07-4ED4-ACC4A8BBF5D0}"/>
              </a:ext>
            </a:extLst>
          </p:cNvPr>
          <p:cNvSpPr txBox="1"/>
          <p:nvPr/>
        </p:nvSpPr>
        <p:spPr>
          <a:xfrm>
            <a:off x="4273588" y="8727926"/>
            <a:ext cx="1083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C band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D2C715E-D38C-C914-6AD9-272831D2B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130" y="6354316"/>
            <a:ext cx="177800" cy="2032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B602095-D929-FEB3-702F-BA5A1AE02C69}"/>
              </a:ext>
            </a:extLst>
          </p:cNvPr>
          <p:cNvSpPr txBox="1"/>
          <p:nvPr/>
        </p:nvSpPr>
        <p:spPr>
          <a:xfrm>
            <a:off x="0" y="1697474"/>
            <a:ext cx="13025949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Deep survey of 280 </a:t>
            </a:r>
            <a:r>
              <a:rPr kumimoji="0" lang="it-IT" sz="28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nearby</a:t>
            </a:r>
            <a:r>
              <a:rPr kumimoji="0" lang="it-IT" sz="28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</a:t>
            </a:r>
            <a:r>
              <a:rPr kumimoji="0" lang="it-IT" sz="28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galaxies</a:t>
            </a:r>
            <a:r>
              <a:rPr kumimoji="0" lang="it-IT" sz="28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(&lt;120 </a:t>
            </a:r>
            <a:r>
              <a:rPr kumimoji="0" lang="it-IT" sz="28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Mpc</a:t>
            </a:r>
            <a:r>
              <a:rPr kumimoji="0" lang="it-IT" sz="28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) with eMERLIN array </a:t>
            </a:r>
            <a:r>
              <a:rPr kumimoji="0" lang="it-IT" sz="28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at</a:t>
            </a:r>
            <a:r>
              <a:rPr kumimoji="0" lang="it-IT" sz="28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1.4 and 5 GHz, with </a:t>
            </a:r>
            <a:r>
              <a:rPr kumimoji="0" lang="it-IT" sz="28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resolution</a:t>
            </a:r>
            <a:r>
              <a:rPr kumimoji="0" lang="it-IT" sz="28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of 150 and 50 mas and 80 and 60 </a:t>
            </a:r>
            <a:r>
              <a:rPr kumimoji="0" lang="it-IT" sz="28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μJy</a:t>
            </a:r>
            <a:r>
              <a:rPr kumimoji="0" lang="it-IT" sz="28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beam</a:t>
            </a:r>
            <a:r>
              <a:rPr kumimoji="0" lang="it-IT" sz="2800" b="0" i="0" u="none" strike="noStrike" cap="none" spc="0" normalizeH="0" baseline="3000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-1</a:t>
            </a:r>
          </a:p>
        </p:txBody>
      </p:sp>
      <p:pic>
        <p:nvPicPr>
          <p:cNvPr id="13" name="filmato-incollato.png" descr="filmato-incollato.png">
            <a:extLst>
              <a:ext uri="{FF2B5EF4-FFF2-40B4-BE49-F238E27FC236}">
                <a16:creationId xmlns:a16="http://schemas.microsoft.com/office/drawing/2014/main" id="{5BD056E2-E67E-35A0-B30B-CE0C782ED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314" y="5508621"/>
            <a:ext cx="6426573" cy="425030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B5940B5-EEA3-AF62-F0DD-22084538430B}"/>
              </a:ext>
            </a:extLst>
          </p:cNvPr>
          <p:cNvSpPr txBox="1"/>
          <p:nvPr/>
        </p:nvSpPr>
        <p:spPr>
          <a:xfrm>
            <a:off x="1040816" y="255396"/>
            <a:ext cx="1092158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800" dirty="0">
                <a:solidFill>
                  <a:srgbClr val="FF0000"/>
                </a:solidFill>
              </a:rPr>
              <a:t>The </a:t>
            </a:r>
            <a:r>
              <a:rPr lang="it-IT" sz="3800" dirty="0" err="1">
                <a:solidFill>
                  <a:srgbClr val="FF0000"/>
                </a:solidFill>
              </a:rPr>
              <a:t>LeMMINGs</a:t>
            </a:r>
            <a:r>
              <a:rPr lang="it-IT" sz="3800" dirty="0">
                <a:solidFill>
                  <a:srgbClr val="FF0000"/>
                </a:solidFill>
              </a:rPr>
              <a:t> </a:t>
            </a:r>
            <a:r>
              <a:rPr lang="it-IT" sz="3800" dirty="0" err="1">
                <a:solidFill>
                  <a:srgbClr val="FF0000"/>
                </a:solidFill>
              </a:rPr>
              <a:t>survey</a:t>
            </a:r>
            <a:r>
              <a:rPr lang="it-IT" sz="3800" dirty="0">
                <a:solidFill>
                  <a:srgbClr val="FF0000"/>
                </a:solidFill>
              </a:rPr>
              <a:t>: </a:t>
            </a:r>
          </a:p>
          <a:p>
            <a:r>
              <a:rPr lang="it-IT" sz="3200" dirty="0" err="1">
                <a:solidFill>
                  <a:srgbClr val="FF0000"/>
                </a:solidFill>
              </a:rPr>
              <a:t>Legacy</a:t>
            </a:r>
            <a:r>
              <a:rPr lang="it-IT" sz="3200" dirty="0">
                <a:solidFill>
                  <a:srgbClr val="FF0000"/>
                </a:solidFill>
              </a:rPr>
              <a:t> e-MERLIN Multi-band </a:t>
            </a:r>
            <a:r>
              <a:rPr lang="it-IT" sz="3200" dirty="0" err="1">
                <a:solidFill>
                  <a:srgbClr val="FF0000"/>
                </a:solidFill>
              </a:rPr>
              <a:t>Imaging</a:t>
            </a:r>
            <a:r>
              <a:rPr lang="it-IT" sz="3200" dirty="0">
                <a:solidFill>
                  <a:srgbClr val="FF0000"/>
                </a:solidFill>
              </a:rPr>
              <a:t> of </a:t>
            </a:r>
            <a:r>
              <a:rPr lang="it-IT" sz="3200" dirty="0" err="1">
                <a:solidFill>
                  <a:srgbClr val="FF0000"/>
                </a:solidFill>
              </a:rPr>
              <a:t>Nearby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 err="1">
                <a:solidFill>
                  <a:srgbClr val="FF0000"/>
                </a:solidFill>
              </a:rPr>
              <a:t>Galaxies</a:t>
            </a:r>
            <a:endParaRPr lang="it-IT" sz="3200" dirty="0">
              <a:solidFill>
                <a:srgbClr val="FF000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2B9A06A6-AA32-31F1-CF51-CCC24EDE6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3" y="4001327"/>
            <a:ext cx="5114141" cy="175300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868EAE5-4C97-9E67-1173-62D5F4CE04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1" y="5715932"/>
            <a:ext cx="5114141" cy="39611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C2C0518-D590-6BA0-8F1D-6880D7A194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7" y="2592838"/>
            <a:ext cx="5114142" cy="147287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97B93E2-7174-E076-B280-D153A2B23BC8}"/>
              </a:ext>
            </a:extLst>
          </p:cNvPr>
          <p:cNvSpPr txBox="1"/>
          <p:nvPr/>
        </p:nvSpPr>
        <p:spPr>
          <a:xfrm>
            <a:off x="6293547" y="8113203"/>
            <a:ext cx="532239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it-IT" sz="36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L</a:t>
            </a:r>
            <a:r>
              <a:rPr kumimoji="0" lang="it-IT" sz="3600" b="0" i="0" u="none" strike="noStrike" cap="none" spc="0" normalizeH="0" baseline="-2500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1.4GHz</a:t>
            </a:r>
            <a:r>
              <a:rPr kumimoji="0" lang="it-IT" sz="36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&gt; 10</a:t>
            </a:r>
            <a:r>
              <a:rPr kumimoji="0" lang="it-IT" sz="3600" b="0" i="0" u="none" strike="noStrike" cap="none" spc="0" normalizeH="0" baseline="3000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17.7</a:t>
            </a:r>
            <a:r>
              <a:rPr kumimoji="0" lang="it-IT" sz="36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</a:t>
            </a:r>
            <a:r>
              <a:rPr kumimoji="0" lang="it-IT" sz="3600" b="0" i="0" u="none" strike="noStrike" cap="none" spc="0" normalizeH="0" baseline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W</a:t>
            </a:r>
            <a:r>
              <a:rPr kumimoji="0" lang="it-IT" sz="36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Hz</a:t>
            </a:r>
            <a:r>
              <a:rPr kumimoji="0" lang="it-IT" sz="3600" b="0" i="0" u="none" strike="noStrike" cap="none" spc="0" normalizeH="0" baseline="3000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-1</a:t>
            </a:r>
            <a:endParaRPr lang="it-IT" sz="36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FEEFFEE-4084-B96E-C161-38856EB7270F}"/>
              </a:ext>
            </a:extLst>
          </p:cNvPr>
          <p:cNvSpPr txBox="1"/>
          <p:nvPr/>
        </p:nvSpPr>
        <p:spPr>
          <a:xfrm>
            <a:off x="5959222" y="4893508"/>
            <a:ext cx="662360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200" dirty="0">
                <a:solidFill>
                  <a:srgbClr val="FF0000"/>
                </a:solidFill>
              </a:rPr>
              <a:t>50% </a:t>
            </a:r>
            <a:r>
              <a:rPr lang="it-IT" sz="3200" dirty="0" err="1">
                <a:solidFill>
                  <a:srgbClr val="FF0000"/>
                </a:solidFill>
              </a:rPr>
              <a:t>detected</a:t>
            </a:r>
            <a:r>
              <a:rPr lang="it-IT" sz="3200" dirty="0">
                <a:solidFill>
                  <a:srgbClr val="FF0000"/>
                </a:solidFill>
              </a:rPr>
              <a:t>; 50% show sub-</a:t>
            </a:r>
            <a:r>
              <a:rPr lang="it-IT" sz="3200" dirty="0" err="1">
                <a:solidFill>
                  <a:srgbClr val="FF0000"/>
                </a:solidFill>
              </a:rPr>
              <a:t>kpc</a:t>
            </a:r>
            <a:r>
              <a:rPr lang="it-IT" sz="3200" dirty="0">
                <a:solidFill>
                  <a:srgbClr val="FF0000"/>
                </a:solidFill>
              </a:rPr>
              <a:t> jet</a:t>
            </a: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  <p:sp>
        <p:nvSpPr>
          <p:cNvPr id="24" name="Best &amp; Heckman (2012)">
            <a:extLst>
              <a:ext uri="{FF2B5EF4-FFF2-40B4-BE49-F238E27FC236}">
                <a16:creationId xmlns:a16="http://schemas.microsoft.com/office/drawing/2014/main" id="{80D60D84-256A-91CF-94D3-0BEF8C30B2FA}"/>
              </a:ext>
            </a:extLst>
          </p:cNvPr>
          <p:cNvSpPr txBox="1"/>
          <p:nvPr/>
        </p:nvSpPr>
        <p:spPr>
          <a:xfrm>
            <a:off x="-81093" y="6043737"/>
            <a:ext cx="6274153" cy="4719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solidFill>
                  <a:srgbClr val="009051"/>
                </a:solidFill>
              </a:defRPr>
            </a:lvl1pPr>
          </a:lstStyle>
          <a:p>
            <a:r>
              <a:rPr lang="en-US" sz="2400" dirty="0" err="1"/>
              <a:t>Baldi</a:t>
            </a:r>
            <a:r>
              <a:rPr lang="en-US" sz="2400" dirty="0"/>
              <a:t> et al (2021),  Williams, RB et al in prep</a:t>
            </a:r>
            <a:endParaRPr sz="2400" dirty="0"/>
          </a:p>
        </p:txBody>
      </p:sp>
      <p:sp>
        <p:nvSpPr>
          <p:cNvPr id="25" name="Linea">
            <a:extLst>
              <a:ext uri="{FF2B5EF4-FFF2-40B4-BE49-F238E27FC236}">
                <a16:creationId xmlns:a16="http://schemas.microsoft.com/office/drawing/2014/main" id="{1A42CA1C-1C42-F16E-C65E-FC9F0653E9DD}"/>
              </a:ext>
            </a:extLst>
          </p:cNvPr>
          <p:cNvSpPr/>
          <p:nvPr/>
        </p:nvSpPr>
        <p:spPr>
          <a:xfrm>
            <a:off x="811375" y="7995222"/>
            <a:ext cx="1723798" cy="471924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1 kpc">
            <a:extLst>
              <a:ext uri="{FF2B5EF4-FFF2-40B4-BE49-F238E27FC236}">
                <a16:creationId xmlns:a16="http://schemas.microsoft.com/office/drawing/2014/main" id="{16194D6E-1C6F-C3E3-6756-EE4CC8C44153}"/>
              </a:ext>
            </a:extLst>
          </p:cNvPr>
          <p:cNvSpPr txBox="1"/>
          <p:nvPr/>
        </p:nvSpPr>
        <p:spPr>
          <a:xfrm>
            <a:off x="770752" y="8284626"/>
            <a:ext cx="118782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z="3600" dirty="0"/>
              <a:t>1 kpc</a:t>
            </a:r>
            <a:endParaRPr sz="3600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302F659-4412-AE2B-02F3-C130041E3733}"/>
              </a:ext>
            </a:extLst>
          </p:cNvPr>
          <p:cNvSpPr txBox="1"/>
          <p:nvPr/>
        </p:nvSpPr>
        <p:spPr>
          <a:xfrm>
            <a:off x="9127160" y="0"/>
            <a:ext cx="376385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0" i="0" u="none" strike="noStrike" cap="none" spc="0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Bangla MN" pitchFamily="2" charset="0"/>
                <a:cs typeface="Bangla MN" pitchFamily="2" charset="0"/>
                <a:sym typeface="Palatino"/>
              </a:rPr>
              <a:t>Accretion-ejection</a:t>
            </a:r>
            <a:endParaRPr kumimoji="0" lang="it-IT" sz="2800" b="0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latin typeface="Bangla MN" pitchFamily="2" charset="0"/>
              <a:cs typeface="Bangla MN" pitchFamily="2" charset="0"/>
              <a:sym typeface="Palatino"/>
            </a:endParaRPr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DC799B51-B2B8-3C13-20F4-DAABB59B70DA}"/>
              </a:ext>
            </a:extLst>
          </p:cNvPr>
          <p:cNvSpPr/>
          <p:nvPr/>
        </p:nvSpPr>
        <p:spPr>
          <a:xfrm>
            <a:off x="6997935" y="5648741"/>
            <a:ext cx="360216" cy="356896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89825344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BC8F4B"/>
      </a:dk1>
      <a:lt1>
        <a:srgbClr val="728FBC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rculanum"/>
        <a:ea typeface="Herculanum"/>
        <a:cs typeface="Herculanum"/>
      </a:majorFont>
      <a:minorFont>
        <a:latin typeface="Palatino"/>
        <a:ea typeface="Palatino"/>
        <a:cs typeface="Palatino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AA9F0">
            <a:alpha val="50000"/>
          </a:srgbClr>
        </a:solidFill>
        <a:ln w="25400" cap="flat">
          <a:solidFill>
            <a:srgbClr val="728FBC">
              <a:alpha val="500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728FBC">
              <a:alpha val="500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728FBC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rculanum"/>
        <a:ea typeface="Herculanum"/>
        <a:cs typeface="Herculanum"/>
      </a:majorFont>
      <a:minorFont>
        <a:latin typeface="Palatino"/>
        <a:ea typeface="Palatino"/>
        <a:cs typeface="Palatino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AA9F0">
            <a:alpha val="50000"/>
          </a:srgbClr>
        </a:solidFill>
        <a:ln w="25400" cap="flat">
          <a:solidFill>
            <a:srgbClr val="728FBC">
              <a:alpha val="500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728FBC">
              <a:alpha val="500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728FBC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6873</TotalTime>
  <Words>1119</Words>
  <Application>Microsoft Macintosh PowerPoint</Application>
  <PresentationFormat>Personalizzato</PresentationFormat>
  <Paragraphs>169</Paragraphs>
  <Slides>14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31" baseType="lpstr">
      <vt:lpstr>Apple Symbols</vt:lpstr>
      <vt:lpstr>Arial</vt:lpstr>
      <vt:lpstr>Arial Hebrew</vt:lpstr>
      <vt:lpstr>Bangla MN</vt:lpstr>
      <vt:lpstr>Bodoni SvtyTwo ITC TT-Bold</vt:lpstr>
      <vt:lpstr>Britannic Bold</vt:lpstr>
      <vt:lpstr>Comic Sans MS</vt:lpstr>
      <vt:lpstr>Corsiva Hebrew</vt:lpstr>
      <vt:lpstr>Helvetica Light</vt:lpstr>
      <vt:lpstr>Helvetica Neue</vt:lpstr>
      <vt:lpstr>Herculanum</vt:lpstr>
      <vt:lpstr>Impact</vt:lpstr>
      <vt:lpstr>Lucida Grande</vt:lpstr>
      <vt:lpstr>Menlo Regular</vt:lpstr>
      <vt:lpstr>Palatino</vt:lpstr>
      <vt:lpstr>Phosphate Inline</vt:lpstr>
      <vt:lpstr>White</vt:lpstr>
      <vt:lpstr>Small but Mighty: Unveiling low-power radio AGN with SKA</vt:lpstr>
      <vt:lpstr>Presentazione standard di PowerPoint</vt:lpstr>
      <vt:lpstr>RADIO LUMINOSITY FUNCTION</vt:lpstr>
      <vt:lpstr>Presentazione standard di PowerPoint</vt:lpstr>
      <vt:lpstr>(Simplified) Family tree of radio AGN</vt:lpstr>
      <vt:lpstr>Presentazione standard di PowerPoint</vt:lpstr>
      <vt:lpstr>Why low-luminosity compact radio galaxies are important?</vt:lpstr>
      <vt:lpstr>VLA/VLBI survey of FR0s</vt:lpstr>
      <vt:lpstr>Presentazione standard di PowerPoint</vt:lpstr>
      <vt:lpstr>Accretion &amp; Ejection Diagram</vt:lpstr>
      <vt:lpstr>Radio-mode feedback</vt:lpstr>
      <vt:lpstr>Presentazione standard di PowerPoint</vt:lpstr>
      <vt:lpstr>Conclusions &amp; next steps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but Mighty: Unveiling low-power radio AGN with SKA</dc:title>
  <cp:lastModifiedBy>Microsoft Office User</cp:lastModifiedBy>
  <cp:revision>57</cp:revision>
  <dcterms:modified xsi:type="dcterms:W3CDTF">2025-11-26T09:27:18Z</dcterms:modified>
</cp:coreProperties>
</file>