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492" r:id="rId5"/>
    <p:sldId id="302" r:id="rId6"/>
    <p:sldId id="303" r:id="rId7"/>
    <p:sldId id="493" r:id="rId8"/>
    <p:sldId id="258" r:id="rId9"/>
    <p:sldId id="259" r:id="rId10"/>
    <p:sldId id="494" r:id="rId11"/>
    <p:sldId id="521" r:id="rId12"/>
    <p:sldId id="495" r:id="rId13"/>
    <p:sldId id="496" r:id="rId14"/>
    <p:sldId id="518" r:id="rId15"/>
    <p:sldId id="306" r:id="rId16"/>
    <p:sldId id="260" r:id="rId17"/>
    <p:sldId id="519" r:id="rId18"/>
    <p:sldId id="520" r:id="rId19"/>
    <p:sldId id="5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 snapToObjects="1" showGuides="1">
      <p:cViewPr varScale="1">
        <p:scale>
          <a:sx n="110" d="100"/>
          <a:sy n="110" d="100"/>
        </p:scale>
        <p:origin x="63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D32B-B5EC-F04A-B779-5796D6561697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43CB0-3D14-EB4E-ACF4-8CF6BD338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43CB0-3D14-EB4E-ACF4-8CF6BD3386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4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CF350-D1EC-0F40-931E-EB659318B91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6C161FF-7A3F-DD4F-B582-3257BB7C76AE}" type="slidenum">
              <a:t>5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FBCF7-C217-A549-AC7B-97DAB02AD1D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810186-E142-6045-B7DE-6BEF7AE0803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09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1E0AD-B1BD-EC48-BE55-E3EABC54B1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81E4584-98FA-654B-956A-BE0B93806911}" type="slidenum">
              <a:t>6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44F02-015E-4A43-BA8D-8AEFF2D198C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92DB4-238B-304A-9EF4-EDD1D61EDE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38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1E0AD-B1BD-EC48-BE55-E3EABC54B1A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81E4584-98FA-654B-956A-BE0B93806911}" type="slidenum">
              <a:t>7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44F02-015E-4A43-BA8D-8AEFF2D198C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92DB4-238B-304A-9EF4-EDD1D61EDE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37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43CB0-3D14-EB4E-ACF4-8CF6BD3386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4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ABFEF-CAE0-4C48-AE9C-09C37A36AA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2376FF-6A10-8C47-8E70-AB28DFD93B90}" type="slidenum">
              <a:t>13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B7C62-DE2C-5F4A-BF25-B4B9E459A2E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D33ED-BB8C-3E4D-8BD1-092F1B8DC8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22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ABFEF-CAE0-4C48-AE9C-09C37A36AA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2376FF-6A10-8C47-8E70-AB28DFD93B90}" type="slidenum">
              <a:t>14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B7C62-DE2C-5F4A-BF25-B4B9E459A2E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D33ED-BB8C-3E4D-8BD1-092F1B8DC8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26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8BB75-74D9-0A4E-9C0A-4A6C833195C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D2CA99E-65FA-3344-B2D2-50A7AC19CB7E}" type="slidenum">
              <a:t>15</a:t>
            </a:fld>
            <a:endParaRPr lang="it-IT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365398-72B3-5749-9FD8-B7F03F5FFC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B9E02-33ED-D04B-B7CA-9BA3086D47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01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DF77-57C1-ED4C-ABDA-990BC895D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54782-3B7E-C345-93E2-5F6E93F73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A9114-DA8D-3349-A7DE-0A722E09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74B58-9E3D-1442-A843-602AAC63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5CD6F-C8A5-8642-AB52-B01E404F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6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DB2B-4EB7-0548-8594-8A3BD9FA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5146D-3FBD-034D-B3A7-C660B1C8A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ACEF5-7614-3F43-B3B8-DF0B51C4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75BD2-8755-1B44-9339-686573A8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D108-3E39-D34B-9ED2-8B8D5035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02FAF1-BD58-4144-9B4D-2E9C55496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69055-1231-7F4D-97EA-3853BB9BD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7C04C-1226-6E4D-8DF5-D988DC18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8B93-24B7-DD4C-98D1-5FA87CC5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BF2E0-BFCE-B948-BD8D-A522BBDC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FE21-25CD-5244-A436-70F2FF2F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6D511-EE00-3E49-A49B-608120A21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296CB-0876-7F4E-815E-E241EA4D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BDCA2-ABB1-F346-AC98-35B823B6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6D5D9-4570-EE48-BADF-6C689E5F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0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EC15-6386-FE42-A5AD-F74FF334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70273-137D-E84E-8D4C-785EA6133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84E0-8078-1446-BD49-6D792576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29872-AC8E-384F-80A6-49013C07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249B5-269C-904E-A179-C3402099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8AC5-9FF1-5947-8132-9610B035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CC689-BBBC-2A45-903E-3D06DF654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B5778-B580-3A47-A953-6342B557D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A6B8F-4A23-554F-B92A-E2D063CD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CC8BC-CEA5-CE4D-8F97-4A225738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0D3A1-F2B7-394C-8802-E5568CA5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FE651-E69F-A542-861D-09EE858E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13934-6059-E041-BFF0-A8E163C1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5D1B4-21C1-5D42-A064-DB3EF8493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66B06-ED4C-4D48-BDDF-83AFFDE81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60988-8BDB-EE4B-8EEE-74738A9EF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64B97-6F49-4D46-B696-6C7D1FE1A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E49AB-4DDB-DF41-ADCF-C463C3B4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251F7-F401-6246-B47F-A3D8CC27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A320A-F132-D448-BFCA-6C9065F1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D29CA-1DD1-ED42-8404-DB2BD5A10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55FA1-9AA8-EE46-B291-672B37E6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91A1A-F0CE-324A-98A9-7A3166FB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5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D1887-5A3A-0A45-A1D0-9D2B4921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C9AFF-0E64-7F47-8FEE-328836C1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221C0-688B-384D-96A2-12C650E6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760E-D7EE-8845-B23A-844EA29C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AECD2-F165-1343-A89D-C6BC50586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75763-0320-7C49-B4AD-581D37494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9BFA5-E3A4-EC4E-9EC7-3CF288D31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0D328-160B-1A4A-91E8-F2BB7961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26DBE-5286-0843-8D4B-CE73C2D6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1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12DA-D66D-7C4B-8D57-3E057EA2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17E60-54DA-4941-BA18-829E3A85A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51C45-C038-0C46-8BE6-FD626A5B4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EA1C8-1845-E447-BC40-18EAF8FB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0DA73-E204-AD45-B521-6325C435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A58DB-23E3-854F-8439-BC58126F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1E159-07FD-AD47-9E7C-DBEADD60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B8E00-0CBA-8A4D-951E-E6D062DE9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EE986-A55E-C746-B986-DD82D896F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34C97-0651-9545-B146-F1660922F768}" type="datetimeFigureOut">
              <a:rPr lang="en-US" smtClean="0"/>
              <a:t>7/10/25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ADA05-5DA5-AE48-A2B8-1D1F8A9E9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CCCE6-F91E-604B-B814-56AA1923E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3330A-9822-3C41-8C2D-FEED35CEE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torch-png/download/2787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torch-png/download/2787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0.png"/><Relationship Id="rId7" Type="http://schemas.openxmlformats.org/officeDocument/2006/relationships/image" Target="../media/image40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image" Target="../media/image52.png"/><Relationship Id="rId10" Type="http://schemas.openxmlformats.org/officeDocument/2006/relationships/image" Target="../media/image8.png"/><Relationship Id="rId4" Type="http://schemas.openxmlformats.org/officeDocument/2006/relationships/image" Target="../media/image4.jp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F0C569-CBDD-7446-B71C-3163D9C4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91D496-9688-384D-9CA4-E1B0CEFD048A}"/>
              </a:ext>
            </a:extLst>
          </p:cNvPr>
          <p:cNvSpPr txBox="1"/>
          <p:nvPr/>
        </p:nvSpPr>
        <p:spPr>
          <a:xfrm>
            <a:off x="600040" y="3657600"/>
            <a:ext cx="109919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Astrometry of resolved stellar </a:t>
            </a:r>
            <a:r>
              <a:rPr lang="en-US" sz="3200" b="1" dirty="0" err="1">
                <a:solidFill>
                  <a:schemeClr val="bg1"/>
                </a:solidFill>
              </a:rPr>
              <a:t>popultions</a:t>
            </a:r>
            <a:r>
              <a:rPr lang="en-US" sz="3200" b="1" dirty="0">
                <a:solidFill>
                  <a:schemeClr val="bg1"/>
                </a:solidFill>
              </a:rPr>
              <a:t> with MAVIS and HWO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Davide </a:t>
            </a:r>
            <a:r>
              <a:rPr lang="en-US" sz="2800" b="1" dirty="0" err="1">
                <a:solidFill>
                  <a:schemeClr val="bg1"/>
                </a:solidFill>
              </a:rPr>
              <a:t>Massari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1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96AC17-28E0-A841-AE96-734F5AB4C22A}"/>
              </a:ext>
            </a:extLst>
          </p:cNvPr>
          <p:cNvSpPr txBox="1"/>
          <p:nvPr/>
        </p:nvSpPr>
        <p:spPr>
          <a:xfrm>
            <a:off x="3380545" y="255854"/>
            <a:ext cx="5430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MAVIS astrometric simulations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525D13-1A27-5045-BDB3-E99E05DB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06" y="763109"/>
            <a:ext cx="7798187" cy="58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B5EDFF-32D1-F64D-B2D2-80026718FE15}"/>
              </a:ext>
            </a:extLst>
          </p:cNvPr>
          <p:cNvSpPr txBox="1"/>
          <p:nvPr/>
        </p:nvSpPr>
        <p:spPr>
          <a:xfrm>
            <a:off x="9387068" y="5278056"/>
            <a:ext cx="179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Credits: S. Monty</a:t>
            </a:r>
          </a:p>
        </p:txBody>
      </p:sp>
    </p:spTree>
    <p:extLst>
      <p:ext uri="{BB962C8B-B14F-4D97-AF65-F5344CB8AC3E}">
        <p14:creationId xmlns:p14="http://schemas.microsoft.com/office/powerpoint/2010/main" val="181575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7B06B-C263-B14D-A580-C20E392103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3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7B06B-C263-B14D-A580-C20E392103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21933-BE05-1647-B592-AF3A8A2B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29438" y="1174751"/>
            <a:ext cx="4648200" cy="347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DD8249-B8BC-7347-9344-780BACF285BE}"/>
              </a:ext>
            </a:extLst>
          </p:cNvPr>
          <p:cNvSpPr txBox="1"/>
          <p:nvPr/>
        </p:nvSpPr>
        <p:spPr>
          <a:xfrm>
            <a:off x="6929438" y="4654551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all.com/torch-png/download/2787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5C7754-0D1D-414D-874F-F72BA6D20E8C}"/>
              </a:ext>
            </a:extLst>
          </p:cNvPr>
          <p:cNvSpPr/>
          <p:nvPr/>
        </p:nvSpPr>
        <p:spPr>
          <a:xfrm>
            <a:off x="857250" y="4300538"/>
            <a:ext cx="5238750" cy="2200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Dark Matter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AF6B56-2D99-A649-AD4E-F0B75B4A2908}"/>
              </a:ext>
            </a:extLst>
          </p:cNvPr>
          <p:cNvSpPr/>
          <p:nvPr/>
        </p:nvSpPr>
        <p:spPr>
          <a:xfrm>
            <a:off x="6929438" y="4654551"/>
            <a:ext cx="3228975" cy="2308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6B7D2-81AB-7B4F-8AC9-0E51791EA764}"/>
              </a:ext>
            </a:extLst>
          </p:cNvPr>
          <p:cNvSpPr txBox="1"/>
          <p:nvPr/>
        </p:nvSpPr>
        <p:spPr>
          <a:xfrm>
            <a:off x="5495130" y="185738"/>
            <a:ext cx="120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HWO</a:t>
            </a:r>
          </a:p>
        </p:txBody>
      </p:sp>
    </p:spTree>
    <p:extLst>
      <p:ext uri="{BB962C8B-B14F-4D97-AF65-F5344CB8AC3E}">
        <p14:creationId xmlns:p14="http://schemas.microsoft.com/office/powerpoint/2010/main" val="203076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C80ED-5EE8-684F-886F-7D34187A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286"/>
            <a:ext cx="12192000" cy="68631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765F8-DEFB-194C-9124-B55D1010C64C}"/>
              </a:ext>
            </a:extLst>
          </p:cNvPr>
          <p:cNvSpPr txBox="1"/>
          <p:nvPr/>
        </p:nvSpPr>
        <p:spPr>
          <a:xfrm>
            <a:off x="2309456" y="241567"/>
            <a:ext cx="7510744" cy="43029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it-IT" sz="2359" b="1" dirty="0" err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Proper</a:t>
            </a:r>
            <a:r>
              <a:rPr lang="it-IT" sz="2359" b="1" dirty="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 </a:t>
            </a:r>
            <a:r>
              <a:rPr lang="it-IT" sz="2359" b="1" dirty="0" err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Motions</a:t>
            </a:r>
            <a:r>
              <a:rPr lang="it-IT" sz="2359" b="1" dirty="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 in </a:t>
            </a:r>
            <a:r>
              <a:rPr lang="it-IT" sz="2359" b="1" dirty="0" err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dSph</a:t>
            </a:r>
            <a:r>
              <a:rPr lang="it-IT" sz="2359" b="1" dirty="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 to investigate dark </a:t>
            </a:r>
            <a:r>
              <a:rPr lang="it-IT" sz="2359" b="1" dirty="0" err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matter</a:t>
            </a:r>
            <a:endParaRPr lang="it-IT" sz="2359" b="1" dirty="0"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6E5A7F-C7CC-2B46-A017-9C9DA6756773}"/>
              </a:ext>
            </a:extLst>
          </p:cNvPr>
          <p:cNvSpPr txBox="1"/>
          <p:nvPr/>
        </p:nvSpPr>
        <p:spPr>
          <a:xfrm>
            <a:off x="5213937" y="2939270"/>
            <a:ext cx="1701782" cy="965506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5988" dirty="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99%</a:t>
            </a:r>
          </a:p>
        </p:txBody>
      </p:sp>
    </p:spTree>
    <p:extLst>
      <p:ext uri="{BB962C8B-B14F-4D97-AF65-F5344CB8AC3E}">
        <p14:creationId xmlns:p14="http://schemas.microsoft.com/office/powerpoint/2010/main" val="414592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C80ED-5EE8-684F-886F-7D34187A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286"/>
            <a:ext cx="12192000" cy="68631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8CC6D5-FF6B-3F45-AC60-76710493D6A6}"/>
              </a:ext>
            </a:extLst>
          </p:cNvPr>
          <p:cNvSpPr txBox="1"/>
          <p:nvPr/>
        </p:nvSpPr>
        <p:spPr>
          <a:xfrm>
            <a:off x="4203164" y="1371660"/>
            <a:ext cx="3785109" cy="3320574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compatLnSpc="0">
            <a:spAutoFit/>
          </a:bodyPr>
          <a:lstStyle/>
          <a:p>
            <a:pPr algn="ctr" hangingPunct="0"/>
            <a:r>
              <a:rPr lang="it-IT" sz="1996" b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Dynamics</a:t>
            </a:r>
          </a:p>
          <a:p>
            <a:pPr algn="ctr" hangingPunct="0"/>
            <a:endParaRPr lang="it-IT" sz="1996" b="1"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algn="ctr" hangingPunct="0"/>
            <a:endParaRPr lang="it-IT" sz="1996" b="1"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algn="ctr" hangingPunct="0"/>
            <a:r>
              <a:rPr lang="it-IT" sz="1996" b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Mass distribution</a:t>
            </a:r>
          </a:p>
          <a:p>
            <a:pPr algn="ctr" hangingPunct="0"/>
            <a:endParaRPr lang="it-IT" sz="1996" b="1"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algn="ctr" hangingPunct="0"/>
            <a:endParaRPr lang="it-IT" sz="1996" b="1"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algn="ctr" hangingPunct="0"/>
            <a:r>
              <a:rPr lang="it-IT" sz="1996" b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Test DM models</a:t>
            </a:r>
          </a:p>
          <a:p>
            <a:pPr algn="ctr" hangingPunct="0"/>
            <a:endParaRPr lang="it-IT" sz="1996" b="1"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algn="ctr" hangingPunct="0"/>
            <a:r>
              <a:rPr lang="it-IT" sz="1996" b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BUT</a:t>
            </a:r>
          </a:p>
          <a:p>
            <a:pPr algn="ctr" hangingPunct="0"/>
            <a:endParaRPr lang="it-IT" sz="1996" b="1"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  <a:p>
            <a:pPr algn="ctr" hangingPunct="0"/>
            <a:r>
              <a:rPr lang="it-IT" sz="1996" b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No PMs = mass-</a:t>
            </a:r>
            <a:r>
              <a:rPr lang="it-IT" sz="1996" b="1">
                <a:solidFill>
                  <a:srgbClr val="FFFFFF"/>
                </a:solidFill>
                <a:latin typeface="Liberation Sans" pitchFamily="34"/>
                <a:ea typeface="Liberation Sans" pitchFamily="34"/>
                <a:cs typeface="Liberation Sans" pitchFamily="34"/>
              </a:rPr>
              <a:t>β</a:t>
            </a:r>
            <a:r>
              <a:rPr lang="it-IT" sz="1996" b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 degeneracy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1639941-3844-ED40-B996-1F924C28B83C}"/>
              </a:ext>
            </a:extLst>
          </p:cNvPr>
          <p:cNvSpPr/>
          <p:nvPr/>
        </p:nvSpPr>
        <p:spPr>
          <a:xfrm>
            <a:off x="5997741" y="1796220"/>
            <a:ext cx="195951" cy="391903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hangingPunct="0"/>
            <a:endParaRPr lang="it-IT" sz="1633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F6B6192-1153-964F-A272-5FE348120D08}"/>
              </a:ext>
            </a:extLst>
          </p:cNvPr>
          <p:cNvSpPr/>
          <p:nvPr/>
        </p:nvSpPr>
        <p:spPr>
          <a:xfrm>
            <a:off x="5998068" y="2645668"/>
            <a:ext cx="195951" cy="391903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wrap="none" lIns="81646" tIns="40823" rIns="81646" bIns="40823" anchor="ctr" anchorCtr="0" compatLnSpc="0">
            <a:noAutofit/>
          </a:bodyPr>
          <a:lstStyle/>
          <a:p>
            <a:pPr hangingPunct="0"/>
            <a:endParaRPr lang="it-IT" sz="1633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C3C5B-85FE-2B4A-B301-B856D3125603}"/>
              </a:ext>
            </a:extLst>
          </p:cNvPr>
          <p:cNvSpPr txBox="1"/>
          <p:nvPr/>
        </p:nvSpPr>
        <p:spPr>
          <a:xfrm>
            <a:off x="2309456" y="241567"/>
            <a:ext cx="7510744" cy="43029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it-IT" sz="2359" b="1" dirty="0" err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Proper</a:t>
            </a:r>
            <a:r>
              <a:rPr lang="it-IT" sz="2359" b="1" dirty="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 </a:t>
            </a:r>
            <a:r>
              <a:rPr lang="it-IT" sz="2359" b="1" dirty="0" err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Motions</a:t>
            </a:r>
            <a:r>
              <a:rPr lang="it-IT" sz="2359" b="1" dirty="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 in </a:t>
            </a:r>
            <a:r>
              <a:rPr lang="it-IT" sz="2359" b="1" dirty="0" err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dSph</a:t>
            </a:r>
            <a:r>
              <a:rPr lang="it-IT" sz="2359" b="1" dirty="0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 to investigate dark </a:t>
            </a:r>
            <a:r>
              <a:rPr lang="it-IT" sz="2359" b="1" dirty="0" err="1">
                <a:solidFill>
                  <a:srgbClr val="FFFFFF"/>
                </a:solidFill>
                <a:latin typeface="Liberation Sans" pitchFamily="18"/>
                <a:ea typeface="DejaVu Sans" pitchFamily="2"/>
                <a:cs typeface="DejaVu Sans" pitchFamily="2"/>
              </a:rPr>
              <a:t>matter</a:t>
            </a:r>
            <a:endParaRPr lang="it-IT" sz="2359" b="1" dirty="0">
              <a:solidFill>
                <a:srgbClr val="FFFFFF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276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0EF414-8D5C-294D-87E0-0DA3A1D9C464}"/>
              </a:ext>
            </a:extLst>
          </p:cNvPr>
          <p:cNvSpPr txBox="1"/>
          <p:nvPr/>
        </p:nvSpPr>
        <p:spPr>
          <a:xfrm>
            <a:off x="2757938" y="921011"/>
            <a:ext cx="2502771" cy="67234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algn="ctr" hangingPunct="0"/>
            <a:r>
              <a:rPr lang="it-IT" sz="2000" dirty="0" err="1">
                <a:latin typeface="Liberation Sans" pitchFamily="18"/>
                <a:ea typeface="DejaVu Sans" pitchFamily="2"/>
                <a:cs typeface="DejaVu Sans" pitchFamily="2"/>
              </a:rPr>
              <a:t>Sculptor</a:t>
            </a:r>
            <a:r>
              <a:rPr lang="it-IT" sz="2000" dirty="0">
                <a:latin typeface="Liberation Sans" pitchFamily="18"/>
                <a:ea typeface="DejaVu Sans" pitchFamily="2"/>
                <a:cs typeface="DejaVu Sans" pitchFamily="2"/>
              </a:rPr>
              <a:t> </a:t>
            </a:r>
            <a:r>
              <a:rPr lang="it-IT" sz="2000" dirty="0" err="1">
                <a:latin typeface="Liberation Sans" pitchFamily="18"/>
                <a:ea typeface="DejaVu Sans" pitchFamily="2"/>
                <a:cs typeface="DejaVu Sans" pitchFamily="2"/>
              </a:rPr>
              <a:t>dSph</a:t>
            </a:r>
            <a:endParaRPr lang="it-IT" sz="2000" dirty="0">
              <a:latin typeface="Liberation Sans" pitchFamily="18"/>
              <a:ea typeface="DejaVu Sans" pitchFamily="2"/>
              <a:cs typeface="DejaVu Sans" pitchFamily="2"/>
            </a:endParaRPr>
          </a:p>
          <a:p>
            <a:pPr algn="ctr" hangingPunct="0"/>
            <a:r>
              <a:rPr lang="it-IT" sz="2000" dirty="0">
                <a:latin typeface="Liberation Sans" pitchFamily="18"/>
                <a:ea typeface="DejaVu Sans" pitchFamily="2"/>
                <a:cs typeface="DejaVu Sans" pitchFamily="2"/>
              </a:rPr>
              <a:t>(Massari et al. 2018)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823A0D-1106-AD4E-B91A-ECE7214AE2A1}"/>
              </a:ext>
            </a:extLst>
          </p:cNvPr>
          <p:cNvSpPr txBox="1"/>
          <p:nvPr/>
        </p:nvSpPr>
        <p:spPr>
          <a:xfrm>
            <a:off x="6940973" y="928184"/>
            <a:ext cx="2502771" cy="67234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algn="ctr" hangingPunct="0"/>
            <a:r>
              <a:rPr lang="it-IT" sz="2000" dirty="0" err="1">
                <a:latin typeface="Liberation Sans" pitchFamily="18"/>
                <a:ea typeface="DejaVu Sans" pitchFamily="2"/>
                <a:cs typeface="DejaVu Sans" pitchFamily="2"/>
              </a:rPr>
              <a:t>Draco</a:t>
            </a:r>
            <a:r>
              <a:rPr lang="it-IT" sz="2000" dirty="0">
                <a:latin typeface="Liberation Sans" pitchFamily="18"/>
                <a:ea typeface="DejaVu Sans" pitchFamily="2"/>
                <a:cs typeface="DejaVu Sans" pitchFamily="2"/>
              </a:rPr>
              <a:t> </a:t>
            </a:r>
            <a:r>
              <a:rPr lang="it-IT" sz="2000" dirty="0" err="1">
                <a:latin typeface="Liberation Sans" pitchFamily="18"/>
                <a:ea typeface="DejaVu Sans" pitchFamily="2"/>
                <a:cs typeface="DejaVu Sans" pitchFamily="2"/>
              </a:rPr>
              <a:t>dSph</a:t>
            </a:r>
            <a:endParaRPr lang="it-IT" sz="2000" dirty="0">
              <a:latin typeface="Liberation Sans" pitchFamily="18"/>
              <a:ea typeface="DejaVu Sans" pitchFamily="2"/>
              <a:cs typeface="DejaVu Sans" pitchFamily="2"/>
            </a:endParaRPr>
          </a:p>
          <a:p>
            <a:pPr algn="ctr" hangingPunct="0"/>
            <a:r>
              <a:rPr lang="it-IT" sz="2000" dirty="0">
                <a:latin typeface="Liberation Sans" pitchFamily="18"/>
                <a:ea typeface="DejaVu Sans" pitchFamily="2"/>
                <a:cs typeface="DejaVu Sans" pitchFamily="2"/>
              </a:rPr>
              <a:t>(Massari et al. 2020)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2E7209-12FA-7A4D-9E45-598739C176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82697" y="1750870"/>
            <a:ext cx="4235351" cy="43408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F9E911-F0B1-8E49-8AEB-4E3B83BF4834}"/>
              </a:ext>
            </a:extLst>
          </p:cNvPr>
          <p:cNvSpPr txBox="1"/>
          <p:nvPr/>
        </p:nvSpPr>
        <p:spPr>
          <a:xfrm>
            <a:off x="4019712" y="1868277"/>
            <a:ext cx="1884912" cy="835117"/>
          </a:xfrm>
          <a:prstGeom prst="rect">
            <a:avLst/>
          </a:prstGeom>
          <a:noFill/>
          <a:ln w="36000">
            <a:solidFill>
              <a:srgbClr val="FF3333"/>
            </a:solidFill>
            <a:prstDash val="solid"/>
          </a:ln>
        </p:spPr>
        <p:txBody>
          <a:bodyPr wrap="none" lIns="108000" tIns="63000" rIns="108000" bIns="63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dirty="0" err="1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σ</a:t>
            </a:r>
            <a:r>
              <a:rPr lang="it-IT" sz="16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R</a:t>
            </a:r>
            <a:r>
              <a:rPr lang="it-IT" sz="16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=11.5</a:t>
            </a:r>
            <a:r>
              <a:rPr lang="zh-CN" sz="1600" b="0" i="0" u="none" strike="noStrike" kern="1200" dirty="0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±</a:t>
            </a:r>
            <a:r>
              <a:rPr lang="it-IT" sz="16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4.3 km/</a:t>
            </a:r>
            <a:r>
              <a:rPr lang="it-IT" sz="16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s</a:t>
            </a:r>
            <a:endParaRPr lang="it-IT" sz="16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6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dirty="0" err="1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σ</a:t>
            </a:r>
            <a:r>
              <a:rPr lang="it-IT" sz="16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T</a:t>
            </a:r>
            <a:r>
              <a:rPr lang="it-IT" sz="16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=8.5</a:t>
            </a:r>
            <a:r>
              <a:rPr lang="zh-CN" sz="1600" b="0" i="0" u="none" strike="noStrike" kern="1200" dirty="0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±</a:t>
            </a:r>
            <a:r>
              <a:rPr lang="it-IT" sz="16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3.2 km/</a:t>
            </a:r>
            <a:r>
              <a:rPr lang="it-IT" sz="16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s</a:t>
            </a:r>
            <a:endParaRPr lang="it-IT" sz="16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63E869-4967-544F-90C1-FAAD38D8AAA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14838" y="1540045"/>
            <a:ext cx="4555042" cy="45550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8C8CBFC-5C70-7E40-A4C2-E70427FEC56C}"/>
              </a:ext>
            </a:extLst>
          </p:cNvPr>
          <p:cNvSpPr txBox="1"/>
          <p:nvPr/>
        </p:nvSpPr>
        <p:spPr>
          <a:xfrm>
            <a:off x="8456879" y="1866193"/>
            <a:ext cx="1715058" cy="835117"/>
          </a:xfrm>
          <a:prstGeom prst="rect">
            <a:avLst/>
          </a:prstGeom>
          <a:noFill/>
          <a:ln w="36000">
            <a:solidFill>
              <a:srgbClr val="FF3333"/>
            </a:solidFill>
            <a:prstDash val="solid"/>
          </a:ln>
        </p:spPr>
        <p:txBody>
          <a:bodyPr wrap="none" lIns="108000" tIns="63000" rIns="108000" bIns="63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dirty="0" err="1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σ</a:t>
            </a:r>
            <a:r>
              <a:rPr lang="it-IT" sz="16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R</a:t>
            </a:r>
            <a:r>
              <a:rPr lang="it-IT" sz="16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=11.0     km/</a:t>
            </a:r>
            <a:r>
              <a:rPr lang="it-IT" sz="16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s</a:t>
            </a:r>
            <a:endParaRPr lang="it-IT" sz="16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6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dirty="0" err="1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σ</a:t>
            </a:r>
            <a:r>
              <a:rPr lang="it-IT" sz="16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T</a:t>
            </a:r>
            <a:r>
              <a:rPr lang="it-IT" sz="16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=9.9</a:t>
            </a:r>
            <a:r>
              <a:rPr lang="it-IT" sz="1600" b="0" i="0" u="none" strike="noStrike" kern="1200" dirty="0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 </a:t>
            </a:r>
            <a:r>
              <a:rPr lang="it-IT" sz="16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     km/</a:t>
            </a:r>
            <a:r>
              <a:rPr lang="it-IT" sz="1600" b="0" i="0" u="none" strike="noStrike" kern="1200" dirty="0" err="1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s</a:t>
            </a:r>
            <a:endParaRPr lang="it-IT" sz="16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1D21DB-BB4D-4447-A33F-AE473E433E61}"/>
              </a:ext>
            </a:extLst>
          </p:cNvPr>
          <p:cNvSpPr txBox="1"/>
          <p:nvPr/>
        </p:nvSpPr>
        <p:spPr>
          <a:xfrm>
            <a:off x="9079343" y="2454314"/>
            <a:ext cx="474017" cy="23835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  -3.1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7FFDB-2453-674B-BD5A-C577AC728661}"/>
              </a:ext>
            </a:extLst>
          </p:cNvPr>
          <p:cNvSpPr txBox="1"/>
          <p:nvPr/>
        </p:nvSpPr>
        <p:spPr>
          <a:xfrm>
            <a:off x="9091894" y="2310674"/>
            <a:ext cx="470555" cy="23835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 +2.3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5E91FE-7DD8-0C45-AF2A-486C527B3B69}"/>
              </a:ext>
            </a:extLst>
          </p:cNvPr>
          <p:cNvSpPr txBox="1"/>
          <p:nvPr/>
        </p:nvSpPr>
        <p:spPr>
          <a:xfrm>
            <a:off x="9188278" y="1975634"/>
            <a:ext cx="474017" cy="23835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  -1.5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36763D-F9A3-DF4C-BB50-35C1345FD7C1}"/>
              </a:ext>
            </a:extLst>
          </p:cNvPr>
          <p:cNvSpPr txBox="1"/>
          <p:nvPr/>
        </p:nvSpPr>
        <p:spPr>
          <a:xfrm>
            <a:off x="9173398" y="1831994"/>
            <a:ext cx="506206" cy="23835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  +2.1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F89C20-F1CF-0B4F-8ACB-3CE18ACBC82A}"/>
              </a:ext>
            </a:extLst>
          </p:cNvPr>
          <p:cNvSpPr txBox="1"/>
          <p:nvPr/>
        </p:nvSpPr>
        <p:spPr>
          <a:xfrm>
            <a:off x="2309456" y="241567"/>
            <a:ext cx="7510744" cy="43029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it-IT" sz="2359" b="1" dirty="0" err="1">
                <a:latin typeface="Liberation Sans" pitchFamily="18"/>
                <a:ea typeface="DejaVu Sans" pitchFamily="2"/>
                <a:cs typeface="DejaVu Sans" pitchFamily="2"/>
              </a:rPr>
              <a:t>Proper</a:t>
            </a:r>
            <a:r>
              <a:rPr lang="it-IT" sz="2359" b="1" dirty="0">
                <a:latin typeface="Liberation Sans" pitchFamily="18"/>
                <a:ea typeface="DejaVu Sans" pitchFamily="2"/>
                <a:cs typeface="DejaVu Sans" pitchFamily="2"/>
              </a:rPr>
              <a:t> </a:t>
            </a:r>
            <a:r>
              <a:rPr lang="it-IT" sz="2359" b="1" dirty="0" err="1">
                <a:latin typeface="Liberation Sans" pitchFamily="18"/>
                <a:ea typeface="DejaVu Sans" pitchFamily="2"/>
                <a:cs typeface="DejaVu Sans" pitchFamily="2"/>
              </a:rPr>
              <a:t>Motions</a:t>
            </a:r>
            <a:r>
              <a:rPr lang="it-IT" sz="2359" b="1" dirty="0">
                <a:latin typeface="Liberation Sans" pitchFamily="18"/>
                <a:ea typeface="DejaVu Sans" pitchFamily="2"/>
                <a:cs typeface="DejaVu Sans" pitchFamily="2"/>
              </a:rPr>
              <a:t> in </a:t>
            </a:r>
            <a:r>
              <a:rPr lang="it-IT" sz="2359" b="1" dirty="0" err="1">
                <a:latin typeface="Liberation Sans" pitchFamily="18"/>
                <a:ea typeface="DejaVu Sans" pitchFamily="2"/>
                <a:cs typeface="DejaVu Sans" pitchFamily="2"/>
              </a:rPr>
              <a:t>dSph</a:t>
            </a:r>
            <a:r>
              <a:rPr lang="it-IT" sz="2359" b="1" dirty="0">
                <a:latin typeface="Liberation Sans" pitchFamily="18"/>
                <a:ea typeface="DejaVu Sans" pitchFamily="2"/>
                <a:cs typeface="DejaVu Sans" pitchFamily="2"/>
              </a:rPr>
              <a:t> to investigate dark </a:t>
            </a:r>
            <a:r>
              <a:rPr lang="it-IT" sz="2359" b="1" dirty="0" err="1">
                <a:latin typeface="Liberation Sans" pitchFamily="18"/>
                <a:ea typeface="DejaVu Sans" pitchFamily="2"/>
                <a:cs typeface="DejaVu Sans" pitchFamily="2"/>
              </a:rPr>
              <a:t>matter</a:t>
            </a:r>
            <a:endParaRPr lang="it-IT" sz="2359" b="1" dirty="0"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40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B8BE0-9A21-A84D-B6F7-C05A290B8833}"/>
              </a:ext>
            </a:extLst>
          </p:cNvPr>
          <p:cNvSpPr txBox="1"/>
          <p:nvPr/>
        </p:nvSpPr>
        <p:spPr>
          <a:xfrm>
            <a:off x="2309456" y="241567"/>
            <a:ext cx="7510744" cy="430295"/>
          </a:xfrm>
          <a:prstGeom prst="rect">
            <a:avLst/>
          </a:prstGeom>
          <a:noFill/>
          <a:ln>
            <a:noFill/>
          </a:ln>
        </p:spPr>
        <p:txBody>
          <a:bodyPr wrap="none" lIns="81646" tIns="40823" rIns="81646" bIns="40823" anchorCtr="0" compatLnSpc="0">
            <a:spAutoFit/>
          </a:bodyPr>
          <a:lstStyle/>
          <a:p>
            <a:pPr hangingPunct="0"/>
            <a:r>
              <a:rPr lang="it-IT" sz="2359" b="1" dirty="0" err="1">
                <a:latin typeface="Liberation Sans" pitchFamily="18"/>
                <a:ea typeface="DejaVu Sans" pitchFamily="2"/>
                <a:cs typeface="DejaVu Sans" pitchFamily="2"/>
              </a:rPr>
              <a:t>Proper</a:t>
            </a:r>
            <a:r>
              <a:rPr lang="it-IT" sz="2359" b="1" dirty="0">
                <a:latin typeface="Liberation Sans" pitchFamily="18"/>
                <a:ea typeface="DejaVu Sans" pitchFamily="2"/>
                <a:cs typeface="DejaVu Sans" pitchFamily="2"/>
              </a:rPr>
              <a:t> </a:t>
            </a:r>
            <a:r>
              <a:rPr lang="it-IT" sz="2359" b="1" dirty="0" err="1">
                <a:latin typeface="Liberation Sans" pitchFamily="18"/>
                <a:ea typeface="DejaVu Sans" pitchFamily="2"/>
                <a:cs typeface="DejaVu Sans" pitchFamily="2"/>
              </a:rPr>
              <a:t>Motions</a:t>
            </a:r>
            <a:r>
              <a:rPr lang="it-IT" sz="2359" b="1" dirty="0">
                <a:latin typeface="Liberation Sans" pitchFamily="18"/>
                <a:ea typeface="DejaVu Sans" pitchFamily="2"/>
                <a:cs typeface="DejaVu Sans" pitchFamily="2"/>
              </a:rPr>
              <a:t> in </a:t>
            </a:r>
            <a:r>
              <a:rPr lang="it-IT" sz="2359" b="1" dirty="0" err="1">
                <a:latin typeface="Liberation Sans" pitchFamily="18"/>
                <a:ea typeface="DejaVu Sans" pitchFamily="2"/>
                <a:cs typeface="DejaVu Sans" pitchFamily="2"/>
              </a:rPr>
              <a:t>dSph</a:t>
            </a:r>
            <a:r>
              <a:rPr lang="it-IT" sz="2359" b="1" dirty="0">
                <a:latin typeface="Liberation Sans" pitchFamily="18"/>
                <a:ea typeface="DejaVu Sans" pitchFamily="2"/>
                <a:cs typeface="DejaVu Sans" pitchFamily="2"/>
              </a:rPr>
              <a:t> to investigate dark </a:t>
            </a:r>
            <a:r>
              <a:rPr lang="it-IT" sz="2359" b="1" dirty="0" err="1">
                <a:latin typeface="Liberation Sans" pitchFamily="18"/>
                <a:ea typeface="DejaVu Sans" pitchFamily="2"/>
                <a:cs typeface="DejaVu Sans" pitchFamily="2"/>
              </a:rPr>
              <a:t>matter</a:t>
            </a:r>
            <a:endParaRPr lang="it-IT" sz="2359" b="1" dirty="0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11582-5960-B14E-9F98-1672E2D8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1899"/>
            <a:ext cx="8929688" cy="55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9C857F-A7B1-3542-BF9B-8B5392681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6171"/>
            <a:ext cx="6096000" cy="56354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65F7F-74FF-3748-9A6C-1A85D1F33D10}"/>
              </a:ext>
            </a:extLst>
          </p:cNvPr>
          <p:cNvCxnSpPr>
            <a:cxnSpLocks/>
          </p:cNvCxnSpPr>
          <p:nvPr/>
        </p:nvCxnSpPr>
        <p:spPr>
          <a:xfrm>
            <a:off x="6096000" y="1357312"/>
            <a:ext cx="0" cy="37861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C34D9D-433A-F141-B722-4E6F21337115}"/>
              </a:ext>
            </a:extLst>
          </p:cNvPr>
          <p:cNvSpPr txBox="1"/>
          <p:nvPr/>
        </p:nvSpPr>
        <p:spPr>
          <a:xfrm>
            <a:off x="2682973" y="914036"/>
            <a:ext cx="189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Vitral</a:t>
            </a:r>
            <a:r>
              <a:rPr lang="en-US" sz="2000" dirty="0"/>
              <a:t> et al. 2024</a:t>
            </a:r>
          </a:p>
        </p:txBody>
      </p:sp>
    </p:spTree>
    <p:extLst>
      <p:ext uri="{BB962C8B-B14F-4D97-AF65-F5344CB8AC3E}">
        <p14:creationId xmlns:p14="http://schemas.microsoft.com/office/powerpoint/2010/main" val="2281766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507FD2-E9F0-1B4C-A520-8506EA699122}"/>
              </a:ext>
            </a:extLst>
          </p:cNvPr>
          <p:cNvSpPr txBox="1"/>
          <p:nvPr/>
        </p:nvSpPr>
        <p:spPr>
          <a:xfrm>
            <a:off x="4097376" y="255854"/>
            <a:ext cx="3997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HWO and Dark Matter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31A60-A725-124E-A7FA-F80014A79DED}"/>
              </a:ext>
            </a:extLst>
          </p:cNvPr>
          <p:cNvSpPr txBox="1"/>
          <p:nvPr/>
        </p:nvSpPr>
        <p:spPr>
          <a:xfrm>
            <a:off x="2006257" y="1490008"/>
            <a:ext cx="81794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 a </a:t>
            </a:r>
            <a:r>
              <a:rPr lang="en-US" sz="2400" b="1" dirty="0"/>
              <a:t>6-m</a:t>
            </a:r>
            <a:r>
              <a:rPr lang="en-US" sz="2400" dirty="0"/>
              <a:t> mirror the diffraction limit at 500 nm is ~10 </a:t>
            </a:r>
            <a:r>
              <a:rPr lang="en-GB" sz="2400" dirty="0"/>
              <a:t>mas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We do not want to be </a:t>
            </a:r>
            <a:r>
              <a:rPr lang="en-US" sz="2400" dirty="0" err="1"/>
              <a:t>undersampled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b="1" dirty="0">
                <a:sym typeface="Wingdings" pitchFamily="2" charset="2"/>
              </a:rPr>
              <a:t>pixel size &lt; 5 </a:t>
            </a:r>
            <a:r>
              <a:rPr lang="en-GB" sz="2400" b="1" dirty="0">
                <a:sym typeface="Wingdings" pitchFamily="2" charset="2"/>
              </a:rPr>
              <a:t>m</a:t>
            </a:r>
            <a:r>
              <a:rPr lang="en-GB" sz="2400" b="1" dirty="0"/>
              <a:t>as</a:t>
            </a:r>
          </a:p>
          <a:p>
            <a:pPr algn="ctr"/>
            <a:endParaRPr lang="en-GB" sz="2400" dirty="0">
              <a:sym typeface="Wingdings" pitchFamily="2" charset="2"/>
            </a:endParaRPr>
          </a:p>
          <a:p>
            <a:pPr algn="ctr"/>
            <a:r>
              <a:rPr lang="en-GB" sz="2400" dirty="0">
                <a:sym typeface="Wingdings" pitchFamily="2" charset="2"/>
              </a:rPr>
              <a:t>With an </a:t>
            </a:r>
            <a:r>
              <a:rPr lang="en-GB" sz="2400" b="1" dirty="0">
                <a:sym typeface="Wingdings" pitchFamily="2" charset="2"/>
              </a:rPr>
              <a:t>HST-like stability</a:t>
            </a:r>
            <a:r>
              <a:rPr lang="en-GB" sz="2400" dirty="0">
                <a:sym typeface="Wingdings" pitchFamily="2" charset="2"/>
              </a:rPr>
              <a:t>, </a:t>
            </a:r>
            <a:r>
              <a:rPr lang="en-US" sz="2400" dirty="0">
                <a:sym typeface="Wingdings" pitchFamily="2" charset="2"/>
              </a:rPr>
              <a:t>PM precision in 10 years = </a:t>
            </a:r>
            <a:r>
              <a:rPr lang="en-US" sz="2400" b="1" dirty="0">
                <a:sym typeface="Wingdings" pitchFamily="2" charset="2"/>
              </a:rPr>
              <a:t>2 </a:t>
            </a:r>
            <a:r>
              <a:rPr lang="el-GR" sz="2400" b="1" dirty="0"/>
              <a:t>μ</a:t>
            </a:r>
            <a:r>
              <a:rPr lang="en-US" sz="2400" b="1" dirty="0">
                <a:sym typeface="Wingdings" pitchFamily="2" charset="2"/>
              </a:rPr>
              <a:t>as/</a:t>
            </a:r>
            <a:r>
              <a:rPr lang="en-US" sz="2400" b="1" dirty="0" err="1">
                <a:sym typeface="Wingdings" pitchFamily="2" charset="2"/>
              </a:rPr>
              <a:t>yr</a:t>
            </a:r>
            <a:endParaRPr lang="en-US" sz="2400" b="1" dirty="0">
              <a:sym typeface="Wingdings" pitchFamily="2" charset="2"/>
            </a:endParaRPr>
          </a:p>
          <a:p>
            <a:pPr algn="ctr"/>
            <a:endParaRPr lang="en-US" sz="2400" b="1" dirty="0">
              <a:sym typeface="Wingdings" pitchFamily="2" charset="2"/>
            </a:endParaRPr>
          </a:p>
          <a:p>
            <a:pPr algn="ctr"/>
            <a:endParaRPr lang="en-US" sz="2400" b="1" dirty="0">
              <a:sym typeface="Wingdings" pitchFamily="2" charset="2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HWO can investigate the nature of DM via PM out to 1 </a:t>
            </a:r>
            <a:r>
              <a:rPr lang="en-US" sz="2400" b="1" dirty="0" err="1">
                <a:solidFill>
                  <a:srgbClr val="FF0000"/>
                </a:solidFill>
                <a:sym typeface="Wingdings" pitchFamily="2" charset="2"/>
              </a:rPr>
              <a:t>Mpc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13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71BBCE-8543-FB49-A38E-0C6A6A85E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0" y="-9908"/>
            <a:ext cx="12201469" cy="68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77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507FD2-E9F0-1B4C-A520-8506EA699122}"/>
              </a:ext>
            </a:extLst>
          </p:cNvPr>
          <p:cNvSpPr txBox="1"/>
          <p:nvPr/>
        </p:nvSpPr>
        <p:spPr>
          <a:xfrm>
            <a:off x="4097376" y="255854"/>
            <a:ext cx="3997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HWO and Dark Matter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78E05-C152-5641-9B26-F5C7C3434B45}"/>
              </a:ext>
            </a:extLst>
          </p:cNvPr>
          <p:cNvSpPr txBox="1"/>
          <p:nvPr/>
        </p:nvSpPr>
        <p:spPr>
          <a:xfrm>
            <a:off x="1493778" y="1888820"/>
            <a:ext cx="95137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Depth beats Gaia </a:t>
            </a:r>
            <a:r>
              <a:rPr lang="en-US" sz="2400" dirty="0">
                <a:sym typeface="Wingdings" pitchFamily="2" charset="2"/>
              </a:rPr>
              <a:t> many more DM-dominated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ym typeface="Wingdings" pitchFamily="2" charset="2"/>
              </a:rPr>
              <a:t>Large </a:t>
            </a:r>
            <a:r>
              <a:rPr lang="en-US" sz="2400" b="1" dirty="0" err="1">
                <a:sym typeface="Wingdings" pitchFamily="2" charset="2"/>
              </a:rPr>
              <a:t>FoV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(?) + resolution beats HST and JWST  whole galaxy in one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Resolution beats Roman </a:t>
            </a:r>
            <a:r>
              <a:rPr lang="en-US" sz="2400" dirty="0">
                <a:sym typeface="Wingdings" pitchFamily="2" charset="2"/>
              </a:rPr>
              <a:t> better PM precision means larger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Sky coverage beats ELTs </a:t>
            </a:r>
            <a:r>
              <a:rPr lang="en-US" sz="2400" dirty="0">
                <a:sym typeface="Wingdings" pitchFamily="2" charset="2"/>
              </a:rPr>
              <a:t> many more DM-dominated systems</a:t>
            </a:r>
          </a:p>
          <a:p>
            <a:endParaRPr lang="en-US" sz="2400" dirty="0"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D18DC-214D-EB4F-8A57-90F6B801A08F}"/>
              </a:ext>
            </a:extLst>
          </p:cNvPr>
          <p:cNvSpPr txBox="1"/>
          <p:nvPr/>
        </p:nvSpPr>
        <p:spPr>
          <a:xfrm>
            <a:off x="4395117" y="1095673"/>
            <a:ext cx="3401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Astrometric competition:</a:t>
            </a:r>
          </a:p>
        </p:txBody>
      </p:sp>
    </p:spTree>
    <p:extLst>
      <p:ext uri="{BB962C8B-B14F-4D97-AF65-F5344CB8AC3E}">
        <p14:creationId xmlns:p14="http://schemas.microsoft.com/office/powerpoint/2010/main" val="104358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7B06B-C263-B14D-A580-C20E392103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7B06B-C263-B14D-A580-C20E392103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321933-BE05-1647-B592-AF3A8A2B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29438" y="1174751"/>
            <a:ext cx="4648200" cy="347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DD8249-B8BC-7347-9344-780BACF285BE}"/>
              </a:ext>
            </a:extLst>
          </p:cNvPr>
          <p:cNvSpPr txBox="1"/>
          <p:nvPr/>
        </p:nvSpPr>
        <p:spPr>
          <a:xfrm>
            <a:off x="6929438" y="4654551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all.com/torch-png/download/2787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5C7754-0D1D-414D-874F-F72BA6D20E8C}"/>
              </a:ext>
            </a:extLst>
          </p:cNvPr>
          <p:cNvSpPr/>
          <p:nvPr/>
        </p:nvSpPr>
        <p:spPr>
          <a:xfrm>
            <a:off x="857250" y="4300538"/>
            <a:ext cx="5238750" cy="22002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</a:rPr>
              <a:t>Intermediate Mass Black Holes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AF6B56-2D99-A649-AD4E-F0B75B4A2908}"/>
              </a:ext>
            </a:extLst>
          </p:cNvPr>
          <p:cNvSpPr/>
          <p:nvPr/>
        </p:nvSpPr>
        <p:spPr>
          <a:xfrm>
            <a:off x="6929438" y="4654551"/>
            <a:ext cx="3228975" cy="2308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6B7D2-81AB-7B4F-8AC9-0E51791EA764}"/>
              </a:ext>
            </a:extLst>
          </p:cNvPr>
          <p:cNvSpPr txBox="1"/>
          <p:nvPr/>
        </p:nvSpPr>
        <p:spPr>
          <a:xfrm>
            <a:off x="5366281" y="185738"/>
            <a:ext cx="1459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MAVIS</a:t>
            </a:r>
          </a:p>
        </p:txBody>
      </p:sp>
    </p:spTree>
    <p:extLst>
      <p:ext uri="{BB962C8B-B14F-4D97-AF65-F5344CB8AC3E}">
        <p14:creationId xmlns:p14="http://schemas.microsoft.com/office/powerpoint/2010/main" val="367902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26168" y="680033"/>
            <a:ext cx="9720000" cy="6177967"/>
            <a:chOff x="1236000" y="680033"/>
            <a:chExt cx="9720000" cy="61779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000" y="680033"/>
              <a:ext cx="9720000" cy="617796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641682" y="2253177"/>
              <a:ext cx="3067327" cy="1151333"/>
              <a:chOff x="4641682" y="2253177"/>
              <a:chExt cx="3067327" cy="11513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4641682" y="2253177"/>
                    <a:ext cx="2322559" cy="707886"/>
                  </a:xfrm>
                  <a:prstGeom prst="rect">
                    <a:avLst/>
                  </a:prstGeom>
                  <a:ln w="19050">
                    <a:solidFill>
                      <a:srgbClr val="F09252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Tremaine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  02: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black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𝐵𝐻</m:t>
                              </m:r>
                            </m:sub>
                          </m:sSub>
                          <m:r>
                            <a:rPr lang="en-GB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1682" y="2253177"/>
                    <a:ext cx="2322559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rgbClr val="F09252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/>
              <p:cNvCxnSpPr>
                <a:stCxn id="6" idx="3"/>
              </p:cNvCxnSpPr>
              <p:nvPr/>
            </p:nvCxnSpPr>
            <p:spPr>
              <a:xfrm>
                <a:off x="6964241" y="2607120"/>
                <a:ext cx="744768" cy="797390"/>
              </a:xfrm>
              <a:prstGeom prst="straightConnector1">
                <a:avLst/>
              </a:prstGeom>
              <a:ln w="19050">
                <a:solidFill>
                  <a:srgbClr val="F0925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5983512" y="1409620"/>
              <a:ext cx="19357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64DC"/>
                  </a:solidFill>
                </a:rPr>
                <a:t>M</a:t>
              </a:r>
              <a:r>
                <a:rPr lang="en-US" sz="2000" baseline="-25000" dirty="0">
                  <a:solidFill>
                    <a:srgbClr val="0064DC"/>
                  </a:solidFill>
                </a:rPr>
                <a:t>BH</a:t>
              </a:r>
              <a:r>
                <a:rPr lang="en-US" sz="2000" dirty="0">
                  <a:solidFill>
                    <a:srgbClr val="0064DC"/>
                  </a:solidFill>
                </a:rPr>
                <a:t> – </a:t>
              </a:r>
              <a:r>
                <a:rPr lang="el-GR" sz="2000" dirty="0">
                  <a:solidFill>
                    <a:srgbClr val="0064DC"/>
                  </a:solidFill>
                </a:rPr>
                <a:t>σ</a:t>
              </a:r>
              <a:r>
                <a:rPr lang="en-US" sz="2000" baseline="-25000" dirty="0">
                  <a:solidFill>
                    <a:srgbClr val="0064DC"/>
                  </a:solidFill>
                </a:rPr>
                <a:t>*</a:t>
              </a:r>
              <a:r>
                <a:rPr lang="en-US" sz="2000" dirty="0">
                  <a:solidFill>
                    <a:srgbClr val="0064DC"/>
                  </a:solidFill>
                </a:rPr>
                <a:t> relation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26168" y="680033"/>
            <a:ext cx="9720000" cy="6177966"/>
            <a:chOff x="1236000" y="680034"/>
            <a:chExt cx="9720000" cy="617796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000" y="680034"/>
              <a:ext cx="9720000" cy="6177966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7586855" y="3614060"/>
              <a:ext cx="2375607" cy="1348347"/>
              <a:chOff x="7609715" y="3652160"/>
              <a:chExt cx="2375607" cy="13483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7609715" y="4289094"/>
                    <a:ext cx="2375607" cy="71141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McConnell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  13: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black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𝐵𝐻</m:t>
                              </m:r>
                            </m:sub>
                          </m:sSub>
                          <m:r>
                            <a:rPr lang="en-GB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5.6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9715" y="4289094"/>
                    <a:ext cx="2375607" cy="71141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7767066" y="3652160"/>
                <a:ext cx="920934" cy="61747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36"/>
            <p:cNvSpPr/>
            <p:nvPr/>
          </p:nvSpPr>
          <p:spPr>
            <a:xfrm>
              <a:off x="5983512" y="1409620"/>
              <a:ext cx="19357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64DC"/>
                  </a:solidFill>
                </a:rPr>
                <a:t>M</a:t>
              </a:r>
              <a:r>
                <a:rPr lang="en-US" sz="2000" baseline="-25000" dirty="0">
                  <a:solidFill>
                    <a:srgbClr val="0064DC"/>
                  </a:solidFill>
                </a:rPr>
                <a:t>BH</a:t>
              </a:r>
              <a:r>
                <a:rPr lang="en-US" sz="2000" dirty="0">
                  <a:solidFill>
                    <a:srgbClr val="0064DC"/>
                  </a:solidFill>
                </a:rPr>
                <a:t> – </a:t>
              </a:r>
              <a:r>
                <a:rPr lang="el-GR" sz="2000" dirty="0">
                  <a:solidFill>
                    <a:srgbClr val="0064DC"/>
                  </a:solidFill>
                </a:rPr>
                <a:t>σ</a:t>
              </a:r>
              <a:r>
                <a:rPr lang="en-US" sz="2000" baseline="-25000" dirty="0">
                  <a:solidFill>
                    <a:srgbClr val="0064DC"/>
                  </a:solidFill>
                </a:rPr>
                <a:t>*</a:t>
              </a:r>
              <a:r>
                <a:rPr lang="en-US" sz="2000" dirty="0">
                  <a:solidFill>
                    <a:srgbClr val="0064DC"/>
                  </a:solidFill>
                </a:rPr>
                <a:t> relation</a:t>
              </a: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641682" y="2253177"/>
              <a:ext cx="3067327" cy="1151333"/>
              <a:chOff x="4641682" y="2253177"/>
              <a:chExt cx="3067327" cy="11513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4641682" y="2253177"/>
                    <a:ext cx="2322559" cy="707886"/>
                  </a:xfrm>
                  <a:prstGeom prst="rect">
                    <a:avLst/>
                  </a:prstGeom>
                  <a:ln w="19050">
                    <a:solidFill>
                      <a:srgbClr val="F09252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Tremaine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  02: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black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𝐵𝐻</m:t>
                              </m:r>
                            </m:sub>
                          </m:sSub>
                          <m:r>
                            <a:rPr lang="en-GB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1682" y="2253177"/>
                    <a:ext cx="2322559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rgbClr val="F09252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Arrow Connector 39"/>
              <p:cNvCxnSpPr>
                <a:stCxn id="39" idx="3"/>
              </p:cNvCxnSpPr>
              <p:nvPr/>
            </p:nvCxnSpPr>
            <p:spPr>
              <a:xfrm>
                <a:off x="6964241" y="2607120"/>
                <a:ext cx="744768" cy="797390"/>
              </a:xfrm>
              <a:prstGeom prst="straightConnector1">
                <a:avLst/>
              </a:prstGeom>
              <a:ln w="19050">
                <a:solidFill>
                  <a:srgbClr val="F0925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1226168" y="680033"/>
            <a:ext cx="9720000" cy="6177966"/>
            <a:chOff x="1236000" y="680034"/>
            <a:chExt cx="9720000" cy="617796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000" y="680034"/>
              <a:ext cx="9720000" cy="6177966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4641682" y="2253177"/>
              <a:ext cx="3067327" cy="1151333"/>
              <a:chOff x="4641682" y="2253177"/>
              <a:chExt cx="3067327" cy="11513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/>
                  <p:cNvSpPr/>
                  <p:nvPr/>
                </p:nvSpPr>
                <p:spPr>
                  <a:xfrm>
                    <a:off x="4641682" y="2253177"/>
                    <a:ext cx="2322559" cy="707886"/>
                  </a:xfrm>
                  <a:prstGeom prst="rect">
                    <a:avLst/>
                  </a:prstGeom>
                  <a:ln w="19050">
                    <a:solidFill>
                      <a:srgbClr val="F09252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Tremaine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  02: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black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𝐵𝐻</m:t>
                              </m:r>
                            </m:sub>
                          </m:sSub>
                          <m:r>
                            <a:rPr lang="en-GB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Rectangle 5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1682" y="2253177"/>
                    <a:ext cx="2322559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rgbClr val="F09252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Arrow Connector 53"/>
              <p:cNvCxnSpPr>
                <a:stCxn id="53" idx="3"/>
              </p:cNvCxnSpPr>
              <p:nvPr/>
            </p:nvCxnSpPr>
            <p:spPr>
              <a:xfrm>
                <a:off x="6964241" y="2607120"/>
                <a:ext cx="744768" cy="797390"/>
              </a:xfrm>
              <a:prstGeom prst="straightConnector1">
                <a:avLst/>
              </a:prstGeom>
              <a:ln w="19050">
                <a:solidFill>
                  <a:srgbClr val="F0925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7586855" y="3614060"/>
              <a:ext cx="2375607" cy="1348347"/>
              <a:chOff x="7609715" y="3652160"/>
              <a:chExt cx="2375607" cy="13483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>
                  <a:xfrm>
                    <a:off x="7609715" y="4289094"/>
                    <a:ext cx="2375607" cy="711413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McConnell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  13: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black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𝐵𝐻</m:t>
                              </m:r>
                            </m:sub>
                          </m:sSub>
                          <m:r>
                            <a:rPr lang="en-GB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5.6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9715" y="4289094"/>
                    <a:ext cx="2375607" cy="71141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/>
              <p:cNvCxnSpPr/>
              <p:nvPr/>
            </p:nvCxnSpPr>
            <p:spPr>
              <a:xfrm flipH="1" flipV="1">
                <a:off x="7767066" y="3652160"/>
                <a:ext cx="920934" cy="61747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751867" y="3404510"/>
              <a:ext cx="3045173" cy="827026"/>
              <a:chOff x="3751867" y="3404510"/>
              <a:chExt cx="3045173" cy="8270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3751867" y="3404510"/>
                    <a:ext cx="2573172" cy="707886"/>
                  </a:xfrm>
                  <a:prstGeom prst="rect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tzgendorf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a:rPr lang="en-US" sz="2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  13:</m:t>
                          </m:r>
                        </m:oMath>
                      </m:oMathPara>
                    </a14:m>
                    <a:endParaRPr lang="en-US" sz="2000" dirty="0">
                      <a:solidFill>
                        <a:prstClr val="black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𝐵𝐻</m:t>
                              </m:r>
                            </m:sub>
                          </m:sSub>
                          <m:r>
                            <a:rPr lang="en-GB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2.3</m:t>
                              </m:r>
                            </m:sup>
                          </m:sSup>
                        </m:oMath>
                      </m:oMathPara>
                    </a14:m>
                    <a:endParaRPr lang="en-GB" sz="20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867" y="3404510"/>
                    <a:ext cx="2573172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Straight Arrow Connector 49"/>
              <p:cNvCxnSpPr>
                <a:stCxn id="49" idx="3"/>
              </p:cNvCxnSpPr>
              <p:nvPr/>
            </p:nvCxnSpPr>
            <p:spPr>
              <a:xfrm>
                <a:off x="6325039" y="3758453"/>
                <a:ext cx="472001" cy="473083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5983512" y="1409620"/>
              <a:ext cx="19357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64DC"/>
                  </a:solidFill>
                </a:rPr>
                <a:t>M</a:t>
              </a:r>
              <a:r>
                <a:rPr lang="en-US" sz="2000" baseline="-25000" dirty="0">
                  <a:solidFill>
                    <a:srgbClr val="0064DC"/>
                  </a:solidFill>
                </a:rPr>
                <a:t>BH</a:t>
              </a:r>
              <a:r>
                <a:rPr lang="en-US" sz="2000" dirty="0">
                  <a:solidFill>
                    <a:srgbClr val="0064DC"/>
                  </a:solidFill>
                </a:rPr>
                <a:t> – </a:t>
              </a:r>
              <a:r>
                <a:rPr lang="el-GR" sz="2000" dirty="0">
                  <a:solidFill>
                    <a:srgbClr val="0064DC"/>
                  </a:solidFill>
                </a:rPr>
                <a:t>σ</a:t>
              </a:r>
              <a:r>
                <a:rPr lang="en-US" sz="2000" baseline="-25000" dirty="0">
                  <a:solidFill>
                    <a:srgbClr val="0064DC"/>
                  </a:solidFill>
                </a:rPr>
                <a:t>*</a:t>
              </a:r>
              <a:r>
                <a:rPr lang="en-US" sz="2000" dirty="0">
                  <a:solidFill>
                    <a:srgbClr val="0064DC"/>
                  </a:solidFill>
                </a:rPr>
                <a:t> relation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5304" y="680033"/>
            <a:ext cx="9720000" cy="6177966"/>
            <a:chOff x="1236000" y="680034"/>
            <a:chExt cx="9720000" cy="6177966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000" y="680034"/>
              <a:ext cx="9720000" cy="6177966"/>
            </a:xfrm>
            <a:prstGeom prst="rect">
              <a:avLst/>
            </a:prstGeom>
          </p:spPr>
        </p:pic>
        <p:grpSp>
          <p:nvGrpSpPr>
            <p:cNvPr id="57" name="Group 56"/>
            <p:cNvGrpSpPr/>
            <p:nvPr/>
          </p:nvGrpSpPr>
          <p:grpSpPr>
            <a:xfrm>
              <a:off x="4641682" y="2253177"/>
              <a:ext cx="3067327" cy="1151333"/>
              <a:chOff x="4641682" y="2253177"/>
              <a:chExt cx="3067327" cy="11513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/>
                  <p:cNvSpPr/>
                  <p:nvPr/>
                </p:nvSpPr>
                <p:spPr>
                  <a:xfrm>
                    <a:off x="4641682" y="2253177"/>
                    <a:ext cx="2100255" cy="646331"/>
                  </a:xfrm>
                  <a:prstGeom prst="rect">
                    <a:avLst/>
                  </a:prstGeom>
                  <a:ln w="19050">
                    <a:solidFill>
                      <a:srgbClr val="F09252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Tremaine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  02: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𝐵𝐻</m:t>
                              </m:r>
                            </m:sub>
                          </m:sSub>
                          <m:r>
                            <a:rPr lang="en-GB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oMath>
                      </m:oMathPara>
                    </a14:m>
                    <a:endParaRPr lang="en-GB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Rectangle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1682" y="2253177"/>
                    <a:ext cx="2100255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19050">
                    <a:solidFill>
                      <a:srgbClr val="F0925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Straight Arrow Connector 66"/>
              <p:cNvCxnSpPr>
                <a:stCxn id="66" idx="3"/>
              </p:cNvCxnSpPr>
              <p:nvPr/>
            </p:nvCxnSpPr>
            <p:spPr>
              <a:xfrm>
                <a:off x="6741937" y="2576343"/>
                <a:ext cx="967072" cy="828167"/>
              </a:xfrm>
              <a:prstGeom prst="straightConnector1">
                <a:avLst/>
              </a:prstGeom>
              <a:ln w="19050">
                <a:solidFill>
                  <a:srgbClr val="F0925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7586855" y="3614060"/>
              <a:ext cx="2375607" cy="1286343"/>
              <a:chOff x="7609715" y="3652160"/>
              <a:chExt cx="2375607" cy="12863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/>
                  <p:cNvSpPr/>
                  <p:nvPr/>
                </p:nvSpPr>
                <p:spPr>
                  <a:xfrm>
                    <a:off x="7609715" y="4289094"/>
                    <a:ext cx="2375607" cy="649409"/>
                  </a:xfrm>
                  <a:prstGeom prst="rect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McConnell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  13: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𝐵𝐻</m:t>
                              </m:r>
                            </m:sub>
                          </m:sSub>
                          <m:r>
                            <a:rPr lang="en-GB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5.6</m:t>
                              </m:r>
                            </m:sup>
                          </m:sSup>
                        </m:oMath>
                      </m:oMathPara>
                    </a14:m>
                    <a:endParaRPr lang="en-GB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Rectangle 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9715" y="4289094"/>
                    <a:ext cx="2375607" cy="6494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19050"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Straight Arrow Connector 64"/>
              <p:cNvCxnSpPr/>
              <p:nvPr/>
            </p:nvCxnSpPr>
            <p:spPr>
              <a:xfrm flipH="1" flipV="1">
                <a:off x="7767066" y="3652160"/>
                <a:ext cx="920934" cy="617476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3751867" y="3404510"/>
              <a:ext cx="3045173" cy="827026"/>
              <a:chOff x="3751867" y="3404510"/>
              <a:chExt cx="3045173" cy="8270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/>
                  <p:cNvSpPr/>
                  <p:nvPr/>
                </p:nvSpPr>
                <p:spPr>
                  <a:xfrm>
                    <a:off x="3751867" y="3404510"/>
                    <a:ext cx="2573172" cy="646331"/>
                  </a:xfrm>
                  <a:prstGeom prst="rect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tzgendorf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et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  13:</m:t>
                          </m:r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𝐵𝐻</m:t>
                              </m:r>
                            </m:sub>
                          </m:sSub>
                          <m:r>
                            <a:rPr lang="en-GB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2.3</m:t>
                              </m:r>
                            </m:sup>
                          </m:sSup>
                        </m:oMath>
                      </m:oMathPara>
                    </a14:m>
                    <a:endParaRPr lang="en-GB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ectangle 6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867" y="3404510"/>
                    <a:ext cx="2573172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Straight Arrow Connector 62"/>
              <p:cNvCxnSpPr>
                <a:stCxn id="62" idx="3"/>
              </p:cNvCxnSpPr>
              <p:nvPr/>
            </p:nvCxnSpPr>
            <p:spPr>
              <a:xfrm>
                <a:off x="6325039" y="3727676"/>
                <a:ext cx="472001" cy="503860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2946810" y="1297880"/>
              <a:ext cx="20072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ambria Math" panose="02040503050406030204" pitchFamily="18" charset="0"/>
                  <a:ea typeface="Cambria Math" panose="02040503050406030204" pitchFamily="18" charset="0"/>
                </a:rPr>
                <a:t>Kamann</a:t>
              </a:r>
              <a:r>
                <a:rPr lang="en-US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et al. 14</a:t>
              </a:r>
              <a:endParaRPr lang="en-GB" sz="20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17582B-8692-2A4A-8DA8-3DE8F993CBCF}"/>
              </a:ext>
            </a:extLst>
          </p:cNvPr>
          <p:cNvSpPr txBox="1"/>
          <p:nvPr/>
        </p:nvSpPr>
        <p:spPr>
          <a:xfrm>
            <a:off x="4226716" y="157917"/>
            <a:ext cx="3718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IMBH: do they exist?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1C8366-7555-7740-98D6-E120541E45DD}"/>
              </a:ext>
            </a:extLst>
          </p:cNvPr>
          <p:cNvSpPr/>
          <p:nvPr/>
        </p:nvSpPr>
        <p:spPr>
          <a:xfrm>
            <a:off x="2443812" y="4057640"/>
            <a:ext cx="2392592" cy="2085975"/>
          </a:xfrm>
          <a:prstGeom prst="ellipse">
            <a:avLst/>
          </a:prstGeom>
          <a:solidFill>
            <a:schemeClr val="bg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55F01-6246-0B47-AE6B-1DD32FE450A0}"/>
              </a:ext>
            </a:extLst>
          </p:cNvPr>
          <p:cNvSpPr txBox="1"/>
          <p:nvPr/>
        </p:nvSpPr>
        <p:spPr>
          <a:xfrm>
            <a:off x="2605976" y="4342782"/>
            <a:ext cx="1975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7251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2C260-6F11-5E45-88C6-C93296AB2A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1320" y="792353"/>
            <a:ext cx="8050061" cy="58580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9F50254B-C48C-B547-96CF-AE915C8E7222}"/>
              </a:ext>
            </a:extLst>
          </p:cNvPr>
          <p:cNvSpPr/>
          <p:nvPr/>
        </p:nvSpPr>
        <p:spPr>
          <a:xfrm>
            <a:off x="2547893" y="792353"/>
            <a:ext cx="1446891" cy="209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CCFF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hangingPunct="0"/>
            <a:endParaRPr lang="it-IT" sz="1633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A9FF3-6F07-1B42-9203-9D80770E45F4}"/>
              </a:ext>
            </a:extLst>
          </p:cNvPr>
          <p:cNvSpPr txBox="1"/>
          <p:nvPr/>
        </p:nvSpPr>
        <p:spPr>
          <a:xfrm>
            <a:off x="3680597" y="207578"/>
            <a:ext cx="4931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IMBH: astrometric evidence</a:t>
            </a:r>
          </a:p>
        </p:txBody>
      </p:sp>
    </p:spTree>
    <p:extLst>
      <p:ext uri="{BB962C8B-B14F-4D97-AF65-F5344CB8AC3E}">
        <p14:creationId xmlns:p14="http://schemas.microsoft.com/office/powerpoint/2010/main" val="5381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2A8807-D111-E043-A487-1EB7E500BD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879" y="1059198"/>
            <a:ext cx="6290726" cy="50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356C4AF-96A6-B743-85EB-AF84638F163C}"/>
              </a:ext>
            </a:extLst>
          </p:cNvPr>
          <p:cNvSpPr/>
          <p:nvPr/>
        </p:nvSpPr>
        <p:spPr>
          <a:xfrm>
            <a:off x="1360227" y="1783821"/>
            <a:ext cx="354273" cy="33882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hangingPunct="0"/>
            <a:endParaRPr lang="it-IT" sz="1633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07A52-4642-534E-901F-97AACC8AEDDC}"/>
              </a:ext>
            </a:extLst>
          </p:cNvPr>
          <p:cNvSpPr txBox="1"/>
          <p:nvPr/>
        </p:nvSpPr>
        <p:spPr>
          <a:xfrm>
            <a:off x="4112256" y="241567"/>
            <a:ext cx="396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IMBH: state-of-the-art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D9417-3B99-2542-9CDA-B8D439C84FB4}"/>
              </a:ext>
            </a:extLst>
          </p:cNvPr>
          <p:cNvSpPr txBox="1"/>
          <p:nvPr/>
        </p:nvSpPr>
        <p:spPr>
          <a:xfrm>
            <a:off x="3842455" y="1976021"/>
            <a:ext cx="207733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 dirty="0">
                <a:latin typeface="Liberation Sans" pitchFamily="18"/>
                <a:ea typeface="DejaVu Sans" pitchFamily="2"/>
                <a:cs typeface="DejaVu Sans" pitchFamily="2"/>
              </a:rPr>
              <a:t>(Watkins et al. 2022)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A809F-C142-EC49-A707-72AB57462E15}"/>
              </a:ext>
            </a:extLst>
          </p:cNvPr>
          <p:cNvSpPr txBox="1"/>
          <p:nvPr/>
        </p:nvSpPr>
        <p:spPr>
          <a:xfrm>
            <a:off x="6352605" y="2993847"/>
            <a:ext cx="5569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proper motions with enough precision</a:t>
            </a:r>
          </a:p>
          <a:p>
            <a:r>
              <a:rPr lang="en-US" sz="2400" dirty="0"/>
              <a:t>Within the sphere of influence of the IMBH</a:t>
            </a:r>
          </a:p>
        </p:txBody>
      </p:sp>
    </p:spTree>
    <p:extLst>
      <p:ext uri="{BB962C8B-B14F-4D97-AF65-F5344CB8AC3E}">
        <p14:creationId xmlns:p14="http://schemas.microsoft.com/office/powerpoint/2010/main" val="22006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2A8807-D111-E043-A487-1EB7E500BD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6099" y="826342"/>
            <a:ext cx="5522283" cy="55572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356C4AF-96A6-B743-85EB-AF84638F163C}"/>
              </a:ext>
            </a:extLst>
          </p:cNvPr>
          <p:cNvSpPr/>
          <p:nvPr/>
        </p:nvSpPr>
        <p:spPr>
          <a:xfrm>
            <a:off x="1360227" y="1783821"/>
            <a:ext cx="354273" cy="33882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0" compatLnSpc="0">
            <a:noAutofit/>
          </a:bodyPr>
          <a:lstStyle/>
          <a:p>
            <a:pPr hangingPunct="0"/>
            <a:endParaRPr lang="it-IT" sz="1633"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07A52-4642-534E-901F-97AACC8AEDDC}"/>
              </a:ext>
            </a:extLst>
          </p:cNvPr>
          <p:cNvSpPr txBox="1"/>
          <p:nvPr/>
        </p:nvSpPr>
        <p:spPr>
          <a:xfrm>
            <a:off x="4112256" y="241567"/>
            <a:ext cx="396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IMBH: state-of-the-art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D9417-3B99-2542-9CDA-B8D439C84FB4}"/>
              </a:ext>
            </a:extLst>
          </p:cNvPr>
          <p:cNvSpPr txBox="1"/>
          <p:nvPr/>
        </p:nvSpPr>
        <p:spPr>
          <a:xfrm>
            <a:off x="2001462" y="664703"/>
            <a:ext cx="207374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it-IT" sz="1633" dirty="0">
                <a:latin typeface="Liberation Sans" pitchFamily="18"/>
                <a:ea typeface="DejaVu Sans" pitchFamily="2"/>
                <a:cs typeface="DejaVu Sans" pitchFamily="2"/>
              </a:rPr>
              <a:t>(</a:t>
            </a:r>
            <a:r>
              <a:rPr lang="it-IT" sz="1633" dirty="0" err="1">
                <a:latin typeface="Liberation Sans" pitchFamily="18"/>
                <a:ea typeface="DejaVu Sans" pitchFamily="2"/>
                <a:cs typeface="DejaVu Sans" pitchFamily="2"/>
              </a:rPr>
              <a:t>Haberle</a:t>
            </a:r>
            <a:r>
              <a:rPr lang="it-IT" sz="1633" dirty="0">
                <a:latin typeface="Liberation Sans" pitchFamily="18"/>
                <a:ea typeface="DejaVu Sans" pitchFamily="2"/>
                <a:cs typeface="DejaVu Sans" pitchFamily="2"/>
              </a:rPr>
              <a:t> et al. 2024)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CA809F-C142-EC49-A707-72AB57462E15}"/>
              </a:ext>
            </a:extLst>
          </p:cNvPr>
          <p:cNvSpPr txBox="1"/>
          <p:nvPr/>
        </p:nvSpPr>
        <p:spPr>
          <a:xfrm>
            <a:off x="6223620" y="2090172"/>
            <a:ext cx="54772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High-velocity stars in the central regions</a:t>
            </a:r>
          </a:p>
          <a:p>
            <a:pPr algn="ctr"/>
            <a:r>
              <a:rPr lang="en-US" sz="2400" dirty="0"/>
              <a:t>of Omega-Centauri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BUT</a:t>
            </a:r>
          </a:p>
          <a:p>
            <a:pPr algn="ctr"/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Debated membership;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Alternative accelerating sources </a:t>
            </a:r>
          </a:p>
        </p:txBody>
      </p:sp>
    </p:spTree>
    <p:extLst>
      <p:ext uri="{BB962C8B-B14F-4D97-AF65-F5344CB8AC3E}">
        <p14:creationId xmlns:p14="http://schemas.microsoft.com/office/powerpoint/2010/main" val="6750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EE6D1F-C93A-9844-BEA4-EBEBB56FF898}"/>
              </a:ext>
            </a:extLst>
          </p:cNvPr>
          <p:cNvSpPr txBox="1"/>
          <p:nvPr/>
        </p:nvSpPr>
        <p:spPr>
          <a:xfrm>
            <a:off x="3380545" y="255854"/>
            <a:ext cx="5430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MAVIS astrometric simulations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30C199-103D-9247-AC08-C8B2F2BF5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7" y="840629"/>
            <a:ext cx="5400675" cy="57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135221-68BC-3441-8680-8C52068D2CC0}"/>
              </a:ext>
            </a:extLst>
          </p:cNvPr>
          <p:cNvSpPr txBox="1"/>
          <p:nvPr/>
        </p:nvSpPr>
        <p:spPr>
          <a:xfrm>
            <a:off x="8684134" y="2390588"/>
            <a:ext cx="33394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 N-body simulations by H. </a:t>
            </a:r>
            <a:r>
              <a:rPr lang="en-US" sz="1600" dirty="0" err="1"/>
              <a:t>Baumgardt</a:t>
            </a:r>
            <a:endParaRPr lang="en-US" sz="1600" dirty="0"/>
          </a:p>
          <a:p>
            <a:r>
              <a:rPr lang="en-US" sz="1600" dirty="0"/>
              <a:t>and S. Monty</a:t>
            </a:r>
          </a:p>
          <a:p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Simulated images by J. Cranney</a:t>
            </a:r>
          </a:p>
          <a:p>
            <a:r>
              <a:rPr lang="en-US" sz="1600" dirty="0"/>
              <a:t>And O. </a:t>
            </a:r>
            <a:r>
              <a:rPr lang="en-US" sz="1600" dirty="0" err="1"/>
              <a:t>Rebrysh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Astro-photometric analysis with</a:t>
            </a:r>
          </a:p>
          <a:p>
            <a:r>
              <a:rPr lang="en-US" sz="1600" dirty="0"/>
              <a:t>Superstar by A. Marasco</a:t>
            </a:r>
          </a:p>
        </p:txBody>
      </p:sp>
    </p:spTree>
    <p:extLst>
      <p:ext uri="{BB962C8B-B14F-4D97-AF65-F5344CB8AC3E}">
        <p14:creationId xmlns:p14="http://schemas.microsoft.com/office/powerpoint/2010/main" val="258621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0714151-F63F-1B4F-8975-FB504691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081706"/>
            <a:ext cx="6998493" cy="5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96AC17-28E0-A841-AE96-734F5AB4C22A}"/>
              </a:ext>
            </a:extLst>
          </p:cNvPr>
          <p:cNvSpPr txBox="1"/>
          <p:nvPr/>
        </p:nvSpPr>
        <p:spPr>
          <a:xfrm>
            <a:off x="3380545" y="255854"/>
            <a:ext cx="5430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MAVIS astrometric simulations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A003FF-942C-FD4E-9DED-6EFF3769902A}"/>
              </a:ext>
            </a:extLst>
          </p:cNvPr>
          <p:cNvSpPr txBox="1"/>
          <p:nvPr/>
        </p:nvSpPr>
        <p:spPr>
          <a:xfrm>
            <a:off x="9387068" y="5278056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Credits: A. Marasco</a:t>
            </a:r>
          </a:p>
        </p:txBody>
      </p:sp>
    </p:spTree>
    <p:extLst>
      <p:ext uri="{BB962C8B-B14F-4D97-AF65-F5344CB8AC3E}">
        <p14:creationId xmlns:p14="http://schemas.microsoft.com/office/powerpoint/2010/main" val="61089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476</Words>
  <Application>Microsoft Macintosh PowerPoint</Application>
  <PresentationFormat>Widescreen</PresentationFormat>
  <Paragraphs>117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Liberation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Cristiana Spingola</dc:creator>
  <cp:lastModifiedBy>Cristiana Spingola</cp:lastModifiedBy>
  <cp:revision>20</cp:revision>
  <dcterms:created xsi:type="dcterms:W3CDTF">2025-06-30T12:18:01Z</dcterms:created>
  <dcterms:modified xsi:type="dcterms:W3CDTF">2025-07-10T12:35:48Z</dcterms:modified>
</cp:coreProperties>
</file>