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14" r:id="rId4"/>
  </p:sldMasterIdLst>
  <p:notesMasterIdLst>
    <p:notesMasterId r:id="rId24"/>
  </p:notesMasterIdLst>
  <p:sldIdLst>
    <p:sldId id="297" r:id="rId5"/>
    <p:sldId id="2141413363" r:id="rId6"/>
    <p:sldId id="2141413447" r:id="rId7"/>
    <p:sldId id="2141413312" r:id="rId8"/>
    <p:sldId id="311" r:id="rId9"/>
    <p:sldId id="2141413359" r:id="rId10"/>
    <p:sldId id="2141413304" r:id="rId11"/>
    <p:sldId id="2141413445" r:id="rId12"/>
    <p:sldId id="1758" r:id="rId13"/>
    <p:sldId id="2141413446" r:id="rId14"/>
    <p:sldId id="2141413448" r:id="rId15"/>
    <p:sldId id="1803" r:id="rId16"/>
    <p:sldId id="1779" r:id="rId17"/>
    <p:sldId id="1804" r:id="rId18"/>
    <p:sldId id="1784" r:id="rId19"/>
    <p:sldId id="1785" r:id="rId20"/>
    <p:sldId id="1786" r:id="rId21"/>
    <p:sldId id="256" r:id="rId22"/>
    <p:sldId id="2141413449" r:id="rId23"/>
  </p:sldIdLst>
  <p:sldSz cx="12192000" cy="6858000"/>
  <p:notesSz cx="6858000" cy="9144000"/>
  <p:embeddedFontLst>
    <p:embeddedFont>
      <p:font typeface="Cambria Math" panose="02040503050406030204" pitchFamily="18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0" roundtripDataSignature="AMtx7mgAFgLKkMdM8rVr70CNESphejz7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63F"/>
    <a:srgbClr val="99A1B0"/>
    <a:srgbClr val="8C24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0F71E2-B190-43D2-9691-E728356964D7}">
  <a:tblStyle styleId="{C40F71E2-B190-43D2-9691-E728356964D7}" styleName="Table_0">
    <a:wholeTbl>
      <a:tcTxStyle b="off" i="off">
        <a:font>
          <a:latin typeface="Avenir Next LT Pro Light"/>
          <a:ea typeface="Avenir Next LT Pro Light"/>
          <a:cs typeface="Avenir Next LT Pro Ligh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venir Next LT Pro Light"/>
          <a:ea typeface="Avenir Next LT Pro Light"/>
          <a:cs typeface="Avenir Next LT Pro Ligh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venir Next LT Pro Light"/>
          <a:ea typeface="Avenir Next LT Pro Light"/>
          <a:cs typeface="Avenir Next LT Pro Ligh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venir Next LT Pro Light"/>
          <a:ea typeface="Avenir Next LT Pro Light"/>
          <a:cs typeface="Avenir Next LT Pro Ligh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venir Next LT Pro Light"/>
          <a:ea typeface="Avenir Next LT Pro Light"/>
          <a:cs typeface="Avenir Next LT Pro Ligh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26A68D-3E67-48A6-976A-0D97164F419E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AF0FF"/>
          </a:solidFill>
        </a:fill>
      </a:tcStyle>
    </a:wholeTbl>
    <a:band1H>
      <a:tcTxStyle/>
      <a:tcStyle>
        <a:tcBdr/>
        <a:fill>
          <a:solidFill>
            <a:srgbClr val="D2DFF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2DFF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44" autoAdjust="0"/>
    <p:restoredTop sz="94626"/>
  </p:normalViewPr>
  <p:slideViewPr>
    <p:cSldViewPr snapToGrid="0">
      <p:cViewPr varScale="1">
        <p:scale>
          <a:sx n="93" d="100"/>
          <a:sy n="93" d="100"/>
        </p:scale>
        <p:origin x="12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90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cc3844635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2cc384463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3217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44" name="Google Shape;24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464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1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5" name="Google Shape;345;p1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641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International: Instruments, components, members of instrument study teams</a:t>
            </a:r>
          </a:p>
          <a:p>
            <a:r>
              <a:rPr lang="en-US" dirty="0"/>
              <a:t>ESA could do its own instrument study </a:t>
            </a:r>
          </a:p>
          <a:p>
            <a:r>
              <a:rPr lang="en-US" dirty="0"/>
              <a:t>We want to go out with a call a year from now for instrument studies.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DE08F-2E8D-404D-8E3F-F2CE8FB936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7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B60ED-41FE-2F48-AD42-3DE401E25D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2E5282-D56C-35DB-F659-A88B2C40970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39438"/>
            <a:ext cx="10972800" cy="1090235"/>
          </a:xfrm>
        </p:spPr>
        <p:txBody>
          <a:bodyPr tIns="91440" bIns="91440">
            <a:spAutoFit/>
          </a:bodyPr>
          <a:lstStyle>
            <a:lvl1pPr>
              <a:lnSpc>
                <a:spcPct val="120000"/>
              </a:lnSpc>
              <a:defRPr sz="5400"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383280"/>
            <a:ext cx="10972800" cy="788357"/>
          </a:xfrm>
        </p:spPr>
        <p:txBody>
          <a:bodyPr tIns="91440" bIns="91440">
            <a:sp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3600" b="0" i="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defRPr>
            </a:lvl1pPr>
            <a:lvl2pPr marL="373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6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9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92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66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39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12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85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0" i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defRPr>
            </a:lvl1pPr>
          </a:lstStyle>
          <a:p>
            <a:r>
              <a:rPr lang="en-US"/>
              <a:t>7/10/25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b="0" i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defRPr>
            </a:lvl1pPr>
          </a:lstStyle>
          <a:p>
            <a:r>
              <a:rPr lang="en-US"/>
              <a:t>Shaping the Italian Contribution to HWO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F71256-203B-DF26-4A8C-6687C17B15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0" y="5486400"/>
            <a:ext cx="2743200" cy="1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9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563167" y="330201"/>
            <a:ext cx="5759451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0586" y="330201"/>
            <a:ext cx="17079383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7/10/25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Shaping the Italian Contribution to HWO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DF2254A-1EBB-104F-BE34-EC4C6F98D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0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8667" y="1009572"/>
            <a:ext cx="11352107" cy="4670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67" baseline="0">
                <a:solidFill>
                  <a:srgbClr val="000000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338667" y="2131484"/>
            <a:ext cx="5621867" cy="36258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6233552" y="2131484"/>
            <a:ext cx="5621867" cy="36258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005B0B37-9ED7-5447-9B43-F208D0BFDA81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38666" y="6403765"/>
            <a:ext cx="1896535" cy="366183"/>
          </a:xfrm>
        </p:spPr>
        <p:txBody>
          <a:bodyPr/>
          <a:lstStyle/>
          <a:p>
            <a:r>
              <a:rPr lang="en-US"/>
              <a:t>7/10/25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B7277704-4F44-0940-9433-2CFE507616F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235202" y="6403765"/>
            <a:ext cx="7721599" cy="366183"/>
          </a:xfrm>
        </p:spPr>
        <p:txBody>
          <a:bodyPr/>
          <a:lstStyle/>
          <a:p>
            <a:r>
              <a:rPr lang="en-US"/>
              <a:t>Shaping the Italian Contribution to HWO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A2BBF7C-465A-0140-B49D-1A2B18C95A0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9956799" y="6403765"/>
            <a:ext cx="1896536" cy="362796"/>
          </a:xfrm>
        </p:spPr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886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882987" y="2136141"/>
            <a:ext cx="8426027" cy="36258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887FE6F-B071-1248-ACEB-8A54B8C958A6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338666" y="6403765"/>
            <a:ext cx="1896535" cy="366183"/>
          </a:xfrm>
        </p:spPr>
        <p:txBody>
          <a:bodyPr/>
          <a:lstStyle/>
          <a:p>
            <a:r>
              <a:rPr lang="en-US"/>
              <a:t>7/10/25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92BE1A6-1C5A-204F-845A-798DC335ABC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235202" y="6403765"/>
            <a:ext cx="7721599" cy="366183"/>
          </a:xfrm>
        </p:spPr>
        <p:txBody>
          <a:bodyPr/>
          <a:lstStyle/>
          <a:p>
            <a:r>
              <a:rPr lang="en-US"/>
              <a:t>Shaping the Italian Contribution to HWO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19E9BA6-4050-034B-A1EE-CAED824EF9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9956799" y="6403765"/>
            <a:ext cx="1896536" cy="362796"/>
          </a:xfrm>
        </p:spPr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694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684E8FC-9D2E-584C-AEC4-634F1574FB02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338666" y="6403765"/>
            <a:ext cx="1896535" cy="366183"/>
          </a:xfrm>
        </p:spPr>
        <p:txBody>
          <a:bodyPr/>
          <a:lstStyle/>
          <a:p>
            <a:r>
              <a:rPr lang="en-US"/>
              <a:t>7/10/25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D2BB03D-727E-F04C-A620-5FE44075EAF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235202" y="6403765"/>
            <a:ext cx="7721599" cy="366183"/>
          </a:xfrm>
        </p:spPr>
        <p:txBody>
          <a:bodyPr/>
          <a:lstStyle/>
          <a:p>
            <a:r>
              <a:rPr lang="en-US"/>
              <a:t>Shaping the Italian Contribution to HWO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A43EAAC-2220-C24F-8144-7D926432D01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9956799" y="6403765"/>
            <a:ext cx="1896536" cy="362796"/>
          </a:xfrm>
        </p:spPr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286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882987" y="2136141"/>
            <a:ext cx="8426027" cy="36258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887FE6F-B071-1248-ACEB-8A54B8C958A6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338666" y="6403765"/>
            <a:ext cx="1896535" cy="366183"/>
          </a:xfrm>
        </p:spPr>
        <p:txBody>
          <a:bodyPr/>
          <a:lstStyle/>
          <a:p>
            <a:r>
              <a:rPr lang="en-US"/>
              <a:t>7/10/25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92BE1A6-1C5A-204F-845A-798DC335ABC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235202" y="6403765"/>
            <a:ext cx="7721599" cy="366183"/>
          </a:xfrm>
        </p:spPr>
        <p:txBody>
          <a:bodyPr/>
          <a:lstStyle/>
          <a:p>
            <a:r>
              <a:rPr lang="en-US"/>
              <a:t>Shaping the Italian Contribution to HWO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19E9BA6-4050-034B-A1EE-CAED824EF9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9956799" y="6403765"/>
            <a:ext cx="1896536" cy="362796"/>
          </a:xfrm>
        </p:spPr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167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882987" y="2136141"/>
            <a:ext cx="8426027" cy="36258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887FE6F-B071-1248-ACEB-8A54B8C958A6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338666" y="6403765"/>
            <a:ext cx="1896535" cy="366183"/>
          </a:xfrm>
        </p:spPr>
        <p:txBody>
          <a:bodyPr/>
          <a:lstStyle/>
          <a:p>
            <a:r>
              <a:rPr lang="en-US"/>
              <a:t>7/10/25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92BE1A6-1C5A-204F-845A-798DC335ABC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235202" y="6403765"/>
            <a:ext cx="7721599" cy="366183"/>
          </a:xfrm>
        </p:spPr>
        <p:txBody>
          <a:bodyPr/>
          <a:lstStyle/>
          <a:p>
            <a:r>
              <a:rPr lang="en-US"/>
              <a:t>Shaping the Italian Contribution to HWO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19E9BA6-4050-034B-A1EE-CAED824EF9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9956799" y="6403765"/>
            <a:ext cx="1896536" cy="362796"/>
          </a:xfrm>
        </p:spPr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292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1524000" y="2609747"/>
            <a:ext cx="9144000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57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 dirty="0"/>
          </a:p>
        </p:txBody>
      </p:sp>
      <p:sp>
        <p:nvSpPr>
          <p:cNvPr id="63" name="Google Shape;63;p1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7/10/25</a:t>
            </a: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Shaping the Italian Contribution to HWO</a:t>
            </a: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9448799" y="858233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2611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82880"/>
            <a:ext cx="11887200" cy="914400"/>
          </a:xfrm>
        </p:spPr>
        <p:txBody>
          <a:bodyPr lIns="155448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88720"/>
            <a:ext cx="11887200" cy="512064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5448" y="6492240"/>
            <a:ext cx="2844800" cy="27432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7/10/25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240"/>
            <a:ext cx="3860800" cy="27432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Shaping the Italian Contribution to HWO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04073" y="6492240"/>
            <a:ext cx="2835527" cy="274320"/>
          </a:xfrm>
        </p:spPr>
        <p:txBody>
          <a:bodyPr/>
          <a:lstStyle>
            <a:lvl1pPr>
              <a:defRPr sz="1200"/>
            </a:lvl1pPr>
          </a:lstStyle>
          <a:p>
            <a:fld id="{EDF2254A-1EBB-104F-BE34-EC4C6F98D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6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28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1pPr>
            <a:lvl2pPr marL="373213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2pPr>
            <a:lvl3pPr marL="746426" indent="0">
              <a:buNone/>
              <a:defRPr sz="1286">
                <a:solidFill>
                  <a:schemeClr val="tx1">
                    <a:tint val="75000"/>
                  </a:schemeClr>
                </a:solidFill>
              </a:defRPr>
            </a:lvl3pPr>
            <a:lvl4pPr marL="1119640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4pPr>
            <a:lvl5pPr marL="1492853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5pPr>
            <a:lvl6pPr marL="1866066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6pPr>
            <a:lvl7pPr marL="2239280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7pPr>
            <a:lvl8pPr marL="2612493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8pPr>
            <a:lvl9pPr marL="2985706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7/10/25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Shaping the Italian Contribution to HWO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DF2254A-1EBB-104F-BE34-EC4C6F98D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4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952" b="1"/>
            </a:lvl1pPr>
            <a:lvl2pPr marL="373213" indent="0">
              <a:buNone/>
              <a:defRPr sz="1619" b="1"/>
            </a:lvl2pPr>
            <a:lvl3pPr marL="746426" indent="0">
              <a:buNone/>
              <a:defRPr sz="1476" b="1"/>
            </a:lvl3pPr>
            <a:lvl4pPr marL="1119640" indent="0">
              <a:buNone/>
              <a:defRPr sz="1286" b="1"/>
            </a:lvl4pPr>
            <a:lvl5pPr marL="1492853" indent="0">
              <a:buNone/>
              <a:defRPr sz="1286" b="1"/>
            </a:lvl5pPr>
            <a:lvl6pPr marL="1866066" indent="0">
              <a:buNone/>
              <a:defRPr sz="1286" b="1"/>
            </a:lvl6pPr>
            <a:lvl7pPr marL="2239280" indent="0">
              <a:buNone/>
              <a:defRPr sz="1286" b="1"/>
            </a:lvl7pPr>
            <a:lvl8pPr marL="2612493" indent="0">
              <a:buNone/>
              <a:defRPr sz="1286" b="1"/>
            </a:lvl8pPr>
            <a:lvl9pPr marL="2985706" indent="0">
              <a:buNone/>
              <a:defRPr sz="128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952"/>
            </a:lvl1pPr>
            <a:lvl2pPr>
              <a:defRPr sz="1619"/>
            </a:lvl2pPr>
            <a:lvl3pPr>
              <a:defRPr sz="1476"/>
            </a:lvl3pPr>
            <a:lvl4pPr>
              <a:defRPr sz="1286"/>
            </a:lvl4pPr>
            <a:lvl5pPr>
              <a:defRPr sz="1286"/>
            </a:lvl5pPr>
            <a:lvl6pPr>
              <a:defRPr sz="1286"/>
            </a:lvl6pPr>
            <a:lvl7pPr>
              <a:defRPr sz="1286"/>
            </a:lvl7pPr>
            <a:lvl8pPr>
              <a:defRPr sz="1286"/>
            </a:lvl8pPr>
            <a:lvl9pPr>
              <a:defRPr sz="128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1952" b="1"/>
            </a:lvl1pPr>
            <a:lvl2pPr marL="373213" indent="0">
              <a:buNone/>
              <a:defRPr sz="1619" b="1"/>
            </a:lvl2pPr>
            <a:lvl3pPr marL="746426" indent="0">
              <a:buNone/>
              <a:defRPr sz="1476" b="1"/>
            </a:lvl3pPr>
            <a:lvl4pPr marL="1119640" indent="0">
              <a:buNone/>
              <a:defRPr sz="1286" b="1"/>
            </a:lvl4pPr>
            <a:lvl5pPr marL="1492853" indent="0">
              <a:buNone/>
              <a:defRPr sz="1286" b="1"/>
            </a:lvl5pPr>
            <a:lvl6pPr marL="1866066" indent="0">
              <a:buNone/>
              <a:defRPr sz="1286" b="1"/>
            </a:lvl6pPr>
            <a:lvl7pPr marL="2239280" indent="0">
              <a:buNone/>
              <a:defRPr sz="1286" b="1"/>
            </a:lvl7pPr>
            <a:lvl8pPr marL="2612493" indent="0">
              <a:buNone/>
              <a:defRPr sz="1286" b="1"/>
            </a:lvl8pPr>
            <a:lvl9pPr marL="2985706" indent="0">
              <a:buNone/>
              <a:defRPr sz="128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1952"/>
            </a:lvl1pPr>
            <a:lvl2pPr>
              <a:defRPr sz="1619"/>
            </a:lvl2pPr>
            <a:lvl3pPr>
              <a:defRPr sz="1476"/>
            </a:lvl3pPr>
            <a:lvl4pPr>
              <a:defRPr sz="1286"/>
            </a:lvl4pPr>
            <a:lvl5pPr>
              <a:defRPr sz="1286"/>
            </a:lvl5pPr>
            <a:lvl6pPr>
              <a:defRPr sz="1286"/>
            </a:lvl6pPr>
            <a:lvl7pPr>
              <a:defRPr sz="1286"/>
            </a:lvl7pPr>
            <a:lvl8pPr>
              <a:defRPr sz="1286"/>
            </a:lvl8pPr>
            <a:lvl9pPr>
              <a:defRPr sz="128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7/10/25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Shaping the Italian Contribution to HWO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DF2254A-1EBB-104F-BE34-EC4C6F98D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9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7/10/25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Shaping the Italian Contribution to HWO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DF2254A-1EBB-104F-BE34-EC4C6F98D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7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7/10/25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Shaping the Italian Contribution to HWO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DF2254A-1EBB-104F-BE34-EC4C6F98D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61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19"/>
            </a:lvl1pPr>
            <a:lvl2pPr>
              <a:defRPr sz="2286"/>
            </a:lvl2pPr>
            <a:lvl3pPr>
              <a:defRPr sz="1952"/>
            </a:lvl3pPr>
            <a:lvl4pPr>
              <a:defRPr sz="1619"/>
            </a:lvl4pPr>
            <a:lvl5pPr>
              <a:defRPr sz="1619"/>
            </a:lvl5pPr>
            <a:lvl6pPr>
              <a:defRPr sz="1619"/>
            </a:lvl6pPr>
            <a:lvl7pPr>
              <a:defRPr sz="1619"/>
            </a:lvl7pPr>
            <a:lvl8pPr>
              <a:defRPr sz="1619"/>
            </a:lvl8pPr>
            <a:lvl9pPr>
              <a:defRPr sz="1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143"/>
            </a:lvl1pPr>
            <a:lvl2pPr marL="373213" indent="0">
              <a:buNone/>
              <a:defRPr sz="1000"/>
            </a:lvl2pPr>
            <a:lvl3pPr marL="746426" indent="0">
              <a:buNone/>
              <a:defRPr sz="810"/>
            </a:lvl3pPr>
            <a:lvl4pPr marL="1119640" indent="0">
              <a:buNone/>
              <a:defRPr sz="714"/>
            </a:lvl4pPr>
            <a:lvl5pPr marL="1492853" indent="0">
              <a:buNone/>
              <a:defRPr sz="714"/>
            </a:lvl5pPr>
            <a:lvl6pPr marL="1866066" indent="0">
              <a:buNone/>
              <a:defRPr sz="714"/>
            </a:lvl6pPr>
            <a:lvl7pPr marL="2239280" indent="0">
              <a:buNone/>
              <a:defRPr sz="714"/>
            </a:lvl7pPr>
            <a:lvl8pPr marL="2612493" indent="0">
              <a:buNone/>
              <a:defRPr sz="714"/>
            </a:lvl8pPr>
            <a:lvl9pPr marL="2985706" indent="0">
              <a:buNone/>
              <a:defRPr sz="7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7/10/25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Shaping the Italian Contribution to HWO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DF2254A-1EBB-104F-BE34-EC4C6F98D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1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61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619"/>
            </a:lvl1pPr>
            <a:lvl2pPr marL="373213" indent="0">
              <a:buNone/>
              <a:defRPr sz="2286"/>
            </a:lvl2pPr>
            <a:lvl3pPr marL="746426" indent="0">
              <a:buNone/>
              <a:defRPr sz="1952"/>
            </a:lvl3pPr>
            <a:lvl4pPr marL="1119640" indent="0">
              <a:buNone/>
              <a:defRPr sz="1619"/>
            </a:lvl4pPr>
            <a:lvl5pPr marL="1492853" indent="0">
              <a:buNone/>
              <a:defRPr sz="1619"/>
            </a:lvl5pPr>
            <a:lvl6pPr marL="1866066" indent="0">
              <a:buNone/>
              <a:defRPr sz="1619"/>
            </a:lvl6pPr>
            <a:lvl7pPr marL="2239280" indent="0">
              <a:buNone/>
              <a:defRPr sz="1619"/>
            </a:lvl7pPr>
            <a:lvl8pPr marL="2612493" indent="0">
              <a:buNone/>
              <a:defRPr sz="1619"/>
            </a:lvl8pPr>
            <a:lvl9pPr marL="2985706" indent="0">
              <a:buNone/>
              <a:defRPr sz="161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143"/>
            </a:lvl1pPr>
            <a:lvl2pPr marL="373213" indent="0">
              <a:buNone/>
              <a:defRPr sz="1000"/>
            </a:lvl2pPr>
            <a:lvl3pPr marL="746426" indent="0">
              <a:buNone/>
              <a:defRPr sz="810"/>
            </a:lvl3pPr>
            <a:lvl4pPr marL="1119640" indent="0">
              <a:buNone/>
              <a:defRPr sz="714"/>
            </a:lvl4pPr>
            <a:lvl5pPr marL="1492853" indent="0">
              <a:buNone/>
              <a:defRPr sz="714"/>
            </a:lvl5pPr>
            <a:lvl6pPr marL="1866066" indent="0">
              <a:buNone/>
              <a:defRPr sz="714"/>
            </a:lvl6pPr>
            <a:lvl7pPr marL="2239280" indent="0">
              <a:buNone/>
              <a:defRPr sz="714"/>
            </a:lvl7pPr>
            <a:lvl8pPr marL="2612493" indent="0">
              <a:buNone/>
              <a:defRPr sz="714"/>
            </a:lvl8pPr>
            <a:lvl9pPr marL="2985706" indent="0">
              <a:buNone/>
              <a:defRPr sz="7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7/10/25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Shaping the Italian Contribution to HWO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DF2254A-1EBB-104F-BE34-EC4C6F98D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6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7/10/25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Shaping the Italian Contribution to HWO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DF2254A-1EBB-104F-BE34-EC4C6F98D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9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82880"/>
            <a:ext cx="11887200" cy="914400"/>
          </a:xfrm>
          <a:prstGeom prst="rect">
            <a:avLst/>
          </a:prstGeom>
        </p:spPr>
        <p:txBody>
          <a:bodyPr vert="horz" lIns="156746" tIns="78373" rIns="156746" bIns="7837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88720"/>
            <a:ext cx="11887200" cy="5120640"/>
          </a:xfrm>
          <a:prstGeom prst="rect">
            <a:avLst/>
          </a:prstGeom>
        </p:spPr>
        <p:txBody>
          <a:bodyPr vert="horz" lIns="156746" tIns="78373" rIns="156746" bIns="78373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5448" y="6492240"/>
            <a:ext cx="2844800" cy="274320"/>
          </a:xfrm>
          <a:prstGeom prst="rect">
            <a:avLst/>
          </a:prstGeom>
        </p:spPr>
        <p:txBody>
          <a:bodyPr vert="horz" lIns="156746" tIns="78373" rIns="156746" bIns="78373" rtlCol="0" anchor="ctr"/>
          <a:lstStyle>
            <a:lvl1pPr algn="l">
              <a:defRPr sz="12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7/10/25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92240"/>
            <a:ext cx="3860800" cy="274320"/>
          </a:xfrm>
          <a:prstGeom prst="rect">
            <a:avLst/>
          </a:prstGeom>
        </p:spPr>
        <p:txBody>
          <a:bodyPr vert="horz" lIns="156746" tIns="78373" rIns="156746" bIns="78373" rtlCol="0" anchor="ctr"/>
          <a:lstStyle>
            <a:lvl1pPr algn="ctr">
              <a:defRPr sz="1200" b="0" i="0">
                <a:solidFill>
                  <a:srgbClr val="A6B0BB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Shaping the Italian Contribution to HWO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073" y="6492240"/>
            <a:ext cx="2835527" cy="274320"/>
          </a:xfrm>
          <a:prstGeom prst="rect">
            <a:avLst/>
          </a:prstGeom>
        </p:spPr>
        <p:txBody>
          <a:bodyPr vert="horz" lIns="156746" tIns="78373" rIns="156746" bIns="78373" rtlCol="0" anchor="ctr"/>
          <a:lstStyle>
            <a:lvl1pPr algn="r">
              <a:defRPr sz="1200" b="0" i="0">
                <a:solidFill>
                  <a:srgbClr val="A6B0BB"/>
                </a:solidFill>
                <a:latin typeface="Arial" panose="020B0604020202020204" pitchFamily="34" charset="0"/>
              </a:defRPr>
            </a:lvl1pPr>
          </a:lstStyle>
          <a:p>
            <a:fld id="{EDF2254A-1EBB-104F-BE34-EC4C6F98D0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440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4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373213" rtl="0" eaLnBrk="1" latinLnBrk="0" hangingPunct="1">
        <a:spcBef>
          <a:spcPct val="0"/>
        </a:spcBef>
        <a:buNone/>
        <a:defRPr sz="3600" b="0" i="0" kern="1200" cap="small" baseline="0"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373213" rtl="0" eaLnBrk="1" latinLnBrk="0" hangingPunct="1">
        <a:lnSpc>
          <a:spcPct val="120000"/>
        </a:lnSpc>
        <a:spcBef>
          <a:spcPts val="600"/>
        </a:spcBef>
        <a:buFont typeface="Arial"/>
        <a:buNone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93738" indent="-347663" algn="l" defTabSz="373213" rtl="0" eaLnBrk="1" latinLnBrk="0" hangingPunct="1">
        <a:lnSpc>
          <a:spcPct val="120000"/>
        </a:lnSpc>
        <a:spcBef>
          <a:spcPts val="600"/>
        </a:spcBef>
        <a:buFont typeface="Arial"/>
        <a:buChar char="–"/>
        <a:tabLst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22338" indent="-228600" algn="l" defTabSz="373213" rtl="0" eaLnBrk="1" latinLnBrk="0" hangingPunct="1">
        <a:lnSpc>
          <a:spcPct val="120000"/>
        </a:lnSpc>
        <a:spcBef>
          <a:spcPts val="600"/>
        </a:spcBef>
        <a:buFont typeface="Arial"/>
        <a:buChar char="•"/>
        <a:tabLst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9538" indent="-347663" algn="l" defTabSz="373213" rtl="0" eaLnBrk="1" latinLnBrk="0" hangingPunct="1">
        <a:lnSpc>
          <a:spcPct val="120000"/>
        </a:lnSpc>
        <a:spcBef>
          <a:spcPts val="600"/>
        </a:spcBef>
        <a:buFont typeface="Arial"/>
        <a:buChar char="–"/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06550" indent="-227013" algn="l" defTabSz="373213" rtl="0" eaLnBrk="1" latinLnBrk="0" hangingPunct="1">
        <a:lnSpc>
          <a:spcPct val="120000"/>
        </a:lnSpc>
        <a:spcBef>
          <a:spcPts val="600"/>
        </a:spcBef>
        <a:buFont typeface="Arial"/>
        <a:buChar char="»"/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52673" indent="-186607" algn="l" defTabSz="373213" rtl="0" eaLnBrk="1" latinLnBrk="0" hangingPunct="1">
        <a:spcBef>
          <a:spcPct val="20000"/>
        </a:spcBef>
        <a:buFont typeface="Arial"/>
        <a:buChar char="•"/>
        <a:defRPr sz="1619" kern="1200">
          <a:solidFill>
            <a:schemeClr val="tx1"/>
          </a:solidFill>
          <a:latin typeface="+mn-lt"/>
          <a:ea typeface="+mn-ea"/>
          <a:cs typeface="+mn-cs"/>
        </a:defRPr>
      </a:lvl6pPr>
      <a:lvl7pPr marL="2425887" indent="-186607" algn="l" defTabSz="373213" rtl="0" eaLnBrk="1" latinLnBrk="0" hangingPunct="1">
        <a:spcBef>
          <a:spcPct val="20000"/>
        </a:spcBef>
        <a:buFont typeface="Arial"/>
        <a:buChar char="•"/>
        <a:defRPr sz="1619" kern="1200">
          <a:solidFill>
            <a:schemeClr val="tx1"/>
          </a:solidFill>
          <a:latin typeface="+mn-lt"/>
          <a:ea typeface="+mn-ea"/>
          <a:cs typeface="+mn-cs"/>
        </a:defRPr>
      </a:lvl7pPr>
      <a:lvl8pPr marL="2799100" indent="-186607" algn="l" defTabSz="373213" rtl="0" eaLnBrk="1" latinLnBrk="0" hangingPunct="1">
        <a:spcBef>
          <a:spcPct val="20000"/>
        </a:spcBef>
        <a:buFont typeface="Arial"/>
        <a:buChar char="•"/>
        <a:defRPr sz="1619" kern="1200">
          <a:solidFill>
            <a:schemeClr val="tx1"/>
          </a:solidFill>
          <a:latin typeface="+mn-lt"/>
          <a:ea typeface="+mn-ea"/>
          <a:cs typeface="+mn-cs"/>
        </a:defRPr>
      </a:lvl8pPr>
      <a:lvl9pPr marL="3172313" indent="-186607" algn="l" defTabSz="373213" rtl="0" eaLnBrk="1" latinLnBrk="0" hangingPunct="1">
        <a:spcBef>
          <a:spcPct val="20000"/>
        </a:spcBef>
        <a:buFont typeface="Arial"/>
        <a:buChar char="•"/>
        <a:defRPr sz="16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3213" rtl="0" eaLnBrk="1" latinLnBrk="0" hangingPunct="1">
        <a:defRPr sz="1476" kern="1200">
          <a:solidFill>
            <a:schemeClr val="tx1"/>
          </a:solidFill>
          <a:latin typeface="+mn-lt"/>
          <a:ea typeface="+mn-ea"/>
          <a:cs typeface="+mn-cs"/>
        </a:defRPr>
      </a:lvl1pPr>
      <a:lvl2pPr marL="373213" algn="l" defTabSz="373213" rtl="0" eaLnBrk="1" latinLnBrk="0" hangingPunct="1">
        <a:defRPr sz="1476" kern="1200">
          <a:solidFill>
            <a:schemeClr val="tx1"/>
          </a:solidFill>
          <a:latin typeface="+mn-lt"/>
          <a:ea typeface="+mn-ea"/>
          <a:cs typeface="+mn-cs"/>
        </a:defRPr>
      </a:lvl2pPr>
      <a:lvl3pPr marL="746426" algn="l" defTabSz="373213" rtl="0" eaLnBrk="1" latinLnBrk="0" hangingPunct="1">
        <a:defRPr sz="1476" kern="1200">
          <a:solidFill>
            <a:schemeClr val="tx1"/>
          </a:solidFill>
          <a:latin typeface="+mn-lt"/>
          <a:ea typeface="+mn-ea"/>
          <a:cs typeface="+mn-cs"/>
        </a:defRPr>
      </a:lvl3pPr>
      <a:lvl4pPr marL="1119640" algn="l" defTabSz="373213" rtl="0" eaLnBrk="1" latinLnBrk="0" hangingPunct="1">
        <a:defRPr sz="1476" kern="1200">
          <a:solidFill>
            <a:schemeClr val="tx1"/>
          </a:solidFill>
          <a:latin typeface="+mn-lt"/>
          <a:ea typeface="+mn-ea"/>
          <a:cs typeface="+mn-cs"/>
        </a:defRPr>
      </a:lvl4pPr>
      <a:lvl5pPr marL="1492853" algn="l" defTabSz="373213" rtl="0" eaLnBrk="1" latinLnBrk="0" hangingPunct="1">
        <a:defRPr sz="1476" kern="1200">
          <a:solidFill>
            <a:schemeClr val="tx1"/>
          </a:solidFill>
          <a:latin typeface="+mn-lt"/>
          <a:ea typeface="+mn-ea"/>
          <a:cs typeface="+mn-cs"/>
        </a:defRPr>
      </a:lvl5pPr>
      <a:lvl6pPr marL="1866066" algn="l" defTabSz="373213" rtl="0" eaLnBrk="1" latinLnBrk="0" hangingPunct="1">
        <a:defRPr sz="1476" kern="1200">
          <a:solidFill>
            <a:schemeClr val="tx1"/>
          </a:solidFill>
          <a:latin typeface="+mn-lt"/>
          <a:ea typeface="+mn-ea"/>
          <a:cs typeface="+mn-cs"/>
        </a:defRPr>
      </a:lvl6pPr>
      <a:lvl7pPr marL="2239280" algn="l" defTabSz="373213" rtl="0" eaLnBrk="1" latinLnBrk="0" hangingPunct="1">
        <a:defRPr sz="1476" kern="1200">
          <a:solidFill>
            <a:schemeClr val="tx1"/>
          </a:solidFill>
          <a:latin typeface="+mn-lt"/>
          <a:ea typeface="+mn-ea"/>
          <a:cs typeface="+mn-cs"/>
        </a:defRPr>
      </a:lvl7pPr>
      <a:lvl8pPr marL="2612493" algn="l" defTabSz="373213" rtl="0" eaLnBrk="1" latinLnBrk="0" hangingPunct="1">
        <a:defRPr sz="1476" kern="1200">
          <a:solidFill>
            <a:schemeClr val="tx1"/>
          </a:solidFill>
          <a:latin typeface="+mn-lt"/>
          <a:ea typeface="+mn-ea"/>
          <a:cs typeface="+mn-cs"/>
        </a:defRPr>
      </a:lvl8pPr>
      <a:lvl9pPr marL="2985706" algn="l" defTabSz="373213" rtl="0" eaLnBrk="1" latinLnBrk="0" hangingPunct="1">
        <a:defRPr sz="14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5" descr="A planet with a bright star in the background&#10;&#10;Description automatically generated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35"/>
          <a:stretch/>
        </p:blipFill>
        <p:spPr>
          <a:xfrm>
            <a:off x="-54429" y="0"/>
            <a:ext cx="16452765" cy="740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5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797" y="316077"/>
            <a:ext cx="2678312" cy="99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D9528B-15F2-2C4E-0B7D-1294C1BFD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551" y="257946"/>
            <a:ext cx="2915345" cy="11064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6974" y="2201662"/>
            <a:ext cx="6653153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Habitable Worlds Observatory (HWO) </a:t>
            </a:r>
          </a:p>
          <a:p>
            <a:pPr algn="ctr"/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&amp; Technology Development</a:t>
            </a:r>
          </a:p>
          <a:p>
            <a:pPr algn="ctr"/>
            <a:endParaRPr lang="en-US" sz="200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Lee Feinberg, HWO Principal Architect</a:t>
            </a:r>
          </a:p>
          <a:p>
            <a:pPr algn="ctr"/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R. Bolcar, HWO Chief Technologist</a:t>
            </a:r>
          </a:p>
          <a:p>
            <a:pPr algn="ctr"/>
            <a:endParaRPr lang="en-US" sz="200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Goddard Space Flight Center</a:t>
            </a:r>
          </a:p>
          <a:p>
            <a:pPr algn="ctr"/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i="1" dirty="0">
              <a:solidFill>
                <a:schemeClr val="tx2"/>
              </a:solidFill>
            </a:endParaRPr>
          </a:p>
          <a:p>
            <a:pPr algn="ctr"/>
            <a:r>
              <a:rPr lang="en-US" sz="2000" i="1" dirty="0">
                <a:solidFill>
                  <a:schemeClr val="tx2"/>
                </a:solidFill>
              </a:rPr>
              <a:t>Shaping the Italian Contribution to HWO</a:t>
            </a:r>
          </a:p>
          <a:p>
            <a:pPr algn="ctr"/>
            <a:r>
              <a:rPr lang="en-US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July 2025</a:t>
            </a:r>
            <a:endParaRPr lang="en-US" sz="200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D54B1-889E-C026-D34B-59D7264B8AD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7/10/25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39223-85EC-AD60-C0BF-87D9BFC9C43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Shaping the Italian Contribution to HWO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9FC53-A6B3-314D-77B1-01BA4B0759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4381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602C8-D976-F3B9-5AC4-8DF8B6D8A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36576"/>
            <a:ext cx="11887200" cy="9144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International Partners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F5C9-963D-7AED-DA67-C6EBEA106134}"/>
              </a:ext>
            </a:extLst>
          </p:cNvPr>
          <p:cNvSpPr txBox="1"/>
          <p:nvPr/>
        </p:nvSpPr>
        <p:spPr>
          <a:xfrm>
            <a:off x="755489" y="1097280"/>
            <a:ext cx="1068102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Internal partnerships that add value are an important part of the architecture approach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We are being wide open in what we are considering in terms of contributions but obviously system engineering / interfaces and ITAR are considerations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We expect the Community Science &amp; Instrument Team (CSIT) to have international ex-officio members (to be named soon)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We are having quarterly dialogs with ESA, CSA, and JAXA reps and have been working with individual member countries in Europe in particular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We hope that International teams will parallel our instrument studies or participate on US teams that perform instrument studies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By Mission Concept Review (MCR), we hope to have a draft set of international contributions for large contributions; Smaller contribution drafts by Mission Definition Review (MDR)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19945-17A9-11A2-0C2B-17B37561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9F9A2-B55E-876E-ECE4-971B030CA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Italian Contribution to HWO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6FFB5-3BF5-6A3F-C515-CDD055F7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254A-1EBB-104F-BE34-EC4C6F98D0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7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95871-D445-A7CE-ABF1-D3BE56082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2A280-95E7-0D62-323B-3A3EEB988D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9FDD4-E702-4F7F-CFA4-D9F370516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C1AFD-0A71-B690-C9BB-7E9D679BC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Italian Contribution to HWO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68D93-115E-B538-2333-B6265D18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254A-1EBB-104F-BE34-EC4C6F98D0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3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57005-7D2C-3069-A208-ACF229262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36576"/>
            <a:ext cx="11887200" cy="914400"/>
          </a:xfrm>
        </p:spPr>
        <p:txBody>
          <a:bodyPr>
            <a:normAutofit/>
          </a:bodyPr>
          <a:lstStyle/>
          <a:p>
            <a:r>
              <a:rPr lang="en-US" sz="4000" dirty="0"/>
              <a:t>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3A228-FBB0-D44A-3AE2-93AE3CAF0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The HWO Technology Plan is organized along three </a:t>
            </a:r>
            <a:r>
              <a:rPr lang="en-US" sz="2400" b="1" i="1" dirty="0"/>
              <a:t>tracks</a:t>
            </a:r>
            <a:r>
              <a:rPr lang="en-US" sz="2400" dirty="0"/>
              <a:t>: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Each track is further divided into </a:t>
            </a:r>
            <a:r>
              <a:rPr lang="en-US" sz="2400" b="1" i="1" dirty="0"/>
              <a:t>lanes</a:t>
            </a:r>
            <a:r>
              <a:rPr lang="en-US" sz="2400" dirty="0"/>
              <a:t> associated with specific technology components or capabilities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ACDDC-07BD-CA41-3F65-69C2E86DB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64C2-1847-8A4C-8B30-3B8FC675CC26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2C9D65-EB1A-7B0B-64E5-09DF0621E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93EA9-9056-8D3C-7D4D-A9D404FFF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Italian Contribution to HWO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7D7663-68AF-B2C0-4EF2-29761A274EBB}"/>
              </a:ext>
            </a:extLst>
          </p:cNvPr>
          <p:cNvSpPr txBox="1"/>
          <p:nvPr/>
        </p:nvSpPr>
        <p:spPr>
          <a:xfrm>
            <a:off x="316324" y="3084955"/>
            <a:ext cx="2371450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Coronagraph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System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Technologies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</a:rPr>
              <a:t>Feng Zhao</a:t>
            </a:r>
            <a:endParaRPr lang="en-US" sz="1050" i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61259-0E4C-BF5D-860F-08A5442F1E23}"/>
              </a:ext>
            </a:extLst>
          </p:cNvPr>
          <p:cNvSpPr txBox="1"/>
          <p:nvPr/>
        </p:nvSpPr>
        <p:spPr>
          <a:xfrm>
            <a:off x="1734245" y="4066324"/>
            <a:ext cx="1887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Starlight Suppression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A255D4-F7C7-8725-2B2E-B862D787D39D}"/>
              </a:ext>
            </a:extLst>
          </p:cNvPr>
          <p:cNvSpPr txBox="1"/>
          <p:nvPr/>
        </p:nvSpPr>
        <p:spPr>
          <a:xfrm>
            <a:off x="1734245" y="4388867"/>
            <a:ext cx="1715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Deformable Mirrors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440FBF-F3EA-398B-68D6-A12DD591320D}"/>
              </a:ext>
            </a:extLst>
          </p:cNvPr>
          <p:cNvSpPr txBox="1"/>
          <p:nvPr/>
        </p:nvSpPr>
        <p:spPr>
          <a:xfrm>
            <a:off x="1734245" y="4711410"/>
            <a:ext cx="1877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Contrast Stabilization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44AD3-5503-83E5-F598-C82389611A95}"/>
              </a:ext>
            </a:extLst>
          </p:cNvPr>
          <p:cNvSpPr txBox="1"/>
          <p:nvPr/>
        </p:nvSpPr>
        <p:spPr>
          <a:xfrm>
            <a:off x="1734245" y="5033953"/>
            <a:ext cx="2743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Low-noise / Noiseless Detectors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9CC8B8-5826-3D1E-8F9C-AAF0C9B4B555}"/>
              </a:ext>
            </a:extLst>
          </p:cNvPr>
          <p:cNvSpPr txBox="1"/>
          <p:nvPr/>
        </p:nvSpPr>
        <p:spPr>
          <a:xfrm>
            <a:off x="1734245" y="5356496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Spectroscopy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9BCA6B-C234-07E9-6679-C0BB3714ADBF}"/>
              </a:ext>
            </a:extLst>
          </p:cNvPr>
          <p:cNvSpPr txBox="1"/>
          <p:nvPr/>
        </p:nvSpPr>
        <p:spPr>
          <a:xfrm>
            <a:off x="1734245" y="5679039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Near-UV Capability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6EF51158-2CC4-AE98-48DD-DE6321136EE8}"/>
              </a:ext>
            </a:extLst>
          </p:cNvPr>
          <p:cNvCxnSpPr>
            <a:cxnSpLocks/>
            <a:stCxn id="8" idx="2"/>
            <a:endCxn id="9" idx="1"/>
          </p:cNvCxnSpPr>
          <p:nvPr/>
        </p:nvCxnSpPr>
        <p:spPr>
          <a:xfrm rot="16200000" flipH="1">
            <a:off x="1558350" y="4044317"/>
            <a:ext cx="119595" cy="232196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88AB00E1-57B0-5595-285E-449F3945BFEF}"/>
              </a:ext>
            </a:extLst>
          </p:cNvPr>
          <p:cNvCxnSpPr>
            <a:cxnSpLocks/>
            <a:stCxn id="8" idx="2"/>
            <a:endCxn id="10" idx="1"/>
          </p:cNvCxnSpPr>
          <p:nvPr/>
        </p:nvCxnSpPr>
        <p:spPr>
          <a:xfrm rot="16200000" flipH="1">
            <a:off x="1397078" y="4205589"/>
            <a:ext cx="442138" cy="232196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E88E01DC-A4A8-B7FC-72F0-5BF71E2684B0}"/>
              </a:ext>
            </a:extLst>
          </p:cNvPr>
          <p:cNvCxnSpPr>
            <a:cxnSpLocks/>
            <a:stCxn id="8" idx="2"/>
            <a:endCxn id="11" idx="1"/>
          </p:cNvCxnSpPr>
          <p:nvPr/>
        </p:nvCxnSpPr>
        <p:spPr>
          <a:xfrm rot="16200000" flipH="1">
            <a:off x="1235807" y="4366860"/>
            <a:ext cx="764681" cy="232196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02297B8D-FE9D-7A13-A499-A333A5DE230C}"/>
              </a:ext>
            </a:extLst>
          </p:cNvPr>
          <p:cNvCxnSpPr>
            <a:cxnSpLocks/>
            <a:stCxn id="8" idx="2"/>
            <a:endCxn id="12" idx="1"/>
          </p:cNvCxnSpPr>
          <p:nvPr/>
        </p:nvCxnSpPr>
        <p:spPr>
          <a:xfrm rot="16200000" flipH="1">
            <a:off x="1074535" y="4528132"/>
            <a:ext cx="1087224" cy="232196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EC53261A-3688-8277-8087-14516C70CC90}"/>
              </a:ext>
            </a:extLst>
          </p:cNvPr>
          <p:cNvCxnSpPr>
            <a:cxnSpLocks/>
            <a:stCxn id="8" idx="2"/>
            <a:endCxn id="13" idx="1"/>
          </p:cNvCxnSpPr>
          <p:nvPr/>
        </p:nvCxnSpPr>
        <p:spPr>
          <a:xfrm rot="16200000" flipH="1">
            <a:off x="913264" y="4689403"/>
            <a:ext cx="1409767" cy="232196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3A35B531-ED41-46E2-CA4E-0EDED53BDD52}"/>
              </a:ext>
            </a:extLst>
          </p:cNvPr>
          <p:cNvCxnSpPr>
            <a:cxnSpLocks/>
            <a:stCxn id="8" idx="2"/>
            <a:endCxn id="14" idx="1"/>
          </p:cNvCxnSpPr>
          <p:nvPr/>
        </p:nvCxnSpPr>
        <p:spPr>
          <a:xfrm rot="16200000" flipH="1">
            <a:off x="751992" y="4850675"/>
            <a:ext cx="1732310" cy="232196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4D13B08-AD97-EF54-9603-26BC6A040A6B}"/>
              </a:ext>
            </a:extLst>
          </p:cNvPr>
          <p:cNvSpPr txBox="1"/>
          <p:nvPr/>
        </p:nvSpPr>
        <p:spPr>
          <a:xfrm>
            <a:off x="4222480" y="3084955"/>
            <a:ext cx="2505350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Ultra-stable Telescope System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Technologies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</a:rPr>
              <a:t>Matt Bolcar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068396-7E44-02DA-85F5-0EB99FDA32DB}"/>
              </a:ext>
            </a:extLst>
          </p:cNvPr>
          <p:cNvSpPr txBox="1"/>
          <p:nvPr/>
        </p:nvSpPr>
        <p:spPr>
          <a:xfrm>
            <a:off x="5692654" y="4066324"/>
            <a:ext cx="1887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Ultra-stable Mirrors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784983-4617-CA63-8ACC-3BC4BAE922E3}"/>
              </a:ext>
            </a:extLst>
          </p:cNvPr>
          <p:cNvSpPr txBox="1"/>
          <p:nvPr/>
        </p:nvSpPr>
        <p:spPr>
          <a:xfrm>
            <a:off x="5692653" y="4388724"/>
            <a:ext cx="1970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Ultra-stable Structures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469D20-11AC-0B3F-8DC0-D609673E723F}"/>
              </a:ext>
            </a:extLst>
          </p:cNvPr>
          <p:cNvSpPr txBox="1"/>
          <p:nvPr/>
        </p:nvSpPr>
        <p:spPr>
          <a:xfrm>
            <a:off x="5692653" y="4711124"/>
            <a:ext cx="2115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Thermal Control System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8AD462-6375-A41D-4809-8DEB8B70F5F7}"/>
              </a:ext>
            </a:extLst>
          </p:cNvPr>
          <p:cNvSpPr txBox="1"/>
          <p:nvPr/>
        </p:nvSpPr>
        <p:spPr>
          <a:xfrm>
            <a:off x="5692654" y="5033524"/>
            <a:ext cx="1819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Sensing &amp; Control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DA29F4-73E2-1E09-FC1A-B920BB97A03E}"/>
              </a:ext>
            </a:extLst>
          </p:cNvPr>
          <p:cNvSpPr txBox="1"/>
          <p:nvPr/>
        </p:nvSpPr>
        <p:spPr>
          <a:xfrm>
            <a:off x="5692654" y="5355924"/>
            <a:ext cx="2303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Low-Disturbance Systems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24B6E2-2E02-87A3-71E6-CEE55D67435C}"/>
              </a:ext>
            </a:extLst>
          </p:cNvPr>
          <p:cNvSpPr txBox="1"/>
          <p:nvPr/>
        </p:nvSpPr>
        <p:spPr>
          <a:xfrm>
            <a:off x="5692654" y="5678323"/>
            <a:ext cx="211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Deployable Systems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0DF2C6FF-2768-105B-FF78-0361FC1F5DFD}"/>
              </a:ext>
            </a:extLst>
          </p:cNvPr>
          <p:cNvCxnSpPr>
            <a:cxnSpLocks/>
            <a:stCxn id="21" idx="2"/>
            <a:endCxn id="22" idx="1"/>
          </p:cNvCxnSpPr>
          <p:nvPr/>
        </p:nvCxnSpPr>
        <p:spPr>
          <a:xfrm rot="16200000" flipH="1">
            <a:off x="5524107" y="4051665"/>
            <a:ext cx="119595" cy="217499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17037B56-B3BE-FBD1-B61C-2AB9422589AE}"/>
              </a:ext>
            </a:extLst>
          </p:cNvPr>
          <p:cNvCxnSpPr>
            <a:cxnSpLocks/>
            <a:stCxn id="21" idx="2"/>
            <a:endCxn id="23" idx="1"/>
          </p:cNvCxnSpPr>
          <p:nvPr/>
        </p:nvCxnSpPr>
        <p:spPr>
          <a:xfrm rot="16200000" flipH="1">
            <a:off x="5362907" y="4212866"/>
            <a:ext cx="441995" cy="217498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94C822F4-0D5C-9489-18D2-18E6440AB8D7}"/>
              </a:ext>
            </a:extLst>
          </p:cNvPr>
          <p:cNvCxnSpPr>
            <a:cxnSpLocks/>
            <a:stCxn id="21" idx="2"/>
            <a:endCxn id="24" idx="1"/>
          </p:cNvCxnSpPr>
          <p:nvPr/>
        </p:nvCxnSpPr>
        <p:spPr>
          <a:xfrm rot="16200000" flipH="1">
            <a:off x="5201707" y="4374066"/>
            <a:ext cx="764395" cy="217498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22D49ED5-463B-8997-5625-46EFD3D46E7C}"/>
              </a:ext>
            </a:extLst>
          </p:cNvPr>
          <p:cNvCxnSpPr>
            <a:cxnSpLocks/>
            <a:stCxn id="21" idx="2"/>
            <a:endCxn id="25" idx="1"/>
          </p:cNvCxnSpPr>
          <p:nvPr/>
        </p:nvCxnSpPr>
        <p:spPr>
          <a:xfrm rot="16200000" flipH="1">
            <a:off x="5040507" y="4535265"/>
            <a:ext cx="1086795" cy="217499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E8855E56-F66F-6A00-D737-3C921B0BBA06}"/>
              </a:ext>
            </a:extLst>
          </p:cNvPr>
          <p:cNvCxnSpPr>
            <a:cxnSpLocks/>
            <a:stCxn id="21" idx="2"/>
            <a:endCxn id="26" idx="1"/>
          </p:cNvCxnSpPr>
          <p:nvPr/>
        </p:nvCxnSpPr>
        <p:spPr>
          <a:xfrm rot="16200000" flipH="1">
            <a:off x="4879307" y="4696465"/>
            <a:ext cx="1409195" cy="217499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6676F8D1-6D89-E096-28BE-B87892C6DFE8}"/>
              </a:ext>
            </a:extLst>
          </p:cNvPr>
          <p:cNvCxnSpPr>
            <a:cxnSpLocks/>
            <a:stCxn id="21" idx="2"/>
            <a:endCxn id="27" idx="1"/>
          </p:cNvCxnSpPr>
          <p:nvPr/>
        </p:nvCxnSpPr>
        <p:spPr>
          <a:xfrm rot="16200000" flipH="1">
            <a:off x="4718107" y="4857665"/>
            <a:ext cx="1731594" cy="217499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10E2460-69CE-ACC9-841C-6EB8636D5FED}"/>
              </a:ext>
            </a:extLst>
          </p:cNvPr>
          <p:cNvSpPr txBox="1"/>
          <p:nvPr/>
        </p:nvSpPr>
        <p:spPr>
          <a:xfrm>
            <a:off x="8262536" y="3084955"/>
            <a:ext cx="27287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High-sensitivity UV/VIS Instrumentation Technologies 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</a:rPr>
              <a:t>Paul Scowen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69DEB6-54CB-9B74-D205-1C6F92D420BC}"/>
              </a:ext>
            </a:extLst>
          </p:cNvPr>
          <p:cNvSpPr txBox="1"/>
          <p:nvPr/>
        </p:nvSpPr>
        <p:spPr>
          <a:xfrm>
            <a:off x="9770261" y="4066324"/>
            <a:ext cx="2090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Far-UV Mirror Coatings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563FF8-C22D-738F-F669-9F9A93B70386}"/>
              </a:ext>
            </a:extLst>
          </p:cNvPr>
          <p:cNvSpPr txBox="1"/>
          <p:nvPr/>
        </p:nvSpPr>
        <p:spPr>
          <a:xfrm>
            <a:off x="9770260" y="4415463"/>
            <a:ext cx="2350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Near-UV / VIS Detectors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AA86E7-3916-EA7B-317C-92495E9D9522}"/>
              </a:ext>
            </a:extLst>
          </p:cNvPr>
          <p:cNvSpPr txBox="1"/>
          <p:nvPr/>
        </p:nvSpPr>
        <p:spPr>
          <a:xfrm>
            <a:off x="9770260" y="4764602"/>
            <a:ext cx="2115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Far-UV Detectors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532423-19CC-5F04-8B04-085E1FE3CCCC}"/>
              </a:ext>
            </a:extLst>
          </p:cNvPr>
          <p:cNvSpPr txBox="1"/>
          <p:nvPr/>
        </p:nvSpPr>
        <p:spPr>
          <a:xfrm>
            <a:off x="9770261" y="5113741"/>
            <a:ext cx="2269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Multi-object Selection / Integral Field Unit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95FD0F-C9AB-444E-F207-D3A06BD22BCA}"/>
              </a:ext>
            </a:extLst>
          </p:cNvPr>
          <p:cNvSpPr txBox="1"/>
          <p:nvPr/>
        </p:nvSpPr>
        <p:spPr>
          <a:xfrm>
            <a:off x="9770261" y="5678323"/>
            <a:ext cx="2303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UV Gratings &amp; Filters</a:t>
            </a: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58C74AC5-92F8-0378-DE52-4E921E781E2A}"/>
              </a:ext>
            </a:extLst>
          </p:cNvPr>
          <p:cNvCxnSpPr>
            <a:cxnSpLocks/>
            <a:stCxn id="34" idx="2"/>
            <a:endCxn id="35" idx="1"/>
          </p:cNvCxnSpPr>
          <p:nvPr/>
        </p:nvCxnSpPr>
        <p:spPr>
          <a:xfrm rot="16200000" flipH="1">
            <a:off x="9638787" y="4088738"/>
            <a:ext cx="119595" cy="143354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03412736-A75E-50E4-7DF7-E0429B0DC194}"/>
              </a:ext>
            </a:extLst>
          </p:cNvPr>
          <p:cNvCxnSpPr>
            <a:cxnSpLocks/>
            <a:stCxn id="34" idx="2"/>
            <a:endCxn id="36" idx="1"/>
          </p:cNvCxnSpPr>
          <p:nvPr/>
        </p:nvCxnSpPr>
        <p:spPr>
          <a:xfrm rot="16200000" flipH="1">
            <a:off x="9464216" y="4263308"/>
            <a:ext cx="468734" cy="143353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FD366496-985E-F297-F6D0-44927AF19796}"/>
              </a:ext>
            </a:extLst>
          </p:cNvPr>
          <p:cNvCxnSpPr>
            <a:cxnSpLocks/>
            <a:stCxn id="34" idx="2"/>
            <a:endCxn id="37" idx="1"/>
          </p:cNvCxnSpPr>
          <p:nvPr/>
        </p:nvCxnSpPr>
        <p:spPr>
          <a:xfrm rot="16200000" flipH="1">
            <a:off x="9289647" y="4437877"/>
            <a:ext cx="817873" cy="143353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6FA6EEB4-A3DC-4779-483F-F3D89A42B636}"/>
              </a:ext>
            </a:extLst>
          </p:cNvPr>
          <p:cNvCxnSpPr>
            <a:cxnSpLocks/>
            <a:stCxn id="34" idx="2"/>
            <a:endCxn id="38" idx="1"/>
          </p:cNvCxnSpPr>
          <p:nvPr/>
        </p:nvCxnSpPr>
        <p:spPr>
          <a:xfrm rot="16200000" flipH="1">
            <a:off x="9061218" y="4666307"/>
            <a:ext cx="1274733" cy="143354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3C417E6D-F02A-CD29-7F2C-E1BDFCBC3A9F}"/>
              </a:ext>
            </a:extLst>
          </p:cNvPr>
          <p:cNvCxnSpPr>
            <a:cxnSpLocks/>
            <a:stCxn id="34" idx="2"/>
            <a:endCxn id="39" idx="1"/>
          </p:cNvCxnSpPr>
          <p:nvPr/>
        </p:nvCxnSpPr>
        <p:spPr>
          <a:xfrm rot="16200000" flipH="1">
            <a:off x="8832787" y="4894738"/>
            <a:ext cx="1731594" cy="143354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3143B0B-8AF7-A341-15D1-8C3E93097C0D}"/>
              </a:ext>
            </a:extLst>
          </p:cNvPr>
          <p:cNvSpPr txBox="1"/>
          <p:nvPr/>
        </p:nvSpPr>
        <p:spPr>
          <a:xfrm>
            <a:off x="1732641" y="6001583"/>
            <a:ext cx="1489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Post-Processing</a:t>
            </a:r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50EB4852-1F01-C682-F6B9-B61EDC48FAC2}"/>
              </a:ext>
            </a:extLst>
          </p:cNvPr>
          <p:cNvCxnSpPr>
            <a:cxnSpLocks/>
            <a:stCxn id="8" idx="2"/>
            <a:endCxn id="46" idx="1"/>
          </p:cNvCxnSpPr>
          <p:nvPr/>
        </p:nvCxnSpPr>
        <p:spPr>
          <a:xfrm rot="16200000" flipH="1">
            <a:off x="589918" y="5012749"/>
            <a:ext cx="2054854" cy="230592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07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B7C58-4B17-91D7-1071-2BFEA1A09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36576"/>
            <a:ext cx="11887200" cy="914400"/>
          </a:xfrm>
        </p:spPr>
        <p:txBody>
          <a:bodyPr>
            <a:normAutofit/>
          </a:bodyPr>
          <a:lstStyle/>
          <a:p>
            <a:r>
              <a:rPr lang="en-US" sz="4000" dirty="0"/>
              <a:t>Gap Identification &amp; Prioritization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30AEB-564C-BB7C-9C8D-739026BAB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" y="1188720"/>
            <a:ext cx="6236875" cy="5120640"/>
          </a:xfrm>
        </p:spPr>
        <p:txBody>
          <a:bodyPr/>
          <a:lstStyle/>
          <a:p>
            <a:pPr marR="0" lvl="0" algn="l" defTabSz="3732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For each lane, gaps are classified as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Technology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Engineering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403225" marR="0" lvl="0" indent="-403225" algn="l" defTabSz="3732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Modeling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Testbed / Facility Gaps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are also captured to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facilitate the development of specific technologies</a:t>
            </a:r>
          </a:p>
          <a:p>
            <a:pPr marL="0" marR="0" lvl="0" indent="0" algn="l" defTabSz="3732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3732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2000" dirty="0">
              <a:solidFill>
                <a:srgbClr val="FFFFFF"/>
              </a:solidFill>
            </a:endParaRPr>
          </a:p>
          <a:p>
            <a:pPr marL="0" marR="0" lvl="0" indent="0" algn="l" defTabSz="3732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3732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3732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Gaps are then prioritized based on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Importance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Urgency</a:t>
            </a:r>
          </a:p>
          <a:p>
            <a:pPr marL="403225" marR="0" lvl="0" algn="l" defTabSz="3732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Importance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gauges how enabling the technology is</a:t>
            </a:r>
          </a:p>
          <a:p>
            <a:pPr marL="403225" marR="0" lvl="0" algn="l" defTabSz="3732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Urgency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gauges impact to critical path or mission design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endParaRPr lang="en-US" sz="1600" b="1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0D89D-AB42-131B-A16D-11FE9501C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64C2-1847-8A4C-8B30-3B8FC675CC26}" type="slidenum">
              <a:rPr lang="en-US" smtClean="0"/>
              <a:t>13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67A073-7E9C-5BEB-499F-D63DA41CEA15}"/>
              </a:ext>
            </a:extLst>
          </p:cNvPr>
          <p:cNvGrpSpPr/>
          <p:nvPr/>
        </p:nvGrpSpPr>
        <p:grpSpPr>
          <a:xfrm>
            <a:off x="6563048" y="756681"/>
            <a:ext cx="5463578" cy="3113615"/>
            <a:chOff x="6945936" y="182880"/>
            <a:chExt cx="5090616" cy="290106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DF31E5B-84B1-D8B8-5C83-B5A6D8B8D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5936" y="182880"/>
              <a:ext cx="5090616" cy="265731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4A60660-7DE5-F9C3-891C-1E358F7493C3}"/>
                </a:ext>
              </a:extLst>
            </p:cNvPr>
            <p:cNvSpPr txBox="1"/>
            <p:nvPr/>
          </p:nvSpPr>
          <p:spPr>
            <a:xfrm>
              <a:off x="6945936" y="2840197"/>
              <a:ext cx="4869359" cy="2437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chemeClr val="tx1"/>
                  </a:solidFill>
                </a:rPr>
                <a:t>SP-20205003605: Technology Readiness Assessment Best Practices Guide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E863472-4AF3-F321-92B0-AEA89B219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625" y="3870296"/>
            <a:ext cx="3161756" cy="262194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82F82-7413-8D21-A593-27C838CAE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B710F-75B2-CC4A-070A-861C5F08B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Italian Contribution to HWO</a:t>
            </a:r>
          </a:p>
        </p:txBody>
      </p:sp>
    </p:spTree>
    <p:extLst>
      <p:ext uri="{BB962C8B-B14F-4D97-AF65-F5344CB8AC3E}">
        <p14:creationId xmlns:p14="http://schemas.microsoft.com/office/powerpoint/2010/main" val="89895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82EBE-DF62-531B-AF26-F604C0A66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36576"/>
            <a:ext cx="6734479" cy="135873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Technology Assessment 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275A6-5A74-C6DD-68B0-FA75FDB6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C77A6-99AD-4BF7-B391-F28B3B8F2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Italian Contribution to HWO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1C87E-2DFB-20FA-0A27-BF6BABD84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64C2-1847-8A4C-8B30-3B8FC675CC26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6B4ACDF-241D-2BCF-15FE-BBF92529D84B}"/>
              </a:ext>
            </a:extLst>
          </p:cNvPr>
          <p:cNvGraphicFramePr>
            <a:graphicFrameLocks noGrp="1"/>
          </p:cNvGraphicFramePr>
          <p:nvPr/>
        </p:nvGraphicFramePr>
        <p:xfrm>
          <a:off x="6892975" y="131822"/>
          <a:ext cx="5143577" cy="63873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8200">
                  <a:extLst>
                    <a:ext uri="{9D8B030D-6E8A-4147-A177-3AD203B41FA5}">
                      <a16:colId xmlns:a16="http://schemas.microsoft.com/office/drawing/2014/main" val="383632734"/>
                    </a:ext>
                  </a:extLst>
                </a:gridCol>
                <a:gridCol w="2785328">
                  <a:extLst>
                    <a:ext uri="{9D8B030D-6E8A-4147-A177-3AD203B41FA5}">
                      <a16:colId xmlns:a16="http://schemas.microsoft.com/office/drawing/2014/main" val="699030672"/>
                    </a:ext>
                  </a:extLst>
                </a:gridCol>
                <a:gridCol w="1028529">
                  <a:extLst>
                    <a:ext uri="{9D8B030D-6E8A-4147-A177-3AD203B41FA5}">
                      <a16:colId xmlns:a16="http://schemas.microsoft.com/office/drawing/2014/main" val="245836504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80497802"/>
                    </a:ext>
                  </a:extLst>
                </a:gridCol>
              </a:tblGrid>
              <a:tr h="42774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ID</a:t>
                      </a:r>
                    </a:p>
                  </a:txBody>
                  <a:tcPr marL="68019" marR="68019" marT="34009" marB="3400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Technology Lane</a:t>
                      </a:r>
                    </a:p>
                  </a:txBody>
                  <a:tcPr marL="68019" marR="68019" marT="34009" marB="3400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Estimated Current TRL</a:t>
                      </a:r>
                    </a:p>
                  </a:txBody>
                  <a:tcPr marL="68019" marR="68019" marT="34009" marB="3400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I x U</a:t>
                      </a:r>
                    </a:p>
                  </a:txBody>
                  <a:tcPr marL="68019" marR="68019" marT="34009" marB="34009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266826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T1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Starlight Suppression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3-4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 x 3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210395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T2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Contrast Stabilization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3-5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 x 3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657442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T3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Deformable Mirrors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 x 2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802190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T4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Low-noise / Noiseless Detectors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3-4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 x 2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669014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E5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Spectroscopy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 x 1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989484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E6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Post-Processing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3-4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 x 2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041187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T7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Near-UV High-contrast Capability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 / 4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 x 2</a:t>
                      </a:r>
                    </a:p>
                  </a:txBody>
                  <a:tcPr marL="68019" marR="68019" marT="34009" marB="3400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428795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T8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Ultra-stable Mirrors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4-5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 x 3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3128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E9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Ultra-stable Structures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4-5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 x 2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332724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E10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Thermal Control System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 x 2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180437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T11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Telescope Sensing &amp; Control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3-4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 x 3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115575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T12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Low-Vibration &amp; Pointing Control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 x 1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410819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E13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Deployable Systems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TBD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 x 1</a:t>
                      </a:r>
                    </a:p>
                  </a:txBody>
                  <a:tcPr marL="68019" marR="68019" marT="34009" marB="3400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882174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T14</a:t>
                      </a:r>
                    </a:p>
                  </a:txBody>
                  <a:tcPr marL="68019" marR="68019" marT="34009" marB="34009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Far-UV Mirror Coatings</a:t>
                      </a:r>
                    </a:p>
                  </a:txBody>
                  <a:tcPr marL="68019" marR="68019" marT="34009" marB="34009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68019" marR="68019" marT="34009" marB="34009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 x 2</a:t>
                      </a:r>
                    </a:p>
                  </a:txBody>
                  <a:tcPr marL="68019" marR="68019" marT="34009" marB="34009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470819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E15</a:t>
                      </a:r>
                    </a:p>
                  </a:txBody>
                  <a:tcPr marL="68019" marR="68019" marT="34009" marB="34009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Near-UV / Visible Detectors</a:t>
                      </a:r>
                    </a:p>
                  </a:txBody>
                  <a:tcPr marL="68019" marR="68019" marT="34009" marB="34009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68019" marR="68019" marT="34009" marB="34009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 x 2</a:t>
                      </a:r>
                    </a:p>
                  </a:txBody>
                  <a:tcPr marL="68019" marR="68019" marT="34009" marB="34009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555550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E16</a:t>
                      </a:r>
                    </a:p>
                  </a:txBody>
                  <a:tcPr marL="68019" marR="68019" marT="34009" marB="34009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Far-UV Detectors</a:t>
                      </a:r>
                    </a:p>
                  </a:txBody>
                  <a:tcPr marL="68019" marR="68019" marT="34009" marB="34009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3-5</a:t>
                      </a:r>
                    </a:p>
                  </a:txBody>
                  <a:tcPr marL="68019" marR="68019" marT="34009" marB="34009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 x 2</a:t>
                      </a:r>
                    </a:p>
                  </a:txBody>
                  <a:tcPr marL="68019" marR="68019" marT="34009" marB="34009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221379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T17</a:t>
                      </a:r>
                    </a:p>
                  </a:txBody>
                  <a:tcPr marL="68019" marR="68019" marT="34009" marB="34009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Multi-Object Selection</a:t>
                      </a:r>
                    </a:p>
                  </a:txBody>
                  <a:tcPr marL="68019" marR="68019" marT="34009" marB="34009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3-5</a:t>
                      </a:r>
                    </a:p>
                  </a:txBody>
                  <a:tcPr marL="68019" marR="68019" marT="34009" marB="34009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 x 2</a:t>
                      </a:r>
                    </a:p>
                  </a:txBody>
                  <a:tcPr marL="68019" marR="68019" marT="34009" marB="34009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147589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E18</a:t>
                      </a:r>
                    </a:p>
                  </a:txBody>
                  <a:tcPr marL="68019" marR="68019" marT="34009" marB="34009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UV Gratings &amp; Filters</a:t>
                      </a:r>
                    </a:p>
                  </a:txBody>
                  <a:tcPr marL="68019" marR="68019" marT="34009" marB="34009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4-6</a:t>
                      </a:r>
                    </a:p>
                  </a:txBody>
                  <a:tcPr marL="68019" marR="68019" marT="34009" marB="34009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 x 1</a:t>
                      </a:r>
                    </a:p>
                  </a:txBody>
                  <a:tcPr marL="68019" marR="68019" marT="34009" marB="34009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594456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T19</a:t>
                      </a:r>
                    </a:p>
                  </a:txBody>
                  <a:tcPr marL="68019" marR="68019" marT="34009" marB="3400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Cryogenic / Superconducting Detectors</a:t>
                      </a:r>
                    </a:p>
                  </a:txBody>
                  <a:tcPr marL="68019" marR="68019" marT="34009" marB="3400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TBD</a:t>
                      </a:r>
                    </a:p>
                  </a:txBody>
                  <a:tcPr marL="68019" marR="68019" marT="34009" marB="3400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 x 3</a:t>
                      </a:r>
                    </a:p>
                  </a:txBody>
                  <a:tcPr marL="68019" marR="68019" marT="34009" marB="3400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35630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T20</a:t>
                      </a:r>
                    </a:p>
                  </a:txBody>
                  <a:tcPr marL="68019" marR="68019" marT="34009" marB="3400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Quantum Sensors</a:t>
                      </a:r>
                    </a:p>
                  </a:txBody>
                  <a:tcPr marL="68019" marR="68019" marT="34009" marB="3400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TBD</a:t>
                      </a:r>
                    </a:p>
                  </a:txBody>
                  <a:tcPr marL="68019" marR="68019" marT="34009" marB="3400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 x 1</a:t>
                      </a:r>
                    </a:p>
                  </a:txBody>
                  <a:tcPr marL="68019" marR="68019" marT="34009" marB="3400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36997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T21</a:t>
                      </a:r>
                    </a:p>
                  </a:txBody>
                  <a:tcPr marL="68019" marR="68019" marT="34009" marB="3400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Meta Surfaces</a:t>
                      </a:r>
                    </a:p>
                  </a:txBody>
                  <a:tcPr marL="68019" marR="68019" marT="34009" marB="3400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TBD</a:t>
                      </a:r>
                    </a:p>
                  </a:txBody>
                  <a:tcPr marL="68019" marR="68019" marT="34009" marB="3400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 x 1</a:t>
                      </a:r>
                    </a:p>
                  </a:txBody>
                  <a:tcPr marL="68019" marR="68019" marT="34009" marB="3400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231035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T22</a:t>
                      </a:r>
                    </a:p>
                  </a:txBody>
                  <a:tcPr marL="68019" marR="68019" marT="34009" marB="3400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Photonic Integrated Circuits</a:t>
                      </a:r>
                    </a:p>
                  </a:txBody>
                  <a:tcPr marL="68019" marR="68019" marT="34009" marB="3400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TBD</a:t>
                      </a:r>
                    </a:p>
                  </a:txBody>
                  <a:tcPr marL="68019" marR="68019" marT="34009" marB="3400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 x 2</a:t>
                      </a:r>
                    </a:p>
                  </a:txBody>
                  <a:tcPr marL="68019" marR="68019" marT="34009" marB="3400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1554"/>
                  </a:ext>
                </a:extLst>
              </a:tr>
              <a:tr h="42774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T23</a:t>
                      </a:r>
                    </a:p>
                  </a:txBody>
                  <a:tcPr marL="68019" marR="68019" marT="34009" marB="3400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Artificial Intelligence / 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Machine Learning</a:t>
                      </a:r>
                    </a:p>
                  </a:txBody>
                  <a:tcPr marL="68019" marR="68019" marT="34009" marB="3400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TBD</a:t>
                      </a:r>
                    </a:p>
                  </a:txBody>
                  <a:tcPr marL="68019" marR="68019" marT="34009" marB="3400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 x 2</a:t>
                      </a:r>
                    </a:p>
                  </a:txBody>
                  <a:tcPr marL="68019" marR="68019" marT="34009" marB="3400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799153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0526D438-5368-E7BD-E3D1-E3E2B86E1C19}"/>
              </a:ext>
            </a:extLst>
          </p:cNvPr>
          <p:cNvGrpSpPr/>
          <p:nvPr/>
        </p:nvGrpSpPr>
        <p:grpSpPr>
          <a:xfrm>
            <a:off x="710517" y="1389905"/>
            <a:ext cx="4804711" cy="4809710"/>
            <a:chOff x="2815737" y="1645532"/>
            <a:chExt cx="2917906" cy="29209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C1888A-71A1-2898-1330-4CF9E5CA5B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0443" y="1645532"/>
              <a:ext cx="914400" cy="914400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T19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AEACBB-DF47-60EF-0485-326C40183F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0443" y="2559932"/>
              <a:ext cx="914400" cy="914400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T22, T23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976AC5-6493-CD1C-3D32-A013121C17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0443" y="3474332"/>
              <a:ext cx="914400" cy="914400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T20, T21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EC75B9C-D257-8F16-444C-8714F22ADD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4843" y="2559932"/>
              <a:ext cx="914400" cy="91440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T7, E15, E16, T17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D7F8D8-904E-642C-9B1F-B09EAB1E1A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4843" y="1645532"/>
              <a:ext cx="914400" cy="91440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279A423-8604-355B-4FCB-62833F949D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4843" y="3474332"/>
              <a:ext cx="914400" cy="914400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kern="0" dirty="0">
                  <a:solidFill>
                    <a:prstClr val="black"/>
                  </a:solidFill>
                  <a:latin typeface="Calibri" panose="020F0502020204030204"/>
                </a:rPr>
                <a:t>E18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E026F27-675A-F580-26E9-C064791179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9243" y="1645532"/>
              <a:ext cx="914400" cy="914400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T1, T2, T8, T11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617918-90A9-D32A-228A-16B335500E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6443" y="2559932"/>
              <a:ext cx="914400" cy="91440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T3, T4, E6, E9, E10, T14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2E5ACA9-FDE0-4465-39DD-CC9ACA27C3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9243" y="3474332"/>
              <a:ext cx="914400" cy="91440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E5, T12, E13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04DCC9-E8DB-AE86-C8C9-7587C4AA5C85}"/>
                </a:ext>
              </a:extLst>
            </p:cNvPr>
            <p:cNvSpPr txBox="1"/>
            <p:nvPr/>
          </p:nvSpPr>
          <p:spPr>
            <a:xfrm>
              <a:off x="4961902" y="4360870"/>
              <a:ext cx="629079" cy="2056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rPr>
                <a:t>Threshold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AEA380-43BD-EA59-5B5E-CAF8911A6537}"/>
                </a:ext>
              </a:extLst>
            </p:cNvPr>
            <p:cNvSpPr txBox="1"/>
            <p:nvPr/>
          </p:nvSpPr>
          <p:spPr>
            <a:xfrm>
              <a:off x="4089364" y="4360870"/>
              <a:ext cx="545358" cy="2056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rPr>
                <a:t>Baseline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0C71BE-89B7-4EA8-DE8F-26903533CC60}"/>
                </a:ext>
              </a:extLst>
            </p:cNvPr>
            <p:cNvSpPr txBox="1"/>
            <p:nvPr/>
          </p:nvSpPr>
          <p:spPr>
            <a:xfrm>
              <a:off x="3125317" y="4360870"/>
              <a:ext cx="644656" cy="2056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rPr>
                <a:t>Enhancing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F4EB4AC-9A00-B9E8-3402-4F6896D244B0}"/>
                </a:ext>
              </a:extLst>
            </p:cNvPr>
            <p:cNvSpPr txBox="1"/>
            <p:nvPr/>
          </p:nvSpPr>
          <p:spPr>
            <a:xfrm rot="16200000">
              <a:off x="2683343" y="2910097"/>
              <a:ext cx="470398" cy="2056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rPr>
                <a:t>Urgent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E4F0F8A-CCF1-5792-8892-BC9AF03E5E69}"/>
                </a:ext>
              </a:extLst>
            </p:cNvPr>
            <p:cNvSpPr txBox="1"/>
            <p:nvPr/>
          </p:nvSpPr>
          <p:spPr>
            <a:xfrm rot="16200000">
              <a:off x="2683340" y="2003138"/>
              <a:ext cx="470398" cy="2056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rPr>
                <a:t>Critical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2C93EBE-9E3C-AB98-A916-893F484E0044}"/>
                </a:ext>
              </a:extLst>
            </p:cNvPr>
            <p:cNvSpPr txBox="1"/>
            <p:nvPr/>
          </p:nvSpPr>
          <p:spPr>
            <a:xfrm rot="16200000">
              <a:off x="2590372" y="3828731"/>
              <a:ext cx="656338" cy="20560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rPr>
                <a:t>Long Term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75A676B-936F-D779-F6EF-4BB408374514}"/>
              </a:ext>
            </a:extLst>
          </p:cNvPr>
          <p:cNvSpPr txBox="1"/>
          <p:nvPr/>
        </p:nvSpPr>
        <p:spPr>
          <a:xfrm>
            <a:off x="417794" y="49694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AD5A27-9705-C4CF-7A71-BA75ECB58F88}"/>
              </a:ext>
            </a:extLst>
          </p:cNvPr>
          <p:cNvSpPr txBox="1"/>
          <p:nvPr/>
        </p:nvSpPr>
        <p:spPr>
          <a:xfrm>
            <a:off x="417794" y="34637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2EBB14-0DBD-9CE5-52C2-8AE74559DDA8}"/>
              </a:ext>
            </a:extLst>
          </p:cNvPr>
          <p:cNvSpPr txBox="1"/>
          <p:nvPr/>
        </p:nvSpPr>
        <p:spPr>
          <a:xfrm>
            <a:off x="417794" y="19806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932F1C-4447-91C3-1941-548CFB6A9316}"/>
              </a:ext>
            </a:extLst>
          </p:cNvPr>
          <p:cNvSpPr txBox="1"/>
          <p:nvPr/>
        </p:nvSpPr>
        <p:spPr>
          <a:xfrm>
            <a:off x="1594579" y="61229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CC1808-3981-BD4B-756D-BD7637C5388A}"/>
              </a:ext>
            </a:extLst>
          </p:cNvPr>
          <p:cNvSpPr txBox="1"/>
          <p:nvPr/>
        </p:nvSpPr>
        <p:spPr>
          <a:xfrm>
            <a:off x="3103671" y="61229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3FE349-AC44-B07F-D042-A081D7DD33CF}"/>
              </a:ext>
            </a:extLst>
          </p:cNvPr>
          <p:cNvSpPr txBox="1"/>
          <p:nvPr/>
        </p:nvSpPr>
        <p:spPr>
          <a:xfrm>
            <a:off x="4648191" y="6122908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BB16BA-8409-817F-E73C-A5941FF06262}"/>
              </a:ext>
            </a:extLst>
          </p:cNvPr>
          <p:cNvSpPr txBox="1"/>
          <p:nvPr/>
        </p:nvSpPr>
        <p:spPr>
          <a:xfrm rot="16200000">
            <a:off x="485622" y="1968502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Critical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D07DED-4E72-E5B1-7C02-8C7AA8370C72}"/>
              </a:ext>
            </a:extLst>
          </p:cNvPr>
          <p:cNvSpPr txBox="1"/>
          <p:nvPr/>
        </p:nvSpPr>
        <p:spPr>
          <a:xfrm rot="16200000">
            <a:off x="491232" y="3505916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Urgent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356A6F-3104-2D3C-83CF-8BAF3AA7B521}"/>
              </a:ext>
            </a:extLst>
          </p:cNvPr>
          <p:cNvSpPr txBox="1"/>
          <p:nvPr/>
        </p:nvSpPr>
        <p:spPr>
          <a:xfrm rot="16200000">
            <a:off x="327726" y="4950063"/>
            <a:ext cx="1048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Long Term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EC5828-F22F-72EF-4E31-434F7431037E}"/>
              </a:ext>
            </a:extLst>
          </p:cNvPr>
          <p:cNvSpPr txBox="1"/>
          <p:nvPr/>
        </p:nvSpPr>
        <p:spPr>
          <a:xfrm>
            <a:off x="1188609" y="5906401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Enhancing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7B53F1-1124-6FCF-A5D8-EC39DE8F401D}"/>
              </a:ext>
            </a:extLst>
          </p:cNvPr>
          <p:cNvSpPr txBox="1"/>
          <p:nvPr/>
        </p:nvSpPr>
        <p:spPr>
          <a:xfrm>
            <a:off x="2820533" y="5906401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Baseline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F052DB-702B-6BC0-5092-E3E31A859FE4}"/>
              </a:ext>
            </a:extLst>
          </p:cNvPr>
          <p:cNvSpPr txBox="1"/>
          <p:nvPr/>
        </p:nvSpPr>
        <p:spPr>
          <a:xfrm>
            <a:off x="4326001" y="5906401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Threshold</a:t>
            </a:r>
          </a:p>
        </p:txBody>
      </p:sp>
    </p:spTree>
    <p:extLst>
      <p:ext uri="{BB962C8B-B14F-4D97-AF65-F5344CB8AC3E}">
        <p14:creationId xmlns:p14="http://schemas.microsoft.com/office/powerpoint/2010/main" val="2089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7214C-2E64-0D67-434E-E0579EC7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36576"/>
            <a:ext cx="11887200" cy="914400"/>
          </a:xfrm>
        </p:spPr>
        <p:txBody>
          <a:bodyPr>
            <a:normAutofit/>
          </a:bodyPr>
          <a:lstStyle/>
          <a:p>
            <a:r>
              <a:rPr lang="en-US" sz="4000" dirty="0"/>
              <a:t>Current Gaps – Coronagraph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981A7-ED2E-D86B-0629-5066E51C3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" y="1076353"/>
            <a:ext cx="7272505" cy="5120640"/>
          </a:xfrm>
        </p:spPr>
        <p:txBody>
          <a:bodyPr/>
          <a:lstStyle/>
          <a:p>
            <a:r>
              <a:rPr lang="en-US" sz="1600" b="1" i="1" dirty="0"/>
              <a:t>1. Starlight Suppression (TRL ~3-4)</a:t>
            </a:r>
          </a:p>
          <a:p>
            <a:r>
              <a:rPr lang="en-US" sz="1200" b="1" i="1" dirty="0"/>
              <a:t>	</a:t>
            </a:r>
            <a:r>
              <a:rPr lang="en-US" sz="1200" dirty="0"/>
              <a:t>Overall ability to achieve desired raw contrast, bandwidth, inner working angle, etc.</a:t>
            </a:r>
            <a:endParaRPr lang="en-US" sz="1200" b="1" i="1" dirty="0"/>
          </a:p>
          <a:p>
            <a:r>
              <a:rPr lang="en-US" sz="1600" b="1" i="1" dirty="0"/>
              <a:t>2. Deformable Mirrors (TRL ~4)</a:t>
            </a:r>
          </a:p>
          <a:p>
            <a:r>
              <a:rPr lang="en-US" sz="1200" b="1" i="1" dirty="0"/>
              <a:t>	</a:t>
            </a:r>
            <a:r>
              <a:rPr lang="en-US" sz="1200" dirty="0"/>
              <a:t>High actuator count; stable smooth surface; robust, precision electronics and interconnects</a:t>
            </a:r>
            <a:endParaRPr lang="en-US" sz="1200" b="1" i="1" dirty="0"/>
          </a:p>
          <a:p>
            <a:r>
              <a:rPr lang="en-US" sz="1600" b="1" i="1" dirty="0"/>
              <a:t>3. Contrast Stabilization (TRL ~3-5)</a:t>
            </a:r>
          </a:p>
          <a:p>
            <a:r>
              <a:rPr lang="en-US" sz="1200" b="1" i="1" dirty="0"/>
              <a:t>	</a:t>
            </a:r>
            <a:r>
              <a:rPr lang="en-US" sz="1200" dirty="0"/>
              <a:t>Achieve and maintain contrast stability during observations</a:t>
            </a:r>
            <a:endParaRPr lang="en-US" sz="1200" b="1" i="1" dirty="0"/>
          </a:p>
          <a:p>
            <a:r>
              <a:rPr lang="en-US" sz="1600" b="1" i="1" dirty="0"/>
              <a:t>4. Low-noise/Noiseless Detectors (TRL ~3-4)</a:t>
            </a:r>
          </a:p>
          <a:p>
            <a:r>
              <a:rPr lang="en-US" sz="1200" b="1" i="1" dirty="0"/>
              <a:t>	</a:t>
            </a:r>
            <a:r>
              <a:rPr lang="en-US" sz="1200" dirty="0"/>
              <a:t>Photon-counting, low-noise, rad-hard capability with high QE at biomarker wavelengths</a:t>
            </a:r>
            <a:endParaRPr lang="en-US" sz="1200" b="1" i="1" dirty="0"/>
          </a:p>
          <a:p>
            <a:r>
              <a:rPr lang="en-US" sz="1600" b="1" i="1" dirty="0"/>
              <a:t>5. Spectroscopy (TRL ~4)</a:t>
            </a:r>
          </a:p>
          <a:p>
            <a:r>
              <a:rPr lang="en-US" sz="1200" b="1" i="1" dirty="0"/>
              <a:t>	</a:t>
            </a:r>
            <a:r>
              <a:rPr lang="en-US" sz="1200" dirty="0"/>
              <a:t>Resolve questions about speckle chromaticity; achieve desired R for key biomarkers</a:t>
            </a:r>
            <a:endParaRPr lang="en-US" sz="1200" b="1" i="1" dirty="0"/>
          </a:p>
          <a:p>
            <a:r>
              <a:rPr lang="en-US" sz="1600" b="1" i="1" dirty="0"/>
              <a:t>6. Near-UV Capability (TRL ~2 / 4)</a:t>
            </a:r>
          </a:p>
          <a:p>
            <a:r>
              <a:rPr lang="en-US" sz="1200" b="1" i="1" dirty="0"/>
              <a:t>	</a:t>
            </a:r>
            <a:r>
              <a:rPr lang="en-US" sz="1200" dirty="0"/>
              <a:t>Achieve high contrast between 250-450 nm for key ozone features</a:t>
            </a:r>
            <a:endParaRPr lang="en-US" sz="1200" b="1" i="1" dirty="0"/>
          </a:p>
          <a:p>
            <a:r>
              <a:rPr lang="en-US" sz="1600" b="1" i="1" dirty="0"/>
              <a:t>7. Post-processing (TRL ~3-4)</a:t>
            </a:r>
          </a:p>
          <a:p>
            <a:r>
              <a:rPr lang="en-US" sz="1200" b="1" i="1" dirty="0"/>
              <a:t>	</a:t>
            </a:r>
            <a:r>
              <a:rPr lang="en-US" sz="1200" dirty="0"/>
              <a:t>Achieve desired SNR in context of observatory stability and sensing &amp; control</a:t>
            </a:r>
            <a:endParaRPr lang="en-US" sz="1200" b="1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42B27-85DF-FEA0-4C0E-4DBED167E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B3ABF-2B7B-B5E4-CE60-50A127D6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Italian Contribution to HWO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272B6-D290-A5AC-30B5-A493628AA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64C2-1847-8A4C-8B30-3B8FC675CC26}" type="slidenum">
              <a:rPr lang="en-US" smtClean="0"/>
              <a:t>15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6B1100-D46E-33CD-E13D-B5689CD919C8}"/>
              </a:ext>
            </a:extLst>
          </p:cNvPr>
          <p:cNvSpPr txBox="1"/>
          <p:nvPr/>
        </p:nvSpPr>
        <p:spPr>
          <a:xfrm>
            <a:off x="8483594" y="759951"/>
            <a:ext cx="2218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</a:rPr>
              <a:t>State-of-the-Art: </a:t>
            </a:r>
            <a:br>
              <a:rPr lang="en-US" sz="2000" b="1" dirty="0">
                <a:solidFill>
                  <a:schemeClr val="accent4"/>
                </a:solidFill>
              </a:rPr>
            </a:br>
            <a:r>
              <a:rPr lang="en-US" sz="2000" b="1" dirty="0">
                <a:solidFill>
                  <a:schemeClr val="accent4"/>
                </a:solidFill>
              </a:rPr>
              <a:t>Roman CGI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35A6F21-CED1-1A89-A3D1-145E2E2F05A8}"/>
              </a:ext>
            </a:extLst>
          </p:cNvPr>
          <p:cNvGrpSpPr/>
          <p:nvPr/>
        </p:nvGrpSpPr>
        <p:grpSpPr>
          <a:xfrm>
            <a:off x="7465631" y="5003142"/>
            <a:ext cx="4292982" cy="1770188"/>
            <a:chOff x="7465631" y="4768205"/>
            <a:chExt cx="4292982" cy="177018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51C686-63CD-F84D-981D-A7A5555F513F}"/>
                </a:ext>
              </a:extLst>
            </p:cNvPr>
            <p:cNvSpPr txBox="1"/>
            <p:nvPr/>
          </p:nvSpPr>
          <p:spPr>
            <a:xfrm>
              <a:off x="7465631" y="4768205"/>
              <a:ext cx="7489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Ref Star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041673C-FF40-4B0B-05DE-244957A7B11F}"/>
                </a:ext>
              </a:extLst>
            </p:cNvPr>
            <p:cNvSpPr txBox="1"/>
            <p:nvPr/>
          </p:nvSpPr>
          <p:spPr>
            <a:xfrm>
              <a:off x="8269013" y="4768205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Target Star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4006F60-CCB6-ECAB-1D07-50A808FEB847}"/>
                </a:ext>
              </a:extLst>
            </p:cNvPr>
            <p:cNvSpPr txBox="1"/>
            <p:nvPr/>
          </p:nvSpPr>
          <p:spPr>
            <a:xfrm>
              <a:off x="9283937" y="4768205"/>
              <a:ext cx="12955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Target Star - roll</a:t>
              </a:r>
            </a:p>
          </p:txBody>
        </p:sp>
        <p:cxnSp>
          <p:nvCxnSpPr>
            <p:cNvPr id="26" name="Elbow Connector 145">
              <a:extLst>
                <a:ext uri="{FF2B5EF4-FFF2-40B4-BE49-F238E27FC236}">
                  <a16:creationId xmlns:a16="http://schemas.microsoft.com/office/drawing/2014/main" id="{90368B3A-3023-12F7-CC2F-011386C7039D}"/>
                </a:ext>
              </a:extLst>
            </p:cNvPr>
            <p:cNvCxnSpPr>
              <a:cxnSpLocks/>
              <a:stCxn id="23" idx="2"/>
              <a:endCxn id="31" idx="0"/>
            </p:cNvCxnSpPr>
            <p:nvPr/>
          </p:nvCxnSpPr>
          <p:spPr>
            <a:xfrm rot="16200000" flipH="1">
              <a:off x="8098044" y="4787253"/>
              <a:ext cx="386441" cy="902342"/>
            </a:xfrm>
            <a:prstGeom prst="bentConnector3">
              <a:avLst>
                <a:gd name="adj1" fmla="val 5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161F752-0697-19F1-A97D-BC8D87DD70E3}"/>
                </a:ext>
              </a:extLst>
            </p:cNvPr>
            <p:cNvSpPr/>
            <p:nvPr/>
          </p:nvSpPr>
          <p:spPr>
            <a:xfrm>
              <a:off x="9283937" y="5597422"/>
              <a:ext cx="2474676" cy="769441"/>
            </a:xfrm>
            <a:prstGeom prst="rect">
              <a:avLst/>
            </a:prstGeom>
            <a:ln>
              <a:solidFill>
                <a:srgbClr val="FF00FF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Con-ops and Post Processing: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Reference Differential Imaging (RDI)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solidFill>
                    <a:schemeClr val="tx1"/>
                  </a:solidFill>
                  <a:sym typeface="Wingdings" panose="05000000000000000000" pitchFamily="2" charset="2"/>
                </a:rPr>
                <a:t></a:t>
              </a:r>
              <a:r>
                <a:rPr lang="en-US" sz="1100" kern="0" dirty="0">
                  <a:solidFill>
                    <a:schemeClr val="tx1"/>
                  </a:solidFill>
                </a:rPr>
                <a:t> </a:t>
              </a:r>
              <a:r>
                <a:rPr lang="en-US" sz="1100" b="1" dirty="0">
                  <a:solidFill>
                    <a:schemeClr val="tx1"/>
                  </a:solidFill>
                  <a:sym typeface="Wingdings" panose="05000000000000000000" pitchFamily="2" charset="2"/>
                </a:rPr>
                <a:t>FRN = 3.94</a:t>
              </a:r>
              <a:r>
                <a:rPr lang="en-US" sz="1100" b="1" dirty="0">
                  <a:solidFill>
                    <a:schemeClr val="tx1"/>
                  </a:solidFill>
                </a:rPr>
                <a:t>×10</a:t>
              </a:r>
              <a:r>
                <a:rPr lang="en-US" sz="1100" b="1" baseline="30000" dirty="0">
                  <a:solidFill>
                    <a:schemeClr val="tx1"/>
                  </a:solidFill>
                </a:rPr>
                <a:t>-9</a:t>
              </a:r>
              <a:endParaRPr lang="en-US" sz="1100" b="1" dirty="0">
                <a:solidFill>
                  <a:schemeClr val="tx1"/>
                </a:solidFill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kern="0" dirty="0">
                  <a:solidFill>
                    <a:schemeClr val="tx1"/>
                  </a:solidFill>
                </a:rPr>
                <a:t>(Courtesy of B. Kern)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FC82FFB-FF7D-3A6E-B89F-A2DF2C764128}"/>
                </a:ext>
              </a:extLst>
            </p:cNvPr>
            <p:cNvSpPr/>
            <p:nvPr/>
          </p:nvSpPr>
          <p:spPr>
            <a:xfrm>
              <a:off x="8232224" y="5481656"/>
              <a:ext cx="1012904" cy="1006727"/>
            </a:xfrm>
            <a:prstGeom prst="rect">
              <a:avLst/>
            </a:prstGeom>
            <a:solidFill>
              <a:srgbClr val="75B5C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537BB5D-F057-E799-EDAE-0A08D9394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89061" y="5431645"/>
              <a:ext cx="1106748" cy="1106748"/>
            </a:xfrm>
            <a:prstGeom prst="rect">
              <a:avLst/>
            </a:prstGeom>
          </p:spPr>
        </p:pic>
        <p:cxnSp>
          <p:nvCxnSpPr>
            <p:cNvPr id="32" name="Elbow Connector 156">
              <a:extLst>
                <a:ext uri="{FF2B5EF4-FFF2-40B4-BE49-F238E27FC236}">
                  <a16:creationId xmlns:a16="http://schemas.microsoft.com/office/drawing/2014/main" id="{1424A08E-DF1F-48E1-2562-BE01BA95CA86}"/>
                </a:ext>
              </a:extLst>
            </p:cNvPr>
            <p:cNvCxnSpPr>
              <a:cxnSpLocks/>
              <a:stCxn id="24" idx="2"/>
              <a:endCxn id="31" idx="0"/>
            </p:cNvCxnSpPr>
            <p:nvPr/>
          </p:nvCxnSpPr>
          <p:spPr>
            <a:xfrm rot="5400000">
              <a:off x="8551031" y="5236608"/>
              <a:ext cx="386441" cy="3632"/>
            </a:xfrm>
            <a:prstGeom prst="bentConnector3">
              <a:avLst>
                <a:gd name="adj1" fmla="val 5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" name="Elbow Connector 157">
              <a:extLst>
                <a:ext uri="{FF2B5EF4-FFF2-40B4-BE49-F238E27FC236}">
                  <a16:creationId xmlns:a16="http://schemas.microsoft.com/office/drawing/2014/main" id="{62B9BC64-AEFB-D5F9-56F8-075DEC975A3C}"/>
                </a:ext>
              </a:extLst>
            </p:cNvPr>
            <p:cNvCxnSpPr>
              <a:cxnSpLocks/>
              <a:stCxn id="25" idx="2"/>
              <a:endCxn id="31" idx="0"/>
            </p:cNvCxnSpPr>
            <p:nvPr/>
          </p:nvCxnSpPr>
          <p:spPr>
            <a:xfrm rot="5400000">
              <a:off x="9143853" y="4643786"/>
              <a:ext cx="386441" cy="1189276"/>
            </a:xfrm>
            <a:prstGeom prst="bentConnector3">
              <a:avLst>
                <a:gd name="adj1" fmla="val 5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60E25B9-03A7-2078-1E57-35FE24BF9C29}"/>
                </a:ext>
              </a:extLst>
            </p:cNvPr>
            <p:cNvGrpSpPr/>
            <p:nvPr/>
          </p:nvGrpSpPr>
          <p:grpSpPr>
            <a:xfrm>
              <a:off x="8636774" y="5136522"/>
              <a:ext cx="203804" cy="203804"/>
              <a:chOff x="167720" y="2871036"/>
              <a:chExt cx="421481" cy="421481"/>
            </a:xfrm>
            <a:solidFill>
              <a:sysClr val="window" lastClr="FFFFFF"/>
            </a:solidFill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B6B66B2-EB00-A62F-C646-6C7CCCDA4056}"/>
                  </a:ext>
                </a:extLst>
              </p:cNvPr>
              <p:cNvSpPr/>
              <p:nvPr/>
            </p:nvSpPr>
            <p:spPr>
              <a:xfrm>
                <a:off x="167720" y="2871036"/>
                <a:ext cx="421481" cy="421481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866DB3A-C4CD-D3ED-C687-839C208EC1D5}"/>
                  </a:ext>
                </a:extLst>
              </p:cNvPr>
              <p:cNvCxnSpPr/>
              <p:nvPr/>
            </p:nvCxnSpPr>
            <p:spPr>
              <a:xfrm>
                <a:off x="278947" y="3081776"/>
                <a:ext cx="199026" cy="0"/>
              </a:xfrm>
              <a:prstGeom prst="line">
                <a:avLst/>
              </a:prstGeom>
              <a:grpFill/>
              <a:ln w="571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61AA7AA-105B-3F5C-77DD-63BF9C046FDF}"/>
              </a:ext>
            </a:extLst>
          </p:cNvPr>
          <p:cNvCxnSpPr/>
          <p:nvPr/>
        </p:nvCxnSpPr>
        <p:spPr>
          <a:xfrm>
            <a:off x="7352650" y="1097280"/>
            <a:ext cx="0" cy="5269583"/>
          </a:xfrm>
          <a:prstGeom prst="line">
            <a:avLst/>
          </a:prstGeom>
          <a:ln w="127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E6C6D68-DDAE-B35E-C2FA-6FEDCEAE91B7}"/>
              </a:ext>
            </a:extLst>
          </p:cNvPr>
          <p:cNvGrpSpPr/>
          <p:nvPr/>
        </p:nvGrpSpPr>
        <p:grpSpPr>
          <a:xfrm>
            <a:off x="7414407" y="3259286"/>
            <a:ext cx="1632591" cy="1674492"/>
            <a:chOff x="7381678" y="2357306"/>
            <a:chExt cx="1855489" cy="1903111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85E7708-94B8-1C71-1234-061A78418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3976" y="2357306"/>
              <a:ext cx="1823191" cy="1720696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F69C2C3-BA45-F8C6-562A-409413C43F33}"/>
                </a:ext>
              </a:extLst>
            </p:cNvPr>
            <p:cNvSpPr txBox="1"/>
            <p:nvPr/>
          </p:nvSpPr>
          <p:spPr>
            <a:xfrm>
              <a:off x="7381678" y="3945599"/>
              <a:ext cx="1004211" cy="314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48x48 DM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ED88D1B7-5E3D-6929-20FD-7720745BC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794" y="3143457"/>
            <a:ext cx="3021720" cy="181644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02C0880-0C55-9B27-76D5-FD711C82563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299" y="1595063"/>
            <a:ext cx="3425230" cy="1431967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C686CAE0-FDCF-E16B-5361-8D1EC1B83219}"/>
              </a:ext>
            </a:extLst>
          </p:cNvPr>
          <p:cNvSpPr txBox="1"/>
          <p:nvPr/>
        </p:nvSpPr>
        <p:spPr>
          <a:xfrm>
            <a:off x="10840586" y="1926858"/>
            <a:ext cx="1351413" cy="743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4.0e-8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Raw Contrast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3-9 </a:t>
            </a:r>
            <a:r>
              <a:rPr lang="el-GR" sz="1400" dirty="0">
                <a:solidFill>
                  <a:schemeClr val="tx1"/>
                </a:solidFill>
              </a:rPr>
              <a:t>λ</a:t>
            </a:r>
            <a:r>
              <a:rPr lang="en-US" sz="1400" dirty="0">
                <a:solidFill>
                  <a:schemeClr val="tx1"/>
                </a:solidFill>
              </a:rPr>
              <a:t>/D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5B36578-504B-0444-42C2-F8BB28251F55}"/>
              </a:ext>
            </a:extLst>
          </p:cNvPr>
          <p:cNvSpPr txBox="1"/>
          <p:nvPr/>
        </p:nvSpPr>
        <p:spPr>
          <a:xfrm>
            <a:off x="7586444" y="2698340"/>
            <a:ext cx="667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CGI/JPL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2B07AEB-D2DD-8CE0-B719-39AB2091FABD}"/>
              </a:ext>
            </a:extLst>
          </p:cNvPr>
          <p:cNvSpPr txBox="1"/>
          <p:nvPr/>
        </p:nvSpPr>
        <p:spPr>
          <a:xfrm>
            <a:off x="9114456" y="4731915"/>
            <a:ext cx="667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CGI/JPL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26F7220-59CB-31B9-3709-B2340DFFD409}"/>
              </a:ext>
            </a:extLst>
          </p:cNvPr>
          <p:cNvSpPr txBox="1"/>
          <p:nvPr/>
        </p:nvSpPr>
        <p:spPr>
          <a:xfrm>
            <a:off x="7465781" y="5516859"/>
            <a:ext cx="667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CGI/JPL</a:t>
            </a:r>
          </a:p>
        </p:txBody>
      </p:sp>
    </p:spTree>
    <p:extLst>
      <p:ext uri="{BB962C8B-B14F-4D97-AF65-F5344CB8AC3E}">
        <p14:creationId xmlns:p14="http://schemas.microsoft.com/office/powerpoint/2010/main" val="34039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7214C-2E64-0D67-434E-E0579EC7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36576"/>
            <a:ext cx="11887200" cy="914400"/>
          </a:xfrm>
        </p:spPr>
        <p:txBody>
          <a:bodyPr>
            <a:normAutofit/>
          </a:bodyPr>
          <a:lstStyle/>
          <a:p>
            <a:r>
              <a:rPr lang="en-US" sz="4000" dirty="0"/>
              <a:t>Current Gaps – Ultra-Stable Telescope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981A7-ED2E-D86B-0629-5066E51C3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" y="1188720"/>
            <a:ext cx="7272505" cy="5120640"/>
          </a:xfrm>
        </p:spPr>
        <p:txBody>
          <a:bodyPr/>
          <a:lstStyle/>
          <a:p>
            <a:r>
              <a:rPr lang="en-US" sz="1800" b="1" i="1" dirty="0"/>
              <a:t>8. Ultra-stable Mirrors (TRL ~4-5)</a:t>
            </a:r>
          </a:p>
          <a:p>
            <a:r>
              <a:rPr lang="en-US" sz="1400" b="1" i="1" dirty="0"/>
              <a:t>	</a:t>
            </a:r>
            <a:r>
              <a:rPr lang="en-US" sz="1400" dirty="0"/>
              <a:t>Mirror cell that meeting required stability and optical performance</a:t>
            </a:r>
            <a:endParaRPr lang="en-US" sz="1400" b="1" i="1" dirty="0"/>
          </a:p>
          <a:p>
            <a:r>
              <a:rPr lang="en-US" sz="1800" b="1" i="1" dirty="0"/>
              <a:t>9. Ultra-stable Structures (TRL ~4-5)</a:t>
            </a:r>
          </a:p>
          <a:p>
            <a:r>
              <a:rPr lang="en-US" sz="1400" b="1" i="1" dirty="0"/>
              <a:t>	</a:t>
            </a:r>
            <a:r>
              <a:rPr lang="en-US" sz="1400" dirty="0"/>
              <a:t>Composites and joints with low creep and high-stiffness</a:t>
            </a:r>
            <a:endParaRPr lang="en-US" sz="1400" b="1" i="1" dirty="0"/>
          </a:p>
          <a:p>
            <a:r>
              <a:rPr lang="en-US" sz="1800" b="1" i="1" dirty="0"/>
              <a:t>10. Thermal Control System (TRL ~4)</a:t>
            </a:r>
          </a:p>
          <a:p>
            <a:r>
              <a:rPr lang="en-US" sz="1400" b="1" i="1" dirty="0"/>
              <a:t>	</a:t>
            </a:r>
            <a:r>
              <a:rPr lang="en-US" sz="1400" dirty="0"/>
              <a:t>Milli-kelvin control with compact Flight electronics, low-vibe thermal control systems</a:t>
            </a:r>
            <a:endParaRPr lang="en-US" sz="1400" b="1" i="1" dirty="0"/>
          </a:p>
          <a:p>
            <a:r>
              <a:rPr lang="en-US" sz="1800" b="1" i="1" dirty="0"/>
              <a:t>11. Telescope Sensing &amp; Control (TRL ~3-4)</a:t>
            </a:r>
          </a:p>
          <a:p>
            <a:r>
              <a:rPr lang="en-US" sz="1400" b="1" i="1" dirty="0"/>
              <a:t>	</a:t>
            </a:r>
            <a:r>
              <a:rPr lang="en-US" sz="1400" dirty="0"/>
              <a:t>Sense and control segment-level and global telescope alignment at picometer level</a:t>
            </a:r>
            <a:endParaRPr lang="en-US" sz="1400" b="1" i="1" dirty="0"/>
          </a:p>
          <a:p>
            <a:r>
              <a:rPr lang="en-US" sz="1800" b="1" i="1" dirty="0"/>
              <a:t>12. Low-disturbance Systems (TRL ~4)</a:t>
            </a:r>
          </a:p>
          <a:p>
            <a:r>
              <a:rPr lang="en-US" sz="1400" b="1" i="1" dirty="0"/>
              <a:t>	</a:t>
            </a:r>
            <a:r>
              <a:rPr lang="en-US" sz="1400" dirty="0"/>
              <a:t>Active and passive isolation, </a:t>
            </a:r>
            <a:r>
              <a:rPr lang="en-US" sz="1400" dirty="0" err="1"/>
              <a:t>Microthrusters</a:t>
            </a:r>
            <a:r>
              <a:rPr lang="en-US" sz="1400" dirty="0"/>
              <a:t>, and low-disturbance mechanisms</a:t>
            </a:r>
            <a:endParaRPr lang="en-US" sz="1400" b="1" i="1" dirty="0"/>
          </a:p>
          <a:p>
            <a:r>
              <a:rPr lang="en-US" sz="1800" b="1" i="1" dirty="0"/>
              <a:t>13. Deployable Systems (TRL TBD)</a:t>
            </a:r>
          </a:p>
          <a:p>
            <a:r>
              <a:rPr lang="en-US" sz="1400" b="1" i="1" dirty="0"/>
              <a:t>	</a:t>
            </a:r>
            <a:r>
              <a:rPr lang="en-US" sz="1400" dirty="0"/>
              <a:t>Large deployable baffle, stable hinge and latch systems</a:t>
            </a:r>
            <a:endParaRPr lang="en-US" sz="1400" b="1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42B27-85DF-FEA0-4C0E-4DBED167E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B3ABF-2B7B-B5E4-CE60-50A127D6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Italian Contribution to HWO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272B6-D290-A5AC-30B5-A493628AA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64C2-1847-8A4C-8B30-3B8FC675CC26}" type="slidenum">
              <a:rPr lang="en-US" smtClean="0"/>
              <a:t>16</a:t>
            </a:fld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61AA7AA-105B-3F5C-77DD-63BF9C046FDF}"/>
              </a:ext>
            </a:extLst>
          </p:cNvPr>
          <p:cNvCxnSpPr/>
          <p:nvPr/>
        </p:nvCxnSpPr>
        <p:spPr>
          <a:xfrm>
            <a:off x="6881163" y="1097280"/>
            <a:ext cx="0" cy="5269583"/>
          </a:xfrm>
          <a:prstGeom prst="line">
            <a:avLst/>
          </a:prstGeom>
          <a:ln w="127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8332F1-AEA5-3133-16C4-EF5B08C7DAC2}"/>
              </a:ext>
            </a:extLst>
          </p:cNvPr>
          <p:cNvSpPr txBox="1"/>
          <p:nvPr/>
        </p:nvSpPr>
        <p:spPr>
          <a:xfrm>
            <a:off x="8483594" y="759951"/>
            <a:ext cx="2218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</a:rPr>
              <a:t>State-of-the-Art: </a:t>
            </a:r>
            <a:br>
              <a:rPr lang="en-US" sz="2000" b="1" dirty="0">
                <a:solidFill>
                  <a:schemeClr val="accent4"/>
                </a:solidFill>
              </a:rPr>
            </a:br>
            <a:r>
              <a:rPr lang="en-US" sz="2000" b="1" dirty="0">
                <a:solidFill>
                  <a:schemeClr val="accent4"/>
                </a:solidFill>
              </a:rPr>
              <a:t>JWST, Roman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F01B3F-BCB7-66AD-F2B9-240120BA2E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146" y="1546945"/>
            <a:ext cx="1630507" cy="13164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FFF085F-E903-4DB7-248F-2330293BD933}"/>
              </a:ext>
            </a:extLst>
          </p:cNvPr>
          <p:cNvSpPr txBox="1"/>
          <p:nvPr/>
        </p:nvSpPr>
        <p:spPr>
          <a:xfrm>
            <a:off x="7418738" y="2793784"/>
            <a:ext cx="419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Roman Instrument Carrier achieves 10 </a:t>
            </a:r>
            <a:r>
              <a:rPr lang="en-US" sz="1400" dirty="0" err="1">
                <a:solidFill>
                  <a:schemeClr val="tx1"/>
                </a:solidFill>
              </a:rPr>
              <a:t>mk</a:t>
            </a:r>
            <a:r>
              <a:rPr lang="en-US" sz="1400" dirty="0">
                <a:solidFill>
                  <a:schemeClr val="tx1"/>
                </a:solidFill>
              </a:rPr>
              <a:t> stability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03B06E1-0057-9E80-B511-383FD6F6AC9B}"/>
              </a:ext>
            </a:extLst>
          </p:cNvPr>
          <p:cNvGrpSpPr/>
          <p:nvPr/>
        </p:nvGrpSpPr>
        <p:grpSpPr>
          <a:xfrm>
            <a:off x="8736276" y="1533795"/>
            <a:ext cx="3075119" cy="1348481"/>
            <a:chOff x="5546836" y="816000"/>
            <a:chExt cx="6529618" cy="2863325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C6E276B9-5E2F-CCBD-E96C-4C54EC64FF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2933" y="816000"/>
              <a:ext cx="6383521" cy="270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2AFA97C-4BD1-C7F0-A4EE-96E5AB3D5EF5}"/>
                </a:ext>
              </a:extLst>
            </p:cNvPr>
            <p:cNvSpPr txBox="1"/>
            <p:nvPr/>
          </p:nvSpPr>
          <p:spPr>
            <a:xfrm>
              <a:off x="5546836" y="3091153"/>
              <a:ext cx="1205616" cy="588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</a:rPr>
                <a:t>218.1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53B47B0-D5B0-D6CF-CB7B-4BF6D75D2026}"/>
                </a:ext>
              </a:extLst>
            </p:cNvPr>
            <p:cNvSpPr txBox="1"/>
            <p:nvPr/>
          </p:nvSpPr>
          <p:spPr>
            <a:xfrm>
              <a:off x="5546836" y="981139"/>
              <a:ext cx="1205616" cy="588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</a:rPr>
                <a:t>218.2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D296C868-EEF2-A348-687E-4E2008660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553" y="3237167"/>
            <a:ext cx="2521132" cy="314161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EFCE37A-3A89-1434-404D-6FCA56A2FD2A}"/>
              </a:ext>
            </a:extLst>
          </p:cNvPr>
          <p:cNvSpPr txBox="1"/>
          <p:nvPr/>
        </p:nvSpPr>
        <p:spPr>
          <a:xfrm>
            <a:off x="9486685" y="3215017"/>
            <a:ext cx="20030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Roman Telescope thermal vacuum test results consistent with 10s of pm wavefront error stability.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42D3679-12E0-328C-E0A0-9A3FE9396ED8}"/>
              </a:ext>
            </a:extLst>
          </p:cNvPr>
          <p:cNvSpPr txBox="1"/>
          <p:nvPr/>
        </p:nvSpPr>
        <p:spPr>
          <a:xfrm>
            <a:off x="10721989" y="2523888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NASA/GSFC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A1297E-0974-3174-AA6A-65A5CB426330}"/>
              </a:ext>
            </a:extLst>
          </p:cNvPr>
          <p:cNvSpPr txBox="1"/>
          <p:nvPr/>
        </p:nvSpPr>
        <p:spPr>
          <a:xfrm>
            <a:off x="6927132" y="6231880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L3Harris</a:t>
            </a:r>
          </a:p>
        </p:txBody>
      </p:sp>
      <p:pic>
        <p:nvPicPr>
          <p:cNvPr id="1026" name="Picture 2" descr="James Webb Space Telescope (JWST) - NASA">
            <a:extLst>
              <a:ext uri="{FF2B5EF4-FFF2-40B4-BE49-F238E27FC236}">
                <a16:creationId xmlns:a16="http://schemas.microsoft.com/office/drawing/2014/main" id="{DDB4BF5A-3034-2A80-1664-B860AC63E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2759" y="4465347"/>
            <a:ext cx="2014086" cy="161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FF7C141-28B1-EC6E-9E6C-DEE51FEB8493}"/>
              </a:ext>
            </a:extLst>
          </p:cNvPr>
          <p:cNvSpPr txBox="1"/>
          <p:nvPr/>
        </p:nvSpPr>
        <p:spPr>
          <a:xfrm>
            <a:off x="9486685" y="5936456"/>
            <a:ext cx="2705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JWST continues to exhibit extraordinary on-orbit passive stability.</a:t>
            </a:r>
          </a:p>
        </p:txBody>
      </p:sp>
    </p:spTree>
    <p:extLst>
      <p:ext uri="{BB962C8B-B14F-4D97-AF65-F5344CB8AC3E}">
        <p14:creationId xmlns:p14="http://schemas.microsoft.com/office/powerpoint/2010/main" val="196965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7214C-2E64-0D67-434E-E0579EC7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36576"/>
            <a:ext cx="11887200" cy="914400"/>
          </a:xfrm>
        </p:spPr>
        <p:txBody>
          <a:bodyPr/>
          <a:lstStyle/>
          <a:p>
            <a:r>
              <a:rPr lang="en-US" dirty="0"/>
              <a:t>Current Gaps – High-Sensitivity UV/VIS Instruments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981A7-ED2E-D86B-0629-5066E51C3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" y="1188720"/>
            <a:ext cx="7344544" cy="5120640"/>
          </a:xfrm>
        </p:spPr>
        <p:txBody>
          <a:bodyPr/>
          <a:lstStyle/>
          <a:p>
            <a:r>
              <a:rPr lang="en-US" sz="1800" b="1" i="1" dirty="0"/>
              <a:t>14. Far-UV Mirror Coatings (TRL ~4)</a:t>
            </a:r>
          </a:p>
          <a:p>
            <a:r>
              <a:rPr lang="en-US" sz="1400" b="1" i="1" dirty="0"/>
              <a:t>	</a:t>
            </a:r>
            <a:r>
              <a:rPr lang="en-US" sz="1400" dirty="0"/>
              <a:t>Broadband with high reflectivity down to 100 nm; high-uniformity and low scattering</a:t>
            </a:r>
            <a:endParaRPr lang="en-US" sz="1400" b="1" i="1" dirty="0"/>
          </a:p>
          <a:p>
            <a:r>
              <a:rPr lang="en-US" sz="1800" b="1" i="1" dirty="0"/>
              <a:t>15. Near UV/VIS Detectors (TRL ~4)</a:t>
            </a:r>
          </a:p>
          <a:p>
            <a:r>
              <a:rPr lang="en-US" sz="1400" b="1" i="1" dirty="0"/>
              <a:t>	</a:t>
            </a:r>
            <a:r>
              <a:rPr lang="en-US" sz="1400" dirty="0"/>
              <a:t>Large format, low noise, high-QE</a:t>
            </a:r>
            <a:endParaRPr lang="en-US" sz="1400" b="1" i="1" dirty="0"/>
          </a:p>
          <a:p>
            <a:r>
              <a:rPr lang="en-US" sz="1800" b="1" i="1" dirty="0"/>
              <a:t>16. Far-UV Detectors (TRL ~3-5)</a:t>
            </a:r>
          </a:p>
          <a:p>
            <a:r>
              <a:rPr lang="en-US" sz="1400" b="1" i="1" dirty="0"/>
              <a:t>	</a:t>
            </a:r>
            <a:r>
              <a:rPr lang="en-US" sz="1400" dirty="0"/>
              <a:t>Large format and high-QE, with high solar-blindness</a:t>
            </a:r>
            <a:endParaRPr lang="en-US" sz="1400" b="1" i="1" dirty="0"/>
          </a:p>
          <a:p>
            <a:r>
              <a:rPr lang="en-US" sz="1800" b="1" i="1" dirty="0"/>
              <a:t>17. Multi-object Selection (TRL ~3-5)</a:t>
            </a:r>
          </a:p>
          <a:p>
            <a:r>
              <a:rPr lang="en-US" sz="1400" b="1" i="1" dirty="0"/>
              <a:t>	</a:t>
            </a:r>
            <a:r>
              <a:rPr lang="en-US" sz="1400" dirty="0"/>
              <a:t>Microshutters, micro-mirrors, or slicers for multi-object or integral field spectroscopy</a:t>
            </a:r>
            <a:endParaRPr lang="en-US" sz="1400" b="1" i="1" dirty="0"/>
          </a:p>
          <a:p>
            <a:r>
              <a:rPr lang="en-US" sz="1800" b="1" i="1" dirty="0"/>
              <a:t>18. UV Gratings and Filters (TRL ~4-6)</a:t>
            </a:r>
          </a:p>
          <a:p>
            <a:r>
              <a:rPr lang="en-US" sz="1400" b="1" i="1" dirty="0"/>
              <a:t>	</a:t>
            </a:r>
            <a:r>
              <a:rPr lang="en-US" sz="1400" dirty="0"/>
              <a:t>High out-of-band rejection; curved substrates for aberration control</a:t>
            </a:r>
            <a:endParaRPr lang="en-US" sz="1400" b="1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42B27-85DF-FEA0-4C0E-4DBED167E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7/10/25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B3ABF-2B7B-B5E4-CE60-50A127D6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Italian Contribution to HWO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272B6-D290-A5AC-30B5-A493628AA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64C2-1847-8A4C-8B30-3B8FC675CC26}" type="slidenum">
              <a:rPr lang="en-US" smtClean="0"/>
              <a:t>17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8332F1-AEA5-3133-16C4-EF5B08C7DAC2}"/>
              </a:ext>
            </a:extLst>
          </p:cNvPr>
          <p:cNvSpPr txBox="1"/>
          <p:nvPr/>
        </p:nvSpPr>
        <p:spPr>
          <a:xfrm>
            <a:off x="8432298" y="880762"/>
            <a:ext cx="2321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</a:rPr>
              <a:t>State-of-the-Art: </a:t>
            </a:r>
            <a:br>
              <a:rPr lang="en-US" sz="2000" b="1" dirty="0">
                <a:solidFill>
                  <a:schemeClr val="accent4"/>
                </a:solidFill>
              </a:rPr>
            </a:br>
            <a:r>
              <a:rPr lang="en-US" sz="2000" b="1" dirty="0">
                <a:solidFill>
                  <a:schemeClr val="accent4"/>
                </a:solidFill>
              </a:rPr>
              <a:t>Sub-orbital &amp; Lab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573625F-DE15-4634-241F-0F07AA5A6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617" y="1653492"/>
            <a:ext cx="2973040" cy="191124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C3C50AE-5DC7-E015-0967-491D7B4C354D}"/>
              </a:ext>
            </a:extLst>
          </p:cNvPr>
          <p:cNvCxnSpPr/>
          <p:nvPr/>
        </p:nvCxnSpPr>
        <p:spPr>
          <a:xfrm>
            <a:off x="7016895" y="1097280"/>
            <a:ext cx="0" cy="5269583"/>
          </a:xfrm>
          <a:prstGeom prst="line">
            <a:avLst/>
          </a:prstGeom>
          <a:ln w="127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F94F9D3-810F-8B09-F05E-2DA25F15E532}"/>
              </a:ext>
            </a:extLst>
          </p:cNvPr>
          <p:cNvSpPr txBox="1"/>
          <p:nvPr/>
        </p:nvSpPr>
        <p:spPr>
          <a:xfrm>
            <a:off x="7906507" y="3529770"/>
            <a:ext cx="1721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SPRITE mirror coating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AB39D44-A8E6-50CF-47EC-B6E31BC159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346" y="1653492"/>
            <a:ext cx="1730448" cy="149211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57C7A38-6F74-CDD4-DFCF-80FDD5C46E97}"/>
              </a:ext>
            </a:extLst>
          </p:cNvPr>
          <p:cNvSpPr txBox="1"/>
          <p:nvPr/>
        </p:nvSpPr>
        <p:spPr>
          <a:xfrm>
            <a:off x="10309346" y="3163945"/>
            <a:ext cx="1721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20x20 cm MCP for DEUCE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895509B-224F-8301-3A6B-E41EE0AD4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592" y="3773109"/>
            <a:ext cx="4725721" cy="175921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D10B5A4-E10E-60FF-5202-A2FF9FD4C60A}"/>
              </a:ext>
            </a:extLst>
          </p:cNvPr>
          <p:cNvSpPr txBox="1"/>
          <p:nvPr/>
        </p:nvSpPr>
        <p:spPr>
          <a:xfrm>
            <a:off x="7265592" y="5563472"/>
            <a:ext cx="4725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FORTIS &amp; JWST microshutters (left) with next gen devices (right)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7863FCE-6BDA-A706-CEBC-498DF00D016F}"/>
              </a:ext>
            </a:extLst>
          </p:cNvPr>
          <p:cNvSpPr txBox="1"/>
          <p:nvPr/>
        </p:nvSpPr>
        <p:spPr>
          <a:xfrm>
            <a:off x="7265592" y="5897473"/>
            <a:ext cx="474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See: Tuttle, et al. 2024 for comprehensive review of state-of-the-art.</a:t>
            </a:r>
          </a:p>
        </p:txBody>
      </p:sp>
    </p:spTree>
    <p:extLst>
      <p:ext uri="{BB962C8B-B14F-4D97-AF65-F5344CB8AC3E}">
        <p14:creationId xmlns:p14="http://schemas.microsoft.com/office/powerpoint/2010/main" val="5799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ACD40B-634E-50BE-175D-8F112DFD0D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26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imeline&#10;&#10;AI-generated content may be incorrect.">
            <a:extLst>
              <a:ext uri="{FF2B5EF4-FFF2-40B4-BE49-F238E27FC236}">
                <a16:creationId xmlns:a16="http://schemas.microsoft.com/office/drawing/2014/main" id="{2BBEF92F-0110-63D5-24F3-F396A0451E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62" y="0"/>
            <a:ext cx="11407277" cy="668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067A8-F32B-C969-CE78-3D68B7189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2D5E1-86D2-9EA7-95EA-8D86F19DA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The Habitable Worlds Observatory is exploring multiple architectures to advance the Concept Maturity Level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Three Exploratory Analytic Cases (EACs) studied so far; EACs 4 &amp; 5 </a:t>
            </a:r>
            <a:br>
              <a:rPr lang="en-US" sz="2400" dirty="0"/>
            </a:br>
            <a:r>
              <a:rPr lang="en-US" sz="2400" dirty="0"/>
              <a:t>in progress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Technology gaps have been identified, and initial development plans have </a:t>
            </a:r>
            <a:br>
              <a:rPr lang="en-US" sz="2400" dirty="0"/>
            </a:br>
            <a:r>
              <a:rPr lang="en-US" sz="2400" dirty="0"/>
              <a:t>been drafted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Internation contribution will be key to both architecture and instrument concept studies as well as technology development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72390-4CD8-4475-1AB1-B7579F83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36CBD-D2C3-8714-9806-1C853FB41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Italian Contribution to HWO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39D48-8CD8-7388-88DA-B305231FC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254A-1EBB-104F-BE34-EC4C6F98D0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0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EC293-C87A-7777-8E27-7FE18B450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36576"/>
            <a:ext cx="11887200" cy="9144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Changing How We Do Flagship Missions</a:t>
            </a:r>
          </a:p>
        </p:txBody>
      </p:sp>
      <p:pic>
        <p:nvPicPr>
          <p:cNvPr id="7" name="Google Shape;127;p21">
            <a:extLst>
              <a:ext uri="{FF2B5EF4-FFF2-40B4-BE49-F238E27FC236}">
                <a16:creationId xmlns:a16="http://schemas.microsoft.com/office/drawing/2014/main" id="{7EF8F3C8-236A-E5C1-5405-F840FBDF4A2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197" y="1060454"/>
            <a:ext cx="1944062" cy="251526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24E140-5DA1-937F-64BC-95A182CAA3F5}"/>
              </a:ext>
            </a:extLst>
          </p:cNvPr>
          <p:cNvSpPr txBox="1"/>
          <p:nvPr/>
        </p:nvSpPr>
        <p:spPr>
          <a:xfrm>
            <a:off x="2372389" y="1146478"/>
            <a:ext cx="30965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“Design problems are baked into the cake at the start and not uncovered until you have eaten half the cake.”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A790F7-16A9-502B-E89F-72968DBBE9C7}"/>
              </a:ext>
            </a:extLst>
          </p:cNvPr>
          <p:cNvSpPr txBox="1"/>
          <p:nvPr/>
        </p:nvSpPr>
        <p:spPr>
          <a:xfrm>
            <a:off x="5757333" y="1173585"/>
            <a:ext cx="33667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“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Mature the architecture, technology, science holistically early on. 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Build in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l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arge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s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ystem margins from the Start”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19" name="Picture 18" descr="Diagram&#10;&#10;AI-generated content may be incorrect.">
            <a:extLst>
              <a:ext uri="{FF2B5EF4-FFF2-40B4-BE49-F238E27FC236}">
                <a16:creationId xmlns:a16="http://schemas.microsoft.com/office/drawing/2014/main" id="{AE73D7F2-887B-BAB5-90F0-20814AF38C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48" y="909462"/>
            <a:ext cx="2125537" cy="27506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D08BF1-5F7D-5D58-6D6D-BB4FFF76D5D1}"/>
              </a:ext>
            </a:extLst>
          </p:cNvPr>
          <p:cNvSpPr txBox="1"/>
          <p:nvPr/>
        </p:nvSpPr>
        <p:spPr>
          <a:xfrm>
            <a:off x="1515014" y="5648245"/>
            <a:ext cx="9161973" cy="95866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+mj-lt"/>
              </a:rPr>
              <a:t>When architected for success, Roman Space Telescope demonstrates that flagship missions can deliver on cost and schedule</a:t>
            </a:r>
          </a:p>
        </p:txBody>
      </p:sp>
      <p:pic>
        <p:nvPicPr>
          <p:cNvPr id="22" name="Google Shape;126;p21" descr="Pathways to Discovery in Astronomy and Astrophysics for the 2020s">
            <a:extLst>
              <a:ext uri="{FF2B5EF4-FFF2-40B4-BE49-F238E27FC236}">
                <a16:creationId xmlns:a16="http://schemas.microsoft.com/office/drawing/2014/main" id="{612FA4AF-1FF7-D1A4-D1E1-D2FDE52A1A2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9214" y="3152599"/>
            <a:ext cx="1989770" cy="257359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ED2348-DBCA-FA65-D355-FE56CC551D87}"/>
              </a:ext>
            </a:extLst>
          </p:cNvPr>
          <p:cNvSpPr txBox="1"/>
          <p:nvPr/>
        </p:nvSpPr>
        <p:spPr>
          <a:xfrm>
            <a:off x="5574087" y="3705622"/>
            <a:ext cx="5382122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“Prior to commencing mission formulation, a successful Great Observatories Mission and Technology Maturation program must be completed…”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3AD4D-A834-AD10-CCEB-76B6A69E8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A74EA-FD49-B438-892C-7EBF02D7E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Italian Contribution to HWO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5C8AD-9460-9F09-4B2F-ED5511813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254A-1EBB-104F-BE34-EC4C6F98D0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5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E7780-82AE-2B01-C0EE-5E2794169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1E101-2D6E-FECD-DA37-EC2A82B1E6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EC901-3A79-B71E-F71C-DCFE8C14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7/10/25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772C2-4CFD-5043-AB1B-2717B900B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Italian Contribution to HWO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044B0-E0EF-F98A-9F75-A8E89208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254A-1EBB-104F-BE34-EC4C6F98D0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4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0D73C-4D2D-FF2B-C5D9-F811416B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36576"/>
            <a:ext cx="11887200" cy="9144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Rockets Are A Key Driver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3CCF5C-CEBC-15B6-2910-7DA4F51138E6}"/>
              </a:ext>
            </a:extLst>
          </p:cNvPr>
          <p:cNvGrpSpPr/>
          <p:nvPr/>
        </p:nvGrpSpPr>
        <p:grpSpPr>
          <a:xfrm>
            <a:off x="0" y="1103586"/>
            <a:ext cx="6699240" cy="5194022"/>
            <a:chOff x="88738" y="1369412"/>
            <a:chExt cx="3831307" cy="3325585"/>
          </a:xfrm>
        </p:grpSpPr>
        <p:pic>
          <p:nvPicPr>
            <p:cNvPr id="12" name="Google Shape;299;p172" descr="A tall metal tower with a crane&#10;&#10;Description automatically generated">
              <a:extLst>
                <a:ext uri="{FF2B5EF4-FFF2-40B4-BE49-F238E27FC236}">
                  <a16:creationId xmlns:a16="http://schemas.microsoft.com/office/drawing/2014/main" id="{14F3D220-CB4D-18FC-0609-266FB636087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710890" y="1571415"/>
              <a:ext cx="877429" cy="2580742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3" name="Google Shape;300;p172" descr="A rocket with a tower&#10;&#10;Description automatically generated">
              <a:extLst>
                <a:ext uri="{FF2B5EF4-FFF2-40B4-BE49-F238E27FC236}">
                  <a16:creationId xmlns:a16="http://schemas.microsoft.com/office/drawing/2014/main" id="{6A9DCEF2-C2A2-98CF-3109-B69A04C952B2}"/>
                </a:ext>
              </a:extLst>
            </p:cNvPr>
            <p:cNvPicPr preferRelativeResize="0"/>
            <p:nvPr/>
          </p:nvPicPr>
          <p:blipFill rotWithShape="1"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119" y="1718785"/>
              <a:ext cx="1022970" cy="228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301;p172">
              <a:extLst>
                <a:ext uri="{FF2B5EF4-FFF2-40B4-BE49-F238E27FC236}">
                  <a16:creationId xmlns:a16="http://schemas.microsoft.com/office/drawing/2014/main" id="{FD8B1739-C77E-83E9-97ED-2D43AD2F547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84105" y="1596888"/>
              <a:ext cx="279436" cy="25297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303;p172">
              <a:extLst>
                <a:ext uri="{FF2B5EF4-FFF2-40B4-BE49-F238E27FC236}">
                  <a16:creationId xmlns:a16="http://schemas.microsoft.com/office/drawing/2014/main" id="{BFB6129E-8106-FAA4-E4F4-1C6CF9361975}"/>
                </a:ext>
              </a:extLst>
            </p:cNvPr>
            <p:cNvSpPr txBox="1"/>
            <p:nvPr/>
          </p:nvSpPr>
          <p:spPr>
            <a:xfrm>
              <a:off x="1815218" y="4146522"/>
              <a:ext cx="668773" cy="374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Space-X </a:t>
              </a:r>
              <a:endParaRPr sz="1600" dirty="0">
                <a:latin typeface="+mn-l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Starship</a:t>
              </a:r>
              <a:endParaRPr sz="1600" dirty="0">
                <a:latin typeface="+mn-lt"/>
              </a:endParaRPr>
            </a:p>
          </p:txBody>
        </p:sp>
        <p:sp>
          <p:nvSpPr>
            <p:cNvPr id="17" name="Google Shape;304;p172">
              <a:extLst>
                <a:ext uri="{FF2B5EF4-FFF2-40B4-BE49-F238E27FC236}">
                  <a16:creationId xmlns:a16="http://schemas.microsoft.com/office/drawing/2014/main" id="{FC58702D-3ABA-5AA9-7BC9-B785E66DD600}"/>
                </a:ext>
              </a:extLst>
            </p:cNvPr>
            <p:cNvSpPr txBox="1"/>
            <p:nvPr/>
          </p:nvSpPr>
          <p:spPr>
            <a:xfrm>
              <a:off x="145438" y="4146522"/>
              <a:ext cx="1488332" cy="374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NASA </a:t>
              </a:r>
              <a:endParaRPr sz="1600" dirty="0">
                <a:latin typeface="+mn-l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Space Launch System </a:t>
              </a:r>
              <a:endParaRPr sz="1600" dirty="0">
                <a:latin typeface="+mn-lt"/>
              </a:endParaRPr>
            </a:p>
          </p:txBody>
        </p:sp>
        <p:sp>
          <p:nvSpPr>
            <p:cNvPr id="18" name="Google Shape;305;p172">
              <a:extLst>
                <a:ext uri="{FF2B5EF4-FFF2-40B4-BE49-F238E27FC236}">
                  <a16:creationId xmlns:a16="http://schemas.microsoft.com/office/drawing/2014/main" id="{50FCD6EA-B968-03FC-D454-4E0A3A6EE653}"/>
                </a:ext>
              </a:extLst>
            </p:cNvPr>
            <p:cNvSpPr txBox="1"/>
            <p:nvPr/>
          </p:nvSpPr>
          <p:spPr>
            <a:xfrm>
              <a:off x="2899668" y="4146522"/>
              <a:ext cx="848309" cy="374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Blue Origin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New Glenn </a:t>
              </a:r>
              <a:endParaRPr sz="1600" dirty="0">
                <a:latin typeface="+mn-lt"/>
              </a:endParaRPr>
            </a:p>
          </p:txBody>
        </p:sp>
        <p:sp>
          <p:nvSpPr>
            <p:cNvPr id="19" name="Google Shape;306;p172">
              <a:extLst>
                <a:ext uri="{FF2B5EF4-FFF2-40B4-BE49-F238E27FC236}">
                  <a16:creationId xmlns:a16="http://schemas.microsoft.com/office/drawing/2014/main" id="{68822DDB-89F9-02B9-A1EA-AF4F7F142E5A}"/>
                </a:ext>
              </a:extLst>
            </p:cNvPr>
            <p:cNvSpPr/>
            <p:nvPr/>
          </p:nvSpPr>
          <p:spPr>
            <a:xfrm>
              <a:off x="88738" y="1369412"/>
              <a:ext cx="3831307" cy="3325585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endParaRPr>
            </a:p>
          </p:txBody>
        </p:sp>
      </p:grp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FF4CAA7-75B4-5CBA-A1C4-0350C199DF2D}"/>
              </a:ext>
            </a:extLst>
          </p:cNvPr>
          <p:cNvSpPr txBox="1">
            <a:spLocks/>
          </p:cNvSpPr>
          <p:nvPr/>
        </p:nvSpPr>
        <p:spPr>
          <a:xfrm>
            <a:off x="6276066" y="1291912"/>
            <a:ext cx="5386917" cy="456712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1" indent="-285750">
              <a:spcBef>
                <a:spcPts val="300"/>
              </a:spcBef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Rockets that can provide sufficient mass &amp; volume margin are a key driver of the architecture approach</a:t>
            </a:r>
          </a:p>
          <a:p>
            <a:pPr marL="514350" lvl="2" indent="-285750">
              <a:spcBef>
                <a:spcPts val="300"/>
              </a:spcBef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Roman Space Telescope was initially designed to be compatible with 3 rockets, only Falcon 9H was ready and available</a:t>
            </a:r>
          </a:p>
          <a:p>
            <a:pPr marL="514350" lvl="2" indent="-285750">
              <a:spcBef>
                <a:spcPts val="300"/>
              </a:spcBef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514350" lvl="2" indent="-285750">
              <a:spcBef>
                <a:spcPts val="300"/>
              </a:spcBef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Ariane V used for Webb could lift about half the mass of HST or RST</a:t>
            </a:r>
          </a:p>
          <a:p>
            <a:pPr marL="285750" lvl="1" indent="-285750">
              <a:spcBef>
                <a:spcPts val="300"/>
              </a:spcBef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Goal: a flexible and modular architecture that can best take advantage of the next generation of large rockets and associated uncertainties</a:t>
            </a:r>
          </a:p>
          <a:p>
            <a:pPr>
              <a:spcBef>
                <a:spcPts val="300"/>
              </a:spcBef>
              <a:buClr>
                <a:schemeClr val="bg1"/>
              </a:buClr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315E1B-F1B4-5D35-386B-4DBB7670B248}"/>
              </a:ext>
            </a:extLst>
          </p:cNvPr>
          <p:cNvSpPr txBox="1"/>
          <p:nvPr/>
        </p:nvSpPr>
        <p:spPr>
          <a:xfrm>
            <a:off x="2969621" y="6143719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(not to scale)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80896B-DEE4-44A5-41B1-5B2AE972B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7/10/25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FB1FF-5558-69A6-D59F-E0BD427D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Italian Contribution to HWO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D89983-E84C-31C4-6C5B-938942693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254A-1EBB-104F-BE34-EC4C6F98D0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4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"/>
          <p:cNvSpPr txBox="1">
            <a:spLocks noGrp="1"/>
          </p:cNvSpPr>
          <p:nvPr>
            <p:ph type="title"/>
          </p:nvPr>
        </p:nvSpPr>
        <p:spPr>
          <a:xfrm>
            <a:off x="155448" y="36576"/>
            <a:ext cx="11887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5425" tIns="78350" rIns="156725" bIns="783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venir"/>
              <a:buNone/>
            </a:pPr>
            <a:r>
              <a:rPr lang="en-US" sz="4000" dirty="0">
                <a:sym typeface="Calibri"/>
              </a:rPr>
              <a:t>Exploratory Analytic Cases (EACs) </a:t>
            </a:r>
            <a:endParaRPr sz="4000" dirty="0">
              <a:sym typeface="Calibri"/>
            </a:endParaRPr>
          </a:p>
        </p:txBody>
      </p:sp>
      <p:sp>
        <p:nvSpPr>
          <p:cNvPr id="247" name="Google Shape;247;p12"/>
          <p:cNvSpPr txBox="1">
            <a:spLocks noGrp="1"/>
          </p:cNvSpPr>
          <p:nvPr>
            <p:ph idx="1"/>
          </p:nvPr>
        </p:nvSpPr>
        <p:spPr>
          <a:xfrm>
            <a:off x="152400" y="969986"/>
            <a:ext cx="11887200" cy="2938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725" tIns="78350" rIns="156725" bIns="783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dirty="0">
                <a:sym typeface="Calibri"/>
              </a:rPr>
              <a:t>1</a:t>
            </a:r>
            <a:r>
              <a:rPr lang="en-US" sz="2400" baseline="30000" dirty="0">
                <a:sym typeface="Calibri"/>
              </a:rPr>
              <a:t>st</a:t>
            </a:r>
            <a:r>
              <a:rPr lang="en-US" sz="2400" dirty="0">
                <a:sym typeface="Calibri"/>
              </a:rPr>
              <a:t> round mission architectures are being developed to explore the HWO trade space:  </a:t>
            </a:r>
            <a:endParaRPr dirty="0">
              <a:sym typeface="Calibri"/>
            </a:endParaRPr>
          </a:p>
          <a:p>
            <a:pPr marL="693738" lvl="1" indent="-3286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Char char="–"/>
            </a:pPr>
            <a:r>
              <a:rPr lang="en-US" sz="2000" i="0" u="none" strike="noStrike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Practice end-to-end modeling, from science to engineering. Develop initial models &amp; codes to ”</a:t>
            </a:r>
            <a:r>
              <a:rPr lang="en-US" sz="2000" i="0" u="none" strike="noStrike" dirty="0" err="1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pipeclean</a:t>
            </a:r>
            <a:r>
              <a:rPr lang="en-US" sz="2000" i="0" u="none" strike="noStrike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” the process using representative examples, understand end to end modeling capabilities and needs</a:t>
            </a:r>
            <a:endParaRPr dirty="0"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693738" lvl="1" indent="-3286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Char char="–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Use EACs to identify key technology gaps and guide maturation of potential technology solutions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3738" lvl="1" indent="-3286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Char char="–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Explore key architectural options and breakpoints in the context of rockets to help guide future point design choices</a:t>
            </a:r>
            <a:endParaRPr dirty="0"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693738" lvl="1" indent="-3286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Char char="–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Provide feedback to rocket vendors as soon as possible to help influence their direction</a:t>
            </a:r>
            <a:endParaRPr dirty="0"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9" name="Google Shape;249;p12"/>
          <p:cNvSpPr/>
          <p:nvPr/>
        </p:nvSpPr>
        <p:spPr>
          <a:xfrm>
            <a:off x="152400" y="4021568"/>
            <a:ext cx="11887200" cy="816566"/>
          </a:xfrm>
          <a:prstGeom prst="roundRect">
            <a:avLst>
              <a:gd name="adj" fmla="val 16667"/>
            </a:avLst>
          </a:prstGeom>
          <a:solidFill>
            <a:schemeClr val="lt2">
              <a:alpha val="29019"/>
            </a:schemeClr>
          </a:solidFill>
          <a:ln w="12700" cap="flat" cmpd="sng">
            <a:solidFill>
              <a:srgbClr val="A1AAB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rPr>
              <a:t>We don’t expect any of the cases studied will become a baseline design going forward. </a:t>
            </a:r>
            <a:endParaRPr sz="20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Calibri"/>
              <a:sym typeface="Calibri"/>
            </a:endParaRPr>
          </a:p>
          <a:p>
            <a:pPr marL="45720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rPr>
              <a:t>These are only intended to explore and practice.</a:t>
            </a:r>
            <a:endParaRPr sz="20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250" name="Google Shape;250;p12"/>
          <p:cNvGrpSpPr/>
          <p:nvPr/>
        </p:nvGrpSpPr>
        <p:grpSpPr>
          <a:xfrm>
            <a:off x="765525" y="4902864"/>
            <a:ext cx="3856866" cy="1737360"/>
            <a:chOff x="820199" y="4902796"/>
            <a:chExt cx="3856866" cy="1737360"/>
          </a:xfrm>
        </p:grpSpPr>
        <p:pic>
          <p:nvPicPr>
            <p:cNvPr id="251" name="Google Shape;251;p12" descr="Yardstick NGST configuratio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55664" y="4902796"/>
              <a:ext cx="1921401" cy="1737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p12"/>
            <p:cNvSpPr txBox="1"/>
            <p:nvPr/>
          </p:nvSpPr>
          <p:spPr>
            <a:xfrm>
              <a:off x="820199" y="5263665"/>
              <a:ext cx="1823681" cy="1015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Early JWST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(where HWO will be at MCR)</a:t>
              </a:r>
              <a:endParaRPr dirty="0"/>
            </a:p>
          </p:txBody>
        </p:sp>
      </p:grpSp>
      <p:grpSp>
        <p:nvGrpSpPr>
          <p:cNvPr id="253" name="Google Shape;253;p12"/>
          <p:cNvGrpSpPr/>
          <p:nvPr/>
        </p:nvGrpSpPr>
        <p:grpSpPr>
          <a:xfrm>
            <a:off x="6669640" y="4857144"/>
            <a:ext cx="3599514" cy="1828800"/>
            <a:chOff x="6669640" y="4787988"/>
            <a:chExt cx="3599514" cy="1828800"/>
          </a:xfrm>
        </p:grpSpPr>
        <p:pic>
          <p:nvPicPr>
            <p:cNvPr id="254" name="Google Shape;254;p12"/>
            <p:cNvPicPr preferRelativeResize="0"/>
            <p:nvPr/>
          </p:nvPicPr>
          <p:blipFill rotWithShape="1"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4937" y="4787988"/>
              <a:ext cx="2754217" cy="182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2"/>
            <p:cNvSpPr txBox="1"/>
            <p:nvPr/>
          </p:nvSpPr>
          <p:spPr>
            <a:xfrm>
              <a:off x="6669640" y="5348465"/>
              <a:ext cx="13098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Final JWST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CML 9+</a:t>
              </a:r>
              <a:endParaRPr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EE6F26-5B1A-74E8-78EB-751F6605B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7/10/25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D6785-BB4C-58C4-55C5-CEB394921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Italian Contribution to HWO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BA8EE-1C84-7A26-5479-AD71DD098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254A-1EBB-104F-BE34-EC4C6F98D0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2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DE78C-7835-0D4A-86E2-0F32ECD2F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AI-generated content may be incorrect.">
            <a:extLst>
              <a:ext uri="{FF2B5EF4-FFF2-40B4-BE49-F238E27FC236}">
                <a16:creationId xmlns:a16="http://schemas.microsoft.com/office/drawing/2014/main" id="{E2C90D7C-F829-F0B3-4729-4528CD723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9" y="0"/>
            <a:ext cx="12145901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9BFEDD-A109-C4CF-F898-371539337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7/10/25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E1742-4D44-81D4-AD27-7B3C2270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Italian Contribution to HWO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D30C0-9336-33EB-56D3-CFB3223B8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254A-1EBB-104F-BE34-EC4C6F98D06F}" type="slidenum">
              <a:rPr lang="en-US" smtClean="0"/>
              <a:t>6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C70C6A-14EE-339C-58A3-4EA15381A04B}"/>
              </a:ext>
            </a:extLst>
          </p:cNvPr>
          <p:cNvCxnSpPr>
            <a:cxnSpLocks/>
          </p:cNvCxnSpPr>
          <p:nvPr/>
        </p:nvCxnSpPr>
        <p:spPr>
          <a:xfrm>
            <a:off x="5625941" y="1764856"/>
            <a:ext cx="0" cy="4267349"/>
          </a:xfrm>
          <a:prstGeom prst="line">
            <a:avLst/>
          </a:prstGeom>
          <a:ln>
            <a:solidFill>
              <a:srgbClr val="00B050"/>
            </a:solidFill>
            <a:prstDash val="dash"/>
          </a:ln>
          <a:effectLst>
            <a:glow rad="38100">
              <a:schemeClr val="tx1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DA9E5CA-5373-F7E6-1EA8-35DEBFB519A1}"/>
              </a:ext>
            </a:extLst>
          </p:cNvPr>
          <p:cNvSpPr txBox="1"/>
          <p:nvPr/>
        </p:nvSpPr>
        <p:spPr>
          <a:xfrm>
            <a:off x="4847524" y="6032205"/>
            <a:ext cx="1556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B050"/>
                </a:solidFill>
              </a:rPr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381125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16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8" name="Google Shape;348;p175"/>
          <p:cNvSpPr txBox="1"/>
          <p:nvPr/>
        </p:nvSpPr>
        <p:spPr>
          <a:xfrm>
            <a:off x="152400" y="36576"/>
            <a:ext cx="11887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small" dirty="0">
                <a:solidFill>
                  <a:schemeClr val="tx2"/>
                </a:solidFill>
                <a:latin typeface="+mn-lt"/>
                <a:cs typeface="Calibri" panose="020F0502020204030204" pitchFamily="34" charset="0"/>
                <a:sym typeface="Arial"/>
              </a:rPr>
              <a:t>Notional Exploratory Analytic Cases</a:t>
            </a:r>
            <a:endParaRPr sz="4000" b="0" i="0" u="none" strike="noStrike" cap="small" dirty="0">
              <a:solidFill>
                <a:schemeClr val="tx2"/>
              </a:solidFill>
              <a:latin typeface="+mn-lt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355" y="681990"/>
            <a:ext cx="3860800" cy="5861620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67677" y="671041"/>
            <a:ext cx="3933755" cy="5872570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15808" y="660970"/>
            <a:ext cx="3723792" cy="5872571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C285F2-5B60-F7F6-E7CF-0F8E139E9B0C}"/>
              </a:ext>
            </a:extLst>
          </p:cNvPr>
          <p:cNvGrpSpPr/>
          <p:nvPr/>
        </p:nvGrpSpPr>
        <p:grpSpPr>
          <a:xfrm>
            <a:off x="8434802" y="753657"/>
            <a:ext cx="3485805" cy="1792224"/>
            <a:chOff x="8396018" y="702287"/>
            <a:chExt cx="3485805" cy="1792224"/>
          </a:xfrm>
        </p:grpSpPr>
        <p:pic>
          <p:nvPicPr>
            <p:cNvPr id="2050" name="Picture 1" descr="image001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6018" y="704129"/>
              <a:ext cx="3013032" cy="1788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Content Placeholder 5">
              <a:extLst>
                <a:ext uri="{FF2B5EF4-FFF2-40B4-BE49-F238E27FC236}">
                  <a16:creationId xmlns:a16="http://schemas.microsoft.com/office/drawing/2014/main" id="{A7C3BFF9-A705-DFE4-813B-BBBAE4833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20829" y="702287"/>
              <a:ext cx="760994" cy="1792224"/>
            </a:xfrm>
            <a:prstGeom prst="rect">
              <a:avLst/>
            </a:prstGeom>
          </p:spPr>
        </p:pic>
      </p:grp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E9864B56-2B03-2849-5EF0-F5B31ADEF6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500606"/>
              </p:ext>
            </p:extLst>
          </p:nvPr>
        </p:nvGraphicFramePr>
        <p:xfrm>
          <a:off x="277108" y="2609185"/>
          <a:ext cx="3735577" cy="3851236"/>
        </p:xfrm>
        <a:graphic>
          <a:graphicData uri="http://schemas.openxmlformats.org/drawingml/2006/table">
            <a:tbl>
              <a:tblPr firstRow="1" bandRow="1">
                <a:tableStyleId>{C40F71E2-B190-43D2-9691-E728356964D7}</a:tableStyleId>
              </a:tblPr>
              <a:tblGrid>
                <a:gridCol w="1353388">
                  <a:extLst>
                    <a:ext uri="{9D8B030D-6E8A-4147-A177-3AD203B41FA5}">
                      <a16:colId xmlns:a16="http://schemas.microsoft.com/office/drawing/2014/main" val="2664680982"/>
                    </a:ext>
                  </a:extLst>
                </a:gridCol>
                <a:gridCol w="1164283">
                  <a:extLst>
                    <a:ext uri="{9D8B030D-6E8A-4147-A177-3AD203B41FA5}">
                      <a16:colId xmlns:a16="http://schemas.microsoft.com/office/drawing/2014/main" val="3776871415"/>
                    </a:ext>
                  </a:extLst>
                </a:gridCol>
                <a:gridCol w="1217906">
                  <a:extLst>
                    <a:ext uri="{9D8B030D-6E8A-4147-A177-3AD203B41FA5}">
                      <a16:colId xmlns:a16="http://schemas.microsoft.com/office/drawing/2014/main" val="3001376993"/>
                    </a:ext>
                  </a:extLst>
                </a:gridCol>
              </a:tblGrid>
              <a:tr h="513676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EAC1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Assumption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Comments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2813721"/>
                  </a:ext>
                </a:extLst>
              </a:tr>
              <a:tr h="667512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+mn-lt"/>
                        </a:rPr>
                        <a:t>Launch Vehicle Fairing Assumption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New Glenn</a:t>
                      </a:r>
                    </a:p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(or Starship)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7m Diameter Fairing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4066884"/>
                  </a:ext>
                </a:extLst>
              </a:tr>
              <a:tr h="667512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+mn-lt"/>
                        </a:rPr>
                        <a:t>Mass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Bottoms up estimate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8095907"/>
                  </a:ext>
                </a:extLst>
              </a:tr>
              <a:tr h="667512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+mn-lt"/>
                        </a:rPr>
                        <a:t># of Mirrors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19 Hex Segments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1.65m point to point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7303314"/>
                  </a:ext>
                </a:extLst>
              </a:tr>
              <a:tr h="667512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+mn-lt"/>
                        </a:rPr>
                        <a:t>Telescope Diam + Config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Off-Axis, </a:t>
                      </a:r>
                    </a:p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6.0m ID</a:t>
                      </a:r>
                      <a:b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7.2m 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 err="1">
                          <a:solidFill>
                            <a:schemeClr val="bg1"/>
                          </a:solidFill>
                          <a:latin typeface="+mn-lt"/>
                        </a:rPr>
                        <a:t>Starshade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 compatible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0659212"/>
                  </a:ext>
                </a:extLst>
              </a:tr>
              <a:tr h="667512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+mn-lt"/>
                        </a:rPr>
                        <a:t>Deployment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JWST-like Wings, SM Hinged tower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46755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DA717D1-61EA-1E8A-D73C-7551F6FCB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297241"/>
              </p:ext>
            </p:extLst>
          </p:nvPr>
        </p:nvGraphicFramePr>
        <p:xfrm>
          <a:off x="4301429" y="2609185"/>
          <a:ext cx="3826534" cy="3849624"/>
        </p:xfrm>
        <a:graphic>
          <a:graphicData uri="http://schemas.openxmlformats.org/drawingml/2006/table">
            <a:tbl>
              <a:tblPr firstRow="1" bandRow="1">
                <a:tableStyleId>{C40F71E2-B190-43D2-9691-E728356964D7}</a:tableStyleId>
              </a:tblPr>
              <a:tblGrid>
                <a:gridCol w="1426709">
                  <a:extLst>
                    <a:ext uri="{9D8B030D-6E8A-4147-A177-3AD203B41FA5}">
                      <a16:colId xmlns:a16="http://schemas.microsoft.com/office/drawing/2014/main" val="2664680982"/>
                    </a:ext>
                  </a:extLst>
                </a:gridCol>
                <a:gridCol w="1315935">
                  <a:extLst>
                    <a:ext uri="{9D8B030D-6E8A-4147-A177-3AD203B41FA5}">
                      <a16:colId xmlns:a16="http://schemas.microsoft.com/office/drawing/2014/main" val="3776871415"/>
                    </a:ext>
                  </a:extLst>
                </a:gridCol>
                <a:gridCol w="1083890">
                  <a:extLst>
                    <a:ext uri="{9D8B030D-6E8A-4147-A177-3AD203B41FA5}">
                      <a16:colId xmlns:a16="http://schemas.microsoft.com/office/drawing/2014/main" val="3001376993"/>
                    </a:ext>
                  </a:extLst>
                </a:gridCol>
              </a:tblGrid>
              <a:tr h="512064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EAC2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Assumption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Comments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2813721"/>
                  </a:ext>
                </a:extLst>
              </a:tr>
              <a:tr h="6675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+mn-lt"/>
                        </a:rPr>
                        <a:t>Launch Vehicle Fairing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+mn-lt"/>
                        </a:rPr>
                        <a:t>Assumption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Starship or Equivalent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9m Diameter Fairing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4066884"/>
                  </a:ext>
                </a:extLst>
              </a:tr>
              <a:tr h="667512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+mn-lt"/>
                        </a:rPr>
                        <a:t>Mass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Bottoms up estimate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8095907"/>
                  </a:ext>
                </a:extLst>
              </a:tr>
              <a:tr h="667512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+mn-lt"/>
                        </a:rPr>
                        <a:t># of Mirrors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6+1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3m central mirror, 6 Keystone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7303314"/>
                  </a:ext>
                </a:extLst>
              </a:tr>
              <a:tr h="667512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+mn-lt"/>
                        </a:rPr>
                        <a:t>Telescope Diam + Config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Off-Axis, </a:t>
                      </a:r>
                      <a:b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6.0m Circular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Starshade compatible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0659212"/>
                  </a:ext>
                </a:extLst>
              </a:tr>
              <a:tr h="667512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+mn-lt"/>
                        </a:rPr>
                        <a:t>Deployment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SM hinged, Barrel only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46755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A2ECAAC-E0B7-1972-3B28-1288218CD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68614"/>
              </p:ext>
            </p:extLst>
          </p:nvPr>
        </p:nvGraphicFramePr>
        <p:xfrm>
          <a:off x="8396018" y="2609185"/>
          <a:ext cx="3518874" cy="3849624"/>
        </p:xfrm>
        <a:graphic>
          <a:graphicData uri="http://schemas.openxmlformats.org/drawingml/2006/table">
            <a:tbl>
              <a:tblPr firstRow="1" bandRow="1">
                <a:tableStyleId>{C40F71E2-B190-43D2-9691-E728356964D7}</a:tableStyleId>
              </a:tblPr>
              <a:tblGrid>
                <a:gridCol w="1262989">
                  <a:extLst>
                    <a:ext uri="{9D8B030D-6E8A-4147-A177-3AD203B41FA5}">
                      <a16:colId xmlns:a16="http://schemas.microsoft.com/office/drawing/2014/main" val="2664680982"/>
                    </a:ext>
                  </a:extLst>
                </a:gridCol>
                <a:gridCol w="1156138">
                  <a:extLst>
                    <a:ext uri="{9D8B030D-6E8A-4147-A177-3AD203B41FA5}">
                      <a16:colId xmlns:a16="http://schemas.microsoft.com/office/drawing/2014/main" val="3776871415"/>
                    </a:ext>
                  </a:extLst>
                </a:gridCol>
                <a:gridCol w="1099747">
                  <a:extLst>
                    <a:ext uri="{9D8B030D-6E8A-4147-A177-3AD203B41FA5}">
                      <a16:colId xmlns:a16="http://schemas.microsoft.com/office/drawing/2014/main" val="3001376993"/>
                    </a:ext>
                  </a:extLst>
                </a:gridCol>
              </a:tblGrid>
              <a:tr h="51206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EAC3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Assumption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Comments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2813721"/>
                  </a:ext>
                </a:extLst>
              </a:tr>
              <a:tr h="6675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+mn-lt"/>
                        </a:rPr>
                        <a:t>Launch Vehicle Fairing Assumption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Starship or Equivalent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9m Diameter Fairing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4066884"/>
                  </a:ext>
                </a:extLst>
              </a:tr>
              <a:tr h="667512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+mn-lt"/>
                        </a:rPr>
                        <a:t>Mass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Bottoms up estimate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8095907"/>
                  </a:ext>
                </a:extLst>
              </a:tr>
              <a:tr h="667512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+mn-lt"/>
                        </a:rPr>
                        <a:t># of Mirrors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34 Keystone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7303314"/>
                  </a:ext>
                </a:extLst>
              </a:tr>
              <a:tr h="667512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+mn-lt"/>
                        </a:rPr>
                        <a:t>Telescope Diam + Config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On-Axis,</a:t>
                      </a:r>
                      <a:b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8.0m Circular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dirty="0" err="1">
                          <a:solidFill>
                            <a:schemeClr val="bg1"/>
                          </a:solidFill>
                          <a:latin typeface="+mn-lt"/>
                        </a:rPr>
                        <a:t>Starshade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 compatible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0659212"/>
                  </a:ext>
                </a:extLst>
              </a:tr>
              <a:tr h="667512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+mn-lt"/>
                        </a:rPr>
                        <a:t>Deployment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JWST-like Wing, 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467558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A9F52FA7-C2D6-7AB2-1BDC-588E17920E96}"/>
              </a:ext>
            </a:extLst>
          </p:cNvPr>
          <p:cNvGrpSpPr/>
          <p:nvPr/>
        </p:nvGrpSpPr>
        <p:grpSpPr>
          <a:xfrm>
            <a:off x="313688" y="756682"/>
            <a:ext cx="3684134" cy="1768291"/>
            <a:chOff x="328551" y="705312"/>
            <a:chExt cx="3684134" cy="1768291"/>
          </a:xfrm>
        </p:grpSpPr>
        <p:pic>
          <p:nvPicPr>
            <p:cNvPr id="1026" name="Picture 2" descr="image002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51" y="705312"/>
              <a:ext cx="3684134" cy="1768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" descr="image001"/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195" y="868343"/>
              <a:ext cx="619490" cy="160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7BDC3F-7F1E-B74E-8D31-67D635C246B9}"/>
              </a:ext>
            </a:extLst>
          </p:cNvPr>
          <p:cNvGrpSpPr/>
          <p:nvPr/>
        </p:nvGrpSpPr>
        <p:grpSpPr>
          <a:xfrm>
            <a:off x="4325417" y="757326"/>
            <a:ext cx="3818274" cy="1777771"/>
            <a:chOff x="4309688" y="705956"/>
            <a:chExt cx="3818274" cy="17777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1888F1-0604-87C5-DBC7-3507960E7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09688" y="705956"/>
              <a:ext cx="3818274" cy="176700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04F8240-B8C9-ADD2-2C6C-4B6EEE05D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4701" y="1807779"/>
              <a:ext cx="1353261" cy="675948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1BD5B-14F3-7D65-2648-5656C84FF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7/10/25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76DC017-0E91-B278-1800-0E2DFFFB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Italian Contribution to HWO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8FB902-0B62-3645-FABB-8A6D06000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14E08-16BE-46DC-A58C-9308A7559E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9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0D73C-4D2D-FF2B-C5D9-F811416B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36576"/>
            <a:ext cx="11887200" cy="9144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 1-3 Deployment Styles Studied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A99E97-BBA4-EEA7-0490-9E4A31E78012}"/>
              </a:ext>
            </a:extLst>
          </p:cNvPr>
          <p:cNvSpPr txBox="1"/>
          <p:nvPr/>
        </p:nvSpPr>
        <p:spPr>
          <a:xfrm>
            <a:off x="219815" y="4054109"/>
            <a:ext cx="5689598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+mj-lt"/>
              </a:rPr>
              <a:t>Webb-like wings, secondary with barrel unfolding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E19882-796E-6914-FE5C-421AE8DCA2C6}"/>
              </a:ext>
            </a:extLst>
          </p:cNvPr>
          <p:cNvSpPr txBox="1"/>
          <p:nvPr/>
        </p:nvSpPr>
        <p:spPr>
          <a:xfrm>
            <a:off x="6282586" y="4054109"/>
            <a:ext cx="5689597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+mj-lt"/>
              </a:rPr>
              <a:t>Roman-like Hard Barrel with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+mj-lt"/>
              </a:rPr>
              <a:t>“Camping Cup” Deployment</a:t>
            </a:r>
          </a:p>
        </p:txBody>
      </p:sp>
      <p:pic>
        <p:nvPicPr>
          <p:cNvPr id="8" name="EAC1 Hybrid Deploy 2025-03-05B (Panel Arrays)">
            <a:hlinkClick r:id="" action="ppaction://media"/>
            <a:extLst>
              <a:ext uri="{FF2B5EF4-FFF2-40B4-BE49-F238E27FC236}">
                <a16:creationId xmlns:a16="http://schemas.microsoft.com/office/drawing/2014/main" id="{10BB979C-CB1E-28E9-0EC6-EFCBDC98C5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814" y="916769"/>
            <a:ext cx="5689601" cy="3200400"/>
          </a:xfrm>
          <a:prstGeom prst="rect">
            <a:avLst/>
          </a:prstGeom>
        </p:spPr>
      </p:pic>
      <p:pic>
        <p:nvPicPr>
          <p:cNvPr id="11" name="EAC2 Deploy Trimmed and CI Service Only 2025-03-25A (30 Sec Version)">
            <a:hlinkClick r:id="" action="ppaction://media"/>
            <a:extLst>
              <a:ext uri="{FF2B5EF4-FFF2-40B4-BE49-F238E27FC236}">
                <a16:creationId xmlns:a16="http://schemas.microsoft.com/office/drawing/2014/main" id="{D58E33FD-CCFF-A18C-C488-519B0A0AED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2588" y="916769"/>
            <a:ext cx="5689598" cy="32004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286247-26D1-9744-A1BC-319B47408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7/10/25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D4F8390-92ED-AA45-83A2-049A75D0A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Italian Contribution to HWO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51CDBBF-8AA2-6376-67C6-D02A81947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254A-1EBB-104F-BE34-EC4C6F98D06F}" type="slidenum">
              <a:rPr lang="en-US" smtClean="0"/>
              <a:t>8</a:t>
            </a:fld>
            <a:endParaRPr lang="en-US"/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14DBCEEB-6FDC-3D6E-8C1A-7C4D7394967A}"/>
              </a:ext>
            </a:extLst>
          </p:cNvPr>
          <p:cNvSpPr/>
          <p:nvPr/>
        </p:nvSpPr>
        <p:spPr>
          <a:xfrm>
            <a:off x="1973064" y="5266207"/>
            <a:ext cx="8245873" cy="1341928"/>
          </a:xfrm>
          <a:prstGeom prst="roundRect">
            <a:avLst/>
          </a:prstGeom>
          <a:solidFill>
            <a:schemeClr val="bg1">
              <a:alpha val="9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Allows multiple generations of Instruments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Enables earlier launch date by focusing on minimum needs initially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Architecting for Serviceability helps Integration and Testing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2B9C84-ACBC-C6BE-B623-990992E13C93}"/>
              </a:ext>
            </a:extLst>
          </p:cNvPr>
          <p:cNvSpPr txBox="1"/>
          <p:nvPr/>
        </p:nvSpPr>
        <p:spPr>
          <a:xfrm>
            <a:off x="1871647" y="5044299"/>
            <a:ext cx="14542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Servicing…</a:t>
            </a:r>
          </a:p>
        </p:txBody>
      </p:sp>
    </p:spTree>
    <p:extLst>
      <p:ext uri="{BB962C8B-B14F-4D97-AF65-F5344CB8AC3E}">
        <p14:creationId xmlns:p14="http://schemas.microsoft.com/office/powerpoint/2010/main" val="11442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D6839DB-1E3B-8737-5E0F-2D991E874487}"/>
              </a:ext>
            </a:extLst>
          </p:cNvPr>
          <p:cNvSpPr txBox="1"/>
          <p:nvPr/>
        </p:nvSpPr>
        <p:spPr>
          <a:xfrm>
            <a:off x="9285249" y="849170"/>
            <a:ext cx="2743200" cy="508180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tIns="91440" bIns="91440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latin typeface="Arial" panose="020B0604020202020204" pitchFamily="34" charset="0"/>
                <a:cs typeface="Helvetica Light"/>
              </a:rPr>
              <a:t>UV Multi-Object Spectrograph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D6D6FE-2F03-F7EA-051B-AACB5B8A007C}"/>
              </a:ext>
            </a:extLst>
          </p:cNvPr>
          <p:cNvSpPr txBox="1"/>
          <p:nvPr/>
        </p:nvSpPr>
        <p:spPr>
          <a:xfrm>
            <a:off x="6248400" y="838025"/>
            <a:ext cx="2834640" cy="51077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tIns="91440" bIns="91440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latin typeface="Arial" panose="020B0604020202020204" pitchFamily="34" charset="0"/>
                <a:cs typeface="Helvetica Light"/>
              </a:rPr>
              <a:t>High-Resolution Imager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22F769-319D-DDBB-57B6-38A5616F041F}"/>
              </a:ext>
            </a:extLst>
          </p:cNvPr>
          <p:cNvSpPr txBox="1"/>
          <p:nvPr/>
        </p:nvSpPr>
        <p:spPr>
          <a:xfrm>
            <a:off x="3200400" y="838025"/>
            <a:ext cx="2743200" cy="51077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tIns="91440" bIns="91440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latin typeface="Arial" panose="020B0604020202020204" pitchFamily="34" charset="0"/>
                <a:cs typeface="Helvetica Light"/>
              </a:rPr>
              <a:t>Coronagraph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AC0DAF-DB32-2A12-4E98-D369596AFC81}"/>
              </a:ext>
            </a:extLst>
          </p:cNvPr>
          <p:cNvSpPr txBox="1"/>
          <p:nvPr/>
        </p:nvSpPr>
        <p:spPr>
          <a:xfrm>
            <a:off x="152400" y="838025"/>
            <a:ext cx="2743200" cy="347472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tIns="91440" bIns="91440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latin typeface="Arial" panose="020B0604020202020204" pitchFamily="34" charset="0"/>
                <a:cs typeface="Helvetica Light"/>
              </a:rPr>
              <a:t>Telescope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2" name="Table 31">
                <a:extLst>
                  <a:ext uri="{FF2B5EF4-FFF2-40B4-BE49-F238E27FC236}">
                    <a16:creationId xmlns:a16="http://schemas.microsoft.com/office/drawing/2014/main" id="{E23E6BB0-78D2-5548-9E10-09DF08E602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354308"/>
                  </p:ext>
                </p:extLst>
              </p:nvPr>
            </p:nvGraphicFramePr>
            <p:xfrm>
              <a:off x="9285249" y="1809291"/>
              <a:ext cx="2743199" cy="2499360"/>
            </p:xfrm>
            <a:graphic>
              <a:graphicData uri="http://schemas.openxmlformats.org/drawingml/2006/table">
                <a:tbl>
                  <a:tblPr firstRow="1" bandRow="1">
                    <a:tableStyleId>{8799B23B-EC83-4686-B30A-512413B5E67A}</a:tableStyleId>
                  </a:tblPr>
                  <a:tblGrid>
                    <a:gridCol w="1195753">
                      <a:extLst>
                        <a:ext uri="{9D8B030D-6E8A-4147-A177-3AD203B41FA5}">
                          <a16:colId xmlns:a16="http://schemas.microsoft.com/office/drawing/2014/main" val="975106463"/>
                        </a:ext>
                      </a:extLst>
                    </a:gridCol>
                    <a:gridCol w="1547446">
                      <a:extLst>
                        <a:ext uri="{9D8B030D-6E8A-4147-A177-3AD203B41FA5}">
                          <a16:colId xmlns:a16="http://schemas.microsoft.com/office/drawing/2014/main" val="4047768592"/>
                        </a:ext>
                      </a:extLst>
                    </a:gridCol>
                  </a:tblGrid>
                  <a:tr h="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UV/Vis multi-object spectroscopy and FUV imaging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tc hMerge="1">
                      <a:txBody>
                        <a:bodyPr/>
                        <a:lstStyle/>
                        <a:p>
                          <a:endParaRPr lang="en-US" sz="1200" dirty="0"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92703925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Bandpass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1725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~90 – 700 nm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87421842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Field-of-View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~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× 2′</m:t>
                              </m:r>
                            </m:oMath>
                          </a14:m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140371942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Apertures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1725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~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840 × 420</m:t>
                              </m:r>
                            </m:oMath>
                          </a14:m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99351376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  <m:r>
                                  <a:rPr lang="en-US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l-GR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Δλ</m:t>
                                    </m:r>
                                    <m: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~500–60,000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356627630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2" name="Table 31">
                <a:extLst>
                  <a:ext uri="{FF2B5EF4-FFF2-40B4-BE49-F238E27FC236}">
                    <a16:creationId xmlns:a16="http://schemas.microsoft.com/office/drawing/2014/main" id="{E23E6BB0-78D2-5548-9E10-09DF08E602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354308"/>
                  </p:ext>
                </p:extLst>
              </p:nvPr>
            </p:nvGraphicFramePr>
            <p:xfrm>
              <a:off x="9285249" y="1809291"/>
              <a:ext cx="2743199" cy="2499360"/>
            </p:xfrm>
            <a:graphic>
              <a:graphicData uri="http://schemas.openxmlformats.org/drawingml/2006/table">
                <a:tbl>
                  <a:tblPr firstRow="1" bandRow="1">
                    <a:tableStyleId>{8799B23B-EC83-4686-B30A-512413B5E67A}</a:tableStyleId>
                  </a:tblPr>
                  <a:tblGrid>
                    <a:gridCol w="1195753">
                      <a:extLst>
                        <a:ext uri="{9D8B030D-6E8A-4147-A177-3AD203B41FA5}">
                          <a16:colId xmlns:a16="http://schemas.microsoft.com/office/drawing/2014/main" val="975106463"/>
                        </a:ext>
                      </a:extLst>
                    </a:gridCol>
                    <a:gridCol w="1547446">
                      <a:extLst>
                        <a:ext uri="{9D8B030D-6E8A-4147-A177-3AD203B41FA5}">
                          <a16:colId xmlns:a16="http://schemas.microsoft.com/office/drawing/2014/main" val="40477685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UV/Vis multi-object spectroscopy and FUV imaging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tc hMerge="1">
                      <a:txBody>
                        <a:bodyPr/>
                        <a:lstStyle/>
                        <a:p>
                          <a:endParaRPr lang="en-US" sz="1200" dirty="0"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92703925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Bandpass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1725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~90 – 700 nm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87421842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Field-of-View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3"/>
                          <a:stretch>
                            <a:fillRect l="-77953" t="-222105" r="-1181" b="-21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371942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a:t>Apertures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3"/>
                          <a:stretch>
                            <a:fillRect l="-77953" t="-556364" r="-1181" b="-269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351376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3"/>
                          <a:stretch>
                            <a:fillRect l="-508" t="-656364" r="-130457" b="-16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~500–60,000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35662763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E68FE43E-C4AD-E446-9195-F285847EF8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2294971"/>
                  </p:ext>
                </p:extLst>
              </p:nvPr>
            </p:nvGraphicFramePr>
            <p:xfrm>
              <a:off x="6248401" y="1665442"/>
              <a:ext cx="2834639" cy="2194560"/>
            </p:xfrm>
            <a:graphic>
              <a:graphicData uri="http://schemas.openxmlformats.org/drawingml/2006/table">
                <a:tbl>
                  <a:tblPr firstRow="1" bandRow="1">
                    <a:tableStyleId>{8799B23B-EC83-4686-B30A-512413B5E67A}</a:tableStyleId>
                  </a:tblPr>
                  <a:tblGrid>
                    <a:gridCol w="1235611">
                      <a:extLst>
                        <a:ext uri="{9D8B030D-6E8A-4147-A177-3AD203B41FA5}">
                          <a16:colId xmlns:a16="http://schemas.microsoft.com/office/drawing/2014/main" val="975106463"/>
                        </a:ext>
                      </a:extLst>
                    </a:gridCol>
                    <a:gridCol w="1599028">
                      <a:extLst>
                        <a:ext uri="{9D8B030D-6E8A-4147-A177-3AD203B41FA5}">
                          <a16:colId xmlns:a16="http://schemas.microsoft.com/office/drawing/2014/main" val="4047768592"/>
                        </a:ext>
                      </a:extLst>
                    </a:gridCol>
                  </a:tblGrid>
                  <a:tr h="27432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UV/Vis and NIR imaging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endParaRPr lang="en-US" sz="1200" dirty="0"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92703925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Bandpass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1725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~200–2200 (TBD) nm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247235477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Field-of-View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~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× 2′</m:t>
                              </m:r>
                            </m:oMath>
                          </a14:m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1403719425"/>
                      </a:ext>
                    </a:extLst>
                  </a:tr>
                  <a:tr h="0">
                    <a:tc gridSpan="2">
                      <a:txBody>
                        <a:bodyPr/>
                        <a:lstStyle/>
                        <a:p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60+ science filters &amp; </a:t>
                          </a:r>
                          <a:r>
                            <a:rPr lang="en-US" sz="1600" b="0" i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grism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tc hMerge="1">
                      <a:txBody>
                        <a:bodyPr/>
                        <a:lstStyle/>
                        <a:p>
                          <a:endParaRPr lang="en-US" sz="1100" dirty="0">
                            <a:solidFill>
                              <a:schemeClr val="tx1"/>
                            </a:solidFill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566276301"/>
                      </a:ext>
                    </a:extLst>
                  </a:tr>
                  <a:tr h="0">
                    <a:tc gridSpan="2">
                      <a:txBody>
                        <a:bodyPr/>
                        <a:lstStyle/>
                        <a:p>
                          <a:pPr marL="0" marR="0" lvl="0" indent="0" algn="l" defTabSz="31725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High-precision astrometry?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tc hMerge="1">
                      <a:txBody>
                        <a:bodyPr/>
                        <a:lstStyle/>
                        <a:p>
                          <a:endParaRPr lang="en-US" sz="1100" dirty="0"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3836425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E68FE43E-C4AD-E446-9195-F285847EF8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2294971"/>
                  </p:ext>
                </p:extLst>
              </p:nvPr>
            </p:nvGraphicFramePr>
            <p:xfrm>
              <a:off x="6248401" y="1665442"/>
              <a:ext cx="2834639" cy="2194560"/>
            </p:xfrm>
            <a:graphic>
              <a:graphicData uri="http://schemas.openxmlformats.org/drawingml/2006/table">
                <a:tbl>
                  <a:tblPr firstRow="1" bandRow="1">
                    <a:tableStyleId>{8799B23B-EC83-4686-B30A-512413B5E67A}</a:tableStyleId>
                  </a:tblPr>
                  <a:tblGrid>
                    <a:gridCol w="1235611">
                      <a:extLst>
                        <a:ext uri="{9D8B030D-6E8A-4147-A177-3AD203B41FA5}">
                          <a16:colId xmlns:a16="http://schemas.microsoft.com/office/drawing/2014/main" val="975106463"/>
                        </a:ext>
                      </a:extLst>
                    </a:gridCol>
                    <a:gridCol w="1599028">
                      <a:extLst>
                        <a:ext uri="{9D8B030D-6E8A-4147-A177-3AD203B41FA5}">
                          <a16:colId xmlns:a16="http://schemas.microsoft.com/office/drawing/2014/main" val="4047768592"/>
                        </a:ext>
                      </a:extLst>
                    </a:gridCol>
                  </a:tblGrid>
                  <a:tr h="36576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UV/Vis and NIR imaging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endParaRPr lang="en-US" sz="1200" dirty="0"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927039251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Bandpass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1725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~200–2200 (TBD) nm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2472354776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Field-of-View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4"/>
                          <a:stretch>
                            <a:fillRect l="-78244" t="-166667" r="-1527" b="-1270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3719425"/>
                      </a:ext>
                    </a:extLst>
                  </a:tr>
                  <a:tr h="335280">
                    <a:tc gridSpan="2">
                      <a:txBody>
                        <a:bodyPr/>
                        <a:lstStyle/>
                        <a:p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60+ science filters &amp; </a:t>
                          </a:r>
                          <a:r>
                            <a:rPr lang="en-US" sz="1600" b="0" i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grism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tc hMerge="1">
                      <a:txBody>
                        <a:bodyPr/>
                        <a:lstStyle/>
                        <a:p>
                          <a:endParaRPr lang="en-US" sz="1100" dirty="0">
                            <a:solidFill>
                              <a:schemeClr val="tx1"/>
                            </a:solidFill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566276301"/>
                      </a:ext>
                    </a:extLst>
                  </a:tr>
                  <a:tr h="335280">
                    <a:tc gridSpan="2">
                      <a:txBody>
                        <a:bodyPr/>
                        <a:lstStyle/>
                        <a:p>
                          <a:pPr marL="0" marR="0" lvl="0" indent="0" algn="l" defTabSz="31725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rPr>
                            <a:t>High-precision astrometry?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 anchor="ctr"/>
                    </a:tc>
                    <a:tc hMerge="1">
                      <a:txBody>
                        <a:bodyPr/>
                        <a:lstStyle/>
                        <a:p>
                          <a:endParaRPr lang="en-US" sz="1100" dirty="0"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3836425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8588A620-8661-064D-B01E-92F07D3F77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5607184"/>
                  </p:ext>
                </p:extLst>
              </p:nvPr>
            </p:nvGraphicFramePr>
            <p:xfrm>
              <a:off x="3200400" y="1667545"/>
              <a:ext cx="2743200" cy="2169605"/>
            </p:xfrm>
            <a:graphic>
              <a:graphicData uri="http://schemas.openxmlformats.org/drawingml/2006/table">
                <a:tbl>
                  <a:tblPr firstRow="1" bandRow="1">
                    <a:tableStyleId>{8799B23B-EC83-4686-B30A-512413B5E67A}</a:tableStyleId>
                  </a:tblPr>
                  <a:tblGrid>
                    <a:gridCol w="1195754">
                      <a:extLst>
                        <a:ext uri="{9D8B030D-6E8A-4147-A177-3AD203B41FA5}">
                          <a16:colId xmlns:a16="http://schemas.microsoft.com/office/drawing/2014/main" val="975106463"/>
                        </a:ext>
                      </a:extLst>
                    </a:gridCol>
                    <a:gridCol w="1547446">
                      <a:extLst>
                        <a:ext uri="{9D8B030D-6E8A-4147-A177-3AD203B41FA5}">
                          <a16:colId xmlns:a16="http://schemas.microsoft.com/office/drawing/2014/main" val="4047768592"/>
                        </a:ext>
                      </a:extLst>
                    </a:gridCol>
                  </a:tblGrid>
                  <a:tr h="0"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Cordia New" panose="020B0304020202020204" pitchFamily="34" charset="-34"/>
                            </a:rPr>
                            <a:t>High-contrast imaging and imaging spectroscopy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Cordia New" panose="020B0304020202020204" pitchFamily="34" charset="-34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endParaRPr lang="en-US" sz="1200" dirty="0"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92703925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Cordia New" panose="020B0304020202020204" pitchFamily="34" charset="-34"/>
                            </a:rPr>
                            <a:t>Bandpass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Cordia New" panose="020B0304020202020204" pitchFamily="34" charset="-34"/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1725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Cordia New" panose="020B0304020202020204" pitchFamily="34" charset="-34"/>
                            </a:rPr>
                            <a:t>~450 - 1700 nm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Cordia New" panose="020B0304020202020204" pitchFamily="34" charset="-34"/>
                          </a:endParaRP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359856550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Cordia New" panose="020B0304020202020204" pitchFamily="34" charset="-34"/>
                            </a:rPr>
                            <a:t>Contrast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Cordia New" panose="020B0304020202020204" pitchFamily="34" charset="-34"/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Cambria Math" panose="02040503050406030204" pitchFamily="18" charset="0"/>
                                  </a:rPr>
                                  <m:t>≲</m:t>
                                </m:r>
                                <m:r>
                                  <a:rPr lang="en-US" sz="1600" b="0" i="0" smtClean="0">
                                    <a:solidFill>
                                      <a:schemeClr val="tx1"/>
                                    </a:solidFill>
                                    <a:latin typeface="+mn-lt"/>
                                  </a:rPr>
                                  <m:t>1 × 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+mn-lt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+mn-lt"/>
                                      </a:rPr>
                                      <m:t>−10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b="0" i="0" dirty="0">
                            <a:solidFill>
                              <a:schemeClr val="tx1"/>
                            </a:solidFill>
                            <a:latin typeface="+mn-lt"/>
                            <a:ea typeface="Helvetica Neue" panose="02000503000000020004" pitchFamily="2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140371942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  <m:r>
                                  <a:rPr lang="en-US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l-GR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Δλ</m:t>
                                    </m:r>
                                    <m: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Cordia New" panose="020B0304020202020204" pitchFamily="34" charset="-34"/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Cordia New" panose="020B0304020202020204" pitchFamily="34" charset="-34"/>
                            </a:rPr>
                            <a:t>Vis: ~140</a:t>
                          </a:r>
                        </a:p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Cordia New" panose="020B0304020202020204" pitchFamily="34" charset="-34"/>
                            </a:rPr>
                            <a:t>NIR: ~40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Cordia New" panose="020B0304020202020204" pitchFamily="34" charset="-34"/>
                          </a:endParaRP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90943683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8588A620-8661-064D-B01E-92F07D3F77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5607184"/>
                  </p:ext>
                </p:extLst>
              </p:nvPr>
            </p:nvGraphicFramePr>
            <p:xfrm>
              <a:off x="3200400" y="1667545"/>
              <a:ext cx="2743200" cy="2169605"/>
            </p:xfrm>
            <a:graphic>
              <a:graphicData uri="http://schemas.openxmlformats.org/drawingml/2006/table">
                <a:tbl>
                  <a:tblPr firstRow="1" bandRow="1">
                    <a:tableStyleId>{8799B23B-EC83-4686-B30A-512413B5E67A}</a:tableStyleId>
                  </a:tblPr>
                  <a:tblGrid>
                    <a:gridCol w="1195754">
                      <a:extLst>
                        <a:ext uri="{9D8B030D-6E8A-4147-A177-3AD203B41FA5}">
                          <a16:colId xmlns:a16="http://schemas.microsoft.com/office/drawing/2014/main" val="975106463"/>
                        </a:ext>
                      </a:extLst>
                    </a:gridCol>
                    <a:gridCol w="1547446">
                      <a:extLst>
                        <a:ext uri="{9D8B030D-6E8A-4147-A177-3AD203B41FA5}">
                          <a16:colId xmlns:a16="http://schemas.microsoft.com/office/drawing/2014/main" val="4047768592"/>
                        </a:ext>
                      </a:extLst>
                    </a:gridCol>
                  </a:tblGrid>
                  <a:tr h="914400"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Cordia New" panose="020B0304020202020204" pitchFamily="34" charset="-34"/>
                            </a:rPr>
                            <a:t>High-contrast imaging and imaging spectroscopy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Cordia New" panose="020B0304020202020204" pitchFamily="34" charset="-34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endParaRPr lang="en-US" sz="1200" dirty="0">
                            <a:latin typeface="Helvetica Neue" panose="02000503000000020004" pitchFamily="2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92703925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Cordia New" panose="020B0304020202020204" pitchFamily="34" charset="-34"/>
                            </a:rPr>
                            <a:t>Bandpass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Cordia New" panose="020B0304020202020204" pitchFamily="34" charset="-34"/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1725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Cordia New" panose="020B0304020202020204" pitchFamily="34" charset="-34"/>
                            </a:rPr>
                            <a:t>~450 - 1700 nm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Cordia New" panose="020B0304020202020204" pitchFamily="34" charset="-34"/>
                          </a:endParaRP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3598565506"/>
                      </a:ext>
                    </a:extLst>
                  </a:tr>
                  <a:tr h="34080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Cordia New" panose="020B0304020202020204" pitchFamily="34" charset="-34"/>
                            </a:rPr>
                            <a:t>Contrast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Cordia New" panose="020B0304020202020204" pitchFamily="34" charset="-34"/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5"/>
                          <a:stretch>
                            <a:fillRect l="-77953" t="-376786" r="-1575" b="-2982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371942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5"/>
                          <a:stretch>
                            <a:fillRect l="-1020" t="-281053" r="-131633" b="-757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Cordia New" panose="020B0304020202020204" pitchFamily="34" charset="-34"/>
                            </a:rPr>
                            <a:t>Vis: ~140</a:t>
                          </a:r>
                        </a:p>
                        <a:p>
                          <a:pPr>
                            <a:lnSpc>
                              <a:spcPct val="100000"/>
                            </a:lnSpc>
                          </a:pPr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Cordia New" panose="020B0304020202020204" pitchFamily="34" charset="-34"/>
                            </a:rPr>
                            <a:t>NIR: ~40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Helvetica Neue" panose="02000503000000020004" pitchFamily="2" charset="0"/>
                            <a:cs typeface="Cordia New" panose="020B0304020202020204" pitchFamily="34" charset="-34"/>
                          </a:endParaRP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90943683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97F4375-80E6-E72A-8885-B979524B70B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7599" y="4260833"/>
            <a:ext cx="1670144" cy="1670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5C8967-5DB0-644F-96A1-9310FD88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36576"/>
            <a:ext cx="11887200" cy="9144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Preliminary Specs &amp; Candidate Instruments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4B22C016-365B-5D46-995E-8468C7FAA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156746" tIns="78373" rIns="156746" bIns="78373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A6B0BB"/>
                </a:solidFill>
                <a:latin typeface="Avenir Next Condensed Medium" panose="020B0506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95EF-46E9-E94C-A6B2-19ACABAF55FF}" type="slidenum">
              <a:rPr lang="en-US" smtClean="0">
                <a:latin typeface="Arial" panose="020B0604020202020204" pitchFamily="34" charset="0"/>
              </a:rPr>
              <a:pPr/>
              <a:t>9</a:t>
            </a:fld>
            <a:endParaRPr lang="en-US" dirty="0">
              <a:latin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8428C75-92A1-7848-9859-87E94393E2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299960"/>
              </p:ext>
            </p:extLst>
          </p:nvPr>
        </p:nvGraphicFramePr>
        <p:xfrm>
          <a:off x="152399" y="1388768"/>
          <a:ext cx="2743200" cy="6705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95754">
                  <a:extLst>
                    <a:ext uri="{9D8B030D-6E8A-4147-A177-3AD203B41FA5}">
                      <a16:colId xmlns:a16="http://schemas.microsoft.com/office/drawing/2014/main" val="975106463"/>
                    </a:ext>
                  </a:extLst>
                </a:gridCol>
                <a:gridCol w="1547446">
                  <a:extLst>
                    <a:ext uri="{9D8B030D-6E8A-4147-A177-3AD203B41FA5}">
                      <a16:colId xmlns:a16="http://schemas.microsoft.com/office/drawing/2014/main" val="40477685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Cordia New" panose="020B0304020202020204" pitchFamily="34" charset="-34"/>
                        </a:rPr>
                        <a:t>Diameter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Cordia New" panose="020B0304020202020204" pitchFamily="34" charset="-34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Cordia New" panose="020B0304020202020204" pitchFamily="34" charset="-34"/>
                        </a:rPr>
                        <a:t>~6-8 m (inner)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4037194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Cordia New" panose="020B0304020202020204" pitchFamily="34" charset="-34"/>
                        </a:rPr>
                        <a:t>Bandpass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Cordia New" panose="020B0304020202020204" pitchFamily="34" charset="-34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3172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Cordia New" panose="020B0304020202020204" pitchFamily="34" charset="-34"/>
                        </a:rPr>
                        <a:t>~100–2500 nm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Cordia New" panose="020B0304020202020204" pitchFamily="34" charset="-34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64579988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4318D59-2F7D-168F-294A-E8AF11CB6403}"/>
              </a:ext>
            </a:extLst>
          </p:cNvPr>
          <p:cNvSpPr txBox="1"/>
          <p:nvPr/>
        </p:nvSpPr>
        <p:spPr>
          <a:xfrm>
            <a:off x="152399" y="4376097"/>
            <a:ext cx="2743200" cy="156966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tIns="91440" bIns="91440" rtlCol="0" anchor="t" anchorCtr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latin typeface="Arial" panose="020B0604020202020204" pitchFamily="34" charset="0"/>
                <a:cs typeface="Helvetica Light"/>
              </a:rPr>
              <a:t>Other Possible Instrument(s)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Helvetica Light"/>
              </a:rPr>
              <a:t>May include NUV coronagraph, NUV starshade, UV/VIS IFS, Spectropolarimeter  </a:t>
            </a:r>
          </a:p>
        </p:txBody>
      </p:sp>
      <p:pic>
        <p:nvPicPr>
          <p:cNvPr id="8" name="Picture 7" descr="A close-up of a moon&#10;&#10;Description automatically generated">
            <a:extLst>
              <a:ext uri="{FF2B5EF4-FFF2-40B4-BE49-F238E27FC236}">
                <a16:creationId xmlns:a16="http://schemas.microsoft.com/office/drawing/2014/main" id="{1568E12D-9B9A-499E-80E5-DF24E710F6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4888" y="4138870"/>
            <a:ext cx="1605943" cy="1734418"/>
          </a:xfrm>
          <a:prstGeom prst="rect">
            <a:avLst/>
          </a:prstGeom>
        </p:spPr>
      </p:pic>
      <p:pic>
        <p:nvPicPr>
          <p:cNvPr id="9" name="Picture 8" descr="A spiral galaxy in space&#10;&#10;Description automatically generated">
            <a:extLst>
              <a:ext uri="{FF2B5EF4-FFF2-40B4-BE49-F238E27FC236}">
                <a16:creationId xmlns:a16="http://schemas.microsoft.com/office/drawing/2014/main" id="{664D95EE-CFD1-6AFB-714D-A958E9D3D8A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987740" y="4231752"/>
            <a:ext cx="1338216" cy="19282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9F1795-755A-A4A3-E5F5-2904AD8969FE}"/>
              </a:ext>
            </a:extLst>
          </p:cNvPr>
          <p:cNvSpPr txBox="1"/>
          <p:nvPr/>
        </p:nvSpPr>
        <p:spPr>
          <a:xfrm>
            <a:off x="2889479" y="5978238"/>
            <a:ext cx="6413042" cy="55399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tIns="91440" bIns="91440" rtlCol="0" anchor="t" anchorCtr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latin typeface="Arial" panose="020B0604020202020204" pitchFamily="34" charset="0"/>
                <a:cs typeface="Helvetica Light"/>
              </a:rPr>
              <a:t>International contributions will be welcomed.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Helvetica Ligh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474C38-4496-03CB-DF68-B0DE6F25B40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749" y="2623934"/>
            <a:ext cx="2292503" cy="1742718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9FA4C5F-6E6E-D468-29F5-40B6F798E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7/10/25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9FDE713-4006-D0DF-A620-8285C677B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Shaping the Italian Contribution to HWO</a:t>
            </a:r>
          </a:p>
        </p:txBody>
      </p:sp>
    </p:spTree>
    <p:extLst>
      <p:ext uri="{BB962C8B-B14F-4D97-AF65-F5344CB8AC3E}">
        <p14:creationId xmlns:p14="http://schemas.microsoft.com/office/powerpoint/2010/main" val="30907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4" grpId="0" animBg="1"/>
      <p:bldP spid="15" grpId="0" animBg="1"/>
      <p:bldP spid="5" grpId="0" animBg="1"/>
    </p:bldLst>
  </p:timing>
</p:sld>
</file>

<file path=ppt/theme/theme1.xml><?xml version="1.0" encoding="utf-8"?>
<a:theme xmlns:a="http://schemas.openxmlformats.org/drawingml/2006/main" name="1_HWO_dark_2">
  <a:themeElements>
    <a:clrScheme name="HWO 1">
      <a:dk1>
        <a:srgbClr val="000000"/>
      </a:dk1>
      <a:lt1>
        <a:srgbClr val="FFFFFF"/>
      </a:lt1>
      <a:dk2>
        <a:srgbClr val="1D1B4D"/>
      </a:dk2>
      <a:lt2>
        <a:srgbClr val="BAD8FF"/>
      </a:lt2>
      <a:accent1>
        <a:srgbClr val="A6B0BB"/>
      </a:accent1>
      <a:accent2>
        <a:srgbClr val="B7B7B7"/>
      </a:accent2>
      <a:accent3>
        <a:srgbClr val="66A0FF"/>
      </a:accent3>
      <a:accent4>
        <a:srgbClr val="F59B09"/>
      </a:accent4>
      <a:accent5>
        <a:srgbClr val="0648FF"/>
      </a:accent5>
      <a:accent6>
        <a:srgbClr val="13D5BE"/>
      </a:accent6>
      <a:hlink>
        <a:srgbClr val="66A0FF"/>
      </a:hlink>
      <a:folHlink>
        <a:srgbClr val="0648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WO_dark_2" id="{1E5D2C59-4F07-7E48-BF7D-FBB6DC9ECE97}" vid="{BEDAD8BC-9BDA-CA4C-9135-636E61BA38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bbd963c-b96d-4ca2-a894-083d72af5cb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AC05D03EB7CF43ACF31E75C4C5AC5A" ma:contentTypeVersion="15" ma:contentTypeDescription="Create a new document." ma:contentTypeScope="" ma:versionID="58d3fe81f3fb5264eeecb849a4a54119">
  <xsd:schema xmlns:xsd="http://www.w3.org/2001/XMLSchema" xmlns:xs="http://www.w3.org/2001/XMLSchema" xmlns:p="http://schemas.microsoft.com/office/2006/metadata/properties" xmlns:ns3="6bbd963c-b96d-4ca2-a894-083d72af5cb6" xmlns:ns4="83dd57c9-8164-41a4-b574-5c76fe3a5c3d" targetNamespace="http://schemas.microsoft.com/office/2006/metadata/properties" ma:root="true" ma:fieldsID="04b2a9326290a0004ab157ab6f938502" ns3:_="" ns4:_="">
    <xsd:import namespace="6bbd963c-b96d-4ca2-a894-083d72af5cb6"/>
    <xsd:import namespace="83dd57c9-8164-41a4-b574-5c76fe3a5c3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bd963c-b96d-4ca2-a894-083d72af5c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d57c9-8164-41a4-b574-5c76fe3a5c3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EC069F-0C28-43B3-9F2A-1038F285D785}">
  <ds:schemaRefs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83dd57c9-8164-41a4-b574-5c76fe3a5c3d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6bbd963c-b96d-4ca2-a894-083d72af5cb6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176BC0F-A4C5-44D6-81CA-DD64A7FCBE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bd963c-b96d-4ca2-a894-083d72af5cb6"/>
    <ds:schemaRef ds:uri="83dd57c9-8164-41a4-b574-5c76fe3a5c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CCAF715-F5B8-43D1-BAE1-6B6AB21ACF8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29781</TotalTime>
  <Words>2012</Words>
  <Application>Microsoft Office PowerPoint</Application>
  <PresentationFormat>Widescreen</PresentationFormat>
  <Paragraphs>453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Times New Roman</vt:lpstr>
      <vt:lpstr>Avenir</vt:lpstr>
      <vt:lpstr>Wingdings</vt:lpstr>
      <vt:lpstr>Arial</vt:lpstr>
      <vt:lpstr>Cambria Math</vt:lpstr>
      <vt:lpstr>Courier New</vt:lpstr>
      <vt:lpstr>Calibri</vt:lpstr>
      <vt:lpstr>1_HWO_dark_2</vt:lpstr>
      <vt:lpstr>PowerPoint Presentation</vt:lpstr>
      <vt:lpstr>Changing How We Do Flagship Missions</vt:lpstr>
      <vt:lpstr>Architecture</vt:lpstr>
      <vt:lpstr>Future Rockets Are A Key Driver</vt:lpstr>
      <vt:lpstr>Exploratory Analytic Cases (EACs) </vt:lpstr>
      <vt:lpstr>PowerPoint Presentation</vt:lpstr>
      <vt:lpstr>PowerPoint Presentation</vt:lpstr>
      <vt:lpstr>EAC 1-3 Deployment Styles Studied</vt:lpstr>
      <vt:lpstr>Preliminary Specs &amp; Candidate Instruments</vt:lpstr>
      <vt:lpstr>International Partners</vt:lpstr>
      <vt:lpstr>Technology</vt:lpstr>
      <vt:lpstr>Organization</vt:lpstr>
      <vt:lpstr>Gap Identification &amp; Prioritization</vt:lpstr>
      <vt:lpstr>Technology Assessment Summary</vt:lpstr>
      <vt:lpstr>Current Gaps – Coronagraph System</vt:lpstr>
      <vt:lpstr>Current Gaps – Ultra-Stable Telescope</vt:lpstr>
      <vt:lpstr>Current Gaps – High-Sensitivity UV/VIS Instruments</vt:lpstr>
      <vt:lpstr>PowerPoint Presentation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HWO Co-Chair Orientation</dc:title>
  <dc:creator>Courtney Dressing</dc:creator>
  <cp:lastModifiedBy>Bolcar, Matthew R. (GSFC-5510)</cp:lastModifiedBy>
  <cp:revision>331</cp:revision>
  <dcterms:created xsi:type="dcterms:W3CDTF">2024-02-23T01:14:43Z</dcterms:created>
  <dcterms:modified xsi:type="dcterms:W3CDTF">2025-07-10T12:39:28Z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42e5d-23ae-44dc-94b5-8d31af46c61e_Enabled">
    <vt:lpwstr>true</vt:lpwstr>
  </property>
  <property fmtid="{D5CDD505-2E9C-101B-9397-08002B2CF9AE}" pid="3" name="MSIP_Label_e7f42e5d-23ae-44dc-94b5-8d31af46c61e_SetDate">
    <vt:lpwstr>2024-08-27T17:55:56Z</vt:lpwstr>
  </property>
  <property fmtid="{D5CDD505-2E9C-101B-9397-08002B2CF9AE}" pid="4" name="MSIP_Label_e7f42e5d-23ae-44dc-94b5-8d31af46c61e_Method">
    <vt:lpwstr>Privileged</vt:lpwstr>
  </property>
  <property fmtid="{D5CDD505-2E9C-101B-9397-08002B2CF9AE}" pid="5" name="MSIP_Label_e7f42e5d-23ae-44dc-94b5-8d31af46c61e_Name">
    <vt:lpwstr>Reviewed - not CUI - Export Controlled</vt:lpwstr>
  </property>
  <property fmtid="{D5CDD505-2E9C-101B-9397-08002B2CF9AE}" pid="6" name="MSIP_Label_e7f42e5d-23ae-44dc-94b5-8d31af46c61e_SiteId">
    <vt:lpwstr>545921e0-10ef-4398-8713-9832ac563dad</vt:lpwstr>
  </property>
  <property fmtid="{D5CDD505-2E9C-101B-9397-08002B2CF9AE}" pid="7" name="MSIP_Label_e7f42e5d-23ae-44dc-94b5-8d31af46c61e_ActionId">
    <vt:lpwstr>12f5e0b0-c0d1-42ca-ab72-e05f88e38164</vt:lpwstr>
  </property>
  <property fmtid="{D5CDD505-2E9C-101B-9397-08002B2CF9AE}" pid="8" name="MSIP_Label_e7f42e5d-23ae-44dc-94b5-8d31af46c61e_ContentBits">
    <vt:lpwstr>0</vt:lpwstr>
  </property>
  <property fmtid="{D5CDD505-2E9C-101B-9397-08002B2CF9AE}" pid="9" name="ContentTypeId">
    <vt:lpwstr>0x01010083AC05D03EB7CF43ACF31E75C4C5AC5A</vt:lpwstr>
  </property>
</Properties>
</file>