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8"/>
  </p:notesMasterIdLst>
  <p:sldIdLst>
    <p:sldId id="312" r:id="rId3"/>
    <p:sldId id="315" r:id="rId4"/>
    <p:sldId id="431" r:id="rId5"/>
    <p:sldId id="316" r:id="rId6"/>
    <p:sldId id="425" r:id="rId7"/>
    <p:sldId id="442" r:id="rId8"/>
    <p:sldId id="428" r:id="rId9"/>
    <p:sldId id="349" r:id="rId10"/>
    <p:sldId id="441" r:id="rId11"/>
    <p:sldId id="389" r:id="rId12"/>
    <p:sldId id="432" r:id="rId13"/>
    <p:sldId id="390" r:id="rId14"/>
    <p:sldId id="438" r:id="rId15"/>
    <p:sldId id="440" r:id="rId16"/>
    <p:sldId id="443" r:id="rId17"/>
    <p:sldId id="401" r:id="rId18"/>
    <p:sldId id="376" r:id="rId19"/>
    <p:sldId id="395" r:id="rId20"/>
    <p:sldId id="396" r:id="rId21"/>
    <p:sldId id="388" r:id="rId22"/>
    <p:sldId id="426" r:id="rId23"/>
    <p:sldId id="391" r:id="rId24"/>
    <p:sldId id="392" r:id="rId25"/>
    <p:sldId id="393" r:id="rId26"/>
    <p:sldId id="394" r:id="rId27"/>
    <p:sldId id="402" r:id="rId28"/>
    <p:sldId id="330" r:id="rId29"/>
    <p:sldId id="382" r:id="rId30"/>
    <p:sldId id="379" r:id="rId31"/>
    <p:sldId id="322" r:id="rId32"/>
    <p:sldId id="324" r:id="rId33"/>
    <p:sldId id="325" r:id="rId34"/>
    <p:sldId id="350" r:id="rId35"/>
    <p:sldId id="326" r:id="rId36"/>
    <p:sldId id="327" r:id="rId37"/>
    <p:sldId id="337" r:id="rId38"/>
    <p:sldId id="328" r:id="rId39"/>
    <p:sldId id="336" r:id="rId40"/>
    <p:sldId id="338" r:id="rId41"/>
    <p:sldId id="437" r:id="rId42"/>
    <p:sldId id="345" r:id="rId43"/>
    <p:sldId id="341" r:id="rId44"/>
    <p:sldId id="346" r:id="rId45"/>
    <p:sldId id="347" r:id="rId46"/>
    <p:sldId id="260" r:id="rId47"/>
    <p:sldId id="351" r:id="rId48"/>
    <p:sldId id="383" r:id="rId49"/>
    <p:sldId id="352" r:id="rId50"/>
    <p:sldId id="264" r:id="rId51"/>
    <p:sldId id="295" r:id="rId52"/>
    <p:sldId id="404" r:id="rId53"/>
    <p:sldId id="444" r:id="rId54"/>
    <p:sldId id="445" r:id="rId55"/>
    <p:sldId id="410" r:id="rId56"/>
    <p:sldId id="307" r:id="rId57"/>
    <p:sldId id="362" r:id="rId58"/>
    <p:sldId id="406" r:id="rId59"/>
    <p:sldId id="423" r:id="rId60"/>
    <p:sldId id="407" r:id="rId61"/>
    <p:sldId id="408" r:id="rId62"/>
    <p:sldId id="411" r:id="rId63"/>
    <p:sldId id="409" r:id="rId64"/>
    <p:sldId id="398" r:id="rId65"/>
    <p:sldId id="446" r:id="rId66"/>
    <p:sldId id="447" r:id="rId67"/>
    <p:sldId id="448" r:id="rId68"/>
    <p:sldId id="449" r:id="rId69"/>
    <p:sldId id="450" r:id="rId70"/>
    <p:sldId id="451" r:id="rId71"/>
    <p:sldId id="452" r:id="rId72"/>
    <p:sldId id="453" r:id="rId73"/>
    <p:sldId id="454" r:id="rId74"/>
    <p:sldId id="455" r:id="rId75"/>
    <p:sldId id="456" r:id="rId76"/>
    <p:sldId id="457" r:id="rId77"/>
    <p:sldId id="458" r:id="rId78"/>
    <p:sldId id="459" r:id="rId79"/>
    <p:sldId id="403" r:id="rId80"/>
    <p:sldId id="460" r:id="rId81"/>
    <p:sldId id="353" r:id="rId82"/>
    <p:sldId id="285" r:id="rId83"/>
    <p:sldId id="386" r:id="rId84"/>
    <p:sldId id="377" r:id="rId85"/>
    <p:sldId id="313" r:id="rId86"/>
    <p:sldId id="384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27" autoAdjust="0"/>
    <p:restoredTop sz="95223" autoAdjust="0"/>
  </p:normalViewPr>
  <p:slideViewPr>
    <p:cSldViewPr snapToGrid="0">
      <p:cViewPr>
        <p:scale>
          <a:sx n="63" d="100"/>
          <a:sy n="63" d="100"/>
        </p:scale>
        <p:origin x="609" y="5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232F5-E7A5-48E7-9695-1127735302C1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47192-BA67-48C4-A32B-CA356A97C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36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Rate of kinetic energy lost = Larmor formula rotating dipole</a:t>
            </a:r>
          </a:p>
          <a:p>
            <a:endParaRPr lang="en-US" dirty="0"/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en-US" dirty="0"/>
              <a:t>Estimate the magnetic field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en-US" dirty="0"/>
              <a:t>Assuming constant mag field -&gt; spin down age of the pulsar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en-US" dirty="0"/>
              <a:t>Classical pulsars, death line,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47192-BA67-48C4-A32B-CA356A97C3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48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153CD-2DF4-C49B-2C13-29C05F70E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BD2876-FAEB-B441-6849-B5E8BAE9A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40A63B-0A85-5183-EC7F-D21F1CBEFD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Rate of kinetic energy lost = Larmor formula rotating dipole</a:t>
            </a:r>
          </a:p>
          <a:p>
            <a:endParaRPr lang="en-US" dirty="0"/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en-US" dirty="0"/>
              <a:t>Estimate the magnetic field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en-US" dirty="0"/>
              <a:t>Assuming constant mag field -&gt; spin down age of the pulsar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en-US" dirty="0"/>
              <a:t>Classical pulsars, death line,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F9344-A2AC-CCA2-DF99-B03CBFA33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47192-BA67-48C4-A32B-CA356A97C3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56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Discovery of millisecond pulsars. Weaker magnetic field. Very old spin down age.</a:t>
            </a:r>
          </a:p>
          <a:p>
            <a:endParaRPr lang="en-US" dirty="0"/>
          </a:p>
          <a:p>
            <a:r>
              <a:rPr lang="en-US" dirty="0"/>
              <a:t>How fast they can be? Frequency close to the maximum possible.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47192-BA67-48C4-A32B-CA356A97C3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DAC4B-386E-88AC-5D1A-7B7F19A6D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E9BC55-1C1A-B0C9-EAB0-83741F0126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BEC9CD-DB8A-D214-0462-0EA9C247B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produce millisecond pulsars?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0F704-30F8-EC31-0B2E-14E84A7003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47192-BA67-48C4-A32B-CA356A97C3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15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47192-BA67-48C4-A32B-CA356A97C3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76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MSP also tell a story that bridges the two main characters of pulsars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47192-BA67-48C4-A32B-CA356A97C3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18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98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34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24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64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04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99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28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41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57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8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9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31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84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45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55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68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34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3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18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33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65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83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7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06897-0F83-4CA0-9601-B6A554C96E0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C040B-C823-4373-9335-3409F101C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5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emf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svs.gsfc.nasa.gov/search/?people=Dana%20Berry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hyperlink" Target="https://www.oa-roma.inaf.it/hea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book/10.1007/978-3-030-85198-9" TargetMode="External"/><Relationship Id="rId2" Type="http://schemas.openxmlformats.org/officeDocument/2006/relationships/hyperlink" Target="https://arxiv.org/pdf/astro-ph/0405178.pdf" TargetMode="Externa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book/10.1007/978-3-030-85198-9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3C74E2-1996-4FA6-982C-2E9600482247}"/>
              </a:ext>
            </a:extLst>
          </p:cNvPr>
          <p:cNvSpPr/>
          <p:nvPr/>
        </p:nvSpPr>
        <p:spPr>
          <a:xfrm flipH="1">
            <a:off x="5835804" y="-46465"/>
            <a:ext cx="3187391" cy="690446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blur&#10;&#10;Description automatically generated">
            <a:extLst>
              <a:ext uri="{FF2B5EF4-FFF2-40B4-BE49-F238E27FC236}">
                <a16:creationId xmlns:a16="http://schemas.microsoft.com/office/drawing/2014/main" id="{363FD255-BBF0-9835-19E7-34C1913759E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-1347439" y="-49071"/>
            <a:ext cx="11132634" cy="69233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5C3990-0E0B-EEC8-AB4B-AF7BA06F0682}"/>
              </a:ext>
            </a:extLst>
          </p:cNvPr>
          <p:cNvSpPr/>
          <p:nvPr/>
        </p:nvSpPr>
        <p:spPr>
          <a:xfrm>
            <a:off x="8605023" y="-148683"/>
            <a:ext cx="3679903" cy="7211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54723" y="211092"/>
            <a:ext cx="5895995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 Light"/>
                <a:cs typeface="Calibri"/>
              </a:rPr>
              <a:t>Millisecond Pulsars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 Light"/>
                <a:cs typeface="Calibri"/>
              </a:rPr>
              <a:t>Bridging accretion 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 Light"/>
                <a:cs typeface="Calibri"/>
              </a:rPr>
              <a:t>and rotation-powered 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 Light"/>
                <a:cs typeface="Calibri"/>
              </a:rPr>
              <a:t>neutron stars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 Light"/>
            </a:endParaRP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5A8AC68-214E-E210-14ED-94D40F4E4E02}"/>
              </a:ext>
            </a:extLst>
          </p:cNvPr>
          <p:cNvSpPr/>
          <p:nvPr/>
        </p:nvSpPr>
        <p:spPr>
          <a:xfrm flipH="1">
            <a:off x="5659243" y="-111512"/>
            <a:ext cx="2982951" cy="699739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68629" y="4384381"/>
            <a:ext cx="6035606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600" b="1" dirty="0">
                <a:latin typeface="Corbel Light"/>
                <a:cs typeface="Calibri"/>
              </a:rPr>
              <a:t>Alessandro </a:t>
            </a:r>
            <a:r>
              <a:rPr lang="en-US" sz="3600" b="1" dirty="0" err="1">
                <a:latin typeface="Corbel Light"/>
                <a:cs typeface="Calibri"/>
              </a:rPr>
              <a:t>Papitto</a:t>
            </a:r>
            <a:endParaRPr lang="en-US" sz="3600" b="1" dirty="0">
              <a:latin typeface="Corbel Light"/>
              <a:cs typeface="Calibri"/>
            </a:endParaRPr>
          </a:p>
          <a:p>
            <a:pPr algn="r"/>
            <a:r>
              <a:rPr lang="en-US" sz="3200" b="1" u="sng" dirty="0">
                <a:solidFill>
                  <a:schemeClr val="accent5"/>
                </a:solidFill>
                <a:latin typeface="Corbel Light"/>
                <a:cs typeface="Calibri"/>
              </a:rPr>
              <a:t>alessandro.papitto@inaf.it</a:t>
            </a:r>
            <a:endParaRPr lang="en-US" sz="3200" b="1" u="sng" dirty="0">
              <a:solidFill>
                <a:schemeClr val="accent5"/>
              </a:solidFill>
              <a:latin typeface="Corbel Light"/>
            </a:endParaRPr>
          </a:p>
          <a:p>
            <a:pPr algn="r"/>
            <a:r>
              <a:rPr lang="en-US" sz="3200" dirty="0">
                <a:latin typeface="Corbel Light"/>
                <a:cs typeface="Calibri"/>
              </a:rPr>
              <a:t>INAF PhD School F. </a:t>
            </a:r>
            <a:r>
              <a:rPr lang="en-US" sz="3200" dirty="0" err="1">
                <a:latin typeface="Corbel Light"/>
                <a:cs typeface="Calibri"/>
              </a:rPr>
              <a:t>Lucchin</a:t>
            </a:r>
            <a:endParaRPr lang="en-US" sz="3200" dirty="0">
              <a:latin typeface="Corbel Light"/>
              <a:cs typeface="Calibri"/>
            </a:endParaRPr>
          </a:p>
          <a:p>
            <a:pPr algn="r"/>
            <a:r>
              <a:rPr lang="en-US" sz="3200" dirty="0">
                <a:latin typeface="Corbel Light"/>
                <a:cs typeface="Calibri"/>
              </a:rPr>
              <a:t>31/10/2024</a:t>
            </a:r>
          </a:p>
        </p:txBody>
      </p:sp>
      <p:sp>
        <p:nvSpPr>
          <p:cNvPr id="9" name="AutoShape 4" descr="Istituto nazionale di astrofisica - Wikipedia"/>
          <p:cNvSpPr>
            <a:spLocks noChangeAspect="1" noChangeArrowheads="1"/>
          </p:cNvSpPr>
          <p:nvPr/>
        </p:nvSpPr>
        <p:spPr bwMode="auto">
          <a:xfrm>
            <a:off x="155574" y="-144463"/>
            <a:ext cx="3019425" cy="301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Under Construc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Parallelogram 4"/>
          <p:cNvSpPr/>
          <p:nvPr/>
        </p:nvSpPr>
        <p:spPr>
          <a:xfrm rot="1140000">
            <a:off x="6806122" y="-558245"/>
            <a:ext cx="633453" cy="8158973"/>
          </a:xfrm>
          <a:prstGeom prst="parallelogram">
            <a:avLst>
              <a:gd name="adj" fmla="val 77804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Halloween Spider Clipart Template to Edit Online">
            <a:extLst>
              <a:ext uri="{FF2B5EF4-FFF2-40B4-BE49-F238E27FC236}">
                <a16:creationId xmlns:a16="http://schemas.microsoft.com/office/drawing/2014/main" id="{B00B600C-CB87-ABA2-679B-36F83AAC9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455" y="-162901"/>
            <a:ext cx="2636520" cy="263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812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04122-093D-A6E8-7B13-47FADD033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blue and white dots&#10;&#10;AI-generated content may be incorrect.">
            <a:extLst>
              <a:ext uri="{FF2B5EF4-FFF2-40B4-BE49-F238E27FC236}">
                <a16:creationId xmlns:a16="http://schemas.microsoft.com/office/drawing/2014/main" id="{A9546D20-B7B1-4365-4381-AFD1BF3E54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9" y="254263"/>
            <a:ext cx="8984989" cy="58413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67CAC2-0D9A-A9BB-520C-CEA9A02740F2}"/>
              </a:ext>
            </a:extLst>
          </p:cNvPr>
          <p:cNvCxnSpPr>
            <a:cxnSpLocks/>
          </p:cNvCxnSpPr>
          <p:nvPr/>
        </p:nvCxnSpPr>
        <p:spPr>
          <a:xfrm>
            <a:off x="1973052" y="3334781"/>
            <a:ext cx="7567185" cy="2269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82D31F0A-7341-2BB6-2BFB-D3582AA7BB57}"/>
              </a:ext>
            </a:extLst>
          </p:cNvPr>
          <p:cNvSpPr/>
          <p:nvPr/>
        </p:nvSpPr>
        <p:spPr>
          <a:xfrm>
            <a:off x="0" y="6402078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4AECBB-CA95-4F71-9C01-A3C137453CA2}"/>
              </a:ext>
            </a:extLst>
          </p:cNvPr>
          <p:cNvSpPr/>
          <p:nvPr/>
        </p:nvSpPr>
        <p:spPr>
          <a:xfrm>
            <a:off x="578336" y="6467884"/>
            <a:ext cx="114474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Özel &amp; Freire 2016; Fonseca+ 2020</a:t>
            </a:r>
          </a:p>
          <a:p>
            <a:br>
              <a:rPr lang="it-IT" sz="1600" dirty="0"/>
            </a:b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057589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17B0E-C2FC-CBEF-B7C3-D531A0DC6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blue and white dots&#10;&#10;AI-generated content may be incorrect.">
            <a:extLst>
              <a:ext uri="{FF2B5EF4-FFF2-40B4-BE49-F238E27FC236}">
                <a16:creationId xmlns:a16="http://schemas.microsoft.com/office/drawing/2014/main" id="{B5553E9C-5283-E76D-D1D6-968FB623F2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9" y="254263"/>
            <a:ext cx="8984989" cy="58413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F50F67-EF3A-2495-61C6-02ABE79B10A9}"/>
              </a:ext>
            </a:extLst>
          </p:cNvPr>
          <p:cNvCxnSpPr>
            <a:cxnSpLocks/>
          </p:cNvCxnSpPr>
          <p:nvPr/>
        </p:nvCxnSpPr>
        <p:spPr>
          <a:xfrm>
            <a:off x="1973052" y="3334781"/>
            <a:ext cx="7567185" cy="2269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75BD5B2-E05B-C35C-AAC5-659A27F90F5F}"/>
              </a:ext>
            </a:extLst>
          </p:cNvPr>
          <p:cNvSpPr/>
          <p:nvPr/>
        </p:nvSpPr>
        <p:spPr>
          <a:xfrm>
            <a:off x="2050337" y="3357471"/>
            <a:ext cx="7567185" cy="2129574"/>
          </a:xfrm>
          <a:prstGeom prst="rect">
            <a:avLst/>
          </a:prstGeom>
          <a:solidFill>
            <a:schemeClr val="tx1">
              <a:lumMod val="50000"/>
              <a:lumOff val="5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2E927BEA-0B17-7A26-36E9-85F10F877FDC}"/>
              </a:ext>
            </a:extLst>
          </p:cNvPr>
          <p:cNvSpPr/>
          <p:nvPr/>
        </p:nvSpPr>
        <p:spPr>
          <a:xfrm>
            <a:off x="0" y="6402078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A86FDC-201A-B88C-8188-27297591C9A7}"/>
              </a:ext>
            </a:extLst>
          </p:cNvPr>
          <p:cNvSpPr/>
          <p:nvPr/>
        </p:nvSpPr>
        <p:spPr>
          <a:xfrm>
            <a:off x="578336" y="6467884"/>
            <a:ext cx="114474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Özel &amp; Freire 2016; Fonseca+ 2020</a:t>
            </a:r>
          </a:p>
          <a:p>
            <a:br>
              <a:rPr lang="it-IT" sz="1600" dirty="0"/>
            </a:br>
            <a:endParaRPr lang="it-IT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333142-BFFE-B550-F1CF-0E6A32FFBEDF}"/>
              </a:ext>
            </a:extLst>
          </p:cNvPr>
          <p:cNvGrpSpPr/>
          <p:nvPr/>
        </p:nvGrpSpPr>
        <p:grpSpPr>
          <a:xfrm>
            <a:off x="7731325" y="3648302"/>
            <a:ext cx="4248550" cy="2143045"/>
            <a:chOff x="3343275" y="2190750"/>
            <a:chExt cx="4248550" cy="2143045"/>
          </a:xfrm>
        </p:grpSpPr>
        <p:pic>
          <p:nvPicPr>
            <p:cNvPr id="1026" name="Picture 2" descr="Millisecond Pulsar Discovered In Rare Triple Star System - Universe Today">
              <a:extLst>
                <a:ext uri="{FF2B5EF4-FFF2-40B4-BE49-F238E27FC236}">
                  <a16:creationId xmlns:a16="http://schemas.microsoft.com/office/drawing/2014/main" id="{9FA918E1-A8F1-EE90-F78D-63BCA36B5B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830" b="13465"/>
            <a:stretch>
              <a:fillRect/>
            </a:stretch>
          </p:blipFill>
          <p:spPr bwMode="auto">
            <a:xfrm>
              <a:off x="3343275" y="2190750"/>
              <a:ext cx="4248550" cy="214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801966C-F76D-75FA-984E-1ECC1924FE0E}"/>
                </a:ext>
              </a:extLst>
            </p:cNvPr>
            <p:cNvSpPr/>
            <p:nvPr/>
          </p:nvSpPr>
          <p:spPr>
            <a:xfrm>
              <a:off x="6016598" y="3019825"/>
              <a:ext cx="822192" cy="3128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1261CF0-4FA4-3CBE-668D-46BC5AA893EA}"/>
              </a:ext>
            </a:extLst>
          </p:cNvPr>
          <p:cNvSpPr/>
          <p:nvPr/>
        </p:nvSpPr>
        <p:spPr>
          <a:xfrm>
            <a:off x="9160685" y="506398"/>
            <a:ext cx="2819657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MSP + White Dwarf</a:t>
            </a:r>
          </a:p>
          <a:p>
            <a:r>
              <a:rPr lang="en-US" sz="2400" b="1" dirty="0"/>
              <a:t>(Md =0.1-0.8 M</a:t>
            </a:r>
            <a:r>
              <a:rPr lang="en-US" sz="2400" baseline="-25000" dirty="0"/>
              <a:t> ⊙</a:t>
            </a:r>
            <a:r>
              <a:rPr lang="en-US" sz="2400" b="1" dirty="0"/>
              <a:t>)</a:t>
            </a:r>
            <a:endParaRPr lang="en-US" sz="2400" dirty="0">
              <a:solidFill>
                <a:srgbClr val="000000"/>
              </a:solidFill>
              <a:cs typeface="Calibri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9673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4942D-FC1C-FC65-D284-06F2DB63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blue and white dots&#10;&#10;AI-generated content may be incorrect.">
            <a:extLst>
              <a:ext uri="{FF2B5EF4-FFF2-40B4-BE49-F238E27FC236}">
                <a16:creationId xmlns:a16="http://schemas.microsoft.com/office/drawing/2014/main" id="{5457C3F6-013E-7FB0-0322-C2C2CB362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9" y="254263"/>
            <a:ext cx="8984989" cy="58413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76519F-BF86-B248-568F-5F192248541D}"/>
              </a:ext>
            </a:extLst>
          </p:cNvPr>
          <p:cNvCxnSpPr>
            <a:cxnSpLocks/>
          </p:cNvCxnSpPr>
          <p:nvPr/>
        </p:nvCxnSpPr>
        <p:spPr>
          <a:xfrm>
            <a:off x="1973052" y="3334781"/>
            <a:ext cx="7567185" cy="2269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AC9B8E2-0AA0-3226-A03D-AD8C9E855A2C}"/>
              </a:ext>
            </a:extLst>
          </p:cNvPr>
          <p:cNvSpPr/>
          <p:nvPr/>
        </p:nvSpPr>
        <p:spPr>
          <a:xfrm>
            <a:off x="2050337" y="3357471"/>
            <a:ext cx="7567185" cy="2129574"/>
          </a:xfrm>
          <a:prstGeom prst="rect">
            <a:avLst/>
          </a:prstGeom>
          <a:solidFill>
            <a:schemeClr val="bg2">
              <a:lumMod val="9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51DC8-5C38-1932-78A1-F2C5798E52BB}"/>
              </a:ext>
            </a:extLst>
          </p:cNvPr>
          <p:cNvSpPr/>
          <p:nvPr/>
        </p:nvSpPr>
        <p:spPr>
          <a:xfrm>
            <a:off x="9160685" y="506398"/>
            <a:ext cx="2819657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MSP + White Dwarf</a:t>
            </a:r>
          </a:p>
          <a:p>
            <a:r>
              <a:rPr lang="en-US" sz="2400" b="1" dirty="0"/>
              <a:t>(Md =0.1-0.8 M</a:t>
            </a:r>
            <a:r>
              <a:rPr lang="en-US" sz="2400" baseline="-25000" dirty="0"/>
              <a:t> ⊙</a:t>
            </a:r>
            <a:r>
              <a:rPr lang="en-US" sz="2400" b="1" dirty="0"/>
              <a:t>)</a:t>
            </a:r>
            <a:endParaRPr lang="en-US" sz="2400" dirty="0">
              <a:solidFill>
                <a:srgbClr val="000000"/>
              </a:solidFill>
              <a:cs typeface="Calibri"/>
            </a:endParaRPr>
          </a:p>
          <a:p>
            <a:endParaRPr lang="it-IT" dirty="0"/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8AB40DA3-F798-7DED-A391-ED888DE28013}"/>
              </a:ext>
            </a:extLst>
          </p:cNvPr>
          <p:cNvSpPr/>
          <p:nvPr/>
        </p:nvSpPr>
        <p:spPr>
          <a:xfrm>
            <a:off x="0" y="6402078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E49BD9-784F-701C-5A96-42E27BF41531}"/>
              </a:ext>
            </a:extLst>
          </p:cNvPr>
          <p:cNvGrpSpPr/>
          <p:nvPr/>
        </p:nvGrpSpPr>
        <p:grpSpPr>
          <a:xfrm>
            <a:off x="8716605" y="1409286"/>
            <a:ext cx="3376086" cy="4602589"/>
            <a:chOff x="6897293" y="576393"/>
            <a:chExt cx="4145764" cy="51248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134E06-8DB8-8E8C-947E-78C0DFDD9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32175"/>
            <a:stretch>
              <a:fillRect/>
            </a:stretch>
          </p:blipFill>
          <p:spPr>
            <a:xfrm>
              <a:off x="6897293" y="576393"/>
              <a:ext cx="4145764" cy="46514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4D4672-12B0-9509-D19A-02DCCAB9F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93520"/>
            <a:stretch>
              <a:fillRect/>
            </a:stretch>
          </p:blipFill>
          <p:spPr>
            <a:xfrm>
              <a:off x="6897293" y="5256850"/>
              <a:ext cx="4145764" cy="44437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083B0E3-B2AD-36E9-F075-53D8941B5CEE}"/>
              </a:ext>
            </a:extLst>
          </p:cNvPr>
          <p:cNvSpPr/>
          <p:nvPr/>
        </p:nvSpPr>
        <p:spPr>
          <a:xfrm>
            <a:off x="578336" y="6467884"/>
            <a:ext cx="114474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Özel &amp; Freire 2016; Fonseca+ 2020</a:t>
            </a:r>
          </a:p>
          <a:p>
            <a:br>
              <a:rPr lang="it-IT" sz="1600" dirty="0"/>
            </a:b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535214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551BEE-BBD4-EDB8-8D86-E26394C6B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AD71CB-D091-A783-DF44-55564B207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76" y="0"/>
            <a:ext cx="10297174" cy="692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60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BDC818-0261-A6D3-DC58-63DEA42A1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7D15BF-C3B2-D12F-A690-8A40521CB7B3}"/>
              </a:ext>
            </a:extLst>
          </p:cNvPr>
          <p:cNvSpPr txBox="1"/>
          <p:nvPr/>
        </p:nvSpPr>
        <p:spPr>
          <a:xfrm>
            <a:off x="394061" y="6307314"/>
            <a:ext cx="11786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Riley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+ 2019, 2021,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Miller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+ 2019, 2021;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Guillot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+ 2019;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Vinciguerra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+ 2023;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Choudhury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+ 2024;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Salmi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+ 2024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56E1FB-F3AB-0DB8-EEE6-3639AA796F87}"/>
              </a:ext>
            </a:extLst>
          </p:cNvPr>
          <p:cNvSpPr txBox="1"/>
          <p:nvPr/>
        </p:nvSpPr>
        <p:spPr>
          <a:xfrm>
            <a:off x="515983" y="351455"/>
            <a:ext cx="1140940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Isolated Rotation-powered pulsars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140161-AFC9-5F01-59F4-5EEC3E2E2B70}"/>
              </a:ext>
            </a:extLst>
          </p:cNvPr>
          <p:cNvSpPr txBox="1"/>
          <p:nvPr/>
        </p:nvSpPr>
        <p:spPr>
          <a:xfrm>
            <a:off x="862098" y="1391505"/>
            <a:ext cx="56905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 = 3.5 x 10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7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(for A=5%) photons required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999E18-A7DB-9CDC-41CF-371806F5D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995127"/>
            <a:ext cx="4702787" cy="3905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14D7B7-A85D-CFB1-3ADD-898FD9C2A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661" y="1935335"/>
            <a:ext cx="4673867" cy="396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63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5987B-8618-90FA-ADA3-D3276B7E8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CF1FF2-C60C-6356-C7E4-0EBEE4502596}"/>
              </a:ext>
            </a:extLst>
          </p:cNvPr>
          <p:cNvSpPr txBox="1"/>
          <p:nvPr/>
        </p:nvSpPr>
        <p:spPr>
          <a:xfrm>
            <a:off x="394061" y="6307314"/>
            <a:ext cx="11786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Riley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+ 2019, 2021,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Miller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+ 2019, 2021;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Guillot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+ 2019;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Vinciguerra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+ 2023;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Choudhury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+ 2024;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Salmi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+ 2024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38D36D-B3C5-7279-7F5C-7A8135507A35}"/>
              </a:ext>
            </a:extLst>
          </p:cNvPr>
          <p:cNvSpPr txBox="1"/>
          <p:nvPr/>
        </p:nvSpPr>
        <p:spPr>
          <a:xfrm>
            <a:off x="515983" y="351455"/>
            <a:ext cx="1140940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Isolated Rotation-powered pulsars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61C999-7E4B-8486-645F-E3131CBFF1A9}"/>
              </a:ext>
            </a:extLst>
          </p:cNvPr>
          <p:cNvSpPr txBox="1"/>
          <p:nvPr/>
        </p:nvSpPr>
        <p:spPr>
          <a:xfrm>
            <a:off x="862098" y="1391505"/>
            <a:ext cx="56905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 = 3.5 x 10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7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(for A=5%) photons required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BBB3F-9237-88CD-FF6B-0E3A89516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464" y="2221601"/>
            <a:ext cx="5981451" cy="3779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4B3956-C66E-BC91-4B3C-9DA27E0FA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1995127"/>
            <a:ext cx="4702787" cy="39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03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EFEF5F-988F-8EA5-12F3-E0A5345E8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8F908E-39C2-EB31-7219-91B2B699B0C5}"/>
              </a:ext>
            </a:extLst>
          </p:cNvPr>
          <p:cNvSpPr txBox="1"/>
          <p:nvPr/>
        </p:nvSpPr>
        <p:spPr>
          <a:xfrm>
            <a:off x="3738114" y="5494566"/>
            <a:ext cx="831354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4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Spiders: Compact binary MSPs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D2C3E1-9199-CA5C-9709-C3EB212474B5}"/>
              </a:ext>
            </a:extLst>
          </p:cNvPr>
          <p:cNvSpPr txBox="1"/>
          <p:nvPr/>
        </p:nvSpPr>
        <p:spPr>
          <a:xfrm>
            <a:off x="6379029" y="6233230"/>
            <a:ext cx="567262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+mj-lt"/>
              </a:rPr>
              <a:t>Credit: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Mark Garlick/Science Photo Library / Getty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68EF1-DB58-48E3-3A1C-88D1CFC0D878}"/>
              </a:ext>
            </a:extLst>
          </p:cNvPr>
          <p:cNvSpPr txBox="1"/>
          <p:nvPr/>
        </p:nvSpPr>
        <p:spPr>
          <a:xfrm rot="19877650">
            <a:off x="4541567" y="1653911"/>
            <a:ext cx="407298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Earth-Moon distance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CB37EA-CE95-9CA0-A279-86539E1D2909}"/>
              </a:ext>
            </a:extLst>
          </p:cNvPr>
          <p:cNvCxnSpPr>
            <a:cxnSpLocks/>
          </p:cNvCxnSpPr>
          <p:nvPr/>
        </p:nvCxnSpPr>
        <p:spPr>
          <a:xfrm flipH="1">
            <a:off x="6400800" y="2262371"/>
            <a:ext cx="1360657" cy="738004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158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 and a blue light">
            <a:extLst>
              <a:ext uri="{FF2B5EF4-FFF2-40B4-BE49-F238E27FC236}">
                <a16:creationId xmlns:a16="http://schemas.microsoft.com/office/drawing/2014/main" id="{ACAD47AA-3B59-CA83-AE0C-FD86DB2D5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5" b="796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08D51-C299-01C7-03F0-60143A375993}"/>
              </a:ext>
            </a:extLst>
          </p:cNvPr>
          <p:cNvSpPr txBox="1"/>
          <p:nvPr/>
        </p:nvSpPr>
        <p:spPr>
          <a:xfrm>
            <a:off x="3427141" y="210816"/>
            <a:ext cx="407298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Earth-Moon distance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49BD081-8EF5-180F-09DF-6828F3752D7F}"/>
              </a:ext>
            </a:extLst>
          </p:cNvPr>
          <p:cNvCxnSpPr>
            <a:cxnSpLocks/>
          </p:cNvCxnSpPr>
          <p:nvPr/>
        </p:nvCxnSpPr>
        <p:spPr>
          <a:xfrm flipH="1">
            <a:off x="2713464" y="563718"/>
            <a:ext cx="713677" cy="871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9E3FC64-1AE1-2735-0A61-1773C5F1C62B}"/>
              </a:ext>
            </a:extLst>
          </p:cNvPr>
          <p:cNvCxnSpPr>
            <a:cxnSpLocks/>
          </p:cNvCxnSpPr>
          <p:nvPr/>
        </p:nvCxnSpPr>
        <p:spPr>
          <a:xfrm flipV="1">
            <a:off x="7519614" y="554365"/>
            <a:ext cx="918118" cy="871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AED4C9C-F176-CEED-966B-61034FB6C1B7}"/>
              </a:ext>
            </a:extLst>
          </p:cNvPr>
          <p:cNvSpPr txBox="1"/>
          <p:nvPr/>
        </p:nvSpPr>
        <p:spPr>
          <a:xfrm>
            <a:off x="7978673" y="6233230"/>
            <a:ext cx="407298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Credit: John A. Paice</a:t>
            </a:r>
          </a:p>
        </p:txBody>
      </p:sp>
    </p:spTree>
    <p:extLst>
      <p:ext uri="{BB962C8B-B14F-4D97-AF65-F5344CB8AC3E}">
        <p14:creationId xmlns:p14="http://schemas.microsoft.com/office/powerpoint/2010/main" val="428213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B8A92F-6444-5FFC-0989-49C0B0075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413" y="448201"/>
            <a:ext cx="6588947" cy="5547689"/>
          </a:xfrm>
          <a:prstGeom prst="rect">
            <a:avLst/>
          </a:prstGeom>
        </p:spPr>
      </p:pic>
      <p:sp>
        <p:nvSpPr>
          <p:cNvPr id="3" name="Rounded Rectangle 8">
            <a:extLst>
              <a:ext uri="{FF2B5EF4-FFF2-40B4-BE49-F238E27FC236}">
                <a16:creationId xmlns:a16="http://schemas.microsoft.com/office/drawing/2014/main" id="{3ED59CB7-9D25-35C3-9535-4DBABA7963A5}"/>
              </a:ext>
            </a:extLst>
          </p:cNvPr>
          <p:cNvSpPr/>
          <p:nvPr/>
        </p:nvSpPr>
        <p:spPr>
          <a:xfrm>
            <a:off x="0" y="6402078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B8B522-FAD3-C2B0-6E61-DFEFCBB7FC2A}"/>
              </a:ext>
            </a:extLst>
          </p:cNvPr>
          <p:cNvSpPr/>
          <p:nvPr/>
        </p:nvSpPr>
        <p:spPr>
          <a:xfrm>
            <a:off x="744590" y="6443642"/>
            <a:ext cx="11003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Venter+ 2015; Cortes &amp; Sironi 2022; Harding 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5902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0" y="6402078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50" y="820395"/>
            <a:ext cx="5966376" cy="51261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4590" y="6443642"/>
            <a:ext cx="11003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Archibald+ 2009, 2013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721" y="582178"/>
            <a:ext cx="4095631" cy="55440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2568" y="820396"/>
            <a:ext cx="5816158" cy="2563740"/>
          </a:xfrm>
          <a:prstGeom prst="rect">
            <a:avLst/>
          </a:prstGeom>
          <a:noFill/>
          <a:ln w="57150">
            <a:solidFill>
              <a:srgbClr val="131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2568" y="3415113"/>
            <a:ext cx="5816158" cy="2563740"/>
          </a:xfrm>
          <a:prstGeom prst="rect">
            <a:avLst/>
          </a:prstGeom>
          <a:noFill/>
          <a:ln w="57150">
            <a:solidFill>
              <a:srgbClr val="FF02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93550" y="6106627"/>
            <a:ext cx="1172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350 MHz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79007" y="306996"/>
            <a:ext cx="1172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1313FF"/>
                </a:solidFill>
              </a:rPr>
              <a:t>1.4 GHz</a:t>
            </a:r>
            <a:endParaRPr lang="it-IT" dirty="0">
              <a:solidFill>
                <a:srgbClr val="131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5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454" y="832034"/>
            <a:ext cx="7389608" cy="59717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6422" y="227692"/>
            <a:ext cx="4799712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Corbel" panose="020B0503020204020204" pitchFamily="34" charset="0"/>
              </a:rPr>
              <a:t>Rotation-powered Pulsars</a:t>
            </a:r>
          </a:p>
          <a:p>
            <a:endParaRPr lang="en-US" sz="3600" b="1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22" y="1104516"/>
            <a:ext cx="3881478" cy="758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88" y="1863044"/>
            <a:ext cx="1205100" cy="749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046" y="2839656"/>
            <a:ext cx="3931854" cy="32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51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blue and white dots&#10;&#10;AI-generated content may be incorrect.">
            <a:extLst>
              <a:ext uri="{FF2B5EF4-FFF2-40B4-BE49-F238E27FC236}">
                <a16:creationId xmlns:a16="http://schemas.microsoft.com/office/drawing/2014/main" id="{7ADD3A79-0A02-CAFC-8B03-15D289AA6D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46" y="252138"/>
            <a:ext cx="8984989" cy="584138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464135" y="2965665"/>
            <a:ext cx="2808186" cy="2065513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863309" y="3332656"/>
            <a:ext cx="7567185" cy="2269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863309" y="476908"/>
            <a:ext cx="7567185" cy="2779340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322406" y="3555186"/>
            <a:ext cx="2580218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err="1"/>
              <a:t>Redbacks</a:t>
            </a:r>
            <a:r>
              <a:rPr lang="en-US" sz="2400" b="1" dirty="0"/>
              <a:t> </a:t>
            </a:r>
          </a:p>
          <a:p>
            <a:r>
              <a:rPr lang="en-US" sz="2400" b="1" dirty="0"/>
              <a:t>(Md =0.1-0.8 M</a:t>
            </a:r>
            <a:r>
              <a:rPr lang="en-US" sz="2400" baseline="-25000" dirty="0"/>
              <a:t> ⊙</a:t>
            </a:r>
            <a:r>
              <a:rPr lang="en-US" sz="2400" b="1" dirty="0"/>
              <a:t>)</a:t>
            </a:r>
            <a:endParaRPr lang="en-US" sz="2400" dirty="0">
              <a:solidFill>
                <a:srgbClr val="000000"/>
              </a:solidFill>
              <a:cs typeface="Calibri"/>
            </a:endParaRPr>
          </a:p>
          <a:p>
            <a:endParaRPr lang="it-IT" dirty="0"/>
          </a:p>
        </p:txBody>
      </p:sp>
      <p:sp>
        <p:nvSpPr>
          <p:cNvPr id="8" name="Rectangle 7"/>
          <p:cNvSpPr/>
          <p:nvPr/>
        </p:nvSpPr>
        <p:spPr>
          <a:xfrm>
            <a:off x="342622" y="4585808"/>
            <a:ext cx="3001590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2400" b="1" dirty="0"/>
              <a:t>Black Widows</a:t>
            </a:r>
          </a:p>
          <a:p>
            <a:pPr algn="r"/>
            <a:r>
              <a:rPr lang="en-US" sz="2400" b="1" dirty="0"/>
              <a:t>(Md =0.01-0.1 M</a:t>
            </a:r>
            <a:r>
              <a:rPr lang="en-US" sz="2400" baseline="-25000" dirty="0"/>
              <a:t> ⊙</a:t>
            </a:r>
            <a:r>
              <a:rPr lang="en-US" sz="2400" b="1" dirty="0"/>
              <a:t>)</a:t>
            </a:r>
            <a:endParaRPr lang="en-US" sz="2400" dirty="0">
              <a:solidFill>
                <a:srgbClr val="000000"/>
              </a:solidFill>
              <a:cs typeface="Calibri"/>
            </a:endParaRPr>
          </a:p>
          <a:p>
            <a:endParaRPr lang="it-IT" dirty="0"/>
          </a:p>
        </p:txBody>
      </p:sp>
      <p:sp>
        <p:nvSpPr>
          <p:cNvPr id="9" name="Oval 8"/>
          <p:cNvSpPr/>
          <p:nvPr/>
        </p:nvSpPr>
        <p:spPr>
          <a:xfrm>
            <a:off x="3001590" y="3171581"/>
            <a:ext cx="3374634" cy="1918181"/>
          </a:xfrm>
          <a:prstGeom prst="ellipse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406" y="252138"/>
            <a:ext cx="2580218" cy="2594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AC22C47D-F2E9-BCA5-7E4F-DC0B07977BF9}"/>
              </a:ext>
            </a:extLst>
          </p:cNvPr>
          <p:cNvSpPr/>
          <p:nvPr/>
        </p:nvSpPr>
        <p:spPr>
          <a:xfrm>
            <a:off x="0" y="6402078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463CA4-45BD-3F83-25D0-E6EBB8D72647}"/>
              </a:ext>
            </a:extLst>
          </p:cNvPr>
          <p:cNvSpPr/>
          <p:nvPr/>
        </p:nvSpPr>
        <p:spPr>
          <a:xfrm>
            <a:off x="578336" y="6467884"/>
            <a:ext cx="114474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+mj-lt"/>
              </a:rPr>
              <a:t>Strader</a:t>
            </a:r>
            <a:r>
              <a:rPr lang="it-IT" dirty="0">
                <a:latin typeface="+mj-lt"/>
              </a:rPr>
              <a:t>+ 2018, </a:t>
            </a:r>
            <a:r>
              <a:rPr lang="it-IT" b="1" dirty="0">
                <a:latin typeface="+mj-lt"/>
              </a:rPr>
              <a:t>Guillemot</a:t>
            </a:r>
            <a:r>
              <a:rPr lang="it-IT" dirty="0">
                <a:latin typeface="+mj-lt"/>
              </a:rPr>
              <a:t>+ 2019</a:t>
            </a:r>
            <a:r>
              <a:rPr lang="it-IT" b="1" dirty="0">
                <a:latin typeface="+mj-lt"/>
              </a:rPr>
              <a:t>, Koljonen &amp; Linares </a:t>
            </a:r>
            <a:r>
              <a:rPr lang="it-IT" dirty="0">
                <a:latin typeface="+mj-lt"/>
              </a:rPr>
              <a:t>(2025)</a:t>
            </a:r>
          </a:p>
          <a:p>
            <a:br>
              <a:rPr lang="it-IT" sz="1600" dirty="0"/>
            </a:br>
            <a:endParaRPr lang="it-IT" sz="16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9D50E5-DB88-86FE-61B2-117212FB687E}"/>
              </a:ext>
            </a:extLst>
          </p:cNvPr>
          <p:cNvGrpSpPr/>
          <p:nvPr/>
        </p:nvGrpSpPr>
        <p:grpSpPr>
          <a:xfrm>
            <a:off x="-1984958" y="-716971"/>
            <a:ext cx="4103318" cy="3563883"/>
            <a:chOff x="-1984958" y="-716971"/>
            <a:chExt cx="5143754" cy="43187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AE19D5-2FC0-C355-3DE7-190360358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39997" b="10520"/>
            <a:stretch>
              <a:fillRect/>
            </a:stretch>
          </p:blipFill>
          <p:spPr>
            <a:xfrm>
              <a:off x="-1984958" y="-714276"/>
              <a:ext cx="5143754" cy="431602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6DF490-4C65-B539-8F05-3E75E72A8826}"/>
                </a:ext>
              </a:extLst>
            </p:cNvPr>
            <p:cNvSpPr/>
            <p:nvPr/>
          </p:nvSpPr>
          <p:spPr>
            <a:xfrm>
              <a:off x="2377440" y="2682240"/>
              <a:ext cx="781356" cy="872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EDCA607-22A5-5C55-58D8-FDDDCA842BFC}"/>
                </a:ext>
              </a:extLst>
            </p:cNvPr>
            <p:cNvSpPr/>
            <p:nvPr/>
          </p:nvSpPr>
          <p:spPr>
            <a:xfrm>
              <a:off x="-990600" y="-714276"/>
              <a:ext cx="1568936" cy="2405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066825-8555-5D2D-6759-E493FE8B7A43}"/>
                </a:ext>
              </a:extLst>
            </p:cNvPr>
            <p:cNvSpPr/>
            <p:nvPr/>
          </p:nvSpPr>
          <p:spPr>
            <a:xfrm>
              <a:off x="-122399" y="-716971"/>
              <a:ext cx="1568936" cy="11938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9967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110235-C015-F5F7-50FD-9BE57DBE73D4}"/>
              </a:ext>
            </a:extLst>
          </p:cNvPr>
          <p:cNvSpPr txBox="1"/>
          <p:nvPr/>
        </p:nvSpPr>
        <p:spPr>
          <a:xfrm>
            <a:off x="744589" y="474273"/>
            <a:ext cx="929005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How do isolated millisecond pulsars form?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E0475D-4DA0-760B-ADBD-A535D2C71A5F}"/>
              </a:ext>
            </a:extLst>
          </p:cNvPr>
          <p:cNvSpPr txBox="1"/>
          <p:nvPr/>
        </p:nvSpPr>
        <p:spPr>
          <a:xfrm>
            <a:off x="979714" y="1692987"/>
            <a:ext cx="1054633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One third of the MSP population is isolated </a:t>
            </a:r>
          </a:p>
          <a:p>
            <a:endParaRPr lang="en-US" sz="2400" b="1" dirty="0"/>
          </a:p>
          <a:p>
            <a:r>
              <a:rPr lang="en-US" sz="2400" dirty="0"/>
              <a:t>Complete evaporation in a </a:t>
            </a:r>
            <a:r>
              <a:rPr lang="en-US" sz="2400" b="1" dirty="0"/>
              <a:t>Black Widow pulsar</a:t>
            </a:r>
          </a:p>
          <a:p>
            <a:endParaRPr lang="en-US" sz="2400" b="1" dirty="0"/>
          </a:p>
          <a:p>
            <a:r>
              <a:rPr lang="en-US" sz="2400" dirty="0"/>
              <a:t>MSPs surrounded by planets 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Dynamical encounters in Globular clusters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E88CF-7DD3-8672-FAAA-1B147F2FB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540" y="4378225"/>
            <a:ext cx="3674946" cy="20055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7F2CFA-E71D-80CE-766B-9982770A6F1D}"/>
              </a:ext>
            </a:extLst>
          </p:cNvPr>
          <p:cNvSpPr/>
          <p:nvPr/>
        </p:nvSpPr>
        <p:spPr>
          <a:xfrm>
            <a:off x="7822346" y="1867220"/>
            <a:ext cx="1113488" cy="301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70CB47-45A8-5F15-77BE-67459DCF5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540" y="1246678"/>
            <a:ext cx="3674946" cy="28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45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8">
            <a:extLst>
              <a:ext uri="{FF2B5EF4-FFF2-40B4-BE49-F238E27FC236}">
                <a16:creationId xmlns:a16="http://schemas.microsoft.com/office/drawing/2014/main" id="{E501E94E-BE92-D2C4-6B5F-D88469D40F5D}"/>
              </a:ext>
            </a:extLst>
          </p:cNvPr>
          <p:cNvSpPr/>
          <p:nvPr/>
        </p:nvSpPr>
        <p:spPr>
          <a:xfrm>
            <a:off x="0" y="6402078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594385-FA4A-DCA1-91B7-4F4EE0AA5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899" y="1205847"/>
            <a:ext cx="7786202" cy="50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FB282D-0B80-F711-5295-F553BABB6756}"/>
              </a:ext>
            </a:extLst>
          </p:cNvPr>
          <p:cNvSpPr/>
          <p:nvPr/>
        </p:nvSpPr>
        <p:spPr>
          <a:xfrm>
            <a:off x="744590" y="6443642"/>
            <a:ext cx="11003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Koljonen &amp; Linares </a:t>
            </a:r>
            <a:r>
              <a:rPr lang="it-IT" dirty="0"/>
              <a:t>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5081DE-3011-449C-B524-8B7EC75E15E7}"/>
              </a:ext>
            </a:extLst>
          </p:cNvPr>
          <p:cNvSpPr txBox="1"/>
          <p:nvPr/>
        </p:nvSpPr>
        <p:spPr>
          <a:xfrm>
            <a:off x="3179139" y="422235"/>
            <a:ext cx="583372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A gamma-ray driven endeavor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5E1F41-1132-93CB-4CD5-2C7DA2F47C24}"/>
              </a:ext>
            </a:extLst>
          </p:cNvPr>
          <p:cNvCxnSpPr/>
          <p:nvPr/>
        </p:nvCxnSpPr>
        <p:spPr>
          <a:xfrm flipV="1">
            <a:off x="6651171" y="2694214"/>
            <a:ext cx="0" cy="29010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197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BD0A5-C55C-944C-C340-2F11057B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8">
            <a:extLst>
              <a:ext uri="{FF2B5EF4-FFF2-40B4-BE49-F238E27FC236}">
                <a16:creationId xmlns:a16="http://schemas.microsoft.com/office/drawing/2014/main" id="{4F73C3F8-4381-2743-1A1F-854B51E3A107}"/>
              </a:ext>
            </a:extLst>
          </p:cNvPr>
          <p:cNvSpPr/>
          <p:nvPr/>
        </p:nvSpPr>
        <p:spPr>
          <a:xfrm>
            <a:off x="0" y="6428253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CE8AC9-A813-8A98-6BAA-252C50D6F756}"/>
              </a:ext>
            </a:extLst>
          </p:cNvPr>
          <p:cNvSpPr/>
          <p:nvPr/>
        </p:nvSpPr>
        <p:spPr>
          <a:xfrm>
            <a:off x="744590" y="6491284"/>
            <a:ext cx="11003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van </a:t>
            </a:r>
            <a:r>
              <a:rPr lang="en-US" b="1" dirty="0" err="1"/>
              <a:t>Keerkwijk</a:t>
            </a:r>
            <a:r>
              <a:rPr lang="en-US" dirty="0"/>
              <a:t>+ 2011, </a:t>
            </a:r>
            <a:r>
              <a:rPr lang="en-US" b="1" dirty="0"/>
              <a:t>Romani</a:t>
            </a:r>
            <a:r>
              <a:rPr lang="en-US" dirty="0"/>
              <a:t>+ 2015, </a:t>
            </a:r>
            <a:r>
              <a:rPr lang="en-US" b="1" dirty="0"/>
              <a:t>Linares</a:t>
            </a:r>
            <a:r>
              <a:rPr lang="en-US" dirty="0"/>
              <a:t>+ 2018, </a:t>
            </a:r>
            <a:r>
              <a:rPr lang="en-US" b="1" dirty="0"/>
              <a:t>Strader</a:t>
            </a:r>
            <a:r>
              <a:rPr lang="en-US" dirty="0"/>
              <a:t>+ 2018, </a:t>
            </a:r>
            <a:r>
              <a:rPr lang="en-US" b="1" dirty="0"/>
              <a:t>Linares</a:t>
            </a:r>
            <a:r>
              <a:rPr lang="en-US" dirty="0"/>
              <a:t> 2019 </a:t>
            </a:r>
            <a:r>
              <a:rPr lang="en-US" b="1" dirty="0"/>
              <a:t>Romani</a:t>
            </a:r>
            <a:r>
              <a:rPr lang="en-US" dirty="0"/>
              <a:t>+ 2021</a:t>
            </a:r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EBF893-3372-75C9-BBD0-6C7529D66018}"/>
              </a:ext>
            </a:extLst>
          </p:cNvPr>
          <p:cNvSpPr txBox="1"/>
          <p:nvPr/>
        </p:nvSpPr>
        <p:spPr>
          <a:xfrm>
            <a:off x="744590" y="474273"/>
            <a:ext cx="632913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Measuring the neutron star mass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18A26F-232A-DB6B-AFD2-0E47D5E52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01" y="1331726"/>
            <a:ext cx="4001140" cy="47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5A5B1B7-A318-3135-AAE6-9C8E91864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063" y="474273"/>
            <a:ext cx="3724507" cy="581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29CEC3-824F-8630-F93E-0C4E2DF35581}"/>
              </a:ext>
            </a:extLst>
          </p:cNvPr>
          <p:cNvSpPr/>
          <p:nvPr/>
        </p:nvSpPr>
        <p:spPr>
          <a:xfrm>
            <a:off x="822719" y="2480384"/>
            <a:ext cx="29522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PSR J2215+5135</a:t>
            </a:r>
          </a:p>
          <a:p>
            <a:r>
              <a:rPr lang="en-US" dirty="0"/>
              <a:t>Redback</a:t>
            </a:r>
          </a:p>
          <a:p>
            <a:r>
              <a:rPr lang="en-US" dirty="0"/>
              <a:t>M</a:t>
            </a:r>
            <a:r>
              <a:rPr lang="en-US" baseline="-25000" dirty="0"/>
              <a:t>NS</a:t>
            </a:r>
            <a:r>
              <a:rPr lang="en-US" dirty="0"/>
              <a:t> = 2.27</a:t>
            </a:r>
            <a:r>
              <a:rPr lang="en-US" baseline="30000" dirty="0"/>
              <a:t>+0.15</a:t>
            </a:r>
            <a:r>
              <a:rPr lang="en-US" baseline="-25000" dirty="0"/>
              <a:t>-0.17</a:t>
            </a:r>
            <a:r>
              <a:rPr lang="en-US" dirty="0"/>
              <a:t> M</a:t>
            </a:r>
            <a:r>
              <a:rPr lang="en-US" baseline="-25000" dirty="0"/>
              <a:t>⊙</a:t>
            </a:r>
          </a:p>
          <a:p>
            <a:r>
              <a:rPr lang="en-US" dirty="0"/>
              <a:t>Linares+ 2018</a:t>
            </a:r>
          </a:p>
          <a:p>
            <a:endParaRPr lang="en-US" dirty="0"/>
          </a:p>
          <a:p>
            <a:r>
              <a:rPr lang="en-US" b="1" u="sng" dirty="0"/>
              <a:t>PSR B1957+20</a:t>
            </a:r>
          </a:p>
          <a:p>
            <a:r>
              <a:rPr lang="en-US" dirty="0"/>
              <a:t>Black Widow</a:t>
            </a:r>
          </a:p>
          <a:p>
            <a:r>
              <a:rPr lang="en-US" dirty="0"/>
              <a:t>M</a:t>
            </a:r>
            <a:r>
              <a:rPr lang="en-US" baseline="-25000" dirty="0"/>
              <a:t>NS</a:t>
            </a:r>
            <a:r>
              <a:rPr lang="en-US" dirty="0"/>
              <a:t> = 2.40 ± 0.12 M</a:t>
            </a:r>
            <a:r>
              <a:rPr lang="en-US" baseline="-25000" dirty="0"/>
              <a:t>⊙</a:t>
            </a:r>
          </a:p>
          <a:p>
            <a:r>
              <a:rPr lang="it-IT" dirty="0"/>
              <a:t>Van Keerkwijk+ 2011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CADEFE-6F68-AC83-3B40-FB1679BDC5CB}"/>
              </a:ext>
            </a:extLst>
          </p:cNvPr>
          <p:cNvSpPr/>
          <p:nvPr/>
        </p:nvSpPr>
        <p:spPr>
          <a:xfrm>
            <a:off x="7947102" y="4698380"/>
            <a:ext cx="3724507" cy="1590104"/>
          </a:xfrm>
          <a:prstGeom prst="roundRect">
            <a:avLst/>
          </a:prstGeom>
          <a:solidFill>
            <a:srgbClr val="0070C0">
              <a:alpha val="16000"/>
            </a:srgb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83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130A3-6D66-813A-B804-694B132DC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8">
            <a:extLst>
              <a:ext uri="{FF2B5EF4-FFF2-40B4-BE49-F238E27FC236}">
                <a16:creationId xmlns:a16="http://schemas.microsoft.com/office/drawing/2014/main" id="{C57DB003-9C49-17D7-E14C-BD3CEB1701A7}"/>
              </a:ext>
            </a:extLst>
          </p:cNvPr>
          <p:cNvSpPr/>
          <p:nvPr/>
        </p:nvSpPr>
        <p:spPr>
          <a:xfrm>
            <a:off x="0" y="6428253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493A0B-ADE4-5A28-CA3B-112F4F21FF35}"/>
              </a:ext>
            </a:extLst>
          </p:cNvPr>
          <p:cNvSpPr/>
          <p:nvPr/>
        </p:nvSpPr>
        <p:spPr>
          <a:xfrm>
            <a:off x="744590" y="6491284"/>
            <a:ext cx="11003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Clark, Kerr, Barr+ 2023</a:t>
            </a:r>
            <a:r>
              <a:rPr lang="it-IT" dirty="0"/>
              <a:t>, Nature Astronomy, 7, 451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23BCDD1-F435-DA66-E8FA-8C74FC098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90" y="2160220"/>
            <a:ext cx="6994809" cy="310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87CA71C-2949-130F-F6B6-C1F7D9299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40" y="1399085"/>
            <a:ext cx="4409704" cy="471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14D0E-7895-31C1-6D25-D490FE3AAB33}"/>
              </a:ext>
            </a:extLst>
          </p:cNvPr>
          <p:cNvSpPr txBox="1"/>
          <p:nvPr/>
        </p:nvSpPr>
        <p:spPr>
          <a:xfrm>
            <a:off x="744590" y="474273"/>
            <a:ext cx="632913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Measuring the neutron star mass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126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14DBF-A7DE-F3D0-C6DF-CD4569C13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8">
            <a:extLst>
              <a:ext uri="{FF2B5EF4-FFF2-40B4-BE49-F238E27FC236}">
                <a16:creationId xmlns:a16="http://schemas.microsoft.com/office/drawing/2014/main" id="{BACC7E12-8BD0-5D0A-3BE6-0124D4C20F2E}"/>
              </a:ext>
            </a:extLst>
          </p:cNvPr>
          <p:cNvSpPr/>
          <p:nvPr/>
        </p:nvSpPr>
        <p:spPr>
          <a:xfrm>
            <a:off x="0" y="6428253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0EB53C-1514-20BE-EAB9-E5EC0ED639F0}"/>
              </a:ext>
            </a:extLst>
          </p:cNvPr>
          <p:cNvSpPr/>
          <p:nvPr/>
        </p:nvSpPr>
        <p:spPr>
          <a:xfrm>
            <a:off x="744590" y="6491284"/>
            <a:ext cx="11003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Romani &amp; Sanches </a:t>
            </a:r>
            <a:r>
              <a:rPr lang="it-IT" dirty="0"/>
              <a:t>2016</a:t>
            </a:r>
            <a:r>
              <a:rPr lang="it-IT" b="1" dirty="0"/>
              <a:t>; Wadiasingh+ </a:t>
            </a:r>
            <a:r>
              <a:rPr lang="it-IT" dirty="0"/>
              <a:t>2017, 2018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DCAA1C-B50D-9FFD-7D7F-FB1027D984CB}"/>
              </a:ext>
            </a:extLst>
          </p:cNvPr>
          <p:cNvSpPr txBox="1"/>
          <p:nvPr/>
        </p:nvSpPr>
        <p:spPr>
          <a:xfrm>
            <a:off x="744589" y="474273"/>
            <a:ext cx="929005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X-rays track the shape of the intra-binary shock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7C7380-F2F3-0077-4929-47F7054F6BA7}"/>
              </a:ext>
            </a:extLst>
          </p:cNvPr>
          <p:cNvSpPr/>
          <p:nvPr/>
        </p:nvSpPr>
        <p:spPr>
          <a:xfrm>
            <a:off x="874164" y="1316124"/>
            <a:ext cx="4205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1313FF"/>
                </a:solidFill>
              </a:rPr>
              <a:t>Black Widow Pulsars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AA3E34-EC49-A508-BD09-DCC5B37D5182}"/>
              </a:ext>
            </a:extLst>
          </p:cNvPr>
          <p:cNvSpPr/>
          <p:nvPr/>
        </p:nvSpPr>
        <p:spPr>
          <a:xfrm>
            <a:off x="9458370" y="5387282"/>
            <a:ext cx="2444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X-ray maxima close to pulsar </a:t>
            </a:r>
            <a:r>
              <a:rPr lang="it-IT" b="1" dirty="0">
                <a:solidFill>
                  <a:srgbClr val="FF0202"/>
                </a:solidFill>
              </a:rPr>
              <a:t>INF conjunction</a:t>
            </a:r>
            <a:endParaRPr lang="it-IT" dirty="0">
              <a:solidFill>
                <a:srgbClr val="FF020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4D51DC-8C1D-6A79-CD06-4714587EE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09" y="1748487"/>
            <a:ext cx="5967435" cy="2728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4A438-EA51-DC7D-3CB6-C9E1E5BAC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784" y="3147422"/>
            <a:ext cx="5532176" cy="31633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493B27-996D-8671-2B58-D307A2E8E93B}"/>
              </a:ext>
            </a:extLst>
          </p:cNvPr>
          <p:cNvSpPr/>
          <p:nvPr/>
        </p:nvSpPr>
        <p:spPr>
          <a:xfrm>
            <a:off x="511627" y="4498544"/>
            <a:ext cx="315883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it-IT" b="1" dirty="0"/>
              <a:t>Shock bent around the donor</a:t>
            </a:r>
          </a:p>
          <a:p>
            <a:pPr algn="r"/>
            <a:r>
              <a:rPr lang="it-IT" b="1" dirty="0"/>
              <a:t>Pulsar wind &gt;&gt; donor wind </a:t>
            </a:r>
            <a:endParaRPr lang="it-IT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B2A606-66F4-7D37-F758-EA1301929CF5}"/>
              </a:ext>
            </a:extLst>
          </p:cNvPr>
          <p:cNvSpPr/>
          <p:nvPr/>
        </p:nvSpPr>
        <p:spPr>
          <a:xfrm>
            <a:off x="3846050" y="4488423"/>
            <a:ext cx="310447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b="1" dirty="0"/>
              <a:t>Shock bent around the pulsar</a:t>
            </a:r>
          </a:p>
          <a:p>
            <a:r>
              <a:rPr lang="it-IT" b="1" dirty="0"/>
              <a:t>Donor wind/mag field &gt;&gt; pulsar wind</a:t>
            </a:r>
            <a:endParaRPr lang="it-IT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5DB049-9D16-E03F-1F28-224689EBFAD1}"/>
              </a:ext>
            </a:extLst>
          </p:cNvPr>
          <p:cNvSpPr/>
          <p:nvPr/>
        </p:nvSpPr>
        <p:spPr>
          <a:xfrm>
            <a:off x="4665567" y="1316124"/>
            <a:ext cx="19499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Redback Pulsars</a:t>
            </a:r>
          </a:p>
        </p:txBody>
      </p:sp>
    </p:spTree>
    <p:extLst>
      <p:ext uri="{BB962C8B-B14F-4D97-AF65-F5344CB8AC3E}">
        <p14:creationId xmlns:p14="http://schemas.microsoft.com/office/powerpoint/2010/main" val="190912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tx1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07727DA-B7C5-FFCD-CE83-73B7DC8D2584}"/>
              </a:ext>
            </a:extLst>
          </p:cNvPr>
          <p:cNvSpPr txBox="1"/>
          <p:nvPr/>
        </p:nvSpPr>
        <p:spPr>
          <a:xfrm>
            <a:off x="140346" y="5186790"/>
            <a:ext cx="693682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quest for accreting millisecond pulsars</a:t>
            </a:r>
          </a:p>
        </p:txBody>
      </p:sp>
      <p:pic>
        <p:nvPicPr>
          <p:cNvPr id="2" name="Picture 2" descr="Millisecond pulsar - Wikipedia">
            <a:extLst>
              <a:ext uri="{FF2B5EF4-FFF2-40B4-BE49-F238E27FC236}">
                <a16:creationId xmlns:a16="http://schemas.microsoft.com/office/drawing/2014/main" id="{CE6FF0DC-343A-EB75-CF12-9F8874C62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"/>
            <a:ext cx="8179723" cy="685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C69654-C307-0836-4FD2-45B4662C265C}"/>
              </a:ext>
            </a:extLst>
          </p:cNvPr>
          <p:cNvSpPr/>
          <p:nvPr/>
        </p:nvSpPr>
        <p:spPr>
          <a:xfrm>
            <a:off x="6533804" y="0"/>
            <a:ext cx="5658196" cy="6858000"/>
          </a:xfrm>
          <a:prstGeom prst="rect">
            <a:avLst/>
          </a:prstGeom>
          <a:gradFill flip="none" rotWithShape="1">
            <a:gsLst>
              <a:gs pos="33000">
                <a:schemeClr val="tx1"/>
              </a:gs>
              <a:gs pos="0">
                <a:schemeClr val="bg1">
                  <a:alpha val="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F1F0D-C6DB-DA39-2D30-E11202F3BC68}"/>
              </a:ext>
            </a:extLst>
          </p:cNvPr>
          <p:cNvSpPr txBox="1"/>
          <p:nvPr/>
        </p:nvSpPr>
        <p:spPr>
          <a:xfrm>
            <a:off x="7978673" y="6233230"/>
            <a:ext cx="407298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Credit: </a:t>
            </a:r>
            <a:r>
              <a:rPr lang="en-US" dirty="0">
                <a:solidFill>
                  <a:schemeClr val="bg1"/>
                </a:solidFill>
              </a:rPr>
              <a:t>Bill Saxton (NRAO)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2FB3A-C771-1FB7-51D3-133C9C7983B6}"/>
              </a:ext>
            </a:extLst>
          </p:cNvPr>
          <p:cNvSpPr txBox="1"/>
          <p:nvPr/>
        </p:nvSpPr>
        <p:spPr>
          <a:xfrm>
            <a:off x="5114826" y="423570"/>
            <a:ext cx="6936828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quest </a:t>
            </a:r>
          </a:p>
          <a:p>
            <a:pPr algn="r"/>
            <a:r>
              <a:rPr 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 accreting </a:t>
            </a:r>
          </a:p>
          <a:p>
            <a:pPr algn="r"/>
            <a:r>
              <a:rPr 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millisecond </a:t>
            </a:r>
          </a:p>
          <a:p>
            <a:pPr algn="r"/>
            <a:r>
              <a:rPr 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pulsars</a:t>
            </a:r>
          </a:p>
        </p:txBody>
      </p:sp>
    </p:spTree>
    <p:extLst>
      <p:ext uri="{BB962C8B-B14F-4D97-AF65-F5344CB8AC3E}">
        <p14:creationId xmlns:p14="http://schemas.microsoft.com/office/powerpoint/2010/main" val="135198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47" y="187631"/>
            <a:ext cx="11039098" cy="65743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8941" y="1629015"/>
            <a:ext cx="5248195" cy="3515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04354" y="2063555"/>
                <a:ext cx="5823017" cy="3231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For </a:t>
                </a:r>
                <a:r>
                  <a:rPr lang="en-US" dirty="0" err="1"/>
                  <a:t>dM</a:t>
                </a:r>
                <a:r>
                  <a:rPr lang="en-US" dirty="0"/>
                  <a:t>/</a:t>
                </a:r>
                <a:r>
                  <a:rPr lang="en-US" dirty="0" err="1"/>
                  <a:t>dt</a:t>
                </a:r>
                <a:r>
                  <a:rPr lang="en-US" dirty="0"/>
                  <a:t> </a:t>
                </a:r>
                <a:r>
                  <a:rPr lang="en-US" dirty="0">
                    <a:latin typeface="Corbel" panose="020B0503020204020204" pitchFamily="34" charset="0"/>
                  </a:rPr>
                  <a:t>≈ 0.1 (</a:t>
                </a:r>
                <a:r>
                  <a:rPr lang="en-US" dirty="0" err="1">
                    <a:latin typeface="Corbel" panose="020B0503020204020204" pitchFamily="34" charset="0"/>
                  </a:rPr>
                  <a:t>dM</a:t>
                </a:r>
                <a:r>
                  <a:rPr lang="en-US" dirty="0">
                    <a:latin typeface="Corbel" panose="020B0503020204020204" pitchFamily="34" charset="0"/>
                  </a:rPr>
                  <a:t>/</a:t>
                </a:r>
                <a:r>
                  <a:rPr lang="en-US" dirty="0" err="1">
                    <a:latin typeface="Corbel" panose="020B0503020204020204" pitchFamily="34" charset="0"/>
                  </a:rPr>
                  <a:t>dt</a:t>
                </a:r>
                <a:r>
                  <a:rPr lang="en-US" dirty="0">
                    <a:latin typeface="Corbel" panose="020B0503020204020204" pitchFamily="34" charset="0"/>
                  </a:rPr>
                  <a:t>)</a:t>
                </a:r>
                <a:r>
                  <a:rPr lang="en-US" baseline="-25000" dirty="0" err="1">
                    <a:latin typeface="Corbel" panose="020B0503020204020204" pitchFamily="34" charset="0"/>
                  </a:rPr>
                  <a:t>Edd</a:t>
                </a:r>
                <a:r>
                  <a:rPr lang="en-US" dirty="0">
                    <a:latin typeface="Corbel" panose="020B0503020204020204" pitchFamily="34" charset="0"/>
                  </a:rPr>
                  <a:t>= 2 x 10</a:t>
                </a:r>
                <a:r>
                  <a:rPr lang="en-US" baseline="30000" dirty="0">
                    <a:latin typeface="Corbel" panose="020B0503020204020204" pitchFamily="34" charset="0"/>
                  </a:rPr>
                  <a:t>17</a:t>
                </a:r>
                <a:r>
                  <a:rPr lang="en-US" dirty="0">
                    <a:latin typeface="Corbel" panose="020B0503020204020204" pitchFamily="34" charset="0"/>
                  </a:rPr>
                  <a:t> g/s</a:t>
                </a:r>
                <a:endParaRPr lang="en-US" baseline="-25000" dirty="0">
                  <a:latin typeface="Corbel" panose="020B0503020204020204" pitchFamily="34" charset="0"/>
                </a:endParaRPr>
              </a:p>
              <a:p>
                <a:r>
                  <a:rPr lang="en-US" dirty="0" err="1">
                    <a:latin typeface="Corbel" panose="020B0503020204020204" pitchFamily="34" charset="0"/>
                  </a:rPr>
                  <a:t>R</a:t>
                </a:r>
                <a:r>
                  <a:rPr lang="en-US" baseline="-25000" dirty="0" err="1">
                    <a:latin typeface="Corbel" panose="020B0503020204020204" pitchFamily="34" charset="0"/>
                  </a:rPr>
                  <a:t>acc</a:t>
                </a:r>
                <a:r>
                  <a:rPr lang="en-US" dirty="0">
                    <a:latin typeface="Corbel" panose="020B0503020204020204" pitchFamily="34" charset="0"/>
                  </a:rPr>
                  <a:t> = R</a:t>
                </a:r>
                <a:r>
                  <a:rPr lang="en-US" baseline="-25000" dirty="0">
                    <a:latin typeface="Corbel" panose="020B0503020204020204" pitchFamily="34" charset="0"/>
                  </a:rPr>
                  <a:t>NS</a:t>
                </a:r>
                <a:r>
                  <a:rPr lang="en-US" dirty="0">
                    <a:latin typeface="Corbel" panose="020B0503020204020204" pitchFamily="34" charset="0"/>
                  </a:rPr>
                  <a:t> ≈ 10 km</a:t>
                </a:r>
              </a:p>
              <a:p>
                <a:r>
                  <a:rPr lang="en-US" dirty="0">
                    <a:latin typeface="Corbel" panose="020B0503020204020204" pitchFamily="34" charset="0"/>
                  </a:rPr>
                  <a:t>M</a:t>
                </a:r>
                <a:r>
                  <a:rPr lang="en-US" baseline="-25000" dirty="0">
                    <a:latin typeface="Corbel" panose="020B0503020204020204" pitchFamily="34" charset="0"/>
                  </a:rPr>
                  <a:t>NS</a:t>
                </a:r>
                <a:r>
                  <a:rPr lang="en-US" dirty="0">
                    <a:latin typeface="Corbel" panose="020B0503020204020204" pitchFamily="34" charset="0"/>
                  </a:rPr>
                  <a:t> = 1.4 </a:t>
                </a:r>
                <a:r>
                  <a:rPr lang="en-US" dirty="0" err="1">
                    <a:latin typeface="Corbel" panose="020B0503020204020204" pitchFamily="34" charset="0"/>
                  </a:rPr>
                  <a:t>Msun</a:t>
                </a:r>
                <a:endParaRPr lang="en-US" dirty="0">
                  <a:latin typeface="Corbel" panose="020B0503020204020204" pitchFamily="34" charset="0"/>
                </a:endParaRPr>
              </a:p>
              <a:p>
                <a:r>
                  <a:rPr lang="en-US" dirty="0">
                    <a:latin typeface="Corbel" panose="020B0503020204020204" pitchFamily="34" charset="0"/>
                  </a:rPr>
                  <a:t>I = 10</a:t>
                </a:r>
                <a:r>
                  <a:rPr lang="en-US" baseline="30000" dirty="0">
                    <a:latin typeface="Corbel" panose="020B0503020204020204" pitchFamily="34" charset="0"/>
                  </a:rPr>
                  <a:t>45</a:t>
                </a:r>
                <a:r>
                  <a:rPr lang="en-US" dirty="0">
                    <a:latin typeface="Corbel" panose="020B0503020204020204" pitchFamily="34" charset="0"/>
                  </a:rPr>
                  <a:t> g cm</a:t>
                </a:r>
                <a:r>
                  <a:rPr lang="en-US" baseline="30000" dirty="0">
                    <a:latin typeface="Corbel" panose="020B0503020204020204" pitchFamily="34" charset="0"/>
                  </a:rPr>
                  <a:t>2</a:t>
                </a:r>
              </a:p>
              <a:p>
                <a:endParaRPr lang="en-US" sz="600" dirty="0">
                  <a:latin typeface="Corbel" panose="020B0503020204020204" pitchFamily="34" charset="0"/>
                </a:endParaRPr>
              </a:p>
              <a:p>
                <a:endParaRPr lang="en-US" dirty="0">
                  <a:latin typeface="Corbel" panose="020B0503020204020204" pitchFamily="34" charset="0"/>
                </a:endParaRPr>
              </a:p>
              <a:p>
                <a:r>
                  <a:rPr lang="en-US" dirty="0">
                    <a:latin typeface="Corbel" panose="020B0503020204020204" pitchFamily="34" charset="0"/>
                  </a:rPr>
                  <a:t>                                                   to reach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Corbel" panose="020B0503020204020204" pitchFamily="34" charset="0"/>
                      </a:rPr>
                      <m:t>ν</m:t>
                    </m:r>
                    <m:r>
                      <m:rPr>
                        <m:nor/>
                      </m:rPr>
                      <a:rPr lang="en-US" baseline="-25000" dirty="0">
                        <a:latin typeface="Corbel" panose="020B0503020204020204" pitchFamily="34" charset="0"/>
                      </a:rPr>
                      <m:t>f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= 500 Hz (i.e. P ≈ 2ms)</a:t>
                </a:r>
              </a:p>
              <a:p>
                <a:endParaRPr lang="en-US" dirty="0">
                  <a:latin typeface="Corbel" panose="020B0503020204020204" pitchFamily="34" charset="0"/>
                </a:endParaRPr>
              </a:p>
              <a:p>
                <a:endParaRPr lang="en-US" dirty="0">
                  <a:latin typeface="Corbel" panose="020B0503020204020204" pitchFamily="34" charset="0"/>
                </a:endParaRPr>
              </a:p>
              <a:p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354" y="2063555"/>
                <a:ext cx="5823017" cy="3231654"/>
              </a:xfrm>
              <a:prstGeom prst="rect">
                <a:avLst/>
              </a:prstGeom>
              <a:blipFill>
                <a:blip r:embed="rId3"/>
                <a:stretch>
                  <a:fillRect l="-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45976" y="1907876"/>
                <a:ext cx="3531544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nor/>
                        </m:rPr>
                        <a:rPr lang="en-US" dirty="0" smtClean="0">
                          <a:latin typeface="Corbel" panose="020B0503020204020204" pitchFamily="34" charset="0"/>
                        </a:rPr>
                        <m:t>ν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nor/>
                            </m:rPr>
                            <a:rPr lang="en-US" dirty="0">
                              <a:latin typeface="Corbel" panose="020B0503020204020204" pitchFamily="34" charset="0"/>
                            </a:rPr>
                            <m:t>ν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𝐺𝑀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𝑁𝑆</m:t>
                              </m:r>
                            </m:sub>
                          </m:sSub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76" y="1907876"/>
                <a:ext cx="3531544" cy="526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22820" y="4051828"/>
                <a:ext cx="2165786" cy="4312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>
                            <a:latin typeface="Corbel" panose="020B0503020204020204" pitchFamily="34" charset="0"/>
                          </a:rPr>
                          <m:t>ν</m:t>
                        </m:r>
                        <m:r>
                          <m:rPr>
                            <m:nor/>
                          </m:rPr>
                          <a:rPr lang="en-US" b="0" i="0" baseline="-25000" dirty="0" smtClean="0">
                            <a:latin typeface="Corbel" panose="020B0503020204020204" pitchFamily="34" charset="0"/>
                          </a:rPr>
                          <m:t>f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nor/>
                          </m:rPr>
                          <a:rPr lang="en-US" dirty="0">
                            <a:latin typeface="Corbel" panose="020B0503020204020204" pitchFamily="34" charset="0"/>
                          </a:rPr>
                          <m:t>ν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10</a:t>
                </a:r>
                <a:r>
                  <a:rPr lang="en-US" baseline="30000" dirty="0"/>
                  <a:t>8</a:t>
                </a:r>
                <a:r>
                  <a:rPr lang="en-US" dirty="0"/>
                  <a:t> years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20" y="4051828"/>
                <a:ext cx="2165786" cy="431208"/>
              </a:xfrm>
              <a:prstGeom prst="rect">
                <a:avLst/>
              </a:prstGeom>
              <a:blipFill>
                <a:blip r:embed="rId5"/>
                <a:stretch>
                  <a:fillRect l="-3944" t="-4286" r="-5634" b="-1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549408" y="5044568"/>
            <a:ext cx="5663133" cy="1717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22820" y="4857200"/>
                <a:ext cx="4011226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𝑑𝑀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 ×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≈0.3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𝑠𝑢𝑛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20" y="4857200"/>
                <a:ext cx="4011226" cy="5259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5910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8941" y="1629015"/>
            <a:ext cx="5248195" cy="3515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04627" y="1652832"/>
            <a:ext cx="322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u="sng" dirty="0"/>
              <a:t>Low Mass X-ray Binaries</a:t>
            </a:r>
            <a:endParaRPr lang="en-US" sz="2000" b="1" u="sng" dirty="0">
              <a:latin typeface="Corbel" panose="020B0503020204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9408" y="5044568"/>
            <a:ext cx="5663133" cy="1717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7828" y="599355"/>
            <a:ext cx="81077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Progenitors of millisecond pulsars?</a:t>
            </a:r>
          </a:p>
          <a:p>
            <a:r>
              <a:rPr lang="en-US" dirty="0"/>
              <a:t>	Weakly magnetized (10</a:t>
            </a:r>
            <a:r>
              <a:rPr lang="en-US" baseline="30000" dirty="0"/>
              <a:t>8</a:t>
            </a:r>
            <a:r>
              <a:rPr lang="en-US" dirty="0"/>
              <a:t> G), old (10 </a:t>
            </a:r>
            <a:r>
              <a:rPr lang="en-US" dirty="0" err="1"/>
              <a:t>Gyr</a:t>
            </a:r>
            <a:r>
              <a:rPr lang="en-US" dirty="0"/>
              <a:t>) and spun up by disk accretion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8880" y="4272043"/>
            <a:ext cx="3764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Wind and/or disk mass transfer</a:t>
            </a:r>
          </a:p>
          <a:p>
            <a:endParaRPr lang="en-US" sz="2000" dirty="0"/>
          </a:p>
          <a:p>
            <a:r>
              <a:rPr lang="en-US" sz="2000" dirty="0"/>
              <a:t>O/B companion (1 </a:t>
            </a:r>
            <a:r>
              <a:rPr lang="en-US" sz="2000" dirty="0" err="1"/>
              <a:t>Myr</a:t>
            </a:r>
            <a:r>
              <a:rPr lang="en-US" sz="2000" dirty="0"/>
              <a:t>)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NS Magnetic field ≈ 10</a:t>
            </a:r>
            <a:r>
              <a:rPr lang="en-US" sz="2000" baseline="30000" dirty="0">
                <a:latin typeface="Corbel" panose="020B0503020204020204" pitchFamily="34" charset="0"/>
              </a:rPr>
              <a:t>12</a:t>
            </a:r>
            <a:r>
              <a:rPr lang="en-US" sz="2000" dirty="0">
                <a:latin typeface="Corbel" panose="020B0503020204020204" pitchFamily="34" charset="0"/>
              </a:rPr>
              <a:t> G </a:t>
            </a:r>
          </a:p>
          <a:p>
            <a:r>
              <a:rPr lang="en-US" sz="2000" dirty="0">
                <a:latin typeface="Corbel" panose="020B0503020204020204" pitchFamily="34" charset="0"/>
              </a:rPr>
              <a:t>(cyclotron lines &amp; pulsations)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410" y="2278029"/>
            <a:ext cx="2361558" cy="1771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81" y="2278029"/>
            <a:ext cx="3095184" cy="17410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1280" y="1652832"/>
            <a:ext cx="322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High Mass X-ray Binaries</a:t>
            </a:r>
            <a:endParaRPr lang="en-US" sz="2000" b="1" u="sng" dirty="0">
              <a:latin typeface="Corbel" panose="020B05030202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90887" y="4272043"/>
            <a:ext cx="48050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Corbel" panose="020B0503020204020204" pitchFamily="34" charset="0"/>
              </a:rPr>
              <a:t>Only disk mass transfer</a:t>
            </a:r>
          </a:p>
          <a:p>
            <a:pPr algn="r"/>
            <a:endParaRPr lang="en-US" sz="2000" dirty="0"/>
          </a:p>
          <a:p>
            <a:pPr algn="r"/>
            <a:r>
              <a:rPr lang="en-US" sz="2000" dirty="0"/>
              <a:t>K/M companion (10+ </a:t>
            </a:r>
            <a:r>
              <a:rPr lang="en-US" sz="2000" dirty="0" err="1"/>
              <a:t>Gyr</a:t>
            </a:r>
            <a:r>
              <a:rPr lang="en-US" sz="2000" dirty="0"/>
              <a:t>)</a:t>
            </a:r>
          </a:p>
          <a:p>
            <a:pPr algn="r"/>
            <a:endParaRPr lang="en-US" sz="2000" dirty="0">
              <a:latin typeface="Corbel" panose="020B0503020204020204" pitchFamily="34" charset="0"/>
            </a:endParaRPr>
          </a:p>
          <a:p>
            <a:pPr algn="r"/>
            <a:r>
              <a:rPr lang="en-US" sz="2000" dirty="0">
                <a:latin typeface="Corbel" panose="020B0503020204020204" pitchFamily="34" charset="0"/>
              </a:rPr>
              <a:t>NS Magnetic field ≈ 10</a:t>
            </a:r>
            <a:r>
              <a:rPr lang="en-US" sz="2000" baseline="30000" dirty="0">
                <a:latin typeface="Corbel" panose="020B0503020204020204" pitchFamily="34" charset="0"/>
              </a:rPr>
              <a:t>8</a:t>
            </a:r>
            <a:r>
              <a:rPr lang="en-US" sz="2000" dirty="0">
                <a:latin typeface="Corbel" panose="020B0503020204020204" pitchFamily="34" charset="0"/>
              </a:rPr>
              <a:t> G</a:t>
            </a:r>
          </a:p>
          <a:p>
            <a:pPr algn="r"/>
            <a:r>
              <a:rPr lang="en-US" sz="2000" dirty="0">
                <a:latin typeface="Corbel" panose="020B0503020204020204" pitchFamily="34" charset="0"/>
              </a:rPr>
              <a:t>(often no pulsations)</a:t>
            </a:r>
          </a:p>
        </p:txBody>
      </p:sp>
    </p:spTree>
    <p:extLst>
      <p:ext uri="{BB962C8B-B14F-4D97-AF65-F5344CB8AC3E}">
        <p14:creationId xmlns:p14="http://schemas.microsoft.com/office/powerpoint/2010/main" val="296742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3934" b="43383"/>
          <a:stretch/>
        </p:blipFill>
        <p:spPr>
          <a:xfrm>
            <a:off x="661116" y="372712"/>
            <a:ext cx="5167223" cy="35576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2299" y="619188"/>
            <a:ext cx="4829415" cy="471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06716" y="457200"/>
            <a:ext cx="8107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magnetospheric radius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836024" y="860612"/>
            <a:ext cx="5551714" cy="2693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41556" y="2616413"/>
            <a:ext cx="5540189" cy="937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2673" y="6858000"/>
            <a:ext cx="9435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Magnetosphere of HMXBs (B ≈ 10</a:t>
            </a:r>
            <a:r>
              <a:rPr lang="en-US" sz="2000" baseline="30000" dirty="0">
                <a:latin typeface="Corbel" panose="020B0503020204020204" pitchFamily="34" charset="0"/>
              </a:rPr>
              <a:t>12</a:t>
            </a:r>
            <a:r>
              <a:rPr lang="en-US" sz="2000" dirty="0">
                <a:latin typeface="Corbel" panose="020B0503020204020204" pitchFamily="34" charset="0"/>
              </a:rPr>
              <a:t> G) &gt; 1000km -&gt; X-ray pulsations always observed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Magnetosphere of LMXBs (B ≈ 10</a:t>
            </a:r>
            <a:r>
              <a:rPr lang="en-US" sz="2000" baseline="30000" dirty="0">
                <a:latin typeface="Corbel" panose="020B0503020204020204" pitchFamily="34" charset="0"/>
              </a:rPr>
              <a:t>8</a:t>
            </a:r>
            <a:r>
              <a:rPr lang="en-US" sz="2000" dirty="0">
                <a:latin typeface="Corbel" panose="020B0503020204020204" pitchFamily="34" charset="0"/>
              </a:rPr>
              <a:t> G) ≈ 10-20 km -&gt; 	X-ray pulsations hard to detect 							(especially for bright systems)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420536-B5CF-958D-AA45-B948C7895D5F}"/>
                  </a:ext>
                </a:extLst>
              </p:cNvPr>
              <p:cNvSpPr txBox="1"/>
              <p:nvPr/>
            </p:nvSpPr>
            <p:spPr>
              <a:xfrm>
                <a:off x="5551714" y="1894348"/>
                <a:ext cx="2221827" cy="8758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𝒎𝒂𝒈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𝟔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420536-B5CF-958D-AA45-B948C7895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714" y="1894348"/>
                <a:ext cx="2221827" cy="8758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EBFB59-B5B7-FD04-F87C-4F1852B3ECF2}"/>
                  </a:ext>
                </a:extLst>
              </p:cNvPr>
              <p:cNvSpPr txBox="1"/>
              <p:nvPr/>
            </p:nvSpPr>
            <p:spPr>
              <a:xfrm>
                <a:off x="8224758" y="1695735"/>
                <a:ext cx="3453894" cy="1273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𝒎𝒂𝒕𝒕𝒆𝒓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sz="2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acc>
                        </m:num>
                        <m:den>
                          <m: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sz="2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𝑮𝑴</m:t>
                              </m:r>
                            </m:num>
                            <m:den>
                              <m:r>
                                <a:rPr lang="en-US" sz="2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EBFB59-B5B7-FD04-F87C-4F1852B3E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4758" y="1695735"/>
                <a:ext cx="3453894" cy="1273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3320A4-0920-3BBF-29A8-8888CA313E73}"/>
                  </a:ext>
                </a:extLst>
              </p:cNvPr>
              <p:cNvSpPr txBox="1"/>
              <p:nvPr/>
            </p:nvSpPr>
            <p:spPr>
              <a:xfrm>
                <a:off x="661116" y="4113434"/>
                <a:ext cx="11463395" cy="21057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𝑚𝑎𝑔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𝑚𝑎𝑡𝑡𝑒𝑟</m:t>
                        </m:r>
                      </m:sub>
                    </m:sSub>
                    <m:groupChr>
                      <m:groupChrPr>
                        <m:chr m:val="→"/>
                        <m:vertJc m:val="bot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yields</m:t>
                        </m:r>
                      </m:e>
                    </m:groupCh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𝑚𝑎𝑔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=3000 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37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−2/7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4/7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r>
                  <a:rPr lang="en-US" sz="2800" b="0" dirty="0"/>
                  <a:t> for HMXB (strong pulses)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                                            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15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37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−2/7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26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4/7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r>
                  <a:rPr lang="en-US" sz="2800" dirty="0"/>
                  <a:t> for LMXB (pulses???)</a:t>
                </a:r>
              </a:p>
              <a:p>
                <a:r>
                  <a:rPr lang="en-US" sz="28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3320A4-0920-3BBF-29A8-8888CA313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16" y="4113434"/>
                <a:ext cx="11463395" cy="2105705"/>
              </a:xfrm>
              <a:prstGeom prst="rect">
                <a:avLst/>
              </a:prstGeom>
              <a:blipFill>
                <a:blip r:embed="rId5"/>
                <a:stretch>
                  <a:fillRect r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93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B4B76-6881-E1FF-14D4-97B56D0DA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47FDF-F508-06ED-4C9C-424363264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454" y="832034"/>
            <a:ext cx="7389608" cy="59717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C903BD-238D-23DC-9ED0-E9EA77E259FF}"/>
              </a:ext>
            </a:extLst>
          </p:cNvPr>
          <p:cNvSpPr/>
          <p:nvPr/>
        </p:nvSpPr>
        <p:spPr>
          <a:xfrm>
            <a:off x="556422" y="220327"/>
            <a:ext cx="6296917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Corbel" panose="020B0503020204020204" pitchFamily="34" charset="0"/>
              </a:rPr>
              <a:t>Life of a Rotation-powered Pulsar</a:t>
            </a:r>
          </a:p>
          <a:p>
            <a:endParaRPr lang="en-US" sz="3600" b="1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99D257-E71E-5746-D221-90DA52BF0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22" y="1104516"/>
            <a:ext cx="3881478" cy="758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72A992-002C-C353-8913-67E0AE3FA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88" y="1863044"/>
            <a:ext cx="1205100" cy="749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47063-160A-9A51-BE9E-D8D3AC5E2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046" y="2839656"/>
            <a:ext cx="3931854" cy="32765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F9A3BE-E8A2-2B9B-C105-E7E04F10EFF7}"/>
              </a:ext>
            </a:extLst>
          </p:cNvPr>
          <p:cNvCxnSpPr>
            <a:cxnSpLocks/>
          </p:cNvCxnSpPr>
          <p:nvPr/>
        </p:nvCxnSpPr>
        <p:spPr>
          <a:xfrm>
            <a:off x="6191250" y="2390775"/>
            <a:ext cx="4619625" cy="1438275"/>
          </a:xfrm>
          <a:prstGeom prst="straightConnector1">
            <a:avLst/>
          </a:prstGeom>
          <a:ln w="130175">
            <a:solidFill>
              <a:schemeClr val="accent2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FE05FB5-8AE1-0B19-5787-855FDE5D50E8}"/>
              </a:ext>
            </a:extLst>
          </p:cNvPr>
          <p:cNvSpPr txBox="1"/>
          <p:nvPr/>
        </p:nvSpPr>
        <p:spPr>
          <a:xfrm rot="1041138">
            <a:off x="7630041" y="2510191"/>
            <a:ext cx="2847420" cy="52322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Pulsar spin down</a:t>
            </a:r>
          </a:p>
        </p:txBody>
      </p:sp>
    </p:spTree>
    <p:extLst>
      <p:ext uri="{BB962C8B-B14F-4D97-AF65-F5344CB8AC3E}">
        <p14:creationId xmlns:p14="http://schemas.microsoft.com/office/powerpoint/2010/main" val="456654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409" y="2682323"/>
            <a:ext cx="3619744" cy="37678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0527" y="673018"/>
            <a:ext cx="9922649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orbel" panose="020B0503020204020204" pitchFamily="34" charset="0"/>
              </a:rPr>
              <a:t>The quest for millisecond pulsars progenitors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No pulsating Low mass X-ray binary known (350 currently known in the Galaxy) until mid-nineties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Power produced by a sinusoidal signal in a Fourier spectrum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Corbel" panose="020B0503020204020204" pitchFamily="34" charset="0"/>
              </a:rPr>
              <a:t>	A: signal amplitude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orbel" panose="020B0503020204020204" pitchFamily="34" charset="0"/>
              </a:rPr>
              <a:t>	N</a:t>
            </a:r>
            <a:r>
              <a:rPr lang="el-GR" baseline="-25000" dirty="0">
                <a:latin typeface="Corbel" panose="020B0503020204020204" pitchFamily="34" charset="0"/>
              </a:rPr>
              <a:t>γ</a:t>
            </a:r>
            <a:r>
              <a:rPr lang="en-US" dirty="0">
                <a:latin typeface="Corbel" panose="020B0503020204020204" pitchFamily="34" charset="0"/>
              </a:rPr>
              <a:t> = </a:t>
            </a:r>
            <a:r>
              <a:rPr lang="en-US" dirty="0" err="1">
                <a:latin typeface="Corbel" panose="020B0503020204020204" pitchFamily="34" charset="0"/>
              </a:rPr>
              <a:t>A</a:t>
            </a:r>
            <a:r>
              <a:rPr lang="en-US" baseline="-25000" dirty="0" err="1">
                <a:latin typeface="Corbel" panose="020B0503020204020204" pitchFamily="34" charset="0"/>
              </a:rPr>
              <a:t>eff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T</a:t>
            </a:r>
            <a:r>
              <a:rPr lang="en-US" baseline="-25000" dirty="0" err="1">
                <a:latin typeface="Corbel" panose="020B0503020204020204" pitchFamily="34" charset="0"/>
              </a:rPr>
              <a:t>obs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L</a:t>
            </a:r>
            <a:r>
              <a:rPr lang="en-US" baseline="-25000" dirty="0" err="1">
                <a:latin typeface="Corbel" panose="020B0503020204020204" pitchFamily="34" charset="0"/>
              </a:rPr>
              <a:t>source</a:t>
            </a:r>
            <a:r>
              <a:rPr lang="en-US" dirty="0">
                <a:latin typeface="Corbel" panose="020B0503020204020204" pitchFamily="34" charset="0"/>
              </a:rPr>
              <a:t> number of photons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orbel" panose="020B0503020204020204" pitchFamily="34" charset="0"/>
              </a:rPr>
              <a:t>	</a:t>
            </a:r>
            <a:r>
              <a:rPr lang="en-US" dirty="0" err="1">
                <a:latin typeface="Corbel" panose="020B0503020204020204" pitchFamily="34" charset="0"/>
              </a:rPr>
              <a:t>L</a:t>
            </a:r>
            <a:r>
              <a:rPr lang="en-US" baseline="-25000" dirty="0" err="1">
                <a:latin typeface="Corbel" panose="020B0503020204020204" pitchFamily="34" charset="0"/>
              </a:rPr>
              <a:t>source</a:t>
            </a:r>
            <a:r>
              <a:rPr lang="en-US" dirty="0">
                <a:latin typeface="Corbel" panose="020B0503020204020204" pitchFamily="34" charset="0"/>
              </a:rPr>
              <a:t> cannot be too large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orbel" panose="020B0503020204020204" pitchFamily="34" charset="0"/>
              </a:rPr>
              <a:t>	T</a:t>
            </a:r>
            <a:r>
              <a:rPr lang="en-US" baseline="-25000" dirty="0">
                <a:latin typeface="Corbel" panose="020B0503020204020204" pitchFamily="34" charset="0"/>
              </a:rPr>
              <a:t>obs</a:t>
            </a:r>
            <a:r>
              <a:rPr lang="en-US" dirty="0">
                <a:latin typeface="Corbel" panose="020B0503020204020204" pitchFamily="34" charset="0"/>
              </a:rPr>
              <a:t> observing time limited by orbital Doppler shifts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orbel" panose="020B0503020204020204" pitchFamily="34" charset="0"/>
              </a:rPr>
              <a:t>	</a:t>
            </a:r>
            <a:r>
              <a:rPr lang="en-US" dirty="0" err="1">
                <a:latin typeface="Corbel" panose="020B0503020204020204" pitchFamily="34" charset="0"/>
              </a:rPr>
              <a:t>A</a:t>
            </a:r>
            <a:r>
              <a:rPr lang="en-US" baseline="-25000" dirty="0" err="1">
                <a:latin typeface="Corbel" panose="020B0503020204020204" pitchFamily="34" charset="0"/>
              </a:rPr>
              <a:t>eff</a:t>
            </a:r>
            <a:r>
              <a:rPr lang="en-US" dirty="0">
                <a:latin typeface="Corbel" panose="020B0503020204020204" pitchFamily="34" charset="0"/>
              </a:rPr>
              <a:t> effective area of X-ray telescope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latin typeface="Corbel" panose="020B0503020204020204" pitchFamily="34" charset="0"/>
              </a:rPr>
              <a:t>		</a:t>
            </a:r>
            <a:endParaRPr lang="en-US" dirty="0">
              <a:latin typeface="Corbel" panose="020B0503020204020204" pitchFamily="34" charset="0"/>
            </a:endParaRPr>
          </a:p>
          <a:p>
            <a:r>
              <a:rPr lang="en-US" b="1" u="sng" dirty="0">
                <a:latin typeface="Corbel" panose="020B0503020204020204" pitchFamily="34" charset="0"/>
              </a:rPr>
              <a:t>1998 - Rossi X-ray Timing Explorer</a:t>
            </a:r>
          </a:p>
          <a:p>
            <a:r>
              <a:rPr lang="en-US" dirty="0">
                <a:latin typeface="Corbel" panose="020B0503020204020204" pitchFamily="34" charset="0"/>
              </a:rPr>
              <a:t>  - proportional counters A</a:t>
            </a:r>
            <a:r>
              <a:rPr lang="el-GR" dirty="0">
                <a:latin typeface="Corbel" panose="020B0503020204020204" pitchFamily="34" charset="0"/>
              </a:rPr>
              <a:t> ≈ </a:t>
            </a:r>
            <a:r>
              <a:rPr lang="en-US" dirty="0">
                <a:latin typeface="Corbel" panose="020B0503020204020204" pitchFamily="34" charset="0"/>
              </a:rPr>
              <a:t>6250 cm</a:t>
            </a:r>
            <a:r>
              <a:rPr lang="en-US" baseline="30000" dirty="0">
                <a:latin typeface="Corbel" panose="020B0503020204020204" pitchFamily="34" charset="0"/>
              </a:rPr>
              <a:t>2</a:t>
            </a:r>
          </a:p>
          <a:p>
            <a:r>
              <a:rPr lang="en-US" dirty="0">
                <a:latin typeface="Corbel" panose="020B0503020204020204" pitchFamily="34" charset="0"/>
              </a:rPr>
              <a:t>  - time resolution </a:t>
            </a:r>
            <a:r>
              <a:rPr lang="el-GR" dirty="0">
                <a:latin typeface="Corbel" panose="020B0503020204020204" pitchFamily="34" charset="0"/>
              </a:rPr>
              <a:t>≈ </a:t>
            </a:r>
            <a:r>
              <a:rPr lang="en-US" dirty="0">
                <a:latin typeface="Corbel" panose="020B0503020204020204" pitchFamily="34" charset="0"/>
              </a:rPr>
              <a:t>1 </a:t>
            </a:r>
            <a:r>
              <a:rPr lang="el-GR" dirty="0">
                <a:latin typeface="Corbel" panose="020B0503020204020204" pitchFamily="34" charset="0"/>
              </a:rPr>
              <a:t>μ</a:t>
            </a:r>
            <a:r>
              <a:rPr lang="en-US" dirty="0">
                <a:latin typeface="Corbel" panose="020B0503020204020204" pitchFamily="34" charset="0"/>
              </a:rPr>
              <a:t>s</a:t>
            </a:r>
          </a:p>
          <a:p>
            <a:r>
              <a:rPr lang="en-US" dirty="0">
                <a:latin typeface="Corbel" panose="020B0503020204020204" pitchFamily="34" charset="0"/>
              </a:rPr>
              <a:t>  - energy range 2-60 </a:t>
            </a:r>
            <a:r>
              <a:rPr lang="en-US" dirty="0" err="1">
                <a:latin typeface="Corbel" panose="020B0503020204020204" pitchFamily="34" charset="0"/>
              </a:rPr>
              <a:t>keV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78" y="2429622"/>
            <a:ext cx="2979376" cy="356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E3FF82-0621-51D9-AD03-C7826283D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625" y="2682323"/>
            <a:ext cx="4903423" cy="367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3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62" y="359135"/>
            <a:ext cx="5200000" cy="2209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42" y="2930215"/>
            <a:ext cx="4387939" cy="3263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867" y="696286"/>
            <a:ext cx="6712133" cy="2570003"/>
          </a:xfrm>
          <a:prstGeom prst="rect">
            <a:avLst/>
          </a:prstGeom>
        </p:spPr>
      </p:pic>
      <p:pic>
        <p:nvPicPr>
          <p:cNvPr id="3074" name="Picture 2" descr="A millisecond pulsar in an X-ray binary system | Nature">
            <a:extLst>
              <a:ext uri="{FF2B5EF4-FFF2-40B4-BE49-F238E27FC236}">
                <a16:creationId xmlns:a16="http://schemas.microsoft.com/office/drawing/2014/main" id="{D5801805-2D85-B0C8-9B20-0AD2230AC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12" y="3591712"/>
            <a:ext cx="4071892" cy="28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293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17" y="274914"/>
            <a:ext cx="5028571" cy="1486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17" y="1680673"/>
            <a:ext cx="4839375" cy="2172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79" y="382032"/>
            <a:ext cx="4453673" cy="3717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762" y="3277027"/>
            <a:ext cx="3731977" cy="349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42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1261" y="-731959"/>
            <a:ext cx="14794521" cy="83219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2491" y="621219"/>
            <a:ext cx="6776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Accreting millisecond pulsars</a:t>
            </a:r>
            <a:endParaRPr lang="en-US" sz="36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74091-45D7-0311-6616-BC9CE0656CBF}"/>
              </a:ext>
            </a:extLst>
          </p:cNvPr>
          <p:cNvSpPr txBox="1"/>
          <p:nvPr/>
        </p:nvSpPr>
        <p:spPr>
          <a:xfrm>
            <a:off x="9572625" y="6581775"/>
            <a:ext cx="326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Credit: D. Barry (NASA)</a:t>
            </a:r>
          </a:p>
        </p:txBody>
      </p:sp>
    </p:spTree>
    <p:extLst>
      <p:ext uri="{BB962C8B-B14F-4D97-AF65-F5344CB8AC3E}">
        <p14:creationId xmlns:p14="http://schemas.microsoft.com/office/powerpoint/2010/main" val="2056410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45" y="351474"/>
            <a:ext cx="7081000" cy="469859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774579" y="3421608"/>
            <a:ext cx="1091478" cy="463702"/>
          </a:xfrm>
          <a:prstGeom prst="ellipse">
            <a:avLst/>
          </a:prstGeom>
          <a:solidFill>
            <a:schemeClr val="accent2">
              <a:lumMod val="20000"/>
              <a:lumOff val="80000"/>
              <a:alpha val="31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27253" y="3677116"/>
            <a:ext cx="1566738" cy="632713"/>
          </a:xfrm>
          <a:prstGeom prst="ellipse">
            <a:avLst/>
          </a:prstGeom>
          <a:solidFill>
            <a:schemeClr val="accent2">
              <a:lumMod val="20000"/>
              <a:lumOff val="80000"/>
              <a:alpha val="31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29177" y="5219883"/>
            <a:ext cx="17684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Main sequence</a:t>
            </a:r>
            <a:endParaRPr lang="en-US" sz="2000" b="1" dirty="0">
              <a:latin typeface="Corbel" panose="020B05030202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77976" y="5300913"/>
            <a:ext cx="1576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Brown Dwarf</a:t>
            </a:r>
            <a:endParaRPr lang="en-US" sz="2000" b="1" dirty="0">
              <a:latin typeface="Corbel" panose="020B0503020204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8449" y="5670245"/>
            <a:ext cx="2269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He/CO White Dwarf</a:t>
            </a:r>
            <a:endParaRPr lang="en-US" sz="2000" b="1" dirty="0">
              <a:latin typeface="Corbel" panose="020B0503020204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653542" y="5240371"/>
            <a:ext cx="1148418" cy="5203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7589" y="5552549"/>
            <a:ext cx="1148418" cy="5203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603409" y="5185766"/>
            <a:ext cx="1148418" cy="5203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3577660" y="3873137"/>
            <a:ext cx="678843" cy="136167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H="1">
            <a:off x="2110894" y="4297290"/>
            <a:ext cx="176842" cy="125099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385917" y="1239297"/>
            <a:ext cx="48060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RXTE, XMM-Newton, NICER discover </a:t>
            </a:r>
            <a:r>
              <a:rPr lang="en-US" sz="2400" dirty="0">
                <a:latin typeface="Carlito" panose="020F0502020204030204" pitchFamily="34" charset="0"/>
                <a:cs typeface="Carlito" panose="020F0502020204030204" pitchFamily="34" charset="0"/>
              </a:rPr>
              <a:t>~ </a:t>
            </a:r>
            <a:r>
              <a:rPr lang="en-US" sz="2400" dirty="0">
                <a:latin typeface="Corbel" panose="020B0503020204020204" pitchFamily="34" charset="0"/>
              </a:rPr>
              <a:t>1 AMSP/year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B13C03-9510-B3A3-5C52-F34A34852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899" y="2157851"/>
            <a:ext cx="4082657" cy="4070223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D6EBDD66-B6C6-A21E-BF1C-86A8E7A68A94}"/>
              </a:ext>
            </a:extLst>
          </p:cNvPr>
          <p:cNvSpPr/>
          <p:nvPr/>
        </p:nvSpPr>
        <p:spPr>
          <a:xfrm>
            <a:off x="0" y="6428253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48B999-83A6-8D25-FF4A-E7E5EA3D62DC}"/>
              </a:ext>
            </a:extLst>
          </p:cNvPr>
          <p:cNvSpPr/>
          <p:nvPr/>
        </p:nvSpPr>
        <p:spPr>
          <a:xfrm>
            <a:off x="744590" y="6491284"/>
            <a:ext cx="11003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Di Salvo, Papitto+ 2023</a:t>
            </a:r>
            <a:endParaRPr lang="it-IT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10175B-E2D5-1277-5E87-52ACDD69D3F3}"/>
              </a:ext>
            </a:extLst>
          </p:cNvPr>
          <p:cNvSpPr/>
          <p:nvPr/>
        </p:nvSpPr>
        <p:spPr>
          <a:xfrm>
            <a:off x="4766702" y="3569527"/>
            <a:ext cx="1700773" cy="821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836579" y="2519187"/>
            <a:ext cx="2244684" cy="1413963"/>
          </a:xfrm>
          <a:prstGeom prst="ellipse">
            <a:avLst/>
          </a:prstGeom>
          <a:solidFill>
            <a:schemeClr val="accent2">
              <a:lumMod val="20000"/>
              <a:lumOff val="80000"/>
              <a:alpha val="31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5574141" y="3770274"/>
            <a:ext cx="603477" cy="142565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290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7147" y="471329"/>
            <a:ext cx="877419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rbel" panose="020B0503020204020204" pitchFamily="34" charset="0"/>
              </a:rPr>
              <a:t>All AMSPs are X-ray transients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Peak X-ray luminosity </a:t>
            </a:r>
            <a:r>
              <a:rPr lang="en-US" sz="2000" dirty="0">
                <a:latin typeface="Corbel" panose="020B0503020204020204" pitchFamily="34" charset="0"/>
                <a:cs typeface="Carlito" panose="020F0502020204030204" pitchFamily="34" charset="0"/>
              </a:rPr>
              <a:t>~</a:t>
            </a:r>
            <a:r>
              <a:rPr lang="en-US" sz="2000" dirty="0">
                <a:latin typeface="Corbel" panose="020B0503020204020204" pitchFamily="34" charset="0"/>
              </a:rPr>
              <a:t> 10</a:t>
            </a:r>
            <a:r>
              <a:rPr lang="en-US" sz="2000" baseline="30000" dirty="0">
                <a:latin typeface="Corbel" panose="020B0503020204020204" pitchFamily="34" charset="0"/>
              </a:rPr>
              <a:t>37</a:t>
            </a:r>
            <a:r>
              <a:rPr lang="en-US" sz="2000" dirty="0">
                <a:latin typeface="Corbel" panose="020B0503020204020204" pitchFamily="34" charset="0"/>
              </a:rPr>
              <a:t> erg/s </a:t>
            </a:r>
            <a:r>
              <a:rPr lang="en-US" sz="2000" dirty="0">
                <a:latin typeface="Corbel" panose="020B0503020204020204" pitchFamily="34" charset="0"/>
                <a:cs typeface="Carlito" panose="020F0502020204030204" pitchFamily="34" charset="0"/>
              </a:rPr>
              <a:t>~</a:t>
            </a:r>
            <a:r>
              <a:rPr lang="en-US" sz="2000" dirty="0">
                <a:latin typeface="Corbel" panose="020B0503020204020204" pitchFamily="34" charset="0"/>
              </a:rPr>
              <a:t> 5-10% Eddington rate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Outburst duration ~ a few weeks/months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Pulsations detected down to </a:t>
            </a:r>
            <a:r>
              <a:rPr lang="en-US" sz="2000" dirty="0">
                <a:latin typeface="Corbel" panose="020B0503020204020204" pitchFamily="34" charset="0"/>
                <a:cs typeface="Carlito" panose="020F0502020204030204" pitchFamily="34" charset="0"/>
              </a:rPr>
              <a:t>~ </a:t>
            </a:r>
            <a:r>
              <a:rPr lang="en-US" sz="2000" dirty="0">
                <a:latin typeface="Corbel" panose="020B0503020204020204" pitchFamily="34" charset="0"/>
              </a:rPr>
              <a:t>10</a:t>
            </a:r>
            <a:r>
              <a:rPr lang="en-US" sz="2000" baseline="30000" dirty="0">
                <a:latin typeface="Corbel" panose="020B0503020204020204" pitchFamily="34" charset="0"/>
              </a:rPr>
              <a:t>34</a:t>
            </a:r>
            <a:r>
              <a:rPr lang="en-US" sz="2000" dirty="0">
                <a:latin typeface="Corbel" panose="020B0503020204020204" pitchFamily="34" charset="0"/>
              </a:rPr>
              <a:t> erg/s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44" y="3248095"/>
            <a:ext cx="6249122" cy="3150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838" y="2059206"/>
            <a:ext cx="5134162" cy="35572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96448" y="5718847"/>
            <a:ext cx="3656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Optical/UV emission (disk) precedes the X-ray emission (NS) by a few days</a:t>
            </a:r>
          </a:p>
        </p:txBody>
      </p:sp>
    </p:spTree>
    <p:extLst>
      <p:ext uri="{BB962C8B-B14F-4D97-AF65-F5344CB8AC3E}">
        <p14:creationId xmlns:p14="http://schemas.microsoft.com/office/powerpoint/2010/main" val="2075578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5478" y="679585"/>
            <a:ext cx="885220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rbel" panose="020B0503020204020204" pitchFamily="34" charset="0"/>
              </a:rPr>
              <a:t>Recurrence times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Some AMSPs show outbursts every 2-3 years</a:t>
            </a:r>
          </a:p>
          <a:p>
            <a:r>
              <a:rPr lang="en-US" dirty="0">
                <a:latin typeface="Corbel" panose="020B0503020204020204" pitchFamily="34" charset="0"/>
              </a:rPr>
              <a:t>Some seen only once since discovery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Transient accretion due to disk instability </a:t>
            </a:r>
          </a:p>
          <a:p>
            <a:r>
              <a:rPr lang="en-US" dirty="0">
                <a:latin typeface="Corbel" panose="020B0503020204020204" pitchFamily="34" charset="0"/>
              </a:rPr>
              <a:t>caused by viscosity variations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High </a:t>
            </a:r>
            <a:r>
              <a:rPr lang="en-US" dirty="0" err="1">
                <a:latin typeface="Corbel" panose="020B0503020204020204" pitchFamily="34" charset="0"/>
              </a:rPr>
              <a:t>dM</a:t>
            </a:r>
            <a:r>
              <a:rPr lang="en-US" dirty="0">
                <a:latin typeface="Corbel" panose="020B0503020204020204" pitchFamily="34" charset="0"/>
              </a:rPr>
              <a:t>/</a:t>
            </a:r>
            <a:r>
              <a:rPr lang="en-US" dirty="0" err="1">
                <a:latin typeface="Corbel" panose="020B0503020204020204" pitchFamily="34" charset="0"/>
              </a:rPr>
              <a:t>dt</a:t>
            </a:r>
            <a:r>
              <a:rPr lang="en-US" dirty="0">
                <a:latin typeface="Corbel" panose="020B0503020204020204" pitchFamily="34" charset="0"/>
              </a:rPr>
              <a:t> -&gt; H ionized -&gt; high viscosity</a:t>
            </a:r>
          </a:p>
          <a:p>
            <a:r>
              <a:rPr lang="en-US" dirty="0">
                <a:latin typeface="Corbel" panose="020B0503020204020204" pitchFamily="34" charset="0"/>
              </a:rPr>
              <a:t>Low </a:t>
            </a:r>
            <a:r>
              <a:rPr lang="en-US" dirty="0" err="1">
                <a:latin typeface="Corbel" panose="020B0503020204020204" pitchFamily="34" charset="0"/>
              </a:rPr>
              <a:t>dM</a:t>
            </a:r>
            <a:r>
              <a:rPr lang="en-US" dirty="0">
                <a:latin typeface="Corbel" panose="020B0503020204020204" pitchFamily="34" charset="0"/>
              </a:rPr>
              <a:t>/</a:t>
            </a:r>
            <a:r>
              <a:rPr lang="en-US" dirty="0" err="1">
                <a:latin typeface="Corbel" panose="020B0503020204020204" pitchFamily="34" charset="0"/>
              </a:rPr>
              <a:t>dt</a:t>
            </a:r>
            <a:r>
              <a:rPr lang="en-US" dirty="0">
                <a:latin typeface="Corbel" panose="020B0503020204020204" pitchFamily="34" charset="0"/>
              </a:rPr>
              <a:t> -&gt; H neutral -&gt; low viscosity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Disk outer edge always hot -&gt; </a:t>
            </a:r>
            <a:r>
              <a:rPr lang="en-US" b="1" dirty="0">
                <a:latin typeface="Corbel" panose="020B0503020204020204" pitchFamily="34" charset="0"/>
              </a:rPr>
              <a:t>persistent</a:t>
            </a:r>
          </a:p>
          <a:p>
            <a:r>
              <a:rPr lang="en-US" dirty="0">
                <a:latin typeface="Corbel" panose="020B0503020204020204" pitchFamily="34" charset="0"/>
              </a:rPr>
              <a:t>Disk outer edge below </a:t>
            </a:r>
            <a:r>
              <a:rPr lang="en-US" dirty="0" err="1">
                <a:latin typeface="Corbel" panose="020B0503020204020204" pitchFamily="34" charset="0"/>
              </a:rPr>
              <a:t>T</a:t>
            </a:r>
            <a:r>
              <a:rPr lang="en-US" baseline="-25000" dirty="0" err="1">
                <a:latin typeface="Corbel" panose="020B0503020204020204" pitchFamily="34" charset="0"/>
              </a:rPr>
              <a:t>ion</a:t>
            </a:r>
            <a:r>
              <a:rPr lang="en-US" dirty="0">
                <a:latin typeface="Corbel" panose="020B0503020204020204" pitchFamily="34" charset="0"/>
              </a:rPr>
              <a:t> -&gt; </a:t>
            </a:r>
            <a:r>
              <a:rPr lang="en-US" b="1" dirty="0">
                <a:latin typeface="Corbel" panose="020B0503020204020204" pitchFamily="34" charset="0"/>
              </a:rPr>
              <a:t>transient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endParaRPr lang="en-US" sz="2000" dirty="0">
              <a:latin typeface="Corbel" panose="020B0503020204020204" pitchFamily="34" charset="0"/>
            </a:endParaRP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323" y="772246"/>
            <a:ext cx="5218231" cy="31442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723" y="4310743"/>
            <a:ext cx="6425712" cy="22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80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467" y="679585"/>
            <a:ext cx="5248320" cy="3779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5478" y="679585"/>
            <a:ext cx="8852203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rbel" panose="020B0503020204020204" pitchFamily="34" charset="0"/>
              </a:rPr>
              <a:t>The Magnetic Field of accreting MSPs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sz="2000" dirty="0" err="1">
                <a:latin typeface="Corbel" panose="020B0503020204020204" pitchFamily="34" charset="0"/>
              </a:rPr>
              <a:t>Corotation</a:t>
            </a:r>
            <a:r>
              <a:rPr lang="en-US" sz="2000" dirty="0">
                <a:latin typeface="Corbel" panose="020B0503020204020204" pitchFamily="34" charset="0"/>
              </a:rPr>
              <a:t> radius:</a:t>
            </a:r>
          </a:p>
          <a:p>
            <a:r>
              <a:rPr lang="el-GR" sz="2000" dirty="0">
                <a:latin typeface="Corbel" panose="020B0503020204020204" pitchFamily="34" charset="0"/>
                <a:cs typeface="Carlito" panose="020F0502020204030204" pitchFamily="34" charset="0"/>
              </a:rPr>
              <a:t>Ω</a:t>
            </a:r>
            <a:r>
              <a:rPr lang="en-US" sz="1600" baseline="-25000" dirty="0">
                <a:latin typeface="Corbel" panose="020B0503020204020204" pitchFamily="34" charset="0"/>
                <a:cs typeface="Carlito" panose="020F0502020204030204" pitchFamily="34" charset="0"/>
              </a:rPr>
              <a:t>NS</a:t>
            </a:r>
            <a:r>
              <a:rPr lang="en-US" sz="2000" dirty="0">
                <a:latin typeface="Corbel" panose="020B0503020204020204" pitchFamily="34" charset="0"/>
                <a:cs typeface="Carlito" panose="020F0502020204030204" pitchFamily="34" charset="0"/>
              </a:rPr>
              <a:t> = </a:t>
            </a:r>
            <a:r>
              <a:rPr lang="el-GR" sz="2000" dirty="0">
                <a:latin typeface="Corbel" panose="020B0503020204020204" pitchFamily="34" charset="0"/>
                <a:cs typeface="Carlito" panose="020F0502020204030204" pitchFamily="34" charset="0"/>
              </a:rPr>
              <a:t>Ω</a:t>
            </a:r>
            <a:r>
              <a:rPr lang="en-US" sz="1600" baseline="-25000" dirty="0">
                <a:latin typeface="Corbel" panose="020B0503020204020204" pitchFamily="34" charset="0"/>
                <a:cs typeface="Carlito" panose="020F0502020204030204" pitchFamily="34" charset="0"/>
              </a:rPr>
              <a:t>disk</a:t>
            </a:r>
            <a:r>
              <a:rPr lang="en-US" sz="2000" dirty="0">
                <a:latin typeface="Corbel" panose="020B0503020204020204" pitchFamily="34" charset="0"/>
                <a:cs typeface="Carlito" panose="020F0502020204030204" pitchFamily="34" charset="0"/>
              </a:rPr>
              <a:t> (</a:t>
            </a:r>
            <a:r>
              <a:rPr lang="en-US" sz="2000" dirty="0" err="1">
                <a:latin typeface="Corbel" panose="020B0503020204020204" pitchFamily="34" charset="0"/>
                <a:cs typeface="Carlito" panose="020F0502020204030204" pitchFamily="34" charset="0"/>
              </a:rPr>
              <a:t>R</a:t>
            </a:r>
            <a:r>
              <a:rPr lang="en-US" sz="2000" baseline="-25000" dirty="0" err="1">
                <a:latin typeface="Corbel" panose="020B0503020204020204" pitchFamily="34" charset="0"/>
                <a:cs typeface="Carlito" panose="020F0502020204030204" pitchFamily="34" charset="0"/>
              </a:rPr>
              <a:t>co</a:t>
            </a:r>
            <a:r>
              <a:rPr lang="en-US" sz="2000" dirty="0">
                <a:latin typeface="Corbel" panose="020B0503020204020204" pitchFamily="34" charset="0"/>
                <a:cs typeface="Carlito" panose="020F0502020204030204" pitchFamily="34" charset="0"/>
              </a:rPr>
              <a:t>) = [GM/R</a:t>
            </a:r>
            <a:r>
              <a:rPr lang="en-US" sz="2000" baseline="-25000" dirty="0">
                <a:latin typeface="Corbel" panose="020B0503020204020204" pitchFamily="34" charset="0"/>
                <a:cs typeface="Carlito" panose="020F0502020204030204" pitchFamily="34" charset="0"/>
              </a:rPr>
              <a:t>co</a:t>
            </a:r>
            <a:r>
              <a:rPr lang="en-US" sz="2000" baseline="30000" dirty="0">
                <a:latin typeface="Corbel" panose="020B0503020204020204" pitchFamily="34" charset="0"/>
                <a:cs typeface="Carlito" panose="020F0502020204030204" pitchFamily="34" charset="0"/>
              </a:rPr>
              <a:t>3</a:t>
            </a:r>
            <a:r>
              <a:rPr lang="en-US" sz="2000" dirty="0">
                <a:latin typeface="Corbel" panose="020B0503020204020204" pitchFamily="34" charset="0"/>
                <a:cs typeface="Carlito" panose="020F0502020204030204" pitchFamily="34" charset="0"/>
              </a:rPr>
              <a:t>]</a:t>
            </a:r>
            <a:r>
              <a:rPr lang="en-US" sz="2000" baseline="30000" dirty="0">
                <a:latin typeface="Corbel" panose="020B0503020204020204" pitchFamily="34" charset="0"/>
                <a:cs typeface="Carlito" panose="020F0502020204030204" pitchFamily="34" charset="0"/>
              </a:rPr>
              <a:t>1/2</a:t>
            </a:r>
            <a:endParaRPr lang="en-US" sz="2000" baseline="30000" dirty="0">
              <a:latin typeface="Corbel" panose="020B0503020204020204" pitchFamily="34" charset="0"/>
            </a:endParaRP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        </a:t>
            </a:r>
            <a:r>
              <a:rPr lang="en-US" sz="2000" dirty="0" err="1">
                <a:latin typeface="Corbel" panose="020B0503020204020204" pitchFamily="34" charset="0"/>
              </a:rPr>
              <a:t>R</a:t>
            </a:r>
            <a:r>
              <a:rPr lang="en-US" sz="1600" dirty="0" err="1">
                <a:latin typeface="Corbel" panose="020B0503020204020204" pitchFamily="34" charset="0"/>
              </a:rPr>
              <a:t>co</a:t>
            </a:r>
            <a:r>
              <a:rPr lang="en-US" sz="2000" dirty="0">
                <a:latin typeface="Corbel" panose="020B0503020204020204" pitchFamily="34" charset="0"/>
              </a:rPr>
              <a:t> = 35 (P/3ms)</a:t>
            </a:r>
            <a:r>
              <a:rPr lang="en-US" sz="2000" baseline="30000" dirty="0">
                <a:latin typeface="Corbel" panose="020B0503020204020204" pitchFamily="34" charset="0"/>
              </a:rPr>
              <a:t>-2/3</a:t>
            </a:r>
            <a:r>
              <a:rPr lang="en-US" sz="2000" dirty="0">
                <a:latin typeface="Corbel" panose="020B0503020204020204" pitchFamily="34" charset="0"/>
              </a:rPr>
              <a:t> km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Alfven inner disk radius:</a:t>
            </a:r>
          </a:p>
          <a:p>
            <a:r>
              <a:rPr lang="en-US" sz="2000" dirty="0" err="1">
                <a:latin typeface="Corbel" panose="020B0503020204020204" pitchFamily="34" charset="0"/>
              </a:rPr>
              <a:t>P</a:t>
            </a:r>
            <a:r>
              <a:rPr lang="en-US" sz="2000" baseline="-25000" dirty="0" err="1">
                <a:latin typeface="Corbel" panose="020B0503020204020204" pitchFamily="34" charset="0"/>
              </a:rPr>
              <a:t>mag</a:t>
            </a:r>
            <a:r>
              <a:rPr lang="en-US" sz="2000" dirty="0">
                <a:latin typeface="Corbel" panose="020B0503020204020204" pitchFamily="34" charset="0"/>
              </a:rPr>
              <a:t> = </a:t>
            </a:r>
            <a:r>
              <a:rPr lang="en-US" sz="2000" dirty="0" err="1">
                <a:latin typeface="Corbel" panose="020B0503020204020204" pitchFamily="34" charset="0"/>
                <a:cs typeface="Calibri" panose="020F0502020204030204" pitchFamily="34" charset="0"/>
              </a:rPr>
              <a:t>P</a:t>
            </a:r>
            <a:r>
              <a:rPr lang="en-US" sz="2000" baseline="-25000" dirty="0" err="1">
                <a:latin typeface="Corbel" panose="020B0503020204020204" pitchFamily="34" charset="0"/>
                <a:cs typeface="Calibri" panose="020F0502020204030204" pitchFamily="34" charset="0"/>
              </a:rPr>
              <a:t>disk</a:t>
            </a:r>
            <a:endParaRPr lang="en-US" sz="2000" baseline="-25000" dirty="0"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         </a:t>
            </a:r>
            <a:r>
              <a:rPr lang="en-US" sz="2000" dirty="0" err="1">
                <a:latin typeface="Corbel" panose="020B0503020204020204" pitchFamily="34" charset="0"/>
              </a:rPr>
              <a:t>R</a:t>
            </a:r>
            <a:r>
              <a:rPr lang="en-US" sz="1600" baseline="-25000" dirty="0" err="1">
                <a:latin typeface="Corbel" panose="020B0503020204020204" pitchFamily="34" charset="0"/>
              </a:rPr>
              <a:t>in</a:t>
            </a:r>
            <a:r>
              <a:rPr lang="en-US" sz="2000" dirty="0">
                <a:latin typeface="Corbel" panose="020B0503020204020204" pitchFamily="34" charset="0"/>
              </a:rPr>
              <a:t> ~ [</a:t>
            </a:r>
            <a:r>
              <a:rPr lang="el-GR" sz="2000" dirty="0">
                <a:latin typeface="Corbel" panose="020B0503020204020204" pitchFamily="34" charset="0"/>
                <a:cs typeface="Carlito" panose="020F0502020204030204" pitchFamily="34" charset="0"/>
              </a:rPr>
              <a:t>μ</a:t>
            </a:r>
            <a:r>
              <a:rPr lang="en-US" sz="2000" baseline="30000" dirty="0">
                <a:latin typeface="Corbel" panose="020B0503020204020204" pitchFamily="34" charset="0"/>
              </a:rPr>
              <a:t>4</a:t>
            </a:r>
            <a:r>
              <a:rPr lang="en-US" sz="2000" dirty="0">
                <a:latin typeface="Corbel" panose="020B0503020204020204" pitchFamily="34" charset="0"/>
              </a:rPr>
              <a:t>/2 G M (</a:t>
            </a:r>
            <a:r>
              <a:rPr lang="en-US" sz="2000" dirty="0" err="1">
                <a:latin typeface="Corbel" panose="020B0503020204020204" pitchFamily="34" charset="0"/>
              </a:rPr>
              <a:t>dM</a:t>
            </a:r>
            <a:r>
              <a:rPr lang="en-US" sz="2000" dirty="0">
                <a:latin typeface="Corbel" panose="020B0503020204020204" pitchFamily="34" charset="0"/>
              </a:rPr>
              <a:t>/</a:t>
            </a:r>
            <a:r>
              <a:rPr lang="en-US" sz="2000" dirty="0" err="1">
                <a:latin typeface="Corbel" panose="020B0503020204020204" pitchFamily="34" charset="0"/>
              </a:rPr>
              <a:t>dt</a:t>
            </a:r>
            <a:r>
              <a:rPr lang="en-US" sz="2000" dirty="0">
                <a:latin typeface="Corbel" panose="020B0503020204020204" pitchFamily="34" charset="0"/>
              </a:rPr>
              <a:t>)</a:t>
            </a:r>
            <a:r>
              <a:rPr lang="en-US" sz="2000" baseline="30000" dirty="0">
                <a:latin typeface="Corbel" panose="020B0503020204020204" pitchFamily="34" charset="0"/>
              </a:rPr>
              <a:t>2</a:t>
            </a:r>
            <a:r>
              <a:rPr lang="en-US" sz="2000" dirty="0">
                <a:latin typeface="Corbel" panose="020B0503020204020204" pitchFamily="34" charset="0"/>
              </a:rPr>
              <a:t>]</a:t>
            </a:r>
            <a:r>
              <a:rPr lang="en-US" sz="2000" baseline="30000" dirty="0">
                <a:latin typeface="Corbel" panose="020B0503020204020204" pitchFamily="34" charset="0"/>
              </a:rPr>
              <a:t>1/7</a:t>
            </a:r>
            <a:r>
              <a:rPr lang="en-US" sz="2000" dirty="0">
                <a:latin typeface="Corbel" panose="020B0503020204020204" pitchFamily="34" charset="0"/>
              </a:rPr>
              <a:t> ~ </a:t>
            </a:r>
            <a:r>
              <a:rPr lang="el-GR" sz="2000" dirty="0">
                <a:latin typeface="Corbel" panose="020B0503020204020204" pitchFamily="34" charset="0"/>
                <a:cs typeface="Carlito" panose="020F0502020204030204" pitchFamily="34" charset="0"/>
              </a:rPr>
              <a:t>μ</a:t>
            </a:r>
            <a:r>
              <a:rPr lang="en-US" sz="2000" baseline="30000" dirty="0">
                <a:latin typeface="Corbel" panose="020B0503020204020204" pitchFamily="34" charset="0"/>
              </a:rPr>
              <a:t>4/7</a:t>
            </a:r>
            <a:r>
              <a:rPr lang="en-US" sz="2000" dirty="0">
                <a:latin typeface="Corbel" panose="020B0503020204020204" pitchFamily="34" charset="0"/>
              </a:rPr>
              <a:t>/L</a:t>
            </a:r>
            <a:r>
              <a:rPr lang="en-US" sz="2000" baseline="-25000" dirty="0">
                <a:latin typeface="Corbel" panose="020B0503020204020204" pitchFamily="34" charset="0"/>
              </a:rPr>
              <a:t>X</a:t>
            </a:r>
            <a:r>
              <a:rPr lang="en-US" sz="2000" baseline="30000" dirty="0">
                <a:latin typeface="Corbel" panose="020B0503020204020204" pitchFamily="34" charset="0"/>
              </a:rPr>
              <a:t>2/7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Observation of X-ray pulsations (i.e. accretion onto the NS surface) implies: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b="1" dirty="0" err="1">
                <a:latin typeface="Corbel" panose="020B0503020204020204" pitchFamily="34" charset="0"/>
              </a:rPr>
              <a:t>R</a:t>
            </a:r>
            <a:r>
              <a:rPr lang="en-US" sz="1600" b="1" baseline="-25000" dirty="0" err="1">
                <a:latin typeface="Corbel" panose="020B0503020204020204" pitchFamily="34" charset="0"/>
              </a:rPr>
              <a:t>co</a:t>
            </a:r>
            <a:r>
              <a:rPr lang="en-US" sz="2000" b="1" dirty="0">
                <a:latin typeface="Corbel" panose="020B0503020204020204" pitchFamily="34" charset="0"/>
              </a:rPr>
              <a:t> ≥ </a:t>
            </a:r>
            <a:r>
              <a:rPr lang="en-US" sz="2000" b="1" dirty="0" err="1">
                <a:latin typeface="Corbel" panose="020B0503020204020204" pitchFamily="34" charset="0"/>
              </a:rPr>
              <a:t>R</a:t>
            </a:r>
            <a:r>
              <a:rPr lang="en-US" sz="1600" b="1" baseline="-25000" dirty="0" err="1">
                <a:latin typeface="Corbel" panose="020B0503020204020204" pitchFamily="34" charset="0"/>
              </a:rPr>
              <a:t>in</a:t>
            </a:r>
            <a:r>
              <a:rPr lang="en-US" sz="2000" b="1" dirty="0">
                <a:latin typeface="Corbel" panose="020B0503020204020204" pitchFamily="34" charset="0"/>
              </a:rPr>
              <a:t> ≥ </a:t>
            </a:r>
            <a:r>
              <a:rPr lang="en-US" sz="2000" b="1" dirty="0" err="1">
                <a:latin typeface="Corbel" panose="020B0503020204020204" pitchFamily="34" charset="0"/>
              </a:rPr>
              <a:t>R</a:t>
            </a:r>
            <a:r>
              <a:rPr lang="en-US" sz="1600" b="1" baseline="-25000" dirty="0" err="1">
                <a:latin typeface="Corbel" panose="020B0503020204020204" pitchFamily="34" charset="0"/>
              </a:rPr>
              <a:t>ns</a:t>
            </a:r>
            <a:r>
              <a:rPr lang="en-US" sz="2000" b="1" dirty="0">
                <a:latin typeface="Corbel" panose="020B0503020204020204" pitchFamily="34" charset="0"/>
              </a:rPr>
              <a:t> for L</a:t>
            </a:r>
            <a:r>
              <a:rPr lang="en-US" sz="2000" b="1" baseline="-25000" dirty="0">
                <a:latin typeface="Corbel" panose="020B0503020204020204" pitchFamily="34" charset="0"/>
              </a:rPr>
              <a:t>X</a:t>
            </a:r>
            <a:r>
              <a:rPr lang="en-US" sz="2000" b="1" dirty="0">
                <a:latin typeface="Corbel" panose="020B0503020204020204" pitchFamily="34" charset="0"/>
              </a:rPr>
              <a:t>=10</a:t>
            </a:r>
            <a:r>
              <a:rPr lang="en-US" sz="2000" b="1" baseline="30000" dirty="0">
                <a:latin typeface="Corbel" panose="020B0503020204020204" pitchFamily="34" charset="0"/>
              </a:rPr>
              <a:t>36</a:t>
            </a:r>
            <a:r>
              <a:rPr lang="en-US" sz="2000" b="1" dirty="0">
                <a:latin typeface="Corbel" panose="020B0503020204020204" pitchFamily="34" charset="0"/>
              </a:rPr>
              <a:t> erg/s </a:t>
            </a:r>
            <a:r>
              <a:rPr lang="en-US" sz="2000" dirty="0">
                <a:latin typeface="Corbel" panose="020B0503020204020204" pitchFamily="34" charset="0"/>
              </a:rPr>
              <a:t>	→ </a:t>
            </a:r>
            <a:r>
              <a:rPr lang="el-GR" sz="2000" dirty="0">
                <a:latin typeface="Corbel" panose="020B0503020204020204" pitchFamily="34" charset="0"/>
                <a:cs typeface="Carlito" panose="020F0502020204030204" pitchFamily="34" charset="0"/>
              </a:rPr>
              <a:t> μ </a:t>
            </a:r>
            <a:r>
              <a:rPr lang="en-US" sz="2000" dirty="0">
                <a:latin typeface="Corbel" panose="020B0503020204020204" pitchFamily="34" charset="0"/>
              </a:rPr>
              <a:t>=10</a:t>
            </a:r>
            <a:r>
              <a:rPr lang="en-US" sz="2000" baseline="30000" dirty="0">
                <a:latin typeface="Corbel" panose="020B0503020204020204" pitchFamily="34" charset="0"/>
              </a:rPr>
              <a:t>26</a:t>
            </a:r>
            <a:r>
              <a:rPr lang="en-US" sz="2000" dirty="0">
                <a:latin typeface="Corbel" panose="020B0503020204020204" pitchFamily="34" charset="0"/>
              </a:rPr>
              <a:t>-10</a:t>
            </a:r>
            <a:r>
              <a:rPr lang="en-US" sz="2000" baseline="30000" dirty="0">
                <a:latin typeface="Corbel" panose="020B0503020204020204" pitchFamily="34" charset="0"/>
              </a:rPr>
              <a:t>27</a:t>
            </a:r>
            <a:r>
              <a:rPr lang="en-US" sz="2000" dirty="0">
                <a:latin typeface="Corbel" panose="020B0503020204020204" pitchFamily="34" charset="0"/>
              </a:rPr>
              <a:t> G cm3 	→ </a:t>
            </a:r>
            <a:r>
              <a:rPr lang="en-US" sz="2000" dirty="0" err="1">
                <a:latin typeface="Corbel" panose="020B0503020204020204" pitchFamily="34" charset="0"/>
              </a:rPr>
              <a:t>B</a:t>
            </a:r>
            <a:r>
              <a:rPr lang="en-US" sz="2000" baseline="-25000" dirty="0" err="1">
                <a:latin typeface="Corbel" panose="020B0503020204020204" pitchFamily="34" charset="0"/>
              </a:rPr>
              <a:t>ns</a:t>
            </a:r>
            <a:r>
              <a:rPr lang="en-US" sz="2000" dirty="0">
                <a:latin typeface="Corbel" panose="020B0503020204020204" pitchFamily="34" charset="0"/>
              </a:rPr>
              <a:t> = 10</a:t>
            </a:r>
            <a:r>
              <a:rPr lang="en-US" sz="2000" baseline="30000" dirty="0">
                <a:latin typeface="Corbel" panose="020B0503020204020204" pitchFamily="34" charset="0"/>
              </a:rPr>
              <a:t>8</a:t>
            </a:r>
            <a:r>
              <a:rPr lang="en-US" sz="2000" dirty="0">
                <a:latin typeface="Corbel" panose="020B0503020204020204" pitchFamily="34" charset="0"/>
              </a:rPr>
              <a:t>-10</a:t>
            </a:r>
            <a:r>
              <a:rPr lang="en-US" sz="2000" baseline="30000" dirty="0">
                <a:latin typeface="Corbel" panose="020B0503020204020204" pitchFamily="34" charset="0"/>
              </a:rPr>
              <a:t>9</a:t>
            </a:r>
            <a:r>
              <a:rPr lang="en-US" sz="2000" dirty="0">
                <a:latin typeface="Corbel" panose="020B0503020204020204" pitchFamily="34" charset="0"/>
              </a:rPr>
              <a:t> 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17" y="3850291"/>
            <a:ext cx="279699" cy="216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16" y="2342697"/>
            <a:ext cx="279699" cy="21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3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467" y="679585"/>
            <a:ext cx="5248320" cy="3779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5478" y="679585"/>
            <a:ext cx="885220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rbel" panose="020B0503020204020204" pitchFamily="34" charset="0"/>
              </a:rPr>
              <a:t>Why so few AMSPs?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sz="2400" dirty="0">
                <a:latin typeface="Corbel" panose="020B0503020204020204" pitchFamily="34" charset="0"/>
              </a:rPr>
              <a:t>1000 radio MSPs</a:t>
            </a:r>
          </a:p>
          <a:p>
            <a:r>
              <a:rPr lang="en-US" sz="2400" dirty="0">
                <a:latin typeface="Corbel" panose="020B0503020204020204" pitchFamily="34" charset="0"/>
              </a:rPr>
              <a:t>350 LMXBs</a:t>
            </a:r>
          </a:p>
          <a:p>
            <a:r>
              <a:rPr lang="en-US" sz="2400" dirty="0">
                <a:latin typeface="Corbel" panose="020B0503020204020204" pitchFamily="34" charset="0"/>
              </a:rPr>
              <a:t>20+ AMSPs</a:t>
            </a:r>
          </a:p>
          <a:p>
            <a:r>
              <a:rPr lang="en-US" sz="2400" dirty="0">
                <a:latin typeface="Corbel" panose="020B0503020204020204" pitchFamily="34" charset="0"/>
              </a:rPr>
              <a:t> </a:t>
            </a:r>
          </a:p>
          <a:p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146" y="3114753"/>
            <a:ext cx="105334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Inner disk radius:</a:t>
            </a:r>
          </a:p>
          <a:p>
            <a:r>
              <a:rPr lang="en-US" sz="2400" dirty="0" err="1">
                <a:latin typeface="Corbel" panose="020B0503020204020204" pitchFamily="34" charset="0"/>
              </a:rPr>
              <a:t>R</a:t>
            </a:r>
            <a:r>
              <a:rPr lang="en-US" dirty="0" err="1">
                <a:latin typeface="Corbel" panose="020B0503020204020204" pitchFamily="34" charset="0"/>
              </a:rPr>
              <a:t>in</a:t>
            </a:r>
            <a:r>
              <a:rPr lang="en-US" sz="2400" dirty="0">
                <a:latin typeface="Corbel" panose="020B0503020204020204" pitchFamily="34" charset="0"/>
              </a:rPr>
              <a:t> ~ [</a:t>
            </a:r>
            <a:r>
              <a:rPr lang="el-GR" sz="2400" dirty="0">
                <a:latin typeface="Corbel" panose="020B0503020204020204" pitchFamily="34" charset="0"/>
                <a:cs typeface="Carlito" panose="020F0502020204030204" pitchFamily="34" charset="0"/>
              </a:rPr>
              <a:t>μ</a:t>
            </a:r>
            <a:r>
              <a:rPr lang="en-US" sz="2400" baseline="30000" dirty="0">
                <a:latin typeface="Corbel" panose="020B0503020204020204" pitchFamily="34" charset="0"/>
              </a:rPr>
              <a:t>4</a:t>
            </a:r>
            <a:r>
              <a:rPr lang="en-US" sz="2400" dirty="0">
                <a:latin typeface="Corbel" panose="020B0503020204020204" pitchFamily="34" charset="0"/>
              </a:rPr>
              <a:t>/2 G M (</a:t>
            </a:r>
            <a:r>
              <a:rPr lang="en-US" sz="2400" dirty="0" err="1">
                <a:latin typeface="Corbel" panose="020B0503020204020204" pitchFamily="34" charset="0"/>
              </a:rPr>
              <a:t>dM</a:t>
            </a:r>
            <a:r>
              <a:rPr lang="en-US" sz="2400" dirty="0">
                <a:latin typeface="Corbel" panose="020B0503020204020204" pitchFamily="34" charset="0"/>
              </a:rPr>
              <a:t>/</a:t>
            </a:r>
            <a:r>
              <a:rPr lang="en-US" sz="2400" dirty="0" err="1">
                <a:latin typeface="Corbel" panose="020B0503020204020204" pitchFamily="34" charset="0"/>
              </a:rPr>
              <a:t>dt</a:t>
            </a:r>
            <a:r>
              <a:rPr lang="en-US" sz="2400" dirty="0">
                <a:latin typeface="Corbel" panose="020B0503020204020204" pitchFamily="34" charset="0"/>
              </a:rPr>
              <a:t>)</a:t>
            </a:r>
            <a:r>
              <a:rPr lang="en-US" sz="2400" baseline="30000" dirty="0">
                <a:latin typeface="Corbel" panose="020B0503020204020204" pitchFamily="34" charset="0"/>
              </a:rPr>
              <a:t>2</a:t>
            </a:r>
            <a:r>
              <a:rPr lang="en-US" sz="2400" dirty="0">
                <a:latin typeface="Corbel" panose="020B0503020204020204" pitchFamily="34" charset="0"/>
              </a:rPr>
              <a:t>]</a:t>
            </a:r>
            <a:r>
              <a:rPr lang="en-US" sz="2400" baseline="30000" dirty="0">
                <a:latin typeface="Corbel" panose="020B0503020204020204" pitchFamily="34" charset="0"/>
              </a:rPr>
              <a:t>1/7</a:t>
            </a:r>
            <a:r>
              <a:rPr lang="en-US" sz="2400" dirty="0">
                <a:latin typeface="Corbel" panose="020B0503020204020204" pitchFamily="34" charset="0"/>
              </a:rPr>
              <a:t> ~ </a:t>
            </a:r>
            <a:r>
              <a:rPr lang="el-GR" sz="2400" dirty="0">
                <a:latin typeface="Corbel" panose="020B0503020204020204" pitchFamily="34" charset="0"/>
                <a:cs typeface="Carlito" panose="020F0502020204030204" pitchFamily="34" charset="0"/>
              </a:rPr>
              <a:t>μ</a:t>
            </a:r>
            <a:r>
              <a:rPr lang="en-US" sz="2400" baseline="30000" dirty="0">
                <a:latin typeface="Corbel" panose="020B0503020204020204" pitchFamily="34" charset="0"/>
              </a:rPr>
              <a:t>4/7</a:t>
            </a:r>
            <a:r>
              <a:rPr lang="en-US" sz="2400" dirty="0">
                <a:latin typeface="Corbel" panose="020B0503020204020204" pitchFamily="34" charset="0"/>
              </a:rPr>
              <a:t>/L</a:t>
            </a:r>
            <a:r>
              <a:rPr lang="en-US" sz="2400" baseline="-25000" dirty="0">
                <a:latin typeface="Corbel" panose="020B0503020204020204" pitchFamily="34" charset="0"/>
              </a:rPr>
              <a:t>X</a:t>
            </a:r>
            <a:r>
              <a:rPr lang="en-US" sz="2400" baseline="30000" dirty="0">
                <a:latin typeface="Corbel" panose="020B0503020204020204" pitchFamily="34" charset="0"/>
              </a:rPr>
              <a:t>2/7</a:t>
            </a:r>
          </a:p>
          <a:p>
            <a:endParaRPr lang="en-US" sz="2400" dirty="0">
              <a:latin typeface="Corbel" panose="020B0503020204020204" pitchFamily="34" charset="0"/>
            </a:endParaRPr>
          </a:p>
          <a:p>
            <a:endParaRPr lang="en-US" sz="24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At a larger mass accretion rate (X-ray luminosity):</a:t>
            </a:r>
          </a:p>
          <a:p>
            <a:r>
              <a:rPr lang="en-US" sz="2000" dirty="0">
                <a:latin typeface="Corbel" panose="020B0503020204020204" pitchFamily="34" charset="0"/>
              </a:rPr>
              <a:t>	- the disk extends down to the NS surface </a:t>
            </a:r>
          </a:p>
          <a:p>
            <a:r>
              <a:rPr lang="en-US" sz="2000" dirty="0">
                <a:latin typeface="Corbel" panose="020B0503020204020204" pitchFamily="34" charset="0"/>
              </a:rPr>
              <a:t>	- the field is screened by accreting </a:t>
            </a:r>
            <a:r>
              <a:rPr lang="en-US" sz="2000" dirty="0" err="1">
                <a:latin typeface="Corbel" panose="020B0503020204020204" pitchFamily="34" charset="0"/>
              </a:rPr>
              <a:t>unmagnetized</a:t>
            </a:r>
            <a:r>
              <a:rPr lang="en-US" sz="2000" dirty="0">
                <a:latin typeface="Corbel" panose="020B0503020204020204" pitchFamily="34" charset="0"/>
              </a:rPr>
              <a:t> matter [Cumming+ 2008]</a:t>
            </a:r>
          </a:p>
          <a:p>
            <a:r>
              <a:rPr lang="en-US" sz="2000" dirty="0">
                <a:latin typeface="Corbel" panose="020B0503020204020204" pitchFamily="34" charset="0"/>
              </a:rPr>
              <a:t>	- Rayleigh-Taylor instabilities allow equatorial accretion [Romanova+ 2007]</a:t>
            </a:r>
          </a:p>
        </p:txBody>
      </p:sp>
    </p:spTree>
    <p:extLst>
      <p:ext uri="{BB962C8B-B14F-4D97-AF65-F5344CB8AC3E}">
        <p14:creationId xmlns:p14="http://schemas.microsoft.com/office/powerpoint/2010/main" val="55076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1CFCD8F-5D7A-1E8A-F76D-BBFD2B9E0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510" y="2950615"/>
            <a:ext cx="7574570" cy="38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5478" y="679585"/>
            <a:ext cx="8852203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Corbel" panose="020B0503020204020204" pitchFamily="34" charset="0"/>
              </a:rPr>
              <a:t>Emission processes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AMSPs are always in a hard state. </a:t>
            </a:r>
          </a:p>
          <a:p>
            <a:r>
              <a:rPr lang="en-US" sz="2000" dirty="0">
                <a:latin typeface="Corbel" panose="020B0503020204020204" pitchFamily="34" charset="0"/>
              </a:rPr>
              <a:t>	</a:t>
            </a:r>
            <a:r>
              <a:rPr lang="en-US" sz="2000" b="1" dirty="0" err="1">
                <a:solidFill>
                  <a:schemeClr val="accent1"/>
                </a:solidFill>
                <a:latin typeface="Corbel" panose="020B0503020204020204" pitchFamily="34" charset="0"/>
              </a:rPr>
              <a:t>Comptonization</a:t>
            </a:r>
            <a:r>
              <a:rPr lang="en-US" sz="2000" dirty="0">
                <a:latin typeface="Corbel" panose="020B0503020204020204" pitchFamily="34" charset="0"/>
              </a:rPr>
              <a:t> cut-off above ~50 </a:t>
            </a:r>
            <a:r>
              <a:rPr lang="en-US" sz="2000" dirty="0" err="1">
                <a:latin typeface="Corbel" panose="020B0503020204020204" pitchFamily="34" charset="0"/>
              </a:rPr>
              <a:t>keV</a:t>
            </a:r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orbel" panose="020B0503020204020204" pitchFamily="34" charset="0"/>
              </a:rPr>
              <a:t>One</a:t>
            </a:r>
            <a:r>
              <a:rPr lang="en-US" sz="2000" dirty="0">
                <a:latin typeface="Corbel" panose="020B0503020204020204" pitchFamily="34" charset="0"/>
              </a:rPr>
              <a:t> or </a:t>
            </a:r>
            <a:r>
              <a:rPr lang="en-US" sz="2000" b="1" dirty="0">
                <a:solidFill>
                  <a:schemeClr val="accent6"/>
                </a:solidFill>
                <a:latin typeface="Corbel" panose="020B0503020204020204" pitchFamily="34" charset="0"/>
              </a:rPr>
              <a:t>two</a:t>
            </a:r>
            <a:r>
              <a:rPr lang="en-US" sz="2000" dirty="0">
                <a:latin typeface="Corbel" panose="020B0503020204020204" pitchFamily="34" charset="0"/>
              </a:rPr>
              <a:t> thermal components </a:t>
            </a:r>
          </a:p>
          <a:p>
            <a:r>
              <a:rPr lang="en-US" sz="2000" dirty="0">
                <a:latin typeface="Corbel" panose="020B0503020204020204" pitchFamily="34" charset="0"/>
              </a:rPr>
              <a:t>	   detected below 1 </a:t>
            </a:r>
            <a:r>
              <a:rPr lang="en-US" sz="2000" dirty="0" err="1">
                <a:latin typeface="Corbel" panose="020B0503020204020204" pitchFamily="34" charset="0"/>
              </a:rPr>
              <a:t>keV</a:t>
            </a:r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	Signature of </a:t>
            </a:r>
            <a:r>
              <a:rPr lang="en-US" sz="2000" b="1" dirty="0">
                <a:solidFill>
                  <a:srgbClr val="7030A0"/>
                </a:solidFill>
                <a:latin typeface="Corbel" panose="020B0503020204020204" pitchFamily="34" charset="0"/>
              </a:rPr>
              <a:t>disk reflection </a:t>
            </a:r>
            <a:r>
              <a:rPr lang="en-US" sz="2000" dirty="0">
                <a:latin typeface="Corbel" panose="020B0503020204020204" pitchFamily="34" charset="0"/>
              </a:rPr>
              <a:t>component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 </a:t>
            </a: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662" y="214086"/>
            <a:ext cx="5891695" cy="350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37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74F2EA-D14E-F666-E291-D7286B0B8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454" y="832034"/>
            <a:ext cx="7389608" cy="59717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4811" y="201306"/>
            <a:ext cx="6888424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Corbel" panose="020B0503020204020204" pitchFamily="34" charset="0"/>
              </a:rPr>
              <a:t>Rotation-powered Millisecond Pulsars</a:t>
            </a:r>
          </a:p>
          <a:p>
            <a:endParaRPr lang="en-US" sz="3600" b="1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44671" y="3817894"/>
            <a:ext cx="2022529" cy="1883044"/>
          </a:xfrm>
          <a:prstGeom prst="ellipse">
            <a:avLst/>
          </a:prstGeom>
          <a:solidFill>
            <a:schemeClr val="accent2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272B9B-673E-4C92-8696-0DF676C8C1E2}"/>
                  </a:ext>
                </a:extLst>
              </p:cNvPr>
              <p:cNvSpPr txBox="1"/>
              <p:nvPr/>
            </p:nvSpPr>
            <p:spPr>
              <a:xfrm>
                <a:off x="736143" y="1322299"/>
                <a:ext cx="5070555" cy="45732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latin typeface="Corbel" panose="020B0503020204020204" pitchFamily="34" charset="0"/>
                  </a:rPr>
                  <a:t>Discovery – 1982 – A 1.6 </a:t>
                </a:r>
                <a:r>
                  <a:rPr lang="en-US" dirty="0" err="1">
                    <a:latin typeface="Corbel" panose="020B0503020204020204" pitchFamily="34" charset="0"/>
                  </a:rPr>
                  <a:t>ms</a:t>
                </a:r>
                <a:r>
                  <a:rPr lang="en-US" dirty="0">
                    <a:latin typeface="Corbel" panose="020B0503020204020204" pitchFamily="34" charset="0"/>
                  </a:rPr>
                  <a:t> pulsar [Backer+ 1982]</a:t>
                </a:r>
              </a:p>
              <a:p>
                <a:endParaRPr lang="en-US" dirty="0">
                  <a:latin typeface="Corbel" panose="020B0503020204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=1.4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en-US" dirty="0">
                    <a:latin typeface="Corbel" panose="020B0503020204020204" pitchFamily="34" charset="0"/>
                  </a:rPr>
                  <a:t> [Hessels+ 2004]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=0.5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𝑚𝑠</m:t>
                          </m:r>
                        </m:e>
                      </m:ra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Cambria Math" panose="02040503050406030204" pitchFamily="18" charset="0"/>
                </a:endParaRPr>
              </a:p>
              <a:p>
                <a:endParaRPr lang="en-US" dirty="0">
                  <a:latin typeface="Corbel" panose="020B0503020204020204" pitchFamily="34" charset="0"/>
                </a:endParaRPr>
              </a:p>
              <a:p>
                <a:r>
                  <a:rPr lang="en-US" dirty="0">
                    <a:latin typeface="Corbel" panose="020B0503020204020204" pitchFamily="34" charset="0"/>
                  </a:rPr>
                  <a:t>Magnetic field -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8−9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endParaRPr lang="en-US" dirty="0">
                  <a:latin typeface="Corbel" panose="020B0503020204020204" pitchFamily="34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latin typeface="Corbel" panose="020B0503020204020204" pitchFamily="34" charset="0"/>
                  </a:rPr>
                  <a:t>Spin down Age -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9−10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𝑦𝑟</m:t>
                    </m:r>
                  </m:oMath>
                </a14:m>
                <a:endParaRPr lang="en-US" dirty="0">
                  <a:latin typeface="Corbel" panose="020B0503020204020204" pitchFamily="34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latin typeface="Corbel" panose="020B0503020204020204" pitchFamily="34" charset="0"/>
                  </a:rPr>
                  <a:t>637 </a:t>
                </a:r>
                <a:r>
                  <a:rPr lang="en-US" b="1" dirty="0">
                    <a:latin typeface="Corbel" panose="020B0503020204020204" pitchFamily="34" charset="0"/>
                  </a:rPr>
                  <a:t>Galactic Plane</a:t>
                </a:r>
              </a:p>
              <a:p>
                <a:r>
                  <a:rPr lang="en-US" sz="1200" dirty="0">
                    <a:latin typeface="Corbel" panose="020B0503020204020204" pitchFamily="34" charset="0"/>
                  </a:rPr>
                  <a:t>https://pages.astro.umd.edu/~eferrara/pulsars/GalacticMSPs.txt</a:t>
                </a:r>
              </a:p>
              <a:p>
                <a:r>
                  <a:rPr lang="en-US" dirty="0">
                    <a:latin typeface="Corbel" panose="020B0503020204020204" pitchFamily="34" charset="0"/>
                  </a:rPr>
                  <a:t>347 </a:t>
                </a:r>
                <a:r>
                  <a:rPr lang="en-US" b="1" dirty="0">
                    <a:latin typeface="Corbel" panose="020B0503020204020204" pitchFamily="34" charset="0"/>
                  </a:rPr>
                  <a:t>Globular Clusters</a:t>
                </a:r>
              </a:p>
              <a:p>
                <a:r>
                  <a:rPr lang="en-US" sz="1200" dirty="0">
                    <a:latin typeface="Corbel" panose="020B0503020204020204" pitchFamily="34" charset="0"/>
                  </a:rPr>
                  <a:t>https://www3.mpifr-bonn.mpg.de/staff/pfreire/GCpsr.html</a:t>
                </a: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latin typeface="Corbel" panose="020B0503020204020204" pitchFamily="34" charset="0"/>
                  </a:rPr>
                  <a:t>2/3 in </a:t>
                </a:r>
                <a:r>
                  <a:rPr lang="en-US" b="1" dirty="0">
                    <a:latin typeface="Corbel" panose="020B0503020204020204" pitchFamily="34" charset="0"/>
                  </a:rPr>
                  <a:t>binaries</a:t>
                </a:r>
                <a:r>
                  <a:rPr lang="en-US" dirty="0">
                    <a:latin typeface="Corbel" panose="020B0503020204020204" pitchFamily="34" charset="0"/>
                  </a:rPr>
                  <a:t> – 1/3 </a:t>
                </a:r>
                <a:r>
                  <a:rPr lang="en-US" b="1" dirty="0">
                    <a:latin typeface="Corbel" panose="020B0503020204020204" pitchFamily="34" charset="0"/>
                  </a:rPr>
                  <a:t>isolated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D272B9B-673E-4C92-8696-0DF676C8C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143" y="1322299"/>
                <a:ext cx="5070555" cy="4573240"/>
              </a:xfrm>
              <a:prstGeom prst="rect">
                <a:avLst/>
              </a:prstGeom>
              <a:blipFill>
                <a:blip r:embed="rId4"/>
                <a:stretch>
                  <a:fillRect l="-2885" t="-1733" b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941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A97CA5-A5C6-D552-9026-AB9DD497C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8E1AA8-5B4B-0433-D891-54962DFA0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414" y="1673904"/>
            <a:ext cx="4090586" cy="42641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B91313-58AF-7599-BFE1-BE41B6B462C5}"/>
              </a:ext>
            </a:extLst>
          </p:cNvPr>
          <p:cNvSpPr txBox="1"/>
          <p:nvPr/>
        </p:nvSpPr>
        <p:spPr>
          <a:xfrm>
            <a:off x="515983" y="351455"/>
            <a:ext cx="1140940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X-ray polarimetry measures geometry of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accreting millisecond pulsars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EC8201-9EE7-7697-712A-5455F406BB88}"/>
              </a:ext>
            </a:extLst>
          </p:cNvPr>
          <p:cNvSpPr txBox="1"/>
          <p:nvPr/>
        </p:nvSpPr>
        <p:spPr>
          <a:xfrm>
            <a:off x="515983" y="6307314"/>
            <a:ext cx="8863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Papitto, Di Marco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+ 2025 (using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Poutanen &amp;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Beloborodov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 2006;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Poutanen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rPr>
              <a:t> 2006)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12EA4-202F-1573-502E-90A0B7FB602B}"/>
              </a:ext>
            </a:extLst>
          </p:cNvPr>
          <p:cNvSpPr txBox="1"/>
          <p:nvPr/>
        </p:nvSpPr>
        <p:spPr>
          <a:xfrm>
            <a:off x="5408473" y="2018628"/>
            <a:ext cx="4431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Two antipodal point-like spots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 = (74.1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+5.8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-6.3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)°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= (11.8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+2.5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-3.5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)°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= (172.6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+2.0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-3.0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)°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p1=p2=(4.0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±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2.0)%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= (57.2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± 0.5)°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9DC672-5726-5CD9-BC4B-4A7492C9B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83" y="1098958"/>
            <a:ext cx="4203874" cy="511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13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478" y="679585"/>
            <a:ext cx="885220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latin typeface="Corbel" panose="020B0503020204020204" pitchFamily="34" charset="0"/>
              </a:rPr>
              <a:t>Spin Frequency Distribution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 </a:t>
            </a: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0626" y="1510581"/>
            <a:ext cx="728644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US" dirty="0">
                <a:solidFill>
                  <a:prstClr val="black"/>
                </a:solidFill>
                <a:latin typeface="Corbel" panose="020B0503020204020204" pitchFamily="34" charset="0"/>
              </a:rPr>
              <a:t>NS break-up frequency &gt;1 kHz, depending on equation of state.</a:t>
            </a:r>
          </a:p>
          <a:p>
            <a:pPr marR="0"/>
            <a:endParaRPr lang="en-US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marR="0"/>
            <a:r>
              <a:rPr lang="en-US" dirty="0">
                <a:solidFill>
                  <a:prstClr val="black"/>
                </a:solidFill>
                <a:latin typeface="Corbel" panose="020B0503020204020204" pitchFamily="34" charset="0"/>
              </a:rPr>
              <a:t>Observed distribution compatible with </a:t>
            </a:r>
          </a:p>
          <a:p>
            <a:pPr marR="0"/>
            <a:r>
              <a:rPr lang="en-US" dirty="0">
                <a:solidFill>
                  <a:prstClr val="black"/>
                </a:solidFill>
                <a:latin typeface="Corbel" panose="020B0503020204020204" pitchFamily="34" charset="0"/>
              </a:rPr>
              <a:t>a </a:t>
            </a:r>
            <a:r>
              <a:rPr lang="en-US" b="1" u="sng" dirty="0">
                <a:solidFill>
                  <a:prstClr val="black"/>
                </a:solidFill>
                <a:latin typeface="Corbel" panose="020B0503020204020204" pitchFamily="34" charset="0"/>
              </a:rPr>
              <a:t>cut-off at 730 Hz. </a:t>
            </a:r>
          </a:p>
          <a:p>
            <a:pPr marR="0"/>
            <a:endParaRPr lang="en-US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marR="0"/>
            <a:r>
              <a:rPr lang="en-US" dirty="0">
                <a:solidFill>
                  <a:prstClr val="black"/>
                </a:solidFill>
                <a:latin typeface="Corbel" panose="020B0503020204020204" pitchFamily="34" charset="0"/>
              </a:rPr>
              <a:t>- Gravitational waves</a:t>
            </a:r>
          </a:p>
          <a:p>
            <a:pPr marR="0"/>
            <a:r>
              <a:rPr lang="en-US" dirty="0">
                <a:solidFill>
                  <a:prstClr val="black"/>
                </a:solidFill>
                <a:latin typeface="Corbel" panose="020B0503020204020204" pitchFamily="34" charset="0"/>
              </a:rPr>
              <a:t>(torque ~ </a:t>
            </a:r>
            <a:r>
              <a:rPr lang="el-GR" dirty="0">
                <a:solidFill>
                  <a:prstClr val="black"/>
                </a:solidFill>
                <a:latin typeface="Corbel" panose="020B0503020204020204" pitchFamily="34" charset="0"/>
              </a:rPr>
              <a:t>ν</a:t>
            </a:r>
            <a:r>
              <a:rPr lang="el-GR" baseline="30000" dirty="0">
                <a:solidFill>
                  <a:prstClr val="black"/>
                </a:solidFill>
                <a:latin typeface="Corbel" panose="020B0503020204020204" pitchFamily="34" charset="0"/>
              </a:rPr>
              <a:t>5</a:t>
            </a:r>
            <a:r>
              <a:rPr lang="el-GR" dirty="0">
                <a:solidFill>
                  <a:prstClr val="black"/>
                </a:solidFill>
                <a:latin typeface="Corbel" panose="020B0503020204020204" pitchFamily="34" charset="0"/>
              </a:rPr>
              <a:t>)</a:t>
            </a:r>
            <a:endParaRPr lang="en-US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marR="0"/>
            <a:endParaRPr lang="en-US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marR="0"/>
            <a:r>
              <a:rPr lang="en-US" dirty="0">
                <a:solidFill>
                  <a:prstClr val="black"/>
                </a:solidFill>
                <a:latin typeface="Corbel" panose="020B0503020204020204" pitchFamily="34" charset="0"/>
              </a:rPr>
              <a:t>- EM spin down </a:t>
            </a:r>
          </a:p>
          <a:p>
            <a:pPr marR="0"/>
            <a:r>
              <a:rPr lang="en-US" dirty="0">
                <a:solidFill>
                  <a:prstClr val="black"/>
                </a:solidFill>
                <a:latin typeface="Corbel" panose="020B0503020204020204" pitchFamily="34" charset="0"/>
              </a:rPr>
              <a:t>(torque ~ </a:t>
            </a:r>
            <a:r>
              <a:rPr lang="el-GR" dirty="0">
                <a:solidFill>
                  <a:prstClr val="black"/>
                </a:solidFill>
                <a:latin typeface="Corbel" panose="020B0503020204020204" pitchFamily="34" charset="0"/>
              </a:rPr>
              <a:t>ν</a:t>
            </a:r>
            <a:r>
              <a:rPr lang="el-GR" baseline="30000" dirty="0">
                <a:solidFill>
                  <a:prstClr val="black"/>
                </a:solidFill>
                <a:latin typeface="Corbel" panose="020B0503020204020204" pitchFamily="34" charset="0"/>
              </a:rPr>
              <a:t>3</a:t>
            </a:r>
            <a:r>
              <a:rPr lang="el-GR" dirty="0">
                <a:solidFill>
                  <a:prstClr val="black"/>
                </a:solidFill>
                <a:latin typeface="Corbel" panose="020B0503020204020204" pitchFamily="34" charset="0"/>
              </a:rPr>
              <a:t>)</a:t>
            </a:r>
          </a:p>
          <a:p>
            <a:pPr marR="0"/>
            <a:endParaRPr lang="en-US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marR="0"/>
            <a:r>
              <a:rPr lang="en-US" dirty="0">
                <a:solidFill>
                  <a:prstClr val="black"/>
                </a:solidFill>
                <a:latin typeface="Corbel" panose="020B0503020204020204" pitchFamily="34" charset="0"/>
              </a:rPr>
              <a:t>- Magnetic spin equilibrium</a:t>
            </a:r>
          </a:p>
          <a:p>
            <a:pPr marR="0"/>
            <a:r>
              <a:rPr lang="en-US" dirty="0">
                <a:solidFill>
                  <a:prstClr val="black"/>
                </a:solidFill>
                <a:latin typeface="Corbel" panose="020B0503020204020204" pitchFamily="34" charset="0"/>
              </a:rPr>
              <a:t>mediated by propeller torques</a:t>
            </a:r>
          </a:p>
          <a:p>
            <a:pPr marR="0"/>
            <a:endParaRPr lang="en-US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marR="0"/>
            <a:endParaRPr lang="en-US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041" y="1908682"/>
            <a:ext cx="6052205" cy="457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5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21157" y="601872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>
                <a:latin typeface="Corbel" panose="020B0503020204020204" pitchFamily="34" charset="0"/>
              </a:rPr>
              <a:t>Spin evolution during outbursts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Precision timing analysis to measure the torque</a:t>
            </a:r>
          </a:p>
          <a:p>
            <a:r>
              <a:rPr lang="en-US" dirty="0">
                <a:latin typeface="Corbel" panose="020B0503020204020204" pitchFamily="34" charset="0"/>
              </a:rPr>
              <a:t>exerted on the NS and compare with models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b="1" u="sng" dirty="0">
                <a:latin typeface="Corbel" panose="020B0503020204020204" pitchFamily="34" charset="0"/>
              </a:rPr>
              <a:t>IGR J00291+5934</a:t>
            </a:r>
          </a:p>
          <a:p>
            <a:r>
              <a:rPr lang="en-US" dirty="0">
                <a:latin typeface="Corbel" panose="020B0503020204020204" pitchFamily="34" charset="0"/>
              </a:rPr>
              <a:t>d</a:t>
            </a:r>
            <a:r>
              <a:rPr lang="el-GR" dirty="0">
                <a:latin typeface="Corbel" panose="020B0503020204020204" pitchFamily="34" charset="0"/>
                <a:cs typeface="Calibri" panose="020F0502020204030204" pitchFamily="34" charset="0"/>
              </a:rPr>
              <a:t>ν</a:t>
            </a:r>
            <a:r>
              <a:rPr lang="en-US" dirty="0">
                <a:latin typeface="Corbel" panose="020B0503020204020204" pitchFamily="34" charset="0"/>
              </a:rPr>
              <a:t>/</a:t>
            </a:r>
            <a:r>
              <a:rPr lang="en-US" dirty="0" err="1">
                <a:latin typeface="Corbel" panose="020B0503020204020204" pitchFamily="34" charset="0"/>
              </a:rPr>
              <a:t>dt</a:t>
            </a:r>
            <a:r>
              <a:rPr lang="en-US" dirty="0">
                <a:latin typeface="Corbel" panose="020B0503020204020204" pitchFamily="34" charset="0"/>
              </a:rPr>
              <a:t> = (5.1+/-0.3)x10</a:t>
            </a:r>
            <a:r>
              <a:rPr lang="en-US" baseline="30000" dirty="0">
                <a:latin typeface="Corbel" panose="020B0503020204020204" pitchFamily="34" charset="0"/>
              </a:rPr>
              <a:t>-13</a:t>
            </a:r>
            <a:r>
              <a:rPr lang="en-US" dirty="0">
                <a:latin typeface="Corbel" panose="020B0503020204020204" pitchFamily="34" charset="0"/>
              </a:rPr>
              <a:t> Hz/s</a:t>
            </a:r>
          </a:p>
          <a:p>
            <a:r>
              <a:rPr lang="en-US" dirty="0">
                <a:latin typeface="Corbel" panose="020B0503020204020204" pitchFamily="34" charset="0"/>
              </a:rPr>
              <a:t>[Falanga+2005, Burderi+2010,</a:t>
            </a:r>
          </a:p>
          <a:p>
            <a:r>
              <a:rPr lang="en-US" dirty="0">
                <a:latin typeface="Corbel" panose="020B0503020204020204" pitchFamily="34" charset="0"/>
              </a:rPr>
              <a:t>Papitto+2010]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734" y="843068"/>
            <a:ext cx="2733846" cy="1912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518" y="914016"/>
            <a:ext cx="4067820" cy="3051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87" y="3574944"/>
            <a:ext cx="5658301" cy="29359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36262" y="4674616"/>
            <a:ext cx="4423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Strong timing noise prevents a measure of the accretion torque in other systems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36262" y="538394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1400" dirty="0">
                <a:latin typeface="Corbel" panose="020B0503020204020204" pitchFamily="34" charset="0"/>
              </a:rPr>
              <a:t>[Burderi+ 2006, Hartman+ 2008, Hartman+ 2009, Patruno+2012]</a:t>
            </a:r>
            <a:endParaRPr lang="en-US" sz="1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4454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478" y="679585"/>
            <a:ext cx="885220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orbel" panose="020B0503020204020204" pitchFamily="34" charset="0"/>
              </a:rPr>
              <a:t>Spin down at a rate comparable to rotation powered </a:t>
            </a:r>
            <a:r>
              <a:rPr lang="en-US" sz="3200" dirty="0" err="1">
                <a:latin typeface="Corbel" panose="020B0503020204020204" pitchFamily="34" charset="0"/>
              </a:rPr>
              <a:t>ms</a:t>
            </a:r>
            <a:r>
              <a:rPr lang="en-US" sz="3200" dirty="0">
                <a:latin typeface="Corbel" panose="020B0503020204020204" pitchFamily="34" charset="0"/>
              </a:rPr>
              <a:t> radio pulsars during quiescence</a:t>
            </a:r>
          </a:p>
          <a:p>
            <a:endParaRPr lang="en-US" sz="2400" dirty="0">
              <a:latin typeface="Corbel" panose="020B0503020204020204" pitchFamily="34" charset="0"/>
            </a:endParaRPr>
          </a:p>
          <a:p>
            <a:endParaRPr lang="en-US" sz="2400" dirty="0">
              <a:latin typeface="Corbel" panose="020B0503020204020204" pitchFamily="34" charset="0"/>
            </a:endParaRPr>
          </a:p>
          <a:p>
            <a:endParaRPr lang="en-US" sz="2000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 </a:t>
            </a: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338" y="1860538"/>
            <a:ext cx="6481280" cy="47828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91857" y="2623102"/>
            <a:ext cx="2167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Illiano</a:t>
            </a:r>
            <a:r>
              <a:rPr lang="en-US" dirty="0"/>
              <a:t>, </a:t>
            </a:r>
            <a:r>
              <a:rPr lang="en-US" dirty="0" err="1"/>
              <a:t>Papitto</a:t>
            </a:r>
            <a:r>
              <a:rPr lang="en-US" dirty="0"/>
              <a:t>+ 2023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81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478" y="679585"/>
            <a:ext cx="8852203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orbel" panose="020B0503020204020204" pitchFamily="34" charset="0"/>
              </a:rPr>
              <a:t>Irradiation of the companion star during quiescence</a:t>
            </a:r>
            <a:endParaRPr lang="en-US" sz="2000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The spin down power of a radio pulsar illuminates the companion -&gt; </a:t>
            </a:r>
          </a:p>
          <a:p>
            <a:r>
              <a:rPr lang="en-US" b="1" u="sng" dirty="0">
                <a:latin typeface="Corbel" panose="020B0503020204020204" pitchFamily="34" charset="0"/>
              </a:rPr>
              <a:t>Does a radio pulsar turn on during quiescence?</a:t>
            </a:r>
          </a:p>
          <a:p>
            <a:r>
              <a:rPr lang="it-IT" sz="1400" dirty="0">
                <a:latin typeface="Corbel" panose="020B0503020204020204" pitchFamily="34" charset="0"/>
              </a:rPr>
              <a:t>[Burderi+2003; Campana+2004, D'Avanzo+ 2009,2011; Cornelisse+ 2009] 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 </a:t>
            </a: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59" y="1535802"/>
            <a:ext cx="5317099" cy="3389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920" y="1535802"/>
            <a:ext cx="5792507" cy="351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252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476401" y="1232591"/>
            <a:ext cx="7239198" cy="52785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0151" y="346827"/>
            <a:ext cx="8997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rbel" panose="020B0503020204020204" pitchFamily="34" charset="0"/>
              </a:rPr>
              <a:t>Does a radio pulsar turn on during quiescence?</a:t>
            </a:r>
          </a:p>
        </p:txBody>
      </p:sp>
    </p:spTree>
    <p:extLst>
      <p:ext uri="{BB962C8B-B14F-4D97-AF65-F5344CB8AC3E}">
        <p14:creationId xmlns:p14="http://schemas.microsoft.com/office/powerpoint/2010/main" val="35160700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78" y="3162059"/>
            <a:ext cx="9341597" cy="3738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098" y="154674"/>
            <a:ext cx="4485695" cy="32303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5478" y="510536"/>
            <a:ext cx="885220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Corbel" panose="020B0503020204020204" pitchFamily="34" charset="0"/>
              </a:rPr>
              <a:t>Magnetospheric radius</a:t>
            </a:r>
            <a:r>
              <a:rPr lang="en-US" sz="2200" dirty="0">
                <a:latin typeface="Corbel" panose="020B0503020204020204" pitchFamily="34" charset="0"/>
              </a:rPr>
              <a:t>: R</a:t>
            </a:r>
            <a:r>
              <a:rPr lang="en-US" sz="2200" baseline="-25000" dirty="0">
                <a:latin typeface="Corbel" panose="020B0503020204020204" pitchFamily="34" charset="0"/>
              </a:rPr>
              <a:t>m</a:t>
            </a:r>
            <a:r>
              <a:rPr lang="en-US" sz="2200" dirty="0">
                <a:latin typeface="Corbel" panose="020B0503020204020204" pitchFamily="34" charset="0"/>
              </a:rPr>
              <a:t> = 15 L</a:t>
            </a:r>
            <a:r>
              <a:rPr lang="en-US" sz="2200" baseline="-25000" dirty="0">
                <a:latin typeface="Corbel" panose="020B0503020204020204" pitchFamily="34" charset="0"/>
              </a:rPr>
              <a:t>37</a:t>
            </a:r>
            <a:r>
              <a:rPr lang="en-US" sz="2200" baseline="30000" dirty="0">
                <a:latin typeface="Corbel" panose="020B0503020204020204" pitchFamily="34" charset="0"/>
              </a:rPr>
              <a:t>-2/7</a:t>
            </a:r>
            <a:r>
              <a:rPr lang="en-US" sz="2200" dirty="0">
                <a:latin typeface="Corbel" panose="020B0503020204020204" pitchFamily="34" charset="0"/>
              </a:rPr>
              <a:t> </a:t>
            </a:r>
            <a:r>
              <a:rPr lang="el-GR" sz="2200" dirty="0">
                <a:latin typeface="Corbel" panose="020B0503020204020204" pitchFamily="34" charset="0"/>
              </a:rPr>
              <a:t>μ</a:t>
            </a:r>
            <a:r>
              <a:rPr lang="en-US" sz="2200" baseline="-25000" dirty="0">
                <a:latin typeface="Corbel" panose="020B0503020204020204" pitchFamily="34" charset="0"/>
              </a:rPr>
              <a:t>26</a:t>
            </a:r>
            <a:r>
              <a:rPr lang="en-US" sz="2200" baseline="30000" dirty="0">
                <a:latin typeface="Corbel" panose="020B0503020204020204" pitchFamily="34" charset="0"/>
              </a:rPr>
              <a:t>4/7</a:t>
            </a:r>
            <a:r>
              <a:rPr lang="en-US" sz="2200" dirty="0">
                <a:latin typeface="Corbel" panose="020B0503020204020204" pitchFamily="34" charset="0"/>
              </a:rPr>
              <a:t> km</a:t>
            </a:r>
          </a:p>
          <a:p>
            <a:endParaRPr lang="en-US" sz="2200" dirty="0">
              <a:latin typeface="Corbel" panose="020B0503020204020204" pitchFamily="34" charset="0"/>
            </a:endParaRPr>
          </a:p>
          <a:p>
            <a:r>
              <a:rPr lang="en-US" sz="2200" b="1" dirty="0">
                <a:latin typeface="Corbel" panose="020B0503020204020204" pitchFamily="34" charset="0"/>
              </a:rPr>
              <a:t>NS Radius</a:t>
            </a:r>
            <a:r>
              <a:rPr lang="en-US" sz="2200" dirty="0">
                <a:latin typeface="Corbel" panose="020B0503020204020204" pitchFamily="34" charset="0"/>
              </a:rPr>
              <a:t>: R</a:t>
            </a:r>
            <a:r>
              <a:rPr lang="en-US" sz="2200" baseline="-25000" dirty="0">
                <a:latin typeface="Corbel" panose="020B0503020204020204" pitchFamily="34" charset="0"/>
              </a:rPr>
              <a:t>NS</a:t>
            </a:r>
            <a:r>
              <a:rPr lang="en-US" sz="2200" dirty="0">
                <a:latin typeface="Corbel" panose="020B0503020204020204" pitchFamily="34" charset="0"/>
              </a:rPr>
              <a:t> ≈ 10-12 km</a:t>
            </a:r>
          </a:p>
          <a:p>
            <a:endParaRPr lang="en-US" sz="2200" dirty="0">
              <a:latin typeface="Corbel" panose="020B0503020204020204" pitchFamily="34" charset="0"/>
            </a:endParaRPr>
          </a:p>
          <a:p>
            <a:r>
              <a:rPr lang="en-US" sz="2200" b="1" dirty="0">
                <a:latin typeface="Corbel" panose="020B0503020204020204" pitchFamily="34" charset="0"/>
              </a:rPr>
              <a:t>Co-rotation Radius</a:t>
            </a:r>
            <a:r>
              <a:rPr lang="en-US" sz="2200" dirty="0">
                <a:latin typeface="Corbel" panose="020B0503020204020204" pitchFamily="34" charset="0"/>
              </a:rPr>
              <a:t>: </a:t>
            </a:r>
            <a:r>
              <a:rPr lang="en-US" sz="2200" dirty="0" err="1">
                <a:latin typeface="Corbel" panose="020B0503020204020204" pitchFamily="34" charset="0"/>
              </a:rPr>
              <a:t>R</a:t>
            </a:r>
            <a:r>
              <a:rPr lang="en-US" sz="2200" baseline="-25000" dirty="0" err="1">
                <a:latin typeface="Corbel" panose="020B0503020204020204" pitchFamily="34" charset="0"/>
              </a:rPr>
              <a:t>co</a:t>
            </a:r>
            <a:r>
              <a:rPr lang="en-US" sz="2200" dirty="0">
                <a:latin typeface="Corbel" panose="020B0503020204020204" pitchFamily="34" charset="0"/>
              </a:rPr>
              <a:t> ≈ 30 (P/2ms)</a:t>
            </a:r>
            <a:r>
              <a:rPr lang="en-US" sz="2200" baseline="30000" dirty="0">
                <a:latin typeface="Corbel" panose="020B0503020204020204" pitchFamily="34" charset="0"/>
              </a:rPr>
              <a:t>2/3</a:t>
            </a:r>
            <a:r>
              <a:rPr lang="en-US" sz="2200" dirty="0">
                <a:latin typeface="Corbel" panose="020B0503020204020204" pitchFamily="34" charset="0"/>
              </a:rPr>
              <a:t> km   </a:t>
            </a:r>
          </a:p>
          <a:p>
            <a:endParaRPr lang="en-US" sz="2200" dirty="0">
              <a:latin typeface="Corbel" panose="020B0503020204020204" pitchFamily="34" charset="0"/>
            </a:endParaRPr>
          </a:p>
          <a:p>
            <a:r>
              <a:rPr lang="en-US" sz="2200" b="1" dirty="0">
                <a:latin typeface="Corbel" panose="020B0503020204020204" pitchFamily="34" charset="0"/>
              </a:rPr>
              <a:t>Light cylinder radius</a:t>
            </a:r>
            <a:r>
              <a:rPr lang="en-US" sz="2200" dirty="0">
                <a:latin typeface="Corbel" panose="020B0503020204020204" pitchFamily="34" charset="0"/>
              </a:rPr>
              <a:t>: R</a:t>
            </a:r>
            <a:r>
              <a:rPr lang="en-US" sz="2200" baseline="-25000" dirty="0">
                <a:latin typeface="Corbel" panose="020B0503020204020204" pitchFamily="34" charset="0"/>
              </a:rPr>
              <a:t>LC</a:t>
            </a:r>
            <a:r>
              <a:rPr lang="en-US" sz="2200" dirty="0">
                <a:latin typeface="Corbel" panose="020B0503020204020204" pitchFamily="34" charset="0"/>
              </a:rPr>
              <a:t> = </a:t>
            </a:r>
            <a:r>
              <a:rPr lang="en-US" sz="2200" dirty="0" err="1">
                <a:latin typeface="Corbel" panose="020B0503020204020204" pitchFamily="34" charset="0"/>
              </a:rPr>
              <a:t>cP</a:t>
            </a:r>
            <a:r>
              <a:rPr lang="en-US" sz="2200" dirty="0">
                <a:latin typeface="Corbel" panose="020B0503020204020204" pitchFamily="34" charset="0"/>
              </a:rPr>
              <a:t>/2</a:t>
            </a:r>
            <a:r>
              <a:rPr lang="el-GR" sz="2200" dirty="0">
                <a:latin typeface="Corbel" panose="020B0503020204020204" pitchFamily="34" charset="0"/>
              </a:rPr>
              <a:t>π</a:t>
            </a:r>
            <a:r>
              <a:rPr lang="en-US" sz="2200" dirty="0">
                <a:latin typeface="Corbel" panose="020B0503020204020204" pitchFamily="34" charset="0"/>
              </a:rPr>
              <a:t> ≈ 100 (P/2ms) km 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 </a:t>
            </a: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6095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78" y="3162059"/>
            <a:ext cx="9341597" cy="3738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098" y="154674"/>
            <a:ext cx="4485695" cy="32303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5478" y="483642"/>
            <a:ext cx="88522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Corbel" panose="020B0503020204020204" pitchFamily="34" charset="0"/>
              </a:rPr>
              <a:t>High density plasma in the magnetosphere</a:t>
            </a:r>
          </a:p>
          <a:p>
            <a:r>
              <a:rPr lang="en-US" sz="2200" dirty="0">
                <a:latin typeface="Corbel" panose="020B0503020204020204" pitchFamily="34" charset="0"/>
              </a:rPr>
              <a:t>inhibits particle acceleration </a:t>
            </a:r>
          </a:p>
          <a:p>
            <a:r>
              <a:rPr lang="en-US" sz="2200" dirty="0">
                <a:latin typeface="Corbel" panose="020B0503020204020204" pitchFamily="34" charset="0"/>
              </a:rPr>
              <a:t>(&amp; rotation-</a:t>
            </a:r>
            <a:r>
              <a:rPr lang="en-US" sz="2200" dirty="0" err="1">
                <a:latin typeface="Corbel" panose="020B0503020204020204" pitchFamily="34" charset="0"/>
              </a:rPr>
              <a:t>pwd</a:t>
            </a:r>
            <a:r>
              <a:rPr lang="en-US" sz="2200" dirty="0">
                <a:latin typeface="Corbel" panose="020B0503020204020204" pitchFamily="34" charset="0"/>
              </a:rPr>
              <a:t> emission)</a:t>
            </a:r>
          </a:p>
          <a:p>
            <a:endParaRPr lang="en-US" sz="2400" b="1" dirty="0">
              <a:latin typeface="Corbel" panose="020B0503020204020204" pitchFamily="34" charset="0"/>
            </a:endParaRPr>
          </a:p>
          <a:p>
            <a:r>
              <a:rPr lang="en-US" sz="2200" dirty="0">
                <a:latin typeface="Corbel" panose="020B0503020204020204" pitchFamily="34" charset="0"/>
              </a:rPr>
              <a:t>But,</a:t>
            </a:r>
            <a:r>
              <a:rPr lang="en-US" sz="2200" b="1" dirty="0">
                <a:latin typeface="Corbel" panose="020B0503020204020204" pitchFamily="34" charset="0"/>
              </a:rPr>
              <a:t> R</a:t>
            </a:r>
            <a:r>
              <a:rPr lang="en-US" sz="2200" b="1" baseline="-25000" dirty="0">
                <a:latin typeface="Corbel" panose="020B0503020204020204" pitchFamily="34" charset="0"/>
              </a:rPr>
              <a:t>m</a:t>
            </a:r>
            <a:r>
              <a:rPr lang="en-US" sz="2200" b="1" dirty="0">
                <a:latin typeface="Corbel" panose="020B0503020204020204" pitchFamily="34" charset="0"/>
              </a:rPr>
              <a:t> </a:t>
            </a:r>
            <a:r>
              <a:rPr lang="en-US" sz="2200" b="1" dirty="0">
                <a:latin typeface="Corbel" panose="020B0503020204020204" pitchFamily="34" charset="0"/>
                <a:cs typeface="Carlito" panose="020F0502020204030204" pitchFamily="34" charset="0"/>
              </a:rPr>
              <a:t>~ B</a:t>
            </a:r>
            <a:r>
              <a:rPr lang="en-US" sz="2200" b="1" baseline="30000" dirty="0">
                <a:latin typeface="Corbel" panose="020B0503020204020204" pitchFamily="34" charset="0"/>
                <a:cs typeface="Carlito" panose="020F0502020204030204" pitchFamily="34" charset="0"/>
              </a:rPr>
              <a:t>2/7</a:t>
            </a:r>
            <a:r>
              <a:rPr lang="en-US" sz="2200" b="1" dirty="0">
                <a:latin typeface="Corbel" panose="020B0503020204020204" pitchFamily="34" charset="0"/>
                <a:cs typeface="Carlito" panose="020F0502020204030204" pitchFamily="34" charset="0"/>
              </a:rPr>
              <a:t> L</a:t>
            </a:r>
            <a:r>
              <a:rPr lang="en-US" sz="2200" b="1" baseline="-25000" dirty="0">
                <a:latin typeface="Corbel" panose="020B0503020204020204" pitchFamily="34" charset="0"/>
                <a:cs typeface="Carlito" panose="020F0502020204030204" pitchFamily="34" charset="0"/>
              </a:rPr>
              <a:t>X</a:t>
            </a:r>
            <a:r>
              <a:rPr lang="en-US" sz="2200" b="1" baseline="30000" dirty="0">
                <a:latin typeface="Corbel" panose="020B0503020204020204" pitchFamily="34" charset="0"/>
                <a:cs typeface="Carlito" panose="020F0502020204030204" pitchFamily="34" charset="0"/>
              </a:rPr>
              <a:t>-2/7 </a:t>
            </a:r>
            <a:r>
              <a:rPr lang="en-US" sz="2200" dirty="0">
                <a:latin typeface="Corbel" panose="020B0503020204020204" pitchFamily="34" charset="0"/>
              </a:rPr>
              <a:t>and all AMSPs are transients</a:t>
            </a:r>
          </a:p>
          <a:p>
            <a:endParaRPr lang="en-US" sz="2200" dirty="0">
              <a:latin typeface="Corbel" panose="020B0503020204020204" pitchFamily="34" charset="0"/>
            </a:endParaRPr>
          </a:p>
          <a:p>
            <a:r>
              <a:rPr lang="en-US" sz="2200" dirty="0">
                <a:latin typeface="Corbel" panose="020B0503020204020204" pitchFamily="34" charset="0"/>
              </a:rPr>
              <a:t>At low L</a:t>
            </a:r>
            <a:r>
              <a:rPr lang="en-US" sz="2200" baseline="-25000" dirty="0">
                <a:latin typeface="Corbel" panose="020B0503020204020204" pitchFamily="34" charset="0"/>
              </a:rPr>
              <a:t>X</a:t>
            </a:r>
            <a:r>
              <a:rPr lang="en-US" sz="2200" dirty="0">
                <a:latin typeface="Corbel" panose="020B0503020204020204" pitchFamily="34" charset="0"/>
              </a:rPr>
              <a:t> -&gt; R</a:t>
            </a:r>
            <a:r>
              <a:rPr lang="en-US" sz="2200" baseline="-25000" dirty="0">
                <a:latin typeface="Corbel" panose="020B0503020204020204" pitchFamily="34" charset="0"/>
              </a:rPr>
              <a:t>m</a:t>
            </a:r>
            <a:r>
              <a:rPr lang="en-US" sz="2200" dirty="0">
                <a:latin typeface="Corbel" panose="020B0503020204020204" pitchFamily="34" charset="0"/>
              </a:rPr>
              <a:t> may exceed the light cylinder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 </a:t>
            </a: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633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8878" y="527013"/>
            <a:ext cx="7852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Corbel" panose="020B0503020204020204" pitchFamily="34" charset="0"/>
              </a:rPr>
              <a:t>An accreting </a:t>
            </a:r>
            <a:r>
              <a:rPr lang="en-US" sz="2800" b="1" dirty="0" err="1">
                <a:latin typeface="Corbel" panose="020B0503020204020204" pitchFamily="34" charset="0"/>
              </a:rPr>
              <a:t>ms</a:t>
            </a:r>
            <a:r>
              <a:rPr lang="en-US" sz="2800" b="1" dirty="0">
                <a:latin typeface="Corbel" panose="020B0503020204020204" pitchFamily="34" charset="0"/>
              </a:rPr>
              <a:t> pulsar in the globular cluster M28</a:t>
            </a:r>
          </a:p>
        </p:txBody>
      </p:sp>
      <p:sp>
        <p:nvSpPr>
          <p:cNvPr id="3" name="Rectangle 2"/>
          <p:cNvSpPr/>
          <p:nvPr/>
        </p:nvSpPr>
        <p:spPr>
          <a:xfrm>
            <a:off x="779253" y="137097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</a:rPr>
              <a:t>IGR J18245-2452</a:t>
            </a:r>
            <a:endParaRPr lang="en-US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nl-NL" sz="2400" dirty="0">
                <a:solidFill>
                  <a:prstClr val="black"/>
                </a:solidFill>
                <a:latin typeface="Corbel" panose="020B0503020204020204" pitchFamily="34" charset="0"/>
              </a:rPr>
              <a:t>L(X-rays) ~ 5 x 10</a:t>
            </a:r>
            <a:r>
              <a:rPr lang="nl-NL" sz="2400" baseline="30000" dirty="0">
                <a:solidFill>
                  <a:prstClr val="black"/>
                </a:solidFill>
                <a:latin typeface="Corbel" panose="020B0503020204020204" pitchFamily="34" charset="0"/>
              </a:rPr>
              <a:t>36</a:t>
            </a:r>
            <a:r>
              <a:rPr lang="nl-NL" sz="2400" dirty="0">
                <a:solidFill>
                  <a:prstClr val="black"/>
                </a:solidFill>
                <a:latin typeface="Corbel" panose="020B0503020204020204" pitchFamily="34" charset="0"/>
              </a:rPr>
              <a:t> erg/s </a:t>
            </a:r>
            <a:endParaRPr lang="nl-NL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en-US" sz="2400" dirty="0" err="1">
                <a:solidFill>
                  <a:prstClr val="black"/>
                </a:solidFill>
                <a:latin typeface="Corbel" panose="020B0503020204020204" pitchFamily="34" charset="0"/>
              </a:rPr>
              <a:t>Pspin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</a:rPr>
              <a:t> = 3.9 </a:t>
            </a:r>
            <a:r>
              <a:rPr lang="en-US" sz="2400" dirty="0" err="1">
                <a:solidFill>
                  <a:prstClr val="black"/>
                </a:solidFill>
                <a:latin typeface="Corbel" panose="020B0503020204020204" pitchFamily="34" charset="0"/>
              </a:rPr>
              <a:t>ms</a:t>
            </a:r>
            <a:endParaRPr lang="en-US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r>
              <a:rPr lang="en-US" sz="2400" dirty="0" err="1">
                <a:solidFill>
                  <a:prstClr val="black"/>
                </a:solidFill>
                <a:latin typeface="Corbel" panose="020B0503020204020204" pitchFamily="34" charset="0"/>
              </a:rPr>
              <a:t>Porb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</a:rPr>
              <a:t> = 11 </a:t>
            </a:r>
            <a:r>
              <a:rPr lang="en-US" sz="2400" dirty="0" err="1">
                <a:solidFill>
                  <a:prstClr val="black"/>
                </a:solidFill>
                <a:latin typeface="Corbel" panose="020B0503020204020204" pitchFamily="34" charset="0"/>
              </a:rPr>
              <a:t>hr</a:t>
            </a:r>
            <a:r>
              <a:rPr lang="en-US" sz="2400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endParaRPr lang="en-US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001" y="1094925"/>
            <a:ext cx="4727558" cy="22861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321" y="3579495"/>
            <a:ext cx="4395925" cy="3016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78" y="3847379"/>
            <a:ext cx="4841205" cy="248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1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01" y="517596"/>
            <a:ext cx="5491062" cy="17318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058" y="1430042"/>
            <a:ext cx="5675907" cy="4399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2100" y="5903956"/>
            <a:ext cx="681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rbel" panose="020B0503020204020204" pitchFamily="34" charset="0"/>
              </a:rPr>
              <a:t>Radio PSR M28I = Accreting MSP IGR J28245-2452</a:t>
            </a:r>
            <a:endParaRPr lang="en-US" sz="2400" b="1" dirty="0">
              <a:solidFill>
                <a:schemeClr val="accent2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53" y="2494978"/>
            <a:ext cx="5401429" cy="3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86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F5926-A381-6D7F-A4B3-7A1197BA5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A276A1-7B7E-66C2-E8C2-0C8ED778F3A8}"/>
              </a:ext>
            </a:extLst>
          </p:cNvPr>
          <p:cNvSpPr txBox="1"/>
          <p:nvPr/>
        </p:nvSpPr>
        <p:spPr>
          <a:xfrm>
            <a:off x="620684" y="618068"/>
            <a:ext cx="10149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" panose="020B0503020204020204" pitchFamily="34" charset="0"/>
                <a:cs typeface="Carlito" panose="020F0502020204030204" pitchFamily="34" charset="0"/>
              </a:rPr>
              <a:t>Millisecond pulsars</a:t>
            </a:r>
            <a:r>
              <a:rPr lang="en-US" sz="2400" dirty="0">
                <a:latin typeface="Corbel" panose="020B0503020204020204" pitchFamily="34" charset="0"/>
                <a:cs typeface="Carlito" panose="020F0502020204030204" pitchFamily="34" charset="0"/>
              </a:rPr>
              <a:t> </a:t>
            </a:r>
            <a:endParaRPr lang="en-US" sz="2400" b="1" dirty="0">
              <a:latin typeface="Corbel" panose="020B0503020204020204" pitchFamily="34" charset="0"/>
              <a:cs typeface="Carlito" panose="020F050202020403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  <a:cs typeface="Carlito" panose="020F0502020204030204" pitchFamily="34" charset="0"/>
              </a:rPr>
              <a:t>- weakly magnetized (B≈10</a:t>
            </a:r>
            <a:r>
              <a:rPr lang="en-US" sz="2000" baseline="30000" dirty="0">
                <a:latin typeface="Corbel" panose="020B0503020204020204" pitchFamily="34" charset="0"/>
                <a:cs typeface="Carlito" panose="020F0502020204030204" pitchFamily="34" charset="0"/>
              </a:rPr>
              <a:t>8</a:t>
            </a:r>
            <a:r>
              <a:rPr lang="en-US" sz="2000" dirty="0">
                <a:latin typeface="Corbel" panose="020B0503020204020204" pitchFamily="34" charset="0"/>
                <a:cs typeface="Carlito" panose="020F0502020204030204" pitchFamily="34" charset="0"/>
              </a:rPr>
              <a:t>G)</a:t>
            </a:r>
          </a:p>
          <a:p>
            <a:r>
              <a:rPr lang="en-US" sz="2000" dirty="0">
                <a:latin typeface="Corbel" panose="020B0503020204020204" pitchFamily="34" charset="0"/>
                <a:cs typeface="Carlito" panose="020F0502020204030204" pitchFamily="34" charset="0"/>
              </a:rPr>
              <a:t>- old (1-10 Gyr) </a:t>
            </a:r>
          </a:p>
          <a:p>
            <a:r>
              <a:rPr lang="en-US" sz="2000" dirty="0">
                <a:latin typeface="Corbel" panose="020B0503020204020204" pitchFamily="34" charset="0"/>
                <a:cs typeface="Carlito" panose="020F0502020204030204" pitchFamily="34" charset="0"/>
              </a:rPr>
              <a:t>- often in globular clusters</a:t>
            </a:r>
          </a:p>
          <a:p>
            <a:r>
              <a:rPr lang="en-US" sz="2000" dirty="0">
                <a:latin typeface="Corbel" panose="020B0503020204020204" pitchFamily="34" charset="0"/>
                <a:cs typeface="Carlito" panose="020F0502020204030204" pitchFamily="34" charset="0"/>
              </a:rPr>
              <a:t>- often with a low mass companion</a:t>
            </a:r>
          </a:p>
          <a:p>
            <a:endParaRPr lang="en-US" sz="2000" dirty="0">
              <a:latin typeface="Corbel" panose="020B0503020204020204" pitchFamily="34" charset="0"/>
              <a:cs typeface="Carlito" panose="020F0502020204030204" pitchFamily="34" charset="0"/>
            </a:endParaRPr>
          </a:p>
          <a:p>
            <a:r>
              <a:rPr lang="en-US" sz="1600" dirty="0" err="1">
                <a:latin typeface="Corbel" panose="020B0503020204020204" pitchFamily="34" charset="0"/>
                <a:cs typeface="Carlito" panose="020F0502020204030204" pitchFamily="34" charset="0"/>
              </a:rPr>
              <a:t>Bisnovatyi</a:t>
            </a:r>
            <a:r>
              <a:rPr lang="en-US" sz="1600" dirty="0">
                <a:latin typeface="Corbel" panose="020B0503020204020204" pitchFamily="34" charset="0"/>
                <a:cs typeface="Carlito" panose="020F0502020204030204" pitchFamily="34" charset="0"/>
              </a:rPr>
              <a:t>-Kogan &amp; </a:t>
            </a:r>
            <a:r>
              <a:rPr lang="en-US" sz="1600" dirty="0" err="1">
                <a:latin typeface="Corbel" panose="020B0503020204020204" pitchFamily="34" charset="0"/>
                <a:cs typeface="Carlito" panose="020F0502020204030204" pitchFamily="34" charset="0"/>
              </a:rPr>
              <a:t>Komberg</a:t>
            </a:r>
            <a:r>
              <a:rPr lang="en-US" sz="1600" dirty="0">
                <a:latin typeface="Corbel" panose="020B0503020204020204" pitchFamily="34" charset="0"/>
                <a:cs typeface="Carlito" panose="020F0502020204030204" pitchFamily="34" charset="0"/>
              </a:rPr>
              <a:t> 1974, </a:t>
            </a:r>
          </a:p>
          <a:p>
            <a:r>
              <a:rPr lang="en-US" sz="1600" dirty="0">
                <a:latin typeface="Corbel" panose="020B0503020204020204" pitchFamily="34" charset="0"/>
                <a:cs typeface="Carlito" panose="020F0502020204030204" pitchFamily="34" charset="0"/>
              </a:rPr>
              <a:t>Alpar+1982,  Radhakrishnan+ 1982</a:t>
            </a:r>
            <a:endParaRPr lang="nl-NL" sz="1600" dirty="0">
              <a:latin typeface="Corbel" panose="020B0503020204020204" pitchFamily="34" charset="0"/>
              <a:cs typeface="Carlito" panose="020F0502020204030204" pitchFamily="34" charset="0"/>
            </a:endParaRPr>
          </a:p>
          <a:p>
            <a:endParaRPr lang="en-US" sz="2400" dirty="0">
              <a:latin typeface="Corbel" panose="020B0503020204020204" pitchFamily="34" charset="0"/>
              <a:cs typeface="Carlito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324FF3-4AF8-986C-73B6-089D72DCE192}"/>
              </a:ext>
            </a:extLst>
          </p:cNvPr>
          <p:cNvSpPr/>
          <p:nvPr/>
        </p:nvSpPr>
        <p:spPr>
          <a:xfrm>
            <a:off x="344646" y="3158471"/>
            <a:ext cx="5806253" cy="1318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F69C56-CC4F-6C5B-CD56-619CEE36F58B}"/>
              </a:ext>
            </a:extLst>
          </p:cNvPr>
          <p:cNvSpPr txBox="1"/>
          <p:nvPr/>
        </p:nvSpPr>
        <p:spPr>
          <a:xfrm>
            <a:off x="691633" y="3429000"/>
            <a:ext cx="5363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They must have been </a:t>
            </a:r>
            <a:r>
              <a:rPr lang="en-US" sz="2000" b="1" dirty="0"/>
              <a:t>spun up </a:t>
            </a:r>
          </a:p>
          <a:p>
            <a:r>
              <a:rPr lang="en-US" sz="2000" b="1" dirty="0"/>
              <a:t>by accretion of matter from </a:t>
            </a:r>
          </a:p>
          <a:p>
            <a:r>
              <a:rPr lang="en-US" sz="2000" b="1" dirty="0"/>
              <a:t>a disk in an X-ray binary system</a:t>
            </a:r>
          </a:p>
          <a:p>
            <a:r>
              <a:rPr lang="en-US" sz="2000" b="1" dirty="0"/>
              <a:t>-&gt; recycling scenario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925D6E-FC5A-5897-A3E9-D662254B3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454" y="832034"/>
            <a:ext cx="7389608" cy="597172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7243EF-2B2A-1E1D-9DCD-D11F934A7D15}"/>
              </a:ext>
            </a:extLst>
          </p:cNvPr>
          <p:cNvCxnSpPr>
            <a:cxnSpLocks/>
          </p:cNvCxnSpPr>
          <p:nvPr/>
        </p:nvCxnSpPr>
        <p:spPr>
          <a:xfrm>
            <a:off x="6191250" y="2390775"/>
            <a:ext cx="4619625" cy="1438275"/>
          </a:xfrm>
          <a:prstGeom prst="straightConnector1">
            <a:avLst/>
          </a:prstGeom>
          <a:ln w="130175">
            <a:solidFill>
              <a:schemeClr val="accent2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CD55809-F0FF-E1F3-3D80-4E5AB58AC3A0}"/>
              </a:ext>
            </a:extLst>
          </p:cNvPr>
          <p:cNvSpPr txBox="1"/>
          <p:nvPr/>
        </p:nvSpPr>
        <p:spPr>
          <a:xfrm rot="1041138">
            <a:off x="7630041" y="2510191"/>
            <a:ext cx="2847420" cy="52322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Pulsar spin-down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3CA80D-A178-FA72-4EE1-D5FEF56031CF}"/>
              </a:ext>
            </a:extLst>
          </p:cNvPr>
          <p:cNvCxnSpPr>
            <a:cxnSpLocks/>
          </p:cNvCxnSpPr>
          <p:nvPr/>
        </p:nvCxnSpPr>
        <p:spPr>
          <a:xfrm flipH="1" flipV="1">
            <a:off x="7010400" y="4505356"/>
            <a:ext cx="3579149" cy="25375"/>
          </a:xfrm>
          <a:prstGeom prst="straightConnector1">
            <a:avLst/>
          </a:prstGeom>
          <a:ln w="130175">
            <a:solidFill>
              <a:schemeClr val="accent6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311F4E7-11D0-3890-B58E-57232A8CFA7C}"/>
              </a:ext>
            </a:extLst>
          </p:cNvPr>
          <p:cNvSpPr txBox="1"/>
          <p:nvPr/>
        </p:nvSpPr>
        <p:spPr>
          <a:xfrm>
            <a:off x="7670392" y="3905593"/>
            <a:ext cx="2370277" cy="52322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Pulsar spin-up</a:t>
            </a:r>
          </a:p>
        </p:txBody>
      </p:sp>
    </p:spTree>
    <p:extLst>
      <p:ext uri="{BB962C8B-B14F-4D97-AF65-F5344CB8AC3E}">
        <p14:creationId xmlns:p14="http://schemas.microsoft.com/office/powerpoint/2010/main" val="12872146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005" y="2832652"/>
            <a:ext cx="3756704" cy="31279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cxnSp>
        <p:nvCxnSpPr>
          <p:cNvPr id="3" name="Straight Arrow Connector 2"/>
          <p:cNvCxnSpPr/>
          <p:nvPr/>
        </p:nvCxnSpPr>
        <p:spPr>
          <a:xfrm flipH="1" flipV="1">
            <a:off x="1107325" y="1790301"/>
            <a:ext cx="24939" cy="2955297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193" y="668640"/>
            <a:ext cx="3723471" cy="3125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709351" y="2970195"/>
            <a:ext cx="282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" panose="020B0503020204020204" pitchFamily="34" charset="0"/>
              </a:rPr>
              <a:t>Mass in-flow rate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3139" y="4872490"/>
            <a:ext cx="4346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Corbel" panose="020B0503020204020204" pitchFamily="34" charset="0"/>
              </a:rPr>
              <a:t>Low mass in-flow rate</a:t>
            </a:r>
          </a:p>
          <a:p>
            <a:pPr algn="r"/>
            <a:r>
              <a:rPr lang="en-US" sz="2400" dirty="0">
                <a:latin typeface="Corbel" panose="020B0503020204020204" pitchFamily="34" charset="0"/>
              </a:rPr>
              <a:t>Pulsar wind dominates</a:t>
            </a:r>
          </a:p>
          <a:p>
            <a:pPr algn="r"/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Rotation-powered (radio) PSR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02548" y="694962"/>
            <a:ext cx="4532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High mass in-flow rate</a:t>
            </a:r>
          </a:p>
          <a:p>
            <a:r>
              <a:rPr lang="en-US" sz="2400" dirty="0">
                <a:latin typeface="Corbel" panose="020B0503020204020204" pitchFamily="34" charset="0"/>
              </a:rPr>
              <a:t>Gravity dominates</a:t>
            </a:r>
          </a:p>
          <a:p>
            <a:r>
              <a:rPr lang="en-US" sz="2400" b="1" dirty="0">
                <a:solidFill>
                  <a:schemeClr val="accent2"/>
                </a:solidFill>
                <a:latin typeface="Corbel" panose="020B0503020204020204" pitchFamily="34" charset="0"/>
              </a:rPr>
              <a:t>Accretion-powered (X-ray) PSR</a:t>
            </a:r>
          </a:p>
        </p:txBody>
      </p:sp>
      <p:sp>
        <p:nvSpPr>
          <p:cNvPr id="8" name="Rectangle 7"/>
          <p:cNvSpPr/>
          <p:nvPr/>
        </p:nvSpPr>
        <p:spPr>
          <a:xfrm>
            <a:off x="1860997" y="668640"/>
            <a:ext cx="3743666" cy="3125524"/>
          </a:xfrm>
          <a:prstGeom prst="rect">
            <a:avLst/>
          </a:prstGeom>
          <a:noFill/>
          <a:ln w="539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27005" y="2832652"/>
            <a:ext cx="3736506" cy="3147834"/>
          </a:xfrm>
          <a:prstGeom prst="rect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068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C29B35-0D18-CA30-620C-F732B1BB6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29521" cy="76689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66B4F-4CB6-A5E7-1B96-D93D87ACFC8A}"/>
              </a:ext>
            </a:extLst>
          </p:cNvPr>
          <p:cNvSpPr txBox="1"/>
          <p:nvPr/>
        </p:nvSpPr>
        <p:spPr>
          <a:xfrm>
            <a:off x="509000" y="654503"/>
            <a:ext cx="741429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Transitional </a:t>
            </a:r>
          </a:p>
          <a:p>
            <a:r>
              <a:rPr lang="en-US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millisecond pulsars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788875-8B4C-E071-FBDC-180351547920}"/>
              </a:ext>
            </a:extLst>
          </p:cNvPr>
          <p:cNvSpPr txBox="1"/>
          <p:nvPr/>
        </p:nvSpPr>
        <p:spPr>
          <a:xfrm>
            <a:off x="7978673" y="6233230"/>
            <a:ext cx="407298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Credit: </a:t>
            </a:r>
            <a:r>
              <a:rPr lang="en-US" dirty="0">
                <a:solidFill>
                  <a:schemeClr val="bg1"/>
                </a:solidFill>
              </a:rPr>
              <a:t>ESO / M. </a:t>
            </a:r>
            <a:r>
              <a:rPr lang="en-US" dirty="0" err="1">
                <a:solidFill>
                  <a:schemeClr val="bg1"/>
                </a:solidFill>
              </a:rPr>
              <a:t>Kornmesser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52263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70" y="815898"/>
            <a:ext cx="8800977" cy="5395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41018" y="1462229"/>
            <a:ext cx="4429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accretion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&gt;&gt;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spindown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94933" y="4492671"/>
            <a:ext cx="300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accretion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&lt;&lt;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spindown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0" y="6402078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4590" y="6443642"/>
            <a:ext cx="11003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Archibald+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2009;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Papitto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+ 2013;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Bassa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+ 2014;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Linares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+ 2014;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See review by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Papitto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&amp; de Martino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8751" y="365760"/>
            <a:ext cx="65693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Transitional Millisecond Pulsars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569D1F-A1E0-F6FD-A63C-02B18A573D2E}"/>
              </a:ext>
            </a:extLst>
          </p:cNvPr>
          <p:cNvSpPr/>
          <p:nvPr/>
        </p:nvSpPr>
        <p:spPr>
          <a:xfrm>
            <a:off x="5611091" y="1923894"/>
            <a:ext cx="3429927" cy="1837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B67A35-F783-7A0F-7253-9779EA3C4E0E}"/>
              </a:ext>
            </a:extLst>
          </p:cNvPr>
          <p:cNvSpPr/>
          <p:nvPr/>
        </p:nvSpPr>
        <p:spPr>
          <a:xfrm>
            <a:off x="7055427" y="3224848"/>
            <a:ext cx="1941020" cy="1837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7DF270-5C1B-7472-CA04-D1912FDD029F}"/>
              </a:ext>
            </a:extLst>
          </p:cNvPr>
          <p:cNvSpPr/>
          <p:nvPr/>
        </p:nvSpPr>
        <p:spPr>
          <a:xfrm>
            <a:off x="6040346" y="2374032"/>
            <a:ext cx="1941020" cy="1837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979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3A4AC-327B-0B4E-8E5B-F807191F4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BF313FA-AA90-7888-892F-9E3871689511}"/>
              </a:ext>
            </a:extLst>
          </p:cNvPr>
          <p:cNvSpPr txBox="1"/>
          <p:nvPr/>
        </p:nvSpPr>
        <p:spPr>
          <a:xfrm>
            <a:off x="9048796" y="2693987"/>
            <a:ext cx="2799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accretion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≈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spindown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BB7376-220C-3858-9562-8321CA839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70" y="815898"/>
            <a:ext cx="8800977" cy="5395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E1C04D-627E-470B-E201-5C0E076E66B1}"/>
              </a:ext>
            </a:extLst>
          </p:cNvPr>
          <p:cNvSpPr txBox="1"/>
          <p:nvPr/>
        </p:nvSpPr>
        <p:spPr>
          <a:xfrm>
            <a:off x="9041018" y="1462229"/>
            <a:ext cx="4429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accretion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&gt;&gt;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spindown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46DD46-E983-2329-6521-2380FE435151}"/>
              </a:ext>
            </a:extLst>
          </p:cNvPr>
          <p:cNvSpPr txBox="1"/>
          <p:nvPr/>
        </p:nvSpPr>
        <p:spPr>
          <a:xfrm>
            <a:off x="9094933" y="4492671"/>
            <a:ext cx="300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accretion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&lt;&lt;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spindown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9CF8A8-1BEB-FFEA-D223-9A1F7B98ECC9}"/>
              </a:ext>
            </a:extLst>
          </p:cNvPr>
          <p:cNvSpPr/>
          <p:nvPr/>
        </p:nvSpPr>
        <p:spPr>
          <a:xfrm>
            <a:off x="0" y="6402078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1256B2-1914-7F35-F9DA-7790DA8ED0A7}"/>
              </a:ext>
            </a:extLst>
          </p:cNvPr>
          <p:cNvSpPr/>
          <p:nvPr/>
        </p:nvSpPr>
        <p:spPr>
          <a:xfrm>
            <a:off x="744590" y="6443642"/>
            <a:ext cx="11003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Archibald+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2009;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Papitto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+ 2013;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Bassa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+ 2014;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Linares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+ 2014;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See review by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Papitto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&amp; de Martino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2C41C1-11E8-39D8-14E2-7A3E69118858}"/>
              </a:ext>
            </a:extLst>
          </p:cNvPr>
          <p:cNvSpPr txBox="1"/>
          <p:nvPr/>
        </p:nvSpPr>
        <p:spPr>
          <a:xfrm>
            <a:off x="5178751" y="365760"/>
            <a:ext cx="65693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Transitional Millisecond Pulsars</a:t>
            </a:r>
          </a:p>
        </p:txBody>
      </p:sp>
    </p:spTree>
    <p:extLst>
      <p:ext uri="{BB962C8B-B14F-4D97-AF65-F5344CB8AC3E}">
        <p14:creationId xmlns:p14="http://schemas.microsoft.com/office/powerpoint/2010/main" val="30871074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19BA2-D1F0-C552-E7BC-2A95C8928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B6BD2ABE-E635-7A4A-5F92-C63F8448CE78}"/>
              </a:ext>
            </a:extLst>
          </p:cNvPr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2D7881-B753-D0EE-D601-605055C6AFF3}"/>
              </a:ext>
            </a:extLst>
          </p:cNvPr>
          <p:cNvSpPr txBox="1"/>
          <p:nvPr/>
        </p:nvSpPr>
        <p:spPr>
          <a:xfrm>
            <a:off x="633845" y="396933"/>
            <a:ext cx="7587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A sub-luminous disk state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29FFA4-A9E3-858C-5214-EB5960FFC195}"/>
              </a:ext>
            </a:extLst>
          </p:cNvPr>
          <p:cNvSpPr txBox="1"/>
          <p:nvPr/>
        </p:nvSpPr>
        <p:spPr>
          <a:xfrm>
            <a:off x="876727" y="1546301"/>
            <a:ext cx="6348695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Accretion-power features</a:t>
            </a:r>
          </a:p>
          <a:p>
            <a:r>
              <a:rPr lang="en-US" sz="2200" dirty="0"/>
              <a:t>Disk emission lines </a:t>
            </a:r>
          </a:p>
          <a:p>
            <a:endParaRPr lang="en-US" sz="2400" dirty="0">
              <a:latin typeface="Corbe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A6F142-6F49-689F-8526-756F2110B536}"/>
              </a:ext>
            </a:extLst>
          </p:cNvPr>
          <p:cNvSpPr/>
          <p:nvPr/>
        </p:nvSpPr>
        <p:spPr>
          <a:xfrm>
            <a:off x="633845" y="6371998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rbel" panose="020B0503020204020204" pitchFamily="34" charset="0"/>
              </a:rPr>
              <a:t>Thorstensen</a:t>
            </a:r>
            <a:r>
              <a:rPr lang="en-US" dirty="0">
                <a:latin typeface="Corbel" panose="020B0503020204020204" pitchFamily="34" charset="0"/>
              </a:rPr>
              <a:t>+ 2000</a:t>
            </a:r>
            <a:endParaRPr lang="en-US" b="1" dirty="0">
              <a:solidFill>
                <a:schemeClr val="accent2"/>
              </a:solidFill>
              <a:latin typeface="Corbel" panose="020B0503020204020204" pitchFamily="34" charset="0"/>
            </a:endParaRPr>
          </a:p>
        </p:txBody>
      </p:sp>
      <p:pic>
        <p:nvPicPr>
          <p:cNvPr id="4" name="Picture 3" descr="A picture containing text, scale, chain&#10;&#10;Description automatically generated">
            <a:extLst>
              <a:ext uri="{FF2B5EF4-FFF2-40B4-BE49-F238E27FC236}">
                <a16:creationId xmlns:a16="http://schemas.microsoft.com/office/drawing/2014/main" id="{AF3B008B-F015-D5AA-72F4-D450CD435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896" y="1571807"/>
            <a:ext cx="5020980" cy="426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282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36DC8677-3E84-D607-A1A7-0576372E0FE7}"/>
              </a:ext>
            </a:extLst>
          </p:cNvPr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3845" y="396933"/>
            <a:ext cx="7587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A sub-luminous disk state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958B8B-33A0-AEAD-0713-880BF58B02D4}"/>
              </a:ext>
            </a:extLst>
          </p:cNvPr>
          <p:cNvGrpSpPr/>
          <p:nvPr/>
        </p:nvGrpSpPr>
        <p:grpSpPr>
          <a:xfrm>
            <a:off x="6546272" y="396934"/>
            <a:ext cx="5645727" cy="5857388"/>
            <a:chOff x="521757" y="1136704"/>
            <a:chExt cx="5076403" cy="54783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157F2E-EED8-751E-1091-4EC0AED9D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757" y="1136704"/>
              <a:ext cx="4889926" cy="547833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51A165-8EBD-8662-5CCA-DFEBDF416800}"/>
                </a:ext>
              </a:extLst>
            </p:cNvPr>
            <p:cNvSpPr/>
            <p:nvPr/>
          </p:nvSpPr>
          <p:spPr>
            <a:xfrm>
              <a:off x="4836160" y="4358640"/>
              <a:ext cx="762000" cy="22563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0AFA443-7371-1137-3A21-693AA5C74E0B}"/>
              </a:ext>
            </a:extLst>
          </p:cNvPr>
          <p:cNvSpPr txBox="1"/>
          <p:nvPr/>
        </p:nvSpPr>
        <p:spPr>
          <a:xfrm>
            <a:off x="876727" y="1546301"/>
            <a:ext cx="634869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Accretion-power features</a:t>
            </a:r>
          </a:p>
          <a:p>
            <a:r>
              <a:rPr lang="en-US" sz="2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Disk emission lines </a:t>
            </a:r>
          </a:p>
          <a:p>
            <a:r>
              <a:rPr lang="en-US" sz="2200" dirty="0"/>
              <a:t>X-ray pulsations &amp; sudden variability</a:t>
            </a:r>
          </a:p>
          <a:p>
            <a:endParaRPr lang="en-US" sz="2400" dirty="0">
              <a:latin typeface="Corbe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3845" y="6371998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Linares</a:t>
            </a:r>
            <a:r>
              <a:rPr lang="it-IT" dirty="0"/>
              <a:t> 2014, </a:t>
            </a:r>
            <a:r>
              <a:rPr lang="it-IT" b="1" dirty="0"/>
              <a:t>Linares</a:t>
            </a:r>
            <a:r>
              <a:rPr lang="it-IT" dirty="0"/>
              <a:t>+ 2014, </a:t>
            </a:r>
            <a:r>
              <a:rPr lang="it-IT" b="1" dirty="0"/>
              <a:t>Patruno</a:t>
            </a:r>
            <a:r>
              <a:rPr lang="it-IT" dirty="0"/>
              <a:t>+ 2014, </a:t>
            </a:r>
            <a:r>
              <a:rPr lang="it-IT" b="1" dirty="0"/>
              <a:t>Bogdanov</a:t>
            </a:r>
            <a:r>
              <a:rPr lang="it-IT" dirty="0"/>
              <a:t>+ 2015, </a:t>
            </a:r>
            <a:r>
              <a:rPr lang="it-IT" b="1" dirty="0"/>
              <a:t>Archibald</a:t>
            </a:r>
            <a:r>
              <a:rPr lang="it-IT" dirty="0"/>
              <a:t>+ 2015, </a:t>
            </a:r>
            <a:r>
              <a:rPr lang="it-IT" b="1" dirty="0"/>
              <a:t>Campana</a:t>
            </a:r>
            <a:r>
              <a:rPr lang="it-IT" dirty="0"/>
              <a:t>+ 2016</a:t>
            </a:r>
            <a:endParaRPr lang="en-US" dirty="0">
              <a:solidFill>
                <a:srgbClr val="000000"/>
              </a:solidFill>
              <a:latin typeface="Corbe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07672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110" y="1890787"/>
            <a:ext cx="7466388" cy="48507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25935" y="303403"/>
            <a:ext cx="50790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Corbel" panose="020B0503020204020204" pitchFamily="34" charset="0"/>
              </a:rPr>
              <a:t>The faintest X-ray </a:t>
            </a:r>
            <a:r>
              <a:rPr lang="en-US" sz="3200" b="1" dirty="0" err="1">
                <a:latin typeface="Corbel" panose="020B0503020204020204" pitchFamily="34" charset="0"/>
              </a:rPr>
              <a:t>pulsators</a:t>
            </a:r>
            <a:endParaRPr lang="en-US" sz="3200" b="1" dirty="0">
              <a:latin typeface="Corbel" panose="020B05030202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41484" y="888178"/>
            <a:ext cx="90479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rbel" panose="020B0503020204020204" pitchFamily="34" charset="0"/>
              </a:rPr>
              <a:t>L</a:t>
            </a:r>
            <a:r>
              <a:rPr lang="en-US" sz="3200" baseline="-25000" dirty="0">
                <a:latin typeface="Corbel" panose="020B0503020204020204" pitchFamily="34" charset="0"/>
              </a:rPr>
              <a:t>X</a:t>
            </a:r>
            <a:r>
              <a:rPr lang="en-US" sz="3200" dirty="0">
                <a:latin typeface="Corbel" panose="020B0503020204020204" pitchFamily="34" charset="0"/>
              </a:rPr>
              <a:t> ≈ 10</a:t>
            </a:r>
            <a:r>
              <a:rPr lang="en-US" sz="3200" baseline="30000" dirty="0">
                <a:latin typeface="Corbel" panose="020B0503020204020204" pitchFamily="34" charset="0"/>
              </a:rPr>
              <a:t>34</a:t>
            </a:r>
            <a:r>
              <a:rPr lang="en-US" sz="3200" dirty="0">
                <a:latin typeface="Corbel" panose="020B0503020204020204" pitchFamily="34" charset="0"/>
              </a:rPr>
              <a:t> erg/s -&gt; R</a:t>
            </a:r>
            <a:r>
              <a:rPr lang="en-US" sz="3200" baseline="-25000" dirty="0">
                <a:latin typeface="Corbel" panose="020B0503020204020204" pitchFamily="34" charset="0"/>
              </a:rPr>
              <a:t>m</a:t>
            </a:r>
            <a:r>
              <a:rPr lang="en-US" sz="3200" dirty="0">
                <a:latin typeface="Corbel" panose="020B0503020204020204" pitchFamily="34" charset="0"/>
              </a:rPr>
              <a:t> ≈ 100 km &gt; </a:t>
            </a:r>
            <a:r>
              <a:rPr lang="en-US" sz="3200" dirty="0" err="1">
                <a:latin typeface="Corbel" panose="020B0503020204020204" pitchFamily="34" charset="0"/>
              </a:rPr>
              <a:t>R</a:t>
            </a:r>
            <a:r>
              <a:rPr lang="en-US" sz="3200" baseline="-25000" dirty="0" err="1">
                <a:latin typeface="Corbel" panose="020B0503020204020204" pitchFamily="34" charset="0"/>
              </a:rPr>
              <a:t>co</a:t>
            </a:r>
            <a:r>
              <a:rPr lang="en-US" sz="3200" dirty="0">
                <a:latin typeface="Corbel" panose="020B0503020204020204" pitchFamily="34" charset="0"/>
              </a:rPr>
              <a:t> = 30 km  </a:t>
            </a:r>
          </a:p>
          <a:p>
            <a:pPr algn="ctr"/>
            <a:r>
              <a:rPr lang="en-US" sz="3200" dirty="0">
                <a:latin typeface="Corbel" panose="020B0503020204020204" pitchFamily="34" charset="0"/>
              </a:rPr>
              <a:t>Propeller ejection? </a:t>
            </a:r>
            <a:r>
              <a:rPr lang="en-US" dirty="0">
                <a:latin typeface="Corbel" panose="020B0503020204020204" pitchFamily="34" charset="0"/>
              </a:rPr>
              <a:t>[</a:t>
            </a:r>
            <a:r>
              <a:rPr lang="en-US" dirty="0" err="1">
                <a:latin typeface="Corbel" panose="020B0503020204020204" pitchFamily="34" charset="0"/>
              </a:rPr>
              <a:t>Papitto</a:t>
            </a:r>
            <a:r>
              <a:rPr lang="en-US" dirty="0">
                <a:latin typeface="Corbel" panose="020B0503020204020204" pitchFamily="34" charset="0"/>
              </a:rPr>
              <a:t>+ 2014,15]</a:t>
            </a:r>
          </a:p>
        </p:txBody>
      </p:sp>
    </p:spTree>
    <p:extLst>
      <p:ext uri="{BB962C8B-B14F-4D97-AF65-F5344CB8AC3E}">
        <p14:creationId xmlns:p14="http://schemas.microsoft.com/office/powerpoint/2010/main" val="9912316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41839835-FDCB-D43C-66E6-39C122FC2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795" y="1601734"/>
            <a:ext cx="6023054" cy="4274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3845" y="396933"/>
            <a:ext cx="7587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rbel" panose="020B0503020204020204" pitchFamily="34" charset="0"/>
              </a:rPr>
              <a:t>A sub-luminous disk state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54570DEA-D555-E9FB-0577-7160B72BF965}"/>
              </a:ext>
            </a:extLst>
          </p:cNvPr>
          <p:cNvSpPr/>
          <p:nvPr/>
        </p:nvSpPr>
        <p:spPr>
          <a:xfrm>
            <a:off x="0" y="6402078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B3399C-124C-0F14-D61C-E69AE4603F40}"/>
              </a:ext>
            </a:extLst>
          </p:cNvPr>
          <p:cNvSpPr/>
          <p:nvPr/>
        </p:nvSpPr>
        <p:spPr>
          <a:xfrm>
            <a:off x="633845" y="6414728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Deller</a:t>
            </a:r>
            <a:r>
              <a:rPr lang="it-IT" dirty="0"/>
              <a:t>+ 2015, </a:t>
            </a:r>
            <a:r>
              <a:rPr lang="it-IT" b="1" dirty="0"/>
              <a:t>Bogdanov</a:t>
            </a:r>
            <a:r>
              <a:rPr lang="it-IT" dirty="0"/>
              <a:t>+ 2018, </a:t>
            </a:r>
            <a:r>
              <a:rPr lang="it-IT" b="1" dirty="0"/>
              <a:t>Coti Zelati</a:t>
            </a:r>
            <a:r>
              <a:rPr lang="it-IT" dirty="0"/>
              <a:t>+ 2021, </a:t>
            </a:r>
            <a:r>
              <a:rPr lang="it-IT" b="1" dirty="0"/>
              <a:t>Baglio</a:t>
            </a:r>
            <a:r>
              <a:rPr lang="it-IT" dirty="0"/>
              <a:t>+ 2023, </a:t>
            </a:r>
            <a:r>
              <a:rPr lang="it-IT" b="1" dirty="0"/>
              <a:t>Koljonen</a:t>
            </a:r>
            <a:r>
              <a:rPr lang="it-IT" dirty="0"/>
              <a:t>+ 2025</a:t>
            </a:r>
            <a:endParaRPr lang="en-US" dirty="0">
              <a:solidFill>
                <a:srgbClr val="000000"/>
              </a:solidFill>
              <a:latin typeface="Corbel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84E131-C798-F9FE-DD5A-56E10EE48E82}"/>
              </a:ext>
            </a:extLst>
          </p:cNvPr>
          <p:cNvSpPr txBox="1"/>
          <p:nvPr/>
        </p:nvSpPr>
        <p:spPr>
          <a:xfrm>
            <a:off x="876727" y="1546301"/>
            <a:ext cx="6348695" cy="19082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Accretion-power features</a:t>
            </a:r>
          </a:p>
          <a:p>
            <a:r>
              <a:rPr lang="en-US" sz="2200" dirty="0">
                <a:solidFill>
                  <a:srgbClr val="AFABAB"/>
                </a:solidFill>
              </a:rPr>
              <a:t>Disk emission lines </a:t>
            </a:r>
          </a:p>
          <a:p>
            <a:r>
              <a:rPr lang="en-US" sz="2200" dirty="0">
                <a:solidFill>
                  <a:srgbClr val="AFABAB"/>
                </a:solidFill>
              </a:rPr>
              <a:t>X-ray pulsations &amp; sudden variability</a:t>
            </a:r>
          </a:p>
          <a:p>
            <a:r>
              <a:rPr lang="en-US" sz="2200" dirty="0"/>
              <a:t>Bright compact radio jets </a:t>
            </a:r>
          </a:p>
          <a:p>
            <a:endParaRPr lang="en-US" sz="2400" dirty="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3447794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9332" y="365760"/>
            <a:ext cx="875310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Radio and mm flares during X-ray low modes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5079" y="6393174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Bogdanov+</a:t>
            </a:r>
            <a:r>
              <a:rPr lang="it-IT" dirty="0"/>
              <a:t> 2018; </a:t>
            </a:r>
            <a:r>
              <a:rPr lang="it-IT" b="1" dirty="0"/>
              <a:t>Baglio+</a:t>
            </a:r>
            <a:r>
              <a:rPr lang="it-IT" dirty="0"/>
              <a:t> (incl. Papitto) 2023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918" y="1384418"/>
            <a:ext cx="4233618" cy="48439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79" y="1565659"/>
            <a:ext cx="5506243" cy="20395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AFA443-7371-1137-3A21-693AA5C74E0B}"/>
              </a:ext>
            </a:extLst>
          </p:cNvPr>
          <p:cNvSpPr txBox="1"/>
          <p:nvPr/>
        </p:nvSpPr>
        <p:spPr>
          <a:xfrm>
            <a:off x="3046608" y="1691119"/>
            <a:ext cx="235500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rbel"/>
              </a:rPr>
              <a:t>Radio</a:t>
            </a:r>
            <a:r>
              <a:rPr lang="en-US" sz="2400" b="1" dirty="0">
                <a:solidFill>
                  <a:schemeClr val="accent5"/>
                </a:solidFill>
                <a:latin typeface="Corbel"/>
              </a:rPr>
              <a:t> </a:t>
            </a:r>
            <a:r>
              <a:rPr lang="en-US" sz="2400" b="1" dirty="0">
                <a:latin typeface="Corbel"/>
              </a:rPr>
              <a:t>vs X-rays</a:t>
            </a:r>
            <a:endParaRPr lang="en-US" sz="2400" dirty="0">
              <a:latin typeface="Corbe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AFA443-7371-1137-3A21-693AA5C74E0B}"/>
              </a:ext>
            </a:extLst>
          </p:cNvPr>
          <p:cNvSpPr txBox="1"/>
          <p:nvPr/>
        </p:nvSpPr>
        <p:spPr>
          <a:xfrm>
            <a:off x="9483309" y="2912081"/>
            <a:ext cx="111729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latin typeface="Corbel"/>
              </a:rPr>
              <a:t>X-rays</a:t>
            </a:r>
            <a:endParaRPr lang="en-US" sz="2400" dirty="0">
              <a:latin typeface="Corbe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AFA443-7371-1137-3A21-693AA5C74E0B}"/>
              </a:ext>
            </a:extLst>
          </p:cNvPr>
          <p:cNvSpPr txBox="1"/>
          <p:nvPr/>
        </p:nvSpPr>
        <p:spPr>
          <a:xfrm>
            <a:off x="9628588" y="3769148"/>
            <a:ext cx="111729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Corbel"/>
              </a:rPr>
              <a:t>mm</a:t>
            </a:r>
            <a:endParaRPr lang="en-US" sz="2400" dirty="0">
              <a:solidFill>
                <a:schemeClr val="accent5"/>
              </a:solidFill>
              <a:latin typeface="Corbe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912" y="3530992"/>
            <a:ext cx="4281785" cy="260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053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E88FAEB1-05F1-04EE-903D-BF0D2684F606}"/>
              </a:ext>
            </a:extLst>
          </p:cNvPr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3845" y="396933"/>
            <a:ext cx="7587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rbel" panose="020B0503020204020204" pitchFamily="34" charset="0"/>
              </a:rPr>
              <a:t>A sub-luminous disk state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3845" y="6371998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Jaodand</a:t>
            </a:r>
            <a:r>
              <a:rPr lang="it-IT" dirty="0"/>
              <a:t>+2016, </a:t>
            </a:r>
            <a:r>
              <a:rPr lang="it-IT" b="1" dirty="0"/>
              <a:t>Burtovoi</a:t>
            </a:r>
            <a:r>
              <a:rPr lang="it-IT" dirty="0"/>
              <a:t>+ (incl. </a:t>
            </a:r>
            <a:r>
              <a:rPr lang="it-IT" b="1" dirty="0"/>
              <a:t>Papitto</a:t>
            </a:r>
            <a:r>
              <a:rPr lang="it-IT" dirty="0"/>
              <a:t>) 2021, </a:t>
            </a:r>
            <a:r>
              <a:rPr lang="it-IT" b="1" dirty="0"/>
              <a:t>Baglio</a:t>
            </a:r>
            <a:r>
              <a:rPr lang="it-IT" dirty="0"/>
              <a:t>+ (incl. </a:t>
            </a:r>
            <a:r>
              <a:rPr lang="it-IT" b="1" dirty="0"/>
              <a:t>Papitto</a:t>
            </a:r>
            <a:r>
              <a:rPr lang="it-IT" dirty="0"/>
              <a:t>)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8583F2-66B1-48DE-FF46-7ED4CFEFC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795" y="1463641"/>
            <a:ext cx="5424009" cy="4618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501910-3D1A-7024-523C-237061BD0C23}"/>
              </a:ext>
            </a:extLst>
          </p:cNvPr>
          <p:cNvSpPr txBox="1"/>
          <p:nvPr/>
        </p:nvSpPr>
        <p:spPr>
          <a:xfrm>
            <a:off x="876726" y="4102549"/>
            <a:ext cx="6348695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Rotation-power features</a:t>
            </a:r>
          </a:p>
          <a:p>
            <a:r>
              <a:rPr lang="en-US" sz="2200" dirty="0"/>
              <a:t>Radio pulsar-like spin down (within 5%) </a:t>
            </a:r>
          </a:p>
          <a:p>
            <a:endParaRPr lang="en-US" sz="2200" dirty="0">
              <a:latin typeface="Corbel"/>
            </a:endParaRPr>
          </a:p>
          <a:p>
            <a:endParaRPr lang="en-US" sz="2800" dirty="0">
              <a:latin typeface="Corbel"/>
            </a:endParaRPr>
          </a:p>
          <a:p>
            <a:endParaRPr lang="en-US" sz="2800" dirty="0">
              <a:latin typeface="Corbe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489C0D-C760-9206-C5A7-90E84034E0E4}"/>
              </a:ext>
            </a:extLst>
          </p:cNvPr>
          <p:cNvSpPr txBox="1"/>
          <p:nvPr/>
        </p:nvSpPr>
        <p:spPr>
          <a:xfrm>
            <a:off x="876727" y="1546301"/>
            <a:ext cx="6348695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Accretion-power features</a:t>
            </a:r>
          </a:p>
          <a:p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Disk emission lines </a:t>
            </a:r>
          </a:p>
          <a:p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X-ray pulsations &amp; sudden variability</a:t>
            </a:r>
          </a:p>
          <a:p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Bright compact radio jets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112708-4529-0D81-C060-984A6722C208}"/>
              </a:ext>
            </a:extLst>
          </p:cNvPr>
          <p:cNvSpPr txBox="1"/>
          <p:nvPr/>
        </p:nvSpPr>
        <p:spPr>
          <a:xfrm>
            <a:off x="7787124" y="1227626"/>
            <a:ext cx="3841168" cy="46166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Baglio+ (incl. Papitto) 2025</a:t>
            </a:r>
          </a:p>
        </p:txBody>
      </p:sp>
    </p:spTree>
    <p:extLst>
      <p:ext uri="{BB962C8B-B14F-4D97-AF65-F5344CB8AC3E}">
        <p14:creationId xmlns:p14="http://schemas.microsoft.com/office/powerpoint/2010/main" val="1354558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18B9B66-C838-F07F-4AAF-2241F08E10B3}"/>
              </a:ext>
            </a:extLst>
          </p:cNvPr>
          <p:cNvGrpSpPr/>
          <p:nvPr/>
        </p:nvGrpSpPr>
        <p:grpSpPr>
          <a:xfrm>
            <a:off x="1924802" y="0"/>
            <a:ext cx="8343323" cy="6858000"/>
            <a:chOff x="2006138" y="5876"/>
            <a:chExt cx="8179723" cy="6852124"/>
          </a:xfrm>
        </p:grpSpPr>
        <p:pic>
          <p:nvPicPr>
            <p:cNvPr id="18" name="Picture 2" descr="Millisecond pulsar - Wikipedia">
              <a:extLst>
                <a:ext uri="{FF2B5EF4-FFF2-40B4-BE49-F238E27FC236}">
                  <a16:creationId xmlns:a16="http://schemas.microsoft.com/office/drawing/2014/main" id="{B2CC5739-C239-D328-BCC7-E358A0605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138" y="5876"/>
              <a:ext cx="8179723" cy="6852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Millisecond pulsar - Wikipedia">
              <a:extLst>
                <a:ext uri="{FF2B5EF4-FFF2-40B4-BE49-F238E27FC236}">
                  <a16:creationId xmlns:a16="http://schemas.microsoft.com/office/drawing/2014/main" id="{E39398AB-02FF-E6FA-A316-129AE66C2E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37" r="31834" b="79513"/>
            <a:stretch>
              <a:fillRect/>
            </a:stretch>
          </p:blipFill>
          <p:spPr bwMode="auto">
            <a:xfrm>
              <a:off x="5124450" y="2752725"/>
              <a:ext cx="2390775" cy="140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Millisecond pulsar - Wikipedia">
              <a:extLst>
                <a:ext uri="{FF2B5EF4-FFF2-40B4-BE49-F238E27FC236}">
                  <a16:creationId xmlns:a16="http://schemas.microsoft.com/office/drawing/2014/main" id="{4F088EDB-3CD0-979C-5C9B-BC3E426DE4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37" r="31834" b="79513"/>
            <a:stretch>
              <a:fillRect/>
            </a:stretch>
          </p:blipFill>
          <p:spPr bwMode="auto">
            <a:xfrm>
              <a:off x="5124450" y="1348901"/>
              <a:ext cx="2390775" cy="1403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72244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CD22A72-A024-FE5E-5F53-B6CFD99F04C7}"/>
              </a:ext>
            </a:extLst>
          </p:cNvPr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FA443-7371-1137-3A21-693AA5C74E0B}"/>
              </a:ext>
            </a:extLst>
          </p:cNvPr>
          <p:cNvSpPr txBox="1"/>
          <p:nvPr/>
        </p:nvSpPr>
        <p:spPr>
          <a:xfrm>
            <a:off x="876726" y="4102549"/>
            <a:ext cx="6348695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Rotation-power features</a:t>
            </a:r>
          </a:p>
          <a:p>
            <a:r>
              <a:rPr lang="en-US" sz="2200" dirty="0">
                <a:solidFill>
                  <a:srgbClr val="AFABAB"/>
                </a:solidFill>
              </a:rPr>
              <a:t>Radio pulsar-like spin down (within 5%) </a:t>
            </a:r>
          </a:p>
          <a:p>
            <a:r>
              <a:rPr lang="en-US" sz="2200" dirty="0"/>
              <a:t>Bright gamma-ray emission (as bright as </a:t>
            </a:r>
            <a:r>
              <a:rPr lang="en-US" sz="2200" dirty="0" err="1"/>
              <a:t>Xrays</a:t>
            </a:r>
            <a:r>
              <a:rPr lang="en-US" sz="2200" dirty="0"/>
              <a:t>)</a:t>
            </a:r>
          </a:p>
          <a:p>
            <a:endParaRPr lang="en-US" sz="2200" dirty="0"/>
          </a:p>
          <a:p>
            <a:endParaRPr lang="en-US" sz="2800" dirty="0">
              <a:latin typeface="Corbel"/>
            </a:endParaRPr>
          </a:p>
          <a:p>
            <a:endParaRPr lang="en-US" sz="2800" dirty="0">
              <a:latin typeface="Corbe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AFA443-7371-1137-3A21-693AA5C74E0B}"/>
              </a:ext>
            </a:extLst>
          </p:cNvPr>
          <p:cNvSpPr txBox="1"/>
          <p:nvPr/>
        </p:nvSpPr>
        <p:spPr>
          <a:xfrm>
            <a:off x="876727" y="1546301"/>
            <a:ext cx="6348695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Accretion-power features</a:t>
            </a:r>
          </a:p>
          <a:p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Disk emission lines </a:t>
            </a:r>
          </a:p>
          <a:p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X-ray pulsations &amp; sudden variability</a:t>
            </a:r>
          </a:p>
          <a:p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Bright compact radio jets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3845" y="396933"/>
            <a:ext cx="7587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sub-luminous disk state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3845" y="6371998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de Martino</a:t>
            </a:r>
            <a:r>
              <a:rPr lang="it-IT" dirty="0"/>
              <a:t>+ 2010, </a:t>
            </a:r>
            <a:r>
              <a:rPr lang="it-IT" b="1" dirty="0"/>
              <a:t>Stappers</a:t>
            </a:r>
            <a:r>
              <a:rPr lang="it-IT" dirty="0"/>
              <a:t>+ 2014, </a:t>
            </a:r>
            <a:r>
              <a:rPr lang="it-IT" b="1" dirty="0"/>
              <a:t>Torres</a:t>
            </a:r>
            <a:r>
              <a:rPr lang="it-IT" dirty="0"/>
              <a:t>+ 2018; </a:t>
            </a:r>
            <a:r>
              <a:rPr lang="it-IT" b="1" dirty="0"/>
              <a:t>Jaodand</a:t>
            </a:r>
            <a:r>
              <a:rPr lang="it-IT" dirty="0"/>
              <a:t>+2016, </a:t>
            </a:r>
            <a:r>
              <a:rPr lang="it-IT" b="1" dirty="0"/>
              <a:t>Burtovoi</a:t>
            </a:r>
            <a:r>
              <a:rPr lang="it-IT" dirty="0"/>
              <a:t>+ 2021; </a:t>
            </a:r>
            <a:r>
              <a:rPr lang="it-IT" b="1" dirty="0"/>
              <a:t>Baglio</a:t>
            </a:r>
            <a:r>
              <a:rPr lang="it-IT" dirty="0"/>
              <a:t>+ 2025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BF1A0B-8A09-D1B9-1436-1372304F3039}"/>
              </a:ext>
            </a:extLst>
          </p:cNvPr>
          <p:cNvGrpSpPr/>
          <p:nvPr/>
        </p:nvGrpSpPr>
        <p:grpSpPr>
          <a:xfrm>
            <a:off x="6251050" y="832111"/>
            <a:ext cx="5694266" cy="5373243"/>
            <a:chOff x="323060" y="1695305"/>
            <a:chExt cx="5773854" cy="4699418"/>
          </a:xfrm>
        </p:grpSpPr>
        <p:pic>
          <p:nvPicPr>
            <p:cNvPr id="4" name="Picture 3" descr="Chart, scatter chart&#10;&#10;Description automatically generated">
              <a:extLst>
                <a:ext uri="{FF2B5EF4-FFF2-40B4-BE49-F238E27FC236}">
                  <a16:creationId xmlns:a16="http://schemas.microsoft.com/office/drawing/2014/main" id="{758F6DE5-1CA8-B2E4-31E5-A749BCF38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060" y="2079021"/>
              <a:ext cx="5773854" cy="431570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218B79-576A-4CED-3D2C-E0F97C2D91D2}"/>
                </a:ext>
              </a:extLst>
            </p:cNvPr>
            <p:cNvSpPr/>
            <p:nvPr/>
          </p:nvSpPr>
          <p:spPr>
            <a:xfrm>
              <a:off x="1063869" y="1934307"/>
              <a:ext cx="1679331" cy="281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2231C6-DBDD-C0FD-4141-E9C33EDC6C0E}"/>
                </a:ext>
              </a:extLst>
            </p:cNvPr>
            <p:cNvSpPr txBox="1"/>
            <p:nvPr/>
          </p:nvSpPr>
          <p:spPr>
            <a:xfrm>
              <a:off x="660940" y="1736984"/>
              <a:ext cx="2569541" cy="58907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400" dirty="0">
                  <a:ea typeface="+mn-lt"/>
                  <a:cs typeface="+mn-lt"/>
                </a:rPr>
                <a:t> radio </a:t>
              </a:r>
              <a:r>
                <a:rPr lang="en-US" sz="2400" dirty="0" err="1">
                  <a:ea typeface="+mn-lt"/>
                  <a:cs typeface="+mn-lt"/>
                </a:rPr>
                <a:t>psr</a:t>
              </a:r>
              <a:r>
                <a:rPr lang="en-US" sz="2400" dirty="0">
                  <a:ea typeface="+mn-lt"/>
                  <a:cs typeface="+mn-lt"/>
                </a:rPr>
                <a:t> state</a:t>
              </a:r>
              <a:endParaRPr lang="en-US" sz="2400" dirty="0">
                <a:latin typeface="Corbel" panose="020B0503020204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CE012A-30C8-80F2-18BF-3AFF7B000C47}"/>
                </a:ext>
              </a:extLst>
            </p:cNvPr>
            <p:cNvSpPr txBox="1"/>
            <p:nvPr/>
          </p:nvSpPr>
          <p:spPr>
            <a:xfrm>
              <a:off x="3387698" y="1695305"/>
              <a:ext cx="2569541" cy="58907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400" dirty="0">
                  <a:ea typeface="+mn-lt"/>
                  <a:cs typeface="+mn-lt"/>
                </a:rPr>
                <a:t> disk state</a:t>
              </a:r>
              <a:endParaRPr lang="en-US" sz="2400" dirty="0"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8506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E96DA-6DA6-1534-BA6C-954333A3D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7D50F7B0-F515-4735-A51A-2EB17EBA0395}"/>
              </a:ext>
            </a:extLst>
          </p:cNvPr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E1374F-AACE-E6C5-7D85-627535E3EE4B}"/>
              </a:ext>
            </a:extLst>
          </p:cNvPr>
          <p:cNvSpPr txBox="1"/>
          <p:nvPr/>
        </p:nvSpPr>
        <p:spPr>
          <a:xfrm>
            <a:off x="876726" y="4102549"/>
            <a:ext cx="6348695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Rotation-power features</a:t>
            </a:r>
          </a:p>
          <a:p>
            <a:r>
              <a:rPr lang="en-US" sz="2200" dirty="0">
                <a:solidFill>
                  <a:srgbClr val="AFABAB"/>
                </a:solidFill>
              </a:rPr>
              <a:t>Radio pulsar-like spin down (within 5%) </a:t>
            </a:r>
          </a:p>
          <a:p>
            <a:r>
              <a:rPr lang="en-US" sz="2200" dirty="0"/>
              <a:t>Bright gamma-ray emission (as bright as </a:t>
            </a:r>
            <a:r>
              <a:rPr lang="en-US" sz="2200" dirty="0" err="1"/>
              <a:t>Xrays</a:t>
            </a:r>
            <a:r>
              <a:rPr lang="en-US" sz="2200" dirty="0"/>
              <a:t>)</a:t>
            </a:r>
          </a:p>
          <a:p>
            <a:endParaRPr lang="en-US" sz="2200" dirty="0"/>
          </a:p>
          <a:p>
            <a:endParaRPr lang="en-US" sz="2800" dirty="0">
              <a:latin typeface="Corbel"/>
            </a:endParaRPr>
          </a:p>
          <a:p>
            <a:endParaRPr lang="en-US" sz="2800" dirty="0">
              <a:latin typeface="Corbe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541C0B-F0F1-2E2C-1589-5E7E1EA27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383" y="1546301"/>
            <a:ext cx="5361738" cy="4265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C93981-E185-68A5-5BCB-99EFBE0C3FCE}"/>
              </a:ext>
            </a:extLst>
          </p:cNvPr>
          <p:cNvSpPr txBox="1"/>
          <p:nvPr/>
        </p:nvSpPr>
        <p:spPr>
          <a:xfrm>
            <a:off x="876727" y="1546301"/>
            <a:ext cx="6348695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Accretion-power features</a:t>
            </a:r>
          </a:p>
          <a:p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Disk emission lines </a:t>
            </a:r>
          </a:p>
          <a:p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X-ray pulsations &amp; sudden variability</a:t>
            </a:r>
          </a:p>
          <a:p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Bright compact radio jets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07CBA-0541-32F9-06DC-1B56DBAD6D09}"/>
              </a:ext>
            </a:extLst>
          </p:cNvPr>
          <p:cNvSpPr txBox="1"/>
          <p:nvPr/>
        </p:nvSpPr>
        <p:spPr>
          <a:xfrm>
            <a:off x="633845" y="396933"/>
            <a:ext cx="7587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sub-luminous disk state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87E7AA-BEA7-F5DC-0572-C6E5388B8950}"/>
              </a:ext>
            </a:extLst>
          </p:cNvPr>
          <p:cNvSpPr/>
          <p:nvPr/>
        </p:nvSpPr>
        <p:spPr>
          <a:xfrm>
            <a:off x="633845" y="6371998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de Martino</a:t>
            </a:r>
            <a:r>
              <a:rPr lang="it-IT" dirty="0"/>
              <a:t>+ 2010, </a:t>
            </a:r>
            <a:r>
              <a:rPr lang="it-IT" b="1" dirty="0"/>
              <a:t>Stappers</a:t>
            </a:r>
            <a:r>
              <a:rPr lang="it-IT" dirty="0"/>
              <a:t>+ 2014, </a:t>
            </a:r>
            <a:r>
              <a:rPr lang="it-IT" b="1" dirty="0"/>
              <a:t>Torres</a:t>
            </a:r>
            <a:r>
              <a:rPr lang="it-IT" dirty="0"/>
              <a:t>+ 2018; </a:t>
            </a:r>
            <a:r>
              <a:rPr lang="it-IT" b="1" dirty="0"/>
              <a:t>Jaodand</a:t>
            </a:r>
            <a:r>
              <a:rPr lang="it-IT" dirty="0"/>
              <a:t>+2016, </a:t>
            </a:r>
            <a:r>
              <a:rPr lang="it-IT" b="1" dirty="0"/>
              <a:t>Burtovoi</a:t>
            </a:r>
            <a:r>
              <a:rPr lang="it-IT" dirty="0"/>
              <a:t>+ 2021; </a:t>
            </a:r>
            <a:r>
              <a:rPr lang="it-IT" b="1" dirty="0"/>
              <a:t>Baglio</a:t>
            </a:r>
            <a:r>
              <a:rPr lang="it-IT" dirty="0"/>
              <a:t>+ 2025</a:t>
            </a:r>
          </a:p>
        </p:txBody>
      </p:sp>
    </p:spTree>
    <p:extLst>
      <p:ext uri="{BB962C8B-B14F-4D97-AF65-F5344CB8AC3E}">
        <p14:creationId xmlns:p14="http://schemas.microsoft.com/office/powerpoint/2010/main" val="27727088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433" y="324643"/>
            <a:ext cx="8466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How to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identify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 candidate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transitional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MSP?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37149" y="3985720"/>
            <a:ext cx="7199674" cy="2184344"/>
            <a:chOff x="4378082" y="3587322"/>
            <a:chExt cx="7588631" cy="22330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3220" y="3587322"/>
              <a:ext cx="7416233" cy="189295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8082" y="5420641"/>
              <a:ext cx="7588631" cy="39970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421" y="1162542"/>
            <a:ext cx="4851812" cy="32898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563880" y="1124451"/>
            <a:ext cx="5325942" cy="23399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3845" y="6371998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Halpern &amp; Bogdanov </a:t>
            </a:r>
            <a:r>
              <a:rPr lang="it-IT" dirty="0"/>
              <a:t>2018; </a:t>
            </a:r>
            <a:r>
              <a:rPr lang="it-IT" b="1" dirty="0"/>
              <a:t>Miller</a:t>
            </a:r>
            <a:r>
              <a:rPr lang="it-IT" dirty="0"/>
              <a:t>+2020, </a:t>
            </a:r>
            <a:r>
              <a:rPr lang="it-IT" b="1" dirty="0"/>
              <a:t>Coti Zelati</a:t>
            </a:r>
            <a:r>
              <a:rPr lang="it-IT" dirty="0"/>
              <a:t>+ 2021, </a:t>
            </a:r>
            <a:r>
              <a:rPr lang="it-IT" b="1" dirty="0"/>
              <a:t>Manca</a:t>
            </a:r>
            <a:r>
              <a:rPr lang="it-IT" dirty="0"/>
              <a:t>+ 2025, </a:t>
            </a:r>
            <a:r>
              <a:rPr lang="it-IT" b="1" dirty="0"/>
              <a:t>Kyer</a:t>
            </a:r>
            <a:r>
              <a:rPr lang="it-IT" dirty="0"/>
              <a:t>+ 2025, </a:t>
            </a:r>
            <a:r>
              <a:rPr lang="it-IT" b="1" dirty="0"/>
              <a:t>Illiano</a:t>
            </a:r>
            <a:r>
              <a:rPr lang="it-IT" dirty="0"/>
              <a:t>+ 2025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185" y="3226206"/>
            <a:ext cx="3003703" cy="28687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2A4CA0-36C6-B2B4-362F-2A6BB8486A5A}"/>
              </a:ext>
            </a:extLst>
          </p:cNvPr>
          <p:cNvSpPr txBox="1"/>
          <p:nvPr/>
        </p:nvSpPr>
        <p:spPr>
          <a:xfrm>
            <a:off x="7439297" y="1124451"/>
            <a:ext cx="4424126" cy="46166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See Illiano+ 2025</a:t>
            </a:r>
          </a:p>
        </p:txBody>
      </p:sp>
    </p:spTree>
    <p:extLst>
      <p:ext uri="{BB962C8B-B14F-4D97-AF65-F5344CB8AC3E}">
        <p14:creationId xmlns:p14="http://schemas.microsoft.com/office/powerpoint/2010/main" val="28932103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9487" y="1027573"/>
            <a:ext cx="76949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- Enshrouded rotation-</a:t>
            </a:r>
            <a:r>
              <a:rPr lang="en-US" sz="2000" dirty="0" err="1"/>
              <a:t>pwd</a:t>
            </a:r>
            <a:r>
              <a:rPr lang="en-US" sz="2000" dirty="0"/>
              <a:t> pulsar</a:t>
            </a:r>
          </a:p>
          <a:p>
            <a:r>
              <a:rPr lang="en-US" sz="2000" dirty="0"/>
              <a:t>- </a:t>
            </a:r>
            <a:r>
              <a:rPr lang="en-US" sz="2000" dirty="0" err="1"/>
              <a:t>Propellering</a:t>
            </a:r>
            <a:r>
              <a:rPr lang="en-US" sz="2000" dirty="0"/>
              <a:t> pulsar</a:t>
            </a:r>
          </a:p>
          <a:p>
            <a:r>
              <a:rPr lang="en-US" sz="2000" dirty="0"/>
              <a:t>- Low </a:t>
            </a:r>
            <a:r>
              <a:rPr lang="en-US" sz="2000" dirty="0" err="1"/>
              <a:t>Mdot</a:t>
            </a:r>
            <a:r>
              <a:rPr lang="en-US" sz="2000" dirty="0"/>
              <a:t> accretion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60" y="3135152"/>
            <a:ext cx="8640925" cy="28094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7594" y="376059"/>
            <a:ext cx="95975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+mj-lt"/>
              </a:rPr>
              <a:t>What powers the sub-luminous disk state emission?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3844" y="6371998"/>
            <a:ext cx="10766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Linares</a:t>
            </a:r>
            <a:r>
              <a:rPr lang="it-IT" dirty="0"/>
              <a:t>+ 2014, </a:t>
            </a:r>
            <a:r>
              <a:rPr lang="it-IT" b="1" dirty="0"/>
              <a:t>Coti Zelati</a:t>
            </a:r>
            <a:r>
              <a:rPr lang="it-IT" dirty="0"/>
              <a:t>+2014, </a:t>
            </a:r>
            <a:r>
              <a:rPr lang="it-IT" b="1" dirty="0"/>
              <a:t>Takata</a:t>
            </a:r>
            <a:r>
              <a:rPr lang="it-IT" dirty="0"/>
              <a:t>+ 2015, </a:t>
            </a:r>
            <a:r>
              <a:rPr lang="it-IT" b="1" dirty="0"/>
              <a:t>Papitto</a:t>
            </a:r>
            <a:r>
              <a:rPr lang="it-IT" dirty="0"/>
              <a:t>+ 2014, 2015, </a:t>
            </a:r>
            <a:r>
              <a:rPr lang="it-IT" b="1" dirty="0"/>
              <a:t>Campana</a:t>
            </a:r>
            <a:r>
              <a:rPr lang="it-IT" dirty="0"/>
              <a:t>+ 2016, </a:t>
            </a:r>
            <a:r>
              <a:rPr lang="it-IT" b="1" dirty="0"/>
              <a:t>Papitto &amp; de Martino</a:t>
            </a:r>
            <a:r>
              <a:rPr lang="it-IT" dirty="0"/>
              <a:t> 2022</a:t>
            </a:r>
          </a:p>
        </p:txBody>
      </p:sp>
      <p:sp>
        <p:nvSpPr>
          <p:cNvPr id="7" name="Rectangle 6"/>
          <p:cNvSpPr/>
          <p:nvPr/>
        </p:nvSpPr>
        <p:spPr>
          <a:xfrm>
            <a:off x="1417433" y="2056901"/>
            <a:ext cx="7948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+mj-lt"/>
              </a:rPr>
              <a:t>What drives the high/low mode switching?</a:t>
            </a:r>
          </a:p>
        </p:txBody>
      </p:sp>
    </p:spTree>
    <p:extLst>
      <p:ext uri="{BB962C8B-B14F-4D97-AF65-F5344CB8AC3E}">
        <p14:creationId xmlns:p14="http://schemas.microsoft.com/office/powerpoint/2010/main" val="15986590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5C442-697C-0AAB-FD50-012D9DD67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10A9756-35FA-4EAB-B5F6-A22B71BD845F}"/>
              </a:ext>
            </a:extLst>
          </p:cNvPr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3F4256-00E0-4E03-0591-D17302704D1E}"/>
              </a:ext>
            </a:extLst>
          </p:cNvPr>
          <p:cNvSpPr/>
          <p:nvPr/>
        </p:nvSpPr>
        <p:spPr>
          <a:xfrm>
            <a:off x="744589" y="6443642"/>
            <a:ext cx="11108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Ambrosino, Papitto+ </a:t>
            </a:r>
            <a:r>
              <a:rPr lang="it-IT" dirty="0"/>
              <a:t>2017, Nature Astronomy; </a:t>
            </a:r>
            <a:r>
              <a:rPr lang="it-IT" b="1" dirty="0"/>
              <a:t>Miraval Zanon+</a:t>
            </a:r>
            <a:r>
              <a:rPr lang="it-IT" dirty="0"/>
              <a:t> 2022</a:t>
            </a:r>
          </a:p>
        </p:txBody>
      </p:sp>
      <p:pic>
        <p:nvPicPr>
          <p:cNvPr id="1026" name="Picture 2" descr="Telescopio nazionale Galileo">
            <a:extLst>
              <a:ext uri="{FF2B5EF4-FFF2-40B4-BE49-F238E27FC236}">
                <a16:creationId xmlns:a16="http://schemas.microsoft.com/office/drawing/2014/main" id="{EC9EF152-616F-092E-1536-43ED80CC6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966" cy="806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27518E-FDE4-E26B-66B4-0347C8184E37}"/>
              </a:ext>
            </a:extLst>
          </p:cNvPr>
          <p:cNvSpPr txBox="1"/>
          <p:nvPr/>
        </p:nvSpPr>
        <p:spPr>
          <a:xfrm>
            <a:off x="289564" y="402812"/>
            <a:ext cx="11612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SiFAP2 at the 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Telescopio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Nazionale Galileo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46EBD8-5D3B-C02F-F243-4D5AF1F44C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841" t="78007" r="4179" b="3482"/>
          <a:stretch>
            <a:fillRect/>
          </a:stretch>
        </p:blipFill>
        <p:spPr>
          <a:xfrm>
            <a:off x="-165014" y="5815689"/>
            <a:ext cx="3237351" cy="119227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E0DB10A8-49A9-8F1B-2853-449DA4982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3" t="6952" r="9211" b="39487"/>
          <a:stretch>
            <a:fillRect/>
          </a:stretch>
        </p:blipFill>
        <p:spPr>
          <a:xfrm>
            <a:off x="2620367" y="5743824"/>
            <a:ext cx="3249046" cy="1336003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4879492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204" y="1249895"/>
            <a:ext cx="5508185" cy="49987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3538" y="1243811"/>
            <a:ext cx="9342491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PSR J1023+0038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10000 c/s (V ≈ 16.5 mag)</a:t>
            </a:r>
          </a:p>
          <a:p>
            <a:r>
              <a:rPr lang="en-US" sz="2400" dirty="0"/>
              <a:t>Pulse amplitude </a:t>
            </a:r>
            <a:r>
              <a:rPr lang="en-US" b="1" dirty="0"/>
              <a:t>∼</a:t>
            </a:r>
            <a:r>
              <a:rPr lang="en-US" sz="2400" dirty="0"/>
              <a:t> 0.1-1%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L</a:t>
            </a:r>
            <a:r>
              <a:rPr lang="en-US" sz="2400" b="1" baseline="-25000" dirty="0" err="1">
                <a:solidFill>
                  <a:srgbClr val="FF0000"/>
                </a:solidFill>
              </a:rPr>
              <a:t>pulsed</a:t>
            </a:r>
            <a:r>
              <a:rPr lang="en-US" sz="2400" b="1" dirty="0">
                <a:solidFill>
                  <a:srgbClr val="FF0000"/>
                </a:solidFill>
              </a:rPr>
              <a:t> ≈ 0.1% </a:t>
            </a:r>
            <a:r>
              <a:rPr lang="en-US" sz="2400" b="1" dirty="0" err="1">
                <a:solidFill>
                  <a:srgbClr val="FF0000"/>
                </a:solidFill>
              </a:rPr>
              <a:t>L</a:t>
            </a:r>
            <a:r>
              <a:rPr lang="en-US" sz="2400" b="1" baseline="-25000" dirty="0" err="1">
                <a:solidFill>
                  <a:srgbClr val="FF0000"/>
                </a:solidFill>
              </a:rPr>
              <a:t>SpinDown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44589" y="6443642"/>
            <a:ext cx="11108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Ambrosino, Papitto+ </a:t>
            </a:r>
            <a:r>
              <a:rPr lang="it-IT" dirty="0"/>
              <a:t>2017, Nature Astronomy; </a:t>
            </a:r>
            <a:r>
              <a:rPr lang="it-IT" b="1" dirty="0"/>
              <a:t>Miraval Zanon+</a:t>
            </a:r>
            <a:r>
              <a:rPr lang="it-IT" dirty="0"/>
              <a:t> 2022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564" y="402812"/>
            <a:ext cx="116128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Optical/UV pulsations from a transitional MSP</a:t>
            </a:r>
          </a:p>
        </p:txBody>
      </p:sp>
    </p:spTree>
    <p:extLst>
      <p:ext uri="{BB962C8B-B14F-4D97-AF65-F5344CB8AC3E}">
        <p14:creationId xmlns:p14="http://schemas.microsoft.com/office/powerpoint/2010/main" val="15601872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7117" y="446181"/>
            <a:ext cx="115248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Stunningly bright optical pulsations: 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accretion-powered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?  </a:t>
            </a:r>
          </a:p>
          <a:p>
            <a:endParaRPr lang="en-US" sz="2800" b="1" dirty="0">
              <a:latin typeface="Corbel" panose="020B0503020204020204" pitchFamily="34" charset="0"/>
            </a:endParaRPr>
          </a:p>
          <a:p>
            <a:r>
              <a:rPr lang="en-US" sz="2800" dirty="0"/>
              <a:t>Cyclotron emission from </a:t>
            </a:r>
            <a:r>
              <a:rPr lang="en-US" sz="2800" b="1" dirty="0">
                <a:solidFill>
                  <a:schemeClr val="accent5"/>
                </a:solidFill>
              </a:rPr>
              <a:t>accretion column</a:t>
            </a:r>
            <a:r>
              <a:rPr lang="en-US" sz="2800" dirty="0"/>
              <a:t>?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PSR J1023</a:t>
            </a:r>
            <a:r>
              <a:rPr lang="en-US" sz="2800" dirty="0"/>
              <a:t>      </a:t>
            </a:r>
            <a:r>
              <a:rPr lang="en-US" sz="2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800" i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few x 10</a:t>
            </a:r>
            <a:r>
              <a:rPr lang="en-US" sz="28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erg/s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		 50x beaming required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0916" y="2127018"/>
            <a:ext cx="5863769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800" i="1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cyc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1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8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</a:t>
            </a:r>
          </a:p>
          <a:p>
            <a:pPr>
              <a:lnSpc>
                <a:spcPct val="150000"/>
              </a:lnSpc>
            </a:pPr>
            <a:r>
              <a:rPr lang="en-US" sz="2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800" i="1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cyc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3x10</a:t>
            </a:r>
            <a:r>
              <a:rPr lang="en-US" sz="28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800" b="1" i="1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spot</a:t>
            </a:r>
            <a:r>
              <a:rPr lang="en-US" sz="2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5 km)</a:t>
            </a:r>
            <a:r>
              <a:rPr lang="en-US" sz="2800" i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erg/s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479" y="1153682"/>
            <a:ext cx="4326222" cy="53008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7117" y="6428891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Lamb &amp; Masters </a:t>
            </a:r>
            <a:r>
              <a:rPr lang="it-IT" dirty="0"/>
              <a:t>1979</a:t>
            </a:r>
          </a:p>
        </p:txBody>
      </p:sp>
    </p:spTree>
    <p:extLst>
      <p:ext uri="{BB962C8B-B14F-4D97-AF65-F5344CB8AC3E}">
        <p14:creationId xmlns:p14="http://schemas.microsoft.com/office/powerpoint/2010/main" val="26818802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F9DC8F-F606-02DA-EB9F-B66CF79527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19" y="1182621"/>
            <a:ext cx="7410879" cy="49336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7117" y="446181"/>
            <a:ext cx="862143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sz="2800" b="1" dirty="0"/>
          </a:p>
          <a:p>
            <a:endParaRPr lang="en-US" sz="2800" b="1" dirty="0">
              <a:solidFill>
                <a:schemeClr val="accent2"/>
              </a:solidFill>
            </a:endParaRPr>
          </a:p>
          <a:p>
            <a:endParaRPr lang="en-US" sz="2800" b="1" dirty="0">
              <a:solidFill>
                <a:schemeClr val="accent2"/>
              </a:solidFill>
            </a:endParaRPr>
          </a:p>
          <a:p>
            <a:r>
              <a:rPr lang="en-US" sz="2800" b="1" dirty="0"/>
              <a:t>	PSR J1023</a:t>
            </a:r>
            <a:r>
              <a:rPr lang="en-US" sz="2800" dirty="0"/>
              <a:t>     </a:t>
            </a:r>
          </a:p>
          <a:p>
            <a:r>
              <a:rPr lang="en-US" sz="2800" dirty="0"/>
              <a:t>	L = 2x10</a:t>
            </a:r>
            <a:r>
              <a:rPr lang="en-US" sz="2800" baseline="30000" dirty="0"/>
              <a:t>-4</a:t>
            </a:r>
            <a:r>
              <a:rPr lang="en-US" sz="2800" dirty="0"/>
              <a:t> </a:t>
            </a:r>
            <a:r>
              <a:rPr lang="en-US" sz="2800" dirty="0" err="1"/>
              <a:t>L</a:t>
            </a:r>
            <a:r>
              <a:rPr lang="en-US" sz="2000" dirty="0" err="1"/>
              <a:t>sd</a:t>
            </a:r>
            <a:r>
              <a:rPr lang="en-US" sz="2800" dirty="0"/>
              <a:t> 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&gt;50x Crab PSR efficiency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77242" y="765553"/>
            <a:ext cx="2329484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b="1" dirty="0">
              <a:latin typeface="Corbel Light" panose="020B0303020204020204" pitchFamily="34" charset="0"/>
            </a:endParaRPr>
          </a:p>
          <a:p>
            <a:endParaRPr lang="en-US" sz="2800" b="1" dirty="0">
              <a:latin typeface="Corbel" panose="020B0503020204020204" pitchFamily="34" charset="0"/>
            </a:endParaRPr>
          </a:p>
          <a:p>
            <a:r>
              <a:rPr lang="en-US" sz="2800" b="1" dirty="0"/>
              <a:t>Radio pulsars </a:t>
            </a:r>
          </a:p>
          <a:p>
            <a:r>
              <a:rPr lang="en-US" sz="2800" dirty="0"/>
              <a:t>L=10</a:t>
            </a:r>
            <a:r>
              <a:rPr lang="en-US" sz="2800" baseline="30000" dirty="0"/>
              <a:t>-5</a:t>
            </a:r>
            <a:r>
              <a:rPr lang="en-US" sz="2800" dirty="0"/>
              <a:t>-10</a:t>
            </a:r>
            <a:r>
              <a:rPr lang="en-US" sz="2800" baseline="30000" dirty="0"/>
              <a:t>-8</a:t>
            </a:r>
            <a:r>
              <a:rPr lang="en-US" sz="2800" dirty="0"/>
              <a:t> </a:t>
            </a:r>
            <a:r>
              <a:rPr lang="en-US" sz="2800" dirty="0" err="1"/>
              <a:t>L</a:t>
            </a:r>
            <a:r>
              <a:rPr lang="en-US" sz="2000" dirty="0" err="1"/>
              <a:t>sd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667117" y="6391711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Updated from </a:t>
            </a:r>
            <a:r>
              <a:rPr lang="it-IT" b="1" dirty="0"/>
              <a:t>Ambrosino, Papitto+ </a:t>
            </a:r>
            <a:r>
              <a:rPr lang="it-IT" dirty="0"/>
              <a:t>2017, Nature Astr.; </a:t>
            </a:r>
            <a:r>
              <a:rPr lang="it-IT" b="1" dirty="0">
                <a:solidFill>
                  <a:srgbClr val="FF0000"/>
                </a:solidFill>
              </a:rPr>
              <a:t>Malacaria, Papitto</a:t>
            </a:r>
            <a:r>
              <a:rPr lang="it-IT" dirty="0"/>
              <a:t>+ 2025, in prep.</a:t>
            </a:r>
          </a:p>
        </p:txBody>
      </p:sp>
      <p:sp>
        <p:nvSpPr>
          <p:cNvPr id="7" name="Oval 6"/>
          <p:cNvSpPr/>
          <p:nvPr/>
        </p:nvSpPr>
        <p:spPr>
          <a:xfrm>
            <a:off x="6528894" y="1728994"/>
            <a:ext cx="2047554" cy="953012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0B8C7D-DAB6-DEE6-11CF-CA0EE7BD5B10}"/>
              </a:ext>
            </a:extLst>
          </p:cNvPr>
          <p:cNvSpPr/>
          <p:nvPr/>
        </p:nvSpPr>
        <p:spPr>
          <a:xfrm>
            <a:off x="667117" y="446181"/>
            <a:ext cx="11524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Stunningly bright optical pulsations: 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rotation-powered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21369819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65B6A-668B-656B-3177-65BC5893F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27D225-2FDD-D387-DC4B-5CC41920D357}"/>
              </a:ext>
            </a:extLst>
          </p:cNvPr>
          <p:cNvSpPr/>
          <p:nvPr/>
        </p:nvSpPr>
        <p:spPr>
          <a:xfrm>
            <a:off x="1251278" y="374158"/>
            <a:ext cx="92807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single process to explain optical/UV/X-ray pulses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45C59E26-DA4D-3426-79E9-C22556FF7626}"/>
              </a:ext>
            </a:extLst>
          </p:cNvPr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D20188-FA98-B23D-35F8-AE2D4E236930}"/>
              </a:ext>
            </a:extLst>
          </p:cNvPr>
          <p:cNvSpPr/>
          <p:nvPr/>
        </p:nvSpPr>
        <p:spPr>
          <a:xfrm>
            <a:off x="870318" y="6373794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Papitto+</a:t>
            </a:r>
            <a:r>
              <a:rPr lang="it-IT" dirty="0"/>
              <a:t> 2019; </a:t>
            </a:r>
            <a:r>
              <a:rPr lang="it-IT" b="1" dirty="0"/>
              <a:t>Illiano</a:t>
            </a:r>
            <a:r>
              <a:rPr lang="it-IT" dirty="0"/>
              <a:t>, </a:t>
            </a:r>
            <a:r>
              <a:rPr lang="it-IT" b="1" dirty="0"/>
              <a:t>Papitto</a:t>
            </a:r>
            <a:r>
              <a:rPr lang="it-IT" dirty="0"/>
              <a:t>+ 2023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80CE2-C498-5F7A-4125-B0C9D435CD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018"/>
          <a:stretch>
            <a:fillRect/>
          </a:stretch>
        </p:blipFill>
        <p:spPr>
          <a:xfrm>
            <a:off x="6411687" y="1198906"/>
            <a:ext cx="4154714" cy="5145883"/>
          </a:xfrm>
          <a:prstGeom prst="rect">
            <a:avLst/>
          </a:prstGeom>
        </p:spPr>
      </p:pic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12F7F7FC-EA84-0036-765A-9BE1040589AB}"/>
              </a:ext>
            </a:extLst>
          </p:cNvPr>
          <p:cNvSpPr/>
          <p:nvPr/>
        </p:nvSpPr>
        <p:spPr>
          <a:xfrm>
            <a:off x="0" y="6321767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660D40-B2CF-5022-11FF-4D84861B8093}"/>
              </a:ext>
            </a:extLst>
          </p:cNvPr>
          <p:cNvSpPr txBox="1"/>
          <p:nvPr/>
        </p:nvSpPr>
        <p:spPr>
          <a:xfrm>
            <a:off x="979135" y="1664813"/>
            <a:ext cx="55849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Similar pulse shape</a:t>
            </a:r>
          </a:p>
          <a:p>
            <a:endParaRPr lang="en-US" sz="24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104608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7C93E-9401-1A2A-451A-87C637A7C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989A5B07-031E-1375-695E-CB052F9D4F7A}"/>
              </a:ext>
            </a:extLst>
          </p:cNvPr>
          <p:cNvSpPr/>
          <p:nvPr/>
        </p:nvSpPr>
        <p:spPr>
          <a:xfrm>
            <a:off x="0" y="6321767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73079E-4500-F3F7-9CA1-B904FBD1988F}"/>
              </a:ext>
            </a:extLst>
          </p:cNvPr>
          <p:cNvSpPr/>
          <p:nvPr/>
        </p:nvSpPr>
        <p:spPr>
          <a:xfrm>
            <a:off x="1251278" y="374158"/>
            <a:ext cx="92807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single process to explain optical/UV/X-ray pulses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0B06B146-17DF-C24C-C456-7297ED4D4292}"/>
              </a:ext>
            </a:extLst>
          </p:cNvPr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03938B-DC3F-B556-D349-F9FA3B2C0475}"/>
              </a:ext>
            </a:extLst>
          </p:cNvPr>
          <p:cNvSpPr/>
          <p:nvPr/>
        </p:nvSpPr>
        <p:spPr>
          <a:xfrm>
            <a:off x="870318" y="6373794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Papitto+</a:t>
            </a:r>
            <a:r>
              <a:rPr lang="it-IT" dirty="0"/>
              <a:t>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76081-CEC4-0E3C-4AC5-F99CD6203684}"/>
              </a:ext>
            </a:extLst>
          </p:cNvPr>
          <p:cNvSpPr txBox="1"/>
          <p:nvPr/>
        </p:nvSpPr>
        <p:spPr>
          <a:xfrm>
            <a:off x="979135" y="1664813"/>
            <a:ext cx="558495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Similar pulse shape</a:t>
            </a:r>
          </a:p>
          <a:p>
            <a:endParaRPr lang="en-US" sz="2400" dirty="0"/>
          </a:p>
          <a:p>
            <a:r>
              <a:rPr lang="en-US" sz="2400" dirty="0"/>
              <a:t>Simultaneously disappear during 	          X-ray low modes</a:t>
            </a:r>
          </a:p>
          <a:p>
            <a:endParaRPr lang="en-US" sz="24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2FD14E-A9C0-A0B2-2F76-C5DFAE86130C}"/>
              </a:ext>
            </a:extLst>
          </p:cNvPr>
          <p:cNvGrpSpPr/>
          <p:nvPr/>
        </p:nvGrpSpPr>
        <p:grpSpPr>
          <a:xfrm>
            <a:off x="5191928" y="1664813"/>
            <a:ext cx="6820832" cy="4564166"/>
            <a:chOff x="4968241" y="1350917"/>
            <a:chExt cx="6903562" cy="46802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74E2D0-175A-4B3F-8A2F-A55A1A11C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8241" y="1350917"/>
              <a:ext cx="6903562" cy="468028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55CAE9-9A3D-1448-D1B5-761C31894703}"/>
                </a:ext>
              </a:extLst>
            </p:cNvPr>
            <p:cNvSpPr/>
            <p:nvPr/>
          </p:nvSpPr>
          <p:spPr>
            <a:xfrm>
              <a:off x="9685020" y="5654040"/>
              <a:ext cx="199644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4937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08E71795-2B63-D953-086B-77DA3886866F}"/>
              </a:ext>
            </a:extLst>
          </p:cNvPr>
          <p:cNvSpPr/>
          <p:nvPr/>
        </p:nvSpPr>
        <p:spPr>
          <a:xfrm>
            <a:off x="0" y="6402078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8BAF05-D7E7-F5A2-C94E-AF8EEC8600D6}"/>
              </a:ext>
            </a:extLst>
          </p:cNvPr>
          <p:cNvSpPr/>
          <p:nvPr/>
        </p:nvSpPr>
        <p:spPr>
          <a:xfrm>
            <a:off x="578336" y="6467884"/>
            <a:ext cx="1144741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latin typeface="+mj-lt"/>
              </a:rPr>
              <a:t>e.g. Lipunov </a:t>
            </a:r>
            <a:r>
              <a:rPr lang="it-IT" dirty="0">
                <a:latin typeface="+mj-lt"/>
              </a:rPr>
              <a:t>1987</a:t>
            </a:r>
            <a:br>
              <a:rPr lang="it-IT" sz="1600" dirty="0"/>
            </a:br>
            <a:endParaRPr lang="it-IT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02FEE4-5CAB-68D4-2B6E-DA8D72EF54B5}"/>
              </a:ext>
            </a:extLst>
          </p:cNvPr>
          <p:cNvGrpSpPr/>
          <p:nvPr/>
        </p:nvGrpSpPr>
        <p:grpSpPr>
          <a:xfrm>
            <a:off x="2444627" y="355414"/>
            <a:ext cx="7714827" cy="5725486"/>
            <a:chOff x="3999505" y="439234"/>
            <a:chExt cx="7714827" cy="572548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CF243B5-C73F-A059-7D84-CBB27BFF7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9505" y="439234"/>
              <a:ext cx="7714827" cy="5725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3E56BF-0BC3-5C8A-2B86-B9A26EEE10FC}"/>
                </a:ext>
              </a:extLst>
            </p:cNvPr>
            <p:cNvSpPr txBox="1"/>
            <p:nvPr/>
          </p:nvSpPr>
          <p:spPr>
            <a:xfrm>
              <a:off x="6588418" y="3097321"/>
              <a:ext cx="2354978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Pulsar wind </a:t>
              </a:r>
            </a:p>
            <a:p>
              <a:pPr algn="ctr"/>
              <a:r>
                <a:rPr lang="en-US" sz="2400" dirty="0"/>
                <a:t>Irradiation</a:t>
              </a:r>
            </a:p>
            <a:p>
              <a:pPr algn="ctr"/>
              <a:r>
                <a:rPr lang="en-US" sz="2400" dirty="0"/>
                <a:t>NS rotation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591625F-CBCF-6AFE-F9A1-0625BE36F534}"/>
              </a:ext>
            </a:extLst>
          </p:cNvPr>
          <p:cNvSpPr txBox="1"/>
          <p:nvPr/>
        </p:nvSpPr>
        <p:spPr>
          <a:xfrm>
            <a:off x="5406690" y="918744"/>
            <a:ext cx="17907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Equilibrium?</a:t>
            </a:r>
          </a:p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46F82-0C53-ED4A-99DB-AE301BD58BD3}"/>
              </a:ext>
            </a:extLst>
          </p:cNvPr>
          <p:cNvSpPr txBox="1"/>
          <p:nvPr/>
        </p:nvSpPr>
        <p:spPr>
          <a:xfrm>
            <a:off x="5215562" y="1749741"/>
            <a:ext cx="217295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NS gravitation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Donor wind</a:t>
            </a:r>
          </a:p>
        </p:txBody>
      </p:sp>
    </p:spTree>
    <p:extLst>
      <p:ext uri="{BB962C8B-B14F-4D97-AF65-F5344CB8AC3E}">
        <p14:creationId xmlns:p14="http://schemas.microsoft.com/office/powerpoint/2010/main" val="30273444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9B925-3362-9DAA-CA9D-F10F135A8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D5BA48-B2E4-7663-51E8-0363D0BBF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829" y="2352431"/>
            <a:ext cx="7495510" cy="4131411"/>
          </a:xfrm>
          <a:prstGeom prst="rect">
            <a:avLst/>
          </a:prstGeom>
        </p:spPr>
      </p:pic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471497FB-0598-82E5-D411-A1275C750A93}"/>
              </a:ext>
            </a:extLst>
          </p:cNvPr>
          <p:cNvSpPr/>
          <p:nvPr/>
        </p:nvSpPr>
        <p:spPr>
          <a:xfrm>
            <a:off x="0" y="6321767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DEED12-B764-38CC-9F5B-C1187DDE82E3}"/>
              </a:ext>
            </a:extLst>
          </p:cNvPr>
          <p:cNvSpPr/>
          <p:nvPr/>
        </p:nvSpPr>
        <p:spPr>
          <a:xfrm>
            <a:off x="1251278" y="374158"/>
            <a:ext cx="92807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single process to explain optical/UV/X-ray pulses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5C0656C7-7EB6-3F4F-F840-56F90902AAD9}"/>
              </a:ext>
            </a:extLst>
          </p:cNvPr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853764-112E-F95B-FFF4-E50E43DA33D1}"/>
              </a:ext>
            </a:extLst>
          </p:cNvPr>
          <p:cNvSpPr/>
          <p:nvPr/>
        </p:nvSpPr>
        <p:spPr>
          <a:xfrm>
            <a:off x="870318" y="6373794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Papitto+</a:t>
            </a:r>
            <a:r>
              <a:rPr lang="it-IT" dirty="0"/>
              <a:t>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7C7104-342E-733F-065C-372C7F56A61C}"/>
              </a:ext>
            </a:extLst>
          </p:cNvPr>
          <p:cNvSpPr txBox="1"/>
          <p:nvPr/>
        </p:nvSpPr>
        <p:spPr>
          <a:xfrm>
            <a:off x="979135" y="1664813"/>
            <a:ext cx="558495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Similar pulse shape</a:t>
            </a:r>
          </a:p>
          <a:p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Simultaneously disappear during 	          X-ray low modes</a:t>
            </a:r>
          </a:p>
          <a:p>
            <a:endParaRPr lang="en-US" sz="2400" dirty="0"/>
          </a:p>
          <a:p>
            <a:r>
              <a:rPr lang="en-US" sz="2400" dirty="0"/>
              <a:t>SED of pulsed emission:</a:t>
            </a:r>
          </a:p>
          <a:p>
            <a:r>
              <a:rPr lang="en-US" sz="2400" dirty="0"/>
              <a:t>a single non-thermal process?</a:t>
            </a:r>
          </a:p>
          <a:p>
            <a:endParaRPr lang="en-US" sz="24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56152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F2BA9-478F-1B18-12E5-240D42307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C6563821-F034-8B74-53A9-DA5A49BCCA5B}"/>
              </a:ext>
            </a:extLst>
          </p:cNvPr>
          <p:cNvSpPr/>
          <p:nvPr/>
        </p:nvSpPr>
        <p:spPr>
          <a:xfrm>
            <a:off x="0" y="6321767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92F80-3901-874C-52BA-3A20CC006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770" y="3483429"/>
            <a:ext cx="4417387" cy="29476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B8823C-AEEC-7ED4-73C2-91D3A0A6271B}"/>
              </a:ext>
            </a:extLst>
          </p:cNvPr>
          <p:cNvSpPr/>
          <p:nvPr/>
        </p:nvSpPr>
        <p:spPr>
          <a:xfrm>
            <a:off x="1251278" y="374158"/>
            <a:ext cx="92807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single process to explain optical/UV/X-ray pulses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30F82F3C-4F9A-B539-626C-763ECCC0676C}"/>
              </a:ext>
            </a:extLst>
          </p:cNvPr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bg1">
              <a:alpha val="2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0FF950-EDB6-7D2D-937D-6DFCFC6B2FDF}"/>
              </a:ext>
            </a:extLst>
          </p:cNvPr>
          <p:cNvSpPr/>
          <p:nvPr/>
        </p:nvSpPr>
        <p:spPr>
          <a:xfrm>
            <a:off x="870318" y="6373794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Baglio, Coti Zelati+ (incl. Papitto) </a:t>
            </a:r>
            <a:r>
              <a:rPr lang="it-IT" dirty="0"/>
              <a:t>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B80FEE-D361-8F43-F7B9-2CFCBAF81EB6}"/>
              </a:ext>
            </a:extLst>
          </p:cNvPr>
          <p:cNvSpPr txBox="1"/>
          <p:nvPr/>
        </p:nvSpPr>
        <p:spPr>
          <a:xfrm>
            <a:off x="979135" y="1664813"/>
            <a:ext cx="558495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Similar pulse shape</a:t>
            </a:r>
          </a:p>
          <a:p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Simultaneously disappear during 	          X-ray low modes</a:t>
            </a:r>
          </a:p>
          <a:p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SED of pulsed emission:</a:t>
            </a:r>
          </a:p>
          <a:p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a single non-thermal process?</a:t>
            </a:r>
          </a:p>
          <a:p>
            <a:endParaRPr lang="en-US" sz="2400" dirty="0"/>
          </a:p>
          <a:p>
            <a:r>
              <a:rPr lang="en-US" sz="2400" dirty="0"/>
              <a:t>Polarized emission:</a:t>
            </a:r>
          </a:p>
          <a:p>
            <a:r>
              <a:rPr lang="en-US" sz="2400" dirty="0"/>
              <a:t>PA and SED compatible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612CA5-CD3F-2D17-DA6F-9B672AA54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775" y="1214103"/>
            <a:ext cx="4061275" cy="277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141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9332" y="365760"/>
            <a:ext cx="80111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Coexistence of 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Rotation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&amp; 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Accretion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-power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5079" y="6393174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Papitto+</a:t>
            </a:r>
            <a:r>
              <a:rPr lang="it-IT" dirty="0"/>
              <a:t> 2019; </a:t>
            </a:r>
            <a:r>
              <a:rPr lang="it-IT" b="1" dirty="0"/>
              <a:t>Veledina, N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ättila, Beloborodov</a:t>
            </a:r>
            <a:r>
              <a:rPr lang="it-IT" dirty="0"/>
              <a:t> 2019 (simulations by </a:t>
            </a:r>
            <a:r>
              <a:rPr lang="it-IT" b="1" dirty="0"/>
              <a:t>Parfrey</a:t>
            </a:r>
            <a:r>
              <a:rPr lang="it-IT" dirty="0"/>
              <a:t>+ 2017)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A95FD-A16B-795B-6961-BB7EAA4C5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39" y="1326749"/>
            <a:ext cx="3941462" cy="28506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739" y="3166525"/>
            <a:ext cx="4845848" cy="2589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6DB881-7BF0-E0D6-5955-6FE9C2564E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491"/>
          <a:stretch/>
        </p:blipFill>
        <p:spPr>
          <a:xfrm>
            <a:off x="8557481" y="1525268"/>
            <a:ext cx="3156380" cy="373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950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32" y="1236689"/>
            <a:ext cx="5998127" cy="313982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5079" y="4545368"/>
            <a:ext cx="5918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Pulses from the interaction between the </a:t>
            </a:r>
            <a:r>
              <a:rPr lang="en-US" sz="2400" b="1" u="sng" dirty="0"/>
              <a:t>pulsar striped wind and the mass in-flow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5079" y="6393174"/>
            <a:ext cx="11220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rbel" panose="020B0503020204020204" pitchFamily="34" charset="0"/>
              </a:rPr>
              <a:t>Cerutti &amp; Beloborodov </a:t>
            </a:r>
            <a:r>
              <a:rPr lang="en-US" dirty="0">
                <a:latin typeface="Corbel" panose="020B0503020204020204" pitchFamily="34" charset="0"/>
              </a:rPr>
              <a:t>2017; </a:t>
            </a:r>
            <a:r>
              <a:rPr lang="en-US" b="1" dirty="0">
                <a:latin typeface="Corbel" panose="020B0503020204020204" pitchFamily="34" charset="0"/>
              </a:rPr>
              <a:t>Papitto</a:t>
            </a:r>
            <a:r>
              <a:rPr lang="en-US" dirty="0">
                <a:latin typeface="Corbel" panose="020B0503020204020204" pitchFamily="34" charset="0"/>
              </a:rPr>
              <a:t>+ 2019; </a:t>
            </a:r>
            <a:r>
              <a:rPr lang="it-IT" b="1" dirty="0"/>
              <a:t>Veledina, N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ättila, Beloborodov</a:t>
            </a:r>
            <a:r>
              <a:rPr lang="it-IT" dirty="0"/>
              <a:t> 2019; </a:t>
            </a:r>
            <a:r>
              <a:rPr lang="it-IT" b="1" dirty="0"/>
              <a:t>Richard Romei, Papitto </a:t>
            </a:r>
            <a:r>
              <a:rPr lang="it-IT" dirty="0"/>
              <a:t>in prep. 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0850" y="1560396"/>
            <a:ext cx="7203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Pulsar wind terminated by the </a:t>
            </a:r>
          </a:p>
          <a:p>
            <a:pPr algn="r"/>
            <a:r>
              <a:rPr lang="en-US" sz="2400" dirty="0"/>
              <a:t>accretion disk at r≈100 km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098" y="2623216"/>
            <a:ext cx="4527837" cy="32747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9332" y="365760"/>
            <a:ext cx="80111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Coexistence of 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Rotation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&amp; </a:t>
            </a:r>
            <a:r>
              <a:rPr lang="en-US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Accretion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-power</a:t>
            </a:r>
          </a:p>
        </p:txBody>
      </p:sp>
    </p:spTree>
    <p:extLst>
      <p:ext uri="{BB962C8B-B14F-4D97-AF65-F5344CB8AC3E}">
        <p14:creationId xmlns:p14="http://schemas.microsoft.com/office/powerpoint/2010/main" val="27191667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planet with a black hole in the middle&#10;&#10;AI-generated content may be incorrect.">
            <a:extLst>
              <a:ext uri="{FF2B5EF4-FFF2-40B4-BE49-F238E27FC236}">
                <a16:creationId xmlns:a16="http://schemas.microsoft.com/office/drawing/2014/main" id="{D61DA7CA-CD75-4C31-7E61-4A133E170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2428"/>
            <a:ext cx="12225033" cy="7900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7727DA-B7C5-FFCD-CE83-73B7DC8D2584}"/>
              </a:ext>
            </a:extLst>
          </p:cNvPr>
          <p:cNvSpPr txBox="1"/>
          <p:nvPr/>
        </p:nvSpPr>
        <p:spPr>
          <a:xfrm>
            <a:off x="753741" y="4424790"/>
            <a:ext cx="5342259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stunningly bright accreting MSP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F1F0D-C6DB-DA39-2D30-E11202F3BC68}"/>
              </a:ext>
            </a:extLst>
          </p:cNvPr>
          <p:cNvSpPr txBox="1"/>
          <p:nvPr/>
        </p:nvSpPr>
        <p:spPr>
          <a:xfrm>
            <a:off x="7978673" y="6233230"/>
            <a:ext cx="407298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Credit: 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Dana Berry </a:t>
            </a:r>
            <a:r>
              <a:rPr lang="en-US" dirty="0">
                <a:solidFill>
                  <a:schemeClr val="bg1"/>
                </a:solidFill>
              </a:rPr>
              <a:t>(Skyworks Digital)</a:t>
            </a:r>
          </a:p>
        </p:txBody>
      </p:sp>
    </p:spTree>
    <p:extLst>
      <p:ext uri="{BB962C8B-B14F-4D97-AF65-F5344CB8AC3E}">
        <p14:creationId xmlns:p14="http://schemas.microsoft.com/office/powerpoint/2010/main" val="25237736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48164"/>
          <a:stretch>
            <a:fillRect/>
          </a:stretch>
        </p:blipFill>
        <p:spPr>
          <a:xfrm>
            <a:off x="6412225" y="3131290"/>
            <a:ext cx="5033933" cy="30011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1708" y="1248322"/>
            <a:ext cx="9963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SAX J1808.4-3658 </a:t>
            </a:r>
            <a:endParaRPr lang="en-US" sz="2400" dirty="0"/>
          </a:p>
          <a:p>
            <a:r>
              <a:rPr lang="en-US" sz="2400" dirty="0"/>
              <a:t>August 2019 outburst (confirmed in August 2022 and 2025)</a:t>
            </a:r>
          </a:p>
          <a:p>
            <a:r>
              <a:rPr lang="en-US" sz="2400" dirty="0"/>
              <a:t>L</a:t>
            </a:r>
            <a:r>
              <a:rPr lang="en-US" sz="2400" baseline="-25000" dirty="0"/>
              <a:t>X-rays</a:t>
            </a:r>
            <a:r>
              <a:rPr lang="en-US" sz="2400" dirty="0"/>
              <a:t> = 10</a:t>
            </a:r>
            <a:r>
              <a:rPr lang="en-US" sz="2400" baseline="30000" dirty="0"/>
              <a:t>35</a:t>
            </a:r>
            <a:r>
              <a:rPr lang="en-US" sz="2400" dirty="0"/>
              <a:t> erg/s</a:t>
            </a:r>
          </a:p>
          <a:p>
            <a:r>
              <a:rPr lang="en-US" sz="2400" dirty="0" err="1"/>
              <a:t>A</a:t>
            </a:r>
            <a:r>
              <a:rPr lang="en-US" sz="2400" baseline="-25000" dirty="0" err="1"/>
              <a:t>opt</a:t>
            </a:r>
            <a:r>
              <a:rPr lang="en-US" sz="2400" dirty="0"/>
              <a:t> ≈ A</a:t>
            </a:r>
            <a:r>
              <a:rPr lang="en-US" sz="2400" baseline="-25000" dirty="0"/>
              <a:t>UV</a:t>
            </a:r>
            <a:r>
              <a:rPr lang="en-US" sz="2400" dirty="0"/>
              <a:t> ≈ 1-2%</a:t>
            </a:r>
          </a:p>
        </p:txBody>
      </p:sp>
      <p:sp>
        <p:nvSpPr>
          <p:cNvPr id="7" name="Rectangle 6"/>
          <p:cNvSpPr/>
          <p:nvPr/>
        </p:nvSpPr>
        <p:spPr>
          <a:xfrm>
            <a:off x="543342" y="6409479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rbel" panose="020B0503020204020204" pitchFamily="34" charset="0"/>
              </a:rPr>
              <a:t>Ambrosino, Miraval Zanon, Papitto+</a:t>
            </a:r>
            <a:r>
              <a:rPr lang="en-US" dirty="0">
                <a:latin typeface="Corbel" panose="020B0503020204020204" pitchFamily="34" charset="0"/>
              </a:rPr>
              <a:t> 2021, Nature </a:t>
            </a:r>
            <a:r>
              <a:rPr lang="en-US" dirty="0" err="1">
                <a:latin typeface="Corbel" panose="020B0503020204020204" pitchFamily="34" charset="0"/>
              </a:rPr>
              <a:t>Astr</a:t>
            </a:r>
            <a:r>
              <a:rPr lang="en-US" dirty="0">
                <a:latin typeface="Corbel" panose="020B0503020204020204" pitchFamily="34" charset="0"/>
              </a:rPr>
              <a:t>.;</a:t>
            </a:r>
            <a:r>
              <a:rPr lang="en-US" b="1" dirty="0">
                <a:latin typeface="Corbel" panose="020B0503020204020204" pitchFamily="34" charset="0"/>
              </a:rPr>
              <a:t> </a:t>
            </a:r>
            <a:r>
              <a:rPr lang="en-US" b="1" dirty="0" err="1">
                <a:latin typeface="Corbel" panose="020B0503020204020204" pitchFamily="34" charset="0"/>
              </a:rPr>
              <a:t>Ballocco</a:t>
            </a:r>
            <a:r>
              <a:rPr lang="en-US" b="1" dirty="0">
                <a:latin typeface="Corbel" panose="020B0503020204020204" pitchFamily="34" charset="0"/>
              </a:rPr>
              <a:t>, Papitto</a:t>
            </a:r>
            <a:r>
              <a:rPr lang="en-US" dirty="0">
                <a:latin typeface="Corbel" panose="020B0503020204020204" pitchFamily="34" charset="0"/>
              </a:rPr>
              <a:t>+ 2025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4139" y="375769"/>
            <a:ext cx="11557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and UV pulsations from an 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accreting MSP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EAE821-3F4D-BF0E-B814-21421B379F7F}"/>
              </a:ext>
            </a:extLst>
          </p:cNvPr>
          <p:cNvGrpSpPr/>
          <p:nvPr/>
        </p:nvGrpSpPr>
        <p:grpSpPr>
          <a:xfrm>
            <a:off x="1039585" y="3044204"/>
            <a:ext cx="5007429" cy="3088276"/>
            <a:chOff x="1544541" y="3020147"/>
            <a:chExt cx="4626311" cy="282546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11C4A21-E096-2E78-E094-E5A70FD75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51870"/>
            <a:stretch>
              <a:fillRect/>
            </a:stretch>
          </p:blipFill>
          <p:spPr>
            <a:xfrm>
              <a:off x="1544541" y="3020147"/>
              <a:ext cx="4626311" cy="256096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F0B7EF0-2CFC-DE9E-E135-A69A4976C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5218"/>
            <a:stretch>
              <a:fillRect/>
            </a:stretch>
          </p:blipFill>
          <p:spPr>
            <a:xfrm>
              <a:off x="1544541" y="5591153"/>
              <a:ext cx="4626311" cy="2544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67813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4139" y="3445902"/>
            <a:ext cx="5373387" cy="2369880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Accretion-powered</a:t>
            </a:r>
            <a:r>
              <a:rPr lang="en-US" sz="2400" dirty="0"/>
              <a:t> optical pulses</a:t>
            </a:r>
          </a:p>
          <a:p>
            <a:r>
              <a:rPr lang="en-US" sz="2400" dirty="0"/>
              <a:t>Strongly beamed?</a:t>
            </a:r>
          </a:p>
          <a:p>
            <a:endParaRPr lang="en-US" sz="2400" dirty="0"/>
          </a:p>
          <a:p>
            <a:r>
              <a:rPr lang="en-US" sz="2400" dirty="0"/>
              <a:t>Coexistence of  </a:t>
            </a:r>
            <a:r>
              <a:rPr lang="en-US" sz="2400" b="1" dirty="0">
                <a:solidFill>
                  <a:schemeClr val="accent1"/>
                </a:solidFill>
              </a:rPr>
              <a:t>accretion</a:t>
            </a:r>
            <a:r>
              <a:rPr lang="en-US" sz="2400" dirty="0"/>
              <a:t> </a:t>
            </a:r>
          </a:p>
          <a:p>
            <a:r>
              <a:rPr lang="en-US" sz="2400" dirty="0"/>
              <a:t>and </a:t>
            </a:r>
            <a:r>
              <a:rPr lang="en-US" sz="2400" b="1" dirty="0">
                <a:solidFill>
                  <a:schemeClr val="accent2"/>
                </a:solidFill>
              </a:rPr>
              <a:t>rotation</a:t>
            </a:r>
            <a:r>
              <a:rPr lang="en-US" sz="2400" dirty="0"/>
              <a:t> power?</a:t>
            </a:r>
          </a:p>
          <a:p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538625" y="1702571"/>
            <a:ext cx="4589553" cy="1631216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2400" dirty="0"/>
              <a:t>Accretion-powered (L</a:t>
            </a:r>
            <a:r>
              <a:rPr lang="en-US" sz="2400" baseline="-25000" dirty="0"/>
              <a:t>X</a:t>
            </a:r>
            <a:r>
              <a:rPr lang="en-US" sz="2400" dirty="0"/>
              <a:t>&gt;&gt;</a:t>
            </a:r>
            <a:r>
              <a:rPr lang="en-US" sz="2400" dirty="0" err="1"/>
              <a:t>Lsd</a:t>
            </a:r>
            <a:r>
              <a:rPr lang="en-US" sz="2400" dirty="0"/>
              <a:t>)</a:t>
            </a:r>
          </a:p>
          <a:p>
            <a:r>
              <a:rPr lang="en-US" sz="2400" dirty="0"/>
              <a:t>Most efficient optical pulsar</a:t>
            </a:r>
          </a:p>
          <a:p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70318" y="6373793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Corbel" panose="020B0503020204020204" pitchFamily="34" charset="0"/>
              </a:rPr>
              <a:t>Ballocco</a:t>
            </a:r>
            <a:r>
              <a:rPr lang="en-US" dirty="0">
                <a:latin typeface="Corbel" panose="020B0503020204020204" pitchFamily="34" charset="0"/>
              </a:rPr>
              <a:t>, Papitto, Miraval Zanon</a:t>
            </a:r>
            <a:r>
              <a:rPr lang="en-US" b="1" dirty="0">
                <a:latin typeface="Corbel" panose="020B0503020204020204" pitchFamily="34" charset="0"/>
              </a:rPr>
              <a:t> in prep.</a:t>
            </a: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77512F-055F-631A-3B96-86F8571CD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0" y="1702571"/>
            <a:ext cx="6829608" cy="454664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694812" y="1973097"/>
            <a:ext cx="2075808" cy="434824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06BD73-D5F9-2ACB-3279-289264EEC333}"/>
              </a:ext>
            </a:extLst>
          </p:cNvPr>
          <p:cNvSpPr/>
          <p:nvPr/>
        </p:nvSpPr>
        <p:spPr>
          <a:xfrm>
            <a:off x="634139" y="375769"/>
            <a:ext cx="11557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and UV pulsations from an 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accreting MSP</a:t>
            </a:r>
          </a:p>
        </p:txBody>
      </p:sp>
    </p:spTree>
    <p:extLst>
      <p:ext uri="{BB962C8B-B14F-4D97-AF65-F5344CB8AC3E}">
        <p14:creationId xmlns:p14="http://schemas.microsoft.com/office/powerpoint/2010/main" val="30216244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EFEF5F-988F-8EA5-12F3-E0A5345E8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8F908E-39C2-EB31-7219-91B2B699B0C5}"/>
              </a:ext>
            </a:extLst>
          </p:cNvPr>
          <p:cNvSpPr txBox="1"/>
          <p:nvPr/>
        </p:nvSpPr>
        <p:spPr>
          <a:xfrm>
            <a:off x="142267" y="584975"/>
            <a:ext cx="5953733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4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candidate optical rotation-powered MSP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D2C3E1-9199-CA5C-9709-C3EB212474B5}"/>
              </a:ext>
            </a:extLst>
          </p:cNvPr>
          <p:cNvSpPr txBox="1"/>
          <p:nvPr/>
        </p:nvSpPr>
        <p:spPr>
          <a:xfrm>
            <a:off x="6379029" y="6233230"/>
            <a:ext cx="567262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+mj-lt"/>
              </a:rPr>
              <a:t>Credit: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Mark Garlick/Science Photo Library / Getty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19989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52082-BBA4-E2D0-8137-F3A0A5091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B87D2F9-97FC-9609-3975-1E974262508D}"/>
              </a:ext>
            </a:extLst>
          </p:cNvPr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47A38F-F069-8FD6-75F3-17E65BF01898}"/>
              </a:ext>
            </a:extLst>
          </p:cNvPr>
          <p:cNvSpPr/>
          <p:nvPr/>
        </p:nvSpPr>
        <p:spPr>
          <a:xfrm>
            <a:off x="870317" y="552930"/>
            <a:ext cx="10847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Optical pulsations from a </a:t>
            </a:r>
            <a:r>
              <a:rPr lang="en-US" sz="3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rotation-</a:t>
            </a:r>
            <a:r>
              <a:rPr lang="en-US" sz="36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pwd</a:t>
            </a:r>
            <a:r>
              <a:rPr lang="en-US" sz="3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redback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A12E9E-1439-EC09-D098-9E472BC3F74F}"/>
              </a:ext>
            </a:extLst>
          </p:cNvPr>
          <p:cNvSpPr/>
          <p:nvPr/>
        </p:nvSpPr>
        <p:spPr>
          <a:xfrm>
            <a:off x="870318" y="6373793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rbel" panose="020B0503020204020204" pitchFamily="34" charset="0"/>
              </a:rPr>
              <a:t>Papitto+ </a:t>
            </a:r>
            <a:r>
              <a:rPr lang="en-US" dirty="0">
                <a:latin typeface="Corbel" panose="020B0503020204020204" pitchFamily="34" charset="0"/>
              </a:rPr>
              <a:t>2025, arXiv:2508.08760</a:t>
            </a:r>
            <a:r>
              <a:rPr lang="en-US" b="1" dirty="0">
                <a:latin typeface="Corbel" panose="020B0503020204020204" pitchFamily="34" charset="0"/>
              </a:rPr>
              <a:t>; </a:t>
            </a:r>
            <a:r>
              <a:rPr lang="en-US" b="1" dirty="0" err="1">
                <a:latin typeface="Corbel" panose="020B0503020204020204" pitchFamily="34" charset="0"/>
              </a:rPr>
              <a:t>Malacaria</a:t>
            </a:r>
            <a:r>
              <a:rPr lang="en-US" b="1" dirty="0">
                <a:latin typeface="Corbel" panose="020B0503020204020204" pitchFamily="34" charset="0"/>
              </a:rPr>
              <a:t>+ </a:t>
            </a:r>
            <a:r>
              <a:rPr lang="en-US" dirty="0">
                <a:latin typeface="Corbel" panose="020B0503020204020204" pitchFamily="34" charset="0"/>
              </a:rPr>
              <a:t>in prep.</a:t>
            </a:r>
          </a:p>
        </p:txBody>
      </p:sp>
      <p:pic>
        <p:nvPicPr>
          <p:cNvPr id="1026" name="Picture 2" descr="Gamma-ray eclipses shed new light on spider pulsars | Max-Planck ...">
            <a:extLst>
              <a:ext uri="{FF2B5EF4-FFF2-40B4-BE49-F238E27FC236}">
                <a16:creationId xmlns:a16="http://schemas.microsoft.com/office/drawing/2014/main" id="{2EBB5670-92BF-1A5F-A5F9-11947D414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17" y="2958888"/>
            <a:ext cx="3918965" cy="261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B3BF6F-7A06-3AFC-A150-9C67E4D4DCF5}"/>
              </a:ext>
            </a:extLst>
          </p:cNvPr>
          <p:cNvSpPr txBox="1"/>
          <p:nvPr/>
        </p:nvSpPr>
        <p:spPr>
          <a:xfrm>
            <a:off x="870317" y="1387836"/>
            <a:ext cx="6206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" panose="020B0503020204020204" pitchFamily="34" charset="0"/>
              </a:rPr>
              <a:t>PSR J2339-0533</a:t>
            </a:r>
          </a:p>
          <a:p>
            <a:r>
              <a:rPr lang="en-US" sz="2400" dirty="0" err="1">
                <a:latin typeface="Corbel" panose="020B0503020204020204" pitchFamily="34" charset="0"/>
              </a:rPr>
              <a:t>m</a:t>
            </a:r>
            <a:r>
              <a:rPr lang="en-US" sz="2400" baseline="-25000" dirty="0" err="1">
                <a:latin typeface="Corbel" panose="020B0503020204020204" pitchFamily="34" charset="0"/>
              </a:rPr>
              <a:t>V</a:t>
            </a:r>
            <a:r>
              <a:rPr lang="en-US" sz="2400" baseline="30000" dirty="0" err="1">
                <a:latin typeface="Corbel" panose="020B0503020204020204" pitchFamily="34" charset="0"/>
              </a:rPr>
              <a:t>pulsed</a:t>
            </a:r>
            <a:r>
              <a:rPr lang="en-US" sz="2400" dirty="0">
                <a:latin typeface="Corbel" panose="020B0503020204020204" pitchFamily="34" charset="0"/>
              </a:rPr>
              <a:t> = (26.0+/-0.6) mag</a:t>
            </a:r>
          </a:p>
          <a:p>
            <a:r>
              <a:rPr lang="en-US" sz="2400" dirty="0">
                <a:latin typeface="Corbel" panose="020B0503020204020204" pitchFamily="34" charset="0"/>
              </a:rPr>
              <a:t>False Alarm Prob. (0.4-4) x 10</a:t>
            </a:r>
            <a:r>
              <a:rPr lang="en-US" sz="2400" baseline="30000" dirty="0">
                <a:latin typeface="Corbel" panose="020B0503020204020204" pitchFamily="34" charset="0"/>
              </a:rPr>
              <a:t>-3</a:t>
            </a:r>
          </a:p>
        </p:txBody>
      </p:sp>
      <p:pic>
        <p:nvPicPr>
          <p:cNvPr id="6" name="Picture 5" descr="A graph of a pulse&#10;&#10;AI-generated content may be incorrect.">
            <a:extLst>
              <a:ext uri="{FF2B5EF4-FFF2-40B4-BE49-F238E27FC236}">
                <a16:creationId xmlns:a16="http://schemas.microsoft.com/office/drawing/2014/main" id="{3CB5A6B6-2786-7249-E7CC-A9B2EBFF3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72" y="1974796"/>
            <a:ext cx="6902951" cy="424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830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1F15A-2677-4F8B-F34F-45492C4F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E7DF0D3-08F4-61D7-F5B7-BE5629F6150A}"/>
              </a:ext>
            </a:extLst>
          </p:cNvPr>
          <p:cNvSpPr/>
          <p:nvPr/>
        </p:nvSpPr>
        <p:spPr>
          <a:xfrm>
            <a:off x="0" y="6361632"/>
            <a:ext cx="12192000" cy="646331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8C86AF-C704-4C8F-D048-3E4B74B72511}"/>
              </a:ext>
            </a:extLst>
          </p:cNvPr>
          <p:cNvSpPr/>
          <p:nvPr/>
        </p:nvSpPr>
        <p:spPr>
          <a:xfrm>
            <a:off x="870317" y="552930"/>
            <a:ext cx="10847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Optical pulsations from a </a:t>
            </a:r>
            <a:r>
              <a:rPr lang="en-US" sz="3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rotation-</a:t>
            </a:r>
            <a:r>
              <a:rPr lang="en-US" sz="36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pwd</a:t>
            </a:r>
            <a:r>
              <a:rPr lang="en-US" sz="3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redback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D7AEB6-8E76-DFC4-3451-EDBF635E270E}"/>
              </a:ext>
            </a:extLst>
          </p:cNvPr>
          <p:cNvSpPr/>
          <p:nvPr/>
        </p:nvSpPr>
        <p:spPr>
          <a:xfrm>
            <a:off x="870318" y="6373793"/>
            <a:ext cx="9696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rbel" panose="020B0503020204020204" pitchFamily="34" charset="0"/>
              </a:rPr>
              <a:t>Papitto+ </a:t>
            </a:r>
            <a:r>
              <a:rPr lang="en-US" dirty="0">
                <a:latin typeface="Corbel" panose="020B0503020204020204" pitchFamily="34" charset="0"/>
              </a:rPr>
              <a:t>2025, arXiv:2508.08760</a:t>
            </a:r>
            <a:r>
              <a:rPr lang="en-US" b="1" dirty="0">
                <a:latin typeface="Corbel" panose="020B0503020204020204" pitchFamily="34" charset="0"/>
              </a:rPr>
              <a:t>; </a:t>
            </a:r>
            <a:r>
              <a:rPr lang="en-US" b="1" dirty="0" err="1">
                <a:latin typeface="Corbel" panose="020B0503020204020204" pitchFamily="34" charset="0"/>
              </a:rPr>
              <a:t>Malacaria</a:t>
            </a:r>
            <a:r>
              <a:rPr lang="en-US" b="1" dirty="0">
                <a:latin typeface="Corbel" panose="020B0503020204020204" pitchFamily="34" charset="0"/>
              </a:rPr>
              <a:t>+ </a:t>
            </a:r>
            <a:r>
              <a:rPr lang="en-US" dirty="0">
                <a:latin typeface="Corbel" panose="020B0503020204020204" pitchFamily="34" charset="0"/>
              </a:rPr>
              <a:t>in prep.</a:t>
            </a:r>
          </a:p>
        </p:txBody>
      </p:sp>
      <p:pic>
        <p:nvPicPr>
          <p:cNvPr id="1026" name="Picture 2" descr="Gamma-ray eclipses shed new light on spider pulsars | Max-Planck ...">
            <a:extLst>
              <a:ext uri="{FF2B5EF4-FFF2-40B4-BE49-F238E27FC236}">
                <a16:creationId xmlns:a16="http://schemas.microsoft.com/office/drawing/2014/main" id="{416E8687-55BF-6094-064B-87A2C9E23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17" y="2958888"/>
            <a:ext cx="3918965" cy="261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3B12A5-F28B-3B4D-AA99-0EE31DB86125}"/>
              </a:ext>
            </a:extLst>
          </p:cNvPr>
          <p:cNvSpPr txBox="1"/>
          <p:nvPr/>
        </p:nvSpPr>
        <p:spPr>
          <a:xfrm>
            <a:off x="870317" y="1387836"/>
            <a:ext cx="6206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rbel" panose="020B0503020204020204" pitchFamily="34" charset="0"/>
              </a:rPr>
              <a:t>PSR J2339-0533</a:t>
            </a:r>
          </a:p>
          <a:p>
            <a:r>
              <a:rPr lang="en-US" sz="2400" dirty="0" err="1">
                <a:latin typeface="Corbel" panose="020B0503020204020204" pitchFamily="34" charset="0"/>
              </a:rPr>
              <a:t>m</a:t>
            </a:r>
            <a:r>
              <a:rPr lang="en-US" sz="2400" baseline="-25000" dirty="0" err="1">
                <a:latin typeface="Corbel" panose="020B0503020204020204" pitchFamily="34" charset="0"/>
              </a:rPr>
              <a:t>V</a:t>
            </a:r>
            <a:r>
              <a:rPr lang="en-US" sz="2400" baseline="30000" dirty="0" err="1">
                <a:latin typeface="Corbel" panose="020B0503020204020204" pitchFamily="34" charset="0"/>
              </a:rPr>
              <a:t>pulsed</a:t>
            </a:r>
            <a:r>
              <a:rPr lang="en-US" sz="2400" dirty="0">
                <a:latin typeface="Corbel" panose="020B0503020204020204" pitchFamily="34" charset="0"/>
              </a:rPr>
              <a:t> = (26.0+/-0.6) mag</a:t>
            </a:r>
          </a:p>
          <a:p>
            <a:r>
              <a:rPr lang="en-US" sz="2400" dirty="0">
                <a:latin typeface="Corbel" panose="020B0503020204020204" pitchFamily="34" charset="0"/>
              </a:rPr>
              <a:t>False Alarm Prob. (0.4-4) x 10</a:t>
            </a:r>
            <a:r>
              <a:rPr lang="en-US" sz="2400" baseline="30000" dirty="0">
                <a:latin typeface="Corbel" panose="020B0503020204020204" pitchFamily="34" charset="0"/>
              </a:rPr>
              <a:t>-3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116BB-7F5D-946F-979D-58FA3C07D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459" y="1667435"/>
            <a:ext cx="6861924" cy="456815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FB0D734-2E9A-2EF6-89F5-34BDAC824E6A}"/>
              </a:ext>
            </a:extLst>
          </p:cNvPr>
          <p:cNvSpPr/>
          <p:nvPr/>
        </p:nvSpPr>
        <p:spPr>
          <a:xfrm>
            <a:off x="6316275" y="2776740"/>
            <a:ext cx="1905641" cy="1042225"/>
          </a:xfrm>
          <a:prstGeom prst="roundRect">
            <a:avLst/>
          </a:prstGeom>
          <a:solidFill>
            <a:schemeClr val="accent4">
              <a:alpha val="10000"/>
            </a:schemeClr>
          </a:solidFill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98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6999" y="4810705"/>
            <a:ext cx="5556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0070C0"/>
                </a:solidFill>
                <a:latin typeface="Corbel" panose="020B0503020204020204" pitchFamily="34" charset="0"/>
              </a:rPr>
              <a:t>Accretion-powered Pulsars</a:t>
            </a:r>
          </a:p>
          <a:p>
            <a:pPr algn="r"/>
            <a:r>
              <a:rPr lang="en-US" sz="2400" dirty="0">
                <a:latin typeface="Corbel" panose="020B0503020204020204" pitchFamily="34" charset="0"/>
              </a:rPr>
              <a:t>Matter lost by a companion star channeled</a:t>
            </a:r>
          </a:p>
          <a:p>
            <a:pPr algn="r"/>
            <a:r>
              <a:rPr lang="en-US" sz="2400" dirty="0">
                <a:latin typeface="Corbel" panose="020B0503020204020204" pitchFamily="34" charset="0"/>
              </a:rPr>
              <a:t>by the NS magnetic field  </a:t>
            </a:r>
          </a:p>
          <a:p>
            <a:pPr algn="r"/>
            <a:r>
              <a:rPr lang="en-US" sz="2400" dirty="0">
                <a:latin typeface="Corbel" panose="020B0503020204020204" pitchFamily="34" charset="0"/>
              </a:rPr>
              <a:t>→ X-ray emitting hotspots/columns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5328" y="397053"/>
            <a:ext cx="10149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Corbel" panose="020B0503020204020204" pitchFamily="34" charset="0"/>
              </a:rPr>
              <a:t>Rotation-powered Pulsars</a:t>
            </a:r>
          </a:p>
          <a:p>
            <a:r>
              <a:rPr lang="en-US" sz="2400" dirty="0">
                <a:latin typeface="Corbel" panose="020B0503020204020204" pitchFamily="34" charset="0"/>
              </a:rPr>
              <a:t>Rotation of the </a:t>
            </a:r>
            <a:r>
              <a:rPr lang="en-US" sz="2400" dirty="0" err="1">
                <a:latin typeface="Corbel" panose="020B0503020204020204" pitchFamily="34" charset="0"/>
              </a:rPr>
              <a:t>e.m</a:t>
            </a:r>
            <a:r>
              <a:rPr lang="en-US" sz="2400" dirty="0">
                <a:latin typeface="Corbel" panose="020B0503020204020204" pitchFamily="34" charset="0"/>
              </a:rPr>
              <a:t>. field → particle acceleration</a:t>
            </a:r>
          </a:p>
          <a:p>
            <a:r>
              <a:rPr lang="en-US" sz="2400" dirty="0">
                <a:latin typeface="Corbel" panose="020B0503020204020204" pitchFamily="34" charset="0"/>
              </a:rPr>
              <a:t>→ emission from the radio to the gamma-rays</a:t>
            </a:r>
          </a:p>
          <a:p>
            <a:r>
              <a:rPr lang="en-US" sz="2400" dirty="0">
                <a:latin typeface="Corbel" panose="020B0503020204020204" pitchFamily="34" charset="0"/>
              </a:rPr>
              <a:t>	</a:t>
            </a:r>
          </a:p>
        </p:txBody>
      </p:sp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1" y="3587741"/>
            <a:ext cx="5291666" cy="297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4"/>
          <a:stretch/>
        </p:blipFill>
        <p:spPr>
          <a:xfrm>
            <a:off x="387466" y="479235"/>
            <a:ext cx="5039299" cy="2780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6898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197" y="694852"/>
            <a:ext cx="9145139" cy="60682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7311" y="1439237"/>
            <a:ext cx="220217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Rotation-powered</a:t>
            </a:r>
            <a:r>
              <a:rPr lang="en-US" dirty="0"/>
              <a:t>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216918" y="1392018"/>
            <a:ext cx="0" cy="74076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20481" y="2253193"/>
            <a:ext cx="0" cy="7407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37311" y="2368288"/>
            <a:ext cx="2011251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Accretion-powered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01779" y="294742"/>
            <a:ext cx="67112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Are all millisecond pulsars in </a:t>
            </a:r>
            <a:r>
              <a:rPr lang="en-US" sz="2000" b="1" dirty="0" err="1"/>
              <a:t>Porb</a:t>
            </a:r>
            <a:r>
              <a:rPr lang="en-US" sz="2000" b="1" dirty="0"/>
              <a:t>&lt;1day binaries transitional?</a:t>
            </a:r>
          </a:p>
        </p:txBody>
      </p:sp>
    </p:spTree>
    <p:extLst>
      <p:ext uri="{BB962C8B-B14F-4D97-AF65-F5344CB8AC3E}">
        <p14:creationId xmlns:p14="http://schemas.microsoft.com/office/powerpoint/2010/main" val="24287356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4967" y="1032542"/>
            <a:ext cx="1034503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 </a:t>
            </a:r>
            <a:r>
              <a:rPr lang="en-US" sz="3600" b="1" i="1" dirty="0"/>
              <a:t>few</a:t>
            </a:r>
            <a:r>
              <a:rPr lang="en-US" sz="3600" b="1" dirty="0"/>
              <a:t> open questions…</a:t>
            </a:r>
          </a:p>
          <a:p>
            <a:endParaRPr lang="en-US" sz="2400" b="1" dirty="0"/>
          </a:p>
          <a:p>
            <a:r>
              <a:rPr lang="en-US" sz="2400" b="1" dirty="0"/>
              <a:t>What drives the variations of the mass in-flow rate?</a:t>
            </a:r>
          </a:p>
          <a:p>
            <a:r>
              <a:rPr lang="en-US" sz="2400" dirty="0"/>
              <a:t>Magnetic activity, </a:t>
            </a:r>
            <a:r>
              <a:rPr lang="en-US" sz="2400" dirty="0" err="1"/>
              <a:t>Photospheric</a:t>
            </a:r>
            <a:r>
              <a:rPr lang="en-US" sz="2400" dirty="0"/>
              <a:t> mass transfer, </a:t>
            </a:r>
          </a:p>
          <a:p>
            <a:r>
              <a:rPr lang="en-US" sz="2400" dirty="0"/>
              <a:t>Tidal interactions, Mass accumulation</a:t>
            </a:r>
          </a:p>
          <a:p>
            <a:endParaRPr lang="en-US" sz="2400" b="1" dirty="0"/>
          </a:p>
          <a:p>
            <a:r>
              <a:rPr lang="en-US" sz="2400" b="1" dirty="0"/>
              <a:t>Are all millisecond pulsars in </a:t>
            </a:r>
            <a:r>
              <a:rPr lang="en-US" sz="2400" b="1" dirty="0" err="1"/>
              <a:t>Porb</a:t>
            </a:r>
            <a:r>
              <a:rPr lang="en-US" sz="2400" b="1" dirty="0"/>
              <a:t>&lt;1day binaries transitional?</a:t>
            </a:r>
          </a:p>
          <a:p>
            <a:endParaRPr lang="en-US" sz="2400" b="1" dirty="0"/>
          </a:p>
          <a:p>
            <a:r>
              <a:rPr lang="en-US" sz="2400" b="1" dirty="0"/>
              <a:t>What is the process powering the sub-luminous disk state?</a:t>
            </a:r>
          </a:p>
          <a:p>
            <a:endParaRPr lang="en-US" sz="2400" b="1" dirty="0"/>
          </a:p>
          <a:p>
            <a:r>
              <a:rPr lang="en-US" sz="2400" b="1" dirty="0"/>
              <a:t>What powers optical/UV pulsations of </a:t>
            </a:r>
            <a:r>
              <a:rPr lang="en-US" sz="2400" b="1" dirty="0" err="1"/>
              <a:t>ms</a:t>
            </a:r>
            <a:r>
              <a:rPr lang="en-US" sz="2400" b="1" dirty="0"/>
              <a:t> pulsars?</a:t>
            </a:r>
          </a:p>
        </p:txBody>
      </p:sp>
    </p:spTree>
    <p:extLst>
      <p:ext uri="{BB962C8B-B14F-4D97-AF65-F5344CB8AC3E}">
        <p14:creationId xmlns:p14="http://schemas.microsoft.com/office/powerpoint/2010/main" val="28081372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89002" y="5389536"/>
            <a:ext cx="50727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Filippo </a:t>
            </a:r>
            <a:r>
              <a:rPr lang="en-US" sz="2000" b="1" dirty="0" err="1">
                <a:latin typeface="Corbel" panose="020B0503020204020204" pitchFamily="34" charset="0"/>
              </a:rPr>
              <a:t>Ambrosino</a:t>
            </a:r>
            <a:r>
              <a:rPr lang="en-US" sz="2000" dirty="0">
                <a:latin typeface="Corbel" panose="020B0503020204020204" pitchFamily="34" charset="0"/>
              </a:rPr>
              <a:t>, Caterina </a:t>
            </a:r>
            <a:r>
              <a:rPr lang="en-US" sz="2000" b="1" dirty="0" err="1">
                <a:latin typeface="Corbel" panose="020B0503020204020204" pitchFamily="34" charset="0"/>
              </a:rPr>
              <a:t>Ballocco</a:t>
            </a:r>
            <a:r>
              <a:rPr lang="en-US" sz="2000" dirty="0">
                <a:latin typeface="Corbel" panose="020B0503020204020204" pitchFamily="34" charset="0"/>
              </a:rPr>
              <a:t>, Giulia </a:t>
            </a:r>
            <a:r>
              <a:rPr lang="en-US" sz="2000" b="1" dirty="0" err="1">
                <a:latin typeface="Corbel" panose="020B0503020204020204" pitchFamily="34" charset="0"/>
              </a:rPr>
              <a:t>Illiano</a:t>
            </a:r>
            <a:r>
              <a:rPr lang="en-US" sz="2000" dirty="0">
                <a:latin typeface="Corbel" panose="020B0503020204020204" pitchFamily="34" charset="0"/>
              </a:rPr>
              <a:t>, Riccardo </a:t>
            </a:r>
            <a:r>
              <a:rPr lang="en-US" sz="2000" b="1" dirty="0">
                <a:latin typeface="Corbel" panose="020B0503020204020204" pitchFamily="34" charset="0"/>
              </a:rPr>
              <a:t>La </a:t>
            </a:r>
            <a:r>
              <a:rPr lang="en-US" sz="2000" b="1" dirty="0" err="1">
                <a:latin typeface="Corbel" panose="020B0503020204020204" pitchFamily="34" charset="0"/>
              </a:rPr>
              <a:t>Placa</a:t>
            </a:r>
            <a:r>
              <a:rPr lang="en-US" sz="2000" dirty="0">
                <a:latin typeface="Corbel" panose="020B0503020204020204" pitchFamily="34" charset="0"/>
              </a:rPr>
              <a:t>, Christian </a:t>
            </a:r>
            <a:r>
              <a:rPr lang="en-US" sz="2000" b="1" dirty="0" err="1">
                <a:latin typeface="Corbel" panose="020B0503020204020204" pitchFamily="34" charset="0"/>
              </a:rPr>
              <a:t>Malacaria</a:t>
            </a:r>
            <a:r>
              <a:rPr lang="en-US" sz="2000" dirty="0">
                <a:latin typeface="Corbel" panose="020B0503020204020204" pitchFamily="34" charset="0"/>
              </a:rPr>
              <a:t>,  Arianna </a:t>
            </a:r>
            <a:r>
              <a:rPr lang="en-US" sz="2000" b="1" dirty="0" err="1">
                <a:latin typeface="Corbel" panose="020B0503020204020204" pitchFamily="34" charset="0"/>
              </a:rPr>
              <a:t>Miraval</a:t>
            </a:r>
            <a:r>
              <a:rPr lang="en-US" sz="2000" b="1" dirty="0">
                <a:latin typeface="Corbel" panose="020B0503020204020204" pitchFamily="34" charset="0"/>
              </a:rPr>
              <a:t> </a:t>
            </a:r>
            <a:r>
              <a:rPr lang="en-US" sz="2000" b="1" dirty="0" err="1">
                <a:latin typeface="Corbel" panose="020B0503020204020204" pitchFamily="34" charset="0"/>
              </a:rPr>
              <a:t>Zanon</a:t>
            </a:r>
            <a:r>
              <a:rPr lang="en-US" sz="2000" dirty="0">
                <a:latin typeface="Corbel" panose="020B0503020204020204" pitchFamily="34" charset="0"/>
              </a:rPr>
              <a:t>, Alessandro </a:t>
            </a:r>
            <a:r>
              <a:rPr lang="en-US" sz="2000" b="1" dirty="0" err="1">
                <a:latin typeface="Corbel" panose="020B0503020204020204" pitchFamily="34" charset="0"/>
              </a:rPr>
              <a:t>Papitto</a:t>
            </a:r>
            <a:endParaRPr lang="en-US" sz="2000" b="1" dirty="0">
              <a:latin typeface="Corbel" panose="020B05030202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09980" y="711244"/>
            <a:ext cx="4903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The MSP@OAR  team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43727" y="4966148"/>
            <a:ext cx="5225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hlinkClick r:id="rId2"/>
              </a:rPr>
              <a:t>www. oa-roma.inaf.it/</a:t>
            </a:r>
            <a:r>
              <a:rPr lang="en-US" sz="2000" dirty="0" err="1">
                <a:hlinkClick r:id="rId2"/>
              </a:rPr>
              <a:t>heag</a:t>
            </a:r>
            <a:endParaRPr lang="en-US" sz="2000" dirty="0">
              <a:hlinkClick r:id="rId2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505" t="-13075" r="18206" b="45297"/>
          <a:stretch/>
        </p:blipFill>
        <p:spPr>
          <a:xfrm>
            <a:off x="7626927" y="1398760"/>
            <a:ext cx="3822035" cy="13542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723" y="2792635"/>
            <a:ext cx="2955966" cy="11865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1" y="715289"/>
            <a:ext cx="6054726" cy="44761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41422" y="5581813"/>
            <a:ext cx="64972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>
                <a:latin typeface="Corbel" panose="020B0503020204020204" pitchFamily="34" charset="0"/>
              </a:rPr>
              <a:t>Supprted</a:t>
            </a:r>
            <a:r>
              <a:rPr lang="en-US" sz="1600" dirty="0">
                <a:latin typeface="Corbel" panose="020B0503020204020204" pitchFamily="34" charset="0"/>
              </a:rPr>
              <a:t> by </a:t>
            </a:r>
            <a:r>
              <a:rPr lang="en-US" sz="1600" b="1" dirty="0">
                <a:latin typeface="Corbel" panose="020B0503020204020204" pitchFamily="34" charset="0"/>
              </a:rPr>
              <a:t>CARIPLO/</a:t>
            </a:r>
            <a:r>
              <a:rPr lang="en-US" sz="1600" b="1" dirty="0" err="1">
                <a:latin typeface="Corbel" panose="020B0503020204020204" pitchFamily="34" charset="0"/>
              </a:rPr>
              <a:t>CdP</a:t>
            </a:r>
            <a:r>
              <a:rPr lang="en-US" sz="1600" b="1" dirty="0">
                <a:latin typeface="Corbel" panose="020B0503020204020204" pitchFamily="34" charset="0"/>
              </a:rPr>
              <a:t> SPES grant 2023-2560</a:t>
            </a:r>
            <a:r>
              <a:rPr lang="en-US" sz="1600" dirty="0">
                <a:latin typeface="Corbel" panose="020B0503020204020204" pitchFamily="34" charset="0"/>
              </a:rPr>
              <a:t>, </a:t>
            </a:r>
          </a:p>
          <a:p>
            <a:pPr algn="r"/>
            <a:r>
              <a:rPr lang="en-US" sz="1600" dirty="0">
                <a:latin typeface="Corbel" panose="020B0503020204020204" pitchFamily="34" charset="0"/>
              </a:rPr>
              <a:t>PRIN MUR 2020 (GEMS - </a:t>
            </a:r>
            <a:r>
              <a:rPr lang="en-US" sz="1600" dirty="0"/>
              <a:t>2020BRP57Z)</a:t>
            </a:r>
            <a:r>
              <a:rPr lang="en-US" sz="1600" dirty="0">
                <a:latin typeface="Corbel" panose="020B0503020204020204" pitchFamily="34" charset="0"/>
              </a:rPr>
              <a:t> </a:t>
            </a:r>
          </a:p>
          <a:p>
            <a:pPr algn="r"/>
            <a:r>
              <a:rPr lang="en-US" sz="1600" dirty="0">
                <a:latin typeface="Corbel" panose="020B0503020204020204" pitchFamily="34" charset="0"/>
              </a:rPr>
              <a:t>&amp; INAF Large Grant (FANS, PULSE-X)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98B74B-D3EA-6C6E-8CC9-958E6C435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556" y="4121996"/>
            <a:ext cx="1781175" cy="628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C9E682-4DE1-739C-6D69-622A70B31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038" y="3936227"/>
            <a:ext cx="917493" cy="91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EEADEB-8552-8C44-B190-4AB027A994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7018" y="3960728"/>
            <a:ext cx="1297409" cy="9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876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58888" cy="7228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36198" y="5466520"/>
            <a:ext cx="10345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www.oa-roma.inaf.it/heag/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6956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6638" y="531619"/>
            <a:ext cx="841362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rbel" panose="020B0503020204020204" pitchFamily="34" charset="0"/>
              </a:rPr>
              <a:t>Millisecond pulsars</a:t>
            </a:r>
          </a:p>
          <a:p>
            <a:r>
              <a:rPr lang="en-US" dirty="0">
                <a:latin typeface="Corbel" panose="020B0503020204020204" pitchFamily="34" charset="0"/>
              </a:rPr>
              <a:t>-    Lorimer 2008, https://arxiv.org/abs/0811.0762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Corbel" panose="020B0503020204020204" pitchFamily="34" charset="0"/>
              </a:rPr>
              <a:t>Kramer 2004, </a:t>
            </a:r>
            <a:r>
              <a:rPr lang="en-US" dirty="0">
                <a:latin typeface="Corbel" panose="020B0503020204020204" pitchFamily="34" charset="0"/>
                <a:hlinkClick r:id="rId2"/>
              </a:rPr>
              <a:t>https://arxiv.org/pdf/astro-ph/0405178.pdf</a:t>
            </a:r>
            <a:endParaRPr lang="en-US" dirty="0">
              <a:latin typeface="Corbel" panose="020B05030202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Corbel" panose="020B0503020204020204" pitchFamily="34" charset="0"/>
              </a:rPr>
              <a:t>Bhattacharya S., </a:t>
            </a:r>
            <a:r>
              <a:rPr lang="en-US" dirty="0" err="1">
                <a:latin typeface="Corbel" panose="020B0503020204020204" pitchFamily="34" charset="0"/>
              </a:rPr>
              <a:t>Papitto</a:t>
            </a:r>
            <a:r>
              <a:rPr lang="en-US" dirty="0">
                <a:latin typeface="Corbel" panose="020B0503020204020204" pitchFamily="34" charset="0"/>
              </a:rPr>
              <a:t>, A., </a:t>
            </a:r>
            <a:r>
              <a:rPr lang="en-US" dirty="0" err="1">
                <a:latin typeface="Corbel" panose="020B0503020204020204" pitchFamily="34" charset="0"/>
              </a:rPr>
              <a:t>Bhattacharyys</a:t>
            </a:r>
            <a:r>
              <a:rPr lang="en-US" dirty="0">
                <a:latin typeface="Corbel" panose="020B0503020204020204" pitchFamily="34" charset="0"/>
              </a:rPr>
              <a:t>, S., Millisecond Pulsars, 2022, Springer, </a:t>
            </a:r>
            <a:r>
              <a:rPr lang="en-US" dirty="0">
                <a:latin typeface="Corbel" panose="020B0503020204020204" pitchFamily="34" charset="0"/>
                <a:hlinkClick r:id="rId3"/>
              </a:rPr>
              <a:t>https://link.springer.com/book/10.1007/978-3-030-85198-9</a:t>
            </a:r>
            <a:r>
              <a:rPr lang="en-US" dirty="0">
                <a:latin typeface="Corbel" panose="020B050302020402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endParaRPr lang="en-US" dirty="0">
              <a:latin typeface="Corbel" panose="020B0503020204020204" pitchFamily="34" charset="0"/>
            </a:endParaRPr>
          </a:p>
          <a:p>
            <a:r>
              <a:rPr lang="en-US" b="1" dirty="0">
                <a:latin typeface="Corbel" panose="020B0503020204020204" pitchFamily="34" charset="0"/>
              </a:rPr>
              <a:t>Recycling scenario</a:t>
            </a:r>
          </a:p>
          <a:p>
            <a:r>
              <a:rPr lang="en-US" dirty="0">
                <a:latin typeface="Corbel" panose="020B0503020204020204" pitchFamily="34" charset="0"/>
              </a:rPr>
              <a:t>- </a:t>
            </a:r>
            <a:r>
              <a:rPr lang="en-US" dirty="0" err="1">
                <a:latin typeface="Corbel" panose="020B0503020204020204" pitchFamily="34" charset="0"/>
              </a:rPr>
              <a:t>Verbunt</a:t>
            </a:r>
            <a:r>
              <a:rPr lang="en-US" dirty="0">
                <a:latin typeface="Corbel" panose="020B0503020204020204" pitchFamily="34" charset="0"/>
              </a:rPr>
              <a:t> ARA&amp;A 1993, 31, 93</a:t>
            </a:r>
          </a:p>
          <a:p>
            <a:r>
              <a:rPr lang="en-US" dirty="0">
                <a:latin typeface="Corbel" panose="020B0503020204020204" pitchFamily="34" charset="0"/>
              </a:rPr>
              <a:t>- Tauris &amp; van den </a:t>
            </a:r>
            <a:r>
              <a:rPr lang="en-US" dirty="0" err="1">
                <a:latin typeface="Corbel" panose="020B0503020204020204" pitchFamily="34" charset="0"/>
              </a:rPr>
              <a:t>Heuvel</a:t>
            </a:r>
            <a:r>
              <a:rPr lang="en-US" dirty="0">
                <a:latin typeface="Corbel" panose="020B0503020204020204" pitchFamily="34" charset="0"/>
              </a:rPr>
              <a:t> 2003, astro-ph:0303456</a:t>
            </a:r>
          </a:p>
          <a:p>
            <a:r>
              <a:rPr lang="en-US" dirty="0">
                <a:latin typeface="Corbel" panose="020B0503020204020204" pitchFamily="34" charset="0"/>
              </a:rPr>
              <a:t>- Bhattacharya &amp; van den </a:t>
            </a:r>
            <a:r>
              <a:rPr lang="en-US" dirty="0" err="1">
                <a:latin typeface="Corbel" panose="020B0503020204020204" pitchFamily="34" charset="0"/>
              </a:rPr>
              <a:t>Heuvel</a:t>
            </a:r>
            <a:r>
              <a:rPr lang="en-US" dirty="0">
                <a:latin typeface="Corbel" panose="020B0503020204020204" pitchFamily="34" charset="0"/>
              </a:rPr>
              <a:t> 1991, Phys. Rep, 1, 124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b="1" dirty="0">
                <a:latin typeface="Corbel" panose="020B0503020204020204" pitchFamily="34" charset="0"/>
              </a:rPr>
              <a:t>Accreting </a:t>
            </a:r>
            <a:r>
              <a:rPr lang="en-US" b="1" dirty="0" err="1">
                <a:latin typeface="Corbel" panose="020B0503020204020204" pitchFamily="34" charset="0"/>
              </a:rPr>
              <a:t>ms</a:t>
            </a:r>
            <a:r>
              <a:rPr lang="en-US" b="1" dirty="0">
                <a:latin typeface="Corbel" panose="020B0503020204020204" pitchFamily="34" charset="0"/>
              </a:rPr>
              <a:t> pulsars</a:t>
            </a:r>
          </a:p>
          <a:p>
            <a:r>
              <a:rPr lang="en-US" dirty="0">
                <a:latin typeface="Corbel" panose="020B0503020204020204" pitchFamily="34" charset="0"/>
              </a:rPr>
              <a:t>- </a:t>
            </a:r>
            <a:r>
              <a:rPr lang="en-US" dirty="0" err="1">
                <a:latin typeface="Corbel" panose="020B0503020204020204" pitchFamily="34" charset="0"/>
              </a:rPr>
              <a:t>Patruno</a:t>
            </a:r>
            <a:r>
              <a:rPr lang="en-US" dirty="0">
                <a:latin typeface="Corbel" panose="020B0503020204020204" pitchFamily="34" charset="0"/>
              </a:rPr>
              <a:t> &amp; Watts 2012, arXiv:1206.2727</a:t>
            </a:r>
          </a:p>
          <a:p>
            <a:r>
              <a:rPr lang="en-US" dirty="0">
                <a:latin typeface="Corbel" panose="020B0503020204020204" pitchFamily="34" charset="0"/>
              </a:rPr>
              <a:t>- </a:t>
            </a:r>
            <a:r>
              <a:rPr lang="en-US" dirty="0" err="1">
                <a:latin typeface="Corbel" panose="020B0503020204020204" pitchFamily="34" charset="0"/>
              </a:rPr>
              <a:t>Campana</a:t>
            </a:r>
            <a:r>
              <a:rPr lang="en-US" dirty="0">
                <a:latin typeface="Corbel" panose="020B0503020204020204" pitchFamily="34" charset="0"/>
              </a:rPr>
              <a:t> &amp; Di Salvo 2018, </a:t>
            </a:r>
            <a:r>
              <a:rPr lang="en-US" dirty="0" err="1">
                <a:latin typeface="Corbel" panose="020B0503020204020204" pitchFamily="34" charset="0"/>
              </a:rPr>
              <a:t>arXiv</a:t>
            </a:r>
            <a:r>
              <a:rPr lang="en-US" dirty="0">
                <a:latin typeface="Corbel" panose="020B0503020204020204" pitchFamily="34" charset="0"/>
              </a:rPr>
              <a:t>: 1804.03422</a:t>
            </a:r>
          </a:p>
          <a:p>
            <a:r>
              <a:rPr lang="en-US" dirty="0">
                <a:latin typeface="Corbel" panose="020B0503020204020204" pitchFamily="34" charset="0"/>
              </a:rPr>
              <a:t>- Di Salvo &amp; </a:t>
            </a:r>
            <a:r>
              <a:rPr lang="en-US" dirty="0" err="1">
                <a:latin typeface="Corbel" panose="020B0503020204020204" pitchFamily="34" charset="0"/>
              </a:rPr>
              <a:t>Sanna</a:t>
            </a:r>
            <a:r>
              <a:rPr lang="en-US" dirty="0">
                <a:latin typeface="Corbel" panose="020B0503020204020204" pitchFamily="34" charset="0"/>
              </a:rPr>
              <a:t> 2020 </a:t>
            </a:r>
            <a:r>
              <a:rPr lang="en-US" dirty="0" err="1">
                <a:latin typeface="Corbel" panose="020B0503020204020204" pitchFamily="34" charset="0"/>
              </a:rPr>
              <a:t>arXiv</a:t>
            </a:r>
            <a:r>
              <a:rPr lang="en-US" dirty="0">
                <a:latin typeface="Corbel" panose="020B0503020204020204" pitchFamily="34" charset="0"/>
              </a:rPr>
              <a:t>: 2010.09005</a:t>
            </a: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b="1" dirty="0">
                <a:latin typeface="Corbel" panose="020B0503020204020204" pitchFamily="34" charset="0"/>
              </a:rPr>
              <a:t>Transitional &amp; optical </a:t>
            </a:r>
            <a:r>
              <a:rPr lang="en-US" b="1" dirty="0" err="1">
                <a:latin typeface="Corbel" panose="020B0503020204020204" pitchFamily="34" charset="0"/>
              </a:rPr>
              <a:t>ms</a:t>
            </a:r>
            <a:r>
              <a:rPr lang="en-US" b="1" dirty="0">
                <a:latin typeface="Corbel" panose="020B0503020204020204" pitchFamily="34" charset="0"/>
              </a:rPr>
              <a:t> pulsars</a:t>
            </a:r>
          </a:p>
          <a:p>
            <a:r>
              <a:rPr lang="en-US" dirty="0">
                <a:latin typeface="Corbel" panose="020B0503020204020204" pitchFamily="34" charset="0"/>
              </a:rPr>
              <a:t>- Archibald et al. 2009, Science, arXiv:0905.3397</a:t>
            </a:r>
          </a:p>
          <a:p>
            <a:r>
              <a:rPr lang="en-US" dirty="0">
                <a:latin typeface="Corbel" panose="020B0503020204020204" pitchFamily="34" charset="0"/>
              </a:rPr>
              <a:t>- </a:t>
            </a:r>
            <a:r>
              <a:rPr lang="en-US" dirty="0" err="1">
                <a:latin typeface="Corbel" panose="020B0503020204020204" pitchFamily="34" charset="0"/>
              </a:rPr>
              <a:t>Papitto</a:t>
            </a:r>
            <a:r>
              <a:rPr lang="en-US" dirty="0">
                <a:latin typeface="Corbel" panose="020B0503020204020204" pitchFamily="34" charset="0"/>
              </a:rPr>
              <a:t> et al. 2013, Nature, arXiv:1305.3884</a:t>
            </a:r>
          </a:p>
          <a:p>
            <a:r>
              <a:rPr lang="en-US" dirty="0">
                <a:latin typeface="Corbel" panose="020B0503020204020204" pitchFamily="34" charset="0"/>
              </a:rPr>
              <a:t>- </a:t>
            </a:r>
            <a:r>
              <a:rPr lang="en-US" dirty="0" err="1">
                <a:latin typeface="Corbel" panose="020B0503020204020204" pitchFamily="34" charset="0"/>
              </a:rPr>
              <a:t>Papitto</a:t>
            </a:r>
            <a:r>
              <a:rPr lang="en-US" dirty="0">
                <a:latin typeface="Corbel" panose="020B0503020204020204" pitchFamily="34" charset="0"/>
              </a:rPr>
              <a:t> &amp; de Martino 2022, </a:t>
            </a:r>
            <a:r>
              <a:rPr lang="en-US" dirty="0" err="1">
                <a:latin typeface="Corbel" panose="020B0503020204020204" pitchFamily="34" charset="0"/>
              </a:rPr>
              <a:t>arXiv</a:t>
            </a:r>
            <a:r>
              <a:rPr lang="en-US" dirty="0">
                <a:latin typeface="Corbel" panose="020B0503020204020204" pitchFamily="34" charset="0"/>
              </a:rPr>
              <a:t>: 2010.09060</a:t>
            </a:r>
          </a:p>
          <a:p>
            <a:r>
              <a:rPr lang="en-US" dirty="0">
                <a:latin typeface="Corbel" panose="020B0503020204020204" pitchFamily="34" charset="0"/>
              </a:rPr>
              <a:t>- </a:t>
            </a:r>
            <a:r>
              <a:rPr lang="en-US" dirty="0" err="1">
                <a:latin typeface="Corbel" panose="020B0503020204020204" pitchFamily="34" charset="0"/>
              </a:rPr>
              <a:t>Ambrosino</a:t>
            </a:r>
            <a:r>
              <a:rPr lang="en-US" dirty="0">
                <a:latin typeface="Corbel" panose="020B0503020204020204" pitchFamily="34" charset="0"/>
              </a:rPr>
              <a:t>, </a:t>
            </a:r>
            <a:r>
              <a:rPr lang="en-US" dirty="0" err="1">
                <a:latin typeface="Corbel" panose="020B0503020204020204" pitchFamily="34" charset="0"/>
              </a:rPr>
              <a:t>Papitto</a:t>
            </a:r>
            <a:r>
              <a:rPr lang="en-US" dirty="0">
                <a:latin typeface="Corbel" panose="020B0503020204020204" pitchFamily="34" charset="0"/>
              </a:rPr>
              <a:t> et al. 2017, Nature Astronomy, arXiv:1709.01946</a:t>
            </a:r>
          </a:p>
        </p:txBody>
      </p:sp>
    </p:spTree>
    <p:extLst>
      <p:ext uri="{BB962C8B-B14F-4D97-AF65-F5344CB8AC3E}">
        <p14:creationId xmlns:p14="http://schemas.microsoft.com/office/powerpoint/2010/main" val="7705725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42564" y="1099941"/>
            <a:ext cx="11904453" cy="5046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166" y="304923"/>
            <a:ext cx="5632912" cy="48851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6933" y="5523456"/>
            <a:ext cx="7999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rbel" panose="020B0503020204020204" pitchFamily="34" charset="0"/>
                <a:hlinkClick r:id="rId3"/>
              </a:rPr>
              <a:t>https://link.springer.com/book/10.1007/978-3-030-85198-9</a:t>
            </a:r>
            <a:r>
              <a:rPr lang="en-US" sz="2400" b="1" dirty="0">
                <a:latin typeface="Corbel" panose="020B0503020204020204" pitchFamily="34" charset="0"/>
              </a:rPr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76959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FF7575-75B0-360C-607C-BED68741B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1" y="-194311"/>
            <a:ext cx="12537445" cy="7052311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487DA7-E055-C509-B58E-2C080674E8E7}"/>
              </a:ext>
            </a:extLst>
          </p:cNvPr>
          <p:cNvSpPr txBox="1"/>
          <p:nvPr/>
        </p:nvSpPr>
        <p:spPr>
          <a:xfrm>
            <a:off x="3738114" y="5494566"/>
            <a:ext cx="831354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4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Rotation-powered millisecond pulsars</a:t>
            </a:r>
          </a:p>
        </p:txBody>
      </p:sp>
    </p:spTree>
    <p:extLst>
      <p:ext uri="{BB962C8B-B14F-4D97-AF65-F5344CB8AC3E}">
        <p14:creationId xmlns:p14="http://schemas.microsoft.com/office/powerpoint/2010/main" val="2593577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11927</TotalTime>
  <Words>3300</Words>
  <Application>Microsoft Office PowerPoint</Application>
  <PresentationFormat>Widescreen</PresentationFormat>
  <Paragraphs>612</Paragraphs>
  <Slides>85</Slides>
  <Notes>6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5" baseType="lpstr">
      <vt:lpstr>Arial</vt:lpstr>
      <vt:lpstr>Calibri</vt:lpstr>
      <vt:lpstr>Calibri Light</vt:lpstr>
      <vt:lpstr>Cambria Math</vt:lpstr>
      <vt:lpstr>Carlito</vt:lpstr>
      <vt:lpstr>Corbel</vt:lpstr>
      <vt:lpstr>Corbel Light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</dc:creator>
  <cp:lastModifiedBy>Alessandro Papitto</cp:lastModifiedBy>
  <cp:revision>207</cp:revision>
  <dcterms:created xsi:type="dcterms:W3CDTF">2020-10-16T08:48:27Z</dcterms:created>
  <dcterms:modified xsi:type="dcterms:W3CDTF">2025-10-31T09:11:13Z</dcterms:modified>
</cp:coreProperties>
</file>