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352" r:id="rId3"/>
    <p:sldId id="346" r:id="rId4"/>
    <p:sldId id="353" r:id="rId5"/>
    <p:sldId id="344" r:id="rId6"/>
    <p:sldId id="354" r:id="rId7"/>
    <p:sldId id="345" r:id="rId8"/>
    <p:sldId id="355" r:id="rId9"/>
    <p:sldId id="356" r:id="rId10"/>
    <p:sldId id="327" r:id="rId11"/>
    <p:sldId id="357" r:id="rId12"/>
    <p:sldId id="358" r:id="rId13"/>
    <p:sldId id="336" r:id="rId14"/>
    <p:sldId id="348" r:id="rId15"/>
    <p:sldId id="349" r:id="rId16"/>
    <p:sldId id="350" r:id="rId17"/>
    <p:sldId id="351" r:id="rId18"/>
    <p:sldId id="360" r:id="rId19"/>
    <p:sldId id="361" r:id="rId20"/>
    <p:sldId id="362" r:id="rId21"/>
    <p:sldId id="335" r:id="rId22"/>
    <p:sldId id="276" r:id="rId23"/>
    <p:sldId id="278" r:id="rId24"/>
    <p:sldId id="302" r:id="rId25"/>
    <p:sldId id="307" r:id="rId26"/>
    <p:sldId id="308" r:id="rId27"/>
    <p:sldId id="303" r:id="rId28"/>
    <p:sldId id="309" r:id="rId29"/>
    <p:sldId id="1971" r:id="rId30"/>
    <p:sldId id="1972" r:id="rId31"/>
    <p:sldId id="592" r:id="rId32"/>
    <p:sldId id="1973" r:id="rId33"/>
    <p:sldId id="1975" r:id="rId34"/>
    <p:sldId id="1974" r:id="rId35"/>
    <p:sldId id="1976" r:id="rId36"/>
    <p:sldId id="1977" r:id="rId37"/>
    <p:sldId id="197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E5FB"/>
    <a:srgbClr val="0B1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8"/>
    <p:restoredTop sz="91769"/>
  </p:normalViewPr>
  <p:slideViewPr>
    <p:cSldViewPr snapToGrid="0">
      <p:cViewPr varScale="1">
        <p:scale>
          <a:sx n="117" d="100"/>
          <a:sy n="117" d="100"/>
        </p:scale>
        <p:origin x="56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94947-113B-EE47-85B1-3EFDBA0D2F40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0E26D-1A62-2A42-A0A7-E0F7733A5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97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2C030-5F54-71A9-7F3F-0324DD3B5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B7F060-08BB-A1E1-E27D-E6EF3168A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96EE9-1AE7-9F40-A317-E056159E4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79267-1E77-9B49-0D9C-42AF289C8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0E26D-1A62-2A42-A0A7-E0F7733A57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4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0E26D-1A62-2A42-A0A7-E0F7733A57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8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2E2B-ED31-46EF-8729-C8EB5E939FA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944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F1D99-96FC-3B92-80D1-EE5E42032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13FDAB-0406-D33C-5896-0C208C2D7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36311-E52F-8564-FFDC-605FBD3F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E8C8E-C207-C028-FC71-6DDC8193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8909B-1118-E850-E6D8-3EB6C1EC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29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81227-6D89-0F87-8C4F-B1F7385C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F8E92-7FF5-08C2-790A-2097136EE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80A05-3D1D-69B3-4498-EF2FBC747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BC47-1150-36CA-6E9A-5BC539997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1BDF5-08E9-37E2-1F5E-8F5733AD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8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AF74E2-EF77-8276-8198-FDF8781B8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21797-9753-5C82-D2A3-F73D69D8E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F18F-1500-03C0-DAAD-4CA70D48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BD673-E189-53A7-505F-2FC14D862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533B-1380-6647-96DC-ECB8B4411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CD823-21C7-6CE3-C9E4-86F464643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987F2-F431-E578-2752-40CF5497F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DF660-78A1-BD08-6A6A-8C2EFA4D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2DD35-D5A1-83C9-748F-5325C736E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5F35B-1A8D-A27F-D80A-0FD99D56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8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58A91-E6F8-C35B-6160-376B969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106FD-8F1A-26CA-99B2-F48EF1683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F894C-10A9-7346-8AFD-B3C17083B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974D5-1AE9-C45D-7532-EC82CFC50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57A44-1825-DED4-72DE-7023605A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3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F9B7-B12C-4E19-8951-AC6E1115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7019A-653E-3B6B-011F-68A8334C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10F21-A420-1643-90E1-FF28CE13E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9B14D-97A1-DD34-8487-14B9B479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479AB-944C-35E2-BD00-5A2EEB74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77A95-71E3-3230-99ED-169E4B5D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CBAE-25A8-969E-66F1-3AD16E09C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62506-1D6D-E2E3-3393-A93C647F2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3C6F6-72DB-E86A-B0A3-1907EEAB6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10BBB-D834-FBC5-369D-390469CB2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2AC24-66FA-5C25-969D-82870B06A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783187-71EA-EE8F-480F-017EE662A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0D53E-F75B-7FAD-B9B6-956B7011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57640-2319-6343-1FEF-3FCA5967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0B1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3C199-AB81-3EF8-BF22-609EF4F8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FF00"/>
                </a:solidFill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45411-181D-EEC2-F0F3-3C1A7FAE4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460" y="6363658"/>
            <a:ext cx="5956539" cy="365125"/>
          </a:xfrm>
        </p:spPr>
        <p:txBody>
          <a:bodyPr/>
          <a:lstStyle/>
          <a:p>
            <a:r>
              <a:rPr lang="en-US" dirty="0"/>
              <a:t>INAF PhD School Francesco </a:t>
            </a:r>
            <a:r>
              <a:rPr lang="en-US" dirty="0" err="1"/>
              <a:t>Lucchin</a:t>
            </a:r>
            <a:r>
              <a:rPr lang="en-US" dirty="0"/>
              <a:t> - October 26-31, 2025 - </a:t>
            </a:r>
            <a:r>
              <a:rPr lang="en-US" dirty="0" err="1"/>
              <a:t>Agerola</a:t>
            </a:r>
            <a:r>
              <a:rPr lang="en-US" dirty="0"/>
              <a:t>, Italy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CFCC0-A632-8349-E616-DDC777F9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9340" y="6356350"/>
            <a:ext cx="2743200" cy="365125"/>
          </a:xfrm>
        </p:spPr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62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B91E5-DA19-8939-CCBB-771A9915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B2BD3D-5A82-BC60-BD54-16E7414AF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36AD5-2BED-C3B5-1263-4A894CBCC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3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20C8B-1C2D-0DBC-F2FF-0DE81D47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8D35B-AF9F-D459-151F-C06F08559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8EBFF-7642-339C-7D59-9B71FD588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66F79-9624-2A4D-C6D0-DB420755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CFAA1C-B663-02E1-E209-EDD69E7E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ADAF1-5EB6-1D24-4CC6-B409DB6F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72CC6-BBEE-869F-6A64-C174E4AFB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29E81-6FC3-EA7B-0634-64A77882E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F3F8E-3404-AA75-596B-73A96D1F4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F7D76-78F2-2088-2B51-357906096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1DF2F-863E-4F48-EC1C-67D6D7DD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476DE-422A-49E1-487D-6897B481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0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217D26-56F5-74FC-4C2F-BA3B52C7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615D-CF54-CF8A-CF46-AD03A8D75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6CF0C-D231-D46F-1378-D516CE8CD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65A4-C0D2-EE87-25A6-859587341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A47AC-FD36-DDF2-D538-3C4566969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3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alaxy in the sky&#10;&#10;Description automatically generated">
            <a:extLst>
              <a:ext uri="{FF2B5EF4-FFF2-40B4-BE49-F238E27FC236}">
                <a16:creationId xmlns:a16="http://schemas.microsoft.com/office/drawing/2014/main" id="{1057620B-8812-BA74-98BB-1ECB6A4E44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7155" b="597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5CD373-3932-89F5-50BC-B31CBC307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36175"/>
            <a:ext cx="12091916" cy="172302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The role of giants and variables in tracing the Milky Way bulge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4A8985-8A36-2601-7CA2-8C1000FA9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92500" lnSpcReduction="20000"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Elena Valenti</a:t>
            </a:r>
          </a:p>
          <a:p>
            <a:r>
              <a:rPr lang="en-US" sz="3200" dirty="0">
                <a:solidFill>
                  <a:srgbClr val="FFFFFF"/>
                </a:solidFill>
              </a:rPr>
              <a:t>European Southern Observatory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E886F-8F10-43AC-E273-B1D6F1C23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380" y="5397499"/>
            <a:ext cx="11176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19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11B2-47C0-0D49-092C-0EBDA260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chemical content is crucial?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D77E5-4E3B-5AB7-E842-6C420A86D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D814B-7B96-3E75-B63F-F862B67D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936F3006-BA2A-DA8B-C572-F022B8570A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10"/>
          <a:stretch>
            <a:fillRect/>
          </a:stretch>
        </p:blipFill>
        <p:spPr>
          <a:xfrm>
            <a:off x="1848791" y="2350581"/>
            <a:ext cx="7772400" cy="4378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180777-256B-376E-339D-D6794C557107}"/>
              </a:ext>
            </a:extLst>
          </p:cNvPr>
          <p:cNvSpPr txBox="1"/>
          <p:nvPr/>
        </p:nvSpPr>
        <p:spPr>
          <a:xfrm>
            <a:off x="139460" y="1561569"/>
            <a:ext cx="11839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Stellar abundances and abundance patterns trace evolutionary timescales, as different elements are released into </a:t>
            </a:r>
          </a:p>
          <a:p>
            <a:r>
              <a:rPr lang="en-US" dirty="0">
                <a:solidFill>
                  <a:schemeClr val="bg1"/>
                </a:solidFill>
              </a:rPr>
              <a:t>the interstellar medium by dying stars on distinct timescales</a:t>
            </a:r>
          </a:p>
        </p:txBody>
      </p:sp>
    </p:spTree>
    <p:extLst>
      <p:ext uri="{BB962C8B-B14F-4D97-AF65-F5344CB8AC3E}">
        <p14:creationId xmlns:p14="http://schemas.microsoft.com/office/powerpoint/2010/main" val="398112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F977-9B4A-B658-BB99-4D1B8DDA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Alpha-elements abundance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354D6-A947-B92D-961E-DA2F7115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E6962-88F8-6C9E-0300-40D8A579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4F47A-D1E1-C5EA-F415-AB4162CB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054" y="1437195"/>
            <a:ext cx="4440174" cy="2960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BD77DE-DF75-3393-A79B-5C0DEECB20E5}"/>
              </a:ext>
            </a:extLst>
          </p:cNvPr>
          <p:cNvSpPr txBox="1"/>
          <p:nvPr/>
        </p:nvSpPr>
        <p:spPr>
          <a:xfrm>
            <a:off x="302894" y="4697458"/>
            <a:ext cx="11749645" cy="1846659"/>
          </a:xfrm>
          <a:custGeom>
            <a:avLst/>
            <a:gdLst>
              <a:gd name="connsiteX0" fmla="*/ 0 w 11749645"/>
              <a:gd name="connsiteY0" fmla="*/ 0 h 1846659"/>
              <a:gd name="connsiteX1" fmla="*/ 822475 w 11749645"/>
              <a:gd name="connsiteY1" fmla="*/ 0 h 1846659"/>
              <a:gd name="connsiteX2" fmla="*/ 1527454 w 11749645"/>
              <a:gd name="connsiteY2" fmla="*/ 0 h 1846659"/>
              <a:gd name="connsiteX3" fmla="*/ 2349929 w 11749645"/>
              <a:gd name="connsiteY3" fmla="*/ 0 h 1846659"/>
              <a:gd name="connsiteX4" fmla="*/ 2937411 w 11749645"/>
              <a:gd name="connsiteY4" fmla="*/ 0 h 1846659"/>
              <a:gd name="connsiteX5" fmla="*/ 3642390 w 11749645"/>
              <a:gd name="connsiteY5" fmla="*/ 0 h 1846659"/>
              <a:gd name="connsiteX6" fmla="*/ 4229872 w 11749645"/>
              <a:gd name="connsiteY6" fmla="*/ 0 h 1846659"/>
              <a:gd name="connsiteX7" fmla="*/ 4817354 w 11749645"/>
              <a:gd name="connsiteY7" fmla="*/ 0 h 1846659"/>
              <a:gd name="connsiteX8" fmla="*/ 5404837 w 11749645"/>
              <a:gd name="connsiteY8" fmla="*/ 0 h 1846659"/>
              <a:gd name="connsiteX9" fmla="*/ 5639830 w 11749645"/>
              <a:gd name="connsiteY9" fmla="*/ 0 h 1846659"/>
              <a:gd name="connsiteX10" fmla="*/ 6344808 w 11749645"/>
              <a:gd name="connsiteY10" fmla="*/ 0 h 1846659"/>
              <a:gd name="connsiteX11" fmla="*/ 6579801 w 11749645"/>
              <a:gd name="connsiteY11" fmla="*/ 0 h 1846659"/>
              <a:gd name="connsiteX12" fmla="*/ 7167283 w 11749645"/>
              <a:gd name="connsiteY12" fmla="*/ 0 h 1846659"/>
              <a:gd name="connsiteX13" fmla="*/ 7989759 w 11749645"/>
              <a:gd name="connsiteY13" fmla="*/ 0 h 1846659"/>
              <a:gd name="connsiteX14" fmla="*/ 8812234 w 11749645"/>
              <a:gd name="connsiteY14" fmla="*/ 0 h 1846659"/>
              <a:gd name="connsiteX15" fmla="*/ 9517212 w 11749645"/>
              <a:gd name="connsiteY15" fmla="*/ 0 h 1846659"/>
              <a:gd name="connsiteX16" fmla="*/ 9987198 w 11749645"/>
              <a:gd name="connsiteY16" fmla="*/ 0 h 1846659"/>
              <a:gd name="connsiteX17" fmla="*/ 10222191 w 11749645"/>
              <a:gd name="connsiteY17" fmla="*/ 0 h 1846659"/>
              <a:gd name="connsiteX18" fmla="*/ 10692177 w 11749645"/>
              <a:gd name="connsiteY18" fmla="*/ 0 h 1846659"/>
              <a:gd name="connsiteX19" fmla="*/ 11749645 w 11749645"/>
              <a:gd name="connsiteY19" fmla="*/ 0 h 1846659"/>
              <a:gd name="connsiteX20" fmla="*/ 11749645 w 11749645"/>
              <a:gd name="connsiteY20" fmla="*/ 498598 h 1846659"/>
              <a:gd name="connsiteX21" fmla="*/ 11749645 w 11749645"/>
              <a:gd name="connsiteY21" fmla="*/ 997196 h 1846659"/>
              <a:gd name="connsiteX22" fmla="*/ 11749645 w 11749645"/>
              <a:gd name="connsiteY22" fmla="*/ 1421927 h 1846659"/>
              <a:gd name="connsiteX23" fmla="*/ 11749645 w 11749645"/>
              <a:gd name="connsiteY23" fmla="*/ 1846659 h 1846659"/>
              <a:gd name="connsiteX24" fmla="*/ 11397156 w 11749645"/>
              <a:gd name="connsiteY24" fmla="*/ 1846659 h 1846659"/>
              <a:gd name="connsiteX25" fmla="*/ 11162163 w 11749645"/>
              <a:gd name="connsiteY25" fmla="*/ 1846659 h 1846659"/>
              <a:gd name="connsiteX26" fmla="*/ 10339688 w 11749645"/>
              <a:gd name="connsiteY26" fmla="*/ 1846659 h 1846659"/>
              <a:gd name="connsiteX27" fmla="*/ 9869702 w 11749645"/>
              <a:gd name="connsiteY27" fmla="*/ 1846659 h 1846659"/>
              <a:gd name="connsiteX28" fmla="*/ 9164723 w 11749645"/>
              <a:gd name="connsiteY28" fmla="*/ 1846659 h 1846659"/>
              <a:gd name="connsiteX29" fmla="*/ 8929730 w 11749645"/>
              <a:gd name="connsiteY29" fmla="*/ 1846659 h 1846659"/>
              <a:gd name="connsiteX30" fmla="*/ 8107255 w 11749645"/>
              <a:gd name="connsiteY30" fmla="*/ 1846659 h 1846659"/>
              <a:gd name="connsiteX31" fmla="*/ 7637269 w 11749645"/>
              <a:gd name="connsiteY31" fmla="*/ 1846659 h 1846659"/>
              <a:gd name="connsiteX32" fmla="*/ 7049787 w 11749645"/>
              <a:gd name="connsiteY32" fmla="*/ 1846659 h 1846659"/>
              <a:gd name="connsiteX33" fmla="*/ 6697298 w 11749645"/>
              <a:gd name="connsiteY33" fmla="*/ 1846659 h 1846659"/>
              <a:gd name="connsiteX34" fmla="*/ 5992319 w 11749645"/>
              <a:gd name="connsiteY34" fmla="*/ 1846659 h 1846659"/>
              <a:gd name="connsiteX35" fmla="*/ 5169844 w 11749645"/>
              <a:gd name="connsiteY35" fmla="*/ 1846659 h 1846659"/>
              <a:gd name="connsiteX36" fmla="*/ 4699858 w 11749645"/>
              <a:gd name="connsiteY36" fmla="*/ 1846659 h 1846659"/>
              <a:gd name="connsiteX37" fmla="*/ 3877383 w 11749645"/>
              <a:gd name="connsiteY37" fmla="*/ 1846659 h 1846659"/>
              <a:gd name="connsiteX38" fmla="*/ 3289901 w 11749645"/>
              <a:gd name="connsiteY38" fmla="*/ 1846659 h 1846659"/>
              <a:gd name="connsiteX39" fmla="*/ 2467425 w 11749645"/>
              <a:gd name="connsiteY39" fmla="*/ 1846659 h 1846659"/>
              <a:gd name="connsiteX40" fmla="*/ 1644950 w 11749645"/>
              <a:gd name="connsiteY40" fmla="*/ 1846659 h 1846659"/>
              <a:gd name="connsiteX41" fmla="*/ 1292461 w 11749645"/>
              <a:gd name="connsiteY41" fmla="*/ 1846659 h 1846659"/>
              <a:gd name="connsiteX42" fmla="*/ 822475 w 11749645"/>
              <a:gd name="connsiteY42" fmla="*/ 1846659 h 1846659"/>
              <a:gd name="connsiteX43" fmla="*/ 0 w 11749645"/>
              <a:gd name="connsiteY43" fmla="*/ 1846659 h 1846659"/>
              <a:gd name="connsiteX44" fmla="*/ 0 w 11749645"/>
              <a:gd name="connsiteY44" fmla="*/ 1384994 h 1846659"/>
              <a:gd name="connsiteX45" fmla="*/ 0 w 11749645"/>
              <a:gd name="connsiteY45" fmla="*/ 978729 h 1846659"/>
              <a:gd name="connsiteX46" fmla="*/ 0 w 11749645"/>
              <a:gd name="connsiteY46" fmla="*/ 572464 h 1846659"/>
              <a:gd name="connsiteX47" fmla="*/ 0 w 11749645"/>
              <a:gd name="connsiteY47" fmla="*/ 0 h 184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49645" h="1846659" fill="none" extrusionOk="0">
                <a:moveTo>
                  <a:pt x="0" y="0"/>
                </a:moveTo>
                <a:cubicBezTo>
                  <a:pt x="335116" y="-14258"/>
                  <a:pt x="640004" y="55257"/>
                  <a:pt x="822475" y="0"/>
                </a:cubicBezTo>
                <a:cubicBezTo>
                  <a:pt x="1004947" y="-55257"/>
                  <a:pt x="1224045" y="49439"/>
                  <a:pt x="1527454" y="0"/>
                </a:cubicBezTo>
                <a:cubicBezTo>
                  <a:pt x="1830863" y="-49439"/>
                  <a:pt x="2179268" y="96281"/>
                  <a:pt x="2349929" y="0"/>
                </a:cubicBezTo>
                <a:cubicBezTo>
                  <a:pt x="2520590" y="-96281"/>
                  <a:pt x="2809215" y="33344"/>
                  <a:pt x="2937411" y="0"/>
                </a:cubicBezTo>
                <a:cubicBezTo>
                  <a:pt x="3065607" y="-33344"/>
                  <a:pt x="3316084" y="8182"/>
                  <a:pt x="3642390" y="0"/>
                </a:cubicBezTo>
                <a:cubicBezTo>
                  <a:pt x="3968696" y="-8182"/>
                  <a:pt x="4039488" y="67100"/>
                  <a:pt x="4229872" y="0"/>
                </a:cubicBezTo>
                <a:cubicBezTo>
                  <a:pt x="4420256" y="-67100"/>
                  <a:pt x="4675464" y="1242"/>
                  <a:pt x="4817354" y="0"/>
                </a:cubicBezTo>
                <a:cubicBezTo>
                  <a:pt x="4959244" y="-1242"/>
                  <a:pt x="5180977" y="33055"/>
                  <a:pt x="5404837" y="0"/>
                </a:cubicBezTo>
                <a:cubicBezTo>
                  <a:pt x="5628697" y="-33055"/>
                  <a:pt x="5545062" y="563"/>
                  <a:pt x="5639830" y="0"/>
                </a:cubicBezTo>
                <a:cubicBezTo>
                  <a:pt x="5734598" y="-563"/>
                  <a:pt x="6032873" y="54682"/>
                  <a:pt x="6344808" y="0"/>
                </a:cubicBezTo>
                <a:cubicBezTo>
                  <a:pt x="6656743" y="-54682"/>
                  <a:pt x="6473201" y="22426"/>
                  <a:pt x="6579801" y="0"/>
                </a:cubicBezTo>
                <a:cubicBezTo>
                  <a:pt x="6686401" y="-22426"/>
                  <a:pt x="6960468" y="23190"/>
                  <a:pt x="7167283" y="0"/>
                </a:cubicBezTo>
                <a:cubicBezTo>
                  <a:pt x="7374098" y="-23190"/>
                  <a:pt x="7794048" y="41595"/>
                  <a:pt x="7989759" y="0"/>
                </a:cubicBezTo>
                <a:cubicBezTo>
                  <a:pt x="8185470" y="-41595"/>
                  <a:pt x="8591339" y="2719"/>
                  <a:pt x="8812234" y="0"/>
                </a:cubicBezTo>
                <a:cubicBezTo>
                  <a:pt x="9033130" y="-2719"/>
                  <a:pt x="9220359" y="79827"/>
                  <a:pt x="9517212" y="0"/>
                </a:cubicBezTo>
                <a:cubicBezTo>
                  <a:pt x="9814065" y="-79827"/>
                  <a:pt x="9889793" y="45863"/>
                  <a:pt x="9987198" y="0"/>
                </a:cubicBezTo>
                <a:cubicBezTo>
                  <a:pt x="10084603" y="-45863"/>
                  <a:pt x="10169659" y="13224"/>
                  <a:pt x="10222191" y="0"/>
                </a:cubicBezTo>
                <a:cubicBezTo>
                  <a:pt x="10274723" y="-13224"/>
                  <a:pt x="10593456" y="21526"/>
                  <a:pt x="10692177" y="0"/>
                </a:cubicBezTo>
                <a:cubicBezTo>
                  <a:pt x="10790898" y="-21526"/>
                  <a:pt x="11524227" y="101017"/>
                  <a:pt x="11749645" y="0"/>
                </a:cubicBezTo>
                <a:cubicBezTo>
                  <a:pt x="11759051" y="188213"/>
                  <a:pt x="11697967" y="287702"/>
                  <a:pt x="11749645" y="498598"/>
                </a:cubicBezTo>
                <a:cubicBezTo>
                  <a:pt x="11801323" y="709494"/>
                  <a:pt x="11702421" y="796273"/>
                  <a:pt x="11749645" y="997196"/>
                </a:cubicBezTo>
                <a:cubicBezTo>
                  <a:pt x="11796869" y="1198119"/>
                  <a:pt x="11743109" y="1313666"/>
                  <a:pt x="11749645" y="1421927"/>
                </a:cubicBezTo>
                <a:cubicBezTo>
                  <a:pt x="11756181" y="1530188"/>
                  <a:pt x="11737676" y="1662383"/>
                  <a:pt x="11749645" y="1846659"/>
                </a:cubicBezTo>
                <a:cubicBezTo>
                  <a:pt x="11623255" y="1865702"/>
                  <a:pt x="11487516" y="1819165"/>
                  <a:pt x="11397156" y="1846659"/>
                </a:cubicBezTo>
                <a:cubicBezTo>
                  <a:pt x="11306796" y="1874153"/>
                  <a:pt x="11244428" y="1820345"/>
                  <a:pt x="11162163" y="1846659"/>
                </a:cubicBezTo>
                <a:cubicBezTo>
                  <a:pt x="11079898" y="1872973"/>
                  <a:pt x="10623576" y="1777502"/>
                  <a:pt x="10339688" y="1846659"/>
                </a:cubicBezTo>
                <a:cubicBezTo>
                  <a:pt x="10055800" y="1915816"/>
                  <a:pt x="10053520" y="1798753"/>
                  <a:pt x="9869702" y="1846659"/>
                </a:cubicBezTo>
                <a:cubicBezTo>
                  <a:pt x="9685884" y="1894565"/>
                  <a:pt x="9398531" y="1783703"/>
                  <a:pt x="9164723" y="1846659"/>
                </a:cubicBezTo>
                <a:cubicBezTo>
                  <a:pt x="8930915" y="1909615"/>
                  <a:pt x="9012164" y="1840564"/>
                  <a:pt x="8929730" y="1846659"/>
                </a:cubicBezTo>
                <a:cubicBezTo>
                  <a:pt x="8847296" y="1852754"/>
                  <a:pt x="8469801" y="1765018"/>
                  <a:pt x="8107255" y="1846659"/>
                </a:cubicBezTo>
                <a:cubicBezTo>
                  <a:pt x="7744710" y="1928300"/>
                  <a:pt x="7805254" y="1818780"/>
                  <a:pt x="7637269" y="1846659"/>
                </a:cubicBezTo>
                <a:cubicBezTo>
                  <a:pt x="7469284" y="1874538"/>
                  <a:pt x="7285387" y="1842714"/>
                  <a:pt x="7049787" y="1846659"/>
                </a:cubicBezTo>
                <a:cubicBezTo>
                  <a:pt x="6814187" y="1850604"/>
                  <a:pt x="6837064" y="1828936"/>
                  <a:pt x="6697298" y="1846659"/>
                </a:cubicBezTo>
                <a:cubicBezTo>
                  <a:pt x="6557532" y="1864382"/>
                  <a:pt x="6153538" y="1807361"/>
                  <a:pt x="5992319" y="1846659"/>
                </a:cubicBezTo>
                <a:cubicBezTo>
                  <a:pt x="5831100" y="1885957"/>
                  <a:pt x="5480269" y="1803339"/>
                  <a:pt x="5169844" y="1846659"/>
                </a:cubicBezTo>
                <a:cubicBezTo>
                  <a:pt x="4859419" y="1889979"/>
                  <a:pt x="4823094" y="1801005"/>
                  <a:pt x="4699858" y="1846659"/>
                </a:cubicBezTo>
                <a:cubicBezTo>
                  <a:pt x="4576622" y="1892313"/>
                  <a:pt x="4192840" y="1767780"/>
                  <a:pt x="3877383" y="1846659"/>
                </a:cubicBezTo>
                <a:cubicBezTo>
                  <a:pt x="3561926" y="1925538"/>
                  <a:pt x="3441261" y="1787678"/>
                  <a:pt x="3289901" y="1846659"/>
                </a:cubicBezTo>
                <a:cubicBezTo>
                  <a:pt x="3138541" y="1905640"/>
                  <a:pt x="2714959" y="1751062"/>
                  <a:pt x="2467425" y="1846659"/>
                </a:cubicBezTo>
                <a:cubicBezTo>
                  <a:pt x="2219891" y="1942256"/>
                  <a:pt x="1885606" y="1798064"/>
                  <a:pt x="1644950" y="1846659"/>
                </a:cubicBezTo>
                <a:cubicBezTo>
                  <a:pt x="1404294" y="1895254"/>
                  <a:pt x="1398223" y="1826733"/>
                  <a:pt x="1292461" y="1846659"/>
                </a:cubicBezTo>
                <a:cubicBezTo>
                  <a:pt x="1186699" y="1866585"/>
                  <a:pt x="1045486" y="1825072"/>
                  <a:pt x="822475" y="1846659"/>
                </a:cubicBezTo>
                <a:cubicBezTo>
                  <a:pt x="599464" y="1868246"/>
                  <a:pt x="296553" y="1767608"/>
                  <a:pt x="0" y="1846659"/>
                </a:cubicBezTo>
                <a:cubicBezTo>
                  <a:pt x="-37128" y="1746587"/>
                  <a:pt x="23710" y="1610796"/>
                  <a:pt x="0" y="1384994"/>
                </a:cubicBezTo>
                <a:cubicBezTo>
                  <a:pt x="-23710" y="1159193"/>
                  <a:pt x="8635" y="1143561"/>
                  <a:pt x="0" y="978729"/>
                </a:cubicBezTo>
                <a:cubicBezTo>
                  <a:pt x="-8635" y="813898"/>
                  <a:pt x="36044" y="680165"/>
                  <a:pt x="0" y="572464"/>
                </a:cubicBezTo>
                <a:cubicBezTo>
                  <a:pt x="-36044" y="464764"/>
                  <a:pt x="60013" y="131019"/>
                  <a:pt x="0" y="0"/>
                </a:cubicBezTo>
                <a:close/>
              </a:path>
              <a:path w="11749645" h="1846659" stroke="0" extrusionOk="0">
                <a:moveTo>
                  <a:pt x="0" y="0"/>
                </a:moveTo>
                <a:cubicBezTo>
                  <a:pt x="161959" y="-7560"/>
                  <a:pt x="360731" y="22547"/>
                  <a:pt x="469986" y="0"/>
                </a:cubicBezTo>
                <a:cubicBezTo>
                  <a:pt x="579241" y="-22547"/>
                  <a:pt x="589469" y="615"/>
                  <a:pt x="704979" y="0"/>
                </a:cubicBezTo>
                <a:cubicBezTo>
                  <a:pt x="820489" y="-615"/>
                  <a:pt x="1281686" y="79712"/>
                  <a:pt x="1527454" y="0"/>
                </a:cubicBezTo>
                <a:cubicBezTo>
                  <a:pt x="1773222" y="-79712"/>
                  <a:pt x="1816030" y="30531"/>
                  <a:pt x="1997440" y="0"/>
                </a:cubicBezTo>
                <a:cubicBezTo>
                  <a:pt x="2178850" y="-30531"/>
                  <a:pt x="2372303" y="9177"/>
                  <a:pt x="2467425" y="0"/>
                </a:cubicBezTo>
                <a:cubicBezTo>
                  <a:pt x="2562547" y="-9177"/>
                  <a:pt x="2910443" y="1218"/>
                  <a:pt x="3289901" y="0"/>
                </a:cubicBezTo>
                <a:cubicBezTo>
                  <a:pt x="3669359" y="-1218"/>
                  <a:pt x="3532071" y="41647"/>
                  <a:pt x="3642390" y="0"/>
                </a:cubicBezTo>
                <a:cubicBezTo>
                  <a:pt x="3752709" y="-41647"/>
                  <a:pt x="4086612" y="69462"/>
                  <a:pt x="4464865" y="0"/>
                </a:cubicBezTo>
                <a:cubicBezTo>
                  <a:pt x="4843118" y="-69462"/>
                  <a:pt x="5032049" y="86536"/>
                  <a:pt x="5287340" y="0"/>
                </a:cubicBezTo>
                <a:cubicBezTo>
                  <a:pt x="5542631" y="-86536"/>
                  <a:pt x="5680192" y="67604"/>
                  <a:pt x="5874823" y="0"/>
                </a:cubicBezTo>
                <a:cubicBezTo>
                  <a:pt x="6069454" y="-67604"/>
                  <a:pt x="6300772" y="17304"/>
                  <a:pt x="6697298" y="0"/>
                </a:cubicBezTo>
                <a:cubicBezTo>
                  <a:pt x="7093824" y="-17304"/>
                  <a:pt x="6977130" y="37343"/>
                  <a:pt x="7167283" y="0"/>
                </a:cubicBezTo>
                <a:cubicBezTo>
                  <a:pt x="7357436" y="-37343"/>
                  <a:pt x="7530804" y="53495"/>
                  <a:pt x="7637269" y="0"/>
                </a:cubicBezTo>
                <a:cubicBezTo>
                  <a:pt x="7743734" y="-53495"/>
                  <a:pt x="8173132" y="37730"/>
                  <a:pt x="8342248" y="0"/>
                </a:cubicBezTo>
                <a:cubicBezTo>
                  <a:pt x="8511364" y="-37730"/>
                  <a:pt x="8707022" y="39289"/>
                  <a:pt x="8812234" y="0"/>
                </a:cubicBezTo>
                <a:cubicBezTo>
                  <a:pt x="8917446" y="-39289"/>
                  <a:pt x="9382633" y="10287"/>
                  <a:pt x="9634709" y="0"/>
                </a:cubicBezTo>
                <a:cubicBezTo>
                  <a:pt x="9886785" y="-10287"/>
                  <a:pt x="10217410" y="13477"/>
                  <a:pt x="10457184" y="0"/>
                </a:cubicBezTo>
                <a:cubicBezTo>
                  <a:pt x="10696959" y="-13477"/>
                  <a:pt x="10801269" y="30065"/>
                  <a:pt x="11044666" y="0"/>
                </a:cubicBezTo>
                <a:cubicBezTo>
                  <a:pt x="11288063" y="-30065"/>
                  <a:pt x="11458458" y="73849"/>
                  <a:pt x="11749645" y="0"/>
                </a:cubicBezTo>
                <a:cubicBezTo>
                  <a:pt x="11760940" y="100087"/>
                  <a:pt x="11735333" y="256527"/>
                  <a:pt x="11749645" y="406265"/>
                </a:cubicBezTo>
                <a:cubicBezTo>
                  <a:pt x="11763957" y="556004"/>
                  <a:pt x="11740386" y="648111"/>
                  <a:pt x="11749645" y="830997"/>
                </a:cubicBezTo>
                <a:cubicBezTo>
                  <a:pt x="11758904" y="1013883"/>
                  <a:pt x="11695993" y="1158054"/>
                  <a:pt x="11749645" y="1311128"/>
                </a:cubicBezTo>
                <a:cubicBezTo>
                  <a:pt x="11803297" y="1464202"/>
                  <a:pt x="11742395" y="1653587"/>
                  <a:pt x="11749645" y="1846659"/>
                </a:cubicBezTo>
                <a:cubicBezTo>
                  <a:pt x="11649940" y="1859762"/>
                  <a:pt x="11494253" y="1825374"/>
                  <a:pt x="11397156" y="1846659"/>
                </a:cubicBezTo>
                <a:cubicBezTo>
                  <a:pt x="11300059" y="1867944"/>
                  <a:pt x="11218751" y="1832404"/>
                  <a:pt x="11162163" y="1846659"/>
                </a:cubicBezTo>
                <a:cubicBezTo>
                  <a:pt x="11105575" y="1860914"/>
                  <a:pt x="11005732" y="1822779"/>
                  <a:pt x="10927170" y="1846659"/>
                </a:cubicBezTo>
                <a:cubicBezTo>
                  <a:pt x="10848608" y="1870539"/>
                  <a:pt x="10463125" y="1776449"/>
                  <a:pt x="10339688" y="1846659"/>
                </a:cubicBezTo>
                <a:cubicBezTo>
                  <a:pt x="10216251" y="1916869"/>
                  <a:pt x="10143563" y="1806811"/>
                  <a:pt x="9987198" y="1846659"/>
                </a:cubicBezTo>
                <a:cubicBezTo>
                  <a:pt x="9830833" y="1886507"/>
                  <a:pt x="9556188" y="1783101"/>
                  <a:pt x="9282220" y="1846659"/>
                </a:cubicBezTo>
                <a:cubicBezTo>
                  <a:pt x="9008252" y="1910217"/>
                  <a:pt x="9103377" y="1806413"/>
                  <a:pt x="8929730" y="1846659"/>
                </a:cubicBezTo>
                <a:cubicBezTo>
                  <a:pt x="8756083" y="1886905"/>
                  <a:pt x="8444894" y="1840680"/>
                  <a:pt x="8224751" y="1846659"/>
                </a:cubicBezTo>
                <a:cubicBezTo>
                  <a:pt x="8004608" y="1852638"/>
                  <a:pt x="8048852" y="1831038"/>
                  <a:pt x="7989759" y="1846659"/>
                </a:cubicBezTo>
                <a:cubicBezTo>
                  <a:pt x="7930666" y="1862280"/>
                  <a:pt x="7607503" y="1839661"/>
                  <a:pt x="7284780" y="1846659"/>
                </a:cubicBezTo>
                <a:cubicBezTo>
                  <a:pt x="6962057" y="1853657"/>
                  <a:pt x="7057949" y="1823826"/>
                  <a:pt x="6932291" y="1846659"/>
                </a:cubicBezTo>
                <a:cubicBezTo>
                  <a:pt x="6806633" y="1869492"/>
                  <a:pt x="6760405" y="1845118"/>
                  <a:pt x="6697298" y="1846659"/>
                </a:cubicBezTo>
                <a:cubicBezTo>
                  <a:pt x="6634191" y="1848200"/>
                  <a:pt x="6500920" y="1832051"/>
                  <a:pt x="6344808" y="1846659"/>
                </a:cubicBezTo>
                <a:cubicBezTo>
                  <a:pt x="6188696" y="1861267"/>
                  <a:pt x="5860138" y="1771610"/>
                  <a:pt x="5639830" y="1846659"/>
                </a:cubicBezTo>
                <a:cubicBezTo>
                  <a:pt x="5419522" y="1921708"/>
                  <a:pt x="5396553" y="1825852"/>
                  <a:pt x="5287340" y="1846659"/>
                </a:cubicBezTo>
                <a:cubicBezTo>
                  <a:pt x="5178127" y="1867466"/>
                  <a:pt x="5132570" y="1842442"/>
                  <a:pt x="5052347" y="1846659"/>
                </a:cubicBezTo>
                <a:cubicBezTo>
                  <a:pt x="4972124" y="1850876"/>
                  <a:pt x="4810056" y="1805254"/>
                  <a:pt x="4699858" y="1846659"/>
                </a:cubicBezTo>
                <a:cubicBezTo>
                  <a:pt x="4589660" y="1888064"/>
                  <a:pt x="4341080" y="1790732"/>
                  <a:pt x="4229872" y="1846659"/>
                </a:cubicBezTo>
                <a:cubicBezTo>
                  <a:pt x="4118664" y="1902586"/>
                  <a:pt x="3780518" y="1805043"/>
                  <a:pt x="3642390" y="1846659"/>
                </a:cubicBezTo>
                <a:cubicBezTo>
                  <a:pt x="3504262" y="1888275"/>
                  <a:pt x="3368273" y="1805979"/>
                  <a:pt x="3289901" y="1846659"/>
                </a:cubicBezTo>
                <a:cubicBezTo>
                  <a:pt x="3211529" y="1887339"/>
                  <a:pt x="2687834" y="1817482"/>
                  <a:pt x="2467425" y="1846659"/>
                </a:cubicBezTo>
                <a:cubicBezTo>
                  <a:pt x="2247016" y="1875836"/>
                  <a:pt x="2165257" y="1804200"/>
                  <a:pt x="1879943" y="1846659"/>
                </a:cubicBezTo>
                <a:cubicBezTo>
                  <a:pt x="1594629" y="1889118"/>
                  <a:pt x="1400230" y="1815075"/>
                  <a:pt x="1057468" y="1846659"/>
                </a:cubicBezTo>
                <a:cubicBezTo>
                  <a:pt x="714707" y="1878243"/>
                  <a:pt x="510521" y="1779245"/>
                  <a:pt x="0" y="1846659"/>
                </a:cubicBezTo>
                <a:cubicBezTo>
                  <a:pt x="-17963" y="1659424"/>
                  <a:pt x="30227" y="1569763"/>
                  <a:pt x="0" y="1403461"/>
                </a:cubicBezTo>
                <a:cubicBezTo>
                  <a:pt x="-30227" y="1237159"/>
                  <a:pt x="25988" y="1158073"/>
                  <a:pt x="0" y="960263"/>
                </a:cubicBezTo>
                <a:cubicBezTo>
                  <a:pt x="-25988" y="762453"/>
                  <a:pt x="25209" y="709617"/>
                  <a:pt x="0" y="480131"/>
                </a:cubicBezTo>
                <a:cubicBezTo>
                  <a:pt x="-25209" y="250645"/>
                  <a:pt x="51852" y="153579"/>
                  <a:pt x="0" y="0"/>
                </a:cubicBezTo>
                <a:close/>
              </a:path>
            </a:pathLst>
          </a:custGeom>
          <a:solidFill>
            <a:schemeClr val="bg2"/>
          </a:solidFill>
          <a:ln w="508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endParaRPr lang="en-US" b="1" dirty="0"/>
          </a:p>
          <a:p>
            <a:r>
              <a:rPr lang="en-US" b="1" dirty="0"/>
              <a:t>⍺-elements: </a:t>
            </a:r>
            <a:r>
              <a:rPr lang="en-US" dirty="0"/>
              <a:t>almost entirely produced by massive short living stars (M&gt;10M</a:t>
            </a:r>
            <a:r>
              <a:rPr lang="en-US" baseline="-25000" dirty="0"/>
              <a:t>⦿</a:t>
            </a:r>
            <a:r>
              <a:rPr lang="en-US" dirty="0"/>
              <a:t>, type II SNe) with lifetimes 10</a:t>
            </a:r>
            <a:r>
              <a:rPr lang="en-US" baseline="30000" dirty="0"/>
              <a:t>6</a:t>
            </a:r>
            <a:r>
              <a:rPr lang="en-US" dirty="0"/>
              <a:t> - 10</a:t>
            </a:r>
            <a:r>
              <a:rPr lang="en-US" baseline="30000" dirty="0"/>
              <a:t>7</a:t>
            </a:r>
            <a:r>
              <a:rPr lang="en-US" dirty="0"/>
              <a:t> yr</a:t>
            </a:r>
          </a:p>
          <a:p>
            <a:r>
              <a:rPr lang="en-US" b="1" dirty="0"/>
              <a:t>Fe-peak elements</a:t>
            </a:r>
            <a:r>
              <a:rPr lang="en-US" dirty="0"/>
              <a:t>: partially produced by II SNe and mostly by type </a:t>
            </a:r>
            <a:r>
              <a:rPr lang="en-US" dirty="0" err="1"/>
              <a:t>Ia</a:t>
            </a:r>
            <a:r>
              <a:rPr lang="en-US" dirty="0"/>
              <a:t> SNe with lifetimes from several 10</a:t>
            </a:r>
            <a:r>
              <a:rPr lang="en-US" baseline="30000" dirty="0"/>
              <a:t>7</a:t>
            </a:r>
            <a:r>
              <a:rPr lang="en-US" dirty="0"/>
              <a:t> to 10</a:t>
            </a:r>
            <a:r>
              <a:rPr lang="en-US" baseline="30000" dirty="0"/>
              <a:t>10</a:t>
            </a:r>
            <a:r>
              <a:rPr lang="en-US" dirty="0"/>
              <a:t> yr</a:t>
            </a:r>
          </a:p>
          <a:p>
            <a:endParaRPr lang="en-US" dirty="0"/>
          </a:p>
          <a:p>
            <a:r>
              <a:rPr lang="en-US" dirty="0"/>
              <a:t>                                                                           </a:t>
            </a:r>
            <a:r>
              <a:rPr lang="en-US" sz="2400" b="1" dirty="0">
                <a:solidFill>
                  <a:srgbClr val="FF0000"/>
                </a:solidFill>
              </a:rPr>
              <a:t>[⍺/Fe] can be used as cosmic clock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5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0795C-5237-D7D9-2D31-3A56C0DB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F746A-41B3-ACAB-C399-2CF4C7B1C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EB1B08B-3B38-22E7-75B5-1D1D2C176185}"/>
              </a:ext>
            </a:extLst>
          </p:cNvPr>
          <p:cNvCxnSpPr/>
          <p:nvPr/>
        </p:nvCxnSpPr>
        <p:spPr>
          <a:xfrm flipV="1">
            <a:off x="548640" y="841248"/>
            <a:ext cx="0" cy="5175504"/>
          </a:xfrm>
          <a:prstGeom prst="straightConnector1">
            <a:avLst/>
          </a:prstGeom>
          <a:ln w="50800">
            <a:solidFill>
              <a:schemeClr val="bg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A52BAA-F124-C408-D0AB-E2AD1B16A9D5}"/>
              </a:ext>
            </a:extLst>
          </p:cNvPr>
          <p:cNvSpPr txBox="1"/>
          <p:nvPr/>
        </p:nvSpPr>
        <p:spPr>
          <a:xfrm rot="16200000">
            <a:off x="-942312" y="3419856"/>
            <a:ext cx="3541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Distance above the plane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BC3957-DF33-DCCD-4F48-C0C87A629E4A}"/>
              </a:ext>
            </a:extLst>
          </p:cNvPr>
          <p:cNvCxnSpPr>
            <a:cxnSpLocks/>
          </p:cNvCxnSpPr>
          <p:nvPr/>
        </p:nvCxnSpPr>
        <p:spPr>
          <a:xfrm>
            <a:off x="1217167" y="1337256"/>
            <a:ext cx="4261103" cy="0"/>
          </a:xfrm>
          <a:prstGeom prst="straightConnector1">
            <a:avLst/>
          </a:prstGeom>
          <a:ln w="50800">
            <a:solidFill>
              <a:schemeClr val="bg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ollage of images of stars&#10;&#10;AI-generated content may be incorrect.">
            <a:extLst>
              <a:ext uri="{FF2B5EF4-FFF2-40B4-BE49-F238E27FC236}">
                <a16:creationId xmlns:a16="http://schemas.microsoft.com/office/drawing/2014/main" id="{C0EFF9DA-B8CE-0ADD-E998-CFB12FA4E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167" y="1600200"/>
            <a:ext cx="4064000" cy="5257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C17C9E-6277-EB96-A8F1-BF6840B122AA}"/>
              </a:ext>
            </a:extLst>
          </p:cNvPr>
          <p:cNvSpPr txBox="1"/>
          <p:nvPr/>
        </p:nvSpPr>
        <p:spPr>
          <a:xfrm>
            <a:off x="1217167" y="776231"/>
            <a:ext cx="2553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Distance from GC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A95279-528B-47B3-506F-5DDB18C1564B}"/>
              </a:ext>
            </a:extLst>
          </p:cNvPr>
          <p:cNvSpPr txBox="1"/>
          <p:nvPr/>
        </p:nvSpPr>
        <p:spPr>
          <a:xfrm>
            <a:off x="9957663" y="406899"/>
            <a:ext cx="203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Queiroz et al.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28F2EB-F706-3C03-906D-8EA0C5F57FE3}"/>
              </a:ext>
            </a:extLst>
          </p:cNvPr>
          <p:cNvSpPr txBox="1"/>
          <p:nvPr/>
        </p:nvSpPr>
        <p:spPr>
          <a:xfrm>
            <a:off x="6544132" y="1115455"/>
            <a:ext cx="4430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APOGEE DR16 + </a:t>
            </a:r>
            <a:r>
              <a:rPr lang="en-US" sz="2000" dirty="0" err="1">
                <a:solidFill>
                  <a:schemeClr val="bg2"/>
                </a:solidFill>
              </a:rPr>
              <a:t>StarHorse</a:t>
            </a:r>
            <a:r>
              <a:rPr lang="en-US" sz="2000" dirty="0">
                <a:solidFill>
                  <a:schemeClr val="bg2"/>
                </a:solidFill>
              </a:rPr>
              <a:t> + Gaia DR2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F2C7A1-21E5-7A13-3AB4-B89ED13E2F01}"/>
              </a:ext>
            </a:extLst>
          </p:cNvPr>
          <p:cNvSpPr txBox="1"/>
          <p:nvPr/>
        </p:nvSpPr>
        <p:spPr>
          <a:xfrm>
            <a:off x="5678268" y="1581467"/>
            <a:ext cx="651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m-poor stars are ⍺-rich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m-rich are ⍺-poor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b="1" dirty="0">
                <a:solidFill>
                  <a:srgbClr val="FFFF00"/>
                </a:solidFill>
                <a:sym typeface="Wingdings" pitchFamily="2" charset="2"/>
              </a:rPr>
              <a:t>True chemical discontinuity suggesting different formation scenarios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33C49B-F230-4C7B-9C67-78CA59E87ED3}"/>
              </a:ext>
            </a:extLst>
          </p:cNvPr>
          <p:cNvSpPr txBox="1"/>
          <p:nvPr/>
        </p:nvSpPr>
        <p:spPr>
          <a:xfrm>
            <a:off x="5438847" y="3650688"/>
            <a:ext cx="65611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Debattista et al. 2023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stars originally formed within one of the </a:t>
            </a:r>
          </a:p>
          <a:p>
            <a:r>
              <a:rPr lang="en-US" dirty="0">
                <a:solidFill>
                  <a:schemeClr val="bg1"/>
                </a:solidFill>
              </a:rPr>
              <a:t>disk clumps are ⍺-rich, while those formed outside the clumps,</a:t>
            </a:r>
          </a:p>
          <a:p>
            <a:r>
              <a:rPr lang="en-US" dirty="0">
                <a:solidFill>
                  <a:schemeClr val="bg1"/>
                </a:solidFill>
              </a:rPr>
              <a:t> in the disk field where star formation proceeded at a slower rate,</a:t>
            </a:r>
          </a:p>
          <a:p>
            <a:r>
              <a:rPr lang="en-US" dirty="0">
                <a:solidFill>
                  <a:schemeClr val="bg1"/>
                </a:solidFill>
              </a:rPr>
              <a:t> are ⍺-poor.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88F3DF-B672-5AE7-E1B5-C12B2131E9E5}"/>
              </a:ext>
            </a:extLst>
          </p:cNvPr>
          <p:cNvSpPr txBox="1"/>
          <p:nvPr/>
        </p:nvSpPr>
        <p:spPr>
          <a:xfrm>
            <a:off x="5478904" y="5088732"/>
            <a:ext cx="6513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Queiroz et al. 2022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m-poor stars trace pressure supported</a:t>
            </a:r>
          </a:p>
          <a:p>
            <a:r>
              <a:rPr lang="en-US" dirty="0">
                <a:solidFill>
                  <a:schemeClr val="bg1"/>
                </a:solidFill>
              </a:rPr>
              <a:t>spheroid, while m-rich stars the bar (i.e., disk evolution)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11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2794C-0B50-F086-4895-6D20EB9E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B16283-6350-26F6-7BC6-0417C770A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CDC30-2816-053A-897E-0944EC12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26A28-388D-B8C4-C90F-866278238CA9}"/>
              </a:ext>
            </a:extLst>
          </p:cNvPr>
          <p:cNvSpPr txBox="1"/>
          <p:nvPr/>
        </p:nvSpPr>
        <p:spPr>
          <a:xfrm>
            <a:off x="347119" y="1466183"/>
            <a:ext cx="11300176" cy="24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The bulge hosts very old populations (&gt;10Gyr):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Globular Cluster system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Prominent RRL population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Type II Cepheids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728929-B988-6A51-1F52-1C0FDEDDC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841" y="0"/>
            <a:ext cx="3811535" cy="3857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55427D-3940-E4A3-3AEE-DC4E94BA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4" y="3669916"/>
            <a:ext cx="4105030" cy="24545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47949C-9002-CEEB-D04B-360F2D8A3692}"/>
              </a:ext>
            </a:extLst>
          </p:cNvPr>
          <p:cNvGrpSpPr/>
          <p:nvPr/>
        </p:nvGrpSpPr>
        <p:grpSpPr>
          <a:xfrm>
            <a:off x="4346116" y="3152001"/>
            <a:ext cx="4343581" cy="3679196"/>
            <a:chOff x="4346116" y="3152001"/>
            <a:chExt cx="4343581" cy="367919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AE1865-851F-4A56-35D5-2591846D8FE4}"/>
                </a:ext>
              </a:extLst>
            </p:cNvPr>
            <p:cNvGrpSpPr/>
            <p:nvPr/>
          </p:nvGrpSpPr>
          <p:grpSpPr>
            <a:xfrm>
              <a:off x="4346116" y="3429000"/>
              <a:ext cx="4343581" cy="3402197"/>
              <a:chOff x="4346116" y="3429000"/>
              <a:chExt cx="4343581" cy="3402197"/>
            </a:xfrm>
          </p:grpSpPr>
          <p:pic>
            <p:nvPicPr>
              <p:cNvPr id="9" name="Picture 8" descr="A diagram of a graph showing a number of particles&#10;&#10;Description automatically generated with medium confidence">
                <a:extLst>
                  <a:ext uri="{FF2B5EF4-FFF2-40B4-BE49-F238E27FC236}">
                    <a16:creationId xmlns:a16="http://schemas.microsoft.com/office/drawing/2014/main" id="{65EBC077-B386-EBD7-0C16-039151F0F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608" t="9412" r="13882" b="4418"/>
              <a:stretch/>
            </p:blipFill>
            <p:spPr>
              <a:xfrm>
                <a:off x="4346116" y="3429000"/>
                <a:ext cx="4343581" cy="3402197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A0FBB8-016A-7FCC-F0FA-1936BB92BE50}"/>
                  </a:ext>
                </a:extLst>
              </p:cNvPr>
              <p:cNvSpPr txBox="1"/>
              <p:nvPr/>
            </p:nvSpPr>
            <p:spPr>
              <a:xfrm>
                <a:off x="6939217" y="6269221"/>
                <a:ext cx="13876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Zoccali et al. 2024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E72EAA-33CE-0596-A6F9-4EAF621DB44A}"/>
                </a:ext>
              </a:extLst>
            </p:cNvPr>
            <p:cNvSpPr txBox="1"/>
            <p:nvPr/>
          </p:nvSpPr>
          <p:spPr>
            <a:xfrm>
              <a:off x="5878949" y="3152001"/>
              <a:ext cx="12779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RRL OGLE + VVV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57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0517B-EECE-C4A3-4AF5-B6DC00867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age determination (MS-TO)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3ED95-C9C5-7FBD-8B19-9FDAA8076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6236-B475-05AB-6CFF-C18E7EC4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84B2AC3D-AA1B-E577-DBD9-A0A1B801F236}"/>
              </a:ext>
            </a:extLst>
          </p:cNvPr>
          <p:cNvGrpSpPr/>
          <p:nvPr/>
        </p:nvGrpSpPr>
        <p:grpSpPr>
          <a:xfrm>
            <a:off x="838200" y="1378450"/>
            <a:ext cx="5300441" cy="5114425"/>
            <a:chOff x="0" y="0"/>
            <a:chExt cx="7751855" cy="7645400"/>
          </a:xfrm>
        </p:grpSpPr>
        <p:pic>
          <p:nvPicPr>
            <p:cNvPr id="6" name="droppedImage.png" descr="droppedImage.png">
              <a:extLst>
                <a:ext uri="{FF2B5EF4-FFF2-40B4-BE49-F238E27FC236}">
                  <a16:creationId xmlns:a16="http://schemas.microsoft.com/office/drawing/2014/main" id="{7FDB8480-2523-BF49-9E2B-A0B5E8869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751856" cy="7645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Line Shape" descr="Line Shape">
              <a:extLst>
                <a:ext uri="{FF2B5EF4-FFF2-40B4-BE49-F238E27FC236}">
                  <a16:creationId xmlns:a16="http://schemas.microsoft.com/office/drawing/2014/main" id="{F7E309F6-03E2-80C3-B283-01E6BDF7A0DC}"/>
                </a:ext>
              </a:extLst>
            </p:cNvPr>
            <p:cNvPicPr>
              <a:picLocks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3853161" y="4239919"/>
              <a:ext cx="1911012" cy="2365493"/>
            </a:xfrm>
            <a:prstGeom prst="rect">
              <a:avLst/>
            </a:prstGeom>
            <a:effectLst/>
          </p:spPr>
        </p:pic>
        <p:sp>
          <p:nvSpPr>
            <p:cNvPr id="8" name="RGB">
              <a:extLst>
                <a:ext uri="{FF2B5EF4-FFF2-40B4-BE49-F238E27FC236}">
                  <a16:creationId xmlns:a16="http://schemas.microsoft.com/office/drawing/2014/main" id="{9A745942-F97C-4B35-B414-9709040AE7B4}"/>
                </a:ext>
              </a:extLst>
            </p:cNvPr>
            <p:cNvSpPr txBox="1"/>
            <p:nvPr/>
          </p:nvSpPr>
          <p:spPr>
            <a:xfrm rot="19843883">
              <a:off x="5705366" y="713750"/>
              <a:ext cx="741272" cy="46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800">
                  <a:solidFill>
                    <a:srgbClr val="E324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 algn="ctr" defTabSz="410751" hangingPunct="0"/>
              <a:r>
                <a:rPr sz="1266" kern="0"/>
                <a:t>RGB</a:t>
              </a:r>
            </a:p>
          </p:txBody>
        </p:sp>
        <p:sp>
          <p:nvSpPr>
            <p:cNvPr id="9" name="MS">
              <a:extLst>
                <a:ext uri="{FF2B5EF4-FFF2-40B4-BE49-F238E27FC236}">
                  <a16:creationId xmlns:a16="http://schemas.microsoft.com/office/drawing/2014/main" id="{C8682D90-F6A4-C7C9-21A1-48406A19EDBB}"/>
                </a:ext>
              </a:extLst>
            </p:cNvPr>
            <p:cNvSpPr txBox="1"/>
            <p:nvPr/>
          </p:nvSpPr>
          <p:spPr>
            <a:xfrm rot="2218987">
              <a:off x="4762071" y="5698450"/>
              <a:ext cx="565493" cy="46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800">
                  <a:solidFill>
                    <a:srgbClr val="FF401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 algn="ctr" defTabSz="410751" hangingPunct="0"/>
              <a:r>
                <a:rPr sz="1266" kern="0"/>
                <a:t>MS</a:t>
              </a:r>
            </a:p>
          </p:txBody>
        </p:sp>
        <p:pic>
          <p:nvPicPr>
            <p:cNvPr id="10" name="Line Line" descr="Line Line">
              <a:extLst>
                <a:ext uri="{FF2B5EF4-FFF2-40B4-BE49-F238E27FC236}">
                  <a16:creationId xmlns:a16="http://schemas.microsoft.com/office/drawing/2014/main" id="{80956390-3778-40F1-6976-CFB865E6FDEA}"/>
                </a:ext>
              </a:extLst>
            </p:cNvPr>
            <p:cNvPicPr>
              <a:picLocks/>
            </p:cNvPicPr>
            <p:nvPr/>
          </p:nvPicPr>
          <p:blipFill>
            <a:blip r:embed="rId4">
              <a:alphaModFix amt="60000"/>
            </a:blip>
            <a:stretch>
              <a:fillRect/>
            </a:stretch>
          </p:blipFill>
          <p:spPr>
            <a:xfrm>
              <a:off x="2783367" y="531405"/>
              <a:ext cx="1036980" cy="3473519"/>
            </a:xfrm>
            <a:prstGeom prst="rect">
              <a:avLst/>
            </a:prstGeom>
            <a:effectLst/>
          </p:spPr>
        </p:pic>
        <p:pic>
          <p:nvPicPr>
            <p:cNvPr id="11" name="Line Line" descr="Line Line">
              <a:extLst>
                <a:ext uri="{FF2B5EF4-FFF2-40B4-BE49-F238E27FC236}">
                  <a16:creationId xmlns:a16="http://schemas.microsoft.com/office/drawing/2014/main" id="{5ACADA9A-02A9-8633-F086-1B1BAE2A0D5A}"/>
                </a:ext>
              </a:extLst>
            </p:cNvPr>
            <p:cNvPicPr>
              <a:picLocks/>
            </p:cNvPicPr>
            <p:nvPr/>
          </p:nvPicPr>
          <p:blipFill>
            <a:blip r:embed="rId5">
              <a:alphaModFix amt="60000"/>
            </a:blip>
            <a:stretch>
              <a:fillRect/>
            </a:stretch>
          </p:blipFill>
          <p:spPr>
            <a:xfrm>
              <a:off x="3979335" y="195254"/>
              <a:ext cx="622961" cy="1669221"/>
            </a:xfrm>
            <a:prstGeom prst="rect">
              <a:avLst/>
            </a:prstGeom>
            <a:effectLst/>
          </p:spPr>
        </p:pic>
        <p:sp>
          <p:nvSpPr>
            <p:cNvPr id="12" name="disk MS">
              <a:extLst>
                <a:ext uri="{FF2B5EF4-FFF2-40B4-BE49-F238E27FC236}">
                  <a16:creationId xmlns:a16="http://schemas.microsoft.com/office/drawing/2014/main" id="{744D8CE1-E734-ECBB-EDAF-8227BB773B3D}"/>
                </a:ext>
              </a:extLst>
            </p:cNvPr>
            <p:cNvSpPr txBox="1"/>
            <p:nvPr/>
          </p:nvSpPr>
          <p:spPr>
            <a:xfrm rot="3373533">
              <a:off x="1985687" y="709732"/>
              <a:ext cx="1224597" cy="46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800">
                  <a:solidFill>
                    <a:srgbClr val="0061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 algn="ctr" defTabSz="410751" hangingPunct="0"/>
              <a:r>
                <a:rPr sz="1266" kern="0"/>
                <a:t>disk MS</a:t>
              </a:r>
            </a:p>
          </p:txBody>
        </p:sp>
        <p:sp>
          <p:nvSpPr>
            <p:cNvPr id="13" name="disk RC">
              <a:extLst>
                <a:ext uri="{FF2B5EF4-FFF2-40B4-BE49-F238E27FC236}">
                  <a16:creationId xmlns:a16="http://schemas.microsoft.com/office/drawing/2014/main" id="{EF53D64F-D81F-37FB-0E95-C7878ADA83F8}"/>
                </a:ext>
              </a:extLst>
            </p:cNvPr>
            <p:cNvSpPr txBox="1"/>
            <p:nvPr/>
          </p:nvSpPr>
          <p:spPr>
            <a:xfrm rot="3373533">
              <a:off x="3278432" y="437376"/>
              <a:ext cx="1187534" cy="465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800">
                  <a:solidFill>
                    <a:srgbClr val="0061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 algn="ctr" defTabSz="410751" hangingPunct="0"/>
              <a:r>
                <a:rPr sz="1266" kern="0"/>
                <a:t>disk RC</a:t>
              </a:r>
            </a:p>
          </p:txBody>
        </p:sp>
        <p:sp>
          <p:nvSpPr>
            <p:cNvPr id="14" name="bulge TO">
              <a:extLst>
                <a:ext uri="{FF2B5EF4-FFF2-40B4-BE49-F238E27FC236}">
                  <a16:creationId xmlns:a16="http://schemas.microsoft.com/office/drawing/2014/main" id="{E28B18CB-25BF-7B4C-C666-3F7AEC8275B1}"/>
                </a:ext>
              </a:extLst>
            </p:cNvPr>
            <p:cNvSpPr txBox="1"/>
            <p:nvPr/>
          </p:nvSpPr>
          <p:spPr>
            <a:xfrm rot="21599485">
              <a:off x="990674" y="4183818"/>
              <a:ext cx="1250714" cy="41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>
                  <a:solidFill>
                    <a:srgbClr val="FF4013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 algn="ctr" defTabSz="410751" hangingPunct="0"/>
              <a:r>
                <a:rPr sz="1125" kern="0"/>
                <a:t>bulge TO</a:t>
              </a:r>
            </a:p>
          </p:txBody>
        </p:sp>
        <p:pic>
          <p:nvPicPr>
            <p:cNvPr id="15" name="Line Shape" descr="Line Shape">
              <a:extLst>
                <a:ext uri="{FF2B5EF4-FFF2-40B4-BE49-F238E27FC236}">
                  <a16:creationId xmlns:a16="http://schemas.microsoft.com/office/drawing/2014/main" id="{00B6A4E7-D74C-C48F-F8E3-82C29F78AE94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22565" y="894860"/>
              <a:ext cx="1366747" cy="3276418"/>
            </a:xfrm>
            <a:prstGeom prst="rect">
              <a:avLst/>
            </a:prstGeom>
            <a:effectLst/>
          </p:spPr>
        </p:pic>
        <p:sp>
          <p:nvSpPr>
            <p:cNvPr id="16" name="bulge RC">
              <a:extLst>
                <a:ext uri="{FF2B5EF4-FFF2-40B4-BE49-F238E27FC236}">
                  <a16:creationId xmlns:a16="http://schemas.microsoft.com/office/drawing/2014/main" id="{B3E537E6-25E9-6B6B-163F-208324C4A4AF}"/>
                </a:ext>
              </a:extLst>
            </p:cNvPr>
            <p:cNvSpPr txBox="1"/>
            <p:nvPr/>
          </p:nvSpPr>
          <p:spPr>
            <a:xfrm rot="5370">
              <a:off x="6050812" y="1904525"/>
              <a:ext cx="1393700" cy="465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800">
                  <a:solidFill>
                    <a:srgbClr val="E324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 algn="ctr" defTabSz="410751" hangingPunct="0"/>
              <a:r>
                <a:rPr sz="1266" kern="0"/>
                <a:t>bulge RC</a:t>
              </a:r>
            </a:p>
          </p:txBody>
        </p:sp>
        <p:pic>
          <p:nvPicPr>
            <p:cNvPr id="17" name="Line Line" descr="Line Line">
              <a:extLst>
                <a:ext uri="{FF2B5EF4-FFF2-40B4-BE49-F238E27FC236}">
                  <a16:creationId xmlns:a16="http://schemas.microsoft.com/office/drawing/2014/main" id="{D233969C-C684-C6CB-B104-34EFC4EF7B4B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95638" y="2021385"/>
              <a:ext cx="955040" cy="335810"/>
            </a:xfrm>
            <a:prstGeom prst="rect">
              <a:avLst/>
            </a:prstGeom>
            <a:effectLst/>
          </p:spPr>
        </p:pic>
        <p:pic>
          <p:nvPicPr>
            <p:cNvPr id="18" name="Line Line" descr="Line Line">
              <a:extLst>
                <a:ext uri="{FF2B5EF4-FFF2-40B4-BE49-F238E27FC236}">
                  <a16:creationId xmlns:a16="http://schemas.microsoft.com/office/drawing/2014/main" id="{9FCD9AF7-23D8-B130-2002-CD2B54D14494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4183" y="4385613"/>
              <a:ext cx="2084743" cy="336358"/>
            </a:xfrm>
            <a:prstGeom prst="rect">
              <a:avLst/>
            </a:prstGeom>
            <a:effectLst/>
          </p:spPr>
        </p:pic>
      </p:grpSp>
      <p:sp>
        <p:nvSpPr>
          <p:cNvPr id="19" name="➤ disk contamination…">
            <a:extLst>
              <a:ext uri="{FF2B5EF4-FFF2-40B4-BE49-F238E27FC236}">
                <a16:creationId xmlns:a16="http://schemas.microsoft.com/office/drawing/2014/main" id="{D11D5415-880C-53D6-10EB-CF99394CA3A7}"/>
              </a:ext>
            </a:extLst>
          </p:cNvPr>
          <p:cNvSpPr txBox="1"/>
          <p:nvPr/>
        </p:nvSpPr>
        <p:spPr>
          <a:xfrm>
            <a:off x="7487903" y="2297021"/>
            <a:ext cx="4216417" cy="3396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b="1" kern="0" dirty="0">
                <a:solidFill>
                  <a:srgbClr val="FF2600"/>
                </a:solidFill>
                <a:latin typeface="Gill Sans"/>
                <a:cs typeface="Gill Sans"/>
                <a:sym typeface="Gill Sans"/>
              </a:rPr>
              <a:t>➤</a:t>
            </a:r>
            <a:r>
              <a:rPr sz="2400" b="1" kern="0" dirty="0">
                <a:solidFill>
                  <a:srgbClr val="FFFFFF"/>
                </a:solidFill>
                <a:latin typeface="Gill Sans"/>
                <a:cs typeface="Gill Sans"/>
                <a:sym typeface="Gill Sans"/>
              </a:rPr>
              <a:t> </a:t>
            </a:r>
            <a:r>
              <a:rPr sz="2400" b="1" u="sng" kern="0" dirty="0">
                <a:solidFill>
                  <a:srgbClr val="FFFFFF"/>
                </a:solidFill>
                <a:latin typeface="Gill Sans"/>
                <a:cs typeface="Gill Sans"/>
                <a:sym typeface="Gill Sans"/>
              </a:rPr>
              <a:t>disk contamination</a:t>
            </a:r>
          </a:p>
          <a:p>
            <a:pPr defTabSz="410751" hangingPunct="0"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endParaRPr sz="2400" b="1" u="sng" kern="0" dirty="0">
              <a:solidFill>
                <a:srgbClr val="FFFFFF"/>
              </a:solidFill>
              <a:latin typeface="Gill Sans"/>
              <a:cs typeface="Gill Sans"/>
              <a:sym typeface="Gill Sans"/>
            </a:endParaRPr>
          </a:p>
          <a:p>
            <a:pPr defTabSz="410751" hangingPunct="0"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b="1" kern="0" dirty="0">
                <a:solidFill>
                  <a:srgbClr val="FF2600"/>
                </a:solidFill>
                <a:latin typeface="Gill Sans"/>
                <a:cs typeface="Gill Sans"/>
                <a:sym typeface="Gill Sans"/>
              </a:rPr>
              <a:t>➤</a:t>
            </a:r>
            <a:r>
              <a:rPr sz="2400" b="1" kern="0" dirty="0">
                <a:solidFill>
                  <a:srgbClr val="FFFFFF"/>
                </a:solidFill>
                <a:latin typeface="Gill Sans"/>
                <a:cs typeface="Gill Sans"/>
                <a:sym typeface="Gill Sans"/>
              </a:rPr>
              <a:t> differential reddening</a:t>
            </a:r>
          </a:p>
          <a:p>
            <a:pPr defTabSz="410751" hangingPunct="0"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endParaRPr sz="2400" b="1" kern="0" dirty="0">
              <a:solidFill>
                <a:srgbClr val="FFFFFF"/>
              </a:solidFill>
              <a:latin typeface="Gill Sans"/>
              <a:cs typeface="Gill Sans"/>
              <a:sym typeface="Gill Sans"/>
            </a:endParaRPr>
          </a:p>
          <a:p>
            <a:pPr defTabSz="410751" hangingPunct="0"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b="1" kern="0" dirty="0">
                <a:solidFill>
                  <a:srgbClr val="FF2600"/>
                </a:solidFill>
                <a:latin typeface="Gill Sans"/>
                <a:cs typeface="Gill Sans"/>
                <a:sym typeface="Gill Sans"/>
              </a:rPr>
              <a:t>➤</a:t>
            </a:r>
            <a:r>
              <a:rPr sz="2400" b="1" kern="0" dirty="0">
                <a:solidFill>
                  <a:srgbClr val="FFFFFF"/>
                </a:solidFill>
                <a:latin typeface="Gill Sans"/>
                <a:cs typeface="Gill Sans"/>
                <a:sym typeface="Gill Sans"/>
              </a:rPr>
              <a:t> depth effect</a:t>
            </a:r>
          </a:p>
          <a:p>
            <a:pPr defTabSz="410751" hangingPunct="0"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endParaRPr sz="2400" b="1" kern="0" dirty="0">
              <a:solidFill>
                <a:srgbClr val="FFFFFF"/>
              </a:solidFill>
              <a:latin typeface="Gill Sans"/>
              <a:cs typeface="Gill Sans"/>
              <a:sym typeface="Gill Sans"/>
            </a:endParaRPr>
          </a:p>
          <a:p>
            <a:pPr defTabSz="410751" hangingPunct="0"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b="1" kern="0" dirty="0">
                <a:solidFill>
                  <a:srgbClr val="FF2600"/>
                </a:solidFill>
                <a:latin typeface="Gill Sans"/>
                <a:cs typeface="Gill Sans"/>
                <a:sym typeface="Gill Sans"/>
              </a:rPr>
              <a:t>➤</a:t>
            </a:r>
            <a:r>
              <a:rPr sz="2400" b="1" kern="0" dirty="0">
                <a:solidFill>
                  <a:srgbClr val="FFFFFF"/>
                </a:solidFill>
                <a:latin typeface="Gill Sans"/>
                <a:cs typeface="Gill Sans"/>
                <a:sym typeface="Gill Sans"/>
              </a:rPr>
              <a:t> metallicity spread</a:t>
            </a:r>
          </a:p>
          <a:p>
            <a:pPr defTabSz="410751" hangingPunct="0"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endParaRPr sz="2400" b="1" kern="0" dirty="0">
              <a:solidFill>
                <a:srgbClr val="FFFFFF"/>
              </a:solidFill>
              <a:latin typeface="Gill Sans"/>
              <a:cs typeface="Gill Sans"/>
              <a:sym typeface="Gill Sans"/>
            </a:endParaRPr>
          </a:p>
          <a:p>
            <a:pPr defTabSz="410751" hangingPunct="0"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b="1" kern="0" dirty="0">
                <a:solidFill>
                  <a:srgbClr val="FF2600"/>
                </a:solidFill>
                <a:latin typeface="Gill Sans"/>
                <a:cs typeface="Gill Sans"/>
                <a:sym typeface="Gill Sans"/>
              </a:rPr>
              <a:t>➤</a:t>
            </a:r>
            <a:r>
              <a:rPr sz="2400" b="1" kern="0" dirty="0">
                <a:solidFill>
                  <a:srgbClr val="FFFFFF"/>
                </a:solidFill>
                <a:latin typeface="Gill Sans"/>
                <a:cs typeface="Gill Sans"/>
                <a:sym typeface="Gill Sans"/>
              </a:rPr>
              <a:t> stellar crowding</a:t>
            </a:r>
          </a:p>
        </p:txBody>
      </p:sp>
    </p:spTree>
    <p:extLst>
      <p:ext uri="{BB962C8B-B14F-4D97-AF65-F5344CB8AC3E}">
        <p14:creationId xmlns:p14="http://schemas.microsoft.com/office/powerpoint/2010/main" val="3204090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53EC57-808D-988F-3221-A2CF35454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E6529-F4F9-0A68-3521-CF8F7EBF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FB80D-3D48-5EE1-182D-E6591C91B54F}"/>
              </a:ext>
            </a:extLst>
          </p:cNvPr>
          <p:cNvSpPr txBox="1"/>
          <p:nvPr/>
        </p:nvSpPr>
        <p:spPr>
          <a:xfrm>
            <a:off x="792478" y="438912"/>
            <a:ext cx="10984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Photometric determinations of the AGE of SP in the several bulge fields suggest that the bulk of the Bulge is uniformly OLD (i.e., &gt;10Gyr)</a:t>
            </a:r>
          </a:p>
        </p:txBody>
      </p:sp>
      <p:grpSp>
        <p:nvGrpSpPr>
          <p:cNvPr id="13" name="Group">
            <a:extLst>
              <a:ext uri="{FF2B5EF4-FFF2-40B4-BE49-F238E27FC236}">
                <a16:creationId xmlns:a16="http://schemas.microsoft.com/office/drawing/2014/main" id="{A63692EC-D4BF-D9CC-F2BE-8F889610F91E}"/>
              </a:ext>
            </a:extLst>
          </p:cNvPr>
          <p:cNvGrpSpPr/>
          <p:nvPr/>
        </p:nvGrpSpPr>
        <p:grpSpPr>
          <a:xfrm>
            <a:off x="5151532" y="1640102"/>
            <a:ext cx="2308955" cy="1096026"/>
            <a:chOff x="0" y="0"/>
            <a:chExt cx="3283846" cy="1558791"/>
          </a:xfrm>
        </p:grpSpPr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4C96D90C-25F9-D981-A0B5-C74C30A948A4}"/>
                </a:ext>
              </a:extLst>
            </p:cNvPr>
            <p:cNvGrpSpPr/>
            <p:nvPr/>
          </p:nvGrpSpPr>
          <p:grpSpPr>
            <a:xfrm>
              <a:off x="0" y="0"/>
              <a:ext cx="3283847" cy="1558792"/>
              <a:chOff x="0" y="0"/>
              <a:chExt cx="3283846" cy="1558791"/>
            </a:xfrm>
          </p:grpSpPr>
          <p:pic>
            <p:nvPicPr>
              <p:cNvPr id="16" name="droppedImage.png" descr="droppedImage.png">
                <a:extLst>
                  <a:ext uri="{FF2B5EF4-FFF2-40B4-BE49-F238E27FC236}">
                    <a16:creationId xmlns:a16="http://schemas.microsoft.com/office/drawing/2014/main" id="{5453D3BA-4AB6-4CAB-2D9D-8ABD9D679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7048" t="34000" r="23494" b="30113"/>
              <a:stretch>
                <a:fillRect/>
              </a:stretch>
            </p:blipFill>
            <p:spPr>
              <a:xfrm>
                <a:off x="0" y="0"/>
                <a:ext cx="3283847" cy="15587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Oval">
                <a:extLst>
                  <a:ext uri="{FF2B5EF4-FFF2-40B4-BE49-F238E27FC236}">
                    <a16:creationId xmlns:a16="http://schemas.microsoft.com/office/drawing/2014/main" id="{600B16B7-C6CF-0126-E22B-8ACB369ECB96}"/>
                  </a:ext>
                </a:extLst>
              </p:cNvPr>
              <p:cNvSpPr/>
              <p:nvPr/>
            </p:nvSpPr>
            <p:spPr>
              <a:xfrm>
                <a:off x="1395266" y="841430"/>
                <a:ext cx="108779" cy="104051"/>
              </a:xfrm>
              <a:prstGeom prst="ellipse">
                <a:avLst/>
              </a:prstGeom>
              <a:solidFill>
                <a:srgbClr val="30FF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600">
                    <a:solidFill>
                      <a:srgbClr val="26FF3C"/>
                    </a:solidFill>
                  </a:defRPr>
                </a:pPr>
                <a:endParaRPr sz="1828"/>
              </a:p>
            </p:txBody>
          </p:sp>
        </p:grpSp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F6D78757-ADD7-5602-9DC3-454DBADEC731}"/>
                </a:ext>
              </a:extLst>
            </p:cNvPr>
            <p:cNvSpPr/>
            <p:nvPr/>
          </p:nvSpPr>
          <p:spPr>
            <a:xfrm>
              <a:off x="1499311" y="869300"/>
              <a:ext cx="77786" cy="206870"/>
            </a:xfrm>
            <a:prstGeom prst="rect">
              <a:avLst/>
            </a:prstGeom>
            <a:solidFill>
              <a:schemeClr val="accent2">
                <a:satOff val="-13916"/>
                <a:lumOff val="139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828"/>
            </a:p>
          </p:txBody>
        </p:sp>
      </p:grpSp>
      <p:grpSp>
        <p:nvGrpSpPr>
          <p:cNvPr id="18" name="Group">
            <a:extLst>
              <a:ext uri="{FF2B5EF4-FFF2-40B4-BE49-F238E27FC236}">
                <a16:creationId xmlns:a16="http://schemas.microsoft.com/office/drawing/2014/main" id="{9E7727D9-5909-69D5-DFE3-F718635B1807}"/>
              </a:ext>
            </a:extLst>
          </p:cNvPr>
          <p:cNvGrpSpPr/>
          <p:nvPr/>
        </p:nvGrpSpPr>
        <p:grpSpPr>
          <a:xfrm>
            <a:off x="792478" y="1623445"/>
            <a:ext cx="3187685" cy="3397101"/>
            <a:chOff x="-71843" y="-71843"/>
            <a:chExt cx="3327450" cy="3504326"/>
          </a:xfrm>
        </p:grpSpPr>
        <p:grpSp>
          <p:nvGrpSpPr>
            <p:cNvPr id="19" name="droppedImage.png">
              <a:extLst>
                <a:ext uri="{FF2B5EF4-FFF2-40B4-BE49-F238E27FC236}">
                  <a16:creationId xmlns:a16="http://schemas.microsoft.com/office/drawing/2014/main" id="{F4F323D2-A124-BB0F-3697-8940E7384E34}"/>
                </a:ext>
              </a:extLst>
            </p:cNvPr>
            <p:cNvGrpSpPr/>
            <p:nvPr/>
          </p:nvGrpSpPr>
          <p:grpSpPr>
            <a:xfrm>
              <a:off x="-71843" y="-71843"/>
              <a:ext cx="3327450" cy="3504326"/>
              <a:chOff x="0" y="0"/>
              <a:chExt cx="3327448" cy="3504324"/>
            </a:xfrm>
          </p:grpSpPr>
          <p:pic>
            <p:nvPicPr>
              <p:cNvPr id="21" name="droppedImage.png" descr="droppedImage.png">
                <a:extLst>
                  <a:ext uri="{FF2B5EF4-FFF2-40B4-BE49-F238E27FC236}">
                    <a16:creationId xmlns:a16="http://schemas.microsoft.com/office/drawing/2014/main" id="{D0A7447B-01CA-BD8A-B4DB-9EE43DDA1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42" y="71842"/>
                <a:ext cx="3183765" cy="336064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2" name="droppedImage.png" descr="droppedImage.png">
                <a:extLst>
                  <a:ext uri="{FF2B5EF4-FFF2-40B4-BE49-F238E27FC236}">
                    <a16:creationId xmlns:a16="http://schemas.microsoft.com/office/drawing/2014/main" id="{C983C04A-425B-FC2F-EF92-FD14628A9C4E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-1"/>
                <a:ext cx="3327449" cy="3504326"/>
              </a:xfrm>
              <a:prstGeom prst="rect">
                <a:avLst/>
              </a:prstGeom>
              <a:effectLst/>
            </p:spPr>
          </p:pic>
        </p:grpSp>
        <p:sp>
          <p:nvSpPr>
            <p:cNvPr id="20" name="Clarkson et al. 2008, 2011">
              <a:extLst>
                <a:ext uri="{FF2B5EF4-FFF2-40B4-BE49-F238E27FC236}">
                  <a16:creationId xmlns:a16="http://schemas.microsoft.com/office/drawing/2014/main" id="{A133952F-404D-9927-B422-84DDF61A9DCD}"/>
                </a:ext>
              </a:extLst>
            </p:cNvPr>
            <p:cNvSpPr txBox="1"/>
            <p:nvPr/>
          </p:nvSpPr>
          <p:spPr>
            <a:xfrm>
              <a:off x="21813" y="3156791"/>
              <a:ext cx="1221989" cy="2102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700">
                  <a:solidFill>
                    <a:srgbClr val="000000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492"/>
                <a:t>Clarkson et al. 2008, 2011</a:t>
              </a:r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D0C187AA-022D-7FD5-9346-6702CFE70D3A}"/>
              </a:ext>
            </a:extLst>
          </p:cNvPr>
          <p:cNvGrpSpPr/>
          <p:nvPr/>
        </p:nvGrpSpPr>
        <p:grpSpPr>
          <a:xfrm>
            <a:off x="8679507" y="1341753"/>
            <a:ext cx="3187686" cy="3609150"/>
            <a:chOff x="-44902" y="-9306"/>
            <a:chExt cx="3738114" cy="3863639"/>
          </a:xfrm>
        </p:grpSpPr>
        <p:grpSp>
          <p:nvGrpSpPr>
            <p:cNvPr id="24" name="ClusterField-Valenti+13.png">
              <a:extLst>
                <a:ext uri="{FF2B5EF4-FFF2-40B4-BE49-F238E27FC236}">
                  <a16:creationId xmlns:a16="http://schemas.microsoft.com/office/drawing/2014/main" id="{335B278D-8AC6-8175-A2F6-891C0220E011}"/>
                </a:ext>
              </a:extLst>
            </p:cNvPr>
            <p:cNvGrpSpPr/>
            <p:nvPr/>
          </p:nvGrpSpPr>
          <p:grpSpPr>
            <a:xfrm>
              <a:off x="-44902" y="254412"/>
              <a:ext cx="3738114" cy="3599921"/>
              <a:chOff x="0" y="0"/>
              <a:chExt cx="3738113" cy="3599920"/>
            </a:xfrm>
          </p:grpSpPr>
          <p:pic>
            <p:nvPicPr>
              <p:cNvPr id="26" name="ClusterField-Valenti+13.png" descr="ClusterField-Valenti+13.png">
                <a:extLst>
                  <a:ext uri="{FF2B5EF4-FFF2-40B4-BE49-F238E27FC236}">
                    <a16:creationId xmlns:a16="http://schemas.microsoft.com/office/drawing/2014/main" id="{A7E1C377-A4A9-CAA3-A84C-6D596EAAB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01" y="44901"/>
                <a:ext cx="3648311" cy="351011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7" name="ClusterField-Valenti+13.png" descr="ClusterField-Valenti+13.png">
                <a:extLst>
                  <a:ext uri="{FF2B5EF4-FFF2-40B4-BE49-F238E27FC236}">
                    <a16:creationId xmlns:a16="http://schemas.microsoft.com/office/drawing/2014/main" id="{0E5CDD41-12E1-59AE-6EB5-AEA69B5DD452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" y="-1"/>
                <a:ext cx="3738115" cy="3599922"/>
              </a:xfrm>
              <a:prstGeom prst="rect">
                <a:avLst/>
              </a:prstGeom>
              <a:effectLst/>
            </p:spPr>
          </p:pic>
        </p:grpSp>
        <p:sp>
          <p:nvSpPr>
            <p:cNvPr id="25" name="EV et al. 2013">
              <a:extLst>
                <a:ext uri="{FF2B5EF4-FFF2-40B4-BE49-F238E27FC236}">
                  <a16:creationId xmlns:a16="http://schemas.microsoft.com/office/drawing/2014/main" id="{F5410D66-B2F7-9664-B643-CDA35B8C1B3B}"/>
                </a:ext>
              </a:extLst>
            </p:cNvPr>
            <p:cNvSpPr txBox="1"/>
            <p:nvPr/>
          </p:nvSpPr>
          <p:spPr>
            <a:xfrm>
              <a:off x="2231650" y="-9306"/>
              <a:ext cx="1454531" cy="348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>
                  <a:solidFill>
                    <a:srgbClr val="FC3810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25"/>
                <a:t>EV et al. 2013</a:t>
              </a:r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D289A7EB-FDEA-8952-8372-AE5F95053A7E}"/>
              </a:ext>
            </a:extLst>
          </p:cNvPr>
          <p:cNvGrpSpPr/>
          <p:nvPr/>
        </p:nvGrpSpPr>
        <p:grpSpPr>
          <a:xfrm>
            <a:off x="3968403" y="3887552"/>
            <a:ext cx="4660090" cy="2932615"/>
            <a:chOff x="-44902" y="-9306"/>
            <a:chExt cx="6627683" cy="4170829"/>
          </a:xfrm>
        </p:grpSpPr>
        <p:grpSp>
          <p:nvGrpSpPr>
            <p:cNvPr id="29" name="Group">
              <a:extLst>
                <a:ext uri="{FF2B5EF4-FFF2-40B4-BE49-F238E27FC236}">
                  <a16:creationId xmlns:a16="http://schemas.microsoft.com/office/drawing/2014/main" id="{D2F601A2-2DC6-78AD-644B-C8E11F5E49DD}"/>
                </a:ext>
              </a:extLst>
            </p:cNvPr>
            <p:cNvGrpSpPr/>
            <p:nvPr/>
          </p:nvGrpSpPr>
          <p:grpSpPr>
            <a:xfrm>
              <a:off x="-44902" y="262288"/>
              <a:ext cx="6627683" cy="3899235"/>
              <a:chOff x="-44901" y="-44901"/>
              <a:chExt cx="6627682" cy="3899234"/>
            </a:xfrm>
          </p:grpSpPr>
          <p:grpSp>
            <p:nvGrpSpPr>
              <p:cNvPr id="31" name="TresuryCMD.png">
                <a:extLst>
                  <a:ext uri="{FF2B5EF4-FFF2-40B4-BE49-F238E27FC236}">
                    <a16:creationId xmlns:a16="http://schemas.microsoft.com/office/drawing/2014/main" id="{583FD35C-C129-39B0-E325-8BDCEEE53CEA}"/>
                  </a:ext>
                </a:extLst>
              </p:cNvPr>
              <p:cNvGrpSpPr/>
              <p:nvPr/>
            </p:nvGrpSpPr>
            <p:grpSpPr>
              <a:xfrm>
                <a:off x="-44902" y="-44902"/>
                <a:ext cx="2718240" cy="3899235"/>
                <a:chOff x="0" y="0"/>
                <a:chExt cx="2718238" cy="3899234"/>
              </a:xfrm>
            </p:grpSpPr>
            <p:pic>
              <p:nvPicPr>
                <p:cNvPr id="35" name="TresuryCMD.png" descr="TresuryCMD.png">
                  <a:extLst>
                    <a:ext uri="{FF2B5EF4-FFF2-40B4-BE49-F238E27FC236}">
                      <a16:creationId xmlns:a16="http://schemas.microsoft.com/office/drawing/2014/main" id="{0E7FD863-D78C-049C-3AA1-9330FEA66A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901" y="44901"/>
                  <a:ext cx="2628436" cy="3809432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36" name="TresuryCMD.png" descr="TresuryCMD.png">
                  <a:extLst>
                    <a:ext uri="{FF2B5EF4-FFF2-40B4-BE49-F238E27FC236}">
                      <a16:creationId xmlns:a16="http://schemas.microsoft.com/office/drawing/2014/main" id="{AC4513C0-AA94-6249-F2AB-358E712810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" y="-1"/>
                  <a:ext cx="2718240" cy="3899236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32" name="TresuryLFs.png">
                <a:extLst>
                  <a:ext uri="{FF2B5EF4-FFF2-40B4-BE49-F238E27FC236}">
                    <a16:creationId xmlns:a16="http://schemas.microsoft.com/office/drawing/2014/main" id="{F2E9BC92-8E54-3641-1317-61A63F6BCFA1}"/>
                  </a:ext>
                </a:extLst>
              </p:cNvPr>
              <p:cNvGrpSpPr/>
              <p:nvPr/>
            </p:nvGrpSpPr>
            <p:grpSpPr>
              <a:xfrm>
                <a:off x="2594802" y="-31092"/>
                <a:ext cx="3987979" cy="3871616"/>
                <a:chOff x="0" y="0"/>
                <a:chExt cx="3987978" cy="3871614"/>
              </a:xfrm>
            </p:grpSpPr>
            <p:pic>
              <p:nvPicPr>
                <p:cNvPr id="33" name="TresuryLFs.png" descr="TresuryLFs.png">
                  <a:extLst>
                    <a:ext uri="{FF2B5EF4-FFF2-40B4-BE49-F238E27FC236}">
                      <a16:creationId xmlns:a16="http://schemas.microsoft.com/office/drawing/2014/main" id="{17CA7949-98DB-EBB8-7B8A-56B39ED68A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901" y="44901"/>
                  <a:ext cx="3898176" cy="3781813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34" name="TresuryLFs.png" descr="TresuryLFs.png">
                  <a:extLst>
                    <a:ext uri="{FF2B5EF4-FFF2-40B4-BE49-F238E27FC236}">
                      <a16:creationId xmlns:a16="http://schemas.microsoft.com/office/drawing/2014/main" id="{E3F6498B-2F1D-8372-2669-A20AEDD59AF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1" y="-1"/>
                  <a:ext cx="3987980" cy="3871616"/>
                </a:xfrm>
                <a:prstGeom prst="rect">
                  <a:avLst/>
                </a:prstGeom>
                <a:effectLst/>
              </p:spPr>
            </p:pic>
          </p:grpSp>
        </p:grpSp>
        <p:sp>
          <p:nvSpPr>
            <p:cNvPr id="30" name="Renzini et al. 2018">
              <a:extLst>
                <a:ext uri="{FF2B5EF4-FFF2-40B4-BE49-F238E27FC236}">
                  <a16:creationId xmlns:a16="http://schemas.microsoft.com/office/drawing/2014/main" id="{26824E24-AED0-DBDF-B1A3-FDF0E661A2A6}"/>
                </a:ext>
              </a:extLst>
            </p:cNvPr>
            <p:cNvSpPr txBox="1"/>
            <p:nvPr/>
          </p:nvSpPr>
          <p:spPr>
            <a:xfrm>
              <a:off x="2169376" y="-9306"/>
              <a:ext cx="1908215" cy="348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>
                  <a:solidFill>
                    <a:srgbClr val="28D5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25"/>
                <a:t>Renzini et al. 2018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C444C27-4983-B4BD-F1B3-82B8B6A2D40F}"/>
              </a:ext>
            </a:extLst>
          </p:cNvPr>
          <p:cNvSpPr txBox="1"/>
          <p:nvPr/>
        </p:nvSpPr>
        <p:spPr>
          <a:xfrm>
            <a:off x="8970290" y="5449341"/>
            <a:ext cx="33178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See also i.e., Bergh &amp; Herbst 1974; Terndrup 1988; Ortolani et al. 1995; </a:t>
            </a:r>
            <a:r>
              <a:rPr lang="en-US" sz="1400" dirty="0" err="1">
                <a:solidFill>
                  <a:schemeClr val="bg2"/>
                </a:solidFill>
              </a:rPr>
              <a:t>Feltzing</a:t>
            </a:r>
            <a:r>
              <a:rPr lang="en-US" sz="1400" dirty="0">
                <a:solidFill>
                  <a:schemeClr val="bg2"/>
                </a:solidFill>
              </a:rPr>
              <a:t> &amp; Gilmore 2000; </a:t>
            </a:r>
            <a:r>
              <a:rPr lang="en-US" sz="1400" dirty="0" err="1">
                <a:solidFill>
                  <a:schemeClr val="bg2"/>
                </a:solidFill>
              </a:rPr>
              <a:t>Kuijken</a:t>
            </a:r>
            <a:r>
              <a:rPr lang="en-US" sz="1400" dirty="0">
                <a:solidFill>
                  <a:schemeClr val="bg2"/>
                </a:solidFill>
              </a:rPr>
              <a:t> &amp; Rich 2002; Zoccali et al. 2003; Clarkson et al. 2008,2011; EV et al. 2013, </a:t>
            </a:r>
            <a:r>
              <a:rPr lang="en-US" sz="1400" dirty="0" err="1">
                <a:solidFill>
                  <a:schemeClr val="bg2"/>
                </a:solidFill>
              </a:rPr>
              <a:t>Renzini</a:t>
            </a:r>
            <a:r>
              <a:rPr lang="en-US" sz="1400" dirty="0">
                <a:solidFill>
                  <a:schemeClr val="bg2"/>
                </a:solidFill>
              </a:rPr>
              <a:t> et al. 2018</a:t>
            </a:r>
          </a:p>
          <a:p>
            <a:endParaRPr lang="en-US" dirty="0"/>
          </a:p>
        </p:txBody>
      </p:sp>
      <p:sp>
        <p:nvSpPr>
          <p:cNvPr id="38" name="Low Red Fields: -7o &lt; l &lt;10o  &amp; -4o&lt;b&lt;-2o">
            <a:extLst>
              <a:ext uri="{FF2B5EF4-FFF2-40B4-BE49-F238E27FC236}">
                <a16:creationId xmlns:a16="http://schemas.microsoft.com/office/drawing/2014/main" id="{F36EA4C3-6CFC-2308-5B81-41832F292A9E}"/>
              </a:ext>
            </a:extLst>
          </p:cNvPr>
          <p:cNvSpPr txBox="1"/>
          <p:nvPr/>
        </p:nvSpPr>
        <p:spPr>
          <a:xfrm>
            <a:off x="4461787" y="3487774"/>
            <a:ext cx="3843793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21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477" dirty="0">
                <a:solidFill>
                  <a:schemeClr val="bg1"/>
                </a:solidFill>
              </a:rPr>
              <a:t>Low Red Fields: -7</a:t>
            </a:r>
            <a:r>
              <a:rPr sz="1477" baseline="31999" dirty="0">
                <a:solidFill>
                  <a:schemeClr val="bg1"/>
                </a:solidFill>
              </a:rPr>
              <a:t>o</a:t>
            </a:r>
            <a:r>
              <a:rPr sz="1477" dirty="0">
                <a:solidFill>
                  <a:schemeClr val="bg1"/>
                </a:solidFill>
              </a:rPr>
              <a:t> &lt; l &lt;10</a:t>
            </a:r>
            <a:r>
              <a:rPr sz="1477" baseline="31999" dirty="0">
                <a:solidFill>
                  <a:schemeClr val="bg1"/>
                </a:solidFill>
              </a:rPr>
              <a:t>o</a:t>
            </a:r>
            <a:r>
              <a:rPr sz="1477" dirty="0">
                <a:solidFill>
                  <a:schemeClr val="bg1"/>
                </a:solidFill>
              </a:rPr>
              <a:t>  &amp; -4</a:t>
            </a:r>
            <a:r>
              <a:rPr sz="1477" baseline="31999" dirty="0">
                <a:solidFill>
                  <a:schemeClr val="bg1"/>
                </a:solidFill>
              </a:rPr>
              <a:t>o</a:t>
            </a:r>
            <a:r>
              <a:rPr sz="1477" dirty="0">
                <a:solidFill>
                  <a:schemeClr val="bg1"/>
                </a:solidFill>
              </a:rPr>
              <a:t>&lt;b&lt;-2</a:t>
            </a:r>
            <a:r>
              <a:rPr sz="1477" baseline="31999" dirty="0">
                <a:solidFill>
                  <a:schemeClr val="bg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239084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60A6-A8C3-412B-683B-99A07B500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Spectroscopic age determination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9B5D5-DB3A-4F58-6B7F-97F34C2A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C6BBC-13BA-F525-11D6-7D13FE33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16</a:t>
            </a:fld>
            <a:endParaRPr lang="en-US"/>
          </a:p>
        </p:txBody>
      </p:sp>
      <p:pic>
        <p:nvPicPr>
          <p:cNvPr id="5" name="droppedImage.png" descr="droppedImage.png">
            <a:extLst>
              <a:ext uri="{FF2B5EF4-FFF2-40B4-BE49-F238E27FC236}">
                <a16:creationId xmlns:a16="http://schemas.microsoft.com/office/drawing/2014/main" id="{B127FF57-98F8-9BE0-ED81-D419076C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587" y="2215482"/>
            <a:ext cx="4580413" cy="45133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A1FA9-ECBA-C8C5-CC5F-5C5D71E31432}"/>
              </a:ext>
            </a:extLst>
          </p:cNvPr>
          <p:cNvSpPr txBox="1"/>
          <p:nvPr/>
        </p:nvSpPr>
        <p:spPr>
          <a:xfrm>
            <a:off x="285764" y="1690688"/>
            <a:ext cx="68819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UVES@VLT, R&gt;40,000, 90 stars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Teff</a:t>
            </a:r>
            <a:r>
              <a:rPr lang="en-US" dirty="0">
                <a:solidFill>
                  <a:schemeClr val="bg1"/>
                </a:solidFill>
              </a:rPr>
              <a:t>: from excitation balance of abundances from </a:t>
            </a:r>
            <a:r>
              <a:rPr lang="en-US" dirty="0" err="1">
                <a:solidFill>
                  <a:schemeClr val="bg1"/>
                </a:solidFill>
              </a:rPr>
              <a:t>FeI</a:t>
            </a:r>
            <a:r>
              <a:rPr lang="en-US" dirty="0">
                <a:solidFill>
                  <a:schemeClr val="bg1"/>
                </a:solidFill>
              </a:rPr>
              <a:t> lines</a:t>
            </a:r>
          </a:p>
          <a:p>
            <a:r>
              <a:rPr lang="en-US" b="1" dirty="0">
                <a:solidFill>
                  <a:srgbClr val="FFFF00"/>
                </a:solidFill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: from ionization balance between abundances of </a:t>
            </a:r>
            <a:r>
              <a:rPr lang="en-US" dirty="0" err="1">
                <a:solidFill>
                  <a:schemeClr val="bg1"/>
                </a:solidFill>
              </a:rPr>
              <a:t>FeI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FeII</a:t>
            </a:r>
            <a:r>
              <a:rPr lang="en-US" dirty="0">
                <a:solidFill>
                  <a:schemeClr val="bg1"/>
                </a:solidFill>
              </a:rPr>
              <a:t> lines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EC172C-EA5D-C961-6729-795873F73AF8}"/>
              </a:ext>
            </a:extLst>
          </p:cNvPr>
          <p:cNvGrpSpPr/>
          <p:nvPr/>
        </p:nvGrpSpPr>
        <p:grpSpPr>
          <a:xfrm>
            <a:off x="1760690" y="3131528"/>
            <a:ext cx="4466516" cy="3571885"/>
            <a:chOff x="1760690" y="3131528"/>
            <a:chExt cx="4466516" cy="3571885"/>
          </a:xfrm>
        </p:grpSpPr>
        <p:pic>
          <p:nvPicPr>
            <p:cNvPr id="6" name="SpatDistrBensby17.png" descr="SpatDistrBensby17.png">
              <a:extLst>
                <a:ext uri="{FF2B5EF4-FFF2-40B4-BE49-F238E27FC236}">
                  <a16:creationId xmlns:a16="http://schemas.microsoft.com/office/drawing/2014/main" id="{C3594595-73C3-F26E-FD33-EC4E08572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0690" y="3429000"/>
              <a:ext cx="4466516" cy="327441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Bensby et al. (2011, 2013, 2017)">
              <a:extLst>
                <a:ext uri="{FF2B5EF4-FFF2-40B4-BE49-F238E27FC236}">
                  <a16:creationId xmlns:a16="http://schemas.microsoft.com/office/drawing/2014/main" id="{DCE55A8E-381F-8728-F922-D06E3AE9AF22}"/>
                </a:ext>
              </a:extLst>
            </p:cNvPr>
            <p:cNvSpPr txBox="1"/>
            <p:nvPr/>
          </p:nvSpPr>
          <p:spPr>
            <a:xfrm>
              <a:off x="2232277" y="3131528"/>
              <a:ext cx="3729611" cy="3029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marL="39199" marR="39199" defTabSz="457200">
                <a:lnSpc>
                  <a:spcPct val="93000"/>
                </a:lnSpc>
                <a:buClr>
                  <a:srgbClr val="000000"/>
                </a:buClr>
                <a:buFont typeface="Times New Roman"/>
                <a:tabLst>
                  <a:tab pos="762000" algn="l"/>
                  <a:tab pos="1485900" algn="l"/>
                  <a:tab pos="2209800" algn="l"/>
                  <a:tab pos="2933700" algn="l"/>
                  <a:tab pos="3657600" algn="l"/>
                  <a:tab pos="4381500" algn="l"/>
                  <a:tab pos="5105400" algn="l"/>
                  <a:tab pos="5829300" algn="l"/>
                  <a:tab pos="6553200" algn="l"/>
                  <a:tab pos="7277100" algn="l"/>
                  <a:tab pos="8001000" algn="l"/>
                  <a:tab pos="8724900" algn="l"/>
                  <a:tab pos="9448800" algn="l"/>
                  <a:tab pos="9639300" algn="l"/>
                </a:tabLst>
                <a:defRPr sz="2000" b="1">
                  <a:solidFill>
                    <a:srgbClr val="53D5FD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53D5FD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>
                <a:defRPr>
                  <a:effectLst/>
                </a:defRPr>
              </a:pPr>
              <a:r>
                <a:rPr sz="1400" dirty="0">
                  <a:effectLst>
                    <a:outerShdw blurRad="12700" dist="25400" dir="2700000" rotWithShape="0">
                      <a:srgbClr val="000000"/>
                    </a:outerShdw>
                  </a:effectLst>
                </a:rPr>
                <a:t>Bensby et al. (2011, 2013, 2017)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025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12F273-76F7-7BC7-7D40-C249DB115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9C40-B177-684B-4944-90EB4524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B9026-9BD2-415A-72BB-4E294328EBA4}"/>
              </a:ext>
            </a:extLst>
          </p:cNvPr>
          <p:cNvSpPr txBox="1"/>
          <p:nvPr/>
        </p:nvSpPr>
        <p:spPr>
          <a:xfrm>
            <a:off x="792478" y="438912"/>
            <a:ext cx="1098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Age – Metallicity relation based on dwarfs and sub giants</a:t>
            </a:r>
          </a:p>
        </p:txBody>
      </p:sp>
      <p:pic>
        <p:nvPicPr>
          <p:cNvPr id="6" name="AMR-Bensby17.png" descr="AMR-Bensby17.png">
            <a:extLst>
              <a:ext uri="{FF2B5EF4-FFF2-40B4-BE49-F238E27FC236}">
                <a16:creationId xmlns:a16="http://schemas.microsoft.com/office/drawing/2014/main" id="{E5759A07-3C3B-6446-5CCD-6DA578E8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659" y="1300478"/>
            <a:ext cx="3298901" cy="3199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MDF-Bensby17.png" descr="MDF-Bensby17.png">
            <a:extLst>
              <a:ext uri="{FF2B5EF4-FFF2-40B4-BE49-F238E27FC236}">
                <a16:creationId xmlns:a16="http://schemas.microsoft.com/office/drawing/2014/main" id="{DE52CE96-85E9-C660-6CBF-BAD171AB3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13" y="1318766"/>
            <a:ext cx="3298901" cy="32046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7560540-BA07-F0D0-6E20-D41294F03A68}"/>
              </a:ext>
            </a:extLst>
          </p:cNvPr>
          <p:cNvGrpSpPr/>
          <p:nvPr/>
        </p:nvGrpSpPr>
        <p:grpSpPr>
          <a:xfrm>
            <a:off x="2505456" y="4681729"/>
            <a:ext cx="7511104" cy="2157984"/>
            <a:chOff x="2505456" y="4974337"/>
            <a:chExt cx="7511104" cy="2157984"/>
          </a:xfrm>
        </p:grpSpPr>
        <p:sp>
          <p:nvSpPr>
            <p:cNvPr id="9" name="+ MP stars are mostly old (&gt; 10 Gyr), MR stars show a wide range of ages.…">
              <a:extLst>
                <a:ext uri="{FF2B5EF4-FFF2-40B4-BE49-F238E27FC236}">
                  <a16:creationId xmlns:a16="http://schemas.microsoft.com/office/drawing/2014/main" id="{FDC33D2E-6A01-4864-92CD-D5B0A435CC53}"/>
                </a:ext>
              </a:extLst>
            </p:cNvPr>
            <p:cNvSpPr txBox="1"/>
            <p:nvPr/>
          </p:nvSpPr>
          <p:spPr>
            <a:xfrm>
              <a:off x="2643354" y="5134424"/>
              <a:ext cx="7220412" cy="18204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defTabSz="321457">
                <a:lnSpc>
                  <a:spcPts val="2883"/>
                </a:lnSpc>
                <a:spcBef>
                  <a:spcPts val="844"/>
                </a:spcBef>
                <a:defRPr sz="2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sz="1547"/>
                <a:t> </a:t>
              </a:r>
              <a:r>
                <a:rPr sz="1547">
                  <a:solidFill>
                    <a:srgbClr val="FFFFFF"/>
                  </a:solidFill>
                </a:rPr>
                <a:t> </a:t>
              </a:r>
              <a:r>
                <a:rPr sz="1547"/>
                <a:t>+ </a:t>
              </a:r>
              <a:r>
                <a:rPr sz="1547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MP stars are mostly old (&gt; 10 Gyr), MR stars show a wide range of ages. </a:t>
              </a:r>
            </a:p>
            <a:p>
              <a:pPr defTabSz="321457">
                <a:lnSpc>
                  <a:spcPts val="2883"/>
                </a:lnSpc>
                <a:spcBef>
                  <a:spcPts val="844"/>
                </a:spcBef>
                <a:defRPr sz="2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sz="1547"/>
                <a:t>+ </a:t>
              </a:r>
              <a:r>
                <a:rPr sz="1547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At least 18 % of the stars, at all metallicities are young (&lt;5 Gyr). </a:t>
              </a:r>
            </a:p>
            <a:p>
              <a:pPr defTabSz="321457">
                <a:lnSpc>
                  <a:spcPts val="2883"/>
                </a:lnSpc>
                <a:spcBef>
                  <a:spcPts val="844"/>
                </a:spcBef>
                <a:defRPr sz="2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sz="1547"/>
                <a:t>+ </a:t>
              </a:r>
              <a:r>
                <a:rPr sz="1547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At super-solar metallicities more than 35 % are younger than 8 Gyr. </a:t>
              </a:r>
            </a:p>
            <a:p>
              <a:pPr defTabSz="321457">
                <a:lnSpc>
                  <a:spcPts val="2883"/>
                </a:lnSpc>
                <a:spcBef>
                  <a:spcPts val="844"/>
                </a:spcBef>
                <a:defRPr sz="2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sz="1547"/>
                <a:t>+ </a:t>
              </a:r>
              <a:r>
                <a:rPr sz="1547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Several episodes of SF occurred 3, 6, 8 and 12 Gyr ago</a:t>
              </a:r>
            </a:p>
          </p:txBody>
        </p:sp>
        <p:pic>
          <p:nvPicPr>
            <p:cNvPr id="10" name="+ MP stars are mostly old (&gt; 10 Gyr), MR stars show a wide range of ages.…   + MP stars are mostly old (&gt; 10 Gyr), MR stars show a wide range of ages. + At least 18 % of the stars, at all metallicities are young (&lt;5 Gyr). + At super-solar metallicities m" descr="+ MP stars are mostly old (&gt; 10 Gyr), MR stars show a wide range of ages.…   + MP stars are mostly old (&gt; 10 Gyr), MR stars show a wide range of ages. + At least 18 % of the stars, at all metallicities are young (&lt;5 Gyr). + At super-solar metallicities more than 35 % are younger than 8 Gyr. + Several episodes of SF occurred 3, 6, 8 and 12 Gyr ago">
              <a:extLst>
                <a:ext uri="{FF2B5EF4-FFF2-40B4-BE49-F238E27FC236}">
                  <a16:creationId xmlns:a16="http://schemas.microsoft.com/office/drawing/2014/main" id="{A5FE3FF1-01E1-F409-EF00-5CBC6470D6E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5456" y="4974337"/>
              <a:ext cx="7511104" cy="215798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03545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F4BF4-6685-3B3D-2F03-55EB1C5E4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72A57-A341-112B-1919-45CE4729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EED4-A290-916F-EE48-D69D5643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44AB3-CC83-6762-5601-C92252E9F773}"/>
              </a:ext>
            </a:extLst>
          </p:cNvPr>
          <p:cNvSpPr txBox="1"/>
          <p:nvPr/>
        </p:nvSpPr>
        <p:spPr>
          <a:xfrm>
            <a:off x="768511" y="18287"/>
            <a:ext cx="10984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Stellar ages in the spectroscopic survey’s era: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stellar label and [C/N] abundance</a:t>
            </a:r>
          </a:p>
        </p:txBody>
      </p:sp>
      <p:pic>
        <p:nvPicPr>
          <p:cNvPr id="2" name="Untitled.png" descr="Untitled.png">
            <a:extLst>
              <a:ext uri="{FF2B5EF4-FFF2-40B4-BE49-F238E27FC236}">
                <a16:creationId xmlns:a16="http://schemas.microsoft.com/office/drawing/2014/main" id="{DB282244-D3EE-2192-CF7C-7AAB189B6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239" y="1977458"/>
            <a:ext cx="2619117" cy="3322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creenshot 2023-10-14 at 16.39.07.png" descr="Screenshot 2023-10-14 at 16.39.07.png">
            <a:extLst>
              <a:ext uri="{FF2B5EF4-FFF2-40B4-BE49-F238E27FC236}">
                <a16:creationId xmlns:a16="http://schemas.microsoft.com/office/drawing/2014/main" id="{F802B5A8-B59C-2D2A-DB13-A6DEC06CFB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93291" y="1390834"/>
            <a:ext cx="2291150" cy="3398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creenshot 2023-10-14 at 16.45.36.png" descr="Screenshot 2023-10-14 at 16.45.36.png">
            <a:extLst>
              <a:ext uri="{FF2B5EF4-FFF2-40B4-BE49-F238E27FC236}">
                <a16:creationId xmlns:a16="http://schemas.microsoft.com/office/drawing/2014/main" id="{1461A234-C36D-CB88-570F-AFCB8F74E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524" y="1385481"/>
            <a:ext cx="3051916" cy="232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AgeApogee-Schultheis+17.png" descr="AgeApogee-Schultheis+17.png">
            <a:extLst>
              <a:ext uri="{FF2B5EF4-FFF2-40B4-BE49-F238E27FC236}">
                <a16:creationId xmlns:a16="http://schemas.microsoft.com/office/drawing/2014/main" id="{D3A7285F-AC88-70A0-64F1-2E04A2729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9524" y="3772495"/>
            <a:ext cx="3051916" cy="298889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APOGEE Spectra bright RGB…">
            <a:extLst>
              <a:ext uri="{FF2B5EF4-FFF2-40B4-BE49-F238E27FC236}">
                <a16:creationId xmlns:a16="http://schemas.microsoft.com/office/drawing/2014/main" id="{54598254-669E-67F6-9BA1-AA15271CC992}"/>
              </a:ext>
            </a:extLst>
          </p:cNvPr>
          <p:cNvSpPr txBox="1"/>
          <p:nvPr/>
        </p:nvSpPr>
        <p:spPr>
          <a:xfrm>
            <a:off x="273221" y="1190611"/>
            <a:ext cx="3265052" cy="754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21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477" dirty="0">
                <a:solidFill>
                  <a:schemeClr val="bg1"/>
                </a:solidFill>
              </a:rPr>
              <a:t>APOGEE Spectra bright RGB</a:t>
            </a:r>
          </a:p>
          <a:p>
            <a:pPr algn="l">
              <a:defRPr sz="21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477" dirty="0">
                <a:solidFill>
                  <a:schemeClr val="bg1"/>
                </a:solidFill>
              </a:rPr>
              <a:t>H-band, R~22,500</a:t>
            </a:r>
          </a:p>
          <a:p>
            <a:pPr algn="l">
              <a:defRPr sz="21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477" dirty="0">
                <a:solidFill>
                  <a:schemeClr val="bg1"/>
                </a:solidFill>
              </a:rPr>
              <a:t>—&gt; [C/N]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0642C4-32B0-7562-6261-AE1DDC3041D0}"/>
              </a:ext>
            </a:extLst>
          </p:cNvPr>
          <p:cNvSpPr txBox="1"/>
          <p:nvPr/>
        </p:nvSpPr>
        <p:spPr>
          <a:xfrm>
            <a:off x="3877056" y="305409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APOKASP, APOKASP2…">
            <a:extLst>
              <a:ext uri="{FF2B5EF4-FFF2-40B4-BE49-F238E27FC236}">
                <a16:creationId xmlns:a16="http://schemas.microsoft.com/office/drawing/2014/main" id="{96050C52-6E0B-72E2-13D5-9EDDDBB6E236}"/>
              </a:ext>
            </a:extLst>
          </p:cNvPr>
          <p:cNvSpPr txBox="1"/>
          <p:nvPr/>
        </p:nvSpPr>
        <p:spPr>
          <a:xfrm>
            <a:off x="4463473" y="1182124"/>
            <a:ext cx="3265052" cy="526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21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477" dirty="0">
                <a:solidFill>
                  <a:schemeClr val="bg1"/>
                </a:solidFill>
              </a:rPr>
              <a:t>APOKASP, APOKASP2</a:t>
            </a:r>
          </a:p>
          <a:p>
            <a:pPr algn="l">
              <a:defRPr sz="21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477" dirty="0">
                <a:solidFill>
                  <a:schemeClr val="bg1"/>
                </a:solidFill>
              </a:rPr>
              <a:t>Mass from asteroseismology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EED763-6162-E788-275C-3E14AFC03868}"/>
              </a:ext>
            </a:extLst>
          </p:cNvPr>
          <p:cNvCxnSpPr>
            <a:stCxn id="2" idx="3"/>
            <a:endCxn id="12" idx="1"/>
          </p:cNvCxnSpPr>
          <p:nvPr/>
        </p:nvCxnSpPr>
        <p:spPr>
          <a:xfrm flipV="1">
            <a:off x="7221356" y="2545881"/>
            <a:ext cx="1248168" cy="10927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778915-5F5F-0ADB-7794-AD5040368F70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>
          <a:xfrm>
            <a:off x="7221356" y="3638598"/>
            <a:ext cx="1248168" cy="16283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it &amp; Ness 2020">
            <a:extLst>
              <a:ext uri="{FF2B5EF4-FFF2-40B4-BE49-F238E27FC236}">
                <a16:creationId xmlns:a16="http://schemas.microsoft.com/office/drawing/2014/main" id="{46CC560A-6E71-A9F9-3752-E6C896D5686A}"/>
              </a:ext>
            </a:extLst>
          </p:cNvPr>
          <p:cNvSpPr txBox="1"/>
          <p:nvPr/>
        </p:nvSpPr>
        <p:spPr>
          <a:xfrm>
            <a:off x="10096645" y="1140221"/>
            <a:ext cx="116859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>
                <a:solidFill>
                  <a:srgbClr val="EFF2E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sz="1125" dirty="0"/>
              <a:t>Sit &amp; Ness 2020</a:t>
            </a:r>
          </a:p>
        </p:txBody>
      </p:sp>
      <p:sp>
        <p:nvSpPr>
          <p:cNvPr id="23" name="Schultheis et al. 2017">
            <a:extLst>
              <a:ext uri="{FF2B5EF4-FFF2-40B4-BE49-F238E27FC236}">
                <a16:creationId xmlns:a16="http://schemas.microsoft.com/office/drawing/2014/main" id="{25A5B231-D22E-58F2-AFE6-EE5D3DCCDDC7}"/>
              </a:ext>
            </a:extLst>
          </p:cNvPr>
          <p:cNvSpPr txBox="1"/>
          <p:nvPr/>
        </p:nvSpPr>
        <p:spPr>
          <a:xfrm rot="5400000">
            <a:off x="10884499" y="5110002"/>
            <a:ext cx="1559722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>
                <a:solidFill>
                  <a:srgbClr val="EFF2E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sz="1125"/>
              <a:t>Schultheis et al. 2017</a:t>
            </a:r>
          </a:p>
        </p:txBody>
      </p:sp>
      <p:grpSp>
        <p:nvGrpSpPr>
          <p:cNvPr id="24" name="Group">
            <a:extLst>
              <a:ext uri="{FF2B5EF4-FFF2-40B4-BE49-F238E27FC236}">
                <a16:creationId xmlns:a16="http://schemas.microsoft.com/office/drawing/2014/main" id="{99C39728-421A-D38F-A075-17E296C20667}"/>
              </a:ext>
            </a:extLst>
          </p:cNvPr>
          <p:cNvGrpSpPr/>
          <p:nvPr/>
        </p:nvGrpSpPr>
        <p:grpSpPr>
          <a:xfrm>
            <a:off x="768511" y="5458544"/>
            <a:ext cx="5640795" cy="802391"/>
            <a:chOff x="-50800" y="-50800"/>
            <a:chExt cx="8022462" cy="1141177"/>
          </a:xfrm>
        </p:grpSpPr>
        <p:grpSp>
          <p:nvGrpSpPr>
            <p:cNvPr id="25" name="Rounded Rectangle">
              <a:extLst>
                <a:ext uri="{FF2B5EF4-FFF2-40B4-BE49-F238E27FC236}">
                  <a16:creationId xmlns:a16="http://schemas.microsoft.com/office/drawing/2014/main" id="{ECD2A4AC-BE69-79CE-3249-BE14B074E555}"/>
                </a:ext>
              </a:extLst>
            </p:cNvPr>
            <p:cNvGrpSpPr/>
            <p:nvPr/>
          </p:nvGrpSpPr>
          <p:grpSpPr>
            <a:xfrm>
              <a:off x="-50800" y="-50800"/>
              <a:ext cx="7998764" cy="1141177"/>
              <a:chOff x="0" y="0"/>
              <a:chExt cx="7998763" cy="1141176"/>
            </a:xfrm>
          </p:grpSpPr>
          <p:sp>
            <p:nvSpPr>
              <p:cNvPr id="27" name="Rounded Rectangle">
                <a:extLst>
                  <a:ext uri="{FF2B5EF4-FFF2-40B4-BE49-F238E27FC236}">
                    <a16:creationId xmlns:a16="http://schemas.microsoft.com/office/drawing/2014/main" id="{500C07A1-6C4F-37A3-2B9F-5EC5ACABA457}"/>
                  </a:ext>
                </a:extLst>
              </p:cNvPr>
              <p:cNvSpPr/>
              <p:nvPr/>
            </p:nvSpPr>
            <p:spPr>
              <a:xfrm>
                <a:off x="50800" y="50800"/>
                <a:ext cx="7897164" cy="1039577"/>
              </a:xfrm>
              <a:prstGeom prst="roundRect">
                <a:avLst>
                  <a:gd name="adj" fmla="val 28252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600"/>
                </a:pPr>
                <a:endParaRPr sz="1828"/>
              </a:p>
            </p:txBody>
          </p:sp>
          <p:pic>
            <p:nvPicPr>
              <p:cNvPr id="28" name="Rounded Rectangle Rounded rectangle" descr="Rounded Rectangle Rounded rectangle">
                <a:extLst>
                  <a:ext uri="{FF2B5EF4-FFF2-40B4-BE49-F238E27FC236}">
                    <a16:creationId xmlns:a16="http://schemas.microsoft.com/office/drawing/2014/main" id="{2DA67FB6-5401-3C34-A228-22A54409696C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7998764" cy="1141177"/>
              </a:xfrm>
              <a:prstGeom prst="rect">
                <a:avLst/>
              </a:prstGeom>
              <a:effectLst/>
            </p:spPr>
          </p:pic>
        </p:grpSp>
        <p:sp>
          <p:nvSpPr>
            <p:cNvPr id="26" name="The Bulge is primarily old (&gt;8Gyr) BUT…">
              <a:extLst>
                <a:ext uri="{FF2B5EF4-FFF2-40B4-BE49-F238E27FC236}">
                  <a16:creationId xmlns:a16="http://schemas.microsoft.com/office/drawing/2014/main" id="{450995B6-580C-E717-9902-FE41F8DF83F8}"/>
                </a:ext>
              </a:extLst>
            </p:cNvPr>
            <p:cNvSpPr txBox="1"/>
            <p:nvPr/>
          </p:nvSpPr>
          <p:spPr>
            <a:xfrm>
              <a:off x="87916" y="89573"/>
              <a:ext cx="7883746" cy="810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>
                  <a:solidFill>
                    <a:srgbClr val="000000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617" dirty="0"/>
                <a:t>The Bulge is primarily old (&gt;8Gyr) BUT </a:t>
              </a:r>
            </a:p>
            <a:p>
              <a:pPr algn="l">
                <a:defRPr sz="2300">
                  <a:solidFill>
                    <a:srgbClr val="000000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617" dirty="0"/>
                <a:t>its age distribution shows a tail of young stars (~1Gyr)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66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C83D9E-62F6-0432-B5E3-891731E2F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D1BD7-9E62-B459-2693-A821B7DF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19</a:t>
            </a:fld>
            <a:endParaRPr lang="en-US"/>
          </a:p>
        </p:txBody>
      </p:sp>
      <p:sp>
        <p:nvSpPr>
          <p:cNvPr id="5" name="Hesselquist et al. 2020">
            <a:extLst>
              <a:ext uri="{FF2B5EF4-FFF2-40B4-BE49-F238E27FC236}">
                <a16:creationId xmlns:a16="http://schemas.microsoft.com/office/drawing/2014/main" id="{FB622DC1-C846-208C-7F76-C20A16076050}"/>
              </a:ext>
            </a:extLst>
          </p:cNvPr>
          <p:cNvSpPr txBox="1"/>
          <p:nvPr/>
        </p:nvSpPr>
        <p:spPr>
          <a:xfrm>
            <a:off x="9758411" y="6461850"/>
            <a:ext cx="184505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>
                <a:solidFill>
                  <a:srgbClr val="EFF2E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sz="1266" dirty="0" err="1"/>
              <a:t>Hesselquist</a:t>
            </a:r>
            <a:r>
              <a:rPr sz="1266" dirty="0"/>
              <a:t> et al. 2020</a:t>
            </a: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680A6762-AD29-CE8A-2B38-00F447951FD9}"/>
              </a:ext>
            </a:extLst>
          </p:cNvPr>
          <p:cNvGrpSpPr/>
          <p:nvPr/>
        </p:nvGrpSpPr>
        <p:grpSpPr>
          <a:xfrm>
            <a:off x="3144049" y="5784206"/>
            <a:ext cx="5868183" cy="793719"/>
            <a:chOff x="-50800" y="-50800"/>
            <a:chExt cx="8345858" cy="1128844"/>
          </a:xfrm>
        </p:grpSpPr>
        <p:grpSp>
          <p:nvGrpSpPr>
            <p:cNvPr id="7" name="Rounded Rectangle">
              <a:extLst>
                <a:ext uri="{FF2B5EF4-FFF2-40B4-BE49-F238E27FC236}">
                  <a16:creationId xmlns:a16="http://schemas.microsoft.com/office/drawing/2014/main" id="{839F8F63-6962-4821-43FD-8AD89D6C9E12}"/>
                </a:ext>
              </a:extLst>
            </p:cNvPr>
            <p:cNvGrpSpPr/>
            <p:nvPr/>
          </p:nvGrpSpPr>
          <p:grpSpPr>
            <a:xfrm>
              <a:off x="-50800" y="-50800"/>
              <a:ext cx="8311520" cy="1128844"/>
              <a:chOff x="0" y="0"/>
              <a:chExt cx="8311519" cy="1128843"/>
            </a:xfrm>
          </p:grpSpPr>
          <p:sp>
            <p:nvSpPr>
              <p:cNvPr id="9" name="Rounded Rectangle">
                <a:extLst>
                  <a:ext uri="{FF2B5EF4-FFF2-40B4-BE49-F238E27FC236}">
                    <a16:creationId xmlns:a16="http://schemas.microsoft.com/office/drawing/2014/main" id="{7AB375EF-447E-154B-DD6C-6B41BA81C52A}"/>
                  </a:ext>
                </a:extLst>
              </p:cNvPr>
              <p:cNvSpPr/>
              <p:nvPr/>
            </p:nvSpPr>
            <p:spPr>
              <a:xfrm>
                <a:off x="50800" y="50800"/>
                <a:ext cx="8209920" cy="1027244"/>
              </a:xfrm>
              <a:prstGeom prst="roundRect">
                <a:avLst>
                  <a:gd name="adj" fmla="val 28591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600"/>
                </a:pPr>
                <a:endParaRPr sz="1828"/>
              </a:p>
            </p:txBody>
          </p:sp>
          <p:pic>
            <p:nvPicPr>
              <p:cNvPr id="10" name="Rounded Rectangle Rounded rectangle" descr="Rounded Rectangle Rounded rectangle">
                <a:extLst>
                  <a:ext uri="{FF2B5EF4-FFF2-40B4-BE49-F238E27FC236}">
                    <a16:creationId xmlns:a16="http://schemas.microsoft.com/office/drawing/2014/main" id="{4F584CAF-D5A7-2EAB-5529-52594908D20E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8311520" cy="1128844"/>
              </a:xfrm>
              <a:prstGeom prst="rect">
                <a:avLst/>
              </a:prstGeom>
              <a:effectLst/>
            </p:spPr>
          </p:pic>
        </p:grpSp>
        <p:sp>
          <p:nvSpPr>
            <p:cNvPr id="8" name="AMR suggests that the Bulge is NOT uniformly old, with stars as young as ~1-2Gyr at [Fe/H]&gt;0.1 &amp; |ZGal|&lt;0.25kpc">
              <a:extLst>
                <a:ext uri="{FF2B5EF4-FFF2-40B4-BE49-F238E27FC236}">
                  <a16:creationId xmlns:a16="http://schemas.microsoft.com/office/drawing/2014/main" id="{D56BBC38-9BE5-784B-F611-F551694D788C}"/>
                </a:ext>
              </a:extLst>
            </p:cNvPr>
            <p:cNvSpPr txBox="1"/>
            <p:nvPr/>
          </p:nvSpPr>
          <p:spPr>
            <a:xfrm>
              <a:off x="87916" y="77240"/>
              <a:ext cx="8207142" cy="810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>
                  <a:solidFill>
                    <a:srgbClr val="000000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617"/>
                <a:t>AMR suggests that the Bulge is NOT uniformly old, with stars as young as ~1-2Gyr at [Fe/H]&gt;0.1 &amp; |Z</a:t>
              </a:r>
              <a:r>
                <a:rPr sz="1617" baseline="-5999"/>
                <a:t>Gal</a:t>
              </a:r>
              <a:r>
                <a:rPr sz="1617"/>
                <a:t>|&lt;0.25kpc</a:t>
              </a:r>
            </a:p>
          </p:txBody>
        </p:sp>
      </p:grpSp>
      <p:pic>
        <p:nvPicPr>
          <p:cNvPr id="11" name="Screenshot 2023-10-15 at 16.05.24.png" descr="Screenshot 2023-10-15 at 16.05.24.png">
            <a:extLst>
              <a:ext uri="{FF2B5EF4-FFF2-40B4-BE49-F238E27FC236}">
                <a16:creationId xmlns:a16="http://schemas.microsoft.com/office/drawing/2014/main" id="{A683D9E3-22E8-AB50-96FC-EBFB970A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96" y="1195415"/>
            <a:ext cx="4345494" cy="2223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creenshot 2023-10-15 at 16.07.45.png" descr="Screenshot 2023-10-15 at 16.07.45.png">
            <a:extLst>
              <a:ext uri="{FF2B5EF4-FFF2-40B4-BE49-F238E27FC236}">
                <a16:creationId xmlns:a16="http://schemas.microsoft.com/office/drawing/2014/main" id="{A2943632-48BB-410E-8B35-22CF20D8D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178" y="1165453"/>
            <a:ext cx="6364426" cy="2233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creenshot 2023-10-15 at 16.09.00.png" descr="Screenshot 2023-10-15 at 16.09.00.png">
            <a:extLst>
              <a:ext uri="{FF2B5EF4-FFF2-40B4-BE49-F238E27FC236}">
                <a16:creationId xmlns:a16="http://schemas.microsoft.com/office/drawing/2014/main" id="{A1294FB6-15F2-9173-932B-AB369DF5C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296" y="3600223"/>
            <a:ext cx="5998854" cy="198304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DCFFFD-B871-7EE1-1F4D-B16135766158}"/>
              </a:ext>
            </a:extLst>
          </p:cNvPr>
          <p:cNvSpPr txBox="1"/>
          <p:nvPr/>
        </p:nvSpPr>
        <p:spPr>
          <a:xfrm>
            <a:off x="928611" y="90897"/>
            <a:ext cx="1098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Tension between spec and phot age remains!</a:t>
            </a:r>
          </a:p>
        </p:txBody>
      </p:sp>
      <p:sp>
        <p:nvSpPr>
          <p:cNvPr id="15" name="APOGEE (~6000 bright RGB; -0.5&lt;[Fe/H]&lt;+0.5 ) + Feullet Age training sample (Age vs [C/N]) + TheCannon">
            <a:extLst>
              <a:ext uri="{FF2B5EF4-FFF2-40B4-BE49-F238E27FC236}">
                <a16:creationId xmlns:a16="http://schemas.microsoft.com/office/drawing/2014/main" id="{5873A30A-9F4D-F7F3-AF6E-83DF94E6A3E5}"/>
              </a:ext>
            </a:extLst>
          </p:cNvPr>
          <p:cNvSpPr txBox="1"/>
          <p:nvPr/>
        </p:nvSpPr>
        <p:spPr>
          <a:xfrm>
            <a:off x="928611" y="717009"/>
            <a:ext cx="10043364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21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sz="1477" dirty="0">
                <a:solidFill>
                  <a:schemeClr val="bg1"/>
                </a:solidFill>
              </a:rPr>
              <a:t>APOGEE (~6000 bright RGB; -0.5&lt;[Fe/H]&lt;+0.5 ) + </a:t>
            </a:r>
            <a:r>
              <a:rPr sz="1477" dirty="0" err="1">
                <a:solidFill>
                  <a:schemeClr val="bg1"/>
                </a:solidFill>
              </a:rPr>
              <a:t>Feullet</a:t>
            </a:r>
            <a:r>
              <a:rPr sz="1477" dirty="0">
                <a:solidFill>
                  <a:schemeClr val="bg1"/>
                </a:solidFill>
              </a:rPr>
              <a:t> Age training sample (Age vs [C/N]) + </a:t>
            </a:r>
            <a:r>
              <a:rPr sz="1477" dirty="0" err="1">
                <a:solidFill>
                  <a:schemeClr val="bg1"/>
                </a:solidFill>
              </a:rPr>
              <a:t>TheCannon</a:t>
            </a:r>
            <a:endParaRPr sz="147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5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4A61-1897-EC19-2F76-50250EC4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38" y="19950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PART II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AE7DB2-E310-5749-1451-BEAC6E3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E9DED-5303-03A2-E6E5-64D4C2E3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05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154C-7587-1D05-7AE9-DE121A7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Final Summary: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01145-847F-9104-C472-2FA7E404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5EE5E-38E0-6171-7C49-73F111F1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CAC3A-1D92-8D0B-5B9E-C324AD2567D7}"/>
              </a:ext>
            </a:extLst>
          </p:cNvPr>
          <p:cNvSpPr txBox="1"/>
          <p:nvPr/>
        </p:nvSpPr>
        <p:spPr>
          <a:xfrm>
            <a:off x="139460" y="1325563"/>
            <a:ext cx="11913080" cy="6259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With a stellar mass of M∼ 1.7-2 × 10</a:t>
            </a:r>
            <a:r>
              <a:rPr lang="en-US" sz="2000" baseline="30000" dirty="0">
                <a:solidFill>
                  <a:schemeClr val="bg1"/>
                </a:solidFill>
              </a:rPr>
              <a:t>10</a:t>
            </a:r>
            <a:r>
              <a:rPr lang="en-US" sz="2000" dirty="0">
                <a:solidFill>
                  <a:schemeClr val="bg1"/>
                </a:solidFill>
              </a:rPr>
              <a:t> M</a:t>
            </a:r>
            <a:r>
              <a:rPr lang="en-US" sz="2000" baseline="-25000" dirty="0">
                <a:solidFill>
                  <a:schemeClr val="bg1"/>
                </a:solidFill>
              </a:rPr>
              <a:t>⊙</a:t>
            </a:r>
            <a:r>
              <a:rPr lang="en-US" sz="2000" dirty="0">
                <a:solidFill>
                  <a:schemeClr val="bg1"/>
                </a:solidFill>
              </a:rPr>
              <a:t>, mostly made of ∼10 Gyr old stars, the Galactic bulge is the first massive component to form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bulge hosts a bar with an inclination of ∼27 degrees with respect to the Sun-GC direction, extending for about1 kpc from the center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dynamical evolution of the bar (i.e., buckling and vertical resonance heating) lends the bulge a boxy/peanut shape in its southern regions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Overall, the bulge SP is rich in iron, but its subsolar and super-solar components display very distinct properties in terms of spatial distribution, kinematics and abundances pattern.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m-rich component is depleted in ⍺-elements and is spatially arranged in a bar-like structure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m-poor and ⍺ -rich component does not appear to follow the bar, being symmetrically concentrated as a spheroid-like structure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Although the bulge as a whole rotates cylindrically, m-poor stars show slower rotation with a relatively large velocity dispersion (100–120 km/s) rather constant across the sky. The m-rich component, instead, has a velocity dispersion gradient, with values ranging from 60 km/s at b = -8</a:t>
            </a:r>
            <a:r>
              <a:rPr lang="en-US" sz="2000" baseline="30000" dirty="0">
                <a:solidFill>
                  <a:schemeClr val="bg1"/>
                </a:solidFill>
              </a:rPr>
              <a:t>º</a:t>
            </a:r>
            <a:r>
              <a:rPr lang="en-US" sz="2000" dirty="0">
                <a:solidFill>
                  <a:schemeClr val="bg1"/>
                </a:solidFill>
              </a:rPr>
              <a:t> to 140 at b = -1</a:t>
            </a:r>
            <a:r>
              <a:rPr lang="en-US" sz="2000" baseline="30000" dirty="0">
                <a:solidFill>
                  <a:schemeClr val="bg1"/>
                </a:solidFill>
              </a:rPr>
              <a:t>º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presence and fraction of young-intermediate age stars remain an open question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origin of the gap in the [⍺/Fe] vs [Fe/H]  is not yest fully understood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82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2EEF-4408-A831-2DEB-154DC1BC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Fairly exhaustive bibliography ….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155DA-8375-9F20-6FAE-AE26B5C8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7436C-B4A6-D6F2-BD34-96DF761C2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green and white text on a white background&#10;&#10;AI-generated content may be incorrect.">
            <a:extLst>
              <a:ext uri="{FF2B5EF4-FFF2-40B4-BE49-F238E27FC236}">
                <a16:creationId xmlns:a16="http://schemas.microsoft.com/office/drawing/2014/main" id="{F2676BDB-521B-1443-45E6-8386B00E8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020" y="1690688"/>
            <a:ext cx="7772400" cy="51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16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F9858A-8433-5F98-5208-818FC74BA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6A30-0635-562A-5F58-194C56553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1088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Open 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A6D8A-A310-E574-5758-A53F7A9E4D79}"/>
              </a:ext>
            </a:extLst>
          </p:cNvPr>
          <p:cNvSpPr txBox="1"/>
          <p:nvPr/>
        </p:nvSpPr>
        <p:spPr>
          <a:xfrm>
            <a:off x="1100539" y="3891159"/>
            <a:ext cx="113201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How many components coexist in the MW inner region?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is the nature of the super thin-bar and its connection to the Bar and B/P bulge?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is the connection between the Bulge and its Nuclear region?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are the properties (i.e., kinematics, abundances) of the RRL pop?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is the age of the m-rich component?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A83B32-6E87-DBF8-E990-59882AF48A45}"/>
              </a:ext>
            </a:extLst>
          </p:cNvPr>
          <p:cNvGrpSpPr/>
          <p:nvPr/>
        </p:nvGrpSpPr>
        <p:grpSpPr>
          <a:xfrm>
            <a:off x="1282700" y="837733"/>
            <a:ext cx="9189065" cy="2950596"/>
            <a:chOff x="1771650" y="885602"/>
            <a:chExt cx="8408544" cy="25433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915BFC-0806-0A80-3FEC-4AA37F1555AD}"/>
                </a:ext>
              </a:extLst>
            </p:cNvPr>
            <p:cNvGrpSpPr/>
            <p:nvPr/>
          </p:nvGrpSpPr>
          <p:grpSpPr>
            <a:xfrm>
              <a:off x="1771650" y="885602"/>
              <a:ext cx="8408544" cy="2543398"/>
              <a:chOff x="1924558" y="785590"/>
              <a:chExt cx="8317422" cy="219316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A807DBA-5CD5-D5E8-C025-DAC39E29E920}"/>
                  </a:ext>
                </a:extLst>
              </p:cNvPr>
              <p:cNvSpPr/>
              <p:nvPr/>
            </p:nvSpPr>
            <p:spPr>
              <a:xfrm>
                <a:off x="1924558" y="785590"/>
                <a:ext cx="8317422" cy="21931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BF2810-30AD-1C2D-1606-1ED34329DB56}"/>
                  </a:ext>
                </a:extLst>
              </p:cNvPr>
              <p:cNvSpPr txBox="1"/>
              <p:nvPr/>
            </p:nvSpPr>
            <p:spPr>
              <a:xfrm>
                <a:off x="8802164" y="904645"/>
                <a:ext cx="9598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Wegg+2015</a:t>
                </a:r>
                <a:endParaRPr lang="en-US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A27C11-0B97-2BAD-406E-5E3BFCBD4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7" r="9467"/>
            <a:stretch/>
          </p:blipFill>
          <p:spPr bwMode="auto">
            <a:xfrm>
              <a:off x="2004379" y="903394"/>
              <a:ext cx="8175815" cy="24747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B3AA1-5B10-CD84-F9BB-186FEBFC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12797E7-F923-7703-1957-A5ED959E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7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90467-4CD2-14A8-2618-822895F0E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D227-0D8B-D24B-C395-B7C02BD28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1088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Open 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7B7861-12AD-5262-3022-FDAE8521B4EE}"/>
              </a:ext>
            </a:extLst>
          </p:cNvPr>
          <p:cNvSpPr txBox="1"/>
          <p:nvPr/>
        </p:nvSpPr>
        <p:spPr>
          <a:xfrm>
            <a:off x="1100539" y="3891159"/>
            <a:ext cx="113201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How many components coexist in the MW inner region?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is the nature of the super thin-bar and its connection to the Bar and B/P bulge?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is the connection between the Bulge and its Nuclear region?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are the properties (i.e., kinematics, abundances) of the RRL pop?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is the age of the m-rich component?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27EC4B-DC43-28A9-240E-EA4F1ED1E2E2}"/>
              </a:ext>
            </a:extLst>
          </p:cNvPr>
          <p:cNvGrpSpPr/>
          <p:nvPr/>
        </p:nvGrpSpPr>
        <p:grpSpPr>
          <a:xfrm>
            <a:off x="1282700" y="837733"/>
            <a:ext cx="9189065" cy="2950596"/>
            <a:chOff x="1771650" y="885602"/>
            <a:chExt cx="8408544" cy="25433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B126C0-A36D-A689-66EC-4FDBED8A8106}"/>
                </a:ext>
              </a:extLst>
            </p:cNvPr>
            <p:cNvGrpSpPr/>
            <p:nvPr/>
          </p:nvGrpSpPr>
          <p:grpSpPr>
            <a:xfrm>
              <a:off x="1771650" y="885602"/>
              <a:ext cx="8408544" cy="2543398"/>
              <a:chOff x="1924558" y="785590"/>
              <a:chExt cx="8317422" cy="219316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E7EC7F9-A5D6-4A58-ADF7-35E5BCB33C30}"/>
                  </a:ext>
                </a:extLst>
              </p:cNvPr>
              <p:cNvSpPr/>
              <p:nvPr/>
            </p:nvSpPr>
            <p:spPr>
              <a:xfrm>
                <a:off x="1924558" y="785590"/>
                <a:ext cx="8317422" cy="21931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4B7D51-FEFA-9BEC-1257-1B1FB1002B19}"/>
                  </a:ext>
                </a:extLst>
              </p:cNvPr>
              <p:cNvSpPr txBox="1"/>
              <p:nvPr/>
            </p:nvSpPr>
            <p:spPr>
              <a:xfrm>
                <a:off x="8802164" y="904645"/>
                <a:ext cx="9598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Wegg+2015</a:t>
                </a:r>
                <a:endParaRPr lang="en-US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53943C-6969-A045-B13B-443AE8176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7" r="9467"/>
            <a:stretch/>
          </p:blipFill>
          <p:spPr bwMode="auto">
            <a:xfrm>
              <a:off x="2004379" y="903394"/>
              <a:ext cx="8175815" cy="24747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C0A6B6E-5D26-963D-6FC6-7A6B9DB62279}"/>
              </a:ext>
            </a:extLst>
          </p:cNvPr>
          <p:cNvSpPr txBox="1"/>
          <p:nvPr/>
        </p:nvSpPr>
        <p:spPr>
          <a:xfrm>
            <a:off x="519757" y="5779886"/>
            <a:ext cx="11087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sz="2800" b="1" dirty="0">
                <a:solidFill>
                  <a:srgbClr val="FFFF00"/>
                </a:solidFill>
              </a:rPr>
              <a:t>Comprehensive chemo-dynamical map of its stellar populations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0ECFC-3B88-6400-ABF7-77B9D7D15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5DCCF26-F3BE-B0C8-EB5C-87A433E6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84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2338E-BD4B-2A11-84AB-9DB6AABF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ulti-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dirty="0"/>
              <a:t>bject 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dirty="0"/>
              <a:t>ptical and 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dirty="0"/>
              <a:t>ear-IR 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dirty="0"/>
              <a:t>pectrograph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61007-BCE9-37D1-E5C3-2397F1BB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6C550-0E6A-121C-ACE5-E5B913D6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B90CD-8E9B-FE98-9A15-5ED82767B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87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DC0DAF11-0FC8-2260-962D-9F212F103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1910022"/>
            <a:ext cx="1911805" cy="1428601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029B31-988D-9E53-A018-C47AF124B9C8}"/>
              </a:ext>
            </a:extLst>
          </p:cNvPr>
          <p:cNvSpPr txBox="1"/>
          <p:nvPr/>
        </p:nvSpPr>
        <p:spPr>
          <a:xfrm>
            <a:off x="408250" y="1720801"/>
            <a:ext cx="8848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Multiplexing: 1000 fibers per pointing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FoV</a:t>
            </a:r>
            <a:r>
              <a:rPr lang="en-US" sz="2000" dirty="0">
                <a:solidFill>
                  <a:schemeClr val="bg1"/>
                </a:solidFill>
              </a:rPr>
              <a:t>: 500 arcmin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Medium and High spectral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Wavelength coverage: 0.65 – 1.8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 observing modes (MR, HR), each providing 3 channels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1200B6-7720-3A26-013D-19700F5D65F4}"/>
              </a:ext>
            </a:extLst>
          </p:cNvPr>
          <p:cNvGrpSpPr/>
          <p:nvPr/>
        </p:nvGrpSpPr>
        <p:grpSpPr>
          <a:xfrm>
            <a:off x="2195716" y="3338623"/>
            <a:ext cx="7113624" cy="3416390"/>
            <a:chOff x="2328371" y="2956470"/>
            <a:chExt cx="7113624" cy="341639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B26A94-7DEF-DDD1-A2A7-56003AC4E74E}"/>
                </a:ext>
              </a:extLst>
            </p:cNvPr>
            <p:cNvGrpSpPr/>
            <p:nvPr/>
          </p:nvGrpSpPr>
          <p:grpSpPr>
            <a:xfrm>
              <a:off x="2700047" y="2956470"/>
              <a:ext cx="6741948" cy="3416390"/>
              <a:chOff x="2725026" y="2895515"/>
              <a:chExt cx="6741948" cy="3416390"/>
            </a:xfrm>
          </p:grpSpPr>
          <p:pic>
            <p:nvPicPr>
              <p:cNvPr id="12" name="Picture 11" descr="A table with numbers and a few black text&#10;&#10;AI-generated content may be incorrect.">
                <a:extLst>
                  <a:ext uri="{FF2B5EF4-FFF2-40B4-BE49-F238E27FC236}">
                    <a16:creationId xmlns:a16="http://schemas.microsoft.com/office/drawing/2014/main" id="{5E3FC63D-40C2-8615-6C67-8FC800185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28573"/>
              <a:stretch/>
            </p:blipFill>
            <p:spPr>
              <a:xfrm>
                <a:off x="2725026" y="2895515"/>
                <a:ext cx="6741948" cy="341639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AEAFE22-E2EC-E145-4866-2546194EC459}"/>
                  </a:ext>
                </a:extLst>
              </p:cNvPr>
              <p:cNvSpPr/>
              <p:nvPr/>
            </p:nvSpPr>
            <p:spPr>
              <a:xfrm>
                <a:off x="2781894" y="4993939"/>
                <a:ext cx="6632334" cy="1317965"/>
              </a:xfrm>
              <a:prstGeom prst="rect">
                <a:avLst/>
              </a:prstGeom>
              <a:noFill/>
              <a:ln w="889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6F051EF-0741-D7A1-3F9B-9B5E0711307E}"/>
                  </a:ext>
                </a:extLst>
              </p:cNvPr>
              <p:cNvSpPr/>
              <p:nvPr/>
            </p:nvSpPr>
            <p:spPr>
              <a:xfrm>
                <a:off x="2781894" y="3358216"/>
                <a:ext cx="6632335" cy="1213783"/>
              </a:xfrm>
              <a:prstGeom prst="rect">
                <a:avLst/>
              </a:prstGeom>
              <a:noFill/>
              <a:ln w="889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F91EA5-3D85-C2F2-784D-20E2639B5890}"/>
                </a:ext>
              </a:extLst>
            </p:cNvPr>
            <p:cNvSpPr txBox="1"/>
            <p:nvPr/>
          </p:nvSpPr>
          <p:spPr>
            <a:xfrm rot="16200000">
              <a:off x="1903075" y="3795851"/>
              <a:ext cx="12779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B0F0"/>
                  </a:solidFill>
                </a:rPr>
                <a:t>MR mode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F5F2DA-8B0F-4CC3-E74B-7E558345BA87}"/>
                </a:ext>
              </a:extLst>
            </p:cNvPr>
            <p:cNvSpPr txBox="1"/>
            <p:nvPr/>
          </p:nvSpPr>
          <p:spPr>
            <a:xfrm rot="16200000">
              <a:off x="1843729" y="5463891"/>
              <a:ext cx="1369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HR mode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C15E8E-3765-EA33-12AD-25D160DBF9A5}"/>
              </a:ext>
            </a:extLst>
          </p:cNvPr>
          <p:cNvSpPr txBox="1"/>
          <p:nvPr/>
        </p:nvSpPr>
        <p:spPr>
          <a:xfrm>
            <a:off x="8383823" y="1086828"/>
            <a:ext cx="174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PI: M. </a:t>
            </a:r>
            <a:r>
              <a:rPr lang="en-US" dirty="0" err="1">
                <a:solidFill>
                  <a:schemeClr val="bg1"/>
                </a:solidFill>
              </a:rPr>
              <a:t>Cirasuolo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89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C487E-666F-072E-7760-B5171A47C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MOONS: Unique facility for bulge studies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76DF7-46D0-9EB6-46AE-759FB384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F078C-691E-742E-EDAE-C11298D9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014BB-6C17-099E-A08C-F939E4BDB02B}"/>
              </a:ext>
            </a:extLst>
          </p:cNvPr>
          <p:cNvSpPr txBox="1"/>
          <p:nvPr/>
        </p:nvSpPr>
        <p:spPr>
          <a:xfrm>
            <a:off x="306709" y="1430841"/>
            <a:ext cx="87093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IR coverage: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Overcoming dust extinction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 most central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Multiplexing + simultaneous wavelength coverage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 observing efficiency 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 large number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HR mode: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Chemical abundances  (⍺, light, iron-peak, neutron-capture elements)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Kinematics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Xcalibration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with complementary surveys (e.g., Gaia RVS)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VLT collecting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Faintest RC  surveys depth &amp;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    reliable selection function</a:t>
            </a:r>
          </a:p>
        </p:txBody>
      </p:sp>
      <p:pic>
        <p:nvPicPr>
          <p:cNvPr id="6" name="Picture 5" descr="A map of the solar system&#10;&#10;AI-generated content may be incorrect.">
            <a:extLst>
              <a:ext uri="{FF2B5EF4-FFF2-40B4-BE49-F238E27FC236}">
                <a16:creationId xmlns:a16="http://schemas.microsoft.com/office/drawing/2014/main" id="{C396CF84-81B7-065E-63A2-10FBEDEBE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385" y="1663256"/>
            <a:ext cx="2590155" cy="1862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38D16-39D1-F185-3CAC-EC2EF6016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4" y="4906294"/>
            <a:ext cx="5846846" cy="19592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C1A26B-A653-2764-43B9-451699B940CF}"/>
              </a:ext>
            </a:extLst>
          </p:cNvPr>
          <p:cNvGrpSpPr/>
          <p:nvPr/>
        </p:nvGrpSpPr>
        <p:grpSpPr>
          <a:xfrm>
            <a:off x="6055498" y="3901821"/>
            <a:ext cx="6153344" cy="2964180"/>
            <a:chOff x="5991068" y="3603406"/>
            <a:chExt cx="6153344" cy="29641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91F7BF-1B6F-59EE-D891-5634F5809DC9}"/>
                </a:ext>
              </a:extLst>
            </p:cNvPr>
            <p:cNvGrpSpPr/>
            <p:nvPr/>
          </p:nvGrpSpPr>
          <p:grpSpPr>
            <a:xfrm>
              <a:off x="5991068" y="3603406"/>
              <a:ext cx="6153344" cy="2964180"/>
              <a:chOff x="5986840" y="3463016"/>
              <a:chExt cx="6153344" cy="296418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3C773CE-5F57-CC07-107D-12FA8765560E}"/>
                  </a:ext>
                </a:extLst>
              </p:cNvPr>
              <p:cNvGrpSpPr/>
              <p:nvPr/>
            </p:nvGrpSpPr>
            <p:grpSpPr>
              <a:xfrm>
                <a:off x="5986840" y="3463016"/>
                <a:ext cx="6153344" cy="2964180"/>
                <a:chOff x="5986840" y="3463016"/>
                <a:chExt cx="6153344" cy="2964180"/>
              </a:xfrm>
            </p:grpSpPr>
            <p:pic>
              <p:nvPicPr>
                <p:cNvPr id="15" name="Picture 14" descr="CMDS.pdf">
                  <a:extLst>
                    <a:ext uri="{FF2B5EF4-FFF2-40B4-BE49-F238E27FC236}">
                      <a16:creationId xmlns:a16="http://schemas.microsoft.com/office/drawing/2014/main" id="{281AECE8-CA75-6D52-C8ED-FD05EF6FE0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70" t="20559" r="57694" b="18536"/>
                <a:stretch/>
              </p:blipFill>
              <p:spPr bwMode="auto">
                <a:xfrm>
                  <a:off x="5986840" y="3463016"/>
                  <a:ext cx="2623759" cy="2964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Picture 15" descr="CMDS.pdf">
                  <a:extLst>
                    <a:ext uri="{FF2B5EF4-FFF2-40B4-BE49-F238E27FC236}">
                      <a16:creationId xmlns:a16="http://schemas.microsoft.com/office/drawing/2014/main" id="{177558B7-DBDE-603B-7010-EA2E240A11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265" t="20559" r="5115" b="18536"/>
                <a:stretch/>
              </p:blipFill>
              <p:spPr bwMode="auto">
                <a:xfrm>
                  <a:off x="9569346" y="3463016"/>
                  <a:ext cx="2570838" cy="2964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0C630D-82A8-B0B4-2143-BF26D4971FA6}"/>
                  </a:ext>
                </a:extLst>
              </p:cNvPr>
              <p:cNvSpPr txBox="1"/>
              <p:nvPr/>
            </p:nvSpPr>
            <p:spPr>
              <a:xfrm>
                <a:off x="8682449" y="4085863"/>
                <a:ext cx="77296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2"/>
                    </a:solidFill>
                  </a:rPr>
                  <a:t>APOGEE</a:t>
                </a:r>
              </a:p>
              <a:p>
                <a:pPr algn="ctr"/>
                <a:r>
                  <a:rPr lang="en-US" sz="1100" b="1" dirty="0">
                    <a:solidFill>
                      <a:schemeClr val="bg2"/>
                    </a:solidFill>
                  </a:rPr>
                  <a:t>Mag limit</a:t>
                </a:r>
                <a:endParaRPr lang="en-US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9C80EC-8337-FFC9-2AB7-E4E2617D736E}"/>
                  </a:ext>
                </a:extLst>
              </p:cNvPr>
              <p:cNvSpPr txBox="1"/>
              <p:nvPr/>
            </p:nvSpPr>
            <p:spPr>
              <a:xfrm>
                <a:off x="8632537" y="5100411"/>
                <a:ext cx="9316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2"/>
                    </a:solidFill>
                  </a:rPr>
                  <a:t>MOONS</a:t>
                </a:r>
              </a:p>
              <a:p>
                <a:pPr algn="ctr"/>
                <a:r>
                  <a:rPr lang="en-US" sz="1100" b="1" dirty="0">
                    <a:solidFill>
                      <a:schemeClr val="bg2"/>
                    </a:solidFill>
                  </a:rPr>
                  <a:t>1hr, S/N~60</a:t>
                </a:r>
                <a:endParaRPr lang="en-US" b="1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3FE0C7-7ADD-D879-3AD5-6C421A0DDF78}"/>
                </a:ext>
              </a:extLst>
            </p:cNvPr>
            <p:cNvSpPr txBox="1"/>
            <p:nvPr/>
          </p:nvSpPr>
          <p:spPr>
            <a:xfrm>
              <a:off x="6256563" y="3682076"/>
              <a:ext cx="10567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l,b</a:t>
              </a:r>
              <a:r>
                <a:rPr lang="en-US" sz="1400" dirty="0">
                  <a:solidFill>
                    <a:schemeClr val="bg1"/>
                  </a:solidFill>
                </a:rPr>
                <a:t>=(-2</a:t>
              </a:r>
              <a:r>
                <a:rPr lang="en-US" sz="1400" baseline="30000" dirty="0">
                  <a:solidFill>
                    <a:schemeClr val="bg1"/>
                  </a:solidFill>
                </a:rPr>
                <a:t>º</a:t>
              </a:r>
              <a:r>
                <a:rPr lang="en-US" sz="1400" dirty="0">
                  <a:solidFill>
                    <a:schemeClr val="bg1"/>
                  </a:solidFill>
                </a:rPr>
                <a:t>,-8</a:t>
              </a:r>
              <a:r>
                <a:rPr lang="en-US" sz="1400" baseline="30000" dirty="0">
                  <a:solidFill>
                    <a:schemeClr val="bg1"/>
                  </a:solidFill>
                </a:rPr>
                <a:t>º</a:t>
              </a:r>
              <a:r>
                <a:rPr lang="en-US" sz="1400" dirty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73906A-C082-E498-831F-EA5120D21E8E}"/>
                </a:ext>
              </a:extLst>
            </p:cNvPr>
            <p:cNvSpPr txBox="1"/>
            <p:nvPr/>
          </p:nvSpPr>
          <p:spPr>
            <a:xfrm>
              <a:off x="9982200" y="3684334"/>
              <a:ext cx="9957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l,b</a:t>
              </a:r>
              <a:r>
                <a:rPr lang="en-US" sz="1400" dirty="0">
                  <a:solidFill>
                    <a:schemeClr val="bg1"/>
                  </a:solidFill>
                </a:rPr>
                <a:t>=(-2</a:t>
              </a:r>
              <a:r>
                <a:rPr lang="en-US" sz="1400" baseline="30000" dirty="0">
                  <a:solidFill>
                    <a:schemeClr val="bg1"/>
                  </a:solidFill>
                </a:rPr>
                <a:t>º</a:t>
              </a:r>
              <a:r>
                <a:rPr lang="en-US" sz="1400" dirty="0">
                  <a:solidFill>
                    <a:schemeClr val="bg1"/>
                  </a:solidFill>
                </a:rPr>
                <a:t>,0</a:t>
              </a:r>
              <a:r>
                <a:rPr lang="en-US" sz="1400" baseline="30000" dirty="0">
                  <a:solidFill>
                    <a:schemeClr val="bg1"/>
                  </a:solidFill>
                </a:rPr>
                <a:t>º</a:t>
              </a:r>
              <a:r>
                <a:rPr lang="en-US" sz="1400" dirty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652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7730-FB7E-7E1D-7CC8-70CD8DCF9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MOONS GTO Galactic Surveys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7DEEF-9F5F-6655-F4DA-285BA844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34530-DC8A-5460-70CA-127F0F6D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A2443-6B36-0A2A-3D15-E58CAC4072F9}"/>
              </a:ext>
            </a:extLst>
          </p:cNvPr>
          <p:cNvSpPr txBox="1"/>
          <p:nvPr/>
        </p:nvSpPr>
        <p:spPr>
          <a:xfrm>
            <a:off x="433251" y="1753116"/>
            <a:ext cx="1132549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FF00"/>
                </a:solidFill>
              </a:rPr>
              <a:t>GOAL</a:t>
            </a:r>
            <a:r>
              <a:rPr lang="en-US" sz="2000" dirty="0">
                <a:solidFill>
                  <a:srgbClr val="FFFF00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Comprehensive chemo-dynamical map of the resolved stellar populations in the MW, and closest satellites, focusing on those environments/populations poorly  - if any - sampled by previous/ongoing/future spectroscopic surveys (e.g., Gaia, GES, GIBS, WAVE, APOGEE, 4MOST)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b="1" dirty="0">
                <a:solidFill>
                  <a:srgbClr val="FFFF00"/>
                </a:solidFill>
              </a:rPr>
              <a:t>The Reddened MW Survey </a:t>
            </a:r>
            <a:r>
              <a:rPr lang="en-US" sz="2000" dirty="0">
                <a:solidFill>
                  <a:schemeClr val="bg1"/>
                </a:solidFill>
              </a:rPr>
              <a:t>[~70 nights, PI: O.A. Gonzalez]: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Nuclear Region    </a:t>
            </a:r>
            <a:r>
              <a:rPr lang="en-US" sz="1600" dirty="0">
                <a:solidFill>
                  <a:schemeClr val="accent2"/>
                </a:solidFill>
              </a:rPr>
              <a:t>[Resp: L. </a:t>
            </a:r>
            <a:r>
              <a:rPr lang="en-US" sz="1600" dirty="0" err="1">
                <a:solidFill>
                  <a:schemeClr val="accent2"/>
                </a:solidFill>
              </a:rPr>
              <a:t>Origlia</a:t>
            </a:r>
            <a:r>
              <a:rPr lang="en-US" sz="1600" dirty="0">
                <a:solidFill>
                  <a:schemeClr val="accent2"/>
                </a:solidFill>
              </a:rPr>
              <a:t>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bulge/bar/disk @ low latitude    </a:t>
            </a:r>
            <a:r>
              <a:rPr lang="en-US" sz="1600" dirty="0">
                <a:solidFill>
                  <a:schemeClr val="accent2"/>
                </a:solidFill>
              </a:rPr>
              <a:t>[Resp: O.A. Gonzalez]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Boxy/Peanut bulge.   </a:t>
            </a:r>
            <a:r>
              <a:rPr lang="en-US" sz="1600" dirty="0">
                <a:solidFill>
                  <a:schemeClr val="accent2"/>
                </a:solidFill>
              </a:rPr>
              <a:t>[Resp: M. Zoccali]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Inner Bulge GCs    </a:t>
            </a:r>
            <a:r>
              <a:rPr lang="en-US" sz="1600" dirty="0">
                <a:solidFill>
                  <a:schemeClr val="accent2"/>
                </a:solidFill>
              </a:rPr>
              <a:t>[Resp: P. Di Matteo]</a:t>
            </a:r>
            <a:endParaRPr lang="en-US" dirty="0">
              <a:solidFill>
                <a:schemeClr val="accent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Young star clusters   </a:t>
            </a:r>
            <a:r>
              <a:rPr lang="en-US" sz="1600" dirty="0">
                <a:solidFill>
                  <a:schemeClr val="accent2"/>
                </a:solidFill>
              </a:rPr>
              <a:t>[Resp. S. </a:t>
            </a:r>
            <a:r>
              <a:rPr lang="en-US" sz="1600" dirty="0" err="1">
                <a:solidFill>
                  <a:schemeClr val="accent2"/>
                </a:solidFill>
              </a:rPr>
              <a:t>Randich</a:t>
            </a:r>
            <a:r>
              <a:rPr lang="en-US" sz="1600" dirty="0">
                <a:solidFill>
                  <a:schemeClr val="accent2"/>
                </a:solidFill>
              </a:rPr>
              <a:t>]</a:t>
            </a:r>
            <a:endParaRPr lang="en-US" dirty="0">
              <a:solidFill>
                <a:schemeClr val="accent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Very metal poor stars    </a:t>
            </a:r>
            <a:r>
              <a:rPr lang="en-US" sz="1600" dirty="0">
                <a:solidFill>
                  <a:schemeClr val="accent2"/>
                </a:solidFill>
              </a:rPr>
              <a:t>[Resp. E. </a:t>
            </a:r>
            <a:r>
              <a:rPr lang="en-US" sz="1600" dirty="0" err="1">
                <a:solidFill>
                  <a:schemeClr val="accent2"/>
                </a:solidFill>
              </a:rPr>
              <a:t>Caffau</a:t>
            </a:r>
            <a:r>
              <a:rPr lang="en-US" sz="1600" dirty="0">
                <a:solidFill>
                  <a:schemeClr val="accent2"/>
                </a:solidFill>
              </a:rPr>
              <a:t>]</a:t>
            </a:r>
            <a:endParaRPr lang="en-US" dirty="0">
              <a:solidFill>
                <a:schemeClr val="accent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b="1" dirty="0">
                <a:solidFill>
                  <a:srgbClr val="FFFF00"/>
                </a:solidFill>
              </a:rPr>
              <a:t>The MW Satellites Survey </a:t>
            </a:r>
            <a:r>
              <a:rPr lang="en-US" sz="2000" dirty="0">
                <a:solidFill>
                  <a:schemeClr val="bg1"/>
                </a:solidFill>
              </a:rPr>
              <a:t>[~30 nights, PI: A. </a:t>
            </a:r>
            <a:r>
              <a:rPr lang="en-US" sz="2000" dirty="0" err="1">
                <a:solidFill>
                  <a:schemeClr val="bg1"/>
                </a:solidFill>
              </a:rPr>
              <a:t>Mucciarelli</a:t>
            </a:r>
            <a:r>
              <a:rPr lang="en-US" sz="2000" dirty="0">
                <a:solidFill>
                  <a:schemeClr val="bg1"/>
                </a:solidFill>
              </a:rPr>
              <a:t>]: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Magellanic</a:t>
            </a:r>
            <a:r>
              <a:rPr lang="en-US" dirty="0">
                <a:solidFill>
                  <a:schemeClr val="bg1"/>
                </a:solidFill>
              </a:rPr>
              <a:t> Clouds and Sagittarius Chemistry    </a:t>
            </a:r>
            <a:r>
              <a:rPr lang="en-US" sz="1600" dirty="0">
                <a:solidFill>
                  <a:schemeClr val="accent2"/>
                </a:solidFill>
              </a:rPr>
              <a:t>[Resp. A. </a:t>
            </a:r>
            <a:r>
              <a:rPr lang="en-US" sz="1600" dirty="0" err="1">
                <a:solidFill>
                  <a:schemeClr val="accent2"/>
                </a:solidFill>
              </a:rPr>
              <a:t>Mucciarelli</a:t>
            </a:r>
            <a:r>
              <a:rPr lang="en-US" sz="1600" dirty="0">
                <a:solidFill>
                  <a:schemeClr val="accent2"/>
                </a:solidFill>
              </a:rPr>
              <a:t>]</a:t>
            </a:r>
            <a:endParaRPr lang="en-US" dirty="0">
              <a:solidFill>
                <a:schemeClr val="accent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Magellanic</a:t>
            </a:r>
            <a:r>
              <a:rPr lang="en-US" dirty="0">
                <a:solidFill>
                  <a:schemeClr val="bg1"/>
                </a:solidFill>
              </a:rPr>
              <a:t> Clouds and Sagittarius Kinematics    </a:t>
            </a:r>
            <a:r>
              <a:rPr lang="en-US" sz="1600" dirty="0">
                <a:solidFill>
                  <a:schemeClr val="accent2"/>
                </a:solidFill>
              </a:rPr>
              <a:t>[Resp. E. Dalessandro]</a:t>
            </a:r>
            <a:endParaRPr lang="en-US" dirty="0">
              <a:solidFill>
                <a:schemeClr val="accent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49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DC5C0-3522-FCF5-D88D-74B6AB1E3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MOONS </a:t>
            </a:r>
            <a:r>
              <a:rPr lang="en-US" b="1" dirty="0" err="1">
                <a:solidFill>
                  <a:srgbClr val="FF0000"/>
                </a:solidFill>
              </a:rPr>
              <a:t>RED</a:t>
            </a:r>
            <a:r>
              <a:rPr lang="en-US" dirty="0" err="1"/>
              <a:t>dened</a:t>
            </a:r>
            <a:r>
              <a:rPr lang="en-US" dirty="0"/>
              <a:t> Milky </a:t>
            </a:r>
            <a:r>
              <a:rPr lang="en-US" b="1" dirty="0">
                <a:solidFill>
                  <a:srgbClr val="FF0000"/>
                </a:solidFill>
              </a:rPr>
              <a:t>WAY</a:t>
            </a:r>
            <a:r>
              <a:rPr lang="en-US" dirty="0"/>
              <a:t> survey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DDEA72-78F2-879C-D4F9-A6ECEC54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7AD8F-355A-8F76-4A8E-6A7E5DE6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AB6F8277-2335-CF18-D903-B889815F3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05" y="1370413"/>
            <a:ext cx="8199015" cy="2308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05E5FD-EFC4-CA65-2D6A-2F522642D1AE}"/>
              </a:ext>
            </a:extLst>
          </p:cNvPr>
          <p:cNvSpPr txBox="1"/>
          <p:nvPr/>
        </p:nvSpPr>
        <p:spPr>
          <a:xfrm>
            <a:off x="838200" y="3815219"/>
            <a:ext cx="105752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F0"/>
                </a:solidFill>
              </a:rPr>
              <a:t>Nuclear region: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RCs, RGBs, |l| ≤ 1</a:t>
            </a:r>
            <a:r>
              <a:rPr lang="en-US" sz="2000" baseline="30000" dirty="0">
                <a:solidFill>
                  <a:schemeClr val="bg1"/>
                </a:solidFill>
              </a:rPr>
              <a:t>º</a:t>
            </a:r>
            <a:r>
              <a:rPr lang="en-US" sz="2000" dirty="0">
                <a:solidFill>
                  <a:schemeClr val="bg1"/>
                </a:solidFill>
              </a:rPr>
              <a:t>, |b| ≤ 0.5</a:t>
            </a:r>
            <a:r>
              <a:rPr lang="en-US" sz="2000" baseline="30000" dirty="0">
                <a:solidFill>
                  <a:schemeClr val="bg1"/>
                </a:solidFill>
              </a:rPr>
              <a:t>º </a:t>
            </a:r>
            <a:r>
              <a:rPr lang="en-US" sz="2000" dirty="0">
                <a:solidFill>
                  <a:schemeClr val="bg1"/>
                </a:solidFill>
              </a:rPr>
              <a:t>, 15 fields, </a:t>
            </a:r>
            <a:r>
              <a:rPr lang="en-US" sz="2000" b="1" dirty="0">
                <a:solidFill>
                  <a:srgbClr val="00B0F0"/>
                </a:solidFill>
              </a:rPr>
              <a:t>~14K stars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</a:rPr>
              <a:t>Bulge/bar/disk at low latitude: </a:t>
            </a:r>
            <a:r>
              <a:rPr lang="en-US" sz="2000" dirty="0">
                <a:solidFill>
                  <a:schemeClr val="bg1"/>
                </a:solidFill>
              </a:rPr>
              <a:t>RCs, -30</a:t>
            </a:r>
            <a:r>
              <a:rPr lang="en-US" sz="2000" baseline="30000" dirty="0">
                <a:solidFill>
                  <a:schemeClr val="bg1"/>
                </a:solidFill>
              </a:rPr>
              <a:t>º</a:t>
            </a:r>
            <a:r>
              <a:rPr lang="en-US" sz="2000" dirty="0">
                <a:solidFill>
                  <a:schemeClr val="bg1"/>
                </a:solidFill>
              </a:rPr>
              <a:t> ≤ l ≤ 10</a:t>
            </a:r>
            <a:r>
              <a:rPr lang="en-US" sz="2000" baseline="30000" dirty="0">
                <a:solidFill>
                  <a:schemeClr val="bg1"/>
                </a:solidFill>
              </a:rPr>
              <a:t>º</a:t>
            </a:r>
            <a:r>
              <a:rPr lang="en-US" sz="2000" dirty="0">
                <a:solidFill>
                  <a:schemeClr val="bg1"/>
                </a:solidFill>
              </a:rPr>
              <a:t>, |b| ≤ 1</a:t>
            </a:r>
            <a:r>
              <a:rPr lang="en-US" sz="2000" baseline="30000" dirty="0">
                <a:solidFill>
                  <a:schemeClr val="bg1"/>
                </a:solidFill>
              </a:rPr>
              <a:t>º</a:t>
            </a:r>
            <a:r>
              <a:rPr lang="en-US" sz="2000" dirty="0">
                <a:solidFill>
                  <a:schemeClr val="bg1"/>
                </a:solidFill>
              </a:rPr>
              <a:t>, &gt;500 fields, </a:t>
            </a:r>
            <a:r>
              <a:rPr lang="en-US" sz="2000" b="1" dirty="0">
                <a:solidFill>
                  <a:schemeClr val="accent2"/>
                </a:solidFill>
              </a:rPr>
              <a:t>~0.5M stars</a:t>
            </a:r>
            <a:endParaRPr lang="en-US" sz="24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/>
                </a:solidFill>
              </a:rPr>
              <a:t>Boxy/Peanut Bulge: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RCs, RRL , |l| ≤ 10</a:t>
            </a:r>
            <a:r>
              <a:rPr lang="en-US" sz="2000" baseline="30000" dirty="0">
                <a:solidFill>
                  <a:schemeClr val="bg1"/>
                </a:solidFill>
              </a:rPr>
              <a:t>º</a:t>
            </a:r>
            <a:r>
              <a:rPr lang="en-US" sz="2000" dirty="0">
                <a:solidFill>
                  <a:schemeClr val="bg1"/>
                </a:solidFill>
              </a:rPr>
              <a:t>, 2</a:t>
            </a:r>
            <a:r>
              <a:rPr lang="en-US" sz="2000" baseline="30000" dirty="0">
                <a:solidFill>
                  <a:schemeClr val="bg1"/>
                </a:solidFill>
              </a:rPr>
              <a:t>º</a:t>
            </a:r>
            <a:r>
              <a:rPr lang="en-US" sz="2000" dirty="0">
                <a:solidFill>
                  <a:schemeClr val="bg1"/>
                </a:solidFill>
              </a:rPr>
              <a:t> ≤ |b| ≤ 4</a:t>
            </a:r>
            <a:r>
              <a:rPr lang="en-US" sz="2000" baseline="30000" dirty="0">
                <a:solidFill>
                  <a:schemeClr val="bg1"/>
                </a:solidFill>
              </a:rPr>
              <a:t>º</a:t>
            </a:r>
            <a:r>
              <a:rPr lang="en-US" sz="2000" dirty="0">
                <a:solidFill>
                  <a:schemeClr val="bg1"/>
                </a:solidFill>
              </a:rPr>
              <a:t>, ~115 fields, </a:t>
            </a:r>
            <a:r>
              <a:rPr lang="en-US" sz="2000" b="1" dirty="0">
                <a:solidFill>
                  <a:srgbClr val="00B050"/>
                </a:solidFill>
              </a:rPr>
              <a:t>~100K stars</a:t>
            </a:r>
            <a:endParaRPr lang="en-US" sz="24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30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Setup</a:t>
            </a:r>
            <a:r>
              <a:rPr lang="en-US" sz="2000" dirty="0">
                <a:solidFill>
                  <a:schemeClr val="bg1"/>
                </a:solidFill>
              </a:rPr>
              <a:t>: HR mode, SNR&gt;60 (per pixel)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Target Selection</a:t>
            </a:r>
            <a:r>
              <a:rPr lang="en-US" sz="2000" dirty="0">
                <a:solidFill>
                  <a:schemeClr val="bg1"/>
                </a:solidFill>
              </a:rPr>
              <a:t>: 13 &lt; H &lt; 17 (VVV phot catalog, PMs from Gaia &amp; VVV)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Accuracy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err="1">
                <a:solidFill>
                  <a:schemeClr val="bg1"/>
                </a:solidFill>
              </a:rPr>
              <a:t>Δt</a:t>
            </a:r>
            <a:r>
              <a:rPr lang="en-US" sz="2000" baseline="-25000" dirty="0" err="1">
                <a:solidFill>
                  <a:schemeClr val="bg1"/>
                </a:solidFill>
              </a:rPr>
              <a:t>eff</a:t>
            </a:r>
            <a:r>
              <a:rPr lang="en-US" sz="2000" baseline="-25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&lt; 100K,  </a:t>
            </a:r>
            <a:r>
              <a:rPr lang="en-US" sz="2000" dirty="0" err="1">
                <a:solidFill>
                  <a:schemeClr val="bg1"/>
                </a:solidFill>
              </a:rPr>
              <a:t>Δlogg</a:t>
            </a:r>
            <a:r>
              <a:rPr lang="en-US" sz="2000" dirty="0">
                <a:solidFill>
                  <a:schemeClr val="bg1"/>
                </a:solidFill>
              </a:rPr>
              <a:t> &lt; 0.3dex, ΔRV</a:t>
            </a:r>
            <a:r>
              <a:rPr lang="en-US" sz="2000" baseline="-25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&lt; 1km/s,  </a:t>
            </a:r>
            <a:r>
              <a:rPr lang="en-US" sz="2000" dirty="0" err="1">
                <a:solidFill>
                  <a:schemeClr val="bg1"/>
                </a:solidFill>
              </a:rPr>
              <a:t>Δ</a:t>
            </a:r>
            <a:r>
              <a:rPr lang="en-US" sz="2000" dirty="0">
                <a:solidFill>
                  <a:schemeClr val="bg1"/>
                </a:solidFill>
              </a:rPr>
              <a:t>[Fe/H] &lt; 0.1dex,  </a:t>
            </a:r>
            <a:r>
              <a:rPr lang="en-US" sz="2000" dirty="0" err="1">
                <a:solidFill>
                  <a:schemeClr val="bg1"/>
                </a:solidFill>
              </a:rPr>
              <a:t>Δ</a:t>
            </a:r>
            <a:r>
              <a:rPr lang="en-US" sz="2000" dirty="0">
                <a:solidFill>
                  <a:schemeClr val="bg1"/>
                </a:solidFill>
              </a:rPr>
              <a:t>[X/Fe] &lt; 0.15dex</a:t>
            </a:r>
          </a:p>
          <a:p>
            <a:r>
              <a:rPr lang="en-US" sz="2000" dirty="0">
                <a:solidFill>
                  <a:schemeClr val="bg1"/>
                </a:solidFill>
              </a:rPr>
              <a:t>X=C, N, O, Mg, Al, Si, S, Ca, Ti, Ni, Cr, Co, Cu, V</a:t>
            </a:r>
          </a:p>
        </p:txBody>
      </p:sp>
    </p:spTree>
    <p:extLst>
      <p:ext uri="{BB962C8B-B14F-4D97-AF65-F5344CB8AC3E}">
        <p14:creationId xmlns:p14="http://schemas.microsoft.com/office/powerpoint/2010/main" val="3308250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9EF50-21AF-1268-91A7-7B0B30264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F252-20A7-D9B0-6176-4AE02B7A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Extremely Large Telescope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09C6D-E59B-B42E-4B81-0332667F8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7FBC9-AD42-5BBA-09C4-82258C95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A white building in a desert&#10;&#10;AI-generated content may be incorrect.">
            <a:extLst>
              <a:ext uri="{FF2B5EF4-FFF2-40B4-BE49-F238E27FC236}">
                <a16:creationId xmlns:a16="http://schemas.microsoft.com/office/drawing/2014/main" id="{0189BDFE-72D4-3C08-690B-6966962EB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98218"/>
            <a:ext cx="11211776" cy="432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30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70848-D46F-1196-B05B-AF74F2164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M</a:t>
            </a:r>
            <a:r>
              <a:rPr lang="en-GB" dirty="0" err="1"/>
              <a:t>ult</a:t>
            </a:r>
            <a:r>
              <a:rPr lang="en-GB" b="1" dirty="0" err="1"/>
              <a:t>I</a:t>
            </a:r>
            <a:r>
              <a:rPr lang="en-GB" dirty="0"/>
              <a:t>-AO </a:t>
            </a:r>
            <a:r>
              <a:rPr lang="en-GB" b="1" dirty="0" err="1"/>
              <a:t>CA</a:t>
            </a:r>
            <a:r>
              <a:rPr lang="en-GB" dirty="0" err="1"/>
              <a:t>mera</a:t>
            </a:r>
            <a:r>
              <a:rPr lang="en-GB" dirty="0"/>
              <a:t> for </a:t>
            </a:r>
            <a:r>
              <a:rPr lang="en-GB" b="1" dirty="0"/>
              <a:t>D</a:t>
            </a:r>
            <a:r>
              <a:rPr lang="en-GB" dirty="0"/>
              <a:t>eep </a:t>
            </a:r>
            <a:r>
              <a:rPr lang="en-GB" b="1" dirty="0"/>
              <a:t>O</a:t>
            </a:r>
            <a:r>
              <a:rPr lang="en-GB" dirty="0"/>
              <a:t>bservations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0229AC-2F37-04B7-CB49-3D213614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F9C29-7503-65A1-F1C8-39EC98B1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395EB-6B1A-F787-34EF-11598AA5E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2187"/>
            <a:ext cx="5801868" cy="528066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1FB6BDB-7E28-7432-D370-18E06E64D9A3}"/>
              </a:ext>
            </a:extLst>
          </p:cNvPr>
          <p:cNvSpPr txBox="1">
            <a:spLocks/>
          </p:cNvSpPr>
          <p:nvPr/>
        </p:nvSpPr>
        <p:spPr>
          <a:xfrm>
            <a:off x="69730" y="1981902"/>
            <a:ext cx="5956538" cy="3927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solidFill>
                  <a:schemeClr val="bg1"/>
                </a:solidFill>
              </a:rPr>
              <a:t>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light ELT capability for diffraction limited imaging, long-slit spectroscopy, focal and pupil plane </a:t>
            </a:r>
            <a:r>
              <a:rPr lang="en-GB" dirty="0" err="1">
                <a:solidFill>
                  <a:schemeClr val="bg1"/>
                </a:solidFill>
              </a:rPr>
              <a:t>coronography</a:t>
            </a:r>
            <a:r>
              <a:rPr lang="en-GB" dirty="0">
                <a:solidFill>
                  <a:schemeClr val="bg1"/>
                </a:solidFill>
              </a:rPr>
              <a:t> in the NIR (0.8-2.45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µm</a:t>
            </a:r>
            <a:r>
              <a:rPr lang="en-GB" dirty="0">
                <a:solidFill>
                  <a:schemeClr val="bg1"/>
                </a:solidFill>
              </a:rPr>
              <a:t> 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Optimised for the MCAO module MORFEO, but also equipped with its own SCAO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High sensitivity and spatial resolution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Work-horse instrument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7468DD-D309-BB81-CFA3-742ACDA28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732471"/>
            <a:ext cx="5977948" cy="44722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2852F0-E33F-2EC8-717A-1CD6DF657C52}"/>
              </a:ext>
            </a:extLst>
          </p:cNvPr>
          <p:cNvSpPr txBox="1"/>
          <p:nvPr/>
        </p:nvSpPr>
        <p:spPr>
          <a:xfrm>
            <a:off x="10776741" y="1342248"/>
            <a:ext cx="141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PI: R. Davies</a:t>
            </a:r>
          </a:p>
        </p:txBody>
      </p:sp>
    </p:spTree>
    <p:extLst>
      <p:ext uri="{BB962C8B-B14F-4D97-AF65-F5344CB8AC3E}">
        <p14:creationId xmlns:p14="http://schemas.microsoft.com/office/powerpoint/2010/main" val="2741017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F35D-E2E8-5817-7176-995487896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recap ……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0616D-698E-7FD7-2D53-40A3F6FE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8B98E-7701-3F49-D8EA-C30F3787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6DA45-D6C4-032F-E8B4-222FB859295E}"/>
              </a:ext>
            </a:extLst>
          </p:cNvPr>
          <p:cNvSpPr txBox="1"/>
          <p:nvPr/>
        </p:nvSpPr>
        <p:spPr>
          <a:xfrm>
            <a:off x="331610" y="1690688"/>
            <a:ext cx="11592165" cy="5185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From the study of </a:t>
            </a:r>
            <a:r>
              <a:rPr lang="en-US" sz="2400" b="1" dirty="0">
                <a:solidFill>
                  <a:srgbClr val="FFFF00"/>
                </a:solidFill>
              </a:rPr>
              <a:t>RC giants </a:t>
            </a:r>
            <a:r>
              <a:rPr lang="en-US" sz="2400" dirty="0">
                <a:solidFill>
                  <a:schemeClr val="bg1"/>
                </a:solidFill>
              </a:rPr>
              <a:t>stars we we have learned that: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bulge is a massive Galactic component (M = 2 x 10</a:t>
            </a:r>
            <a:r>
              <a:rPr lang="en-US" sz="2400" baseline="30000" dirty="0">
                <a:solidFill>
                  <a:schemeClr val="bg1"/>
                </a:solidFill>
              </a:rPr>
              <a:t>10</a:t>
            </a:r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baseline="-25000" dirty="0">
                <a:solidFill>
                  <a:schemeClr val="bg1"/>
                </a:solidFill>
              </a:rPr>
              <a:t>☉</a:t>
            </a:r>
            <a:r>
              <a:rPr lang="en-US" sz="2400" dirty="0">
                <a:solidFill>
                  <a:schemeClr val="bg1"/>
                </a:solidFill>
              </a:rPr>
              <a:t> in stars and remnants )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bulge is a bar with a pivot angle ~27</a:t>
            </a:r>
            <a:r>
              <a:rPr lang="en-US" sz="2400" baseline="30000" dirty="0">
                <a:solidFill>
                  <a:schemeClr val="bg1"/>
                </a:solidFill>
              </a:rPr>
              <a:t>º</a:t>
            </a:r>
            <a:r>
              <a:rPr lang="en-US" sz="2400" dirty="0">
                <a:solidFill>
                  <a:schemeClr val="bg1"/>
                </a:solidFill>
              </a:rPr>
              <a:t>, and has a B/P/X-shape in the outer regions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central axisymmetric density peak is likely responsible for the change of the observed pivot angle in the innermost regions (i.e., </a:t>
            </a:r>
            <a:r>
              <a:rPr lang="en-US" sz="2400" u="sng" dirty="0">
                <a:solidFill>
                  <a:schemeClr val="bg1"/>
                </a:solidFill>
              </a:rPr>
              <a:t>no inner/nuclear b</a:t>
            </a:r>
            <a:r>
              <a:rPr lang="en-US" sz="2400" dirty="0">
                <a:solidFill>
                  <a:schemeClr val="bg1"/>
                </a:solidFill>
              </a:rPr>
              <a:t>ar)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long thin bar is the natural extension of the main bar at large longitude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bulge rotates cylindrically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E5FB"/>
                </a:solidFill>
                <a:sym typeface="Wingdings" pitchFamily="2" charset="2"/>
              </a:rPr>
              <a:t>  Products of disk evolution</a:t>
            </a:r>
            <a:endParaRPr lang="en-US" sz="2400" b="1" dirty="0">
              <a:solidFill>
                <a:srgbClr val="00E5FB"/>
              </a:solidFill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observed MDF is bimodal 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 m-poor and m-rich component whose relative fraction changes across the bulge producing the observed global gradient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M-poor SP is spherically distributed, m-rich stars are arranged as a bar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F0B1B-9405-E67B-F7E8-D0FD14685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07" y="5880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Key Capabilities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80CDD-13F1-CA4E-8FEA-8A8D35551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96054-61FC-E7EE-37F8-88EA04105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3D488B-F222-9F96-F5FA-F4D2E80A8C9C}"/>
              </a:ext>
            </a:extLst>
          </p:cNvPr>
          <p:cNvSpPr txBox="1"/>
          <p:nvPr/>
        </p:nvSpPr>
        <p:spPr>
          <a:xfrm>
            <a:off x="377707" y="1384369"/>
            <a:ext cx="984748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FF00"/>
                </a:solidFill>
                <a:latin typeface="Arial"/>
              </a:rPr>
              <a:t>Standard Imaging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</a:rPr>
              <a:t>0.8 - 2.4 µm with  </a:t>
            </a:r>
            <a:r>
              <a:rPr lang="en-GB" sz="1600" b="1" dirty="0">
                <a:solidFill>
                  <a:schemeClr val="bg1"/>
                </a:solidFill>
                <a:latin typeface="Arial"/>
              </a:rPr>
              <a:t>27 BB/NB filters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</a:rPr>
              <a:t>1.5 mas (HRI) &amp; 4 mas (LRI) pixels for 19” and 51” </a:t>
            </a:r>
            <a:r>
              <a:rPr lang="en-GB" sz="1600" dirty="0" err="1">
                <a:solidFill>
                  <a:schemeClr val="bg1"/>
                </a:solidFill>
                <a:latin typeface="Arial"/>
              </a:rPr>
              <a:t>FoV</a:t>
            </a:r>
            <a:endParaRPr lang="en-GB" sz="1600" dirty="0">
              <a:solidFill>
                <a:schemeClr val="bg1"/>
              </a:solidFill>
              <a:latin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</a:rPr>
              <a:t>Similar </a:t>
            </a:r>
            <a:r>
              <a:rPr lang="en-GB" sz="1600" b="1" dirty="0">
                <a:solidFill>
                  <a:schemeClr val="bg1"/>
                </a:solidFill>
                <a:latin typeface="Arial"/>
              </a:rPr>
              <a:t>sensitivity</a:t>
            </a:r>
            <a:r>
              <a:rPr lang="en-GB" sz="1600" dirty="0">
                <a:solidFill>
                  <a:schemeClr val="bg1"/>
                </a:solidFill>
                <a:latin typeface="Arial"/>
              </a:rPr>
              <a:t> to JWST, but x6 better </a:t>
            </a:r>
            <a:r>
              <a:rPr lang="en-GB" sz="1600" b="1" dirty="0">
                <a:solidFill>
                  <a:schemeClr val="bg1"/>
                </a:solidFill>
                <a:latin typeface="Arial"/>
              </a:rPr>
              <a:t>spatial resolution</a:t>
            </a:r>
          </a:p>
          <a:p>
            <a:pPr lvl="1"/>
            <a:endParaRPr lang="en-GB" sz="1600" b="1" dirty="0">
              <a:solidFill>
                <a:schemeClr val="bg1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FF00"/>
                </a:solidFill>
                <a:latin typeface="Arial"/>
              </a:rPr>
              <a:t>Astrometric Imaging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</a:rPr>
              <a:t>10-50 µas precision </a:t>
            </a:r>
            <a:r>
              <a:rPr lang="en-GB" sz="1600" b="1" dirty="0">
                <a:solidFill>
                  <a:schemeClr val="bg1"/>
                </a:solidFill>
                <a:latin typeface="Arial"/>
              </a:rPr>
              <a:t>anywhere</a:t>
            </a:r>
            <a:r>
              <a:rPr lang="en-GB" sz="1600" dirty="0">
                <a:solidFill>
                  <a:schemeClr val="bg1"/>
                </a:solidFill>
                <a:latin typeface="Arial"/>
              </a:rPr>
              <a:t> in the field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</a:rPr>
              <a:t>10µas/</a:t>
            </a:r>
            <a:r>
              <a:rPr lang="en-GB" sz="1600" dirty="0" err="1">
                <a:solidFill>
                  <a:schemeClr val="bg1"/>
                </a:solidFill>
                <a:latin typeface="Arial"/>
              </a:rPr>
              <a:t>yr</a:t>
            </a:r>
            <a:r>
              <a:rPr lang="en-GB" sz="1600" dirty="0">
                <a:solidFill>
                  <a:schemeClr val="bg1"/>
                </a:solidFill>
                <a:latin typeface="Arial"/>
              </a:rPr>
              <a:t> = 5km/s at 100kpc after few year</a:t>
            </a:r>
          </a:p>
          <a:p>
            <a:pPr lvl="1"/>
            <a:endParaRPr lang="en-GB" sz="1600" dirty="0">
              <a:solidFill>
                <a:schemeClr val="bg1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FF00"/>
                </a:solidFill>
                <a:latin typeface="Arial"/>
              </a:rPr>
              <a:t>High Contrast Imaging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</a:rPr>
              <a:t>Focal &amp; Pupil plane </a:t>
            </a:r>
            <a:r>
              <a:rPr lang="en-GB" sz="1600" b="1" dirty="0">
                <a:solidFill>
                  <a:schemeClr val="bg1"/>
                </a:solidFill>
                <a:latin typeface="Arial"/>
              </a:rPr>
              <a:t>coronagraphs</a:t>
            </a:r>
            <a:r>
              <a:rPr lang="en-GB" sz="1600" dirty="0">
                <a:solidFill>
                  <a:schemeClr val="bg1"/>
                </a:solidFill>
                <a:latin typeface="Arial"/>
              </a:rPr>
              <a:t>, SAM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</a:rPr>
              <a:t>Angular Differential Imaging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</a:rPr>
              <a:t>Small inner working angle</a:t>
            </a:r>
          </a:p>
          <a:p>
            <a:pPr lvl="1"/>
            <a:endParaRPr lang="en-GB" sz="1600" dirty="0">
              <a:solidFill>
                <a:schemeClr val="bg1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FF00"/>
                </a:solidFill>
                <a:latin typeface="Arial"/>
              </a:rPr>
              <a:t>Slit Spectroscopy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</a:rPr>
              <a:t>For compact and point 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</a:rPr>
              <a:t>Fixed configuration for 0.82-1.55 µm &amp; 1.49-2.45 µm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latin typeface="Arial"/>
              </a:rPr>
              <a:t>R~20K </a:t>
            </a:r>
            <a:r>
              <a:rPr lang="en-GB" sz="1600" dirty="0">
                <a:solidFill>
                  <a:schemeClr val="bg1"/>
                </a:solidFill>
                <a:latin typeface="Arial"/>
              </a:rPr>
              <a:t>for point sources (</a:t>
            </a:r>
            <a:r>
              <a:rPr lang="en-GB" sz="1600" b="1" dirty="0">
                <a:solidFill>
                  <a:schemeClr val="bg1"/>
                </a:solidFill>
                <a:latin typeface="Arial"/>
              </a:rPr>
              <a:t>R~10K</a:t>
            </a:r>
            <a:r>
              <a:rPr lang="en-GB" sz="1600" dirty="0">
                <a:solidFill>
                  <a:schemeClr val="bg1"/>
                </a:solidFill>
                <a:latin typeface="Arial"/>
              </a:rPr>
              <a:t> across the slit)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/>
              </a:rPr>
              <a:t>Slit width:16mas, 20mas, 48mas. Slit length: 15”, 3”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E3D41E-3439-2075-513B-BD42F61FC613}"/>
              </a:ext>
            </a:extLst>
          </p:cNvPr>
          <p:cNvGrpSpPr/>
          <p:nvPr/>
        </p:nvGrpSpPr>
        <p:grpSpPr>
          <a:xfrm>
            <a:off x="6943892" y="1129792"/>
            <a:ext cx="5102307" cy="5233866"/>
            <a:chOff x="6943892" y="1129792"/>
            <a:chExt cx="5102307" cy="523386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5029D8C-008F-8748-508F-C2E484C73D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3892" y="1129792"/>
              <a:ext cx="5102307" cy="5233866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FC0A75-6691-E4DB-B7A3-4F1364805E12}"/>
                </a:ext>
              </a:extLst>
            </p:cNvPr>
            <p:cNvSpPr txBox="1"/>
            <p:nvPr/>
          </p:nvSpPr>
          <p:spPr>
            <a:xfrm>
              <a:off x="10699109" y="1378612"/>
              <a:ext cx="1056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 meters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8422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6" y="3728560"/>
            <a:ext cx="5309415" cy="298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5" y="951240"/>
            <a:ext cx="3763978" cy="2511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9" y="555172"/>
            <a:ext cx="3132474" cy="2351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043" y="3732419"/>
            <a:ext cx="5309415" cy="2984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748" y="228600"/>
            <a:ext cx="4164600" cy="333102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23567" y="1012372"/>
            <a:ext cx="9154510" cy="5298566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5400">
            <a:solidFill>
              <a:srgbClr val="00B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5431788" y="1147332"/>
            <a:ext cx="4882709" cy="5041654"/>
            <a:chOff x="5398358" y="1244683"/>
            <a:chExt cx="4882709" cy="5041654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5398358" y="1403621"/>
              <a:ext cx="4882709" cy="488271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34469" y="1244683"/>
              <a:ext cx="30966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HST at 2 </a:t>
              </a:r>
              <a:r>
                <a:rPr lang="en-DE" dirty="0"/>
                <a:t>µ</a:t>
              </a:r>
              <a:r>
                <a:rPr lang="en-US" dirty="0"/>
                <a:t>m, JWST/VLT at 5 </a:t>
              </a:r>
              <a:r>
                <a:rPr lang="en-DE" dirty="0"/>
                <a:t>µ</a:t>
              </a:r>
              <a:r>
                <a:rPr lang="en-US" dirty="0"/>
                <a:t>m</a:t>
              </a:r>
            </a:p>
            <a:p>
              <a:pPr algn="ctr"/>
              <a:r>
                <a:rPr lang="en-US" dirty="0"/>
                <a:t>~160 mas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33472" y="2088933"/>
            <a:ext cx="2138535" cy="2660753"/>
            <a:chOff x="6800042" y="2186284"/>
            <a:chExt cx="2138535" cy="2660753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858169" y="2863434"/>
              <a:ext cx="1983601" cy="19836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00042" y="2186284"/>
              <a:ext cx="21385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JWST/VLT at 2.2 </a:t>
              </a:r>
              <a:r>
                <a:rPr lang="en-DE" dirty="0"/>
                <a:t>µ</a:t>
              </a:r>
              <a:r>
                <a:rPr lang="en-US" dirty="0"/>
                <a:t>m, </a:t>
              </a:r>
            </a:p>
            <a:p>
              <a:pPr algn="ctr"/>
              <a:r>
                <a:rPr lang="en-US" b="1" dirty="0"/>
                <a:t>ELT at 12 </a:t>
              </a:r>
              <a:r>
                <a:rPr lang="en-DE" b="1" dirty="0"/>
                <a:t>µ</a:t>
              </a:r>
              <a:r>
                <a:rPr lang="en-US" b="1" dirty="0"/>
                <a:t>m</a:t>
              </a:r>
            </a:p>
            <a:p>
              <a:pPr algn="ctr"/>
              <a:r>
                <a:rPr lang="en-US" b="1" dirty="0"/>
                <a:t>~65 mas</a:t>
              </a:r>
              <a:endParaRPr lang="en-GB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72688" y="3147172"/>
            <a:ext cx="2861816" cy="1220679"/>
            <a:chOff x="7239258" y="3244523"/>
            <a:chExt cx="2861816" cy="1220679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7239258" y="3244523"/>
              <a:ext cx="1220677" cy="122067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13029" y="3470525"/>
              <a:ext cx="198804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ALMA C8 230 GHz, </a:t>
              </a:r>
            </a:p>
            <a:p>
              <a:pPr algn="ctr"/>
              <a:r>
                <a:rPr lang="en-US" dirty="0"/>
                <a:t>HST at 500 nm</a:t>
              </a:r>
            </a:p>
            <a:p>
              <a:pPr algn="ctr"/>
              <a:r>
                <a:rPr lang="en-US" dirty="0"/>
                <a:t>~40 mas</a:t>
              </a:r>
              <a:endParaRPr lang="en-GB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33610" y="3359776"/>
            <a:ext cx="1832891" cy="923330"/>
            <a:chOff x="6200180" y="3457127"/>
            <a:chExt cx="1832891" cy="923330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7666868" y="3672134"/>
              <a:ext cx="366203" cy="36620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00180" y="3457127"/>
              <a:ext cx="16211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VLT at 500 nm, </a:t>
              </a:r>
            </a:p>
            <a:p>
              <a:pPr algn="ctr"/>
              <a:r>
                <a:rPr lang="en-US" b="1" dirty="0"/>
                <a:t>ELT at 2.2 </a:t>
              </a:r>
              <a:r>
                <a:rPr lang="en-DE" b="1" dirty="0"/>
                <a:t>µ</a:t>
              </a:r>
              <a:r>
                <a:rPr lang="en-US" b="1" dirty="0"/>
                <a:t>m </a:t>
              </a:r>
            </a:p>
            <a:p>
              <a:pPr algn="ctr"/>
              <a:r>
                <a:rPr lang="en-US" b="1" dirty="0"/>
                <a:t>~12 mas</a:t>
              </a:r>
              <a:endParaRPr lang="en-GB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97326" y="3661655"/>
            <a:ext cx="1471416" cy="1779598"/>
            <a:chOff x="6463896" y="3759006"/>
            <a:chExt cx="1471416" cy="1779598"/>
          </a:xfrm>
        </p:grpSpPr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7752210" y="3759006"/>
              <a:ext cx="183102" cy="18310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63896" y="4892273"/>
              <a:ext cx="12620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ELT at 1 </a:t>
              </a:r>
              <a:r>
                <a:rPr lang="en-DE" dirty="0"/>
                <a:t>µ</a:t>
              </a:r>
              <a:r>
                <a:rPr lang="en-US" dirty="0"/>
                <a:t>m</a:t>
              </a:r>
            </a:p>
            <a:p>
              <a:pPr algn="ctr"/>
              <a:r>
                <a:rPr lang="en-US" dirty="0"/>
                <a:t>~6 mas</a:t>
              </a:r>
              <a:endParaRPr lang="en-GB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7426830" y="3946414"/>
              <a:ext cx="389131" cy="1031632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12" y="2061753"/>
            <a:ext cx="3554276" cy="1975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11409-AA25-A6C3-131C-67D54906317B}"/>
              </a:ext>
            </a:extLst>
          </p:cNvPr>
          <p:cNvSpPr txBox="1"/>
          <p:nvPr/>
        </p:nvSpPr>
        <p:spPr>
          <a:xfrm>
            <a:off x="10463642" y="-46519"/>
            <a:ext cx="172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R. Davies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DB38-03F9-B189-8AFF-6603E9EE2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A822F-4D0E-B9D8-12C3-7407C565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Maximizing Science Impact of the European Extremely Large Telescope Workshop, 16-20 June 2025, Ringberg 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C120323-2B52-5373-B90B-2CEF495212F4}"/>
              </a:ext>
            </a:extLst>
          </p:cNvPr>
          <p:cNvSpPr txBox="1">
            <a:spLocks/>
          </p:cNvSpPr>
          <p:nvPr/>
        </p:nvSpPr>
        <p:spPr>
          <a:xfrm>
            <a:off x="158652" y="-5386"/>
            <a:ext cx="8910639" cy="72360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000" dirty="0"/>
              <a:t>Resolution in context</a:t>
            </a:r>
          </a:p>
        </p:txBody>
      </p:sp>
    </p:spTree>
    <p:extLst>
      <p:ext uri="{BB962C8B-B14F-4D97-AF65-F5344CB8AC3E}">
        <p14:creationId xmlns:p14="http://schemas.microsoft.com/office/powerpoint/2010/main" val="359302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DF1E-64BA-67C1-CC22-179EE9BB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0" y="72892"/>
            <a:ext cx="10515600" cy="1325563"/>
          </a:xfrm>
        </p:spPr>
        <p:txBody>
          <a:bodyPr/>
          <a:lstStyle/>
          <a:p>
            <a:r>
              <a:rPr lang="en-US" dirty="0"/>
              <a:t>SCAO concept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8E7C5-9826-3319-438B-4C6CF3975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A7283-2281-8C54-3CB5-7640D964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32</a:t>
            </a:fld>
            <a:endParaRPr lang="en-US"/>
          </a:p>
        </p:txBody>
      </p:sp>
      <p:pic>
        <p:nvPicPr>
          <p:cNvPr id="66" name="Picture 65" descr="A diagram of a diagram of a case&#10;&#10;AI-generated content may be incorrect.">
            <a:extLst>
              <a:ext uri="{FF2B5EF4-FFF2-40B4-BE49-F238E27FC236}">
                <a16:creationId xmlns:a16="http://schemas.microsoft.com/office/drawing/2014/main" id="{6626D4FA-A9D1-A249-261A-7EE293E0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102" y="4533887"/>
            <a:ext cx="2650998" cy="2326386"/>
          </a:xfrm>
          <a:prstGeom prst="rect">
            <a:avLst/>
          </a:prstGeom>
        </p:spPr>
      </p:pic>
      <p:sp>
        <p:nvSpPr>
          <p:cNvPr id="67" name="Textplatzhalter 2">
            <a:extLst>
              <a:ext uri="{FF2B5EF4-FFF2-40B4-BE49-F238E27FC236}">
                <a16:creationId xmlns:a16="http://schemas.microsoft.com/office/drawing/2014/main" id="{1D1A3286-775F-27A2-A90F-02B8549CBD20}"/>
              </a:ext>
            </a:extLst>
          </p:cNvPr>
          <p:cNvSpPr txBox="1">
            <a:spLocks/>
          </p:cNvSpPr>
          <p:nvPr/>
        </p:nvSpPr>
        <p:spPr>
          <a:xfrm>
            <a:off x="139460" y="1690688"/>
            <a:ext cx="3902188" cy="4585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solidFill>
                  <a:schemeClr val="bg1"/>
                </a:solidFill>
              </a:rPr>
              <a:t>NGS properties: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mag range: R &lt; 16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max off-axis separation: 25”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Point-source or extended object up to ~1” diameter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Tracking options: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Sidereal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Non-sidereal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Differential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35B17D4-CB95-2A11-63DB-57B8DE72379C}"/>
              </a:ext>
            </a:extLst>
          </p:cNvPr>
          <p:cNvGrpSpPr/>
          <p:nvPr/>
        </p:nvGrpSpPr>
        <p:grpSpPr>
          <a:xfrm>
            <a:off x="4847363" y="773436"/>
            <a:ext cx="3466895" cy="3680193"/>
            <a:chOff x="4662849" y="666672"/>
            <a:chExt cx="3466895" cy="3680193"/>
          </a:xfrm>
        </p:grpSpPr>
        <p:pic>
          <p:nvPicPr>
            <p:cNvPr id="69" name="Picture 68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D43FB022-F23F-2B2A-C040-DDDD65600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8" t="11082" r="9364" b="6828"/>
            <a:stretch/>
          </p:blipFill>
          <p:spPr>
            <a:xfrm>
              <a:off x="4662849" y="901307"/>
              <a:ext cx="3466895" cy="344555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714AF2B-1BD9-F489-EFB9-8B4B282DC883}"/>
                </a:ext>
              </a:extLst>
            </p:cNvPr>
            <p:cNvSpPr txBox="1"/>
            <p:nvPr/>
          </p:nvSpPr>
          <p:spPr>
            <a:xfrm>
              <a:off x="6096000" y="666672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On-axis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8FBB2CD-690F-1E5E-0CCC-25CFAEC8A23B}"/>
              </a:ext>
            </a:extLst>
          </p:cNvPr>
          <p:cNvGrpSpPr/>
          <p:nvPr/>
        </p:nvGrpSpPr>
        <p:grpSpPr>
          <a:xfrm>
            <a:off x="8515488" y="754754"/>
            <a:ext cx="3409012" cy="3544498"/>
            <a:chOff x="8314361" y="1167126"/>
            <a:chExt cx="3409012" cy="3544498"/>
          </a:xfrm>
        </p:grpSpPr>
        <p:pic>
          <p:nvPicPr>
            <p:cNvPr id="72" name="Picture 71" descr="A graph of different sizes and colors&#10;&#10;AI-generated content may be incorrect.">
              <a:extLst>
                <a:ext uri="{FF2B5EF4-FFF2-40B4-BE49-F238E27FC236}">
                  <a16:creationId xmlns:a16="http://schemas.microsoft.com/office/drawing/2014/main" id="{FA15A2BB-1FF0-E824-3F0E-900FBD7C3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5" t="11254" r="8642" b="6829"/>
            <a:stretch/>
          </p:blipFill>
          <p:spPr>
            <a:xfrm>
              <a:off x="8314361" y="1387701"/>
              <a:ext cx="3409012" cy="3323923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FD227D4-0DA0-8CFF-26EB-004655FB1126}"/>
                </a:ext>
              </a:extLst>
            </p:cNvPr>
            <p:cNvSpPr txBox="1"/>
            <p:nvPr/>
          </p:nvSpPr>
          <p:spPr>
            <a:xfrm>
              <a:off x="9619591" y="1167126"/>
              <a:ext cx="798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Off-axis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068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5627-6094-1B18-C1B0-8B7CE136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0" y="365125"/>
            <a:ext cx="1121434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M</a:t>
            </a:r>
            <a:r>
              <a:rPr lang="en-GB" sz="4000" dirty="0"/>
              <a:t>ulti-conjugate adaptive </a:t>
            </a:r>
            <a:r>
              <a:rPr lang="en-GB" sz="4000" b="1" dirty="0"/>
              <a:t>O</a:t>
            </a:r>
            <a:r>
              <a:rPr lang="en-GB" sz="4000" dirty="0"/>
              <a:t>ptics </a:t>
            </a:r>
            <a:r>
              <a:rPr lang="en-GB" sz="4000" b="1" dirty="0"/>
              <a:t>R</a:t>
            </a:r>
            <a:r>
              <a:rPr lang="en-GB" sz="4000" dirty="0"/>
              <a:t>elay </a:t>
            </a:r>
            <a:r>
              <a:rPr lang="en-GB" sz="4000" b="1" dirty="0"/>
              <a:t>F</a:t>
            </a:r>
            <a:r>
              <a:rPr lang="en-GB" sz="4000" dirty="0"/>
              <a:t>or </a:t>
            </a:r>
            <a:r>
              <a:rPr lang="en-GB" sz="4000" b="1" dirty="0"/>
              <a:t>E</a:t>
            </a:r>
            <a:r>
              <a:rPr lang="en-GB" sz="4000" dirty="0"/>
              <a:t>LT </a:t>
            </a:r>
            <a:r>
              <a:rPr lang="en-GB" sz="4000" b="1" dirty="0"/>
              <a:t>O</a:t>
            </a:r>
            <a:r>
              <a:rPr lang="en-GB" sz="4000" dirty="0"/>
              <a:t>bservations</a:t>
            </a:r>
            <a:endParaRPr lang="en-US" sz="4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50FFB-B846-576C-FC12-97BB9C7B7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2F300-E982-0A21-EBD6-31A58510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53CCA-ECDF-B268-ED3E-DBBFD8A609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698" y="5649117"/>
            <a:ext cx="2507025" cy="12088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4C3E912-8287-F876-8846-21266545A148}"/>
              </a:ext>
            </a:extLst>
          </p:cNvPr>
          <p:cNvGrpSpPr/>
          <p:nvPr/>
        </p:nvGrpSpPr>
        <p:grpSpPr>
          <a:xfrm>
            <a:off x="8422894" y="5879534"/>
            <a:ext cx="3769106" cy="849249"/>
            <a:chOff x="6274245" y="4088285"/>
            <a:chExt cx="3769106" cy="849249"/>
          </a:xfrm>
        </p:grpSpPr>
        <p:pic>
          <p:nvPicPr>
            <p:cNvPr id="7" name="Picture 11" descr="C:\Documents and Settings\emiliano\Documenti\doc\EAN\web\Inaf-circ-colore-N.gif">
              <a:extLst>
                <a:ext uri="{FF2B5EF4-FFF2-40B4-BE49-F238E27FC236}">
                  <a16:creationId xmlns:a16="http://schemas.microsoft.com/office/drawing/2014/main" id="{1437C155-8108-EFC2-0460-6758142A9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4245" y="4088285"/>
              <a:ext cx="813435" cy="817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0E70039F-4806-19C7-E1CD-0C59BA2A1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5567" y="4206014"/>
              <a:ext cx="557784" cy="7315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19316B-2CEF-7EC3-B169-C9B076371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1214" y="4186486"/>
              <a:ext cx="772541" cy="738571"/>
            </a:xfrm>
            <a:prstGeom prst="rect">
              <a:avLst/>
            </a:prstGeom>
          </p:spPr>
        </p:pic>
        <p:pic>
          <p:nvPicPr>
            <p:cNvPr id="10" name="Picture 2" descr="logo CNRS — SFR BioSciences (UAR3444/US8)">
              <a:extLst>
                <a:ext uri="{FF2B5EF4-FFF2-40B4-BE49-F238E27FC236}">
                  <a16:creationId xmlns:a16="http://schemas.microsoft.com/office/drawing/2014/main" id="{24A6897A-A93F-DF9D-7003-0C421C41F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9402" y="4185440"/>
              <a:ext cx="720090" cy="720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E40BF4-58AE-715F-80AD-B8F8F898F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03755" y="4206014"/>
              <a:ext cx="781812" cy="699516"/>
            </a:xfrm>
            <a:prstGeom prst="rect">
              <a:avLst/>
            </a:prstGeom>
          </p:spPr>
        </p:pic>
      </p:grp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336644DB-F52F-C0AD-1BA7-F43234CA4A4C}"/>
              </a:ext>
            </a:extLst>
          </p:cNvPr>
          <p:cNvSpPr txBox="1">
            <a:spLocks/>
          </p:cNvSpPr>
          <p:nvPr/>
        </p:nvSpPr>
        <p:spPr>
          <a:xfrm>
            <a:off x="-273977" y="1982590"/>
            <a:ext cx="6360778" cy="39940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kern="0" dirty="0">
                <a:solidFill>
                  <a:schemeClr val="bg1"/>
                </a:solidFill>
              </a:rPr>
              <a:t>The MCAO module for the ELT</a:t>
            </a:r>
          </a:p>
          <a:p>
            <a:pPr lvl="2"/>
            <a:r>
              <a:rPr lang="en-US" kern="0" dirty="0">
                <a:solidFill>
                  <a:schemeClr val="bg1"/>
                </a:solidFill>
              </a:rPr>
              <a:t>Primary client: MICADO</a:t>
            </a:r>
          </a:p>
          <a:p>
            <a:pPr lvl="2"/>
            <a:r>
              <a:rPr lang="en-US" kern="0" dirty="0">
                <a:solidFill>
                  <a:schemeClr val="bg1"/>
                </a:solidFill>
              </a:rPr>
              <a:t>2</a:t>
            </a:r>
            <a:r>
              <a:rPr lang="en-US" kern="0" baseline="30000" dirty="0">
                <a:solidFill>
                  <a:schemeClr val="bg1"/>
                </a:solidFill>
              </a:rPr>
              <a:t>nd</a:t>
            </a:r>
            <a:r>
              <a:rPr lang="en-US" kern="0" dirty="0">
                <a:solidFill>
                  <a:schemeClr val="bg1"/>
                </a:solidFill>
              </a:rPr>
              <a:t> port instrument</a:t>
            </a:r>
          </a:p>
          <a:p>
            <a:pPr lvl="1"/>
            <a:r>
              <a:rPr lang="en-US" kern="0" dirty="0">
                <a:solidFill>
                  <a:schemeClr val="bg1"/>
                </a:solidFill>
              </a:rPr>
              <a:t>6 LGS, 3 NGS, M4 + 2 </a:t>
            </a:r>
            <a:r>
              <a:rPr lang="en-US" kern="0" dirty="0" err="1">
                <a:solidFill>
                  <a:schemeClr val="bg1"/>
                </a:solidFill>
              </a:rPr>
              <a:t>pfDMs</a:t>
            </a:r>
            <a:endParaRPr lang="en-US" kern="0" dirty="0">
              <a:solidFill>
                <a:schemeClr val="bg1"/>
              </a:solidFill>
            </a:endParaRPr>
          </a:p>
          <a:p>
            <a:pPr lvl="1"/>
            <a:r>
              <a:rPr lang="en-US" kern="0" dirty="0">
                <a:solidFill>
                  <a:schemeClr val="bg1"/>
                </a:solidFill>
              </a:rPr>
              <a:t>Highly uniform AO correction with optimal SR over large field of view</a:t>
            </a:r>
          </a:p>
          <a:p>
            <a:pPr lvl="1"/>
            <a:r>
              <a:rPr lang="en-US" kern="0" dirty="0">
                <a:solidFill>
                  <a:schemeClr val="bg1"/>
                </a:solidFill>
              </a:rPr>
              <a:t>Large sky coverage</a:t>
            </a:r>
          </a:p>
          <a:p>
            <a:pPr lvl="1"/>
            <a:r>
              <a:rPr lang="en-US" kern="0" dirty="0">
                <a:solidFill>
                  <a:schemeClr val="bg1"/>
                </a:solidFill>
              </a:rPr>
              <a:t>Not a </a:t>
            </a:r>
            <a:r>
              <a:rPr lang="en-US" i="1" kern="0" dirty="0">
                <a:solidFill>
                  <a:schemeClr val="bg1"/>
                </a:solidFill>
              </a:rPr>
              <a:t>scientific instrument</a:t>
            </a:r>
            <a:r>
              <a:rPr lang="en-US" kern="0" dirty="0">
                <a:solidFill>
                  <a:schemeClr val="bg1"/>
                </a:solidFill>
              </a:rPr>
              <a:t>, </a:t>
            </a:r>
            <a:r>
              <a:rPr lang="en-US" b="1" kern="0" dirty="0">
                <a:solidFill>
                  <a:schemeClr val="bg1"/>
                </a:solidFill>
              </a:rPr>
              <a:t>BUT indispensable</a:t>
            </a:r>
            <a:r>
              <a:rPr lang="en-US" kern="0" dirty="0">
                <a:solidFill>
                  <a:schemeClr val="bg1"/>
                </a:solidFill>
              </a:rPr>
              <a:t> to enable cutting edge science!</a:t>
            </a:r>
          </a:p>
        </p:txBody>
      </p:sp>
      <p:pic>
        <p:nvPicPr>
          <p:cNvPr id="15" name="Picture 14" descr="A person standing on a platform&#10;&#10;AI-generated content may be incorrect.">
            <a:extLst>
              <a:ext uri="{FF2B5EF4-FFF2-40B4-BE49-F238E27FC236}">
                <a16:creationId xmlns:a16="http://schemas.microsoft.com/office/drawing/2014/main" id="{3C994C4D-1449-8660-5761-525DC9D42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222" y="1939790"/>
            <a:ext cx="6360778" cy="3449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85FD02-480F-8EFB-5137-6E5D33FE232A}"/>
              </a:ext>
            </a:extLst>
          </p:cNvPr>
          <p:cNvSpPr txBox="1"/>
          <p:nvPr/>
        </p:nvSpPr>
        <p:spPr>
          <a:xfrm>
            <a:off x="10834864" y="1525550"/>
            <a:ext cx="1319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PI: P. </a:t>
            </a:r>
            <a:r>
              <a:rPr lang="en-US" dirty="0" err="1">
                <a:solidFill>
                  <a:srgbClr val="FFFF00"/>
                </a:solidFill>
              </a:rPr>
              <a:t>Ciliegi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68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5669-A281-3BD5-A636-65C23E26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0" y="-22466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MICADO &amp; MORFEO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48B66F-6989-EACD-28B8-0F2EC407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D3AB1-A9E1-3BE0-55C0-F67C671CF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53851-2D6B-D7B2-CDC2-E4E9409E14D9}"/>
              </a:ext>
            </a:extLst>
          </p:cNvPr>
          <p:cNvSpPr txBox="1"/>
          <p:nvPr/>
        </p:nvSpPr>
        <p:spPr>
          <a:xfrm>
            <a:off x="183058" y="1045100"/>
            <a:ext cx="4832963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FF00"/>
                </a:solidFill>
              </a:rPr>
              <a:t>High redshift Universe</a:t>
            </a:r>
            <a:endParaRPr lang="en-US" sz="2400" b="1" dirty="0">
              <a:solidFill>
                <a:srgbClr val="FFFF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Formation and evolution of AGNs and BHs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Bulges and globular clusters formation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bg1"/>
                </a:solidFill>
              </a:rPr>
              <a:t>Characterization of z~2 galactic structure sub-components (~100pc scale)</a:t>
            </a:r>
            <a:endParaRPr lang="en-US" sz="15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FF00"/>
                </a:solidFill>
              </a:rPr>
              <a:t>Local Universe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bg1"/>
                </a:solidFill>
              </a:rPr>
              <a:t>SF in different environments beyond LG up to Virgo (~20Mpc)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bg1"/>
                </a:solidFill>
              </a:rPr>
              <a:t>Dynamics of dense stellar systems &amp; dark matter in dwarf galaxies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bg1"/>
                </a:solidFill>
              </a:rPr>
              <a:t>Stellar spectroscopy beyond LG as cosmic abundance probes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bg1"/>
                </a:solidFill>
              </a:rPr>
              <a:t>Cosmological distances from Cepheids</a:t>
            </a:r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FF00"/>
                </a:solidFill>
              </a:rPr>
              <a:t>Resolved Stellar Populations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bg1"/>
                </a:solidFill>
              </a:rPr>
              <a:t>Internal kinematics and dynamics of star clusters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bg1"/>
                </a:solidFill>
              </a:rPr>
              <a:t>Dark remnants and IMBH in GCs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FF00"/>
                </a:solidFill>
              </a:rPr>
              <a:t>Planetary Systems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Formation and evolution of minor bodies in the solar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Protoplanetary disks (jets and feedback)</a:t>
            </a:r>
          </a:p>
        </p:txBody>
      </p:sp>
      <p:pic>
        <p:nvPicPr>
          <p:cNvPr id="7" name="Immagine 15">
            <a:extLst>
              <a:ext uri="{FF2B5EF4-FFF2-40B4-BE49-F238E27FC236}">
                <a16:creationId xmlns:a16="http://schemas.microsoft.com/office/drawing/2014/main" id="{CB02A860-8A23-6B3F-95BA-C2FAAD3E0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431" y="4941"/>
            <a:ext cx="5565569" cy="2532455"/>
          </a:xfrm>
          <a:prstGeom prst="rect">
            <a:avLst/>
          </a:prstGeom>
        </p:spPr>
      </p:pic>
      <p:pic>
        <p:nvPicPr>
          <p:cNvPr id="8" name="Picture 7" descr="A black square with red lines and blue squares in the middle&#10;&#10;Description automatically generated">
            <a:extLst>
              <a:ext uri="{FF2B5EF4-FFF2-40B4-BE49-F238E27FC236}">
                <a16:creationId xmlns:a16="http://schemas.microsoft.com/office/drawing/2014/main" id="{218F5ED2-6DD4-E43D-BFDF-1A12FD606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86" y="3209556"/>
            <a:ext cx="4593577" cy="3173277"/>
          </a:xfrm>
          <a:prstGeom prst="rect">
            <a:avLst/>
          </a:prstGeom>
        </p:spPr>
      </p:pic>
      <p:grpSp>
        <p:nvGrpSpPr>
          <p:cNvPr id="9" name="Gruppo 4">
            <a:extLst>
              <a:ext uri="{FF2B5EF4-FFF2-40B4-BE49-F238E27FC236}">
                <a16:creationId xmlns:a16="http://schemas.microsoft.com/office/drawing/2014/main" id="{9E4C8544-9495-2D39-4B80-43A3A98F767B}"/>
              </a:ext>
            </a:extLst>
          </p:cNvPr>
          <p:cNvGrpSpPr/>
          <p:nvPr/>
        </p:nvGrpSpPr>
        <p:grpSpPr>
          <a:xfrm>
            <a:off x="9657086" y="2728709"/>
            <a:ext cx="2534913" cy="3852292"/>
            <a:chOff x="5681208" y="1173600"/>
            <a:chExt cx="2398090" cy="3357326"/>
          </a:xfrm>
        </p:grpSpPr>
        <p:pic>
          <p:nvPicPr>
            <p:cNvPr id="10" name="Immagine 5">
              <a:extLst>
                <a:ext uri="{FF2B5EF4-FFF2-40B4-BE49-F238E27FC236}">
                  <a16:creationId xmlns:a16="http://schemas.microsoft.com/office/drawing/2014/main" id="{CA14EE2F-D6D5-8D90-3AA2-75EC9D2B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1208" y="1173600"/>
              <a:ext cx="2398090" cy="33573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CasellaDiTesto 6">
              <a:extLst>
                <a:ext uri="{FF2B5EF4-FFF2-40B4-BE49-F238E27FC236}">
                  <a16:creationId xmlns:a16="http://schemas.microsoft.com/office/drawing/2014/main" id="{BB923A09-FAE8-59B3-281E-96133ACA28CA}"/>
                </a:ext>
              </a:extLst>
            </p:cNvPr>
            <p:cNvSpPr txBox="1"/>
            <p:nvPr/>
          </p:nvSpPr>
          <p:spPr>
            <a:xfrm>
              <a:off x="6103073" y="1296733"/>
              <a:ext cx="1744414" cy="215444"/>
            </a:xfrm>
            <a:prstGeom prst="rect">
              <a:avLst/>
            </a:prstGeom>
            <a:solidFill>
              <a:schemeClr val="lt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800"/>
                <a:t>Parsec iso, 10 </a:t>
              </a:r>
              <a:r>
                <a:rPr lang="en-GB" sz="800" err="1"/>
                <a:t>Gyr</a:t>
              </a:r>
              <a:r>
                <a:rPr lang="en-GB" sz="800"/>
                <a:t>, [Fe/H] = -1.65</a:t>
              </a:r>
            </a:p>
          </p:txBody>
        </p:sp>
        <p:grpSp>
          <p:nvGrpSpPr>
            <p:cNvPr id="12" name="Gruppo 7">
              <a:extLst>
                <a:ext uri="{FF2B5EF4-FFF2-40B4-BE49-F238E27FC236}">
                  <a16:creationId xmlns:a16="http://schemas.microsoft.com/office/drawing/2014/main" id="{84094A1A-C6B0-B312-C596-C0C22BB09F4A}"/>
                </a:ext>
              </a:extLst>
            </p:cNvPr>
            <p:cNvGrpSpPr/>
            <p:nvPr/>
          </p:nvGrpSpPr>
          <p:grpSpPr>
            <a:xfrm>
              <a:off x="6073960" y="1484943"/>
              <a:ext cx="1924068" cy="2358318"/>
              <a:chOff x="345623" y="2428065"/>
              <a:chExt cx="3577228" cy="2620663"/>
            </a:xfrm>
          </p:grpSpPr>
          <p:sp>
            <p:nvSpPr>
              <p:cNvPr id="13" name="CasellaDiTesto 8">
                <a:extLst>
                  <a:ext uri="{FF2B5EF4-FFF2-40B4-BE49-F238E27FC236}">
                    <a16:creationId xmlns:a16="http://schemas.microsoft.com/office/drawing/2014/main" id="{2F332EE2-0A91-F3A9-0E8A-310E382FA94E}"/>
                  </a:ext>
                </a:extLst>
              </p:cNvPr>
              <p:cNvSpPr txBox="1"/>
              <p:nvPr/>
            </p:nvSpPr>
            <p:spPr>
              <a:xfrm>
                <a:off x="719245" y="4766566"/>
                <a:ext cx="706928" cy="2821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050" b="1">
                    <a:solidFill>
                      <a:srgbClr val="5D48FF"/>
                    </a:solidFill>
                  </a:rPr>
                  <a:t>HB</a:t>
                </a:r>
              </a:p>
            </p:txBody>
          </p:sp>
          <p:sp>
            <p:nvSpPr>
              <p:cNvPr id="14" name="CasellaDiTesto 9">
                <a:extLst>
                  <a:ext uri="{FF2B5EF4-FFF2-40B4-BE49-F238E27FC236}">
                    <a16:creationId xmlns:a16="http://schemas.microsoft.com/office/drawing/2014/main" id="{E8DEBA1B-D0FF-775C-3395-2839F053917C}"/>
                  </a:ext>
                </a:extLst>
              </p:cNvPr>
              <p:cNvSpPr txBox="1"/>
              <p:nvPr/>
            </p:nvSpPr>
            <p:spPr>
              <a:xfrm>
                <a:off x="879991" y="3411590"/>
                <a:ext cx="957274" cy="2394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800" b="1">
                    <a:solidFill>
                      <a:srgbClr val="7030A0"/>
                    </a:solidFill>
                  </a:rPr>
                  <a:t>E-AGB</a:t>
                </a:r>
              </a:p>
            </p:txBody>
          </p:sp>
          <p:sp>
            <p:nvSpPr>
              <p:cNvPr id="15" name="CasellaDiTesto 10">
                <a:extLst>
                  <a:ext uri="{FF2B5EF4-FFF2-40B4-BE49-F238E27FC236}">
                    <a16:creationId xmlns:a16="http://schemas.microsoft.com/office/drawing/2014/main" id="{1F23086B-9609-5FB0-FF2E-F87FE2E52FA4}"/>
                  </a:ext>
                </a:extLst>
              </p:cNvPr>
              <p:cNvSpPr txBox="1"/>
              <p:nvPr/>
            </p:nvSpPr>
            <p:spPr>
              <a:xfrm>
                <a:off x="2849345" y="2428065"/>
                <a:ext cx="1073506" cy="2394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800" b="1">
                    <a:solidFill>
                      <a:schemeClr val="accent2">
                        <a:lumMod val="75000"/>
                      </a:schemeClr>
                    </a:solidFill>
                  </a:rPr>
                  <a:t>TP-AGB</a:t>
                </a:r>
              </a:p>
            </p:txBody>
          </p:sp>
          <p:sp>
            <p:nvSpPr>
              <p:cNvPr id="16" name="CasellaDiTesto 11">
                <a:extLst>
                  <a:ext uri="{FF2B5EF4-FFF2-40B4-BE49-F238E27FC236}">
                    <a16:creationId xmlns:a16="http://schemas.microsoft.com/office/drawing/2014/main" id="{CF5CA8A2-88E4-1476-7D8A-3F79017380E7}"/>
                  </a:ext>
                </a:extLst>
              </p:cNvPr>
              <p:cNvSpPr txBox="1"/>
              <p:nvPr/>
            </p:nvSpPr>
            <p:spPr>
              <a:xfrm>
                <a:off x="3002043" y="3314617"/>
                <a:ext cx="766533" cy="2394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800" b="1">
                    <a:solidFill>
                      <a:srgbClr val="FF0000"/>
                    </a:solidFill>
                  </a:rPr>
                  <a:t>RGB</a:t>
                </a:r>
              </a:p>
            </p:txBody>
          </p:sp>
          <p:sp>
            <p:nvSpPr>
              <p:cNvPr id="17" name="CasellaDiTesto 12">
                <a:extLst>
                  <a:ext uri="{FF2B5EF4-FFF2-40B4-BE49-F238E27FC236}">
                    <a16:creationId xmlns:a16="http://schemas.microsoft.com/office/drawing/2014/main" id="{13E997F7-C86D-F25B-CCAD-EAEC6210B1AB}"/>
                  </a:ext>
                </a:extLst>
              </p:cNvPr>
              <p:cNvSpPr txBox="1"/>
              <p:nvPr/>
            </p:nvSpPr>
            <p:spPr>
              <a:xfrm>
                <a:off x="345623" y="2680685"/>
                <a:ext cx="957274" cy="2394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800" b="1">
                    <a:solidFill>
                      <a:srgbClr val="00B050"/>
                    </a:solidFill>
                  </a:rPr>
                  <a:t>P-AGB</a:t>
                </a:r>
              </a:p>
            </p:txBody>
          </p:sp>
          <p:sp>
            <p:nvSpPr>
              <p:cNvPr id="18" name="Figura a mano libera 13">
                <a:extLst>
                  <a:ext uri="{FF2B5EF4-FFF2-40B4-BE49-F238E27FC236}">
                    <a16:creationId xmlns:a16="http://schemas.microsoft.com/office/drawing/2014/main" id="{6BFCA7B3-13E3-8DC5-79D0-B27488663B97}"/>
                  </a:ext>
                </a:extLst>
              </p:cNvPr>
              <p:cNvSpPr/>
              <p:nvPr/>
            </p:nvSpPr>
            <p:spPr>
              <a:xfrm>
                <a:off x="1218100" y="2717801"/>
                <a:ext cx="619166" cy="105067"/>
              </a:xfrm>
              <a:custGeom>
                <a:avLst/>
                <a:gdLst>
                  <a:gd name="connsiteX0" fmla="*/ 0 w 736600"/>
                  <a:gd name="connsiteY0" fmla="*/ 135467 h 135467"/>
                  <a:gd name="connsiteX1" fmla="*/ 736600 w 736600"/>
                  <a:gd name="connsiteY1" fmla="*/ 0 h 13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6600" h="135467">
                    <a:moveTo>
                      <a:pt x="0" y="135467"/>
                    </a:moveTo>
                    <a:lnTo>
                      <a:pt x="73660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00"/>
              </a:p>
            </p:txBody>
          </p:sp>
          <p:cxnSp>
            <p:nvCxnSpPr>
              <p:cNvPr id="19" name="Connettore 1 14">
                <a:extLst>
                  <a:ext uri="{FF2B5EF4-FFF2-40B4-BE49-F238E27FC236}">
                    <a16:creationId xmlns:a16="http://schemas.microsoft.com/office/drawing/2014/main" id="{8CB07795-94CF-4C0C-6BAB-34E7837186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7265" y="3613574"/>
                <a:ext cx="355892" cy="1546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1 15">
                <a:extLst>
                  <a:ext uri="{FF2B5EF4-FFF2-40B4-BE49-F238E27FC236}">
                    <a16:creationId xmlns:a16="http://schemas.microsoft.com/office/drawing/2014/main" id="{40C0C82E-F3CC-26A1-BED0-461E2CD12B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4950" y="3540988"/>
                <a:ext cx="587256" cy="11674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igura a mano libera 16">
                <a:extLst>
                  <a:ext uri="{FF2B5EF4-FFF2-40B4-BE49-F238E27FC236}">
                    <a16:creationId xmlns:a16="http://schemas.microsoft.com/office/drawing/2014/main" id="{3F2A5B05-724F-32F6-38E0-5DBC605AE5ED}"/>
                  </a:ext>
                </a:extLst>
              </p:cNvPr>
              <p:cNvSpPr/>
              <p:nvPr/>
            </p:nvSpPr>
            <p:spPr>
              <a:xfrm>
                <a:off x="2955706" y="2657216"/>
                <a:ext cx="364165" cy="555391"/>
              </a:xfrm>
              <a:custGeom>
                <a:avLst/>
                <a:gdLst>
                  <a:gd name="connsiteX0" fmla="*/ 0 w 364165"/>
                  <a:gd name="connsiteY0" fmla="*/ 112321 h 555392"/>
                  <a:gd name="connsiteX1" fmla="*/ 177800 w 364165"/>
                  <a:gd name="connsiteY1" fmla="*/ 2254 h 555392"/>
                  <a:gd name="connsiteX2" fmla="*/ 364067 w 364165"/>
                  <a:gd name="connsiteY2" fmla="*/ 78454 h 555392"/>
                  <a:gd name="connsiteX3" fmla="*/ 203200 w 364165"/>
                  <a:gd name="connsiteY3" fmla="*/ 501788 h 555392"/>
                  <a:gd name="connsiteX4" fmla="*/ 177800 w 364165"/>
                  <a:gd name="connsiteY4" fmla="*/ 535654 h 55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165" h="555392">
                    <a:moveTo>
                      <a:pt x="0" y="112321"/>
                    </a:moveTo>
                    <a:cubicBezTo>
                      <a:pt x="58561" y="60109"/>
                      <a:pt x="117122" y="7898"/>
                      <a:pt x="177800" y="2254"/>
                    </a:cubicBezTo>
                    <a:cubicBezTo>
                      <a:pt x="238478" y="-3390"/>
                      <a:pt x="359834" y="-4802"/>
                      <a:pt x="364067" y="78454"/>
                    </a:cubicBezTo>
                    <a:cubicBezTo>
                      <a:pt x="368300" y="161710"/>
                      <a:pt x="234244" y="425588"/>
                      <a:pt x="203200" y="501788"/>
                    </a:cubicBezTo>
                    <a:cubicBezTo>
                      <a:pt x="172156" y="577988"/>
                      <a:pt x="174978" y="556821"/>
                      <a:pt x="177800" y="53565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00"/>
              </a:p>
            </p:txBody>
          </p:sp>
          <p:sp>
            <p:nvSpPr>
              <p:cNvPr id="22" name="Figura a mano libera 17">
                <a:extLst>
                  <a:ext uri="{FF2B5EF4-FFF2-40B4-BE49-F238E27FC236}">
                    <a16:creationId xmlns:a16="http://schemas.microsoft.com/office/drawing/2014/main" id="{2B04BB59-8C6D-EB81-781E-DA52EB875889}"/>
                  </a:ext>
                </a:extLst>
              </p:cNvPr>
              <p:cNvSpPr/>
              <p:nvPr/>
            </p:nvSpPr>
            <p:spPr>
              <a:xfrm>
                <a:off x="1333357" y="4568810"/>
                <a:ext cx="388651" cy="212314"/>
              </a:xfrm>
              <a:custGeom>
                <a:avLst/>
                <a:gdLst>
                  <a:gd name="connsiteX0" fmla="*/ 0 w 254000"/>
                  <a:gd name="connsiteY0" fmla="*/ 135467 h 135467"/>
                  <a:gd name="connsiteX1" fmla="*/ 254000 w 254000"/>
                  <a:gd name="connsiteY1" fmla="*/ 0 h 135467"/>
                  <a:gd name="connsiteX2" fmla="*/ 254000 w 254000"/>
                  <a:gd name="connsiteY2" fmla="*/ 0 h 13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000" h="135467">
                    <a:moveTo>
                      <a:pt x="0" y="135467"/>
                    </a:moveTo>
                    <a:lnTo>
                      <a:pt x="254000" y="0"/>
                    </a:lnTo>
                    <a:lnTo>
                      <a:pt x="254000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9957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2C11A-EC64-2666-9739-5DAB41D97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 system concept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D52D3-BB5E-0E6F-BA85-C7FF0F46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6786-9E3B-C79B-3675-3C2FC279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35</a:t>
            </a:fld>
            <a:endParaRPr lang="en-US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3C1B438-F4CC-FA86-417C-423CF4D021A6}"/>
              </a:ext>
            </a:extLst>
          </p:cNvPr>
          <p:cNvSpPr txBox="1">
            <a:spLocks/>
          </p:cNvSpPr>
          <p:nvPr/>
        </p:nvSpPr>
        <p:spPr>
          <a:xfrm>
            <a:off x="262903" y="1819516"/>
            <a:ext cx="7080654" cy="4316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r>
              <a:rPr lang="en-GB" sz="2000" dirty="0">
                <a:solidFill>
                  <a:schemeClr val="bg1"/>
                </a:solidFill>
              </a:rPr>
              <a:t>HO correction:</a:t>
            </a:r>
          </a:p>
          <a:p>
            <a:pPr lvl="2"/>
            <a:r>
              <a:rPr lang="en-GB" sz="2000" dirty="0">
                <a:solidFill>
                  <a:schemeClr val="bg1"/>
                </a:solidFill>
              </a:rPr>
              <a:t>6 LGS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LO correction: </a:t>
            </a:r>
          </a:p>
          <a:p>
            <a:pPr lvl="2"/>
            <a:r>
              <a:rPr lang="en-GB" sz="2000" dirty="0">
                <a:solidFill>
                  <a:schemeClr val="bg1"/>
                </a:solidFill>
              </a:rPr>
              <a:t>3 NGS: 9 ≤ H ≤ 21, (R ≤  23)</a:t>
            </a:r>
          </a:p>
          <a:p>
            <a:pPr lvl="2"/>
            <a:r>
              <a:rPr lang="en-GB" sz="2000" dirty="0">
                <a:solidFill>
                  <a:schemeClr val="bg1"/>
                </a:solidFill>
              </a:rPr>
              <a:t>3 guide probes, spanning 180º each and located 120º apart:</a:t>
            </a:r>
          </a:p>
          <a:p>
            <a:pPr lvl="2"/>
            <a:r>
              <a:rPr lang="en-GB" sz="2000" dirty="0">
                <a:solidFill>
                  <a:schemeClr val="bg1"/>
                </a:solidFill>
              </a:rPr>
              <a:t>Technical field: R=180”</a:t>
            </a:r>
          </a:p>
          <a:p>
            <a:pPr lvl="2"/>
            <a:r>
              <a:rPr lang="en-GB" sz="2000" dirty="0">
                <a:solidFill>
                  <a:schemeClr val="bg1"/>
                </a:solidFill>
              </a:rPr>
              <a:t>LO-WFS </a:t>
            </a:r>
            <a:r>
              <a:rPr lang="en-GB" sz="2000" dirty="0" err="1">
                <a:solidFill>
                  <a:schemeClr val="bg1"/>
                </a:solidFill>
              </a:rPr>
              <a:t>FoV</a:t>
            </a:r>
            <a:r>
              <a:rPr lang="en-GB" sz="2000" dirty="0">
                <a:solidFill>
                  <a:schemeClr val="bg1"/>
                </a:solidFill>
              </a:rPr>
              <a:t>: 3.6” x 3.6”</a:t>
            </a:r>
          </a:p>
          <a:p>
            <a:pPr lvl="2"/>
            <a:r>
              <a:rPr lang="en-GB" sz="2000" dirty="0">
                <a:solidFill>
                  <a:schemeClr val="bg1"/>
                </a:solidFill>
              </a:rPr>
              <a:t>R-WFS </a:t>
            </a:r>
            <a:r>
              <a:rPr lang="en-GB" sz="2000" dirty="0" err="1">
                <a:solidFill>
                  <a:schemeClr val="bg1"/>
                </a:solidFill>
              </a:rPr>
              <a:t>FoV</a:t>
            </a:r>
            <a:r>
              <a:rPr lang="en-GB" sz="2000" dirty="0">
                <a:solidFill>
                  <a:schemeClr val="bg1"/>
                </a:solidFill>
              </a:rPr>
              <a:t>: 1” x 1”</a:t>
            </a:r>
          </a:p>
          <a:p>
            <a:pPr lvl="2"/>
            <a:r>
              <a:rPr lang="en-GB" sz="2000" dirty="0">
                <a:solidFill>
                  <a:schemeClr val="bg1"/>
                </a:solidFill>
              </a:rPr>
              <a:t>NGS-NGS minimum separation = 25”</a:t>
            </a:r>
          </a:p>
          <a:p>
            <a:pPr lvl="1"/>
            <a:endParaRPr lang="en-GB" sz="12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C08882-ACB2-0F99-53D8-BD8F79212B95}"/>
              </a:ext>
            </a:extLst>
          </p:cNvPr>
          <p:cNvGrpSpPr/>
          <p:nvPr/>
        </p:nvGrpSpPr>
        <p:grpSpPr>
          <a:xfrm>
            <a:off x="7426852" y="557080"/>
            <a:ext cx="4625687" cy="4526983"/>
            <a:chOff x="7426852" y="557080"/>
            <a:chExt cx="4625687" cy="452698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FA70D8A-19DC-FD19-3402-4C5E3A418679}"/>
                </a:ext>
              </a:extLst>
            </p:cNvPr>
            <p:cNvSpPr/>
            <p:nvPr/>
          </p:nvSpPr>
          <p:spPr>
            <a:xfrm>
              <a:off x="7426852" y="557080"/>
              <a:ext cx="4625687" cy="45269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9B1ADA-E6A8-382F-54FE-6F04ADDA34CF}"/>
                </a:ext>
              </a:extLst>
            </p:cNvPr>
            <p:cNvGrpSpPr/>
            <p:nvPr/>
          </p:nvGrpSpPr>
          <p:grpSpPr>
            <a:xfrm>
              <a:off x="7782028" y="788770"/>
              <a:ext cx="4174849" cy="4078361"/>
              <a:chOff x="6333098" y="730169"/>
              <a:chExt cx="4174849" cy="407836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5CA39D7-5E17-FCDC-6BB2-3973EF436C9A}"/>
                  </a:ext>
                </a:extLst>
              </p:cNvPr>
              <p:cNvGrpSpPr/>
              <p:nvPr/>
            </p:nvGrpSpPr>
            <p:grpSpPr>
              <a:xfrm>
                <a:off x="6333098" y="730169"/>
                <a:ext cx="4174849" cy="4078361"/>
                <a:chOff x="6064460" y="672361"/>
                <a:chExt cx="4174849" cy="4078361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1A38EC3-B205-4656-693E-D4D51BF3E102}"/>
                    </a:ext>
                  </a:extLst>
                </p:cNvPr>
                <p:cNvGrpSpPr/>
                <p:nvPr/>
              </p:nvGrpSpPr>
              <p:grpSpPr>
                <a:xfrm>
                  <a:off x="6064460" y="672361"/>
                  <a:ext cx="4174849" cy="4078361"/>
                  <a:chOff x="6077652" y="672732"/>
                  <a:chExt cx="4174849" cy="4078361"/>
                </a:xfrm>
              </p:grpSpPr>
              <p:sp>
                <p:nvSpPr>
                  <p:cNvPr id="43" name="Chord 42">
                    <a:extLst>
                      <a:ext uri="{FF2B5EF4-FFF2-40B4-BE49-F238E27FC236}">
                        <a16:creationId xmlns:a16="http://schemas.microsoft.com/office/drawing/2014/main" id="{5B2A7E1D-DECF-7781-6F88-8D93F6CC01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787751">
                    <a:off x="6081148" y="682423"/>
                    <a:ext cx="3881929" cy="3881929"/>
                  </a:xfrm>
                  <a:prstGeom prst="chord">
                    <a:avLst>
                      <a:gd name="adj1" fmla="val 2700000"/>
                      <a:gd name="adj2" fmla="val 13454935"/>
                    </a:avLst>
                  </a:prstGeom>
                  <a:solidFill>
                    <a:srgbClr val="FFFF00">
                      <a:alpha val="1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CEA0F5CF-0D4A-0E36-F159-63AFC16E1AEF}"/>
                      </a:ext>
                    </a:extLst>
                  </p:cNvPr>
                  <p:cNvGrpSpPr/>
                  <p:nvPr/>
                </p:nvGrpSpPr>
                <p:grpSpPr>
                  <a:xfrm>
                    <a:off x="6077652" y="672732"/>
                    <a:ext cx="3918859" cy="3918859"/>
                    <a:chOff x="7066467" y="2320516"/>
                    <a:chExt cx="3918859" cy="3918859"/>
                  </a:xfrm>
                </p:grpSpPr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F37794E7-D45F-70A7-2BF1-7574E24017C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066467" y="2320516"/>
                      <a:ext cx="3918859" cy="391885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Chord 48">
                      <a:extLst>
                        <a:ext uri="{FF2B5EF4-FFF2-40B4-BE49-F238E27FC236}">
                          <a16:creationId xmlns:a16="http://schemas.microsoft.com/office/drawing/2014/main" id="{96720758-8E01-4766-0201-B6476629EE2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497060">
                      <a:off x="7084931" y="2338980"/>
                      <a:ext cx="3881929" cy="3881929"/>
                    </a:xfrm>
                    <a:prstGeom prst="chord">
                      <a:avLst>
                        <a:gd name="adj1" fmla="val 2700000"/>
                        <a:gd name="adj2" fmla="val 13454935"/>
                      </a:avLst>
                    </a:prstGeom>
                    <a:solidFill>
                      <a:srgbClr val="D2108D">
                        <a:alpha val="1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EC23F1FD-F846-ECE6-92FF-6ECB22417905}"/>
                      </a:ext>
                    </a:extLst>
                  </p:cNvPr>
                  <p:cNvSpPr txBox="1"/>
                  <p:nvPr/>
                </p:nvSpPr>
                <p:spPr>
                  <a:xfrm rot="19101006">
                    <a:off x="6415749" y="944131"/>
                    <a:ext cx="492443" cy="23083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 dirty="0"/>
                      <a:t>LOR3</a:t>
                    </a:r>
                    <a:endParaRPr lang="en-US" b="1" dirty="0"/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AA38E53A-1E92-DB03-533C-02D071FD3C71}"/>
                      </a:ext>
                    </a:extLst>
                  </p:cNvPr>
                  <p:cNvSpPr txBox="1"/>
                  <p:nvPr/>
                </p:nvSpPr>
                <p:spPr>
                  <a:xfrm rot="1175479">
                    <a:off x="7197125" y="4520261"/>
                    <a:ext cx="492443" cy="230832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 dirty="0">
                        <a:solidFill>
                          <a:schemeClr val="bg1"/>
                        </a:solidFill>
                      </a:rPr>
                      <a:t>LOR2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0E4FFA36-BDDC-F973-27E6-BD3798876D75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9890863" y="2516296"/>
                    <a:ext cx="492443" cy="230832"/>
                  </a:xfrm>
                  <a:prstGeom prst="rect">
                    <a:avLst/>
                  </a:prstGeom>
                  <a:solidFill>
                    <a:srgbClr val="D2108D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 dirty="0">
                        <a:solidFill>
                          <a:schemeClr val="bg1"/>
                        </a:solidFill>
                      </a:rPr>
                      <a:t>LOR1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FCEEEF9-E66C-6BC1-DFDE-3F45BCF49BCB}"/>
                    </a:ext>
                  </a:extLst>
                </p:cNvPr>
                <p:cNvGrpSpPr/>
                <p:nvPr/>
              </p:nvGrpSpPr>
              <p:grpSpPr>
                <a:xfrm>
                  <a:off x="6064460" y="678797"/>
                  <a:ext cx="3905088" cy="3905088"/>
                  <a:chOff x="6096121" y="679168"/>
                  <a:chExt cx="3905088" cy="3905088"/>
                </a:xfrm>
              </p:grpSpPr>
              <p:sp>
                <p:nvSpPr>
                  <p:cNvPr id="19" name="Chord 18">
                    <a:extLst>
                      <a:ext uri="{FF2B5EF4-FFF2-40B4-BE49-F238E27FC236}">
                        <a16:creationId xmlns:a16="http://schemas.microsoft.com/office/drawing/2014/main" id="{327F7ED4-156B-5000-F4B4-C5E0CD5259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-1140000">
                    <a:off x="6096121" y="679168"/>
                    <a:ext cx="3905088" cy="3905088"/>
                  </a:xfrm>
                  <a:prstGeom prst="chord">
                    <a:avLst>
                      <a:gd name="adj1" fmla="val 2700000"/>
                      <a:gd name="adj2" fmla="val 13454935"/>
                    </a:avLst>
                  </a:prstGeom>
                  <a:solidFill>
                    <a:srgbClr val="00B0F0">
                      <a:alpha val="1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58803865-02B1-DCC0-3A4A-78D6D92A3D0D}"/>
                      </a:ext>
                    </a:extLst>
                  </p:cNvPr>
                  <p:cNvGrpSpPr/>
                  <p:nvPr/>
                </p:nvGrpSpPr>
                <p:grpSpPr>
                  <a:xfrm>
                    <a:off x="6403819" y="1227567"/>
                    <a:ext cx="3405770" cy="3057535"/>
                    <a:chOff x="6403819" y="1227567"/>
                    <a:chExt cx="3405770" cy="3057535"/>
                  </a:xfrm>
                </p:grpSpPr>
                <p:sp>
                  <p:nvSpPr>
                    <p:cNvPr id="37" name="5-Point Star 36">
                      <a:extLst>
                        <a:ext uri="{FF2B5EF4-FFF2-40B4-BE49-F238E27FC236}">
                          <a16:creationId xmlns:a16="http://schemas.microsoft.com/office/drawing/2014/main" id="{B688145F-B687-6DFB-EB2E-507AA72F872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03819" y="2773005"/>
                      <a:ext cx="354260" cy="354260"/>
                    </a:xfrm>
                    <a:prstGeom prst="star5">
                      <a:avLst/>
                    </a:prstGeom>
                    <a:pattFill prst="lgCheck">
                      <a:fgClr>
                        <a:srgbClr val="FFFF00"/>
                      </a:fgClr>
                      <a:bgClr>
                        <a:srgbClr val="00B0F0"/>
                      </a:bgClr>
                    </a:pattFill>
                    <a:ln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" name="5-Point Star 37">
                      <a:extLst>
                        <a:ext uri="{FF2B5EF4-FFF2-40B4-BE49-F238E27FC236}">
                          <a16:creationId xmlns:a16="http://schemas.microsoft.com/office/drawing/2014/main" id="{F7868133-DA92-3EDC-5C14-E41178F2C28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455329" y="1880875"/>
                      <a:ext cx="354260" cy="354260"/>
                    </a:xfrm>
                    <a:prstGeom prst="star5">
                      <a:avLst/>
                    </a:prstGeom>
                    <a:solidFill>
                      <a:srgbClr val="D2108D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5-Point Star 38">
                      <a:extLst>
                        <a:ext uri="{FF2B5EF4-FFF2-40B4-BE49-F238E27FC236}">
                          <a16:creationId xmlns:a16="http://schemas.microsoft.com/office/drawing/2014/main" id="{EF816C88-A669-8AF0-367F-D10283782FF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451656" y="1227567"/>
                      <a:ext cx="354260" cy="354260"/>
                    </a:xfrm>
                    <a:prstGeom prst="star5">
                      <a:avLst/>
                    </a:prstGeom>
                    <a:pattFill prst="lgCheck">
                      <a:fgClr>
                        <a:srgbClr val="D2108D"/>
                      </a:fgClr>
                      <a:bgClr>
                        <a:srgbClr val="FFFF00"/>
                      </a:bgClr>
                    </a:pattFill>
                    <a:ln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5-Point Star 39">
                      <a:extLst>
                        <a:ext uri="{FF2B5EF4-FFF2-40B4-BE49-F238E27FC236}">
                          <a16:creationId xmlns:a16="http://schemas.microsoft.com/office/drawing/2014/main" id="{6A616F51-A56E-DC7F-AEBF-9540708AD36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459728" y="3906356"/>
                      <a:ext cx="354260" cy="354260"/>
                    </a:xfrm>
                    <a:prstGeom prst="star5">
                      <a:avLst/>
                    </a:prstGeom>
                    <a:pattFill prst="lgCheck">
                      <a:fgClr>
                        <a:srgbClr val="D2108D"/>
                      </a:fgClr>
                      <a:bgClr>
                        <a:srgbClr val="00B0F0"/>
                      </a:bgClr>
                    </a:pattFill>
                    <a:ln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" name="5-Point Star 40">
                      <a:extLst>
                        <a:ext uri="{FF2B5EF4-FFF2-40B4-BE49-F238E27FC236}">
                          <a16:creationId xmlns:a16="http://schemas.microsoft.com/office/drawing/2014/main" id="{D57FFAAE-9929-C528-F79F-84BC52EC93F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30186" y="3930842"/>
                      <a:ext cx="354260" cy="354260"/>
                    </a:xfrm>
                    <a:prstGeom prst="star5">
                      <a:avLst/>
                    </a:prstGeom>
                    <a:solidFill>
                      <a:srgbClr val="00B0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" name="5-Point Star 41">
                      <a:extLst>
                        <a:ext uri="{FF2B5EF4-FFF2-40B4-BE49-F238E27FC236}">
                          <a16:creationId xmlns:a16="http://schemas.microsoft.com/office/drawing/2014/main" id="{ED55B2D0-7E02-CA87-6643-B31541AC3D8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562697" y="1497420"/>
                      <a:ext cx="354260" cy="354260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2CDCB6B9-1396-F337-3D0C-71CD26302472}"/>
                      </a:ext>
                    </a:extLst>
                  </p:cNvPr>
                  <p:cNvGrpSpPr/>
                  <p:nvPr/>
                </p:nvGrpSpPr>
                <p:grpSpPr>
                  <a:xfrm>
                    <a:off x="7090531" y="1684267"/>
                    <a:ext cx="1909775" cy="1909775"/>
                    <a:chOff x="7220649" y="447249"/>
                    <a:chExt cx="1909775" cy="1909775"/>
                  </a:xfrm>
                </p:grpSpPr>
                <p:sp>
                  <p:nvSpPr>
                    <p:cNvPr id="22" name="Rounded Rectangle 21">
                      <a:extLst>
                        <a:ext uri="{FF2B5EF4-FFF2-40B4-BE49-F238E27FC236}">
                          <a16:creationId xmlns:a16="http://schemas.microsoft.com/office/drawing/2014/main" id="{8FBA4B4A-785D-E734-4B77-532D2244D6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20649" y="447249"/>
                      <a:ext cx="1909775" cy="190977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EF622303-6729-A5BA-CF4B-6D6DADDD8D0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flipH="1">
                      <a:off x="7546997" y="775987"/>
                      <a:ext cx="1257077" cy="1252298"/>
                      <a:chOff x="1086752" y="1919007"/>
                      <a:chExt cx="4195334" cy="4279833"/>
                    </a:xfrm>
                  </p:grpSpPr>
                  <p:sp>
                    <p:nvSpPr>
                      <p:cNvPr id="24" name="Rectangle 23">
                        <a:extLst>
                          <a:ext uri="{FF2B5EF4-FFF2-40B4-BE49-F238E27FC236}">
                            <a16:creationId xmlns:a16="http://schemas.microsoft.com/office/drawing/2014/main" id="{8CC6BC0D-9B6D-4300-35C7-01C6D5C1158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 rot="16200000">
                        <a:off x="1043553" y="1965240"/>
                        <a:ext cx="4276800" cy="419040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grpSp>
                    <p:nvGrpSpPr>
                      <p:cNvPr id="25" name="Group 24">
                        <a:extLst>
                          <a:ext uri="{FF2B5EF4-FFF2-40B4-BE49-F238E27FC236}">
                            <a16:creationId xmlns:a16="http://schemas.microsoft.com/office/drawing/2014/main" id="{D2E11C35-5297-DEE5-469E-A7011135B119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6200000">
                        <a:off x="1095395" y="2017085"/>
                        <a:ext cx="4173118" cy="4086720"/>
                        <a:chOff x="5068800" y="14400"/>
                        <a:chExt cx="6955200" cy="6811200"/>
                      </a:xfrm>
                    </p:grpSpPr>
                    <p:sp>
                      <p:nvSpPr>
                        <p:cNvPr id="28" name="Rectangle 27">
                          <a:extLst>
                            <a:ext uri="{FF2B5EF4-FFF2-40B4-BE49-F238E27FC236}">
                              <a16:creationId xmlns:a16="http://schemas.microsoft.com/office/drawing/2014/main" id="{4145B0A5-0535-3BCB-A81D-D67BB3887063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5068800" y="14400"/>
                          <a:ext cx="2210400" cy="22104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" name="Rectangle 28">
                          <a:extLst>
                            <a:ext uri="{FF2B5EF4-FFF2-40B4-BE49-F238E27FC236}">
                              <a16:creationId xmlns:a16="http://schemas.microsoft.com/office/drawing/2014/main" id="{A01B6354-F543-2784-60F7-56E2CB92BF5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7368743" y="14400"/>
                          <a:ext cx="2210400" cy="22104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" name="Rectangle 29">
                          <a:extLst>
                            <a:ext uri="{FF2B5EF4-FFF2-40B4-BE49-F238E27FC236}">
                              <a16:creationId xmlns:a16="http://schemas.microsoft.com/office/drawing/2014/main" id="{1AB6FBAE-DDC6-A486-530B-4813D799493E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9669600" y="14400"/>
                          <a:ext cx="2210400" cy="22104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" name="Rectangle 30">
                          <a:extLst>
                            <a:ext uri="{FF2B5EF4-FFF2-40B4-BE49-F238E27FC236}">
                              <a16:creationId xmlns:a16="http://schemas.microsoft.com/office/drawing/2014/main" id="{B5E57BFE-E9A2-1947-98CF-A64158178C28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5068805" y="2314912"/>
                          <a:ext cx="2210401" cy="2210401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" name="Rectangle 31">
                          <a:extLst>
                            <a:ext uri="{FF2B5EF4-FFF2-40B4-BE49-F238E27FC236}">
                              <a16:creationId xmlns:a16="http://schemas.microsoft.com/office/drawing/2014/main" id="{D1B7CB94-8CF5-205C-5831-70933B38D7C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7368743" y="2314912"/>
                          <a:ext cx="2210400" cy="22104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3" name="Rectangle 32">
                          <a:extLst>
                            <a:ext uri="{FF2B5EF4-FFF2-40B4-BE49-F238E27FC236}">
                              <a16:creationId xmlns:a16="http://schemas.microsoft.com/office/drawing/2014/main" id="{51BBB9F2-5118-B690-B873-CD07DC54554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9813600" y="2314912"/>
                          <a:ext cx="2210400" cy="22104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4" name="Rectangle 33">
                          <a:extLst>
                            <a:ext uri="{FF2B5EF4-FFF2-40B4-BE49-F238E27FC236}">
                              <a16:creationId xmlns:a16="http://schemas.microsoft.com/office/drawing/2014/main" id="{82A501EC-99FE-2258-C885-A6DC0CD1D265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5068800" y="4615200"/>
                          <a:ext cx="2210400" cy="22104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5" name="Rectangle 34">
                          <a:extLst>
                            <a:ext uri="{FF2B5EF4-FFF2-40B4-BE49-F238E27FC236}">
                              <a16:creationId xmlns:a16="http://schemas.microsoft.com/office/drawing/2014/main" id="{5E91CAC5-0147-4E50-44D0-35FE7BB258A9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7368743" y="4615200"/>
                          <a:ext cx="2210400" cy="22104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6" name="Rectangle 35">
                          <a:extLst>
                            <a:ext uri="{FF2B5EF4-FFF2-40B4-BE49-F238E27FC236}">
                              <a16:creationId xmlns:a16="http://schemas.microsoft.com/office/drawing/2014/main" id="{C030B4D1-C03A-B1BC-55CF-4979A41CB0B3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9669600" y="4615200"/>
                          <a:ext cx="2210400" cy="22104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sp>
                    <p:nvSpPr>
                      <p:cNvPr id="26" name="Rectangle 25">
                        <a:extLst>
                          <a:ext uri="{FF2B5EF4-FFF2-40B4-BE49-F238E27FC236}">
                            <a16:creationId xmlns:a16="http://schemas.microsoft.com/office/drawing/2014/main" id="{FECAE9B2-5185-29C5-6F00-5D944D5EAF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6752" y="1919007"/>
                        <a:ext cx="1378081" cy="997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7" name="Rectangle 26">
                        <a:extLst>
                          <a:ext uri="{FF2B5EF4-FFF2-40B4-BE49-F238E27FC236}">
                            <a16:creationId xmlns:a16="http://schemas.microsoft.com/office/drawing/2014/main" id="{87EF5277-630F-6AC5-1229-DD8E04AABE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04005" y="1919007"/>
                        <a:ext cx="1378081" cy="997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8C46738-DCB9-8B84-33A8-E31AC28D2164}"/>
                  </a:ext>
                </a:extLst>
              </p:cNvPr>
              <p:cNvGrpSpPr/>
              <p:nvPr/>
            </p:nvGrpSpPr>
            <p:grpSpPr>
              <a:xfrm>
                <a:off x="7638323" y="3401662"/>
                <a:ext cx="1257077" cy="230832"/>
                <a:chOff x="8872467" y="3385218"/>
                <a:chExt cx="1257077" cy="230832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47336D8-C369-EEB9-CAA6-B00D79DA9439}"/>
                    </a:ext>
                  </a:extLst>
                </p:cNvPr>
                <p:cNvSpPr txBox="1"/>
                <p:nvPr/>
              </p:nvSpPr>
              <p:spPr>
                <a:xfrm>
                  <a:off x="9303430" y="3385218"/>
                  <a:ext cx="46679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/>
                    <a:t>50.5”</a:t>
                  </a:r>
                  <a:endParaRPr lang="en-US" b="1" dirty="0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BD7A27CB-29C0-9CC0-C44A-71B47EED6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72467" y="3428018"/>
                  <a:ext cx="1257077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FE189F3-D705-3A3B-9A7D-7C99EA450761}"/>
                  </a:ext>
                </a:extLst>
              </p:cNvPr>
              <p:cNvGrpSpPr/>
              <p:nvPr/>
            </p:nvGrpSpPr>
            <p:grpSpPr>
              <a:xfrm>
                <a:off x="7274179" y="2616062"/>
                <a:ext cx="416919" cy="230832"/>
                <a:chOff x="8494846" y="2626406"/>
                <a:chExt cx="416919" cy="230832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37F398E5-83C6-37D3-F80C-E35E2EF5DE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94846" y="2783313"/>
                  <a:ext cx="394633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63481E7-A9CB-C89D-D8B2-D10BEE78D22C}"/>
                    </a:ext>
                  </a:extLst>
                </p:cNvPr>
                <p:cNvSpPr txBox="1"/>
                <p:nvPr/>
              </p:nvSpPr>
              <p:spPr>
                <a:xfrm>
                  <a:off x="8541151" y="2626406"/>
                  <a:ext cx="37061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/>
                    <a:t>13”</a:t>
                  </a:r>
                  <a:endParaRPr lang="en-US" b="1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F84509F-48B0-3851-0FA5-ABDF85EE9D1B}"/>
                  </a:ext>
                </a:extLst>
              </p:cNvPr>
              <p:cNvGrpSpPr/>
              <p:nvPr/>
            </p:nvGrpSpPr>
            <p:grpSpPr>
              <a:xfrm>
                <a:off x="8269640" y="790354"/>
                <a:ext cx="843926" cy="1941122"/>
                <a:chOff x="9494730" y="778179"/>
                <a:chExt cx="843926" cy="1941122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E53EE03-DFCB-3F86-2590-D29685EA6ECD}"/>
                    </a:ext>
                  </a:extLst>
                </p:cNvPr>
                <p:cNvSpPr txBox="1"/>
                <p:nvPr/>
              </p:nvSpPr>
              <p:spPr>
                <a:xfrm>
                  <a:off x="9968042" y="879957"/>
                  <a:ext cx="37061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/>
                    <a:t>80”</a:t>
                  </a:r>
                  <a:endParaRPr lang="en-US" b="1" dirty="0"/>
                </a:p>
              </p:txBody>
            </p: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4DC2C5D9-F246-AFFD-868B-0A8933A88D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94730" y="778179"/>
                  <a:ext cx="569835" cy="194112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471037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8576A-4C29-D68C-429B-44586457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69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MORFEO performance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72E47-FDC3-6191-8623-3ECF997C1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610D9-3C55-36C6-4F68-6ADDDAA5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FD8BB10-C61E-FF59-9D73-48E079F7C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r="6822"/>
          <a:stretch>
            <a:fillRect/>
          </a:stretch>
        </p:blipFill>
        <p:spPr>
          <a:xfrm>
            <a:off x="216034" y="2191349"/>
            <a:ext cx="8638780" cy="3723807"/>
          </a:xfrm>
          <a:prstGeom prst="rect">
            <a:avLst/>
          </a:prstGeom>
        </p:spPr>
      </p:pic>
      <p:sp>
        <p:nvSpPr>
          <p:cNvPr id="6" name="Untertitel 4">
            <a:extLst>
              <a:ext uri="{FF2B5EF4-FFF2-40B4-BE49-F238E27FC236}">
                <a16:creationId xmlns:a16="http://schemas.microsoft.com/office/drawing/2014/main" id="{4BEAB835-2723-B245-5AE0-20C7512B35D4}"/>
              </a:ext>
            </a:extLst>
          </p:cNvPr>
          <p:cNvSpPr txBox="1">
            <a:spLocks/>
          </p:cNvSpPr>
          <p:nvPr/>
        </p:nvSpPr>
        <p:spPr>
          <a:xfrm>
            <a:off x="459660" y="1341632"/>
            <a:ext cx="8910639" cy="2854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i="1" kern="120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i="1" dirty="0">
                <a:solidFill>
                  <a:schemeClr val="bg1"/>
                </a:solidFill>
              </a:rPr>
              <a:t>A case of Faint and loose NGS configuration in the HUDF-S</a:t>
            </a:r>
          </a:p>
        </p:txBody>
      </p:sp>
      <p:pic>
        <p:nvPicPr>
          <p:cNvPr id="7" name="Picture 6" descr="A circular chart with numbers and points&#10;&#10;AI-generated content may be incorrect.">
            <a:extLst>
              <a:ext uri="{FF2B5EF4-FFF2-40B4-BE49-F238E27FC236}">
                <a16:creationId xmlns:a16="http://schemas.microsoft.com/office/drawing/2014/main" id="{2671C1D4-C2DA-7EBD-17D2-B59370127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t="3577" r="13732" b="5969"/>
          <a:stretch>
            <a:fillRect/>
          </a:stretch>
        </p:blipFill>
        <p:spPr>
          <a:xfrm>
            <a:off x="9070848" y="46925"/>
            <a:ext cx="3121152" cy="300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56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telescope under a starry sky&#10;&#10;AI-generated content may be incorrect.">
            <a:extLst>
              <a:ext uri="{FF2B5EF4-FFF2-40B4-BE49-F238E27FC236}">
                <a16:creationId xmlns:a16="http://schemas.microsoft.com/office/drawing/2014/main" id="{20182351-D4B3-C5D9-BAF7-A12A645ED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0539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31B09-E3A0-52DD-2C66-A653625B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0DC6A-5793-17BE-45C0-7A40155A1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F0A06-C904-7493-0F44-64A3D66B56E4}"/>
              </a:ext>
            </a:extLst>
          </p:cNvPr>
          <p:cNvSpPr txBox="1"/>
          <p:nvPr/>
        </p:nvSpPr>
        <p:spPr>
          <a:xfrm>
            <a:off x="4937760" y="5038717"/>
            <a:ext cx="2640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Thanks!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70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EA192-3607-C50B-7D22-E9AFDF6F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m-poor vs m-rich spatial distribution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A204D3-C6F0-27E3-B0B2-91437832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A5A72-1EFC-76FC-A4B1-6B5BE974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B0676-8DCD-6C9F-CF8E-FEA02FB31CA0}"/>
              </a:ext>
            </a:extLst>
          </p:cNvPr>
          <p:cNvGrpSpPr>
            <a:grpSpLocks noChangeAspect="1"/>
          </p:cNvGrpSpPr>
          <p:nvPr/>
        </p:nvGrpSpPr>
        <p:grpSpPr>
          <a:xfrm>
            <a:off x="1117466" y="1922459"/>
            <a:ext cx="6387794" cy="2098548"/>
            <a:chOff x="268220" y="1250940"/>
            <a:chExt cx="4585760" cy="1506536"/>
          </a:xfrm>
        </p:grpSpPr>
        <p:pic>
          <p:nvPicPr>
            <p:cNvPr id="7" name="Picture 6" descr="A graph of a person's body&#10;&#10;AI-generated content may be incorrect.">
              <a:extLst>
                <a:ext uri="{FF2B5EF4-FFF2-40B4-BE49-F238E27FC236}">
                  <a16:creationId xmlns:a16="http://schemas.microsoft.com/office/drawing/2014/main" id="{4B39F65F-9043-33EC-173E-F0640A20A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220" y="1250940"/>
              <a:ext cx="4585760" cy="14460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76716F-AAF3-0D06-9F21-67CF5A7C4DEE}"/>
                </a:ext>
              </a:extLst>
            </p:cNvPr>
            <p:cNvSpPr txBox="1"/>
            <p:nvPr/>
          </p:nvSpPr>
          <p:spPr>
            <a:xfrm>
              <a:off x="1429669" y="2511255"/>
              <a:ext cx="11095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BDBS: Lim+2021</a:t>
              </a:r>
              <a:endParaRPr lang="en-US" sz="20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8878B61-D0DF-CA6E-3B9B-BEE42F86FD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43" r="51802" b="4697"/>
          <a:stretch>
            <a:fillRect/>
          </a:stretch>
        </p:blipFill>
        <p:spPr>
          <a:xfrm>
            <a:off x="1017729" y="3975881"/>
            <a:ext cx="3065550" cy="2752902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0E08E0-CBD2-9851-2F0E-10A9796E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88" t="13741" r="2364" b="5060"/>
          <a:stretch>
            <a:fillRect/>
          </a:stretch>
        </p:blipFill>
        <p:spPr>
          <a:xfrm>
            <a:off x="4259261" y="3970777"/>
            <a:ext cx="3083220" cy="2763109"/>
          </a:xfrm>
          <a:prstGeom prst="rect">
            <a:avLst/>
          </a:prstGeom>
        </p:spPr>
      </p:pic>
      <p:pic>
        <p:nvPicPr>
          <p:cNvPr id="12" name="Picture 11" descr="A graph of a function&#10;&#10;AI-generated content may be incorrect.">
            <a:extLst>
              <a:ext uri="{FF2B5EF4-FFF2-40B4-BE49-F238E27FC236}">
                <a16:creationId xmlns:a16="http://schemas.microsoft.com/office/drawing/2014/main" id="{031F69EE-C969-7AA7-1283-EE44CF422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242" y="2309019"/>
            <a:ext cx="4495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75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E59E-B69F-7CE1-6A43-145D528D2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2FCFB-3A72-66DF-F482-7B48229B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Density vs Kinematics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42986-C13E-B2A5-8D33-E52433786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10A52-5C22-B2FD-3CBA-48E63D32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CD48C-5C92-6FEE-B774-237284212D37}"/>
              </a:ext>
            </a:extLst>
          </p:cNvPr>
          <p:cNvSpPr txBox="1"/>
          <p:nvPr/>
        </p:nvSpPr>
        <p:spPr>
          <a:xfrm>
            <a:off x="0" y="2091035"/>
            <a:ext cx="2102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Density profile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98D16-58B8-2159-BBF1-DB85F64FC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1" y="2552700"/>
            <a:ext cx="5854700" cy="430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4B989-5B49-35C8-DD96-7E4A15621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2552700"/>
            <a:ext cx="6210300" cy="4305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93067A-A6BF-1A95-EB63-6C542F0ABF4E}"/>
              </a:ext>
            </a:extLst>
          </p:cNvPr>
          <p:cNvSpPr txBox="1"/>
          <p:nvPr/>
        </p:nvSpPr>
        <p:spPr>
          <a:xfrm>
            <a:off x="5981700" y="2091034"/>
            <a:ext cx="1921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Sigma profile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5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B6F86-9417-208F-CC4B-851B9948D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C1BC3-555C-59DF-6DE1-54510EC9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metallicity &amp; kinematics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E7569-1ECA-D816-9A47-344D00826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69E83-AC01-4E16-D7D7-2AC238697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BD6E1-272E-ABC0-C2BC-51007D7E1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144" y="2828241"/>
            <a:ext cx="3755165" cy="3528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F4A346-A6B3-B754-7C88-CA196CF02C42}"/>
              </a:ext>
            </a:extLst>
          </p:cNvPr>
          <p:cNvSpPr txBox="1"/>
          <p:nvPr/>
        </p:nvSpPr>
        <p:spPr>
          <a:xfrm>
            <a:off x="530352" y="1635575"/>
            <a:ext cx="1104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b="1" dirty="0">
                <a:solidFill>
                  <a:schemeClr val="bg1"/>
                </a:solidFill>
              </a:rPr>
              <a:t>non-zero vertex deviation</a:t>
            </a:r>
            <a:r>
              <a:rPr lang="en-US" dirty="0">
                <a:solidFill>
                  <a:schemeClr val="bg1"/>
                </a:solidFill>
              </a:rPr>
              <a:t> indicates </a:t>
            </a:r>
            <a:r>
              <a:rPr lang="en-US" b="1" dirty="0">
                <a:solidFill>
                  <a:schemeClr val="bg1"/>
                </a:solidFill>
              </a:rPr>
              <a:t>a correlation between U and V velocities</a:t>
            </a:r>
            <a:r>
              <a:rPr lang="en-US" dirty="0">
                <a:solidFill>
                  <a:schemeClr val="bg1"/>
                </a:solidFill>
              </a:rPr>
              <a:t> — meaning that stellar orbits are not randomly oriented but skewed often due to non-axisymmetric structures in the Galaxy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bar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78A2F1-5D04-2EA2-8CE4-3D4C74BFE8A3}"/>
              </a:ext>
            </a:extLst>
          </p:cNvPr>
          <p:cNvSpPr txBox="1"/>
          <p:nvPr/>
        </p:nvSpPr>
        <p:spPr>
          <a:xfrm>
            <a:off x="5826850" y="3795908"/>
            <a:ext cx="4971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Only m-rich stars trace the bar!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85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26EA7-2CCB-D743-091A-35BE6832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metallicity &amp; kinematics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A8186-E3E6-DB5C-F734-E8AF5C96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02A6F-AB8F-9D45-2412-819ED1A2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D3A3B-C2A5-75E5-392E-7BB80FB7CA4F}"/>
              </a:ext>
            </a:extLst>
          </p:cNvPr>
          <p:cNvGrpSpPr>
            <a:grpSpLocks noChangeAspect="1"/>
          </p:cNvGrpSpPr>
          <p:nvPr/>
        </p:nvGrpSpPr>
        <p:grpSpPr>
          <a:xfrm>
            <a:off x="3047081" y="2632906"/>
            <a:ext cx="6247194" cy="3730752"/>
            <a:chOff x="6388100" y="2461844"/>
            <a:chExt cx="5040122" cy="3009900"/>
          </a:xfrm>
        </p:grpSpPr>
        <p:pic>
          <p:nvPicPr>
            <p:cNvPr id="8" name="Picture 7" descr="A diagram of different colored lines&#10;&#10;AI-generated content may be incorrect.">
              <a:extLst>
                <a:ext uri="{FF2B5EF4-FFF2-40B4-BE49-F238E27FC236}">
                  <a16:creationId xmlns:a16="http://schemas.microsoft.com/office/drawing/2014/main" id="{76EECA2C-5D90-5765-7704-F78F73EFC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8100" y="2461844"/>
              <a:ext cx="4965700" cy="30099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B2D73C-0822-84A3-6A6A-AA5AC34CF590}"/>
                </a:ext>
              </a:extLst>
            </p:cNvPr>
            <p:cNvSpPr txBox="1"/>
            <p:nvPr/>
          </p:nvSpPr>
          <p:spPr>
            <a:xfrm>
              <a:off x="9462171" y="5194745"/>
              <a:ext cx="19660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Rojas-Arriagada et al. 2017</a:t>
              </a:r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C1DD68-AB16-CA28-CB90-23877122BF0E}"/>
              </a:ext>
            </a:extLst>
          </p:cNvPr>
          <p:cNvSpPr txBox="1"/>
          <p:nvPr/>
        </p:nvSpPr>
        <p:spPr>
          <a:xfrm>
            <a:off x="510535" y="1550643"/>
            <a:ext cx="10325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velocity dispersion of m-rich stars show a steeper gradient (50-120 km/s)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than m-poor stars, which rotate slower (i.e., m-poor kin hotter than m-rich)</a:t>
            </a:r>
          </a:p>
        </p:txBody>
      </p:sp>
    </p:spTree>
    <p:extLst>
      <p:ext uri="{BB962C8B-B14F-4D97-AF65-F5344CB8AC3E}">
        <p14:creationId xmlns:p14="http://schemas.microsoft.com/office/powerpoint/2010/main" val="3993598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78DD-1E06-B767-469D-A9409D502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RRL variables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83F48-F714-F77D-51F4-CAA6116A0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ADECE-5221-8079-F7CB-F7B1E8AB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5DD6B-8D2A-8AAF-FB85-7F678076E056}"/>
              </a:ext>
            </a:extLst>
          </p:cNvPr>
          <p:cNvSpPr txBox="1"/>
          <p:nvPr/>
        </p:nvSpPr>
        <p:spPr>
          <a:xfrm>
            <a:off x="838200" y="1592268"/>
            <a:ext cx="8848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RRL are possibly the cleanest tracers to infer 3D structure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Old (i.e., &gt;10 Gyr)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Metal-poor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Accurate standard candles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662DBD1B-0BFC-FC1C-E333-2CA1F66EB9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92" t="6723" r="7177"/>
          <a:stretch/>
        </p:blipFill>
        <p:spPr>
          <a:xfrm>
            <a:off x="8240823" y="492947"/>
            <a:ext cx="3600545" cy="20122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19D318D-EB01-4D0B-7770-F6CC2F12F241}"/>
              </a:ext>
            </a:extLst>
          </p:cNvPr>
          <p:cNvGrpSpPr>
            <a:grpSpLocks noChangeAspect="1"/>
          </p:cNvGrpSpPr>
          <p:nvPr/>
        </p:nvGrpSpPr>
        <p:grpSpPr>
          <a:xfrm>
            <a:off x="1535296" y="3820859"/>
            <a:ext cx="9145644" cy="2907924"/>
            <a:chOff x="5044654" y="4446512"/>
            <a:chExt cx="7115514" cy="22624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480625-BC9D-B431-2EBC-5A2B0B4F8044}"/>
                </a:ext>
              </a:extLst>
            </p:cNvPr>
            <p:cNvGrpSpPr/>
            <p:nvPr/>
          </p:nvGrpSpPr>
          <p:grpSpPr>
            <a:xfrm>
              <a:off x="5044654" y="4446512"/>
              <a:ext cx="2045790" cy="2262430"/>
              <a:chOff x="5135864" y="3957694"/>
              <a:chExt cx="2045790" cy="226243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42B65F6-3F79-8D67-1E2E-4A75E3E0C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35864" y="4008182"/>
                <a:ext cx="2045790" cy="221194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C1562E-AD56-50C8-A2A0-F560FDFC8493}"/>
                  </a:ext>
                </a:extLst>
              </p:cNvPr>
              <p:cNvSpPr txBox="1"/>
              <p:nvPr/>
            </p:nvSpPr>
            <p:spPr>
              <a:xfrm>
                <a:off x="5380099" y="3957694"/>
                <a:ext cx="14318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Dekany+2013(VVV+OGLEIII</a:t>
                </a:r>
                <a:r>
                  <a:rPr lang="en-US" sz="1100" dirty="0"/>
                  <a:t>)</a:t>
                </a:r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3313710-EC0F-2C72-2F4E-5AF29A8E8E4E}"/>
                </a:ext>
              </a:extLst>
            </p:cNvPr>
            <p:cNvGrpSpPr/>
            <p:nvPr/>
          </p:nvGrpSpPr>
          <p:grpSpPr>
            <a:xfrm>
              <a:off x="7102798" y="4497000"/>
              <a:ext cx="2089329" cy="2211942"/>
              <a:chOff x="6389099" y="3225722"/>
              <a:chExt cx="2276098" cy="2299845"/>
            </a:xfrm>
          </p:grpSpPr>
          <p:pic>
            <p:nvPicPr>
              <p:cNvPr id="11" name="Picture 10" descr="A graph of a number of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B5A147F2-C88F-632B-0934-028C51A67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9099" y="3225722"/>
                <a:ext cx="2276098" cy="2286635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E412E1-FCC3-3B73-8745-B070C28E3386}"/>
                  </a:ext>
                </a:extLst>
              </p:cNvPr>
              <p:cNvSpPr txBox="1"/>
              <p:nvPr/>
            </p:nvSpPr>
            <p:spPr>
              <a:xfrm rot="5400000">
                <a:off x="7785961" y="4693929"/>
                <a:ext cx="144783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Pietrukowicz+2015 (OGLEIV)</a:t>
                </a:r>
                <a:endParaRPr lang="en-US" sz="1100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E1E3F68-47B3-F412-E96D-D6E99CDB5C40}"/>
                </a:ext>
              </a:extLst>
            </p:cNvPr>
            <p:cNvGrpSpPr/>
            <p:nvPr/>
          </p:nvGrpSpPr>
          <p:grpSpPr>
            <a:xfrm>
              <a:off x="9204481" y="4492605"/>
              <a:ext cx="2955687" cy="2199237"/>
              <a:chOff x="9405217" y="4071888"/>
              <a:chExt cx="2768918" cy="199559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65A6068-A43A-D55F-BC1B-5461E77C535D}"/>
                  </a:ext>
                </a:extLst>
              </p:cNvPr>
              <p:cNvGrpSpPr/>
              <p:nvPr/>
            </p:nvGrpSpPr>
            <p:grpSpPr>
              <a:xfrm>
                <a:off x="9405217" y="4071888"/>
                <a:ext cx="2768918" cy="1995593"/>
                <a:chOff x="462393" y="3978402"/>
                <a:chExt cx="3278098" cy="2633686"/>
              </a:xfrm>
            </p:grpSpPr>
            <p:pic>
              <p:nvPicPr>
                <p:cNvPr id="16" name="Picture 15" descr="A diagram of a number of dot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EEA47906-C77C-2EE7-BA77-8CC18765B9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2393" y="3978402"/>
                  <a:ext cx="3278098" cy="2633686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3E9367D-2C23-0C5B-77E4-9C7A2202C294}"/>
                    </a:ext>
                  </a:extLst>
                </p:cNvPr>
                <p:cNvSpPr txBox="1"/>
                <p:nvPr/>
              </p:nvSpPr>
              <p:spPr>
                <a:xfrm>
                  <a:off x="942146" y="4067147"/>
                  <a:ext cx="100540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Zoccali+2024</a:t>
                  </a:r>
                  <a:endParaRPr lang="en-US" sz="2800" dirty="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1CEA19-77AA-48F4-A01E-E60D07297EC8}"/>
                  </a:ext>
                </a:extLst>
              </p:cNvPr>
              <p:cNvSpPr txBox="1"/>
              <p:nvPr/>
            </p:nvSpPr>
            <p:spPr>
              <a:xfrm>
                <a:off x="9875159" y="5469467"/>
                <a:ext cx="12442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70C0"/>
                    </a:solidFill>
                  </a:rPr>
                  <a:t>|l| ≤10</a:t>
                </a:r>
                <a:r>
                  <a:rPr lang="en-US" sz="1200" baseline="30000" dirty="0">
                    <a:solidFill>
                      <a:srgbClr val="0070C0"/>
                    </a:solidFill>
                  </a:rPr>
                  <a:t>º</a:t>
                </a:r>
                <a:r>
                  <a:rPr lang="en-US" sz="1200" dirty="0">
                    <a:solidFill>
                      <a:srgbClr val="0070C0"/>
                    </a:solidFill>
                  </a:rPr>
                  <a:t>, |b| ≤2.5</a:t>
                </a:r>
                <a:r>
                  <a:rPr lang="en-US" sz="1200" baseline="30000" dirty="0">
                    <a:solidFill>
                      <a:srgbClr val="0070C0"/>
                    </a:solidFill>
                  </a:rPr>
                  <a:t>º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9AEBD-9EAB-78C8-F4B9-1793C7D2E255}"/>
              </a:ext>
            </a:extLst>
          </p:cNvPr>
          <p:cNvGrpSpPr/>
          <p:nvPr/>
        </p:nvGrpSpPr>
        <p:grpSpPr>
          <a:xfrm>
            <a:off x="1535296" y="3152524"/>
            <a:ext cx="5274631" cy="716898"/>
            <a:chOff x="5090389" y="3639351"/>
            <a:chExt cx="4101737" cy="716898"/>
          </a:xfrm>
        </p:grpSpPr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42A6BE99-2821-F784-1DC2-F524A6AF3FB3}"/>
                </a:ext>
              </a:extLst>
            </p:cNvPr>
            <p:cNvSpPr/>
            <p:nvPr/>
          </p:nvSpPr>
          <p:spPr>
            <a:xfrm rot="16200000">
              <a:off x="6958695" y="2122817"/>
              <a:ext cx="365126" cy="4101737"/>
            </a:xfrm>
            <a:prstGeom prst="rightBrace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AD13F9-6D4F-5B29-53CD-CFE13BFC5664}"/>
                </a:ext>
              </a:extLst>
            </p:cNvPr>
            <p:cNvSpPr txBox="1"/>
            <p:nvPr/>
          </p:nvSpPr>
          <p:spPr>
            <a:xfrm>
              <a:off x="6500570" y="3639351"/>
              <a:ext cx="1624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</a:rPr>
                <a:t>Outer Bulge RRL</a:t>
              </a:r>
              <a:endParaRPr lang="en-US" sz="24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097423-5D2A-DA79-7E99-52FD9AC1C9C5}"/>
              </a:ext>
            </a:extLst>
          </p:cNvPr>
          <p:cNvGrpSpPr/>
          <p:nvPr/>
        </p:nvGrpSpPr>
        <p:grpSpPr>
          <a:xfrm>
            <a:off x="6874771" y="3065640"/>
            <a:ext cx="3806169" cy="876654"/>
            <a:chOff x="9204483" y="3667743"/>
            <a:chExt cx="2807060" cy="77876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BC151B-DA14-8714-1887-C86FAA64D2C9}"/>
                </a:ext>
              </a:extLst>
            </p:cNvPr>
            <p:cNvSpPr txBox="1"/>
            <p:nvPr/>
          </p:nvSpPr>
          <p:spPr>
            <a:xfrm>
              <a:off x="10090308" y="3667743"/>
              <a:ext cx="15745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FF"/>
                  </a:solidFill>
                </a:rPr>
                <a:t>Inner Bulge RRL</a:t>
              </a:r>
              <a:endParaRPr lang="en-US" sz="2400" dirty="0">
                <a:solidFill>
                  <a:srgbClr val="FF00FF"/>
                </a:solidFill>
              </a:endParaRPr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1DC025ED-E0D6-9239-99C8-45D6010D69F7}"/>
                </a:ext>
              </a:extLst>
            </p:cNvPr>
            <p:cNvSpPr/>
            <p:nvPr/>
          </p:nvSpPr>
          <p:spPr>
            <a:xfrm rot="16200000">
              <a:off x="10361441" y="2796410"/>
              <a:ext cx="493143" cy="2807060"/>
            </a:xfrm>
            <a:prstGeom prst="rightBrace">
              <a:avLst/>
            </a:prstGeom>
            <a:ln w="38100"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893EF3E-956D-1924-61D0-8C8D12C8752B}"/>
              </a:ext>
            </a:extLst>
          </p:cNvPr>
          <p:cNvSpPr txBox="1"/>
          <p:nvPr/>
        </p:nvSpPr>
        <p:spPr>
          <a:xfrm>
            <a:off x="1849214" y="2117421"/>
            <a:ext cx="7705469" cy="1138773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>
            <a:softEdge rad="228071"/>
          </a:effectLst>
        </p:spPr>
        <p:txBody>
          <a:bodyPr wrap="square">
            <a:spAutoFit/>
          </a:bodyPr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>
                <a:solidFill>
                  <a:srgbClr val="FF00FF"/>
                </a:solidFill>
              </a:rPr>
              <a:t>RRL spatial distribution is more spherical</a:t>
            </a:r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8305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F2FA7-1CE1-E951-E88D-95344486F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0D7D-8885-139A-6DBF-EE6D724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RRL variables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FA8FB-F37E-3F2C-3DF1-4CF625C1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0A929-CE15-D05C-B0CE-4AA1C108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2EA81B5A-B45B-4A6F-D1F6-73296DD47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92" t="6723" r="7177"/>
          <a:stretch/>
        </p:blipFill>
        <p:spPr>
          <a:xfrm>
            <a:off x="8240823" y="492947"/>
            <a:ext cx="3600545" cy="20122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F1E99F-6462-3E16-2A78-0EE377E4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90" y="1499049"/>
            <a:ext cx="5656373" cy="53188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8AE71D-8455-C787-2758-14586C3E6930}"/>
              </a:ext>
            </a:extLst>
          </p:cNvPr>
          <p:cNvSpPr txBox="1"/>
          <p:nvPr/>
        </p:nvSpPr>
        <p:spPr>
          <a:xfrm>
            <a:off x="7426753" y="3792619"/>
            <a:ext cx="4259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RRLs rotate slower than K and M giants 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400" dirty="0">
                <a:solidFill>
                  <a:schemeClr val="bg1"/>
                </a:solidFill>
              </a:rPr>
              <a:t>hot kinematics with negligible rotation</a:t>
            </a:r>
          </a:p>
        </p:txBody>
      </p:sp>
    </p:spTree>
    <p:extLst>
      <p:ext uri="{BB962C8B-B14F-4D97-AF65-F5344CB8AC3E}">
        <p14:creationId xmlns:p14="http://schemas.microsoft.com/office/powerpoint/2010/main" val="2472939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43368</TotalTime>
  <Words>3055</Words>
  <Application>Microsoft Macintosh PowerPoint</Application>
  <PresentationFormat>Widescreen</PresentationFormat>
  <Paragraphs>375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Aptos</vt:lpstr>
      <vt:lpstr>Aptos Display</vt:lpstr>
      <vt:lpstr>Arial</vt:lpstr>
      <vt:lpstr>Arial Rounded MT Bold</vt:lpstr>
      <vt:lpstr>Gill Sans</vt:lpstr>
      <vt:lpstr>Roboto</vt:lpstr>
      <vt:lpstr>Wingdings</vt:lpstr>
      <vt:lpstr>Office Theme</vt:lpstr>
      <vt:lpstr>The role of giants and variables in tracing the Milky Way bulge</vt:lpstr>
      <vt:lpstr>PART II</vt:lpstr>
      <vt:lpstr>To recap …… </vt:lpstr>
      <vt:lpstr>m-poor vs m-rich spatial distribution</vt:lpstr>
      <vt:lpstr>Stellar Density vs Kinematics</vt:lpstr>
      <vt:lpstr>Coupling metallicity &amp; kinematics</vt:lpstr>
      <vt:lpstr>Coupling metallicity &amp; kinematics</vt:lpstr>
      <vt:lpstr>The RRL variables</vt:lpstr>
      <vt:lpstr>The RRL variables</vt:lpstr>
      <vt:lpstr>Why chemical content is crucial?</vt:lpstr>
      <vt:lpstr>Alpha-elements abundance</vt:lpstr>
      <vt:lpstr>PowerPoint Presentation</vt:lpstr>
      <vt:lpstr>The Age</vt:lpstr>
      <vt:lpstr>Photometric age determination (MS-TO)</vt:lpstr>
      <vt:lpstr>PowerPoint Presentation</vt:lpstr>
      <vt:lpstr>Spectroscopic age determination</vt:lpstr>
      <vt:lpstr>PowerPoint Presentation</vt:lpstr>
      <vt:lpstr>PowerPoint Presentation</vt:lpstr>
      <vt:lpstr>PowerPoint Presentation</vt:lpstr>
      <vt:lpstr>Final Summary:</vt:lpstr>
      <vt:lpstr>Fairly exhaustive bibliography ….</vt:lpstr>
      <vt:lpstr>Open Questions</vt:lpstr>
      <vt:lpstr>Open Questions</vt:lpstr>
      <vt:lpstr>Multi-Object Optical and Near-IR Spectrograph</vt:lpstr>
      <vt:lpstr>MOONS: Unique facility for bulge studies</vt:lpstr>
      <vt:lpstr>MOONS GTO Galactic Surveys</vt:lpstr>
      <vt:lpstr>The MOONS REDdened Milky WAY survey</vt:lpstr>
      <vt:lpstr>The Extremely Large Telescope</vt:lpstr>
      <vt:lpstr>MultI-AO CAmera for Deep Observations</vt:lpstr>
      <vt:lpstr>Key Capabilities</vt:lpstr>
      <vt:lpstr>PowerPoint Presentation</vt:lpstr>
      <vt:lpstr>SCAO concept</vt:lpstr>
      <vt:lpstr>Multi-conjugate adaptive Optics Relay For ELT Observations</vt:lpstr>
      <vt:lpstr>MICADO &amp; MORFEO</vt:lpstr>
      <vt:lpstr>AO system concept</vt:lpstr>
      <vt:lpstr>MORFEO performance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Elena Valenti</dc:creator>
  <cp:lastModifiedBy>Ilaria Musella</cp:lastModifiedBy>
  <cp:revision>35</cp:revision>
  <dcterms:created xsi:type="dcterms:W3CDTF">2024-11-13T09:10:36Z</dcterms:created>
  <dcterms:modified xsi:type="dcterms:W3CDTF">2025-11-11T13:00:47Z</dcterms:modified>
</cp:coreProperties>
</file>