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04" r:id="rId1"/>
    <p:sldMasterId id="2147484365" r:id="rId2"/>
  </p:sldMasterIdLst>
  <p:notesMasterIdLst>
    <p:notesMasterId r:id="rId19"/>
  </p:notesMasterIdLst>
  <p:handoutMasterIdLst>
    <p:handoutMasterId r:id="rId20"/>
  </p:handoutMasterIdLst>
  <p:sldIdLst>
    <p:sldId id="383" r:id="rId3"/>
    <p:sldId id="566" r:id="rId4"/>
    <p:sldId id="779" r:id="rId5"/>
    <p:sldId id="1059" r:id="rId6"/>
    <p:sldId id="1060" r:id="rId7"/>
    <p:sldId id="1065" r:id="rId8"/>
    <p:sldId id="1044" r:id="rId9"/>
    <p:sldId id="907" r:id="rId10"/>
    <p:sldId id="1062" r:id="rId11"/>
    <p:sldId id="1045" r:id="rId12"/>
    <p:sldId id="1063" r:id="rId13"/>
    <p:sldId id="1064" r:id="rId14"/>
    <p:sldId id="1043" r:id="rId15"/>
    <p:sldId id="518" r:id="rId16"/>
    <p:sldId id="982" r:id="rId17"/>
    <p:sldId id="525" r:id="rId18"/>
  </p:sldIdLst>
  <p:sldSz cx="10080625" cy="7559675"/>
  <p:notesSz cx="7559675" cy="10691813"/>
  <p:defaultTextStyle>
    <a:defPPr>
      <a:defRPr lang="en-GB"/>
    </a:defPPr>
    <a:lvl1pPr algn="l" defTabSz="4540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738188" indent="-282575" algn="l" defTabSz="4540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1136650" indent="-225425" algn="l" defTabSz="4540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592263" indent="-225425" algn="l" defTabSz="4540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2047875" indent="-225425" algn="l" defTabSz="4540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1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94266"/>
  </p:normalViewPr>
  <p:slideViewPr>
    <p:cSldViewPr>
      <p:cViewPr varScale="1">
        <p:scale>
          <a:sx n="106" d="100"/>
          <a:sy n="106" d="100"/>
        </p:scale>
        <p:origin x="141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8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1E99458-1405-DFFF-A9C0-F7F632CBD0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6898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E8DE328-9F94-6599-AD83-05D102FB6E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561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CFF60ED7-17B6-404B-A5B2-28338B2D1369}" type="datetime1">
              <a:rPr lang="it-IT" altLang="it-IT"/>
              <a:pPr>
                <a:defRPr/>
              </a:pPr>
              <a:t>30/10/25</a:t>
            </a:fld>
            <a:endParaRPr lang="en-US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EE2638-3BA6-AECB-FBE3-88FF159688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6898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794C1E-CE1C-F422-69C3-E7EA027FFF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561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4F1EF9B2-6359-AB4B-9A42-224EE835805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>
            <a:extLst>
              <a:ext uri="{FF2B5EF4-FFF2-40B4-BE49-F238E27FC236}">
                <a16:creationId xmlns:a16="http://schemas.microsoft.com/office/drawing/2014/main" id="{B9E4D970-C897-B4F2-4C13-357ECB5C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67" name="AutoShape 2">
            <a:extLst>
              <a:ext uri="{FF2B5EF4-FFF2-40B4-BE49-F238E27FC236}">
                <a16:creationId xmlns:a16="http://schemas.microsoft.com/office/drawing/2014/main" id="{91A9542B-72F1-FDE6-63CC-BE704E31E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68" name="AutoShape 3">
            <a:extLst>
              <a:ext uri="{FF2B5EF4-FFF2-40B4-BE49-F238E27FC236}">
                <a16:creationId xmlns:a16="http://schemas.microsoft.com/office/drawing/2014/main" id="{368D0B10-728C-7602-A276-FEB14D150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69" name="AutoShape 4">
            <a:extLst>
              <a:ext uri="{FF2B5EF4-FFF2-40B4-BE49-F238E27FC236}">
                <a16:creationId xmlns:a16="http://schemas.microsoft.com/office/drawing/2014/main" id="{FEC2ABAC-5F40-5664-EF7D-BEC055F46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70" name="AutoShape 5">
            <a:extLst>
              <a:ext uri="{FF2B5EF4-FFF2-40B4-BE49-F238E27FC236}">
                <a16:creationId xmlns:a16="http://schemas.microsoft.com/office/drawing/2014/main" id="{A6880B70-803D-6304-279B-8CE889302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71" name="AutoShape 6">
            <a:extLst>
              <a:ext uri="{FF2B5EF4-FFF2-40B4-BE49-F238E27FC236}">
                <a16:creationId xmlns:a16="http://schemas.microsoft.com/office/drawing/2014/main" id="{D3120056-F331-6A03-CB5B-087CC6D1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72" name="AutoShape 7">
            <a:extLst>
              <a:ext uri="{FF2B5EF4-FFF2-40B4-BE49-F238E27FC236}">
                <a16:creationId xmlns:a16="http://schemas.microsoft.com/office/drawing/2014/main" id="{10016964-6070-F0E3-7097-0ED57768C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73" name="AutoShape 8">
            <a:extLst>
              <a:ext uri="{FF2B5EF4-FFF2-40B4-BE49-F238E27FC236}">
                <a16:creationId xmlns:a16="http://schemas.microsoft.com/office/drawing/2014/main" id="{37080D59-6D50-5748-087C-1A5A687F1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74" name="AutoShape 9">
            <a:extLst>
              <a:ext uri="{FF2B5EF4-FFF2-40B4-BE49-F238E27FC236}">
                <a16:creationId xmlns:a16="http://schemas.microsoft.com/office/drawing/2014/main" id="{34952A1C-75CB-5340-6E46-802B8DACB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75" name="AutoShape 10">
            <a:extLst>
              <a:ext uri="{FF2B5EF4-FFF2-40B4-BE49-F238E27FC236}">
                <a16:creationId xmlns:a16="http://schemas.microsoft.com/office/drawing/2014/main" id="{8048A5DB-6977-F90A-A9BD-068FB093A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76" name="AutoShape 11">
            <a:extLst>
              <a:ext uri="{FF2B5EF4-FFF2-40B4-BE49-F238E27FC236}">
                <a16:creationId xmlns:a16="http://schemas.microsoft.com/office/drawing/2014/main" id="{0FE68755-36C1-97D6-8E78-8D51CBC0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77" name="AutoShape 12">
            <a:extLst>
              <a:ext uri="{FF2B5EF4-FFF2-40B4-BE49-F238E27FC236}">
                <a16:creationId xmlns:a16="http://schemas.microsoft.com/office/drawing/2014/main" id="{670E544E-3E3F-B213-EEB1-846ABEAEC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78" name="AutoShape 13">
            <a:extLst>
              <a:ext uri="{FF2B5EF4-FFF2-40B4-BE49-F238E27FC236}">
                <a16:creationId xmlns:a16="http://schemas.microsoft.com/office/drawing/2014/main" id="{228CFE78-C766-4D12-4815-5D252F6D1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79" name="AutoShape 14">
            <a:extLst>
              <a:ext uri="{FF2B5EF4-FFF2-40B4-BE49-F238E27FC236}">
                <a16:creationId xmlns:a16="http://schemas.microsoft.com/office/drawing/2014/main" id="{BFDB4CA3-F9C7-A032-6D84-6F62B8849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80" name="AutoShape 15">
            <a:extLst>
              <a:ext uri="{FF2B5EF4-FFF2-40B4-BE49-F238E27FC236}">
                <a16:creationId xmlns:a16="http://schemas.microsoft.com/office/drawing/2014/main" id="{0A32234A-4B3A-B733-C938-D63D54839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81" name="AutoShape 16">
            <a:extLst>
              <a:ext uri="{FF2B5EF4-FFF2-40B4-BE49-F238E27FC236}">
                <a16:creationId xmlns:a16="http://schemas.microsoft.com/office/drawing/2014/main" id="{7D39E92B-E60A-199E-2DB0-12652ED74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82" name="AutoShape 17">
            <a:extLst>
              <a:ext uri="{FF2B5EF4-FFF2-40B4-BE49-F238E27FC236}">
                <a16:creationId xmlns:a16="http://schemas.microsoft.com/office/drawing/2014/main" id="{5E2872D7-98E6-23D5-8F61-942FCB6BA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83" name="AutoShape 18">
            <a:extLst>
              <a:ext uri="{FF2B5EF4-FFF2-40B4-BE49-F238E27FC236}">
                <a16:creationId xmlns:a16="http://schemas.microsoft.com/office/drawing/2014/main" id="{5B396696-7B58-3CA1-9CAD-45E40390E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84" name="AutoShape 19">
            <a:extLst>
              <a:ext uri="{FF2B5EF4-FFF2-40B4-BE49-F238E27FC236}">
                <a16:creationId xmlns:a16="http://schemas.microsoft.com/office/drawing/2014/main" id="{51763156-D1EB-0277-D30D-A8389A0D6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85" name="AutoShape 20">
            <a:extLst>
              <a:ext uri="{FF2B5EF4-FFF2-40B4-BE49-F238E27FC236}">
                <a16:creationId xmlns:a16="http://schemas.microsoft.com/office/drawing/2014/main" id="{A5EBCD6D-747C-067E-E9C2-825F1878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86" name="AutoShape 21">
            <a:extLst>
              <a:ext uri="{FF2B5EF4-FFF2-40B4-BE49-F238E27FC236}">
                <a16:creationId xmlns:a16="http://schemas.microsoft.com/office/drawing/2014/main" id="{4072511A-B586-50C1-16E3-24E3CF74D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87" name="AutoShape 22">
            <a:extLst>
              <a:ext uri="{FF2B5EF4-FFF2-40B4-BE49-F238E27FC236}">
                <a16:creationId xmlns:a16="http://schemas.microsoft.com/office/drawing/2014/main" id="{AE087828-5458-55A5-89E1-5B7ADAB1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88" name="AutoShape 23">
            <a:extLst>
              <a:ext uri="{FF2B5EF4-FFF2-40B4-BE49-F238E27FC236}">
                <a16:creationId xmlns:a16="http://schemas.microsoft.com/office/drawing/2014/main" id="{21E32B00-7B8D-251D-0A58-8DF358C07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89" name="AutoShape 24">
            <a:extLst>
              <a:ext uri="{FF2B5EF4-FFF2-40B4-BE49-F238E27FC236}">
                <a16:creationId xmlns:a16="http://schemas.microsoft.com/office/drawing/2014/main" id="{25D32F9A-0EA8-FEE2-07E6-E32DD57AB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90" name="AutoShape 25">
            <a:extLst>
              <a:ext uri="{FF2B5EF4-FFF2-40B4-BE49-F238E27FC236}">
                <a16:creationId xmlns:a16="http://schemas.microsoft.com/office/drawing/2014/main" id="{3DCD8AFD-7EC5-1252-9B60-3A7F5014B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11291" name="AutoShape 26">
            <a:extLst>
              <a:ext uri="{FF2B5EF4-FFF2-40B4-BE49-F238E27FC236}">
                <a16:creationId xmlns:a16="http://schemas.microsoft.com/office/drawing/2014/main" id="{324BE663-8FF1-E254-309E-C9F2E7356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1pPr>
            <a:lvl2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2pPr>
            <a:lvl3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3pPr>
            <a:lvl4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4pPr>
            <a:lvl5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5pPr>
            <a:lvl6pPr marL="25050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6pPr>
            <a:lvl7pPr marL="29622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7pPr>
            <a:lvl8pPr marL="34194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8pPr>
            <a:lvl9pPr marL="3876675" indent="-225425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>
              <a:defRPr/>
            </a:pPr>
            <a:endParaRPr lang="it-IT" altLang="it-IT"/>
          </a:p>
        </p:txBody>
      </p:sp>
      <p:sp>
        <p:nvSpPr>
          <p:cNvPr id="5148" name="Rectangle 27">
            <a:extLst>
              <a:ext uri="{FF2B5EF4-FFF2-40B4-BE49-F238E27FC236}">
                <a16:creationId xmlns:a16="http://schemas.microsoft.com/office/drawing/2014/main" id="{EC2EE95D-12C3-7E33-CC1E-1FF880C329D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1027113"/>
            <a:ext cx="48783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76" name="Rectangle 28">
            <a:extLst>
              <a:ext uri="{FF2B5EF4-FFF2-40B4-BE49-F238E27FC236}">
                <a16:creationId xmlns:a16="http://schemas.microsoft.com/office/drawing/2014/main" id="{3948A229-0654-4226-45DE-D54B4B1C840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180012" cy="406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40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37931725" indent="-37474525" algn="l" defTabSz="4540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38238" indent="-227013" algn="l" defTabSz="4540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593850" indent="-227013" algn="l" defTabSz="4540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47875" indent="-227013" algn="l" defTabSz="4540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77143" algn="l" defTabSz="9108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593" algn="l" defTabSz="9108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024" algn="l" defTabSz="9108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460" algn="l" defTabSz="9108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320B3C81-0AFD-5541-2AB4-45B6A96A4B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8194" name="Text Box 3">
            <a:extLst>
              <a:ext uri="{FF2B5EF4-FFF2-40B4-BE49-F238E27FC236}">
                <a16:creationId xmlns:a16="http://schemas.microsoft.com/office/drawing/2014/main" id="{A4D1D94E-741D-628C-8FBB-572F707D5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82C8A-40B7-4B38-202A-1F0BF752F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6176DEE9-53FD-CD35-1CE1-F8012BA5E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72706" name="Text Box 3">
            <a:extLst>
              <a:ext uri="{FF2B5EF4-FFF2-40B4-BE49-F238E27FC236}">
                <a16:creationId xmlns:a16="http://schemas.microsoft.com/office/drawing/2014/main" id="{C6485DCB-35FB-0036-EFDB-4F9CE86A5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545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11A77-D93F-A5A6-7E65-164A4CF9D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EFA25FD6-C8FF-3960-BB96-91B0EBE88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5EDCE5F0-1ADC-7114-8CAD-EA17D9288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105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EEE7A-FFC4-A9BB-7AD8-24F2D343B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868A13C6-2927-D7E0-C578-29B5B6FDB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C29E9AB9-CBFB-3C53-AB63-2DDCC5473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289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072AEB17-B2C6-F2EE-7AF8-8F82FAD1E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Text Box 3">
            <a:extLst>
              <a:ext uri="{FF2B5EF4-FFF2-40B4-BE49-F238E27FC236}">
                <a16:creationId xmlns:a16="http://schemas.microsoft.com/office/drawing/2014/main" id="{88927FE5-6F4E-05AC-EB2B-CC3C0D529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C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E065524A-5F10-4FEB-CF4A-B3CD747F5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10242" name="Text Box 3">
            <a:extLst>
              <a:ext uri="{FF2B5EF4-FFF2-40B4-BE49-F238E27FC236}">
                <a16:creationId xmlns:a16="http://schemas.microsoft.com/office/drawing/2014/main" id="{123C52E6-4D5B-2CBA-2A0A-34D88C0B3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CA1ADBBE-516C-74B8-CD10-B950C1CE203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38238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93850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050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622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194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766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fld id="{FAF604CE-0A85-CD4A-8F20-181708D25A96}" type="slidenum">
              <a:rPr lang="fr-FR" altLang="it-IT" sz="2400">
                <a:solidFill>
                  <a:srgbClr val="FFFFFF"/>
                </a:solidFill>
                <a:latin typeface="Comic Sans MS" panose="030F0902030302020204" pitchFamily="66" charset="0"/>
              </a:rPr>
              <a:pPr eaLnBrk="1">
                <a:lnSpc>
                  <a:spcPct val="93000"/>
                </a:lnSpc>
                <a:spcBef>
                  <a:spcPct val="0"/>
                </a:spcBef>
              </a:pPr>
              <a:t>3</a:t>
            </a:fld>
            <a:endParaRPr lang="fr-FR" altLang="it-IT" sz="2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99E1FC4E-191C-6281-FD7B-8D440B258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72C1D38A-D280-7E5C-270B-6E73820F6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0B7000-E3C4-2FC2-67B3-B4B252873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6B34E69B-25B2-A6C7-96EA-EACDF3F6542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38238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93850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050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622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194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766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fld id="{FAF604CE-0A85-CD4A-8F20-181708D25A96}" type="slidenum">
              <a:rPr lang="fr-FR" altLang="it-IT" sz="2400">
                <a:solidFill>
                  <a:srgbClr val="FFFFFF"/>
                </a:solidFill>
                <a:latin typeface="Comic Sans MS" panose="030F0902030302020204" pitchFamily="66" charset="0"/>
              </a:rPr>
              <a:pPr eaLnBrk="1">
                <a:lnSpc>
                  <a:spcPct val="93000"/>
                </a:lnSpc>
                <a:spcBef>
                  <a:spcPct val="0"/>
                </a:spcBef>
              </a:pPr>
              <a:t>4</a:t>
            </a:fld>
            <a:endParaRPr lang="fr-FR" altLang="it-IT" sz="2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68CBFBAE-00E7-8651-E9A1-6FCD296C6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A44C069B-E7E5-CED6-1046-F049F97FE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12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E90FE-15BB-F43E-C0E0-46A00743E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C93DC509-69A4-5BDF-78F4-C77A4CB9E7D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38238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93850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050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622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194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766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fld id="{FAF604CE-0A85-CD4A-8F20-181708D25A96}" type="slidenum">
              <a:rPr lang="fr-FR" altLang="it-IT" sz="2400">
                <a:solidFill>
                  <a:srgbClr val="FFFFFF"/>
                </a:solidFill>
                <a:latin typeface="Comic Sans MS" panose="030F0902030302020204" pitchFamily="66" charset="0"/>
              </a:rPr>
              <a:pPr eaLnBrk="1">
                <a:lnSpc>
                  <a:spcPct val="93000"/>
                </a:lnSpc>
                <a:spcBef>
                  <a:spcPct val="0"/>
                </a:spcBef>
              </a:pPr>
              <a:t>5</a:t>
            </a:fld>
            <a:endParaRPr lang="fr-FR" altLang="it-IT" sz="2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E5924450-D10A-4927-8C69-A09A791C5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8FC6462B-5A76-6501-0BB5-84979D7BA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10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83053-07D7-13EA-1A06-695A9FB2A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D7955A31-DE47-2EA2-B92F-2ECEFC56D0D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38238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93850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050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622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194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76675" indent="-227013" defTabSz="4540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fld id="{FAF604CE-0A85-CD4A-8F20-181708D25A96}" type="slidenum">
              <a:rPr lang="fr-FR" altLang="it-IT" sz="2400">
                <a:solidFill>
                  <a:srgbClr val="FFFFFF"/>
                </a:solidFill>
                <a:latin typeface="Comic Sans MS" panose="030F0902030302020204" pitchFamily="66" charset="0"/>
              </a:rPr>
              <a:pPr eaLnBrk="1">
                <a:lnSpc>
                  <a:spcPct val="93000"/>
                </a:lnSpc>
                <a:spcBef>
                  <a:spcPct val="0"/>
                </a:spcBef>
              </a:pPr>
              <a:t>6</a:t>
            </a:fld>
            <a:endParaRPr lang="fr-FR" altLang="it-IT" sz="2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0007FC5B-A419-4353-5882-5F8B8DC1C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C4B4AF2E-078C-B58C-27AA-7C4E0FCAA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436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4BAB-6BA5-33B8-0C0B-071157DEF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C42FC740-2DA2-FB4D-695D-9B70208876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72706" name="Text Box 3">
            <a:extLst>
              <a:ext uri="{FF2B5EF4-FFF2-40B4-BE49-F238E27FC236}">
                <a16:creationId xmlns:a16="http://schemas.microsoft.com/office/drawing/2014/main" id="{19342D41-B234-6130-C0BF-32B62D0CF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09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611058AE-6C1C-F18B-5D70-625954E2BB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D28495A8-D07D-7256-4FCA-F0DC497A4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210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697B8-89C4-C63B-B36A-D727A7DEE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847F490-67BD-2149-5A11-A28A64EB9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FA9DFB79-CD5B-8B9D-4F3F-ACB6C700E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83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4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61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76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 Text"/>
          <p:cNvSpPr txBox="1">
            <a:spLocks noGrp="1"/>
          </p:cNvSpPr>
          <p:nvPr>
            <p:ph type="title"/>
          </p:nvPr>
        </p:nvSpPr>
        <p:spPr>
          <a:xfrm>
            <a:off x="984436" y="1269789"/>
            <a:ext cx="8111753" cy="255926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20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3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84436" y="3907801"/>
            <a:ext cx="8111753" cy="876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2868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2868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2868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2868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2868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C49DE91-C0CA-EBEF-CD90-DF6089A5F66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905375" y="7205663"/>
            <a:ext cx="263525" cy="250825"/>
          </a:xfrm>
          <a:prstGeom prst="rect">
            <a:avLst/>
          </a:prstGeom>
        </p:spPr>
        <p:txBody>
          <a:bodyPr/>
          <a:lstStyle>
            <a:lvl1pPr>
              <a:defRPr sz="124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>
              <a:defRPr/>
            </a:pPr>
            <a:fld id="{B7594234-CEA8-D74E-B315-7BFEA10343EA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4439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E28C15B-F797-BA94-647F-C28083606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571500"/>
            <a:ext cx="86042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AF2F9AA-B521-1563-E16B-9C134821C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42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</p:sldLayoutIdLst>
  <p:txStyles>
    <p:titleStyle>
      <a:lvl1pPr algn="ctr" defTabSz="446088" rtl="0" eaLnBrk="0" fontAlgn="base" hangingPunct="0">
        <a:lnSpc>
          <a:spcPts val="4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46088" rtl="0" eaLnBrk="0" fontAlgn="base" hangingPunct="0">
        <a:lnSpc>
          <a:spcPts val="4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Nimbus Roman No9 L" pitchFamily="16" charset="0"/>
          <a:ea typeface="ＭＳ Ｐゴシック" charset="-128"/>
          <a:cs typeface="ＭＳ Ｐゴシック" charset="-128"/>
        </a:defRPr>
      </a:lvl2pPr>
      <a:lvl3pPr algn="ctr" defTabSz="446088" rtl="0" eaLnBrk="0" fontAlgn="base" hangingPunct="0">
        <a:lnSpc>
          <a:spcPts val="4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Nimbus Roman No9 L" pitchFamily="16" charset="0"/>
          <a:ea typeface="ＭＳ Ｐゴシック" charset="-128"/>
          <a:cs typeface="ＭＳ Ｐゴシック" charset="-128"/>
        </a:defRPr>
      </a:lvl3pPr>
      <a:lvl4pPr algn="ctr" defTabSz="446088" rtl="0" eaLnBrk="0" fontAlgn="base" hangingPunct="0">
        <a:lnSpc>
          <a:spcPts val="4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Nimbus Roman No9 L" pitchFamily="16" charset="0"/>
          <a:ea typeface="ＭＳ Ｐゴシック" charset="-128"/>
          <a:cs typeface="ＭＳ Ｐゴシック" charset="-128"/>
        </a:defRPr>
      </a:lvl4pPr>
      <a:lvl5pPr algn="ctr" defTabSz="446088" rtl="0" eaLnBrk="0" fontAlgn="base" hangingPunct="0">
        <a:lnSpc>
          <a:spcPts val="4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Nimbus Roman No9 L" pitchFamily="16" charset="0"/>
          <a:ea typeface="ＭＳ Ｐゴシック" charset="-128"/>
          <a:cs typeface="ＭＳ Ｐゴシック" charset="-128"/>
        </a:defRPr>
      </a:lvl5pPr>
      <a:lvl6pPr marL="455428" algn="l" defTabSz="44752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0861" algn="l" defTabSz="44752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66298" algn="l" defTabSz="44752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1727" algn="l" defTabSz="44752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427038" indent="-320675" algn="l" defTabSz="446088" rtl="0" eaLnBrk="0" fontAlgn="base" hangingPunct="0">
        <a:lnSpc>
          <a:spcPts val="3263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857250" indent="-282575" algn="l" defTabSz="446088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287463" indent="-212725" algn="l" defTabSz="446088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717675" indent="-211138" algn="l" defTabSz="446088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147888" indent="-212725" algn="l" defTabSz="446088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604507" indent="-215072" algn="l" defTabSz="44752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3059936" indent="-215072" algn="l" defTabSz="44752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515363" indent="-215072" algn="l" defTabSz="44752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970798" indent="-215072" algn="l" defTabSz="44752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28" algn="l" defTabSz="45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61" algn="l" defTabSz="45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98" algn="l" defTabSz="45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727" algn="l" defTabSz="45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143" algn="l" defTabSz="45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593" algn="l" defTabSz="45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024" algn="l" defTabSz="45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460" algn="l" defTabSz="45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A5D1D161-3631-9D39-2666-4AC626261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571500"/>
            <a:ext cx="86042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B1BCF65-0197-2666-5E85-93115185D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42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9" r:id="rId3"/>
  </p:sldLayoutIdLst>
  <p:txStyles>
    <p:titleStyle>
      <a:lvl1pPr algn="ctr" defTabSz="441325" rtl="0" eaLnBrk="0" fontAlgn="base" hangingPunct="0">
        <a:lnSpc>
          <a:spcPts val="4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41325" rtl="0" eaLnBrk="0" fontAlgn="base" hangingPunct="0">
        <a:lnSpc>
          <a:spcPts val="4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Nimbus Roman No9 L" pitchFamily="16" charset="0"/>
          <a:ea typeface="ＭＳ Ｐゴシック" charset="-128"/>
          <a:cs typeface="ＭＳ Ｐゴシック" charset="-128"/>
        </a:defRPr>
      </a:lvl2pPr>
      <a:lvl3pPr algn="ctr" defTabSz="441325" rtl="0" eaLnBrk="0" fontAlgn="base" hangingPunct="0">
        <a:lnSpc>
          <a:spcPts val="4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Nimbus Roman No9 L" pitchFamily="16" charset="0"/>
          <a:ea typeface="ＭＳ Ｐゴシック" charset="-128"/>
          <a:cs typeface="ＭＳ Ｐゴシック" charset="-128"/>
        </a:defRPr>
      </a:lvl3pPr>
      <a:lvl4pPr algn="ctr" defTabSz="441325" rtl="0" eaLnBrk="0" fontAlgn="base" hangingPunct="0">
        <a:lnSpc>
          <a:spcPts val="4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Nimbus Roman No9 L" pitchFamily="16" charset="0"/>
          <a:ea typeface="ＭＳ Ｐゴシック" charset="-128"/>
          <a:cs typeface="ＭＳ Ｐゴシック" charset="-128"/>
        </a:defRPr>
      </a:lvl4pPr>
      <a:lvl5pPr algn="ctr" defTabSz="441325" rtl="0" eaLnBrk="0" fontAlgn="base" hangingPunct="0">
        <a:lnSpc>
          <a:spcPts val="4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Nimbus Roman No9 L" pitchFamily="16" charset="0"/>
          <a:ea typeface="ＭＳ Ｐゴシック" charset="-128"/>
          <a:cs typeface="ＭＳ Ｐゴシック" charset="-128"/>
        </a:defRPr>
      </a:lvl5pPr>
      <a:lvl6pPr marL="452624" algn="l" defTabSz="44476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05243" algn="l" defTabSz="44476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57884" algn="l" defTabSz="44476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10498" algn="l" defTabSz="44476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422275" indent="-317500" algn="l" defTabSz="441325" rtl="0" eaLnBrk="0" fontAlgn="base" hangingPunct="0">
        <a:lnSpc>
          <a:spcPts val="3263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850900" indent="-279400" algn="l" defTabSz="441325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277938" indent="-209550" algn="l" defTabSz="441325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706563" indent="-207963" algn="l" defTabSz="441325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133600" indent="-209550" algn="l" defTabSz="441325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88458" indent="-213753" algn="l" defTabSz="444764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3041075" indent="-213753" algn="l" defTabSz="444764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93686" indent="-213753" algn="l" defTabSz="444764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946334" indent="-213753" algn="l" defTabSz="444764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624" algn="l" defTabSz="45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243" algn="l" defTabSz="45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884" algn="l" defTabSz="45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498" algn="l" defTabSz="45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10" algn="l" defTabSz="45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753" algn="l" defTabSz="45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8377" algn="l" defTabSz="45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999" algn="l" defTabSz="45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258A8F45-CB8D-FD50-41A4-78EA8C16F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97" y="35421"/>
            <a:ext cx="8280671" cy="846800"/>
          </a:xfrm>
        </p:spPr>
        <p:txBody>
          <a:bodyPr/>
          <a:lstStyle/>
          <a:p>
            <a:pPr algn="l" eaLnBrk="1">
              <a:lnSpc>
                <a:spcPts val="4200"/>
              </a:lnSpc>
            </a:pPr>
            <a:r>
              <a:rPr lang="it-IT" altLang="it-IT" sz="29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Leftovers</a:t>
            </a:r>
            <a:r>
              <a:rPr lang="it-IT" altLang="it-IT" sz="29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/</a:t>
            </a:r>
            <a:r>
              <a:rPr lang="it-IT" altLang="it-IT" sz="29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Residuals</a:t>
            </a:r>
            <a:r>
              <a:rPr lang="it-IT" altLang="it-IT" sz="29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or </a:t>
            </a:r>
            <a:r>
              <a:rPr lang="it-IT" altLang="it-IT" sz="29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Remove</a:t>
            </a:r>
            <a:r>
              <a:rPr lang="it-IT" altLang="it-IT" sz="29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 </a:t>
            </a:r>
            <a:r>
              <a:rPr lang="it-IT" altLang="it-IT" sz="29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thorn</a:t>
            </a:r>
            <a:r>
              <a:rPr lang="it-IT" altLang="it-IT" sz="29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from </a:t>
            </a:r>
            <a:r>
              <a:rPr lang="it-IT" altLang="it-IT" sz="29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my</a:t>
            </a:r>
            <a:r>
              <a:rPr lang="it-IT" altLang="it-IT" sz="29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side</a:t>
            </a:r>
          </a:p>
        </p:txBody>
      </p:sp>
      <p:sp>
        <p:nvSpPr>
          <p:cNvPr id="7170" name="TextBox 5">
            <a:extLst>
              <a:ext uri="{FF2B5EF4-FFF2-40B4-BE49-F238E27FC236}">
                <a16:creationId xmlns:a16="http://schemas.microsoft.com/office/drawing/2014/main" id="{D1EFFEA9-FB53-5977-A00B-D3EA4E006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49228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80" tIns="45544" rIns="91080" bIns="45544">
            <a:spAutoFit/>
          </a:bodyPr>
          <a:lstStyle>
            <a:lvl1pPr defTabSz="909638"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 defTabSz="909638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 defTabSz="909638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 defTabSz="9096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 defTabSz="909638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</a:pPr>
            <a:endParaRPr lang="en-US" alt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ttangolo 4">
            <a:extLst>
              <a:ext uri="{FF2B5EF4-FFF2-40B4-BE49-F238E27FC236}">
                <a16:creationId xmlns:a16="http://schemas.microsoft.com/office/drawing/2014/main" id="{8C916CF8-FEA1-592E-B108-7CB1323C1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988821"/>
            <a:ext cx="9937750" cy="70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0" tIns="45544" rIns="91080" bIns="45544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</a:pPr>
            <a:r>
              <a:rPr lang="en-US" alt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GB,</a:t>
            </a:r>
            <a:r>
              <a:rPr lang="en-US" altLang="it-I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altLang="it-IT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Monelli</a:t>
            </a:r>
            <a:r>
              <a:rPr lang="en-US" altLang="it-I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V.F. Braga, G. Fiorentino, M. Tantalo, M. Fabrizio, V. </a:t>
            </a:r>
            <a:r>
              <a:rPr lang="en-US" altLang="it-IT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D’Orazi</a:t>
            </a:r>
            <a:r>
              <a:rPr lang="en-US" altLang="it-I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Bocek, R. da Silva + </a:t>
            </a:r>
            <a:r>
              <a:rPr lang="en-US" altLang="it-IT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Nunnari,</a:t>
            </a:r>
            <a:r>
              <a:rPr lang="en-US" altLang="it-I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K. B. Villagra, M. Sanchez Benavente, G. Ceci, </a:t>
            </a:r>
            <a:r>
              <a:rPr lang="en-US" altLang="it-IT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Baena, B. Pozo </a:t>
            </a:r>
            <a:r>
              <a:rPr lang="en-US" altLang="it-I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EFHEBO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CF90918A-843B-3E2E-F0DD-9F40668C1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6762750"/>
            <a:ext cx="78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CFE40FE-8CAA-5B49-3314-4201060E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6692900"/>
            <a:ext cx="8429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magine 2">
            <a:extLst>
              <a:ext uri="{FF2B5EF4-FFF2-40B4-BE49-F238E27FC236}">
                <a16:creationId xmlns:a16="http://schemas.microsoft.com/office/drawing/2014/main" id="{7A31E7E5-01D1-E0A7-CED3-697BE0FB4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662738"/>
            <a:ext cx="10509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7">
            <a:extLst>
              <a:ext uri="{FF2B5EF4-FFF2-40B4-BE49-F238E27FC236}">
                <a16:creationId xmlns:a16="http://schemas.microsoft.com/office/drawing/2014/main" id="{842D62BD-3C04-01E8-9635-C4BAEEB88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440" y="7118350"/>
            <a:ext cx="3807223" cy="40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1" tIns="45572" rIns="91141" bIns="45572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en-US" altLang="it-IT" sz="2200" b="1" dirty="0" err="1">
                <a:solidFill>
                  <a:srgbClr val="008000"/>
                </a:solidFill>
                <a:latin typeface="Comic Sans MS" panose="030F0902030302020204" pitchFamily="66" charset="0"/>
              </a:rPr>
              <a:t>Agerola</a:t>
            </a:r>
            <a:r>
              <a:rPr lang="en-US" altLang="it-IT" sz="2200" b="1" dirty="0">
                <a:solidFill>
                  <a:srgbClr val="008000"/>
                </a:solidFill>
                <a:latin typeface="Comic Sans MS" panose="030F0902030302020204" pitchFamily="66" charset="0"/>
              </a:rPr>
              <a:t>, October 30 2025</a:t>
            </a:r>
          </a:p>
        </p:txBody>
      </p:sp>
      <p:pic>
        <p:nvPicPr>
          <p:cNvPr id="7176" name="Picture 3">
            <a:extLst>
              <a:ext uri="{FF2B5EF4-FFF2-40B4-BE49-F238E27FC236}">
                <a16:creationId xmlns:a16="http://schemas.microsoft.com/office/drawing/2014/main" id="{E78FED1B-76D4-A797-C635-670348906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613"/>
            <a:ext cx="10080625" cy="49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8A804-37AC-B952-1420-3BB305B36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3">
            <a:extLst>
              <a:ext uri="{FF2B5EF4-FFF2-40B4-BE49-F238E27FC236}">
                <a16:creationId xmlns:a16="http://schemas.microsoft.com/office/drawing/2014/main" id="{395A0910-8356-8415-26D3-C1C5870A0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887" y="34925"/>
            <a:ext cx="7632849" cy="6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4" tIns="45682" rIns="91364" bIns="45682">
            <a:spAutoFit/>
          </a:bodyPr>
          <a:lstStyle>
            <a:lvl1pPr defTabSz="909638"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 defTabSz="909638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 defTabSz="909638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 defTabSz="9096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 defTabSz="909638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</a:pPr>
            <a:r>
              <a:rPr lang="it-CL" sz="3800" b="1" dirty="0">
                <a:solidFill>
                  <a:schemeClr val="tx1"/>
                </a:solidFill>
              </a:rPr>
              <a:t>To be (binary) or not to be (binary)?</a:t>
            </a:r>
            <a:endParaRPr lang="en-US" altLang="it-IT" sz="38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D0C61A-84B3-D54F-9547-376FD3E59902}"/>
              </a:ext>
            </a:extLst>
          </p:cNvPr>
          <p:cNvSpPr txBox="1"/>
          <p:nvPr/>
        </p:nvSpPr>
        <p:spPr>
          <a:xfrm>
            <a:off x="71760" y="971525"/>
            <a:ext cx="97208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L" sz="3200" b="1" dirty="0">
                <a:solidFill>
                  <a:srgbClr val="FF0000"/>
                </a:solidFill>
              </a:rPr>
              <a:t>It has been suggested that RRL with Thin disk kinematics are metal-rich &amp; young (a few Gyrs) they are the aftermath of binary evolution.  </a:t>
            </a:r>
            <a:endParaRPr lang="it-CL" b="1" dirty="0">
              <a:solidFill>
                <a:schemeClr val="tx1"/>
              </a:solidFill>
            </a:endParaRPr>
          </a:p>
          <a:p>
            <a:endParaRPr lang="it-CL" b="1" dirty="0">
              <a:solidFill>
                <a:srgbClr val="002060"/>
              </a:solidFill>
            </a:endParaRPr>
          </a:p>
          <a:p>
            <a:r>
              <a:rPr lang="it-CL" b="1" dirty="0">
                <a:solidFill>
                  <a:srgbClr val="002060"/>
                </a:solidFill>
              </a:rPr>
              <a:t>However: </a:t>
            </a:r>
            <a:r>
              <a:rPr lang="it-CL" sz="3200" b="1" dirty="0">
                <a:solidFill>
                  <a:srgbClr val="002060"/>
                </a:solidFill>
              </a:rPr>
              <a:t> </a:t>
            </a:r>
            <a:endParaRPr lang="it-CL" b="1" dirty="0">
              <a:solidFill>
                <a:srgbClr val="002060"/>
              </a:solidFill>
            </a:endParaRPr>
          </a:p>
          <a:p>
            <a:r>
              <a:rPr lang="it-CL" b="1" dirty="0">
                <a:solidFill>
                  <a:srgbClr val="002060"/>
                </a:solidFill>
              </a:rPr>
              <a:t>Why they obey to the same PL relations?  </a:t>
            </a:r>
          </a:p>
          <a:p>
            <a:r>
              <a:rPr lang="it-CL" b="1" dirty="0">
                <a:solidFill>
                  <a:srgbClr val="002060"/>
                </a:solidFill>
              </a:rPr>
              <a:t>Why we do not have any evidence of binarity in metal-rich RRLs? </a:t>
            </a:r>
          </a:p>
          <a:p>
            <a:r>
              <a:rPr lang="it-CL" b="1" dirty="0">
                <a:solidFill>
                  <a:srgbClr val="002060"/>
                </a:solidFill>
              </a:rPr>
              <a:t>Why binarity should only be present in metal-rich RRLs?</a:t>
            </a:r>
          </a:p>
          <a:p>
            <a:endParaRPr lang="it-CL" b="1" dirty="0">
              <a:solidFill>
                <a:schemeClr val="tx1"/>
              </a:solidFill>
            </a:endParaRPr>
          </a:p>
          <a:p>
            <a:r>
              <a:rPr lang="it-CL" b="1" dirty="0">
                <a:solidFill>
                  <a:schemeClr val="tx1"/>
                </a:solidFill>
              </a:rPr>
              <a:t>Photometric path:</a:t>
            </a:r>
          </a:p>
          <a:p>
            <a:r>
              <a:rPr lang="it-CL" b="1" dirty="0">
                <a:solidFill>
                  <a:schemeClr val="tx1"/>
                </a:solidFill>
              </a:rPr>
              <a:t>only one impostor from OGLE</a:t>
            </a:r>
          </a:p>
          <a:p>
            <a:r>
              <a:rPr lang="it-CL" b="1" dirty="0">
                <a:solidFill>
                  <a:schemeClr val="tx1"/>
                </a:solidFill>
              </a:rPr>
              <a:t>but Kervella’s paper + Gaia DR4 very promising </a:t>
            </a:r>
          </a:p>
          <a:p>
            <a:endParaRPr lang="it-CL" b="1" dirty="0">
              <a:solidFill>
                <a:schemeClr val="tx1"/>
              </a:solidFill>
            </a:endParaRPr>
          </a:p>
          <a:p>
            <a:r>
              <a:rPr lang="it-CL" b="1" dirty="0">
                <a:solidFill>
                  <a:schemeClr val="tx1"/>
                </a:solidFill>
              </a:rPr>
              <a:t>Chemical path:</a:t>
            </a:r>
          </a:p>
          <a:p>
            <a:r>
              <a:rPr lang="it-CL" b="1" dirty="0">
                <a:solidFill>
                  <a:schemeClr val="tx1"/>
                </a:solidFill>
              </a:rPr>
              <a:t>only one object from George Preston (95 &amp; still very active!)</a:t>
            </a:r>
          </a:p>
        </p:txBody>
      </p:sp>
    </p:spTree>
    <p:extLst>
      <p:ext uri="{BB962C8B-B14F-4D97-AF65-F5344CB8AC3E}">
        <p14:creationId xmlns:p14="http://schemas.microsoft.com/office/powerpoint/2010/main" val="29183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160C3-778C-9D94-3855-771347F36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9456B9-50AF-F1FF-32BF-56E146C76AF2}"/>
              </a:ext>
            </a:extLst>
          </p:cNvPr>
          <p:cNvSpPr txBox="1"/>
          <p:nvPr/>
        </p:nvSpPr>
        <p:spPr>
          <a:xfrm>
            <a:off x="5328344" y="1763613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L" sz="4400" b="1" dirty="0">
                <a:solidFill>
                  <a:srgbClr val="FF0000"/>
                </a:solidFill>
              </a:rPr>
              <a:t>Two new binary candidates!</a:t>
            </a:r>
            <a:endParaRPr lang="it-CL" b="1" dirty="0">
              <a:solidFill>
                <a:srgbClr val="FF0000"/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9AABF32-115E-E101-C9FC-4C3342701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77" y="323453"/>
            <a:ext cx="9564250" cy="55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4" tIns="45682" rIns="91364" bIns="45682">
            <a:spAutoFit/>
          </a:bodyPr>
          <a:lstStyle>
            <a:lvl1pPr defTabSz="909638"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 defTabSz="909638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 defTabSz="909638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 defTabSz="9096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 defTabSz="909638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4400" b="1" kern="0" dirty="0">
                <a:solidFill>
                  <a:srgbClr val="0070C0"/>
                </a:solidFill>
              </a:rPr>
              <a:t> The more </a:t>
            </a:r>
            <a:r>
              <a:rPr lang="it-IT" sz="4400" b="1" kern="0" dirty="0" err="1">
                <a:solidFill>
                  <a:srgbClr val="0070C0"/>
                </a:solidFill>
              </a:rPr>
              <a:t>you</a:t>
            </a:r>
            <a:r>
              <a:rPr lang="it-IT" sz="4400" b="1" kern="0" dirty="0">
                <a:solidFill>
                  <a:srgbClr val="0070C0"/>
                </a:solidFill>
              </a:rPr>
              <a:t> </a:t>
            </a:r>
            <a:r>
              <a:rPr lang="it-IT" sz="4400" b="1" kern="0" dirty="0" err="1">
                <a:solidFill>
                  <a:srgbClr val="0070C0"/>
                </a:solidFill>
              </a:rPr>
              <a:t>get</a:t>
            </a:r>
            <a:r>
              <a:rPr lang="it-IT" sz="4400" b="1" kern="0" dirty="0">
                <a:solidFill>
                  <a:srgbClr val="0070C0"/>
                </a:solidFill>
              </a:rPr>
              <a:t> the more </a:t>
            </a:r>
            <a:r>
              <a:rPr lang="it-IT" sz="4400" b="1" kern="0" dirty="0" err="1">
                <a:solidFill>
                  <a:srgbClr val="0070C0"/>
                </a:solidFill>
              </a:rPr>
              <a:t>you</a:t>
            </a:r>
            <a:r>
              <a:rPr lang="it-IT" sz="4400" b="1" kern="0" dirty="0">
                <a:solidFill>
                  <a:srgbClr val="0070C0"/>
                </a:solidFill>
              </a:rPr>
              <a:t> </a:t>
            </a:r>
            <a:r>
              <a:rPr lang="it-IT" sz="4400" b="1" kern="0" dirty="0" err="1">
                <a:solidFill>
                  <a:srgbClr val="0070C0"/>
                </a:solidFill>
              </a:rPr>
              <a:t>want</a:t>
            </a:r>
            <a:r>
              <a:rPr lang="it-IT" sz="4400" b="1" kern="0" dirty="0">
                <a:solidFill>
                  <a:srgbClr val="0070C0"/>
                </a:solidFill>
              </a:rPr>
              <a:t>!!! </a:t>
            </a:r>
          </a:p>
        </p:txBody>
      </p:sp>
      <p:pic>
        <p:nvPicPr>
          <p:cNvPr id="3" name="Immagine 2" descr="Immagine che contiene testo, linea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E10F9660-5361-1DE4-7D96-E3CCC3F77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" y="4324752"/>
            <a:ext cx="7772400" cy="3127493"/>
          </a:xfrm>
          <a:prstGeom prst="rect">
            <a:avLst/>
          </a:prstGeom>
        </p:spPr>
      </p:pic>
      <p:pic>
        <p:nvPicPr>
          <p:cNvPr id="9" name="Immagine 8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90883DDC-2E96-9DEF-AD8B-D9EFA2B32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971525"/>
            <a:ext cx="4546600" cy="29464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58E30F-A560-EFE7-6680-CF52362148C6}"/>
              </a:ext>
            </a:extLst>
          </p:cNvPr>
          <p:cNvSpPr txBox="1"/>
          <p:nvPr/>
        </p:nvSpPr>
        <p:spPr>
          <a:xfrm>
            <a:off x="7883343" y="6732165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sz="2000" dirty="0">
                <a:solidFill>
                  <a:srgbClr val="00B050"/>
                </a:solidFill>
              </a:rPr>
              <a:t>Valentina fecit</a:t>
            </a:r>
          </a:p>
        </p:txBody>
      </p:sp>
    </p:spTree>
    <p:extLst>
      <p:ext uri="{BB962C8B-B14F-4D97-AF65-F5344CB8AC3E}">
        <p14:creationId xmlns:p14="http://schemas.microsoft.com/office/powerpoint/2010/main" val="46632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92724-D9C5-8B3F-B0C7-AFD8A4655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8471A8-C2F8-8579-3744-243A23F0CDE3}"/>
              </a:ext>
            </a:extLst>
          </p:cNvPr>
          <p:cNvSpPr txBox="1"/>
          <p:nvPr/>
        </p:nvSpPr>
        <p:spPr>
          <a:xfrm>
            <a:off x="647825" y="5256579"/>
            <a:ext cx="85689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L" sz="4400" b="1" dirty="0">
                <a:solidFill>
                  <a:srgbClr val="FF0000"/>
                </a:solidFill>
              </a:rPr>
              <a:t>2+1  binary candidates!</a:t>
            </a:r>
          </a:p>
          <a:p>
            <a:endParaRPr lang="it-CL" sz="4400" b="1" dirty="0">
              <a:solidFill>
                <a:srgbClr val="FF0000"/>
              </a:solidFill>
            </a:endParaRPr>
          </a:p>
          <a:p>
            <a:r>
              <a:rPr lang="it-CL" sz="4400" b="1" dirty="0">
                <a:solidFill>
                  <a:srgbClr val="FF0000"/>
                </a:solidFill>
              </a:rPr>
              <a:t>in thousands of HR RRL spectra</a:t>
            </a:r>
            <a:endParaRPr lang="it-CL" b="1" dirty="0">
              <a:solidFill>
                <a:srgbClr val="FF0000"/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04AA476-4461-50BE-FBDA-8959687A7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77" y="323453"/>
            <a:ext cx="9564250" cy="55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4" tIns="45682" rIns="91364" bIns="45682">
            <a:spAutoFit/>
          </a:bodyPr>
          <a:lstStyle>
            <a:lvl1pPr defTabSz="909638"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 defTabSz="909638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 defTabSz="909638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 defTabSz="9096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 defTabSz="909638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4400" b="1" kern="0" dirty="0">
                <a:solidFill>
                  <a:srgbClr val="0070C0"/>
                </a:solidFill>
              </a:rPr>
              <a:t> The more </a:t>
            </a:r>
            <a:r>
              <a:rPr lang="it-IT" sz="4400" b="1" kern="0" dirty="0" err="1">
                <a:solidFill>
                  <a:srgbClr val="0070C0"/>
                </a:solidFill>
              </a:rPr>
              <a:t>you</a:t>
            </a:r>
            <a:r>
              <a:rPr lang="it-IT" sz="4400" b="1" kern="0" dirty="0">
                <a:solidFill>
                  <a:srgbClr val="0070C0"/>
                </a:solidFill>
              </a:rPr>
              <a:t> </a:t>
            </a:r>
            <a:r>
              <a:rPr lang="it-IT" sz="4400" b="1" kern="0" dirty="0" err="1">
                <a:solidFill>
                  <a:srgbClr val="0070C0"/>
                </a:solidFill>
              </a:rPr>
              <a:t>get</a:t>
            </a:r>
            <a:r>
              <a:rPr lang="it-IT" sz="4400" b="1" kern="0" dirty="0">
                <a:solidFill>
                  <a:srgbClr val="0070C0"/>
                </a:solidFill>
              </a:rPr>
              <a:t> the more </a:t>
            </a:r>
            <a:r>
              <a:rPr lang="it-IT" sz="4400" b="1" kern="0" dirty="0" err="1">
                <a:solidFill>
                  <a:srgbClr val="0070C0"/>
                </a:solidFill>
              </a:rPr>
              <a:t>you</a:t>
            </a:r>
            <a:r>
              <a:rPr lang="it-IT" sz="4400" b="1" kern="0" dirty="0">
                <a:solidFill>
                  <a:srgbClr val="0070C0"/>
                </a:solidFill>
              </a:rPr>
              <a:t> </a:t>
            </a:r>
            <a:r>
              <a:rPr lang="it-IT" sz="4400" b="1" kern="0" dirty="0" err="1">
                <a:solidFill>
                  <a:srgbClr val="0070C0"/>
                </a:solidFill>
              </a:rPr>
              <a:t>want</a:t>
            </a:r>
            <a:r>
              <a:rPr lang="it-IT" sz="4400" b="1" kern="0" dirty="0">
                <a:solidFill>
                  <a:srgbClr val="0070C0"/>
                </a:solidFill>
              </a:rPr>
              <a:t>!!! </a:t>
            </a:r>
          </a:p>
        </p:txBody>
      </p:sp>
      <p:pic>
        <p:nvPicPr>
          <p:cNvPr id="4" name="Immagine 3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05401DA6-DA55-CE6C-CFBC-9842E408A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1187549"/>
            <a:ext cx="4320480" cy="3253218"/>
          </a:xfrm>
          <a:prstGeom prst="rect">
            <a:avLst/>
          </a:prstGeom>
        </p:spPr>
      </p:pic>
      <p:pic>
        <p:nvPicPr>
          <p:cNvPr id="8" name="Immagine 7" descr="Immagine che contiene testo, diagramma, Piano, Disegno tecnico&#10;&#10;Il contenuto generato dall'IA potrebbe non essere corretto.">
            <a:extLst>
              <a:ext uri="{FF2B5EF4-FFF2-40B4-BE49-F238E27FC236}">
                <a16:creationId xmlns:a16="http://schemas.microsoft.com/office/drawing/2014/main" id="{25DB13A3-5707-7121-FB5C-C9F903E1B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96" y="1043533"/>
            <a:ext cx="4680520" cy="325321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AF790B2-42C1-4AA8-6C70-E73A25070E95}"/>
              </a:ext>
            </a:extLst>
          </p:cNvPr>
          <p:cNvSpPr txBox="1"/>
          <p:nvPr/>
        </p:nvSpPr>
        <p:spPr>
          <a:xfrm>
            <a:off x="6408464" y="4355901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dirty="0">
                <a:solidFill>
                  <a:schemeClr val="tx1"/>
                </a:solidFill>
              </a:rPr>
              <a:t>[Fe/H</a:t>
            </a:r>
            <a:r>
              <a:rPr lang="it-CL">
                <a:solidFill>
                  <a:schemeClr val="tx1"/>
                </a:solidFill>
              </a:rPr>
              <a:t>]=-2.0 (0.2)</a:t>
            </a:r>
            <a:endParaRPr lang="it-CL" dirty="0">
              <a:solidFill>
                <a:schemeClr val="tx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6B7658-EB47-D550-44A7-F6539D6AA799}"/>
              </a:ext>
            </a:extLst>
          </p:cNvPr>
          <p:cNvSpPr txBox="1"/>
          <p:nvPr/>
        </p:nvSpPr>
        <p:spPr>
          <a:xfrm>
            <a:off x="973604" y="4499917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dirty="0">
                <a:solidFill>
                  <a:schemeClr val="tx1"/>
                </a:solidFill>
              </a:rPr>
              <a:t>[Fe/H]=-0.95/-1.18 (0.10)</a:t>
            </a:r>
          </a:p>
        </p:txBody>
      </p:sp>
    </p:spTree>
    <p:extLst>
      <p:ext uri="{BB962C8B-B14F-4D97-AF65-F5344CB8AC3E}">
        <p14:creationId xmlns:p14="http://schemas.microsoft.com/office/powerpoint/2010/main" val="17072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2;p57">
            <a:extLst>
              <a:ext uri="{FF2B5EF4-FFF2-40B4-BE49-F238E27FC236}">
                <a16:creationId xmlns:a16="http://schemas.microsoft.com/office/drawing/2014/main" id="{84AB2266-0CB9-E0C8-5471-FF43CEE0BCB6}"/>
              </a:ext>
            </a:extLst>
          </p:cNvPr>
          <p:cNvSpPr txBox="1">
            <a:spLocks/>
          </p:cNvSpPr>
          <p:nvPr/>
        </p:nvSpPr>
        <p:spPr>
          <a:xfrm>
            <a:off x="719832" y="56430"/>
            <a:ext cx="8136904" cy="627063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ctr" defTabSz="441325" rtl="0" eaLnBrk="0" fontAlgn="base" hangingPunct="0">
              <a:lnSpc>
                <a:spcPts val="447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41325" rtl="0" eaLnBrk="0" fontAlgn="base" hangingPunct="0">
              <a:lnSpc>
                <a:spcPts val="447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Nimbus Roman No9 L" pitchFamily="16" charset="0"/>
                <a:ea typeface="ＭＳ Ｐゴシック" charset="-128"/>
                <a:cs typeface="ＭＳ Ｐゴシック" charset="-128"/>
              </a:defRPr>
            </a:lvl2pPr>
            <a:lvl3pPr algn="ctr" defTabSz="441325" rtl="0" eaLnBrk="0" fontAlgn="base" hangingPunct="0">
              <a:lnSpc>
                <a:spcPts val="447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Nimbus Roman No9 L" pitchFamily="16" charset="0"/>
                <a:ea typeface="ＭＳ Ｐゴシック" charset="-128"/>
                <a:cs typeface="ＭＳ Ｐゴシック" charset="-128"/>
              </a:defRPr>
            </a:lvl3pPr>
            <a:lvl4pPr algn="ctr" defTabSz="441325" rtl="0" eaLnBrk="0" fontAlgn="base" hangingPunct="0">
              <a:lnSpc>
                <a:spcPts val="447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Nimbus Roman No9 L" pitchFamily="16" charset="0"/>
                <a:ea typeface="ＭＳ Ｐゴシック" charset="-128"/>
                <a:cs typeface="ＭＳ Ｐゴシック" charset="-128"/>
              </a:defRPr>
            </a:lvl4pPr>
            <a:lvl5pPr algn="ctr" defTabSz="441325" rtl="0" eaLnBrk="0" fontAlgn="base" hangingPunct="0">
              <a:lnSpc>
                <a:spcPts val="447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Nimbus Roman No9 L" pitchFamily="16" charset="0"/>
                <a:ea typeface="ＭＳ Ｐゴシック" charset="-128"/>
                <a:cs typeface="ＭＳ Ｐゴシック" charset="-128"/>
              </a:defRPr>
            </a:lvl5pPr>
            <a:lvl6pPr marL="452624" algn="l" defTabSz="444764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905243" algn="l" defTabSz="444764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1357884" algn="l" defTabSz="444764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1810498" algn="l" defTabSz="444764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kern="0" dirty="0">
                <a:solidFill>
                  <a:srgbClr val="0070C0"/>
                </a:solidFill>
              </a:rPr>
              <a:t>A </a:t>
            </a:r>
            <a:r>
              <a:rPr lang="it-IT" sz="4000" b="1" kern="0" dirty="0" err="1">
                <a:solidFill>
                  <a:srgbClr val="0070C0"/>
                </a:solidFill>
              </a:rPr>
              <a:t>joke</a:t>
            </a:r>
            <a:r>
              <a:rPr lang="it-IT" sz="4000" b="1" kern="0" dirty="0">
                <a:solidFill>
                  <a:srgbClr val="0070C0"/>
                </a:solidFill>
              </a:rPr>
              <a:t> </a:t>
            </a:r>
            <a:r>
              <a:rPr lang="it-IT" sz="4000" b="1" kern="0" dirty="0" err="1">
                <a:solidFill>
                  <a:srgbClr val="0070C0"/>
                </a:solidFill>
              </a:rPr>
              <a:t>concerning</a:t>
            </a:r>
            <a:r>
              <a:rPr lang="it-IT" sz="4000" b="1" kern="0" dirty="0">
                <a:solidFill>
                  <a:srgbClr val="0070C0"/>
                </a:solidFill>
              </a:rPr>
              <a:t> the RRL </a:t>
            </a:r>
            <a:r>
              <a:rPr lang="it-IT" sz="4000" b="1" kern="0" dirty="0" err="1">
                <a:solidFill>
                  <a:srgbClr val="0070C0"/>
                </a:solidFill>
              </a:rPr>
              <a:t>young</a:t>
            </a:r>
            <a:r>
              <a:rPr lang="it-IT" sz="4000" b="1" kern="0" dirty="0">
                <a:solidFill>
                  <a:srgbClr val="0070C0"/>
                </a:solidFill>
              </a:rPr>
              <a:t> age </a:t>
            </a:r>
          </a:p>
        </p:txBody>
      </p:sp>
      <p:pic>
        <p:nvPicPr>
          <p:cNvPr id="4" name="Immagine 3" descr="Immagine che contiene Danza, intrattenimento, cartone animato, calzature&#10;&#10;Il contenuto generato dall'IA potrebbe non essere corretto.">
            <a:extLst>
              <a:ext uri="{FF2B5EF4-FFF2-40B4-BE49-F238E27FC236}">
                <a16:creationId xmlns:a16="http://schemas.microsoft.com/office/drawing/2014/main" id="{996FB3A9-76FF-4071-8F76-D7A43C380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0" y="1331565"/>
            <a:ext cx="4686374" cy="311284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8757E8-E78F-43CF-68A7-B55EE66F082F}"/>
              </a:ext>
            </a:extLst>
          </p:cNvPr>
          <p:cNvSpPr txBox="1"/>
          <p:nvPr/>
        </p:nvSpPr>
        <p:spPr>
          <a:xfrm>
            <a:off x="503809" y="4801304"/>
            <a:ext cx="90730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L" sz="3400" dirty="0">
                <a:solidFill>
                  <a:srgbClr val="002060"/>
                </a:solidFill>
              </a:rPr>
              <a:t>The evidence that I can (possibly)  dance </a:t>
            </a:r>
          </a:p>
          <a:p>
            <a:r>
              <a:rPr lang="it-CL" sz="3400" dirty="0">
                <a:solidFill>
                  <a:srgbClr val="002060"/>
                </a:solidFill>
              </a:rPr>
              <a:t>KPOP Music doesn’t mean that I am young!! </a:t>
            </a:r>
          </a:p>
        </p:txBody>
      </p:sp>
    </p:spTree>
    <p:extLst>
      <p:ext uri="{BB962C8B-B14F-4D97-AF65-F5344CB8AC3E}">
        <p14:creationId xmlns:p14="http://schemas.microsoft.com/office/powerpoint/2010/main" val="33976003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asellaDiTesto 2">
            <a:extLst>
              <a:ext uri="{FF2B5EF4-FFF2-40B4-BE49-F238E27FC236}">
                <a16:creationId xmlns:a16="http://schemas.microsoft.com/office/drawing/2014/main" id="{83CF12C7-2B39-192C-F65A-E13905DAF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548" y="127000"/>
            <a:ext cx="648109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80" tIns="45544" rIns="91080" bIns="45544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ts val="5763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en-US" altLang="it-IT" sz="5500" b="1" dirty="0">
                <a:solidFill>
                  <a:srgbClr val="0000FF"/>
                </a:solidFill>
                <a:latin typeface="Comic Sans MS" panose="030F0902030302020204" pitchFamily="66" charset="0"/>
              </a:rPr>
              <a:t>CONCLUSIONS I</a:t>
            </a:r>
          </a:p>
        </p:txBody>
      </p:sp>
      <p:sp>
        <p:nvSpPr>
          <p:cNvPr id="75779" name="TextBox 3">
            <a:extLst>
              <a:ext uri="{FF2B5EF4-FFF2-40B4-BE49-F238E27FC236}">
                <a16:creationId xmlns:a16="http://schemas.microsoft.com/office/drawing/2014/main" id="{1CEA515A-476B-F633-DE94-ED95FC980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971674"/>
            <a:ext cx="858678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41" tIns="45572" rIns="91141" bIns="45572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Wingdings" pitchFamily="2" charset="2"/>
              <a:buChar char="à"/>
            </a:pPr>
            <a:r>
              <a:rPr lang="en-US" altLang="it-IT" sz="3000" b="1" dirty="0">
                <a:solidFill>
                  <a:srgbClr val="0000FF"/>
                </a:solidFill>
                <a:latin typeface="Comic Sans MS" panose="030F0902030302020204" pitchFamily="66" charset="0"/>
                <a:sym typeface="Wingdings" pitchFamily="2" charset="2"/>
              </a:rPr>
              <a:t> Ground-based follow up spectroscopy:          Blue MUSE  + MOONS + 4MOST 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StarSymbol" charset="0"/>
              <a:buNone/>
            </a:pPr>
            <a:r>
              <a:rPr lang="en-US" altLang="it-IT" sz="3000" b="1" dirty="0">
                <a:solidFill>
                  <a:srgbClr val="0000FF"/>
                </a:solidFill>
                <a:latin typeface="Comic Sans MS" panose="030F0902030302020204" pitchFamily="66" charset="0"/>
                <a:sym typeface="Wingdings" pitchFamily="2" charset="2"/>
              </a:rPr>
              <a:t>      MAVIS  Halo outskirts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StarSymbol" charset="0"/>
              <a:buNone/>
            </a:pPr>
            <a:r>
              <a:rPr lang="en-US" altLang="it-IT" sz="3000" b="1" dirty="0">
                <a:solidFill>
                  <a:srgbClr val="0000FF"/>
                </a:solidFill>
                <a:latin typeface="Comic Sans MS" panose="030F0902030302020204" pitchFamily="66" charset="0"/>
                <a:sym typeface="Wingdings" pitchFamily="2" charset="2"/>
              </a:rPr>
              <a:t>      ERIS  Galactic Bulge</a:t>
            </a:r>
          </a:p>
        </p:txBody>
      </p:sp>
      <p:sp>
        <p:nvSpPr>
          <p:cNvPr id="99333" name="TextBox 3">
            <a:extLst>
              <a:ext uri="{FF2B5EF4-FFF2-40B4-BE49-F238E27FC236}">
                <a16:creationId xmlns:a16="http://schemas.microsoft.com/office/drawing/2014/main" id="{F0A5D3F4-410A-81C9-3B82-ED40EE7C9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208057"/>
            <a:ext cx="9359900" cy="2668124"/>
          </a:xfrm>
          <a:prstGeom prst="rect">
            <a:avLst/>
          </a:prstGeom>
          <a:noFill/>
          <a:ln>
            <a:noFill/>
          </a:ln>
        </p:spPr>
        <p:txBody>
          <a:bodyPr lIns="91141" tIns="45572" rIns="91141" bIns="45572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Wingdings" pitchFamily="2" charset="2"/>
              <a:buChar char="à"/>
              <a:defRPr/>
            </a:pPr>
            <a:r>
              <a:rPr lang="en-US" altLang="it-IT" sz="3000" b="1" dirty="0">
                <a:solidFill>
                  <a:srgbClr val="0000FF"/>
                </a:solidFill>
                <a:latin typeface="Comic Sans MS" panose="030F0902030302020204" pitchFamily="66" charset="0"/>
                <a:sym typeface="Wingdings" pitchFamily="2" charset="2"/>
              </a:rPr>
              <a:t> Ground-based multi-band photometry: </a:t>
            </a:r>
            <a:r>
              <a:rPr lang="en-US" altLang="it-IT" sz="3000" b="1" dirty="0">
                <a:solidFill>
                  <a:schemeClr val="tx1"/>
                </a:solidFill>
                <a:latin typeface="Comic Sans MS" panose="030F0902030302020204" pitchFamily="66" charset="0"/>
                <a:sym typeface="Wingdings" pitchFamily="2" charset="2"/>
              </a:rPr>
              <a:t>LSST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StarSymbol" charset="0"/>
              <a:buNone/>
              <a:defRPr/>
            </a:pPr>
            <a:r>
              <a:rPr lang="en-US" altLang="it-IT" sz="3000" b="1" dirty="0">
                <a:solidFill>
                  <a:srgbClr val="0000FF"/>
                </a:solidFill>
                <a:latin typeface="Comic Sans MS" panose="030F0902030302020204" pitchFamily="66" charset="0"/>
                <a:sym typeface="Wingdings" pitchFamily="2" charset="2"/>
              </a:rPr>
              <a:t>    from 20-21  to 25-26 mag  JWST/WFIRST?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StarSymbol" charset="0"/>
              <a:buNone/>
              <a:defRPr/>
            </a:pPr>
            <a:endParaRPr lang="en-US" altLang="it-IT" sz="3000" b="1" dirty="0">
              <a:solidFill>
                <a:srgbClr val="0000FF"/>
              </a:solidFill>
              <a:latin typeface="Comic Sans MS" panose="030F0902030302020204" pitchFamily="66" charset="0"/>
              <a:sym typeface="Wingdings" pitchFamily="2" charset="2"/>
            </a:endParaRPr>
          </a:p>
          <a:p>
            <a:pPr marL="457200" indent="-457200" eaLnBrk="1">
              <a:lnSpc>
                <a:spcPct val="93000"/>
              </a:lnSpc>
              <a:spcAft>
                <a:spcPct val="0"/>
              </a:spcAft>
              <a:buSzPct val="100000"/>
              <a:buFont typeface="Wingdings" pitchFamily="2" charset="2"/>
              <a:buChar char="à"/>
              <a:defRPr/>
            </a:pPr>
            <a:r>
              <a:rPr lang="en-US" altLang="it-IT" sz="3000" b="1" dirty="0">
                <a:solidFill>
                  <a:schemeClr val="tx1"/>
                </a:solidFill>
                <a:latin typeface="Comic Sans MS" panose="030F0902030302020204" pitchFamily="66" charset="0"/>
                <a:sym typeface="Wingdings" pitchFamily="2" charset="2"/>
              </a:rPr>
              <a:t>ELT</a:t>
            </a:r>
            <a:r>
              <a:rPr lang="en-US" altLang="it-IT" sz="3000" b="1" dirty="0">
                <a:solidFill>
                  <a:srgbClr val="0000FF"/>
                </a:solidFill>
                <a:latin typeface="Comic Sans MS" panose="030F0902030302020204" pitchFamily="66" charset="0"/>
                <a:sym typeface="Wingdings" pitchFamily="2" charset="2"/>
              </a:rPr>
              <a:t>: MICADO, HARMONI, </a:t>
            </a:r>
            <a:r>
              <a:rPr lang="en-US" altLang="it-IT" sz="3000" b="1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ANDES</a:t>
            </a:r>
            <a:r>
              <a:rPr lang="en-US" altLang="it-IT" sz="3000" b="1" dirty="0">
                <a:solidFill>
                  <a:srgbClr val="0000FF"/>
                </a:solidFill>
                <a:latin typeface="Comic Sans MS" panose="030F0902030302020204" pitchFamily="66" charset="0"/>
                <a:sym typeface="Wingdings" pitchFamily="2" charset="2"/>
              </a:rPr>
              <a:t> ….. </a:t>
            </a:r>
          </a:p>
          <a:p>
            <a:pPr marL="457200" indent="-457200" eaLnBrk="1">
              <a:lnSpc>
                <a:spcPct val="93000"/>
              </a:lnSpc>
              <a:spcAft>
                <a:spcPct val="0"/>
              </a:spcAft>
              <a:buSzPct val="100000"/>
              <a:buFont typeface="Wingdings" pitchFamily="2" charset="2"/>
              <a:buChar char="à"/>
              <a:defRPr/>
            </a:pPr>
            <a:endParaRPr lang="en-US" altLang="it-IT" sz="3000" b="1" dirty="0">
              <a:solidFill>
                <a:srgbClr val="0000FF"/>
              </a:solidFill>
              <a:latin typeface="Comic Sans MS" panose="030F0902030302020204" pitchFamily="66" charset="0"/>
              <a:sym typeface="Wingdings" pitchFamily="2" charset="2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StarSymbol" charset="0"/>
              <a:buNone/>
              <a:defRPr/>
            </a:pPr>
            <a:r>
              <a:rPr lang="en-US" altLang="it-IT" sz="3000" b="1" dirty="0">
                <a:solidFill>
                  <a:srgbClr val="0000FF"/>
                </a:solidFill>
                <a:latin typeface="Comic Sans MS" panose="030F0902030302020204" pitchFamily="66" charset="0"/>
                <a:sym typeface="Wingdings" pitchFamily="2" charset="2"/>
              </a:rPr>
              <a:t> MSE/WST (!!!) ++++</a:t>
            </a:r>
          </a:p>
        </p:txBody>
      </p:sp>
      <p:sp>
        <p:nvSpPr>
          <p:cNvPr id="75781" name="TextBox 2">
            <a:extLst>
              <a:ext uri="{FF2B5EF4-FFF2-40B4-BE49-F238E27FC236}">
                <a16:creationId xmlns:a16="http://schemas.microsoft.com/office/drawing/2014/main" id="{96DAB598-B91B-062A-D4B8-76DB48214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8" y="1116013"/>
            <a:ext cx="9505056" cy="66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1" tIns="45572" rIns="91141" bIns="45572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en-US" altLang="it-IT" sz="4000" dirty="0">
                <a:solidFill>
                  <a:schemeClr val="bg1"/>
                </a:solidFill>
                <a:latin typeface="Comic Sans MS" panose="030F0902030302020204" pitchFamily="66" charset="0"/>
              </a:rPr>
              <a:t>-</a:t>
            </a:r>
            <a:r>
              <a:rPr lang="en-US" altLang="it-IT" sz="4000" b="1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 Golden age for stellar populations </a:t>
            </a:r>
            <a:r>
              <a:rPr lang="en-US" altLang="it-IT" sz="4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asellaDiTesto 2">
            <a:extLst>
              <a:ext uri="{FF2B5EF4-FFF2-40B4-BE49-F238E27FC236}">
                <a16:creationId xmlns:a16="http://schemas.microsoft.com/office/drawing/2014/main" id="{2AE01D9D-74FB-B0FE-81B1-ACCE3F43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210" y="119063"/>
            <a:ext cx="698547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80" tIns="45544" rIns="91080" bIns="45544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ts val="5763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en-US" altLang="it-IT" sz="5500" b="1" dirty="0">
                <a:solidFill>
                  <a:srgbClr val="0000FF"/>
                </a:solidFill>
                <a:latin typeface="Comic Sans MS" panose="030F0902030302020204" pitchFamily="66" charset="0"/>
              </a:rPr>
              <a:t>CONCLUSIONS II</a:t>
            </a:r>
          </a:p>
        </p:txBody>
      </p:sp>
      <p:sp>
        <p:nvSpPr>
          <p:cNvPr id="74755" name="TextBox 3">
            <a:extLst>
              <a:ext uri="{FF2B5EF4-FFF2-40B4-BE49-F238E27FC236}">
                <a16:creationId xmlns:a16="http://schemas.microsoft.com/office/drawing/2014/main" id="{CF9877C7-9153-8F26-7250-B63ADEDB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475581"/>
            <a:ext cx="9577388" cy="95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1" tIns="45572" rIns="91141" bIns="45572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Wingdings" pitchFamily="2" charset="2"/>
              <a:buChar char="à"/>
            </a:pPr>
            <a:r>
              <a:rPr lang="en-US" altLang="it-IT" sz="3000" b="1" dirty="0">
                <a:solidFill>
                  <a:srgbClr val="0000FF"/>
                </a:solidFill>
                <a:latin typeface="Comic Sans MS" panose="030F0902030302020204" pitchFamily="66" charset="0"/>
                <a:sym typeface="Wingdings" pitchFamily="2" charset="2"/>
              </a:rPr>
              <a:t> In the near future we are going to have tons of 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None/>
            </a:pPr>
            <a:r>
              <a:rPr lang="en-US" altLang="it-IT" sz="3000" b="1" dirty="0">
                <a:solidFill>
                  <a:srgbClr val="0000FF"/>
                </a:solidFill>
                <a:latin typeface="Comic Sans MS" panose="030F0902030302020204" pitchFamily="66" charset="0"/>
                <a:sym typeface="Wingdings" pitchFamily="2" charset="2"/>
              </a:rPr>
              <a:t>    both photometric and spectroscopic data</a:t>
            </a:r>
            <a:r>
              <a:rPr lang="en-US" altLang="it-IT" sz="3000" b="1" dirty="0">
                <a:solidFill>
                  <a:srgbClr val="7030A0"/>
                </a:solidFill>
                <a:latin typeface="Comic Sans MS" panose="030F0902030302020204" pitchFamily="66" charset="0"/>
                <a:sym typeface="Wingdings" pitchFamily="2" charset="2"/>
              </a:rPr>
              <a:t> </a:t>
            </a:r>
          </a:p>
        </p:txBody>
      </p:sp>
      <p:sp>
        <p:nvSpPr>
          <p:cNvPr id="74756" name="TextBox 3">
            <a:extLst>
              <a:ext uri="{FF2B5EF4-FFF2-40B4-BE49-F238E27FC236}">
                <a16:creationId xmlns:a16="http://schemas.microsoft.com/office/drawing/2014/main" id="{A1EC2429-10B9-2DA9-98BE-E444D9AC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275781"/>
            <a:ext cx="9577388" cy="95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41" tIns="45572" rIns="91141" bIns="45572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Wingdings" pitchFamily="2" charset="2"/>
              <a:buChar char="à"/>
            </a:pPr>
            <a:r>
              <a:rPr lang="en-US" altLang="it-IT" sz="3000" b="1" dirty="0">
                <a:solidFill>
                  <a:srgbClr val="00B050"/>
                </a:solidFill>
                <a:latin typeface="Comic Sans MS" panose="030F0902030302020204" pitchFamily="66" charset="0"/>
                <a:sym typeface="Wingdings" pitchFamily="2" charset="2"/>
              </a:rPr>
              <a:t> There are good reasons to believe that we are going to have new AI/ML approaches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00D50F5-E1FB-2718-B10C-6AB76EA5B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4773322"/>
            <a:ext cx="9577388" cy="52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41" tIns="45572" rIns="91141" bIns="45572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Wingdings" pitchFamily="2" charset="2"/>
              <a:buChar char="à"/>
            </a:pPr>
            <a:r>
              <a:rPr lang="en-US" altLang="it-IT" sz="3000" b="1" dirty="0">
                <a:solidFill>
                  <a:srgbClr val="00B050"/>
                </a:solidFill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altLang="it-IT" sz="3000" b="1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What we really need are new ideas and new eyes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8FE036E-FBE0-722B-E69A-C34B9CD85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880" y="6084093"/>
            <a:ext cx="7327924" cy="86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1" tIns="45572" rIns="91141" bIns="45572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Wingdings" pitchFamily="2" charset="2"/>
              <a:buChar char="à"/>
            </a:pPr>
            <a:r>
              <a:rPr lang="en-US" altLang="it-IT" sz="5400" b="1" dirty="0">
                <a:solidFill>
                  <a:srgbClr val="FF1DD6"/>
                </a:solidFill>
                <a:latin typeface="Comic Sans MS" panose="030F0902030302020204" pitchFamily="66" charset="0"/>
                <a:sym typeface="Wingdings" pitchFamily="2" charset="2"/>
              </a:rPr>
              <a:t> We trust on you!!!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D79541D-621C-FC40-7B40-584FAD1B9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122238"/>
            <a:ext cx="8418513" cy="762000"/>
          </a:xfrm>
        </p:spPr>
        <p:txBody>
          <a:bodyPr/>
          <a:lstStyle/>
          <a:p>
            <a:pPr eaLnBrk="1" hangingPunct="1"/>
            <a:r>
              <a:rPr lang="en-US" altLang="it-CL" sz="6000" b="1">
                <a:solidFill>
                  <a:srgbClr val="FF3300"/>
                </a:solidFill>
                <a:ea typeface="ＭＳ Ｐゴシック" panose="020B0600070205080204" pitchFamily="34" charset="-128"/>
              </a:rPr>
              <a:t>Credits</a:t>
            </a:r>
            <a:endParaRPr lang="it-IT" altLang="it-CL" sz="6000" b="1">
              <a:solidFill>
                <a:srgbClr val="FF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4611" name="Text Box 3">
            <a:extLst>
              <a:ext uri="{FF2B5EF4-FFF2-40B4-BE49-F238E27FC236}">
                <a16:creationId xmlns:a16="http://schemas.microsoft.com/office/drawing/2014/main" id="{EF7A61C8-4D31-8FA2-E8BF-CE14E50E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254125"/>
            <a:ext cx="10069512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76" tIns="45492" rIns="90976" bIns="45492">
            <a:spAutoFit/>
          </a:bodyPr>
          <a:lstStyle>
            <a:lvl1pPr marL="604838" indent="-604838" eaLnBrk="0"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it-CL" sz="3600" b="1" i="1" dirty="0">
                <a:solidFill>
                  <a:srgbClr val="0000FF"/>
                </a:solidFill>
              </a:rPr>
              <a:t>To young, differently young &amp; senior (PBS!) colleagues with whom I have the pleasure to share this wonderful adventure</a:t>
            </a:r>
            <a:endParaRPr lang="en-US" altLang="it-CL" sz="3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5BBD5-A6B8-DD29-A46A-4C383DE23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3995738"/>
            <a:ext cx="58181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76" tIns="45492" rIns="90976" bIns="45492">
            <a:spAutoFit/>
          </a:bodyPr>
          <a:lstStyle>
            <a:lvl1pPr defTabSz="452438"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452438"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defTabSz="452438"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defTabSz="452438"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defTabSz="452438"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05075" indent="-225425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62275" indent="-225425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19475" indent="-225425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76675" indent="-225425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CL" sz="8800">
                <a:solidFill>
                  <a:srgbClr val="008000"/>
                </a:solidFill>
              </a:rPr>
              <a:t>THANKS!!!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32461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5">
            <a:extLst>
              <a:ext uri="{FF2B5EF4-FFF2-40B4-BE49-F238E27FC236}">
                <a16:creationId xmlns:a16="http://schemas.microsoft.com/office/drawing/2014/main" id="{D3D04638-322E-7EC8-9E07-BFF54DB57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00" y="107429"/>
            <a:ext cx="5616624" cy="68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80" tIns="45544" rIns="91080" bIns="45544">
            <a:spAutoFit/>
          </a:bodyPr>
          <a:lstStyle>
            <a:lvl1pPr defTabSz="909638"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 defTabSz="909638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 defTabSz="909638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 defTabSz="9096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 defTabSz="909638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4550"/>
              </a:lnSpc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</a:pPr>
            <a:r>
              <a:rPr lang="en-US" altLang="it-IT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Summary of the talk  </a:t>
            </a:r>
            <a:r>
              <a:rPr lang="en-US" altLang="it-IT" sz="4800" b="1" dirty="0">
                <a:solidFill>
                  <a:srgbClr val="3333CC"/>
                </a:solidFill>
                <a:latin typeface="Times New Roman" panose="02020603050405020304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9218" name="TextBox 7">
            <a:extLst>
              <a:ext uri="{FF2B5EF4-FFF2-40B4-BE49-F238E27FC236}">
                <a16:creationId xmlns:a16="http://schemas.microsoft.com/office/drawing/2014/main" id="{F9789503-CD0E-AE64-45AC-6BA29C417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416" y="7118350"/>
            <a:ext cx="4023247" cy="40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1" tIns="45572" rIns="91141" bIns="45572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87463" indent="-212725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17675" indent="-2111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47888" indent="-212725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6050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622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194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76688" indent="-212725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en-US" altLang="it-IT" sz="2200" b="1" dirty="0" err="1">
                <a:solidFill>
                  <a:srgbClr val="008000"/>
                </a:solidFill>
                <a:latin typeface="Comic Sans MS" panose="030F0902030302020204" pitchFamily="66" charset="0"/>
              </a:rPr>
              <a:t>Agerola</a:t>
            </a:r>
            <a:r>
              <a:rPr lang="en-US" altLang="it-IT" sz="2200" b="1" dirty="0">
                <a:solidFill>
                  <a:srgbClr val="008000"/>
                </a:solidFill>
                <a:latin typeface="Comic Sans MS" panose="030F0902030302020204" pitchFamily="66" charset="0"/>
              </a:rPr>
              <a:t>, October 30 2025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BC1260-D412-39C7-5020-36ED24FCE3B5}"/>
              </a:ext>
            </a:extLst>
          </p:cNvPr>
          <p:cNvSpPr txBox="1"/>
          <p:nvPr/>
        </p:nvSpPr>
        <p:spPr>
          <a:xfrm>
            <a:off x="647824" y="1466870"/>
            <a:ext cx="846257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CL" sz="3200" dirty="0">
                <a:solidFill>
                  <a:srgbClr val="FF0000"/>
                </a:solidFill>
              </a:rPr>
              <a:t>Radial gradients </a:t>
            </a:r>
            <a:r>
              <a:rPr lang="it-CL" sz="3200" dirty="0">
                <a:solidFill>
                  <a:srgbClr val="FF0000"/>
                </a:solidFill>
                <a:sym typeface="Wingdings" pitchFamily="2" charset="2"/>
              </a:rPr>
              <a:t> Why? </a:t>
            </a:r>
            <a:endParaRPr lang="it-CL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CL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CL" sz="3200" dirty="0">
                <a:solidFill>
                  <a:srgbClr val="FF0000"/>
                </a:solidFill>
              </a:rPr>
              <a:t>MW &amp; M31 early formation and evolution</a:t>
            </a:r>
          </a:p>
          <a:p>
            <a:endParaRPr lang="it-CL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CL" sz="3200" dirty="0">
                <a:solidFill>
                  <a:srgbClr val="FF0000"/>
                </a:solidFill>
              </a:rPr>
              <a:t>To be (binary) or not to be (binary)</a:t>
            </a:r>
          </a:p>
          <a:p>
            <a:endParaRPr lang="it-CL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CL" sz="3200" dirty="0">
                <a:solidFill>
                  <a:srgbClr val="FF0000"/>
                </a:solidFill>
              </a:rPr>
              <a:t>Clonclusions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4">
            <a:extLst>
              <a:ext uri="{FF2B5EF4-FFF2-40B4-BE49-F238E27FC236}">
                <a16:creationId xmlns:a16="http://schemas.microsoft.com/office/drawing/2014/main" id="{81473916-F787-9496-90EB-E657AE150D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fr-FR" altLang="it-IT" sz="2400">
                <a:solidFill>
                  <a:srgbClr val="FFFFFF"/>
                </a:solidFill>
                <a:latin typeface="Comic Sans MS" panose="030F0902030302020204" pitchFamily="66" charset="0"/>
              </a:rPr>
              <a:t>Frédéric Thévenin</a:t>
            </a:r>
          </a:p>
        </p:txBody>
      </p:sp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306001B6-B2EF-47D8-6937-27F8E7F433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fld id="{7B8E116A-86B9-2F46-8EF5-161E78DA785B}" type="slidenum">
              <a:rPr lang="fr-FR" altLang="it-IT" sz="2400">
                <a:solidFill>
                  <a:srgbClr val="FFFFFF"/>
                </a:solidFill>
                <a:latin typeface="Comic Sans MS" panose="030F0902030302020204" pitchFamily="66" charset="0"/>
              </a:rPr>
              <a:pPr eaLnBrk="1">
                <a:lnSpc>
                  <a:spcPct val="93000"/>
                </a:lnSpc>
                <a:spcAft>
                  <a:spcPct val="0"/>
                </a:spcAft>
                <a:buSzPct val="100000"/>
                <a:buFont typeface="Times New Roman" panose="02020603050405020304" pitchFamily="18" charset="0"/>
                <a:buNone/>
              </a:pPr>
              <a:t>3</a:t>
            </a:fld>
            <a:endParaRPr lang="fr-FR" altLang="it-IT" sz="2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175EE59F-A62F-EB7F-6088-2C327608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4" y="65191"/>
            <a:ext cx="9648824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en-US" altLang="it-IT" sz="4400" b="1" dirty="0">
                <a:solidFill>
                  <a:schemeClr val="tx1"/>
                </a:solidFill>
                <a:latin typeface="Comic Sans MS" panose="030F0902030302020204" pitchFamily="66" charset="0"/>
              </a:rPr>
              <a:t>Chemical abundance radial gradients</a:t>
            </a:r>
          </a:p>
        </p:txBody>
      </p:sp>
      <p:pic>
        <p:nvPicPr>
          <p:cNvPr id="4" name="Immagine 3" descr="Immagine che contiene testo, schermata, linea, Parallelo&#10;&#10;Il contenuto generato dall'IA potrebbe non essere corretto.">
            <a:extLst>
              <a:ext uri="{FF2B5EF4-FFF2-40B4-BE49-F238E27FC236}">
                <a16:creationId xmlns:a16="http://schemas.microsoft.com/office/drawing/2014/main" id="{4DC64CC0-6C87-8503-062D-06BE0B563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7" y="787248"/>
            <a:ext cx="5639822" cy="457676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230601-5DF2-A2F5-73BC-672012525612}"/>
              </a:ext>
            </a:extLst>
          </p:cNvPr>
          <p:cNvSpPr txBox="1"/>
          <p:nvPr/>
        </p:nvSpPr>
        <p:spPr>
          <a:xfrm>
            <a:off x="6984528" y="1115541"/>
            <a:ext cx="1861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sz="4400" b="1" dirty="0">
                <a:solidFill>
                  <a:srgbClr val="002060"/>
                </a:solidFill>
              </a:rPr>
              <a:t>WHY?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DC1B3F-5FFF-5948-B200-B6327ED35E34}"/>
              </a:ext>
            </a:extLst>
          </p:cNvPr>
          <p:cNvSpPr txBox="1"/>
          <p:nvPr/>
        </p:nvSpPr>
        <p:spPr>
          <a:xfrm>
            <a:off x="71760" y="5585261"/>
            <a:ext cx="100174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b="1" dirty="0">
                <a:solidFill>
                  <a:srgbClr val="FF0000"/>
                </a:solidFill>
              </a:rPr>
              <a:t>Chemical enrichment history</a:t>
            </a:r>
          </a:p>
          <a:p>
            <a:endParaRPr lang="it-CL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Stellar </a:t>
            </a:r>
            <a:r>
              <a:rPr lang="it-IT" b="1" dirty="0" err="1">
                <a:solidFill>
                  <a:srgbClr val="FF0000"/>
                </a:solidFill>
              </a:rPr>
              <a:t>radial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heating</a:t>
            </a:r>
            <a:r>
              <a:rPr lang="it-IT" b="1" dirty="0">
                <a:solidFill>
                  <a:srgbClr val="FF0000"/>
                </a:solidFill>
              </a:rPr>
              <a:t> &amp; stellar </a:t>
            </a:r>
            <a:r>
              <a:rPr lang="it-IT" b="1" dirty="0" err="1">
                <a:solidFill>
                  <a:srgbClr val="FF0000"/>
                </a:solidFill>
              </a:rPr>
              <a:t>migration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CL" b="1" dirty="0">
                <a:solidFill>
                  <a:srgbClr val="FF0000"/>
                </a:solidFill>
              </a:rPr>
              <a:t>Stellar yields: SNIa, SNII, AGB, Novae … Neutron stars .... (relics)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39746C-68EB-9F12-47AF-365C8142333B}"/>
              </a:ext>
            </a:extLst>
          </p:cNvPr>
          <p:cNvSpPr txBox="1"/>
          <p:nvPr/>
        </p:nvSpPr>
        <p:spPr>
          <a:xfrm>
            <a:off x="5544368" y="2267669"/>
            <a:ext cx="4477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b="1" dirty="0">
                <a:solidFill>
                  <a:srgbClr val="002060"/>
                </a:solidFill>
              </a:rPr>
              <a:t>in a log-log plane a parameter </a:t>
            </a:r>
          </a:p>
          <a:p>
            <a:r>
              <a:rPr lang="it-CL" b="1" dirty="0">
                <a:solidFill>
                  <a:srgbClr val="002060"/>
                </a:solidFill>
              </a:rPr>
              <a:t>following a power law is linear</a:t>
            </a:r>
          </a:p>
          <a:p>
            <a:r>
              <a:rPr lang="it-CL" b="1" dirty="0">
                <a:solidFill>
                  <a:srgbClr val="002060"/>
                </a:solidFill>
              </a:rPr>
              <a:t>…. more weight to the tails!!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A033CE1-8A38-4C81-F2A4-6062FDB5CEDF}"/>
              </a:ext>
            </a:extLst>
          </p:cNvPr>
          <p:cNvSpPr txBox="1"/>
          <p:nvPr/>
        </p:nvSpPr>
        <p:spPr>
          <a:xfrm>
            <a:off x="5723103" y="4923892"/>
            <a:ext cx="1909497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sz="2000" dirty="0">
                <a:solidFill>
                  <a:srgbClr val="00B050"/>
                </a:solidFill>
              </a:rPr>
              <a:t>Antonino fecit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F2ABA-DFEC-7D6A-3EF3-7F7C4E2F3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4">
            <a:extLst>
              <a:ext uri="{FF2B5EF4-FFF2-40B4-BE49-F238E27FC236}">
                <a16:creationId xmlns:a16="http://schemas.microsoft.com/office/drawing/2014/main" id="{F6CE5D78-BD34-EB3E-A899-EFBFCC1E16A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fr-FR" altLang="it-IT" sz="2400">
                <a:solidFill>
                  <a:srgbClr val="FFFFFF"/>
                </a:solidFill>
                <a:latin typeface="Comic Sans MS" panose="030F0902030302020204" pitchFamily="66" charset="0"/>
              </a:rPr>
              <a:t>Frédéric Thévenin</a:t>
            </a:r>
          </a:p>
        </p:txBody>
      </p:sp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73533164-CA40-43D0-82A6-1F9F389126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fld id="{7B8E116A-86B9-2F46-8EF5-161E78DA785B}" type="slidenum">
              <a:rPr lang="fr-FR" altLang="it-IT" sz="2400">
                <a:solidFill>
                  <a:srgbClr val="FFFFFF"/>
                </a:solidFill>
                <a:latin typeface="Comic Sans MS" panose="030F0902030302020204" pitchFamily="66" charset="0"/>
              </a:rPr>
              <a:pPr eaLnBrk="1">
                <a:lnSpc>
                  <a:spcPct val="93000"/>
                </a:lnSpc>
                <a:spcAft>
                  <a:spcPct val="0"/>
                </a:spcAft>
                <a:buSzPct val="100000"/>
                <a:buFont typeface="Times New Roman" panose="02020603050405020304" pitchFamily="18" charset="0"/>
                <a:buNone/>
              </a:pPr>
              <a:t>4</a:t>
            </a:fld>
            <a:endParaRPr lang="fr-FR" altLang="it-IT" sz="2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FAD54CBD-A5CC-334D-F738-21B6B0B34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85" y="65191"/>
            <a:ext cx="9577064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en-US" altLang="it-IT" sz="4400" b="1" dirty="0">
                <a:solidFill>
                  <a:schemeClr val="tx1"/>
                </a:solidFill>
                <a:latin typeface="Comic Sans MS" panose="030F0902030302020204" pitchFamily="66" charset="0"/>
              </a:rPr>
              <a:t>Kinematic selections based on  RRLs</a:t>
            </a:r>
          </a:p>
        </p:txBody>
      </p:sp>
      <p:pic>
        <p:nvPicPr>
          <p:cNvPr id="4" name="Immagine 3" descr="Immagine che contiene testo, diagramma&#10;&#10;Il contenuto generato dall'IA potrebbe non essere corretto.">
            <a:extLst>
              <a:ext uri="{FF2B5EF4-FFF2-40B4-BE49-F238E27FC236}">
                <a16:creationId xmlns:a16="http://schemas.microsoft.com/office/drawing/2014/main" id="{C251B61C-597B-16B5-CDFC-0CCE24F38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" y="808059"/>
            <a:ext cx="6698828" cy="667558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0E827B-4B4A-D8AF-E35D-E8DB751B51B4}"/>
              </a:ext>
            </a:extLst>
          </p:cNvPr>
          <p:cNvSpPr txBox="1"/>
          <p:nvPr/>
        </p:nvSpPr>
        <p:spPr>
          <a:xfrm>
            <a:off x="6860245" y="1043533"/>
            <a:ext cx="31486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b="1" dirty="0">
                <a:solidFill>
                  <a:srgbClr val="FF0000"/>
                </a:solidFill>
              </a:rPr>
              <a:t>6+3 kinematic planes</a:t>
            </a:r>
          </a:p>
          <a:p>
            <a:endParaRPr lang="it-CL" b="1" dirty="0">
              <a:solidFill>
                <a:srgbClr val="FF0000"/>
              </a:solidFill>
            </a:endParaRPr>
          </a:p>
          <a:p>
            <a:r>
              <a:rPr lang="it-CL" b="1" dirty="0">
                <a:solidFill>
                  <a:srgbClr val="FF0000"/>
                </a:solidFill>
              </a:rPr>
              <a:t>severe degeneracy </a:t>
            </a:r>
          </a:p>
          <a:p>
            <a:endParaRPr lang="it-CL" b="1" dirty="0">
              <a:solidFill>
                <a:srgbClr val="FF0000"/>
              </a:solidFill>
            </a:endParaRPr>
          </a:p>
          <a:p>
            <a:r>
              <a:rPr lang="it-CL" b="1" dirty="0">
                <a:solidFill>
                  <a:srgbClr val="FF0000"/>
                </a:solidFill>
              </a:rPr>
              <a:t>redundancy helps!!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556007-C914-F067-B7A5-445953B58D0C}"/>
              </a:ext>
            </a:extLst>
          </p:cNvPr>
          <p:cNvSpPr txBox="1"/>
          <p:nvPr/>
        </p:nvSpPr>
        <p:spPr>
          <a:xfrm>
            <a:off x="6768504" y="7134596"/>
            <a:ext cx="32752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sz="2300" b="1" dirty="0">
                <a:solidFill>
                  <a:schemeClr val="tx1"/>
                </a:solidFill>
              </a:rPr>
              <a:t>Based on MWpotential</a:t>
            </a:r>
          </a:p>
        </p:txBody>
      </p:sp>
    </p:spTree>
    <p:extLst>
      <p:ext uri="{BB962C8B-B14F-4D97-AF65-F5344CB8AC3E}">
        <p14:creationId xmlns:p14="http://schemas.microsoft.com/office/powerpoint/2010/main" val="3654380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416B1-009B-BDBB-DCB8-6FF7307BD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4">
            <a:extLst>
              <a:ext uri="{FF2B5EF4-FFF2-40B4-BE49-F238E27FC236}">
                <a16:creationId xmlns:a16="http://schemas.microsoft.com/office/drawing/2014/main" id="{A5578A9D-1CAB-1195-CF4E-76185B03D9D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fr-FR" altLang="it-IT" sz="2400">
                <a:solidFill>
                  <a:srgbClr val="FFFFFF"/>
                </a:solidFill>
                <a:latin typeface="Comic Sans MS" panose="030F0902030302020204" pitchFamily="66" charset="0"/>
              </a:rPr>
              <a:t>Frédéric Thévenin</a:t>
            </a:r>
          </a:p>
        </p:txBody>
      </p:sp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260484E8-B9D4-00BC-8115-5D7C23DAD0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fld id="{7B8E116A-86B9-2F46-8EF5-161E78DA785B}" type="slidenum">
              <a:rPr lang="fr-FR" altLang="it-IT" sz="2400">
                <a:solidFill>
                  <a:srgbClr val="FFFFFF"/>
                </a:solidFill>
                <a:latin typeface="Comic Sans MS" panose="030F0902030302020204" pitchFamily="66" charset="0"/>
              </a:rPr>
              <a:pPr eaLnBrk="1">
                <a:lnSpc>
                  <a:spcPct val="93000"/>
                </a:lnSpc>
                <a:spcAft>
                  <a:spcPct val="0"/>
                </a:spcAft>
                <a:buSzPct val="100000"/>
                <a:buFont typeface="Times New Roman" panose="02020603050405020304" pitchFamily="18" charset="0"/>
                <a:buNone/>
              </a:pPr>
              <a:t>5</a:t>
            </a:fld>
            <a:endParaRPr lang="fr-FR" altLang="it-IT" sz="2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CB73F758-36F6-181F-46BC-43996B10B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85" y="65191"/>
            <a:ext cx="9577064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en-US" altLang="it-IT" sz="4400" b="1" dirty="0">
                <a:solidFill>
                  <a:schemeClr val="tx1"/>
                </a:solidFill>
                <a:latin typeface="Comic Sans MS" panose="030F0902030302020204" pitchFamily="66" charset="0"/>
              </a:rPr>
              <a:t>Kinematic selections based on  RRLs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BA9243-3ABE-22DE-FEC2-05226EA0545E}"/>
              </a:ext>
            </a:extLst>
          </p:cNvPr>
          <p:cNvSpPr txBox="1"/>
          <p:nvPr/>
        </p:nvSpPr>
        <p:spPr>
          <a:xfrm>
            <a:off x="6860245" y="1043533"/>
            <a:ext cx="31486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b="1" dirty="0">
                <a:solidFill>
                  <a:srgbClr val="FF0000"/>
                </a:solidFill>
              </a:rPr>
              <a:t>6+3 kinematic planes</a:t>
            </a:r>
          </a:p>
          <a:p>
            <a:endParaRPr lang="it-CL" b="1" dirty="0">
              <a:solidFill>
                <a:srgbClr val="FF0000"/>
              </a:solidFill>
            </a:endParaRPr>
          </a:p>
          <a:p>
            <a:r>
              <a:rPr lang="it-CL" b="1" dirty="0">
                <a:solidFill>
                  <a:srgbClr val="FF0000"/>
                </a:solidFill>
              </a:rPr>
              <a:t>severe degeneracy </a:t>
            </a:r>
          </a:p>
          <a:p>
            <a:endParaRPr lang="it-CL" b="1" dirty="0">
              <a:solidFill>
                <a:srgbClr val="FF0000"/>
              </a:solidFill>
            </a:endParaRPr>
          </a:p>
          <a:p>
            <a:r>
              <a:rPr lang="it-CL" b="1" dirty="0">
                <a:solidFill>
                  <a:srgbClr val="FF0000"/>
                </a:solidFill>
              </a:rPr>
              <a:t>redundancy helps!!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81DAEC-BBBE-1163-8C20-A4BC802A26AC}"/>
              </a:ext>
            </a:extLst>
          </p:cNvPr>
          <p:cNvSpPr txBox="1"/>
          <p:nvPr/>
        </p:nvSpPr>
        <p:spPr>
          <a:xfrm>
            <a:off x="6768504" y="7134596"/>
            <a:ext cx="338105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sz="2300" b="1" dirty="0">
                <a:solidFill>
                  <a:schemeClr val="tx1"/>
                </a:solidFill>
              </a:rPr>
              <a:t>Based on McMillan2017</a:t>
            </a:r>
          </a:p>
        </p:txBody>
      </p:sp>
      <p:pic>
        <p:nvPicPr>
          <p:cNvPr id="3" name="Immagine 2" descr="Immagine che contiene testo, diagramma&#10;&#10;Il contenuto generato dall'IA potrebbe non essere corretto.">
            <a:extLst>
              <a:ext uri="{FF2B5EF4-FFF2-40B4-BE49-F238E27FC236}">
                <a16:creationId xmlns:a16="http://schemas.microsoft.com/office/drawing/2014/main" id="{0A163A71-50CE-7AD6-CA05-0FE4BEABA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" y="691785"/>
            <a:ext cx="6730578" cy="679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16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C2746-05D0-7707-C1BA-030BF3D36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4">
            <a:extLst>
              <a:ext uri="{FF2B5EF4-FFF2-40B4-BE49-F238E27FC236}">
                <a16:creationId xmlns:a16="http://schemas.microsoft.com/office/drawing/2014/main" id="{16484CB1-8B27-E970-6010-7BE6FAC8726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fr-FR" altLang="it-IT" sz="2400">
                <a:solidFill>
                  <a:srgbClr val="FFFFFF"/>
                </a:solidFill>
                <a:latin typeface="Comic Sans MS" panose="030F0902030302020204" pitchFamily="66" charset="0"/>
              </a:rPr>
              <a:t>Frédéric Thévenin</a:t>
            </a:r>
          </a:p>
        </p:txBody>
      </p:sp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1D92296B-53BE-C19D-5EC3-041EEEB863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fld id="{7B8E116A-86B9-2F46-8EF5-161E78DA785B}" type="slidenum">
              <a:rPr lang="fr-FR" altLang="it-IT" sz="2400">
                <a:solidFill>
                  <a:srgbClr val="FFFFFF"/>
                </a:solidFill>
                <a:latin typeface="Comic Sans MS" panose="030F0902030302020204" pitchFamily="66" charset="0"/>
              </a:rPr>
              <a:pPr eaLnBrk="1">
                <a:lnSpc>
                  <a:spcPct val="93000"/>
                </a:lnSpc>
                <a:spcAft>
                  <a:spcPct val="0"/>
                </a:spcAft>
                <a:buSzPct val="100000"/>
                <a:buFont typeface="Times New Roman" panose="02020603050405020304" pitchFamily="18" charset="0"/>
                <a:buNone/>
              </a:pPr>
              <a:t>6</a:t>
            </a:fld>
            <a:endParaRPr lang="fr-FR" altLang="it-IT" sz="2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8A3D874C-1D19-2EB3-6732-C2081768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228" y="65191"/>
            <a:ext cx="6572460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454025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en-US" altLang="it-IT" sz="4400" b="1" dirty="0">
                <a:solidFill>
                  <a:schemeClr val="tx1"/>
                </a:solidFill>
                <a:latin typeface="Comic Sans MS" panose="030F0902030302020204" pitchFamily="66" charset="0"/>
              </a:rPr>
              <a:t>RRL metallicity gradient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465680-E855-690C-1298-BF6795A984A2}"/>
              </a:ext>
            </a:extLst>
          </p:cNvPr>
          <p:cNvSpPr txBox="1"/>
          <p:nvPr/>
        </p:nvSpPr>
        <p:spPr>
          <a:xfrm>
            <a:off x="6624489" y="1043533"/>
            <a:ext cx="3393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L" b="1" dirty="0">
                <a:solidFill>
                  <a:srgbClr val="FF0000"/>
                </a:solidFill>
              </a:rPr>
              <a:t>The gradients in </a:t>
            </a:r>
          </a:p>
          <a:p>
            <a:r>
              <a:rPr lang="it-CL" b="1" dirty="0">
                <a:solidFill>
                  <a:srgbClr val="FF0000"/>
                </a:solidFill>
              </a:rPr>
              <a:t>Thin/Thick disk show </a:t>
            </a:r>
          </a:p>
          <a:p>
            <a:r>
              <a:rPr lang="it-CL" b="1" dirty="0">
                <a:solidFill>
                  <a:srgbClr val="FF0000"/>
                </a:solidFill>
              </a:rPr>
              <a:t>up in Zmax or in |Z| </a:t>
            </a:r>
          </a:p>
        </p:txBody>
      </p:sp>
      <p:pic>
        <p:nvPicPr>
          <p:cNvPr id="4" name="Immagine 3" descr="Immagine che contiene testo, diagramma, linea, Parallelo&#10;&#10;Il contenuto generato dall'IA potrebbe non essere corretto.">
            <a:extLst>
              <a:ext uri="{FF2B5EF4-FFF2-40B4-BE49-F238E27FC236}">
                <a16:creationId xmlns:a16="http://schemas.microsoft.com/office/drawing/2014/main" id="{CAB8672A-E736-8526-8FDF-68C8BA973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" y="787248"/>
            <a:ext cx="6345892" cy="670723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7D6F29-9DB3-69A0-7728-C61F889E9261}"/>
              </a:ext>
            </a:extLst>
          </p:cNvPr>
          <p:cNvSpPr txBox="1"/>
          <p:nvPr/>
        </p:nvSpPr>
        <p:spPr>
          <a:xfrm>
            <a:off x="7224713" y="2915741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dirty="0">
                <a:solidFill>
                  <a:schemeClr val="tx1"/>
                </a:solidFill>
              </a:rPr>
              <a:t>Matteo docet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22332DC-9FCB-3085-C3E2-0D512902368A}"/>
              </a:ext>
            </a:extLst>
          </p:cNvPr>
          <p:cNvSpPr txBox="1"/>
          <p:nvPr/>
        </p:nvSpPr>
        <p:spPr>
          <a:xfrm>
            <a:off x="6624488" y="4955772"/>
            <a:ext cx="3289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dirty="0">
                <a:solidFill>
                  <a:schemeClr val="tx1"/>
                </a:solidFill>
              </a:rPr>
              <a:t>Halo &amp; </a:t>
            </a:r>
          </a:p>
          <a:p>
            <a:r>
              <a:rPr lang="it-CL" dirty="0">
                <a:solidFill>
                  <a:schemeClr val="tx1"/>
                </a:solidFill>
              </a:rPr>
              <a:t>dry Halo (no streams)</a:t>
            </a:r>
          </a:p>
          <a:p>
            <a:r>
              <a:rPr lang="it-CL" dirty="0">
                <a:solidFill>
                  <a:schemeClr val="tx1"/>
                </a:solidFill>
              </a:rPr>
              <a:t>almost flat </a:t>
            </a:r>
          </a:p>
        </p:txBody>
      </p:sp>
    </p:spTree>
    <p:extLst>
      <p:ext uri="{BB962C8B-B14F-4D97-AF65-F5344CB8AC3E}">
        <p14:creationId xmlns:p14="http://schemas.microsoft.com/office/powerpoint/2010/main" val="1710463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C427C-06AA-60FB-5BD8-F4AB8BD88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3">
            <a:extLst>
              <a:ext uri="{FF2B5EF4-FFF2-40B4-BE49-F238E27FC236}">
                <a16:creationId xmlns:a16="http://schemas.microsoft.com/office/drawing/2014/main" id="{65A89BC9-CC7A-DA35-92AA-BEC2FD9D4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864" y="34925"/>
            <a:ext cx="7416824" cy="7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4" tIns="45682" rIns="91364" bIns="45682">
            <a:spAutoFit/>
          </a:bodyPr>
          <a:lstStyle>
            <a:lvl1pPr defTabSz="909638"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 defTabSz="909638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 defTabSz="909638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 defTabSz="9096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 defTabSz="909638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</a:pPr>
            <a:r>
              <a:rPr lang="en-US" altLang="it-IT" sz="4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A new spin on chemical tagging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68FD6A-6A88-E076-3298-CD8390A9C8D5}"/>
              </a:ext>
            </a:extLst>
          </p:cNvPr>
          <p:cNvSpPr txBox="1"/>
          <p:nvPr/>
        </p:nvSpPr>
        <p:spPr>
          <a:xfrm>
            <a:off x="7388142" y="5796061"/>
            <a:ext cx="23326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CL" dirty="0">
                <a:highlight>
                  <a:srgbClr val="008000"/>
                </a:highlight>
              </a:rPr>
              <a:t>Sestito + 2024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6FCC0F-4A03-A9E5-ED34-F9732C3AD3A8}"/>
              </a:ext>
            </a:extLst>
          </p:cNvPr>
          <p:cNvSpPr txBox="1"/>
          <p:nvPr/>
        </p:nvSpPr>
        <p:spPr>
          <a:xfrm>
            <a:off x="6048424" y="1331565"/>
            <a:ext cx="3960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L" b="1" dirty="0">
                <a:solidFill>
                  <a:schemeClr val="tx1"/>
                </a:solidFill>
              </a:rPr>
              <a:t>there is evidence that </a:t>
            </a:r>
          </a:p>
          <a:p>
            <a:r>
              <a:rPr lang="it-CL" b="1" dirty="0">
                <a:solidFill>
                  <a:schemeClr val="tx1"/>
                </a:solidFill>
              </a:rPr>
              <a:t>kinematics and chemistry</a:t>
            </a:r>
          </a:p>
          <a:p>
            <a:r>
              <a:rPr lang="it-CL" b="1" dirty="0">
                <a:solidFill>
                  <a:schemeClr val="tx1"/>
                </a:solidFill>
              </a:rPr>
              <a:t>are telling us different stories ….  </a:t>
            </a:r>
          </a:p>
          <a:p>
            <a:endParaRPr lang="it-CL" b="1" dirty="0">
              <a:solidFill>
                <a:schemeClr val="tx1"/>
              </a:solidFill>
            </a:endParaRPr>
          </a:p>
          <a:p>
            <a:r>
              <a:rPr lang="it-CL" b="1" dirty="0">
                <a:solidFill>
                  <a:schemeClr val="tx1"/>
                </a:solidFill>
              </a:rPr>
              <a:t>are these planes age dependent? </a:t>
            </a:r>
          </a:p>
          <a:p>
            <a:endParaRPr lang="it-CL" b="1" dirty="0">
              <a:solidFill>
                <a:schemeClr val="tx1"/>
              </a:solidFill>
            </a:endParaRPr>
          </a:p>
          <a:p>
            <a:r>
              <a:rPr lang="it-CL" b="1" dirty="0">
                <a:solidFill>
                  <a:schemeClr val="tx1"/>
                </a:solidFill>
              </a:rPr>
              <a:t>are these planes changing in the very metal-poor/ metal-rich regime?</a:t>
            </a:r>
          </a:p>
        </p:txBody>
      </p:sp>
      <p:pic>
        <p:nvPicPr>
          <p:cNvPr id="7" name="Immagine 6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FF04D0E9-BCB0-B359-4C0A-326ED7E42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7" y="1167181"/>
            <a:ext cx="6020416" cy="555114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F4825A-E1C7-2C45-B4F1-439571A6AA28}"/>
              </a:ext>
            </a:extLst>
          </p:cNvPr>
          <p:cNvSpPr txBox="1"/>
          <p:nvPr/>
        </p:nvSpPr>
        <p:spPr>
          <a:xfrm>
            <a:off x="126157" y="6846564"/>
            <a:ext cx="9810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sz="2800" b="1" dirty="0">
                <a:solidFill>
                  <a:srgbClr val="FF0000"/>
                </a:solidFill>
              </a:rPr>
              <a:t>Kinematics &amp; chemistry are telling us different stories!</a:t>
            </a:r>
          </a:p>
        </p:txBody>
      </p:sp>
    </p:spTree>
    <p:extLst>
      <p:ext uri="{BB962C8B-B14F-4D97-AF65-F5344CB8AC3E}">
        <p14:creationId xmlns:p14="http://schemas.microsoft.com/office/powerpoint/2010/main" val="65693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BAFAAA7-55F2-E2D1-8BB7-99EEE2953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5" y="887323"/>
            <a:ext cx="5651657" cy="66723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A64E9E-BC98-51B1-C40D-206D9BFB3C8F}"/>
              </a:ext>
            </a:extLst>
          </p:cNvPr>
          <p:cNvSpPr txBox="1"/>
          <p:nvPr/>
        </p:nvSpPr>
        <p:spPr>
          <a:xfrm>
            <a:off x="287784" y="179437"/>
            <a:ext cx="9594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sz="4000" b="1" dirty="0">
                <a:solidFill>
                  <a:schemeClr val="tx1"/>
                </a:solidFill>
              </a:rPr>
              <a:t>Old stellar tracers in M31 &amp; in the MW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799569-75A2-BC8F-DF12-7F9C676C0431}"/>
              </a:ext>
            </a:extLst>
          </p:cNvPr>
          <p:cNvSpPr txBox="1"/>
          <p:nvPr/>
        </p:nvSpPr>
        <p:spPr>
          <a:xfrm>
            <a:off x="5756567" y="1264781"/>
            <a:ext cx="43332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dirty="0">
                <a:solidFill>
                  <a:srgbClr val="FF0000"/>
                </a:solidFill>
              </a:rPr>
              <a:t>Quite well accepted that </a:t>
            </a:r>
            <a:br>
              <a:rPr lang="it-CL" dirty="0">
                <a:solidFill>
                  <a:srgbClr val="FF0000"/>
                </a:solidFill>
              </a:rPr>
            </a:br>
            <a:r>
              <a:rPr lang="it-CL" dirty="0">
                <a:solidFill>
                  <a:srgbClr val="FF0000"/>
                </a:solidFill>
              </a:rPr>
              <a:t>M31 and MW are smilar, but </a:t>
            </a:r>
            <a:br>
              <a:rPr lang="it-CL" dirty="0">
                <a:solidFill>
                  <a:srgbClr val="FF0000"/>
                </a:solidFill>
              </a:rPr>
            </a:br>
            <a:r>
              <a:rPr lang="it-CL" dirty="0">
                <a:solidFill>
                  <a:srgbClr val="FF0000"/>
                </a:solidFill>
              </a:rPr>
              <a:t>different … the former one</a:t>
            </a:r>
            <a:br>
              <a:rPr lang="it-CL" dirty="0">
                <a:solidFill>
                  <a:srgbClr val="FF0000"/>
                </a:solidFill>
              </a:rPr>
            </a:br>
            <a:r>
              <a:rPr lang="it-CL" dirty="0">
                <a:solidFill>
                  <a:srgbClr val="FF0000"/>
                </a:solidFill>
              </a:rPr>
              <a:t>significantly more massive </a:t>
            </a:r>
          </a:p>
          <a:p>
            <a:r>
              <a:rPr lang="it-CL" dirty="0">
                <a:solidFill>
                  <a:srgbClr val="FF0000"/>
                </a:solidFill>
              </a:rPr>
              <a:t>more accretion, more ….. </a:t>
            </a:r>
          </a:p>
          <a:p>
            <a:endParaRPr lang="it-CL" dirty="0">
              <a:solidFill>
                <a:srgbClr val="FF0000"/>
              </a:solidFill>
            </a:endParaRPr>
          </a:p>
          <a:p>
            <a:r>
              <a:rPr lang="it-CL" dirty="0">
                <a:solidFill>
                  <a:srgbClr val="FF0000"/>
                </a:solidFill>
              </a:rPr>
              <a:t>no quantitative investigation </a:t>
            </a:r>
          </a:p>
          <a:p>
            <a:r>
              <a:rPr lang="it-CL" dirty="0">
                <a:solidFill>
                  <a:srgbClr val="FF0000"/>
                </a:solidFill>
              </a:rPr>
              <a:t>of old stellar tracers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9EBF3D-83B1-7E6E-66C1-74ACA9C58942}"/>
              </a:ext>
            </a:extLst>
          </p:cNvPr>
          <p:cNvSpPr txBox="1"/>
          <p:nvPr/>
        </p:nvSpPr>
        <p:spPr>
          <a:xfrm>
            <a:off x="5688384" y="5292005"/>
            <a:ext cx="3995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b="1" dirty="0">
                <a:solidFill>
                  <a:srgbClr val="0070C0"/>
                </a:solidFill>
              </a:rPr>
              <a:t>preliminary evidence of a </a:t>
            </a:r>
          </a:p>
          <a:p>
            <a:r>
              <a:rPr lang="it-CL" b="1" dirty="0">
                <a:solidFill>
                  <a:srgbClr val="0070C0"/>
                </a:solidFill>
              </a:rPr>
              <a:t>decrease in  alpha enhanc.</a:t>
            </a:r>
          </a:p>
          <a:p>
            <a:r>
              <a:rPr lang="it-CL" b="1" dirty="0">
                <a:solidFill>
                  <a:srgbClr val="0070C0"/>
                </a:solidFill>
              </a:rPr>
              <a:t>in the outer halo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DB9BBB5-E7AF-9989-A600-5ED6CE8CECED}"/>
              </a:ext>
            </a:extLst>
          </p:cNvPr>
          <p:cNvSpPr txBox="1"/>
          <p:nvPr/>
        </p:nvSpPr>
        <p:spPr>
          <a:xfrm>
            <a:off x="5904408" y="6660157"/>
            <a:ext cx="3975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b="1" dirty="0">
                <a:solidFill>
                  <a:schemeClr val="tx1"/>
                </a:solidFill>
              </a:rPr>
              <a:t>waiting for Karina for the </a:t>
            </a:r>
          </a:p>
          <a:p>
            <a:r>
              <a:rPr lang="it-CL" b="1" dirty="0">
                <a:solidFill>
                  <a:schemeClr val="tx1"/>
                </a:solidFill>
              </a:rPr>
              <a:t>outer halo …..</a:t>
            </a:r>
          </a:p>
        </p:txBody>
      </p:sp>
    </p:spTree>
    <p:extLst>
      <p:ext uri="{BB962C8B-B14F-4D97-AF65-F5344CB8AC3E}">
        <p14:creationId xmlns:p14="http://schemas.microsoft.com/office/powerpoint/2010/main" val="365129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75466-F03E-77E2-7F11-EFFEDA117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32DBAB5-0D11-5DEA-09BF-3FC698731189}"/>
              </a:ext>
            </a:extLst>
          </p:cNvPr>
          <p:cNvSpPr txBox="1"/>
          <p:nvPr/>
        </p:nvSpPr>
        <p:spPr>
          <a:xfrm>
            <a:off x="5040312" y="1264781"/>
            <a:ext cx="505458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L" sz="2300" dirty="0">
                <a:solidFill>
                  <a:srgbClr val="FF0000"/>
                </a:solidFill>
              </a:rPr>
              <a:t>The similarity also applies to </a:t>
            </a:r>
          </a:p>
          <a:p>
            <a:endParaRPr lang="it-CL" sz="2300" dirty="0">
              <a:solidFill>
                <a:srgbClr val="FF0000"/>
              </a:solidFill>
            </a:endParaRPr>
          </a:p>
          <a:p>
            <a:r>
              <a:rPr lang="it-CL" sz="2300" dirty="0">
                <a:solidFill>
                  <a:srgbClr val="FF0000"/>
                </a:solidFill>
              </a:rPr>
              <a:t>Gaia-Saudsage-Enceladus  (MW)</a:t>
            </a:r>
          </a:p>
          <a:p>
            <a:r>
              <a:rPr lang="it-CL" sz="2300" dirty="0">
                <a:solidFill>
                  <a:srgbClr val="FF0000"/>
                </a:solidFill>
              </a:rPr>
              <a:t> </a:t>
            </a:r>
          </a:p>
          <a:p>
            <a:r>
              <a:rPr lang="it-CL" sz="2300" dirty="0">
                <a:solidFill>
                  <a:srgbClr val="FF0000"/>
                </a:solidFill>
              </a:rPr>
              <a:t>vs </a:t>
            </a:r>
          </a:p>
          <a:p>
            <a:endParaRPr lang="it-CL" sz="2300" dirty="0">
              <a:solidFill>
                <a:srgbClr val="FF0000"/>
              </a:solidFill>
            </a:endParaRPr>
          </a:p>
          <a:p>
            <a:r>
              <a:rPr lang="it-CL" sz="2300" dirty="0">
                <a:solidFill>
                  <a:srgbClr val="FF0000"/>
                </a:solidFill>
              </a:rPr>
              <a:t>G</a:t>
            </a:r>
            <a:r>
              <a:rPr lang="it-IT" sz="2300" dirty="0">
                <a:solidFill>
                  <a:srgbClr val="FF0000"/>
                </a:solidFill>
              </a:rPr>
              <a:t>i</a:t>
            </a:r>
            <a:r>
              <a:rPr lang="it-CL" sz="2300" dirty="0">
                <a:solidFill>
                  <a:srgbClr val="FF0000"/>
                </a:solidFill>
              </a:rPr>
              <a:t>ant Stellar Stream  &amp;</a:t>
            </a:r>
          </a:p>
          <a:p>
            <a:r>
              <a:rPr lang="it-CL" sz="2300" dirty="0">
                <a:solidFill>
                  <a:srgbClr val="FF0000"/>
                </a:solidFill>
              </a:rPr>
              <a:t>Kinematically cold component (M31)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EC8B8C-E162-DBE5-3FED-CC6953E00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5195"/>
            <a:ext cx="5271599" cy="731556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DB837F-C63A-AA6C-7E24-4B25EC48A65C}"/>
              </a:ext>
            </a:extLst>
          </p:cNvPr>
          <p:cNvSpPr txBox="1"/>
          <p:nvPr/>
        </p:nvSpPr>
        <p:spPr>
          <a:xfrm>
            <a:off x="5256337" y="5292005"/>
            <a:ext cx="4695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L" b="1" dirty="0">
                <a:solidFill>
                  <a:srgbClr val="0070C0"/>
                </a:solidFill>
              </a:rPr>
              <a:t>once again a decrease in  alpha enhancement in the outer halo!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071922BE-48F7-037E-C020-0FF24A4CD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77" y="323453"/>
            <a:ext cx="9564250" cy="55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4" tIns="45682" rIns="91364" bIns="45682">
            <a:spAutoFit/>
          </a:bodyPr>
          <a:lstStyle>
            <a:lvl1pPr defTabSz="909638">
              <a:lnSpc>
                <a:spcPts val="3263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1pPr>
            <a:lvl2pPr marL="37931725" indent="-37474525" defTabSz="909638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2pPr>
            <a:lvl3pPr marL="1277938" indent="-209550" defTabSz="909638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3pPr>
            <a:lvl4pPr marL="1706563" indent="-207963" defTabSz="909638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4pPr>
            <a:lvl5pPr marL="2133600" indent="-209550" defTabSz="909638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5pPr>
            <a:lvl6pPr marL="25908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6pPr>
            <a:lvl7pPr marL="30480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7pPr>
            <a:lvl8pPr marL="35052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8pPr>
            <a:lvl9pPr marL="3962400" indent="-209550" defTabSz="909638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Nimbus Roman No9 L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4400" b="1" kern="0" dirty="0">
                <a:solidFill>
                  <a:srgbClr val="0070C0"/>
                </a:solidFill>
              </a:rPr>
              <a:t> The more </a:t>
            </a:r>
            <a:r>
              <a:rPr lang="it-IT" sz="4400" b="1" kern="0" dirty="0" err="1">
                <a:solidFill>
                  <a:srgbClr val="0070C0"/>
                </a:solidFill>
              </a:rPr>
              <a:t>you</a:t>
            </a:r>
            <a:r>
              <a:rPr lang="it-IT" sz="4400" b="1" kern="0" dirty="0">
                <a:solidFill>
                  <a:srgbClr val="0070C0"/>
                </a:solidFill>
              </a:rPr>
              <a:t> </a:t>
            </a:r>
            <a:r>
              <a:rPr lang="it-IT" sz="4400" b="1" kern="0" dirty="0" err="1">
                <a:solidFill>
                  <a:srgbClr val="0070C0"/>
                </a:solidFill>
              </a:rPr>
              <a:t>get</a:t>
            </a:r>
            <a:r>
              <a:rPr lang="it-IT" sz="4400" b="1" kern="0" dirty="0">
                <a:solidFill>
                  <a:srgbClr val="0070C0"/>
                </a:solidFill>
              </a:rPr>
              <a:t> the more </a:t>
            </a:r>
            <a:r>
              <a:rPr lang="it-IT" sz="4400" b="1" kern="0" dirty="0" err="1">
                <a:solidFill>
                  <a:srgbClr val="0070C0"/>
                </a:solidFill>
              </a:rPr>
              <a:t>you</a:t>
            </a:r>
            <a:r>
              <a:rPr lang="it-IT" sz="4400" b="1" kern="0" dirty="0">
                <a:solidFill>
                  <a:srgbClr val="0070C0"/>
                </a:solidFill>
              </a:rPr>
              <a:t> </a:t>
            </a:r>
            <a:r>
              <a:rPr lang="it-IT" sz="4400" b="1" kern="0" dirty="0" err="1">
                <a:solidFill>
                  <a:srgbClr val="0070C0"/>
                </a:solidFill>
              </a:rPr>
              <a:t>want</a:t>
            </a:r>
            <a:r>
              <a:rPr lang="it-IT" sz="4400" b="1" kern="0" dirty="0">
                <a:solidFill>
                  <a:srgbClr val="0070C0"/>
                </a:solidFill>
              </a:rPr>
              <a:t>!!! </a:t>
            </a:r>
          </a:p>
        </p:txBody>
      </p:sp>
    </p:spTree>
    <p:extLst>
      <p:ext uri="{BB962C8B-B14F-4D97-AF65-F5344CB8AC3E}">
        <p14:creationId xmlns:p14="http://schemas.microsoft.com/office/powerpoint/2010/main" val="4257649295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Nimbus Roman No9 L"/>
        <a:ea typeface=""/>
        <a:cs typeface=""/>
      </a:majorFont>
      <a:minorFont>
        <a:latin typeface="Nimbus Roman No9 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Nimbus Roman No9 L"/>
        <a:ea typeface=""/>
        <a:cs typeface=""/>
      </a:majorFont>
      <a:minorFont>
        <a:latin typeface="Nimbus Roman No9 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Elica.thmx</Template>
  <TotalTime>12066</TotalTime>
  <Words>733</Words>
  <Application>Microsoft Macintosh PowerPoint</Application>
  <PresentationFormat>Personalizzato</PresentationFormat>
  <Paragraphs>134</Paragraphs>
  <Slides>16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8" baseType="lpstr">
      <vt:lpstr>ＭＳ Ｐゴシック</vt:lpstr>
      <vt:lpstr>Arial</vt:lpstr>
      <vt:lpstr>Comic Sans MS</vt:lpstr>
      <vt:lpstr>Helvetica Neue</vt:lpstr>
      <vt:lpstr>Helvetica Neue Medium</vt:lpstr>
      <vt:lpstr>Helvetica Neue Thin</vt:lpstr>
      <vt:lpstr>Nimbus Roman No9 L</vt:lpstr>
      <vt:lpstr>StarSymbol</vt:lpstr>
      <vt:lpstr>Times New Roman</vt:lpstr>
      <vt:lpstr>Wingdings</vt:lpstr>
      <vt:lpstr>Struttura predefinita</vt:lpstr>
      <vt:lpstr>10_Struttura predefinita</vt:lpstr>
      <vt:lpstr>Leftovers/Residuals or Remove a thorn from my side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Stellar populations in the nearby Universe with ground- and space-based facilities</dc:title>
  <dc:creator>Utente di Microsoft Office</dc:creator>
  <cp:keywords>presentation background</cp:keywords>
  <dc:description>A presentation background with two circle with transparency in the edges of the slide.</dc:description>
  <cp:lastModifiedBy>quintogb quintogb</cp:lastModifiedBy>
  <cp:revision>218</cp:revision>
  <cp:lastPrinted>2012-10-25T12:20:10Z</cp:lastPrinted>
  <dcterms:created xsi:type="dcterms:W3CDTF">2019-05-14T02:34:42Z</dcterms:created>
  <dcterms:modified xsi:type="dcterms:W3CDTF">2025-10-30T11:11:06Z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The Initial Developer of the Original Code is:    Andreas Mantke andreasma@openoffice.org  Copyrigt: 2003 by Andreas Mantke  Copyrigt: 2003 by Sun Microsystems, Inc.All Rights Reserved.Contributor(s): _______________________________________Lizenz: LGPL ==</vt:lpwstr>
  </property>
</Properties>
</file>