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42"/>
  </p:notesMasterIdLst>
  <p:sldIdLst>
    <p:sldId id="256" r:id="rId2"/>
    <p:sldId id="294" r:id="rId3"/>
    <p:sldId id="296" r:id="rId4"/>
    <p:sldId id="301" r:id="rId5"/>
    <p:sldId id="295" r:id="rId6"/>
    <p:sldId id="297" r:id="rId7"/>
    <p:sldId id="310" r:id="rId8"/>
    <p:sldId id="300" r:id="rId9"/>
    <p:sldId id="304" r:id="rId10"/>
    <p:sldId id="305" r:id="rId11"/>
    <p:sldId id="313" r:id="rId12"/>
    <p:sldId id="314" r:id="rId13"/>
    <p:sldId id="311" r:id="rId14"/>
    <p:sldId id="312" r:id="rId15"/>
    <p:sldId id="315" r:id="rId16"/>
    <p:sldId id="316" r:id="rId17"/>
    <p:sldId id="341" r:id="rId18"/>
    <p:sldId id="317" r:id="rId19"/>
    <p:sldId id="318" r:id="rId20"/>
    <p:sldId id="320" r:id="rId21"/>
    <p:sldId id="324" r:id="rId22"/>
    <p:sldId id="319" r:id="rId23"/>
    <p:sldId id="321" r:id="rId24"/>
    <p:sldId id="322" r:id="rId25"/>
    <p:sldId id="323" r:id="rId26"/>
    <p:sldId id="306" r:id="rId27"/>
    <p:sldId id="325" r:id="rId28"/>
    <p:sldId id="328" r:id="rId29"/>
    <p:sldId id="330" r:id="rId30"/>
    <p:sldId id="329" r:id="rId31"/>
    <p:sldId id="331" r:id="rId32"/>
    <p:sldId id="332" r:id="rId33"/>
    <p:sldId id="326" r:id="rId34"/>
    <p:sldId id="334" r:id="rId35"/>
    <p:sldId id="338" r:id="rId36"/>
    <p:sldId id="339" r:id="rId37"/>
    <p:sldId id="340" r:id="rId38"/>
    <p:sldId id="333" r:id="rId39"/>
    <p:sldId id="342" r:id="rId40"/>
    <p:sldId id="343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FF"/>
    <a:srgbClr val="00E5FB"/>
    <a:srgbClr val="0B1A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98"/>
    <p:restoredTop sz="91769"/>
  </p:normalViewPr>
  <p:slideViewPr>
    <p:cSldViewPr snapToGrid="0">
      <p:cViewPr varScale="1">
        <p:scale>
          <a:sx n="117" d="100"/>
          <a:sy n="117" d="100"/>
        </p:scale>
        <p:origin x="568" y="17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994947-113B-EE47-85B1-3EFDBA0D2F40}" type="datetimeFigureOut">
              <a:rPr lang="en-US" smtClean="0"/>
              <a:t>11/11/25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0E26D-1A62-2A42-A0A7-E0F7733A57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5972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Broadly speaking, about </a:t>
            </a:r>
            <a:r>
              <a:rPr lang="en-US" sz="1200" dirty="0">
                <a:solidFill>
                  <a:schemeClr val="bg1"/>
                </a:solidFill>
              </a:rPr>
              <a:t>60-70% of galaxies host bulge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0E26D-1A62-2A42-A0A7-E0F7733A57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0447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854D39-7E48-456C-768B-5DFD222F70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820F89-77A9-89CC-2387-ED85600CA1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5BF2B0F-6EC8-D5BA-35F3-6AAAE6F9EC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Broadly speaking, about </a:t>
            </a:r>
            <a:r>
              <a:rPr lang="en-US" sz="1200" dirty="0">
                <a:solidFill>
                  <a:schemeClr val="bg1"/>
                </a:solidFill>
              </a:rPr>
              <a:t>60-70% of galaxies host bulge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00CF8F-3890-5758-664D-0402B97DBA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0E26D-1A62-2A42-A0A7-E0F7733A57E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66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0E26D-1A62-2A42-A0A7-E0F7733A57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0077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50E26D-1A62-2A42-A0A7-E0F7733A57E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9284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F1D99-96FC-3B92-80D1-EE5E420320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013FDAB-0406-D33C-5896-0C208C2D7C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536311-E52F-8564-FFDC-605FBD3F0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E8C8E-C207-C028-FC71-6DDC81935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F8909B-1118-E850-E6D8-3EB6C1EC89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629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281227-6D89-0F87-8C4F-B1F7385C6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AF8E92-7FF5-08C2-790A-2097136EE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D80A05-3D1D-69B3-4498-EF2FBC747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70BC47-1150-36CA-6E9A-5BC539997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B1BDF5-08E9-37E2-1F5E-8F5733ADD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7825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FAF74E2-EF77-8276-8198-FDF8781B8D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B21797-9753-5C82-D2A3-F73D69D8E0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5F18F-1500-03C0-DAAD-4CA70D480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3BD673-E189-53A7-505F-2FC14D8625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533B-1380-6647-96DC-ECB8B4411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84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1CD823-21C7-6CE3-C9E4-86F464643C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F987F2-F431-E578-2752-40CF5497F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DF660-78A1-BD08-6A6A-8C2EFA4DA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32DD35-D5A1-83C9-748F-5325C736E3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5F35B-1A8D-A27F-D80A-0FD99D5658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1861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58A91-E6F8-C35B-6160-376B969AE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0106FD-8F1A-26CA-99B2-F48EF16832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9F894C-10A9-7346-8AFD-B3C17083B1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974D5-1AE9-C45D-7532-EC82CFC50F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657A44-1825-DED4-72DE-7023605AA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738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FF9B7-B12C-4E19-8951-AC6E11158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57019A-653E-3B6B-011F-68A8334CD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210F21-A420-1643-90E1-FF28CE13E4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C9B14D-97A1-DD34-8487-14B9B4794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A479AB-944C-35E2-BD00-5A2EEB74E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277A95-71E3-3230-99ED-169E4B5D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92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CBAE-25A8-969E-66F1-3AD16E09C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362506-1D6D-E2E3-3393-A93C647F2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A3C6F6-72DB-E86A-B0A3-1907EEAB6EA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110BBB-D834-FBC5-369D-390469CB28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22AC24-66FA-5C25-969D-82870B06AF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783187-71EA-EE8F-480F-017EE662A2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B0D53E-F75B-7FAD-B9B6-956B7011D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8E57640-2319-6343-1FEF-3FCA59679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691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0B1A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33C199-AB81-3EF8-BF22-609EF4F83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solidFill>
                  <a:srgbClr val="FFFF00"/>
                </a:solidFill>
                <a:latin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C45411-181D-EEC2-F0F3-3C1A7FAE4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9460" y="6363658"/>
            <a:ext cx="5956539" cy="365125"/>
          </a:xfrm>
        </p:spPr>
        <p:txBody>
          <a:bodyPr/>
          <a:lstStyle/>
          <a:p>
            <a:r>
              <a:rPr lang="en-US" dirty="0"/>
              <a:t>INAF PhD School Francesco </a:t>
            </a:r>
            <a:r>
              <a:rPr lang="en-US" dirty="0" err="1"/>
              <a:t>Lucchin</a:t>
            </a:r>
            <a:r>
              <a:rPr lang="en-US" dirty="0"/>
              <a:t> - October 26-31, 2025 - </a:t>
            </a:r>
            <a:r>
              <a:rPr lang="en-US" dirty="0" err="1"/>
              <a:t>Agerola</a:t>
            </a:r>
            <a:r>
              <a:rPr lang="en-US" dirty="0"/>
              <a:t>, Italy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CCFCC0-A632-8349-E616-DDC777F9A8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9340" y="6356350"/>
            <a:ext cx="2743200" cy="365125"/>
          </a:xfrm>
        </p:spPr>
        <p:txBody>
          <a:bodyPr/>
          <a:lstStyle/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4624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CCB91E5-DA19-8939-CCBB-771A9915F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B2BD3D-5A82-BC60-BD54-16E7414AF5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536AD5-2BED-C3B5-1263-4A894CBCC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9336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20C8B-1C2D-0DBC-F2FF-0DE81D47A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8D35B-AF9F-D459-151F-C06F08559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C8EBFF-7642-339C-7D59-9B71FD5884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C66F79-9624-2A4D-C6D0-DB420755DF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CFAA1C-B663-02E1-E209-EDD69E7EC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ADAF1-5EB6-1D24-4CC6-B409DB6FB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2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72CC6-BBEE-869F-6A64-C174E4AFB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3929E81-6FC3-EA7B-0634-64A77882EE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FF3F8E-3404-AA75-596B-73A96D1F4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4F7D76-78F2-2088-2B51-357906096B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71DF2F-863E-4F48-EC1C-67D6D7DD7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2476DE-422A-49E1-487D-6897B4815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00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217D26-56F5-74FC-4C2F-BA3B52C796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E9615D-CF54-CF8A-CF46-AD03A8D75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46CF0C-D231-D46F-1378-D516CE8CDF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B65A4-C0D2-EE87-25A6-8595873418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INAF PhD School Francesco Lucchin - October 26-31, 2025 - Agerola, Italy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0A47AC-FD36-DDF2-D538-3C45669697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F8D6E5-4FDC-DA4C-ACAD-F012A9CDF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307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7.png"/><Relationship Id="rId5" Type="http://schemas.openxmlformats.org/officeDocument/2006/relationships/image" Target="../media/image56.emf"/><Relationship Id="rId4" Type="http://schemas.openxmlformats.org/officeDocument/2006/relationships/image" Target="../media/image5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alaxy in the sky&#10;&#10;Description automatically generated">
            <a:extLst>
              <a:ext uri="{FF2B5EF4-FFF2-40B4-BE49-F238E27FC236}">
                <a16:creationId xmlns:a16="http://schemas.microsoft.com/office/drawing/2014/main" id="{1057620B-8812-BA74-98BB-1ECB6A4E44F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</a:blip>
          <a:srcRect t="7155" b="597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5CD373-3932-89F5-50BC-B31CBC3076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836175"/>
            <a:ext cx="12091916" cy="172302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FFFF00"/>
                </a:solidFill>
              </a:rPr>
              <a:t>The role of giants and variables in tracing the Milky Way bulge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B4A8985-8A36-2601-7CA2-8C1000FA97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 fontScale="92500" lnSpcReduction="20000"/>
          </a:bodyPr>
          <a:lstStyle/>
          <a:p>
            <a:r>
              <a:rPr lang="en-US" sz="4800" dirty="0">
                <a:solidFill>
                  <a:srgbClr val="FFFFFF"/>
                </a:solidFill>
              </a:rPr>
              <a:t>Elena Valenti</a:t>
            </a:r>
          </a:p>
          <a:p>
            <a:r>
              <a:rPr lang="en-US" sz="3200" dirty="0">
                <a:solidFill>
                  <a:srgbClr val="FFFFFF"/>
                </a:solidFill>
              </a:rPr>
              <a:t>European Southern Observatory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CE886F-8F10-43AC-E273-B1D6F1C23A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4380" y="5397499"/>
            <a:ext cx="1117600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91982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A87B20-1100-B9D5-9977-605796CDA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giant stars?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3123EF0-8033-0C15-E2DC-AA168AB93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86457-D0B9-F22A-8626-098FE367D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10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3C8A95-7DE2-FB7C-F48A-0F4F4A39E174}"/>
              </a:ext>
            </a:extLst>
          </p:cNvPr>
          <p:cNvSpPr txBox="1"/>
          <p:nvPr/>
        </p:nvSpPr>
        <p:spPr>
          <a:xfrm>
            <a:off x="290582" y="1690688"/>
            <a:ext cx="11505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Ubiquitous and very frequent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Bright in the near-IR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93C6A5-25AA-E9A4-38BE-A3A91ABB1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6041" y="1690688"/>
            <a:ext cx="5919719" cy="4439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0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A7D6F-7E1F-4ABC-78F7-506F11243E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F8C7F3-6B1B-65FC-E0A4-43E688DA0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giant stars?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978987-BBB5-B42B-9620-4904E4629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E739E5-423B-DB67-B8C2-F0CBA2CB8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11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B32E97-8A8E-B8C8-A0D2-F37D3BCAFC11}"/>
              </a:ext>
            </a:extLst>
          </p:cNvPr>
          <p:cNvSpPr txBox="1"/>
          <p:nvPr/>
        </p:nvSpPr>
        <p:spPr>
          <a:xfrm>
            <a:off x="290582" y="1690688"/>
            <a:ext cx="115051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Ubiquitous and very frequent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Bright in the near-IR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Distance indicators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extinction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DBC50E-377B-F836-0072-65C6037E51CE}"/>
              </a:ext>
            </a:extLst>
          </p:cNvPr>
          <p:cNvSpPr txBox="1"/>
          <p:nvPr/>
        </p:nvSpPr>
        <p:spPr>
          <a:xfrm>
            <a:off x="9483439" y="0"/>
            <a:ext cx="2569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See Girardi 2016, review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EBDABC-7045-985F-9D7F-F5F978C63FEF}"/>
              </a:ext>
            </a:extLst>
          </p:cNvPr>
          <p:cNvSpPr txBox="1"/>
          <p:nvPr/>
        </p:nvSpPr>
        <p:spPr>
          <a:xfrm>
            <a:off x="474346" y="3429000"/>
            <a:ext cx="29989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Red Clump stars: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139BDA7-6ED1-E4DF-338C-734402D9C9D6}"/>
              </a:ext>
            </a:extLst>
          </p:cNvPr>
          <p:cNvSpPr txBox="1"/>
          <p:nvPr/>
        </p:nvSpPr>
        <p:spPr>
          <a:xfrm>
            <a:off x="474346" y="3890665"/>
            <a:ext cx="56035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Low-mass stars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Core He-burning phase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1/3 of giants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For age &gt; 2Gyr:  </a:t>
            </a:r>
            <a:r>
              <a:rPr lang="en-US" sz="2000" b="1" dirty="0">
                <a:solidFill>
                  <a:schemeClr val="bg1"/>
                </a:solidFill>
              </a:rPr>
              <a:t>weak dependance from age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1" name="Picture 10" descr="A graph of a number of different colored lines&#10;&#10;AI-generated content may be incorrect.">
            <a:extLst>
              <a:ext uri="{FF2B5EF4-FFF2-40B4-BE49-F238E27FC236}">
                <a16:creationId xmlns:a16="http://schemas.microsoft.com/office/drawing/2014/main" id="{79A500F6-3C75-4994-D90B-DA681565A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7462" y="544966"/>
            <a:ext cx="4638298" cy="617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13856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A0AE5-C48F-7C19-7861-1A05F089F0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E77120-7E4C-32E5-8BA5-50B0CA370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giant stars?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A91FFD-552D-B827-1F48-BB9199C3BB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0227A-A966-42F2-6E22-01492E65C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12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5E1A3D7-20D2-0436-610D-A031E68F8F3C}"/>
              </a:ext>
            </a:extLst>
          </p:cNvPr>
          <p:cNvSpPr txBox="1"/>
          <p:nvPr/>
        </p:nvSpPr>
        <p:spPr>
          <a:xfrm>
            <a:off x="290582" y="1690688"/>
            <a:ext cx="468829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Ubiquitous and very frequent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Bright in the near-IR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Distance indicators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extinction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Metallicity tracers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04AC96-30B0-4806-CED9-B4F6F12F8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0140" y="2555021"/>
            <a:ext cx="7772400" cy="416645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0CD9E1-184B-8AFC-A487-76A01DE1A734}"/>
              </a:ext>
            </a:extLst>
          </p:cNvPr>
          <p:cNvSpPr txBox="1"/>
          <p:nvPr/>
        </p:nvSpPr>
        <p:spPr>
          <a:xfrm>
            <a:off x="5117049" y="1690688"/>
            <a:ext cx="609858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1800" dirty="0">
                <a:solidFill>
                  <a:schemeClr val="bg1"/>
                </a:solidFill>
                <a:sym typeface="Wingdings" pitchFamily="2" charset="2"/>
              </a:rPr>
              <a:t>The RGB color has a strong dependence on metallicity and a weak  dependence on age (negligible for old ages)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BCB9034-E201-BFE9-D8F8-091D6A48502D}"/>
              </a:ext>
            </a:extLst>
          </p:cNvPr>
          <p:cNvGrpSpPr/>
          <p:nvPr/>
        </p:nvGrpSpPr>
        <p:grpSpPr>
          <a:xfrm>
            <a:off x="286742" y="1281129"/>
            <a:ext cx="3993398" cy="5447654"/>
            <a:chOff x="8055864" y="909967"/>
            <a:chExt cx="3996676" cy="5818816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854A973-224D-6BDF-A0BA-EE198EC02DDA}"/>
                </a:ext>
              </a:extLst>
            </p:cNvPr>
            <p:cNvGrpSpPr/>
            <p:nvPr/>
          </p:nvGrpSpPr>
          <p:grpSpPr>
            <a:xfrm>
              <a:off x="8055864" y="909967"/>
              <a:ext cx="3996676" cy="5818816"/>
              <a:chOff x="8055864" y="909967"/>
              <a:chExt cx="3996676" cy="5818816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383E6CB1-C9D3-CA81-573C-525B2856B88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055864" y="909967"/>
                <a:ext cx="3996676" cy="5818816"/>
              </a:xfrm>
              <a:prstGeom prst="rect">
                <a:avLst/>
              </a:prstGeom>
            </p:spPr>
          </p:pic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8473556-D5C2-60A4-EE4D-7B269E7EC234}"/>
                  </a:ext>
                </a:extLst>
              </p:cNvPr>
              <p:cNvSpPr txBox="1"/>
              <p:nvPr/>
            </p:nvSpPr>
            <p:spPr>
              <a:xfrm>
                <a:off x="8849243" y="1069495"/>
                <a:ext cx="14030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1200" dirty="0"/>
                  <a:t>Line models</a:t>
                </a:r>
              </a:p>
              <a:p>
                <a:pPr algn="ctr"/>
                <a:r>
                  <a:rPr lang="en-US" sz="1200" dirty="0"/>
                  <a:t>for different [Fe/H]</a:t>
                </a:r>
              </a:p>
            </p:txBody>
          </p:sp>
        </p:grp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0CEBB3B-5821-0CFC-5F2C-17A17F158A32}"/>
                </a:ext>
              </a:extLst>
            </p:cNvPr>
            <p:cNvCxnSpPr>
              <a:cxnSpLocks/>
            </p:cNvCxnSpPr>
            <p:nvPr/>
          </p:nvCxnSpPr>
          <p:spPr>
            <a:xfrm>
              <a:off x="9550781" y="1531160"/>
              <a:ext cx="0" cy="671824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4A77704A-5A0C-B20D-AAF7-E81015C68785}"/>
                </a:ext>
              </a:extLst>
            </p:cNvPr>
            <p:cNvCxnSpPr>
              <a:cxnSpLocks/>
            </p:cNvCxnSpPr>
            <p:nvPr/>
          </p:nvCxnSpPr>
          <p:spPr>
            <a:xfrm>
              <a:off x="10055444" y="1531160"/>
              <a:ext cx="625496" cy="15952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973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8B3A0-AE1D-F060-6AE9-A3D978F21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Galactic bar: early evidences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20E25F6-CEBE-878B-DFB6-26B71C099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261FE2-2B1B-866B-F58C-D316270B9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BEBAF7-BAC1-FB8D-300A-3EE28E449FA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2711" b="35837"/>
          <a:stretch>
            <a:fillRect/>
          </a:stretch>
        </p:blipFill>
        <p:spPr>
          <a:xfrm>
            <a:off x="-1" y="1371599"/>
            <a:ext cx="12192000" cy="2846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B1B2B54-D495-C67A-9622-47B4D4FC1F95}"/>
              </a:ext>
            </a:extLst>
          </p:cNvPr>
          <p:cNvSpPr txBox="1"/>
          <p:nvPr/>
        </p:nvSpPr>
        <p:spPr>
          <a:xfrm>
            <a:off x="139460" y="4303455"/>
            <a:ext cx="28875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FF00"/>
                </a:solidFill>
              </a:rPr>
              <a:t>de </a:t>
            </a:r>
            <a:r>
              <a:rPr lang="en-US" sz="2000" dirty="0" err="1">
                <a:solidFill>
                  <a:srgbClr val="FFFF00"/>
                </a:solidFill>
              </a:rPr>
              <a:t>Vaucouleurs</a:t>
            </a:r>
            <a:r>
              <a:rPr lang="en-US" sz="2000" dirty="0">
                <a:solidFill>
                  <a:srgbClr val="FFFF00"/>
                </a:solidFill>
              </a:rPr>
              <a:t> 1964</a:t>
            </a:r>
          </a:p>
          <a:p>
            <a:r>
              <a:rPr lang="en-US" sz="2000" dirty="0">
                <a:solidFill>
                  <a:srgbClr val="FFFF00"/>
                </a:solidFill>
              </a:rPr>
              <a:t>Binney 1991</a:t>
            </a:r>
          </a:p>
          <a:p>
            <a:endParaRPr lang="en-US" sz="2000" dirty="0">
              <a:solidFill>
                <a:srgbClr val="FFFF00"/>
              </a:solidFill>
            </a:endParaRPr>
          </a:p>
          <a:p>
            <a:endParaRPr lang="en-US" sz="2000" dirty="0">
              <a:solidFill>
                <a:srgbClr val="FFFF00"/>
              </a:solidFill>
            </a:endParaRPr>
          </a:p>
          <a:p>
            <a:r>
              <a:rPr lang="en-US" sz="2000" dirty="0">
                <a:solidFill>
                  <a:srgbClr val="FFFF00"/>
                </a:solidFill>
              </a:rPr>
              <a:t>Blitz &amp; Spergel 1991</a:t>
            </a:r>
          </a:p>
          <a:p>
            <a:r>
              <a:rPr lang="en-US" sz="2000" dirty="0">
                <a:solidFill>
                  <a:srgbClr val="FFFF00"/>
                </a:solidFill>
              </a:rPr>
              <a:t>Dwek et al.1995                  </a:t>
            </a:r>
          </a:p>
          <a:p>
            <a:r>
              <a:rPr lang="en-US" sz="2000" dirty="0">
                <a:solidFill>
                  <a:srgbClr val="FFFF00"/>
                </a:solidFill>
              </a:rPr>
              <a:t>Binney et al. 1997</a:t>
            </a:r>
          </a:p>
          <a:p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891C93-A3E4-D107-1D7A-70F2337C35E8}"/>
              </a:ext>
            </a:extLst>
          </p:cNvPr>
          <p:cNvSpPr txBox="1"/>
          <p:nvPr/>
        </p:nvSpPr>
        <p:spPr>
          <a:xfrm>
            <a:off x="6357759" y="4332333"/>
            <a:ext cx="64471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Udalski</a:t>
            </a:r>
            <a:r>
              <a:rPr lang="en-US" dirty="0">
                <a:solidFill>
                  <a:srgbClr val="FFFF00"/>
                </a:solidFill>
              </a:rPr>
              <a:t> et al. (1994)</a:t>
            </a:r>
          </a:p>
          <a:p>
            <a:r>
              <a:rPr lang="en-US" dirty="0">
                <a:solidFill>
                  <a:srgbClr val="FFFF00"/>
                </a:solidFill>
              </a:rPr>
              <a:t>Alcock et al. (2000)                </a:t>
            </a:r>
          </a:p>
          <a:p>
            <a:r>
              <a:rPr lang="en-US" dirty="0">
                <a:solidFill>
                  <a:srgbClr val="FFFF00"/>
                </a:solidFill>
              </a:rPr>
              <a:t>Gerard (2002)</a:t>
            </a:r>
          </a:p>
          <a:p>
            <a:endParaRPr lang="en-US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 err="1">
                <a:solidFill>
                  <a:srgbClr val="FFFF00"/>
                </a:solidFill>
              </a:rPr>
              <a:t>Habing</a:t>
            </a:r>
            <a:r>
              <a:rPr lang="en-US" dirty="0">
                <a:solidFill>
                  <a:srgbClr val="FFFF00"/>
                </a:solidFill>
              </a:rPr>
              <a:t> et al. (2006)   </a:t>
            </a:r>
            <a:r>
              <a:rPr lang="en-US" dirty="0">
                <a:solidFill>
                  <a:srgbClr val="FFFF00"/>
                </a:solidFill>
                <a:sym typeface="Wingdings" pitchFamily="2" charset="2"/>
              </a:rPr>
              <a:t>. OH/IR and </a:t>
            </a:r>
            <a:r>
              <a:rPr lang="en-US" dirty="0" err="1">
                <a:solidFill>
                  <a:srgbClr val="FFFF00"/>
                </a:solidFill>
                <a:sym typeface="Wingdings" pitchFamily="2" charset="2"/>
              </a:rPr>
              <a:t>SiO</a:t>
            </a:r>
            <a:r>
              <a:rPr lang="en-US" dirty="0">
                <a:solidFill>
                  <a:srgbClr val="FFFF00"/>
                </a:solidFill>
                <a:sym typeface="Wingdings" pitchFamily="2" charset="2"/>
              </a:rPr>
              <a:t> maser kinematics</a:t>
            </a:r>
            <a:r>
              <a:rPr lang="en-US" dirty="0">
                <a:solidFill>
                  <a:srgbClr val="FFFF00"/>
                </a:solidFill>
              </a:rPr>
              <a:t>             </a:t>
            </a:r>
            <a:endParaRPr lang="en-US" dirty="0"/>
          </a:p>
          <a:p>
            <a:endParaRPr lang="en-US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A3F83C4-5FCC-CD7C-6C12-55728A18D005}"/>
              </a:ext>
            </a:extLst>
          </p:cNvPr>
          <p:cNvGrpSpPr/>
          <p:nvPr/>
        </p:nvGrpSpPr>
        <p:grpSpPr>
          <a:xfrm>
            <a:off x="2531945" y="4247747"/>
            <a:ext cx="2222934" cy="836317"/>
            <a:chOff x="2531945" y="4247747"/>
            <a:chExt cx="2222934" cy="83631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58C689F-2B98-A42B-51CF-2BACFAA8166D}"/>
                </a:ext>
              </a:extLst>
            </p:cNvPr>
            <p:cNvSpPr txBox="1"/>
            <p:nvPr/>
          </p:nvSpPr>
          <p:spPr>
            <a:xfrm>
              <a:off x="3026970" y="4481239"/>
              <a:ext cx="1727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Gas kinematics</a:t>
              </a:r>
            </a:p>
          </p:txBody>
        </p:sp>
        <p:sp>
          <p:nvSpPr>
            <p:cNvPr id="10" name="Right Brace 9">
              <a:extLst>
                <a:ext uri="{FF2B5EF4-FFF2-40B4-BE49-F238E27FC236}">
                  <a16:creationId xmlns:a16="http://schemas.microsoft.com/office/drawing/2014/main" id="{4B2BC3F5-7950-0BD1-A757-BF5D25DD6417}"/>
                </a:ext>
              </a:extLst>
            </p:cNvPr>
            <p:cNvSpPr/>
            <p:nvPr/>
          </p:nvSpPr>
          <p:spPr>
            <a:xfrm rot="10800000" flipH="1">
              <a:off x="2531945" y="4247747"/>
              <a:ext cx="357559" cy="836317"/>
            </a:xfrm>
            <a:prstGeom prst="rightBrace">
              <a:avLst/>
            </a:prstGeom>
            <a:ln w="28575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961BC2A-0E18-41A6-69DB-0CE294BCE709}"/>
              </a:ext>
            </a:extLst>
          </p:cNvPr>
          <p:cNvGrpSpPr/>
          <p:nvPr/>
        </p:nvGrpSpPr>
        <p:grpSpPr>
          <a:xfrm>
            <a:off x="2531944" y="5541265"/>
            <a:ext cx="2151518" cy="1043051"/>
            <a:chOff x="2531944" y="5541265"/>
            <a:chExt cx="2151518" cy="1043051"/>
          </a:xfrm>
        </p:grpSpPr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id="{C6F62472-6BC2-37EE-F6C7-962A52CE7334}"/>
                </a:ext>
              </a:extLst>
            </p:cNvPr>
            <p:cNvSpPr/>
            <p:nvPr/>
          </p:nvSpPr>
          <p:spPr>
            <a:xfrm>
              <a:off x="2531944" y="5541265"/>
              <a:ext cx="365760" cy="1043051"/>
            </a:xfrm>
            <a:prstGeom prst="rightBrac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3D8C3BA-F493-D755-25E9-0BD730486937}"/>
                </a:ext>
              </a:extLst>
            </p:cNvPr>
            <p:cNvSpPr txBox="1"/>
            <p:nvPr/>
          </p:nvSpPr>
          <p:spPr>
            <a:xfrm>
              <a:off x="3058209" y="5823895"/>
              <a:ext cx="162525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FFF00"/>
                  </a:solidFill>
                </a:rPr>
                <a:t>Stellar surface</a:t>
              </a:r>
            </a:p>
            <a:p>
              <a:pPr algn="ctr"/>
              <a:r>
                <a:rPr lang="en-US" dirty="0">
                  <a:solidFill>
                    <a:srgbClr val="FFFF00"/>
                  </a:solidFill>
                </a:rPr>
                <a:t>profile</a:t>
              </a:r>
              <a:endParaRPr lang="en-US" dirty="0"/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A377C4-F3DD-3A92-01CC-162944ED0C49}"/>
              </a:ext>
            </a:extLst>
          </p:cNvPr>
          <p:cNvGrpSpPr/>
          <p:nvPr/>
        </p:nvGrpSpPr>
        <p:grpSpPr>
          <a:xfrm>
            <a:off x="8526785" y="4247747"/>
            <a:ext cx="1936871" cy="1043051"/>
            <a:chOff x="8618225" y="4412549"/>
            <a:chExt cx="1936871" cy="1043051"/>
          </a:xfrm>
        </p:grpSpPr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14CF2222-4D82-39A4-A9ED-1AB93912D59D}"/>
                </a:ext>
              </a:extLst>
            </p:cNvPr>
            <p:cNvSpPr/>
            <p:nvPr/>
          </p:nvSpPr>
          <p:spPr>
            <a:xfrm>
              <a:off x="8618225" y="4412549"/>
              <a:ext cx="365760" cy="1043051"/>
            </a:xfrm>
            <a:prstGeom prst="rightBrace">
              <a:avLst/>
            </a:prstGeom>
            <a:ln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58A6727-91C5-AE2E-79D6-ACCCC94DA177}"/>
                </a:ext>
              </a:extLst>
            </p:cNvPr>
            <p:cNvSpPr txBox="1"/>
            <p:nvPr/>
          </p:nvSpPr>
          <p:spPr>
            <a:xfrm>
              <a:off x="9097581" y="4733021"/>
              <a:ext cx="1457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FF00"/>
                  </a:solidFill>
                </a:rPr>
                <a:t>Microlensing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2513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6398A-DC49-F52E-DD3A-D1BB5AB42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 tracing the Galactic bar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901055-CB6C-CDA4-A6D5-90AF903B6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139D1-2496-08DD-6E4E-93D714ACD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14</a:t>
            </a:fld>
            <a:endParaRPr lang="en-US"/>
          </a:p>
        </p:txBody>
      </p:sp>
      <p:pic>
        <p:nvPicPr>
          <p:cNvPr id="6" name="Picture 5" descr="A diagram of a disk foreground&#10;&#10;AI-generated content may be incorrect.">
            <a:extLst>
              <a:ext uri="{FF2B5EF4-FFF2-40B4-BE49-F238E27FC236}">
                <a16:creationId xmlns:a16="http://schemas.microsoft.com/office/drawing/2014/main" id="{389218C2-988E-50D4-BDC0-E4208E50F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89451"/>
            <a:ext cx="4163568" cy="547241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E754C6F-2F5A-B2F7-159F-DE971BA30E36}"/>
              </a:ext>
            </a:extLst>
          </p:cNvPr>
          <p:cNvSpPr txBox="1"/>
          <p:nvPr/>
        </p:nvSpPr>
        <p:spPr>
          <a:xfrm>
            <a:off x="8747546" y="2642159"/>
            <a:ext cx="342080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</a:rPr>
              <a:t>Observational evidence:</a:t>
            </a:r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chemeClr val="bg1"/>
                </a:solidFill>
              </a:rPr>
              <a:t>stars at positive longitudes are brighter (i.e., closer) than those at negative longitudes.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9040F19-C870-1DF1-EFC7-5DA6AEFDE33F}"/>
              </a:ext>
            </a:extLst>
          </p:cNvPr>
          <p:cNvGrpSpPr/>
          <p:nvPr/>
        </p:nvGrpSpPr>
        <p:grpSpPr>
          <a:xfrm>
            <a:off x="4354434" y="1320280"/>
            <a:ext cx="4393113" cy="5560126"/>
            <a:chOff x="4354434" y="1320280"/>
            <a:chExt cx="4393113" cy="556012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68209D81-D170-71F2-BFC6-D50EE8D4BFF0}"/>
                </a:ext>
              </a:extLst>
            </p:cNvPr>
            <p:cNvGrpSpPr/>
            <p:nvPr/>
          </p:nvGrpSpPr>
          <p:grpSpPr>
            <a:xfrm>
              <a:off x="4354434" y="1360875"/>
              <a:ext cx="4297680" cy="5519531"/>
              <a:chOff x="4354434" y="1360875"/>
              <a:chExt cx="4297680" cy="5519531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E17B48EF-296C-07AA-AB62-28F677195E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85548" y="4119487"/>
                <a:ext cx="3235452" cy="2760919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BDA098D7-002B-FFC8-A101-001CF294E3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354434" y="1360875"/>
                <a:ext cx="4297680" cy="2452988"/>
              </a:xfrm>
              <a:prstGeom prst="rect">
                <a:avLst/>
              </a:prstGeom>
            </p:spPr>
          </p:pic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296ABEC2-3A55-FF7E-9B48-75590DEDE8C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00774" y="2752801"/>
                <a:ext cx="200026" cy="1840555"/>
              </a:xfrm>
              <a:prstGeom prst="straightConnector1">
                <a:avLst/>
              </a:prstGeom>
              <a:ln w="28575">
                <a:solidFill>
                  <a:srgbClr val="00E5FB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F3FD49E0-A805-0CEF-7519-A6747A4C3F0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29413" y="2752801"/>
                <a:ext cx="198882" cy="1662037"/>
              </a:xfrm>
              <a:prstGeom prst="straightConnector1">
                <a:avLst/>
              </a:prstGeom>
              <a:ln w="28575">
                <a:solidFill>
                  <a:srgbClr val="00E5FB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10657D-1947-1239-11B6-21ED666B30A8}"/>
                  </a:ext>
                </a:extLst>
              </p:cNvPr>
              <p:cNvSpPr txBox="1"/>
              <p:nvPr/>
            </p:nvSpPr>
            <p:spPr>
              <a:xfrm>
                <a:off x="7524999" y="3214487"/>
                <a:ext cx="9130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E5FB"/>
                    </a:solidFill>
                  </a:rPr>
                  <a:t>Long&lt;0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28A180F-2B57-48DD-DCF4-1A358278184F}"/>
                  </a:ext>
                </a:extLst>
              </p:cNvPr>
              <p:cNvSpPr txBox="1"/>
              <p:nvPr/>
            </p:nvSpPr>
            <p:spPr>
              <a:xfrm>
                <a:off x="4354434" y="3244334"/>
                <a:ext cx="91300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rgbClr val="00E5FB"/>
                    </a:solidFill>
                  </a:rPr>
                  <a:t>Long&gt;0</a:t>
                </a:r>
              </a:p>
            </p:txBody>
          </p:sp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DB716403-E3CC-DDA6-8325-46C8D7BF577B}"/>
                </a:ext>
              </a:extLst>
            </p:cNvPr>
            <p:cNvSpPr txBox="1"/>
            <p:nvPr/>
          </p:nvSpPr>
          <p:spPr>
            <a:xfrm>
              <a:off x="7021049" y="1320280"/>
              <a:ext cx="172649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E5FB"/>
                  </a:solidFill>
                </a:rPr>
                <a:t>Stanek et al. (1994)</a:t>
              </a:r>
              <a:endParaRPr lang="en-US" sz="1400" dirty="0">
                <a:solidFill>
                  <a:srgbClr val="00E5FB"/>
                </a:solidFill>
              </a:endParaRPr>
            </a:p>
            <a:p>
              <a:pPr algn="ctr"/>
              <a:r>
                <a:rPr lang="en-US" sz="1400" dirty="0">
                  <a:solidFill>
                    <a:srgbClr val="00E5FB"/>
                  </a:solidFill>
                </a:rPr>
                <a:t>⍬</a:t>
              </a:r>
              <a:r>
                <a:rPr lang="en-US" sz="1400" b="1" dirty="0">
                  <a:solidFill>
                    <a:srgbClr val="00E5FB"/>
                  </a:solidFill>
                </a:rPr>
                <a:t>=45°</a:t>
              </a:r>
              <a:endParaRPr lang="en-US" sz="1400" dirty="0">
                <a:solidFill>
                  <a:srgbClr val="00E5FB"/>
                </a:solidFill>
              </a:endParaRP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:a16="http://schemas.microsoft.com/office/drawing/2014/main" id="{5ED1866F-07F1-62A5-D515-7144932319F5}"/>
              </a:ext>
            </a:extLst>
          </p:cNvPr>
          <p:cNvSpPr/>
          <p:nvPr/>
        </p:nvSpPr>
        <p:spPr>
          <a:xfrm rot="1069625">
            <a:off x="1518089" y="3194151"/>
            <a:ext cx="1160589" cy="914400"/>
          </a:xfrm>
          <a:prstGeom prst="rect">
            <a:avLst/>
          </a:prstGeom>
          <a:noFill/>
          <a:ln w="381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3BB8ACAB-A674-394D-1218-027A44433F38}"/>
              </a:ext>
            </a:extLst>
          </p:cNvPr>
          <p:cNvCxnSpPr>
            <a:cxnSpLocks/>
          </p:cNvCxnSpPr>
          <p:nvPr/>
        </p:nvCxnSpPr>
        <p:spPr>
          <a:xfrm>
            <a:off x="2654300" y="3813863"/>
            <a:ext cx="2613141" cy="999437"/>
          </a:xfrm>
          <a:prstGeom prst="straightConnector1">
            <a:avLst/>
          </a:prstGeom>
          <a:ln w="38100">
            <a:solidFill>
              <a:schemeClr val="bg1">
                <a:lumMod val="75000"/>
              </a:schemeClr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6420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B7E52D6-704B-974C-31E0-128842E89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CAF0A4-7B9D-AE6F-1DD2-73947324CB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15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F132C1E-73A3-93F5-1F5E-9BF0711343E2}"/>
              </a:ext>
            </a:extLst>
          </p:cNvPr>
          <p:cNvGrpSpPr/>
          <p:nvPr/>
        </p:nvGrpSpPr>
        <p:grpSpPr>
          <a:xfrm>
            <a:off x="2656129" y="1078870"/>
            <a:ext cx="6081711" cy="5649913"/>
            <a:chOff x="3228974" y="136525"/>
            <a:chExt cx="6081711" cy="564991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213A017-CD31-9037-B59F-A3F861457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4985" t="5929" b="5803"/>
            <a:stretch>
              <a:fillRect/>
            </a:stretch>
          </p:blipFill>
          <p:spPr>
            <a:xfrm>
              <a:off x="3228974" y="136525"/>
              <a:ext cx="6081711" cy="5649913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81F7263-5B51-AB08-E17F-596B5C3526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91044" y="2184418"/>
              <a:ext cx="2377440" cy="3047998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95637DF-CB46-873F-FB57-6E70DD644C97}"/>
              </a:ext>
            </a:extLst>
          </p:cNvPr>
          <p:cNvSpPr txBox="1"/>
          <p:nvPr/>
        </p:nvSpPr>
        <p:spPr>
          <a:xfrm>
            <a:off x="139460" y="129217"/>
            <a:ext cx="12052540" cy="1938992"/>
          </a:xfrm>
          <a:prstGeom prst="rect">
            <a:avLst/>
          </a:prstGeom>
          <a:solidFill>
            <a:schemeClr val="bg1">
              <a:lumMod val="85000"/>
              <a:alpha val="54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</a:rPr>
              <a:t>triaxial bar density model:</a:t>
            </a:r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axis scale lengths (x</a:t>
            </a:r>
            <a:r>
              <a:rPr lang="en-US" sz="2800" baseline="-25000" dirty="0">
                <a:solidFill>
                  <a:schemeClr val="bg1"/>
                </a:solidFill>
              </a:rPr>
              <a:t>0</a:t>
            </a:r>
            <a:r>
              <a:rPr lang="en-US" sz="2800" dirty="0">
                <a:solidFill>
                  <a:schemeClr val="bg1"/>
                </a:solidFill>
              </a:rPr>
              <a:t>:y</a:t>
            </a:r>
            <a:r>
              <a:rPr lang="en-US" sz="2800" baseline="-25000" dirty="0">
                <a:solidFill>
                  <a:schemeClr val="bg1"/>
                </a:solidFill>
              </a:rPr>
              <a:t>0</a:t>
            </a:r>
            <a:r>
              <a:rPr lang="en-US" sz="2800" dirty="0">
                <a:solidFill>
                  <a:schemeClr val="bg1"/>
                </a:solidFill>
              </a:rPr>
              <a:t>:z</a:t>
            </a:r>
            <a:r>
              <a:rPr lang="en-US" sz="2800" baseline="-25000" dirty="0">
                <a:solidFill>
                  <a:schemeClr val="bg1"/>
                </a:solidFill>
              </a:rPr>
              <a:t>0</a:t>
            </a:r>
            <a:r>
              <a:rPr lang="en-US" sz="2800" dirty="0">
                <a:solidFill>
                  <a:schemeClr val="bg1"/>
                </a:solidFill>
              </a:rPr>
              <a:t>)=(1.2:0.40:0.30) kpc  </a:t>
            </a:r>
            <a:r>
              <a:rPr lang="en-US" sz="2000" dirty="0">
                <a:solidFill>
                  <a:schemeClr val="bg1"/>
                </a:solidFill>
              </a:rPr>
              <a:t>Rattenbury+2007</a:t>
            </a:r>
            <a:endParaRPr lang="en-US" sz="2800" dirty="0">
              <a:solidFill>
                <a:schemeClr val="bg1"/>
              </a:solidFill>
            </a:endParaRPr>
          </a:p>
          <a:p>
            <a:pPr algn="r"/>
            <a:r>
              <a:rPr lang="en-US" sz="2800" dirty="0">
                <a:solidFill>
                  <a:schemeClr val="bg1"/>
                </a:solidFill>
              </a:rPr>
              <a:t>(1.0:0.41:0.38) kpc            </a:t>
            </a:r>
            <a:r>
              <a:rPr lang="en-US" sz="2000" dirty="0">
                <a:solidFill>
                  <a:schemeClr val="bg1"/>
                </a:solidFill>
              </a:rPr>
              <a:t>Cao+2013</a:t>
            </a:r>
            <a:endParaRPr lang="en-US" sz="2800" dirty="0">
              <a:solidFill>
                <a:schemeClr val="bg1"/>
              </a:solidFill>
            </a:endParaRPr>
          </a:p>
          <a:p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1168A8B-6469-FB49-2AC8-1C548C1B2E33}"/>
              </a:ext>
            </a:extLst>
          </p:cNvPr>
          <p:cNvSpPr txBox="1"/>
          <p:nvPr/>
        </p:nvSpPr>
        <p:spPr>
          <a:xfrm>
            <a:off x="9382604" y="2973885"/>
            <a:ext cx="2381165" cy="32008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Rattenbury+2007: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44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b&lt; - 4</a:t>
            </a:r>
            <a:r>
              <a:rPr lang="en-US" baseline="30000" dirty="0">
                <a:solidFill>
                  <a:schemeClr val="bg1"/>
                </a:solidFill>
              </a:rPr>
              <a:t>º </a:t>
            </a:r>
            <a:r>
              <a:rPr lang="en-US" dirty="0">
                <a:solidFill>
                  <a:schemeClr val="bg1"/>
                </a:solidFill>
              </a:rPr>
              <a:t>(outer bulge)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A</a:t>
            </a:r>
            <a:r>
              <a:rPr lang="en-US" baseline="-25000" dirty="0" err="1">
                <a:solidFill>
                  <a:schemeClr val="bg1"/>
                </a:solidFill>
              </a:rPr>
              <a:t>tot</a:t>
            </a:r>
            <a:r>
              <a:rPr lang="en-US" dirty="0">
                <a:solidFill>
                  <a:schemeClr val="bg1"/>
                </a:solidFill>
              </a:rPr>
              <a:t> ~ 11 deg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OGLE-II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sz="2000" dirty="0">
                <a:solidFill>
                  <a:schemeClr val="bg1"/>
                </a:solidFill>
              </a:rPr>
              <a:t>Cao+2013: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-7º&lt;b&lt;-2º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chemeClr val="bg1"/>
                </a:solidFill>
              </a:rPr>
              <a:t>A</a:t>
            </a:r>
            <a:r>
              <a:rPr lang="en-US" baseline="-25000" dirty="0" err="1">
                <a:solidFill>
                  <a:schemeClr val="bg1"/>
                </a:solidFill>
              </a:rPr>
              <a:t>tot</a:t>
            </a:r>
            <a:r>
              <a:rPr lang="en-US" dirty="0">
                <a:solidFill>
                  <a:schemeClr val="bg1"/>
                </a:solidFill>
              </a:rPr>
              <a:t> ~ 90 deg</a:t>
            </a:r>
            <a:r>
              <a:rPr lang="en-US" baseline="30000" dirty="0">
                <a:solidFill>
                  <a:schemeClr val="bg1"/>
                </a:solidFill>
              </a:rPr>
              <a:t>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OGLE-III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1269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F68647-7761-4D2B-A2AA-7E089E3F0F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Bulge Photometric surveys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AE7E0C-9584-2332-CD92-58A21CCBF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EB9634-2945-BAAE-6D92-33E063009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16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82EA1B3-BDEF-63F5-C372-7F77B839F48B}"/>
              </a:ext>
            </a:extLst>
          </p:cNvPr>
          <p:cNvGrpSpPr/>
          <p:nvPr/>
        </p:nvGrpSpPr>
        <p:grpSpPr>
          <a:xfrm>
            <a:off x="962879" y="4102319"/>
            <a:ext cx="9842740" cy="2683616"/>
            <a:chOff x="1076420" y="1548600"/>
            <a:chExt cx="9842740" cy="268361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6E48F69-77F3-4A2A-6883-DE1D9B0F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27567" b="33239"/>
            <a:stretch>
              <a:fillRect/>
            </a:stretch>
          </p:blipFill>
          <p:spPr>
            <a:xfrm>
              <a:off x="1076420" y="1548600"/>
              <a:ext cx="9604520" cy="2683616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C859CF-FF31-4B82-F2E8-45EA622174F5}"/>
                </a:ext>
              </a:extLst>
            </p:cNvPr>
            <p:cNvSpPr txBox="1"/>
            <p:nvPr/>
          </p:nvSpPr>
          <p:spPr>
            <a:xfrm>
              <a:off x="4818398" y="1654233"/>
              <a:ext cx="6100762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 u="sng" dirty="0">
                  <a:solidFill>
                    <a:srgbClr val="FFFF00"/>
                  </a:solidFill>
                </a:rPr>
                <a:t>V</a:t>
              </a:r>
              <a:r>
                <a:rPr lang="en-US" sz="2400" b="1" dirty="0">
                  <a:solidFill>
                    <a:srgbClr val="FFFF00"/>
                  </a:solidFill>
                </a:rPr>
                <a:t>ISTA </a:t>
              </a:r>
              <a:r>
                <a:rPr lang="en-US" sz="2400" b="1" u="sng" dirty="0">
                  <a:solidFill>
                    <a:srgbClr val="FFFF00"/>
                  </a:solidFill>
                </a:rPr>
                <a:t>V</a:t>
              </a:r>
              <a:r>
                <a:rPr lang="en-US" sz="2400" b="1" dirty="0">
                  <a:solidFill>
                    <a:srgbClr val="FFFF00"/>
                  </a:solidFill>
                </a:rPr>
                <a:t>ariables in the </a:t>
              </a:r>
              <a:r>
                <a:rPr lang="en-US" sz="2400" b="1" u="sng" dirty="0">
                  <a:solidFill>
                    <a:srgbClr val="FFFF00"/>
                  </a:solidFill>
                </a:rPr>
                <a:t>V</a:t>
              </a:r>
              <a:r>
                <a:rPr lang="en-US" sz="2400" b="1" dirty="0">
                  <a:solidFill>
                    <a:srgbClr val="FFFF00"/>
                  </a:solidFill>
                </a:rPr>
                <a:t>ia Lactea (VVV</a:t>
              </a:r>
              <a:r>
                <a:rPr lang="en-US" sz="2400" b="1" dirty="0">
                  <a:solidFill>
                    <a:srgbClr val="FF0000"/>
                  </a:solidFill>
                </a:rPr>
                <a:t>/X)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1D6DE63B-B943-A4DA-0128-D001144DDD4A}"/>
                </a:ext>
              </a:extLst>
            </p:cNvPr>
            <p:cNvSpPr txBox="1"/>
            <p:nvPr/>
          </p:nvSpPr>
          <p:spPr>
            <a:xfrm>
              <a:off x="8505960" y="3496966"/>
              <a:ext cx="229409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Filter: Y, z, J, H, K</a:t>
              </a:r>
              <a:r>
                <a:rPr lang="en-US" baseline="-25000" dirty="0">
                  <a:solidFill>
                    <a:schemeClr val="bg1">
                      <a:lumMod val="85000"/>
                    </a:schemeClr>
                  </a:solidFill>
                </a:rPr>
                <a:t>s</a:t>
              </a:r>
            </a:p>
            <a:p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Multi-epochs: J, H, </a:t>
              </a:r>
              <a:r>
                <a:rPr lang="en-US" b="1" dirty="0">
                  <a:solidFill>
                    <a:schemeClr val="bg1">
                      <a:lumMod val="85000"/>
                    </a:schemeClr>
                  </a:solidFill>
                </a:rPr>
                <a:t>K</a:t>
              </a:r>
              <a:r>
                <a:rPr lang="en-US" b="1" baseline="-25000" dirty="0">
                  <a:solidFill>
                    <a:schemeClr val="bg1">
                      <a:lumMod val="85000"/>
                    </a:schemeClr>
                  </a:solidFill>
                </a:rPr>
                <a:t>s</a:t>
              </a:r>
              <a:endParaRPr lang="en-US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839834A-3A97-96DF-589E-AC6D7CDE3700}"/>
              </a:ext>
            </a:extLst>
          </p:cNvPr>
          <p:cNvGrpSpPr/>
          <p:nvPr/>
        </p:nvGrpSpPr>
        <p:grpSpPr>
          <a:xfrm>
            <a:off x="608679" y="1484944"/>
            <a:ext cx="10312919" cy="2619928"/>
            <a:chOff x="509596" y="4237220"/>
            <a:chExt cx="10312919" cy="2619928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8972B2FC-5A56-C402-C0C1-212231130D40}"/>
                </a:ext>
              </a:extLst>
            </p:cNvPr>
            <p:cNvGrpSpPr/>
            <p:nvPr/>
          </p:nvGrpSpPr>
          <p:grpSpPr>
            <a:xfrm>
              <a:off x="509596" y="4237220"/>
              <a:ext cx="10312919" cy="2568208"/>
              <a:chOff x="903527" y="4245342"/>
              <a:chExt cx="10312919" cy="2568208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1AA76C43-FBFC-6732-C478-9919B1DE24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903527" y="4288940"/>
                <a:ext cx="10163176" cy="2524610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364216-33C8-BCCF-AF53-36C24F555872}"/>
                  </a:ext>
                </a:extLst>
              </p:cNvPr>
              <p:cNvSpPr txBox="1"/>
              <p:nvPr/>
            </p:nvSpPr>
            <p:spPr>
              <a:xfrm>
                <a:off x="4285661" y="4245342"/>
                <a:ext cx="693078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2400" b="1" u="sng" dirty="0">
                    <a:solidFill>
                      <a:srgbClr val="00E5FB"/>
                    </a:solidFill>
                  </a:rPr>
                  <a:t>O</a:t>
                </a:r>
                <a:r>
                  <a:rPr lang="en-US" sz="2400" b="1" dirty="0">
                    <a:solidFill>
                      <a:srgbClr val="00E5FB"/>
                    </a:solidFill>
                  </a:rPr>
                  <a:t>ptical </a:t>
                </a:r>
                <a:r>
                  <a:rPr lang="en-US" sz="2400" b="1" u="sng" dirty="0">
                    <a:solidFill>
                      <a:srgbClr val="00E5FB"/>
                    </a:solidFill>
                  </a:rPr>
                  <a:t>G</a:t>
                </a:r>
                <a:r>
                  <a:rPr lang="en-US" sz="2400" b="1" dirty="0">
                    <a:solidFill>
                      <a:srgbClr val="00E5FB"/>
                    </a:solidFill>
                  </a:rPr>
                  <a:t>ravitational </a:t>
                </a:r>
                <a:r>
                  <a:rPr lang="en-US" sz="2400" b="1" u="sng" dirty="0">
                    <a:solidFill>
                      <a:srgbClr val="00E5FB"/>
                    </a:solidFill>
                  </a:rPr>
                  <a:t>L</a:t>
                </a:r>
                <a:r>
                  <a:rPr lang="en-US" sz="2400" b="1" dirty="0">
                    <a:solidFill>
                      <a:srgbClr val="00E5FB"/>
                    </a:solidFill>
                  </a:rPr>
                  <a:t>ensing Experiment (OGLE)</a:t>
                </a:r>
              </a:p>
            </p:txBody>
          </p:sp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F6363D6E-2AAB-4765-F7AC-98621881FFC8}"/>
                </a:ext>
              </a:extLst>
            </p:cNvPr>
            <p:cNvSpPr txBox="1"/>
            <p:nvPr/>
          </p:nvSpPr>
          <p:spPr>
            <a:xfrm>
              <a:off x="8834191" y="6210817"/>
              <a:ext cx="16738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Filter: B, V, I</a:t>
              </a:r>
              <a:endParaRPr lang="en-US" baseline="-25000" dirty="0">
                <a:solidFill>
                  <a:schemeClr val="bg1"/>
                </a:solidFill>
              </a:endParaRPr>
            </a:p>
            <a:p>
              <a:r>
                <a:rPr lang="en-US" dirty="0">
                  <a:solidFill>
                    <a:schemeClr val="bg1"/>
                  </a:solidFill>
                </a:rPr>
                <a:t>Multi-epochs: 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46765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D39869-962C-79FE-A6B3-7500D56BB6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Extinction map from RCs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8D6750-370E-DD62-9D33-3268EDABB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B1EB72-E95B-3610-2A58-10D5CAE83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17</a:t>
            </a:fld>
            <a:endParaRPr lang="en-US"/>
          </a:p>
        </p:txBody>
      </p:sp>
      <p:pic>
        <p:nvPicPr>
          <p:cNvPr id="6" name="Picture 5" descr="A colorful image of a line&#10;&#10;AI-generated content may be incorrect.">
            <a:extLst>
              <a:ext uri="{FF2B5EF4-FFF2-40B4-BE49-F238E27FC236}">
                <a16:creationId xmlns:a16="http://schemas.microsoft.com/office/drawing/2014/main" id="{EE87CEAE-8108-DBF0-5086-486ABE62C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710" y="2030726"/>
            <a:ext cx="7772400" cy="4698057"/>
          </a:xfrm>
          <a:prstGeom prst="rect">
            <a:avLst/>
          </a:prstGeom>
        </p:spPr>
      </p:pic>
      <p:pic>
        <p:nvPicPr>
          <p:cNvPr id="8" name="Picture 7" descr="A diagram of a star&#10;&#10;AI-generated content may be incorrect.">
            <a:extLst>
              <a:ext uri="{FF2B5EF4-FFF2-40B4-BE49-F238E27FC236}">
                <a16:creationId xmlns:a16="http://schemas.microsoft.com/office/drawing/2014/main" id="{001FC0A5-E943-D74C-64CB-2B677E8EF2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360" y="786801"/>
            <a:ext cx="2169160" cy="2191945"/>
          </a:xfrm>
          <a:prstGeom prst="rect">
            <a:avLst/>
          </a:prstGeom>
        </p:spPr>
      </p:pic>
      <p:pic>
        <p:nvPicPr>
          <p:cNvPr id="10" name="Picture 9" descr="A graph of a star&#10;&#10;AI-generated content may be incorrect.">
            <a:extLst>
              <a:ext uri="{FF2B5EF4-FFF2-40B4-BE49-F238E27FC236}">
                <a16:creationId xmlns:a16="http://schemas.microsoft.com/office/drawing/2014/main" id="{885E29CC-5EC8-BE94-50BA-AFF1649AE5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62400" y="4106390"/>
            <a:ext cx="2103120" cy="224996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ADEF80-7C58-F0D0-BF78-5AF131F4D5D2}"/>
              </a:ext>
            </a:extLst>
          </p:cNvPr>
          <p:cNvSpPr txBox="1"/>
          <p:nvPr/>
        </p:nvSpPr>
        <p:spPr>
          <a:xfrm>
            <a:off x="6095999" y="6354246"/>
            <a:ext cx="16165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Surot</a:t>
            </a:r>
            <a:r>
              <a:rPr lang="en-US" sz="1600" dirty="0"/>
              <a:t> et al. 2020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7C3C8B1-D853-9868-D8A6-A2001F94876C}"/>
              </a:ext>
            </a:extLst>
          </p:cNvPr>
          <p:cNvSpPr txBox="1"/>
          <p:nvPr/>
        </p:nvSpPr>
        <p:spPr>
          <a:xfrm>
            <a:off x="9994132" y="332373"/>
            <a:ext cx="1359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(</a:t>
            </a:r>
            <a:r>
              <a:rPr lang="en-US" sz="1600" dirty="0" err="1">
                <a:solidFill>
                  <a:schemeClr val="bg1"/>
                </a:solidFill>
              </a:rPr>
              <a:t>I,b</a:t>
            </a:r>
            <a:r>
              <a:rPr lang="en-US" sz="1600" dirty="0">
                <a:solidFill>
                  <a:schemeClr val="bg1"/>
                </a:solidFill>
              </a:rPr>
              <a:t>) = (0</a:t>
            </a:r>
            <a:r>
              <a:rPr lang="en-US" sz="1600" baseline="30000" dirty="0">
                <a:solidFill>
                  <a:schemeClr val="bg1"/>
                </a:solidFill>
              </a:rPr>
              <a:t>º</a:t>
            </a:r>
            <a:r>
              <a:rPr lang="en-US" sz="1600" dirty="0">
                <a:solidFill>
                  <a:schemeClr val="bg1"/>
                </a:solidFill>
              </a:rPr>
              <a:t>, -4</a:t>
            </a:r>
            <a:r>
              <a:rPr lang="en-US" sz="1600" baseline="30000" dirty="0">
                <a:solidFill>
                  <a:schemeClr val="bg1"/>
                </a:solidFill>
              </a:rPr>
              <a:t>º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407ADB5-81C7-DB86-D2AD-072F9783A022}"/>
              </a:ext>
            </a:extLst>
          </p:cNvPr>
          <p:cNvSpPr txBox="1"/>
          <p:nvPr/>
        </p:nvSpPr>
        <p:spPr>
          <a:xfrm>
            <a:off x="10034126" y="3716437"/>
            <a:ext cx="1344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(</a:t>
            </a:r>
            <a:r>
              <a:rPr lang="en-US" sz="1600" dirty="0" err="1">
                <a:solidFill>
                  <a:schemeClr val="bg1"/>
                </a:solidFill>
              </a:rPr>
              <a:t>I,b</a:t>
            </a:r>
            <a:r>
              <a:rPr lang="en-US" sz="1600" dirty="0">
                <a:solidFill>
                  <a:schemeClr val="bg1"/>
                </a:solidFill>
              </a:rPr>
              <a:t>) = (0</a:t>
            </a:r>
            <a:r>
              <a:rPr lang="en-US" sz="1600" baseline="30000" dirty="0">
                <a:solidFill>
                  <a:schemeClr val="bg1"/>
                </a:solidFill>
              </a:rPr>
              <a:t>º</a:t>
            </a:r>
            <a:r>
              <a:rPr lang="en-US" sz="1600" dirty="0">
                <a:solidFill>
                  <a:schemeClr val="bg1"/>
                </a:solidFill>
              </a:rPr>
              <a:t>, -1</a:t>
            </a:r>
            <a:r>
              <a:rPr lang="en-US" sz="1600" baseline="30000" dirty="0">
                <a:solidFill>
                  <a:schemeClr val="bg1"/>
                </a:solidFill>
              </a:rPr>
              <a:t>º</a:t>
            </a:r>
            <a:r>
              <a:rPr lang="en-US" sz="1600" dirty="0">
                <a:solidFill>
                  <a:schemeClr val="bg1"/>
                </a:solidFill>
              </a:rPr>
              <a:t>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500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A70DE-9CCE-CD61-9655-385D420A2F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RCs provide a 3D view of the bulge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A4C7604-511E-495C-772B-637C93BDE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550ED9-A527-D707-4373-3AB977819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18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B70DDF-EC51-2BB0-A4B0-244792C3C9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55" y="2236893"/>
            <a:ext cx="4061520" cy="46211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F34EC01-508C-EE32-FDDE-92A0AEA81BCE}"/>
              </a:ext>
            </a:extLst>
          </p:cNvPr>
          <p:cNvSpPr txBox="1"/>
          <p:nvPr/>
        </p:nvSpPr>
        <p:spPr>
          <a:xfrm>
            <a:off x="653355" y="1538862"/>
            <a:ext cx="1170622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triaxial bar density model based on VVV DR1:</a:t>
            </a:r>
          </a:p>
          <a:p>
            <a:r>
              <a:rPr lang="en-US" dirty="0">
                <a:solidFill>
                  <a:schemeClr val="bg1"/>
                </a:solidFill>
              </a:rPr>
              <a:t>(x0:y0:z0)=(0.7:0.44:0.18) kpc - Axis ratio: (10:6.3:2.6) kpc - pivot angle </a:t>
            </a:r>
            <a:r>
              <a:rPr lang="en-US" dirty="0" err="1">
                <a:solidFill>
                  <a:schemeClr val="bg1"/>
                </a:solidFill>
              </a:rPr>
              <a:t>ϑ</a:t>
            </a:r>
            <a:r>
              <a:rPr lang="en-US" dirty="0">
                <a:solidFill>
                  <a:schemeClr val="bg1"/>
                </a:solidFill>
              </a:rPr>
              <a:t>: 27º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56F334-9EDB-D8EA-7101-0FFBC94E3972}"/>
              </a:ext>
            </a:extLst>
          </p:cNvPr>
          <p:cNvSpPr txBox="1"/>
          <p:nvPr/>
        </p:nvSpPr>
        <p:spPr>
          <a:xfrm rot="16200000">
            <a:off x="-517770" y="4481512"/>
            <a:ext cx="20874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Wegg &amp; Gerhard 2013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B5C1C0-9E91-DE85-B820-7CC947B613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13310" y="66513"/>
            <a:ext cx="2005905" cy="18870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FCF46A6-199A-2BBE-E3AD-F4629A42A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9720" y="2458296"/>
            <a:ext cx="6591300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02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867103C-CAE9-00FD-FD98-9E2254BFC0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339"/>
          <a:stretch>
            <a:fillRect/>
          </a:stretch>
        </p:blipFill>
        <p:spPr>
          <a:xfrm>
            <a:off x="361829" y="917767"/>
            <a:ext cx="11468340" cy="38857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79C1A4A-2A78-10AA-1228-CC4F00C7A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5136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B/P &amp; X-shape structures in galaxies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73B6DC-8423-8A71-25EE-1FCB459B6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662A80-3A47-EB79-2C1A-088FE37657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19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90303B-823D-51FE-89E7-166246ACD325}"/>
              </a:ext>
            </a:extLst>
          </p:cNvPr>
          <p:cNvSpPr txBox="1"/>
          <p:nvPr/>
        </p:nvSpPr>
        <p:spPr>
          <a:xfrm>
            <a:off x="476129" y="2655035"/>
            <a:ext cx="114683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dirty="0">
                <a:solidFill>
                  <a:srgbClr val="FFFFFF"/>
                </a:solidFill>
                <a:effectLst/>
                <a:latin typeface="+mj-lt"/>
              </a:rPr>
              <a:t>The boxy morphology is characteristic of all barred galaxies when seen edge-on (Laurikainen+2014)</a:t>
            </a:r>
          </a:p>
          <a:p>
            <a:pPr algn="ctr">
              <a:buNone/>
            </a:pPr>
            <a:br>
              <a:rPr lang="en-US" dirty="0">
                <a:solidFill>
                  <a:srgbClr val="FFFFFF"/>
                </a:solidFill>
                <a:effectLst/>
                <a:latin typeface="+mj-lt"/>
              </a:rPr>
            </a:br>
            <a:endParaRPr lang="en-US" dirty="0">
              <a:solidFill>
                <a:srgbClr val="FFFFFF"/>
              </a:solidFill>
              <a:effectLst/>
              <a:latin typeface="+mj-lt"/>
            </a:endParaRPr>
          </a:p>
          <a:p>
            <a:pPr algn="just">
              <a:buNone/>
            </a:pPr>
            <a:r>
              <a:rPr lang="en-US" dirty="0">
                <a:solidFill>
                  <a:srgbClr val="FFFFFF"/>
                </a:solidFill>
                <a:effectLst/>
                <a:latin typeface="+mj-lt"/>
              </a:rPr>
              <a:t>The peanut shape (X-shape) is also a product of bar evolution, dynamical instabilities produce bending and buckling of the elongated stellar orbits within the bar resulting in the shape of peanut, or an X-shape when it is more pronounced, when seen edge-on (Patsis et al. 2002, </a:t>
            </a:r>
            <a:r>
              <a:rPr lang="en-US" dirty="0" err="1">
                <a:solidFill>
                  <a:srgbClr val="FFFFFF"/>
                </a:solidFill>
                <a:effectLst/>
                <a:latin typeface="+mj-lt"/>
              </a:rPr>
              <a:t>Athanassoula</a:t>
            </a:r>
            <a:r>
              <a:rPr lang="en-US" dirty="0">
                <a:solidFill>
                  <a:srgbClr val="FFFFFF"/>
                </a:solidFill>
                <a:effectLst/>
                <a:latin typeface="+mj-lt"/>
              </a:rPr>
              <a:t> 2005)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8F2232-E3CF-383C-2958-BEB812C7EA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8299" y="4438408"/>
            <a:ext cx="3835400" cy="192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86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97897A-D52F-FF35-F217-DFB2073EE3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2122D4-C3AD-3441-B528-89AFF2F91E3F}"/>
              </a:ext>
            </a:extLst>
          </p:cNvPr>
          <p:cNvSpPr txBox="1"/>
          <p:nvPr/>
        </p:nvSpPr>
        <p:spPr>
          <a:xfrm>
            <a:off x="663224" y="1486224"/>
            <a:ext cx="7773410" cy="5281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Bulges in the context of galaxy evolution 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Stellar tracers: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Giants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Variables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Milky Way bulge 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3D structure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Kinematics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Chemical content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Age</a:t>
            </a:r>
          </a:p>
          <a:p>
            <a:pPr marL="285750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Future perspectives on galactic bulge and beyond: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MOONS@VLT</a:t>
            </a:r>
          </a:p>
          <a:p>
            <a:pPr marL="742950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ELT</a:t>
            </a:r>
          </a:p>
          <a:p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B0CAF4A5-A3D0-E8E8-5D3A-C5D14F1A6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6CF6E60C-00B7-4296-5F09-0DD30898F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24243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5ED683-6AEF-E893-A7D2-69F882A46D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MW bulge X-shape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38F0F16-8B50-C280-6D1F-6FD9EB446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C3A230-C638-C8CD-253C-30DD8EDF7A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20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F85D81-2A9F-71F0-6E2B-E368C809507A}"/>
              </a:ext>
            </a:extLst>
          </p:cNvPr>
          <p:cNvSpPr txBox="1"/>
          <p:nvPr/>
        </p:nvSpPr>
        <p:spPr>
          <a:xfrm>
            <a:off x="139460" y="1573036"/>
            <a:ext cx="118614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C000"/>
                </a:solidFill>
              </a:rPr>
              <a:t>First observational evidence</a:t>
            </a:r>
            <a:r>
              <a:rPr lang="en-US" dirty="0">
                <a:solidFill>
                  <a:schemeClr val="bg1"/>
                </a:solidFill>
              </a:rPr>
              <a:t>: the distribution of the RC stars in the outer bulge (i.e., |b|&gt;5</a:t>
            </a:r>
            <a:r>
              <a:rPr lang="en-US" baseline="30000" dirty="0">
                <a:solidFill>
                  <a:schemeClr val="bg1"/>
                </a:solidFill>
              </a:rPr>
              <a:t>º</a:t>
            </a:r>
            <a:r>
              <a:rPr lang="en-US" dirty="0">
                <a:solidFill>
                  <a:schemeClr val="bg1"/>
                </a:solidFill>
              </a:rPr>
              <a:t>) but close to the minor axis (i.e., -4</a:t>
            </a:r>
            <a:r>
              <a:rPr lang="en-US" baseline="30000" dirty="0">
                <a:solidFill>
                  <a:schemeClr val="bg1"/>
                </a:solidFill>
              </a:rPr>
              <a:t>º</a:t>
            </a:r>
            <a:r>
              <a:rPr lang="en-US" dirty="0">
                <a:solidFill>
                  <a:schemeClr val="bg1"/>
                </a:solidFill>
              </a:rPr>
              <a:t>&lt;l&lt;+4</a:t>
            </a:r>
            <a:r>
              <a:rPr lang="en-US" baseline="30000" dirty="0">
                <a:solidFill>
                  <a:schemeClr val="bg1"/>
                </a:solidFill>
              </a:rPr>
              <a:t>º</a:t>
            </a:r>
            <a:r>
              <a:rPr lang="en-US" dirty="0">
                <a:solidFill>
                  <a:schemeClr val="bg1"/>
                </a:solidFill>
              </a:rPr>
              <a:t>) was found bimodal, suggesting the presence of a double-RC.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10" descr="A diagram of a graph&#10;&#10;AI-generated content may be incorrect.">
            <a:extLst>
              <a:ext uri="{FF2B5EF4-FFF2-40B4-BE49-F238E27FC236}">
                <a16:creationId xmlns:a16="http://schemas.microsoft.com/office/drawing/2014/main" id="{F3A5351D-C9A6-9118-9928-01F73F81F4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080"/>
          <a:stretch>
            <a:fillRect/>
          </a:stretch>
        </p:blipFill>
        <p:spPr>
          <a:xfrm>
            <a:off x="2070100" y="2212916"/>
            <a:ext cx="7455140" cy="4515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1397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CC7098-99DD-1FBB-D872-30FBC9B21E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19BDC-D48E-1774-7E17-A51C3027B9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MW bulge X-shape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15DD06-1435-2E20-8271-8A6815BB55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F7F14E-6D04-1359-E5F3-F3727DF675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 descr="A bright light in space&#10;&#10;AI-generated content may be incorrect.">
            <a:extLst>
              <a:ext uri="{FF2B5EF4-FFF2-40B4-BE49-F238E27FC236}">
                <a16:creationId xmlns:a16="http://schemas.microsoft.com/office/drawing/2014/main" id="{8A2E9D0E-F938-5220-72A5-78BDE5DA9C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460" y="3429000"/>
            <a:ext cx="5810250" cy="29098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7127CA-991A-955A-3D59-EBA5791C98E4}"/>
              </a:ext>
            </a:extLst>
          </p:cNvPr>
          <p:cNvSpPr txBox="1"/>
          <p:nvPr/>
        </p:nvSpPr>
        <p:spPr>
          <a:xfrm>
            <a:off x="0" y="3059668"/>
            <a:ext cx="2155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Ness &amp; Land (2016)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3FF218-B66B-A3CD-C3D4-95BF9D45EB9D}"/>
              </a:ext>
            </a:extLst>
          </p:cNvPr>
          <p:cNvSpPr txBox="1"/>
          <p:nvPr/>
        </p:nvSpPr>
        <p:spPr>
          <a:xfrm>
            <a:off x="9988576" y="28695"/>
            <a:ext cx="2203424" cy="1661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>
                <a:solidFill>
                  <a:schemeClr val="bg1"/>
                </a:solidFill>
              </a:rPr>
              <a:t>McWilliam&amp; Zoccali 2010)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</a:rPr>
              <a:t>Nataf et al. 2010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</a:rPr>
              <a:t>Saito et al. 2010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</a:rPr>
              <a:t>Wegg &amp; Gerhard 2013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</a:rPr>
              <a:t>Gonzalez et al. 2015</a:t>
            </a:r>
          </a:p>
          <a:p>
            <a:pPr algn="r"/>
            <a:r>
              <a:rPr lang="en-US" sz="1400" dirty="0">
                <a:solidFill>
                  <a:schemeClr val="bg1"/>
                </a:solidFill>
              </a:rPr>
              <a:t>Ness &amp; Lang 2016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A47372-2124-D954-30F2-79B2D1278D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292" y="3429000"/>
            <a:ext cx="5810250" cy="29165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A4766F4-0B91-E3A9-4C5D-FFC7B57517D5}"/>
              </a:ext>
            </a:extLst>
          </p:cNvPr>
          <p:cNvSpPr txBox="1"/>
          <p:nvPr/>
        </p:nvSpPr>
        <p:spPr>
          <a:xfrm>
            <a:off x="9954145" y="3048881"/>
            <a:ext cx="2098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Athanassoula</a:t>
            </a:r>
            <a:r>
              <a:rPr lang="en-US" dirty="0">
                <a:solidFill>
                  <a:schemeClr val="bg1"/>
                </a:solidFill>
              </a:rPr>
              <a:t> 2005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18840F-CC44-9873-9211-4442F7FC59F8}"/>
              </a:ext>
            </a:extLst>
          </p:cNvPr>
          <p:cNvSpPr txBox="1"/>
          <p:nvPr/>
        </p:nvSpPr>
        <p:spPr>
          <a:xfrm>
            <a:off x="1244967" y="1946279"/>
            <a:ext cx="9021316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The X-shape of the MW bar is a natural product of disk evolution</a:t>
            </a:r>
            <a:endParaRPr lang="en-US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164D32E-65DE-D337-BCB0-EDFE9F84B91C}"/>
              </a:ext>
            </a:extLst>
          </p:cNvPr>
          <p:cNvSpPr txBox="1"/>
          <p:nvPr/>
        </p:nvSpPr>
        <p:spPr>
          <a:xfrm>
            <a:off x="6242292" y="3059668"/>
            <a:ext cx="1370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Simulations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608D851-6D20-27CD-B547-A0E1C239DF94}"/>
              </a:ext>
            </a:extLst>
          </p:cNvPr>
          <p:cNvSpPr txBox="1"/>
          <p:nvPr/>
        </p:nvSpPr>
        <p:spPr>
          <a:xfrm>
            <a:off x="3848753" y="3034905"/>
            <a:ext cx="218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C000"/>
                </a:solidFill>
              </a:rPr>
              <a:t>unWISE</a:t>
            </a:r>
            <a:r>
              <a:rPr lang="en-US" dirty="0">
                <a:solidFill>
                  <a:srgbClr val="FFC000"/>
                </a:solidFill>
              </a:rPr>
              <a:t> all sky map</a:t>
            </a:r>
          </a:p>
        </p:txBody>
      </p:sp>
    </p:spTree>
    <p:extLst>
      <p:ext uri="{BB962C8B-B14F-4D97-AF65-F5344CB8AC3E}">
        <p14:creationId xmlns:p14="http://schemas.microsoft.com/office/powerpoint/2010/main" val="29507167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8ABC1F-5849-BB09-0CA6-063EAA32C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207540-1866-2C73-E726-FAE84C0B9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22</a:t>
            </a:fld>
            <a:endParaRPr lang="en-US"/>
          </a:p>
        </p:txBody>
      </p:sp>
      <p:pic>
        <p:nvPicPr>
          <p:cNvPr id="5" name="wegg_bulge.mp4">
            <a:hlinkClick r:id="" action="ppaction://media"/>
            <a:extLst>
              <a:ext uri="{FF2B5EF4-FFF2-40B4-BE49-F238E27FC236}">
                <a16:creationId xmlns:a16="http://schemas.microsoft.com/office/drawing/2014/main" id="{49818172-2DE4-9AB0-BEBE-948AB8EB48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727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1B96E-3DB9-4EB7-F284-413F6AF74F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MW long bar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CF1859-9CC3-68D2-DFF4-C4BBC8E56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C27298-A1CB-4F9D-1EFB-95FE146BA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23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376E91D0-E538-22A2-00C2-BB99BB85A3F3}"/>
              </a:ext>
            </a:extLst>
          </p:cNvPr>
          <p:cNvGrpSpPr/>
          <p:nvPr/>
        </p:nvGrpSpPr>
        <p:grpSpPr>
          <a:xfrm>
            <a:off x="887550" y="2326523"/>
            <a:ext cx="10416898" cy="2541011"/>
            <a:chOff x="952497" y="1462923"/>
            <a:chExt cx="10416898" cy="254101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B8AFCF5-82EB-9C7D-CFBB-498AECE48B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52497" y="1462923"/>
              <a:ext cx="10287000" cy="2541011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F562FFE-8362-2F5E-83E5-DE8E431F8345}"/>
                </a:ext>
              </a:extLst>
            </p:cNvPr>
            <p:cNvSpPr txBox="1"/>
            <p:nvPr/>
          </p:nvSpPr>
          <p:spPr>
            <a:xfrm>
              <a:off x="2921000" y="1506022"/>
              <a:ext cx="73787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buNone/>
              </a:pPr>
              <a:r>
                <a:rPr lang="en-US" dirty="0">
                  <a:solidFill>
                    <a:srgbClr val="FFFFFF"/>
                  </a:solidFill>
                  <a:latin typeface="Verdana" panose="020B0604030504040204" pitchFamily="34" charset="0"/>
                </a:rPr>
                <a:t>T</a:t>
              </a:r>
              <a:r>
                <a:rPr lang="en-US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</a:rPr>
                <a:t>hin </a:t>
              </a:r>
              <a:r>
                <a:rPr lang="en-US" dirty="0">
                  <a:solidFill>
                    <a:srgbClr val="FFFFFF"/>
                  </a:solidFill>
                  <a:latin typeface="Verdana" panose="020B0604030504040204" pitchFamily="34" charset="0"/>
                </a:rPr>
                <a:t>l</a:t>
              </a:r>
              <a:r>
                <a:rPr lang="en-US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</a:rPr>
                <a:t>ong </a:t>
              </a:r>
              <a:r>
                <a:rPr lang="en-US" dirty="0">
                  <a:solidFill>
                    <a:srgbClr val="FFFFFF"/>
                  </a:solidFill>
                  <a:latin typeface="Verdana" panose="020B0604030504040204" pitchFamily="34" charset="0"/>
                </a:rPr>
                <a:t>b</a:t>
              </a:r>
              <a:r>
                <a:rPr lang="en-US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</a:rPr>
                <a:t>ar is a natural feature of B/P bulges</a:t>
              </a:r>
              <a:r>
                <a:rPr lang="en-US" dirty="0">
                  <a:solidFill>
                    <a:srgbClr val="414141"/>
                  </a:solidFill>
                  <a:effectLst/>
                  <a:latin typeface="Gill Sans Light" panose="020B0302020104020203" pitchFamily="34" charset="-79"/>
                  <a:cs typeface="Gill Sans Light" panose="020B0302020104020203" pitchFamily="34" charset="-79"/>
                </a:rPr>
                <a:t>       </a:t>
              </a:r>
              <a:endParaRPr lang="en-US" dirty="0">
                <a:solidFill>
                  <a:srgbClr val="FFFFFF"/>
                </a:solidFill>
                <a:effectLst/>
                <a:latin typeface="Verdana" panose="020B060403050404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D8D69D1-A505-AB83-B429-30EE224DB3CC}"/>
                </a:ext>
              </a:extLst>
            </p:cNvPr>
            <p:cNvSpPr txBox="1"/>
            <p:nvPr/>
          </p:nvSpPr>
          <p:spPr>
            <a:xfrm>
              <a:off x="9271000" y="1462923"/>
              <a:ext cx="209839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chemeClr val="bg1"/>
                  </a:solidFill>
                </a:rPr>
                <a:t>Athanassoula</a:t>
              </a:r>
              <a:r>
                <a:rPr lang="en-US" dirty="0">
                  <a:solidFill>
                    <a:schemeClr val="bg1"/>
                  </a:solidFill>
                </a:rPr>
                <a:t> 2005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DF804FD-E338-3BB8-BC54-736C13B3AF8F}"/>
              </a:ext>
            </a:extLst>
          </p:cNvPr>
          <p:cNvGrpSpPr/>
          <p:nvPr/>
        </p:nvGrpSpPr>
        <p:grpSpPr>
          <a:xfrm>
            <a:off x="336704" y="1746063"/>
            <a:ext cx="11518590" cy="2953442"/>
            <a:chOff x="336704" y="1746063"/>
            <a:chExt cx="11518590" cy="295344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91099B7-EAD0-4DFD-8D83-A4D790E63089}"/>
                </a:ext>
              </a:extLst>
            </p:cNvPr>
            <p:cNvSpPr txBox="1"/>
            <p:nvPr/>
          </p:nvSpPr>
          <p:spPr>
            <a:xfrm>
              <a:off x="336704" y="1784677"/>
              <a:ext cx="60960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VVV+2MASS+UKIDSS+GLIMPSE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F4397B5D-F6F9-025C-2871-ACF3FDC5B5F7}"/>
                </a:ext>
              </a:extLst>
            </p:cNvPr>
            <p:cNvGrpSpPr/>
            <p:nvPr/>
          </p:nvGrpSpPr>
          <p:grpSpPr>
            <a:xfrm>
              <a:off x="336704" y="1746063"/>
              <a:ext cx="11518590" cy="2953442"/>
              <a:chOff x="336704" y="1746063"/>
              <a:chExt cx="11518590" cy="295344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EBA585FF-18D2-B2FF-3E73-BCF74B1992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6704" y="2158494"/>
                <a:ext cx="11518590" cy="2541011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A59E882-0224-FFE2-4C63-707D382667D8}"/>
                  </a:ext>
                </a:extLst>
              </p:cNvPr>
              <p:cNvSpPr txBox="1"/>
              <p:nvPr/>
            </p:nvSpPr>
            <p:spPr>
              <a:xfrm>
                <a:off x="10046144" y="1746063"/>
                <a:ext cx="18091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solidFill>
                      <a:schemeClr val="bg1"/>
                    </a:solidFill>
                  </a:rPr>
                  <a:t>Wegg et al. 2015</a:t>
                </a:r>
              </a:p>
            </p:txBody>
          </p:sp>
        </p:grp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425C5B4-79AD-9F46-3B15-D380C90CD1DC}"/>
              </a:ext>
            </a:extLst>
          </p:cNvPr>
          <p:cNvSpPr txBox="1"/>
          <p:nvPr/>
        </p:nvSpPr>
        <p:spPr>
          <a:xfrm>
            <a:off x="1078816" y="5120747"/>
            <a:ext cx="95755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Stellar density map - as obtained from counting RCs – best fits requires a pivot angle </a:t>
            </a:r>
            <a:r>
              <a:rPr lang="en-US" dirty="0" err="1">
                <a:solidFill>
                  <a:schemeClr val="bg1"/>
                </a:solidFill>
              </a:rPr>
              <a:t>ϑ</a:t>
            </a:r>
            <a:r>
              <a:rPr lang="en-US" dirty="0">
                <a:solidFill>
                  <a:schemeClr val="bg1"/>
                </a:solidFill>
              </a:rPr>
              <a:t>=28</a:t>
            </a:r>
            <a:r>
              <a:rPr lang="en-US" baseline="30000" dirty="0">
                <a:solidFill>
                  <a:schemeClr val="bg1"/>
                </a:solidFill>
              </a:rPr>
              <a:t>º</a:t>
            </a:r>
            <a:r>
              <a:rPr lang="en-US" dirty="0">
                <a:solidFill>
                  <a:schemeClr val="bg1"/>
                </a:solidFill>
              </a:rPr>
              <a:t> - 33</a:t>
            </a:r>
            <a:r>
              <a:rPr lang="en-US" baseline="30000" dirty="0">
                <a:solidFill>
                  <a:schemeClr val="bg1"/>
                </a:solidFill>
              </a:rPr>
              <a:t>º</a:t>
            </a:r>
            <a:endParaRPr lang="en-US" dirty="0">
              <a:solidFill>
                <a:schemeClr val="bg1"/>
              </a:solidFill>
            </a:endParaRP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FFFF00"/>
                </a:solidFill>
              </a:rPr>
              <a:t>No separate long bar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>
                <a:solidFill>
                  <a:srgbClr val="FFFF00"/>
                </a:solidFill>
              </a:rPr>
              <a:t>The observed thin long bar is the natural extension of the main bar towards high longitudes</a:t>
            </a:r>
          </a:p>
        </p:txBody>
      </p:sp>
    </p:spTree>
    <p:extLst>
      <p:ext uri="{BB962C8B-B14F-4D97-AF65-F5344CB8AC3E}">
        <p14:creationId xmlns:p14="http://schemas.microsoft.com/office/powerpoint/2010/main" val="339277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F7B16B-8A77-DDBF-2980-62393BE171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an inner/nuclear bar?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E4D1B0-4D7D-D969-1686-9A66E9001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97D650-457F-73EC-1B00-15C57101B8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46D385-0AF7-112F-7776-BAF7E25227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557253"/>
            <a:ext cx="4817881" cy="358617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8BAFEE5-721E-DA14-77BD-61577A963D9B}"/>
              </a:ext>
            </a:extLst>
          </p:cNvPr>
          <p:cNvSpPr txBox="1"/>
          <p:nvPr/>
        </p:nvSpPr>
        <p:spPr>
          <a:xfrm>
            <a:off x="673100" y="189981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1/3 of barred galaxies contain secondary inner bars</a:t>
            </a:r>
          </a:p>
          <a:p>
            <a:r>
              <a:rPr lang="en-US" dirty="0">
                <a:solidFill>
                  <a:schemeClr val="bg1"/>
                </a:solidFill>
              </a:rPr>
              <a:t>(Laine et al. 2002, Erwin 2011)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B70637-026D-821B-CC42-8603FEC460C4}"/>
              </a:ext>
            </a:extLst>
          </p:cNvPr>
          <p:cNvGrpSpPr/>
          <p:nvPr/>
        </p:nvGrpSpPr>
        <p:grpSpPr>
          <a:xfrm>
            <a:off x="317499" y="422452"/>
            <a:ext cx="11735041" cy="6311887"/>
            <a:chOff x="317499" y="422452"/>
            <a:chExt cx="11735041" cy="631188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2568FF2-BF39-DD3C-7DCD-95ADD5A43820}"/>
                </a:ext>
              </a:extLst>
            </p:cNvPr>
            <p:cNvGrpSpPr/>
            <p:nvPr/>
          </p:nvGrpSpPr>
          <p:grpSpPr>
            <a:xfrm>
              <a:off x="6187410" y="422452"/>
              <a:ext cx="5865130" cy="6311887"/>
              <a:chOff x="6187410" y="422452"/>
              <a:chExt cx="5865130" cy="6311887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17910683-9408-EADE-7EED-9E4FA61A8CC3}"/>
                  </a:ext>
                </a:extLst>
              </p:cNvPr>
              <p:cNvGrpSpPr/>
              <p:nvPr/>
            </p:nvGrpSpPr>
            <p:grpSpPr>
              <a:xfrm>
                <a:off x="6187410" y="1814755"/>
                <a:ext cx="5865130" cy="4919584"/>
                <a:chOff x="6187410" y="1814755"/>
                <a:chExt cx="5865130" cy="4919584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2F999184-C795-393C-0070-15BDD215EC0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187410" y="1814755"/>
                  <a:ext cx="5865130" cy="4914028"/>
                </a:xfrm>
                <a:prstGeom prst="rect">
                  <a:avLst/>
                </a:prstGeom>
              </p:spPr>
            </p:pic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986BF7D-ADDA-88EF-42C4-6F855769A8BF}"/>
                    </a:ext>
                  </a:extLst>
                </p:cNvPr>
                <p:cNvSpPr txBox="1"/>
                <p:nvPr/>
              </p:nvSpPr>
              <p:spPr>
                <a:xfrm>
                  <a:off x="6429690" y="6426562"/>
                  <a:ext cx="1742657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/>
                    <a:t>Gonzalez et al. 2011</a:t>
                  </a:r>
                  <a:endParaRPr lang="en-US" dirty="0"/>
                </a:p>
              </p:txBody>
            </p:sp>
          </p:grp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B59E5DFB-2C23-46D0-6A3D-15A1208B3026}"/>
                  </a:ext>
                </a:extLst>
              </p:cNvPr>
              <p:cNvSpPr txBox="1"/>
              <p:nvPr/>
            </p:nvSpPr>
            <p:spPr>
              <a:xfrm>
                <a:off x="8747859" y="422452"/>
                <a:ext cx="3304681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US" sz="2800" b="1" dirty="0">
                    <a:solidFill>
                      <a:srgbClr val="FFFF00"/>
                    </a:solidFill>
                  </a:rPr>
                  <a:t>YES</a:t>
                </a:r>
                <a:endParaRPr lang="en-US" b="1" dirty="0">
                  <a:solidFill>
                    <a:srgbClr val="FFFF00"/>
                  </a:solidFill>
                </a:endParaRPr>
              </a:p>
              <a:p>
                <a:pPr algn="r"/>
                <a:r>
                  <a:rPr lang="en-US" sz="1400" dirty="0">
                    <a:solidFill>
                      <a:schemeClr val="bg1"/>
                    </a:solidFill>
                  </a:rPr>
                  <a:t>Alard 2001</a:t>
                </a:r>
              </a:p>
              <a:p>
                <a:pPr algn="r"/>
                <a:r>
                  <a:rPr lang="en-US" sz="1400" dirty="0">
                    <a:solidFill>
                      <a:schemeClr val="bg1"/>
                    </a:solidFill>
                  </a:rPr>
                  <a:t>Nishiyama et al. 2005</a:t>
                </a:r>
              </a:p>
              <a:p>
                <a:pPr algn="r"/>
                <a:r>
                  <a:rPr lang="en-US" sz="1400" dirty="0">
                    <a:solidFill>
                      <a:schemeClr val="bg1"/>
                    </a:solidFill>
                  </a:rPr>
                  <a:t>Rodriguez-Fernandez &amp; Combes 2008</a:t>
                </a:r>
              </a:p>
              <a:p>
                <a:pPr algn="r"/>
                <a:r>
                  <a:rPr lang="en-US" sz="1400" dirty="0">
                    <a:solidFill>
                      <a:schemeClr val="bg1"/>
                    </a:solidFill>
                  </a:rPr>
                  <a:t>Gonzalez et al. 2011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A12A574-B7C4-A68C-A0D3-DB01AF1D070C}"/>
                </a:ext>
              </a:extLst>
            </p:cNvPr>
            <p:cNvSpPr txBox="1"/>
            <p:nvPr/>
          </p:nvSpPr>
          <p:spPr>
            <a:xfrm>
              <a:off x="317499" y="3238500"/>
              <a:ext cx="5687091" cy="1200329"/>
            </a:xfrm>
            <a:custGeom>
              <a:avLst/>
              <a:gdLst>
                <a:gd name="connsiteX0" fmla="*/ 0 w 5687091"/>
                <a:gd name="connsiteY0" fmla="*/ 0 h 1200329"/>
                <a:gd name="connsiteX1" fmla="*/ 625580 w 5687091"/>
                <a:gd name="connsiteY1" fmla="*/ 0 h 1200329"/>
                <a:gd name="connsiteX2" fmla="*/ 1023676 w 5687091"/>
                <a:gd name="connsiteY2" fmla="*/ 0 h 1200329"/>
                <a:gd name="connsiteX3" fmla="*/ 1535515 w 5687091"/>
                <a:gd name="connsiteY3" fmla="*/ 0 h 1200329"/>
                <a:gd name="connsiteX4" fmla="*/ 2217965 w 5687091"/>
                <a:gd name="connsiteY4" fmla="*/ 0 h 1200329"/>
                <a:gd name="connsiteX5" fmla="*/ 2786675 w 5687091"/>
                <a:gd name="connsiteY5" fmla="*/ 0 h 1200329"/>
                <a:gd name="connsiteX6" fmla="*/ 3412255 w 5687091"/>
                <a:gd name="connsiteY6" fmla="*/ 0 h 1200329"/>
                <a:gd name="connsiteX7" fmla="*/ 3924093 w 5687091"/>
                <a:gd name="connsiteY7" fmla="*/ 0 h 1200329"/>
                <a:gd name="connsiteX8" fmla="*/ 4492802 w 5687091"/>
                <a:gd name="connsiteY8" fmla="*/ 0 h 1200329"/>
                <a:gd name="connsiteX9" fmla="*/ 5175253 w 5687091"/>
                <a:gd name="connsiteY9" fmla="*/ 0 h 1200329"/>
                <a:gd name="connsiteX10" fmla="*/ 5687091 w 5687091"/>
                <a:gd name="connsiteY10" fmla="*/ 0 h 1200329"/>
                <a:gd name="connsiteX11" fmla="*/ 5687091 w 5687091"/>
                <a:gd name="connsiteY11" fmla="*/ 412113 h 1200329"/>
                <a:gd name="connsiteX12" fmla="*/ 5687091 w 5687091"/>
                <a:gd name="connsiteY12" fmla="*/ 788216 h 1200329"/>
                <a:gd name="connsiteX13" fmla="*/ 5687091 w 5687091"/>
                <a:gd name="connsiteY13" fmla="*/ 1200329 h 1200329"/>
                <a:gd name="connsiteX14" fmla="*/ 5118382 w 5687091"/>
                <a:gd name="connsiteY14" fmla="*/ 1200329 h 1200329"/>
                <a:gd name="connsiteX15" fmla="*/ 4549673 w 5687091"/>
                <a:gd name="connsiteY15" fmla="*/ 1200329 h 1200329"/>
                <a:gd name="connsiteX16" fmla="*/ 4094706 w 5687091"/>
                <a:gd name="connsiteY16" fmla="*/ 1200329 h 1200329"/>
                <a:gd name="connsiteX17" fmla="*/ 3525996 w 5687091"/>
                <a:gd name="connsiteY17" fmla="*/ 1200329 h 1200329"/>
                <a:gd name="connsiteX18" fmla="*/ 2957287 w 5687091"/>
                <a:gd name="connsiteY18" fmla="*/ 1200329 h 1200329"/>
                <a:gd name="connsiteX19" fmla="*/ 2388578 w 5687091"/>
                <a:gd name="connsiteY19" fmla="*/ 1200329 h 1200329"/>
                <a:gd name="connsiteX20" fmla="*/ 1819869 w 5687091"/>
                <a:gd name="connsiteY20" fmla="*/ 1200329 h 1200329"/>
                <a:gd name="connsiteX21" fmla="*/ 1308031 w 5687091"/>
                <a:gd name="connsiteY21" fmla="*/ 1200329 h 1200329"/>
                <a:gd name="connsiteX22" fmla="*/ 682451 w 5687091"/>
                <a:gd name="connsiteY22" fmla="*/ 1200329 h 1200329"/>
                <a:gd name="connsiteX23" fmla="*/ 0 w 5687091"/>
                <a:gd name="connsiteY23" fmla="*/ 1200329 h 1200329"/>
                <a:gd name="connsiteX24" fmla="*/ 0 w 5687091"/>
                <a:gd name="connsiteY24" fmla="*/ 776213 h 1200329"/>
                <a:gd name="connsiteX25" fmla="*/ 0 w 5687091"/>
                <a:gd name="connsiteY25" fmla="*/ 364100 h 1200329"/>
                <a:gd name="connsiteX26" fmla="*/ 0 w 5687091"/>
                <a:gd name="connsiteY26" fmla="*/ 0 h 1200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687091" h="1200329" fill="none" extrusionOk="0">
                  <a:moveTo>
                    <a:pt x="0" y="0"/>
                  </a:moveTo>
                  <a:cubicBezTo>
                    <a:pt x="173903" y="-54630"/>
                    <a:pt x="362684" y="11290"/>
                    <a:pt x="625580" y="0"/>
                  </a:cubicBezTo>
                  <a:cubicBezTo>
                    <a:pt x="888476" y="-11290"/>
                    <a:pt x="849429" y="13523"/>
                    <a:pt x="1023676" y="0"/>
                  </a:cubicBezTo>
                  <a:cubicBezTo>
                    <a:pt x="1197923" y="-13523"/>
                    <a:pt x="1314765" y="2896"/>
                    <a:pt x="1535515" y="0"/>
                  </a:cubicBezTo>
                  <a:cubicBezTo>
                    <a:pt x="1756265" y="-2896"/>
                    <a:pt x="1899202" y="11952"/>
                    <a:pt x="2217965" y="0"/>
                  </a:cubicBezTo>
                  <a:cubicBezTo>
                    <a:pt x="2536728" y="-11952"/>
                    <a:pt x="2528916" y="10312"/>
                    <a:pt x="2786675" y="0"/>
                  </a:cubicBezTo>
                  <a:cubicBezTo>
                    <a:pt x="3044434" y="-10312"/>
                    <a:pt x="3181914" y="19423"/>
                    <a:pt x="3412255" y="0"/>
                  </a:cubicBezTo>
                  <a:cubicBezTo>
                    <a:pt x="3642596" y="-19423"/>
                    <a:pt x="3757472" y="3699"/>
                    <a:pt x="3924093" y="0"/>
                  </a:cubicBezTo>
                  <a:cubicBezTo>
                    <a:pt x="4090714" y="-3699"/>
                    <a:pt x="4234136" y="7333"/>
                    <a:pt x="4492802" y="0"/>
                  </a:cubicBezTo>
                  <a:cubicBezTo>
                    <a:pt x="4751468" y="-7333"/>
                    <a:pt x="4945747" y="19499"/>
                    <a:pt x="5175253" y="0"/>
                  </a:cubicBezTo>
                  <a:cubicBezTo>
                    <a:pt x="5404759" y="-19499"/>
                    <a:pt x="5560733" y="15365"/>
                    <a:pt x="5687091" y="0"/>
                  </a:cubicBezTo>
                  <a:cubicBezTo>
                    <a:pt x="5711169" y="129261"/>
                    <a:pt x="5651233" y="231333"/>
                    <a:pt x="5687091" y="412113"/>
                  </a:cubicBezTo>
                  <a:cubicBezTo>
                    <a:pt x="5722949" y="592893"/>
                    <a:pt x="5679648" y="616685"/>
                    <a:pt x="5687091" y="788216"/>
                  </a:cubicBezTo>
                  <a:cubicBezTo>
                    <a:pt x="5694534" y="959747"/>
                    <a:pt x="5639057" y="1025729"/>
                    <a:pt x="5687091" y="1200329"/>
                  </a:cubicBezTo>
                  <a:cubicBezTo>
                    <a:pt x="5540652" y="1240574"/>
                    <a:pt x="5299031" y="1140197"/>
                    <a:pt x="5118382" y="1200329"/>
                  </a:cubicBezTo>
                  <a:cubicBezTo>
                    <a:pt x="4937733" y="1260461"/>
                    <a:pt x="4688415" y="1137163"/>
                    <a:pt x="4549673" y="1200329"/>
                  </a:cubicBezTo>
                  <a:cubicBezTo>
                    <a:pt x="4410931" y="1263495"/>
                    <a:pt x="4306839" y="1182594"/>
                    <a:pt x="4094706" y="1200329"/>
                  </a:cubicBezTo>
                  <a:cubicBezTo>
                    <a:pt x="3882573" y="1218064"/>
                    <a:pt x="3715470" y="1163163"/>
                    <a:pt x="3525996" y="1200329"/>
                  </a:cubicBezTo>
                  <a:cubicBezTo>
                    <a:pt x="3336522" y="1237495"/>
                    <a:pt x="3107274" y="1157099"/>
                    <a:pt x="2957287" y="1200329"/>
                  </a:cubicBezTo>
                  <a:cubicBezTo>
                    <a:pt x="2807300" y="1243559"/>
                    <a:pt x="2562905" y="1188636"/>
                    <a:pt x="2388578" y="1200329"/>
                  </a:cubicBezTo>
                  <a:cubicBezTo>
                    <a:pt x="2214251" y="1212022"/>
                    <a:pt x="1966446" y="1143166"/>
                    <a:pt x="1819869" y="1200329"/>
                  </a:cubicBezTo>
                  <a:cubicBezTo>
                    <a:pt x="1673292" y="1257492"/>
                    <a:pt x="1425695" y="1143688"/>
                    <a:pt x="1308031" y="1200329"/>
                  </a:cubicBezTo>
                  <a:cubicBezTo>
                    <a:pt x="1190367" y="1256970"/>
                    <a:pt x="839981" y="1197415"/>
                    <a:pt x="682451" y="1200329"/>
                  </a:cubicBezTo>
                  <a:cubicBezTo>
                    <a:pt x="524921" y="1203243"/>
                    <a:pt x="272770" y="1179606"/>
                    <a:pt x="0" y="1200329"/>
                  </a:cubicBezTo>
                  <a:cubicBezTo>
                    <a:pt x="-2879" y="1031484"/>
                    <a:pt x="39306" y="912717"/>
                    <a:pt x="0" y="776213"/>
                  </a:cubicBezTo>
                  <a:cubicBezTo>
                    <a:pt x="-39306" y="639709"/>
                    <a:pt x="27424" y="568426"/>
                    <a:pt x="0" y="364100"/>
                  </a:cubicBezTo>
                  <a:cubicBezTo>
                    <a:pt x="-27424" y="159774"/>
                    <a:pt x="15278" y="159888"/>
                    <a:pt x="0" y="0"/>
                  </a:cubicBezTo>
                  <a:close/>
                </a:path>
                <a:path w="5687091" h="1200329" stroke="0" extrusionOk="0">
                  <a:moveTo>
                    <a:pt x="0" y="0"/>
                  </a:moveTo>
                  <a:cubicBezTo>
                    <a:pt x="237763" y="-15057"/>
                    <a:pt x="313187" y="54212"/>
                    <a:pt x="511838" y="0"/>
                  </a:cubicBezTo>
                  <a:cubicBezTo>
                    <a:pt x="710489" y="-54212"/>
                    <a:pt x="728319" y="20645"/>
                    <a:pt x="909935" y="0"/>
                  </a:cubicBezTo>
                  <a:cubicBezTo>
                    <a:pt x="1091551" y="-20645"/>
                    <a:pt x="1360224" y="44651"/>
                    <a:pt x="1592385" y="0"/>
                  </a:cubicBezTo>
                  <a:cubicBezTo>
                    <a:pt x="1824546" y="-44651"/>
                    <a:pt x="1967113" y="2615"/>
                    <a:pt x="2104224" y="0"/>
                  </a:cubicBezTo>
                  <a:cubicBezTo>
                    <a:pt x="2241335" y="-2615"/>
                    <a:pt x="2460651" y="42670"/>
                    <a:pt x="2616062" y="0"/>
                  </a:cubicBezTo>
                  <a:cubicBezTo>
                    <a:pt x="2771473" y="-42670"/>
                    <a:pt x="3006668" y="4189"/>
                    <a:pt x="3298513" y="0"/>
                  </a:cubicBezTo>
                  <a:cubicBezTo>
                    <a:pt x="3590358" y="-4189"/>
                    <a:pt x="3602480" y="38904"/>
                    <a:pt x="3753480" y="0"/>
                  </a:cubicBezTo>
                  <a:cubicBezTo>
                    <a:pt x="3904480" y="-38904"/>
                    <a:pt x="4100937" y="16406"/>
                    <a:pt x="4435931" y="0"/>
                  </a:cubicBezTo>
                  <a:cubicBezTo>
                    <a:pt x="4770925" y="-16406"/>
                    <a:pt x="4891974" y="36625"/>
                    <a:pt x="5118382" y="0"/>
                  </a:cubicBezTo>
                  <a:cubicBezTo>
                    <a:pt x="5344790" y="-36625"/>
                    <a:pt x="5414556" y="6405"/>
                    <a:pt x="5687091" y="0"/>
                  </a:cubicBezTo>
                  <a:cubicBezTo>
                    <a:pt x="5700078" y="198003"/>
                    <a:pt x="5664670" y="334131"/>
                    <a:pt x="5687091" y="424116"/>
                  </a:cubicBezTo>
                  <a:cubicBezTo>
                    <a:pt x="5709512" y="514101"/>
                    <a:pt x="5644371" y="738045"/>
                    <a:pt x="5687091" y="836229"/>
                  </a:cubicBezTo>
                  <a:cubicBezTo>
                    <a:pt x="5729811" y="934413"/>
                    <a:pt x="5651806" y="1076920"/>
                    <a:pt x="5687091" y="1200329"/>
                  </a:cubicBezTo>
                  <a:cubicBezTo>
                    <a:pt x="5478017" y="1227655"/>
                    <a:pt x="5354662" y="1158163"/>
                    <a:pt x="5118382" y="1200329"/>
                  </a:cubicBezTo>
                  <a:cubicBezTo>
                    <a:pt x="4882102" y="1242495"/>
                    <a:pt x="4799454" y="1183559"/>
                    <a:pt x="4663415" y="1200329"/>
                  </a:cubicBezTo>
                  <a:cubicBezTo>
                    <a:pt x="4527376" y="1217099"/>
                    <a:pt x="4255396" y="1165222"/>
                    <a:pt x="4094706" y="1200329"/>
                  </a:cubicBezTo>
                  <a:cubicBezTo>
                    <a:pt x="3934016" y="1235436"/>
                    <a:pt x="3629698" y="1177083"/>
                    <a:pt x="3412255" y="1200329"/>
                  </a:cubicBezTo>
                  <a:cubicBezTo>
                    <a:pt x="3194812" y="1223575"/>
                    <a:pt x="3119060" y="1133059"/>
                    <a:pt x="2843546" y="1200329"/>
                  </a:cubicBezTo>
                  <a:cubicBezTo>
                    <a:pt x="2568032" y="1267599"/>
                    <a:pt x="2615898" y="1156326"/>
                    <a:pt x="2445449" y="1200329"/>
                  </a:cubicBezTo>
                  <a:cubicBezTo>
                    <a:pt x="2275000" y="1244332"/>
                    <a:pt x="2159669" y="1186907"/>
                    <a:pt x="1990482" y="1200329"/>
                  </a:cubicBezTo>
                  <a:cubicBezTo>
                    <a:pt x="1821295" y="1213751"/>
                    <a:pt x="1621815" y="1183919"/>
                    <a:pt x="1308031" y="1200329"/>
                  </a:cubicBezTo>
                  <a:cubicBezTo>
                    <a:pt x="994247" y="1216739"/>
                    <a:pt x="891711" y="1142678"/>
                    <a:pt x="739322" y="1200329"/>
                  </a:cubicBezTo>
                  <a:cubicBezTo>
                    <a:pt x="586933" y="1257980"/>
                    <a:pt x="167361" y="1140003"/>
                    <a:pt x="0" y="1200329"/>
                  </a:cubicBezTo>
                  <a:cubicBezTo>
                    <a:pt x="-21605" y="1087001"/>
                    <a:pt x="33197" y="934404"/>
                    <a:pt x="0" y="800219"/>
                  </a:cubicBezTo>
                  <a:cubicBezTo>
                    <a:pt x="-33197" y="666034"/>
                    <a:pt x="24171" y="601396"/>
                    <a:pt x="0" y="436120"/>
                  </a:cubicBezTo>
                  <a:cubicBezTo>
                    <a:pt x="-24171" y="270844"/>
                    <a:pt x="44855" y="163469"/>
                    <a:pt x="0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38100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  <a:p>
              <a:pPr algn="ctr"/>
              <a:r>
                <a:rPr lang="en-US" dirty="0"/>
                <a:t>The variation of the RC slope within innermost ~500pc</a:t>
              </a:r>
            </a:p>
            <a:p>
              <a:pPr algn="ctr"/>
              <a:r>
                <a:rPr lang="en-US" dirty="0"/>
                <a:t>is interpreted as evidence for an inner/nuclear bar</a:t>
              </a:r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4513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8D76A-E197-CDB3-A2B4-4C52371666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there an inner/nuclear bar?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4BF6F8C-9979-72C1-54D8-3A32B5739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93F6D5-E755-4E68-2B42-C730F1A68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80D949-537E-BA7E-4A7D-DC04C9AB3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740" y="2468661"/>
            <a:ext cx="6273800" cy="29239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13E023-F8E8-886E-1D9D-2986466B2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4180" y="1371600"/>
            <a:ext cx="3687097" cy="548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9CEE75-AE22-B516-A9F6-2A478847CD45}"/>
              </a:ext>
            </a:extLst>
          </p:cNvPr>
          <p:cNvSpPr txBox="1"/>
          <p:nvPr/>
        </p:nvSpPr>
        <p:spPr>
          <a:xfrm>
            <a:off x="5956540" y="1189313"/>
            <a:ext cx="6096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3600" b="1" dirty="0">
                <a:solidFill>
                  <a:srgbClr val="FFFF00"/>
                </a:solidFill>
              </a:rPr>
              <a:t>NO</a:t>
            </a:r>
            <a:endParaRPr lang="en-US" b="1" dirty="0">
              <a:solidFill>
                <a:srgbClr val="FFFF00"/>
              </a:solidFill>
            </a:endParaRPr>
          </a:p>
          <a:p>
            <a:pPr algn="r"/>
            <a:r>
              <a:rPr lang="en-US" sz="1800" dirty="0">
                <a:solidFill>
                  <a:schemeClr val="bg1"/>
                </a:solidFill>
              </a:rPr>
              <a:t>Gerhard &amp; Martinez-</a:t>
            </a:r>
            <a:r>
              <a:rPr lang="en-US" sz="1800" dirty="0" err="1">
                <a:solidFill>
                  <a:schemeClr val="bg1"/>
                </a:solidFill>
              </a:rPr>
              <a:t>Valpuesta</a:t>
            </a:r>
            <a:r>
              <a:rPr lang="en-US" sz="1800" dirty="0">
                <a:solidFill>
                  <a:schemeClr val="bg1"/>
                </a:solidFill>
              </a:rPr>
              <a:t> 2012</a:t>
            </a:r>
          </a:p>
          <a:p>
            <a:pPr algn="r"/>
            <a:r>
              <a:rPr lang="en-US" dirty="0">
                <a:solidFill>
                  <a:schemeClr val="bg1"/>
                </a:solidFill>
              </a:rPr>
              <a:t>Zoccali &amp; Valenti 2016</a:t>
            </a:r>
            <a:endParaRPr lang="en-US" sz="18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DB98901-74E8-3FF9-9531-BEC450551E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1835" y="1319161"/>
            <a:ext cx="3809442" cy="559127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331CF67-B9B1-971B-72F2-0D4D7BB3075E}"/>
              </a:ext>
            </a:extLst>
          </p:cNvPr>
          <p:cNvSpPr txBox="1"/>
          <p:nvPr/>
        </p:nvSpPr>
        <p:spPr>
          <a:xfrm>
            <a:off x="5973652" y="5528454"/>
            <a:ext cx="5687091" cy="1200329"/>
          </a:xfrm>
          <a:custGeom>
            <a:avLst/>
            <a:gdLst>
              <a:gd name="connsiteX0" fmla="*/ 0 w 5687091"/>
              <a:gd name="connsiteY0" fmla="*/ 0 h 1200329"/>
              <a:gd name="connsiteX1" fmla="*/ 625580 w 5687091"/>
              <a:gd name="connsiteY1" fmla="*/ 0 h 1200329"/>
              <a:gd name="connsiteX2" fmla="*/ 1023676 w 5687091"/>
              <a:gd name="connsiteY2" fmla="*/ 0 h 1200329"/>
              <a:gd name="connsiteX3" fmla="*/ 1535515 w 5687091"/>
              <a:gd name="connsiteY3" fmla="*/ 0 h 1200329"/>
              <a:gd name="connsiteX4" fmla="*/ 2217965 w 5687091"/>
              <a:gd name="connsiteY4" fmla="*/ 0 h 1200329"/>
              <a:gd name="connsiteX5" fmla="*/ 2786675 w 5687091"/>
              <a:gd name="connsiteY5" fmla="*/ 0 h 1200329"/>
              <a:gd name="connsiteX6" fmla="*/ 3412255 w 5687091"/>
              <a:gd name="connsiteY6" fmla="*/ 0 h 1200329"/>
              <a:gd name="connsiteX7" fmla="*/ 3924093 w 5687091"/>
              <a:gd name="connsiteY7" fmla="*/ 0 h 1200329"/>
              <a:gd name="connsiteX8" fmla="*/ 4492802 w 5687091"/>
              <a:gd name="connsiteY8" fmla="*/ 0 h 1200329"/>
              <a:gd name="connsiteX9" fmla="*/ 5175253 w 5687091"/>
              <a:gd name="connsiteY9" fmla="*/ 0 h 1200329"/>
              <a:gd name="connsiteX10" fmla="*/ 5687091 w 5687091"/>
              <a:gd name="connsiteY10" fmla="*/ 0 h 1200329"/>
              <a:gd name="connsiteX11" fmla="*/ 5687091 w 5687091"/>
              <a:gd name="connsiteY11" fmla="*/ 412113 h 1200329"/>
              <a:gd name="connsiteX12" fmla="*/ 5687091 w 5687091"/>
              <a:gd name="connsiteY12" fmla="*/ 788216 h 1200329"/>
              <a:gd name="connsiteX13" fmla="*/ 5687091 w 5687091"/>
              <a:gd name="connsiteY13" fmla="*/ 1200329 h 1200329"/>
              <a:gd name="connsiteX14" fmla="*/ 5118382 w 5687091"/>
              <a:gd name="connsiteY14" fmla="*/ 1200329 h 1200329"/>
              <a:gd name="connsiteX15" fmla="*/ 4549673 w 5687091"/>
              <a:gd name="connsiteY15" fmla="*/ 1200329 h 1200329"/>
              <a:gd name="connsiteX16" fmla="*/ 4094706 w 5687091"/>
              <a:gd name="connsiteY16" fmla="*/ 1200329 h 1200329"/>
              <a:gd name="connsiteX17" fmla="*/ 3525996 w 5687091"/>
              <a:gd name="connsiteY17" fmla="*/ 1200329 h 1200329"/>
              <a:gd name="connsiteX18" fmla="*/ 2957287 w 5687091"/>
              <a:gd name="connsiteY18" fmla="*/ 1200329 h 1200329"/>
              <a:gd name="connsiteX19" fmla="*/ 2388578 w 5687091"/>
              <a:gd name="connsiteY19" fmla="*/ 1200329 h 1200329"/>
              <a:gd name="connsiteX20" fmla="*/ 1819869 w 5687091"/>
              <a:gd name="connsiteY20" fmla="*/ 1200329 h 1200329"/>
              <a:gd name="connsiteX21" fmla="*/ 1308031 w 5687091"/>
              <a:gd name="connsiteY21" fmla="*/ 1200329 h 1200329"/>
              <a:gd name="connsiteX22" fmla="*/ 682451 w 5687091"/>
              <a:gd name="connsiteY22" fmla="*/ 1200329 h 1200329"/>
              <a:gd name="connsiteX23" fmla="*/ 0 w 5687091"/>
              <a:gd name="connsiteY23" fmla="*/ 1200329 h 1200329"/>
              <a:gd name="connsiteX24" fmla="*/ 0 w 5687091"/>
              <a:gd name="connsiteY24" fmla="*/ 776213 h 1200329"/>
              <a:gd name="connsiteX25" fmla="*/ 0 w 5687091"/>
              <a:gd name="connsiteY25" fmla="*/ 364100 h 1200329"/>
              <a:gd name="connsiteX26" fmla="*/ 0 w 5687091"/>
              <a:gd name="connsiteY26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687091" h="1200329" fill="none" extrusionOk="0">
                <a:moveTo>
                  <a:pt x="0" y="0"/>
                </a:moveTo>
                <a:cubicBezTo>
                  <a:pt x="173903" y="-54630"/>
                  <a:pt x="362684" y="11290"/>
                  <a:pt x="625580" y="0"/>
                </a:cubicBezTo>
                <a:cubicBezTo>
                  <a:pt x="888476" y="-11290"/>
                  <a:pt x="849429" y="13523"/>
                  <a:pt x="1023676" y="0"/>
                </a:cubicBezTo>
                <a:cubicBezTo>
                  <a:pt x="1197923" y="-13523"/>
                  <a:pt x="1314765" y="2896"/>
                  <a:pt x="1535515" y="0"/>
                </a:cubicBezTo>
                <a:cubicBezTo>
                  <a:pt x="1756265" y="-2896"/>
                  <a:pt x="1899202" y="11952"/>
                  <a:pt x="2217965" y="0"/>
                </a:cubicBezTo>
                <a:cubicBezTo>
                  <a:pt x="2536728" y="-11952"/>
                  <a:pt x="2528916" y="10312"/>
                  <a:pt x="2786675" y="0"/>
                </a:cubicBezTo>
                <a:cubicBezTo>
                  <a:pt x="3044434" y="-10312"/>
                  <a:pt x="3181914" y="19423"/>
                  <a:pt x="3412255" y="0"/>
                </a:cubicBezTo>
                <a:cubicBezTo>
                  <a:pt x="3642596" y="-19423"/>
                  <a:pt x="3757472" y="3699"/>
                  <a:pt x="3924093" y="0"/>
                </a:cubicBezTo>
                <a:cubicBezTo>
                  <a:pt x="4090714" y="-3699"/>
                  <a:pt x="4234136" y="7333"/>
                  <a:pt x="4492802" y="0"/>
                </a:cubicBezTo>
                <a:cubicBezTo>
                  <a:pt x="4751468" y="-7333"/>
                  <a:pt x="4945747" y="19499"/>
                  <a:pt x="5175253" y="0"/>
                </a:cubicBezTo>
                <a:cubicBezTo>
                  <a:pt x="5404759" y="-19499"/>
                  <a:pt x="5560733" y="15365"/>
                  <a:pt x="5687091" y="0"/>
                </a:cubicBezTo>
                <a:cubicBezTo>
                  <a:pt x="5711169" y="129261"/>
                  <a:pt x="5651233" y="231333"/>
                  <a:pt x="5687091" y="412113"/>
                </a:cubicBezTo>
                <a:cubicBezTo>
                  <a:pt x="5722949" y="592893"/>
                  <a:pt x="5679648" y="616685"/>
                  <a:pt x="5687091" y="788216"/>
                </a:cubicBezTo>
                <a:cubicBezTo>
                  <a:pt x="5694534" y="959747"/>
                  <a:pt x="5639057" y="1025729"/>
                  <a:pt x="5687091" y="1200329"/>
                </a:cubicBezTo>
                <a:cubicBezTo>
                  <a:pt x="5540652" y="1240574"/>
                  <a:pt x="5299031" y="1140197"/>
                  <a:pt x="5118382" y="1200329"/>
                </a:cubicBezTo>
                <a:cubicBezTo>
                  <a:pt x="4937733" y="1260461"/>
                  <a:pt x="4688415" y="1137163"/>
                  <a:pt x="4549673" y="1200329"/>
                </a:cubicBezTo>
                <a:cubicBezTo>
                  <a:pt x="4410931" y="1263495"/>
                  <a:pt x="4306839" y="1182594"/>
                  <a:pt x="4094706" y="1200329"/>
                </a:cubicBezTo>
                <a:cubicBezTo>
                  <a:pt x="3882573" y="1218064"/>
                  <a:pt x="3715470" y="1163163"/>
                  <a:pt x="3525996" y="1200329"/>
                </a:cubicBezTo>
                <a:cubicBezTo>
                  <a:pt x="3336522" y="1237495"/>
                  <a:pt x="3107274" y="1157099"/>
                  <a:pt x="2957287" y="1200329"/>
                </a:cubicBezTo>
                <a:cubicBezTo>
                  <a:pt x="2807300" y="1243559"/>
                  <a:pt x="2562905" y="1188636"/>
                  <a:pt x="2388578" y="1200329"/>
                </a:cubicBezTo>
                <a:cubicBezTo>
                  <a:pt x="2214251" y="1212022"/>
                  <a:pt x="1966446" y="1143166"/>
                  <a:pt x="1819869" y="1200329"/>
                </a:cubicBezTo>
                <a:cubicBezTo>
                  <a:pt x="1673292" y="1257492"/>
                  <a:pt x="1425695" y="1143688"/>
                  <a:pt x="1308031" y="1200329"/>
                </a:cubicBezTo>
                <a:cubicBezTo>
                  <a:pt x="1190367" y="1256970"/>
                  <a:pt x="839981" y="1197415"/>
                  <a:pt x="682451" y="1200329"/>
                </a:cubicBezTo>
                <a:cubicBezTo>
                  <a:pt x="524921" y="1203243"/>
                  <a:pt x="272770" y="1179606"/>
                  <a:pt x="0" y="1200329"/>
                </a:cubicBezTo>
                <a:cubicBezTo>
                  <a:pt x="-2879" y="1031484"/>
                  <a:pt x="39306" y="912717"/>
                  <a:pt x="0" y="776213"/>
                </a:cubicBezTo>
                <a:cubicBezTo>
                  <a:pt x="-39306" y="639709"/>
                  <a:pt x="27424" y="568426"/>
                  <a:pt x="0" y="364100"/>
                </a:cubicBezTo>
                <a:cubicBezTo>
                  <a:pt x="-27424" y="159774"/>
                  <a:pt x="15278" y="159888"/>
                  <a:pt x="0" y="0"/>
                </a:cubicBezTo>
                <a:close/>
              </a:path>
              <a:path w="5687091" h="1200329" stroke="0" extrusionOk="0">
                <a:moveTo>
                  <a:pt x="0" y="0"/>
                </a:moveTo>
                <a:cubicBezTo>
                  <a:pt x="237763" y="-15057"/>
                  <a:pt x="313187" y="54212"/>
                  <a:pt x="511838" y="0"/>
                </a:cubicBezTo>
                <a:cubicBezTo>
                  <a:pt x="710489" y="-54212"/>
                  <a:pt x="728319" y="20645"/>
                  <a:pt x="909935" y="0"/>
                </a:cubicBezTo>
                <a:cubicBezTo>
                  <a:pt x="1091551" y="-20645"/>
                  <a:pt x="1360224" y="44651"/>
                  <a:pt x="1592385" y="0"/>
                </a:cubicBezTo>
                <a:cubicBezTo>
                  <a:pt x="1824546" y="-44651"/>
                  <a:pt x="1967113" y="2615"/>
                  <a:pt x="2104224" y="0"/>
                </a:cubicBezTo>
                <a:cubicBezTo>
                  <a:pt x="2241335" y="-2615"/>
                  <a:pt x="2460651" y="42670"/>
                  <a:pt x="2616062" y="0"/>
                </a:cubicBezTo>
                <a:cubicBezTo>
                  <a:pt x="2771473" y="-42670"/>
                  <a:pt x="3006668" y="4189"/>
                  <a:pt x="3298513" y="0"/>
                </a:cubicBezTo>
                <a:cubicBezTo>
                  <a:pt x="3590358" y="-4189"/>
                  <a:pt x="3602480" y="38904"/>
                  <a:pt x="3753480" y="0"/>
                </a:cubicBezTo>
                <a:cubicBezTo>
                  <a:pt x="3904480" y="-38904"/>
                  <a:pt x="4100937" y="16406"/>
                  <a:pt x="4435931" y="0"/>
                </a:cubicBezTo>
                <a:cubicBezTo>
                  <a:pt x="4770925" y="-16406"/>
                  <a:pt x="4891974" y="36625"/>
                  <a:pt x="5118382" y="0"/>
                </a:cubicBezTo>
                <a:cubicBezTo>
                  <a:pt x="5344790" y="-36625"/>
                  <a:pt x="5414556" y="6405"/>
                  <a:pt x="5687091" y="0"/>
                </a:cubicBezTo>
                <a:cubicBezTo>
                  <a:pt x="5700078" y="198003"/>
                  <a:pt x="5664670" y="334131"/>
                  <a:pt x="5687091" y="424116"/>
                </a:cubicBezTo>
                <a:cubicBezTo>
                  <a:pt x="5709512" y="514101"/>
                  <a:pt x="5644371" y="738045"/>
                  <a:pt x="5687091" y="836229"/>
                </a:cubicBezTo>
                <a:cubicBezTo>
                  <a:pt x="5729811" y="934413"/>
                  <a:pt x="5651806" y="1076920"/>
                  <a:pt x="5687091" y="1200329"/>
                </a:cubicBezTo>
                <a:cubicBezTo>
                  <a:pt x="5478017" y="1227655"/>
                  <a:pt x="5354662" y="1158163"/>
                  <a:pt x="5118382" y="1200329"/>
                </a:cubicBezTo>
                <a:cubicBezTo>
                  <a:pt x="4882102" y="1242495"/>
                  <a:pt x="4799454" y="1183559"/>
                  <a:pt x="4663415" y="1200329"/>
                </a:cubicBezTo>
                <a:cubicBezTo>
                  <a:pt x="4527376" y="1217099"/>
                  <a:pt x="4255396" y="1165222"/>
                  <a:pt x="4094706" y="1200329"/>
                </a:cubicBezTo>
                <a:cubicBezTo>
                  <a:pt x="3934016" y="1235436"/>
                  <a:pt x="3629698" y="1177083"/>
                  <a:pt x="3412255" y="1200329"/>
                </a:cubicBezTo>
                <a:cubicBezTo>
                  <a:pt x="3194812" y="1223575"/>
                  <a:pt x="3119060" y="1133059"/>
                  <a:pt x="2843546" y="1200329"/>
                </a:cubicBezTo>
                <a:cubicBezTo>
                  <a:pt x="2568032" y="1267599"/>
                  <a:pt x="2615898" y="1156326"/>
                  <a:pt x="2445449" y="1200329"/>
                </a:cubicBezTo>
                <a:cubicBezTo>
                  <a:pt x="2275000" y="1244332"/>
                  <a:pt x="2159669" y="1186907"/>
                  <a:pt x="1990482" y="1200329"/>
                </a:cubicBezTo>
                <a:cubicBezTo>
                  <a:pt x="1821295" y="1213751"/>
                  <a:pt x="1621815" y="1183919"/>
                  <a:pt x="1308031" y="1200329"/>
                </a:cubicBezTo>
                <a:cubicBezTo>
                  <a:pt x="994247" y="1216739"/>
                  <a:pt x="891711" y="1142678"/>
                  <a:pt x="739322" y="1200329"/>
                </a:cubicBezTo>
                <a:cubicBezTo>
                  <a:pt x="586933" y="1257980"/>
                  <a:pt x="167361" y="1140003"/>
                  <a:pt x="0" y="1200329"/>
                </a:cubicBezTo>
                <a:cubicBezTo>
                  <a:pt x="-21605" y="1087001"/>
                  <a:pt x="33197" y="934404"/>
                  <a:pt x="0" y="800219"/>
                </a:cubicBezTo>
                <a:cubicBezTo>
                  <a:pt x="-33197" y="666034"/>
                  <a:pt x="24171" y="601396"/>
                  <a:pt x="0" y="436120"/>
                </a:cubicBezTo>
                <a:cubicBezTo>
                  <a:pt x="-24171" y="270844"/>
                  <a:pt x="44855" y="163469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/>
              <a:t>The variation of the RC slope within innermost ~500pc</a:t>
            </a:r>
          </a:p>
          <a:p>
            <a:pPr algn="ctr"/>
            <a:r>
              <a:rPr lang="en-US" dirty="0"/>
              <a:t>is  due to a change in the stellar density along the LOS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59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D699989-A77F-C77D-7BEA-C4B0A380D247}"/>
              </a:ext>
            </a:extLst>
          </p:cNvPr>
          <p:cNvSpPr txBox="1"/>
          <p:nvPr/>
        </p:nvSpPr>
        <p:spPr>
          <a:xfrm>
            <a:off x="2476500" y="1690688"/>
            <a:ext cx="43865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… by counting RC stars over ~200 deg</a:t>
            </a:r>
            <a:r>
              <a:rPr lang="en-US" sz="2000" baseline="30000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160801-087E-E59C-67BD-855AC1BE9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projected stellar density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604D4B0-6460-241D-218A-C52D44E75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5A4D3A-10B2-4498-6790-F81C558FA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26</a:t>
            </a:fld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5BBA368-BD27-926E-D77A-147934F377A2}"/>
              </a:ext>
            </a:extLst>
          </p:cNvPr>
          <p:cNvGrpSpPr/>
          <p:nvPr/>
        </p:nvGrpSpPr>
        <p:grpSpPr>
          <a:xfrm>
            <a:off x="9868140" y="136525"/>
            <a:ext cx="2184400" cy="2191304"/>
            <a:chOff x="7327900" y="1027906"/>
            <a:chExt cx="2184400" cy="2191304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04D0E9E-25F4-1AD8-A0C6-A2A1915F17FD}"/>
                </a:ext>
              </a:extLst>
            </p:cNvPr>
            <p:cNvSpPr/>
            <p:nvPr/>
          </p:nvSpPr>
          <p:spPr>
            <a:xfrm>
              <a:off x="7327900" y="1027906"/>
              <a:ext cx="2184400" cy="2190304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19D58A2-47ED-81CD-46C7-97019102C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327900" y="1118046"/>
              <a:ext cx="2095500" cy="21011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16E2CF-3207-ED34-1977-A18FF46F54E3}"/>
              </a:ext>
            </a:extLst>
          </p:cNvPr>
          <p:cNvGrpSpPr/>
          <p:nvPr/>
        </p:nvGrpSpPr>
        <p:grpSpPr>
          <a:xfrm>
            <a:off x="228360" y="2114873"/>
            <a:ext cx="9569450" cy="4667439"/>
            <a:chOff x="254240" y="1878781"/>
            <a:chExt cx="9569450" cy="466743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E7FC6E1-5D96-85C8-B5B6-BB7C00064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4240" y="1878781"/>
              <a:ext cx="9525000" cy="4667439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FF9D76-93D8-3D51-237A-2EB32284C798}"/>
                </a:ext>
              </a:extLst>
            </p:cNvPr>
            <p:cNvSpPr txBox="1"/>
            <p:nvPr/>
          </p:nvSpPr>
          <p:spPr>
            <a:xfrm>
              <a:off x="8263263" y="6238443"/>
              <a:ext cx="156042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/>
                <a:t>Valenti et al. 2016</a:t>
              </a:r>
              <a:endParaRPr lang="en-US" dirty="0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6864164-19A8-E94D-79F4-AE2CFE59DBDB}"/>
              </a:ext>
            </a:extLst>
          </p:cNvPr>
          <p:cNvGrpSpPr/>
          <p:nvPr/>
        </p:nvGrpSpPr>
        <p:grpSpPr>
          <a:xfrm>
            <a:off x="1024941" y="138136"/>
            <a:ext cx="8476505" cy="3818721"/>
            <a:chOff x="1024941" y="138136"/>
            <a:chExt cx="8476505" cy="381872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48182D42-CE88-8F2F-10E6-417789855E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50284" b="74977"/>
            <a:stretch>
              <a:fillRect/>
            </a:stretch>
          </p:blipFill>
          <p:spPr>
            <a:xfrm>
              <a:off x="3470788" y="138136"/>
              <a:ext cx="4203198" cy="3105104"/>
            </a:xfrm>
            <a:custGeom>
              <a:avLst/>
              <a:gdLst>
                <a:gd name="connsiteX0" fmla="*/ 0 w 4203198"/>
                <a:gd name="connsiteY0" fmla="*/ 0 h 3105104"/>
                <a:gd name="connsiteX1" fmla="*/ 609464 w 4203198"/>
                <a:gd name="connsiteY1" fmla="*/ 0 h 3105104"/>
                <a:gd name="connsiteX2" fmla="*/ 1218927 w 4203198"/>
                <a:gd name="connsiteY2" fmla="*/ 0 h 3105104"/>
                <a:gd name="connsiteX3" fmla="*/ 1744327 w 4203198"/>
                <a:gd name="connsiteY3" fmla="*/ 0 h 3105104"/>
                <a:gd name="connsiteX4" fmla="*/ 2311759 w 4203198"/>
                <a:gd name="connsiteY4" fmla="*/ 0 h 3105104"/>
                <a:gd name="connsiteX5" fmla="*/ 2795127 w 4203198"/>
                <a:gd name="connsiteY5" fmla="*/ 0 h 3105104"/>
                <a:gd name="connsiteX6" fmla="*/ 3320526 w 4203198"/>
                <a:gd name="connsiteY6" fmla="*/ 0 h 3105104"/>
                <a:gd name="connsiteX7" fmla="*/ 4203198 w 4203198"/>
                <a:gd name="connsiteY7" fmla="*/ 0 h 3105104"/>
                <a:gd name="connsiteX8" fmla="*/ 4203198 w 4203198"/>
                <a:gd name="connsiteY8" fmla="*/ 455415 h 3105104"/>
                <a:gd name="connsiteX9" fmla="*/ 4203198 w 4203198"/>
                <a:gd name="connsiteY9" fmla="*/ 879779 h 3105104"/>
                <a:gd name="connsiteX10" fmla="*/ 4203198 w 4203198"/>
                <a:gd name="connsiteY10" fmla="*/ 1335195 h 3105104"/>
                <a:gd name="connsiteX11" fmla="*/ 4203198 w 4203198"/>
                <a:gd name="connsiteY11" fmla="*/ 1821661 h 3105104"/>
                <a:gd name="connsiteX12" fmla="*/ 4203198 w 4203198"/>
                <a:gd name="connsiteY12" fmla="*/ 2339178 h 3105104"/>
                <a:gd name="connsiteX13" fmla="*/ 4203198 w 4203198"/>
                <a:gd name="connsiteY13" fmla="*/ 3105104 h 3105104"/>
                <a:gd name="connsiteX14" fmla="*/ 3593734 w 4203198"/>
                <a:gd name="connsiteY14" fmla="*/ 3105104 h 3105104"/>
                <a:gd name="connsiteX15" fmla="*/ 3068335 w 4203198"/>
                <a:gd name="connsiteY15" fmla="*/ 3105104 h 3105104"/>
                <a:gd name="connsiteX16" fmla="*/ 2542935 w 4203198"/>
                <a:gd name="connsiteY16" fmla="*/ 3105104 h 3105104"/>
                <a:gd name="connsiteX17" fmla="*/ 2017535 w 4203198"/>
                <a:gd name="connsiteY17" fmla="*/ 3105104 h 3105104"/>
                <a:gd name="connsiteX18" fmla="*/ 1492135 w 4203198"/>
                <a:gd name="connsiteY18" fmla="*/ 3105104 h 3105104"/>
                <a:gd name="connsiteX19" fmla="*/ 1008768 w 4203198"/>
                <a:gd name="connsiteY19" fmla="*/ 3105104 h 3105104"/>
                <a:gd name="connsiteX20" fmla="*/ 0 w 4203198"/>
                <a:gd name="connsiteY20" fmla="*/ 3105104 h 3105104"/>
                <a:gd name="connsiteX21" fmla="*/ 0 w 4203198"/>
                <a:gd name="connsiteY21" fmla="*/ 2587587 h 3105104"/>
                <a:gd name="connsiteX22" fmla="*/ 0 w 4203198"/>
                <a:gd name="connsiteY22" fmla="*/ 2039018 h 3105104"/>
                <a:gd name="connsiteX23" fmla="*/ 0 w 4203198"/>
                <a:gd name="connsiteY23" fmla="*/ 1490450 h 3105104"/>
                <a:gd name="connsiteX24" fmla="*/ 0 w 4203198"/>
                <a:gd name="connsiteY24" fmla="*/ 910831 h 3105104"/>
                <a:gd name="connsiteX25" fmla="*/ 0 w 4203198"/>
                <a:gd name="connsiteY25" fmla="*/ 0 h 31051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203198" h="3105104" fill="none" extrusionOk="0">
                  <a:moveTo>
                    <a:pt x="0" y="0"/>
                  </a:moveTo>
                  <a:cubicBezTo>
                    <a:pt x="166338" y="-13775"/>
                    <a:pt x="390953" y="29223"/>
                    <a:pt x="609464" y="0"/>
                  </a:cubicBezTo>
                  <a:cubicBezTo>
                    <a:pt x="827975" y="-29223"/>
                    <a:pt x="1075978" y="57087"/>
                    <a:pt x="1218927" y="0"/>
                  </a:cubicBezTo>
                  <a:cubicBezTo>
                    <a:pt x="1361876" y="-57087"/>
                    <a:pt x="1620103" y="53764"/>
                    <a:pt x="1744327" y="0"/>
                  </a:cubicBezTo>
                  <a:cubicBezTo>
                    <a:pt x="1868551" y="-53764"/>
                    <a:pt x="2045786" y="7738"/>
                    <a:pt x="2311759" y="0"/>
                  </a:cubicBezTo>
                  <a:cubicBezTo>
                    <a:pt x="2577732" y="-7738"/>
                    <a:pt x="2639102" y="50303"/>
                    <a:pt x="2795127" y="0"/>
                  </a:cubicBezTo>
                  <a:cubicBezTo>
                    <a:pt x="2951152" y="-50303"/>
                    <a:pt x="3099009" y="6195"/>
                    <a:pt x="3320526" y="0"/>
                  </a:cubicBezTo>
                  <a:cubicBezTo>
                    <a:pt x="3542043" y="-6195"/>
                    <a:pt x="3985606" y="38672"/>
                    <a:pt x="4203198" y="0"/>
                  </a:cubicBezTo>
                  <a:cubicBezTo>
                    <a:pt x="4222743" y="152002"/>
                    <a:pt x="4201708" y="348284"/>
                    <a:pt x="4203198" y="455415"/>
                  </a:cubicBezTo>
                  <a:cubicBezTo>
                    <a:pt x="4204688" y="562546"/>
                    <a:pt x="4166475" y="737645"/>
                    <a:pt x="4203198" y="879779"/>
                  </a:cubicBezTo>
                  <a:cubicBezTo>
                    <a:pt x="4239921" y="1021913"/>
                    <a:pt x="4186728" y="1179537"/>
                    <a:pt x="4203198" y="1335195"/>
                  </a:cubicBezTo>
                  <a:cubicBezTo>
                    <a:pt x="4219668" y="1490853"/>
                    <a:pt x="4185327" y="1629838"/>
                    <a:pt x="4203198" y="1821661"/>
                  </a:cubicBezTo>
                  <a:cubicBezTo>
                    <a:pt x="4221069" y="2013484"/>
                    <a:pt x="4198495" y="2222987"/>
                    <a:pt x="4203198" y="2339178"/>
                  </a:cubicBezTo>
                  <a:cubicBezTo>
                    <a:pt x="4207901" y="2455369"/>
                    <a:pt x="4134246" y="2841652"/>
                    <a:pt x="4203198" y="3105104"/>
                  </a:cubicBezTo>
                  <a:cubicBezTo>
                    <a:pt x="3999594" y="3108619"/>
                    <a:pt x="3760259" y="3084207"/>
                    <a:pt x="3593734" y="3105104"/>
                  </a:cubicBezTo>
                  <a:cubicBezTo>
                    <a:pt x="3427209" y="3126001"/>
                    <a:pt x="3181336" y="3079119"/>
                    <a:pt x="3068335" y="3105104"/>
                  </a:cubicBezTo>
                  <a:cubicBezTo>
                    <a:pt x="2955334" y="3131089"/>
                    <a:pt x="2803511" y="3065195"/>
                    <a:pt x="2542935" y="3105104"/>
                  </a:cubicBezTo>
                  <a:cubicBezTo>
                    <a:pt x="2282359" y="3145013"/>
                    <a:pt x="2270469" y="3084573"/>
                    <a:pt x="2017535" y="3105104"/>
                  </a:cubicBezTo>
                  <a:cubicBezTo>
                    <a:pt x="1764601" y="3125635"/>
                    <a:pt x="1726994" y="3057006"/>
                    <a:pt x="1492135" y="3105104"/>
                  </a:cubicBezTo>
                  <a:cubicBezTo>
                    <a:pt x="1257276" y="3153202"/>
                    <a:pt x="1239242" y="3078129"/>
                    <a:pt x="1008768" y="3105104"/>
                  </a:cubicBezTo>
                  <a:cubicBezTo>
                    <a:pt x="778294" y="3132079"/>
                    <a:pt x="360284" y="3031635"/>
                    <a:pt x="0" y="3105104"/>
                  </a:cubicBezTo>
                  <a:cubicBezTo>
                    <a:pt x="-16634" y="2933753"/>
                    <a:pt x="26313" y="2701600"/>
                    <a:pt x="0" y="2587587"/>
                  </a:cubicBezTo>
                  <a:cubicBezTo>
                    <a:pt x="-26313" y="2473574"/>
                    <a:pt x="7172" y="2184566"/>
                    <a:pt x="0" y="2039018"/>
                  </a:cubicBezTo>
                  <a:cubicBezTo>
                    <a:pt x="-7172" y="1893470"/>
                    <a:pt x="56722" y="1684123"/>
                    <a:pt x="0" y="1490450"/>
                  </a:cubicBezTo>
                  <a:cubicBezTo>
                    <a:pt x="-56722" y="1296777"/>
                    <a:pt x="17086" y="1080947"/>
                    <a:pt x="0" y="910831"/>
                  </a:cubicBezTo>
                  <a:cubicBezTo>
                    <a:pt x="-17086" y="740715"/>
                    <a:pt x="27701" y="372183"/>
                    <a:pt x="0" y="0"/>
                  </a:cubicBezTo>
                  <a:close/>
                </a:path>
                <a:path w="4203198" h="3105104" stroke="0" extrusionOk="0">
                  <a:moveTo>
                    <a:pt x="0" y="0"/>
                  </a:moveTo>
                  <a:cubicBezTo>
                    <a:pt x="167233" y="-4876"/>
                    <a:pt x="260472" y="16243"/>
                    <a:pt x="483368" y="0"/>
                  </a:cubicBezTo>
                  <a:cubicBezTo>
                    <a:pt x="706264" y="-16243"/>
                    <a:pt x="698979" y="26370"/>
                    <a:pt x="882672" y="0"/>
                  </a:cubicBezTo>
                  <a:cubicBezTo>
                    <a:pt x="1066365" y="-26370"/>
                    <a:pt x="1350001" y="7726"/>
                    <a:pt x="1492135" y="0"/>
                  </a:cubicBezTo>
                  <a:cubicBezTo>
                    <a:pt x="1634269" y="-7726"/>
                    <a:pt x="1803960" y="17048"/>
                    <a:pt x="1975503" y="0"/>
                  </a:cubicBezTo>
                  <a:cubicBezTo>
                    <a:pt x="2147046" y="-17048"/>
                    <a:pt x="2279417" y="6923"/>
                    <a:pt x="2458871" y="0"/>
                  </a:cubicBezTo>
                  <a:cubicBezTo>
                    <a:pt x="2638325" y="-6923"/>
                    <a:pt x="2916190" y="7056"/>
                    <a:pt x="3068335" y="0"/>
                  </a:cubicBezTo>
                  <a:cubicBezTo>
                    <a:pt x="3220480" y="-7056"/>
                    <a:pt x="3316159" y="36735"/>
                    <a:pt x="3509670" y="0"/>
                  </a:cubicBezTo>
                  <a:cubicBezTo>
                    <a:pt x="3703181" y="-36735"/>
                    <a:pt x="4046856" y="77389"/>
                    <a:pt x="4203198" y="0"/>
                  </a:cubicBezTo>
                  <a:cubicBezTo>
                    <a:pt x="4268552" y="208583"/>
                    <a:pt x="4201595" y="336097"/>
                    <a:pt x="4203198" y="579619"/>
                  </a:cubicBezTo>
                  <a:cubicBezTo>
                    <a:pt x="4204801" y="823141"/>
                    <a:pt x="4163035" y="916661"/>
                    <a:pt x="4203198" y="1035035"/>
                  </a:cubicBezTo>
                  <a:cubicBezTo>
                    <a:pt x="4243361" y="1153409"/>
                    <a:pt x="4154221" y="1385622"/>
                    <a:pt x="4203198" y="1552552"/>
                  </a:cubicBezTo>
                  <a:cubicBezTo>
                    <a:pt x="4252175" y="1719482"/>
                    <a:pt x="4150333" y="1918751"/>
                    <a:pt x="4203198" y="2101120"/>
                  </a:cubicBezTo>
                  <a:cubicBezTo>
                    <a:pt x="4256063" y="2283489"/>
                    <a:pt x="4161055" y="2424100"/>
                    <a:pt x="4203198" y="2525485"/>
                  </a:cubicBezTo>
                  <a:cubicBezTo>
                    <a:pt x="4245341" y="2626870"/>
                    <a:pt x="4143675" y="2838952"/>
                    <a:pt x="4203198" y="3105104"/>
                  </a:cubicBezTo>
                  <a:cubicBezTo>
                    <a:pt x="4044035" y="3162277"/>
                    <a:pt x="3834943" y="3068901"/>
                    <a:pt x="3677798" y="3105104"/>
                  </a:cubicBezTo>
                  <a:cubicBezTo>
                    <a:pt x="3520653" y="3141307"/>
                    <a:pt x="3289492" y="3085280"/>
                    <a:pt x="3152399" y="3105104"/>
                  </a:cubicBezTo>
                  <a:cubicBezTo>
                    <a:pt x="3015306" y="3124928"/>
                    <a:pt x="2754415" y="3051345"/>
                    <a:pt x="2542935" y="3105104"/>
                  </a:cubicBezTo>
                  <a:cubicBezTo>
                    <a:pt x="2331455" y="3158863"/>
                    <a:pt x="2130324" y="3065654"/>
                    <a:pt x="2017535" y="3105104"/>
                  </a:cubicBezTo>
                  <a:cubicBezTo>
                    <a:pt x="1904746" y="3144554"/>
                    <a:pt x="1780607" y="3070183"/>
                    <a:pt x="1618231" y="3105104"/>
                  </a:cubicBezTo>
                  <a:cubicBezTo>
                    <a:pt x="1455855" y="3140025"/>
                    <a:pt x="1342868" y="3084772"/>
                    <a:pt x="1176895" y="3105104"/>
                  </a:cubicBezTo>
                  <a:cubicBezTo>
                    <a:pt x="1010922" y="3125436"/>
                    <a:pt x="747100" y="3090687"/>
                    <a:pt x="567432" y="3105104"/>
                  </a:cubicBezTo>
                  <a:cubicBezTo>
                    <a:pt x="387764" y="3119521"/>
                    <a:pt x="133764" y="3069959"/>
                    <a:pt x="0" y="3105104"/>
                  </a:cubicBezTo>
                  <a:cubicBezTo>
                    <a:pt x="-30620" y="2997770"/>
                    <a:pt x="37647" y="2870697"/>
                    <a:pt x="0" y="2649689"/>
                  </a:cubicBezTo>
                  <a:cubicBezTo>
                    <a:pt x="-37647" y="2428681"/>
                    <a:pt x="11676" y="2314141"/>
                    <a:pt x="0" y="2163222"/>
                  </a:cubicBezTo>
                  <a:cubicBezTo>
                    <a:pt x="-11676" y="2012303"/>
                    <a:pt x="29691" y="1894740"/>
                    <a:pt x="0" y="1738858"/>
                  </a:cubicBezTo>
                  <a:cubicBezTo>
                    <a:pt x="-29691" y="1582976"/>
                    <a:pt x="38934" y="1433157"/>
                    <a:pt x="0" y="1314494"/>
                  </a:cubicBezTo>
                  <a:cubicBezTo>
                    <a:pt x="-38934" y="1195831"/>
                    <a:pt x="44001" y="947799"/>
                    <a:pt x="0" y="765926"/>
                  </a:cubicBezTo>
                  <a:cubicBezTo>
                    <a:pt x="-44001" y="584053"/>
                    <a:pt x="69614" y="247315"/>
                    <a:pt x="0" y="0"/>
                  </a:cubicBezTo>
                  <a:close/>
                </a:path>
              </a:pathLst>
            </a:custGeom>
            <a:ln w="38100">
              <a:solidFill>
                <a:srgbClr val="FF0000"/>
              </a:solidFill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A3CB358-9E96-1C30-9B1F-3CC1617D17EB}"/>
                </a:ext>
              </a:extLst>
            </p:cNvPr>
            <p:cNvSpPr/>
            <p:nvPr/>
          </p:nvSpPr>
          <p:spPr>
            <a:xfrm>
              <a:off x="1030777" y="3507970"/>
              <a:ext cx="8470669" cy="448887"/>
            </a:xfrm>
            <a:custGeom>
              <a:avLst/>
              <a:gdLst>
                <a:gd name="connsiteX0" fmla="*/ 0 w 8470669"/>
                <a:gd name="connsiteY0" fmla="*/ 0 h 448887"/>
                <a:gd name="connsiteX1" fmla="*/ 480005 w 8470669"/>
                <a:gd name="connsiteY1" fmla="*/ 0 h 448887"/>
                <a:gd name="connsiteX2" fmla="*/ 790596 w 8470669"/>
                <a:gd name="connsiteY2" fmla="*/ 0 h 448887"/>
                <a:gd name="connsiteX3" fmla="*/ 1524720 w 8470669"/>
                <a:gd name="connsiteY3" fmla="*/ 0 h 448887"/>
                <a:gd name="connsiteX4" fmla="*/ 2004725 w 8470669"/>
                <a:gd name="connsiteY4" fmla="*/ 0 h 448887"/>
                <a:gd name="connsiteX5" fmla="*/ 2484730 w 8470669"/>
                <a:gd name="connsiteY5" fmla="*/ 0 h 448887"/>
                <a:gd name="connsiteX6" fmla="*/ 3218854 w 8470669"/>
                <a:gd name="connsiteY6" fmla="*/ 0 h 448887"/>
                <a:gd name="connsiteX7" fmla="*/ 3614152 w 8470669"/>
                <a:gd name="connsiteY7" fmla="*/ 0 h 448887"/>
                <a:gd name="connsiteX8" fmla="*/ 4348277 w 8470669"/>
                <a:gd name="connsiteY8" fmla="*/ 0 h 448887"/>
                <a:gd name="connsiteX9" fmla="*/ 5082401 w 8470669"/>
                <a:gd name="connsiteY9" fmla="*/ 0 h 448887"/>
                <a:gd name="connsiteX10" fmla="*/ 5647113 w 8470669"/>
                <a:gd name="connsiteY10" fmla="*/ 0 h 448887"/>
                <a:gd name="connsiteX11" fmla="*/ 6381237 w 8470669"/>
                <a:gd name="connsiteY11" fmla="*/ 0 h 448887"/>
                <a:gd name="connsiteX12" fmla="*/ 6861242 w 8470669"/>
                <a:gd name="connsiteY12" fmla="*/ 0 h 448887"/>
                <a:gd name="connsiteX13" fmla="*/ 7341246 w 8470669"/>
                <a:gd name="connsiteY13" fmla="*/ 0 h 448887"/>
                <a:gd name="connsiteX14" fmla="*/ 7990664 w 8470669"/>
                <a:gd name="connsiteY14" fmla="*/ 0 h 448887"/>
                <a:gd name="connsiteX15" fmla="*/ 8470669 w 8470669"/>
                <a:gd name="connsiteY15" fmla="*/ 0 h 448887"/>
                <a:gd name="connsiteX16" fmla="*/ 8470669 w 8470669"/>
                <a:gd name="connsiteY16" fmla="*/ 448887 h 448887"/>
                <a:gd name="connsiteX17" fmla="*/ 7821251 w 8470669"/>
                <a:gd name="connsiteY17" fmla="*/ 448887 h 448887"/>
                <a:gd name="connsiteX18" fmla="*/ 7256540 w 8470669"/>
                <a:gd name="connsiteY18" fmla="*/ 448887 h 448887"/>
                <a:gd name="connsiteX19" fmla="*/ 6945949 w 8470669"/>
                <a:gd name="connsiteY19" fmla="*/ 448887 h 448887"/>
                <a:gd name="connsiteX20" fmla="*/ 6550651 w 8470669"/>
                <a:gd name="connsiteY20" fmla="*/ 448887 h 448887"/>
                <a:gd name="connsiteX21" fmla="*/ 5816526 w 8470669"/>
                <a:gd name="connsiteY21" fmla="*/ 448887 h 448887"/>
                <a:gd name="connsiteX22" fmla="*/ 5251815 w 8470669"/>
                <a:gd name="connsiteY22" fmla="*/ 448887 h 448887"/>
                <a:gd name="connsiteX23" fmla="*/ 4856517 w 8470669"/>
                <a:gd name="connsiteY23" fmla="*/ 448887 h 448887"/>
                <a:gd name="connsiteX24" fmla="*/ 4291806 w 8470669"/>
                <a:gd name="connsiteY24" fmla="*/ 448887 h 448887"/>
                <a:gd name="connsiteX25" fmla="*/ 3981214 w 8470669"/>
                <a:gd name="connsiteY25" fmla="*/ 448887 h 448887"/>
                <a:gd name="connsiteX26" fmla="*/ 3670623 w 8470669"/>
                <a:gd name="connsiteY26" fmla="*/ 448887 h 448887"/>
                <a:gd name="connsiteX27" fmla="*/ 3105912 w 8470669"/>
                <a:gd name="connsiteY27" fmla="*/ 448887 h 448887"/>
                <a:gd name="connsiteX28" fmla="*/ 2710614 w 8470669"/>
                <a:gd name="connsiteY28" fmla="*/ 448887 h 448887"/>
                <a:gd name="connsiteX29" fmla="*/ 2061196 w 8470669"/>
                <a:gd name="connsiteY29" fmla="*/ 448887 h 448887"/>
                <a:gd name="connsiteX30" fmla="*/ 1665898 w 8470669"/>
                <a:gd name="connsiteY30" fmla="*/ 448887 h 448887"/>
                <a:gd name="connsiteX31" fmla="*/ 1016480 w 8470669"/>
                <a:gd name="connsiteY31" fmla="*/ 448887 h 448887"/>
                <a:gd name="connsiteX32" fmla="*/ 705889 w 8470669"/>
                <a:gd name="connsiteY32" fmla="*/ 448887 h 448887"/>
                <a:gd name="connsiteX33" fmla="*/ 0 w 8470669"/>
                <a:gd name="connsiteY33" fmla="*/ 448887 h 448887"/>
                <a:gd name="connsiteX34" fmla="*/ 0 w 8470669"/>
                <a:gd name="connsiteY34" fmla="*/ 0 h 4488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8470669" h="448887" extrusionOk="0">
                  <a:moveTo>
                    <a:pt x="0" y="0"/>
                  </a:moveTo>
                  <a:cubicBezTo>
                    <a:pt x="206986" y="-26218"/>
                    <a:pt x="285920" y="23328"/>
                    <a:pt x="480005" y="0"/>
                  </a:cubicBezTo>
                  <a:cubicBezTo>
                    <a:pt x="674091" y="-23328"/>
                    <a:pt x="637882" y="14146"/>
                    <a:pt x="790596" y="0"/>
                  </a:cubicBezTo>
                  <a:cubicBezTo>
                    <a:pt x="943310" y="-14146"/>
                    <a:pt x="1217568" y="48030"/>
                    <a:pt x="1524720" y="0"/>
                  </a:cubicBezTo>
                  <a:cubicBezTo>
                    <a:pt x="1831872" y="-48030"/>
                    <a:pt x="1886801" y="33702"/>
                    <a:pt x="2004725" y="0"/>
                  </a:cubicBezTo>
                  <a:cubicBezTo>
                    <a:pt x="2122649" y="-33702"/>
                    <a:pt x="2356518" y="13387"/>
                    <a:pt x="2484730" y="0"/>
                  </a:cubicBezTo>
                  <a:cubicBezTo>
                    <a:pt x="2612943" y="-13387"/>
                    <a:pt x="3071258" y="74234"/>
                    <a:pt x="3218854" y="0"/>
                  </a:cubicBezTo>
                  <a:cubicBezTo>
                    <a:pt x="3366450" y="-74234"/>
                    <a:pt x="3428914" y="23709"/>
                    <a:pt x="3614152" y="0"/>
                  </a:cubicBezTo>
                  <a:cubicBezTo>
                    <a:pt x="3799390" y="-23709"/>
                    <a:pt x="4107527" y="14046"/>
                    <a:pt x="4348277" y="0"/>
                  </a:cubicBezTo>
                  <a:cubicBezTo>
                    <a:pt x="4589027" y="-14046"/>
                    <a:pt x="4778115" y="71559"/>
                    <a:pt x="5082401" y="0"/>
                  </a:cubicBezTo>
                  <a:cubicBezTo>
                    <a:pt x="5386687" y="-71559"/>
                    <a:pt x="5374635" y="19377"/>
                    <a:pt x="5647113" y="0"/>
                  </a:cubicBezTo>
                  <a:cubicBezTo>
                    <a:pt x="5919591" y="-19377"/>
                    <a:pt x="6184328" y="43713"/>
                    <a:pt x="6381237" y="0"/>
                  </a:cubicBezTo>
                  <a:cubicBezTo>
                    <a:pt x="6578146" y="-43713"/>
                    <a:pt x="6710176" y="1482"/>
                    <a:pt x="6861242" y="0"/>
                  </a:cubicBezTo>
                  <a:cubicBezTo>
                    <a:pt x="7012309" y="-1482"/>
                    <a:pt x="7113707" y="46218"/>
                    <a:pt x="7341246" y="0"/>
                  </a:cubicBezTo>
                  <a:cubicBezTo>
                    <a:pt x="7568785" y="-46218"/>
                    <a:pt x="7677326" y="51307"/>
                    <a:pt x="7990664" y="0"/>
                  </a:cubicBezTo>
                  <a:cubicBezTo>
                    <a:pt x="8304002" y="-51307"/>
                    <a:pt x="8288006" y="29050"/>
                    <a:pt x="8470669" y="0"/>
                  </a:cubicBezTo>
                  <a:cubicBezTo>
                    <a:pt x="8490203" y="216573"/>
                    <a:pt x="8427931" y="356062"/>
                    <a:pt x="8470669" y="448887"/>
                  </a:cubicBezTo>
                  <a:cubicBezTo>
                    <a:pt x="8255371" y="522161"/>
                    <a:pt x="8104568" y="416697"/>
                    <a:pt x="7821251" y="448887"/>
                  </a:cubicBezTo>
                  <a:cubicBezTo>
                    <a:pt x="7537934" y="481077"/>
                    <a:pt x="7489471" y="432622"/>
                    <a:pt x="7256540" y="448887"/>
                  </a:cubicBezTo>
                  <a:cubicBezTo>
                    <a:pt x="7023609" y="465152"/>
                    <a:pt x="7051616" y="421603"/>
                    <a:pt x="6945949" y="448887"/>
                  </a:cubicBezTo>
                  <a:cubicBezTo>
                    <a:pt x="6840282" y="476171"/>
                    <a:pt x="6677177" y="414678"/>
                    <a:pt x="6550651" y="448887"/>
                  </a:cubicBezTo>
                  <a:cubicBezTo>
                    <a:pt x="6424125" y="483096"/>
                    <a:pt x="6056365" y="372844"/>
                    <a:pt x="5816526" y="448887"/>
                  </a:cubicBezTo>
                  <a:cubicBezTo>
                    <a:pt x="5576687" y="524930"/>
                    <a:pt x="5441175" y="391082"/>
                    <a:pt x="5251815" y="448887"/>
                  </a:cubicBezTo>
                  <a:cubicBezTo>
                    <a:pt x="5062455" y="506692"/>
                    <a:pt x="4972831" y="409067"/>
                    <a:pt x="4856517" y="448887"/>
                  </a:cubicBezTo>
                  <a:cubicBezTo>
                    <a:pt x="4740203" y="488707"/>
                    <a:pt x="4465101" y="441153"/>
                    <a:pt x="4291806" y="448887"/>
                  </a:cubicBezTo>
                  <a:cubicBezTo>
                    <a:pt x="4118511" y="456621"/>
                    <a:pt x="4051439" y="435425"/>
                    <a:pt x="3981214" y="448887"/>
                  </a:cubicBezTo>
                  <a:cubicBezTo>
                    <a:pt x="3910989" y="462349"/>
                    <a:pt x="3794004" y="439293"/>
                    <a:pt x="3670623" y="448887"/>
                  </a:cubicBezTo>
                  <a:cubicBezTo>
                    <a:pt x="3547242" y="458481"/>
                    <a:pt x="3251655" y="413083"/>
                    <a:pt x="3105912" y="448887"/>
                  </a:cubicBezTo>
                  <a:cubicBezTo>
                    <a:pt x="2960169" y="484691"/>
                    <a:pt x="2816078" y="416174"/>
                    <a:pt x="2710614" y="448887"/>
                  </a:cubicBezTo>
                  <a:cubicBezTo>
                    <a:pt x="2605150" y="481600"/>
                    <a:pt x="2274734" y="445585"/>
                    <a:pt x="2061196" y="448887"/>
                  </a:cubicBezTo>
                  <a:cubicBezTo>
                    <a:pt x="1847658" y="452189"/>
                    <a:pt x="1857259" y="441989"/>
                    <a:pt x="1665898" y="448887"/>
                  </a:cubicBezTo>
                  <a:cubicBezTo>
                    <a:pt x="1474537" y="455785"/>
                    <a:pt x="1207829" y="440720"/>
                    <a:pt x="1016480" y="448887"/>
                  </a:cubicBezTo>
                  <a:cubicBezTo>
                    <a:pt x="825131" y="457054"/>
                    <a:pt x="857845" y="425103"/>
                    <a:pt x="705889" y="448887"/>
                  </a:cubicBezTo>
                  <a:cubicBezTo>
                    <a:pt x="553933" y="472671"/>
                    <a:pt x="206463" y="377047"/>
                    <a:pt x="0" y="448887"/>
                  </a:cubicBezTo>
                  <a:cubicBezTo>
                    <a:pt x="-12344" y="247163"/>
                    <a:pt x="9403" y="118830"/>
                    <a:pt x="0" y="0"/>
                  </a:cubicBezTo>
                  <a:close/>
                </a:path>
              </a:pathLst>
            </a:custGeom>
            <a:noFill/>
            <a:ln w="38100">
              <a:solidFill>
                <a:srgbClr val="FF0000"/>
              </a:solidFill>
              <a:prstDash val="lg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27EBB103-776B-7987-9D65-CF1D26A1E6A9}"/>
                </a:ext>
              </a:extLst>
            </p:cNvPr>
            <p:cNvCxnSpPr>
              <a:cxnSpLocks/>
            </p:cNvCxnSpPr>
            <p:nvPr/>
          </p:nvCxnSpPr>
          <p:spPr>
            <a:xfrm>
              <a:off x="7673986" y="1518834"/>
              <a:ext cx="1821624" cy="198913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2BF84B37-2569-E34B-ED43-B6359068AC6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24941" y="1518834"/>
              <a:ext cx="2440011" cy="1989136"/>
            </a:xfrm>
            <a:prstGeom prst="line">
              <a:avLst/>
            </a:prstGeom>
            <a:ln w="38100" cmpd="sng"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4766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3986B-CFBE-8A09-0E92-1D63B26203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bulge total mass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F3A9CC-EC7B-13AE-66DA-6179B8DD56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FE8D3C-5BCA-EE67-052F-40A625AC3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27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6253A0-439D-BCCE-E4B4-0DFF638D9344}"/>
              </a:ext>
            </a:extLst>
          </p:cNvPr>
          <p:cNvSpPr txBox="1"/>
          <p:nvPr/>
        </p:nvSpPr>
        <p:spPr>
          <a:xfrm>
            <a:off x="1340255" y="3501336"/>
            <a:ext cx="4260445" cy="2862322"/>
          </a:xfrm>
          <a:custGeom>
            <a:avLst/>
            <a:gdLst>
              <a:gd name="connsiteX0" fmla="*/ 0 w 4260445"/>
              <a:gd name="connsiteY0" fmla="*/ 0 h 2862322"/>
              <a:gd name="connsiteX1" fmla="*/ 489951 w 4260445"/>
              <a:gd name="connsiteY1" fmla="*/ 0 h 2862322"/>
              <a:gd name="connsiteX2" fmla="*/ 894693 w 4260445"/>
              <a:gd name="connsiteY2" fmla="*/ 0 h 2862322"/>
              <a:gd name="connsiteX3" fmla="*/ 1512458 w 4260445"/>
              <a:gd name="connsiteY3" fmla="*/ 0 h 2862322"/>
              <a:gd name="connsiteX4" fmla="*/ 2002409 w 4260445"/>
              <a:gd name="connsiteY4" fmla="*/ 0 h 2862322"/>
              <a:gd name="connsiteX5" fmla="*/ 2492360 w 4260445"/>
              <a:gd name="connsiteY5" fmla="*/ 0 h 2862322"/>
              <a:gd name="connsiteX6" fmla="*/ 3110125 w 4260445"/>
              <a:gd name="connsiteY6" fmla="*/ 0 h 2862322"/>
              <a:gd name="connsiteX7" fmla="*/ 3557472 w 4260445"/>
              <a:gd name="connsiteY7" fmla="*/ 0 h 2862322"/>
              <a:gd name="connsiteX8" fmla="*/ 4260445 w 4260445"/>
              <a:gd name="connsiteY8" fmla="*/ 0 h 2862322"/>
              <a:gd name="connsiteX9" fmla="*/ 4260445 w 4260445"/>
              <a:gd name="connsiteY9" fmla="*/ 629711 h 2862322"/>
              <a:gd name="connsiteX10" fmla="*/ 4260445 w 4260445"/>
              <a:gd name="connsiteY10" fmla="*/ 1144929 h 2862322"/>
              <a:gd name="connsiteX11" fmla="*/ 4260445 w 4260445"/>
              <a:gd name="connsiteY11" fmla="*/ 1717393 h 2862322"/>
              <a:gd name="connsiteX12" fmla="*/ 4260445 w 4260445"/>
              <a:gd name="connsiteY12" fmla="*/ 2318481 h 2862322"/>
              <a:gd name="connsiteX13" fmla="*/ 4260445 w 4260445"/>
              <a:gd name="connsiteY13" fmla="*/ 2862322 h 2862322"/>
              <a:gd name="connsiteX14" fmla="*/ 3727889 w 4260445"/>
              <a:gd name="connsiteY14" fmla="*/ 2862322 h 2862322"/>
              <a:gd name="connsiteX15" fmla="*/ 3280543 w 4260445"/>
              <a:gd name="connsiteY15" fmla="*/ 2862322 h 2862322"/>
              <a:gd name="connsiteX16" fmla="*/ 2747987 w 4260445"/>
              <a:gd name="connsiteY16" fmla="*/ 2862322 h 2862322"/>
              <a:gd name="connsiteX17" fmla="*/ 2130223 w 4260445"/>
              <a:gd name="connsiteY17" fmla="*/ 2862322 h 2862322"/>
              <a:gd name="connsiteX18" fmla="*/ 1597667 w 4260445"/>
              <a:gd name="connsiteY18" fmla="*/ 2862322 h 2862322"/>
              <a:gd name="connsiteX19" fmla="*/ 1192925 w 4260445"/>
              <a:gd name="connsiteY19" fmla="*/ 2862322 h 2862322"/>
              <a:gd name="connsiteX20" fmla="*/ 745578 w 4260445"/>
              <a:gd name="connsiteY20" fmla="*/ 2862322 h 2862322"/>
              <a:gd name="connsiteX21" fmla="*/ 0 w 4260445"/>
              <a:gd name="connsiteY21" fmla="*/ 2862322 h 2862322"/>
              <a:gd name="connsiteX22" fmla="*/ 0 w 4260445"/>
              <a:gd name="connsiteY22" fmla="*/ 2289858 h 2862322"/>
              <a:gd name="connsiteX23" fmla="*/ 0 w 4260445"/>
              <a:gd name="connsiteY23" fmla="*/ 1717393 h 2862322"/>
              <a:gd name="connsiteX24" fmla="*/ 0 w 4260445"/>
              <a:gd name="connsiteY24" fmla="*/ 1173552 h 2862322"/>
              <a:gd name="connsiteX25" fmla="*/ 0 w 4260445"/>
              <a:gd name="connsiteY25" fmla="*/ 686957 h 2862322"/>
              <a:gd name="connsiteX26" fmla="*/ 0 w 4260445"/>
              <a:gd name="connsiteY26" fmla="*/ 0 h 2862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260445" h="2862322" extrusionOk="0">
                <a:moveTo>
                  <a:pt x="0" y="0"/>
                </a:moveTo>
                <a:cubicBezTo>
                  <a:pt x="226921" y="-38107"/>
                  <a:pt x="271825" y="31018"/>
                  <a:pt x="489951" y="0"/>
                </a:cubicBezTo>
                <a:cubicBezTo>
                  <a:pt x="708077" y="-31018"/>
                  <a:pt x="708345" y="33679"/>
                  <a:pt x="894693" y="0"/>
                </a:cubicBezTo>
                <a:cubicBezTo>
                  <a:pt x="1081041" y="-33679"/>
                  <a:pt x="1274376" y="20508"/>
                  <a:pt x="1512458" y="0"/>
                </a:cubicBezTo>
                <a:cubicBezTo>
                  <a:pt x="1750540" y="-20508"/>
                  <a:pt x="1825242" y="48077"/>
                  <a:pt x="2002409" y="0"/>
                </a:cubicBezTo>
                <a:cubicBezTo>
                  <a:pt x="2179576" y="-48077"/>
                  <a:pt x="2364092" y="13240"/>
                  <a:pt x="2492360" y="0"/>
                </a:cubicBezTo>
                <a:cubicBezTo>
                  <a:pt x="2620628" y="-13240"/>
                  <a:pt x="2897279" y="16277"/>
                  <a:pt x="3110125" y="0"/>
                </a:cubicBezTo>
                <a:cubicBezTo>
                  <a:pt x="3322972" y="-16277"/>
                  <a:pt x="3453570" y="45048"/>
                  <a:pt x="3557472" y="0"/>
                </a:cubicBezTo>
                <a:cubicBezTo>
                  <a:pt x="3661374" y="-45048"/>
                  <a:pt x="4094844" y="76900"/>
                  <a:pt x="4260445" y="0"/>
                </a:cubicBezTo>
                <a:cubicBezTo>
                  <a:pt x="4301959" y="261216"/>
                  <a:pt x="4244940" y="331103"/>
                  <a:pt x="4260445" y="629711"/>
                </a:cubicBezTo>
                <a:cubicBezTo>
                  <a:pt x="4275950" y="928319"/>
                  <a:pt x="4213155" y="1001821"/>
                  <a:pt x="4260445" y="1144929"/>
                </a:cubicBezTo>
                <a:cubicBezTo>
                  <a:pt x="4307735" y="1288037"/>
                  <a:pt x="4253963" y="1465353"/>
                  <a:pt x="4260445" y="1717393"/>
                </a:cubicBezTo>
                <a:cubicBezTo>
                  <a:pt x="4266927" y="1969433"/>
                  <a:pt x="4257408" y="2161120"/>
                  <a:pt x="4260445" y="2318481"/>
                </a:cubicBezTo>
                <a:cubicBezTo>
                  <a:pt x="4263482" y="2475842"/>
                  <a:pt x="4248253" y="2712010"/>
                  <a:pt x="4260445" y="2862322"/>
                </a:cubicBezTo>
                <a:cubicBezTo>
                  <a:pt x="4095413" y="2914048"/>
                  <a:pt x="3875375" y="2839965"/>
                  <a:pt x="3727889" y="2862322"/>
                </a:cubicBezTo>
                <a:cubicBezTo>
                  <a:pt x="3580403" y="2884679"/>
                  <a:pt x="3443861" y="2858712"/>
                  <a:pt x="3280543" y="2862322"/>
                </a:cubicBezTo>
                <a:cubicBezTo>
                  <a:pt x="3117225" y="2865932"/>
                  <a:pt x="2869619" y="2858196"/>
                  <a:pt x="2747987" y="2862322"/>
                </a:cubicBezTo>
                <a:cubicBezTo>
                  <a:pt x="2626355" y="2866448"/>
                  <a:pt x="2260216" y="2849051"/>
                  <a:pt x="2130223" y="2862322"/>
                </a:cubicBezTo>
                <a:cubicBezTo>
                  <a:pt x="2000230" y="2875593"/>
                  <a:pt x="1779754" y="2801343"/>
                  <a:pt x="1597667" y="2862322"/>
                </a:cubicBezTo>
                <a:cubicBezTo>
                  <a:pt x="1415580" y="2923301"/>
                  <a:pt x="1380987" y="2839097"/>
                  <a:pt x="1192925" y="2862322"/>
                </a:cubicBezTo>
                <a:cubicBezTo>
                  <a:pt x="1004863" y="2885547"/>
                  <a:pt x="853768" y="2842980"/>
                  <a:pt x="745578" y="2862322"/>
                </a:cubicBezTo>
                <a:cubicBezTo>
                  <a:pt x="637388" y="2881664"/>
                  <a:pt x="295597" y="2796201"/>
                  <a:pt x="0" y="2862322"/>
                </a:cubicBezTo>
                <a:cubicBezTo>
                  <a:pt x="-162" y="2624771"/>
                  <a:pt x="30603" y="2513727"/>
                  <a:pt x="0" y="2289858"/>
                </a:cubicBezTo>
                <a:cubicBezTo>
                  <a:pt x="-30603" y="2065989"/>
                  <a:pt x="55809" y="1892104"/>
                  <a:pt x="0" y="1717393"/>
                </a:cubicBezTo>
                <a:cubicBezTo>
                  <a:pt x="-55809" y="1542682"/>
                  <a:pt x="47918" y="1411241"/>
                  <a:pt x="0" y="1173552"/>
                </a:cubicBezTo>
                <a:cubicBezTo>
                  <a:pt x="-47918" y="935863"/>
                  <a:pt x="47039" y="842720"/>
                  <a:pt x="0" y="686957"/>
                </a:cubicBezTo>
                <a:cubicBezTo>
                  <a:pt x="-47039" y="531195"/>
                  <a:pt x="61462" y="234988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B </a:t>
            </a:r>
            <a:r>
              <a:rPr lang="en-US" dirty="0">
                <a:solidFill>
                  <a:schemeClr val="bg1"/>
                </a:solidFill>
              </a:rPr>
              <a:t>= 3.0 x 10</a:t>
            </a:r>
            <a:r>
              <a:rPr lang="en-US" baseline="30000" dirty="0">
                <a:solidFill>
                  <a:schemeClr val="bg1"/>
                </a:solidFill>
              </a:rPr>
              <a:t>10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☉</a:t>
            </a:r>
            <a:r>
              <a:rPr lang="en-US" dirty="0">
                <a:solidFill>
                  <a:schemeClr val="bg1"/>
                </a:solidFill>
              </a:rPr>
              <a:t>      </a:t>
            </a:r>
            <a:r>
              <a:rPr lang="en-US" sz="1400" dirty="0">
                <a:solidFill>
                  <a:schemeClr val="bg1"/>
                </a:solidFill>
              </a:rPr>
              <a:t>(Sellwood &amp; Sanders 1988)</a:t>
            </a: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B </a:t>
            </a:r>
            <a:r>
              <a:rPr lang="en-US" dirty="0">
                <a:solidFill>
                  <a:schemeClr val="bg1"/>
                </a:solidFill>
              </a:rPr>
              <a:t>= 1.2 x 10</a:t>
            </a:r>
            <a:r>
              <a:rPr lang="en-US" baseline="30000" dirty="0">
                <a:solidFill>
                  <a:schemeClr val="bg1"/>
                </a:solidFill>
              </a:rPr>
              <a:t>10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 ☉</a:t>
            </a:r>
            <a:r>
              <a:rPr lang="en-US" dirty="0">
                <a:solidFill>
                  <a:schemeClr val="bg1"/>
                </a:solidFill>
              </a:rPr>
              <a:t>                               </a:t>
            </a:r>
            <a:r>
              <a:rPr lang="en-US" sz="1400" dirty="0">
                <a:solidFill>
                  <a:schemeClr val="bg1"/>
                </a:solidFill>
              </a:rPr>
              <a:t>(Kent 1992)</a:t>
            </a: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B </a:t>
            </a:r>
            <a:r>
              <a:rPr lang="en-US" dirty="0">
                <a:solidFill>
                  <a:schemeClr val="bg1"/>
                </a:solidFill>
              </a:rPr>
              <a:t>= 2.0 x 10</a:t>
            </a:r>
            <a:r>
              <a:rPr lang="en-US" baseline="30000" dirty="0">
                <a:solidFill>
                  <a:schemeClr val="bg1"/>
                </a:solidFill>
              </a:rPr>
              <a:t>10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 ☉</a:t>
            </a:r>
            <a:r>
              <a:rPr lang="en-US" dirty="0">
                <a:solidFill>
                  <a:schemeClr val="bg1"/>
                </a:solidFill>
              </a:rPr>
              <a:t>                              </a:t>
            </a:r>
            <a:r>
              <a:rPr lang="en-US" sz="1400" dirty="0">
                <a:solidFill>
                  <a:schemeClr val="bg1"/>
                </a:solidFill>
              </a:rPr>
              <a:t>(Zhao 1994)</a:t>
            </a: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B </a:t>
            </a:r>
            <a:r>
              <a:rPr lang="en-US" dirty="0">
                <a:solidFill>
                  <a:schemeClr val="bg1"/>
                </a:solidFill>
              </a:rPr>
              <a:t>= 1.6 x 10</a:t>
            </a:r>
            <a:r>
              <a:rPr lang="en-US" baseline="30000" dirty="0">
                <a:solidFill>
                  <a:schemeClr val="bg1"/>
                </a:solidFill>
              </a:rPr>
              <a:t>10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 ☉</a:t>
            </a:r>
            <a:r>
              <a:rPr lang="en-US" dirty="0">
                <a:solidFill>
                  <a:schemeClr val="bg1"/>
                </a:solidFill>
              </a:rPr>
              <a:t>                 </a:t>
            </a:r>
            <a:r>
              <a:rPr lang="en-US" sz="1400" dirty="0">
                <a:solidFill>
                  <a:schemeClr val="bg1"/>
                </a:solidFill>
              </a:rPr>
              <a:t>(Han &amp; Gould 1995)</a:t>
            </a: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B </a:t>
            </a:r>
            <a:r>
              <a:rPr lang="en-US" dirty="0">
                <a:solidFill>
                  <a:schemeClr val="bg1"/>
                </a:solidFill>
              </a:rPr>
              <a:t>= 1.8 x 10</a:t>
            </a:r>
            <a:r>
              <a:rPr lang="en-US" baseline="30000" dirty="0">
                <a:solidFill>
                  <a:schemeClr val="bg1"/>
                </a:solidFill>
              </a:rPr>
              <a:t>10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 ☉ </a:t>
            </a:r>
            <a:r>
              <a:rPr lang="en-US" dirty="0">
                <a:solidFill>
                  <a:schemeClr val="bg1"/>
                </a:solidFill>
              </a:rPr>
              <a:t>                              </a:t>
            </a:r>
            <a:r>
              <a:rPr lang="en-US" sz="1400" dirty="0">
                <a:solidFill>
                  <a:schemeClr val="bg1"/>
                </a:solidFill>
              </a:rPr>
              <a:t>(Kent 1995)</a:t>
            </a: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B </a:t>
            </a:r>
            <a:r>
              <a:rPr lang="en-US" dirty="0">
                <a:solidFill>
                  <a:schemeClr val="bg1"/>
                </a:solidFill>
              </a:rPr>
              <a:t>= 2.8 x 10</a:t>
            </a:r>
            <a:r>
              <a:rPr lang="en-US" baseline="30000" dirty="0">
                <a:solidFill>
                  <a:schemeClr val="bg1"/>
                </a:solidFill>
              </a:rPr>
              <a:t>10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 ☉ </a:t>
            </a:r>
            <a:r>
              <a:rPr lang="en-US" dirty="0">
                <a:solidFill>
                  <a:schemeClr val="bg1"/>
                </a:solidFill>
              </a:rPr>
              <a:t>                            </a:t>
            </a:r>
            <a:r>
              <a:rPr lang="en-US" sz="1400" dirty="0">
                <a:solidFill>
                  <a:schemeClr val="bg1"/>
                </a:solidFill>
              </a:rPr>
              <a:t> (Blum 1995)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B </a:t>
            </a:r>
            <a:r>
              <a:rPr lang="en-US" dirty="0">
                <a:solidFill>
                  <a:schemeClr val="bg1"/>
                </a:solidFill>
              </a:rPr>
              <a:t>= 1.8 x 10</a:t>
            </a:r>
            <a:r>
              <a:rPr lang="en-US" baseline="30000" dirty="0">
                <a:solidFill>
                  <a:schemeClr val="bg1"/>
                </a:solidFill>
              </a:rPr>
              <a:t>10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 ☉ </a:t>
            </a:r>
            <a:r>
              <a:rPr lang="en-US" dirty="0">
                <a:solidFill>
                  <a:schemeClr val="bg1"/>
                </a:solidFill>
              </a:rPr>
              <a:t>                   </a:t>
            </a:r>
            <a:r>
              <a:rPr lang="en-US" sz="1400" dirty="0">
                <a:solidFill>
                  <a:schemeClr val="bg1"/>
                </a:solidFill>
              </a:rPr>
              <a:t>(</a:t>
            </a:r>
            <a:r>
              <a:rPr lang="en-US" sz="1400" dirty="0" err="1">
                <a:solidFill>
                  <a:schemeClr val="bg1"/>
                </a:solidFill>
              </a:rPr>
              <a:t>Sofue</a:t>
            </a:r>
            <a:r>
              <a:rPr lang="en-US" sz="1400" dirty="0">
                <a:solidFill>
                  <a:schemeClr val="bg1"/>
                </a:solidFill>
              </a:rPr>
              <a:t> et al. 2009)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B </a:t>
            </a:r>
            <a:r>
              <a:rPr lang="en-US" dirty="0">
                <a:solidFill>
                  <a:schemeClr val="bg1"/>
                </a:solidFill>
              </a:rPr>
              <a:t>= 8.0 x 10</a:t>
            </a:r>
            <a:r>
              <a:rPr lang="en-US" baseline="30000" dirty="0">
                <a:solidFill>
                  <a:schemeClr val="bg1"/>
                </a:solidFill>
              </a:rPr>
              <a:t>9 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 ☉ </a:t>
            </a:r>
            <a:r>
              <a:rPr lang="en-US" dirty="0">
                <a:solidFill>
                  <a:schemeClr val="bg1"/>
                </a:solidFill>
              </a:rPr>
              <a:t>                             </a:t>
            </a:r>
            <a:r>
              <a:rPr lang="en-US" sz="1400" dirty="0">
                <a:solidFill>
                  <a:schemeClr val="bg1"/>
                </a:solidFill>
              </a:rPr>
              <a:t>(</a:t>
            </a:r>
            <a:r>
              <a:rPr lang="en-US" sz="1400" dirty="0" err="1">
                <a:solidFill>
                  <a:schemeClr val="bg1"/>
                </a:solidFill>
              </a:rPr>
              <a:t>Sofue</a:t>
            </a:r>
            <a:r>
              <a:rPr lang="en-US" sz="1400" dirty="0">
                <a:solidFill>
                  <a:schemeClr val="bg1"/>
                </a:solidFill>
              </a:rPr>
              <a:t> 2013)</a:t>
            </a: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B </a:t>
            </a:r>
            <a:r>
              <a:rPr lang="en-US" dirty="0">
                <a:solidFill>
                  <a:schemeClr val="bg1"/>
                </a:solidFill>
              </a:rPr>
              <a:t>= 1.8 x 10</a:t>
            </a:r>
            <a:r>
              <a:rPr lang="en-US" baseline="30000" dirty="0">
                <a:solidFill>
                  <a:schemeClr val="bg1"/>
                </a:solidFill>
              </a:rPr>
              <a:t>10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 ☉</a:t>
            </a:r>
            <a:r>
              <a:rPr lang="en-US" dirty="0">
                <a:solidFill>
                  <a:schemeClr val="bg1"/>
                </a:solidFill>
              </a:rPr>
              <a:t>                      </a:t>
            </a:r>
            <a:r>
              <a:rPr lang="en-US" sz="1400" dirty="0">
                <a:solidFill>
                  <a:schemeClr val="bg1"/>
                </a:solidFill>
              </a:rPr>
              <a:t>(Cao et al. 2013)</a:t>
            </a:r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B </a:t>
            </a:r>
            <a:r>
              <a:rPr lang="en-US" dirty="0">
                <a:solidFill>
                  <a:schemeClr val="bg1"/>
                </a:solidFill>
              </a:rPr>
              <a:t>= 1.8 x 10</a:t>
            </a:r>
            <a:r>
              <a:rPr lang="en-US" baseline="30000" dirty="0">
                <a:solidFill>
                  <a:schemeClr val="bg1"/>
                </a:solidFill>
              </a:rPr>
              <a:t>10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 ☉</a:t>
            </a:r>
            <a:r>
              <a:rPr lang="en-US" dirty="0">
                <a:solidFill>
                  <a:schemeClr val="bg1"/>
                </a:solidFill>
              </a:rPr>
              <a:t>                  </a:t>
            </a:r>
            <a:r>
              <a:rPr lang="en-US" sz="1400" dirty="0">
                <a:solidFill>
                  <a:schemeClr val="bg1"/>
                </a:solidFill>
              </a:rPr>
              <a:t> (</a:t>
            </a:r>
            <a:r>
              <a:rPr lang="en-US" sz="1400" dirty="0" err="1">
                <a:solidFill>
                  <a:schemeClr val="bg1"/>
                </a:solidFill>
              </a:rPr>
              <a:t>Portail</a:t>
            </a:r>
            <a:r>
              <a:rPr lang="en-US" sz="1400" dirty="0">
                <a:solidFill>
                  <a:schemeClr val="bg1"/>
                </a:solidFill>
              </a:rPr>
              <a:t> et al. 2015)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B786E6B-4AE3-F998-C7EA-94B76F72E104}"/>
              </a:ext>
            </a:extLst>
          </p:cNvPr>
          <p:cNvSpPr txBox="1"/>
          <p:nvPr/>
        </p:nvSpPr>
        <p:spPr>
          <a:xfrm>
            <a:off x="266700" y="1494654"/>
            <a:ext cx="117858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Because the mass is likely the main parameter governing galaxy evolution, several studies focused on the MW dynamical mass (i.e., baryonic + dark). Historically, this was done by using dynamical models to match either the galactic rotation curve inside∼1 kpc, or the kinematics (i.e., velocity and velocity dispersion) of different stellar tracers. Then, by assuming an observed luminosity profile (often in K-band) the M/L ratio can be derived, and hence the final bulge mass.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55B819-901A-CDF1-8455-EF3B7A645D99}"/>
              </a:ext>
            </a:extLst>
          </p:cNvPr>
          <p:cNvSpPr txBox="1"/>
          <p:nvPr/>
        </p:nvSpPr>
        <p:spPr>
          <a:xfrm>
            <a:off x="2021146" y="3062211"/>
            <a:ext cx="2879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Dynamical mass estimates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2A22458-4D9D-41B9-2D4B-ABB03EEAC058}"/>
              </a:ext>
            </a:extLst>
          </p:cNvPr>
          <p:cNvSpPr txBox="1"/>
          <p:nvPr/>
        </p:nvSpPr>
        <p:spPr>
          <a:xfrm>
            <a:off x="8508080" y="3062211"/>
            <a:ext cx="2456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Stellar mass estimates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00417B5-53FC-5D90-E5F7-D85FBBC52470}"/>
              </a:ext>
            </a:extLst>
          </p:cNvPr>
          <p:cNvSpPr txBox="1"/>
          <p:nvPr/>
        </p:nvSpPr>
        <p:spPr>
          <a:xfrm>
            <a:off x="7509317" y="3609021"/>
            <a:ext cx="4047683" cy="923330"/>
          </a:xfrm>
          <a:custGeom>
            <a:avLst/>
            <a:gdLst>
              <a:gd name="connsiteX0" fmla="*/ 0 w 4047683"/>
              <a:gd name="connsiteY0" fmla="*/ 0 h 923330"/>
              <a:gd name="connsiteX1" fmla="*/ 537764 w 4047683"/>
              <a:gd name="connsiteY1" fmla="*/ 0 h 923330"/>
              <a:gd name="connsiteX2" fmla="*/ 994574 w 4047683"/>
              <a:gd name="connsiteY2" fmla="*/ 0 h 923330"/>
              <a:gd name="connsiteX3" fmla="*/ 1653768 w 4047683"/>
              <a:gd name="connsiteY3" fmla="*/ 0 h 923330"/>
              <a:gd name="connsiteX4" fmla="*/ 2191531 w 4047683"/>
              <a:gd name="connsiteY4" fmla="*/ 0 h 923330"/>
              <a:gd name="connsiteX5" fmla="*/ 2729295 w 4047683"/>
              <a:gd name="connsiteY5" fmla="*/ 0 h 923330"/>
              <a:gd name="connsiteX6" fmla="*/ 3388489 w 4047683"/>
              <a:gd name="connsiteY6" fmla="*/ 0 h 923330"/>
              <a:gd name="connsiteX7" fmla="*/ 4047683 w 4047683"/>
              <a:gd name="connsiteY7" fmla="*/ 0 h 923330"/>
              <a:gd name="connsiteX8" fmla="*/ 4047683 w 4047683"/>
              <a:gd name="connsiteY8" fmla="*/ 480132 h 923330"/>
              <a:gd name="connsiteX9" fmla="*/ 4047683 w 4047683"/>
              <a:gd name="connsiteY9" fmla="*/ 923330 h 923330"/>
              <a:gd name="connsiteX10" fmla="*/ 3550396 w 4047683"/>
              <a:gd name="connsiteY10" fmla="*/ 923330 h 923330"/>
              <a:gd name="connsiteX11" fmla="*/ 2972156 w 4047683"/>
              <a:gd name="connsiteY11" fmla="*/ 923330 h 923330"/>
              <a:gd name="connsiteX12" fmla="*/ 2434392 w 4047683"/>
              <a:gd name="connsiteY12" fmla="*/ 923330 h 923330"/>
              <a:gd name="connsiteX13" fmla="*/ 1775198 w 4047683"/>
              <a:gd name="connsiteY13" fmla="*/ 923330 h 923330"/>
              <a:gd name="connsiteX14" fmla="*/ 1116004 w 4047683"/>
              <a:gd name="connsiteY14" fmla="*/ 923330 h 923330"/>
              <a:gd name="connsiteX15" fmla="*/ 618717 w 4047683"/>
              <a:gd name="connsiteY15" fmla="*/ 923330 h 923330"/>
              <a:gd name="connsiteX16" fmla="*/ 0 w 4047683"/>
              <a:gd name="connsiteY16" fmla="*/ 923330 h 923330"/>
              <a:gd name="connsiteX17" fmla="*/ 0 w 4047683"/>
              <a:gd name="connsiteY17" fmla="*/ 443198 h 923330"/>
              <a:gd name="connsiteX18" fmla="*/ 0 w 4047683"/>
              <a:gd name="connsiteY18" fmla="*/ 0 h 923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047683" h="923330" extrusionOk="0">
                <a:moveTo>
                  <a:pt x="0" y="0"/>
                </a:moveTo>
                <a:cubicBezTo>
                  <a:pt x="128431" y="-3324"/>
                  <a:pt x="311658" y="37299"/>
                  <a:pt x="537764" y="0"/>
                </a:cubicBezTo>
                <a:cubicBezTo>
                  <a:pt x="763870" y="-37299"/>
                  <a:pt x="830048" y="40825"/>
                  <a:pt x="994574" y="0"/>
                </a:cubicBezTo>
                <a:cubicBezTo>
                  <a:pt x="1159100" y="-40825"/>
                  <a:pt x="1383363" y="5850"/>
                  <a:pt x="1653768" y="0"/>
                </a:cubicBezTo>
                <a:cubicBezTo>
                  <a:pt x="1924173" y="-5850"/>
                  <a:pt x="1930870" y="42106"/>
                  <a:pt x="2191531" y="0"/>
                </a:cubicBezTo>
                <a:cubicBezTo>
                  <a:pt x="2452192" y="-42106"/>
                  <a:pt x="2617767" y="29959"/>
                  <a:pt x="2729295" y="0"/>
                </a:cubicBezTo>
                <a:cubicBezTo>
                  <a:pt x="2840823" y="-29959"/>
                  <a:pt x="3212213" y="21901"/>
                  <a:pt x="3388489" y="0"/>
                </a:cubicBezTo>
                <a:cubicBezTo>
                  <a:pt x="3564765" y="-21901"/>
                  <a:pt x="3767516" y="46806"/>
                  <a:pt x="4047683" y="0"/>
                </a:cubicBezTo>
                <a:cubicBezTo>
                  <a:pt x="4104516" y="184709"/>
                  <a:pt x="4044613" y="362508"/>
                  <a:pt x="4047683" y="480132"/>
                </a:cubicBezTo>
                <a:cubicBezTo>
                  <a:pt x="4050753" y="597756"/>
                  <a:pt x="4036359" y="715809"/>
                  <a:pt x="4047683" y="923330"/>
                </a:cubicBezTo>
                <a:cubicBezTo>
                  <a:pt x="3833637" y="943425"/>
                  <a:pt x="3780664" y="881948"/>
                  <a:pt x="3550396" y="923330"/>
                </a:cubicBezTo>
                <a:cubicBezTo>
                  <a:pt x="3320128" y="964712"/>
                  <a:pt x="3194099" y="876624"/>
                  <a:pt x="2972156" y="923330"/>
                </a:cubicBezTo>
                <a:cubicBezTo>
                  <a:pt x="2750213" y="970036"/>
                  <a:pt x="2552297" y="867640"/>
                  <a:pt x="2434392" y="923330"/>
                </a:cubicBezTo>
                <a:cubicBezTo>
                  <a:pt x="2316487" y="979020"/>
                  <a:pt x="2074429" y="903388"/>
                  <a:pt x="1775198" y="923330"/>
                </a:cubicBezTo>
                <a:cubicBezTo>
                  <a:pt x="1475967" y="943272"/>
                  <a:pt x="1315377" y="887148"/>
                  <a:pt x="1116004" y="923330"/>
                </a:cubicBezTo>
                <a:cubicBezTo>
                  <a:pt x="916631" y="959512"/>
                  <a:pt x="743206" y="918507"/>
                  <a:pt x="618717" y="923330"/>
                </a:cubicBezTo>
                <a:cubicBezTo>
                  <a:pt x="494228" y="928153"/>
                  <a:pt x="206554" y="890031"/>
                  <a:pt x="0" y="923330"/>
                </a:cubicBezTo>
                <a:cubicBezTo>
                  <a:pt x="-51860" y="736269"/>
                  <a:pt x="52887" y="621465"/>
                  <a:pt x="0" y="443198"/>
                </a:cubicBezTo>
                <a:cubicBezTo>
                  <a:pt x="-52887" y="264931"/>
                  <a:pt x="2470" y="199669"/>
                  <a:pt x="0" y="0"/>
                </a:cubicBezTo>
                <a:close/>
              </a:path>
            </a:pathLst>
          </a:custGeom>
          <a:noFill/>
          <a:ln w="38100">
            <a:solidFill>
              <a:srgbClr val="FFFF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B </a:t>
            </a:r>
            <a:r>
              <a:rPr lang="en-US" dirty="0">
                <a:solidFill>
                  <a:schemeClr val="bg1"/>
                </a:solidFill>
              </a:rPr>
              <a:t>= 1.3 x 10</a:t>
            </a:r>
            <a:r>
              <a:rPr lang="en-US" baseline="30000" dirty="0">
                <a:solidFill>
                  <a:schemeClr val="bg1"/>
                </a:solidFill>
              </a:rPr>
              <a:t>10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☉</a:t>
            </a:r>
            <a:r>
              <a:rPr lang="en-US" dirty="0">
                <a:solidFill>
                  <a:schemeClr val="bg1"/>
                </a:solidFill>
              </a:rPr>
              <a:t>               </a:t>
            </a:r>
            <a:r>
              <a:rPr lang="en-US" sz="1400" dirty="0">
                <a:solidFill>
                  <a:schemeClr val="bg1"/>
                </a:solidFill>
              </a:rPr>
              <a:t>(Dwek et al. 1995)</a:t>
            </a: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B </a:t>
            </a:r>
            <a:r>
              <a:rPr lang="en-US" dirty="0">
                <a:solidFill>
                  <a:schemeClr val="bg1"/>
                </a:solidFill>
              </a:rPr>
              <a:t>= 2.4 x 10</a:t>
            </a:r>
            <a:r>
              <a:rPr lang="en-US" baseline="30000" dirty="0">
                <a:solidFill>
                  <a:schemeClr val="bg1"/>
                </a:solidFill>
              </a:rPr>
              <a:t>10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 ☉</a:t>
            </a:r>
            <a:r>
              <a:rPr lang="en-US" dirty="0">
                <a:solidFill>
                  <a:schemeClr val="bg1"/>
                </a:solidFill>
              </a:rPr>
              <a:t>        </a:t>
            </a:r>
            <a:r>
              <a:rPr lang="en-US" sz="1400" dirty="0">
                <a:solidFill>
                  <a:schemeClr val="bg1"/>
                </a:solidFill>
              </a:rPr>
              <a:t>(</a:t>
            </a:r>
            <a:r>
              <a:rPr lang="en-US" sz="1400" dirty="0" err="1">
                <a:solidFill>
                  <a:schemeClr val="bg1"/>
                </a:solidFill>
              </a:rPr>
              <a:t>Picaud</a:t>
            </a:r>
            <a:r>
              <a:rPr lang="en-US" sz="1400" dirty="0">
                <a:solidFill>
                  <a:schemeClr val="bg1"/>
                </a:solidFill>
              </a:rPr>
              <a:t> &amp; Robin 2004)</a:t>
            </a:r>
          </a:p>
          <a:p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B </a:t>
            </a:r>
            <a:r>
              <a:rPr lang="en-US" dirty="0">
                <a:solidFill>
                  <a:schemeClr val="bg1"/>
                </a:solidFill>
              </a:rPr>
              <a:t>= 2.0 x 10</a:t>
            </a:r>
            <a:r>
              <a:rPr lang="en-US" baseline="30000" dirty="0">
                <a:solidFill>
                  <a:schemeClr val="bg1"/>
                </a:solidFill>
              </a:rPr>
              <a:t>10</a:t>
            </a:r>
            <a:r>
              <a:rPr lang="en-US" dirty="0">
                <a:solidFill>
                  <a:schemeClr val="bg1"/>
                </a:solidFill>
              </a:rPr>
              <a:t>M</a:t>
            </a:r>
            <a:r>
              <a:rPr lang="en-US" baseline="-25000" dirty="0">
                <a:solidFill>
                  <a:schemeClr val="bg1"/>
                </a:solidFill>
              </a:rPr>
              <a:t> ☉</a:t>
            </a:r>
            <a:r>
              <a:rPr lang="en-US" dirty="0">
                <a:solidFill>
                  <a:schemeClr val="bg1"/>
                </a:solidFill>
              </a:rPr>
              <a:t>            </a:t>
            </a:r>
            <a:r>
              <a:rPr lang="en-US" sz="1400" dirty="0">
                <a:solidFill>
                  <a:schemeClr val="bg1"/>
                </a:solidFill>
              </a:rPr>
              <a:t>(Valenti et al.  2016)</a:t>
            </a:r>
          </a:p>
        </p:txBody>
      </p:sp>
    </p:spTree>
    <p:extLst>
      <p:ext uri="{BB962C8B-B14F-4D97-AF65-F5344CB8AC3E}">
        <p14:creationId xmlns:p14="http://schemas.microsoft.com/office/powerpoint/2010/main" val="3368890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5744AA-977A-90C7-15EE-1AB196D628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BF044-5706-503E-B978-07231B3D5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bulge stellar mass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39778E-28FC-8B4C-C197-4409741B0B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293F17-6E00-18BC-1A2A-04CEC14EC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28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623F3B-2403-C340-CB98-1529DF1BEA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023" r="265"/>
          <a:stretch>
            <a:fillRect/>
          </a:stretch>
        </p:blipFill>
        <p:spPr>
          <a:xfrm>
            <a:off x="373891" y="2302921"/>
            <a:ext cx="4965700" cy="178423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21638D6-DB71-488F-1A00-E3851CE11C39}"/>
              </a:ext>
            </a:extLst>
          </p:cNvPr>
          <p:cNvSpPr txBox="1"/>
          <p:nvPr/>
        </p:nvSpPr>
        <p:spPr>
          <a:xfrm>
            <a:off x="3117729" y="1531931"/>
            <a:ext cx="6671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 fully empirical estimate based on RCs within the VVV bulge area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6DC839-D747-9334-EDAF-812DA77AAF4D}"/>
              </a:ext>
            </a:extLst>
          </p:cNvPr>
          <p:cNvGrpSpPr/>
          <p:nvPr/>
        </p:nvGrpSpPr>
        <p:grpSpPr>
          <a:xfrm>
            <a:off x="7871688" y="2145956"/>
            <a:ext cx="2715248" cy="2098166"/>
            <a:chOff x="7308865" y="1669489"/>
            <a:chExt cx="3156729" cy="2521512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64F0E38-C462-3881-B491-29BC96D66E55}"/>
                </a:ext>
              </a:extLst>
            </p:cNvPr>
            <p:cNvSpPr/>
            <p:nvPr/>
          </p:nvSpPr>
          <p:spPr>
            <a:xfrm>
              <a:off x="7308865" y="1690688"/>
              <a:ext cx="3156729" cy="2500312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1F9697F-3424-D77D-261D-689AA50A1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20555"/>
            <a:stretch>
              <a:fillRect/>
            </a:stretch>
          </p:blipFill>
          <p:spPr>
            <a:xfrm>
              <a:off x="7308865" y="1669489"/>
              <a:ext cx="3156729" cy="2521512"/>
            </a:xfrm>
            <a:prstGeom prst="rect">
              <a:avLst/>
            </a:prstGeom>
          </p:spPr>
        </p:pic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75E6140-7314-56D8-ED72-4E584F51038A}"/>
              </a:ext>
            </a:extLst>
          </p:cNvPr>
          <p:cNvSpPr txBox="1"/>
          <p:nvPr/>
        </p:nvSpPr>
        <p:spPr>
          <a:xfrm>
            <a:off x="6502783" y="2863336"/>
            <a:ext cx="48603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</a:rPr>
              <a:t>+</a:t>
            </a:r>
            <a:endParaRPr lang="en-US" b="1" dirty="0">
              <a:solidFill>
                <a:schemeClr val="bg1"/>
              </a:solidFill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0D36EB4-85F3-36FB-707A-B384E7024DCA}"/>
              </a:ext>
            </a:extLst>
          </p:cNvPr>
          <p:cNvGrpSpPr/>
          <p:nvPr/>
        </p:nvGrpSpPr>
        <p:grpSpPr>
          <a:xfrm>
            <a:off x="113541" y="4620760"/>
            <a:ext cx="11485373" cy="2133600"/>
            <a:chOff x="113541" y="4620760"/>
            <a:chExt cx="11485373" cy="2133600"/>
          </a:xfrm>
        </p:grpSpPr>
        <p:pic>
          <p:nvPicPr>
            <p:cNvPr id="12" name="Picture 11" descr="A graph with a line and arrows&#10;&#10;AI-generated content may be incorrect.">
              <a:extLst>
                <a:ext uri="{FF2B5EF4-FFF2-40B4-BE49-F238E27FC236}">
                  <a16:creationId xmlns:a16="http://schemas.microsoft.com/office/drawing/2014/main" id="{CB94E871-6807-9110-3FED-36484DB60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3541" y="4620760"/>
              <a:ext cx="2743200" cy="2133600"/>
            </a:xfrm>
            <a:prstGeom prst="rect">
              <a:avLst/>
            </a:prstGeom>
          </p:spPr>
        </p:pic>
        <p:pic>
          <p:nvPicPr>
            <p:cNvPr id="16" name="Picture 15" descr="A graph with arrows pointing up&#10;&#10;AI-generated content may be incorrect.">
              <a:extLst>
                <a:ext uri="{FF2B5EF4-FFF2-40B4-BE49-F238E27FC236}">
                  <a16:creationId xmlns:a16="http://schemas.microsoft.com/office/drawing/2014/main" id="{24B1F5A8-D76B-659A-B54E-5AEDE1B6C5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87013" y="4620760"/>
              <a:ext cx="2629027" cy="208052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107D0A0-1056-8E91-BB8E-107C26CA4F42}"/>
                </a:ext>
              </a:extLst>
            </p:cNvPr>
            <p:cNvSpPr txBox="1"/>
            <p:nvPr/>
          </p:nvSpPr>
          <p:spPr>
            <a:xfrm>
              <a:off x="3375233" y="5386614"/>
              <a:ext cx="5870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sym typeface="Wingdings" pitchFamily="2" charset="2"/>
                </a:rPr>
                <a:t>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EA2A89C-5EB7-8AF3-A04B-2CFEE56DC061}"/>
                </a:ext>
              </a:extLst>
            </p:cNvPr>
            <p:cNvSpPr txBox="1"/>
            <p:nvPr/>
          </p:nvSpPr>
          <p:spPr>
            <a:xfrm>
              <a:off x="7871688" y="5368636"/>
              <a:ext cx="58702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  <a:sym typeface="Wingdings" pitchFamily="2" charset="2"/>
                </a:rPr>
                <a:t>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pic>
          <p:nvPicPr>
            <p:cNvPr id="20" name="Picture 19" descr="A graph of mass of a mass of a mass of a mass of a mass of a mass of a mass of a mass of a mass of a mass of a mass of a mass of a&#10;&#10;AI-generated content may be incorrect.">
              <a:extLst>
                <a:ext uri="{FF2B5EF4-FFF2-40B4-BE49-F238E27FC236}">
                  <a16:creationId xmlns:a16="http://schemas.microsoft.com/office/drawing/2014/main" id="{2485BC37-8088-0B39-A6B1-15B1201906B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69886" y="4629343"/>
              <a:ext cx="2629028" cy="20994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669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6E828-B109-D739-DA05-9C4599A697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F8AF4-6177-9292-1C7B-60DD5EBE7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bulge stellar mass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69F281-26DC-A547-AE43-34D780BB4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6C8CDB6-1144-162D-9DB6-71E6E941FA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423400" y="6426049"/>
            <a:ext cx="2743200" cy="365125"/>
          </a:xfrm>
        </p:spPr>
        <p:txBody>
          <a:bodyPr/>
          <a:lstStyle/>
          <a:p>
            <a:fld id="{FBF8D6E5-4FDC-DA4C-ACAD-F012A9CDF88D}" type="slidenum">
              <a:rPr lang="en-US" smtClean="0"/>
              <a:t>29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2724E-6DDE-11BB-5CD4-01E780298958}"/>
              </a:ext>
            </a:extLst>
          </p:cNvPr>
          <p:cNvSpPr txBox="1"/>
          <p:nvPr/>
        </p:nvSpPr>
        <p:spPr>
          <a:xfrm>
            <a:off x="7370869" y="547707"/>
            <a:ext cx="3038259" cy="1200329"/>
          </a:xfrm>
          <a:custGeom>
            <a:avLst/>
            <a:gdLst>
              <a:gd name="connsiteX0" fmla="*/ 0 w 3038259"/>
              <a:gd name="connsiteY0" fmla="*/ 0 h 1200329"/>
              <a:gd name="connsiteX1" fmla="*/ 445611 w 3038259"/>
              <a:gd name="connsiteY1" fmla="*/ 0 h 1200329"/>
              <a:gd name="connsiteX2" fmla="*/ 982370 w 3038259"/>
              <a:gd name="connsiteY2" fmla="*/ 0 h 1200329"/>
              <a:gd name="connsiteX3" fmla="*/ 1458364 w 3038259"/>
              <a:gd name="connsiteY3" fmla="*/ 0 h 1200329"/>
              <a:gd name="connsiteX4" fmla="*/ 1903976 w 3038259"/>
              <a:gd name="connsiteY4" fmla="*/ 0 h 1200329"/>
              <a:gd name="connsiteX5" fmla="*/ 2440735 w 3038259"/>
              <a:gd name="connsiteY5" fmla="*/ 0 h 1200329"/>
              <a:gd name="connsiteX6" fmla="*/ 3038259 w 3038259"/>
              <a:gd name="connsiteY6" fmla="*/ 0 h 1200329"/>
              <a:gd name="connsiteX7" fmla="*/ 3038259 w 3038259"/>
              <a:gd name="connsiteY7" fmla="*/ 400110 h 1200329"/>
              <a:gd name="connsiteX8" fmla="*/ 3038259 w 3038259"/>
              <a:gd name="connsiteY8" fmla="*/ 776213 h 1200329"/>
              <a:gd name="connsiteX9" fmla="*/ 3038259 w 3038259"/>
              <a:gd name="connsiteY9" fmla="*/ 1200329 h 1200329"/>
              <a:gd name="connsiteX10" fmla="*/ 2592648 w 3038259"/>
              <a:gd name="connsiteY10" fmla="*/ 1200329 h 1200329"/>
              <a:gd name="connsiteX11" fmla="*/ 2177419 w 3038259"/>
              <a:gd name="connsiteY11" fmla="*/ 1200329 h 1200329"/>
              <a:gd name="connsiteX12" fmla="*/ 1640660 w 3038259"/>
              <a:gd name="connsiteY12" fmla="*/ 1200329 h 1200329"/>
              <a:gd name="connsiteX13" fmla="*/ 1195049 w 3038259"/>
              <a:gd name="connsiteY13" fmla="*/ 1200329 h 1200329"/>
              <a:gd name="connsiteX14" fmla="*/ 658289 w 3038259"/>
              <a:gd name="connsiteY14" fmla="*/ 1200329 h 1200329"/>
              <a:gd name="connsiteX15" fmla="*/ 0 w 3038259"/>
              <a:gd name="connsiteY15" fmla="*/ 1200329 h 1200329"/>
              <a:gd name="connsiteX16" fmla="*/ 0 w 3038259"/>
              <a:gd name="connsiteY16" fmla="*/ 812223 h 1200329"/>
              <a:gd name="connsiteX17" fmla="*/ 0 w 3038259"/>
              <a:gd name="connsiteY17" fmla="*/ 400110 h 1200329"/>
              <a:gd name="connsiteX18" fmla="*/ 0 w 3038259"/>
              <a:gd name="connsiteY18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038259" h="1200329" fill="none" extrusionOk="0">
                <a:moveTo>
                  <a:pt x="0" y="0"/>
                </a:moveTo>
                <a:cubicBezTo>
                  <a:pt x="105360" y="-44765"/>
                  <a:pt x="328479" y="1566"/>
                  <a:pt x="445611" y="0"/>
                </a:cubicBezTo>
                <a:cubicBezTo>
                  <a:pt x="562743" y="-1566"/>
                  <a:pt x="790527" y="59136"/>
                  <a:pt x="982370" y="0"/>
                </a:cubicBezTo>
                <a:cubicBezTo>
                  <a:pt x="1174213" y="-59136"/>
                  <a:pt x="1252556" y="53622"/>
                  <a:pt x="1458364" y="0"/>
                </a:cubicBezTo>
                <a:cubicBezTo>
                  <a:pt x="1664172" y="-53622"/>
                  <a:pt x="1779531" y="51928"/>
                  <a:pt x="1903976" y="0"/>
                </a:cubicBezTo>
                <a:cubicBezTo>
                  <a:pt x="2028421" y="-51928"/>
                  <a:pt x="2321875" y="12131"/>
                  <a:pt x="2440735" y="0"/>
                </a:cubicBezTo>
                <a:cubicBezTo>
                  <a:pt x="2559595" y="-12131"/>
                  <a:pt x="2875856" y="61949"/>
                  <a:pt x="3038259" y="0"/>
                </a:cubicBezTo>
                <a:cubicBezTo>
                  <a:pt x="3080791" y="193132"/>
                  <a:pt x="3011801" y="246020"/>
                  <a:pt x="3038259" y="400110"/>
                </a:cubicBezTo>
                <a:cubicBezTo>
                  <a:pt x="3064717" y="554200"/>
                  <a:pt x="3028779" y="676075"/>
                  <a:pt x="3038259" y="776213"/>
                </a:cubicBezTo>
                <a:cubicBezTo>
                  <a:pt x="3047739" y="876351"/>
                  <a:pt x="3034754" y="1023209"/>
                  <a:pt x="3038259" y="1200329"/>
                </a:cubicBezTo>
                <a:cubicBezTo>
                  <a:pt x="2885374" y="1208566"/>
                  <a:pt x="2682851" y="1163283"/>
                  <a:pt x="2592648" y="1200329"/>
                </a:cubicBezTo>
                <a:cubicBezTo>
                  <a:pt x="2502445" y="1237375"/>
                  <a:pt x="2331519" y="1155659"/>
                  <a:pt x="2177419" y="1200329"/>
                </a:cubicBezTo>
                <a:cubicBezTo>
                  <a:pt x="2023319" y="1244999"/>
                  <a:pt x="1770724" y="1144300"/>
                  <a:pt x="1640660" y="1200329"/>
                </a:cubicBezTo>
                <a:cubicBezTo>
                  <a:pt x="1510596" y="1256358"/>
                  <a:pt x="1398682" y="1163456"/>
                  <a:pt x="1195049" y="1200329"/>
                </a:cubicBezTo>
                <a:cubicBezTo>
                  <a:pt x="991416" y="1237202"/>
                  <a:pt x="816887" y="1143586"/>
                  <a:pt x="658289" y="1200329"/>
                </a:cubicBezTo>
                <a:cubicBezTo>
                  <a:pt x="499691" y="1257072"/>
                  <a:pt x="143084" y="1172719"/>
                  <a:pt x="0" y="1200329"/>
                </a:cubicBezTo>
                <a:cubicBezTo>
                  <a:pt x="-19683" y="1120473"/>
                  <a:pt x="25424" y="958334"/>
                  <a:pt x="0" y="812223"/>
                </a:cubicBezTo>
                <a:cubicBezTo>
                  <a:pt x="-25424" y="666112"/>
                  <a:pt x="25375" y="559328"/>
                  <a:pt x="0" y="400110"/>
                </a:cubicBezTo>
                <a:cubicBezTo>
                  <a:pt x="-25375" y="240892"/>
                  <a:pt x="7159" y="125411"/>
                  <a:pt x="0" y="0"/>
                </a:cubicBezTo>
                <a:close/>
              </a:path>
              <a:path w="3038259" h="1200329" stroke="0" extrusionOk="0">
                <a:moveTo>
                  <a:pt x="0" y="0"/>
                </a:moveTo>
                <a:cubicBezTo>
                  <a:pt x="207233" y="-6091"/>
                  <a:pt x="240675" y="31443"/>
                  <a:pt x="475994" y="0"/>
                </a:cubicBezTo>
                <a:cubicBezTo>
                  <a:pt x="711313" y="-31443"/>
                  <a:pt x="728710" y="26760"/>
                  <a:pt x="891223" y="0"/>
                </a:cubicBezTo>
                <a:cubicBezTo>
                  <a:pt x="1053736" y="-26760"/>
                  <a:pt x="1281067" y="9024"/>
                  <a:pt x="1458364" y="0"/>
                </a:cubicBezTo>
                <a:cubicBezTo>
                  <a:pt x="1635661" y="-9024"/>
                  <a:pt x="1819004" y="8508"/>
                  <a:pt x="1934358" y="0"/>
                </a:cubicBezTo>
                <a:cubicBezTo>
                  <a:pt x="2049712" y="-8508"/>
                  <a:pt x="2249997" y="53759"/>
                  <a:pt x="2410352" y="0"/>
                </a:cubicBezTo>
                <a:cubicBezTo>
                  <a:pt x="2570707" y="-53759"/>
                  <a:pt x="2907161" y="26710"/>
                  <a:pt x="3038259" y="0"/>
                </a:cubicBezTo>
                <a:cubicBezTo>
                  <a:pt x="3069045" y="80270"/>
                  <a:pt x="3020030" y="297252"/>
                  <a:pt x="3038259" y="376103"/>
                </a:cubicBezTo>
                <a:cubicBezTo>
                  <a:pt x="3056488" y="454954"/>
                  <a:pt x="3006381" y="601169"/>
                  <a:pt x="3038259" y="776213"/>
                </a:cubicBezTo>
                <a:cubicBezTo>
                  <a:pt x="3070137" y="951257"/>
                  <a:pt x="2997307" y="1100581"/>
                  <a:pt x="3038259" y="1200329"/>
                </a:cubicBezTo>
                <a:cubicBezTo>
                  <a:pt x="2827245" y="1209559"/>
                  <a:pt x="2710628" y="1189073"/>
                  <a:pt x="2592648" y="1200329"/>
                </a:cubicBezTo>
                <a:cubicBezTo>
                  <a:pt x="2474668" y="1211585"/>
                  <a:pt x="2259816" y="1149853"/>
                  <a:pt x="2086271" y="1200329"/>
                </a:cubicBezTo>
                <a:cubicBezTo>
                  <a:pt x="1912726" y="1250805"/>
                  <a:pt x="1767978" y="1188454"/>
                  <a:pt x="1610277" y="1200329"/>
                </a:cubicBezTo>
                <a:cubicBezTo>
                  <a:pt x="1452576" y="1212204"/>
                  <a:pt x="1197352" y="1175604"/>
                  <a:pt x="1043136" y="1200329"/>
                </a:cubicBezTo>
                <a:cubicBezTo>
                  <a:pt x="888920" y="1225054"/>
                  <a:pt x="712630" y="1194132"/>
                  <a:pt x="475994" y="1200329"/>
                </a:cubicBezTo>
                <a:cubicBezTo>
                  <a:pt x="239358" y="1206526"/>
                  <a:pt x="202154" y="1154599"/>
                  <a:pt x="0" y="1200329"/>
                </a:cubicBezTo>
                <a:cubicBezTo>
                  <a:pt x="-16047" y="1089591"/>
                  <a:pt x="3184" y="981257"/>
                  <a:pt x="0" y="800219"/>
                </a:cubicBezTo>
                <a:cubicBezTo>
                  <a:pt x="-3184" y="619181"/>
                  <a:pt x="8661" y="566535"/>
                  <a:pt x="0" y="412113"/>
                </a:cubicBezTo>
                <a:cubicBezTo>
                  <a:pt x="-8661" y="257691"/>
                  <a:pt x="3977" y="124873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endParaRPr lang="en-US" dirty="0"/>
          </a:p>
          <a:p>
            <a:pPr algn="ctr"/>
            <a:r>
              <a:rPr lang="en-US" dirty="0" err="1"/>
              <a:t>M</a:t>
            </a:r>
            <a:r>
              <a:rPr lang="en-US" baseline="-25000" dirty="0" err="1"/>
              <a:t>Bulge</a:t>
            </a:r>
            <a:r>
              <a:rPr lang="en-US" dirty="0"/>
              <a:t> = 2 (±0.3) x 10</a:t>
            </a:r>
            <a:r>
              <a:rPr lang="en-US" baseline="30000" dirty="0"/>
              <a:t>10</a:t>
            </a:r>
            <a:r>
              <a:rPr lang="en-US" dirty="0"/>
              <a:t>M</a:t>
            </a:r>
            <a:r>
              <a:rPr lang="en-US" baseline="-25000" dirty="0"/>
              <a:t>☉</a:t>
            </a:r>
          </a:p>
          <a:p>
            <a:pPr algn="ctr"/>
            <a:r>
              <a:rPr lang="en-US" dirty="0"/>
              <a:t>in stars and remnants</a:t>
            </a:r>
          </a:p>
          <a:p>
            <a:endParaRPr lang="en-US" dirty="0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0085065-E847-6489-3265-1919849B1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99" y="2423482"/>
            <a:ext cx="5854700" cy="43053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F24095D6-E238-95D0-7D2C-060783D7B25B}"/>
              </a:ext>
            </a:extLst>
          </p:cNvPr>
          <p:cNvGrpSpPr/>
          <p:nvPr/>
        </p:nvGrpSpPr>
        <p:grpSpPr>
          <a:xfrm>
            <a:off x="6736808" y="2177534"/>
            <a:ext cx="4891520" cy="4551249"/>
            <a:chOff x="6736808" y="2177534"/>
            <a:chExt cx="4891520" cy="4551249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9144BEA-0CF3-D047-F19C-25DDFAB90FE9}"/>
                </a:ext>
              </a:extLst>
            </p:cNvPr>
            <p:cNvGrpSpPr/>
            <p:nvPr/>
          </p:nvGrpSpPr>
          <p:grpSpPr>
            <a:xfrm>
              <a:off x="6736808" y="2177534"/>
              <a:ext cx="4891520" cy="4551249"/>
              <a:chOff x="5994400" y="1941626"/>
              <a:chExt cx="4891520" cy="4551249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54A2BC70-7874-A07E-F0D4-FE93BAEA90FE}"/>
                  </a:ext>
                </a:extLst>
              </p:cNvPr>
              <p:cNvSpPr/>
              <p:nvPr/>
            </p:nvSpPr>
            <p:spPr>
              <a:xfrm>
                <a:off x="5994400" y="1941626"/>
                <a:ext cx="4891520" cy="45512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3876DC84-5707-DBB0-40B5-637D66FE00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95999" y="1941627"/>
                <a:ext cx="4789921" cy="455124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F4DA965-B3E1-3CDB-A084-2473FF65F352}"/>
                </a:ext>
              </a:extLst>
            </p:cNvPr>
            <p:cNvSpPr txBox="1"/>
            <p:nvPr/>
          </p:nvSpPr>
          <p:spPr>
            <a:xfrm>
              <a:off x="10109198" y="2238816"/>
              <a:ext cx="139660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Mass profile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84896C56-1033-C1D2-B7D7-828975AD01DE}"/>
              </a:ext>
            </a:extLst>
          </p:cNvPr>
          <p:cNvSpPr txBox="1"/>
          <p:nvPr/>
        </p:nvSpPr>
        <p:spPr>
          <a:xfrm>
            <a:off x="10606173" y="0"/>
            <a:ext cx="156042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Valenti et al. 2016</a:t>
            </a:r>
          </a:p>
        </p:txBody>
      </p:sp>
    </p:spTree>
    <p:extLst>
      <p:ext uri="{BB962C8B-B14F-4D97-AF65-F5344CB8AC3E}">
        <p14:creationId xmlns:p14="http://schemas.microsoft.com/office/powerpoint/2010/main" val="23825016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4429801-BE30-303D-2CEA-FEB8E7C5E1EA}"/>
              </a:ext>
            </a:extLst>
          </p:cNvPr>
          <p:cNvGrpSpPr/>
          <p:nvPr/>
        </p:nvGrpSpPr>
        <p:grpSpPr>
          <a:xfrm>
            <a:off x="0" y="1504086"/>
            <a:ext cx="12173843" cy="5353913"/>
            <a:chOff x="0" y="1504086"/>
            <a:chExt cx="12173843" cy="5353913"/>
          </a:xfrm>
        </p:grpSpPr>
        <p:pic>
          <p:nvPicPr>
            <p:cNvPr id="15" name="Picture 14" descr="A group of stars in space&#10;&#10;AI-generated content may be incorrect.">
              <a:extLst>
                <a:ext uri="{FF2B5EF4-FFF2-40B4-BE49-F238E27FC236}">
                  <a16:creationId xmlns:a16="http://schemas.microsoft.com/office/drawing/2014/main" id="{80582DA7-A385-FC53-8789-E285F1C33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91290" y="1504086"/>
              <a:ext cx="6282553" cy="5316137"/>
            </a:xfrm>
            <a:prstGeom prst="rect">
              <a:avLst/>
            </a:prstGeom>
          </p:spPr>
        </p:pic>
        <p:pic>
          <p:nvPicPr>
            <p:cNvPr id="16" name="Picture 15" descr="A group of stars and galaxies in space&#10;&#10;AI-generated content may be incorrect.">
              <a:extLst>
                <a:ext uri="{FF2B5EF4-FFF2-40B4-BE49-F238E27FC236}">
                  <a16:creationId xmlns:a16="http://schemas.microsoft.com/office/drawing/2014/main" id="{30269F26-0AC1-A12E-B1CE-80700E1A2C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17643" t="882" r="-2"/>
            <a:stretch>
              <a:fillRect/>
            </a:stretch>
          </p:blipFill>
          <p:spPr>
            <a:xfrm>
              <a:off x="0" y="1508100"/>
              <a:ext cx="5909578" cy="534989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DAD4B4-0EE8-C6F9-9A44-02C37E6C6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Galaxy Formation &amp; Evolution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4D23E53-FF02-5F21-BEF9-C60DF83DDF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01CAA-C81F-88AA-A7B4-FA7E2395D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3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60B9EC-8653-5CBE-44C2-8A7EEF346B88}"/>
              </a:ext>
            </a:extLst>
          </p:cNvPr>
          <p:cNvSpPr txBox="1"/>
          <p:nvPr/>
        </p:nvSpPr>
        <p:spPr>
          <a:xfrm>
            <a:off x="1193291" y="2064873"/>
            <a:ext cx="10171176" cy="4401205"/>
          </a:xfrm>
          <a:prstGeom prst="rect">
            <a:avLst/>
          </a:prstGeom>
          <a:solidFill>
            <a:schemeClr val="bg2">
              <a:alpha val="24781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rgbClr val="FFFF00"/>
                </a:solidFill>
              </a:rPr>
              <a:t>Cold gas forms stars </a:t>
            </a:r>
            <a:r>
              <a:rPr lang="en-US" sz="2800" dirty="0">
                <a:solidFill>
                  <a:srgbClr val="FFFF00"/>
                </a:solidFill>
                <a:sym typeface="Wingdings" pitchFamily="2" charset="2"/>
              </a:rPr>
              <a:t> stars heat the gas (a delicate balance)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800" dirty="0">
              <a:solidFill>
                <a:srgbClr val="FFFF00"/>
              </a:solidFill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rgbClr val="FFFF00"/>
                </a:solidFill>
                <a:sym typeface="Wingdings" pitchFamily="2" charset="2"/>
              </a:rPr>
              <a:t>At the end of their life, massive stars explode  Feedback           a lot of energy  hot gas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800" dirty="0">
              <a:solidFill>
                <a:srgbClr val="FFFF00"/>
              </a:solidFill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rgbClr val="FFFF00"/>
                </a:solidFill>
                <a:sym typeface="Wingdings" pitchFamily="2" charset="2"/>
              </a:rPr>
              <a:t>What happens to the gas when galaxies merge?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800" dirty="0">
              <a:solidFill>
                <a:srgbClr val="FFFF00"/>
              </a:solidFill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rgbClr val="FFFF00"/>
                </a:solidFill>
                <a:sym typeface="Wingdings" pitchFamily="2" charset="2"/>
              </a:rPr>
              <a:t>What are the processes driving diverse morphologies?</a:t>
            </a:r>
          </a:p>
          <a:p>
            <a:pPr marL="457200" indent="-457200">
              <a:buFont typeface="Wingdings" pitchFamily="2" charset="2"/>
              <a:buChar char="Ø"/>
            </a:pPr>
            <a:endParaRPr lang="en-US" sz="2800" dirty="0">
              <a:solidFill>
                <a:srgbClr val="FFFF00"/>
              </a:solidFill>
              <a:sym typeface="Wingdings" pitchFamily="2" charset="2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en-US" sz="2800" dirty="0">
                <a:solidFill>
                  <a:srgbClr val="FFFF00"/>
                </a:solidFill>
                <a:sym typeface="Wingdings" pitchFamily="2" charset="2"/>
              </a:rPr>
              <a:t>What’s the role of SMBH?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6396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A257E-7D90-950C-B7CE-5C5A24CD66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Running Summary I 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C768D7-F93C-EF80-F75B-8993125EA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564D00-D608-3258-1BCD-03A119DDF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30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553C4C-C49E-C5D7-C332-1FDCDE4D31FA}"/>
              </a:ext>
            </a:extLst>
          </p:cNvPr>
          <p:cNvSpPr txBox="1"/>
          <p:nvPr/>
        </p:nvSpPr>
        <p:spPr>
          <a:xfrm>
            <a:off x="331611" y="1690688"/>
            <a:ext cx="11300176" cy="4366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>
              <a:lnSpc>
                <a:spcPct val="90000"/>
              </a:lnSpc>
              <a:spcAft>
                <a:spcPts val="600"/>
              </a:spcAft>
            </a:pPr>
            <a:r>
              <a:rPr lang="en-US" sz="2400" dirty="0">
                <a:solidFill>
                  <a:schemeClr val="bg1"/>
                </a:solidFill>
              </a:rPr>
              <a:t>From the study of </a:t>
            </a:r>
            <a:r>
              <a:rPr lang="en-US" sz="2400" b="1" dirty="0">
                <a:solidFill>
                  <a:srgbClr val="FFFF00"/>
                </a:solidFill>
              </a:rPr>
              <a:t>RC giants </a:t>
            </a:r>
            <a:r>
              <a:rPr lang="en-US" sz="2400" dirty="0">
                <a:solidFill>
                  <a:schemeClr val="bg1"/>
                </a:solidFill>
              </a:rPr>
              <a:t>stars we we have learned that: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bulge is a bar with a pivot angle ~27</a:t>
            </a:r>
            <a:r>
              <a:rPr lang="en-US" sz="2400" baseline="30000" dirty="0">
                <a:solidFill>
                  <a:schemeClr val="bg1"/>
                </a:solidFill>
              </a:rPr>
              <a:t>º</a:t>
            </a:r>
            <a:r>
              <a:rPr lang="en-US" sz="2400" dirty="0">
                <a:solidFill>
                  <a:schemeClr val="bg1"/>
                </a:solidFill>
              </a:rPr>
              <a:t>, and axis ratio (10:6.3:2.6) kpc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bulge has a B/P X-shape structure in the outer region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central axisymmetric density peak is likely responsible for the change of the observed pivot angle in the innermost regions (i.e., no inner/nuclear bar)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long thin bar is the natural extension of the main bar at large longitude</a:t>
            </a:r>
          </a:p>
          <a:p>
            <a:pPr marL="57150" algn="ctr">
              <a:lnSpc>
                <a:spcPct val="90000"/>
              </a:lnSpc>
              <a:spcAft>
                <a:spcPts val="600"/>
              </a:spcAft>
            </a:pPr>
            <a:r>
              <a:rPr lang="en-US" sz="2400" b="1" dirty="0">
                <a:solidFill>
                  <a:srgbClr val="00E5FB"/>
                </a:solidFill>
                <a:sym typeface="Wingdings" pitchFamily="2" charset="2"/>
              </a:rPr>
              <a:t>  Products of disk evolution</a:t>
            </a:r>
            <a:endParaRPr lang="en-US" sz="2400" b="1" dirty="0">
              <a:solidFill>
                <a:srgbClr val="00E5FB"/>
              </a:solidFill>
            </a:endParaRP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bulge is a massive galactic component with a mass M = 2 x 10</a:t>
            </a:r>
            <a:r>
              <a:rPr lang="en-US" sz="2400" baseline="30000" dirty="0">
                <a:solidFill>
                  <a:schemeClr val="bg1"/>
                </a:solidFill>
              </a:rPr>
              <a:t>10</a:t>
            </a:r>
            <a:r>
              <a:rPr lang="en-US" sz="2400" dirty="0">
                <a:solidFill>
                  <a:schemeClr val="bg1"/>
                </a:solidFill>
              </a:rPr>
              <a:t>M</a:t>
            </a:r>
            <a:r>
              <a:rPr lang="en-US" sz="2400" baseline="-25000" dirty="0">
                <a:solidFill>
                  <a:schemeClr val="bg1"/>
                </a:solidFill>
              </a:rPr>
              <a:t>☉</a:t>
            </a:r>
            <a:r>
              <a:rPr lang="en-US" sz="2400" dirty="0">
                <a:solidFill>
                  <a:schemeClr val="bg1"/>
                </a:solidFill>
              </a:rPr>
              <a:t> in stars and remnants </a:t>
            </a:r>
          </a:p>
          <a:p>
            <a:pPr marL="400050" indent="-3429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dirty="0">
              <a:solidFill>
                <a:schemeClr val="bg1"/>
              </a:solidFill>
            </a:endParaRPr>
          </a:p>
          <a:p>
            <a:pPr marL="57150">
              <a:lnSpc>
                <a:spcPct val="90000"/>
              </a:lnSpc>
              <a:spcAft>
                <a:spcPts val="600"/>
              </a:spcAft>
            </a:pP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9371A45-08CC-B855-27D9-EDF643900404}"/>
              </a:ext>
            </a:extLst>
          </p:cNvPr>
          <p:cNvSpPr txBox="1"/>
          <p:nvPr/>
        </p:nvSpPr>
        <p:spPr>
          <a:xfrm>
            <a:off x="2877787" y="5569544"/>
            <a:ext cx="2278637" cy="6463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MW Stellar ~ 10</a:t>
            </a:r>
            <a:r>
              <a:rPr lang="en-US" b="1" baseline="30000" dirty="0">
                <a:solidFill>
                  <a:srgbClr val="FF0000"/>
                </a:solidFill>
              </a:rPr>
              <a:t>11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☉</a:t>
            </a:r>
          </a:p>
          <a:p>
            <a:r>
              <a:rPr lang="en-US" b="1" dirty="0">
                <a:solidFill>
                  <a:srgbClr val="FF0000"/>
                </a:solidFill>
              </a:rPr>
              <a:t>MW Total ~ 10</a:t>
            </a:r>
            <a:r>
              <a:rPr lang="en-US" b="1" baseline="30000" dirty="0">
                <a:solidFill>
                  <a:srgbClr val="FF0000"/>
                </a:solidFill>
              </a:rPr>
              <a:t>12</a:t>
            </a:r>
            <a:r>
              <a:rPr lang="en-US" b="1" dirty="0">
                <a:solidFill>
                  <a:srgbClr val="FF0000"/>
                </a:solidFill>
              </a:rPr>
              <a:t>M</a:t>
            </a:r>
            <a:r>
              <a:rPr lang="en-US" b="1" baseline="-25000" dirty="0">
                <a:solidFill>
                  <a:srgbClr val="FF0000"/>
                </a:solidFill>
              </a:rPr>
              <a:t>☉</a:t>
            </a: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CEB4998-EFED-6F4F-3613-A7B7808323D8}"/>
              </a:ext>
            </a:extLst>
          </p:cNvPr>
          <p:cNvGrpSpPr/>
          <p:nvPr/>
        </p:nvGrpSpPr>
        <p:grpSpPr>
          <a:xfrm>
            <a:off x="5156424" y="5292546"/>
            <a:ext cx="5524516" cy="1200329"/>
            <a:chOff x="5156424" y="5292546"/>
            <a:chExt cx="5524516" cy="120032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C15276BE-8011-5E6F-3885-B9B3A205C909}"/>
                </a:ext>
              </a:extLst>
            </p:cNvPr>
            <p:cNvSpPr txBox="1"/>
            <p:nvPr/>
          </p:nvSpPr>
          <p:spPr>
            <a:xfrm>
              <a:off x="6777307" y="5292546"/>
              <a:ext cx="3903633" cy="120032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FF"/>
                  </a:solidFill>
                </a:rPr>
                <a:t>Bulge:   2x10</a:t>
              </a:r>
              <a:r>
                <a:rPr lang="en-US" baseline="30000" dirty="0">
                  <a:solidFill>
                    <a:srgbClr val="FF00FF"/>
                  </a:solidFill>
                </a:rPr>
                <a:t>10</a:t>
              </a:r>
              <a:r>
                <a:rPr lang="en-US" dirty="0">
                  <a:solidFill>
                    <a:srgbClr val="FF00FF"/>
                  </a:solidFill>
                </a:rPr>
                <a:t>M</a:t>
              </a:r>
              <a:r>
                <a:rPr lang="en-US" baseline="-25000" dirty="0">
                  <a:solidFill>
                    <a:srgbClr val="FF00FF"/>
                  </a:solidFill>
                </a:rPr>
                <a:t>☉</a:t>
              </a:r>
            </a:p>
            <a:p>
              <a:r>
                <a:rPr lang="en-US" dirty="0">
                  <a:solidFill>
                    <a:schemeClr val="accent5"/>
                  </a:solidFill>
                </a:rPr>
                <a:t>Halo:   1x10</a:t>
              </a:r>
              <a:r>
                <a:rPr lang="en-US" baseline="30000" dirty="0">
                  <a:solidFill>
                    <a:schemeClr val="accent5"/>
                  </a:solidFill>
                </a:rPr>
                <a:t>9</a:t>
              </a:r>
              <a:r>
                <a:rPr lang="en-US" dirty="0">
                  <a:solidFill>
                    <a:schemeClr val="accent5"/>
                  </a:solidFill>
                </a:rPr>
                <a:t>M</a:t>
              </a:r>
              <a:r>
                <a:rPr lang="en-US" baseline="-25000" dirty="0">
                  <a:solidFill>
                    <a:schemeClr val="accent5"/>
                  </a:solidFill>
                </a:rPr>
                <a:t>☉</a:t>
              </a:r>
            </a:p>
            <a:p>
              <a:r>
                <a:rPr lang="en-US" dirty="0">
                  <a:solidFill>
                    <a:srgbClr val="002060"/>
                  </a:solidFill>
                </a:rPr>
                <a:t>Disk:</a:t>
              </a:r>
              <a:r>
                <a:rPr lang="en-US" dirty="0">
                  <a:solidFill>
                    <a:srgbClr val="FF0000"/>
                  </a:solidFill>
                </a:rPr>
                <a:t>  </a:t>
              </a:r>
              <a:r>
                <a:rPr lang="en-US" dirty="0">
                  <a:solidFill>
                    <a:srgbClr val="00B0F0"/>
                  </a:solidFill>
                </a:rPr>
                <a:t>3x10</a:t>
              </a:r>
              <a:r>
                <a:rPr lang="en-US" baseline="30000" dirty="0">
                  <a:solidFill>
                    <a:srgbClr val="00B0F0"/>
                  </a:solidFill>
                </a:rPr>
                <a:t>10</a:t>
              </a:r>
              <a:r>
                <a:rPr lang="en-US" dirty="0">
                  <a:solidFill>
                    <a:srgbClr val="00B0F0"/>
                  </a:solidFill>
                </a:rPr>
                <a:t>M</a:t>
              </a:r>
              <a:r>
                <a:rPr lang="en-US" baseline="-25000" dirty="0">
                  <a:solidFill>
                    <a:srgbClr val="00B0F0"/>
                  </a:solidFill>
                </a:rPr>
                <a:t>☉ </a:t>
              </a:r>
              <a:r>
                <a:rPr lang="en-US" dirty="0">
                  <a:solidFill>
                    <a:srgbClr val="00B0F0"/>
                  </a:solidFill>
                </a:rPr>
                <a:t>Thin </a:t>
              </a:r>
              <a:r>
                <a:rPr lang="en-US" dirty="0">
                  <a:solidFill>
                    <a:srgbClr val="002060"/>
                  </a:solidFill>
                </a:rPr>
                <a:t>+ </a:t>
              </a:r>
              <a:r>
                <a:rPr lang="en-US" dirty="0">
                  <a:solidFill>
                    <a:srgbClr val="0070C0"/>
                  </a:solidFill>
                </a:rPr>
                <a:t>2x10</a:t>
              </a:r>
              <a:r>
                <a:rPr lang="en-US" baseline="30000" dirty="0">
                  <a:solidFill>
                    <a:srgbClr val="0070C0"/>
                  </a:solidFill>
                </a:rPr>
                <a:t>10</a:t>
              </a:r>
              <a:r>
                <a:rPr lang="en-US" dirty="0">
                  <a:solidFill>
                    <a:srgbClr val="0070C0"/>
                  </a:solidFill>
                </a:rPr>
                <a:t>M</a:t>
              </a:r>
              <a:r>
                <a:rPr lang="en-US" baseline="-25000" dirty="0">
                  <a:solidFill>
                    <a:srgbClr val="0070C0"/>
                  </a:solidFill>
                </a:rPr>
                <a:t>☉ </a:t>
              </a:r>
              <a:r>
                <a:rPr lang="en-US" dirty="0">
                  <a:solidFill>
                    <a:srgbClr val="0070C0"/>
                  </a:solidFill>
                </a:rPr>
                <a:t>Thick</a:t>
              </a:r>
            </a:p>
            <a:p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GCs: ~150 x 10</a:t>
              </a:r>
              <a:r>
                <a:rPr lang="en-US" baseline="30000" dirty="0">
                  <a:solidFill>
                    <a:schemeClr val="accent6">
                      <a:lumMod val="75000"/>
                    </a:schemeClr>
                  </a:solidFill>
                </a:rPr>
                <a:t>5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M</a:t>
              </a:r>
              <a:r>
                <a:rPr lang="en-US" baseline="-25000" dirty="0">
                  <a:solidFill>
                    <a:schemeClr val="accent6">
                      <a:lumMod val="75000"/>
                    </a:schemeClr>
                  </a:solidFill>
                </a:rPr>
                <a:t>☉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</a:rPr>
                <a:t> 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12FBBAF-3830-2AEC-A6CE-B890BC77E3E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56424" y="5292546"/>
              <a:ext cx="1620883" cy="276998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8043DC68-B4CE-30E7-0AD4-6C8E93032D16}"/>
                </a:ext>
              </a:extLst>
            </p:cNvPr>
            <p:cNvCxnSpPr>
              <a:cxnSpLocks/>
            </p:cNvCxnSpPr>
            <p:nvPr/>
          </p:nvCxnSpPr>
          <p:spPr>
            <a:xfrm>
              <a:off x="5156424" y="6215875"/>
              <a:ext cx="1620883" cy="25280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3692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D846C-4E96-1C35-7959-C716B5A5B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1292840" cy="1325563"/>
          </a:xfrm>
        </p:spPr>
        <p:txBody>
          <a:bodyPr/>
          <a:lstStyle/>
          <a:p>
            <a:r>
              <a:rPr lang="en-US" dirty="0"/>
              <a:t>The stellar (surface) chemical composition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32230B-985A-C866-AFA4-285110AF8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7E072B-4EC4-9D88-F25F-3924960FA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31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69CC70-E8D3-776C-BB9D-70C6C5FC15AD}"/>
              </a:ext>
            </a:extLst>
          </p:cNvPr>
          <p:cNvSpPr txBox="1"/>
          <p:nvPr/>
        </p:nvSpPr>
        <p:spPr>
          <a:xfrm>
            <a:off x="541020" y="1604382"/>
            <a:ext cx="829195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Theoretical scale:</a:t>
            </a:r>
          </a:p>
          <a:p>
            <a:r>
              <a:rPr lang="en-US" dirty="0">
                <a:solidFill>
                  <a:srgbClr val="FFFF00"/>
                </a:solidFill>
              </a:rPr>
              <a:t>                                                        </a:t>
            </a:r>
            <a:r>
              <a:rPr lang="en-US" dirty="0">
                <a:solidFill>
                  <a:schemeClr val="bg1"/>
                </a:solidFill>
              </a:rPr>
              <a:t>Mass Fraction normalized to one:          X   +   Y   +   Z   =    1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r>
              <a:rPr lang="en-US" dirty="0">
                <a:solidFill>
                  <a:schemeClr val="bg1"/>
                </a:solidFill>
              </a:rPr>
              <a:t>                                                   </a:t>
            </a:r>
            <a:r>
              <a:rPr lang="en-US" b="1" dirty="0">
                <a:solidFill>
                  <a:schemeClr val="bg1"/>
                </a:solidFill>
              </a:rPr>
              <a:t>X     </a:t>
            </a:r>
            <a:r>
              <a:rPr lang="en-US" dirty="0">
                <a:solidFill>
                  <a:schemeClr val="bg1"/>
                </a:solidFill>
              </a:rPr>
              <a:t>    </a:t>
            </a:r>
            <a:r>
              <a:rPr lang="en-US" b="1" dirty="0">
                <a:solidFill>
                  <a:schemeClr val="bg1"/>
                </a:solidFill>
              </a:rPr>
              <a:t>Y         Z</a:t>
            </a:r>
          </a:p>
          <a:p>
            <a:r>
              <a:rPr lang="en-US" sz="1400" dirty="0">
                <a:solidFill>
                  <a:schemeClr val="bg1"/>
                </a:solidFill>
              </a:rPr>
              <a:t>First stars in the Universe:      0.75   +  0.25  +  0</a:t>
            </a:r>
          </a:p>
          <a:p>
            <a:r>
              <a:rPr lang="en-US" sz="1400" dirty="0">
                <a:solidFill>
                  <a:schemeClr val="bg1"/>
                </a:solidFill>
              </a:rPr>
              <a:t>MW Halo:                                        0.74   +  0.25  +  0.001  (down to 0.00001)</a:t>
            </a:r>
          </a:p>
          <a:p>
            <a:r>
              <a:rPr lang="en-US" sz="1400" dirty="0">
                <a:solidFill>
                  <a:schemeClr val="bg1"/>
                </a:solidFill>
              </a:rPr>
              <a:t>Sun:                                                   0.71   +  0.27  +  0.02</a:t>
            </a:r>
          </a:p>
          <a:p>
            <a:r>
              <a:rPr lang="en-US" sz="1400" dirty="0">
                <a:solidFill>
                  <a:schemeClr val="bg1"/>
                </a:solidFill>
              </a:rPr>
              <a:t>MW metal rich stars:                 0.67   +  0.30  +  0.03      (down to 0.04)</a:t>
            </a:r>
          </a:p>
          <a:p>
            <a:endParaRPr lang="en-US" sz="1400" dirty="0">
              <a:solidFill>
                <a:schemeClr val="bg1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Observational scale:</a:t>
            </a:r>
          </a:p>
          <a:p>
            <a:endParaRPr lang="en-US" sz="1400" dirty="0">
              <a:solidFill>
                <a:srgbClr val="FFFF00"/>
              </a:solidFill>
            </a:endParaRP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C80BB0C-4E55-DC18-CBE0-C65CD313B58D}"/>
              </a:ext>
            </a:extLst>
          </p:cNvPr>
          <p:cNvGrpSpPr/>
          <p:nvPr/>
        </p:nvGrpSpPr>
        <p:grpSpPr>
          <a:xfrm>
            <a:off x="6835140" y="2204685"/>
            <a:ext cx="1730066" cy="884021"/>
            <a:chOff x="6751320" y="2165150"/>
            <a:chExt cx="1730066" cy="884021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F832B80-AE0C-72B6-7F4F-1CE6D6E56D5C}"/>
                </a:ext>
              </a:extLst>
            </p:cNvPr>
            <p:cNvSpPr txBox="1"/>
            <p:nvPr/>
          </p:nvSpPr>
          <p:spPr>
            <a:xfrm>
              <a:off x="6751320" y="2354549"/>
              <a:ext cx="41549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H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2029104-D1F9-DAE5-3996-C19544CD7FC6}"/>
                </a:ext>
              </a:extLst>
            </p:cNvPr>
            <p:cNvSpPr txBox="1"/>
            <p:nvPr/>
          </p:nvSpPr>
          <p:spPr>
            <a:xfrm>
              <a:off x="7740734" y="2741394"/>
              <a:ext cx="7406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Metals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8F277B3-827F-4B4D-547C-18F1A5C1E402}"/>
                </a:ext>
              </a:extLst>
            </p:cNvPr>
            <p:cNvSpPr txBox="1"/>
            <p:nvPr/>
          </p:nvSpPr>
          <p:spPr>
            <a:xfrm>
              <a:off x="7238892" y="2587506"/>
              <a:ext cx="4154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rgbClr val="FFFF00"/>
                  </a:solidFill>
                </a:rPr>
                <a:t>He</a:t>
              </a:r>
              <a:endParaRPr lang="en-US" sz="1600" b="1" dirty="0">
                <a:solidFill>
                  <a:srgbClr val="FFFF00"/>
                </a:solidFill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A5B6EF52-A07A-65D1-642F-DA5A7863DE4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441949" y="2165150"/>
              <a:ext cx="0" cy="390512"/>
            </a:xfrm>
            <a:prstGeom prst="straightConnector1">
              <a:avLst/>
            </a:prstGeom>
            <a:ln w="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8CDFF1CB-C27C-EF91-4607-F58543A841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05729" y="2165150"/>
              <a:ext cx="0" cy="236220"/>
            </a:xfrm>
            <a:prstGeom prst="straightConnector1">
              <a:avLst/>
            </a:prstGeom>
            <a:ln w="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40731F1-59C4-92C9-9C5E-3C878697AF5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52489" y="2196700"/>
              <a:ext cx="0" cy="544694"/>
            </a:xfrm>
            <a:prstGeom prst="straightConnector1">
              <a:avLst/>
            </a:prstGeom>
            <a:ln w="0">
              <a:solidFill>
                <a:schemeClr val="bg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Picture 24" descr="A math equations with black text&#10;&#10;AI-generated content may be incorrect.">
            <a:extLst>
              <a:ext uri="{FF2B5EF4-FFF2-40B4-BE49-F238E27FC236}">
                <a16:creationId xmlns:a16="http://schemas.microsoft.com/office/drawing/2014/main" id="{46474464-2FC4-EA88-044E-440E28341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4594" y="4180939"/>
            <a:ext cx="5956539" cy="984428"/>
          </a:xfrm>
          <a:prstGeom prst="rect">
            <a:avLst/>
          </a:prstGeom>
        </p:spPr>
      </p:pic>
      <p:pic>
        <p:nvPicPr>
          <p:cNvPr id="27" name="Picture 26" descr="A black text on a white background&#10;&#10;AI-generated content may be incorrect.">
            <a:extLst>
              <a:ext uri="{FF2B5EF4-FFF2-40B4-BE49-F238E27FC236}">
                <a16:creationId xmlns:a16="http://schemas.microsoft.com/office/drawing/2014/main" id="{E24EEDD7-284E-E7B4-8B21-BDE77A3ADB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4370" y="5629514"/>
            <a:ext cx="4311399" cy="9878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84B279F-2EC7-8E73-76FF-428AC97A29AF}"/>
              </a:ext>
            </a:extLst>
          </p:cNvPr>
          <p:cNvSpPr txBox="1"/>
          <p:nvPr/>
        </p:nvSpPr>
        <p:spPr>
          <a:xfrm>
            <a:off x="693420" y="5532120"/>
            <a:ext cx="1366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Conversion</a:t>
            </a:r>
            <a:r>
              <a:rPr lang="en-US" sz="1400" dirty="0">
                <a:solidFill>
                  <a:srgbClr val="FFC000"/>
                </a:solidFill>
              </a:rPr>
              <a:t>: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E53B8B-4157-1756-5610-DFEAB01C15D4}"/>
              </a:ext>
            </a:extLst>
          </p:cNvPr>
          <p:cNvSpPr txBox="1"/>
          <p:nvPr/>
        </p:nvSpPr>
        <p:spPr>
          <a:xfrm>
            <a:off x="7629309" y="6042156"/>
            <a:ext cx="28525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only </a:t>
            </a:r>
            <a:r>
              <a:rPr lang="en-US" b="1" dirty="0">
                <a:solidFill>
                  <a:srgbClr val="FFC000"/>
                </a:solidFill>
              </a:rPr>
              <a:t>IF</a:t>
            </a:r>
            <a:r>
              <a:rPr lang="en-US" dirty="0">
                <a:solidFill>
                  <a:srgbClr val="FFC000"/>
                </a:solidFill>
              </a:rPr>
              <a:t> Fe traces all metals</a:t>
            </a:r>
          </a:p>
        </p:txBody>
      </p:sp>
    </p:spTree>
    <p:extLst>
      <p:ext uri="{BB962C8B-B14F-4D97-AF65-F5344CB8AC3E}">
        <p14:creationId xmlns:p14="http://schemas.microsoft.com/office/powerpoint/2010/main" val="40177076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BF1CF-C338-849C-0B54-47CA04B60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early MDF from giants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BD17733-A401-EDEA-B68A-78EA434F0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51E456-FA55-C937-BC2C-2FAA1092F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32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E33638-B53F-EC18-AA7F-670AC3CD30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3281" y="3923079"/>
            <a:ext cx="3285435" cy="256979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84D3AE43-1E67-309E-0BAD-5372F0E362A2}"/>
              </a:ext>
            </a:extLst>
          </p:cNvPr>
          <p:cNvGrpSpPr/>
          <p:nvPr/>
        </p:nvGrpSpPr>
        <p:grpSpPr>
          <a:xfrm>
            <a:off x="3670374" y="1690688"/>
            <a:ext cx="4845602" cy="1409236"/>
            <a:chOff x="3670374" y="1690688"/>
            <a:chExt cx="4845602" cy="1409236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3837AF5-8AAF-FC76-AE7C-9451EEC39ABD}"/>
                </a:ext>
              </a:extLst>
            </p:cNvPr>
            <p:cNvGrpSpPr/>
            <p:nvPr/>
          </p:nvGrpSpPr>
          <p:grpSpPr>
            <a:xfrm>
              <a:off x="3676020" y="1690688"/>
              <a:ext cx="4839956" cy="1409236"/>
              <a:chOff x="838200" y="642780"/>
              <a:chExt cx="6921500" cy="2038477"/>
            </a:xfrm>
          </p:grpSpPr>
          <p:pic>
            <p:nvPicPr>
              <p:cNvPr id="16" name="Picture 15" descr="A graph of a periodic table&#10;&#10;AI-generated content may be incorrect.">
                <a:extLst>
                  <a:ext uri="{FF2B5EF4-FFF2-40B4-BE49-F238E27FC236}">
                    <a16:creationId xmlns:a16="http://schemas.microsoft.com/office/drawing/2014/main" id="{BD78382F-2B00-B349-181F-6AE6EB9B44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b="69327"/>
              <a:stretch>
                <a:fillRect/>
              </a:stretch>
            </p:blipFill>
            <p:spPr>
              <a:xfrm>
                <a:off x="838200" y="642780"/>
                <a:ext cx="6921500" cy="1507567"/>
              </a:xfrm>
              <a:prstGeom prst="rect">
                <a:avLst/>
              </a:prstGeom>
            </p:spPr>
          </p:pic>
          <p:pic>
            <p:nvPicPr>
              <p:cNvPr id="17" name="Picture 16" descr="A graph of a periodic table&#10;&#10;AI-generated content may be incorrect.">
                <a:extLst>
                  <a:ext uri="{FF2B5EF4-FFF2-40B4-BE49-F238E27FC236}">
                    <a16:creationId xmlns:a16="http://schemas.microsoft.com/office/drawing/2014/main" id="{4537BC19-3E3D-E85F-BD01-A232ABF726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rcRect t="88110"/>
              <a:stretch>
                <a:fillRect/>
              </a:stretch>
            </p:blipFill>
            <p:spPr>
              <a:xfrm>
                <a:off x="838200" y="2096887"/>
                <a:ext cx="6921500" cy="584370"/>
              </a:xfrm>
              <a:prstGeom prst="rect">
                <a:avLst/>
              </a:prstGeom>
            </p:spPr>
          </p:pic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63C0634-2088-A558-61F6-6AE70C62E955}"/>
                </a:ext>
              </a:extLst>
            </p:cNvPr>
            <p:cNvSpPr txBox="1"/>
            <p:nvPr/>
          </p:nvSpPr>
          <p:spPr>
            <a:xfrm>
              <a:off x="3670374" y="2792820"/>
              <a:ext cx="59503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K giant</a:t>
              </a:r>
              <a:endParaRPr lang="en-US" sz="1400" dirty="0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7B9228E-45EB-7A72-761B-1F4D12B6E055}"/>
              </a:ext>
            </a:extLst>
          </p:cNvPr>
          <p:cNvGrpSpPr/>
          <p:nvPr/>
        </p:nvGrpSpPr>
        <p:grpSpPr>
          <a:xfrm>
            <a:off x="9092615" y="314069"/>
            <a:ext cx="2812473" cy="2839826"/>
            <a:chOff x="9092615" y="314069"/>
            <a:chExt cx="2812473" cy="2839826"/>
          </a:xfrm>
        </p:grpSpPr>
        <p:pic>
          <p:nvPicPr>
            <p:cNvPr id="22" name="Picture 21" descr="A graph of a graph of a number of stars&#10;&#10;AI-generated content may be incorrect.">
              <a:extLst>
                <a:ext uri="{FF2B5EF4-FFF2-40B4-BE49-F238E27FC236}">
                  <a16:creationId xmlns:a16="http://schemas.microsoft.com/office/drawing/2014/main" id="{027C9818-4F07-1A24-6675-8ACB480CE38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6015" y="314069"/>
              <a:ext cx="2799073" cy="279907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FD69EF-38A4-BB87-ED0A-CD160F7C82D4}"/>
                </a:ext>
              </a:extLst>
            </p:cNvPr>
            <p:cNvSpPr txBox="1"/>
            <p:nvPr/>
          </p:nvSpPr>
          <p:spPr>
            <a:xfrm>
              <a:off x="9092615" y="2892285"/>
              <a:ext cx="6270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M giant</a:t>
              </a:r>
              <a:endParaRPr lang="en-US" sz="1400" dirty="0"/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75D23E9-3181-1809-7F62-FEC34EE7A620}"/>
              </a:ext>
            </a:extLst>
          </p:cNvPr>
          <p:cNvGrpSpPr/>
          <p:nvPr/>
        </p:nvGrpSpPr>
        <p:grpSpPr>
          <a:xfrm>
            <a:off x="68701" y="1690688"/>
            <a:ext cx="6109360" cy="4940041"/>
            <a:chOff x="68701" y="1690688"/>
            <a:chExt cx="6109360" cy="4940041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0500566-0B81-42E9-3F3A-D21EE19A3D80}"/>
                </a:ext>
              </a:extLst>
            </p:cNvPr>
            <p:cNvGrpSpPr/>
            <p:nvPr/>
          </p:nvGrpSpPr>
          <p:grpSpPr>
            <a:xfrm>
              <a:off x="68701" y="1690688"/>
              <a:ext cx="3526011" cy="4940041"/>
              <a:chOff x="4176658" y="1788742"/>
              <a:chExt cx="3526011" cy="494004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E0FE823-AE3C-A9CC-1AD3-F5F8D55B081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176658" y="1788742"/>
                <a:ext cx="3526011" cy="4940041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F10697D9-63D4-FE00-723A-8B07FF14336A}"/>
                  </a:ext>
                </a:extLst>
              </p:cNvPr>
              <p:cNvSpPr/>
              <p:nvPr/>
            </p:nvSpPr>
            <p:spPr>
              <a:xfrm>
                <a:off x="4903596" y="4079631"/>
                <a:ext cx="2799073" cy="1095270"/>
              </a:xfrm>
              <a:prstGeom prst="rect">
                <a:avLst/>
              </a:prstGeom>
              <a:solidFill>
                <a:schemeClr val="accent6">
                  <a:alpha val="25682"/>
                </a:schemeClr>
              </a:solidFill>
              <a:ln w="508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850694A-3D59-2568-E932-1776C8716EC8}"/>
                  </a:ext>
                </a:extLst>
              </p:cNvPr>
              <p:cNvSpPr/>
              <p:nvPr/>
            </p:nvSpPr>
            <p:spPr>
              <a:xfrm>
                <a:off x="4903596" y="1795604"/>
                <a:ext cx="2799073" cy="1095270"/>
              </a:xfrm>
              <a:prstGeom prst="rect">
                <a:avLst/>
              </a:prstGeom>
              <a:solidFill>
                <a:srgbClr val="FFC000">
                  <a:alpha val="25682"/>
                </a:srgbClr>
              </a:solidFill>
              <a:ln w="508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17DF714F-14A2-1253-81F8-FE6BA60E9A0E}"/>
                  </a:ext>
                </a:extLst>
              </p:cNvPr>
              <p:cNvSpPr/>
              <p:nvPr/>
            </p:nvSpPr>
            <p:spPr>
              <a:xfrm>
                <a:off x="4890196" y="2937928"/>
                <a:ext cx="2799073" cy="1095270"/>
              </a:xfrm>
              <a:prstGeom prst="rect">
                <a:avLst/>
              </a:prstGeom>
              <a:solidFill>
                <a:srgbClr val="FFC000">
                  <a:alpha val="25682"/>
                </a:srgbClr>
              </a:solidFill>
              <a:ln w="508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DFC616C5-1DF4-FE21-C2AE-EC8D8D316E09}"/>
                  </a:ext>
                </a:extLst>
              </p:cNvPr>
              <p:cNvSpPr/>
              <p:nvPr/>
            </p:nvSpPr>
            <p:spPr>
              <a:xfrm>
                <a:off x="4885174" y="5223764"/>
                <a:ext cx="2799073" cy="1095270"/>
              </a:xfrm>
              <a:prstGeom prst="rect">
                <a:avLst/>
              </a:prstGeom>
              <a:solidFill>
                <a:srgbClr val="FFC000">
                  <a:alpha val="25682"/>
                </a:srgbClr>
              </a:solidFill>
              <a:ln w="508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78BD300E-7C48-BC9C-E1B4-943D4D52BC67}"/>
                </a:ext>
              </a:extLst>
            </p:cNvPr>
            <p:cNvCxnSpPr>
              <a:cxnSpLocks/>
            </p:cNvCxnSpPr>
            <p:nvPr/>
          </p:nvCxnSpPr>
          <p:spPr>
            <a:xfrm>
              <a:off x="3576290" y="4542716"/>
              <a:ext cx="2596871" cy="1339018"/>
            </a:xfrm>
            <a:prstGeom prst="straightConnector1">
              <a:avLst/>
            </a:prstGeom>
            <a:ln>
              <a:solidFill>
                <a:schemeClr val="accent6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9F9EC4A6-913A-0670-DC1C-F2EB6D5FFEC0}"/>
                </a:ext>
              </a:extLst>
            </p:cNvPr>
            <p:cNvCxnSpPr>
              <a:cxnSpLocks/>
            </p:cNvCxnSpPr>
            <p:nvPr/>
          </p:nvCxnSpPr>
          <p:spPr>
            <a:xfrm>
              <a:off x="3512650" y="3396157"/>
              <a:ext cx="2665411" cy="2176356"/>
            </a:xfrm>
            <a:prstGeom prst="straightConnector1">
              <a:avLst/>
            </a:prstGeom>
            <a:ln>
              <a:solidFill>
                <a:srgbClr val="FFC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20D9EB7-5C5C-10DD-4515-ECE5B6CF86F8}"/>
              </a:ext>
            </a:extLst>
          </p:cNvPr>
          <p:cNvGrpSpPr/>
          <p:nvPr/>
        </p:nvGrpSpPr>
        <p:grpSpPr>
          <a:xfrm>
            <a:off x="6325123" y="3429000"/>
            <a:ext cx="5644495" cy="3385946"/>
            <a:chOff x="6325123" y="3429000"/>
            <a:chExt cx="5644495" cy="3385946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CF7708F-BF9D-F1B2-97D6-D88E25434A69}"/>
                </a:ext>
              </a:extLst>
            </p:cNvPr>
            <p:cNvGrpSpPr/>
            <p:nvPr/>
          </p:nvGrpSpPr>
          <p:grpSpPr>
            <a:xfrm>
              <a:off x="8674448" y="3429000"/>
              <a:ext cx="3295170" cy="3385946"/>
              <a:chOff x="8674448" y="3429000"/>
              <a:chExt cx="3295170" cy="3385946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38FB9A99-750D-7AAA-E9DD-002D814913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674448" y="3429000"/>
                <a:ext cx="3295170" cy="3385946"/>
              </a:xfrm>
              <a:prstGeom prst="rect">
                <a:avLst/>
              </a:prstGeom>
              <a:ln w="63500">
                <a:noFill/>
              </a:ln>
            </p:spPr>
          </p:pic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695CA8EF-6775-D318-5C09-D88CEE27A494}"/>
                  </a:ext>
                </a:extLst>
              </p:cNvPr>
              <p:cNvSpPr/>
              <p:nvPr/>
            </p:nvSpPr>
            <p:spPr>
              <a:xfrm>
                <a:off x="9133952" y="3479537"/>
                <a:ext cx="2743200" cy="2926080"/>
              </a:xfrm>
              <a:prstGeom prst="rect">
                <a:avLst/>
              </a:prstGeom>
              <a:solidFill>
                <a:srgbClr val="FF0000">
                  <a:alpha val="10853"/>
                </a:srgbClr>
              </a:solidFill>
              <a:ln w="508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339F5F56-EF91-D9CC-B5FA-49EF786C3D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25123" y="4813160"/>
              <a:ext cx="2344425" cy="394817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B7D5ADD1-8A97-80E6-7FF3-613520703437}"/>
              </a:ext>
            </a:extLst>
          </p:cNvPr>
          <p:cNvSpPr txBox="1"/>
          <p:nvPr/>
        </p:nvSpPr>
        <p:spPr>
          <a:xfrm>
            <a:off x="2426173" y="3360144"/>
            <a:ext cx="7493975" cy="4616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b="1" dirty="0"/>
              <a:t>Metallicity gradient observed only in the outer bulge!</a:t>
            </a:r>
          </a:p>
        </p:txBody>
      </p:sp>
    </p:spTree>
    <p:extLst>
      <p:ext uri="{BB962C8B-B14F-4D97-AF65-F5344CB8AC3E}">
        <p14:creationId xmlns:p14="http://schemas.microsoft.com/office/powerpoint/2010/main" val="2211298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CBA6F3-E638-2478-5DB4-B9FA8BE1E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1</a:t>
            </a:r>
            <a:r>
              <a:rPr lang="en-US" baseline="30000" dirty="0"/>
              <a:t>st</a:t>
            </a:r>
            <a:r>
              <a:rPr lang="en-US" dirty="0"/>
              <a:t> global MDF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F7557C7-1424-3557-4D67-8411EFAEE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278826-9B9B-A17A-F65F-0F12C39E7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33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50D65A-0F34-9AD3-CFF3-DCA4E3647C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1599" y="99307"/>
            <a:ext cx="3194051" cy="2306815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DD9A87B-9D52-F151-A272-0BAC99DDE612}"/>
              </a:ext>
            </a:extLst>
          </p:cNvPr>
          <p:cNvGrpSpPr/>
          <p:nvPr/>
        </p:nvGrpSpPr>
        <p:grpSpPr>
          <a:xfrm>
            <a:off x="1209392" y="1751872"/>
            <a:ext cx="7099541" cy="4550602"/>
            <a:chOff x="2209799" y="2208091"/>
            <a:chExt cx="7099541" cy="455060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692911C3-83EF-E2F5-50F1-1D0B8635A45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09799" y="2208091"/>
              <a:ext cx="7099541" cy="4520691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848C33D-8F3F-DA1A-0D17-49C246BA37DA}"/>
                </a:ext>
              </a:extLst>
            </p:cNvPr>
            <p:cNvSpPr txBox="1"/>
            <p:nvPr/>
          </p:nvSpPr>
          <p:spPr>
            <a:xfrm>
              <a:off x="7898376" y="6497083"/>
              <a:ext cx="141096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/>
                <a:t>Gonzalez et al. 2013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9319E289-2C8C-28BA-DAD0-BF899DB9D025}"/>
              </a:ext>
            </a:extLst>
          </p:cNvPr>
          <p:cNvSpPr txBox="1"/>
          <p:nvPr/>
        </p:nvSpPr>
        <p:spPr>
          <a:xfrm>
            <a:off x="8573080" y="3427008"/>
            <a:ext cx="3538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The bulge SP is mostly metal-rich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</a:rPr>
              <a:t>Metallicity increases towards the </a:t>
            </a:r>
            <a:r>
              <a:rPr lang="en-US" dirty="0" err="1">
                <a:solidFill>
                  <a:schemeClr val="bg1"/>
                </a:solidFill>
              </a:rPr>
              <a:t>centre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3715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B6E01-2A92-1C9F-12A7-34F36AB04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MDF in the survey's era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AEE1D6-8503-9CF5-680E-A7C619D18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510FF3-46BB-5C3F-F04A-764C87EBA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34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429FEC-077B-05AD-06EA-D35A7ABB674B}"/>
              </a:ext>
            </a:extLst>
          </p:cNvPr>
          <p:cNvGrpSpPr/>
          <p:nvPr/>
        </p:nvGrpSpPr>
        <p:grpSpPr>
          <a:xfrm>
            <a:off x="7011571" y="1267927"/>
            <a:ext cx="5187885" cy="4322145"/>
            <a:chOff x="335783" y="2406638"/>
            <a:chExt cx="5187885" cy="432214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0ABB109-D1C8-2A0F-BD3C-1C8BD87CC7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5783" y="2677564"/>
              <a:ext cx="5071851" cy="405121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0C8AFF3-DF99-DFD1-5476-8C13900C2264}"/>
                </a:ext>
              </a:extLst>
            </p:cNvPr>
            <p:cNvSpPr txBox="1"/>
            <p:nvPr/>
          </p:nvSpPr>
          <p:spPr>
            <a:xfrm>
              <a:off x="3894119" y="2406638"/>
              <a:ext cx="16295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Zoccali et al. 2017 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642C928-9934-9DAD-299C-42D4439E03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864" y="1364891"/>
            <a:ext cx="3514629" cy="2633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C31F9E9-F350-A7B8-1BC8-B6289226F7F2}"/>
              </a:ext>
            </a:extLst>
          </p:cNvPr>
          <p:cNvSpPr txBox="1"/>
          <p:nvPr/>
        </p:nvSpPr>
        <p:spPr>
          <a:xfrm>
            <a:off x="262473" y="6125560"/>
            <a:ext cx="11790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CONFIRMED by other surveys, see also: </a:t>
            </a:r>
            <a:r>
              <a:rPr lang="en-US" b="1" dirty="0" err="1">
                <a:solidFill>
                  <a:schemeClr val="bg1"/>
                </a:solidFill>
              </a:rPr>
              <a:t>GaiaESO</a:t>
            </a:r>
            <a:r>
              <a:rPr lang="en-US" dirty="0">
                <a:solidFill>
                  <a:schemeClr val="bg1"/>
                </a:solidFill>
              </a:rPr>
              <a:t> (Rojas-Arriagada et al. 2014, 2017), </a:t>
            </a:r>
            <a:r>
              <a:rPr lang="en-US" b="1" dirty="0">
                <a:solidFill>
                  <a:schemeClr val="bg1"/>
                </a:solidFill>
              </a:rPr>
              <a:t>ARGOS</a:t>
            </a:r>
            <a:r>
              <a:rPr lang="en-US" dirty="0">
                <a:solidFill>
                  <a:schemeClr val="bg1"/>
                </a:solidFill>
              </a:rPr>
              <a:t>: (Ness et al. 2013)</a:t>
            </a:r>
          </a:p>
        </p:txBody>
      </p:sp>
      <p:pic>
        <p:nvPicPr>
          <p:cNvPr id="11" name="Picture 10" descr="A black and red dotted diagram&#10;&#10;AI-generated content may be incorrect.">
            <a:extLst>
              <a:ext uri="{FF2B5EF4-FFF2-40B4-BE49-F238E27FC236}">
                <a16:creationId xmlns:a16="http://schemas.microsoft.com/office/drawing/2014/main" id="{6432B271-8EDD-41EC-CC67-87D5A18D2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864" y="3998507"/>
            <a:ext cx="2844800" cy="21399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1B3515-E231-9CC0-76EB-06A9D6CFEC55}"/>
              </a:ext>
            </a:extLst>
          </p:cNvPr>
          <p:cNvSpPr txBox="1"/>
          <p:nvPr/>
        </p:nvSpPr>
        <p:spPr>
          <a:xfrm>
            <a:off x="3896217" y="1518131"/>
            <a:ext cx="311078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GIBS survey: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26 fields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~5000 K-giant, MR opt spectra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~600 K-giant, HR opt spectra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39546ED-EB15-D996-9973-6D2A8FFA306D}"/>
              </a:ext>
            </a:extLst>
          </p:cNvPr>
          <p:cNvSpPr txBox="1"/>
          <p:nvPr/>
        </p:nvSpPr>
        <p:spPr>
          <a:xfrm>
            <a:off x="3380907" y="3450548"/>
            <a:ext cx="3514630" cy="2585323"/>
          </a:xfrm>
          <a:custGeom>
            <a:avLst/>
            <a:gdLst>
              <a:gd name="connsiteX0" fmla="*/ 0 w 3514630"/>
              <a:gd name="connsiteY0" fmla="*/ 0 h 2585323"/>
              <a:gd name="connsiteX1" fmla="*/ 656064 w 3514630"/>
              <a:gd name="connsiteY1" fmla="*/ 0 h 2585323"/>
              <a:gd name="connsiteX2" fmla="*/ 1276982 w 3514630"/>
              <a:gd name="connsiteY2" fmla="*/ 0 h 2585323"/>
              <a:gd name="connsiteX3" fmla="*/ 1862754 w 3514630"/>
              <a:gd name="connsiteY3" fmla="*/ 0 h 2585323"/>
              <a:gd name="connsiteX4" fmla="*/ 2448526 w 3514630"/>
              <a:gd name="connsiteY4" fmla="*/ 0 h 2585323"/>
              <a:gd name="connsiteX5" fmla="*/ 3514630 w 3514630"/>
              <a:gd name="connsiteY5" fmla="*/ 0 h 2585323"/>
              <a:gd name="connsiteX6" fmla="*/ 3514630 w 3514630"/>
              <a:gd name="connsiteY6" fmla="*/ 542918 h 2585323"/>
              <a:gd name="connsiteX7" fmla="*/ 3514630 w 3514630"/>
              <a:gd name="connsiteY7" fmla="*/ 1008276 h 2585323"/>
              <a:gd name="connsiteX8" fmla="*/ 3514630 w 3514630"/>
              <a:gd name="connsiteY8" fmla="*/ 1551194 h 2585323"/>
              <a:gd name="connsiteX9" fmla="*/ 3514630 w 3514630"/>
              <a:gd name="connsiteY9" fmla="*/ 1990699 h 2585323"/>
              <a:gd name="connsiteX10" fmla="*/ 3514630 w 3514630"/>
              <a:gd name="connsiteY10" fmla="*/ 2585323 h 2585323"/>
              <a:gd name="connsiteX11" fmla="*/ 2999151 w 3514630"/>
              <a:gd name="connsiteY11" fmla="*/ 2585323 h 2585323"/>
              <a:gd name="connsiteX12" fmla="*/ 2343087 w 3514630"/>
              <a:gd name="connsiteY12" fmla="*/ 2585323 h 2585323"/>
              <a:gd name="connsiteX13" fmla="*/ 1792461 w 3514630"/>
              <a:gd name="connsiteY13" fmla="*/ 2585323 h 2585323"/>
              <a:gd name="connsiteX14" fmla="*/ 1136397 w 3514630"/>
              <a:gd name="connsiteY14" fmla="*/ 2585323 h 2585323"/>
              <a:gd name="connsiteX15" fmla="*/ 620918 w 3514630"/>
              <a:gd name="connsiteY15" fmla="*/ 2585323 h 2585323"/>
              <a:gd name="connsiteX16" fmla="*/ 0 w 3514630"/>
              <a:gd name="connsiteY16" fmla="*/ 2585323 h 2585323"/>
              <a:gd name="connsiteX17" fmla="*/ 0 w 3514630"/>
              <a:gd name="connsiteY17" fmla="*/ 2145818 h 2585323"/>
              <a:gd name="connsiteX18" fmla="*/ 0 w 3514630"/>
              <a:gd name="connsiteY18" fmla="*/ 1706313 h 2585323"/>
              <a:gd name="connsiteX19" fmla="*/ 0 w 3514630"/>
              <a:gd name="connsiteY19" fmla="*/ 1266808 h 2585323"/>
              <a:gd name="connsiteX20" fmla="*/ 0 w 3514630"/>
              <a:gd name="connsiteY20" fmla="*/ 698037 h 2585323"/>
              <a:gd name="connsiteX21" fmla="*/ 0 w 3514630"/>
              <a:gd name="connsiteY21" fmla="*/ 0 h 2585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3514630" h="2585323" fill="none" extrusionOk="0">
                <a:moveTo>
                  <a:pt x="0" y="0"/>
                </a:moveTo>
                <a:cubicBezTo>
                  <a:pt x="303093" y="-15636"/>
                  <a:pt x="512800" y="45885"/>
                  <a:pt x="656064" y="0"/>
                </a:cubicBezTo>
                <a:cubicBezTo>
                  <a:pt x="799328" y="-45885"/>
                  <a:pt x="1066200" y="55551"/>
                  <a:pt x="1276982" y="0"/>
                </a:cubicBezTo>
                <a:cubicBezTo>
                  <a:pt x="1487764" y="-55551"/>
                  <a:pt x="1618154" y="6692"/>
                  <a:pt x="1862754" y="0"/>
                </a:cubicBezTo>
                <a:cubicBezTo>
                  <a:pt x="2107354" y="-6692"/>
                  <a:pt x="2169481" y="48706"/>
                  <a:pt x="2448526" y="0"/>
                </a:cubicBezTo>
                <a:cubicBezTo>
                  <a:pt x="2727571" y="-48706"/>
                  <a:pt x="3135308" y="98626"/>
                  <a:pt x="3514630" y="0"/>
                </a:cubicBezTo>
                <a:cubicBezTo>
                  <a:pt x="3546214" y="156977"/>
                  <a:pt x="3457816" y="333586"/>
                  <a:pt x="3514630" y="542918"/>
                </a:cubicBezTo>
                <a:cubicBezTo>
                  <a:pt x="3571444" y="752250"/>
                  <a:pt x="3512269" y="890682"/>
                  <a:pt x="3514630" y="1008276"/>
                </a:cubicBezTo>
                <a:cubicBezTo>
                  <a:pt x="3516991" y="1125870"/>
                  <a:pt x="3452767" y="1416974"/>
                  <a:pt x="3514630" y="1551194"/>
                </a:cubicBezTo>
                <a:cubicBezTo>
                  <a:pt x="3576493" y="1685414"/>
                  <a:pt x="3469237" y="1865783"/>
                  <a:pt x="3514630" y="1990699"/>
                </a:cubicBezTo>
                <a:cubicBezTo>
                  <a:pt x="3560023" y="2115616"/>
                  <a:pt x="3493551" y="2399861"/>
                  <a:pt x="3514630" y="2585323"/>
                </a:cubicBezTo>
                <a:cubicBezTo>
                  <a:pt x="3347996" y="2619316"/>
                  <a:pt x="3139773" y="2549438"/>
                  <a:pt x="2999151" y="2585323"/>
                </a:cubicBezTo>
                <a:cubicBezTo>
                  <a:pt x="2858529" y="2621208"/>
                  <a:pt x="2529036" y="2535578"/>
                  <a:pt x="2343087" y="2585323"/>
                </a:cubicBezTo>
                <a:cubicBezTo>
                  <a:pt x="2157138" y="2635068"/>
                  <a:pt x="2004265" y="2534552"/>
                  <a:pt x="1792461" y="2585323"/>
                </a:cubicBezTo>
                <a:cubicBezTo>
                  <a:pt x="1580657" y="2636094"/>
                  <a:pt x="1434971" y="2574102"/>
                  <a:pt x="1136397" y="2585323"/>
                </a:cubicBezTo>
                <a:cubicBezTo>
                  <a:pt x="837823" y="2596544"/>
                  <a:pt x="830054" y="2584120"/>
                  <a:pt x="620918" y="2585323"/>
                </a:cubicBezTo>
                <a:cubicBezTo>
                  <a:pt x="411782" y="2586526"/>
                  <a:pt x="238669" y="2550333"/>
                  <a:pt x="0" y="2585323"/>
                </a:cubicBezTo>
                <a:cubicBezTo>
                  <a:pt x="-7786" y="2442688"/>
                  <a:pt x="47141" y="2351190"/>
                  <a:pt x="0" y="2145818"/>
                </a:cubicBezTo>
                <a:cubicBezTo>
                  <a:pt x="-47141" y="1940446"/>
                  <a:pt x="9730" y="1819047"/>
                  <a:pt x="0" y="1706313"/>
                </a:cubicBezTo>
                <a:cubicBezTo>
                  <a:pt x="-9730" y="1593579"/>
                  <a:pt x="39201" y="1416018"/>
                  <a:pt x="0" y="1266808"/>
                </a:cubicBezTo>
                <a:cubicBezTo>
                  <a:pt x="-39201" y="1117599"/>
                  <a:pt x="49194" y="821792"/>
                  <a:pt x="0" y="698037"/>
                </a:cubicBezTo>
                <a:cubicBezTo>
                  <a:pt x="-49194" y="574282"/>
                  <a:pt x="35906" y="224520"/>
                  <a:pt x="0" y="0"/>
                </a:cubicBezTo>
                <a:close/>
              </a:path>
              <a:path w="3514630" h="2585323" stroke="0" extrusionOk="0">
                <a:moveTo>
                  <a:pt x="0" y="0"/>
                </a:moveTo>
                <a:cubicBezTo>
                  <a:pt x="190030" y="-21463"/>
                  <a:pt x="434779" y="20432"/>
                  <a:pt x="550625" y="0"/>
                </a:cubicBezTo>
                <a:cubicBezTo>
                  <a:pt x="666472" y="-20432"/>
                  <a:pt x="885144" y="31186"/>
                  <a:pt x="1030958" y="0"/>
                </a:cubicBezTo>
                <a:cubicBezTo>
                  <a:pt x="1176772" y="-31186"/>
                  <a:pt x="1403695" y="65404"/>
                  <a:pt x="1687022" y="0"/>
                </a:cubicBezTo>
                <a:cubicBezTo>
                  <a:pt x="1970349" y="-65404"/>
                  <a:pt x="1989475" y="51719"/>
                  <a:pt x="2237648" y="0"/>
                </a:cubicBezTo>
                <a:cubicBezTo>
                  <a:pt x="2485821" y="-51719"/>
                  <a:pt x="2529985" y="14818"/>
                  <a:pt x="2788273" y="0"/>
                </a:cubicBezTo>
                <a:cubicBezTo>
                  <a:pt x="3046561" y="-14818"/>
                  <a:pt x="3313776" y="16884"/>
                  <a:pt x="3514630" y="0"/>
                </a:cubicBezTo>
                <a:cubicBezTo>
                  <a:pt x="3558537" y="173015"/>
                  <a:pt x="3504339" y="360439"/>
                  <a:pt x="3514630" y="465358"/>
                </a:cubicBezTo>
                <a:cubicBezTo>
                  <a:pt x="3524921" y="570277"/>
                  <a:pt x="3506541" y="769726"/>
                  <a:pt x="3514630" y="982423"/>
                </a:cubicBezTo>
                <a:cubicBezTo>
                  <a:pt x="3522719" y="1195121"/>
                  <a:pt x="3469276" y="1335711"/>
                  <a:pt x="3514630" y="1447781"/>
                </a:cubicBezTo>
                <a:cubicBezTo>
                  <a:pt x="3559984" y="1559851"/>
                  <a:pt x="3476243" y="1719898"/>
                  <a:pt x="3514630" y="1913139"/>
                </a:cubicBezTo>
                <a:cubicBezTo>
                  <a:pt x="3553017" y="2106380"/>
                  <a:pt x="3494422" y="2263990"/>
                  <a:pt x="3514630" y="2585323"/>
                </a:cubicBezTo>
                <a:cubicBezTo>
                  <a:pt x="3328794" y="2603582"/>
                  <a:pt x="3142112" y="2577181"/>
                  <a:pt x="2893712" y="2585323"/>
                </a:cubicBezTo>
                <a:cubicBezTo>
                  <a:pt x="2645312" y="2593465"/>
                  <a:pt x="2525018" y="2527135"/>
                  <a:pt x="2237648" y="2585323"/>
                </a:cubicBezTo>
                <a:cubicBezTo>
                  <a:pt x="1950278" y="2643511"/>
                  <a:pt x="1718738" y="2551838"/>
                  <a:pt x="1581584" y="2585323"/>
                </a:cubicBezTo>
                <a:cubicBezTo>
                  <a:pt x="1444430" y="2618808"/>
                  <a:pt x="1259579" y="2547421"/>
                  <a:pt x="1066104" y="2585323"/>
                </a:cubicBezTo>
                <a:cubicBezTo>
                  <a:pt x="872629" y="2623225"/>
                  <a:pt x="469097" y="2562806"/>
                  <a:pt x="0" y="2585323"/>
                </a:cubicBezTo>
                <a:cubicBezTo>
                  <a:pt x="-2187" y="2408723"/>
                  <a:pt x="10283" y="2282550"/>
                  <a:pt x="0" y="2016552"/>
                </a:cubicBezTo>
                <a:cubicBezTo>
                  <a:pt x="-10283" y="1750554"/>
                  <a:pt x="33113" y="1794816"/>
                  <a:pt x="0" y="1577047"/>
                </a:cubicBezTo>
                <a:cubicBezTo>
                  <a:pt x="-33113" y="1359279"/>
                  <a:pt x="21004" y="1258651"/>
                  <a:pt x="0" y="1111689"/>
                </a:cubicBezTo>
                <a:cubicBezTo>
                  <a:pt x="-21004" y="964727"/>
                  <a:pt x="197" y="747732"/>
                  <a:pt x="0" y="646331"/>
                </a:cubicBezTo>
                <a:cubicBezTo>
                  <a:pt x="-197" y="544930"/>
                  <a:pt x="30002" y="247510"/>
                  <a:pt x="0" y="0"/>
                </a:cubicBezTo>
                <a:close/>
              </a:path>
            </a:pathLst>
          </a:custGeom>
          <a:solidFill>
            <a:schemeClr val="bg2"/>
          </a:solidFill>
          <a:ln w="3810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dirty="0"/>
              <a:t>The MDF is clearly bimodal: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B0F0"/>
                </a:solidFill>
              </a:rPr>
              <a:t>m-poor SP (i.e., [Fe/H]&gt;0]) </a:t>
            </a:r>
            <a:r>
              <a:rPr lang="en-US" dirty="0"/>
              <a:t>dominates in the outer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m-rich SP (i.e., [Fe/H]&lt;0]) </a:t>
            </a:r>
            <a:r>
              <a:rPr lang="en-US" dirty="0"/>
              <a:t>increases towards the center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the previously observed global metallicity gradient is due to changes in the relative fraction m-poor/m-rich</a:t>
            </a:r>
          </a:p>
        </p:txBody>
      </p:sp>
    </p:spTree>
    <p:extLst>
      <p:ext uri="{BB962C8B-B14F-4D97-AF65-F5344CB8AC3E}">
        <p14:creationId xmlns:p14="http://schemas.microsoft.com/office/powerpoint/2010/main" val="33229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4F4891-D3E9-B463-9D3D-9B4EA2289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DE0CF6-0AE6-6A79-9434-806C911D86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35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A377AE-C13F-1BFB-D635-697C20C9C8BB}"/>
              </a:ext>
            </a:extLst>
          </p:cNvPr>
          <p:cNvSpPr txBox="1"/>
          <p:nvPr/>
        </p:nvSpPr>
        <p:spPr>
          <a:xfrm>
            <a:off x="2458375" y="236938"/>
            <a:ext cx="70017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Two Bulge metallicity components</a:t>
            </a:r>
            <a:endParaRPr lang="en-US" sz="2400" dirty="0">
              <a:solidFill>
                <a:srgbClr val="FFFF00"/>
              </a:solidFill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4E700EB-54F5-3384-052C-E1D0840A18ED}"/>
              </a:ext>
            </a:extLst>
          </p:cNvPr>
          <p:cNvGrpSpPr/>
          <p:nvPr/>
        </p:nvGrpSpPr>
        <p:grpSpPr>
          <a:xfrm>
            <a:off x="5959269" y="2355198"/>
            <a:ext cx="6289867" cy="3488209"/>
            <a:chOff x="5547288" y="2033651"/>
            <a:chExt cx="6289867" cy="3488209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E2AAF8F-784E-3B0B-D2B6-0F306DECE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47288" y="2033651"/>
              <a:ext cx="6203779" cy="346635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EA44A6-CA65-F275-6EFB-43F654659BC4}"/>
                </a:ext>
              </a:extLst>
            </p:cNvPr>
            <p:cNvSpPr txBox="1"/>
            <p:nvPr/>
          </p:nvSpPr>
          <p:spPr>
            <a:xfrm>
              <a:off x="10180882" y="5214083"/>
              <a:ext cx="1656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Valenti et al. 2016</a:t>
              </a:r>
              <a:endParaRPr lang="en-US" dirty="0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5DD932-1B5A-0FCF-3AE0-4135537CC1F7}"/>
              </a:ext>
            </a:extLst>
          </p:cNvPr>
          <p:cNvGrpSpPr/>
          <p:nvPr/>
        </p:nvGrpSpPr>
        <p:grpSpPr>
          <a:xfrm>
            <a:off x="234264" y="2355198"/>
            <a:ext cx="4729318" cy="3741516"/>
            <a:chOff x="284506" y="2033651"/>
            <a:chExt cx="4729318" cy="37415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EB22DAD0-BDDB-9434-2FA8-0FC296F6E0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4506" y="2033651"/>
              <a:ext cx="4615935" cy="368704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3EA7810-1533-65AB-BE3E-12C9556FF62D}"/>
                </a:ext>
              </a:extLst>
            </p:cNvPr>
            <p:cNvSpPr txBox="1"/>
            <p:nvPr/>
          </p:nvSpPr>
          <p:spPr>
            <a:xfrm>
              <a:off x="3357551" y="5467390"/>
              <a:ext cx="165627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Zoccali et al. 2017</a:t>
              </a:r>
              <a:endParaRPr lang="en-US" dirty="0"/>
            </a:p>
          </p:txBody>
        </p:sp>
      </p:grpSp>
      <p:sp>
        <p:nvSpPr>
          <p:cNvPr id="15" name="Multiply 14">
            <a:extLst>
              <a:ext uri="{FF2B5EF4-FFF2-40B4-BE49-F238E27FC236}">
                <a16:creationId xmlns:a16="http://schemas.microsoft.com/office/drawing/2014/main" id="{88E30CFA-D302-BB77-5E35-A9BB2FB9DC59}"/>
              </a:ext>
            </a:extLst>
          </p:cNvPr>
          <p:cNvSpPr/>
          <p:nvPr/>
        </p:nvSpPr>
        <p:spPr>
          <a:xfrm>
            <a:off x="5176134" y="3898760"/>
            <a:ext cx="457200" cy="914400"/>
          </a:xfrm>
          <a:prstGeom prst="mathMultiply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589158-3FEF-FE7C-FC9B-42AF85DBB71B}"/>
              </a:ext>
            </a:extLst>
          </p:cNvPr>
          <p:cNvSpPr txBox="1"/>
          <p:nvPr/>
        </p:nvSpPr>
        <p:spPr>
          <a:xfrm>
            <a:off x="1719005" y="1501995"/>
            <a:ext cx="84805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Combining the Metallicity Distribution with Stellar Density map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3249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ED059-1DAC-6058-4F70-5998C0F668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609738-A8E3-3EE4-6DA3-B4742F8C07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73CD60-5C8D-828D-5F65-BC58C83593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36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57A365-6126-1A47-8680-F8E766CD4A8C}"/>
              </a:ext>
            </a:extLst>
          </p:cNvPr>
          <p:cNvSpPr txBox="1"/>
          <p:nvPr/>
        </p:nvSpPr>
        <p:spPr>
          <a:xfrm>
            <a:off x="3202097" y="178484"/>
            <a:ext cx="5180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Two Stellar Density Maps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96D687-AE80-3083-641F-E33CD38A50BB}"/>
              </a:ext>
            </a:extLst>
          </p:cNvPr>
          <p:cNvSpPr txBox="1"/>
          <p:nvPr/>
        </p:nvSpPr>
        <p:spPr>
          <a:xfrm>
            <a:off x="10599320" y="103868"/>
            <a:ext cx="1592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Zoccali et al. 2017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F73770A-6686-65E5-DB93-EF8A4F2A7519}"/>
              </a:ext>
            </a:extLst>
          </p:cNvPr>
          <p:cNvGrpSpPr/>
          <p:nvPr/>
        </p:nvGrpSpPr>
        <p:grpSpPr>
          <a:xfrm>
            <a:off x="1083927" y="1972147"/>
            <a:ext cx="9597013" cy="4885853"/>
            <a:chOff x="1150915" y="1868279"/>
            <a:chExt cx="9597013" cy="488585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BC79C5D9-650A-A0D8-D967-5CEC2301B4A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3598"/>
            <a:stretch>
              <a:fillRect/>
            </a:stretch>
          </p:blipFill>
          <p:spPr>
            <a:xfrm>
              <a:off x="1150915" y="1868279"/>
              <a:ext cx="9597013" cy="4885853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A20472C-5AB4-585C-6373-3BE25FBB7974}"/>
                </a:ext>
              </a:extLst>
            </p:cNvPr>
            <p:cNvSpPr txBox="1"/>
            <p:nvPr/>
          </p:nvSpPr>
          <p:spPr>
            <a:xfrm>
              <a:off x="2612571" y="1868280"/>
              <a:ext cx="232352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070C0"/>
                  </a:solidFill>
                </a:rPr>
                <a:t>Metal Poor stars</a:t>
              </a:r>
              <a:endParaRPr lang="en-US" dirty="0">
                <a:solidFill>
                  <a:srgbClr val="0070C0"/>
                </a:solidFill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B734D56-64B6-5C89-1128-08002678214B}"/>
                </a:ext>
              </a:extLst>
            </p:cNvPr>
            <p:cNvSpPr txBox="1"/>
            <p:nvPr/>
          </p:nvSpPr>
          <p:spPr>
            <a:xfrm>
              <a:off x="7387213" y="1868279"/>
              <a:ext cx="230620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0000"/>
                  </a:solidFill>
                </a:rPr>
                <a:t>Metal Rich stars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CE90B8F1-C18F-8DB4-D3CA-29DD7BBA6169}"/>
              </a:ext>
            </a:extLst>
          </p:cNvPr>
          <p:cNvSpPr txBox="1"/>
          <p:nvPr/>
        </p:nvSpPr>
        <p:spPr>
          <a:xfrm>
            <a:off x="3117729" y="774148"/>
            <a:ext cx="6191611" cy="1323439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  <a:effectLst>
            <a:softEdge rad="228071"/>
          </a:effectLst>
        </p:spPr>
        <p:txBody>
          <a:bodyPr wrap="square">
            <a:spAutoFit/>
          </a:bodyPr>
          <a:lstStyle/>
          <a:p>
            <a:pPr algn="ctr"/>
            <a:endParaRPr lang="en-US" sz="2000" b="1" dirty="0"/>
          </a:p>
          <a:p>
            <a:pPr algn="ctr"/>
            <a:r>
              <a:rPr lang="en-US" sz="2000" b="1" dirty="0"/>
              <a:t>m-poor component is spherically concentrated</a:t>
            </a:r>
          </a:p>
          <a:p>
            <a:pPr algn="ctr"/>
            <a:r>
              <a:rPr lang="en-US" sz="2000" b="1" dirty="0"/>
              <a:t>m-rich component traces the bar</a:t>
            </a:r>
          </a:p>
          <a:p>
            <a:pPr algn="ctr"/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4850444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72566-C9FA-1790-0099-800F5991D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9A92B3-109C-74EC-5390-2C285C9FB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2FA4C7-E3E1-7D00-66D8-ECC65A3DA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37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99B25B-E514-06C7-C609-F9823D10EBA0}"/>
              </a:ext>
            </a:extLst>
          </p:cNvPr>
          <p:cNvSpPr txBox="1"/>
          <p:nvPr/>
        </p:nvSpPr>
        <p:spPr>
          <a:xfrm>
            <a:off x="3202097" y="178484"/>
            <a:ext cx="5892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The Stellar Mass of the Bulge</a:t>
            </a:r>
            <a:endParaRPr lang="en-US" sz="2400" dirty="0">
              <a:solidFill>
                <a:srgbClr val="FFFF00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BCC94C-C053-540B-0F37-1EE1EE148E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023" r="265"/>
          <a:stretch>
            <a:fillRect/>
          </a:stretch>
        </p:blipFill>
        <p:spPr>
          <a:xfrm>
            <a:off x="1626836" y="933266"/>
            <a:ext cx="8857645" cy="31826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E28B3D-89AB-97DA-37B6-02A68B22250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343" r="51802" b="4697"/>
          <a:stretch>
            <a:fillRect/>
          </a:stretch>
        </p:blipFill>
        <p:spPr>
          <a:xfrm>
            <a:off x="471823" y="3180688"/>
            <a:ext cx="4009742" cy="3600798"/>
          </a:xfrm>
          <a:prstGeom prst="rect">
            <a:avLst/>
          </a:prstGeom>
          <a:effectLst>
            <a:glow>
              <a:schemeClr val="accent1"/>
            </a:glow>
            <a:softEdge rad="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CC427B-6040-6E72-A442-27828C9349F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9788" t="13741" r="2364" b="5060"/>
          <a:stretch>
            <a:fillRect/>
          </a:stretch>
        </p:blipFill>
        <p:spPr>
          <a:xfrm>
            <a:off x="7691875" y="3180689"/>
            <a:ext cx="4017955" cy="3600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AFED25-58CF-34DD-00C5-A8307F856B3F}"/>
              </a:ext>
            </a:extLst>
          </p:cNvPr>
          <p:cNvSpPr txBox="1"/>
          <p:nvPr/>
        </p:nvSpPr>
        <p:spPr>
          <a:xfrm>
            <a:off x="1927417" y="2666320"/>
            <a:ext cx="1863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00E5FB"/>
                </a:solidFill>
              </a:rPr>
              <a:t>48% m-poor</a:t>
            </a:r>
            <a:endParaRPr lang="en-US" b="1" dirty="0">
              <a:solidFill>
                <a:srgbClr val="00E5FB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71F184-188D-8CF3-7A2B-CBA15C73BC7F}"/>
              </a:ext>
            </a:extLst>
          </p:cNvPr>
          <p:cNvSpPr txBox="1"/>
          <p:nvPr/>
        </p:nvSpPr>
        <p:spPr>
          <a:xfrm>
            <a:off x="8727269" y="2666320"/>
            <a:ext cx="17572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52% m-rich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34EF44-7340-F7E3-BEC6-3F0F1DF5E669}"/>
              </a:ext>
            </a:extLst>
          </p:cNvPr>
          <p:cNvSpPr txBox="1"/>
          <p:nvPr/>
        </p:nvSpPr>
        <p:spPr>
          <a:xfrm>
            <a:off x="7783870" y="940263"/>
            <a:ext cx="2700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Zoccali, Valenti &amp; Gonzalez 2018</a:t>
            </a:r>
          </a:p>
        </p:txBody>
      </p:sp>
    </p:spTree>
    <p:extLst>
      <p:ext uri="{BB962C8B-B14F-4D97-AF65-F5344CB8AC3E}">
        <p14:creationId xmlns:p14="http://schemas.microsoft.com/office/powerpoint/2010/main" val="9150965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B7C9A-74AC-66B1-B5F0-33F1A22E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60" y="1292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The Kinematics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9973A2C-04BF-9D23-C0DB-FF76B7DB3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7F3B0A-B9B7-A902-960E-577E96F668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38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2982B-30D1-FE74-B652-DF16206416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343" y="1611163"/>
            <a:ext cx="4384241" cy="29068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01898B0-6EB1-F121-804A-BD0396B1B6D0}"/>
              </a:ext>
            </a:extLst>
          </p:cNvPr>
          <p:cNvSpPr txBox="1"/>
          <p:nvPr/>
        </p:nvSpPr>
        <p:spPr>
          <a:xfrm>
            <a:off x="4191000" y="1087943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BRAVA surveys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F0D7FFC-57B8-E76F-CDE3-7E960513B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417" y="-27166"/>
            <a:ext cx="4715583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299CBBE-707F-466F-CF81-80632A76593F}"/>
              </a:ext>
            </a:extLst>
          </p:cNvPr>
          <p:cNvSpPr txBox="1"/>
          <p:nvPr/>
        </p:nvSpPr>
        <p:spPr>
          <a:xfrm>
            <a:off x="139460" y="5498872"/>
            <a:ext cx="611886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Rich et al. 2007</a:t>
            </a:r>
          </a:p>
          <a:p>
            <a:r>
              <a:rPr lang="en-US" dirty="0">
                <a:solidFill>
                  <a:schemeClr val="bg1"/>
                </a:solidFill>
              </a:rPr>
              <a:t>Howard et al. 2008</a:t>
            </a:r>
          </a:p>
          <a:p>
            <a:r>
              <a:rPr lang="en-US" dirty="0">
                <a:solidFill>
                  <a:schemeClr val="bg1"/>
                </a:solidFill>
              </a:rPr>
              <a:t>Kunder et al. 2012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46876F9-0BB2-C548-7CB1-B99172347918}"/>
              </a:ext>
            </a:extLst>
          </p:cNvPr>
          <p:cNvSpPr txBox="1"/>
          <p:nvPr/>
        </p:nvSpPr>
        <p:spPr>
          <a:xfrm>
            <a:off x="3468534" y="4987728"/>
            <a:ext cx="3816186" cy="1128514"/>
          </a:xfrm>
          <a:prstGeom prst="rect">
            <a:avLst/>
          </a:prstGeom>
          <a:solidFill>
            <a:schemeClr val="bg2"/>
          </a:solidFill>
          <a:ln>
            <a:solidFill>
              <a:srgbClr val="FFFF00"/>
            </a:solidFill>
          </a:ln>
          <a:effectLst>
            <a:softEdge rad="228071"/>
          </a:effectLst>
        </p:spPr>
        <p:txBody>
          <a:bodyPr wrap="square">
            <a:spAutoFit/>
          </a:bodyPr>
          <a:lstStyle/>
          <a:p>
            <a:pPr algn="ctr"/>
            <a:endParaRPr lang="en-US" sz="2000" b="1" dirty="0"/>
          </a:p>
          <a:p>
            <a:pPr algn="ctr"/>
            <a:r>
              <a:rPr lang="en-US" sz="2800" b="1" dirty="0"/>
              <a:t>Cylindrical rotation</a:t>
            </a:r>
          </a:p>
          <a:p>
            <a:pPr algn="ctr"/>
            <a:endParaRPr lang="en-US" sz="2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D94DA3-190B-3FFD-FD25-13266164E198}"/>
              </a:ext>
            </a:extLst>
          </p:cNvPr>
          <p:cNvSpPr txBox="1"/>
          <p:nvPr/>
        </p:nvSpPr>
        <p:spPr>
          <a:xfrm>
            <a:off x="5378559" y="2708985"/>
            <a:ext cx="1759521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R~</a:t>
            </a:r>
            <a:r>
              <a:rPr lang="en-US" dirty="0">
                <a:solidFill>
                  <a:schemeClr val="bg1"/>
                </a:solidFill>
              </a:rPr>
              <a:t>4200</a:t>
            </a:r>
          </a:p>
          <a:p>
            <a:r>
              <a:rPr lang="en-US" dirty="0">
                <a:solidFill>
                  <a:schemeClr val="bg1"/>
                </a:solidFill>
              </a:rPr>
              <a:t>~42 fields</a:t>
            </a:r>
          </a:p>
          <a:p>
            <a:r>
              <a:rPr lang="en-US" dirty="0">
                <a:solidFill>
                  <a:schemeClr val="bg1"/>
                </a:solidFill>
              </a:rPr>
              <a:t>&gt; 6000 M-giants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9156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0A0F6-673E-390B-1AED-4B5037B6E8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80F6DA-8903-DF67-BCCA-86E76DFAB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460" y="12921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The Kinematics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82185E-F78B-6C92-DE24-9ACA97CCB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429036-00D2-E542-41C3-B9E89C07F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39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01237B9-AECC-9478-D51F-4EEFDA38F7DE}"/>
              </a:ext>
            </a:extLst>
          </p:cNvPr>
          <p:cNvSpPr txBox="1"/>
          <p:nvPr/>
        </p:nvSpPr>
        <p:spPr>
          <a:xfrm>
            <a:off x="4559060" y="480148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GIBS surveys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29F28D-29ED-3B7C-46FB-5034A57CECA6}"/>
              </a:ext>
            </a:extLst>
          </p:cNvPr>
          <p:cNvSpPr txBox="1"/>
          <p:nvPr/>
        </p:nvSpPr>
        <p:spPr>
          <a:xfrm>
            <a:off x="6902812" y="1522720"/>
            <a:ext cx="51386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Zoccali et al. 2014  &amp; Valenti et al. 2018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D2A8C9-6BFD-48D3-00D4-71E434819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130" y="1844582"/>
            <a:ext cx="5138660" cy="475533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90D3EEF-1C38-3D2F-963C-4B8863149D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9900" y="1850009"/>
            <a:ext cx="5262640" cy="469621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3E63B9E-E0A2-40D3-3E0F-CD13E5A41645}"/>
              </a:ext>
            </a:extLst>
          </p:cNvPr>
          <p:cNvSpPr txBox="1"/>
          <p:nvPr/>
        </p:nvSpPr>
        <p:spPr>
          <a:xfrm>
            <a:off x="471052" y="1506200"/>
            <a:ext cx="251840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Zoccali et al. 2014</a:t>
            </a: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07118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C413D6-6663-761D-9418-1A85A9BE49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66CDF-7EC7-F7C7-FFAF-D3EA06D8B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Galaxy Formation &amp; Evolution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C63EFFE-BD69-33B6-F480-C50505389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DF7C9E2-7516-46B0-1CE3-574E2F91B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 descr="A screen shot of a diagram&#10;&#10;AI-generated content may be incorrect.">
            <a:extLst>
              <a:ext uri="{FF2B5EF4-FFF2-40B4-BE49-F238E27FC236}">
                <a16:creationId xmlns:a16="http://schemas.microsoft.com/office/drawing/2014/main" id="{1E1F1BC2-7A9B-7C8E-6DD5-41F6E38A1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1074" y="3725486"/>
            <a:ext cx="9201149" cy="30670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872A08-C425-B23B-B1B9-251432D0D0AA}"/>
              </a:ext>
            </a:extLst>
          </p:cNvPr>
          <p:cNvSpPr txBox="1"/>
          <p:nvPr/>
        </p:nvSpPr>
        <p:spPr>
          <a:xfrm>
            <a:off x="580899" y="1678187"/>
            <a:ext cx="1103019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</a:rPr>
              <a:t>Roughly 60%-70% of galaxies host bulges</a:t>
            </a:r>
          </a:p>
          <a:p>
            <a:r>
              <a:rPr lang="en-US" sz="2400" dirty="0">
                <a:solidFill>
                  <a:schemeClr val="bg1"/>
                </a:solidFill>
              </a:rPr>
              <a:t>Bulges formation remains a key open question in galaxy evolution, explored mainly</a:t>
            </a:r>
          </a:p>
          <a:p>
            <a:r>
              <a:rPr lang="en-US" sz="2400" dirty="0">
                <a:solidFill>
                  <a:schemeClr val="bg1"/>
                </a:solidFill>
              </a:rPr>
              <a:t>through two complementary approaches: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Observing high-z galaxies, where bulges are forming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Studying local galaxies, where diverse bulge types are seen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6229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3B9F60-2437-90A0-9B88-799B823401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Stellar Density vs Kinematics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805654-255B-C963-97EC-499CBAA82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0F5436-47B3-3D07-9B2A-786A7C2FC0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40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4FCB16-FE82-DA19-053D-18B9C1FF4C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091" b="12384"/>
          <a:stretch>
            <a:fillRect/>
          </a:stretch>
        </p:blipFill>
        <p:spPr>
          <a:xfrm>
            <a:off x="1219200" y="2093495"/>
            <a:ext cx="8649816" cy="44454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F5A304-464A-CD01-2CA9-23CD5954EE1A}"/>
              </a:ext>
            </a:extLst>
          </p:cNvPr>
          <p:cNvSpPr txBox="1"/>
          <p:nvPr/>
        </p:nvSpPr>
        <p:spPr>
          <a:xfrm>
            <a:off x="3208564" y="1680099"/>
            <a:ext cx="6126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Stellar density follows the velocity dispersion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8573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1F6F4-A56A-345D-00B6-878A4E627F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Bulges at High Redshift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EFCED7-6941-B1DA-7F9A-11198DBDC0A6}"/>
              </a:ext>
            </a:extLst>
          </p:cNvPr>
          <p:cNvSpPr txBox="1"/>
          <p:nvPr/>
        </p:nvSpPr>
        <p:spPr>
          <a:xfrm>
            <a:off x="10413520" y="4492327"/>
            <a:ext cx="172240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FF00"/>
                </a:solidFill>
              </a:rPr>
              <a:t>Immeli+2004;</a:t>
            </a:r>
          </a:p>
          <a:p>
            <a:r>
              <a:rPr lang="en-US" sz="1400" dirty="0">
                <a:solidFill>
                  <a:srgbClr val="FFFF00"/>
                </a:solidFill>
              </a:rPr>
              <a:t>Carollo+2007; </a:t>
            </a:r>
          </a:p>
          <a:p>
            <a:r>
              <a:rPr lang="en-US" sz="1400" dirty="0">
                <a:solidFill>
                  <a:srgbClr val="FFFF00"/>
                </a:solidFill>
              </a:rPr>
              <a:t>Elmegreen+2008;</a:t>
            </a:r>
          </a:p>
          <a:p>
            <a:r>
              <a:rPr lang="en-US" sz="1400" dirty="0">
                <a:solidFill>
                  <a:srgbClr val="FFFF00"/>
                </a:solidFill>
              </a:rPr>
              <a:t>Genzel+2008; Bournaud+2009;  </a:t>
            </a:r>
          </a:p>
          <a:p>
            <a:r>
              <a:rPr lang="en-US" sz="1400" dirty="0">
                <a:solidFill>
                  <a:srgbClr val="FFFF00"/>
                </a:solidFill>
              </a:rPr>
              <a:t>Dekel &amp; </a:t>
            </a:r>
            <a:r>
              <a:rPr lang="en-US" sz="1400" dirty="0" err="1">
                <a:solidFill>
                  <a:srgbClr val="FFFF00"/>
                </a:solidFill>
              </a:rPr>
              <a:t>Buret</a:t>
            </a:r>
            <a:r>
              <a:rPr lang="en-US" sz="1400" dirty="0">
                <a:solidFill>
                  <a:srgbClr val="FFFF00"/>
                </a:solidFill>
              </a:rPr>
              <a:t> 2014; </a:t>
            </a:r>
          </a:p>
          <a:p>
            <a:r>
              <a:rPr lang="en-US" sz="1400" dirty="0">
                <a:solidFill>
                  <a:srgbClr val="FFFF00"/>
                </a:solidFill>
              </a:rPr>
              <a:t>Guo+ 2015; </a:t>
            </a:r>
          </a:p>
          <a:p>
            <a:r>
              <a:rPr lang="en-US" sz="1400" dirty="0">
                <a:solidFill>
                  <a:srgbClr val="FFFF00"/>
                </a:solidFill>
              </a:rPr>
              <a:t>Tacchella+2016</a:t>
            </a:r>
            <a:endParaRPr lang="en-US" sz="1200" dirty="0">
              <a:solidFill>
                <a:srgbClr val="FFFF00"/>
              </a:solidFill>
            </a:endParaRPr>
          </a:p>
          <a:p>
            <a:r>
              <a:rPr lang="en-US" sz="1200" dirty="0">
                <a:solidFill>
                  <a:srgbClr val="FFFF00"/>
                </a:solidFill>
              </a:rPr>
              <a:t> 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87B03BA-1E30-9438-2D00-C85F26D52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E057C3C-F031-56F3-5C9B-F6BB1EDB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5</a:t>
            </a:fld>
            <a:endParaRPr lang="en-US"/>
          </a:p>
        </p:txBody>
      </p:sp>
      <p:pic>
        <p:nvPicPr>
          <p:cNvPr id="10" name="Picture 9" descr="A collage of images of stars&#10;&#10;AI-generated content may be incorrect.">
            <a:extLst>
              <a:ext uri="{FF2B5EF4-FFF2-40B4-BE49-F238E27FC236}">
                <a16:creationId xmlns:a16="http://schemas.microsoft.com/office/drawing/2014/main" id="{140C859B-9AFF-FF5C-6CF6-99BE8D786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0290" y="3596397"/>
            <a:ext cx="8202284" cy="31250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B9E2408-42A2-8B06-F838-8317A197EBEF}"/>
              </a:ext>
            </a:extLst>
          </p:cNvPr>
          <p:cNvSpPr txBox="1"/>
          <p:nvPr/>
        </p:nvSpPr>
        <p:spPr>
          <a:xfrm>
            <a:off x="714554" y="1517542"/>
            <a:ext cx="105601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High-z disks are gas-rich, turbulent, and highly star forming.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giant clumps migrating and coalescing at the </a:t>
            </a:r>
            <a:r>
              <a:rPr lang="en-US" sz="2400" dirty="0" err="1">
                <a:solidFill>
                  <a:schemeClr val="bg1"/>
                </a:solidFill>
              </a:rPr>
              <a:t>centre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violent disk instabilities driving gas inward on short depletion timescales </a:t>
            </a:r>
          </a:p>
          <a:p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 Rapid formation </a:t>
            </a:r>
            <a:r>
              <a:rPr lang="en-US" sz="2400" dirty="0">
                <a:solidFill>
                  <a:schemeClr val="bg1"/>
                </a:solidFill>
              </a:rPr>
              <a:t>from the disk within a dissipative gas-rich environment.</a:t>
            </a: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5437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7976E-A8EF-1314-DD0D-D212FF307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Bulges in the nearby Universe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B604C4-FA36-F2C2-73F4-BC23BB713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3AB7DE-1EF8-3E7B-6291-0390DAB8A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BDAC0E-54BC-449A-04DF-39AD84A1D8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6668" y="3834351"/>
            <a:ext cx="4785344" cy="26585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673FE6-BB9B-6CC9-58A3-0C3B45CF4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671" y="3859147"/>
            <a:ext cx="6040853" cy="26337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117AFF2-CF32-FFB7-DA5A-CDF21CF9BAF7}"/>
              </a:ext>
            </a:extLst>
          </p:cNvPr>
          <p:cNvSpPr txBox="1"/>
          <p:nvPr/>
        </p:nvSpPr>
        <p:spPr>
          <a:xfrm>
            <a:off x="489988" y="1469440"/>
            <a:ext cx="1056017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Local bulges shows very different properties </a:t>
            </a:r>
            <a:r>
              <a:rPr lang="en-US" dirty="0">
                <a:solidFill>
                  <a:srgbClr val="FFC000"/>
                </a:solidFill>
              </a:rPr>
              <a:t>(Kormendy &amp; Kennicutt 2004)</a:t>
            </a:r>
            <a:r>
              <a:rPr lang="en-US" sz="2400" dirty="0">
                <a:solidFill>
                  <a:schemeClr val="bg1"/>
                </a:solidFill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>
                <a:solidFill>
                  <a:schemeClr val="bg1"/>
                </a:solidFill>
              </a:rPr>
              <a:t>Classical bulges: </a:t>
            </a:r>
            <a:r>
              <a:rPr lang="en-US" sz="2400" dirty="0">
                <a:solidFill>
                  <a:schemeClr val="bg1"/>
                </a:solidFill>
              </a:rPr>
              <a:t>form through </a:t>
            </a:r>
            <a:r>
              <a:rPr lang="en-US" sz="2400" dirty="0" err="1">
                <a:solidFill>
                  <a:schemeClr val="bg1"/>
                </a:solidFill>
              </a:rPr>
              <a:t>dissipationless</a:t>
            </a:r>
            <a:r>
              <a:rPr lang="en-US" sz="2400" dirty="0">
                <a:solidFill>
                  <a:schemeClr val="bg1"/>
                </a:solidFill>
              </a:rPr>
              <a:t> mergers of stellar subunits</a:t>
            </a:r>
            <a:endParaRPr lang="en-US" dirty="0">
              <a:solidFill>
                <a:schemeClr val="bg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i="1" dirty="0" err="1">
                <a:solidFill>
                  <a:schemeClr val="bg1"/>
                </a:solidFill>
              </a:rPr>
              <a:t>Psuedo</a:t>
            </a:r>
            <a:r>
              <a:rPr lang="en-US" sz="2400" i="1" dirty="0">
                <a:solidFill>
                  <a:schemeClr val="bg1"/>
                </a:solidFill>
              </a:rPr>
              <a:t> bulges</a:t>
            </a:r>
            <a:r>
              <a:rPr lang="en-US" sz="2400" dirty="0">
                <a:solidFill>
                  <a:schemeClr val="bg1"/>
                </a:solidFill>
              </a:rPr>
              <a:t>: form via dynamical instability in gas-poor disk, where bars develop and subsequently buckle into thicker, boxy structures (B/P shape)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 Unlike at high-z, stars form outside the bulge</a:t>
            </a:r>
            <a:endParaRPr lang="en-US" sz="2400" dirty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0968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24BDE7-D1B2-5B28-2D0F-1D84EB00AF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CBB2A9-0FA0-C6B4-15BB-85422049B1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Milky Way bulge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4748F56-C5CF-CE84-3771-0851E2A23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B46908-F41B-6721-63B3-B87DBE9DB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54DFAD2-4438-C1E9-FDBF-B52C19897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0591" y="2373761"/>
            <a:ext cx="5919719" cy="44397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783F71-CC6A-32CF-B7E0-92F06BDDEC22}"/>
              </a:ext>
            </a:extLst>
          </p:cNvPr>
          <p:cNvSpPr txBox="1"/>
          <p:nvPr/>
        </p:nvSpPr>
        <p:spPr>
          <a:xfrm>
            <a:off x="331237" y="1551436"/>
            <a:ext cx="114558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1" dirty="0">
                <a:solidFill>
                  <a:srgbClr val="FFC000"/>
                </a:solidFill>
              </a:rPr>
              <a:t>Bridging the high-z and local perspective!</a:t>
            </a:r>
            <a:endParaRPr lang="en-US" sz="2800" b="1" i="1" dirty="0">
              <a:solidFill>
                <a:srgbClr val="FFC000"/>
              </a:solidFill>
            </a:endParaRPr>
          </a:p>
          <a:p>
            <a:endParaRPr lang="en-US" sz="2400" dirty="0">
              <a:solidFill>
                <a:srgbClr val="FFC000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29FCE76-1BE7-4F1D-46B2-1D265D739509}"/>
              </a:ext>
            </a:extLst>
          </p:cNvPr>
          <p:cNvSpPr txBox="1"/>
          <p:nvPr/>
        </p:nvSpPr>
        <p:spPr>
          <a:xfrm>
            <a:off x="360224" y="2828924"/>
            <a:ext cx="56542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Unique opportunity to study a bulge where individual stars can be resolved: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Age, chemical composition &amp; kinematics: </a:t>
            </a:r>
            <a:r>
              <a:rPr lang="en-US" sz="2400" i="1" dirty="0">
                <a:solidFill>
                  <a:schemeClr val="bg1"/>
                </a:solidFill>
                <a:sym typeface="Wingdings" pitchFamily="2" charset="2"/>
              </a:rPr>
              <a:t>The three dominant parameters in the population concept 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(</a:t>
            </a:r>
            <a:r>
              <a:rPr lang="en-US" sz="2400" dirty="0" err="1">
                <a:solidFill>
                  <a:schemeClr val="bg1"/>
                </a:solidFill>
                <a:sym typeface="Wingdings" pitchFamily="2" charset="2"/>
              </a:rPr>
              <a:t>cfr</a:t>
            </a: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., Sandage)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Global properties (e.g., age, kinematics and chemistry) inferred directly from details of its stellar content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9CF8D8A-8ADB-ABFF-AACC-0EDC0276C71F}"/>
              </a:ext>
            </a:extLst>
          </p:cNvPr>
          <p:cNvGrpSpPr/>
          <p:nvPr/>
        </p:nvGrpSpPr>
        <p:grpSpPr>
          <a:xfrm>
            <a:off x="6544808" y="2220405"/>
            <a:ext cx="5250397" cy="4688214"/>
            <a:chOff x="6233912" y="1909509"/>
            <a:chExt cx="5250397" cy="4688214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E8B7A39-C206-FE6C-216A-AE1994D57080}"/>
                </a:ext>
              </a:extLst>
            </p:cNvPr>
            <p:cNvGrpSpPr/>
            <p:nvPr/>
          </p:nvGrpSpPr>
          <p:grpSpPr>
            <a:xfrm>
              <a:off x="6233912" y="1909509"/>
              <a:ext cx="5250397" cy="4688214"/>
              <a:chOff x="6233912" y="1909509"/>
              <a:chExt cx="5250397" cy="4688214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CEACD040-D2E3-A1EB-D385-4F28A29BBF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51785" y="1909509"/>
                <a:ext cx="4987339" cy="4688214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D31733A-B011-A905-9004-78C729BF9E93}"/>
                  </a:ext>
                </a:extLst>
              </p:cNvPr>
              <p:cNvSpPr txBox="1"/>
              <p:nvPr/>
            </p:nvSpPr>
            <p:spPr>
              <a:xfrm>
                <a:off x="6233912" y="5150067"/>
                <a:ext cx="6185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C000"/>
                    </a:solidFill>
                  </a:rPr>
                  <a:t>Age</a:t>
                </a:r>
                <a:endParaRPr lang="en-US" b="1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A9018344-2C68-574F-8F1D-4EE87BAD6521}"/>
                  </a:ext>
                </a:extLst>
              </p:cNvPr>
              <p:cNvSpPr txBox="1"/>
              <p:nvPr/>
            </p:nvSpPr>
            <p:spPr>
              <a:xfrm rot="3152140">
                <a:off x="10530682" y="2702144"/>
                <a:ext cx="150714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C000"/>
                    </a:solidFill>
                  </a:rPr>
                  <a:t>Kinematics</a:t>
                </a:r>
                <a:endParaRPr lang="en-US" b="1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E27066B-0BFC-F1BC-72D2-DFDC6226094B}"/>
                  </a:ext>
                </a:extLst>
              </p:cNvPr>
              <p:cNvSpPr txBox="1"/>
              <p:nvPr/>
            </p:nvSpPr>
            <p:spPr>
              <a:xfrm rot="19429301">
                <a:off x="9032059" y="5426280"/>
                <a:ext cx="227318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C000"/>
                    </a:solidFill>
                  </a:rPr>
                  <a:t>Chemical content</a:t>
                </a:r>
                <a:endParaRPr lang="en-US" b="1" dirty="0">
                  <a:solidFill>
                    <a:srgbClr val="FFC000"/>
                  </a:solidFill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76615D4-00B1-8C87-EBEC-5FC566287E05}"/>
                  </a:ext>
                </a:extLst>
              </p:cNvPr>
              <p:cNvSpPr txBox="1"/>
              <p:nvPr/>
            </p:nvSpPr>
            <p:spPr>
              <a:xfrm rot="19374627">
                <a:off x="6402498" y="2715663"/>
                <a:ext cx="258365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b="1" dirty="0">
                    <a:solidFill>
                      <a:srgbClr val="FFC000"/>
                    </a:solidFill>
                  </a:rPr>
                  <a:t>Shape &amp; Morphology</a:t>
                </a:r>
                <a:endParaRPr lang="en-US" b="1" dirty="0">
                  <a:solidFill>
                    <a:srgbClr val="FFC000"/>
                  </a:solidFill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6561982-26E0-B005-2BD0-283EA7C3E216}"/>
                </a:ext>
              </a:extLst>
            </p:cNvPr>
            <p:cNvSpPr txBox="1"/>
            <p:nvPr/>
          </p:nvSpPr>
          <p:spPr>
            <a:xfrm rot="19369809">
              <a:off x="9824778" y="4249482"/>
              <a:ext cx="15263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FF00"/>
                  </a:solidFill>
                </a:rPr>
                <a:t>~500 deg</a:t>
              </a:r>
              <a:r>
                <a:rPr lang="en-US" sz="2400" b="1" baseline="30000" dirty="0">
                  <a:solidFill>
                    <a:srgbClr val="FFFF00"/>
                  </a:solidFill>
                </a:rPr>
                <a:t>2</a:t>
              </a:r>
              <a:endParaRPr lang="en-US" sz="2000" b="1" baseline="30000" dirty="0">
                <a:solidFill>
                  <a:srgbClr val="FFFF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905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A8D0C2-A88A-D240-CA70-F8C53B6DD0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8985B-52F8-F54F-75FB-3BCC945A01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stellar tracers …..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949EE8-1D64-F27A-A848-CADCB2FE8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C2A5CF-0668-0AC2-B368-2511A20BE8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8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0C0C771-C587-AD76-6E3E-F005AE79EE8D}"/>
              </a:ext>
            </a:extLst>
          </p:cNvPr>
          <p:cNvSpPr txBox="1"/>
          <p:nvPr/>
        </p:nvSpPr>
        <p:spPr>
          <a:xfrm>
            <a:off x="4648267" y="4802352"/>
            <a:ext cx="18856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 </a:t>
            </a:r>
            <a:r>
              <a:rPr lang="en-US" sz="2400" dirty="0">
                <a:solidFill>
                  <a:schemeClr val="bg1"/>
                </a:solidFill>
              </a:rPr>
              <a:t>Distances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FE2DE9-FDEF-511B-5BA6-8F30AC86725E}"/>
              </a:ext>
            </a:extLst>
          </p:cNvPr>
          <p:cNvSpPr txBox="1"/>
          <p:nvPr/>
        </p:nvSpPr>
        <p:spPr>
          <a:xfrm>
            <a:off x="552494" y="1869167"/>
            <a:ext cx="42309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Chemical Abundances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AD551A2-C33E-368B-D72D-A80435766CEC}"/>
              </a:ext>
            </a:extLst>
          </p:cNvPr>
          <p:cNvSpPr txBox="1"/>
          <p:nvPr/>
        </p:nvSpPr>
        <p:spPr>
          <a:xfrm>
            <a:off x="632931" y="3197345"/>
            <a:ext cx="2383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Kinematics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750938-E2B1-C614-67A4-362136E118B8}"/>
              </a:ext>
            </a:extLst>
          </p:cNvPr>
          <p:cNvSpPr txBox="1"/>
          <p:nvPr/>
        </p:nvSpPr>
        <p:spPr>
          <a:xfrm>
            <a:off x="764979" y="5887110"/>
            <a:ext cx="13260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Ages</a:t>
            </a:r>
            <a:endParaRPr lang="en-US" sz="2400" b="1" dirty="0">
              <a:solidFill>
                <a:srgbClr val="FFFF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5039EA-2A15-132F-3902-CF54722663A1}"/>
              </a:ext>
            </a:extLst>
          </p:cNvPr>
          <p:cNvSpPr txBox="1"/>
          <p:nvPr/>
        </p:nvSpPr>
        <p:spPr>
          <a:xfrm>
            <a:off x="651290" y="4746209"/>
            <a:ext cx="37012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FF00"/>
                </a:solidFill>
              </a:rPr>
              <a:t>Spatial Distribution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686C0B7-45E0-4A05-DE27-522B80931B2B}"/>
              </a:ext>
            </a:extLst>
          </p:cNvPr>
          <p:cNvGrpSpPr/>
          <p:nvPr/>
        </p:nvGrpSpPr>
        <p:grpSpPr>
          <a:xfrm>
            <a:off x="5657624" y="1390591"/>
            <a:ext cx="6394916" cy="1398487"/>
            <a:chOff x="5657624" y="1390591"/>
            <a:chExt cx="6394916" cy="139848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CF739A33-32B3-9F97-4FD8-4DDC30008A9D}"/>
                </a:ext>
              </a:extLst>
            </p:cNvPr>
            <p:cNvGrpSpPr/>
            <p:nvPr/>
          </p:nvGrpSpPr>
          <p:grpSpPr>
            <a:xfrm>
              <a:off x="5657624" y="1588749"/>
              <a:ext cx="2538910" cy="1200329"/>
              <a:chOff x="4482899" y="1818130"/>
              <a:chExt cx="2538910" cy="1200329"/>
            </a:xfrm>
          </p:grpSpPr>
          <p:sp>
            <p:nvSpPr>
              <p:cNvPr id="8" name="Left Brace 7">
                <a:extLst>
                  <a:ext uri="{FF2B5EF4-FFF2-40B4-BE49-F238E27FC236}">
                    <a16:creationId xmlns:a16="http://schemas.microsoft.com/office/drawing/2014/main" id="{CEFEF14F-1774-ABE7-2AE0-FA1CA6AA7C62}"/>
                  </a:ext>
                </a:extLst>
              </p:cNvPr>
              <p:cNvSpPr/>
              <p:nvPr/>
            </p:nvSpPr>
            <p:spPr>
              <a:xfrm>
                <a:off x="4482899" y="1898495"/>
                <a:ext cx="438912" cy="914400"/>
              </a:xfrm>
              <a:custGeom>
                <a:avLst/>
                <a:gdLst>
                  <a:gd name="connsiteX0" fmla="*/ 438912 w 438912"/>
                  <a:gd name="connsiteY0" fmla="*/ 914400 h 914400"/>
                  <a:gd name="connsiteX1" fmla="*/ 219456 w 438912"/>
                  <a:gd name="connsiteY1" fmla="*/ 877825 h 914400"/>
                  <a:gd name="connsiteX2" fmla="*/ 219456 w 438912"/>
                  <a:gd name="connsiteY2" fmla="*/ 493775 h 914400"/>
                  <a:gd name="connsiteX3" fmla="*/ 0 w 438912"/>
                  <a:gd name="connsiteY3" fmla="*/ 457200 h 914400"/>
                  <a:gd name="connsiteX4" fmla="*/ 219456 w 438912"/>
                  <a:gd name="connsiteY4" fmla="*/ 420625 h 914400"/>
                  <a:gd name="connsiteX5" fmla="*/ 219456 w 438912"/>
                  <a:gd name="connsiteY5" fmla="*/ 36575 h 914400"/>
                  <a:gd name="connsiteX6" fmla="*/ 438912 w 438912"/>
                  <a:gd name="connsiteY6" fmla="*/ 0 h 914400"/>
                  <a:gd name="connsiteX7" fmla="*/ 438912 w 438912"/>
                  <a:gd name="connsiteY7" fmla="*/ 475488 h 914400"/>
                  <a:gd name="connsiteX8" fmla="*/ 438912 w 438912"/>
                  <a:gd name="connsiteY8" fmla="*/ 914400 h 914400"/>
                  <a:gd name="connsiteX0" fmla="*/ 438912 w 438912"/>
                  <a:gd name="connsiteY0" fmla="*/ 914400 h 914400"/>
                  <a:gd name="connsiteX1" fmla="*/ 219456 w 438912"/>
                  <a:gd name="connsiteY1" fmla="*/ 877825 h 914400"/>
                  <a:gd name="connsiteX2" fmla="*/ 219456 w 438912"/>
                  <a:gd name="connsiteY2" fmla="*/ 493775 h 914400"/>
                  <a:gd name="connsiteX3" fmla="*/ 0 w 438912"/>
                  <a:gd name="connsiteY3" fmla="*/ 457200 h 914400"/>
                  <a:gd name="connsiteX4" fmla="*/ 219456 w 438912"/>
                  <a:gd name="connsiteY4" fmla="*/ 420625 h 914400"/>
                  <a:gd name="connsiteX5" fmla="*/ 219456 w 438912"/>
                  <a:gd name="connsiteY5" fmla="*/ 36575 h 914400"/>
                  <a:gd name="connsiteX6" fmla="*/ 438912 w 438912"/>
                  <a:gd name="connsiteY6" fmla="*/ 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8912" h="914400" stroke="0" extrusionOk="0">
                    <a:moveTo>
                      <a:pt x="438912" y="914400"/>
                    </a:moveTo>
                    <a:cubicBezTo>
                      <a:pt x="316686" y="913768"/>
                      <a:pt x="217300" y="898834"/>
                      <a:pt x="219456" y="877825"/>
                    </a:cubicBezTo>
                    <a:cubicBezTo>
                      <a:pt x="237477" y="759125"/>
                      <a:pt x="218238" y="598703"/>
                      <a:pt x="219456" y="493775"/>
                    </a:cubicBezTo>
                    <a:cubicBezTo>
                      <a:pt x="209169" y="465750"/>
                      <a:pt x="115841" y="468203"/>
                      <a:pt x="0" y="457200"/>
                    </a:cubicBezTo>
                    <a:cubicBezTo>
                      <a:pt x="121248" y="460814"/>
                      <a:pt x="219303" y="440333"/>
                      <a:pt x="219456" y="420625"/>
                    </a:cubicBezTo>
                    <a:cubicBezTo>
                      <a:pt x="219105" y="235487"/>
                      <a:pt x="205310" y="159137"/>
                      <a:pt x="219456" y="36575"/>
                    </a:cubicBezTo>
                    <a:cubicBezTo>
                      <a:pt x="205326" y="29679"/>
                      <a:pt x="315734" y="-18842"/>
                      <a:pt x="438912" y="0"/>
                    </a:cubicBezTo>
                    <a:cubicBezTo>
                      <a:pt x="451945" y="146320"/>
                      <a:pt x="424476" y="286738"/>
                      <a:pt x="438912" y="475488"/>
                    </a:cubicBezTo>
                    <a:cubicBezTo>
                      <a:pt x="453348" y="664238"/>
                      <a:pt x="430514" y="826508"/>
                      <a:pt x="438912" y="914400"/>
                    </a:cubicBezTo>
                    <a:close/>
                  </a:path>
                  <a:path w="438912" h="914400" fill="none" extrusionOk="0">
                    <a:moveTo>
                      <a:pt x="438912" y="914400"/>
                    </a:moveTo>
                    <a:cubicBezTo>
                      <a:pt x="318277" y="914864"/>
                      <a:pt x="222120" y="901990"/>
                      <a:pt x="219456" y="877825"/>
                    </a:cubicBezTo>
                    <a:cubicBezTo>
                      <a:pt x="215722" y="753841"/>
                      <a:pt x="216856" y="619502"/>
                      <a:pt x="219456" y="493775"/>
                    </a:cubicBezTo>
                    <a:cubicBezTo>
                      <a:pt x="203106" y="469392"/>
                      <a:pt x="132518" y="443153"/>
                      <a:pt x="0" y="457200"/>
                    </a:cubicBezTo>
                    <a:cubicBezTo>
                      <a:pt x="118767" y="456259"/>
                      <a:pt x="218530" y="438515"/>
                      <a:pt x="219456" y="420625"/>
                    </a:cubicBezTo>
                    <a:cubicBezTo>
                      <a:pt x="219957" y="229351"/>
                      <a:pt x="201099" y="192655"/>
                      <a:pt x="219456" y="36575"/>
                    </a:cubicBezTo>
                    <a:cubicBezTo>
                      <a:pt x="221158" y="-6643"/>
                      <a:pt x="314216" y="2040"/>
                      <a:pt x="438912" y="0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leftBrace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D351380-3FFD-BCF7-FC09-48B8BAA12014}"/>
                  </a:ext>
                </a:extLst>
              </p:cNvPr>
              <p:cNvSpPr txBox="1"/>
              <p:nvPr/>
            </p:nvSpPr>
            <p:spPr>
              <a:xfrm>
                <a:off x="4921811" y="1818130"/>
                <a:ext cx="2099998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Fe</a:t>
                </a:r>
              </a:p>
              <a:p>
                <a:endParaRPr lang="en-US" sz="2400" dirty="0">
                  <a:solidFill>
                    <a:schemeClr val="bg1"/>
                  </a:solidFill>
                </a:endParaRPr>
              </a:p>
              <a:p>
                <a:r>
                  <a:rPr lang="en-US" sz="2400" dirty="0">
                    <a:solidFill>
                      <a:schemeClr val="bg1"/>
                    </a:solidFill>
                  </a:rPr>
                  <a:t>Elements ratio</a:t>
                </a: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1830864-2D29-0D89-471C-7468AA8928E6}"/>
                </a:ext>
              </a:extLst>
            </p:cNvPr>
            <p:cNvSpPr txBox="1"/>
            <p:nvPr/>
          </p:nvSpPr>
          <p:spPr>
            <a:xfrm>
              <a:off x="10062380" y="1390591"/>
              <a:ext cx="1990160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E5FB"/>
                  </a:solidFill>
                </a:rPr>
                <a:t>Spectra</a:t>
              </a:r>
            </a:p>
            <a:p>
              <a:endParaRPr lang="en-US" sz="2800" b="1" dirty="0">
                <a:solidFill>
                  <a:srgbClr val="FFC000"/>
                </a:solidFill>
              </a:endParaRPr>
            </a:p>
            <a:p>
              <a:r>
                <a:rPr lang="en-US" sz="2800" b="1" dirty="0">
                  <a:solidFill>
                    <a:srgbClr val="00E5FB"/>
                  </a:solidFill>
                </a:rPr>
                <a:t>HR spectra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A8571C3-4A6E-D78F-109B-25DC83C49B4E}"/>
              </a:ext>
            </a:extLst>
          </p:cNvPr>
          <p:cNvGrpSpPr/>
          <p:nvPr/>
        </p:nvGrpSpPr>
        <p:grpSpPr>
          <a:xfrm>
            <a:off x="3252261" y="2892738"/>
            <a:ext cx="8841374" cy="1951211"/>
            <a:chOff x="3252261" y="2892738"/>
            <a:chExt cx="8841374" cy="1951211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B91FF58-F70D-46FF-5FF7-243B6C8218E6}"/>
                </a:ext>
              </a:extLst>
            </p:cNvPr>
            <p:cNvGrpSpPr/>
            <p:nvPr/>
          </p:nvGrpSpPr>
          <p:grpSpPr>
            <a:xfrm>
              <a:off x="3252261" y="2892738"/>
              <a:ext cx="3062194" cy="1200329"/>
              <a:chOff x="4482899" y="1818130"/>
              <a:chExt cx="3062194" cy="1200329"/>
            </a:xfrm>
          </p:grpSpPr>
          <p:sp>
            <p:nvSpPr>
              <p:cNvPr id="14" name="Left Brace 13">
                <a:extLst>
                  <a:ext uri="{FF2B5EF4-FFF2-40B4-BE49-F238E27FC236}">
                    <a16:creationId xmlns:a16="http://schemas.microsoft.com/office/drawing/2014/main" id="{5B7DE0E0-38F4-D194-0676-236D17E538EC}"/>
                  </a:ext>
                </a:extLst>
              </p:cNvPr>
              <p:cNvSpPr/>
              <p:nvPr/>
            </p:nvSpPr>
            <p:spPr>
              <a:xfrm>
                <a:off x="4482899" y="1898495"/>
                <a:ext cx="438912" cy="914400"/>
              </a:xfrm>
              <a:custGeom>
                <a:avLst/>
                <a:gdLst>
                  <a:gd name="connsiteX0" fmla="*/ 438912 w 438912"/>
                  <a:gd name="connsiteY0" fmla="*/ 914400 h 914400"/>
                  <a:gd name="connsiteX1" fmla="*/ 219456 w 438912"/>
                  <a:gd name="connsiteY1" fmla="*/ 877825 h 914400"/>
                  <a:gd name="connsiteX2" fmla="*/ 219456 w 438912"/>
                  <a:gd name="connsiteY2" fmla="*/ 493775 h 914400"/>
                  <a:gd name="connsiteX3" fmla="*/ 0 w 438912"/>
                  <a:gd name="connsiteY3" fmla="*/ 457200 h 914400"/>
                  <a:gd name="connsiteX4" fmla="*/ 219456 w 438912"/>
                  <a:gd name="connsiteY4" fmla="*/ 420625 h 914400"/>
                  <a:gd name="connsiteX5" fmla="*/ 219456 w 438912"/>
                  <a:gd name="connsiteY5" fmla="*/ 36575 h 914400"/>
                  <a:gd name="connsiteX6" fmla="*/ 438912 w 438912"/>
                  <a:gd name="connsiteY6" fmla="*/ 0 h 914400"/>
                  <a:gd name="connsiteX7" fmla="*/ 438912 w 438912"/>
                  <a:gd name="connsiteY7" fmla="*/ 475488 h 914400"/>
                  <a:gd name="connsiteX8" fmla="*/ 438912 w 438912"/>
                  <a:gd name="connsiteY8" fmla="*/ 914400 h 914400"/>
                  <a:gd name="connsiteX0" fmla="*/ 438912 w 438912"/>
                  <a:gd name="connsiteY0" fmla="*/ 914400 h 914400"/>
                  <a:gd name="connsiteX1" fmla="*/ 219456 w 438912"/>
                  <a:gd name="connsiteY1" fmla="*/ 877825 h 914400"/>
                  <a:gd name="connsiteX2" fmla="*/ 219456 w 438912"/>
                  <a:gd name="connsiteY2" fmla="*/ 493775 h 914400"/>
                  <a:gd name="connsiteX3" fmla="*/ 0 w 438912"/>
                  <a:gd name="connsiteY3" fmla="*/ 457200 h 914400"/>
                  <a:gd name="connsiteX4" fmla="*/ 219456 w 438912"/>
                  <a:gd name="connsiteY4" fmla="*/ 420625 h 914400"/>
                  <a:gd name="connsiteX5" fmla="*/ 219456 w 438912"/>
                  <a:gd name="connsiteY5" fmla="*/ 36575 h 914400"/>
                  <a:gd name="connsiteX6" fmla="*/ 438912 w 438912"/>
                  <a:gd name="connsiteY6" fmla="*/ 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8912" h="914400" stroke="0" extrusionOk="0">
                    <a:moveTo>
                      <a:pt x="438912" y="914400"/>
                    </a:moveTo>
                    <a:cubicBezTo>
                      <a:pt x="316686" y="913768"/>
                      <a:pt x="217300" y="898834"/>
                      <a:pt x="219456" y="877825"/>
                    </a:cubicBezTo>
                    <a:cubicBezTo>
                      <a:pt x="237477" y="759125"/>
                      <a:pt x="218238" y="598703"/>
                      <a:pt x="219456" y="493775"/>
                    </a:cubicBezTo>
                    <a:cubicBezTo>
                      <a:pt x="209169" y="465750"/>
                      <a:pt x="115841" y="468203"/>
                      <a:pt x="0" y="457200"/>
                    </a:cubicBezTo>
                    <a:cubicBezTo>
                      <a:pt x="121248" y="460814"/>
                      <a:pt x="219303" y="440333"/>
                      <a:pt x="219456" y="420625"/>
                    </a:cubicBezTo>
                    <a:cubicBezTo>
                      <a:pt x="219105" y="235487"/>
                      <a:pt x="205310" y="159137"/>
                      <a:pt x="219456" y="36575"/>
                    </a:cubicBezTo>
                    <a:cubicBezTo>
                      <a:pt x="205326" y="29679"/>
                      <a:pt x="315734" y="-18842"/>
                      <a:pt x="438912" y="0"/>
                    </a:cubicBezTo>
                    <a:cubicBezTo>
                      <a:pt x="451945" y="146320"/>
                      <a:pt x="424476" y="286738"/>
                      <a:pt x="438912" y="475488"/>
                    </a:cubicBezTo>
                    <a:cubicBezTo>
                      <a:pt x="453348" y="664238"/>
                      <a:pt x="430514" y="826508"/>
                      <a:pt x="438912" y="914400"/>
                    </a:cubicBezTo>
                    <a:close/>
                  </a:path>
                  <a:path w="438912" h="914400" fill="none" extrusionOk="0">
                    <a:moveTo>
                      <a:pt x="438912" y="914400"/>
                    </a:moveTo>
                    <a:cubicBezTo>
                      <a:pt x="318277" y="914864"/>
                      <a:pt x="222120" y="901990"/>
                      <a:pt x="219456" y="877825"/>
                    </a:cubicBezTo>
                    <a:cubicBezTo>
                      <a:pt x="215722" y="753841"/>
                      <a:pt x="216856" y="619502"/>
                      <a:pt x="219456" y="493775"/>
                    </a:cubicBezTo>
                    <a:cubicBezTo>
                      <a:pt x="203106" y="469392"/>
                      <a:pt x="132518" y="443153"/>
                      <a:pt x="0" y="457200"/>
                    </a:cubicBezTo>
                    <a:cubicBezTo>
                      <a:pt x="118767" y="456259"/>
                      <a:pt x="218530" y="438515"/>
                      <a:pt x="219456" y="420625"/>
                    </a:cubicBezTo>
                    <a:cubicBezTo>
                      <a:pt x="219957" y="229351"/>
                      <a:pt x="201099" y="192655"/>
                      <a:pt x="219456" y="36575"/>
                    </a:cubicBezTo>
                    <a:cubicBezTo>
                      <a:pt x="221158" y="-6643"/>
                      <a:pt x="314216" y="2040"/>
                      <a:pt x="438912" y="0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leftBrace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CADAAB1-E334-310D-0B38-5515BDC0F84C}"/>
                  </a:ext>
                </a:extLst>
              </p:cNvPr>
              <p:cNvSpPr txBox="1"/>
              <p:nvPr/>
            </p:nvSpPr>
            <p:spPr>
              <a:xfrm>
                <a:off x="4921811" y="1818130"/>
                <a:ext cx="2623282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Radial velocity</a:t>
                </a:r>
              </a:p>
              <a:p>
                <a:endParaRPr lang="en-US" sz="2400" dirty="0">
                  <a:solidFill>
                    <a:schemeClr val="bg1"/>
                  </a:solidFill>
                </a:endParaRPr>
              </a:p>
              <a:p>
                <a:r>
                  <a:rPr lang="en-US" sz="2400" dirty="0">
                    <a:solidFill>
                      <a:schemeClr val="bg1"/>
                    </a:solidFill>
                  </a:rPr>
                  <a:t>Tangential velocity</a:t>
                </a:r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8BCE8F56-B1D3-DAF7-3295-089EF87F6D42}"/>
                </a:ext>
              </a:extLst>
            </p:cNvPr>
            <p:cNvGrpSpPr/>
            <p:nvPr/>
          </p:nvGrpSpPr>
          <p:grpSpPr>
            <a:xfrm>
              <a:off x="6314455" y="3378937"/>
              <a:ext cx="2661765" cy="1200329"/>
              <a:chOff x="4482899" y="1818130"/>
              <a:chExt cx="2661765" cy="1200329"/>
            </a:xfrm>
          </p:grpSpPr>
          <p:sp>
            <p:nvSpPr>
              <p:cNvPr id="17" name="Left Brace 16">
                <a:extLst>
                  <a:ext uri="{FF2B5EF4-FFF2-40B4-BE49-F238E27FC236}">
                    <a16:creationId xmlns:a16="http://schemas.microsoft.com/office/drawing/2014/main" id="{08451CB4-8FD9-CDAE-3EEA-459C0CC6E624}"/>
                  </a:ext>
                </a:extLst>
              </p:cNvPr>
              <p:cNvSpPr/>
              <p:nvPr/>
            </p:nvSpPr>
            <p:spPr>
              <a:xfrm>
                <a:off x="4482899" y="1898495"/>
                <a:ext cx="438912" cy="914400"/>
              </a:xfrm>
              <a:custGeom>
                <a:avLst/>
                <a:gdLst>
                  <a:gd name="connsiteX0" fmla="*/ 438912 w 438912"/>
                  <a:gd name="connsiteY0" fmla="*/ 914400 h 914400"/>
                  <a:gd name="connsiteX1" fmla="*/ 219456 w 438912"/>
                  <a:gd name="connsiteY1" fmla="*/ 877825 h 914400"/>
                  <a:gd name="connsiteX2" fmla="*/ 219456 w 438912"/>
                  <a:gd name="connsiteY2" fmla="*/ 493775 h 914400"/>
                  <a:gd name="connsiteX3" fmla="*/ 0 w 438912"/>
                  <a:gd name="connsiteY3" fmla="*/ 457200 h 914400"/>
                  <a:gd name="connsiteX4" fmla="*/ 219456 w 438912"/>
                  <a:gd name="connsiteY4" fmla="*/ 420625 h 914400"/>
                  <a:gd name="connsiteX5" fmla="*/ 219456 w 438912"/>
                  <a:gd name="connsiteY5" fmla="*/ 36575 h 914400"/>
                  <a:gd name="connsiteX6" fmla="*/ 438912 w 438912"/>
                  <a:gd name="connsiteY6" fmla="*/ 0 h 914400"/>
                  <a:gd name="connsiteX7" fmla="*/ 438912 w 438912"/>
                  <a:gd name="connsiteY7" fmla="*/ 475488 h 914400"/>
                  <a:gd name="connsiteX8" fmla="*/ 438912 w 438912"/>
                  <a:gd name="connsiteY8" fmla="*/ 914400 h 914400"/>
                  <a:gd name="connsiteX0" fmla="*/ 438912 w 438912"/>
                  <a:gd name="connsiteY0" fmla="*/ 914400 h 914400"/>
                  <a:gd name="connsiteX1" fmla="*/ 219456 w 438912"/>
                  <a:gd name="connsiteY1" fmla="*/ 877825 h 914400"/>
                  <a:gd name="connsiteX2" fmla="*/ 219456 w 438912"/>
                  <a:gd name="connsiteY2" fmla="*/ 493775 h 914400"/>
                  <a:gd name="connsiteX3" fmla="*/ 0 w 438912"/>
                  <a:gd name="connsiteY3" fmla="*/ 457200 h 914400"/>
                  <a:gd name="connsiteX4" fmla="*/ 219456 w 438912"/>
                  <a:gd name="connsiteY4" fmla="*/ 420625 h 914400"/>
                  <a:gd name="connsiteX5" fmla="*/ 219456 w 438912"/>
                  <a:gd name="connsiteY5" fmla="*/ 36575 h 914400"/>
                  <a:gd name="connsiteX6" fmla="*/ 438912 w 438912"/>
                  <a:gd name="connsiteY6" fmla="*/ 0 h 914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8912" h="914400" stroke="0" extrusionOk="0">
                    <a:moveTo>
                      <a:pt x="438912" y="914400"/>
                    </a:moveTo>
                    <a:cubicBezTo>
                      <a:pt x="316686" y="913768"/>
                      <a:pt x="217300" y="898834"/>
                      <a:pt x="219456" y="877825"/>
                    </a:cubicBezTo>
                    <a:cubicBezTo>
                      <a:pt x="237477" y="759125"/>
                      <a:pt x="218238" y="598703"/>
                      <a:pt x="219456" y="493775"/>
                    </a:cubicBezTo>
                    <a:cubicBezTo>
                      <a:pt x="209169" y="465750"/>
                      <a:pt x="115841" y="468203"/>
                      <a:pt x="0" y="457200"/>
                    </a:cubicBezTo>
                    <a:cubicBezTo>
                      <a:pt x="121248" y="460814"/>
                      <a:pt x="219303" y="440333"/>
                      <a:pt x="219456" y="420625"/>
                    </a:cubicBezTo>
                    <a:cubicBezTo>
                      <a:pt x="219105" y="235487"/>
                      <a:pt x="205310" y="159137"/>
                      <a:pt x="219456" y="36575"/>
                    </a:cubicBezTo>
                    <a:cubicBezTo>
                      <a:pt x="205326" y="29679"/>
                      <a:pt x="315734" y="-18842"/>
                      <a:pt x="438912" y="0"/>
                    </a:cubicBezTo>
                    <a:cubicBezTo>
                      <a:pt x="451945" y="146320"/>
                      <a:pt x="424476" y="286738"/>
                      <a:pt x="438912" y="475488"/>
                    </a:cubicBezTo>
                    <a:cubicBezTo>
                      <a:pt x="453348" y="664238"/>
                      <a:pt x="430514" y="826508"/>
                      <a:pt x="438912" y="914400"/>
                    </a:cubicBezTo>
                    <a:close/>
                  </a:path>
                  <a:path w="438912" h="914400" fill="none" extrusionOk="0">
                    <a:moveTo>
                      <a:pt x="438912" y="914400"/>
                    </a:moveTo>
                    <a:cubicBezTo>
                      <a:pt x="318277" y="914864"/>
                      <a:pt x="222120" y="901990"/>
                      <a:pt x="219456" y="877825"/>
                    </a:cubicBezTo>
                    <a:cubicBezTo>
                      <a:pt x="215722" y="753841"/>
                      <a:pt x="216856" y="619502"/>
                      <a:pt x="219456" y="493775"/>
                    </a:cubicBezTo>
                    <a:cubicBezTo>
                      <a:pt x="203106" y="469392"/>
                      <a:pt x="132518" y="443153"/>
                      <a:pt x="0" y="457200"/>
                    </a:cubicBezTo>
                    <a:cubicBezTo>
                      <a:pt x="118767" y="456259"/>
                      <a:pt x="218530" y="438515"/>
                      <a:pt x="219456" y="420625"/>
                    </a:cubicBezTo>
                    <a:cubicBezTo>
                      <a:pt x="219957" y="229351"/>
                      <a:pt x="201099" y="192655"/>
                      <a:pt x="219456" y="36575"/>
                    </a:cubicBezTo>
                    <a:cubicBezTo>
                      <a:pt x="221158" y="-6643"/>
                      <a:pt x="314216" y="2040"/>
                      <a:pt x="438912" y="0"/>
                    </a:cubicBezTo>
                  </a:path>
                </a:pathLst>
              </a:custGeom>
              <a:noFill/>
              <a:ln w="28575">
                <a:solidFill>
                  <a:schemeClr val="bg1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leftBrace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82B51478-13D6-5504-59F0-0588EF4E1AB9}"/>
                  </a:ext>
                </a:extLst>
              </p:cNvPr>
              <p:cNvSpPr txBox="1"/>
              <p:nvPr/>
            </p:nvSpPr>
            <p:spPr>
              <a:xfrm>
                <a:off x="4921811" y="1818130"/>
                <a:ext cx="2222853" cy="120032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Proper motions</a:t>
                </a:r>
              </a:p>
              <a:p>
                <a:endParaRPr lang="en-US" sz="2400" dirty="0">
                  <a:solidFill>
                    <a:schemeClr val="bg1"/>
                  </a:solidFill>
                </a:endParaRPr>
              </a:p>
              <a:p>
                <a:r>
                  <a:rPr lang="en-US" sz="2400" dirty="0">
                    <a:solidFill>
                      <a:schemeClr val="bg1"/>
                    </a:solidFill>
                  </a:rPr>
                  <a:t>Distances</a:t>
                </a:r>
              </a:p>
            </p:txBody>
          </p: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9733FAC-EFA7-993D-54A0-52FFFE137D11}"/>
                </a:ext>
              </a:extLst>
            </p:cNvPr>
            <p:cNvSpPr txBox="1"/>
            <p:nvPr/>
          </p:nvSpPr>
          <p:spPr>
            <a:xfrm>
              <a:off x="9612186" y="3028067"/>
              <a:ext cx="2481449" cy="18158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E5FB"/>
                  </a:solidFill>
                </a:rPr>
                <a:t>Any Spectra</a:t>
              </a:r>
            </a:p>
            <a:p>
              <a:endParaRPr lang="en-US" sz="2800" b="1" dirty="0">
                <a:solidFill>
                  <a:srgbClr val="00E5FB"/>
                </a:solidFill>
              </a:endParaRPr>
            </a:p>
            <a:p>
              <a:r>
                <a:rPr lang="en-US" sz="2800" b="1" dirty="0">
                  <a:solidFill>
                    <a:srgbClr val="00E5FB"/>
                  </a:solidFill>
                </a:rPr>
                <a:t>Time-series</a:t>
              </a:r>
            </a:p>
            <a:p>
              <a:r>
                <a:rPr lang="en-US" sz="2800" b="1" dirty="0">
                  <a:solidFill>
                    <a:srgbClr val="00E5FB"/>
                  </a:solidFill>
                </a:rPr>
                <a:t>Accurate phot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28F37F3-6F9D-98E2-6F63-2B387454F7B9}"/>
              </a:ext>
            </a:extLst>
          </p:cNvPr>
          <p:cNvGrpSpPr/>
          <p:nvPr/>
        </p:nvGrpSpPr>
        <p:grpSpPr>
          <a:xfrm>
            <a:off x="3252261" y="5592113"/>
            <a:ext cx="8862212" cy="954107"/>
            <a:chOff x="3252261" y="5592113"/>
            <a:chExt cx="8862212" cy="954107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EAD24B-D89B-CC22-ADA5-E6BADC4625E4}"/>
                </a:ext>
              </a:extLst>
            </p:cNvPr>
            <p:cNvSpPr txBox="1"/>
            <p:nvPr/>
          </p:nvSpPr>
          <p:spPr>
            <a:xfrm>
              <a:off x="3252261" y="5928734"/>
              <a:ext cx="188564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sym typeface="Wingdings" pitchFamily="2" charset="2"/>
                </a:rPr>
                <a:t> </a:t>
              </a:r>
              <a:r>
                <a:rPr lang="en-US" sz="2400" dirty="0">
                  <a:solidFill>
                    <a:schemeClr val="bg1"/>
                  </a:solidFill>
                </a:rPr>
                <a:t>Distances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ADB18B0-40E1-C354-3B99-2460F534675D}"/>
                </a:ext>
              </a:extLst>
            </p:cNvPr>
            <p:cNvSpPr txBox="1"/>
            <p:nvPr/>
          </p:nvSpPr>
          <p:spPr>
            <a:xfrm>
              <a:off x="9591346" y="5592113"/>
              <a:ext cx="2523127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0E5FB"/>
                  </a:solidFill>
                </a:rPr>
                <a:t>Accurate spec</a:t>
              </a:r>
            </a:p>
            <a:p>
              <a:r>
                <a:rPr lang="en-US" sz="2800" b="1" dirty="0">
                  <a:solidFill>
                    <a:srgbClr val="00E5FB"/>
                  </a:solidFill>
                </a:rPr>
                <a:t>Accurate phot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13F65B4-4918-1709-A8F9-2E4F23E3796E}"/>
              </a:ext>
            </a:extLst>
          </p:cNvPr>
          <p:cNvGrpSpPr/>
          <p:nvPr/>
        </p:nvGrpSpPr>
        <p:grpSpPr>
          <a:xfrm>
            <a:off x="3654005" y="4067281"/>
            <a:ext cx="4583261" cy="2661502"/>
            <a:chOff x="3654005" y="4067281"/>
            <a:chExt cx="4583261" cy="2661502"/>
          </a:xfrm>
        </p:grpSpPr>
        <p:pic>
          <p:nvPicPr>
            <p:cNvPr id="28" name="Picture 27" descr="A logo of a hat&#10;&#10;AI-generated content may be incorrect.">
              <a:extLst>
                <a:ext uri="{FF2B5EF4-FFF2-40B4-BE49-F238E27FC236}">
                  <a16:creationId xmlns:a16="http://schemas.microsoft.com/office/drawing/2014/main" id="{41CFE2E7-3233-FD6F-B9BD-4942649420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01742" y="5625534"/>
              <a:ext cx="1103249" cy="1103249"/>
            </a:xfrm>
            <a:prstGeom prst="rect">
              <a:avLst/>
            </a:prstGeom>
          </p:spPr>
        </p:pic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F9F7B8A8-1F1A-5CDB-E906-257344C626EF}"/>
                </a:ext>
              </a:extLst>
            </p:cNvPr>
            <p:cNvGrpSpPr/>
            <p:nvPr/>
          </p:nvGrpSpPr>
          <p:grpSpPr>
            <a:xfrm>
              <a:off x="3654005" y="4067281"/>
              <a:ext cx="4583261" cy="2388460"/>
              <a:chOff x="3654005" y="4067281"/>
              <a:chExt cx="4583261" cy="2388460"/>
            </a:xfrm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0A95B78-84B6-316B-652A-FC8EA4EA5EE7}"/>
                  </a:ext>
                </a:extLst>
              </p:cNvPr>
              <p:cNvSpPr/>
              <p:nvPr/>
            </p:nvSpPr>
            <p:spPr>
              <a:xfrm>
                <a:off x="5050011" y="4742076"/>
                <a:ext cx="1483900" cy="592350"/>
              </a:xfrm>
              <a:custGeom>
                <a:avLst/>
                <a:gdLst>
                  <a:gd name="connsiteX0" fmla="*/ 0 w 1483900"/>
                  <a:gd name="connsiteY0" fmla="*/ 0 h 592350"/>
                  <a:gd name="connsiteX1" fmla="*/ 524311 w 1483900"/>
                  <a:gd name="connsiteY1" fmla="*/ 0 h 592350"/>
                  <a:gd name="connsiteX2" fmla="*/ 1004106 w 1483900"/>
                  <a:gd name="connsiteY2" fmla="*/ 0 h 592350"/>
                  <a:gd name="connsiteX3" fmla="*/ 1483900 w 1483900"/>
                  <a:gd name="connsiteY3" fmla="*/ 0 h 592350"/>
                  <a:gd name="connsiteX4" fmla="*/ 1483900 w 1483900"/>
                  <a:gd name="connsiteY4" fmla="*/ 592350 h 592350"/>
                  <a:gd name="connsiteX5" fmla="*/ 1033784 w 1483900"/>
                  <a:gd name="connsiteY5" fmla="*/ 592350 h 592350"/>
                  <a:gd name="connsiteX6" fmla="*/ 583667 w 1483900"/>
                  <a:gd name="connsiteY6" fmla="*/ 592350 h 592350"/>
                  <a:gd name="connsiteX7" fmla="*/ 0 w 1483900"/>
                  <a:gd name="connsiteY7" fmla="*/ 592350 h 592350"/>
                  <a:gd name="connsiteX8" fmla="*/ 0 w 1483900"/>
                  <a:gd name="connsiteY8" fmla="*/ 0 h 592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3900" h="592350" extrusionOk="0">
                    <a:moveTo>
                      <a:pt x="0" y="0"/>
                    </a:moveTo>
                    <a:cubicBezTo>
                      <a:pt x="164138" y="-3849"/>
                      <a:pt x="382319" y="10409"/>
                      <a:pt x="524311" y="0"/>
                    </a:cubicBezTo>
                    <a:cubicBezTo>
                      <a:pt x="666303" y="-10409"/>
                      <a:pt x="856847" y="19913"/>
                      <a:pt x="1004106" y="0"/>
                    </a:cubicBezTo>
                    <a:cubicBezTo>
                      <a:pt x="1151366" y="-19913"/>
                      <a:pt x="1253967" y="11876"/>
                      <a:pt x="1483900" y="0"/>
                    </a:cubicBezTo>
                    <a:cubicBezTo>
                      <a:pt x="1494449" y="248537"/>
                      <a:pt x="1458483" y="373718"/>
                      <a:pt x="1483900" y="592350"/>
                    </a:cubicBezTo>
                    <a:cubicBezTo>
                      <a:pt x="1387875" y="589996"/>
                      <a:pt x="1163067" y="577783"/>
                      <a:pt x="1033784" y="592350"/>
                    </a:cubicBezTo>
                    <a:cubicBezTo>
                      <a:pt x="904501" y="606917"/>
                      <a:pt x="683162" y="605630"/>
                      <a:pt x="583667" y="592350"/>
                    </a:cubicBezTo>
                    <a:cubicBezTo>
                      <a:pt x="484172" y="579070"/>
                      <a:pt x="199561" y="577257"/>
                      <a:pt x="0" y="592350"/>
                    </a:cubicBezTo>
                    <a:cubicBezTo>
                      <a:pt x="-7557" y="431516"/>
                      <a:pt x="-11936" y="219039"/>
                      <a:pt x="0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3989574929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DC91BE1-3AA8-FE7D-87BB-645A6F003F72}"/>
                  </a:ext>
                </a:extLst>
              </p:cNvPr>
              <p:cNvSpPr/>
              <p:nvPr/>
            </p:nvSpPr>
            <p:spPr>
              <a:xfrm>
                <a:off x="3654005" y="5863391"/>
                <a:ext cx="1483900" cy="592350"/>
              </a:xfrm>
              <a:custGeom>
                <a:avLst/>
                <a:gdLst>
                  <a:gd name="connsiteX0" fmla="*/ 0 w 1483900"/>
                  <a:gd name="connsiteY0" fmla="*/ 0 h 592350"/>
                  <a:gd name="connsiteX1" fmla="*/ 524311 w 1483900"/>
                  <a:gd name="connsiteY1" fmla="*/ 0 h 592350"/>
                  <a:gd name="connsiteX2" fmla="*/ 1004106 w 1483900"/>
                  <a:gd name="connsiteY2" fmla="*/ 0 h 592350"/>
                  <a:gd name="connsiteX3" fmla="*/ 1483900 w 1483900"/>
                  <a:gd name="connsiteY3" fmla="*/ 0 h 592350"/>
                  <a:gd name="connsiteX4" fmla="*/ 1483900 w 1483900"/>
                  <a:gd name="connsiteY4" fmla="*/ 592350 h 592350"/>
                  <a:gd name="connsiteX5" fmla="*/ 1033784 w 1483900"/>
                  <a:gd name="connsiteY5" fmla="*/ 592350 h 592350"/>
                  <a:gd name="connsiteX6" fmla="*/ 583667 w 1483900"/>
                  <a:gd name="connsiteY6" fmla="*/ 592350 h 592350"/>
                  <a:gd name="connsiteX7" fmla="*/ 0 w 1483900"/>
                  <a:gd name="connsiteY7" fmla="*/ 592350 h 592350"/>
                  <a:gd name="connsiteX8" fmla="*/ 0 w 1483900"/>
                  <a:gd name="connsiteY8" fmla="*/ 0 h 592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3900" h="592350" extrusionOk="0">
                    <a:moveTo>
                      <a:pt x="0" y="0"/>
                    </a:moveTo>
                    <a:cubicBezTo>
                      <a:pt x="164138" y="-3849"/>
                      <a:pt x="382319" y="10409"/>
                      <a:pt x="524311" y="0"/>
                    </a:cubicBezTo>
                    <a:cubicBezTo>
                      <a:pt x="666303" y="-10409"/>
                      <a:pt x="856847" y="19913"/>
                      <a:pt x="1004106" y="0"/>
                    </a:cubicBezTo>
                    <a:cubicBezTo>
                      <a:pt x="1151366" y="-19913"/>
                      <a:pt x="1253967" y="11876"/>
                      <a:pt x="1483900" y="0"/>
                    </a:cubicBezTo>
                    <a:cubicBezTo>
                      <a:pt x="1494449" y="248537"/>
                      <a:pt x="1458483" y="373718"/>
                      <a:pt x="1483900" y="592350"/>
                    </a:cubicBezTo>
                    <a:cubicBezTo>
                      <a:pt x="1387875" y="589996"/>
                      <a:pt x="1163067" y="577783"/>
                      <a:pt x="1033784" y="592350"/>
                    </a:cubicBezTo>
                    <a:cubicBezTo>
                      <a:pt x="904501" y="606917"/>
                      <a:pt x="683162" y="605630"/>
                      <a:pt x="583667" y="592350"/>
                    </a:cubicBezTo>
                    <a:cubicBezTo>
                      <a:pt x="484172" y="579070"/>
                      <a:pt x="199561" y="577257"/>
                      <a:pt x="0" y="592350"/>
                    </a:cubicBezTo>
                    <a:cubicBezTo>
                      <a:pt x="-7557" y="431516"/>
                      <a:pt x="-11936" y="219039"/>
                      <a:pt x="0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3989574929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AF75B706-B515-3E50-A4D0-7186A905AA0E}"/>
                  </a:ext>
                </a:extLst>
              </p:cNvPr>
              <p:cNvSpPr/>
              <p:nvPr/>
            </p:nvSpPr>
            <p:spPr>
              <a:xfrm>
                <a:off x="6753366" y="4067281"/>
                <a:ext cx="1483900" cy="592350"/>
              </a:xfrm>
              <a:custGeom>
                <a:avLst/>
                <a:gdLst>
                  <a:gd name="connsiteX0" fmla="*/ 0 w 1483900"/>
                  <a:gd name="connsiteY0" fmla="*/ 0 h 592350"/>
                  <a:gd name="connsiteX1" fmla="*/ 524311 w 1483900"/>
                  <a:gd name="connsiteY1" fmla="*/ 0 h 592350"/>
                  <a:gd name="connsiteX2" fmla="*/ 1004106 w 1483900"/>
                  <a:gd name="connsiteY2" fmla="*/ 0 h 592350"/>
                  <a:gd name="connsiteX3" fmla="*/ 1483900 w 1483900"/>
                  <a:gd name="connsiteY3" fmla="*/ 0 h 592350"/>
                  <a:gd name="connsiteX4" fmla="*/ 1483900 w 1483900"/>
                  <a:gd name="connsiteY4" fmla="*/ 592350 h 592350"/>
                  <a:gd name="connsiteX5" fmla="*/ 1033784 w 1483900"/>
                  <a:gd name="connsiteY5" fmla="*/ 592350 h 592350"/>
                  <a:gd name="connsiteX6" fmla="*/ 583667 w 1483900"/>
                  <a:gd name="connsiteY6" fmla="*/ 592350 h 592350"/>
                  <a:gd name="connsiteX7" fmla="*/ 0 w 1483900"/>
                  <a:gd name="connsiteY7" fmla="*/ 592350 h 592350"/>
                  <a:gd name="connsiteX8" fmla="*/ 0 w 1483900"/>
                  <a:gd name="connsiteY8" fmla="*/ 0 h 592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483900" h="592350" extrusionOk="0">
                    <a:moveTo>
                      <a:pt x="0" y="0"/>
                    </a:moveTo>
                    <a:cubicBezTo>
                      <a:pt x="164138" y="-3849"/>
                      <a:pt x="382319" y="10409"/>
                      <a:pt x="524311" y="0"/>
                    </a:cubicBezTo>
                    <a:cubicBezTo>
                      <a:pt x="666303" y="-10409"/>
                      <a:pt x="856847" y="19913"/>
                      <a:pt x="1004106" y="0"/>
                    </a:cubicBezTo>
                    <a:cubicBezTo>
                      <a:pt x="1151366" y="-19913"/>
                      <a:pt x="1253967" y="11876"/>
                      <a:pt x="1483900" y="0"/>
                    </a:cubicBezTo>
                    <a:cubicBezTo>
                      <a:pt x="1494449" y="248537"/>
                      <a:pt x="1458483" y="373718"/>
                      <a:pt x="1483900" y="592350"/>
                    </a:cubicBezTo>
                    <a:cubicBezTo>
                      <a:pt x="1387875" y="589996"/>
                      <a:pt x="1163067" y="577783"/>
                      <a:pt x="1033784" y="592350"/>
                    </a:cubicBezTo>
                    <a:cubicBezTo>
                      <a:pt x="904501" y="606917"/>
                      <a:pt x="683162" y="605630"/>
                      <a:pt x="583667" y="592350"/>
                    </a:cubicBezTo>
                    <a:cubicBezTo>
                      <a:pt x="484172" y="579070"/>
                      <a:pt x="199561" y="577257"/>
                      <a:pt x="0" y="592350"/>
                    </a:cubicBezTo>
                    <a:cubicBezTo>
                      <a:pt x="-7557" y="431516"/>
                      <a:pt x="-11936" y="219039"/>
                      <a:pt x="0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3989574929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5EECEA9E-AC52-064A-D67A-6DBA904C342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39383" y="5545169"/>
              <a:ext cx="409951" cy="240659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CE9E2322-6AB3-7345-800E-071A73EC37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6704" y="4954752"/>
              <a:ext cx="491012" cy="823182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50456B5F-167B-E493-F9DA-DFFAAF5628F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43648" y="6168081"/>
              <a:ext cx="926919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3271D06C-F147-8BBF-AD53-6C88CCC916E6}"/>
              </a:ext>
            </a:extLst>
          </p:cNvPr>
          <p:cNvSpPr txBox="1"/>
          <p:nvPr/>
        </p:nvSpPr>
        <p:spPr>
          <a:xfrm>
            <a:off x="7336166" y="5353417"/>
            <a:ext cx="13551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OK but</a:t>
            </a:r>
          </a:p>
          <a:p>
            <a:pPr algn="ctr"/>
            <a:r>
              <a:rPr lang="en-US" dirty="0" err="1">
                <a:solidFill>
                  <a:srgbClr val="FF0000"/>
                </a:solidFill>
              </a:rPr>
              <a:t>Dist</a:t>
            </a:r>
            <a:r>
              <a:rPr lang="en-US" dirty="0">
                <a:solidFill>
                  <a:srgbClr val="FF0000"/>
                </a:solidFill>
              </a:rPr>
              <a:t> &lt; 2kpc!</a:t>
            </a:r>
          </a:p>
        </p:txBody>
      </p:sp>
    </p:spTree>
    <p:extLst>
      <p:ext uri="{BB962C8B-B14F-4D97-AF65-F5344CB8AC3E}">
        <p14:creationId xmlns:p14="http://schemas.microsoft.com/office/powerpoint/2010/main" val="409438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4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F5094-0E7C-953A-34F9-C1819715EA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Looking for suitable bulge stellar tracer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75B9E9-D3A4-6537-E957-7B408D00F1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INAF PhD School Francesco Lucchin - October 26-31, 2025 - Agerola, Italy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081562-A8C5-C72B-F3D6-55D63989F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8D6E5-4FDC-DA4C-ACAD-F012A9CDF88D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297D0A-E322-AF23-353B-C5AC1FC45E83}"/>
              </a:ext>
            </a:extLst>
          </p:cNvPr>
          <p:cNvSpPr txBox="1"/>
          <p:nvPr/>
        </p:nvSpPr>
        <p:spPr>
          <a:xfrm>
            <a:off x="290582" y="1690688"/>
            <a:ext cx="565429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Ideally: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Reliable DISTANCE indicators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Age tracers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Metallicity markers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Easy to observe within the bulge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High occurrence rate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  <a:sym typeface="Wingdings" pitchFamily="2" charset="2"/>
              </a:rPr>
              <a:t>Bright at near-IR wavelength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C98617-A976-F078-8E69-67265812C4D5}"/>
              </a:ext>
            </a:extLst>
          </p:cNvPr>
          <p:cNvGrpSpPr/>
          <p:nvPr/>
        </p:nvGrpSpPr>
        <p:grpSpPr>
          <a:xfrm>
            <a:off x="6260591" y="2373761"/>
            <a:ext cx="5919719" cy="4439789"/>
            <a:chOff x="6260591" y="2373761"/>
            <a:chExt cx="5919719" cy="4439789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89308B-CC52-86A8-E9F6-D3B87B3C6A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60591" y="2373761"/>
              <a:ext cx="5919719" cy="443978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C1DD70-5C92-5CDD-77A9-816A6225C540}"/>
                </a:ext>
              </a:extLst>
            </p:cNvPr>
            <p:cNvSpPr txBox="1"/>
            <p:nvPr/>
          </p:nvSpPr>
          <p:spPr>
            <a:xfrm>
              <a:off x="6260591" y="2373761"/>
              <a:ext cx="3394647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FFFF00"/>
                  </a:solidFill>
                </a:rPr>
                <a:t>High stellar density</a:t>
              </a:r>
            </a:p>
            <a:p>
              <a:r>
                <a:rPr lang="en-US" sz="2400" dirty="0">
                  <a:solidFill>
                    <a:srgbClr val="FFFF00"/>
                  </a:solidFill>
                </a:rPr>
                <a:t>High &amp; patchy extinction</a:t>
              </a:r>
            </a:p>
            <a:p>
              <a:r>
                <a:rPr lang="en-US" sz="2400" dirty="0">
                  <a:solidFill>
                    <a:srgbClr val="FFFF00"/>
                  </a:solidFill>
                </a:rPr>
                <a:t>Large </a:t>
              </a:r>
              <a:r>
                <a:rPr lang="en-US" sz="2400" dirty="0" err="1">
                  <a:solidFill>
                    <a:srgbClr val="FFFF00"/>
                  </a:solidFill>
                </a:rPr>
                <a:t>FoV</a:t>
              </a:r>
              <a:r>
                <a:rPr lang="en-US" sz="2400" dirty="0">
                  <a:solidFill>
                    <a:srgbClr val="FFFF00"/>
                  </a:solidFill>
                </a:rPr>
                <a:t> (R</a:t>
              </a:r>
              <a:r>
                <a:rPr lang="en-US" sz="2400" baseline="-25000" dirty="0">
                  <a:solidFill>
                    <a:srgbClr val="FFFF00"/>
                  </a:solidFill>
                </a:rPr>
                <a:t>G</a:t>
              </a:r>
              <a:r>
                <a:rPr lang="en-US" sz="2400" dirty="0">
                  <a:solidFill>
                    <a:srgbClr val="FFFF00"/>
                  </a:solidFill>
                </a:rPr>
                <a:t>&lt;3kpc)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4FFF703-B697-5CBF-5F50-00544686683D}"/>
              </a:ext>
            </a:extLst>
          </p:cNvPr>
          <p:cNvSpPr txBox="1"/>
          <p:nvPr/>
        </p:nvSpPr>
        <p:spPr>
          <a:xfrm>
            <a:off x="691167" y="4770577"/>
            <a:ext cx="485312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Trading off: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Spatial Resolution vs field coverage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Spectral resolution vs multiplexing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717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43367</TotalTime>
  <Words>2703</Words>
  <Application>Microsoft Macintosh PowerPoint</Application>
  <PresentationFormat>Widescreen</PresentationFormat>
  <Paragraphs>421</Paragraphs>
  <Slides>40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8" baseType="lpstr">
      <vt:lpstr>Aptos</vt:lpstr>
      <vt:lpstr>Aptos Display</vt:lpstr>
      <vt:lpstr>Arial</vt:lpstr>
      <vt:lpstr>Gill Sans Light</vt:lpstr>
      <vt:lpstr>Roboto</vt:lpstr>
      <vt:lpstr>Verdana</vt:lpstr>
      <vt:lpstr>Wingdings</vt:lpstr>
      <vt:lpstr>Office Theme</vt:lpstr>
      <vt:lpstr>The role of giants and variables in tracing the Milky Way bulge</vt:lpstr>
      <vt:lpstr>Outline</vt:lpstr>
      <vt:lpstr>Galaxy Formation &amp; Evolution</vt:lpstr>
      <vt:lpstr>Galaxy Formation &amp; Evolution</vt:lpstr>
      <vt:lpstr>Bulges at High Redshift </vt:lpstr>
      <vt:lpstr>Bulges in the nearby Universe</vt:lpstr>
      <vt:lpstr>The Milky Way bulge</vt:lpstr>
      <vt:lpstr>Why stellar tracers …..</vt:lpstr>
      <vt:lpstr>Looking for suitable bulge stellar tracer</vt:lpstr>
      <vt:lpstr>Why giant stars?</vt:lpstr>
      <vt:lpstr>Why giant stars?</vt:lpstr>
      <vt:lpstr>Why giant stars?</vt:lpstr>
      <vt:lpstr>The Galactic bar: early evidences</vt:lpstr>
      <vt:lpstr>RC tracing the Galactic bar</vt:lpstr>
      <vt:lpstr>PowerPoint Presentation</vt:lpstr>
      <vt:lpstr>Bulge Photometric surveys</vt:lpstr>
      <vt:lpstr>Extinction map from RCs</vt:lpstr>
      <vt:lpstr>RCs provide a 3D view of the bulge</vt:lpstr>
      <vt:lpstr>B/P &amp; X-shape structures in galaxies</vt:lpstr>
      <vt:lpstr>The MW bulge X-shape</vt:lpstr>
      <vt:lpstr>The MW bulge X-shape</vt:lpstr>
      <vt:lpstr>PowerPoint Presentation</vt:lpstr>
      <vt:lpstr>The MW long bar</vt:lpstr>
      <vt:lpstr>Is there an inner/nuclear bar?</vt:lpstr>
      <vt:lpstr>Is there an inner/nuclear bar?</vt:lpstr>
      <vt:lpstr>The projected stellar density</vt:lpstr>
      <vt:lpstr>The bulge total mass</vt:lpstr>
      <vt:lpstr>The bulge stellar mass</vt:lpstr>
      <vt:lpstr>The bulge stellar mass</vt:lpstr>
      <vt:lpstr>Running Summary I </vt:lpstr>
      <vt:lpstr>The stellar (surface) chemical composition</vt:lpstr>
      <vt:lpstr>The early MDF from giants</vt:lpstr>
      <vt:lpstr>The 1st global MDF</vt:lpstr>
      <vt:lpstr>The MDF in the survey's era</vt:lpstr>
      <vt:lpstr>PowerPoint Presentation</vt:lpstr>
      <vt:lpstr>PowerPoint Presentation</vt:lpstr>
      <vt:lpstr>PowerPoint Presentation</vt:lpstr>
      <vt:lpstr>The Kinematics</vt:lpstr>
      <vt:lpstr>The Kinematics</vt:lpstr>
      <vt:lpstr>Stellar Density vs Kinematics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Elena Valenti</dc:creator>
  <cp:lastModifiedBy>Ilaria Musella</cp:lastModifiedBy>
  <cp:revision>35</cp:revision>
  <dcterms:created xsi:type="dcterms:W3CDTF">2024-11-13T09:10:36Z</dcterms:created>
  <dcterms:modified xsi:type="dcterms:W3CDTF">2025-11-11T13:00:00Z</dcterms:modified>
</cp:coreProperties>
</file>