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7" r:id="rId2"/>
    <p:sldId id="342" r:id="rId3"/>
    <p:sldId id="343" r:id="rId4"/>
    <p:sldId id="256" r:id="rId5"/>
    <p:sldId id="261" r:id="rId6"/>
    <p:sldId id="259" r:id="rId7"/>
    <p:sldId id="264" r:id="rId8"/>
    <p:sldId id="260" r:id="rId9"/>
    <p:sldId id="266" r:id="rId10"/>
    <p:sldId id="262" r:id="rId11"/>
    <p:sldId id="263" r:id="rId12"/>
    <p:sldId id="267" r:id="rId13"/>
    <p:sldId id="268" r:id="rId14"/>
    <p:sldId id="313" r:id="rId15"/>
    <p:sldId id="269" r:id="rId16"/>
    <p:sldId id="270" r:id="rId17"/>
    <p:sldId id="271" r:id="rId18"/>
    <p:sldId id="311" r:id="rId19"/>
    <p:sldId id="312" r:id="rId20"/>
    <p:sldId id="310" r:id="rId21"/>
    <p:sldId id="314" r:id="rId22"/>
    <p:sldId id="272" r:id="rId23"/>
    <p:sldId id="333" r:id="rId24"/>
    <p:sldId id="273" r:id="rId25"/>
    <p:sldId id="274" r:id="rId26"/>
    <p:sldId id="278" r:id="rId27"/>
    <p:sldId id="279" r:id="rId28"/>
    <p:sldId id="280" r:id="rId29"/>
    <p:sldId id="276" r:id="rId30"/>
    <p:sldId id="281" r:id="rId31"/>
    <p:sldId id="282" r:id="rId32"/>
    <p:sldId id="293" r:id="rId33"/>
    <p:sldId id="277" r:id="rId34"/>
    <p:sldId id="292" r:id="rId35"/>
    <p:sldId id="294" r:id="rId36"/>
    <p:sldId id="296" r:id="rId37"/>
    <p:sldId id="297" r:id="rId38"/>
    <p:sldId id="318" r:id="rId39"/>
    <p:sldId id="316" r:id="rId40"/>
    <p:sldId id="317" r:id="rId41"/>
    <p:sldId id="298" r:id="rId42"/>
    <p:sldId id="299" r:id="rId43"/>
    <p:sldId id="340" r:id="rId44"/>
    <p:sldId id="303" r:id="rId45"/>
    <p:sldId id="300" r:id="rId46"/>
    <p:sldId id="304" r:id="rId47"/>
    <p:sldId id="320" r:id="rId48"/>
    <p:sldId id="322" r:id="rId49"/>
    <p:sldId id="319" r:id="rId50"/>
    <p:sldId id="321" r:id="rId51"/>
    <p:sldId id="323" r:id="rId52"/>
    <p:sldId id="324" r:id="rId53"/>
    <p:sldId id="326" r:id="rId54"/>
    <p:sldId id="338" r:id="rId55"/>
    <p:sldId id="305" r:id="rId56"/>
    <p:sldId id="331" r:id="rId57"/>
    <p:sldId id="327" r:id="rId58"/>
    <p:sldId id="328" r:id="rId59"/>
    <p:sldId id="329" r:id="rId60"/>
    <p:sldId id="330" r:id="rId61"/>
    <p:sldId id="334" r:id="rId62"/>
    <p:sldId id="335" r:id="rId63"/>
    <p:sldId id="336" r:id="rId64"/>
    <p:sldId id="337" r:id="rId65"/>
    <p:sldId id="341" r:id="rId66"/>
    <p:sldId id="332" r:id="rId67"/>
    <p:sldId id="306" r:id="rId68"/>
    <p:sldId id="307" r:id="rId69"/>
    <p:sldId id="308" r:id="rId70"/>
    <p:sldId id="287" r:id="rId71"/>
    <p:sldId id="284" r:id="rId72"/>
    <p:sldId id="286" r:id="rId73"/>
    <p:sldId id="289" r:id="rId74"/>
    <p:sldId id="290" r:id="rId75"/>
    <p:sldId id="291" r:id="rId76"/>
    <p:sldId id="285" r:id="rId77"/>
    <p:sldId id="315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63" d="100"/>
          <a:sy n="63" d="100"/>
        </p:scale>
        <p:origin x="26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BD467-F1D4-49F4-8190-F253D8EC3A4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4738-32FB-4C0C-976D-F4393B19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5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4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3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8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0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C10C0-45E7-4A86-B3BD-6AD8AEB8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9252"/>
            <a:ext cx="10515600" cy="4767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1BD82C-59E8-FB30-9C2A-D5E6C3F3E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47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8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5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BE4C-9920-D8AE-5647-B1B2C55F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4D0F1-5038-9B74-ADDE-0B487EE7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ose-up of sand in hourglass">
            <a:extLst>
              <a:ext uri="{FF2B5EF4-FFF2-40B4-BE49-F238E27FC236}">
                <a16:creationId xmlns:a16="http://schemas.microsoft.com/office/drawing/2014/main" id="{F537D7E4-FC22-3147-F20E-F67561015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77"/>
            <a:ext cx="12192000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DE20-3A27-D952-03FC-6D44BB70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Nobel Prize in Physics 1974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2D9CF-4D10-8DB7-8907-3C3B7C6F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C1298-6ED4-F7D4-989E-2F17420E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94" y="1683815"/>
            <a:ext cx="2580052" cy="38700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32273C-EF0D-138B-88CC-A9F1F307D14B}"/>
              </a:ext>
            </a:extLst>
          </p:cNvPr>
          <p:cNvSpPr txBox="1">
            <a:spLocks/>
          </p:cNvSpPr>
          <p:nvPr/>
        </p:nvSpPr>
        <p:spPr>
          <a:xfrm>
            <a:off x="4668117" y="2279492"/>
            <a:ext cx="2855762" cy="33475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for pioneering research in radio astrophysics   (…) for his decisive role in the discovery of pulsars</a:t>
            </a:r>
            <a:endParaRPr lang="en-US" sz="5200" baseline="30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1D8FE2-549B-C6FD-6A32-8EF278728297}"/>
              </a:ext>
            </a:extLst>
          </p:cNvPr>
          <p:cNvSpPr txBox="1">
            <a:spLocks/>
          </p:cNvSpPr>
          <p:nvPr/>
        </p:nvSpPr>
        <p:spPr>
          <a:xfrm>
            <a:off x="1467192" y="5919946"/>
            <a:ext cx="2928255" cy="7053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Sir Anthony Hewish</a:t>
            </a:r>
            <a:endParaRPr lang="en-US" sz="5200" baseline="30000" dirty="0"/>
          </a:p>
        </p:txBody>
      </p:sp>
    </p:spTree>
    <p:extLst>
      <p:ext uri="{BB962C8B-B14F-4D97-AF65-F5344CB8AC3E}">
        <p14:creationId xmlns:p14="http://schemas.microsoft.com/office/powerpoint/2010/main" val="138335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FB8A-1582-08BF-4A62-A3DF56D9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68C2-29D9-3B85-DE5D-5A921E3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No-Bell Prize in Physics 1974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B5A308-9429-FACF-737C-13696BD8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B41C9-3DEE-E9CF-1407-7328320D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94" y="1683815"/>
            <a:ext cx="2580052" cy="38700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E0E8F5-56FF-29F3-37B4-8766B0BF859D}"/>
              </a:ext>
            </a:extLst>
          </p:cNvPr>
          <p:cNvSpPr txBox="1">
            <a:spLocks/>
          </p:cNvSpPr>
          <p:nvPr/>
        </p:nvSpPr>
        <p:spPr>
          <a:xfrm>
            <a:off x="8031909" y="5919945"/>
            <a:ext cx="2928255" cy="7053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Dr Jocelyn Bell Burnell</a:t>
            </a:r>
            <a:endParaRPr lang="en-US" sz="5200" baseline="30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E5BCC2-3099-5CDE-F249-B881F21B4058}"/>
              </a:ext>
            </a:extLst>
          </p:cNvPr>
          <p:cNvSpPr txBox="1">
            <a:spLocks/>
          </p:cNvSpPr>
          <p:nvPr/>
        </p:nvSpPr>
        <p:spPr>
          <a:xfrm>
            <a:off x="4668117" y="2279492"/>
            <a:ext cx="2855762" cy="33475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for pioneering research in radio astrophysics   (…) for his decisive role in the discovery of pulsars</a:t>
            </a:r>
            <a:endParaRPr lang="en-US" sz="5200" baseline="30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469BC1-8123-9102-2651-3E3760BA743D}"/>
              </a:ext>
            </a:extLst>
          </p:cNvPr>
          <p:cNvSpPr txBox="1">
            <a:spLocks/>
          </p:cNvSpPr>
          <p:nvPr/>
        </p:nvSpPr>
        <p:spPr>
          <a:xfrm>
            <a:off x="1467192" y="5919946"/>
            <a:ext cx="2928255" cy="7053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Sir Anthony Hewish</a:t>
            </a:r>
            <a:endParaRPr lang="en-US" sz="5200" baseline="30000" dirty="0"/>
          </a:p>
        </p:txBody>
      </p:sp>
      <p:pic>
        <p:nvPicPr>
          <p:cNvPr id="2050" name="Picture 2" descr="Jocelyn Bell Burnell | Biography, Nobel Prize, Contributions, Astronomy, &amp;  Facts | Britannica">
            <a:extLst>
              <a:ext uri="{FF2B5EF4-FFF2-40B4-BE49-F238E27FC236}">
                <a16:creationId xmlns:a16="http://schemas.microsoft.com/office/drawing/2014/main" id="{545D2294-1679-3959-5BEC-E305CB913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36" y="1703514"/>
            <a:ext cx="2469470" cy="39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3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6EFC-4621-B9BC-DF9D-1A28B47C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D181E-15DA-0CD0-0D7A-D8951013E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29" y="-73153"/>
            <a:ext cx="5499648" cy="38669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02AC76-1EF6-959E-0F2F-6A0EFA0C698A}"/>
              </a:ext>
            </a:extLst>
          </p:cNvPr>
          <p:cNvSpPr/>
          <p:nvPr/>
        </p:nvSpPr>
        <p:spPr>
          <a:xfrm>
            <a:off x="0" y="-73153"/>
            <a:ext cx="9289915" cy="6858000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AC526-A736-05D4-F19A-6CCCC6BB7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300" y="3554256"/>
            <a:ext cx="4962726" cy="28039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0183F-AE17-B98D-40CE-4717FF0A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974" y="6232940"/>
            <a:ext cx="10515599" cy="365125"/>
          </a:xfrm>
        </p:spPr>
        <p:txBody>
          <a:bodyPr/>
          <a:lstStyle/>
          <a:p>
            <a:r>
              <a:rPr lang="en-US" dirty="0" err="1"/>
              <a:t>Staelin</a:t>
            </a:r>
            <a:r>
              <a:rPr lang="en-US" dirty="0"/>
              <a:t> &amp; Reifenstein III 1968, Science – Comella + 1969, Nature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B14C1D-50F1-EDB4-91F1-9A653DEA8787}"/>
              </a:ext>
            </a:extLst>
          </p:cNvPr>
          <p:cNvCxnSpPr>
            <a:cxnSpLocks/>
          </p:cNvCxnSpPr>
          <p:nvPr/>
        </p:nvCxnSpPr>
        <p:spPr>
          <a:xfrm flipH="1">
            <a:off x="7911425" y="1860317"/>
            <a:ext cx="2245999" cy="169393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B80A30-A4C5-7C61-C36E-0F9E246B0562}"/>
              </a:ext>
            </a:extLst>
          </p:cNvPr>
          <p:cNvCxnSpPr>
            <a:cxnSpLocks/>
          </p:cNvCxnSpPr>
          <p:nvPr/>
        </p:nvCxnSpPr>
        <p:spPr>
          <a:xfrm flipH="1">
            <a:off x="10311319" y="1860317"/>
            <a:ext cx="83356" cy="1693939"/>
          </a:xfrm>
          <a:prstGeom prst="line">
            <a:avLst/>
          </a:prstGeom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F13C6DD7-A16B-4B99-72E9-7386E366490B}"/>
              </a:ext>
            </a:extLst>
          </p:cNvPr>
          <p:cNvSpPr txBox="1">
            <a:spLocks/>
          </p:cNvSpPr>
          <p:nvPr/>
        </p:nvSpPr>
        <p:spPr>
          <a:xfrm>
            <a:off x="500974" y="414988"/>
            <a:ext cx="8460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 33 </a:t>
            </a:r>
            <a:r>
              <a:rPr lang="en-US" dirty="0" err="1"/>
              <a:t>ms</a:t>
            </a:r>
            <a:r>
              <a:rPr lang="en-US" dirty="0"/>
              <a:t> pulsar in the Crab SNR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C252A3-F137-7C58-788A-E6A745820AB8}"/>
              </a:ext>
            </a:extLst>
          </p:cNvPr>
          <p:cNvSpPr/>
          <p:nvPr/>
        </p:nvSpPr>
        <p:spPr>
          <a:xfrm>
            <a:off x="7503129" y="3554256"/>
            <a:ext cx="3123528" cy="2612218"/>
          </a:xfrm>
          <a:prstGeom prst="roundRect">
            <a:avLst/>
          </a:prstGeom>
          <a:noFill/>
          <a:ln w="28575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E5BC3-A97B-2226-3888-C7D3BAC818D9}"/>
                  </a:ext>
                </a:extLst>
              </p:cNvPr>
              <p:cNvSpPr txBox="1"/>
              <p:nvPr/>
            </p:nvSpPr>
            <p:spPr>
              <a:xfrm>
                <a:off x="1111948" y="1807017"/>
                <a:ext cx="7238198" cy="3590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Neutron stars from core-collapse SNe</a:t>
                </a:r>
              </a:p>
              <a:p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=0.033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=4.5×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𝑒𝑟𝑔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/>
                  <a:t>  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Spin-down powers the nebula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E5BC3-A97B-2226-3888-C7D3BAC81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8" y="1807017"/>
                <a:ext cx="7238198" cy="3590663"/>
              </a:xfrm>
              <a:prstGeom prst="rect">
                <a:avLst/>
              </a:prstGeom>
              <a:blipFill>
                <a:blip r:embed="rId4"/>
                <a:stretch>
                  <a:fillRect l="-1094" t="-1019" b="-2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45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5AA24-FA45-1AB2-C1B5-A4DE0100F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135" y="673853"/>
            <a:ext cx="7340063" cy="55102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5AB6CE-C314-F10F-3379-11A17C0D842F}"/>
              </a:ext>
            </a:extLst>
          </p:cNvPr>
          <p:cNvSpPr/>
          <p:nvPr/>
        </p:nvSpPr>
        <p:spPr>
          <a:xfrm>
            <a:off x="0" y="0"/>
            <a:ext cx="7628709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B72CE9-A1ED-262B-E8F6-A2BB0D4E85D8}"/>
              </a:ext>
            </a:extLst>
          </p:cNvPr>
          <p:cNvSpPr txBox="1">
            <a:spLocks/>
          </p:cNvSpPr>
          <p:nvPr/>
        </p:nvSpPr>
        <p:spPr>
          <a:xfrm>
            <a:off x="721895" y="4644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Quickly spinning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BF9C9-3893-BED3-3DE3-97ED1D51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5273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Magnetised</a:t>
            </a:r>
            <a:endParaRPr 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B2BA3-487C-7BE7-295A-2AF779DB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Credits: Melissa Weiss, NRAO/AUI/NSF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D34255-BC1F-12C2-1AC8-705E6A20D1E7}"/>
                  </a:ext>
                </a:extLst>
              </p:cNvPr>
              <p:cNvSpPr txBox="1"/>
              <p:nvPr/>
            </p:nvSpPr>
            <p:spPr>
              <a:xfrm>
                <a:off x="831324" y="4378294"/>
                <a:ext cx="4398745" cy="113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≃7×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2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𝑁𝑆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≃10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2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𝑵𝑺</m:t>
                        </m:r>
                      </m:sub>
                    </m:sSub>
                    <m:r>
                      <a:rPr lang="en-US" sz="2200" b="1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US" sz="2200" b="1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D34255-BC1F-12C2-1AC8-705E6A20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24" y="4378294"/>
                <a:ext cx="4398745" cy="1134413"/>
              </a:xfrm>
              <a:prstGeom prst="rect">
                <a:avLst/>
              </a:prstGeom>
              <a:blipFill>
                <a:blip r:embed="rId3"/>
                <a:stretch>
                  <a:fillRect l="-139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7938CC-FC72-A879-BFDB-E5D395953163}"/>
                  </a:ext>
                </a:extLst>
              </p:cNvPr>
              <p:cNvSpPr txBox="1"/>
              <p:nvPr/>
            </p:nvSpPr>
            <p:spPr>
              <a:xfrm>
                <a:off x="838199" y="1817615"/>
                <a:ext cx="4398745" cy="113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≃7×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24.5 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𝑑𝑎𝑦𝑠</m:t>
                      </m:r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2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𝑵𝑺</m:t>
                        </m:r>
                      </m:sub>
                    </m:sSub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𝒎𝒔</m:t>
                    </m:r>
                  </m:oMath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7938CC-FC72-A879-BFDB-E5D395953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17615"/>
                <a:ext cx="4398745" cy="1134413"/>
              </a:xfrm>
              <a:prstGeom prst="rect">
                <a:avLst/>
              </a:prstGeom>
              <a:blipFill>
                <a:blip r:embed="rId4"/>
                <a:stretch>
                  <a:fillRect b="-10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40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685F-C024-9FDA-3588-AC8C7E2A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51634-8CA3-A3A4-A93C-D3C71CD7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00474-513C-0005-BC92-4E8D40303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5603AC-D079-FB8B-76E8-B177628DD650}"/>
              </a:ext>
            </a:extLst>
          </p:cNvPr>
          <p:cNvSpPr/>
          <p:nvPr/>
        </p:nvSpPr>
        <p:spPr>
          <a:xfrm>
            <a:off x="4132385" y="0"/>
            <a:ext cx="9078519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7F7F6A-785B-4646-ACF2-94F9C7C2AB02}"/>
              </a:ext>
            </a:extLst>
          </p:cNvPr>
          <p:cNvSpPr txBox="1">
            <a:spLocks/>
          </p:cNvSpPr>
          <p:nvPr/>
        </p:nvSpPr>
        <p:spPr>
          <a:xfrm>
            <a:off x="7256585" y="257907"/>
            <a:ext cx="4866065" cy="2078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Lighthouse beams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5E06A-E81F-BAFB-BF83-7395C862A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893" y="3275120"/>
            <a:ext cx="6884107" cy="30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7339-352C-9EB9-DC1A-902486C9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12EC3-5BD7-6A58-F648-05F8F201C5E3}"/>
              </a:ext>
            </a:extLst>
          </p:cNvPr>
          <p:cNvSpPr/>
          <p:nvPr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65118-E076-81DD-BDE8-BA1D89DA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72" y="1027906"/>
            <a:ext cx="4616828" cy="5048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F563AA-0722-F4A9-753E-A144DB62091C}"/>
              </a:ext>
            </a:extLst>
          </p:cNvPr>
          <p:cNvSpPr/>
          <p:nvPr/>
        </p:nvSpPr>
        <p:spPr>
          <a:xfrm>
            <a:off x="0" y="-1"/>
            <a:ext cx="9634888" cy="6858000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2300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4471F-DEB5-A0C6-A10D-356ECD537F79}"/>
              </a:ext>
            </a:extLst>
          </p:cNvPr>
          <p:cNvSpPr txBox="1">
            <a:spLocks/>
          </p:cNvSpPr>
          <p:nvPr/>
        </p:nvSpPr>
        <p:spPr>
          <a:xfrm>
            <a:off x="721895" y="4644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Inclined Magnetic </a:t>
            </a:r>
          </a:p>
          <a:p>
            <a:r>
              <a:rPr lang="en-US" sz="4000" dirty="0"/>
              <a:t>Dipole Rotation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BEF0C-34E0-253E-781F-AFD16F4E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Pacini 1967, Nature – Gold 1968, 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33372E-A973-B3F3-7897-B9DB9DB2EFD7}"/>
                  </a:ext>
                </a:extLst>
              </p:cNvPr>
              <p:cNvSpPr txBox="1"/>
              <p:nvPr/>
            </p:nvSpPr>
            <p:spPr>
              <a:xfrm>
                <a:off x="838199" y="2154947"/>
                <a:ext cx="6621380" cy="376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̈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  <m:func>
                                <m:func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i="1" dirty="0">
                  <a:ea typeface="Cambria Math" panose="02040503050406030204" pitchFamily="18" charset="0"/>
                </a:endParaRPr>
              </a:p>
              <a:p>
                <a:endParaRPr lang="en-US" sz="2200" b="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𝑁𝑆</m:t>
                              </m:r>
                            </m:sub>
                          </m:sSub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b="0" i="1" dirty="0">
                  <a:ea typeface="Cambria Math" panose="02040503050406030204" pitchFamily="18" charset="0"/>
                </a:endParaRPr>
              </a:p>
              <a:p>
                <a:endParaRPr lang="en-US" sz="2200" b="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𝑁𝑆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𝑁𝑆</m:t>
                              </m:r>
                            </m:sub>
                          </m:sSub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200" i="1" dirty="0">
                  <a:ea typeface="Cambria Math" panose="02040503050406030204" pitchFamily="18" charset="0"/>
                </a:endParaRPr>
              </a:p>
              <a:p>
                <a:endParaRPr lang="en-US" sz="220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ea typeface="Cambria Math" panose="02040503050406030204" pitchFamily="18" charset="0"/>
                            </a:rPr>
                            <m:t>yields</m:t>
                          </m:r>
                        </m:e>
                      </m:groupCh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−15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en-US" sz="2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200" b="0" i="1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       =4×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0" dirty="0">
                    <a:ea typeface="Cambria Math" panose="02040503050406030204" pitchFamily="18" charset="0"/>
                  </a:rPr>
                  <a:t>for Crab PSR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33372E-A973-B3F3-7897-B9DB9DB2E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154947"/>
                <a:ext cx="6621380" cy="3766929"/>
              </a:xfrm>
              <a:prstGeom prst="rect">
                <a:avLst/>
              </a:prstGeom>
              <a:blipFill>
                <a:blip r:embed="rId3"/>
                <a:stretch>
                  <a:fillRect b="-2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7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C0971-D2F2-9195-8562-D604279B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BA51-DA42-4582-5185-BAC7044C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4333-4D0A-1F25-E82E-AD0EF2773232}"/>
              </a:ext>
            </a:extLst>
          </p:cNvPr>
          <p:cNvSpPr/>
          <p:nvPr/>
        </p:nvSpPr>
        <p:spPr>
          <a:xfrm>
            <a:off x="6096001" y="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D8D28-6026-DCBE-FC12-F6144BFC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72" y="1027906"/>
            <a:ext cx="4616828" cy="5048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FE6B64-A64A-DBEA-D86E-7103D7189C7D}"/>
              </a:ext>
            </a:extLst>
          </p:cNvPr>
          <p:cNvSpPr/>
          <p:nvPr/>
        </p:nvSpPr>
        <p:spPr>
          <a:xfrm>
            <a:off x="0" y="-1"/>
            <a:ext cx="9634888" cy="6858000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2300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6A2CBD-84EB-9E6F-F5BD-0036D230CBE6}"/>
              </a:ext>
            </a:extLst>
          </p:cNvPr>
          <p:cNvSpPr txBox="1">
            <a:spLocks/>
          </p:cNvSpPr>
          <p:nvPr/>
        </p:nvSpPr>
        <p:spPr>
          <a:xfrm>
            <a:off x="721895" y="4644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Inclined Magnetic </a:t>
            </a:r>
          </a:p>
          <a:p>
            <a:r>
              <a:rPr lang="en-US" sz="4000" dirty="0"/>
              <a:t>Dipole Rotation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953B2-1D85-AEFB-5959-1D170B7E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Pacini 1967, Nature – Gold 1968, 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4944BC-C441-36F0-EF19-7E711BBF0434}"/>
                  </a:ext>
                </a:extLst>
              </p:cNvPr>
              <p:cNvSpPr txBox="1"/>
              <p:nvPr/>
            </p:nvSpPr>
            <p:spPr>
              <a:xfrm>
                <a:off x="838199" y="2578458"/>
                <a:ext cx="6621380" cy="260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ea typeface="Cambria Math" panose="02040503050406030204" pitchFamily="18" charset="0"/>
                  </a:rPr>
                  <a:t>Assuming constant magnetic field</a:t>
                </a:r>
              </a:p>
              <a:p>
                <a:r>
                  <a:rPr lang="en-US" sz="2200" b="0" dirty="0"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τ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̇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den>
                    </m:f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=1250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for Crab PSR</a:t>
                </a:r>
              </a:p>
              <a:p>
                <a:endParaRPr lang="en-US" sz="2200" b="0" dirty="0">
                  <a:ea typeface="Cambria Math" panose="02040503050406030204" pitchFamily="18" charset="0"/>
                </a:endParaRPr>
              </a:p>
              <a:p>
                <a:r>
                  <a:rPr lang="en-US" sz="2200" dirty="0">
                    <a:ea typeface="Cambria Math" panose="02040503050406030204" pitchFamily="18" charset="0"/>
                  </a:rPr>
                  <a:t>Matches SN1054 age</a:t>
                </a:r>
              </a:p>
              <a:p>
                <a:r>
                  <a:rPr lang="en-US" sz="2200" dirty="0">
                    <a:ea typeface="Cambria Math" panose="02040503050406030204" pitchFamily="18" charset="0"/>
                  </a:rPr>
                  <a:t>(observed by Chinese astronomers)</a:t>
                </a:r>
              </a:p>
              <a:p>
                <a:endParaRPr lang="en-US" sz="2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4944BC-C441-36F0-EF19-7E711BBF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578458"/>
                <a:ext cx="6621380" cy="2609497"/>
              </a:xfrm>
              <a:prstGeom prst="rect">
                <a:avLst/>
              </a:prstGeom>
              <a:blipFill>
                <a:blip r:embed="rId3"/>
                <a:stretch>
                  <a:fillRect l="-1104" t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6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E5D6C-9801-A0D1-8E82-9D27CCAA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717" y="0"/>
            <a:ext cx="7340065" cy="63515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8D7DC-2496-FE95-DC58-8EAC91FA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1895" y="5924437"/>
            <a:ext cx="10962374" cy="368801"/>
          </a:xfrm>
        </p:spPr>
        <p:txBody>
          <a:bodyPr/>
          <a:lstStyle/>
          <a:p>
            <a:r>
              <a:rPr lang="en-US" sz="1400" dirty="0"/>
              <a:t>ATNF Pulsar Catalogue – Smith+ 2023 – Shearer &amp; Golden 2002 – Guillot 2019</a:t>
            </a:r>
          </a:p>
          <a:p>
            <a:r>
              <a:rPr lang="en-US" sz="1400" dirty="0"/>
              <a:t>Di Salvo &amp; Sanna 2022, from “Millisecond Pulsars”</a:t>
            </a:r>
          </a:p>
          <a:p>
            <a:r>
              <a:rPr lang="en-US" sz="1400" dirty="0"/>
              <a:t>(ASSL, eds. S. Bhattacharyya, A. Papitto, D. Bhattacharya)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AB8AB7-F286-6E24-FAF0-3DE1095D1F2F}"/>
              </a:ext>
            </a:extLst>
          </p:cNvPr>
          <p:cNvSpPr txBox="1">
            <a:spLocks/>
          </p:cNvSpPr>
          <p:nvPr/>
        </p:nvSpPr>
        <p:spPr>
          <a:xfrm>
            <a:off x="721895" y="464497"/>
            <a:ext cx="4312118" cy="2964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The P-</a:t>
            </a:r>
            <a:r>
              <a:rPr lang="en-US" sz="4000" dirty="0" err="1"/>
              <a:t>Pdot</a:t>
            </a:r>
            <a:r>
              <a:rPr lang="en-US" sz="4000" dirty="0"/>
              <a:t> diagram of Pulsars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90CFD6-F213-C2DF-5BFD-255D4E8FF35A}"/>
              </a:ext>
            </a:extLst>
          </p:cNvPr>
          <p:cNvSpPr txBox="1"/>
          <p:nvPr/>
        </p:nvSpPr>
        <p:spPr>
          <a:xfrm>
            <a:off x="838200" y="3211505"/>
            <a:ext cx="66213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>
                <a:ea typeface="Cambria Math" panose="02040503050406030204" pitchFamily="18" charset="0"/>
              </a:rPr>
              <a:t>4303 radio PSRs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(~10% in binaries)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300+</a:t>
            </a:r>
            <a:r>
              <a:rPr lang="en-US" sz="2200" b="0" dirty="0">
                <a:ea typeface="Cambria Math" panose="02040503050406030204" pitchFamily="18" charset="0"/>
              </a:rPr>
              <a:t> gamma-ray PSRs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(GeV but also up to ≈10 TeV)</a:t>
            </a:r>
            <a:endParaRPr lang="en-US" sz="2200" b="0" dirty="0">
              <a:ea typeface="Cambria Math" panose="02040503050406030204" pitchFamily="18" charset="0"/>
            </a:endParaRPr>
          </a:p>
          <a:p>
            <a:r>
              <a:rPr lang="en-US" sz="2200" dirty="0">
                <a:ea typeface="Cambria Math" panose="02040503050406030204" pitchFamily="18" charset="0"/>
              </a:rPr>
              <a:t>100 X-ray PSRs</a:t>
            </a:r>
          </a:p>
          <a:p>
            <a:r>
              <a:rPr lang="en-US" sz="2200" b="0" dirty="0">
                <a:ea typeface="Cambria Math" panose="02040503050406030204" pitchFamily="18" charset="0"/>
              </a:rPr>
              <a:t>5 optical PSRs</a:t>
            </a:r>
          </a:p>
          <a:p>
            <a:endParaRPr lang="en-US" sz="2200" b="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FF54-6ACF-DFF4-E262-D0B6E514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350E0-9137-5239-0E44-D1499029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Philippov</a:t>
            </a:r>
            <a:r>
              <a:rPr lang="en-US" dirty="0"/>
              <a:t>, Kramer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EFC13-2954-7127-B61A-E6D45B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88" y="365125"/>
            <a:ext cx="7370352" cy="5701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D7892-4B36-376F-951A-4777A4D7A192}"/>
              </a:ext>
            </a:extLst>
          </p:cNvPr>
          <p:cNvSpPr txBox="1"/>
          <p:nvPr/>
        </p:nvSpPr>
        <p:spPr>
          <a:xfrm>
            <a:off x="621323" y="2620108"/>
            <a:ext cx="13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Vela PSR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887B1-DAB0-5590-C318-7240A51F7ECA}"/>
              </a:ext>
            </a:extLst>
          </p:cNvPr>
          <p:cNvSpPr txBox="1"/>
          <p:nvPr/>
        </p:nvSpPr>
        <p:spPr>
          <a:xfrm>
            <a:off x="10474570" y="2696308"/>
            <a:ext cx="13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Crab PSR</a:t>
            </a:r>
          </a:p>
        </p:txBody>
      </p:sp>
    </p:spTree>
    <p:extLst>
      <p:ext uri="{BB962C8B-B14F-4D97-AF65-F5344CB8AC3E}">
        <p14:creationId xmlns:p14="http://schemas.microsoft.com/office/powerpoint/2010/main" val="330686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9F1F-5047-CCE2-EF66-3E196A06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2488"/>
            <a:ext cx="3200401" cy="8612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Spectral energy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6215D-B97D-28CA-C31F-4910919A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Smith+ 2023, Vink+ 2011, </a:t>
            </a:r>
            <a:r>
              <a:rPr lang="en-US" dirty="0" err="1"/>
              <a:t>Possenti</a:t>
            </a:r>
            <a:r>
              <a:rPr lang="en-US" dirty="0"/>
              <a:t>+ 2002, </a:t>
            </a:r>
            <a:r>
              <a:rPr lang="en-US" dirty="0" err="1"/>
              <a:t>Mignani</a:t>
            </a:r>
            <a:r>
              <a:rPr lang="en-US" dirty="0"/>
              <a:t>+ 2011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30A29-B242-189B-00D9-8795865E0E4E}"/>
                  </a:ext>
                </a:extLst>
              </p:cNvPr>
              <p:cNvSpPr txBox="1"/>
              <p:nvPr/>
            </p:nvSpPr>
            <p:spPr>
              <a:xfrm>
                <a:off x="1007611" y="2270655"/>
                <a:ext cx="2810641" cy="59207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i="1" dirty="0">
                  <a:ea typeface="Cambria Math" panose="02040503050406030204" pitchFamily="18" charset="0"/>
                </a:endParaRPr>
              </a:p>
              <a:p>
                <a:endParaRPr lang="en-US" sz="200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𝐸𝑀</m:t>
                              </m:r>
                            </m:sub>
                          </m:sSub>
                        </m:e>
                      </m:rad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𝑒𝑟𝑔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endParaRPr lang="en-US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endParaRPr lang="en-US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𝐺𝐻𝑧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i="1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30A29-B242-189B-00D9-8795865E0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11" y="2270655"/>
                <a:ext cx="2810641" cy="5920723"/>
              </a:xfrm>
              <a:prstGeom prst="rect">
                <a:avLst/>
              </a:prstGeom>
              <a:blipFill>
                <a:blip r:embed="rId2"/>
                <a:stretch>
                  <a:fillRect l="-3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27C1AA4-DDE2-4694-CFEA-3EF15ACE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21"/>
          <a:stretch>
            <a:fillRect/>
          </a:stretch>
        </p:blipFill>
        <p:spPr>
          <a:xfrm>
            <a:off x="3805370" y="632401"/>
            <a:ext cx="8342273" cy="560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BE0735-BE48-D044-07E1-AB266AD10F9D}"/>
                  </a:ext>
                </a:extLst>
              </p:cNvPr>
              <p:cNvSpPr txBox="1"/>
              <p:nvPr/>
            </p:nvSpPr>
            <p:spPr>
              <a:xfrm>
                <a:off x="5392381" y="675123"/>
                <a:ext cx="3632216" cy="377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Pulsar Wind Nebula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𝑬𝑴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BE0735-BE48-D044-07E1-AB266AD10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81" y="675123"/>
                <a:ext cx="3632216" cy="377989"/>
              </a:xfrm>
              <a:prstGeom prst="rect">
                <a:avLst/>
              </a:prstGeom>
              <a:blipFill>
                <a:blip r:embed="rId4"/>
                <a:stretch>
                  <a:fillRect l="-1513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7FE55C-EA52-26C2-5494-906A0B4D0C8E}"/>
                  </a:ext>
                </a:extLst>
              </p:cNvPr>
              <p:cNvSpPr txBox="1"/>
              <p:nvPr/>
            </p:nvSpPr>
            <p:spPr>
              <a:xfrm>
                <a:off x="8993899" y="675123"/>
                <a:ext cx="3632216" cy="377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Crab PSR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1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accent4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𝑬𝑴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7FE55C-EA52-26C2-5494-906A0B4D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899" y="675123"/>
                <a:ext cx="3632216" cy="377989"/>
              </a:xfrm>
              <a:prstGeom prst="rect">
                <a:avLst/>
              </a:prstGeom>
              <a:blipFill>
                <a:blip r:embed="rId5"/>
                <a:stretch>
                  <a:fillRect l="-1342" t="-8065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17C36B-9B91-6BE1-B62A-CFD1C5257544}"/>
              </a:ext>
            </a:extLst>
          </p:cNvPr>
          <p:cNvSpPr txBox="1"/>
          <p:nvPr/>
        </p:nvSpPr>
        <p:spPr>
          <a:xfrm>
            <a:off x="6893793" y="5036547"/>
            <a:ext cx="997665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optical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CE6F2-7820-DF41-A52F-535F14107FE7}"/>
              </a:ext>
            </a:extLst>
          </p:cNvPr>
          <p:cNvSpPr txBox="1"/>
          <p:nvPr/>
        </p:nvSpPr>
        <p:spPr>
          <a:xfrm>
            <a:off x="5229270" y="5036547"/>
            <a:ext cx="767770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radio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C8C7B6-E623-C534-E4FC-F3C95D9A55BF}"/>
              </a:ext>
            </a:extLst>
          </p:cNvPr>
          <p:cNvSpPr txBox="1"/>
          <p:nvPr/>
        </p:nvSpPr>
        <p:spPr>
          <a:xfrm>
            <a:off x="8025908" y="5036547"/>
            <a:ext cx="862774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X-rays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26A187-7C91-AB2C-A485-3DD34DE927C6}"/>
              </a:ext>
            </a:extLst>
          </p:cNvPr>
          <p:cNvSpPr txBox="1"/>
          <p:nvPr/>
        </p:nvSpPr>
        <p:spPr>
          <a:xfrm>
            <a:off x="10846795" y="5057099"/>
            <a:ext cx="1464624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TeV </a:t>
            </a:r>
            <a:r>
              <a:rPr lang="el-GR" dirty="0"/>
              <a:t>γ</a:t>
            </a:r>
            <a:r>
              <a:rPr lang="en-US" dirty="0"/>
              <a:t>-rays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C8AE03-59B4-075F-4CEB-AA93DE4DB60C}"/>
              </a:ext>
            </a:extLst>
          </p:cNvPr>
          <p:cNvSpPr txBox="1"/>
          <p:nvPr/>
        </p:nvSpPr>
        <p:spPr>
          <a:xfrm>
            <a:off x="9235547" y="5057099"/>
            <a:ext cx="1464624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GeV </a:t>
            </a:r>
            <a:r>
              <a:rPr lang="el-GR" dirty="0"/>
              <a:t>γ</a:t>
            </a:r>
            <a:r>
              <a:rPr lang="en-US" dirty="0"/>
              <a:t>-rays</a:t>
            </a:r>
          </a:p>
        </p:txBody>
      </p:sp>
    </p:spTree>
    <p:extLst>
      <p:ext uri="{BB962C8B-B14F-4D97-AF65-F5344CB8AC3E}">
        <p14:creationId xmlns:p14="http://schemas.microsoft.com/office/powerpoint/2010/main" val="1469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6430-BD12-E6BF-7192-8FF518EF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54FBF-ACF4-CFB4-7296-FA82F7F6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1283C-3E7D-68F3-313E-4272607C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0" y="-1302814"/>
            <a:ext cx="11849456" cy="8887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9425B4-740B-569B-3D2E-EBE39F81988B}"/>
              </a:ext>
            </a:extLst>
          </p:cNvPr>
          <p:cNvSpPr/>
          <p:nvPr/>
        </p:nvSpPr>
        <p:spPr>
          <a:xfrm>
            <a:off x="4301656" y="3267986"/>
            <a:ext cx="3713259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58048-8C11-7331-7A93-A6A20698F839}"/>
              </a:ext>
            </a:extLst>
          </p:cNvPr>
          <p:cNvSpPr/>
          <p:nvPr/>
        </p:nvSpPr>
        <p:spPr>
          <a:xfrm>
            <a:off x="1615440" y="4489477"/>
            <a:ext cx="3479975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398DD6-55CD-3101-C82F-9F72FC1F6C39}"/>
              </a:ext>
            </a:extLst>
          </p:cNvPr>
          <p:cNvSpPr/>
          <p:nvPr/>
        </p:nvSpPr>
        <p:spPr>
          <a:xfrm>
            <a:off x="1382934" y="5633010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563F9-10B8-63AF-6DDB-C58E5877A6FB}"/>
              </a:ext>
            </a:extLst>
          </p:cNvPr>
          <p:cNvSpPr/>
          <p:nvPr/>
        </p:nvSpPr>
        <p:spPr>
          <a:xfrm>
            <a:off x="7355963" y="4489477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8A46A-670B-986D-ACC2-880260A0EC7F}"/>
              </a:ext>
            </a:extLst>
          </p:cNvPr>
          <p:cNvSpPr/>
          <p:nvPr/>
        </p:nvSpPr>
        <p:spPr>
          <a:xfrm>
            <a:off x="7462665" y="5668887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487E4-A34D-C479-A5C7-C0F954CACBB2}"/>
              </a:ext>
            </a:extLst>
          </p:cNvPr>
          <p:cNvSpPr txBox="1"/>
          <p:nvPr/>
        </p:nvSpPr>
        <p:spPr>
          <a:xfrm>
            <a:off x="1615440" y="30793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Which is the most accurately directly measured quantity in physics?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9A6CE-1917-7E53-CDD3-4E183BB7D25D}"/>
              </a:ext>
            </a:extLst>
          </p:cNvPr>
          <p:cNvSpPr txBox="1"/>
          <p:nvPr/>
        </p:nvSpPr>
        <p:spPr>
          <a:xfrm>
            <a:off x="7371842" y="4530684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Voltage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EBCDD-80AA-0491-14D3-68FC001EC1EA}"/>
              </a:ext>
            </a:extLst>
          </p:cNvPr>
          <p:cNvSpPr txBox="1"/>
          <p:nvPr/>
        </p:nvSpPr>
        <p:spPr>
          <a:xfrm>
            <a:off x="1519795" y="4530684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Mass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5C82C-AC45-D565-00A9-BBFE46057FAA}"/>
              </a:ext>
            </a:extLst>
          </p:cNvPr>
          <p:cNvSpPr txBox="1"/>
          <p:nvPr/>
        </p:nvSpPr>
        <p:spPr>
          <a:xfrm>
            <a:off x="7462665" y="5687173"/>
            <a:ext cx="282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Acceleration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87629-4334-FF05-AFF1-86F5A5D8F435}"/>
              </a:ext>
            </a:extLst>
          </p:cNvPr>
          <p:cNvSpPr txBox="1"/>
          <p:nvPr/>
        </p:nvSpPr>
        <p:spPr>
          <a:xfrm>
            <a:off x="1519796" y="5664326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7088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5841-2024-DF6A-C7A4-F290205E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acceleration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76231-AB94-6AA6-F962-6D27FB16A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0950810" cy="365125"/>
          </a:xfrm>
        </p:spPr>
        <p:txBody>
          <a:bodyPr/>
          <a:lstStyle/>
          <a:p>
            <a:pPr algn="ctr"/>
            <a:r>
              <a:rPr lang="en-US" dirty="0" err="1"/>
              <a:t>Philippov</a:t>
            </a:r>
            <a:r>
              <a:rPr lang="en-US" dirty="0"/>
              <a:t> 2022 – </a:t>
            </a:r>
            <a:r>
              <a:rPr lang="en-US" dirty="0" err="1"/>
              <a:t>Timokhin</a:t>
            </a:r>
            <a:r>
              <a:rPr lang="en-US" dirty="0"/>
              <a:t> &amp; Harding 2019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A9CA1C-0873-3514-2D5D-2CFC536E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823" y="37168"/>
            <a:ext cx="5586186" cy="6369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96AFDD-BA35-943D-A8F3-58E59A350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31" y="1300207"/>
            <a:ext cx="3593124" cy="49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58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017B-ED43-D86D-2EED-5BEACAF1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E9E16-206F-1B24-D81E-A2B8673A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42A39E-E259-7EFD-5C6A-28A639F8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93" y="788616"/>
            <a:ext cx="3352503" cy="57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ientists discover the highest energy gamma rays ever from a ...">
            <a:extLst>
              <a:ext uri="{FF2B5EF4-FFF2-40B4-BE49-F238E27FC236}">
                <a16:creationId xmlns:a16="http://schemas.microsoft.com/office/drawing/2014/main" id="{BE3093F9-FAC6-FF32-26F0-7D9FBE8C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46" y="1084445"/>
            <a:ext cx="7307878" cy="51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0F545-0887-8636-D731-5CC7E070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HESS coll. 2023, Nature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C8F75-5DCD-CB70-3E57-16B1991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247"/>
          </a:xfrm>
        </p:spPr>
        <p:txBody>
          <a:bodyPr/>
          <a:lstStyle/>
          <a:p>
            <a:pPr algn="ctr"/>
            <a:r>
              <a:rPr lang="en-US" dirty="0" err="1"/>
              <a:t>Incoeherent</a:t>
            </a:r>
            <a:r>
              <a:rPr lang="en-US" dirty="0"/>
              <a:t> HE/VHE emission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532BF-2C8D-DC72-26E7-43C2B2C16E71}"/>
              </a:ext>
            </a:extLst>
          </p:cNvPr>
          <p:cNvSpPr txBox="1"/>
          <p:nvPr/>
        </p:nvSpPr>
        <p:spPr>
          <a:xfrm>
            <a:off x="8681213" y="1290086"/>
            <a:ext cx="2983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OPT-</a:t>
            </a:r>
            <a:r>
              <a:rPr lang="en-US" dirty="0" err="1"/>
              <a:t>Xrays</a:t>
            </a:r>
            <a:r>
              <a:rPr lang="en-US" dirty="0"/>
              <a:t> synchrotron</a:t>
            </a:r>
          </a:p>
          <a:p>
            <a:endParaRPr lang="en-US" dirty="0"/>
          </a:p>
          <a:p>
            <a:r>
              <a:rPr lang="en-US" dirty="0"/>
              <a:t>GeV: curvature</a:t>
            </a:r>
          </a:p>
          <a:p>
            <a:endParaRPr lang="en-US" dirty="0"/>
          </a:p>
          <a:p>
            <a:r>
              <a:rPr lang="en-US" dirty="0"/>
              <a:t>TeV: IC, synchrotron</a:t>
            </a:r>
          </a:p>
        </p:txBody>
      </p:sp>
    </p:spTree>
    <p:extLst>
      <p:ext uri="{BB962C8B-B14F-4D97-AF65-F5344CB8AC3E}">
        <p14:creationId xmlns:p14="http://schemas.microsoft.com/office/powerpoint/2010/main" val="362350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C842-057D-B7D7-988B-4AE6A56D0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D8E44-A351-BA69-2CC9-9FA034B8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Amato &amp; </a:t>
            </a:r>
            <a:r>
              <a:rPr lang="en-US" dirty="0" err="1"/>
              <a:t>Olmi</a:t>
            </a:r>
            <a:r>
              <a:rPr lang="en-US" dirty="0"/>
              <a:t>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82B04-DEA1-E801-839D-F68BF51B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931478"/>
            <a:ext cx="10574580" cy="488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09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CBD54-19B7-EF62-A3B1-19518811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van den Heuvel 2006, Science; Keane+ 2011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EAAE2-2FB0-9242-43A2-816F1C9D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36" y="1300997"/>
            <a:ext cx="3716361" cy="458351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B5E7D-2253-F7A1-FB2B-07D23ABE2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58" y="2253168"/>
            <a:ext cx="5293250" cy="37377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819FA7-1CE6-8C88-6906-3C46D544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247"/>
          </a:xfrm>
        </p:spPr>
        <p:txBody>
          <a:bodyPr/>
          <a:lstStyle/>
          <a:p>
            <a:pPr algn="ctr"/>
            <a:r>
              <a:rPr lang="en-US" dirty="0" err="1"/>
              <a:t>Coeherent</a:t>
            </a:r>
            <a:r>
              <a:rPr lang="en-US" dirty="0"/>
              <a:t> radio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21FF43-6582-A207-3D14-DE56514A26B8}"/>
                  </a:ext>
                </a:extLst>
              </p:cNvPr>
              <p:cNvSpPr txBox="1"/>
              <p:nvPr/>
            </p:nvSpPr>
            <p:spPr>
              <a:xfrm>
                <a:off x="6489747" y="1463250"/>
                <a:ext cx="33878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21FF43-6582-A207-3D14-DE56514A2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747" y="1463250"/>
                <a:ext cx="3387851" cy="369332"/>
              </a:xfrm>
              <a:prstGeom prst="rect">
                <a:avLst/>
              </a:prstGeom>
              <a:blipFill>
                <a:blip r:embed="rId4"/>
                <a:stretch>
                  <a:fillRect l="-1441" r="-180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4593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83-8FAA-126A-F47F-F9DE4506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FF54-7ECF-9AB6-0A04-CF42043E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B9D4E-30B1-F26F-9C51-62F081761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5320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C6F990-3D6E-58D1-D3CB-BCAF23D26CD1}"/>
              </a:ext>
            </a:extLst>
          </p:cNvPr>
          <p:cNvSpPr/>
          <p:nvPr/>
        </p:nvSpPr>
        <p:spPr>
          <a:xfrm>
            <a:off x="1" y="4475748"/>
            <a:ext cx="12192000" cy="2382252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05116D-B052-2D25-1B8E-BD6C4E7259E2}"/>
              </a:ext>
            </a:extLst>
          </p:cNvPr>
          <p:cNvSpPr txBox="1">
            <a:spLocks/>
          </p:cNvSpPr>
          <p:nvPr/>
        </p:nvSpPr>
        <p:spPr>
          <a:xfrm>
            <a:off x="510138" y="4203018"/>
            <a:ext cx="9221003" cy="2964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How to use a pulsar as a clock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157E6C0-A448-0824-9787-D3CAA3749FB9}"/>
              </a:ext>
            </a:extLst>
          </p:cNvPr>
          <p:cNvSpPr txBox="1">
            <a:spLocks/>
          </p:cNvSpPr>
          <p:nvPr/>
        </p:nvSpPr>
        <p:spPr>
          <a:xfrm>
            <a:off x="1166260" y="6356349"/>
            <a:ext cx="105155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Credits: Olena </a:t>
            </a:r>
            <a:r>
              <a:rPr lang="en-US" dirty="0" err="1"/>
              <a:t>Shmahalo</a:t>
            </a:r>
            <a:r>
              <a:rPr lang="en-US" dirty="0"/>
              <a:t> - </a:t>
            </a:r>
            <a:r>
              <a:rPr lang="en-US" dirty="0" err="1"/>
              <a:t>NANOGrav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59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D450-D6D4-DD32-61F8-AE7932C2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detect a pulsar?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F7D89-589D-C2BD-944A-709FA235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5CCC9-DAC4-0D89-A251-4AEA79A32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25" y="1276846"/>
            <a:ext cx="8009749" cy="54446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9700FD-C689-F23A-3B08-6FE07EEA1CD3}"/>
              </a:ext>
            </a:extLst>
          </p:cNvPr>
          <p:cNvCxnSpPr>
            <a:cxnSpLocks/>
          </p:cNvCxnSpPr>
          <p:nvPr/>
        </p:nvCxnSpPr>
        <p:spPr>
          <a:xfrm>
            <a:off x="5528342" y="2046914"/>
            <a:ext cx="0" cy="3271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5B67F7-A064-8362-E7EC-F2F9D0FC62CA}"/>
              </a:ext>
            </a:extLst>
          </p:cNvPr>
          <p:cNvCxnSpPr>
            <a:cxnSpLocks/>
          </p:cNvCxnSpPr>
          <p:nvPr/>
        </p:nvCxnSpPr>
        <p:spPr>
          <a:xfrm>
            <a:off x="6007911" y="2048312"/>
            <a:ext cx="0" cy="32577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1A6696-DE3A-57D6-BD8C-3AD76C4053A8}"/>
              </a:ext>
            </a:extLst>
          </p:cNvPr>
          <p:cNvCxnSpPr/>
          <p:nvPr/>
        </p:nvCxnSpPr>
        <p:spPr>
          <a:xfrm>
            <a:off x="5528342" y="2210499"/>
            <a:ext cx="479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7E6053-31CE-0DD0-68E1-F952AA462F74}"/>
                  </a:ext>
                </a:extLst>
              </p:cNvPr>
              <p:cNvSpPr txBox="1"/>
              <p:nvPr/>
            </p:nvSpPr>
            <p:spPr>
              <a:xfrm>
                <a:off x="5069047" y="2464266"/>
                <a:ext cx="1598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7E6053-31CE-0DD0-68E1-F952AA462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047" y="2464266"/>
                <a:ext cx="1598194" cy="276999"/>
              </a:xfrm>
              <a:prstGeom prst="rect">
                <a:avLst/>
              </a:prstGeom>
              <a:blipFill>
                <a:blip r:embed="rId3"/>
                <a:stretch>
                  <a:fillRect l="-3053" r="-2672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71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8CFEA-94FC-EBEB-DB94-AAA5DD2A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2233-F336-E669-663F-C8291D64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detect a pulsar?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4C93B-9C2E-3005-1273-D4BE1449D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2DDF9-4DE0-4EFF-D4BE-2DF4EDCA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25" y="1276846"/>
            <a:ext cx="8009749" cy="544462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BE3BF-6CE0-776E-CF10-AA72DF54C541}"/>
              </a:ext>
            </a:extLst>
          </p:cNvPr>
          <p:cNvCxnSpPr>
            <a:cxnSpLocks/>
          </p:cNvCxnSpPr>
          <p:nvPr/>
        </p:nvCxnSpPr>
        <p:spPr>
          <a:xfrm>
            <a:off x="3674375" y="2046914"/>
            <a:ext cx="0" cy="3271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96161-9324-8A69-BFAD-176D0A3FC368}"/>
              </a:ext>
            </a:extLst>
          </p:cNvPr>
          <p:cNvCxnSpPr>
            <a:cxnSpLocks/>
          </p:cNvCxnSpPr>
          <p:nvPr/>
        </p:nvCxnSpPr>
        <p:spPr>
          <a:xfrm>
            <a:off x="8319078" y="2039224"/>
            <a:ext cx="0" cy="32577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3343A5-8D9E-34A8-7139-D1A74A9FDDAE}"/>
              </a:ext>
            </a:extLst>
          </p:cNvPr>
          <p:cNvCxnSpPr>
            <a:cxnSpLocks/>
          </p:cNvCxnSpPr>
          <p:nvPr/>
        </p:nvCxnSpPr>
        <p:spPr>
          <a:xfrm>
            <a:off x="3674375" y="2202110"/>
            <a:ext cx="46447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A4139B-8D18-4500-298B-74849C6F877F}"/>
                  </a:ext>
                </a:extLst>
              </p:cNvPr>
              <p:cNvSpPr txBox="1"/>
              <p:nvPr/>
            </p:nvSpPr>
            <p:spPr>
              <a:xfrm>
                <a:off x="4279415" y="2398419"/>
                <a:ext cx="39443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=33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A4139B-8D18-4500-298B-74849C6F8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415" y="2398419"/>
                <a:ext cx="3944323" cy="307777"/>
              </a:xfrm>
              <a:prstGeom prst="rect">
                <a:avLst/>
              </a:prstGeom>
              <a:blipFill>
                <a:blip r:embed="rId3"/>
                <a:stretch>
                  <a:fillRect l="-2164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92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2D7C-5967-6674-EB4E-0681A52F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FC6E-7C44-8C45-E766-C7AD97075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Counting photons is noisy!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A025C-50BD-FDC7-B191-9300EC9A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screen shot of a sound wave&#10;&#10;AI-generated content may be incorrect.">
            <a:extLst>
              <a:ext uri="{FF2B5EF4-FFF2-40B4-BE49-F238E27FC236}">
                <a16:creationId xmlns:a16="http://schemas.microsoft.com/office/drawing/2014/main" id="{71029781-A0F6-AF63-66C6-04EA647E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6" y="1342635"/>
            <a:ext cx="8395877" cy="4797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98EAC0-7EBA-631F-5C2F-04BD0DA470C7}"/>
                  </a:ext>
                </a:extLst>
              </p:cNvPr>
              <p:cNvSpPr txBox="1"/>
              <p:nvPr/>
            </p:nvSpPr>
            <p:spPr>
              <a:xfrm>
                <a:off x="9167446" y="2469948"/>
                <a:ext cx="2725615" cy="2140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98EAC0-7EBA-631F-5C2F-04BD0DA47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446" y="2469948"/>
                <a:ext cx="2725615" cy="2140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57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5221-3E91-E705-23D7-8A7BDC5A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Photon counting is a noisy process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E543D-64A8-A2C6-FB5F-7AD207D3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B8B570-C38D-11B8-0B1E-1A2933BB5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2"/>
          <a:stretch>
            <a:fillRect/>
          </a:stretch>
        </p:blipFill>
        <p:spPr>
          <a:xfrm>
            <a:off x="4184465" y="1754986"/>
            <a:ext cx="7087384" cy="4272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981E5D-8C0D-5801-711C-1DDC21619F54}"/>
                  </a:ext>
                </a:extLst>
              </p:cNvPr>
              <p:cNvSpPr txBox="1"/>
              <p:nvPr/>
            </p:nvSpPr>
            <p:spPr>
              <a:xfrm>
                <a:off x="920151" y="1426234"/>
                <a:ext cx="2817962" cy="5477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Number of photons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detected in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for a process with average 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Poisson </a:t>
                </a:r>
                <a:r>
                  <a:rPr lang="en-US" dirty="0" err="1"/>
                  <a:t>distrubted</a:t>
                </a:r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981E5D-8C0D-5801-711C-1DDC21619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1" y="1426234"/>
                <a:ext cx="2817962" cy="5477782"/>
              </a:xfrm>
              <a:prstGeom prst="rect">
                <a:avLst/>
              </a:prstGeom>
              <a:blipFill>
                <a:blip r:embed="rId3"/>
                <a:stretch>
                  <a:fillRect l="-1948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30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640D-1D94-706F-7F0E-39A0B80D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2B05-013D-6452-94E7-D404B793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6F4C1-815C-4474-955F-A57D6400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44E59-37FA-93B4-4D98-F3A9C4695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0" y="-1302814"/>
            <a:ext cx="11849456" cy="8887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A62446-D7F7-58A6-1B76-BEB1F5C2DF94}"/>
              </a:ext>
            </a:extLst>
          </p:cNvPr>
          <p:cNvSpPr/>
          <p:nvPr/>
        </p:nvSpPr>
        <p:spPr>
          <a:xfrm>
            <a:off x="4301656" y="3267986"/>
            <a:ext cx="3713259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A9D12-0367-3DF9-DE11-572F461CE202}"/>
              </a:ext>
            </a:extLst>
          </p:cNvPr>
          <p:cNvSpPr/>
          <p:nvPr/>
        </p:nvSpPr>
        <p:spPr>
          <a:xfrm>
            <a:off x="1615440" y="4489477"/>
            <a:ext cx="3479975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5B381-82CE-40B5-654E-E89235591A98}"/>
              </a:ext>
            </a:extLst>
          </p:cNvPr>
          <p:cNvSpPr/>
          <p:nvPr/>
        </p:nvSpPr>
        <p:spPr>
          <a:xfrm>
            <a:off x="1382934" y="5633010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23222-E785-5E76-62F6-B4A309803671}"/>
              </a:ext>
            </a:extLst>
          </p:cNvPr>
          <p:cNvSpPr/>
          <p:nvPr/>
        </p:nvSpPr>
        <p:spPr>
          <a:xfrm>
            <a:off x="7355963" y="4489477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CBCD19-4B7D-A1D0-5C8A-0DA1A7408BC4}"/>
              </a:ext>
            </a:extLst>
          </p:cNvPr>
          <p:cNvSpPr/>
          <p:nvPr/>
        </p:nvSpPr>
        <p:spPr>
          <a:xfrm>
            <a:off x="7462665" y="5668887"/>
            <a:ext cx="3220597" cy="492981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A933C-97B1-87D9-7CC1-4477CFB47430}"/>
              </a:ext>
            </a:extLst>
          </p:cNvPr>
          <p:cNvSpPr txBox="1"/>
          <p:nvPr/>
        </p:nvSpPr>
        <p:spPr>
          <a:xfrm>
            <a:off x="7371842" y="4530684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Voltage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F3E39-6FFB-2E97-09A6-A785C5F8DF2C}"/>
              </a:ext>
            </a:extLst>
          </p:cNvPr>
          <p:cNvSpPr txBox="1"/>
          <p:nvPr/>
        </p:nvSpPr>
        <p:spPr>
          <a:xfrm>
            <a:off x="1519795" y="4530684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Mass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B19B0-DF5D-D5AD-75E5-86F9AEB2CD09}"/>
              </a:ext>
            </a:extLst>
          </p:cNvPr>
          <p:cNvSpPr txBox="1"/>
          <p:nvPr/>
        </p:nvSpPr>
        <p:spPr>
          <a:xfrm>
            <a:off x="7462665" y="5687173"/>
            <a:ext cx="282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Acceleration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67BCFA-F5F3-39E8-8067-AEA86DC12284}"/>
              </a:ext>
            </a:extLst>
          </p:cNvPr>
          <p:cNvSpPr/>
          <p:nvPr/>
        </p:nvSpPr>
        <p:spPr>
          <a:xfrm>
            <a:off x="1382934" y="5562074"/>
            <a:ext cx="3876443" cy="6448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1C7FC-3B16-0671-F018-1966E8AAC4F3}"/>
              </a:ext>
            </a:extLst>
          </p:cNvPr>
          <p:cNvSpPr txBox="1"/>
          <p:nvPr/>
        </p:nvSpPr>
        <p:spPr>
          <a:xfrm>
            <a:off x="1519796" y="5664326"/>
            <a:ext cx="159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47E15-1AC3-F016-2BB0-C7F779CF9D45}"/>
              </a:ext>
            </a:extLst>
          </p:cNvPr>
          <p:cNvSpPr txBox="1"/>
          <p:nvPr/>
        </p:nvSpPr>
        <p:spPr>
          <a:xfrm>
            <a:off x="1615440" y="30793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Which is the most accurately directly measured quantity in physics?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130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55F0D-CE78-474B-0FCA-1DD2E443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power spectrum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C5BB0-E8BC-ECCC-DF36-9358383A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0EC8C-9B5F-D67C-D3CA-4E3E330A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4" y="2358444"/>
            <a:ext cx="7438591" cy="3664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208FE7-0112-AB23-88C9-B624820EFC1E}"/>
                  </a:ext>
                </a:extLst>
              </p:cNvPr>
              <p:cNvSpPr txBox="1"/>
              <p:nvPr/>
            </p:nvSpPr>
            <p:spPr>
              <a:xfrm>
                <a:off x="920151" y="1426234"/>
                <a:ext cx="3382908" cy="3962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Goal: quantify variability at different frequencies</a:t>
                </a:r>
              </a:p>
              <a:p>
                <a:endParaRPr lang="en-US" dirty="0"/>
              </a:p>
              <a:p>
                <a:r>
                  <a:rPr lang="en-US" dirty="0"/>
                  <a:t>Means: decompose the signal into sine waves</a:t>
                </a:r>
              </a:p>
              <a:p>
                <a:endParaRPr lang="en-US" dirty="0"/>
              </a:p>
              <a:p>
                <a:r>
                  <a:rPr lang="en-US" dirty="0"/>
                  <a:t>-&gt; Fourier transform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208FE7-0112-AB23-88C9-B624820EF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1" y="1426234"/>
                <a:ext cx="3382908" cy="3962495"/>
              </a:xfrm>
              <a:prstGeom prst="rect">
                <a:avLst/>
              </a:prstGeom>
              <a:blipFill>
                <a:blip r:embed="rId3"/>
                <a:stretch>
                  <a:fillRect l="-1622" t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006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AF1FB-101E-40B2-CC38-9E72B9D8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8" y="1641231"/>
            <a:ext cx="11189171" cy="45954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44AFE8-964B-D834-F205-4842C883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2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Fourier power of a sine wave</a:t>
            </a:r>
          </a:p>
        </p:txBody>
      </p:sp>
    </p:spTree>
    <p:extLst>
      <p:ext uri="{BB962C8B-B14F-4D97-AF65-F5344CB8AC3E}">
        <p14:creationId xmlns:p14="http://schemas.microsoft.com/office/powerpoint/2010/main" val="3693890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032C-C4A7-3D65-3027-3CD635A12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02F9-2A09-D268-E0A0-1AE372E7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detect a pulsar?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FC21F-61F1-F895-3414-9A484B20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screen shot of a sound wave&#10;&#10;AI-generated content may be incorrect.">
            <a:extLst>
              <a:ext uri="{FF2B5EF4-FFF2-40B4-BE49-F238E27FC236}">
                <a16:creationId xmlns:a16="http://schemas.microsoft.com/office/drawing/2014/main" id="{17DDBF92-1657-030D-8149-2181561D2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6" y="1342635"/>
            <a:ext cx="5043077" cy="2881758"/>
          </a:xfrm>
          <a:prstGeom prst="rect">
            <a:avLst/>
          </a:prstGeom>
        </p:spPr>
      </p:pic>
      <p:pic>
        <p:nvPicPr>
          <p:cNvPr id="5" name="Picture 4" descr="A screen shot of a black screen&#10;&#10;AI-generated content may be incorrect.">
            <a:extLst>
              <a:ext uri="{FF2B5EF4-FFF2-40B4-BE49-F238E27FC236}">
                <a16:creationId xmlns:a16="http://schemas.microsoft.com/office/drawing/2014/main" id="{1523D4FF-3BFE-A62D-BCB6-2E6DC92C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77" y="2522484"/>
            <a:ext cx="6948186" cy="39703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F7BA25-1E0C-7A95-301C-0CBD53C7F4AD}"/>
              </a:ext>
            </a:extLst>
          </p:cNvPr>
          <p:cNvCxnSpPr/>
          <p:nvPr/>
        </p:nvCxnSpPr>
        <p:spPr>
          <a:xfrm>
            <a:off x="5826370" y="5257801"/>
            <a:ext cx="57618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4DBDE0-9E88-D640-0505-A7A700D7A031}"/>
              </a:ext>
            </a:extLst>
          </p:cNvPr>
          <p:cNvSpPr txBox="1"/>
          <p:nvPr/>
        </p:nvSpPr>
        <p:spPr>
          <a:xfrm>
            <a:off x="8318914" y="4557090"/>
            <a:ext cx="351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l-GR" dirty="0"/>
              <a:t>σ</a:t>
            </a:r>
            <a:r>
              <a:rPr lang="en-US" dirty="0"/>
              <a:t> False Alarm Prob. (including trials)</a:t>
            </a:r>
          </a:p>
        </p:txBody>
      </p:sp>
    </p:spTree>
    <p:extLst>
      <p:ext uri="{BB962C8B-B14F-4D97-AF65-F5344CB8AC3E}">
        <p14:creationId xmlns:p14="http://schemas.microsoft.com/office/powerpoint/2010/main" val="3845750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E875-B193-F2A9-F867-5D88A9EA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Time series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6C6DC-C36B-F9CC-3BA3-AEF96B76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48A98B-5497-FA33-807C-3EE845D4571A}"/>
                  </a:ext>
                </a:extLst>
              </p:cNvPr>
              <p:cNvSpPr txBox="1"/>
              <p:nvPr/>
            </p:nvSpPr>
            <p:spPr>
              <a:xfrm>
                <a:off x="1922634" y="3146215"/>
                <a:ext cx="9921757" cy="1225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Observation length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			frequency resolution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𝛿𝜈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</m:t>
                    </m:r>
                    <m:r>
                      <a:rPr lang="en-US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𝟐𝟕𝟎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𝑯𝒛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1 hour</a:t>
                </a:r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Sampling time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b="1" i="1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b="1" i="1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		maximum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𝑁𝑦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=1/(2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48A98B-5497-FA33-807C-3EE845D4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634" y="3146215"/>
                <a:ext cx="9921757" cy="1225720"/>
              </a:xfrm>
              <a:prstGeom prst="rect">
                <a:avLst/>
              </a:prstGeom>
              <a:blipFill>
                <a:blip r:embed="rId2"/>
                <a:stretch>
                  <a:fillRect l="-491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C75FF7F-EC57-B1F2-B99B-C93E34BD0899}"/>
              </a:ext>
            </a:extLst>
          </p:cNvPr>
          <p:cNvSpPr/>
          <p:nvPr/>
        </p:nvSpPr>
        <p:spPr>
          <a:xfrm>
            <a:off x="4827864" y="3204884"/>
            <a:ext cx="448811" cy="229146"/>
          </a:xfrm>
          <a:prstGeom prst="rightArrow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7D96CC01-4806-AEB0-E3A4-FAF0B13E2AAF}"/>
              </a:ext>
            </a:extLst>
          </p:cNvPr>
          <p:cNvSpPr/>
          <p:nvPr/>
        </p:nvSpPr>
        <p:spPr>
          <a:xfrm>
            <a:off x="4827863" y="3795067"/>
            <a:ext cx="448811" cy="229146"/>
          </a:xfrm>
          <a:prstGeom prst="rightArrow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F54A26-591F-7279-DFB1-30E22DF5EA95}"/>
              </a:ext>
            </a:extLst>
          </p:cNvPr>
          <p:cNvGrpSpPr/>
          <p:nvPr/>
        </p:nvGrpSpPr>
        <p:grpSpPr>
          <a:xfrm>
            <a:off x="3271707" y="1297274"/>
            <a:ext cx="5905850" cy="1730590"/>
            <a:chOff x="2927758" y="1379083"/>
            <a:chExt cx="5905850" cy="173059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3EA5B3-9BB1-7955-E6A6-3E86327D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758" y="1379083"/>
              <a:ext cx="5905850" cy="173059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E9840-9279-9AE2-9F92-D2D3F50E508D}"/>
                </a:ext>
              </a:extLst>
            </p:cNvPr>
            <p:cNvSpPr/>
            <p:nvPr/>
          </p:nvSpPr>
          <p:spPr>
            <a:xfrm>
              <a:off x="5488702" y="1497434"/>
              <a:ext cx="607298" cy="369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F9DF50-84A7-DED4-5B0F-4CB2198CAF32}"/>
              </a:ext>
            </a:extLst>
          </p:cNvPr>
          <p:cNvCxnSpPr>
            <a:cxnSpLocks/>
          </p:cNvCxnSpPr>
          <p:nvPr/>
        </p:nvCxnSpPr>
        <p:spPr>
          <a:xfrm>
            <a:off x="5910045" y="2598474"/>
            <a:ext cx="23908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35CCF8-2F32-035F-8F56-715AFD100CB4}"/>
                  </a:ext>
                </a:extLst>
              </p:cNvPr>
              <p:cNvSpPr txBox="1"/>
              <p:nvPr/>
            </p:nvSpPr>
            <p:spPr>
              <a:xfrm>
                <a:off x="5832651" y="2658532"/>
                <a:ext cx="3793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35CCF8-2F32-035F-8F56-715AFD10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51" y="2658532"/>
                <a:ext cx="379398" cy="369332"/>
              </a:xfrm>
              <a:prstGeom prst="rect">
                <a:avLst/>
              </a:prstGeom>
              <a:blipFill>
                <a:blip r:embed="rId4"/>
                <a:stretch>
                  <a:fillRect l="-17742" r="-112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1C5DCF-F6CE-1543-ED6D-208F9C6FD627}"/>
                  </a:ext>
                </a:extLst>
              </p:cNvPr>
              <p:cNvSpPr txBox="1"/>
              <p:nvPr/>
            </p:nvSpPr>
            <p:spPr>
              <a:xfrm>
                <a:off x="5906627" y="1366658"/>
                <a:ext cx="2744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1C5DCF-F6CE-1543-ED6D-208F9C6FD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627" y="1366658"/>
                <a:ext cx="274434" cy="369332"/>
              </a:xfrm>
              <a:prstGeom prst="rect">
                <a:avLst/>
              </a:prstGeom>
              <a:blipFill>
                <a:blip r:embed="rId5"/>
                <a:stretch>
                  <a:fillRect l="-24444" r="-2000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E3111686-6781-FE0D-C6F1-A8EB6397F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136" y="4321769"/>
            <a:ext cx="7181850" cy="220027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85AFC3-5F48-99C4-3052-C699B826B5DD}"/>
              </a:ext>
            </a:extLst>
          </p:cNvPr>
          <p:cNvCxnSpPr>
            <a:cxnSpLocks/>
          </p:cNvCxnSpPr>
          <p:nvPr/>
        </p:nvCxnSpPr>
        <p:spPr>
          <a:xfrm>
            <a:off x="5085126" y="5120767"/>
            <a:ext cx="90881" cy="0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5FC556C-F287-6065-2A6B-DE18497AED6F}"/>
                  </a:ext>
                </a:extLst>
              </p:cNvPr>
              <p:cNvSpPr txBox="1"/>
              <p:nvPr/>
            </p:nvSpPr>
            <p:spPr>
              <a:xfrm>
                <a:off x="2127658" y="4682581"/>
                <a:ext cx="609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</m:t>
                      </m:r>
                      <m:r>
                        <a:rPr lang="en-US" b="1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5FC556C-F287-6065-2A6B-DE18497AE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658" y="4682581"/>
                <a:ext cx="6096698" cy="369332"/>
              </a:xfrm>
              <a:prstGeom prst="rect">
                <a:avLst/>
              </a:prstGeom>
              <a:blipFill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E909A5C-9740-0123-9248-65E9F73CFCE7}"/>
                  </a:ext>
                </a:extLst>
              </p:cNvPr>
              <p:cNvSpPr txBox="1"/>
              <p:nvPr/>
            </p:nvSpPr>
            <p:spPr>
              <a:xfrm>
                <a:off x="5747693" y="4666029"/>
                <a:ext cx="6096698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𝑁𝑦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=1/(2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E909A5C-9740-0123-9248-65E9F73CF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693" y="4666029"/>
                <a:ext cx="6096698" cy="391261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488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EEF7C41-8F88-BB90-A29A-F4557076EC85}"/>
              </a:ext>
            </a:extLst>
          </p:cNvPr>
          <p:cNvGrpSpPr/>
          <p:nvPr/>
        </p:nvGrpSpPr>
        <p:grpSpPr>
          <a:xfrm>
            <a:off x="1118327" y="1341341"/>
            <a:ext cx="7855688" cy="3828536"/>
            <a:chOff x="1201454" y="1525408"/>
            <a:chExt cx="7103852" cy="3373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77AC-FE9F-CC82-0A8F-24B2576D2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454" y="1525408"/>
              <a:ext cx="7103852" cy="33739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600F8E-26D7-784A-6944-7C7E5B963D2D}"/>
                </a:ext>
              </a:extLst>
            </p:cNvPr>
            <p:cNvSpPr/>
            <p:nvPr/>
          </p:nvSpPr>
          <p:spPr>
            <a:xfrm>
              <a:off x="6905501" y="3942608"/>
              <a:ext cx="1151907" cy="27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533CF5-D1D8-BF78-C6B8-ACD0B8F3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 Folding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6B6A0-E0D5-6AA6-2D32-4F34577F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Leahy 1987 - Wang+ 2023, arXiv:2304.04154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7330DA-8556-D070-2EFD-DC5880415537}"/>
                  </a:ext>
                </a:extLst>
              </p:cNvPr>
              <p:cNvSpPr txBox="1"/>
              <p:nvPr/>
            </p:nvSpPr>
            <p:spPr>
              <a:xfrm>
                <a:off x="4050686" y="3133937"/>
                <a:ext cx="8141314" cy="1748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Increases the signal to noise ratio</a:t>
                </a:r>
              </a:p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𝑏𝑖𝑛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𝑏𝑖𝑛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𝑏𝑖𝑛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7330DA-8556-D070-2EFD-DC5880415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686" y="3133937"/>
                <a:ext cx="8141314" cy="1748299"/>
              </a:xfrm>
              <a:prstGeom prst="rect">
                <a:avLst/>
              </a:prstGeom>
              <a:blipFill>
                <a:blip r:embed="rId3"/>
                <a:stretch>
                  <a:fillRect l="-599" t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E322AE4-1226-01E9-17AF-437E826E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813" y="2541065"/>
            <a:ext cx="3546520" cy="42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31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138BC-F577-428F-B0DB-141DF912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5E6F-D192-1D85-B8B1-B315E629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 Folding Search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4B135-714E-5F60-84F0-AF9B499A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Leahy 1987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00DAF-2184-2E0C-E586-2B2211741447}"/>
                  </a:ext>
                </a:extLst>
              </p:cNvPr>
              <p:cNvSpPr txBox="1"/>
              <p:nvPr/>
            </p:nvSpPr>
            <p:spPr>
              <a:xfrm>
                <a:off x="996824" y="1914737"/>
                <a:ext cx="5679468" cy="2288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	</a:t>
                </a:r>
              </a:p>
              <a:p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𝐸𝐹𝑆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𝑏𝑖𝑛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𝐼𝐹𝑆</m:t>
                        </m:r>
                      </m:sub>
                    </m:sSub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𝑬𝑭𝑺</m:t>
                        </m:r>
                      </m:sub>
                    </m:sSub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𝑯𝒛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𝒇𝒐𝒓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𝒉𝒓</m:t>
                    </m:r>
                    <m:r>
                      <a:rPr lang="en-US" sz="20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00DAF-2184-2E0C-E586-2B2211741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24" y="1914737"/>
                <a:ext cx="5679468" cy="22889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A847382-6829-747D-4E5B-4EB3C8CDF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32" y="1468376"/>
            <a:ext cx="6522959" cy="49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2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tronomers Discover Rare 'Redback' Millisecond Pulsar | Sci.News">
            <a:extLst>
              <a:ext uri="{FF2B5EF4-FFF2-40B4-BE49-F238E27FC236}">
                <a16:creationId xmlns:a16="http://schemas.microsoft.com/office/drawing/2014/main" id="{5E11DDEA-3AD8-4B24-CB2D-32F6B053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208" y="0"/>
            <a:ext cx="10764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B1BF83-453E-D450-6087-B0D080DCB972}"/>
              </a:ext>
            </a:extLst>
          </p:cNvPr>
          <p:cNvSpPr/>
          <p:nvPr/>
        </p:nvSpPr>
        <p:spPr>
          <a:xfrm>
            <a:off x="4265023" y="0"/>
            <a:ext cx="7926977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170C4B-618C-B92B-45F7-A156FFDE950C}"/>
              </a:ext>
            </a:extLst>
          </p:cNvPr>
          <p:cNvGrpSpPr/>
          <p:nvPr/>
        </p:nvGrpSpPr>
        <p:grpSpPr>
          <a:xfrm>
            <a:off x="6317768" y="2525087"/>
            <a:ext cx="5629036" cy="4225089"/>
            <a:chOff x="6248400" y="2367432"/>
            <a:chExt cx="5629036" cy="4225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D99482-9F0D-418F-A631-C99849D0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636" t="16686"/>
            <a:stretch>
              <a:fillRect/>
            </a:stretch>
          </p:blipFill>
          <p:spPr>
            <a:xfrm>
              <a:off x="6377353" y="2367432"/>
              <a:ext cx="5500083" cy="42250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650E77-BB84-56C2-E739-DD35CF6FBC70}"/>
                </a:ext>
              </a:extLst>
            </p:cNvPr>
            <p:cNvSpPr/>
            <p:nvPr/>
          </p:nvSpPr>
          <p:spPr>
            <a:xfrm>
              <a:off x="6248400" y="3065585"/>
              <a:ext cx="633046" cy="316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E929E7-6440-AB91-8F43-898D930A0EDD}"/>
                  </a:ext>
                </a:extLst>
              </p:cNvPr>
              <p:cNvSpPr txBox="1"/>
              <p:nvPr/>
            </p:nvSpPr>
            <p:spPr>
              <a:xfrm>
                <a:off x="5517494" y="1451029"/>
                <a:ext cx="6429310" cy="8494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2400" b="1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𝐬𝐢𝐧</m:t>
                                      </m:r>
                                    </m:fName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𝒐𝒓𝒃</m:t>
                              </m:r>
                            </m:sub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3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3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3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𝑁𝑆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E929E7-6440-AB91-8F43-898D930A0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494" y="1451029"/>
                <a:ext cx="6429310" cy="849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EB06670-EAAE-FFD9-7CF7-29138297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motion introduces Doppler shifts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76196A-503F-C832-26CB-BF720D66BE0D}"/>
              </a:ext>
            </a:extLst>
          </p:cNvPr>
          <p:cNvSpPr/>
          <p:nvPr/>
        </p:nvSpPr>
        <p:spPr>
          <a:xfrm>
            <a:off x="3600402" y="3051960"/>
            <a:ext cx="2078182" cy="9025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A34BC6-25F9-7673-C47E-84540B73CC68}"/>
              </a:ext>
            </a:extLst>
          </p:cNvPr>
          <p:cNvCxnSpPr>
            <a:cxnSpLocks/>
          </p:cNvCxnSpPr>
          <p:nvPr/>
        </p:nvCxnSpPr>
        <p:spPr>
          <a:xfrm flipV="1">
            <a:off x="5507529" y="2636322"/>
            <a:ext cx="1920487" cy="41563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2A6B65-1465-17EA-E09E-45F706D6AE67}"/>
              </a:ext>
            </a:extLst>
          </p:cNvPr>
          <p:cNvCxnSpPr>
            <a:cxnSpLocks/>
          </p:cNvCxnSpPr>
          <p:nvPr/>
        </p:nvCxnSpPr>
        <p:spPr>
          <a:xfrm>
            <a:off x="5569527" y="3954485"/>
            <a:ext cx="1858489" cy="21553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371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871D9-FABB-5D6E-64FE-F3A2A569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DB8-F854-2563-B168-FBEE9812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Phase/Time of Arrival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81990-3761-8A08-9237-BFA5BCF4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Credit: Megan </a:t>
            </a:r>
            <a:r>
              <a:rPr lang="en-US" dirty="0" err="1"/>
              <a:t>deCesar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87DA82-1722-571D-4A73-A6A9A6D9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343"/>
          <a:stretch>
            <a:fillRect/>
          </a:stretch>
        </p:blipFill>
        <p:spPr>
          <a:xfrm>
            <a:off x="877585" y="2072459"/>
            <a:ext cx="3961380" cy="4251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F701D3-35F1-83CC-19D0-37CD6512F1DB}"/>
                  </a:ext>
                </a:extLst>
              </p:cNvPr>
              <p:cNvSpPr txBox="1"/>
              <p:nvPr/>
            </p:nvSpPr>
            <p:spPr>
              <a:xfrm>
                <a:off x="4480744" y="3680346"/>
                <a:ext cx="2730666" cy="988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400" b="1" dirty="0">
                    <a:solidFill>
                      <a:schemeClr val="accent2"/>
                    </a:solidFill>
                  </a:rPr>
                  <a:t>		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F701D3-35F1-83CC-19D0-37CD6512F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744" y="3680346"/>
                <a:ext cx="2730666" cy="988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007624-B180-54E3-1ED0-C669A2970A60}"/>
                  </a:ext>
                </a:extLst>
              </p:cNvPr>
              <p:cNvSpPr txBox="1"/>
              <p:nvPr/>
            </p:nvSpPr>
            <p:spPr>
              <a:xfrm>
                <a:off x="1002322" y="1383230"/>
                <a:ext cx="9841523" cy="102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 coherent signal maintains a constant phase relationship between its cycles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007624-B180-54E3-1ED0-C669A2970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22" y="1383230"/>
                <a:ext cx="9841523" cy="1022844"/>
              </a:xfrm>
              <a:prstGeom prst="rect">
                <a:avLst/>
              </a:prstGeom>
              <a:blipFill>
                <a:blip r:embed="rId4"/>
                <a:stretch>
                  <a:fillRect l="-49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21FD5F1-7F64-B08D-48F4-8408BC5552D2}"/>
              </a:ext>
            </a:extLst>
          </p:cNvPr>
          <p:cNvGrpSpPr/>
          <p:nvPr/>
        </p:nvGrpSpPr>
        <p:grpSpPr>
          <a:xfrm>
            <a:off x="6910874" y="2562932"/>
            <a:ext cx="4703701" cy="3405559"/>
            <a:chOff x="7063907" y="2748245"/>
            <a:chExt cx="4444921" cy="32202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7D005-F46E-5D45-8326-9CF0AEB7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3907" y="2748245"/>
              <a:ext cx="4444921" cy="31537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15E2E-6CDE-92A2-6E25-191C70784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9621" t="9710" r="12519" b="79899"/>
            <a:stretch>
              <a:fillRect/>
            </a:stretch>
          </p:blipFill>
          <p:spPr>
            <a:xfrm>
              <a:off x="9106163" y="2860437"/>
              <a:ext cx="662152" cy="37260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06CB4C-EB8B-60F7-54DD-FBDBB01B2D75}"/>
                </a:ext>
              </a:extLst>
            </p:cNvPr>
            <p:cNvCxnSpPr/>
            <p:nvPr/>
          </p:nvCxnSpPr>
          <p:spPr>
            <a:xfrm>
              <a:off x="7554836" y="3102654"/>
              <a:ext cx="0" cy="27930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ADD5E9-E373-A2F1-0B7A-FDDF2FC0C964}"/>
                </a:ext>
              </a:extLst>
            </p:cNvPr>
            <p:cNvCxnSpPr/>
            <p:nvPr/>
          </p:nvCxnSpPr>
          <p:spPr>
            <a:xfrm>
              <a:off x="8173896" y="3121572"/>
              <a:ext cx="0" cy="27930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28811D-B1C0-75D1-836B-5F6811EF473A}"/>
                </a:ext>
              </a:extLst>
            </p:cNvPr>
            <p:cNvCxnSpPr/>
            <p:nvPr/>
          </p:nvCxnSpPr>
          <p:spPr>
            <a:xfrm>
              <a:off x="7554836" y="5568381"/>
              <a:ext cx="6180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26AF9F6-3403-FBB5-4A62-E53AB74B5CDA}"/>
                    </a:ext>
                  </a:extLst>
                </p:cNvPr>
                <p:cNvSpPr txBox="1"/>
                <p:nvPr/>
              </p:nvSpPr>
              <p:spPr>
                <a:xfrm>
                  <a:off x="7487044" y="5568381"/>
                  <a:ext cx="748862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26AF9F6-3403-FBB5-4A62-E53AB74B5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7044" y="5568381"/>
                  <a:ext cx="748862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26A103-B509-AC1C-7E9C-BA1293BECB93}"/>
                </a:ext>
              </a:extLst>
            </p:cNvPr>
            <p:cNvCxnSpPr>
              <a:cxnSpLocks/>
            </p:cNvCxnSpPr>
            <p:nvPr/>
          </p:nvCxnSpPr>
          <p:spPr>
            <a:xfrm>
              <a:off x="7554836" y="4174712"/>
              <a:ext cx="3953992" cy="6842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8795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2BC3-4811-2825-E104-D99388B6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9620-0A30-642F-2373-6EFF915A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E199B-90E1-81BB-04F9-2357226B3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5228F-ACCD-E350-E8EA-4F49B95C7AD1}"/>
                  </a:ext>
                </a:extLst>
              </p:cNvPr>
              <p:cNvSpPr txBox="1"/>
              <p:nvPr/>
            </p:nvSpPr>
            <p:spPr>
              <a:xfrm>
                <a:off x="1016863" y="1279627"/>
                <a:ext cx="9183104" cy="405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2000" dirty="0"/>
                  <a:t>Predict the pulse phase (or time of arrival – </a:t>
                </a:r>
                <a:r>
                  <a:rPr lang="en-US" sz="2000" dirty="0" err="1"/>
                  <a:t>ToA</a:t>
                </a:r>
                <a:r>
                  <a:rPr lang="en-US" sz="2000" dirty="0"/>
                  <a:t> – for radio pulsar astronomers)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𝑝𝑟𝑒𝑑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𝑓𝑜𝑙𝑑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	</a:t>
                </a:r>
              </a:p>
              <a:p>
                <a:r>
                  <a:rPr lang="en-US" sz="2000" dirty="0"/>
                  <a:t>(e.g. assuming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Predictions up to the </a:t>
                </a:r>
              </a:p>
              <a:p>
                <a:r>
                  <a:rPr lang="en-US" sz="2000" dirty="0"/>
                  <a:t>epoch allowed by the </a:t>
                </a:r>
              </a:p>
              <a:p>
                <a:r>
                  <a:rPr lang="en-US" sz="2000" dirty="0"/>
                  <a:t>precision of</a:t>
                </a:r>
              </a:p>
              <a:p>
                <a:r>
                  <a:rPr lang="en-US" sz="2000" dirty="0"/>
                  <a:t>the preliminary solution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5228F-ACCD-E350-E8EA-4F49B95C7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863" y="1279627"/>
                <a:ext cx="9183104" cy="4056495"/>
              </a:xfrm>
              <a:prstGeom prst="rect">
                <a:avLst/>
              </a:prstGeom>
              <a:blipFill>
                <a:blip r:embed="rId2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F009EE-C8B2-6378-D87E-AB799CA6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456"/>
          <a:stretch>
            <a:fillRect/>
          </a:stretch>
        </p:blipFill>
        <p:spPr>
          <a:xfrm>
            <a:off x="4323493" y="3335216"/>
            <a:ext cx="4946632" cy="33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D1AC2-B318-50C7-07E5-99FF34B5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FAB5-3CBB-27FB-BC24-A4FFFC35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Pulsar timing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3DF0C-CDCE-FF7D-AB93-CD7F61B3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7DB4-1636-D5E4-8D87-9C70DABFB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492" y="3335216"/>
            <a:ext cx="7784613" cy="3386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2F119D-C301-0BA7-FA16-513C3EC80051}"/>
                  </a:ext>
                </a:extLst>
              </p:cNvPr>
              <p:cNvSpPr txBox="1"/>
              <p:nvPr/>
            </p:nvSpPr>
            <p:spPr>
              <a:xfrm>
                <a:off x="1004250" y="1452600"/>
                <a:ext cx="10515598" cy="189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Compare the measured phase/</a:t>
                </a:r>
                <a:r>
                  <a:rPr lang="en-US" sz="2000" dirty="0" err="1"/>
                  <a:t>ToA</a:t>
                </a:r>
                <a:r>
                  <a:rPr lang="en-US" sz="2000" dirty="0"/>
                  <a:t> at a following epoch to the predicted one</a:t>
                </a: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𝑓𝑜𝑙𝑑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2F119D-C301-0BA7-FA16-513C3EC80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50" y="1452600"/>
                <a:ext cx="10515598" cy="1893403"/>
              </a:xfrm>
              <a:prstGeom prst="rect">
                <a:avLst/>
              </a:prstGeom>
              <a:blipFill>
                <a:blip r:embed="rId3"/>
                <a:stretch>
                  <a:fillRect l="-638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14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0AE5A-02EB-E334-8281-C0F57213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" r="1531" b="-1"/>
          <a:stretch>
            <a:fillRect/>
          </a:stretch>
        </p:blipFill>
        <p:spPr>
          <a:xfrm>
            <a:off x="-672765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2D351-AF87-45CF-2D81-CEF3CCBC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307" y="1115739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Time is what a clock reads</a:t>
            </a:r>
            <a:r>
              <a:rPr lang="en-US" sz="5200" baseline="30000" dirty="0"/>
              <a:t>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5F5DB-A8A7-23C6-9AF2-C6EB130E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23429" y="6310308"/>
            <a:ext cx="44914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libri" panose="020F0502020204030204"/>
              </a:rPr>
              <a:t> Attributed to A. Einstein, as many other quotes</a:t>
            </a:r>
          </a:p>
        </p:txBody>
      </p:sp>
    </p:spTree>
    <p:extLst>
      <p:ext uri="{BB962C8B-B14F-4D97-AF65-F5344CB8AC3E}">
        <p14:creationId xmlns:p14="http://schemas.microsoft.com/office/powerpoint/2010/main" val="2926763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8037-CB97-B0D9-DE95-6B70AB67F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7F07-816C-8EBE-7F03-94456F63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Pulsar timing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CD619-5840-4334-48DE-10423F97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Credit: Megan </a:t>
            </a:r>
            <a:r>
              <a:rPr lang="en-US" dirty="0" err="1"/>
              <a:t>deCesar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54DE4A-72A4-B67E-2138-6E8EEB4D3F60}"/>
                  </a:ext>
                </a:extLst>
              </p:cNvPr>
              <p:cNvSpPr txBox="1"/>
              <p:nvPr/>
            </p:nvSpPr>
            <p:spPr>
              <a:xfrm>
                <a:off x="1004250" y="1452600"/>
                <a:ext cx="9183104" cy="2869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Compare the measured phase/</a:t>
                </a:r>
                <a:r>
                  <a:rPr lang="en-US" sz="2000" dirty="0" err="1"/>
                  <a:t>ToA</a:t>
                </a:r>
                <a:r>
                  <a:rPr lang="en-US" sz="2000" dirty="0"/>
                  <a:t> at a following epoch to the predicted one</a:t>
                </a: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𝑓𝑜𝑙𝑑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𝛿𝜈</m:t>
                      </m:r>
                      <m:r>
                        <a:rPr 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𝛿𝜙</m:t>
                          </m:r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𝑛𝐻𝑧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10 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𝑑𝑎𝑦𝑠</m:t>
                      </m:r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54DE4A-72A4-B67E-2138-6E8EEB4D3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50" y="1452600"/>
                <a:ext cx="9183104" cy="2869312"/>
              </a:xfrm>
              <a:prstGeom prst="rect">
                <a:avLst/>
              </a:prstGeom>
              <a:blipFill>
                <a:blip r:embed="rId2"/>
                <a:stretch>
                  <a:fillRect l="-730" t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3CCAB92-90B2-2D53-339C-C266F8C4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57" y="2026821"/>
            <a:ext cx="5905278" cy="45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1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F9E5-0E68-098E-BEBD-8D03EBE7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751DE-5EB9-D81A-1BDC-0A3985AE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Lorimer+ 2005 Liv. Rev. Relativity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1458-A73A-9B60-D088-08D9213F5F30}"/>
              </a:ext>
            </a:extLst>
          </p:cNvPr>
          <p:cNvSpPr txBox="1"/>
          <p:nvPr/>
        </p:nvSpPr>
        <p:spPr>
          <a:xfrm>
            <a:off x="1004250" y="1452600"/>
            <a:ext cx="91831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Frequency (&amp; phase/</a:t>
            </a:r>
            <a:r>
              <a:rPr lang="en-US" sz="2000" dirty="0" err="1"/>
              <a:t>ToAs</a:t>
            </a:r>
            <a:r>
              <a:rPr lang="en-US" sz="2000" dirty="0"/>
              <a:t>) change because of:</a:t>
            </a:r>
          </a:p>
          <a:p>
            <a:endParaRPr lang="en-US" sz="2000" dirty="0"/>
          </a:p>
          <a:p>
            <a:r>
              <a:rPr lang="en-US" sz="2000" dirty="0"/>
              <a:t>	Wrong frequency</a:t>
            </a:r>
          </a:p>
          <a:p>
            <a:endParaRPr lang="en-US" sz="2000" dirty="0"/>
          </a:p>
          <a:p>
            <a:r>
              <a:rPr lang="en-US" sz="2000" dirty="0"/>
              <a:t>	The observer moves</a:t>
            </a:r>
          </a:p>
          <a:p>
            <a:r>
              <a:rPr lang="en-US" sz="2000" dirty="0"/>
              <a:t>		Pulsar position</a:t>
            </a:r>
          </a:p>
          <a:p>
            <a:endParaRPr lang="en-US" sz="2000" dirty="0"/>
          </a:p>
          <a:p>
            <a:r>
              <a:rPr lang="en-US" sz="2000" dirty="0"/>
              <a:t>	The NS moves</a:t>
            </a:r>
          </a:p>
          <a:p>
            <a:r>
              <a:rPr lang="en-US" sz="2000" dirty="0"/>
              <a:t>		Motion in a binary system</a:t>
            </a:r>
          </a:p>
          <a:p>
            <a:r>
              <a:rPr lang="en-US" sz="2000" dirty="0"/>
              <a:t>		Proper Motion</a:t>
            </a:r>
          </a:p>
          <a:p>
            <a:endParaRPr lang="en-US" sz="2000" dirty="0"/>
          </a:p>
          <a:p>
            <a:r>
              <a:rPr lang="en-US" sz="2000" dirty="0"/>
              <a:t>	The NS spins up/down or glitches</a:t>
            </a:r>
          </a:p>
          <a:p>
            <a:r>
              <a:rPr lang="en-US" sz="2000" dirty="0"/>
              <a:t>		 Magnetic field – mass accretion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3572FC-C6B3-9BEF-E4ED-6B22F06AC930}"/>
              </a:ext>
            </a:extLst>
          </p:cNvPr>
          <p:cNvGrpSpPr/>
          <p:nvPr/>
        </p:nvGrpSpPr>
        <p:grpSpPr>
          <a:xfrm>
            <a:off x="6940062" y="2615462"/>
            <a:ext cx="4944900" cy="3740888"/>
            <a:chOff x="5806089" y="2246012"/>
            <a:chExt cx="6097443" cy="4043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CCFC6B-0B96-F543-60A3-3E3F1E20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6089" y="2246012"/>
              <a:ext cx="6097443" cy="404395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AAC174-5BE9-089E-22AE-A6758F74BD5E}"/>
                </a:ext>
              </a:extLst>
            </p:cNvPr>
            <p:cNvSpPr/>
            <p:nvPr/>
          </p:nvSpPr>
          <p:spPr>
            <a:xfrm>
              <a:off x="7252855" y="2553649"/>
              <a:ext cx="3893127" cy="290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ADA18C8-7075-59BA-62ED-6F647CA9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615" y="2722778"/>
            <a:ext cx="4994854" cy="34579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EF9D8FC-18BE-1B1A-52D0-E7E5EB53A7E3}"/>
              </a:ext>
            </a:extLst>
          </p:cNvPr>
          <p:cNvGrpSpPr/>
          <p:nvPr/>
        </p:nvGrpSpPr>
        <p:grpSpPr>
          <a:xfrm>
            <a:off x="6693582" y="1996064"/>
            <a:ext cx="5172590" cy="4184690"/>
            <a:chOff x="1509712" y="0"/>
            <a:chExt cx="9172575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40E16D-3AB2-3F74-C5E4-734EE1DC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712" y="0"/>
              <a:ext cx="9172575" cy="6858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F521C4-A1D0-4D3E-BFE7-6747216EF7B1}"/>
                </a:ext>
              </a:extLst>
            </p:cNvPr>
            <p:cNvSpPr/>
            <p:nvPr/>
          </p:nvSpPr>
          <p:spPr>
            <a:xfrm>
              <a:off x="3754582" y="505691"/>
              <a:ext cx="6380018" cy="51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A70065-8F8F-F994-BB53-7DDB8432B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359" y="2070416"/>
            <a:ext cx="5172590" cy="4140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C5000-B8A6-8B57-5C2A-08BDE2486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569" y="2461517"/>
            <a:ext cx="4803409" cy="346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3EB75-465A-87D9-A596-6C281BAB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34D7-30C7-91EE-4F56-138EEBAA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9F13E-52AD-91E5-A397-93E0BBA3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Lorimer+ 2005 Liv. Rev. Relativity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E4D12-D47A-E7B6-C231-882BA058032D}"/>
              </a:ext>
            </a:extLst>
          </p:cNvPr>
          <p:cNvSpPr txBox="1"/>
          <p:nvPr/>
        </p:nvSpPr>
        <p:spPr>
          <a:xfrm>
            <a:off x="1004250" y="1452600"/>
            <a:ext cx="918310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Goal of the game: </a:t>
            </a:r>
          </a:p>
          <a:p>
            <a:endParaRPr lang="en-US" sz="2000" dirty="0"/>
          </a:p>
          <a:p>
            <a:r>
              <a:rPr lang="en-US" sz="2000" dirty="0"/>
              <a:t>	Include the effects (e.g. binary motion) in the model</a:t>
            </a:r>
          </a:p>
          <a:p>
            <a:endParaRPr lang="en-US" sz="2000" dirty="0"/>
          </a:p>
          <a:p>
            <a:r>
              <a:rPr lang="en-US" sz="2000" dirty="0"/>
              <a:t>	Predict phases/</a:t>
            </a:r>
            <a:r>
              <a:rPr lang="en-US" sz="2000" dirty="0" err="1"/>
              <a:t>ToAs</a:t>
            </a:r>
            <a:r>
              <a:rPr lang="en-US" sz="2000" dirty="0"/>
              <a:t> with the updated model</a:t>
            </a:r>
          </a:p>
          <a:p>
            <a:endParaRPr lang="en-US" sz="2000" dirty="0"/>
          </a:p>
          <a:p>
            <a:r>
              <a:rPr lang="en-US" sz="2000" dirty="0"/>
              <a:t>	Model residual variations &amp; </a:t>
            </a:r>
          </a:p>
          <a:p>
            <a:r>
              <a:rPr lang="en-US" sz="2000" dirty="0"/>
              <a:t>	improve parameter accuracy </a:t>
            </a:r>
          </a:p>
          <a:p>
            <a:r>
              <a:rPr lang="en-US" sz="2000" dirty="0"/>
              <a:t>	and/or</a:t>
            </a:r>
          </a:p>
          <a:p>
            <a:endParaRPr lang="en-US" sz="2000" dirty="0"/>
          </a:p>
          <a:p>
            <a:r>
              <a:rPr lang="en-US" sz="2000" dirty="0"/>
              <a:t>	Go on until residuals are flat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6F331-7348-C0F4-C2B2-18D30A64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751" y="795748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8F657E-C79C-F2F6-F460-D32C496CCEB0}"/>
              </a:ext>
            </a:extLst>
          </p:cNvPr>
          <p:cNvSpPr txBox="1"/>
          <p:nvPr/>
        </p:nvSpPr>
        <p:spPr>
          <a:xfrm>
            <a:off x="8502471" y="2400517"/>
            <a:ext cx="1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93A016-11C0-B434-08CF-7494895C16BE}"/>
              </a:ext>
            </a:extLst>
          </p:cNvPr>
          <p:cNvSpPr txBox="1"/>
          <p:nvPr/>
        </p:nvSpPr>
        <p:spPr>
          <a:xfrm>
            <a:off x="10358846" y="3314648"/>
            <a:ext cx="1535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 phases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F2BDA-AB11-B66C-9F30-EE4A2D9EF939}"/>
              </a:ext>
            </a:extLst>
          </p:cNvPr>
          <p:cNvSpPr txBox="1"/>
          <p:nvPr/>
        </p:nvSpPr>
        <p:spPr>
          <a:xfrm>
            <a:off x="9021608" y="5353223"/>
            <a:ext cx="1535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residuals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00D36-A40C-C100-6B41-7C3602CBA324}"/>
              </a:ext>
            </a:extLst>
          </p:cNvPr>
          <p:cNvSpPr txBox="1"/>
          <p:nvPr/>
        </p:nvSpPr>
        <p:spPr>
          <a:xfrm>
            <a:off x="6797812" y="3979695"/>
            <a:ext cx="205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correct parameters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A9B2D-E0F8-ADA2-546F-5775438520B8}"/>
              </a:ext>
            </a:extLst>
          </p:cNvPr>
          <p:cNvSpPr/>
          <p:nvPr/>
        </p:nvSpPr>
        <p:spPr>
          <a:xfrm>
            <a:off x="8660674" y="3925389"/>
            <a:ext cx="1698172" cy="66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D9BEA-7CA8-1499-549D-C583C8DE4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79F0-EAC4-4FBC-3029-4963EA49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D463A-270A-5F66-579D-B0901498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Lorimer+ 2005 Liv. Rev. Relativity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204B2-4270-4F94-3F07-293E18DE69EC}"/>
              </a:ext>
            </a:extLst>
          </p:cNvPr>
          <p:cNvSpPr txBox="1"/>
          <p:nvPr/>
        </p:nvSpPr>
        <p:spPr>
          <a:xfrm>
            <a:off x="1004250" y="1452600"/>
            <a:ext cx="9183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Goal of the game: </a:t>
            </a:r>
          </a:p>
          <a:p>
            <a:endParaRPr lang="en-US" sz="2000" dirty="0"/>
          </a:p>
          <a:p>
            <a:r>
              <a:rPr lang="en-US" sz="2000" dirty="0"/>
              <a:t>	Include the effects (e.g. binary motion) in the model</a:t>
            </a:r>
          </a:p>
          <a:p>
            <a:endParaRPr lang="en-US" sz="2000" dirty="0"/>
          </a:p>
          <a:p>
            <a:r>
              <a:rPr lang="en-US" sz="2000" dirty="0"/>
              <a:t>	Predict phases/</a:t>
            </a:r>
            <a:r>
              <a:rPr lang="en-US" sz="2000" dirty="0" err="1"/>
              <a:t>ToAs</a:t>
            </a:r>
            <a:r>
              <a:rPr lang="en-US" sz="2000" dirty="0"/>
              <a:t> with the updated model</a:t>
            </a:r>
          </a:p>
          <a:p>
            <a:endParaRPr lang="en-US" sz="2000" dirty="0"/>
          </a:p>
          <a:p>
            <a:r>
              <a:rPr lang="en-US" sz="2000" dirty="0"/>
              <a:t>	Model residual variations &amp; </a:t>
            </a:r>
          </a:p>
          <a:p>
            <a:r>
              <a:rPr lang="en-US" sz="2000" dirty="0"/>
              <a:t>	improve parameter accuracy </a:t>
            </a:r>
          </a:p>
          <a:p>
            <a:r>
              <a:rPr lang="en-US" sz="2000" dirty="0"/>
              <a:t>	and/or</a:t>
            </a:r>
          </a:p>
          <a:p>
            <a:endParaRPr lang="en-US" sz="2000" dirty="0"/>
          </a:p>
          <a:p>
            <a:r>
              <a:rPr lang="en-US" sz="2000" dirty="0"/>
              <a:t>	Go on until residuals are flat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64554-8814-C848-8485-3EDECB958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139" y="2971390"/>
            <a:ext cx="5327079" cy="35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67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04F2-718E-CFA1-B11C-FF5755B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millisecond Pulsars are the best clocks?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A87BE-86B1-7283-E565-370F806C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Lorimer+ 2005 Liv. Rev. Relativity, Reardon+ 2024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D3D68-1CCC-07A6-3A33-E7F3DDAEE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28" y="1654272"/>
            <a:ext cx="3773530" cy="5108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C12CA2-1E33-4555-A314-94C749D16869}"/>
                  </a:ext>
                </a:extLst>
              </p:cNvPr>
              <p:cNvSpPr txBox="1"/>
              <p:nvPr/>
            </p:nvSpPr>
            <p:spPr>
              <a:xfrm>
                <a:off x="1094201" y="1729154"/>
                <a:ext cx="3714158" cy="376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Timing parameter uncertainties 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skw"/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𝑐𝑦𝑐𝑙𝑒𝑠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𝑠𝑝𝑎𝑛</m:t>
                              </m:r>
                            </m:sub>
                          </m:sSub>
                        </m:num>
                        <m:den>
                          <m: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Less timing noise compared</a:t>
                </a:r>
              </a:p>
              <a:p>
                <a:r>
                  <a:rPr lang="en-US" dirty="0"/>
                  <a:t>to slower pulsars</a:t>
                </a:r>
              </a:p>
              <a:p>
                <a:endParaRPr lang="en-US" dirty="0"/>
              </a:p>
              <a:p>
                <a:r>
                  <a:rPr lang="en-US" sz="2400" b="1" dirty="0"/>
                  <a:t>Slow pulsars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endParaRPr lang="en-US" dirty="0"/>
              </a:p>
              <a:p>
                <a:r>
                  <a:rPr lang="en-US" sz="2400" b="1" dirty="0" err="1"/>
                  <a:t>ms</a:t>
                </a:r>
                <a:r>
                  <a:rPr lang="en-US" sz="2400" b="1" dirty="0"/>
                  <a:t> pulsars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C12CA2-1E33-4555-A314-94C749D16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201" y="1729154"/>
                <a:ext cx="3714158" cy="3766993"/>
              </a:xfrm>
              <a:prstGeom prst="rect">
                <a:avLst/>
              </a:prstGeom>
              <a:blipFill>
                <a:blip r:embed="rId3"/>
                <a:stretch>
                  <a:fillRect l="-4918" t="-2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09C4032-3DD6-89CC-392C-6B9C207B6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584" y="2232397"/>
            <a:ext cx="5067141" cy="3848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65F0E-4FC2-F8A3-4105-997A6F3A3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015" y="1986267"/>
            <a:ext cx="5662146" cy="4188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C0EFDB-7767-A7F3-46D5-56D7A4952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235" y="2772909"/>
            <a:ext cx="6981792" cy="2513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F8FD3-D906-A377-D945-CCCE7EDCD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19" y="1571137"/>
            <a:ext cx="4699689" cy="4029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C24071-975D-24AF-8157-04D4EA201EBC}"/>
              </a:ext>
            </a:extLst>
          </p:cNvPr>
          <p:cNvSpPr txBox="1"/>
          <p:nvPr/>
        </p:nvSpPr>
        <p:spPr>
          <a:xfrm>
            <a:off x="7901354" y="1226372"/>
            <a:ext cx="26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classical pulsars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CC3C5-2255-53D2-801B-42E050E56BAD}"/>
              </a:ext>
            </a:extLst>
          </p:cNvPr>
          <p:cNvSpPr txBox="1"/>
          <p:nvPr/>
        </p:nvSpPr>
        <p:spPr>
          <a:xfrm>
            <a:off x="7654100" y="2023604"/>
            <a:ext cx="26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Millisecond pulsar</a:t>
            </a:r>
          </a:p>
        </p:txBody>
      </p:sp>
    </p:spTree>
    <p:extLst>
      <p:ext uri="{BB962C8B-B14F-4D97-AF65-F5344CB8AC3E}">
        <p14:creationId xmlns:p14="http://schemas.microsoft.com/office/powerpoint/2010/main" val="37065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7BBDB-0CF5-B17E-21AF-98A7D965E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818598"/>
            <a:ext cx="8270789" cy="2720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B894A-B19F-80EA-44C6-55008FAB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Relativity into 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B5015-15B3-CBB1-599B-BBF407AF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574BA-56C4-CAB5-0E7B-94299DFA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06" y="2276042"/>
            <a:ext cx="6549172" cy="4216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A48E84-4593-05B6-33BB-558BA1259255}"/>
                  </a:ext>
                </a:extLst>
              </p:cNvPr>
              <p:cNvSpPr txBox="1"/>
              <p:nvPr/>
            </p:nvSpPr>
            <p:spPr>
              <a:xfrm>
                <a:off x="1058767" y="1411767"/>
                <a:ext cx="4579335" cy="15863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Pulsar timing allows to measure the (variations of) the position of a pulsar with tremendous accuracy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4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yields</m:t>
                          </m:r>
                        </m:e>
                      </m:groupCh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𝟑𝟎𝟎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A48E84-4593-05B6-33BB-558BA1259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67" y="1411767"/>
                <a:ext cx="4579335" cy="1586396"/>
              </a:xfrm>
              <a:prstGeom prst="rect">
                <a:avLst/>
              </a:prstGeom>
              <a:blipFill>
                <a:blip r:embed="rId4"/>
                <a:stretch>
                  <a:fillRect l="-1465" t="-2308" r="-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8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A968-8EA7-541B-87F6-B745E709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Keplerian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060A5-0085-135C-6279-4EB37273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2B7DA-2357-DAD6-CD4B-F33ED1CF8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63" y="1497888"/>
            <a:ext cx="7637329" cy="3862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99625-2FA2-21E1-52E3-F9BA49B020ED}"/>
              </a:ext>
            </a:extLst>
          </p:cNvPr>
          <p:cNvSpPr txBox="1"/>
          <p:nvPr/>
        </p:nvSpPr>
        <p:spPr>
          <a:xfrm>
            <a:off x="8716108" y="1973230"/>
            <a:ext cx="316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Periastron precession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884CE-A4F9-B10C-1204-16F323087889}"/>
              </a:ext>
            </a:extLst>
          </p:cNvPr>
          <p:cNvSpPr txBox="1"/>
          <p:nvPr/>
        </p:nvSpPr>
        <p:spPr>
          <a:xfrm>
            <a:off x="8716108" y="26792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Einstein delay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631E3-0CDE-A3FA-089B-55F29BAEDD68}"/>
              </a:ext>
            </a:extLst>
          </p:cNvPr>
          <p:cNvSpPr txBox="1"/>
          <p:nvPr/>
        </p:nvSpPr>
        <p:spPr>
          <a:xfrm>
            <a:off x="8716108" y="337397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Orbit decay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BEF2E-4FA8-E0FF-CC5B-728AEA5EF89C}"/>
              </a:ext>
            </a:extLst>
          </p:cNvPr>
          <p:cNvSpPr txBox="1"/>
          <p:nvPr/>
        </p:nvSpPr>
        <p:spPr>
          <a:xfrm>
            <a:off x="8716108" y="422025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Shapiro Delay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6F87B-C190-AB2A-7BE1-CA181F55873E}"/>
              </a:ext>
            </a:extLst>
          </p:cNvPr>
          <p:cNvSpPr/>
          <p:nvPr/>
        </p:nvSpPr>
        <p:spPr>
          <a:xfrm>
            <a:off x="3253154" y="1973230"/>
            <a:ext cx="357554" cy="369332"/>
          </a:xfrm>
          <a:prstGeom prst="ellipse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778298-74CB-0F46-288A-BFDB0D0ABA38}"/>
              </a:ext>
            </a:extLst>
          </p:cNvPr>
          <p:cNvSpPr/>
          <p:nvPr/>
        </p:nvSpPr>
        <p:spPr>
          <a:xfrm>
            <a:off x="3204152" y="2623804"/>
            <a:ext cx="2176739" cy="565037"/>
          </a:xfrm>
          <a:prstGeom prst="ellipse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ACBBCC-4476-306B-1C62-291653A840DA}"/>
              </a:ext>
            </a:extLst>
          </p:cNvPr>
          <p:cNvSpPr/>
          <p:nvPr/>
        </p:nvSpPr>
        <p:spPr>
          <a:xfrm>
            <a:off x="1137139" y="1973230"/>
            <a:ext cx="357554" cy="369332"/>
          </a:xfrm>
          <a:prstGeom prst="ellipse">
            <a:avLst/>
          </a:prstGeom>
          <a:noFill/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4881EB-B038-65BB-7B1C-71376736C525}"/>
              </a:ext>
            </a:extLst>
          </p:cNvPr>
          <p:cNvSpPr/>
          <p:nvPr/>
        </p:nvSpPr>
        <p:spPr>
          <a:xfrm>
            <a:off x="1154724" y="2746788"/>
            <a:ext cx="357554" cy="369332"/>
          </a:xfrm>
          <a:prstGeom prst="ellipse">
            <a:avLst/>
          </a:prstGeom>
          <a:noFill/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20DE2-300D-0DF1-CB0C-A4B209E2B876}"/>
              </a:ext>
            </a:extLst>
          </p:cNvPr>
          <p:cNvSpPr txBox="1"/>
          <p:nvPr/>
        </p:nvSpPr>
        <p:spPr>
          <a:xfrm>
            <a:off x="4026993" y="5140738"/>
            <a:ext cx="720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2"/>
                </a:solidFill>
              </a:rPr>
              <a:t>Two PK parameters measure the masses</a:t>
            </a:r>
          </a:p>
        </p:txBody>
      </p:sp>
    </p:spTree>
    <p:extLst>
      <p:ext uri="{BB962C8B-B14F-4D97-AF65-F5344CB8AC3E}">
        <p14:creationId xmlns:p14="http://schemas.microsoft.com/office/powerpoint/2010/main" val="1136687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A3543-0B5D-7138-066E-266672A9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0312" y="0"/>
            <a:ext cx="1219200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C17DC8-06F2-3AD6-8671-B58895AD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The NS mass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1A10B-554E-B5AB-3864-9C13F75B1D29}"/>
              </a:ext>
            </a:extLst>
          </p:cNvPr>
          <p:cNvSpPr/>
          <p:nvPr/>
        </p:nvSpPr>
        <p:spPr>
          <a:xfrm>
            <a:off x="5283927" y="0"/>
            <a:ext cx="7926977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F85DB7-3A2A-C6DD-04B8-C655B16E89BF}"/>
              </a:ext>
            </a:extLst>
          </p:cNvPr>
          <p:cNvGrpSpPr/>
          <p:nvPr/>
        </p:nvGrpSpPr>
        <p:grpSpPr>
          <a:xfrm>
            <a:off x="7320837" y="795748"/>
            <a:ext cx="4618811" cy="5481960"/>
            <a:chOff x="6897293" y="576393"/>
            <a:chExt cx="4145764" cy="51248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4672BB-81BC-968C-1D74-7174C1D5C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175"/>
            <a:stretch>
              <a:fillRect/>
            </a:stretch>
          </p:blipFill>
          <p:spPr>
            <a:xfrm>
              <a:off x="6897293" y="576393"/>
              <a:ext cx="4145764" cy="46514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365023-C072-B8C6-44A5-513AA4427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3520"/>
            <a:stretch>
              <a:fillRect/>
            </a:stretch>
          </p:blipFill>
          <p:spPr>
            <a:xfrm>
              <a:off x="6897293" y="5256850"/>
              <a:ext cx="4145764" cy="44437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41FF68-D858-5D37-3BD2-DEF07F7C7628}"/>
              </a:ext>
            </a:extLst>
          </p:cNvPr>
          <p:cNvSpPr txBox="1"/>
          <p:nvPr/>
        </p:nvSpPr>
        <p:spPr>
          <a:xfrm>
            <a:off x="1849299" y="1546959"/>
            <a:ext cx="5410074" cy="163121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Double NS (PSR+NS)</a:t>
            </a:r>
          </a:p>
          <a:p>
            <a:r>
              <a:rPr lang="en-US" sz="2000" dirty="0" err="1"/>
              <a:t>Pspin</a:t>
            </a:r>
            <a:r>
              <a:rPr lang="en-US" sz="2000" dirty="0"/>
              <a:t> ≈ 20-200 </a:t>
            </a:r>
            <a:r>
              <a:rPr lang="en-US" sz="2000" dirty="0" err="1"/>
              <a:t>ms</a:t>
            </a:r>
            <a:endParaRPr lang="en-US" sz="2000" dirty="0"/>
          </a:p>
          <a:p>
            <a:r>
              <a:rPr lang="en-US" sz="2000" dirty="0" err="1"/>
              <a:t>Porb</a:t>
            </a:r>
            <a:r>
              <a:rPr lang="en-US" sz="2000" dirty="0"/>
              <a:t> ≈ 0.1-20 days</a:t>
            </a:r>
          </a:p>
          <a:p>
            <a:r>
              <a:rPr lang="en-US" sz="2000" dirty="0"/>
              <a:t>Very eccentric</a:t>
            </a:r>
          </a:p>
          <a:p>
            <a:r>
              <a:rPr lang="en-US" sz="2000" dirty="0"/>
              <a:t>	-&gt; Periastron precession, Einstein Delay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8F639-E617-357B-4A89-B277DADF533B}"/>
              </a:ext>
            </a:extLst>
          </p:cNvPr>
          <p:cNvSpPr txBox="1"/>
          <p:nvPr/>
        </p:nvSpPr>
        <p:spPr>
          <a:xfrm>
            <a:off x="1849299" y="3870205"/>
            <a:ext cx="4527714" cy="1631216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Millisecond PSR (PSR+WD)</a:t>
            </a:r>
          </a:p>
          <a:p>
            <a:r>
              <a:rPr lang="en-US" sz="2000" dirty="0" err="1"/>
              <a:t>Pspin</a:t>
            </a:r>
            <a:r>
              <a:rPr lang="en-US" sz="2000" dirty="0"/>
              <a:t> ≈ 1-10 </a:t>
            </a:r>
            <a:r>
              <a:rPr lang="en-US" sz="2000" dirty="0" err="1"/>
              <a:t>ms</a:t>
            </a:r>
            <a:endParaRPr lang="en-US" sz="2000" dirty="0"/>
          </a:p>
          <a:p>
            <a:r>
              <a:rPr lang="en-US" sz="2000" dirty="0" err="1"/>
              <a:t>Porb</a:t>
            </a:r>
            <a:r>
              <a:rPr lang="en-US" sz="2000" dirty="0"/>
              <a:t> &gt; days</a:t>
            </a:r>
          </a:p>
          <a:p>
            <a:r>
              <a:rPr lang="en-US" sz="2000" dirty="0"/>
              <a:t>Circular orbits</a:t>
            </a:r>
          </a:p>
          <a:p>
            <a:r>
              <a:rPr lang="en-US" sz="2000" dirty="0"/>
              <a:t>	-&gt; Shapiro delays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BF410-A321-351B-104E-9E95EB7F3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Özel &amp; Freire 2016</a:t>
            </a:r>
          </a:p>
        </p:txBody>
      </p:sp>
    </p:spTree>
    <p:extLst>
      <p:ext uri="{BB962C8B-B14F-4D97-AF65-F5344CB8AC3E}">
        <p14:creationId xmlns:p14="http://schemas.microsoft.com/office/powerpoint/2010/main" val="2603203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F809-D003-6169-8716-B6FEE297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039C48-D615-2B45-05B8-B4310A77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0312" y="0"/>
            <a:ext cx="1219200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D92FDE-A23F-F596-AD66-2781D77A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The NS mass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7325F-8E84-CA24-F060-15D4F771E057}"/>
              </a:ext>
            </a:extLst>
          </p:cNvPr>
          <p:cNvSpPr/>
          <p:nvPr/>
        </p:nvSpPr>
        <p:spPr>
          <a:xfrm>
            <a:off x="5283927" y="0"/>
            <a:ext cx="7926977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9ABEDC-B164-7089-DD56-23CBCC3A70AB}"/>
              </a:ext>
            </a:extLst>
          </p:cNvPr>
          <p:cNvGrpSpPr/>
          <p:nvPr/>
        </p:nvGrpSpPr>
        <p:grpSpPr>
          <a:xfrm>
            <a:off x="7320837" y="795748"/>
            <a:ext cx="4618811" cy="5481960"/>
            <a:chOff x="6897293" y="576393"/>
            <a:chExt cx="4145764" cy="51248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E71DDC-2B9A-9FC3-0192-40DB7F8A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175"/>
            <a:stretch>
              <a:fillRect/>
            </a:stretch>
          </p:blipFill>
          <p:spPr>
            <a:xfrm>
              <a:off x="6897293" y="576393"/>
              <a:ext cx="4145764" cy="46514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64A19F-33BD-CD0A-E2D6-0B446503D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3520"/>
            <a:stretch>
              <a:fillRect/>
            </a:stretch>
          </p:blipFill>
          <p:spPr>
            <a:xfrm>
              <a:off x="6897293" y="5256850"/>
              <a:ext cx="4145764" cy="444379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6C0C2-4C2A-225F-7B99-549A2BF9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Özel &amp; Freire 2016; Fonseca+ 2020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37FB1-A386-2D2E-BEA8-0459C42F5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20" y="2562498"/>
            <a:ext cx="4977822" cy="37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11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9952B-3022-5DF5-5C45-5B5B2934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0A17-BCE0-981E-E681-150DD059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Keplerian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DCAA7-453B-DC09-4825-58379AF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9A161-1DB1-AE81-6822-99A46406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63" y="1497888"/>
            <a:ext cx="7637329" cy="3862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DBF5C-3370-48E3-BFF3-DD4B69D88A11}"/>
              </a:ext>
            </a:extLst>
          </p:cNvPr>
          <p:cNvSpPr txBox="1"/>
          <p:nvPr/>
        </p:nvSpPr>
        <p:spPr>
          <a:xfrm>
            <a:off x="8716108" y="197323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Periastron precession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B4820-4232-2CC7-6B7F-6C8143C29BEB}"/>
              </a:ext>
            </a:extLst>
          </p:cNvPr>
          <p:cNvSpPr txBox="1"/>
          <p:nvPr/>
        </p:nvSpPr>
        <p:spPr>
          <a:xfrm>
            <a:off x="8716108" y="26792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Einstein delay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D64003-EC0F-3ECF-CC5F-F65D0893D2FE}"/>
              </a:ext>
            </a:extLst>
          </p:cNvPr>
          <p:cNvSpPr txBox="1"/>
          <p:nvPr/>
        </p:nvSpPr>
        <p:spPr>
          <a:xfrm>
            <a:off x="8716108" y="337397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Orbit decay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DC294-B07F-15BA-3945-7FD9FD86583E}"/>
              </a:ext>
            </a:extLst>
          </p:cNvPr>
          <p:cNvSpPr txBox="1"/>
          <p:nvPr/>
        </p:nvSpPr>
        <p:spPr>
          <a:xfrm>
            <a:off x="8716108" y="422025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Shapiro Delay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737C48-60D3-73B7-77C7-A7B710F7869C}"/>
              </a:ext>
            </a:extLst>
          </p:cNvPr>
          <p:cNvSpPr/>
          <p:nvPr/>
        </p:nvSpPr>
        <p:spPr>
          <a:xfrm>
            <a:off x="3253154" y="1973230"/>
            <a:ext cx="357554" cy="369332"/>
          </a:xfrm>
          <a:prstGeom prst="ellipse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8F083-065A-C135-03DA-66A8CBBBEC5F}"/>
              </a:ext>
            </a:extLst>
          </p:cNvPr>
          <p:cNvSpPr/>
          <p:nvPr/>
        </p:nvSpPr>
        <p:spPr>
          <a:xfrm>
            <a:off x="7107938" y="3373973"/>
            <a:ext cx="1006308" cy="369332"/>
          </a:xfrm>
          <a:prstGeom prst="ellipse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8553A1-6A3E-57F8-7F91-F0933021065D}"/>
              </a:ext>
            </a:extLst>
          </p:cNvPr>
          <p:cNvSpPr/>
          <p:nvPr/>
        </p:nvSpPr>
        <p:spPr>
          <a:xfrm>
            <a:off x="1137139" y="1973230"/>
            <a:ext cx="357554" cy="369332"/>
          </a:xfrm>
          <a:prstGeom prst="ellipse">
            <a:avLst/>
          </a:prstGeom>
          <a:noFill/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91CBC6-AF43-6234-7667-61E5C04F7129}"/>
              </a:ext>
            </a:extLst>
          </p:cNvPr>
          <p:cNvSpPr/>
          <p:nvPr/>
        </p:nvSpPr>
        <p:spPr>
          <a:xfrm>
            <a:off x="1137139" y="3373973"/>
            <a:ext cx="357554" cy="369332"/>
          </a:xfrm>
          <a:prstGeom prst="ellipse">
            <a:avLst/>
          </a:prstGeom>
          <a:noFill/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509535-64F2-8E7A-69F1-5AF21B2C177A}"/>
              </a:ext>
            </a:extLst>
          </p:cNvPr>
          <p:cNvSpPr/>
          <p:nvPr/>
        </p:nvSpPr>
        <p:spPr>
          <a:xfrm>
            <a:off x="1172309" y="2716337"/>
            <a:ext cx="357554" cy="369332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3BE9D-371A-7E9F-214F-EACD707976A5}"/>
              </a:ext>
            </a:extLst>
          </p:cNvPr>
          <p:cNvSpPr/>
          <p:nvPr/>
        </p:nvSpPr>
        <p:spPr>
          <a:xfrm>
            <a:off x="1195759" y="3997710"/>
            <a:ext cx="357554" cy="369332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0887D7-D4FB-0B28-5B78-67F31A38634E}"/>
              </a:ext>
            </a:extLst>
          </p:cNvPr>
          <p:cNvSpPr/>
          <p:nvPr/>
        </p:nvSpPr>
        <p:spPr>
          <a:xfrm>
            <a:off x="1195755" y="4517809"/>
            <a:ext cx="357554" cy="369332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54030-5B21-23A8-22BE-B0B66ACC0941}"/>
              </a:ext>
            </a:extLst>
          </p:cNvPr>
          <p:cNvSpPr txBox="1"/>
          <p:nvPr/>
        </p:nvSpPr>
        <p:spPr>
          <a:xfrm>
            <a:off x="5003858" y="5223819"/>
            <a:ext cx="622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2+ PK parameters test General Relativity</a:t>
            </a:r>
          </a:p>
        </p:txBody>
      </p:sp>
    </p:spTree>
    <p:extLst>
      <p:ext uri="{BB962C8B-B14F-4D97-AF65-F5344CB8AC3E}">
        <p14:creationId xmlns:p14="http://schemas.microsoft.com/office/powerpoint/2010/main" val="9793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5D68A-39F8-6347-7BD7-0540288E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A9562-58EA-E11E-CF02-69FF886D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E384A-5543-87CA-F6A0-8EB659CF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fferent types of clocks">
            <a:extLst>
              <a:ext uri="{FF2B5EF4-FFF2-40B4-BE49-F238E27FC236}">
                <a16:creationId xmlns:a16="http://schemas.microsoft.com/office/drawing/2014/main" id="{4020C07C-5B71-2E76-8EC0-C8620DAAC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76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7967FE-4AE6-E8C9-3399-ECCD2B14A14C}"/>
              </a:ext>
            </a:extLst>
          </p:cNvPr>
          <p:cNvSpPr/>
          <p:nvPr/>
        </p:nvSpPr>
        <p:spPr>
          <a:xfrm>
            <a:off x="4265023" y="0"/>
            <a:ext cx="7926977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FF2BF77-70C3-C995-C808-956F00757E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5789" y="749251"/>
                <a:ext cx="4358923" cy="537849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dirty="0"/>
                  <a:t>Count the </a:t>
                </a:r>
                <a:r>
                  <a:rPr lang="en-US" dirty="0" err="1"/>
                  <a:t>repetions</a:t>
                </a:r>
                <a:r>
                  <a:rPr lang="en-US" dirty="0"/>
                  <a:t> of a periodic phenomenon</a:t>
                </a:r>
              </a:p>
              <a:p>
                <a:pPr algn="r"/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sz="5200" baseline="30000" dirty="0"/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FF2BF77-70C3-C995-C808-956F00757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789" y="749251"/>
                <a:ext cx="4358923" cy="5378498"/>
              </a:xfrm>
              <a:prstGeom prst="rect">
                <a:avLst/>
              </a:prstGeom>
              <a:blipFill>
                <a:blip r:embed="rId3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620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44441-F0C7-C7CA-25B4-8E99FDB28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1ECE-2811-731F-0B27-8E4D77CA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NS binary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9B6CF-243C-F122-025C-76F32E49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Hulse &amp; Taylor 1975 – Lorimer 2005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D63292-1EA6-6FA2-CBD1-C3907F74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19" y="3206618"/>
            <a:ext cx="5011079" cy="281873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76CF6-2545-F2B2-5356-0EEBEBE7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474" y="624771"/>
            <a:ext cx="4856387" cy="58221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8E9812-53F1-73F3-668A-78AE723CC0E6}"/>
                  </a:ext>
                </a:extLst>
              </p:cNvPr>
              <p:cNvSpPr txBox="1"/>
              <p:nvPr/>
            </p:nvSpPr>
            <p:spPr>
              <a:xfrm>
                <a:off x="946964" y="1302281"/>
                <a:ext cx="5381990" cy="1640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B1913+16</a:t>
                </a:r>
              </a:p>
              <a:p>
                <a:r>
                  <a:rPr lang="en-US" sz="2000" dirty="0"/>
                  <a:t>Eccentric orbit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3 PK parameters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2"/>
                    </a:solidFill>
                  </a:rPr>
                  <a:t>)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GR predictions tested at 0.2% level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Nobel Prize in 1993 (R. Hulse, J. Taylor)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8E9812-53F1-73F3-668A-78AE723C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64" y="1302281"/>
                <a:ext cx="5381990" cy="1640962"/>
              </a:xfrm>
              <a:prstGeom prst="rect">
                <a:avLst/>
              </a:prstGeom>
              <a:blipFill>
                <a:blip r:embed="rId4"/>
                <a:stretch>
                  <a:fillRect l="-1133" t="-2230" b="-5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125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8EDDE-F858-8592-4DC1-B2AA07A2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8901A-7B11-A057-19B0-C8F30544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95" y="1407226"/>
            <a:ext cx="8407730" cy="4729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47CC17-B6B7-EA1B-E839-AA29CEAEDF4B}"/>
              </a:ext>
            </a:extLst>
          </p:cNvPr>
          <p:cNvSpPr/>
          <p:nvPr/>
        </p:nvSpPr>
        <p:spPr>
          <a:xfrm>
            <a:off x="-1" y="0"/>
            <a:ext cx="8389918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8FDBA-3CD2-2100-EC7F-E9FB978D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PSR binary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BF9EC1-E6D9-7F69-AD46-3A1DF6C7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Burgay</a:t>
            </a:r>
            <a:r>
              <a:rPr lang="en-US" dirty="0"/>
              <a:t>+ 2003 – Lyne+ 2004 – Kramer &amp; Wex 2009 - Kramer+ 2021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7E2F93-7B05-08F0-C605-C42806A5BE8E}"/>
                  </a:ext>
                </a:extLst>
              </p:cNvPr>
              <p:cNvSpPr txBox="1"/>
              <p:nvPr/>
            </p:nvSpPr>
            <p:spPr>
              <a:xfrm>
                <a:off x="946964" y="1302281"/>
                <a:ext cx="4918488" cy="5611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PSR J0737-3039A/B</a:t>
                </a:r>
              </a:p>
              <a:p>
                <a:r>
                  <a:rPr lang="en-US" sz="2000" dirty="0" err="1"/>
                  <a:t>P</a:t>
                </a:r>
                <a:r>
                  <a:rPr lang="en-US" sz="2000" baseline="-25000" dirty="0" err="1"/>
                  <a:t>spin,A</a:t>
                </a:r>
                <a:r>
                  <a:rPr lang="en-US" sz="2000" dirty="0"/>
                  <a:t> = 23ms</a:t>
                </a:r>
              </a:p>
              <a:p>
                <a:r>
                  <a:rPr lang="en-US" sz="2000" dirty="0" err="1"/>
                  <a:t>P</a:t>
                </a:r>
                <a:r>
                  <a:rPr lang="en-US" sz="2000" baseline="-25000" dirty="0" err="1"/>
                  <a:t>orb</a:t>
                </a:r>
                <a:r>
                  <a:rPr lang="en-US" sz="2000" dirty="0"/>
                  <a:t> = 2.4 </a:t>
                </a:r>
                <a:r>
                  <a:rPr lang="en-US" sz="2000" dirty="0" err="1"/>
                  <a:t>hr</a:t>
                </a:r>
                <a:r>
                  <a:rPr lang="en-US" sz="2000" dirty="0"/>
                  <a:t> (most compact DNS)</a:t>
                </a:r>
              </a:p>
              <a:p>
                <a:r>
                  <a:rPr lang="en-US" sz="2000" dirty="0"/>
                  <a:t>Mildly eccentric (e=0.1) -&gt;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Orbit shrinks by 7mm every day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High inclination (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=89°) -&gt; 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Shapiro Delay</a:t>
                </a:r>
              </a:p>
              <a:p>
                <a:r>
                  <a:rPr lang="en-US" sz="2000" dirty="0" err="1"/>
                  <a:t>P</a:t>
                </a:r>
                <a:r>
                  <a:rPr lang="en-US" sz="2000" baseline="-25000" dirty="0" err="1"/>
                  <a:t>spin,B</a:t>
                </a:r>
                <a:r>
                  <a:rPr lang="en-US" sz="2000" dirty="0"/>
                  <a:t> = 2.8 s -&gt; 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Mass ratio</a:t>
                </a:r>
              </a:p>
              <a:p>
                <a:r>
                  <a:rPr lang="en-US" sz="2000" dirty="0"/>
                  <a:t>Second Order PK parameters</a:t>
                </a:r>
              </a:p>
              <a:p>
                <a:r>
                  <a:rPr lang="en-US" sz="2000" dirty="0"/>
                  <a:t>(Retardation &amp; Deflection)</a:t>
                </a:r>
              </a:p>
              <a:p>
                <a:endParaRPr lang="en-US" sz="2000" dirty="0">
                  <a:solidFill>
                    <a:schemeClr val="accent2"/>
                  </a:solidFill>
                </a:endParaRP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6 Gravity tests</a:t>
                </a:r>
              </a:p>
              <a:p>
                <a:r>
                  <a:rPr lang="en-US" sz="20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Match GR predictions at 0.013% level</a:t>
                </a:r>
              </a:p>
              <a:p>
                <a:endParaRPr lang="en-US" sz="2000" dirty="0">
                  <a:solidFill>
                    <a:schemeClr val="accent2"/>
                  </a:solidFill>
                </a:endParaRPr>
              </a:p>
              <a:p>
                <a:endParaRPr lang="en-US" sz="2000" dirty="0">
                  <a:solidFill>
                    <a:schemeClr val="accent2"/>
                  </a:solidFill>
                </a:endParaRP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7E2F93-7B05-08F0-C605-C42806A5B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64" y="1302281"/>
                <a:ext cx="4918488" cy="5611280"/>
              </a:xfrm>
              <a:prstGeom prst="rect">
                <a:avLst/>
              </a:prstGeom>
              <a:blipFill>
                <a:blip r:embed="rId3"/>
                <a:stretch>
                  <a:fillRect l="-1239" t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D2EB49E-33FA-F5AC-B1B8-EB407DA8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539" y="566877"/>
            <a:ext cx="4035721" cy="5724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B7653-990D-A166-8C48-67E85A2AF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662" y="475013"/>
            <a:ext cx="6067330" cy="584872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67278E5-3A21-6368-FD84-C98E6AE5AEE8}"/>
              </a:ext>
            </a:extLst>
          </p:cNvPr>
          <p:cNvSpPr/>
          <p:nvPr/>
        </p:nvSpPr>
        <p:spPr>
          <a:xfrm>
            <a:off x="10313719" y="1511178"/>
            <a:ext cx="567541" cy="504702"/>
          </a:xfrm>
          <a:custGeom>
            <a:avLst/>
            <a:gdLst>
              <a:gd name="connsiteX0" fmla="*/ 0 w 567541"/>
              <a:gd name="connsiteY0" fmla="*/ 252351 h 504702"/>
              <a:gd name="connsiteX1" fmla="*/ 283771 w 567541"/>
              <a:gd name="connsiteY1" fmla="*/ 0 h 504702"/>
              <a:gd name="connsiteX2" fmla="*/ 567542 w 567541"/>
              <a:gd name="connsiteY2" fmla="*/ 252351 h 504702"/>
              <a:gd name="connsiteX3" fmla="*/ 283771 w 567541"/>
              <a:gd name="connsiteY3" fmla="*/ 504702 h 504702"/>
              <a:gd name="connsiteX4" fmla="*/ 0 w 567541"/>
              <a:gd name="connsiteY4" fmla="*/ 252351 h 50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541" h="504702" extrusionOk="0">
                <a:moveTo>
                  <a:pt x="0" y="252351"/>
                </a:moveTo>
                <a:cubicBezTo>
                  <a:pt x="18926" y="115227"/>
                  <a:pt x="120212" y="9938"/>
                  <a:pt x="283771" y="0"/>
                </a:cubicBezTo>
                <a:cubicBezTo>
                  <a:pt x="432777" y="-13870"/>
                  <a:pt x="566056" y="110914"/>
                  <a:pt x="567542" y="252351"/>
                </a:cubicBezTo>
                <a:cubicBezTo>
                  <a:pt x="573124" y="392568"/>
                  <a:pt x="433548" y="534071"/>
                  <a:pt x="283771" y="504702"/>
                </a:cubicBezTo>
                <a:cubicBezTo>
                  <a:pt x="129210" y="503374"/>
                  <a:pt x="18003" y="375155"/>
                  <a:pt x="0" y="25235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8499026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89020-6520-8003-115E-2CBF4C519B18}"/>
              </a:ext>
            </a:extLst>
          </p:cNvPr>
          <p:cNvSpPr txBox="1"/>
          <p:nvPr/>
        </p:nvSpPr>
        <p:spPr>
          <a:xfrm>
            <a:off x="9470736" y="2235656"/>
            <a:ext cx="1563136" cy="92333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Allowed parameter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163CA-3821-C15B-AFFB-A92A351CE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54" y="423176"/>
            <a:ext cx="6130238" cy="59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F10B-0C00-05B6-BCC7-B36D7B38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3BB44-4288-F7F7-0E5B-F2CE0CAF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ulsar Timing Arrays">
            <a:extLst>
              <a:ext uri="{FF2B5EF4-FFF2-40B4-BE49-F238E27FC236}">
                <a16:creationId xmlns:a16="http://schemas.microsoft.com/office/drawing/2014/main" id="{FF760192-2166-8613-1644-DAAE90AE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10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B818F5-65C6-67A8-EC9A-93920261C171}"/>
              </a:ext>
            </a:extLst>
          </p:cNvPr>
          <p:cNvSpPr txBox="1">
            <a:spLocks/>
          </p:cNvSpPr>
          <p:nvPr/>
        </p:nvSpPr>
        <p:spPr>
          <a:xfrm>
            <a:off x="766542" y="511469"/>
            <a:ext cx="7220081" cy="8612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25400"/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Hunting for Gravitational Waves </a:t>
            </a:r>
          </a:p>
          <a:p>
            <a:r>
              <a:rPr lang="en-US" dirty="0"/>
              <a:t>with millisecond pulsars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EFC59F2-9E5A-CF07-453E-8A86CE84F4E3}"/>
              </a:ext>
            </a:extLst>
          </p:cNvPr>
          <p:cNvSpPr txBox="1">
            <a:spLocks/>
          </p:cNvSpPr>
          <p:nvPr/>
        </p:nvSpPr>
        <p:spPr>
          <a:xfrm>
            <a:off x="766542" y="6346531"/>
            <a:ext cx="2644873" cy="36512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D. Champion</a:t>
            </a:r>
          </a:p>
        </p:txBody>
      </p:sp>
    </p:spTree>
    <p:extLst>
      <p:ext uri="{BB962C8B-B14F-4D97-AF65-F5344CB8AC3E}">
        <p14:creationId xmlns:p14="http://schemas.microsoft.com/office/powerpoint/2010/main" val="2066036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2FADC4-D9C0-2C4A-19F4-D61F12EF8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94" y="936339"/>
            <a:ext cx="8986712" cy="5556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EED9F-CD56-318D-AE9E-C6DAE6A6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1C8D6-984B-C118-BE26-CCA155B8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C25931-63C2-D66E-C192-6768FE03F293}"/>
              </a:ext>
            </a:extLst>
          </p:cNvPr>
          <p:cNvSpPr/>
          <p:nvPr/>
        </p:nvSpPr>
        <p:spPr>
          <a:xfrm>
            <a:off x="1721594" y="536028"/>
            <a:ext cx="3430577" cy="5864772"/>
          </a:xfrm>
          <a:custGeom>
            <a:avLst/>
            <a:gdLst>
              <a:gd name="connsiteX0" fmla="*/ 0 w 3430577"/>
              <a:gd name="connsiteY0" fmla="*/ 2932386 h 5864772"/>
              <a:gd name="connsiteX1" fmla="*/ 1715289 w 3430577"/>
              <a:gd name="connsiteY1" fmla="*/ 0 h 5864772"/>
              <a:gd name="connsiteX2" fmla="*/ 3430578 w 3430577"/>
              <a:gd name="connsiteY2" fmla="*/ 2932386 h 5864772"/>
              <a:gd name="connsiteX3" fmla="*/ 1715289 w 3430577"/>
              <a:gd name="connsiteY3" fmla="*/ 5864772 h 5864772"/>
              <a:gd name="connsiteX4" fmla="*/ 0 w 3430577"/>
              <a:gd name="connsiteY4" fmla="*/ 2932386 h 586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0577" h="5864772" extrusionOk="0">
                <a:moveTo>
                  <a:pt x="0" y="2932386"/>
                </a:moveTo>
                <a:cubicBezTo>
                  <a:pt x="47168" y="1225365"/>
                  <a:pt x="958702" y="-146703"/>
                  <a:pt x="1715289" y="0"/>
                </a:cubicBezTo>
                <a:cubicBezTo>
                  <a:pt x="2930183" y="333268"/>
                  <a:pt x="3754507" y="1507099"/>
                  <a:pt x="3430578" y="2932386"/>
                </a:cubicBezTo>
                <a:cubicBezTo>
                  <a:pt x="3370518" y="4370381"/>
                  <a:pt x="2638518" y="5781979"/>
                  <a:pt x="1715289" y="5864772"/>
                </a:cubicBezTo>
                <a:cubicBezTo>
                  <a:pt x="753979" y="5505175"/>
                  <a:pt x="-244747" y="4617150"/>
                  <a:pt x="0" y="2932386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4425322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12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7B47-697D-44B5-2DC9-8ADEA6B7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3B98D-9742-064C-D864-F1DBC654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076F8-298A-16C8-310F-DF9B44C3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83" y="365125"/>
            <a:ext cx="10508035" cy="59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7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F5BF-835A-E011-2828-8388D692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Inspiral</a:t>
            </a:r>
            <a:r>
              <a:rPr lang="en-US" dirty="0"/>
              <a:t> of SMBHs (0.1pc → 10</a:t>
            </a:r>
            <a:r>
              <a:rPr lang="en-US" baseline="30000" dirty="0"/>
              <a:t>-4</a:t>
            </a:r>
            <a:r>
              <a:rPr lang="en-US" dirty="0"/>
              <a:t> pc)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71682-5A21-62D7-C595-5FE7F077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Burke-</a:t>
            </a:r>
            <a:r>
              <a:rPr lang="en-US" dirty="0" err="1"/>
              <a:t>Spolaor</a:t>
            </a:r>
            <a:r>
              <a:rPr lang="en-US" dirty="0"/>
              <a:t> 2019, </a:t>
            </a:r>
            <a:r>
              <a:rPr lang="en-US" dirty="0" err="1"/>
              <a:t>A&amp;Arv</a:t>
            </a:r>
            <a:r>
              <a:rPr lang="en-US" dirty="0"/>
              <a:t> -  S. Burke-</a:t>
            </a:r>
            <a:r>
              <a:rPr lang="en-US" dirty="0" err="1"/>
              <a:t>Spolaor</a:t>
            </a:r>
            <a:r>
              <a:rPr lang="en-US" dirty="0"/>
              <a:t>/A. </a:t>
            </a:r>
            <a:r>
              <a:rPr lang="en-US" dirty="0" err="1"/>
              <a:t>Sesana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CBAB2-2CED-E164-4FF3-D1C027A021A4}"/>
              </a:ext>
            </a:extLst>
          </p:cNvPr>
          <p:cNvSpPr txBox="1"/>
          <p:nvPr/>
        </p:nvSpPr>
        <p:spPr>
          <a:xfrm>
            <a:off x="959118" y="1639008"/>
            <a:ext cx="49184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Single SMBH interactions hardly observed</a:t>
            </a:r>
          </a:p>
          <a:p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F33B3-27A1-46C4-5119-135036B75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740" y="2447716"/>
            <a:ext cx="6959247" cy="3495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70C5F-FF1D-D190-E18B-61C8E058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1" y="2759880"/>
            <a:ext cx="3304604" cy="3121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518DB-A257-9497-72C5-C5995713BD95}"/>
              </a:ext>
            </a:extLst>
          </p:cNvPr>
          <p:cNvSpPr txBox="1"/>
          <p:nvPr/>
        </p:nvSpPr>
        <p:spPr>
          <a:xfrm>
            <a:off x="5998523" y="1106914"/>
            <a:ext cx="6095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sum creates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 isotropic stochastic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Gravitational Waves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Background </a:t>
            </a:r>
          </a:p>
        </p:txBody>
      </p:sp>
    </p:spTree>
    <p:extLst>
      <p:ext uri="{BB962C8B-B14F-4D97-AF65-F5344CB8AC3E}">
        <p14:creationId xmlns:p14="http://schemas.microsoft.com/office/powerpoint/2010/main" val="20663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EA65C-9F62-C2AD-62C9-E67F246F4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F9EE-0474-44B8-370D-7EAFF773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Inspiral</a:t>
            </a:r>
            <a:r>
              <a:rPr lang="en-US" dirty="0"/>
              <a:t> of SMBHs (0.1pc → 10</a:t>
            </a:r>
            <a:r>
              <a:rPr lang="en-US" baseline="30000" dirty="0"/>
              <a:t>-4</a:t>
            </a:r>
            <a:r>
              <a:rPr lang="en-US" dirty="0"/>
              <a:t> pc)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AD08B-6984-3200-D5B4-9B827C56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Burke-</a:t>
            </a:r>
            <a:r>
              <a:rPr lang="en-US" dirty="0" err="1"/>
              <a:t>Spolaor</a:t>
            </a:r>
            <a:r>
              <a:rPr lang="en-US" dirty="0"/>
              <a:t> 2019, </a:t>
            </a:r>
            <a:r>
              <a:rPr lang="en-US" dirty="0" err="1"/>
              <a:t>A&amp;Arv</a:t>
            </a:r>
            <a:r>
              <a:rPr lang="en-US" dirty="0"/>
              <a:t> -  S. Burke-</a:t>
            </a:r>
            <a:r>
              <a:rPr lang="en-US" dirty="0" err="1"/>
              <a:t>Spolaor</a:t>
            </a:r>
            <a:r>
              <a:rPr lang="en-US" dirty="0"/>
              <a:t>/A. </a:t>
            </a:r>
            <a:r>
              <a:rPr lang="en-US" dirty="0" err="1"/>
              <a:t>Sesana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C7FF3-2472-983B-BFD6-E47D6567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740" y="2447716"/>
            <a:ext cx="6959247" cy="3495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E6918A-AA3F-EAE4-E381-46934DACE77B}"/>
              </a:ext>
            </a:extLst>
          </p:cNvPr>
          <p:cNvSpPr txBox="1"/>
          <p:nvPr/>
        </p:nvSpPr>
        <p:spPr>
          <a:xfrm>
            <a:off x="1129640" y="1322044"/>
            <a:ext cx="3190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sum creates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 isotropic stochastic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Gravitational Waves </a:t>
            </a:r>
          </a:p>
          <a:p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Background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8A-9BBE-D8A4-91C6-5966CBC4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40" y="2677121"/>
            <a:ext cx="3103180" cy="2858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DAFC6F-40D6-B7E9-A430-A41A17ECFE12}"/>
              </a:ext>
            </a:extLst>
          </p:cNvPr>
          <p:cNvSpPr txBox="1"/>
          <p:nvPr/>
        </p:nvSpPr>
        <p:spPr>
          <a:xfrm>
            <a:off x="1086173" y="5657671"/>
            <a:ext cx="434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Red noise in Timing residuals P≈f</a:t>
            </a:r>
            <a:r>
              <a:rPr lang="en-US" sz="18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-2/3</a:t>
            </a:r>
          </a:p>
        </p:txBody>
      </p:sp>
    </p:spTree>
    <p:extLst>
      <p:ext uri="{BB962C8B-B14F-4D97-AF65-F5344CB8AC3E}">
        <p14:creationId xmlns:p14="http://schemas.microsoft.com/office/powerpoint/2010/main" val="2629862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FC41-98DE-4154-B1FA-2F9F88FBF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2431E-CD97-EAC4-62A8-ABC0E73F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Verbiest+ 2016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73C1F-8069-583E-4301-4535C449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956" y="416284"/>
            <a:ext cx="3845454" cy="6214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C3A79-9AD4-195B-6FB4-485D2E2D0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2056377"/>
            <a:ext cx="5515003" cy="27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4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CA398-E7B4-4A33-5F52-0F87F4E7C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0D163E6-B96D-92DA-03D5-5E94FACF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41" y="2146389"/>
            <a:ext cx="5484365" cy="3948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F77ED-3858-D129-B8D8-543F7904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Hellings-Downs Curve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BBF347-3D8F-F4A5-8C99-BD3F5F5D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Hellings &amp; Downs 1983 - Verbiest+ 2016 – Tiburzi 2022 (and ref. therein)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77784-FE97-571C-708E-C9266F48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19654"/>
            <a:ext cx="5515003" cy="2745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78F14A-E98E-3DED-3BE6-4014F1CD32DD}"/>
              </a:ext>
            </a:extLst>
          </p:cNvPr>
          <p:cNvCxnSpPr/>
          <p:nvPr/>
        </p:nvCxnSpPr>
        <p:spPr>
          <a:xfrm>
            <a:off x="4854298" y="2804569"/>
            <a:ext cx="583007" cy="969632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995C2C-63FF-CEB8-E741-001BB02B6E63}"/>
              </a:ext>
            </a:extLst>
          </p:cNvPr>
          <p:cNvCxnSpPr>
            <a:cxnSpLocks/>
          </p:cNvCxnSpPr>
          <p:nvPr/>
        </p:nvCxnSpPr>
        <p:spPr>
          <a:xfrm flipH="1">
            <a:off x="3854306" y="3150400"/>
            <a:ext cx="126623" cy="483754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58A7E9-1705-47F7-4CB4-9F4C48FEC59C}"/>
              </a:ext>
            </a:extLst>
          </p:cNvPr>
          <p:cNvCxnSpPr>
            <a:cxnSpLocks/>
          </p:cNvCxnSpPr>
          <p:nvPr/>
        </p:nvCxnSpPr>
        <p:spPr>
          <a:xfrm flipH="1">
            <a:off x="2846122" y="4120662"/>
            <a:ext cx="958016" cy="404446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A3605D-6B5F-96B3-6C65-1411394AC0FD}"/>
              </a:ext>
            </a:extLst>
          </p:cNvPr>
          <p:cNvCxnSpPr>
            <a:cxnSpLocks/>
          </p:cNvCxnSpPr>
          <p:nvPr/>
        </p:nvCxnSpPr>
        <p:spPr>
          <a:xfrm>
            <a:off x="1981200" y="2432538"/>
            <a:ext cx="308076" cy="1403839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91ED2E-56DA-D767-C328-5A40B6970940}"/>
                  </a:ext>
                </a:extLst>
              </p:cNvPr>
              <p:cNvSpPr txBox="1"/>
              <p:nvPr/>
            </p:nvSpPr>
            <p:spPr>
              <a:xfrm>
                <a:off x="7563013" y="1627395"/>
                <a:ext cx="4918488" cy="2146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Correlation btw timing residuals</a:t>
                </a:r>
                <a:endParaRPr lang="en-US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=(1−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)/2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91ED2E-56DA-D767-C328-5A40B697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13" y="1627395"/>
                <a:ext cx="4918488" cy="2146806"/>
              </a:xfrm>
              <a:prstGeom prst="rect">
                <a:avLst/>
              </a:prstGeom>
              <a:blipFill>
                <a:blip r:embed="rId4"/>
                <a:stretch>
                  <a:fillRect l="-1365" t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8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71647-0A4F-BEC0-6D1D-80CE03E8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E6AA4-2D21-84C3-EC48-4C5CAC3E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202" y="2649416"/>
            <a:ext cx="5197688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4BFFA2-B6FF-408F-6CCC-10846EB6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Hellings-Downs Curve - </a:t>
            </a:r>
            <a:r>
              <a:rPr lang="en-US" dirty="0" err="1"/>
              <a:t>NANOGrav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CAA4C-DBA6-4FFE-9FC3-BEF3735A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Hellings &amp; Downs 1983 - Verbiest+ 2016 – </a:t>
            </a:r>
            <a:r>
              <a:rPr lang="en-US" dirty="0" err="1"/>
              <a:t>NANOGrav</a:t>
            </a:r>
            <a:r>
              <a:rPr lang="en-US" dirty="0"/>
              <a:t>. Coll. </a:t>
            </a:r>
            <a:r>
              <a:rPr lang="en-US" dirty="0" err="1"/>
              <a:t>Agazie</a:t>
            </a:r>
            <a:r>
              <a:rPr lang="en-US" dirty="0"/>
              <a:t>+ 2023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E2606-ED20-9BC8-6590-9B3C5265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19654"/>
            <a:ext cx="5515003" cy="2745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31FBA5-D366-5160-0F48-B57E64F5DD59}"/>
              </a:ext>
            </a:extLst>
          </p:cNvPr>
          <p:cNvCxnSpPr/>
          <p:nvPr/>
        </p:nvCxnSpPr>
        <p:spPr>
          <a:xfrm>
            <a:off x="4854298" y="2804569"/>
            <a:ext cx="583007" cy="969632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702DC5-1691-AE98-4A98-1198AA6348B5}"/>
              </a:ext>
            </a:extLst>
          </p:cNvPr>
          <p:cNvCxnSpPr>
            <a:cxnSpLocks/>
          </p:cNvCxnSpPr>
          <p:nvPr/>
        </p:nvCxnSpPr>
        <p:spPr>
          <a:xfrm flipH="1">
            <a:off x="3854306" y="3150400"/>
            <a:ext cx="126623" cy="483754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F39706-4C91-0124-F168-72D6F442D5E0}"/>
              </a:ext>
            </a:extLst>
          </p:cNvPr>
          <p:cNvCxnSpPr>
            <a:cxnSpLocks/>
          </p:cNvCxnSpPr>
          <p:nvPr/>
        </p:nvCxnSpPr>
        <p:spPr>
          <a:xfrm flipH="1">
            <a:off x="2846122" y="4120662"/>
            <a:ext cx="958016" cy="404446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9F5189-0057-7252-98D8-6B1E1516B986}"/>
              </a:ext>
            </a:extLst>
          </p:cNvPr>
          <p:cNvCxnSpPr>
            <a:cxnSpLocks/>
          </p:cNvCxnSpPr>
          <p:nvPr/>
        </p:nvCxnSpPr>
        <p:spPr>
          <a:xfrm>
            <a:off x="1981200" y="2432538"/>
            <a:ext cx="308076" cy="1403839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2CD011-0385-CE78-19A7-839D874FE5E8}"/>
              </a:ext>
            </a:extLst>
          </p:cNvPr>
          <p:cNvSpPr txBox="1"/>
          <p:nvPr/>
        </p:nvSpPr>
        <p:spPr>
          <a:xfrm>
            <a:off x="7111750" y="1377002"/>
            <a:ext cx="491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Correlation btw timing residuals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3.5-4 </a:t>
            </a:r>
            <a:r>
              <a:rPr lang="el-GR" dirty="0"/>
              <a:t>σ</a:t>
            </a:r>
            <a:r>
              <a:rPr lang="en-US" dirty="0"/>
              <a:t> correlation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D22F6A-89F7-5351-0C74-B3122FE4A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9" y="1809308"/>
            <a:ext cx="5804482" cy="34290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8530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lileo, Gps sempre più preciso: localizzazione a 20 centimetri">
            <a:extLst>
              <a:ext uri="{FF2B5EF4-FFF2-40B4-BE49-F238E27FC236}">
                <a16:creationId xmlns:a16="http://schemas.microsoft.com/office/drawing/2014/main" id="{7EBF4154-8E8D-1FF6-C6A7-2D9E1670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8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A1FFB-0B8C-7734-C510-1EB53947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10D9E-4DBF-9401-4EF5-8B3FBC3D7290}"/>
              </a:ext>
            </a:extLst>
          </p:cNvPr>
          <p:cNvSpPr/>
          <p:nvPr/>
        </p:nvSpPr>
        <p:spPr>
          <a:xfrm>
            <a:off x="-1" y="0"/>
            <a:ext cx="8389918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52DDE6-0E22-A2ED-2E09-55E1C4237F86}"/>
                  </a:ext>
                </a:extLst>
              </p:cNvPr>
              <p:cNvSpPr txBox="1"/>
              <p:nvPr/>
            </p:nvSpPr>
            <p:spPr>
              <a:xfrm>
                <a:off x="838199" y="1286691"/>
                <a:ext cx="4582887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≈5×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r>
                  <a:rPr lang="en-US" dirty="0"/>
                  <a:t>at National Institute of Standards and Technology (NIST)</a:t>
                </a:r>
                <a:r>
                  <a:rPr lang="en-US" baseline="30000" dirty="0"/>
                  <a:t>1</a:t>
                </a:r>
                <a:endParaRPr lang="en-US" sz="4000" baseline="30000" dirty="0"/>
              </a:p>
              <a:p>
                <a:endParaRPr lang="en-US" sz="4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  <a:p>
                <a:r>
                  <a:rPr lang="en-US" sz="4000" dirty="0"/>
                  <a:t>for less than 10 k€ </a:t>
                </a:r>
              </a:p>
              <a:p>
                <a:r>
                  <a:rPr lang="en-US" dirty="0"/>
                  <a:t>at INAF OAR/TNG</a:t>
                </a:r>
                <a:r>
                  <a:rPr lang="en-US" baseline="30000" dirty="0"/>
                  <a:t>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52DDE6-0E22-A2ED-2E09-55E1C4237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286691"/>
                <a:ext cx="4582887" cy="3662541"/>
              </a:xfrm>
              <a:prstGeom prst="rect">
                <a:avLst/>
              </a:prstGeom>
              <a:blipFill>
                <a:blip r:embed="rId3"/>
                <a:stretch>
                  <a:fillRect l="-4654" r="-5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61697-C67A-3770-7122-C8AB5B63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5977528"/>
            <a:ext cx="10515599" cy="365125"/>
          </a:xfrm>
        </p:spPr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Marshall+ 2025, Phys. Rev. Letters</a:t>
            </a:r>
          </a:p>
          <a:p>
            <a:r>
              <a:rPr lang="en-US" baseline="30000" dirty="0"/>
              <a:t>2</a:t>
            </a:r>
            <a:r>
              <a:rPr lang="en-US" dirty="0"/>
              <a:t>Ghedina+ 2018, SPIE </a:t>
            </a:r>
          </a:p>
        </p:txBody>
      </p:sp>
    </p:spTree>
    <p:extLst>
      <p:ext uri="{BB962C8B-B14F-4D97-AF65-F5344CB8AC3E}">
        <p14:creationId xmlns:p14="http://schemas.microsoft.com/office/powerpoint/2010/main" val="4141786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9044-CB36-3A7E-D4AC-2ABA01A6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FF062E-13DF-65C5-B6F4-C37EE7AFC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932" y="2788046"/>
            <a:ext cx="4439876" cy="3266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C7E8D9-DC65-D006-D063-ACB6A856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Hellings-Downs Curve – </a:t>
            </a:r>
            <a:r>
              <a:rPr lang="en-US" dirty="0" err="1"/>
              <a:t>EPTA+InPTA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CE1E4-A340-CE1A-4D1C-717CB9C8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Hellings &amp; Downs 1983 - Verbiest+ 2016 – Antoniadis+ 2023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D0791-0576-66FE-FB58-8A33AB15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19654"/>
            <a:ext cx="5515003" cy="2745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145A-932D-6769-7215-35544D092BDA}"/>
              </a:ext>
            </a:extLst>
          </p:cNvPr>
          <p:cNvCxnSpPr/>
          <p:nvPr/>
        </p:nvCxnSpPr>
        <p:spPr>
          <a:xfrm>
            <a:off x="4854298" y="2804569"/>
            <a:ext cx="583007" cy="969632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3AF82E-9785-D76D-A44A-AEA1395326D8}"/>
              </a:ext>
            </a:extLst>
          </p:cNvPr>
          <p:cNvCxnSpPr>
            <a:cxnSpLocks/>
          </p:cNvCxnSpPr>
          <p:nvPr/>
        </p:nvCxnSpPr>
        <p:spPr>
          <a:xfrm flipH="1">
            <a:off x="3854306" y="3150400"/>
            <a:ext cx="126623" cy="483754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793BB3-05EE-6A31-08BB-6470CDB28933}"/>
              </a:ext>
            </a:extLst>
          </p:cNvPr>
          <p:cNvCxnSpPr>
            <a:cxnSpLocks/>
          </p:cNvCxnSpPr>
          <p:nvPr/>
        </p:nvCxnSpPr>
        <p:spPr>
          <a:xfrm flipH="1">
            <a:off x="2846122" y="4120662"/>
            <a:ext cx="958016" cy="404446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8D4C09-30B9-C726-00CA-8715A9D3831A}"/>
              </a:ext>
            </a:extLst>
          </p:cNvPr>
          <p:cNvCxnSpPr>
            <a:cxnSpLocks/>
          </p:cNvCxnSpPr>
          <p:nvPr/>
        </p:nvCxnSpPr>
        <p:spPr>
          <a:xfrm>
            <a:off x="1981200" y="2432538"/>
            <a:ext cx="308076" cy="1403839"/>
          </a:xfrm>
          <a:prstGeom prst="straightConnector1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26A7F3-797C-2F6B-08C1-E19C205950CB}"/>
                  </a:ext>
                </a:extLst>
              </p:cNvPr>
              <p:cNvSpPr txBox="1"/>
              <p:nvPr/>
            </p:nvSpPr>
            <p:spPr>
              <a:xfrm>
                <a:off x="7111750" y="1377002"/>
                <a:ext cx="4918488" cy="2146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Correlation btw timing residuals</a:t>
                </a:r>
                <a:endParaRPr lang="en-US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=(1−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)/2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26A7F3-797C-2F6B-08C1-E19C205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750" y="1377002"/>
                <a:ext cx="4918488" cy="2146806"/>
              </a:xfrm>
              <a:prstGeom prst="rect">
                <a:avLst/>
              </a:prstGeom>
              <a:blipFill>
                <a:blip r:embed="rId4"/>
                <a:stretch>
                  <a:fillRect l="-1365" t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CBA3134-4643-CA17-2F01-635F72F74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69" y="1809308"/>
            <a:ext cx="5804482" cy="34290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4371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6FF6-4B3B-4644-C585-2D286A33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into space?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53CB4-06F6-8726-3AD9-B3C2E0B4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006D5-CC0F-30B8-C453-F20FE8D7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3" y="162293"/>
            <a:ext cx="11401829" cy="6213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086BB-7FC5-8283-FE91-2277C10E9027}"/>
                  </a:ext>
                </a:extLst>
              </p:cNvPr>
              <p:cNvSpPr txBox="1"/>
              <p:nvPr/>
            </p:nvSpPr>
            <p:spPr>
              <a:xfrm>
                <a:off x="3052686" y="4037309"/>
                <a:ext cx="6086622" cy="8042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−10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𝑑𝑎𝑦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086BB-7FC5-8283-FE91-2277C10E9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686" y="4037309"/>
                <a:ext cx="6086622" cy="804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7A50CBD-E6F4-4FA9-AD55-4F69B081FCFF}"/>
              </a:ext>
            </a:extLst>
          </p:cNvPr>
          <p:cNvSpPr txBox="1"/>
          <p:nvPr/>
        </p:nvSpPr>
        <p:spPr>
          <a:xfrm>
            <a:off x="551612" y="4959989"/>
            <a:ext cx="11999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 requires communication with Earth (unless atomic clocks on spacecrafts) </a:t>
            </a:r>
          </a:p>
          <a:p>
            <a:endParaRPr lang="en-US" sz="2000" dirty="0"/>
          </a:p>
          <a:p>
            <a:r>
              <a:rPr lang="en-US" sz="2000" dirty="0"/>
              <a:t>And works well only in radial direction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E132-AE6B-BC26-0822-A0C59423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1EE7-8F5A-B48D-A874-F5790920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into space?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C26EA-6244-1691-9B7D-CEC3826B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2A45D-DF55-CF2B-85E7-C7343481C6B2}"/>
                  </a:ext>
                </a:extLst>
              </p:cNvPr>
              <p:cNvSpPr txBox="1"/>
              <p:nvPr/>
            </p:nvSpPr>
            <p:spPr>
              <a:xfrm>
                <a:off x="2974382" y="5008365"/>
                <a:ext cx="608662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𝑇𝑜𝐴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Completely autonomous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2A45D-DF55-CF2B-85E7-C7343481C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382" y="5008365"/>
                <a:ext cx="6086622" cy="738664"/>
              </a:xfrm>
              <a:prstGeom prst="rect">
                <a:avLst/>
              </a:prstGeom>
              <a:blipFill>
                <a:blip r:embed="rId2"/>
                <a:stretch>
                  <a:fillRect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86825D8-DB1D-D553-B12A-891F9103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88" b="32615"/>
          <a:stretch>
            <a:fillRect/>
          </a:stretch>
        </p:blipFill>
        <p:spPr>
          <a:xfrm>
            <a:off x="1421313" y="1447505"/>
            <a:ext cx="9192761" cy="33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27A3-C642-B6C0-F1A7-63533366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BE201-88E4-EE0C-6B7D-C3D6ACB7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Winternitz+ 2018,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46304-A909-02FB-9322-74ADB01F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65" y="716692"/>
            <a:ext cx="4542889" cy="5119816"/>
          </a:xfrm>
          <a:prstGeom prst="rect">
            <a:avLst/>
          </a:prstGeom>
        </p:spPr>
      </p:pic>
      <p:pic>
        <p:nvPicPr>
          <p:cNvPr id="1026" name="Picture 2" descr="ISS: NICER/SEXTANT (Neutron-star Interior Composition ExploreR / Station  Explorer for X-ray Timing and Navigation Technology) - eoPortal">
            <a:extLst>
              <a:ext uri="{FF2B5EF4-FFF2-40B4-BE49-F238E27FC236}">
                <a16:creationId xmlns:a16="http://schemas.microsoft.com/office/drawing/2014/main" id="{EB83FB43-D649-9B29-6186-54911407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37" y="1703140"/>
            <a:ext cx="4867661" cy="32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51AF45-4B16-DE9B-AF95-7E4E4C084CA7}"/>
                  </a:ext>
                </a:extLst>
              </p:cNvPr>
              <p:cNvSpPr txBox="1"/>
              <p:nvPr/>
            </p:nvSpPr>
            <p:spPr>
              <a:xfrm>
                <a:off x="2249073" y="5233408"/>
                <a:ext cx="35417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400" dirty="0"/>
                  <a:t> in 6 hours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51AF45-4B16-DE9B-AF95-7E4E4C084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073" y="5233408"/>
                <a:ext cx="3541748" cy="369332"/>
              </a:xfrm>
              <a:prstGeom prst="rect">
                <a:avLst/>
              </a:prstGeom>
              <a:blipFill>
                <a:blip r:embed="rId4"/>
                <a:stretch>
                  <a:fillRect l="-2238" t="-24590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742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BD82-88C0-0579-16EF-CAAEA87C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2B9D5-8F42-A1F3-8617-78A436DB1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F10A53-A1FE-1709-9208-CD9230B5E7E2}"/>
              </a:ext>
            </a:extLst>
          </p:cNvPr>
          <p:cNvSpPr txBox="1">
            <a:spLocks/>
          </p:cNvSpPr>
          <p:nvPr/>
        </p:nvSpPr>
        <p:spPr>
          <a:xfrm>
            <a:off x="1604243" y="1551613"/>
            <a:ext cx="7378026" cy="37547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dirty="0"/>
              <a:t>Pulsars are key probes of 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	Acceleration of particles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Supranuclear densities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General Relativity tests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8569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6302-7C51-221E-34C0-6753F059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D4AE5-161E-6E55-16D2-7508C54D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B36340-F0B2-C694-A694-937CECE8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824"/>
            <a:ext cx="12158942" cy="49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322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CED6-6C2D-3362-04AD-E23E5D70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AC8D5-6041-288F-8946-F5338DCF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0234D-2D8C-F5FC-5A7E-5EEB9118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194" y="1847335"/>
            <a:ext cx="4798379" cy="314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115BC-BDF1-0969-A434-2D867D55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64" y="1909119"/>
            <a:ext cx="3827363" cy="34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8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82C6-7933-A2BB-01E1-6980040B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1807F-7CA0-18FD-F898-70624F57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611BE-3EF3-389F-C1CB-36F34B04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16" y="675986"/>
            <a:ext cx="5680364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7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13F5-DC9C-CF0C-D70A-DB75DFF3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07CD1-156E-3757-C394-DBB9E3E2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6B801-C32F-E20B-780D-E6BDE43D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04" y="365125"/>
            <a:ext cx="5817898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4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3063-473F-7C5E-1368-3B881E93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65CD4-0859-2075-C3DB-A0005600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ED927-F7AE-D11C-0B3D-7137A049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32" y="620568"/>
            <a:ext cx="642620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6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63F9-3C06-3B26-C353-3E495248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5AB69-0C36-E606-5807-3E197C78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FCA77-DCB2-4AAF-4980-AC5889118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6070" y="-2300961"/>
            <a:ext cx="16282597" cy="91589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3B74B0-94B0-CB09-9FF8-8F8CD12E46C3}"/>
              </a:ext>
            </a:extLst>
          </p:cNvPr>
          <p:cNvSpPr/>
          <p:nvPr/>
        </p:nvSpPr>
        <p:spPr>
          <a:xfrm>
            <a:off x="5283927" y="0"/>
            <a:ext cx="7926977" cy="6858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1CFFAC-F236-CDAA-7354-5A24FAE49AD5}"/>
              </a:ext>
            </a:extLst>
          </p:cNvPr>
          <p:cNvSpPr txBox="1">
            <a:spLocks/>
          </p:cNvSpPr>
          <p:nvPr/>
        </p:nvSpPr>
        <p:spPr>
          <a:xfrm>
            <a:off x="5734594" y="1784853"/>
            <a:ext cx="5913120" cy="31334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3200" dirty="0"/>
              <a:t>Acceleration of particles</a:t>
            </a:r>
          </a:p>
          <a:p>
            <a:pPr algn="r">
              <a:lnSpc>
                <a:spcPct val="150000"/>
              </a:lnSpc>
            </a:pPr>
            <a:r>
              <a:rPr lang="en-US" sz="3200" dirty="0"/>
              <a:t>Supranuclear densities</a:t>
            </a:r>
          </a:p>
          <a:p>
            <a:pPr algn="r">
              <a:lnSpc>
                <a:spcPct val="150000"/>
              </a:lnSpc>
            </a:pPr>
            <a:r>
              <a:rPr lang="en-US" sz="3200" dirty="0"/>
              <a:t>General Relativity tests</a:t>
            </a:r>
          </a:p>
          <a:p>
            <a:pPr algn="r">
              <a:lnSpc>
                <a:spcPct val="150000"/>
              </a:lnSpc>
            </a:pPr>
            <a:r>
              <a:rPr lang="en-US" sz="3200" dirty="0"/>
              <a:t>Gravitational Waves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4A1799-3F89-0896-33E8-46A552F7F3C8}"/>
              </a:ext>
            </a:extLst>
          </p:cNvPr>
          <p:cNvSpPr txBox="1">
            <a:spLocks/>
          </p:cNvSpPr>
          <p:nvPr/>
        </p:nvSpPr>
        <p:spPr>
          <a:xfrm>
            <a:off x="544286" y="4612108"/>
            <a:ext cx="8373289" cy="18287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Alessandro Papitto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INAF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Osservatorio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Astronomico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Roma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1984A-F043-0BB6-DED8-8B052D28EBC1}"/>
              </a:ext>
            </a:extLst>
          </p:cNvPr>
          <p:cNvSpPr txBox="1"/>
          <p:nvPr/>
        </p:nvSpPr>
        <p:spPr>
          <a:xfrm>
            <a:off x="544286" y="3632206"/>
            <a:ext cx="80191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i="1" dirty="0"/>
              <a:t>Taking the beat of the </a:t>
            </a:r>
          </a:p>
          <a:p>
            <a:pPr>
              <a:lnSpc>
                <a:spcPct val="100000"/>
              </a:lnSpc>
            </a:pPr>
            <a:r>
              <a:rPr lang="en-US" sz="3200" i="1" dirty="0"/>
              <a:t>quickest spinning </a:t>
            </a:r>
          </a:p>
          <a:p>
            <a:pPr>
              <a:lnSpc>
                <a:spcPct val="100000"/>
              </a:lnSpc>
            </a:pPr>
            <a:r>
              <a:rPr lang="en-US" sz="3200" i="1" dirty="0"/>
              <a:t>compact objects</a:t>
            </a:r>
          </a:p>
        </p:txBody>
      </p:sp>
      <p:pic>
        <p:nvPicPr>
          <p:cNvPr id="1028" name="Picture 4" descr="logo-inaf-compatto-bianco – A. Suárez Mascareño">
            <a:extLst>
              <a:ext uri="{FF2B5EF4-FFF2-40B4-BE49-F238E27FC236}">
                <a16:creationId xmlns:a16="http://schemas.microsoft.com/office/drawing/2014/main" id="{2254CAD3-8A27-E566-68CB-53A3461A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127" y="5436199"/>
            <a:ext cx="1914584" cy="11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E048D4-C903-65D0-5E1A-B1A2A1995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00EC-2C5F-8892-A13E-BC4BC3B0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power of a sine wave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FCC1B6-59AC-71A8-53B2-5A9994F4280B}"/>
              </a:ext>
            </a:extLst>
          </p:cNvPr>
          <p:cNvGrpSpPr/>
          <p:nvPr/>
        </p:nvGrpSpPr>
        <p:grpSpPr>
          <a:xfrm>
            <a:off x="6702930" y="981877"/>
            <a:ext cx="5269453" cy="5078467"/>
            <a:chOff x="5545085" y="1077498"/>
            <a:chExt cx="5269453" cy="5078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87C33-A3DD-119A-29A2-861AF2544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5085" y="1208359"/>
              <a:ext cx="5269453" cy="494760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20C1B2-6569-3834-5395-DE4A87804791}"/>
                </a:ext>
              </a:extLst>
            </p:cNvPr>
            <p:cNvCxnSpPr>
              <a:cxnSpLocks/>
            </p:cNvCxnSpPr>
            <p:nvPr/>
          </p:nvCxnSpPr>
          <p:spPr>
            <a:xfrm>
              <a:off x="9268351" y="1531434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4D1996-EE06-5578-3B64-1FC69E24046F}"/>
                    </a:ext>
                  </a:extLst>
                </p:cNvPr>
                <p:cNvSpPr txBox="1"/>
                <p:nvPr/>
              </p:nvSpPr>
              <p:spPr>
                <a:xfrm>
                  <a:off x="7969985" y="1077498"/>
                  <a:ext cx="197533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</m:t>
                        </m:r>
                        <m:r>
                          <a:rPr lang="en-US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34D1996-EE06-5578-3B64-1FC69E240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9985" y="1077498"/>
                  <a:ext cx="197533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92BCF1-C625-142F-4725-C807C512C95E}"/>
                </a:ext>
              </a:extLst>
            </p:cNvPr>
            <p:cNvSpPr/>
            <p:nvPr/>
          </p:nvSpPr>
          <p:spPr>
            <a:xfrm>
              <a:off x="8528126" y="2053113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30AA63-0462-AAD5-8886-99A81A57F9BE}"/>
                </a:ext>
              </a:extLst>
            </p:cNvPr>
            <p:cNvCxnSpPr>
              <a:cxnSpLocks/>
            </p:cNvCxnSpPr>
            <p:nvPr/>
          </p:nvCxnSpPr>
          <p:spPr>
            <a:xfrm>
              <a:off x="8583544" y="1529450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54DB3F-4A2D-4279-E0F1-D8A52EAE33DD}"/>
                </a:ext>
              </a:extLst>
            </p:cNvPr>
            <p:cNvSpPr/>
            <p:nvPr/>
          </p:nvSpPr>
          <p:spPr>
            <a:xfrm>
              <a:off x="9215597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60837F-5804-1B5B-06C4-8A4A4B7E06FD}"/>
                </a:ext>
              </a:extLst>
            </p:cNvPr>
            <p:cNvSpPr/>
            <p:nvPr/>
          </p:nvSpPr>
          <p:spPr>
            <a:xfrm>
              <a:off x="9909560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7B6F40-6CE2-83BE-BA42-D9EEF1470605}"/>
                </a:ext>
              </a:extLst>
            </p:cNvPr>
            <p:cNvSpPr/>
            <p:nvPr/>
          </p:nvSpPr>
          <p:spPr>
            <a:xfrm>
              <a:off x="7864478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6B85EC-509F-2016-9265-08B278BB669C}"/>
                </a:ext>
              </a:extLst>
            </p:cNvPr>
            <p:cNvSpPr/>
            <p:nvPr/>
          </p:nvSpPr>
          <p:spPr>
            <a:xfrm>
              <a:off x="7170515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AC70C34-FEBD-9228-D4AD-DAC1DCCD8520}"/>
                </a:ext>
              </a:extLst>
            </p:cNvPr>
            <p:cNvSpPr/>
            <p:nvPr/>
          </p:nvSpPr>
          <p:spPr>
            <a:xfrm>
              <a:off x="6525746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66494A-8692-5DDF-3178-86B88B3E7204}"/>
                </a:ext>
              </a:extLst>
            </p:cNvPr>
            <p:cNvSpPr/>
            <p:nvPr/>
          </p:nvSpPr>
          <p:spPr>
            <a:xfrm>
              <a:off x="10603523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DE1385-58CD-E5F9-31CD-ADDB17D32E84}"/>
                  </a:ext>
                </a:extLst>
              </p:cNvPr>
              <p:cNvSpPr txBox="1"/>
              <p:nvPr/>
            </p:nvSpPr>
            <p:spPr>
              <a:xfrm>
                <a:off x="743895" y="1834169"/>
                <a:ext cx="5293244" cy="1067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ba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000" b="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 b="0" i="0" smtClean="0"/>
                            <m:t>FT</m:t>
                          </m:r>
                        </m:e>
                      </m:groupCh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DE1385-58CD-E5F9-31CD-ADDB17D32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95" y="1834169"/>
                <a:ext cx="5293244" cy="1067985"/>
              </a:xfrm>
              <a:prstGeom prst="rect">
                <a:avLst/>
              </a:prstGeom>
              <a:blipFill>
                <a:blip r:embed="rId4"/>
                <a:stretch>
                  <a:fillRect l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EE42FF0-B33D-9C51-D316-0752ED2F4DDA}"/>
                  </a:ext>
                </a:extLst>
              </p:cNvPr>
              <p:cNvSpPr txBox="1"/>
              <p:nvPr/>
            </p:nvSpPr>
            <p:spPr>
              <a:xfrm>
                <a:off x="-1161803" y="3402934"/>
                <a:ext cx="6096000" cy="439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=0.773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EE42FF0-B33D-9C51-D316-0752ED2F4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1803" y="3402934"/>
                <a:ext cx="6096000" cy="439095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8E055-61A8-3E23-E7DA-758504554258}"/>
                  </a:ext>
                </a:extLst>
              </p:cNvPr>
              <p:cNvSpPr txBox="1"/>
              <p:nvPr/>
            </p:nvSpPr>
            <p:spPr>
              <a:xfrm>
                <a:off x="653143" y="4577938"/>
                <a:ext cx="561146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coherent signal maintains a constant phase</a:t>
                </a:r>
              </a:p>
              <a:p>
                <a:endParaRPr lang="en-US" dirty="0"/>
              </a:p>
              <a:p>
                <a:r>
                  <a:rPr lang="en-US" dirty="0"/>
                  <a:t>At first order, it maintains a constant frequency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l-GR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8E055-61A8-3E23-E7DA-758504554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4577938"/>
                <a:ext cx="5611465" cy="1631216"/>
              </a:xfrm>
              <a:prstGeom prst="rect">
                <a:avLst/>
              </a:prstGeom>
              <a:blipFill>
                <a:blip r:embed="rId6"/>
                <a:stretch>
                  <a:fillRect l="-869" t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6359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8DEE2D-4488-0FE6-477E-46A36EF9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5857FE-1665-188C-E0D4-DB832E23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2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effect of finite length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727C9-92C4-502F-0F93-6D009069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5696"/>
            <a:ext cx="10769275" cy="37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34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138E-90F0-9FE1-1327-7917DF1B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power of a sine wave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5F718F-5C75-6DAD-EAA5-D02BA551629D}"/>
              </a:ext>
            </a:extLst>
          </p:cNvPr>
          <p:cNvGrpSpPr/>
          <p:nvPr/>
        </p:nvGrpSpPr>
        <p:grpSpPr>
          <a:xfrm>
            <a:off x="6702930" y="981877"/>
            <a:ext cx="5269453" cy="5078467"/>
            <a:chOff x="5545085" y="1077498"/>
            <a:chExt cx="5269453" cy="5078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A91CA2-7876-2C2C-C5DE-6200E0CB7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5085" y="1208359"/>
              <a:ext cx="5269453" cy="494760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E2FC66-2BA3-F97D-D290-DE77EB5B1885}"/>
                </a:ext>
              </a:extLst>
            </p:cNvPr>
            <p:cNvCxnSpPr>
              <a:cxnSpLocks/>
            </p:cNvCxnSpPr>
            <p:nvPr/>
          </p:nvCxnSpPr>
          <p:spPr>
            <a:xfrm>
              <a:off x="9268351" y="1531434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46217F-DB85-41D1-6C6A-8E33DA977F17}"/>
                    </a:ext>
                  </a:extLst>
                </p:cNvPr>
                <p:cNvSpPr txBox="1"/>
                <p:nvPr/>
              </p:nvSpPr>
              <p:spPr>
                <a:xfrm>
                  <a:off x="7969985" y="1077498"/>
                  <a:ext cx="197533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</m:t>
                        </m:r>
                        <m:r>
                          <a:rPr lang="en-US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46217F-DB85-41D1-6C6A-8E33DA977F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9985" y="1077498"/>
                  <a:ext cx="197533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8021C1-8D80-3E1E-E462-26313542FC1E}"/>
                </a:ext>
              </a:extLst>
            </p:cNvPr>
            <p:cNvSpPr/>
            <p:nvPr/>
          </p:nvSpPr>
          <p:spPr>
            <a:xfrm>
              <a:off x="8528126" y="2053113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39613-DB94-F997-5B70-AF1D1986341A}"/>
                </a:ext>
              </a:extLst>
            </p:cNvPr>
            <p:cNvCxnSpPr>
              <a:cxnSpLocks/>
            </p:cNvCxnSpPr>
            <p:nvPr/>
          </p:nvCxnSpPr>
          <p:spPr>
            <a:xfrm>
              <a:off x="8583544" y="1529450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0B68538-20D7-37BF-E69E-3A675D7756E8}"/>
                </a:ext>
              </a:extLst>
            </p:cNvPr>
            <p:cNvSpPr/>
            <p:nvPr/>
          </p:nvSpPr>
          <p:spPr>
            <a:xfrm>
              <a:off x="9215597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4B4F92-69E4-8B33-FF93-6F0C9796A705}"/>
                </a:ext>
              </a:extLst>
            </p:cNvPr>
            <p:cNvSpPr/>
            <p:nvPr/>
          </p:nvSpPr>
          <p:spPr>
            <a:xfrm>
              <a:off x="9909560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A9B8AE-C8AA-270F-DFE4-893C67A5BCD0}"/>
                </a:ext>
              </a:extLst>
            </p:cNvPr>
            <p:cNvSpPr/>
            <p:nvPr/>
          </p:nvSpPr>
          <p:spPr>
            <a:xfrm>
              <a:off x="7864478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99547AA-4AF3-E4C9-C6AE-5B25BA302F9F}"/>
                </a:ext>
              </a:extLst>
            </p:cNvPr>
            <p:cNvSpPr/>
            <p:nvPr/>
          </p:nvSpPr>
          <p:spPr>
            <a:xfrm>
              <a:off x="7170515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5F71FE-723C-5071-8D7E-6064DCE712E2}"/>
                </a:ext>
              </a:extLst>
            </p:cNvPr>
            <p:cNvSpPr/>
            <p:nvPr/>
          </p:nvSpPr>
          <p:spPr>
            <a:xfrm>
              <a:off x="6525746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DB0EFD-3965-B0B0-3470-07593A289A63}"/>
                </a:ext>
              </a:extLst>
            </p:cNvPr>
            <p:cNvSpPr/>
            <p:nvPr/>
          </p:nvSpPr>
          <p:spPr>
            <a:xfrm>
              <a:off x="10603523" y="4933358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870F4-CF81-7357-8FFF-CC4126513209}"/>
                  </a:ext>
                </a:extLst>
              </p:cNvPr>
              <p:cNvSpPr txBox="1"/>
              <p:nvPr/>
            </p:nvSpPr>
            <p:spPr>
              <a:xfrm>
                <a:off x="743895" y="1834169"/>
                <a:ext cx="5293244" cy="1067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ba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000" b="0" i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000" b="0" i="0" smtClean="0"/>
                            <m:t>FT</m:t>
                          </m:r>
                        </m:e>
                      </m:groupCh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870F4-CF81-7357-8FFF-CC4126513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95" y="1834169"/>
                <a:ext cx="5293244" cy="1067985"/>
              </a:xfrm>
              <a:prstGeom prst="rect">
                <a:avLst/>
              </a:prstGeom>
              <a:blipFill>
                <a:blip r:embed="rId4"/>
                <a:stretch>
                  <a:fillRect l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262051-4B9D-79F8-E67A-B9738A3F9B57}"/>
                  </a:ext>
                </a:extLst>
              </p:cNvPr>
              <p:cNvSpPr txBox="1"/>
              <p:nvPr/>
            </p:nvSpPr>
            <p:spPr>
              <a:xfrm>
                <a:off x="-1161803" y="3402934"/>
                <a:ext cx="6096000" cy="439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=0.773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262051-4B9D-79F8-E67A-B9738A3F9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1803" y="3402934"/>
                <a:ext cx="6096000" cy="439095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281C76-066D-5AD5-7701-AAD0090F35DF}"/>
                  </a:ext>
                </a:extLst>
              </p:cNvPr>
              <p:cNvSpPr txBox="1"/>
              <p:nvPr/>
            </p:nvSpPr>
            <p:spPr>
              <a:xfrm>
                <a:off x="653143" y="4577938"/>
                <a:ext cx="561146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coherent signal maintains a constant phase</a:t>
                </a:r>
              </a:p>
              <a:p>
                <a:endParaRPr lang="en-US" dirty="0"/>
              </a:p>
              <a:p>
                <a:r>
                  <a:rPr lang="en-US" dirty="0"/>
                  <a:t>At first order, it maintains a constant frequency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l-GR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281C76-066D-5AD5-7701-AAD0090F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4577938"/>
                <a:ext cx="5611465" cy="1631216"/>
              </a:xfrm>
              <a:prstGeom prst="rect">
                <a:avLst/>
              </a:prstGeom>
              <a:blipFill>
                <a:blip r:embed="rId6"/>
                <a:stretch>
                  <a:fillRect l="-869" t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133EDB9-D3CE-6514-F189-EB37A545C78F}"/>
              </a:ext>
            </a:extLst>
          </p:cNvPr>
          <p:cNvGrpSpPr/>
          <p:nvPr/>
        </p:nvGrpSpPr>
        <p:grpSpPr>
          <a:xfrm>
            <a:off x="6702930" y="1019043"/>
            <a:ext cx="5269453" cy="5041301"/>
            <a:chOff x="6702930" y="1019043"/>
            <a:chExt cx="5269453" cy="504130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0102674-001B-6571-55ED-4586F7B82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2930" y="1112738"/>
              <a:ext cx="5269453" cy="4947606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35B372-EFCC-4884-D9F2-03DC7DA8A76A}"/>
                </a:ext>
              </a:extLst>
            </p:cNvPr>
            <p:cNvCxnSpPr>
              <a:cxnSpLocks/>
            </p:cNvCxnSpPr>
            <p:nvPr/>
          </p:nvCxnSpPr>
          <p:spPr>
            <a:xfrm>
              <a:off x="10168287" y="1435813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682E2BC-E8FB-F3E0-7143-EEA169993E6F}"/>
                    </a:ext>
                  </a:extLst>
                </p:cNvPr>
                <p:cNvSpPr txBox="1"/>
                <p:nvPr/>
              </p:nvSpPr>
              <p:spPr>
                <a:xfrm>
                  <a:off x="8835650" y="1019043"/>
                  <a:ext cx="197533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</m:t>
                        </m:r>
                        <m:r>
                          <a:rPr lang="en-US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682E2BC-E8FB-F3E0-7143-EEA169993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5650" y="1019043"/>
                  <a:ext cx="197533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DF33384-162E-A570-597C-299DD25D16B0}"/>
                </a:ext>
              </a:extLst>
            </p:cNvPr>
            <p:cNvSpPr/>
            <p:nvPr/>
          </p:nvSpPr>
          <p:spPr>
            <a:xfrm>
              <a:off x="9430726" y="3132029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27FF38A-FCB3-5CAC-BAC2-11C70E0AE427}"/>
                </a:ext>
              </a:extLst>
            </p:cNvPr>
            <p:cNvCxnSpPr>
              <a:cxnSpLocks/>
            </p:cNvCxnSpPr>
            <p:nvPr/>
          </p:nvCxnSpPr>
          <p:spPr>
            <a:xfrm>
              <a:off x="9483480" y="1433829"/>
              <a:ext cx="0" cy="281839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6FBF3C-51D6-E46A-6D60-CD69F1B30303}"/>
                </a:ext>
              </a:extLst>
            </p:cNvPr>
            <p:cNvSpPr/>
            <p:nvPr/>
          </p:nvSpPr>
          <p:spPr>
            <a:xfrm>
              <a:off x="10115499" y="4011260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B4168C0-50DD-305B-0569-0DDACDC37A67}"/>
                </a:ext>
              </a:extLst>
            </p:cNvPr>
            <p:cNvSpPr/>
            <p:nvPr/>
          </p:nvSpPr>
          <p:spPr>
            <a:xfrm>
              <a:off x="10791913" y="4713681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C42C85-74F0-0C24-1A96-FA4B7B91CE20}"/>
                </a:ext>
              </a:extLst>
            </p:cNvPr>
            <p:cNvSpPr/>
            <p:nvPr/>
          </p:nvSpPr>
          <p:spPr>
            <a:xfrm>
              <a:off x="8782897" y="4713681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10D3328-0762-A7DC-490E-6DA4F70B9D48}"/>
                </a:ext>
              </a:extLst>
            </p:cNvPr>
            <p:cNvSpPr/>
            <p:nvPr/>
          </p:nvSpPr>
          <p:spPr>
            <a:xfrm>
              <a:off x="8094796" y="4786951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38BDAA4-11B2-CA9F-B0DA-9AEDDFC09E33}"/>
                </a:ext>
              </a:extLst>
            </p:cNvPr>
            <p:cNvSpPr/>
            <p:nvPr/>
          </p:nvSpPr>
          <p:spPr>
            <a:xfrm>
              <a:off x="11480014" y="4786951"/>
              <a:ext cx="105507" cy="11137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5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2BD029B-E4A6-7A47-EF0C-E5424DDEE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8724-9B4F-8527-1F84-4AA13541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a pulsar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465E40-FC22-67F2-53D5-039A763A0E01}"/>
                  </a:ext>
                </a:extLst>
              </p:cNvPr>
              <p:cNvSpPr txBox="1"/>
              <p:nvPr/>
            </p:nvSpPr>
            <p:spPr>
              <a:xfrm>
                <a:off x="967154" y="1570892"/>
                <a:ext cx="2633285" cy="303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465E40-FC22-67F2-53D5-039A763A0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54" y="1570892"/>
                <a:ext cx="2633285" cy="303225"/>
              </a:xfrm>
              <a:prstGeom prst="rect">
                <a:avLst/>
              </a:prstGeom>
              <a:blipFill>
                <a:blip r:embed="rId2"/>
                <a:stretch>
                  <a:fillRect l="-2778" t="-2041" r="-3704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17B23CF-47B8-D833-07EA-5D8BB36B1752}"/>
              </a:ext>
            </a:extLst>
          </p:cNvPr>
          <p:cNvSpPr txBox="1"/>
          <p:nvPr/>
        </p:nvSpPr>
        <p:spPr>
          <a:xfrm>
            <a:off x="4328329" y="1537838"/>
            <a:ext cx="38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Noise and signal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4134-F661-D3E7-C6FA-75F7A8EA7940}"/>
                  </a:ext>
                </a:extLst>
              </p:cNvPr>
              <p:cNvSpPr txBox="1"/>
              <p:nvPr/>
            </p:nvSpPr>
            <p:spPr>
              <a:xfrm>
                <a:off x="967153" y="2218636"/>
                <a:ext cx="4683370" cy="4107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dirty="0"/>
                  <a:t>A power level unlikely (with prob. </a:t>
                </a:r>
                <a:r>
                  <a:rPr lang="el-GR" dirty="0"/>
                  <a:t>ε</a:t>
                </a:r>
                <a:r>
                  <a:rPr lang="en-US" dirty="0"/>
                  <a:t>) to be exceeded by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sum of two uncorrelated variables (the Fourier coefficients)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𝑛𝑜𝑖𝑠𝑒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𝑑𝑜𝑓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𝑣𝑎𝑟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𝑛𝑜𝑖𝑠𝑒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𝑑𝑜𝑓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𝑛𝑜𝑖𝑠𝑒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=2.7×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(3</a:t>
                </a:r>
                <a:r>
                  <a:rPr lang="el-GR" dirty="0"/>
                  <a:t>σ</a:t>
                </a:r>
                <a:r>
                  <a:rPr lang="en-US" dirty="0"/>
                  <a:t> confidence level)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=11.8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4134-F661-D3E7-C6FA-75F7A8EA7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53" y="2218636"/>
                <a:ext cx="4683370" cy="4107663"/>
              </a:xfrm>
              <a:prstGeom prst="rect">
                <a:avLst/>
              </a:prstGeom>
              <a:blipFill>
                <a:blip r:embed="rId3"/>
                <a:stretch>
                  <a:fillRect l="-1172" t="-890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DB1FA19-15E9-F425-A737-45073E008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78" y="2291007"/>
            <a:ext cx="5659295" cy="40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DE5806-447C-7D0D-D04E-8C75F606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8340-F7D5-C103-41EC-6611D7203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a pulsar (with many trials)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4AE94F-8CC0-DEF7-18E6-B8DC9ABDB2D3}"/>
                  </a:ext>
                </a:extLst>
              </p:cNvPr>
              <p:cNvSpPr txBox="1"/>
              <p:nvPr/>
            </p:nvSpPr>
            <p:spPr>
              <a:xfrm>
                <a:off x="967154" y="1570892"/>
                <a:ext cx="2633285" cy="303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4AE94F-8CC0-DEF7-18E6-B8DC9ABDB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54" y="1570892"/>
                <a:ext cx="2633285" cy="303225"/>
              </a:xfrm>
              <a:prstGeom prst="rect">
                <a:avLst/>
              </a:prstGeom>
              <a:blipFill>
                <a:blip r:embed="rId2"/>
                <a:stretch>
                  <a:fillRect l="-2778" t="-2041" r="-3704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EFD339-394D-5A0E-D290-B6CF40BAB87E}"/>
              </a:ext>
            </a:extLst>
          </p:cNvPr>
          <p:cNvSpPr txBox="1"/>
          <p:nvPr/>
        </p:nvSpPr>
        <p:spPr>
          <a:xfrm>
            <a:off x="4328329" y="1537838"/>
            <a:ext cx="38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Noise and signal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70C536-C7E3-6454-82B8-0FC2B7038502}"/>
                  </a:ext>
                </a:extLst>
              </p:cNvPr>
              <p:cNvSpPr txBox="1"/>
              <p:nvPr/>
            </p:nvSpPr>
            <p:spPr>
              <a:xfrm>
                <a:off x="967153" y="2218636"/>
                <a:ext cx="4683370" cy="382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Trials matter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𝑡𝑟𝑖𝑎𝑙𝑠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𝛿𝜈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𝑁𝑦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𝑛𝑜𝑖𝑠𝑒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𝑡𝑟𝑖𝑎𝑙𝑠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			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𝑡𝑟𝑖𝑎𝑙𝑠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𝑑𝑒𝑡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i="1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𝑡𝑟𝑖𝑎𝑙𝑠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70C536-C7E3-6454-82B8-0FC2B703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53" y="2218636"/>
                <a:ext cx="4683370" cy="3827010"/>
              </a:xfrm>
              <a:prstGeom prst="rect">
                <a:avLst/>
              </a:prstGeom>
              <a:blipFill>
                <a:blip r:embed="rId3"/>
                <a:stretch>
                  <a:fillRect l="-1172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89BB1D0-6303-3A40-0BD7-174A7E03B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78" y="2291007"/>
            <a:ext cx="5659295" cy="40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8CEE-BB62-DFF7-7586-72A4FBD4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detection (optimal strategy)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9533F-28FB-0CAA-9EF4-9B333C4B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1E2BE-C466-A35A-996B-B1D9E5B1BB43}"/>
                  </a:ext>
                </a:extLst>
              </p:cNvPr>
              <p:cNvSpPr txBox="1"/>
              <p:nvPr/>
            </p:nvSpPr>
            <p:spPr>
              <a:xfrm>
                <a:off x="949567" y="1861082"/>
                <a:ext cx="10292862" cy="326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𝑡𝑟𝑖𝑎𝑙𝑠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𝛿𝜈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𝑁𝑦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𝑡𝑟𝑖𝑎𝑙𝑠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			decreasing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(e.g. averaging intervals)</a:t>
                </a:r>
              </a:p>
              <a:p>
                <a:r>
                  <a:rPr lang="en-US" dirty="0"/>
                  <a:t>										reduces the detection threshold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=0.773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					but decreases also the signal power</a:t>
                </a:r>
              </a:p>
              <a:p>
                <a:endParaRPr lang="en-US" dirty="0"/>
              </a:p>
              <a:p>
                <a:r>
                  <a:rPr lang="en-US" dirty="0"/>
                  <a:t>To maximize a detection, take the longer time series compatible in which the signal maintains coherence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1E2BE-C466-A35A-996B-B1D9E5B1B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67" y="1861082"/>
                <a:ext cx="10292862" cy="3269485"/>
              </a:xfrm>
              <a:prstGeom prst="rect">
                <a:avLst/>
              </a:prstGeom>
              <a:blipFill>
                <a:blip r:embed="rId2"/>
                <a:stretch>
                  <a:fillRect l="-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62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9E96-2151-3322-D3BE-C1D5011CD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Coherent periodic signal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8A3E0-019A-DEFD-8383-1497A056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2E546D-F8D7-D722-9FF9-304F73B19158}"/>
                  </a:ext>
                </a:extLst>
              </p:cNvPr>
              <p:cNvSpPr txBox="1"/>
              <p:nvPr/>
            </p:nvSpPr>
            <p:spPr>
              <a:xfrm>
                <a:off x="1506428" y="1491827"/>
                <a:ext cx="9265870" cy="950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ba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𝜋𝜈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3200" b="0" i="0" smtClean="0"/>
                            <m:t>FT</m:t>
                          </m:r>
                        </m:e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2E546D-F8D7-D722-9FF9-304F73B19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428" y="1491827"/>
                <a:ext cx="9265870" cy="9500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658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B2DE-55FD-F067-395F-36B7F7B5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0AC06-C700-9325-CA2F-B82BD695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987E8-9919-1722-A701-D33251521156}"/>
              </a:ext>
            </a:extLst>
          </p:cNvPr>
          <p:cNvSpPr txBox="1"/>
          <p:nvPr/>
        </p:nvSpPr>
        <p:spPr>
          <a:xfrm>
            <a:off x="1065748" y="1399978"/>
            <a:ext cx="106890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Amato &amp; </a:t>
            </a:r>
            <a:r>
              <a:rPr lang="en-US" dirty="0" err="1"/>
              <a:t>Olmi</a:t>
            </a:r>
            <a:r>
              <a:rPr lang="en-US" dirty="0"/>
              <a:t>,  </a:t>
            </a:r>
            <a:r>
              <a:rPr lang="en-US" i="1" dirty="0"/>
              <a:t>Universe</a:t>
            </a:r>
            <a:r>
              <a:rPr lang="en-US" dirty="0"/>
              <a:t> </a:t>
            </a:r>
            <a:r>
              <a:rPr lang="en-US" b="1" dirty="0"/>
              <a:t>2021</a:t>
            </a:r>
            <a:r>
              <a:rPr lang="en-US" dirty="0"/>
              <a:t>, </a:t>
            </a:r>
            <a:r>
              <a:rPr lang="en-US" i="1" dirty="0"/>
              <a:t>7</a:t>
            </a:r>
            <a:r>
              <a:rPr lang="en-US" dirty="0"/>
              <a:t>(11), 448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Philippov</a:t>
            </a:r>
            <a:r>
              <a:rPr lang="en-US" dirty="0"/>
              <a:t>, Kramer 2022, Annual Review Astronomy &amp; Astrophysics, 60, 495</a:t>
            </a:r>
          </a:p>
          <a:p>
            <a:pPr>
              <a:lnSpc>
                <a:spcPct val="150000"/>
              </a:lnSpc>
            </a:pPr>
            <a:r>
              <a:rPr lang="en-US" dirty="0"/>
              <a:t>Lorimer 2005, Living Rev. Relativity, 8, (2005), 7 </a:t>
            </a:r>
          </a:p>
          <a:p>
            <a:pPr>
              <a:lnSpc>
                <a:spcPct val="150000"/>
              </a:lnSpc>
            </a:pPr>
            <a:r>
              <a:rPr lang="en-US" dirty="0"/>
              <a:t>Kramer+ 2021, Phys. Rev. X </a:t>
            </a:r>
            <a:r>
              <a:rPr lang="en-US" b="1" dirty="0"/>
              <a:t>11</a:t>
            </a:r>
            <a:r>
              <a:rPr lang="en-US" dirty="0"/>
              <a:t>, 041050</a:t>
            </a:r>
          </a:p>
          <a:p>
            <a:pPr>
              <a:lnSpc>
                <a:spcPct val="150000"/>
              </a:lnSpc>
            </a:pPr>
            <a:r>
              <a:rPr lang="en-US" dirty="0"/>
              <a:t>Özel &amp; Freire 2016, Annual Review Astronomy &amp; Astrophysics, 54, 401</a:t>
            </a:r>
          </a:p>
          <a:p>
            <a:pPr>
              <a:lnSpc>
                <a:spcPct val="150000"/>
              </a:lnSpc>
            </a:pPr>
            <a:r>
              <a:rPr lang="en-US" dirty="0"/>
              <a:t>Wang+ 2023, Ch. J. Astronautics, 36, 44</a:t>
            </a:r>
          </a:p>
          <a:p>
            <a:pPr fontAlgn="t">
              <a:lnSpc>
                <a:spcPct val="150000"/>
              </a:lnSpc>
            </a:pPr>
            <a:r>
              <a:rPr lang="en-US" dirty="0"/>
              <a:t>Harding 2022 in Millisecond Pulsars, ASSL, edited by Bhattacharyya, Sudip; Papitto, Alessandro; Bhattacharya, Dipankar; Springer</a:t>
            </a:r>
          </a:p>
        </p:txBody>
      </p:sp>
    </p:spTree>
    <p:extLst>
      <p:ext uri="{BB962C8B-B14F-4D97-AF65-F5344CB8AC3E}">
        <p14:creationId xmlns:p14="http://schemas.microsoft.com/office/powerpoint/2010/main" val="346340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2616-CC23-EFFD-003E-5BD44F08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periodic radio signal at 1.3373 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FFFFF-95B9-2056-6673-8039EC86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Hewish, Bell, Pilkington 1968, 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1DB17-E8D8-AA2E-A3D5-5197D48C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89" y="1617354"/>
            <a:ext cx="8380617" cy="462796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58245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3BF68-0EF3-5A69-F034-E22F622E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E77BFC-EFA4-377B-B133-39781C801762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9842771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B9413-BBF2-AA00-8FD8-EEE7C7235687}"/>
              </a:ext>
            </a:extLst>
          </p:cNvPr>
          <p:cNvSpPr txBox="1"/>
          <p:nvPr/>
        </p:nvSpPr>
        <p:spPr>
          <a:xfrm>
            <a:off x="810512" y="1681225"/>
            <a:ext cx="9961519" cy="1507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aseline="30000" dirty="0"/>
              <a:t>Orbital motion? Much larger derivative expected</a:t>
            </a:r>
          </a:p>
          <a:p>
            <a:pPr>
              <a:lnSpc>
                <a:spcPct val="150000"/>
              </a:lnSpc>
            </a:pPr>
            <a:r>
              <a:rPr lang="en-US" sz="3200" baseline="30000" dirty="0"/>
              <a:t>Radial oscillations of non degenerate stars</a:t>
            </a:r>
          </a:p>
          <a:p>
            <a:pPr>
              <a:lnSpc>
                <a:spcPct val="150000"/>
              </a:lnSpc>
            </a:pPr>
            <a:r>
              <a:rPr lang="en-US" sz="3200" baseline="30000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76256A-CF79-40CB-0435-CA6128559236}"/>
                  </a:ext>
                </a:extLst>
              </p:cNvPr>
              <p:cNvSpPr txBox="1"/>
              <p:nvPr/>
            </p:nvSpPr>
            <p:spPr>
              <a:xfrm>
                <a:off x="8451285" y="2607223"/>
                <a:ext cx="147264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76256A-CF79-40CB-0435-CA6128559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285" y="2607223"/>
                <a:ext cx="1472646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709E0D1-9530-9852-0C84-CBD4D1644113}"/>
              </a:ext>
            </a:extLst>
          </p:cNvPr>
          <p:cNvSpPr txBox="1"/>
          <p:nvPr/>
        </p:nvSpPr>
        <p:spPr>
          <a:xfrm>
            <a:off x="5475650" y="2919210"/>
            <a:ext cx="3298487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aseline="30000" dirty="0"/>
              <a:t>(stability condition)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232605-AB21-04C5-C0B8-C21F8C335501}"/>
                  </a:ext>
                </a:extLst>
              </p:cNvPr>
              <p:cNvSpPr txBox="1"/>
              <p:nvPr/>
            </p:nvSpPr>
            <p:spPr>
              <a:xfrm>
                <a:off x="8422929" y="3270457"/>
                <a:ext cx="2929071" cy="856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≳</m:t>
                          </m:r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  <m:sup/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232605-AB21-04C5-C0B8-C21F8C335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929" y="3270457"/>
                <a:ext cx="2929071" cy="8563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7F605DC-AEE7-A750-DC5F-E28FA1F343A3}"/>
              </a:ext>
            </a:extLst>
          </p:cNvPr>
          <p:cNvSpPr txBox="1"/>
          <p:nvPr/>
        </p:nvSpPr>
        <p:spPr>
          <a:xfrm>
            <a:off x="5640420" y="4628960"/>
            <a:ext cx="3298487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/>
              <a:t>White dwarfs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48957C-B9E3-4E5E-977B-FF290FD428BC}"/>
                  </a:ext>
                </a:extLst>
              </p:cNvPr>
              <p:cNvSpPr txBox="1"/>
              <p:nvPr/>
            </p:nvSpPr>
            <p:spPr>
              <a:xfrm>
                <a:off x="8422929" y="4387292"/>
                <a:ext cx="2451697" cy="483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6−7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  <m:sup/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48957C-B9E3-4E5E-977B-FF290FD4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929" y="4387292"/>
                <a:ext cx="2451697" cy="4833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9298490A-539E-6421-EBDB-41395CAF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1" y="4315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1.33 s coherent periodicity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401E29-4D98-4539-82C0-52152D948C7C}"/>
                  </a:ext>
                </a:extLst>
              </p:cNvPr>
              <p:cNvSpPr txBox="1"/>
              <p:nvPr/>
            </p:nvSpPr>
            <p:spPr>
              <a:xfrm>
                <a:off x="8451285" y="2155931"/>
                <a:ext cx="18149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𝑚𝑖𝑛𝑢𝑡𝑒𝑠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401E29-4D98-4539-82C0-52152D948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285" y="2155931"/>
                <a:ext cx="1814984" cy="369332"/>
              </a:xfrm>
              <a:prstGeom prst="rect">
                <a:avLst/>
              </a:prstGeom>
              <a:blipFill>
                <a:blip r:embed="rId5"/>
                <a:stretch>
                  <a:fillRect l="-3020" r="-302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BD69FB3-1EE9-5EB1-0E81-0AD8FD4F204A}"/>
              </a:ext>
            </a:extLst>
          </p:cNvPr>
          <p:cNvSpPr txBox="1"/>
          <p:nvPr/>
        </p:nvSpPr>
        <p:spPr>
          <a:xfrm>
            <a:off x="5624768" y="3730781"/>
            <a:ext cx="3298487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chemeClr val="accent2"/>
                </a:solidFill>
              </a:rPr>
              <a:t>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9059E-DFA5-6B15-60E6-F94822C2A650}"/>
              </a:ext>
            </a:extLst>
          </p:cNvPr>
          <p:cNvSpPr txBox="1"/>
          <p:nvPr/>
        </p:nvSpPr>
        <p:spPr>
          <a:xfrm>
            <a:off x="5624768" y="5458171"/>
            <a:ext cx="3892686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Black holes </a:t>
            </a:r>
            <a:r>
              <a:rPr lang="en-US" sz="3200" baseline="30000" dirty="0"/>
              <a:t>have no hairs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0B641-041B-8B79-D5A8-21255D343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331" y="3298694"/>
            <a:ext cx="2613327" cy="3250350"/>
          </a:xfrm>
          <a:prstGeom prst="rect">
            <a:avLst/>
          </a:prstGeom>
        </p:spPr>
      </p:pic>
      <p:pic>
        <p:nvPicPr>
          <p:cNvPr id="1026" name="Picture 2" descr="If neutron stars don't produce energy from fusion, like normal stars, how  can they shine in visible light? | Astronomy.com">
            <a:extLst>
              <a:ext uri="{FF2B5EF4-FFF2-40B4-BE49-F238E27FC236}">
                <a16:creationId xmlns:a16="http://schemas.microsoft.com/office/drawing/2014/main" id="{29F65475-209E-C886-800B-A171B937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30" y="3270457"/>
            <a:ext cx="3592103" cy="3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5" grpId="0"/>
      <p:bldP spid="16" grpId="0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3869</TotalTime>
  <Words>2370</Words>
  <Application>Microsoft Office PowerPoint</Application>
  <PresentationFormat>Widescreen</PresentationFormat>
  <Paragraphs>471</Paragraphs>
  <Slides>77</Slides>
  <Notes>0</Notes>
  <HiddenSlides>13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Aptos</vt:lpstr>
      <vt:lpstr>Arial</vt:lpstr>
      <vt:lpstr>Calibri</vt:lpstr>
      <vt:lpstr>Cambria Math</vt:lpstr>
      <vt:lpstr>Century Gothic</vt:lpstr>
      <vt:lpstr>Office Theme</vt:lpstr>
      <vt:lpstr>PowerPoint Presentation</vt:lpstr>
      <vt:lpstr>PowerPoint Presentation</vt:lpstr>
      <vt:lpstr>PowerPoint Presentation</vt:lpstr>
      <vt:lpstr>Time is what a clock reads1</vt:lpstr>
      <vt:lpstr>PowerPoint Presentation</vt:lpstr>
      <vt:lpstr>PowerPoint Presentation</vt:lpstr>
      <vt:lpstr>PowerPoint Presentation</vt:lpstr>
      <vt:lpstr>A periodic radio signal at 1.3373 s</vt:lpstr>
      <vt:lpstr>A 1.33 s coherent periodicity</vt:lpstr>
      <vt:lpstr>Nobel Prize in Physics 1974</vt:lpstr>
      <vt:lpstr>No-Bell Prize in Physics 1974</vt:lpstr>
      <vt:lpstr>PowerPoint Presentation</vt:lpstr>
      <vt:lpstr>Magnetised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energy distribution</vt:lpstr>
      <vt:lpstr>Particle acceleration</vt:lpstr>
      <vt:lpstr>PowerPoint Presentation</vt:lpstr>
      <vt:lpstr>Incoeherent HE/VHE emission</vt:lpstr>
      <vt:lpstr>PowerPoint Presentation</vt:lpstr>
      <vt:lpstr>Coeherent radio emission</vt:lpstr>
      <vt:lpstr>PowerPoint Presentation</vt:lpstr>
      <vt:lpstr>How to detect a pulsar?</vt:lpstr>
      <vt:lpstr>How to detect a pulsar?</vt:lpstr>
      <vt:lpstr>Counting photons is noisy!</vt:lpstr>
      <vt:lpstr>Photon counting is a noisy process</vt:lpstr>
      <vt:lpstr>Fourier power spectrum</vt:lpstr>
      <vt:lpstr>Fourier power of a sine wave</vt:lpstr>
      <vt:lpstr>How to detect a pulsar?</vt:lpstr>
      <vt:lpstr>Time series parameters</vt:lpstr>
      <vt:lpstr>Epoch Folding</vt:lpstr>
      <vt:lpstr>Epoch Folding Search</vt:lpstr>
      <vt:lpstr>Binary motion introduces Doppler shifts</vt:lpstr>
      <vt:lpstr>Pulse Phase/Time of Arrival</vt:lpstr>
      <vt:lpstr>Pulsar timing</vt:lpstr>
      <vt:lpstr>Pulsar timing</vt:lpstr>
      <vt:lpstr>Pulsar timing</vt:lpstr>
      <vt:lpstr>Pulsar Timing</vt:lpstr>
      <vt:lpstr>Pulsar Timing</vt:lpstr>
      <vt:lpstr>Pulsar Timing</vt:lpstr>
      <vt:lpstr>Why millisecond Pulsars are the best clocks?</vt:lpstr>
      <vt:lpstr>General Relativity into action</vt:lpstr>
      <vt:lpstr>Post Keplerian parameters</vt:lpstr>
      <vt:lpstr>                The NS mass</vt:lpstr>
      <vt:lpstr>                The NS mass</vt:lpstr>
      <vt:lpstr>Post Keplerian parameters</vt:lpstr>
      <vt:lpstr>Double NS binary</vt:lpstr>
      <vt:lpstr>Double PSR binary</vt:lpstr>
      <vt:lpstr>PowerPoint Presentation</vt:lpstr>
      <vt:lpstr>PowerPoint Presentation</vt:lpstr>
      <vt:lpstr>PowerPoint Presentation</vt:lpstr>
      <vt:lpstr>Inspiral of SMBHs (0.1pc → 10-4 pc)</vt:lpstr>
      <vt:lpstr>Inspiral of SMBHs (0.1pc → 10-4 pc)</vt:lpstr>
      <vt:lpstr>PowerPoint Presentation</vt:lpstr>
      <vt:lpstr>The Hellings-Downs Curve</vt:lpstr>
      <vt:lpstr>The Hellings-Downs Curve - NANOGrav</vt:lpstr>
      <vt:lpstr>The Hellings-Downs Curve – EPTA+InPTA</vt:lpstr>
      <vt:lpstr>How to navigate into space?</vt:lpstr>
      <vt:lpstr>How to navigate into space?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Fourier power of a sine wave</vt:lpstr>
      <vt:lpstr>The effect of finite length</vt:lpstr>
      <vt:lpstr>Fourier power of a sine wave</vt:lpstr>
      <vt:lpstr>How to detect a pulsar</vt:lpstr>
      <vt:lpstr>How to detect a pulsar (with many trials)</vt:lpstr>
      <vt:lpstr>Pulsar detection (optimal strategy)</vt:lpstr>
      <vt:lpstr>Coherent periodic signal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Papitto</dc:creator>
  <cp:lastModifiedBy>Alessandro Papitto</cp:lastModifiedBy>
  <cp:revision>54</cp:revision>
  <dcterms:created xsi:type="dcterms:W3CDTF">2025-10-21T21:32:08Z</dcterms:created>
  <dcterms:modified xsi:type="dcterms:W3CDTF">2025-10-28T16:43:55Z</dcterms:modified>
</cp:coreProperties>
</file>