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embeddedFontLst>
    <p:embeddedFont>
      <p:font typeface="Roboto"/>
      <p:regular r:id="rId37"/>
      <p:bold r:id="rId38"/>
      <p:italic r:id="rId39"/>
      <p:boldItalic r:id="rId40"/>
    </p:embeddedFont>
    <p:embeddedFont>
      <p:font typeface="Gill Sans"/>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1906">
          <p15:clr>
            <a:srgbClr val="747775"/>
          </p15:clr>
        </p15:guide>
        <p15:guide id="2" pos="379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9DF38C7-70B1-4969-A738-D44D76D67FDD}">
  <a:tblStyle styleId="{F9DF38C7-70B1-4969-A738-D44D76D67FD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BC8FE4C-EB8F-418F-B8B2-164A8651CE88}" styleName="Table_1">
    <a:wholeTbl>
      <a:tcTxStyle b="off" i="off">
        <a:font>
          <a:latin typeface="Gill Sans MT"/>
          <a:ea typeface="Gill Sans MT"/>
          <a:cs typeface="Gill Sans M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7E9"/>
          </a:solidFill>
        </a:fill>
      </a:tcStyle>
    </a:wholeTbl>
    <a:band1H>
      <a:tcTxStyle/>
      <a:tcStyle>
        <a:fill>
          <a:solidFill>
            <a:srgbClr val="CBCCD1"/>
          </a:solidFill>
        </a:fill>
      </a:tcStyle>
    </a:band1H>
    <a:band2H>
      <a:tcTxStyle/>
    </a:band2H>
    <a:band1V>
      <a:tcTxStyle/>
      <a:tcStyle>
        <a:fill>
          <a:solidFill>
            <a:srgbClr val="CBCCD1"/>
          </a:solidFill>
        </a:fill>
      </a:tcStyle>
    </a:band1V>
    <a:band2V>
      <a:tcTxStyle/>
    </a:band2V>
    <a:lastCol>
      <a:tcTxStyle b="on" i="off">
        <a:font>
          <a:latin typeface="Gill Sans MT"/>
          <a:ea typeface="Gill Sans MT"/>
          <a:cs typeface="Gill Sans MT"/>
        </a:font>
        <a:schemeClr val="lt1"/>
      </a:tcTxStyle>
      <a:tcStyle>
        <a:fill>
          <a:solidFill>
            <a:schemeClr val="accent1"/>
          </a:solidFill>
        </a:fill>
      </a:tcStyle>
    </a:lastCol>
    <a:firstCol>
      <a:tcTxStyle b="on" i="off">
        <a:font>
          <a:latin typeface="Gill Sans MT"/>
          <a:ea typeface="Gill Sans MT"/>
          <a:cs typeface="Gill Sans MT"/>
        </a:font>
        <a:schemeClr val="lt1"/>
      </a:tcTxStyle>
      <a:tcStyle>
        <a:fill>
          <a:solidFill>
            <a:schemeClr val="accent1"/>
          </a:solidFill>
        </a:fill>
      </a:tcStyle>
    </a:firstCol>
    <a:lastRow>
      <a:tcTxStyle b="on" i="off">
        <a:font>
          <a:latin typeface="Gill Sans MT"/>
          <a:ea typeface="Gill Sans MT"/>
          <a:cs typeface="Gill Sans MT"/>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Gill Sans MT"/>
          <a:ea typeface="Gill Sans MT"/>
          <a:cs typeface="Gill Sans MT"/>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19A09416-F686-4A6E-B3D7-B84B139E4E3C}"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906"/>
        <p:guide pos="379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20" Type="http://schemas.openxmlformats.org/officeDocument/2006/relationships/slide" Target="slides/slide14.xml"/><Relationship Id="rId42" Type="http://schemas.openxmlformats.org/officeDocument/2006/relationships/font" Target="fonts/GillSans-bold.fntdata"/><Relationship Id="rId41" Type="http://schemas.openxmlformats.org/officeDocument/2006/relationships/font" Target="fonts/GillSans-regular.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Roboto-regular.fntdata"/><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Roboto-italic.fntdata"/><Relationship Id="rId16" Type="http://schemas.openxmlformats.org/officeDocument/2006/relationships/slide" Target="slides/slide10.xml"/><Relationship Id="rId38" Type="http://schemas.openxmlformats.org/officeDocument/2006/relationships/font" Target="fonts/Roboto-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880db6c78a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880db6c7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9cc2906961_0_2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g39cc2906961_0_2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t>Allineare le informazioni per tipo sui tre slot, integrazione antenne con il frontend aggiungere nei punti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9cf075045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9cf075045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9e56cf0fdf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9e56cf0fdf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word COMMON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9d0b7be8f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39d0b7be8f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t/>
            </a:r>
            <a:endParaRPr/>
          </a:p>
        </p:txBody>
      </p:sp>
      <p:sp>
        <p:nvSpPr>
          <p:cNvPr id="212" name="Google Shape;212;g39d0b7be8f0_0_0: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GB"/>
              <a:t>‹#›</a:t>
            </a:fld>
            <a:endParaRPr sz="1400">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9c60202a49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9c60202a49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506c9e0d3d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3506c9e0d3d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82" name="Google Shape;282;g3506c9e0d3d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5691bf8b79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5691bf8b79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4e2e46430e_0_10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4e2e46430e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9c60202a4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9c60202a4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506c9e0d3d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506c9e0d3d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4e2e46430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4e2e46430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9d0b7be8f0_0_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9d0b7be8f0_0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9c60202a49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9c60202a49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5691bf8b79_0_8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5691bf8b79_0_8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9d06e83dc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9d06e83dc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9b0af459ff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39b0af459ff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9c60202a4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39c60202a4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9d0b7be8f0_0_5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39d0b7be8f0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9d0b7be8f0_0_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39d0b7be8f0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9c60202a49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9c60202a49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9d0b7be8f0_0_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9d0b7be8f0_0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9d06e83dcd_1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9d06e83dcd_1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9d0b7be8f0_0_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9d0b7be8f0_0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880db6c78a_0_2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2880db6c78a_0_2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However, A National Operative Programme grant made it possible to increase the fleet of receivers and to extend the observational frequency range up to 116GHz. But as the frequencies increase, performance requirements become more and more restrictive.</a:t>
            </a:r>
            <a:endParaRPr/>
          </a:p>
        </p:txBody>
      </p:sp>
      <p:sp>
        <p:nvSpPr>
          <p:cNvPr id="99" name="Google Shape;99;g2880db6c78a_0_2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5691bf8b79_0_8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5691bf8b79_0_8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8b59a9eac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8b59a9eac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9e28b9ca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9e28b9ca7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5691bf8b79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5691bf8b79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9cc2906961_0_1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g39cc2906961_0_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t>Allineare le informazioni per tipo sui tre slot, integrazione antenne con il frontend aggiungere nei punti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ype="twoObj">
  <p:cSld name="TWO_OBJECTS">
    <p:spTree>
      <p:nvGrpSpPr>
        <p:cNvPr id="50" name="Shape 50"/>
        <p:cNvGrpSpPr/>
        <p:nvPr/>
      </p:nvGrpSpPr>
      <p:grpSpPr>
        <a:xfrm>
          <a:off x="0" y="0"/>
          <a:ext cx="0" cy="0"/>
          <a:chOff x="0" y="0"/>
          <a:chExt cx="0" cy="0"/>
        </a:xfrm>
      </p:grpSpPr>
      <p:sp>
        <p:nvSpPr>
          <p:cNvPr id="51" name="Google Shape;51;p13"/>
          <p:cNvSpPr/>
          <p:nvPr/>
        </p:nvSpPr>
        <p:spPr>
          <a:xfrm>
            <a:off x="12" y="0"/>
            <a:ext cx="9144000" cy="654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1155CC"/>
              </a:solidFill>
              <a:latin typeface="Gill Sans"/>
              <a:ea typeface="Gill Sans"/>
              <a:cs typeface="Gill Sans"/>
              <a:sym typeface="Gill Sans"/>
            </a:endParaRPr>
          </a:p>
        </p:txBody>
      </p:sp>
      <p:sp>
        <p:nvSpPr>
          <p:cNvPr id="52" name="Google Shape;52;p13"/>
          <p:cNvSpPr txBox="1"/>
          <p:nvPr>
            <p:ph type="title"/>
          </p:nvPr>
        </p:nvSpPr>
        <p:spPr>
          <a:xfrm>
            <a:off x="109425" y="64016"/>
            <a:ext cx="8925300" cy="513900"/>
          </a:xfrm>
          <a:prstGeom prst="rect">
            <a:avLst/>
          </a:prstGeom>
          <a:noFill/>
          <a:ln>
            <a:noFill/>
          </a:ln>
        </p:spPr>
        <p:txBody>
          <a:bodyPr anchorCtr="0" anchor="b" bIns="34275" lIns="68575" spcFirstLastPara="1" rIns="68575" wrap="square" tIns="34275">
            <a:normAutofit/>
          </a:bodyPr>
          <a:lstStyle>
            <a:lvl1pPr lvl="0" rtl="0" algn="ctr">
              <a:spcBef>
                <a:spcPts val="0"/>
              </a:spcBef>
              <a:spcAft>
                <a:spcPts val="0"/>
              </a:spcAft>
              <a:buClr>
                <a:srgbClr val="1155CC"/>
              </a:buClr>
              <a:buSzPts val="1400"/>
              <a:buNone/>
              <a:defRPr>
                <a:solidFill>
                  <a:srgbClr val="1155CC"/>
                </a:solidFill>
              </a:defRPr>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
        <p:nvSpPr>
          <p:cNvPr id="53" name="Google Shape;53;p13"/>
          <p:cNvSpPr txBox="1"/>
          <p:nvPr>
            <p:ph idx="1" type="body"/>
          </p:nvPr>
        </p:nvSpPr>
        <p:spPr>
          <a:xfrm>
            <a:off x="435895" y="1671002"/>
            <a:ext cx="4066800" cy="2724900"/>
          </a:xfrm>
          <a:prstGeom prst="rect">
            <a:avLst/>
          </a:prstGeom>
          <a:noFill/>
          <a:ln>
            <a:noFill/>
          </a:ln>
        </p:spPr>
        <p:txBody>
          <a:bodyPr anchorCtr="0" anchor="ctr" bIns="34275" lIns="68575" spcFirstLastPara="1" rIns="68575" wrap="square" tIns="34275">
            <a:normAutofit/>
          </a:bodyPr>
          <a:lstStyle>
            <a:lvl1pPr indent="-304800" lvl="0" marL="457200" rtl="0" algn="l">
              <a:spcBef>
                <a:spcPts val="300"/>
              </a:spcBef>
              <a:spcAft>
                <a:spcPts val="0"/>
              </a:spcAft>
              <a:buSzPts val="1200"/>
              <a:buChar char="●"/>
              <a:defRPr/>
            </a:lvl1pPr>
            <a:lvl2pPr indent="-304800" lvl="1" marL="914400" rtl="0" algn="l">
              <a:spcBef>
                <a:spcPts val="500"/>
              </a:spcBef>
              <a:spcAft>
                <a:spcPts val="0"/>
              </a:spcAft>
              <a:buSzPts val="1200"/>
              <a:buChar char="○"/>
              <a:defRPr/>
            </a:lvl2pPr>
            <a:lvl3pPr indent="-304800" lvl="2" marL="1371600" rtl="0" algn="l">
              <a:spcBef>
                <a:spcPts val="500"/>
              </a:spcBef>
              <a:spcAft>
                <a:spcPts val="0"/>
              </a:spcAft>
              <a:buSzPts val="1200"/>
              <a:buChar char="■"/>
              <a:defRPr/>
            </a:lvl3pPr>
            <a:lvl4pPr indent="-304800" lvl="3" marL="1828800" rtl="0" algn="l">
              <a:spcBef>
                <a:spcPts val="500"/>
              </a:spcBef>
              <a:spcAft>
                <a:spcPts val="0"/>
              </a:spcAft>
              <a:buSzPts val="1200"/>
              <a:buChar char="●"/>
              <a:defRPr/>
            </a:lvl4pPr>
            <a:lvl5pPr indent="-304800" lvl="4" marL="2286000" rtl="0" algn="l">
              <a:spcBef>
                <a:spcPts val="500"/>
              </a:spcBef>
              <a:spcAft>
                <a:spcPts val="0"/>
              </a:spcAft>
              <a:buSzPts val="1200"/>
              <a:buChar char="○"/>
              <a:defRPr/>
            </a:lvl5pPr>
            <a:lvl6pPr indent="-304800" lvl="5" marL="2743200" rtl="0" algn="l">
              <a:spcBef>
                <a:spcPts val="500"/>
              </a:spcBef>
              <a:spcAft>
                <a:spcPts val="0"/>
              </a:spcAft>
              <a:buSzPts val="1200"/>
              <a:buChar char="■"/>
              <a:defRPr/>
            </a:lvl6pPr>
            <a:lvl7pPr indent="-304800" lvl="6" marL="3200400" rtl="0" algn="l">
              <a:spcBef>
                <a:spcPts val="500"/>
              </a:spcBef>
              <a:spcAft>
                <a:spcPts val="0"/>
              </a:spcAft>
              <a:buSzPts val="1200"/>
              <a:buChar char="●"/>
              <a:defRPr/>
            </a:lvl7pPr>
            <a:lvl8pPr indent="-304800" lvl="7" marL="3657600" rtl="0" algn="l">
              <a:spcBef>
                <a:spcPts val="500"/>
              </a:spcBef>
              <a:spcAft>
                <a:spcPts val="0"/>
              </a:spcAft>
              <a:buSzPts val="1200"/>
              <a:buChar char="○"/>
              <a:defRPr/>
            </a:lvl8pPr>
            <a:lvl9pPr indent="-304800" lvl="8" marL="4114800" rtl="0" algn="l">
              <a:spcBef>
                <a:spcPts val="500"/>
              </a:spcBef>
              <a:spcAft>
                <a:spcPts val="500"/>
              </a:spcAft>
              <a:buSzPts val="1200"/>
              <a:buChar char="■"/>
              <a:defRPr/>
            </a:lvl9pPr>
          </a:lstStyle>
          <a:p/>
        </p:txBody>
      </p:sp>
      <p:sp>
        <p:nvSpPr>
          <p:cNvPr id="54" name="Google Shape;54;p13"/>
          <p:cNvSpPr txBox="1"/>
          <p:nvPr>
            <p:ph idx="2" type="body"/>
          </p:nvPr>
        </p:nvSpPr>
        <p:spPr>
          <a:xfrm>
            <a:off x="4641313" y="1671002"/>
            <a:ext cx="4066800" cy="2724900"/>
          </a:xfrm>
          <a:prstGeom prst="rect">
            <a:avLst/>
          </a:prstGeom>
          <a:noFill/>
          <a:ln>
            <a:noFill/>
          </a:ln>
        </p:spPr>
        <p:txBody>
          <a:bodyPr anchorCtr="0" anchor="ctr" bIns="34275" lIns="68575" spcFirstLastPara="1" rIns="68575" wrap="square" tIns="34275">
            <a:normAutofit/>
          </a:bodyPr>
          <a:lstStyle>
            <a:lvl1pPr indent="-304800" lvl="0" marL="457200" rtl="0" algn="l">
              <a:spcBef>
                <a:spcPts val="300"/>
              </a:spcBef>
              <a:spcAft>
                <a:spcPts val="0"/>
              </a:spcAft>
              <a:buSzPts val="1200"/>
              <a:buChar char="●"/>
              <a:defRPr/>
            </a:lvl1pPr>
            <a:lvl2pPr indent="-304800" lvl="1" marL="914400" rtl="0" algn="l">
              <a:spcBef>
                <a:spcPts val="500"/>
              </a:spcBef>
              <a:spcAft>
                <a:spcPts val="0"/>
              </a:spcAft>
              <a:buSzPts val="1200"/>
              <a:buChar char="○"/>
              <a:defRPr/>
            </a:lvl2pPr>
            <a:lvl3pPr indent="-304800" lvl="2" marL="1371600" rtl="0" algn="l">
              <a:spcBef>
                <a:spcPts val="500"/>
              </a:spcBef>
              <a:spcAft>
                <a:spcPts val="0"/>
              </a:spcAft>
              <a:buSzPts val="1200"/>
              <a:buChar char="■"/>
              <a:defRPr/>
            </a:lvl3pPr>
            <a:lvl4pPr indent="-304800" lvl="3" marL="1828800" rtl="0" algn="l">
              <a:spcBef>
                <a:spcPts val="500"/>
              </a:spcBef>
              <a:spcAft>
                <a:spcPts val="0"/>
              </a:spcAft>
              <a:buSzPts val="1200"/>
              <a:buChar char="●"/>
              <a:defRPr/>
            </a:lvl4pPr>
            <a:lvl5pPr indent="-304800" lvl="4" marL="2286000" rtl="0" algn="l">
              <a:spcBef>
                <a:spcPts val="500"/>
              </a:spcBef>
              <a:spcAft>
                <a:spcPts val="0"/>
              </a:spcAft>
              <a:buSzPts val="1200"/>
              <a:buChar char="○"/>
              <a:defRPr/>
            </a:lvl5pPr>
            <a:lvl6pPr indent="-304800" lvl="5" marL="2743200" rtl="0" algn="l">
              <a:spcBef>
                <a:spcPts val="500"/>
              </a:spcBef>
              <a:spcAft>
                <a:spcPts val="0"/>
              </a:spcAft>
              <a:buSzPts val="1200"/>
              <a:buChar char="■"/>
              <a:defRPr/>
            </a:lvl6pPr>
            <a:lvl7pPr indent="-304800" lvl="6" marL="3200400" rtl="0" algn="l">
              <a:spcBef>
                <a:spcPts val="500"/>
              </a:spcBef>
              <a:spcAft>
                <a:spcPts val="0"/>
              </a:spcAft>
              <a:buSzPts val="1200"/>
              <a:buChar char="●"/>
              <a:defRPr/>
            </a:lvl7pPr>
            <a:lvl8pPr indent="-304800" lvl="7" marL="3657600" rtl="0" algn="l">
              <a:spcBef>
                <a:spcPts val="500"/>
              </a:spcBef>
              <a:spcAft>
                <a:spcPts val="0"/>
              </a:spcAft>
              <a:buSzPts val="1200"/>
              <a:buChar char="○"/>
              <a:defRPr/>
            </a:lvl8pPr>
            <a:lvl9pPr indent="-304800" lvl="8" marL="4114800" rtl="0" algn="l">
              <a:spcBef>
                <a:spcPts val="500"/>
              </a:spcBef>
              <a:spcAft>
                <a:spcPts val="500"/>
              </a:spcAft>
              <a:buSzPts val="1200"/>
              <a:buChar char="■"/>
              <a:defRPr/>
            </a:lvl9pPr>
          </a:lstStyle>
          <a:p/>
        </p:txBody>
      </p:sp>
      <p:pic>
        <p:nvPicPr>
          <p:cNvPr id="55" name="Google Shape;55;p13"/>
          <p:cNvPicPr preferRelativeResize="0"/>
          <p:nvPr/>
        </p:nvPicPr>
        <p:blipFill>
          <a:blip r:embed="rId2">
            <a:alphaModFix/>
          </a:blip>
          <a:stretch>
            <a:fillRect/>
          </a:stretch>
        </p:blipFill>
        <p:spPr>
          <a:xfrm>
            <a:off x="7978675" y="138600"/>
            <a:ext cx="1107900" cy="377425"/>
          </a:xfrm>
          <a:prstGeom prst="rect">
            <a:avLst/>
          </a:prstGeom>
          <a:noFill/>
          <a:ln>
            <a:noFill/>
          </a:ln>
        </p:spPr>
      </p:pic>
      <p:pic>
        <p:nvPicPr>
          <p:cNvPr id="56" name="Google Shape;56;p13"/>
          <p:cNvPicPr preferRelativeResize="0"/>
          <p:nvPr/>
        </p:nvPicPr>
        <p:blipFill>
          <a:blip r:embed="rId3">
            <a:alphaModFix/>
          </a:blip>
          <a:stretch>
            <a:fillRect/>
          </a:stretch>
        </p:blipFill>
        <p:spPr>
          <a:xfrm>
            <a:off x="0" y="64025"/>
            <a:ext cx="1319948" cy="513975"/>
          </a:xfrm>
          <a:prstGeom prst="rect">
            <a:avLst/>
          </a:prstGeom>
          <a:noFill/>
          <a:ln>
            <a:noFill/>
          </a:ln>
        </p:spPr>
      </p:pic>
      <p:sp>
        <p:nvSpPr>
          <p:cNvPr id="57" name="Google Shape;57;p13"/>
          <p:cNvSpPr txBox="1"/>
          <p:nvPr>
            <p:ph idx="12" type="sldNum"/>
          </p:nvPr>
        </p:nvSpPr>
        <p:spPr>
          <a:xfrm>
            <a:off x="8295525" y="4704378"/>
            <a:ext cx="7893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1">
  <p:cSld name="TWO_OBJECTS_1">
    <p:spTree>
      <p:nvGrpSpPr>
        <p:cNvPr id="58" name="Shape 58"/>
        <p:cNvGrpSpPr/>
        <p:nvPr/>
      </p:nvGrpSpPr>
      <p:grpSpPr>
        <a:xfrm>
          <a:off x="0" y="0"/>
          <a:ext cx="0" cy="0"/>
          <a:chOff x="0" y="0"/>
          <a:chExt cx="0" cy="0"/>
        </a:xfrm>
      </p:grpSpPr>
      <p:sp>
        <p:nvSpPr>
          <p:cNvPr id="59" name="Google Shape;59;p14"/>
          <p:cNvSpPr/>
          <p:nvPr/>
        </p:nvSpPr>
        <p:spPr>
          <a:xfrm>
            <a:off x="0" y="0"/>
            <a:ext cx="9144000" cy="719700"/>
          </a:xfrm>
          <a:prstGeom prst="rect">
            <a:avLst/>
          </a:pr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Gill Sans"/>
              <a:ea typeface="Gill Sans"/>
              <a:cs typeface="Gill Sans"/>
              <a:sym typeface="Gill Sans"/>
            </a:endParaRPr>
          </a:p>
        </p:txBody>
      </p:sp>
      <p:sp>
        <p:nvSpPr>
          <p:cNvPr id="60" name="Google Shape;60;p14"/>
          <p:cNvSpPr txBox="1"/>
          <p:nvPr>
            <p:ph type="title"/>
          </p:nvPr>
        </p:nvSpPr>
        <p:spPr>
          <a:xfrm>
            <a:off x="110032" y="70376"/>
            <a:ext cx="8974800" cy="565200"/>
          </a:xfrm>
          <a:prstGeom prst="rect">
            <a:avLst/>
          </a:prstGeom>
          <a:noFill/>
          <a:ln>
            <a:noFill/>
          </a:ln>
        </p:spPr>
        <p:txBody>
          <a:bodyPr anchorCtr="0" anchor="b" bIns="34275" lIns="68575" spcFirstLastPara="1" rIns="68575" wrap="square" tIns="34275">
            <a:normAutofit/>
          </a:bodyPr>
          <a:lstStyle>
            <a:lvl1pPr lvl="0" rtl="0" algn="ctr">
              <a:spcBef>
                <a:spcPts val="0"/>
              </a:spcBef>
              <a:spcAft>
                <a:spcPts val="0"/>
              </a:spcAft>
              <a:buClr>
                <a:srgbClr val="1155CC"/>
              </a:buClr>
              <a:buSzPts val="1400"/>
              <a:buNone/>
              <a:defRPr>
                <a:solidFill>
                  <a:srgbClr val="1155CC"/>
                </a:solidFill>
              </a:defRPr>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
        <p:nvSpPr>
          <p:cNvPr id="61" name="Google Shape;61;p14"/>
          <p:cNvSpPr txBox="1"/>
          <p:nvPr>
            <p:ph idx="1" type="body"/>
          </p:nvPr>
        </p:nvSpPr>
        <p:spPr>
          <a:xfrm>
            <a:off x="435906" y="1671000"/>
            <a:ext cx="8373600" cy="2724900"/>
          </a:xfrm>
          <a:prstGeom prst="rect">
            <a:avLst/>
          </a:prstGeom>
          <a:noFill/>
          <a:ln>
            <a:noFill/>
          </a:ln>
        </p:spPr>
        <p:txBody>
          <a:bodyPr anchorCtr="0" anchor="ctr" bIns="34275" lIns="68575" spcFirstLastPara="1" rIns="68575" wrap="square" tIns="34275">
            <a:normAutofit/>
          </a:bodyPr>
          <a:lstStyle>
            <a:lvl1pPr indent="-304800" lvl="0" marL="457200" rtl="0" algn="l">
              <a:spcBef>
                <a:spcPts val="300"/>
              </a:spcBef>
              <a:spcAft>
                <a:spcPts val="0"/>
              </a:spcAft>
              <a:buSzPts val="1200"/>
              <a:buChar char="●"/>
              <a:defRPr/>
            </a:lvl1pPr>
            <a:lvl2pPr indent="-304800" lvl="1" marL="914400" rtl="0" algn="l">
              <a:spcBef>
                <a:spcPts val="500"/>
              </a:spcBef>
              <a:spcAft>
                <a:spcPts val="0"/>
              </a:spcAft>
              <a:buSzPts val="1200"/>
              <a:buChar char="○"/>
              <a:defRPr/>
            </a:lvl2pPr>
            <a:lvl3pPr indent="-304800" lvl="2" marL="1371600" rtl="0" algn="l">
              <a:spcBef>
                <a:spcPts val="500"/>
              </a:spcBef>
              <a:spcAft>
                <a:spcPts val="0"/>
              </a:spcAft>
              <a:buSzPts val="1200"/>
              <a:buChar char="■"/>
              <a:defRPr/>
            </a:lvl3pPr>
            <a:lvl4pPr indent="-304800" lvl="3" marL="1828800" rtl="0" algn="l">
              <a:spcBef>
                <a:spcPts val="500"/>
              </a:spcBef>
              <a:spcAft>
                <a:spcPts val="0"/>
              </a:spcAft>
              <a:buSzPts val="1200"/>
              <a:buChar char="●"/>
              <a:defRPr/>
            </a:lvl4pPr>
            <a:lvl5pPr indent="-304800" lvl="4" marL="2286000" rtl="0" algn="l">
              <a:spcBef>
                <a:spcPts val="500"/>
              </a:spcBef>
              <a:spcAft>
                <a:spcPts val="0"/>
              </a:spcAft>
              <a:buSzPts val="1200"/>
              <a:buChar char="○"/>
              <a:defRPr/>
            </a:lvl5pPr>
            <a:lvl6pPr indent="-304800" lvl="5" marL="2743200" rtl="0" algn="l">
              <a:spcBef>
                <a:spcPts val="500"/>
              </a:spcBef>
              <a:spcAft>
                <a:spcPts val="0"/>
              </a:spcAft>
              <a:buSzPts val="1200"/>
              <a:buChar char="■"/>
              <a:defRPr/>
            </a:lvl6pPr>
            <a:lvl7pPr indent="-304800" lvl="6" marL="3200400" rtl="0" algn="l">
              <a:spcBef>
                <a:spcPts val="500"/>
              </a:spcBef>
              <a:spcAft>
                <a:spcPts val="0"/>
              </a:spcAft>
              <a:buSzPts val="1200"/>
              <a:buChar char="●"/>
              <a:defRPr/>
            </a:lvl7pPr>
            <a:lvl8pPr indent="-304800" lvl="7" marL="3657600" rtl="0" algn="l">
              <a:spcBef>
                <a:spcPts val="500"/>
              </a:spcBef>
              <a:spcAft>
                <a:spcPts val="0"/>
              </a:spcAft>
              <a:buSzPts val="1200"/>
              <a:buChar char="○"/>
              <a:defRPr/>
            </a:lvl8pPr>
            <a:lvl9pPr indent="-304800" lvl="8" marL="4114800" rtl="0" algn="l">
              <a:spcBef>
                <a:spcPts val="500"/>
              </a:spcBef>
              <a:spcAft>
                <a:spcPts val="500"/>
              </a:spcAft>
              <a:buSzPts val="1200"/>
              <a:buChar char="■"/>
              <a:defRPr/>
            </a:lvl9pPr>
          </a:lstStyle>
          <a:p/>
        </p:txBody>
      </p:sp>
      <p:sp>
        <p:nvSpPr>
          <p:cNvPr id="62" name="Google Shape;62;p14"/>
          <p:cNvSpPr txBox="1"/>
          <p:nvPr>
            <p:ph idx="12" type="sldNum"/>
          </p:nvPr>
        </p:nvSpPr>
        <p:spPr>
          <a:xfrm>
            <a:off x="8295525" y="4704378"/>
            <a:ext cx="7893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63" name="Google Shape;63;p14"/>
          <p:cNvPicPr preferRelativeResize="0"/>
          <p:nvPr/>
        </p:nvPicPr>
        <p:blipFill>
          <a:blip r:embed="rId2">
            <a:alphaModFix/>
          </a:blip>
          <a:stretch>
            <a:fillRect/>
          </a:stretch>
        </p:blipFill>
        <p:spPr>
          <a:xfrm>
            <a:off x="7679299" y="152394"/>
            <a:ext cx="1405534" cy="414928"/>
          </a:xfrm>
          <a:prstGeom prst="rect">
            <a:avLst/>
          </a:prstGeom>
          <a:noFill/>
          <a:ln>
            <a:noFill/>
          </a:ln>
        </p:spPr>
      </p:pic>
      <p:pic>
        <p:nvPicPr>
          <p:cNvPr id="64" name="Google Shape;64;p14"/>
          <p:cNvPicPr preferRelativeResize="0"/>
          <p:nvPr/>
        </p:nvPicPr>
        <p:blipFill>
          <a:blip r:embed="rId3">
            <a:alphaModFix/>
          </a:blip>
          <a:stretch>
            <a:fillRect/>
          </a:stretch>
        </p:blipFill>
        <p:spPr>
          <a:xfrm>
            <a:off x="0" y="70384"/>
            <a:ext cx="1505015" cy="56505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65" name="Shape 65"/>
        <p:cNvGrpSpPr/>
        <p:nvPr/>
      </p:nvGrpSpPr>
      <p:grpSpPr>
        <a:xfrm>
          <a:off x="0" y="0"/>
          <a:ext cx="0" cy="0"/>
          <a:chOff x="0" y="0"/>
          <a:chExt cx="0" cy="0"/>
        </a:xfrm>
      </p:grpSpPr>
      <p:sp>
        <p:nvSpPr>
          <p:cNvPr id="66" name="Google Shape;66;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7" name="Google Shape;67;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68" name="Google Shape;68;p1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9" name="Google Shape;69;p1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0" name="Google Shape;70;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a:lvl1pPr>
            <a:lvl2pPr indent="0" lvl="1" marL="0" algn="r">
              <a:lnSpc>
                <a:spcPct val="100000"/>
              </a:lnSpc>
              <a:spcBef>
                <a:spcPts val="0"/>
              </a:spcBef>
              <a:spcAft>
                <a:spcPts val="0"/>
              </a:spcAft>
              <a:buSzPts val="1000"/>
              <a:buNone/>
              <a:defRPr/>
            </a:lvl2pPr>
            <a:lvl3pPr indent="0" lvl="2" marL="0" algn="r">
              <a:lnSpc>
                <a:spcPct val="100000"/>
              </a:lnSpc>
              <a:spcBef>
                <a:spcPts val="0"/>
              </a:spcBef>
              <a:spcAft>
                <a:spcPts val="0"/>
              </a:spcAft>
              <a:buSzPts val="1000"/>
              <a:buNone/>
              <a:defRPr/>
            </a:lvl3pPr>
            <a:lvl4pPr indent="0" lvl="3" marL="0" algn="r">
              <a:lnSpc>
                <a:spcPct val="100000"/>
              </a:lnSpc>
              <a:spcBef>
                <a:spcPts val="0"/>
              </a:spcBef>
              <a:spcAft>
                <a:spcPts val="0"/>
              </a:spcAft>
              <a:buSzPts val="1000"/>
              <a:buNone/>
              <a:defRPr/>
            </a:lvl4pPr>
            <a:lvl5pPr indent="0" lvl="4" marL="0" algn="r">
              <a:lnSpc>
                <a:spcPct val="100000"/>
              </a:lnSpc>
              <a:spcBef>
                <a:spcPts val="0"/>
              </a:spcBef>
              <a:spcAft>
                <a:spcPts val="0"/>
              </a:spcAft>
              <a:buSzPts val="1000"/>
              <a:buNone/>
              <a:defRPr/>
            </a:lvl5pPr>
            <a:lvl6pPr indent="0" lvl="5" marL="0" algn="r">
              <a:lnSpc>
                <a:spcPct val="100000"/>
              </a:lnSpc>
              <a:spcBef>
                <a:spcPts val="0"/>
              </a:spcBef>
              <a:spcAft>
                <a:spcPts val="0"/>
              </a:spcAft>
              <a:buSzPts val="1000"/>
              <a:buNone/>
              <a:defRPr/>
            </a:lvl6pPr>
            <a:lvl7pPr indent="0" lvl="6" marL="0" algn="r">
              <a:lnSpc>
                <a:spcPct val="100000"/>
              </a:lnSpc>
              <a:spcBef>
                <a:spcPts val="0"/>
              </a:spcBef>
              <a:spcAft>
                <a:spcPts val="0"/>
              </a:spcAft>
              <a:buSzPts val="1000"/>
              <a:buNone/>
              <a:defRPr/>
            </a:lvl7pPr>
            <a:lvl8pPr indent="0" lvl="7" marL="0" algn="r">
              <a:lnSpc>
                <a:spcPct val="100000"/>
              </a:lnSpc>
              <a:spcBef>
                <a:spcPts val="0"/>
              </a:spcBef>
              <a:spcAft>
                <a:spcPts val="0"/>
              </a:spcAft>
              <a:buSzPts val="1000"/>
              <a:buNone/>
              <a:defRPr/>
            </a:lvl8pPr>
            <a:lvl9pPr indent="0" lvl="8" marL="0" algn="r">
              <a:lnSpc>
                <a:spcPct val="100000"/>
              </a:lnSpc>
              <a:spcBef>
                <a:spcPts val="0"/>
              </a:spcBef>
              <a:spcAft>
                <a:spcPts val="0"/>
              </a:spcAft>
              <a:buSzPts val="100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hyperlink" Target="https://indico.ict.inaf.it/event/3236/"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25.png"/><Relationship Id="rId5"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54.jpg"/><Relationship Id="rId6" Type="http://schemas.openxmlformats.org/officeDocument/2006/relationships/image" Target="../media/image6.png"/></Relationships>
</file>

<file path=ppt/slides/_rels/slide14.xml.rels><?xml version="1.0" encoding="UTF-8" standalone="yes"?><Relationships xmlns="http://schemas.openxmlformats.org/package/2006/relationships"><Relationship Id="rId11" Type="http://schemas.openxmlformats.org/officeDocument/2006/relationships/image" Target="../media/image42.jpg"/><Relationship Id="rId10" Type="http://schemas.openxmlformats.org/officeDocument/2006/relationships/image" Target="../media/image35.png"/><Relationship Id="rId13" Type="http://schemas.openxmlformats.org/officeDocument/2006/relationships/image" Target="../media/image43.png"/><Relationship Id="rId12" Type="http://schemas.openxmlformats.org/officeDocument/2006/relationships/image" Target="../media/image49.jpg"/><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36.png"/><Relationship Id="rId9" Type="http://schemas.openxmlformats.org/officeDocument/2006/relationships/image" Target="../media/image46.png"/><Relationship Id="rId15" Type="http://schemas.openxmlformats.org/officeDocument/2006/relationships/image" Target="../media/image6.png"/><Relationship Id="rId14" Type="http://schemas.openxmlformats.org/officeDocument/2006/relationships/image" Target="../media/image39.png"/><Relationship Id="rId5" Type="http://schemas.openxmlformats.org/officeDocument/2006/relationships/image" Target="../media/image34.png"/><Relationship Id="rId6" Type="http://schemas.openxmlformats.org/officeDocument/2006/relationships/image" Target="../media/image33.png"/><Relationship Id="rId7" Type="http://schemas.openxmlformats.org/officeDocument/2006/relationships/image" Target="../media/image38.png"/><Relationship Id="rId8" Type="http://schemas.openxmlformats.org/officeDocument/2006/relationships/image" Target="../media/image37.png"/></Relationships>
</file>

<file path=ppt/slides/_rels/slide15.xml.rels><?xml version="1.0" encoding="UTF-8" standalone="yes"?><Relationships xmlns="http://schemas.openxmlformats.org/package/2006/relationships"><Relationship Id="rId20" Type="http://schemas.openxmlformats.org/officeDocument/2006/relationships/image" Target="../media/image64.png"/><Relationship Id="rId11" Type="http://schemas.openxmlformats.org/officeDocument/2006/relationships/image" Target="../media/image53.png"/><Relationship Id="rId22" Type="http://schemas.openxmlformats.org/officeDocument/2006/relationships/image" Target="../media/image70.png"/><Relationship Id="rId10" Type="http://schemas.openxmlformats.org/officeDocument/2006/relationships/image" Target="../media/image56.png"/><Relationship Id="rId21" Type="http://schemas.openxmlformats.org/officeDocument/2006/relationships/image" Target="../media/image67.png"/><Relationship Id="rId13" Type="http://schemas.openxmlformats.org/officeDocument/2006/relationships/image" Target="../media/image59.png"/><Relationship Id="rId12" Type="http://schemas.openxmlformats.org/officeDocument/2006/relationships/image" Target="../media/image63.png"/><Relationship Id="rId23" Type="http://schemas.openxmlformats.org/officeDocument/2006/relationships/image" Target="../media/image65.png"/><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40.png"/><Relationship Id="rId4" Type="http://schemas.openxmlformats.org/officeDocument/2006/relationships/image" Target="../media/image44.png"/><Relationship Id="rId9" Type="http://schemas.openxmlformats.org/officeDocument/2006/relationships/image" Target="../media/image35.png"/><Relationship Id="rId15" Type="http://schemas.openxmlformats.org/officeDocument/2006/relationships/image" Target="../media/image60.png"/><Relationship Id="rId14" Type="http://schemas.openxmlformats.org/officeDocument/2006/relationships/image" Target="../media/image57.png"/><Relationship Id="rId17" Type="http://schemas.openxmlformats.org/officeDocument/2006/relationships/image" Target="../media/image55.png"/><Relationship Id="rId16" Type="http://schemas.openxmlformats.org/officeDocument/2006/relationships/image" Target="../media/image61.png"/><Relationship Id="rId5" Type="http://schemas.openxmlformats.org/officeDocument/2006/relationships/image" Target="../media/image41.png"/><Relationship Id="rId19" Type="http://schemas.openxmlformats.org/officeDocument/2006/relationships/image" Target="../media/image68.png"/><Relationship Id="rId6" Type="http://schemas.openxmlformats.org/officeDocument/2006/relationships/image" Target="../media/image45.png"/><Relationship Id="rId18" Type="http://schemas.openxmlformats.org/officeDocument/2006/relationships/image" Target="../media/image62.png"/><Relationship Id="rId7" Type="http://schemas.openxmlformats.org/officeDocument/2006/relationships/image" Target="../media/image48.png"/><Relationship Id="rId8"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69.png"/><Relationship Id="rId4" Type="http://schemas.openxmlformats.org/officeDocument/2006/relationships/image" Target="../media/image72.png"/><Relationship Id="rId5" Type="http://schemas.openxmlformats.org/officeDocument/2006/relationships/image" Target="../media/image7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80.png"/><Relationship Id="rId4" Type="http://schemas.openxmlformats.org/officeDocument/2006/relationships/image" Target="../media/image49.jpg"/><Relationship Id="rId5" Type="http://schemas.openxmlformats.org/officeDocument/2006/relationships/image" Target="../media/image4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76.png"/><Relationship Id="rId4" Type="http://schemas.openxmlformats.org/officeDocument/2006/relationships/image" Target="../media/image75.png"/><Relationship Id="rId5" Type="http://schemas.openxmlformats.org/officeDocument/2006/relationships/image" Target="../media/image7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79.png"/><Relationship Id="rId4" Type="http://schemas.openxmlformats.org/officeDocument/2006/relationships/image" Target="../media/image85.png"/><Relationship Id="rId5" Type="http://schemas.openxmlformats.org/officeDocument/2006/relationships/hyperlink" Target="http://drive.google.com/file/d/1Yv2-9nHxLzKg3PGrb5twxlUHfRDURQ1C/view" TargetMode="External"/><Relationship Id="rId6" Type="http://schemas.openxmlformats.org/officeDocument/2006/relationships/image" Target="../media/image81.jpg"/><Relationship Id="rId7"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87.jpg"/><Relationship Id="rId4" Type="http://schemas.openxmlformats.org/officeDocument/2006/relationships/image" Target="../media/image83.png"/><Relationship Id="rId5"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82.jpg"/><Relationship Id="rId4" Type="http://schemas.openxmlformats.org/officeDocument/2006/relationships/image" Target="../media/image77.png"/><Relationship Id="rId5" Type="http://schemas.openxmlformats.org/officeDocument/2006/relationships/image" Target="../media/image84.png"/><Relationship Id="rId6"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86.png"/><Relationship Id="rId4" Type="http://schemas.openxmlformats.org/officeDocument/2006/relationships/image" Target="../media/image93.png"/><Relationship Id="rId5" Type="http://schemas.openxmlformats.org/officeDocument/2006/relationships/image" Target="../media/image89.png"/><Relationship Id="rId6"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90.png"/><Relationship Id="rId4" Type="http://schemas.openxmlformats.org/officeDocument/2006/relationships/image" Target="../media/image88.png"/><Relationship Id="rId5"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98.png"/><Relationship Id="rId4" Type="http://schemas.openxmlformats.org/officeDocument/2006/relationships/image" Target="../media/image95.png"/><Relationship Id="rId5"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91.png"/><Relationship Id="rId4" Type="http://schemas.openxmlformats.org/officeDocument/2006/relationships/image" Target="../media/image96.png"/><Relationship Id="rId5" Type="http://schemas.openxmlformats.org/officeDocument/2006/relationships/image" Target="../media/image9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92.jpg"/><Relationship Id="rId4" Type="http://schemas.openxmlformats.org/officeDocument/2006/relationships/image" Target="../media/image99.png"/><Relationship Id="rId5" Type="http://schemas.openxmlformats.org/officeDocument/2006/relationships/image" Target="../media/image9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00.png"/><Relationship Id="rId4" Type="http://schemas.openxmlformats.org/officeDocument/2006/relationships/image" Target="../media/image10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0.jpg"/><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hyperlink" Target="http://drive.google.com/file/d/1VDgJweZm11GAb_VkBPf883nPSxUR6tl0/view" TargetMode="External"/><Relationship Id="rId4" Type="http://schemas.openxmlformats.org/officeDocument/2006/relationships/image" Target="../media/image3.png"/><Relationship Id="rId5"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27.png"/><Relationship Id="rId6"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02.pn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23.png"/><Relationship Id="rId8"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4" name="Shape 74"/>
        <p:cNvGrpSpPr/>
        <p:nvPr/>
      </p:nvGrpSpPr>
      <p:grpSpPr>
        <a:xfrm>
          <a:off x="0" y="0"/>
          <a:ext cx="0" cy="0"/>
          <a:chOff x="0" y="0"/>
          <a:chExt cx="0" cy="0"/>
        </a:xfrm>
      </p:grpSpPr>
      <p:pic>
        <p:nvPicPr>
          <p:cNvPr id="75" name="Google Shape;75;p16"/>
          <p:cNvPicPr preferRelativeResize="0"/>
          <p:nvPr/>
        </p:nvPicPr>
        <p:blipFill>
          <a:blip r:embed="rId3">
            <a:alphaModFix/>
          </a:blip>
          <a:stretch>
            <a:fillRect/>
          </a:stretch>
        </p:blipFill>
        <p:spPr>
          <a:xfrm>
            <a:off x="0" y="-228600"/>
            <a:ext cx="9144003" cy="6094530"/>
          </a:xfrm>
          <a:prstGeom prst="rect">
            <a:avLst/>
          </a:prstGeom>
          <a:noFill/>
          <a:ln>
            <a:noFill/>
          </a:ln>
        </p:spPr>
      </p:pic>
      <p:sp>
        <p:nvSpPr>
          <p:cNvPr id="76" name="Google Shape;76;p16"/>
          <p:cNvSpPr txBox="1"/>
          <p:nvPr>
            <p:ph idx="1" type="subTitle"/>
          </p:nvPr>
        </p:nvSpPr>
        <p:spPr>
          <a:xfrm>
            <a:off x="4476950" y="1953675"/>
            <a:ext cx="4255500" cy="19281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b="1" lang="en-GB" sz="2021">
                <a:solidFill>
                  <a:schemeClr val="lt1"/>
                </a:solidFill>
              </a:rPr>
              <a:t>  Sardinia Radio Telescope </a:t>
            </a:r>
            <a:endParaRPr b="1" sz="2021">
              <a:solidFill>
                <a:schemeClr val="lt1"/>
              </a:solidFill>
            </a:endParaRPr>
          </a:p>
          <a:p>
            <a:pPr indent="0" lvl="0" marL="0" rtl="0" algn="ctr">
              <a:spcBef>
                <a:spcPts val="0"/>
              </a:spcBef>
              <a:spcAft>
                <a:spcPts val="0"/>
              </a:spcAft>
              <a:buNone/>
            </a:pPr>
            <a:r>
              <a:rPr b="1" lang="en-GB" sz="2021">
                <a:solidFill>
                  <a:schemeClr val="lt1"/>
                </a:solidFill>
              </a:rPr>
              <a:t>status and challenges</a:t>
            </a:r>
            <a:endParaRPr b="1" sz="2021">
              <a:solidFill>
                <a:schemeClr val="lt1"/>
              </a:solidFill>
            </a:endParaRPr>
          </a:p>
          <a:p>
            <a:pPr indent="0" lvl="0" marL="0" rtl="0" algn="ctr">
              <a:spcBef>
                <a:spcPts val="0"/>
              </a:spcBef>
              <a:spcAft>
                <a:spcPts val="0"/>
              </a:spcAft>
              <a:buNone/>
            </a:pPr>
            <a:r>
              <a:t/>
            </a:r>
            <a:endParaRPr sz="1821">
              <a:solidFill>
                <a:schemeClr val="lt1"/>
              </a:solidFill>
            </a:endParaRPr>
          </a:p>
          <a:p>
            <a:pPr indent="0" lvl="0" marL="0" rtl="0" algn="ctr">
              <a:spcBef>
                <a:spcPts val="0"/>
              </a:spcBef>
              <a:spcAft>
                <a:spcPts val="0"/>
              </a:spcAft>
              <a:buNone/>
            </a:pPr>
            <a:r>
              <a:rPr lang="en-GB" sz="1821">
                <a:solidFill>
                  <a:schemeClr val="lt1"/>
                </a:solidFill>
              </a:rPr>
              <a:t>Sergio Poppi</a:t>
            </a:r>
            <a:endParaRPr sz="1821">
              <a:solidFill>
                <a:schemeClr val="lt1"/>
              </a:solidFill>
            </a:endParaRPr>
          </a:p>
          <a:p>
            <a:pPr indent="0" lvl="0" marL="0" rtl="0" algn="ctr">
              <a:spcBef>
                <a:spcPts val="0"/>
              </a:spcBef>
              <a:spcAft>
                <a:spcPts val="0"/>
              </a:spcAft>
              <a:buNone/>
            </a:pPr>
            <a:r>
              <a:t/>
            </a:r>
            <a:endParaRPr sz="1821">
              <a:solidFill>
                <a:schemeClr val="lt1"/>
              </a:solidFill>
            </a:endParaRPr>
          </a:p>
          <a:p>
            <a:pPr indent="0" lvl="0" marL="0" rtl="0" algn="ctr">
              <a:spcBef>
                <a:spcPts val="0"/>
              </a:spcBef>
              <a:spcAft>
                <a:spcPts val="0"/>
              </a:spcAft>
              <a:buNone/>
            </a:pPr>
            <a:r>
              <a:rPr lang="en-GB" sz="1821">
                <a:solidFill>
                  <a:schemeClr val="lt1"/>
                </a:solidFill>
              </a:rPr>
              <a:t>INAF OA-Cagliari</a:t>
            </a:r>
            <a:endParaRPr sz="1864">
              <a:solidFill>
                <a:srgbClr val="980000"/>
              </a:solidFill>
            </a:endParaRPr>
          </a:p>
        </p:txBody>
      </p:sp>
      <p:pic>
        <p:nvPicPr>
          <p:cNvPr id="77" name="Google Shape;77;p16"/>
          <p:cNvPicPr preferRelativeResize="0"/>
          <p:nvPr/>
        </p:nvPicPr>
        <p:blipFill>
          <a:blip r:embed="rId4">
            <a:alphaModFix/>
          </a:blip>
          <a:stretch>
            <a:fillRect/>
          </a:stretch>
        </p:blipFill>
        <p:spPr>
          <a:xfrm>
            <a:off x="-50150" y="-91900"/>
            <a:ext cx="1871151" cy="999875"/>
          </a:xfrm>
          <a:prstGeom prst="rect">
            <a:avLst/>
          </a:prstGeom>
          <a:noFill/>
          <a:ln>
            <a:noFill/>
          </a:ln>
        </p:spPr>
      </p:pic>
      <p:pic>
        <p:nvPicPr>
          <p:cNvPr id="78" name="Google Shape;78;p16"/>
          <p:cNvPicPr preferRelativeResize="0"/>
          <p:nvPr/>
        </p:nvPicPr>
        <p:blipFill>
          <a:blip r:embed="rId5">
            <a:alphaModFix/>
          </a:blip>
          <a:stretch>
            <a:fillRect/>
          </a:stretch>
        </p:blipFill>
        <p:spPr>
          <a:xfrm>
            <a:off x="4297325" y="4008175"/>
            <a:ext cx="1783001" cy="749175"/>
          </a:xfrm>
          <a:prstGeom prst="rect">
            <a:avLst/>
          </a:prstGeom>
          <a:noFill/>
          <a:ln>
            <a:noFill/>
          </a:ln>
        </p:spPr>
      </p:pic>
      <p:pic>
        <p:nvPicPr>
          <p:cNvPr id="79" name="Google Shape;79;p16" title="Untitled.png"/>
          <p:cNvPicPr preferRelativeResize="0"/>
          <p:nvPr/>
        </p:nvPicPr>
        <p:blipFill>
          <a:blip r:embed="rId6">
            <a:alphaModFix/>
          </a:blip>
          <a:stretch>
            <a:fillRect/>
          </a:stretch>
        </p:blipFill>
        <p:spPr>
          <a:xfrm>
            <a:off x="7779224" y="2942199"/>
            <a:ext cx="953225" cy="1598525"/>
          </a:xfrm>
          <a:prstGeom prst="rect">
            <a:avLst/>
          </a:prstGeom>
          <a:noFill/>
          <a:ln>
            <a:noFill/>
          </a:ln>
        </p:spPr>
      </p:pic>
      <p:sp>
        <p:nvSpPr>
          <p:cNvPr id="80" name="Google Shape;80;p16"/>
          <p:cNvSpPr txBox="1"/>
          <p:nvPr/>
        </p:nvSpPr>
        <p:spPr>
          <a:xfrm>
            <a:off x="1131200" y="4974200"/>
            <a:ext cx="7389600" cy="665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sz="1500">
                <a:solidFill>
                  <a:schemeClr val="lt1"/>
                </a:solidFill>
                <a:uFill>
                  <a:noFill/>
                </a:uFill>
                <a:latin typeface="Roboto"/>
                <a:ea typeface="Roboto"/>
                <a:cs typeface="Roboto"/>
                <a:sym typeface="Roboto"/>
                <a:hlinkClick r:id="rId7">
                  <a:extLst>
                    <a:ext uri="{A12FA001-AC4F-418D-AE19-62706E023703}">
                      <ahyp:hlinkClr val="tx"/>
                    </a:ext>
                  </a:extLst>
                </a:hlinkClick>
              </a:rPr>
              <a:t>Towards high-performance mm-VLBI science operations with multi-band receivers</a:t>
            </a:r>
            <a:endParaRPr sz="1900">
              <a:solidFill>
                <a:schemeClr val="lt1"/>
              </a:solidFill>
            </a:endParaRPr>
          </a:p>
          <a:p>
            <a:pPr indent="0" lvl="0" marL="0" rtl="0" algn="ctr">
              <a:lnSpc>
                <a:spcPct val="115000"/>
              </a:lnSpc>
              <a:spcBef>
                <a:spcPts val="0"/>
              </a:spcBef>
              <a:spcAft>
                <a:spcPts val="0"/>
              </a:spcAft>
              <a:buNone/>
            </a:pPr>
            <a:r>
              <a:rPr lang="en-GB">
                <a:solidFill>
                  <a:schemeClr val="lt1"/>
                </a:solidFill>
              </a:rPr>
              <a:t>Bologna 28 - 30 October 2025</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5"/>
          <p:cNvSpPr txBox="1"/>
          <p:nvPr>
            <p:ph type="title"/>
          </p:nvPr>
        </p:nvSpPr>
        <p:spPr>
          <a:xfrm>
            <a:off x="109425" y="64016"/>
            <a:ext cx="8925300" cy="513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en-GB" sz="1600"/>
              <a:t>                                   SKARAB </a:t>
            </a:r>
            <a:endParaRPr sz="1800"/>
          </a:p>
        </p:txBody>
      </p:sp>
      <p:sp>
        <p:nvSpPr>
          <p:cNvPr id="184" name="Google Shape;184;p25"/>
          <p:cNvSpPr txBox="1"/>
          <p:nvPr/>
        </p:nvSpPr>
        <p:spPr>
          <a:xfrm>
            <a:off x="441976" y="3092049"/>
            <a:ext cx="4033800" cy="342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GB" sz="1600" u="none" cap="none" strike="noStrike">
                <a:solidFill>
                  <a:srgbClr val="000000"/>
                </a:solidFill>
              </a:rPr>
              <a:t>Pulse profile of B0354+54</a:t>
            </a:r>
            <a:endParaRPr i="0" sz="1600" u="none" cap="none" strike="noStrike">
              <a:solidFill>
                <a:srgbClr val="000000"/>
              </a:solidFill>
            </a:endParaRPr>
          </a:p>
        </p:txBody>
      </p:sp>
      <p:pic>
        <p:nvPicPr>
          <p:cNvPr id="185" name="Google Shape;185;p25"/>
          <p:cNvPicPr preferRelativeResize="0"/>
          <p:nvPr/>
        </p:nvPicPr>
        <p:blipFill rotWithShape="1">
          <a:blip r:embed="rId3">
            <a:alphaModFix/>
          </a:blip>
          <a:srcRect b="0" l="0" r="0" t="0"/>
          <a:stretch/>
        </p:blipFill>
        <p:spPr>
          <a:xfrm>
            <a:off x="485448" y="948400"/>
            <a:ext cx="2951850" cy="2218475"/>
          </a:xfrm>
          <a:prstGeom prst="rect">
            <a:avLst/>
          </a:prstGeom>
          <a:noFill/>
          <a:ln>
            <a:noFill/>
          </a:ln>
        </p:spPr>
      </p:pic>
      <p:pic>
        <p:nvPicPr>
          <p:cNvPr id="186" name="Google Shape;186;p25"/>
          <p:cNvPicPr preferRelativeResize="0"/>
          <p:nvPr/>
        </p:nvPicPr>
        <p:blipFill rotWithShape="1">
          <a:blip r:embed="rId4">
            <a:alphaModFix/>
          </a:blip>
          <a:srcRect b="0" l="0" r="0" t="0"/>
          <a:stretch/>
        </p:blipFill>
        <p:spPr>
          <a:xfrm>
            <a:off x="7106225" y="4447946"/>
            <a:ext cx="2028825" cy="438150"/>
          </a:xfrm>
          <a:prstGeom prst="rect">
            <a:avLst/>
          </a:prstGeom>
          <a:noFill/>
          <a:ln>
            <a:noFill/>
          </a:ln>
        </p:spPr>
      </p:pic>
      <p:pic>
        <p:nvPicPr>
          <p:cNvPr id="187" name="Google Shape;187;p25" title="32Mhz_SKARAB.png"/>
          <p:cNvPicPr preferRelativeResize="0"/>
          <p:nvPr/>
        </p:nvPicPr>
        <p:blipFill>
          <a:blip r:embed="rId5">
            <a:alphaModFix/>
          </a:blip>
          <a:stretch>
            <a:fillRect/>
          </a:stretch>
        </p:blipFill>
        <p:spPr>
          <a:xfrm>
            <a:off x="4570001" y="1149241"/>
            <a:ext cx="4363425" cy="337638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93" name="Google Shape;193;p26"/>
          <p:cNvPicPr preferRelativeResize="0"/>
          <p:nvPr/>
        </p:nvPicPr>
        <p:blipFill>
          <a:blip r:embed="rId3">
            <a:alphaModFix/>
          </a:blip>
          <a:stretch>
            <a:fillRect/>
          </a:stretch>
        </p:blipFill>
        <p:spPr>
          <a:xfrm>
            <a:off x="311700" y="1113775"/>
            <a:ext cx="3000000" cy="2205002"/>
          </a:xfrm>
          <a:prstGeom prst="rect">
            <a:avLst/>
          </a:prstGeom>
          <a:noFill/>
          <a:ln>
            <a:noFill/>
          </a:ln>
        </p:spPr>
      </p:pic>
      <p:sp>
        <p:nvSpPr>
          <p:cNvPr id="194" name="Google Shape;194;p26"/>
          <p:cNvSpPr txBox="1"/>
          <p:nvPr/>
        </p:nvSpPr>
        <p:spPr>
          <a:xfrm>
            <a:off x="4888000" y="918350"/>
            <a:ext cx="315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5" name="Google Shape;195;p26"/>
          <p:cNvSpPr txBox="1"/>
          <p:nvPr>
            <p:ph type="title"/>
          </p:nvPr>
        </p:nvSpPr>
        <p:spPr>
          <a:xfrm>
            <a:off x="110032" y="70376"/>
            <a:ext cx="8974800" cy="5652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DBBC3</a:t>
            </a:r>
            <a:endParaRPr/>
          </a:p>
        </p:txBody>
      </p:sp>
      <p:sp>
        <p:nvSpPr>
          <p:cNvPr id="196" name="Google Shape;196;p26"/>
          <p:cNvSpPr txBox="1"/>
          <p:nvPr/>
        </p:nvSpPr>
        <p:spPr>
          <a:xfrm>
            <a:off x="3601825" y="1201300"/>
            <a:ext cx="4868100" cy="449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INAF has acquired DBBC3  backends  for SRT, Medicina and Noto. The chosen acquisition was: </a:t>
            </a:r>
            <a:endParaRPr/>
          </a:p>
          <a:p>
            <a:pPr indent="-317500" lvl="0" marL="457200" rtl="0" algn="l">
              <a:spcBef>
                <a:spcPts val="0"/>
              </a:spcBef>
              <a:spcAft>
                <a:spcPts val="0"/>
              </a:spcAft>
              <a:buSzPts val="1400"/>
              <a:buChar char="●"/>
            </a:pPr>
            <a:r>
              <a:rPr lang="en-GB"/>
              <a:t>DBBC3 6L6H (6 IF)</a:t>
            </a:r>
            <a:endParaRPr/>
          </a:p>
          <a:p>
            <a:pPr indent="-317500" lvl="0" marL="457200" rtl="0" algn="l">
              <a:spcBef>
                <a:spcPts val="0"/>
              </a:spcBef>
              <a:spcAft>
                <a:spcPts val="0"/>
              </a:spcAft>
              <a:buSzPts val="1400"/>
              <a:buChar char="●"/>
            </a:pPr>
            <a:r>
              <a:rPr lang="en-GB"/>
              <a:t>Bandwidth 4096/2048/1024 MHz </a:t>
            </a:r>
            <a:endParaRPr/>
          </a:p>
          <a:p>
            <a:pPr indent="-317500" lvl="0" marL="457200" rtl="0" algn="l">
              <a:spcBef>
                <a:spcPts val="0"/>
              </a:spcBef>
              <a:spcAft>
                <a:spcPts val="0"/>
              </a:spcAft>
              <a:buSzPts val="1400"/>
              <a:buChar char="●"/>
            </a:pPr>
            <a:r>
              <a:rPr lang="en-GB"/>
              <a:t>6 port  SFP+ (10 Gbps)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Recorder is a </a:t>
            </a:r>
            <a:r>
              <a:rPr lang="en-GB">
                <a:solidFill>
                  <a:schemeClr val="dk1"/>
                </a:solidFill>
              </a:rPr>
              <a:t>FLEXBUF </a:t>
            </a:r>
            <a:r>
              <a:rPr lang="en-GB"/>
              <a:t>  with following  configuration:</a:t>
            </a:r>
            <a:endParaRPr/>
          </a:p>
          <a:p>
            <a:pPr indent="-317500" lvl="0" marL="457200" rtl="0" algn="l">
              <a:spcBef>
                <a:spcPts val="0"/>
              </a:spcBef>
              <a:spcAft>
                <a:spcPts val="0"/>
              </a:spcAft>
              <a:buSzPts val="1400"/>
              <a:buChar char="●"/>
            </a:pPr>
            <a:r>
              <a:rPr lang="en-GB"/>
              <a:t>32 x 16 TB HDD 512TB.</a:t>
            </a:r>
            <a:endParaRPr/>
          </a:p>
          <a:p>
            <a:pPr indent="-317500" lvl="0" marL="457200" rtl="0" algn="l">
              <a:spcBef>
                <a:spcPts val="0"/>
              </a:spcBef>
              <a:spcAft>
                <a:spcPts val="0"/>
              </a:spcAft>
              <a:buSzPts val="1400"/>
              <a:buChar char="●"/>
            </a:pPr>
            <a:r>
              <a:rPr lang="en-GB"/>
              <a:t>4  SFP+  (10</a:t>
            </a:r>
            <a:r>
              <a:rPr lang="en-GB">
                <a:solidFill>
                  <a:schemeClr val="dk1"/>
                </a:solidFill>
              </a:rPr>
              <a:t>Gbps)</a:t>
            </a:r>
            <a:r>
              <a:rPr lang="en-GB"/>
              <a:t>.</a:t>
            </a:r>
            <a:endParaRPr/>
          </a:p>
          <a:p>
            <a:pPr indent="-317500" lvl="0" marL="457200" rtl="0" algn="l">
              <a:spcBef>
                <a:spcPts val="0"/>
              </a:spcBef>
              <a:spcAft>
                <a:spcPts val="0"/>
              </a:spcAft>
              <a:buClr>
                <a:schemeClr val="dk1"/>
              </a:buClr>
              <a:buSzPts val="1400"/>
              <a:buChar char="●"/>
            </a:pPr>
            <a:r>
              <a:rPr lang="en-GB">
                <a:solidFill>
                  <a:schemeClr val="dk1"/>
                </a:solidFill>
              </a:rPr>
              <a:t>2 RJ45 (10Gbps)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Currently, the SRT  DBBC3 is under upgrade at MPIfR  with a new board to allow 8 IF to handle all the IF of the triple band receiver ( K, Q , W- low and Whigh)</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97" name="Google Shape;197;p26"/>
          <p:cNvPicPr preferRelativeResize="0"/>
          <p:nvPr/>
        </p:nvPicPr>
        <p:blipFill>
          <a:blip r:embed="rId4">
            <a:alphaModFix/>
          </a:blip>
          <a:stretch>
            <a:fillRect/>
          </a:stretch>
        </p:blipFill>
        <p:spPr>
          <a:xfrm>
            <a:off x="378500" y="3174051"/>
            <a:ext cx="3043009" cy="1611025"/>
          </a:xfrm>
          <a:prstGeom prst="rect">
            <a:avLst/>
          </a:prstGeom>
          <a:noFill/>
          <a:ln>
            <a:noFill/>
          </a:ln>
        </p:spPr>
      </p:pic>
      <p:sp>
        <p:nvSpPr>
          <p:cNvPr id="198" name="Google Shape;198;p26"/>
          <p:cNvSpPr txBox="1"/>
          <p:nvPr/>
        </p:nvSpPr>
        <p:spPr>
          <a:xfrm>
            <a:off x="3515350" y="3841588"/>
            <a:ext cx="375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99" name="Google Shape;199;p26"/>
          <p:cNvPicPr preferRelativeResize="0"/>
          <p:nvPr/>
        </p:nvPicPr>
        <p:blipFill rotWithShape="1">
          <a:blip r:embed="rId5">
            <a:alphaModFix/>
          </a:blip>
          <a:srcRect b="0" l="59623" r="19922" t="0"/>
          <a:stretch/>
        </p:blipFill>
        <p:spPr>
          <a:xfrm>
            <a:off x="5291049" y="245724"/>
            <a:ext cx="756949" cy="291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7"/>
          <p:cNvSpPr txBox="1"/>
          <p:nvPr>
            <p:ph type="title"/>
          </p:nvPr>
        </p:nvSpPr>
        <p:spPr>
          <a:xfrm>
            <a:off x="109425" y="64016"/>
            <a:ext cx="8925300" cy="5139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Control Software </a:t>
            </a:r>
            <a:endParaRPr/>
          </a:p>
        </p:txBody>
      </p:sp>
      <p:sp>
        <p:nvSpPr>
          <p:cNvPr id="205" name="Google Shape;205;p27"/>
          <p:cNvSpPr txBox="1"/>
          <p:nvPr>
            <p:ph idx="1" type="body"/>
          </p:nvPr>
        </p:nvSpPr>
        <p:spPr>
          <a:xfrm>
            <a:off x="435895" y="1671002"/>
            <a:ext cx="4066800" cy="2724900"/>
          </a:xfrm>
          <a:prstGeom prst="rect">
            <a:avLst/>
          </a:prstGeom>
        </p:spPr>
        <p:txBody>
          <a:bodyPr anchorCtr="0" anchor="ctr" bIns="34275" lIns="68575" spcFirstLastPara="1" rIns="68575" wrap="square" tIns="34275">
            <a:normAutofit fontScale="85000" lnSpcReduction="20000"/>
          </a:bodyPr>
          <a:lstStyle/>
          <a:p>
            <a:pPr indent="-293370" lvl="0" marL="457200" rtl="0" algn="l">
              <a:spcBef>
                <a:spcPts val="300"/>
              </a:spcBef>
              <a:spcAft>
                <a:spcPts val="0"/>
              </a:spcAft>
              <a:buSzPct val="66666"/>
              <a:buChar char="●"/>
            </a:pPr>
            <a:r>
              <a:rPr lang="en-GB"/>
              <a:t>Control Software for Italian Radio  Telescopes</a:t>
            </a:r>
            <a:endParaRPr/>
          </a:p>
          <a:p>
            <a:pPr indent="-293370" lvl="0" marL="457200" rtl="0" algn="l">
              <a:spcBef>
                <a:spcPts val="0"/>
              </a:spcBef>
              <a:spcAft>
                <a:spcPts val="0"/>
              </a:spcAft>
              <a:buSzPct val="66666"/>
              <a:buChar char="●"/>
            </a:pPr>
            <a:r>
              <a:rPr lang="en-GB"/>
              <a:t>Based on  ALMA </a:t>
            </a:r>
            <a:r>
              <a:rPr b="1" lang="en-GB"/>
              <a:t>Common</a:t>
            </a:r>
            <a:r>
              <a:rPr lang="en-GB"/>
              <a:t> Software</a:t>
            </a:r>
            <a:endParaRPr/>
          </a:p>
          <a:p>
            <a:pPr indent="-293369" lvl="1" marL="914400" rtl="0" algn="l">
              <a:spcBef>
                <a:spcPts val="0"/>
              </a:spcBef>
              <a:spcAft>
                <a:spcPts val="0"/>
              </a:spcAft>
              <a:buSzPct val="85714"/>
              <a:buChar char="○"/>
            </a:pPr>
            <a:r>
              <a:rPr lang="en-GB"/>
              <a:t>Distributed objects architecture</a:t>
            </a:r>
            <a:endParaRPr/>
          </a:p>
          <a:p>
            <a:pPr indent="-293369" lvl="1" marL="914400" rtl="0" algn="l">
              <a:spcBef>
                <a:spcPts val="0"/>
              </a:spcBef>
              <a:spcAft>
                <a:spcPts val="0"/>
              </a:spcAft>
              <a:buSzPct val="85714"/>
              <a:buChar char="○"/>
            </a:pPr>
            <a:r>
              <a:rPr lang="en-GB"/>
              <a:t>ACS component as the basic unit which performs tasks</a:t>
            </a:r>
            <a:endParaRPr/>
          </a:p>
          <a:p>
            <a:pPr indent="-293369" lvl="1" marL="914400" rtl="0" algn="l">
              <a:spcBef>
                <a:spcPts val="0"/>
              </a:spcBef>
              <a:spcAft>
                <a:spcPts val="0"/>
              </a:spcAft>
              <a:buSzPct val="85714"/>
              <a:buChar char="○"/>
            </a:pPr>
            <a:r>
              <a:rPr lang="en-GB"/>
              <a:t>Components expose interfaces to other components.</a:t>
            </a:r>
            <a:endParaRPr/>
          </a:p>
          <a:p>
            <a:pPr indent="-293370" lvl="0" marL="457200" rtl="0" algn="l">
              <a:spcBef>
                <a:spcPts val="0"/>
              </a:spcBef>
              <a:spcAft>
                <a:spcPts val="0"/>
              </a:spcAft>
              <a:buSzPct val="66666"/>
              <a:buChar char="●"/>
            </a:pPr>
            <a:r>
              <a:rPr lang="en-GB"/>
              <a:t>Developed by INAF</a:t>
            </a:r>
            <a:endParaRPr/>
          </a:p>
          <a:p>
            <a:pPr indent="-293370" lvl="0" marL="457200" rtl="0" algn="l">
              <a:spcBef>
                <a:spcPts val="0"/>
              </a:spcBef>
              <a:spcAft>
                <a:spcPts val="0"/>
              </a:spcAft>
              <a:buSzPct val="66666"/>
              <a:buChar char="●"/>
            </a:pPr>
            <a:r>
              <a:rPr lang="en-GB"/>
              <a:t>Team from IRA, OA Cagliari (A.Orlati coordinator)</a:t>
            </a:r>
            <a:endParaRPr/>
          </a:p>
          <a:p>
            <a:pPr indent="0" lvl="0" marL="0" rtl="0" algn="l">
              <a:spcBef>
                <a:spcPts val="500"/>
              </a:spcBef>
              <a:spcAft>
                <a:spcPts val="500"/>
              </a:spcAft>
              <a:buNone/>
            </a:pPr>
            <a:r>
              <a:t/>
            </a:r>
            <a:endParaRPr/>
          </a:p>
        </p:txBody>
      </p:sp>
      <p:pic>
        <p:nvPicPr>
          <p:cNvPr descr="discos-white.png" id="206" name="Google Shape;206;p27"/>
          <p:cNvPicPr preferRelativeResize="0"/>
          <p:nvPr/>
        </p:nvPicPr>
        <p:blipFill>
          <a:blip r:embed="rId3">
            <a:alphaModFix/>
          </a:blip>
          <a:stretch>
            <a:fillRect/>
          </a:stretch>
        </p:blipFill>
        <p:spPr>
          <a:xfrm>
            <a:off x="1868150" y="713625"/>
            <a:ext cx="2146551" cy="688300"/>
          </a:xfrm>
          <a:prstGeom prst="rect">
            <a:avLst/>
          </a:prstGeom>
          <a:noFill/>
          <a:ln>
            <a:noFill/>
          </a:ln>
        </p:spPr>
      </p:pic>
      <p:sp>
        <p:nvSpPr>
          <p:cNvPr id="207" name="Google Shape;207;p27"/>
          <p:cNvSpPr txBox="1"/>
          <p:nvPr/>
        </p:nvSpPr>
        <p:spPr>
          <a:xfrm>
            <a:off x="4786025" y="1111450"/>
            <a:ext cx="3000000" cy="32232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Char char="●"/>
            </a:pPr>
            <a:r>
              <a:rPr lang="en-GB" sz="1800">
                <a:solidFill>
                  <a:schemeClr val="dk2"/>
                </a:solidFill>
              </a:rPr>
              <a:t>A common monolithic codebase (77%):</a:t>
            </a:r>
            <a:endParaRPr sz="1800">
              <a:solidFill>
                <a:schemeClr val="dk2"/>
              </a:solidFill>
            </a:endParaRPr>
          </a:p>
          <a:p>
            <a:pPr indent="-317500" lvl="1" marL="914400" rtl="0" algn="l">
              <a:lnSpc>
                <a:spcPct val="115000"/>
              </a:lnSpc>
              <a:spcBef>
                <a:spcPts val="0"/>
              </a:spcBef>
              <a:spcAft>
                <a:spcPts val="0"/>
              </a:spcAft>
              <a:buClr>
                <a:schemeClr val="dk2"/>
              </a:buClr>
              <a:buSzPts val="1400"/>
              <a:buChar char="○"/>
            </a:pPr>
            <a:r>
              <a:rPr lang="en-GB">
                <a:solidFill>
                  <a:schemeClr val="dk2"/>
                </a:solidFill>
              </a:rPr>
              <a:t>management (scheduling, observing modes) </a:t>
            </a:r>
            <a:endParaRPr>
              <a:solidFill>
                <a:schemeClr val="dk2"/>
              </a:solidFill>
            </a:endParaRPr>
          </a:p>
          <a:p>
            <a:pPr indent="-317500" lvl="1" marL="914400" rtl="0" algn="l">
              <a:lnSpc>
                <a:spcPct val="115000"/>
              </a:lnSpc>
              <a:spcBef>
                <a:spcPts val="0"/>
              </a:spcBef>
              <a:spcAft>
                <a:spcPts val="0"/>
              </a:spcAft>
              <a:buClr>
                <a:schemeClr val="dk2"/>
              </a:buClr>
              <a:buSzPts val="1400"/>
              <a:buChar char="○"/>
            </a:pPr>
            <a:r>
              <a:rPr lang="en-GB">
                <a:solidFill>
                  <a:schemeClr val="dk2"/>
                </a:solidFill>
              </a:rPr>
              <a:t>subsystem bosses</a:t>
            </a:r>
            <a:endParaRPr>
              <a:solidFill>
                <a:schemeClr val="dk2"/>
              </a:solidFill>
            </a:endParaRPr>
          </a:p>
          <a:p>
            <a:pPr indent="-317500" lvl="1" marL="914400" rtl="0" algn="l">
              <a:lnSpc>
                <a:spcPct val="115000"/>
              </a:lnSpc>
              <a:spcBef>
                <a:spcPts val="0"/>
              </a:spcBef>
              <a:spcAft>
                <a:spcPts val="0"/>
              </a:spcAft>
              <a:buClr>
                <a:schemeClr val="dk2"/>
              </a:buClr>
              <a:buSzPts val="1400"/>
              <a:buChar char="○"/>
            </a:pPr>
            <a:r>
              <a:rPr lang="en-GB">
                <a:solidFill>
                  <a:schemeClr val="dk2"/>
                </a:solidFill>
              </a:rPr>
              <a:t>user interfaces</a:t>
            </a:r>
            <a:endParaRPr>
              <a:solidFill>
                <a:schemeClr val="dk2"/>
              </a:solidFill>
            </a:endParaRPr>
          </a:p>
          <a:p>
            <a:pPr indent="-317500" lvl="1" marL="914400" rtl="0" algn="l">
              <a:lnSpc>
                <a:spcPct val="115000"/>
              </a:lnSpc>
              <a:spcBef>
                <a:spcPts val="0"/>
              </a:spcBef>
              <a:spcAft>
                <a:spcPts val="0"/>
              </a:spcAft>
              <a:buClr>
                <a:schemeClr val="dk2"/>
              </a:buClr>
              <a:buSzPts val="1400"/>
              <a:buChar char="○"/>
            </a:pPr>
            <a:r>
              <a:rPr lang="en-GB">
                <a:solidFill>
                  <a:schemeClr val="dk2"/>
                </a:solidFill>
              </a:rPr>
              <a:t>libraries </a:t>
            </a:r>
            <a:endParaRPr>
              <a:solidFill>
                <a:schemeClr val="dk2"/>
              </a:solidFill>
            </a:endParaRPr>
          </a:p>
          <a:p>
            <a:pPr indent="-342900" lvl="0" marL="457200" rtl="0" algn="l">
              <a:lnSpc>
                <a:spcPct val="115000"/>
              </a:lnSpc>
              <a:spcBef>
                <a:spcPts val="0"/>
              </a:spcBef>
              <a:spcAft>
                <a:spcPts val="0"/>
              </a:spcAft>
              <a:buClr>
                <a:schemeClr val="dk2"/>
              </a:buClr>
              <a:buSzPts val="1800"/>
              <a:buChar char="●"/>
            </a:pPr>
            <a:r>
              <a:rPr lang="en-GB" sz="1800">
                <a:solidFill>
                  <a:schemeClr val="dk2"/>
                </a:solidFill>
              </a:rPr>
              <a:t>Specific code coping differences among telescopes</a:t>
            </a:r>
            <a:endParaRPr/>
          </a:p>
        </p:txBody>
      </p:sp>
      <p:sp>
        <p:nvSpPr>
          <p:cNvPr id="208" name="Google Shape;208;p27"/>
          <p:cNvSpPr txBox="1"/>
          <p:nvPr/>
        </p:nvSpPr>
        <p:spPr>
          <a:xfrm>
            <a:off x="1594250" y="4270725"/>
            <a:ext cx="670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dk2"/>
                </a:solidFill>
              </a:rPr>
              <a:t>&gt; 800 K lines of code</a:t>
            </a:r>
            <a:endParaRPr sz="18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8"/>
          <p:cNvSpPr txBox="1"/>
          <p:nvPr>
            <p:ph type="title"/>
          </p:nvPr>
        </p:nvSpPr>
        <p:spPr>
          <a:xfrm>
            <a:off x="110032" y="70376"/>
            <a:ext cx="8974800" cy="565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GB" sz="3200"/>
              <a:t>HPC at SRT</a:t>
            </a:r>
            <a:endParaRPr b="1" sz="3200">
              <a:solidFill>
                <a:schemeClr val="lt1"/>
              </a:solidFill>
            </a:endParaRPr>
          </a:p>
        </p:txBody>
      </p:sp>
      <p:sp>
        <p:nvSpPr>
          <p:cNvPr id="215" name="Google Shape;215;p28"/>
          <p:cNvSpPr txBox="1"/>
          <p:nvPr>
            <p:ph idx="12" type="sldNum"/>
          </p:nvPr>
        </p:nvSpPr>
        <p:spPr>
          <a:xfrm>
            <a:off x="8295525" y="4704378"/>
            <a:ext cx="789300" cy="273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216" name="Google Shape;216;p28"/>
          <p:cNvSpPr txBox="1"/>
          <p:nvPr/>
        </p:nvSpPr>
        <p:spPr>
          <a:xfrm>
            <a:off x="235500" y="654225"/>
            <a:ext cx="8709300" cy="156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2400">
              <a:solidFill>
                <a:srgbClr val="638CAE"/>
              </a:solidFill>
            </a:endParaRPr>
          </a:p>
        </p:txBody>
      </p:sp>
      <p:pic>
        <p:nvPicPr>
          <p:cNvPr id="217" name="Google Shape;217;p28"/>
          <p:cNvPicPr preferRelativeResize="0"/>
          <p:nvPr/>
        </p:nvPicPr>
        <p:blipFill>
          <a:blip r:embed="rId3">
            <a:alphaModFix/>
          </a:blip>
          <a:stretch>
            <a:fillRect/>
          </a:stretch>
        </p:blipFill>
        <p:spPr>
          <a:xfrm>
            <a:off x="8749400" y="14288"/>
            <a:ext cx="258150" cy="559199"/>
          </a:xfrm>
          <a:prstGeom prst="rect">
            <a:avLst/>
          </a:prstGeom>
          <a:noFill/>
          <a:ln>
            <a:noFill/>
          </a:ln>
        </p:spPr>
      </p:pic>
      <p:pic>
        <p:nvPicPr>
          <p:cNvPr id="218" name="Google Shape;218;p28"/>
          <p:cNvPicPr preferRelativeResize="0"/>
          <p:nvPr/>
        </p:nvPicPr>
        <p:blipFill>
          <a:blip r:embed="rId4">
            <a:alphaModFix/>
          </a:blip>
          <a:stretch>
            <a:fillRect/>
          </a:stretch>
        </p:blipFill>
        <p:spPr>
          <a:xfrm>
            <a:off x="7724775" y="4950619"/>
            <a:ext cx="1042568" cy="184725"/>
          </a:xfrm>
          <a:prstGeom prst="rect">
            <a:avLst/>
          </a:prstGeom>
          <a:noFill/>
          <a:ln>
            <a:noFill/>
          </a:ln>
        </p:spPr>
      </p:pic>
      <p:graphicFrame>
        <p:nvGraphicFramePr>
          <p:cNvPr id="219" name="Google Shape;219;p28"/>
          <p:cNvGraphicFramePr/>
          <p:nvPr/>
        </p:nvGraphicFramePr>
        <p:xfrm>
          <a:off x="84588" y="3343950"/>
          <a:ext cx="3000000" cy="3000000"/>
        </p:xfrm>
        <a:graphic>
          <a:graphicData uri="http://schemas.openxmlformats.org/drawingml/2006/table">
            <a:tbl>
              <a:tblPr>
                <a:noFill/>
                <a:tableStyleId>{19A09416-F686-4A6E-B3D7-B84B139E4E3C}</a:tableStyleId>
              </a:tblPr>
              <a:tblGrid>
                <a:gridCol w="1066875"/>
                <a:gridCol w="1076225"/>
                <a:gridCol w="1038800"/>
                <a:gridCol w="1525425"/>
                <a:gridCol w="1534800"/>
                <a:gridCol w="2732675"/>
              </a:tblGrid>
              <a:tr h="334175">
                <a:tc>
                  <a:txBody>
                    <a:bodyPr/>
                    <a:lstStyle/>
                    <a:p>
                      <a:pPr indent="0" lvl="0" marL="0" rtl="0" algn="l">
                        <a:lnSpc>
                          <a:spcPct val="115000"/>
                        </a:lnSpc>
                        <a:spcBef>
                          <a:spcPts val="0"/>
                        </a:spcBef>
                        <a:spcAft>
                          <a:spcPts val="0"/>
                        </a:spcAft>
                        <a:buNone/>
                      </a:pPr>
                      <a:r>
                        <a:rPr lang="en-GB" sz="1000">
                          <a:solidFill>
                            <a:srgbClr val="FFFFFF"/>
                          </a:solidFill>
                          <a:latin typeface="Roboto"/>
                          <a:ea typeface="Roboto"/>
                          <a:cs typeface="Roboto"/>
                          <a:sym typeface="Roboto"/>
                        </a:rPr>
                        <a:t>System</a:t>
                      </a:r>
                      <a:endParaRPr sz="1000">
                        <a:solidFill>
                          <a:srgbClr val="FFFFFF"/>
                        </a:solidFill>
                        <a:latin typeface="Roboto"/>
                        <a:ea typeface="Roboto"/>
                        <a:cs typeface="Roboto"/>
                        <a:sym typeface="Roboto"/>
                      </a:endParaRPr>
                    </a:p>
                  </a:txBody>
                  <a:tcPr marT="19050" marB="19050" marR="76200" marL="76200" anchor="ctr">
                    <a:lnL cap="flat" cmpd="sng" w="8750">
                      <a:solidFill>
                        <a:srgbClr val="284E3F"/>
                      </a:solidFill>
                      <a:prstDash val="solid"/>
                      <a:round/>
                      <a:headEnd len="sm" w="sm" type="none"/>
                      <a:tailEnd len="sm" w="sm" type="none"/>
                    </a:lnL>
                    <a:lnR cap="flat" cmpd="sng" w="8750">
                      <a:solidFill>
                        <a:srgbClr val="1C4587"/>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284E3F"/>
                      </a:solidFill>
                      <a:prstDash val="solid"/>
                      <a:round/>
                      <a:headEnd len="sm" w="sm" type="none"/>
                      <a:tailEnd len="sm" w="sm" type="none"/>
                    </a:lnB>
                    <a:solidFill>
                      <a:srgbClr val="1C4587"/>
                    </a:solidFill>
                  </a:tcPr>
                </a:tc>
                <a:tc>
                  <a:txBody>
                    <a:bodyPr/>
                    <a:lstStyle/>
                    <a:p>
                      <a:pPr indent="0" lvl="0" marL="0" rtl="0" algn="l">
                        <a:lnSpc>
                          <a:spcPct val="115000"/>
                        </a:lnSpc>
                        <a:spcBef>
                          <a:spcPts val="0"/>
                        </a:spcBef>
                        <a:spcAft>
                          <a:spcPts val="0"/>
                        </a:spcAft>
                        <a:buNone/>
                      </a:pPr>
                      <a:r>
                        <a:rPr lang="en-GB" sz="1000">
                          <a:solidFill>
                            <a:srgbClr val="FFFFFF"/>
                          </a:solidFill>
                          <a:latin typeface="Roboto"/>
                          <a:ea typeface="Roboto"/>
                          <a:cs typeface="Roboto"/>
                          <a:sym typeface="Roboto"/>
                        </a:rPr>
                        <a:t>Total Nodes</a:t>
                      </a:r>
                      <a:endParaRPr sz="1000">
                        <a:solidFill>
                          <a:srgbClr val="FFFFFF"/>
                        </a:solidFill>
                        <a:latin typeface="Roboto"/>
                        <a:ea typeface="Roboto"/>
                        <a:cs typeface="Roboto"/>
                        <a:sym typeface="Roboto"/>
                      </a:endParaRPr>
                    </a:p>
                  </a:txBody>
                  <a:tcPr marT="19050" marB="19050" marR="76200" marL="76200" anchor="ctr">
                    <a:lnL cap="flat" cmpd="sng" w="8750">
                      <a:solidFill>
                        <a:srgbClr val="1C4587"/>
                      </a:solidFill>
                      <a:prstDash val="solid"/>
                      <a:round/>
                      <a:headEnd len="sm" w="sm" type="none"/>
                      <a:tailEnd len="sm" w="sm" type="none"/>
                    </a:lnL>
                    <a:lnR cap="flat" cmpd="sng" w="8750">
                      <a:solidFill>
                        <a:srgbClr val="1C4587"/>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284E3F"/>
                      </a:solidFill>
                      <a:prstDash val="solid"/>
                      <a:round/>
                      <a:headEnd len="sm" w="sm" type="none"/>
                      <a:tailEnd len="sm" w="sm" type="none"/>
                    </a:lnB>
                    <a:solidFill>
                      <a:srgbClr val="1C4587"/>
                    </a:solidFill>
                  </a:tcPr>
                </a:tc>
                <a:tc>
                  <a:txBody>
                    <a:bodyPr/>
                    <a:lstStyle/>
                    <a:p>
                      <a:pPr indent="0" lvl="0" marL="0" rtl="0" algn="l">
                        <a:lnSpc>
                          <a:spcPct val="115000"/>
                        </a:lnSpc>
                        <a:spcBef>
                          <a:spcPts val="0"/>
                        </a:spcBef>
                        <a:spcAft>
                          <a:spcPts val="0"/>
                        </a:spcAft>
                        <a:buNone/>
                      </a:pPr>
                      <a:r>
                        <a:rPr lang="en-GB" sz="1000">
                          <a:solidFill>
                            <a:srgbClr val="FFFFFF"/>
                          </a:solidFill>
                          <a:latin typeface="Roboto"/>
                          <a:ea typeface="Roboto"/>
                          <a:cs typeface="Roboto"/>
                          <a:sym typeface="Roboto"/>
                        </a:rPr>
                        <a:t>Total Cores</a:t>
                      </a:r>
                      <a:endParaRPr sz="1000">
                        <a:solidFill>
                          <a:srgbClr val="FFFFFF"/>
                        </a:solidFill>
                        <a:latin typeface="Roboto"/>
                        <a:ea typeface="Roboto"/>
                        <a:cs typeface="Roboto"/>
                        <a:sym typeface="Roboto"/>
                      </a:endParaRPr>
                    </a:p>
                  </a:txBody>
                  <a:tcPr marT="19050" marB="19050" marR="76200" marL="76200" anchor="ctr">
                    <a:lnL cap="flat" cmpd="sng" w="8750">
                      <a:solidFill>
                        <a:srgbClr val="1C4587"/>
                      </a:solidFill>
                      <a:prstDash val="solid"/>
                      <a:round/>
                      <a:headEnd len="sm" w="sm" type="none"/>
                      <a:tailEnd len="sm" w="sm" type="none"/>
                    </a:lnL>
                    <a:lnR cap="flat" cmpd="sng" w="8750">
                      <a:solidFill>
                        <a:srgbClr val="1C4587"/>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284E3F"/>
                      </a:solidFill>
                      <a:prstDash val="solid"/>
                      <a:round/>
                      <a:headEnd len="sm" w="sm" type="none"/>
                      <a:tailEnd len="sm" w="sm" type="none"/>
                    </a:lnB>
                    <a:solidFill>
                      <a:srgbClr val="1C4587"/>
                    </a:solidFill>
                  </a:tcPr>
                </a:tc>
                <a:tc>
                  <a:txBody>
                    <a:bodyPr/>
                    <a:lstStyle/>
                    <a:p>
                      <a:pPr indent="0" lvl="0" marL="0" rtl="0" algn="l">
                        <a:lnSpc>
                          <a:spcPct val="115000"/>
                        </a:lnSpc>
                        <a:spcBef>
                          <a:spcPts val="0"/>
                        </a:spcBef>
                        <a:spcAft>
                          <a:spcPts val="0"/>
                        </a:spcAft>
                        <a:buNone/>
                      </a:pPr>
                      <a:r>
                        <a:rPr lang="en-GB" sz="1000">
                          <a:solidFill>
                            <a:srgbClr val="FFFFFF"/>
                          </a:solidFill>
                          <a:latin typeface="Roboto"/>
                          <a:ea typeface="Roboto"/>
                          <a:cs typeface="Roboto"/>
                          <a:sym typeface="Roboto"/>
                        </a:rPr>
                        <a:t>Total RAM (Approx.)</a:t>
                      </a:r>
                      <a:endParaRPr sz="1000">
                        <a:solidFill>
                          <a:srgbClr val="FFFFFF"/>
                        </a:solidFill>
                        <a:latin typeface="Roboto"/>
                        <a:ea typeface="Roboto"/>
                        <a:cs typeface="Roboto"/>
                        <a:sym typeface="Roboto"/>
                      </a:endParaRPr>
                    </a:p>
                  </a:txBody>
                  <a:tcPr marT="19050" marB="19050" marR="76200" marL="76200" anchor="ctr">
                    <a:lnL cap="flat" cmpd="sng" w="8750">
                      <a:solidFill>
                        <a:srgbClr val="1C4587"/>
                      </a:solidFill>
                      <a:prstDash val="solid"/>
                      <a:round/>
                      <a:headEnd len="sm" w="sm" type="none"/>
                      <a:tailEnd len="sm" w="sm" type="none"/>
                    </a:lnL>
                    <a:lnR cap="flat" cmpd="sng" w="8750">
                      <a:solidFill>
                        <a:srgbClr val="1C4587"/>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284E3F"/>
                      </a:solidFill>
                      <a:prstDash val="solid"/>
                      <a:round/>
                      <a:headEnd len="sm" w="sm" type="none"/>
                      <a:tailEnd len="sm" w="sm" type="none"/>
                    </a:lnB>
                    <a:solidFill>
                      <a:srgbClr val="1C4587"/>
                    </a:solidFill>
                  </a:tcPr>
                </a:tc>
                <a:tc>
                  <a:txBody>
                    <a:bodyPr/>
                    <a:lstStyle/>
                    <a:p>
                      <a:pPr indent="0" lvl="0" marL="0" rtl="0" algn="l">
                        <a:lnSpc>
                          <a:spcPct val="115000"/>
                        </a:lnSpc>
                        <a:spcBef>
                          <a:spcPts val="0"/>
                        </a:spcBef>
                        <a:spcAft>
                          <a:spcPts val="0"/>
                        </a:spcAft>
                        <a:buNone/>
                      </a:pPr>
                      <a:r>
                        <a:rPr lang="en-GB" sz="1000">
                          <a:solidFill>
                            <a:srgbClr val="FFFFFF"/>
                          </a:solidFill>
                          <a:latin typeface="Roboto"/>
                          <a:ea typeface="Roboto"/>
                          <a:cs typeface="Roboto"/>
                          <a:sym typeface="Roboto"/>
                        </a:rPr>
                        <a:t>Operating System(s)</a:t>
                      </a:r>
                      <a:endParaRPr sz="1000">
                        <a:solidFill>
                          <a:srgbClr val="FFFFFF"/>
                        </a:solidFill>
                        <a:latin typeface="Roboto"/>
                        <a:ea typeface="Roboto"/>
                        <a:cs typeface="Roboto"/>
                        <a:sym typeface="Roboto"/>
                      </a:endParaRPr>
                    </a:p>
                  </a:txBody>
                  <a:tcPr marT="19050" marB="19050" marR="76200" marL="76200" anchor="ctr">
                    <a:lnL cap="flat" cmpd="sng" w="8750">
                      <a:solidFill>
                        <a:srgbClr val="1C4587"/>
                      </a:solidFill>
                      <a:prstDash val="solid"/>
                      <a:round/>
                      <a:headEnd len="sm" w="sm" type="none"/>
                      <a:tailEnd len="sm" w="sm" type="none"/>
                    </a:lnL>
                    <a:lnR cap="flat" cmpd="sng" w="8750">
                      <a:solidFill>
                        <a:srgbClr val="1C4587"/>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284E3F"/>
                      </a:solidFill>
                      <a:prstDash val="solid"/>
                      <a:round/>
                      <a:headEnd len="sm" w="sm" type="none"/>
                      <a:tailEnd len="sm" w="sm" type="none"/>
                    </a:lnB>
                    <a:solidFill>
                      <a:srgbClr val="1C4587"/>
                    </a:solidFill>
                  </a:tcPr>
                </a:tc>
                <a:tc>
                  <a:txBody>
                    <a:bodyPr/>
                    <a:lstStyle/>
                    <a:p>
                      <a:pPr indent="0" lvl="0" marL="0" rtl="0" algn="l">
                        <a:lnSpc>
                          <a:spcPct val="115000"/>
                        </a:lnSpc>
                        <a:spcBef>
                          <a:spcPts val="0"/>
                        </a:spcBef>
                        <a:spcAft>
                          <a:spcPts val="0"/>
                        </a:spcAft>
                        <a:buNone/>
                      </a:pPr>
                      <a:r>
                        <a:rPr lang="en-GB" sz="1000">
                          <a:solidFill>
                            <a:srgbClr val="FFFFFF"/>
                          </a:solidFill>
                          <a:latin typeface="Roboto"/>
                          <a:ea typeface="Roboto"/>
                          <a:cs typeface="Roboto"/>
                          <a:sym typeface="Roboto"/>
                        </a:rPr>
                        <a:t>Key Hardware / Purpose</a:t>
                      </a:r>
                      <a:endParaRPr sz="1000">
                        <a:solidFill>
                          <a:srgbClr val="FFFFFF"/>
                        </a:solidFill>
                        <a:latin typeface="Roboto"/>
                        <a:ea typeface="Roboto"/>
                        <a:cs typeface="Roboto"/>
                        <a:sym typeface="Roboto"/>
                      </a:endParaRPr>
                    </a:p>
                  </a:txBody>
                  <a:tcPr marT="19050" marB="19050" marR="76200" marL="76200" anchor="ctr">
                    <a:lnL cap="flat" cmpd="sng" w="8750">
                      <a:solidFill>
                        <a:srgbClr val="1C4587"/>
                      </a:solidFill>
                      <a:prstDash val="solid"/>
                      <a:round/>
                      <a:headEnd len="sm" w="sm" type="none"/>
                      <a:tailEnd len="sm" w="sm" type="none"/>
                    </a:lnL>
                    <a:lnR cap="flat" cmpd="sng" w="8750">
                      <a:solidFill>
                        <a:srgbClr val="284E3F"/>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284E3F"/>
                      </a:solidFill>
                      <a:prstDash val="solid"/>
                      <a:round/>
                      <a:headEnd len="sm" w="sm" type="none"/>
                      <a:tailEnd len="sm" w="sm" type="none"/>
                    </a:lnB>
                    <a:solidFill>
                      <a:srgbClr val="1C4587"/>
                    </a:solidFill>
                  </a:tcPr>
                </a:tc>
              </a:tr>
              <a:tr h="191250">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DISCOS COW</a:t>
                      </a:r>
                      <a:endParaRPr sz="800">
                        <a:solidFill>
                          <a:srgbClr val="434343"/>
                        </a:solidFill>
                        <a:latin typeface="Roboto"/>
                        <a:ea typeface="Roboto"/>
                        <a:cs typeface="Roboto"/>
                        <a:sym typeface="Roboto"/>
                      </a:endParaRPr>
                    </a:p>
                  </a:txBody>
                  <a:tcPr marT="19050" marB="19050" marR="76200" marL="76200" anchor="ctr">
                    <a:lnL cap="flat" cmpd="sng" w="8750">
                      <a:solidFill>
                        <a:srgbClr val="284E3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GB" sz="800">
                          <a:solidFill>
                            <a:srgbClr val="434343"/>
                          </a:solidFill>
                          <a:latin typeface="Roboto"/>
                          <a:ea typeface="Roboto"/>
                          <a:cs typeface="Roboto"/>
                          <a:sym typeface="Roboto"/>
                        </a:rPr>
                        <a:t>12</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GB" sz="800">
                          <a:solidFill>
                            <a:srgbClr val="434343"/>
                          </a:solidFill>
                          <a:latin typeface="Roboto"/>
                          <a:ea typeface="Roboto"/>
                          <a:cs typeface="Roboto"/>
                          <a:sym typeface="Roboto"/>
                        </a:rPr>
                        <a:t>136</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640 GB</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CentOS 7.9</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Compute, Support, &amp; Viewer nodes</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284E3F"/>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r>
              <a:tr h="330325">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Backend Cluster</a:t>
                      </a:r>
                      <a:endParaRPr sz="800">
                        <a:solidFill>
                          <a:srgbClr val="434343"/>
                        </a:solidFill>
                        <a:latin typeface="Roboto"/>
                        <a:ea typeface="Roboto"/>
                        <a:cs typeface="Roboto"/>
                        <a:sym typeface="Roboto"/>
                      </a:endParaRPr>
                    </a:p>
                  </a:txBody>
                  <a:tcPr marT="19050" marB="19050" marR="76200" marL="76200" anchor="ctr">
                    <a:lnL cap="flat" cmpd="sng" w="8750">
                      <a:solidFill>
                        <a:srgbClr val="284E3F"/>
                      </a:solidFill>
                      <a:prstDash val="solid"/>
                      <a:round/>
                      <a:headEnd len="sm" w="sm" type="none"/>
                      <a:tailEnd len="sm" w="sm" type="none"/>
                    </a:lnL>
                    <a:lnR cap="flat" cmpd="sng" w="8750">
                      <a:solidFill>
                        <a:srgbClr val="F6F8F9"/>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c>
                  <a:txBody>
                    <a:bodyPr/>
                    <a:lstStyle/>
                    <a:p>
                      <a:pPr indent="0" lvl="0" marL="0" rtl="0" algn="r">
                        <a:lnSpc>
                          <a:spcPct val="115000"/>
                        </a:lnSpc>
                        <a:spcBef>
                          <a:spcPts val="0"/>
                        </a:spcBef>
                        <a:spcAft>
                          <a:spcPts val="0"/>
                        </a:spcAft>
                        <a:buNone/>
                      </a:pPr>
                      <a:r>
                        <a:rPr lang="en-GB" sz="800">
                          <a:solidFill>
                            <a:srgbClr val="434343"/>
                          </a:solidFill>
                          <a:latin typeface="Roboto"/>
                          <a:ea typeface="Roboto"/>
                          <a:cs typeface="Roboto"/>
                          <a:sym typeface="Roboto"/>
                        </a:rPr>
                        <a:t>5</a:t>
                      </a:r>
                      <a:endParaRPr sz="800">
                        <a:solidFill>
                          <a:srgbClr val="434343"/>
                        </a:solidFill>
                        <a:latin typeface="Roboto"/>
                        <a:ea typeface="Roboto"/>
                        <a:cs typeface="Roboto"/>
                        <a:sym typeface="Roboto"/>
                      </a:endParaRPr>
                    </a:p>
                  </a:txBody>
                  <a:tcPr marT="19050" marB="19050" marR="76200" marL="76200" anchor="ctr">
                    <a:lnL cap="flat" cmpd="sng" w="8750">
                      <a:solidFill>
                        <a:srgbClr val="F6F8F9"/>
                      </a:solidFill>
                      <a:prstDash val="solid"/>
                      <a:round/>
                      <a:headEnd len="sm" w="sm" type="none"/>
                      <a:tailEnd len="sm" w="sm" type="none"/>
                    </a:lnL>
                    <a:lnR cap="flat" cmpd="sng" w="8750">
                      <a:solidFill>
                        <a:srgbClr val="F6F8F9"/>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c>
                  <a:txBody>
                    <a:bodyPr/>
                    <a:lstStyle/>
                    <a:p>
                      <a:pPr indent="0" lvl="0" marL="0" rtl="0" algn="r">
                        <a:lnSpc>
                          <a:spcPct val="115000"/>
                        </a:lnSpc>
                        <a:spcBef>
                          <a:spcPts val="0"/>
                        </a:spcBef>
                        <a:spcAft>
                          <a:spcPts val="0"/>
                        </a:spcAft>
                        <a:buNone/>
                      </a:pPr>
                      <a:r>
                        <a:rPr lang="en-GB" sz="800">
                          <a:solidFill>
                            <a:srgbClr val="434343"/>
                          </a:solidFill>
                          <a:latin typeface="Roboto"/>
                          <a:ea typeface="Roboto"/>
                          <a:cs typeface="Roboto"/>
                          <a:sym typeface="Roboto"/>
                        </a:rPr>
                        <a:t>64</a:t>
                      </a:r>
                      <a:endParaRPr sz="800">
                        <a:solidFill>
                          <a:srgbClr val="434343"/>
                        </a:solidFill>
                        <a:latin typeface="Roboto"/>
                        <a:ea typeface="Roboto"/>
                        <a:cs typeface="Roboto"/>
                        <a:sym typeface="Roboto"/>
                      </a:endParaRPr>
                    </a:p>
                  </a:txBody>
                  <a:tcPr marT="19050" marB="19050" marR="76200" marL="76200" anchor="ctr">
                    <a:lnL cap="flat" cmpd="sng" w="8750">
                      <a:solidFill>
                        <a:srgbClr val="F6F8F9"/>
                      </a:solidFill>
                      <a:prstDash val="solid"/>
                      <a:round/>
                      <a:headEnd len="sm" w="sm" type="none"/>
                      <a:tailEnd len="sm" w="sm" type="none"/>
                    </a:lnL>
                    <a:lnR cap="flat" cmpd="sng" w="8750">
                      <a:solidFill>
                        <a:srgbClr val="F6F8F9"/>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2.5 TB</a:t>
                      </a:r>
                      <a:endParaRPr sz="800">
                        <a:solidFill>
                          <a:srgbClr val="434343"/>
                        </a:solidFill>
                        <a:latin typeface="Roboto"/>
                        <a:ea typeface="Roboto"/>
                        <a:cs typeface="Roboto"/>
                        <a:sym typeface="Roboto"/>
                      </a:endParaRPr>
                    </a:p>
                  </a:txBody>
                  <a:tcPr marT="19050" marB="19050" marR="76200" marL="76200" anchor="ctr">
                    <a:lnL cap="flat" cmpd="sng" w="8750">
                      <a:solidFill>
                        <a:srgbClr val="F6F8F9"/>
                      </a:solidFill>
                      <a:prstDash val="solid"/>
                      <a:round/>
                      <a:headEnd len="sm" w="sm" type="none"/>
                      <a:tailEnd len="sm" w="sm" type="none"/>
                    </a:lnL>
                    <a:lnR cap="flat" cmpd="sng" w="8750">
                      <a:solidFill>
                        <a:srgbClr val="F6F8F9"/>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Ubuntu 22.04</a:t>
                      </a:r>
                      <a:endParaRPr sz="800">
                        <a:solidFill>
                          <a:srgbClr val="434343"/>
                        </a:solidFill>
                        <a:latin typeface="Roboto"/>
                        <a:ea typeface="Roboto"/>
                        <a:cs typeface="Roboto"/>
                        <a:sym typeface="Roboto"/>
                      </a:endParaRPr>
                    </a:p>
                  </a:txBody>
                  <a:tcPr marT="19050" marB="19050" marR="76200" marL="76200" anchor="ctr">
                    <a:lnL cap="flat" cmpd="sng" w="8750">
                      <a:solidFill>
                        <a:srgbClr val="F6F8F9"/>
                      </a:solidFill>
                      <a:prstDash val="solid"/>
                      <a:round/>
                      <a:headEnd len="sm" w="sm" type="none"/>
                      <a:tailEnd len="sm" w="sm" type="none"/>
                    </a:lnL>
                    <a:lnR cap="flat" cmpd="sng" w="8750">
                      <a:solidFill>
                        <a:srgbClr val="F6F8F9"/>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Compute nodes with 2x Nvidia A40 GPUs each</a:t>
                      </a:r>
                      <a:endParaRPr sz="800">
                        <a:solidFill>
                          <a:srgbClr val="434343"/>
                        </a:solidFill>
                        <a:latin typeface="Roboto"/>
                        <a:ea typeface="Roboto"/>
                        <a:cs typeface="Roboto"/>
                        <a:sym typeface="Roboto"/>
                      </a:endParaRPr>
                    </a:p>
                  </a:txBody>
                  <a:tcPr marT="19050" marB="19050" marR="76200" marL="76200" anchor="ctr">
                    <a:lnL cap="flat" cmpd="sng" w="8750">
                      <a:solidFill>
                        <a:srgbClr val="F6F8F9"/>
                      </a:solidFill>
                      <a:prstDash val="solid"/>
                      <a:round/>
                      <a:headEnd len="sm" w="sm" type="none"/>
                      <a:tailEnd len="sm" w="sm" type="none"/>
                    </a:lnL>
                    <a:lnR cap="flat" cmpd="sng" w="8750">
                      <a:solidFill>
                        <a:srgbClr val="284E3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r>
              <a:tr h="191250">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HPC </a:t>
                      </a:r>
                      <a:endParaRPr sz="800">
                        <a:solidFill>
                          <a:srgbClr val="434343"/>
                        </a:solidFill>
                        <a:latin typeface="Roboto"/>
                        <a:ea typeface="Roboto"/>
                        <a:cs typeface="Roboto"/>
                        <a:sym typeface="Roboto"/>
                      </a:endParaRPr>
                    </a:p>
                  </a:txBody>
                  <a:tcPr marT="19050" marB="19050" marR="76200" marL="76200" anchor="ctr">
                    <a:lnL cap="flat" cmpd="sng" w="8750">
                      <a:solidFill>
                        <a:srgbClr val="284E3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GB" sz="800">
                          <a:solidFill>
                            <a:srgbClr val="434343"/>
                          </a:solidFill>
                          <a:latin typeface="Roboto"/>
                          <a:ea typeface="Roboto"/>
                          <a:cs typeface="Roboto"/>
                          <a:sym typeface="Roboto"/>
                        </a:rPr>
                        <a:t>6</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GB" sz="800">
                          <a:solidFill>
                            <a:srgbClr val="434343"/>
                          </a:solidFill>
                          <a:latin typeface="Roboto"/>
                          <a:ea typeface="Roboto"/>
                          <a:cs typeface="Roboto"/>
                          <a:sym typeface="Roboto"/>
                        </a:rPr>
                        <a:t>64</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3.0 TB</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Rocky 9.6</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Frontend &amp; Compute nodes</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284E3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r>
              <a:tr h="191250">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Metrology</a:t>
                      </a:r>
                      <a:endParaRPr sz="800">
                        <a:solidFill>
                          <a:srgbClr val="434343"/>
                        </a:solidFill>
                        <a:latin typeface="Roboto"/>
                        <a:ea typeface="Roboto"/>
                        <a:cs typeface="Roboto"/>
                        <a:sym typeface="Roboto"/>
                      </a:endParaRPr>
                    </a:p>
                  </a:txBody>
                  <a:tcPr marT="19050" marB="19050" marR="76200" marL="76200" anchor="ctr">
                    <a:lnL cap="flat" cmpd="sng" w="8750">
                      <a:solidFill>
                        <a:srgbClr val="284E3F"/>
                      </a:solidFill>
                      <a:prstDash val="solid"/>
                      <a:round/>
                      <a:headEnd len="sm" w="sm" type="none"/>
                      <a:tailEnd len="sm" w="sm" type="none"/>
                    </a:lnL>
                    <a:lnR cap="flat" cmpd="sng" w="8750">
                      <a:solidFill>
                        <a:srgbClr val="F6F8F9"/>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c>
                  <a:txBody>
                    <a:bodyPr/>
                    <a:lstStyle/>
                    <a:p>
                      <a:pPr indent="0" lvl="0" marL="0" rtl="0" algn="r">
                        <a:lnSpc>
                          <a:spcPct val="115000"/>
                        </a:lnSpc>
                        <a:spcBef>
                          <a:spcPts val="0"/>
                        </a:spcBef>
                        <a:spcAft>
                          <a:spcPts val="0"/>
                        </a:spcAft>
                        <a:buNone/>
                      </a:pPr>
                      <a:r>
                        <a:rPr lang="en-GB" sz="800">
                          <a:solidFill>
                            <a:srgbClr val="434343"/>
                          </a:solidFill>
                          <a:latin typeface="Roboto"/>
                          <a:ea typeface="Roboto"/>
                          <a:cs typeface="Roboto"/>
                          <a:sym typeface="Roboto"/>
                        </a:rPr>
                        <a:t>7</a:t>
                      </a:r>
                      <a:endParaRPr sz="800">
                        <a:solidFill>
                          <a:srgbClr val="434343"/>
                        </a:solidFill>
                        <a:latin typeface="Roboto"/>
                        <a:ea typeface="Roboto"/>
                        <a:cs typeface="Roboto"/>
                        <a:sym typeface="Roboto"/>
                      </a:endParaRPr>
                    </a:p>
                  </a:txBody>
                  <a:tcPr marT="19050" marB="19050" marR="76200" marL="76200" anchor="ctr">
                    <a:lnL cap="flat" cmpd="sng" w="8750">
                      <a:solidFill>
                        <a:srgbClr val="F6F8F9"/>
                      </a:solidFill>
                      <a:prstDash val="solid"/>
                      <a:round/>
                      <a:headEnd len="sm" w="sm" type="none"/>
                      <a:tailEnd len="sm" w="sm" type="none"/>
                    </a:lnL>
                    <a:lnR cap="flat" cmpd="sng" w="8750">
                      <a:solidFill>
                        <a:srgbClr val="F6F8F9"/>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c>
                  <a:txBody>
                    <a:bodyPr/>
                    <a:lstStyle/>
                    <a:p>
                      <a:pPr indent="0" lvl="0" marL="0" rtl="0" algn="r">
                        <a:lnSpc>
                          <a:spcPct val="115000"/>
                        </a:lnSpc>
                        <a:spcBef>
                          <a:spcPts val="0"/>
                        </a:spcBef>
                        <a:spcAft>
                          <a:spcPts val="0"/>
                        </a:spcAft>
                        <a:buNone/>
                      </a:pPr>
                      <a:r>
                        <a:rPr lang="en-GB" sz="800">
                          <a:solidFill>
                            <a:srgbClr val="434343"/>
                          </a:solidFill>
                          <a:latin typeface="Roboto"/>
                          <a:ea typeface="Roboto"/>
                          <a:cs typeface="Roboto"/>
                          <a:sym typeface="Roboto"/>
                        </a:rPr>
                        <a:t>116</a:t>
                      </a:r>
                      <a:endParaRPr sz="800">
                        <a:solidFill>
                          <a:srgbClr val="434343"/>
                        </a:solidFill>
                        <a:latin typeface="Roboto"/>
                        <a:ea typeface="Roboto"/>
                        <a:cs typeface="Roboto"/>
                        <a:sym typeface="Roboto"/>
                      </a:endParaRPr>
                    </a:p>
                  </a:txBody>
                  <a:tcPr marT="19050" marB="19050" marR="76200" marL="76200" anchor="ctr">
                    <a:lnL cap="flat" cmpd="sng" w="8750">
                      <a:solidFill>
                        <a:srgbClr val="F6F8F9"/>
                      </a:solidFill>
                      <a:prstDash val="solid"/>
                      <a:round/>
                      <a:headEnd len="sm" w="sm" type="none"/>
                      <a:tailEnd len="sm" w="sm" type="none"/>
                    </a:lnL>
                    <a:lnR cap="flat" cmpd="sng" w="8750">
                      <a:solidFill>
                        <a:srgbClr val="F6F8F9"/>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1.15 TB</a:t>
                      </a:r>
                      <a:endParaRPr sz="800">
                        <a:solidFill>
                          <a:srgbClr val="434343"/>
                        </a:solidFill>
                        <a:latin typeface="Roboto"/>
                        <a:ea typeface="Roboto"/>
                        <a:cs typeface="Roboto"/>
                        <a:sym typeface="Roboto"/>
                      </a:endParaRPr>
                    </a:p>
                  </a:txBody>
                  <a:tcPr marT="19050" marB="19050" marR="76200" marL="76200" anchor="ctr">
                    <a:lnL cap="flat" cmpd="sng" w="8750">
                      <a:solidFill>
                        <a:srgbClr val="F6F8F9"/>
                      </a:solidFill>
                      <a:prstDash val="solid"/>
                      <a:round/>
                      <a:headEnd len="sm" w="sm" type="none"/>
                      <a:tailEnd len="sm" w="sm" type="none"/>
                    </a:lnL>
                    <a:lnR cap="flat" cmpd="sng" w="8750">
                      <a:solidFill>
                        <a:srgbClr val="F6F8F9"/>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Win 11 / Rocky 9.6</a:t>
                      </a:r>
                      <a:endParaRPr sz="800">
                        <a:solidFill>
                          <a:srgbClr val="434343"/>
                        </a:solidFill>
                        <a:latin typeface="Roboto"/>
                        <a:ea typeface="Roboto"/>
                        <a:cs typeface="Roboto"/>
                        <a:sym typeface="Roboto"/>
                      </a:endParaRPr>
                    </a:p>
                  </a:txBody>
                  <a:tcPr marT="19050" marB="19050" marR="76200" marL="76200" anchor="ctr">
                    <a:lnL cap="flat" cmpd="sng" w="8750">
                      <a:solidFill>
                        <a:srgbClr val="F6F8F9"/>
                      </a:solidFill>
                      <a:prstDash val="solid"/>
                      <a:round/>
                      <a:headEnd len="sm" w="sm" type="none"/>
                      <a:tailEnd len="sm" w="sm" type="none"/>
                    </a:lnL>
                    <a:lnR cap="flat" cmpd="sng" w="8750">
                      <a:solidFill>
                        <a:srgbClr val="F6F8F9"/>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Windows &amp; Linux nodes + 1 Viewer</a:t>
                      </a:r>
                      <a:endParaRPr sz="800">
                        <a:solidFill>
                          <a:srgbClr val="434343"/>
                        </a:solidFill>
                        <a:latin typeface="Roboto"/>
                        <a:ea typeface="Roboto"/>
                        <a:cs typeface="Roboto"/>
                        <a:sym typeface="Roboto"/>
                      </a:endParaRPr>
                    </a:p>
                  </a:txBody>
                  <a:tcPr marT="19050" marB="19050" marR="76200" marL="76200" anchor="ctr">
                    <a:lnL cap="flat" cmpd="sng" w="8750">
                      <a:solidFill>
                        <a:srgbClr val="F6F8F9"/>
                      </a:solidFill>
                      <a:prstDash val="solid"/>
                      <a:round/>
                      <a:headEnd len="sm" w="sm" type="none"/>
                      <a:tailEnd len="sm" w="sm" type="none"/>
                    </a:lnL>
                    <a:lnR cap="flat" cmpd="sng" w="8750">
                      <a:solidFill>
                        <a:srgbClr val="284E3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r>
              <a:tr h="191250">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Storage</a:t>
                      </a:r>
                      <a:endParaRPr sz="800">
                        <a:solidFill>
                          <a:srgbClr val="434343"/>
                        </a:solidFill>
                        <a:latin typeface="Roboto"/>
                        <a:ea typeface="Roboto"/>
                        <a:cs typeface="Roboto"/>
                        <a:sym typeface="Roboto"/>
                      </a:endParaRPr>
                    </a:p>
                  </a:txBody>
                  <a:tcPr marT="19050" marB="19050" marR="76200" marL="76200" anchor="ctr">
                    <a:lnL cap="flat" cmpd="sng" w="8750">
                      <a:solidFill>
                        <a:srgbClr val="284E3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N/A</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N/A</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N/A</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CentOS / Lustre / ZFS</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36 TB SSD, ~750 TB HDD, 1.3 PB Long Term</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284E3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r>
              <a:tr h="100000">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Flexbufs</a:t>
                      </a:r>
                      <a:endParaRPr sz="800">
                        <a:solidFill>
                          <a:srgbClr val="434343"/>
                        </a:solidFill>
                        <a:latin typeface="Roboto"/>
                        <a:ea typeface="Roboto"/>
                        <a:cs typeface="Roboto"/>
                        <a:sym typeface="Roboto"/>
                      </a:endParaRPr>
                    </a:p>
                  </a:txBody>
                  <a:tcPr marT="19050" marB="19050" marR="76200" marL="76200" anchor="ctr">
                    <a:lnL cap="flat" cmpd="sng" w="8750">
                      <a:solidFill>
                        <a:srgbClr val="284E3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284E3F"/>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284E3F"/>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284E3F"/>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284E3F"/>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284E3F"/>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284E3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284E3F"/>
                      </a:solidFill>
                      <a:prstDash val="solid"/>
                      <a:round/>
                      <a:headEnd len="sm" w="sm" type="none"/>
                      <a:tailEnd len="sm" w="sm" type="none"/>
                    </a:lnB>
                    <a:solidFill>
                      <a:srgbClr val="FFFFFF"/>
                    </a:solidFill>
                  </a:tcPr>
                </a:tc>
              </a:tr>
            </a:tbl>
          </a:graphicData>
        </a:graphic>
      </p:graphicFrame>
      <p:pic>
        <p:nvPicPr>
          <p:cNvPr id="220" name="Google Shape;220;p28" title="20220719_151602.jpg"/>
          <p:cNvPicPr preferRelativeResize="0"/>
          <p:nvPr/>
        </p:nvPicPr>
        <p:blipFill rotWithShape="1">
          <a:blip r:embed="rId5">
            <a:alphaModFix/>
          </a:blip>
          <a:srcRect b="0" l="20810" r="0" t="0"/>
          <a:stretch/>
        </p:blipFill>
        <p:spPr>
          <a:xfrm>
            <a:off x="472700" y="662775"/>
            <a:ext cx="2134533" cy="2695526"/>
          </a:xfrm>
          <a:prstGeom prst="rect">
            <a:avLst/>
          </a:prstGeom>
          <a:noFill/>
          <a:ln>
            <a:noFill/>
          </a:ln>
        </p:spPr>
      </p:pic>
      <p:graphicFrame>
        <p:nvGraphicFramePr>
          <p:cNvPr id="221" name="Google Shape;221;p28"/>
          <p:cNvGraphicFramePr/>
          <p:nvPr/>
        </p:nvGraphicFramePr>
        <p:xfrm>
          <a:off x="2802550" y="677113"/>
          <a:ext cx="3000000" cy="3000000"/>
        </p:xfrm>
        <a:graphic>
          <a:graphicData uri="http://schemas.openxmlformats.org/drawingml/2006/table">
            <a:tbl>
              <a:tblPr>
                <a:noFill/>
                <a:tableStyleId>{19A09416-F686-4A6E-B3D7-B84B139E4E3C}</a:tableStyleId>
              </a:tblPr>
              <a:tblGrid>
                <a:gridCol w="1236950"/>
                <a:gridCol w="1302925"/>
                <a:gridCol w="3801575"/>
              </a:tblGrid>
              <a:tr h="170350">
                <a:tc>
                  <a:txBody>
                    <a:bodyPr/>
                    <a:lstStyle/>
                    <a:p>
                      <a:pPr indent="0" lvl="0" marL="0" rtl="0" algn="l">
                        <a:lnSpc>
                          <a:spcPct val="115000"/>
                        </a:lnSpc>
                        <a:spcBef>
                          <a:spcPts val="0"/>
                        </a:spcBef>
                        <a:spcAft>
                          <a:spcPts val="0"/>
                        </a:spcAft>
                        <a:buNone/>
                      </a:pPr>
                      <a:r>
                        <a:rPr lang="en-GB" sz="1000">
                          <a:solidFill>
                            <a:srgbClr val="FFFFFF"/>
                          </a:solidFill>
                          <a:latin typeface="Roboto"/>
                          <a:ea typeface="Roboto"/>
                          <a:cs typeface="Roboto"/>
                          <a:sym typeface="Roboto"/>
                        </a:rPr>
                        <a:t>Category</a:t>
                      </a:r>
                      <a:endParaRPr sz="1000">
                        <a:solidFill>
                          <a:srgbClr val="FFFFFF"/>
                        </a:solidFill>
                        <a:latin typeface="Roboto"/>
                        <a:ea typeface="Roboto"/>
                        <a:cs typeface="Roboto"/>
                        <a:sym typeface="Roboto"/>
                      </a:endParaRPr>
                    </a:p>
                  </a:txBody>
                  <a:tcPr marT="19050" marB="19050" marR="76200" marL="76200" anchor="ctr">
                    <a:lnL cap="flat" cmpd="sng" w="8750">
                      <a:solidFill>
                        <a:srgbClr val="284E3F"/>
                      </a:solidFill>
                      <a:prstDash val="solid"/>
                      <a:round/>
                      <a:headEnd len="sm" w="sm" type="none"/>
                      <a:tailEnd len="sm" w="sm" type="none"/>
                    </a:lnL>
                    <a:lnR cap="flat" cmpd="sng" w="8750">
                      <a:solidFill>
                        <a:srgbClr val="073763"/>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284E3F"/>
                      </a:solidFill>
                      <a:prstDash val="solid"/>
                      <a:round/>
                      <a:headEnd len="sm" w="sm" type="none"/>
                      <a:tailEnd len="sm" w="sm" type="none"/>
                    </a:lnB>
                    <a:solidFill>
                      <a:srgbClr val="073763"/>
                    </a:solidFill>
                  </a:tcPr>
                </a:tc>
                <a:tc>
                  <a:txBody>
                    <a:bodyPr/>
                    <a:lstStyle/>
                    <a:p>
                      <a:pPr indent="0" lvl="0" marL="0" rtl="0" algn="l">
                        <a:lnSpc>
                          <a:spcPct val="115000"/>
                        </a:lnSpc>
                        <a:spcBef>
                          <a:spcPts val="0"/>
                        </a:spcBef>
                        <a:spcAft>
                          <a:spcPts val="0"/>
                        </a:spcAft>
                        <a:buNone/>
                      </a:pPr>
                      <a:r>
                        <a:rPr lang="en-GB" sz="1000">
                          <a:solidFill>
                            <a:srgbClr val="FFFFFF"/>
                          </a:solidFill>
                          <a:latin typeface="Roboto"/>
                          <a:ea typeface="Roboto"/>
                          <a:cs typeface="Roboto"/>
                          <a:sym typeface="Roboto"/>
                        </a:rPr>
                        <a:t>Feature</a:t>
                      </a:r>
                      <a:endParaRPr sz="1000">
                        <a:solidFill>
                          <a:srgbClr val="FFFFFF"/>
                        </a:solidFill>
                        <a:latin typeface="Roboto"/>
                        <a:ea typeface="Roboto"/>
                        <a:cs typeface="Roboto"/>
                        <a:sym typeface="Roboto"/>
                      </a:endParaRPr>
                    </a:p>
                  </a:txBody>
                  <a:tcPr marT="19050" marB="19050" marR="76200" marL="76200" anchor="ctr">
                    <a:lnL cap="flat" cmpd="sng" w="8750">
                      <a:solidFill>
                        <a:srgbClr val="073763"/>
                      </a:solidFill>
                      <a:prstDash val="solid"/>
                      <a:round/>
                      <a:headEnd len="sm" w="sm" type="none"/>
                      <a:tailEnd len="sm" w="sm" type="none"/>
                    </a:lnL>
                    <a:lnR cap="flat" cmpd="sng" w="8750">
                      <a:solidFill>
                        <a:srgbClr val="073763"/>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284E3F"/>
                      </a:solidFill>
                      <a:prstDash val="solid"/>
                      <a:round/>
                      <a:headEnd len="sm" w="sm" type="none"/>
                      <a:tailEnd len="sm" w="sm" type="none"/>
                    </a:lnB>
                    <a:solidFill>
                      <a:srgbClr val="073763"/>
                    </a:solidFill>
                  </a:tcPr>
                </a:tc>
                <a:tc>
                  <a:txBody>
                    <a:bodyPr/>
                    <a:lstStyle/>
                    <a:p>
                      <a:pPr indent="0" lvl="0" marL="0" rtl="0" algn="l">
                        <a:lnSpc>
                          <a:spcPct val="115000"/>
                        </a:lnSpc>
                        <a:spcBef>
                          <a:spcPts val="0"/>
                        </a:spcBef>
                        <a:spcAft>
                          <a:spcPts val="0"/>
                        </a:spcAft>
                        <a:buNone/>
                      </a:pPr>
                      <a:r>
                        <a:rPr lang="en-GB" sz="1000">
                          <a:solidFill>
                            <a:srgbClr val="FFFFFF"/>
                          </a:solidFill>
                          <a:latin typeface="Roboto"/>
                          <a:ea typeface="Roboto"/>
                          <a:cs typeface="Roboto"/>
                          <a:sym typeface="Roboto"/>
                        </a:rPr>
                        <a:t>Specification / Detail</a:t>
                      </a:r>
                      <a:endParaRPr sz="1000">
                        <a:solidFill>
                          <a:srgbClr val="FFFFFF"/>
                        </a:solidFill>
                        <a:latin typeface="Roboto"/>
                        <a:ea typeface="Roboto"/>
                        <a:cs typeface="Roboto"/>
                        <a:sym typeface="Roboto"/>
                      </a:endParaRPr>
                    </a:p>
                  </a:txBody>
                  <a:tcPr marT="19050" marB="19050" marR="76200" marL="76200" anchor="ctr">
                    <a:lnL cap="flat" cmpd="sng" w="8750">
                      <a:solidFill>
                        <a:srgbClr val="073763"/>
                      </a:solidFill>
                      <a:prstDash val="solid"/>
                      <a:round/>
                      <a:headEnd len="sm" w="sm" type="none"/>
                      <a:tailEnd len="sm" w="sm" type="none"/>
                    </a:lnL>
                    <a:lnR cap="flat" cmpd="sng" w="8750">
                      <a:solidFill>
                        <a:srgbClr val="284E3F"/>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284E3F"/>
                      </a:solidFill>
                      <a:prstDash val="solid"/>
                      <a:round/>
                      <a:headEnd len="sm" w="sm" type="none"/>
                      <a:tailEnd len="sm" w="sm" type="none"/>
                    </a:lnB>
                    <a:solidFill>
                      <a:srgbClr val="073763"/>
                    </a:solidFill>
                  </a:tcPr>
                </a:tc>
              </a:tr>
              <a:tr h="294250">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Physical Infrastructure</a:t>
                      </a:r>
                      <a:endParaRPr sz="800">
                        <a:solidFill>
                          <a:srgbClr val="434343"/>
                        </a:solidFill>
                        <a:latin typeface="Roboto"/>
                        <a:ea typeface="Roboto"/>
                        <a:cs typeface="Roboto"/>
                        <a:sym typeface="Roboto"/>
                      </a:endParaRPr>
                    </a:p>
                  </a:txBody>
                  <a:tcPr marT="19050" marB="19050" marR="76200" marL="76200" anchor="ctr">
                    <a:lnL cap="flat" cmpd="sng" w="8750">
                      <a:solidFill>
                        <a:srgbClr val="284E3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Room Type</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Shielded Room (Camera schermata)</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284E3F"/>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r>
              <a:tr h="204425">
                <a:tc>
                  <a:txBody>
                    <a:bodyPr/>
                    <a:lstStyle/>
                    <a:p>
                      <a:pPr indent="0" lvl="0" marL="0" rtl="0" algn="l">
                        <a:spcBef>
                          <a:spcPts val="0"/>
                        </a:spcBef>
                        <a:spcAft>
                          <a:spcPts val="0"/>
                        </a:spcAft>
                        <a:buNone/>
                      </a:pPr>
                      <a:r>
                        <a:t/>
                      </a:r>
                      <a:endParaRPr sz="1200"/>
                    </a:p>
                  </a:txBody>
                  <a:tcPr marT="19050" marB="19050" marR="76200" marL="76200" anchor="ctr">
                    <a:lnL cap="flat" cmpd="sng" w="8750">
                      <a:solidFill>
                        <a:srgbClr val="284E3F"/>
                      </a:solidFill>
                      <a:prstDash val="solid"/>
                      <a:round/>
                      <a:headEnd len="sm" w="sm" type="none"/>
                      <a:tailEnd len="sm" w="sm" type="none"/>
                    </a:lnL>
                    <a:lnR cap="flat" cmpd="sng" w="8750">
                      <a:solidFill>
                        <a:srgbClr val="F6F8F9"/>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Cooling &amp; Containment</a:t>
                      </a:r>
                      <a:endParaRPr sz="800">
                        <a:solidFill>
                          <a:srgbClr val="434343"/>
                        </a:solidFill>
                        <a:latin typeface="Roboto"/>
                        <a:ea typeface="Roboto"/>
                        <a:cs typeface="Roboto"/>
                        <a:sym typeface="Roboto"/>
                      </a:endParaRPr>
                    </a:p>
                  </a:txBody>
                  <a:tcPr marT="19050" marB="19050" marR="76200" marL="76200" anchor="ctr">
                    <a:lnL cap="flat" cmpd="sng" w="8750">
                      <a:solidFill>
                        <a:srgbClr val="F6F8F9"/>
                      </a:solidFill>
                      <a:prstDash val="solid"/>
                      <a:round/>
                      <a:headEnd len="sm" w="sm" type="none"/>
                      <a:tailEnd len="sm" w="sm" type="none"/>
                    </a:lnL>
                    <a:lnR cap="flat" cmpd="sng" w="8750">
                      <a:solidFill>
                        <a:srgbClr val="F6F8F9"/>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Closed Cold Aisle</a:t>
                      </a:r>
                      <a:endParaRPr sz="800">
                        <a:solidFill>
                          <a:srgbClr val="434343"/>
                        </a:solidFill>
                        <a:latin typeface="Roboto"/>
                        <a:ea typeface="Roboto"/>
                        <a:cs typeface="Roboto"/>
                        <a:sym typeface="Roboto"/>
                      </a:endParaRPr>
                    </a:p>
                  </a:txBody>
                  <a:tcPr marT="19050" marB="19050" marR="76200" marL="76200" anchor="ctr">
                    <a:lnL cap="flat" cmpd="sng" w="8750">
                      <a:solidFill>
                        <a:srgbClr val="F6F8F9"/>
                      </a:solidFill>
                      <a:prstDash val="solid"/>
                      <a:round/>
                      <a:headEnd len="sm" w="sm" type="none"/>
                      <a:tailEnd len="sm" w="sm" type="none"/>
                    </a:lnL>
                    <a:lnR cap="flat" cmpd="sng" w="8750">
                      <a:solidFill>
                        <a:srgbClr val="284E3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r>
              <a:tr h="204425">
                <a:tc>
                  <a:txBody>
                    <a:bodyPr/>
                    <a:lstStyle/>
                    <a:p>
                      <a:pPr indent="0" lvl="0" marL="0" rtl="0" algn="l">
                        <a:spcBef>
                          <a:spcPts val="0"/>
                        </a:spcBef>
                        <a:spcAft>
                          <a:spcPts val="0"/>
                        </a:spcAft>
                        <a:buNone/>
                      </a:pPr>
                      <a:r>
                        <a:t/>
                      </a:r>
                      <a:endParaRPr sz="1200"/>
                    </a:p>
                  </a:txBody>
                  <a:tcPr marT="19050" marB="19050" marR="76200" marL="76200" anchor="ctr">
                    <a:lnL cap="flat" cmpd="sng" w="8750">
                      <a:solidFill>
                        <a:srgbClr val="284E3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Environmental Control</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Temp/humidity monitoring via PLC equipment using Twincat</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284E3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r>
              <a:tr h="170350">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Power</a:t>
                      </a:r>
                      <a:endParaRPr sz="800">
                        <a:solidFill>
                          <a:srgbClr val="434343"/>
                        </a:solidFill>
                        <a:latin typeface="Roboto"/>
                        <a:ea typeface="Roboto"/>
                        <a:cs typeface="Roboto"/>
                        <a:sym typeface="Roboto"/>
                      </a:endParaRPr>
                    </a:p>
                  </a:txBody>
                  <a:tcPr marT="19050" marB="19050" marR="76200" marL="76200" anchor="ctr">
                    <a:lnL cap="flat" cmpd="sng" w="8750">
                      <a:solidFill>
                        <a:srgbClr val="284E3F"/>
                      </a:solidFill>
                      <a:prstDash val="solid"/>
                      <a:round/>
                      <a:headEnd len="sm" w="sm" type="none"/>
                      <a:tailEnd len="sm" w="sm" type="none"/>
                    </a:lnL>
                    <a:lnR cap="flat" cmpd="sng" w="8750">
                      <a:solidFill>
                        <a:srgbClr val="F6F8F9"/>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UPS System</a:t>
                      </a:r>
                      <a:endParaRPr sz="800">
                        <a:solidFill>
                          <a:srgbClr val="434343"/>
                        </a:solidFill>
                        <a:latin typeface="Roboto"/>
                        <a:ea typeface="Roboto"/>
                        <a:cs typeface="Roboto"/>
                        <a:sym typeface="Roboto"/>
                      </a:endParaRPr>
                    </a:p>
                  </a:txBody>
                  <a:tcPr marT="19050" marB="19050" marR="76200" marL="76200" anchor="ctr">
                    <a:lnL cap="flat" cmpd="sng" w="8750">
                      <a:solidFill>
                        <a:srgbClr val="F6F8F9"/>
                      </a:solidFill>
                      <a:prstDash val="solid"/>
                      <a:round/>
                      <a:headEnd len="sm" w="sm" type="none"/>
                      <a:tailEnd len="sm" w="sm" type="none"/>
                    </a:lnL>
                    <a:lnR cap="flat" cmpd="sng" w="8750">
                      <a:solidFill>
                        <a:srgbClr val="F6F8F9"/>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80 KVA Redundant Uninterruptible Power Supply</a:t>
                      </a:r>
                      <a:endParaRPr sz="800">
                        <a:solidFill>
                          <a:srgbClr val="434343"/>
                        </a:solidFill>
                        <a:latin typeface="Roboto"/>
                        <a:ea typeface="Roboto"/>
                        <a:cs typeface="Roboto"/>
                        <a:sym typeface="Roboto"/>
                      </a:endParaRPr>
                    </a:p>
                  </a:txBody>
                  <a:tcPr marT="19050" marB="19050" marR="76200" marL="76200" anchor="ctr">
                    <a:lnL cap="flat" cmpd="sng" w="8750">
                      <a:solidFill>
                        <a:srgbClr val="F6F8F9"/>
                      </a:solidFill>
                      <a:prstDash val="solid"/>
                      <a:round/>
                      <a:headEnd len="sm" w="sm" type="none"/>
                      <a:tailEnd len="sm" w="sm" type="none"/>
                    </a:lnL>
                    <a:lnR cap="flat" cmpd="sng" w="8750">
                      <a:solidFill>
                        <a:srgbClr val="284E3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r>
              <a:tr h="170350">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Networking</a:t>
                      </a:r>
                      <a:endParaRPr sz="800">
                        <a:solidFill>
                          <a:srgbClr val="434343"/>
                        </a:solidFill>
                        <a:latin typeface="Roboto"/>
                        <a:ea typeface="Roboto"/>
                        <a:cs typeface="Roboto"/>
                        <a:sym typeface="Roboto"/>
                      </a:endParaRPr>
                    </a:p>
                  </a:txBody>
                  <a:tcPr marT="19050" marB="19050" marR="76200" marL="76200" anchor="ctr">
                    <a:lnL cap="flat" cmpd="sng" w="8750">
                      <a:solidFill>
                        <a:srgbClr val="284E3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WAN Connection</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10 Gbps</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284E3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r>
              <a:tr h="204425">
                <a:tc>
                  <a:txBody>
                    <a:bodyPr/>
                    <a:lstStyle/>
                    <a:p>
                      <a:pPr indent="0" lvl="0" marL="0" rtl="0" algn="l">
                        <a:spcBef>
                          <a:spcPts val="0"/>
                        </a:spcBef>
                        <a:spcAft>
                          <a:spcPts val="0"/>
                        </a:spcAft>
                        <a:buNone/>
                      </a:pPr>
                      <a:r>
                        <a:t/>
                      </a:r>
                      <a:endParaRPr sz="1200"/>
                    </a:p>
                  </a:txBody>
                  <a:tcPr marT="19050" marB="19050" marR="76200" marL="76200" anchor="ctr">
                    <a:lnL cap="flat" cmpd="sng" w="8750">
                      <a:solidFill>
                        <a:srgbClr val="284E3F"/>
                      </a:solidFill>
                      <a:prstDash val="solid"/>
                      <a:round/>
                      <a:headEnd len="sm" w="sm" type="none"/>
                      <a:tailEnd len="sm" w="sm" type="none"/>
                    </a:lnL>
                    <a:lnR cap="flat" cmpd="sng" w="8750">
                      <a:solidFill>
                        <a:srgbClr val="F6F8F9"/>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High-Speed Node</a:t>
                      </a:r>
                      <a:endParaRPr sz="800">
                        <a:solidFill>
                          <a:srgbClr val="434343"/>
                        </a:solidFill>
                        <a:latin typeface="Roboto"/>
                        <a:ea typeface="Roboto"/>
                        <a:cs typeface="Roboto"/>
                        <a:sym typeface="Roboto"/>
                      </a:endParaRPr>
                    </a:p>
                  </a:txBody>
                  <a:tcPr marT="19050" marB="19050" marR="76200" marL="76200" anchor="ctr">
                    <a:lnL cap="flat" cmpd="sng" w="8750">
                      <a:solidFill>
                        <a:srgbClr val="F6F8F9"/>
                      </a:solidFill>
                      <a:prstDash val="solid"/>
                      <a:round/>
                      <a:headEnd len="sm" w="sm" type="none"/>
                      <a:tailEnd len="sm" w="sm" type="none"/>
                    </a:lnL>
                    <a:lnR cap="flat" cmpd="sng" w="8750">
                      <a:solidFill>
                        <a:srgbClr val="F6F8F9"/>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100 Gbps (for the TeraBIT project)</a:t>
                      </a:r>
                      <a:endParaRPr sz="800">
                        <a:solidFill>
                          <a:srgbClr val="434343"/>
                        </a:solidFill>
                        <a:latin typeface="Roboto"/>
                        <a:ea typeface="Roboto"/>
                        <a:cs typeface="Roboto"/>
                        <a:sym typeface="Roboto"/>
                      </a:endParaRPr>
                    </a:p>
                  </a:txBody>
                  <a:tcPr marT="19050" marB="19050" marR="76200" marL="76200" anchor="ctr">
                    <a:lnL cap="flat" cmpd="sng" w="8750">
                      <a:solidFill>
                        <a:srgbClr val="F6F8F9"/>
                      </a:solidFill>
                      <a:prstDash val="solid"/>
                      <a:round/>
                      <a:headEnd len="sm" w="sm" type="none"/>
                      <a:tailEnd len="sm" w="sm" type="none"/>
                    </a:lnL>
                    <a:lnR cap="flat" cmpd="sng" w="8750">
                      <a:solidFill>
                        <a:srgbClr val="284E3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r>
              <a:tr h="204425">
                <a:tc>
                  <a:txBody>
                    <a:bodyPr/>
                    <a:lstStyle/>
                    <a:p>
                      <a:pPr indent="0" lvl="0" marL="0" rtl="0" algn="l">
                        <a:spcBef>
                          <a:spcPts val="0"/>
                        </a:spcBef>
                        <a:spcAft>
                          <a:spcPts val="0"/>
                        </a:spcAft>
                        <a:buNone/>
                      </a:pPr>
                      <a:r>
                        <a:t/>
                      </a:r>
                      <a:endParaRPr sz="1200"/>
                    </a:p>
                  </a:txBody>
                  <a:tcPr marT="19050" marB="19050" marR="76200" marL="76200" anchor="ctr">
                    <a:lnL cap="flat" cmpd="sng" w="8750">
                      <a:solidFill>
                        <a:srgbClr val="284E3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Connected Devices</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Over 400 devices (on 1/10/100 Gbps network)</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284E3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r>
              <a:tr h="170350">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Services &amp; Systems</a:t>
                      </a:r>
                      <a:endParaRPr sz="800">
                        <a:solidFill>
                          <a:srgbClr val="434343"/>
                        </a:solidFill>
                        <a:latin typeface="Roboto"/>
                        <a:ea typeface="Roboto"/>
                        <a:cs typeface="Roboto"/>
                        <a:sym typeface="Roboto"/>
                      </a:endParaRPr>
                    </a:p>
                  </a:txBody>
                  <a:tcPr marT="19050" marB="19050" marR="76200" marL="76200" anchor="ctr">
                    <a:lnL cap="flat" cmpd="sng" w="8750">
                      <a:solidFill>
                        <a:srgbClr val="284E3F"/>
                      </a:solidFill>
                      <a:prstDash val="solid"/>
                      <a:round/>
                      <a:headEnd len="sm" w="sm" type="none"/>
                      <a:tailEnd len="sm" w="sm" type="none"/>
                    </a:lnL>
                    <a:lnR cap="flat" cmpd="sng" w="8750">
                      <a:solidFill>
                        <a:srgbClr val="F6F8F9"/>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Core Services</a:t>
                      </a:r>
                      <a:endParaRPr sz="800">
                        <a:solidFill>
                          <a:srgbClr val="434343"/>
                        </a:solidFill>
                        <a:latin typeface="Roboto"/>
                        <a:ea typeface="Roboto"/>
                        <a:cs typeface="Roboto"/>
                        <a:sym typeface="Roboto"/>
                      </a:endParaRPr>
                    </a:p>
                  </a:txBody>
                  <a:tcPr marT="19050" marB="19050" marR="76200" marL="76200" anchor="ctr">
                    <a:lnL cap="flat" cmpd="sng" w="8750">
                      <a:solidFill>
                        <a:srgbClr val="F6F8F9"/>
                      </a:solidFill>
                      <a:prstDash val="solid"/>
                      <a:round/>
                      <a:headEnd len="sm" w="sm" type="none"/>
                      <a:tailEnd len="sm" w="sm" type="none"/>
                    </a:lnL>
                    <a:lnR cap="flat" cmpd="sng" w="8750">
                      <a:solidFill>
                        <a:srgbClr val="F6F8F9"/>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Data and Telephony</a:t>
                      </a:r>
                      <a:endParaRPr sz="800">
                        <a:solidFill>
                          <a:srgbClr val="434343"/>
                        </a:solidFill>
                        <a:latin typeface="Roboto"/>
                        <a:ea typeface="Roboto"/>
                        <a:cs typeface="Roboto"/>
                        <a:sym typeface="Roboto"/>
                      </a:endParaRPr>
                    </a:p>
                  </a:txBody>
                  <a:tcPr marT="19050" marB="19050" marR="76200" marL="76200" anchor="ctr">
                    <a:lnL cap="flat" cmpd="sng" w="8750">
                      <a:solidFill>
                        <a:srgbClr val="F6F8F9"/>
                      </a:solidFill>
                      <a:prstDash val="solid"/>
                      <a:round/>
                      <a:headEnd len="sm" w="sm" type="none"/>
                      <a:tailEnd len="sm" w="sm" type="none"/>
                    </a:lnL>
                    <a:lnR cap="flat" cmpd="sng" w="8750">
                      <a:solidFill>
                        <a:srgbClr val="284E3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r>
              <a:tr h="204425">
                <a:tc>
                  <a:txBody>
                    <a:bodyPr/>
                    <a:lstStyle/>
                    <a:p>
                      <a:pPr indent="0" lvl="0" marL="0" rtl="0" algn="l">
                        <a:spcBef>
                          <a:spcPts val="0"/>
                        </a:spcBef>
                        <a:spcAft>
                          <a:spcPts val="0"/>
                        </a:spcAft>
                        <a:buNone/>
                      </a:pPr>
                      <a:r>
                        <a:t/>
                      </a:r>
                      <a:endParaRPr sz="1200"/>
                    </a:p>
                  </a:txBody>
                  <a:tcPr marT="19050" marB="19050" marR="76200" marL="76200" anchor="ctr">
                    <a:lnL cap="flat" cmpd="sng" w="8750">
                      <a:solidFill>
                        <a:srgbClr val="284E3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Compute Resources</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Virtualized Services Nodes</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284E3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FFFFF"/>
                    </a:solidFill>
                  </a:tcPr>
                </a:tc>
              </a:tr>
              <a:tr h="294250">
                <a:tc>
                  <a:txBody>
                    <a:bodyPr/>
                    <a:lstStyle/>
                    <a:p>
                      <a:pPr indent="0" lvl="0" marL="0" rtl="0" algn="l">
                        <a:spcBef>
                          <a:spcPts val="0"/>
                        </a:spcBef>
                        <a:spcAft>
                          <a:spcPts val="0"/>
                        </a:spcAft>
                        <a:buNone/>
                      </a:pPr>
                      <a:r>
                        <a:t/>
                      </a:r>
                      <a:endParaRPr sz="1200"/>
                    </a:p>
                  </a:txBody>
                  <a:tcPr marT="19050" marB="19050" marR="76200" marL="76200" anchor="ctr">
                    <a:lnL cap="flat" cmpd="sng" w="8750">
                      <a:solidFill>
                        <a:srgbClr val="284E3F"/>
                      </a:solidFill>
                      <a:prstDash val="solid"/>
                      <a:round/>
                      <a:headEnd len="sm" w="sm" type="none"/>
                      <a:tailEnd len="sm" w="sm" type="none"/>
                    </a:lnL>
                    <a:lnR cap="flat" cmpd="sng" w="8750">
                      <a:solidFill>
                        <a:srgbClr val="F6F8F9"/>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Monitoring (Operations)</a:t>
                      </a:r>
                      <a:endParaRPr sz="800">
                        <a:solidFill>
                          <a:srgbClr val="434343"/>
                        </a:solidFill>
                        <a:latin typeface="Roboto"/>
                        <a:ea typeface="Roboto"/>
                        <a:cs typeface="Roboto"/>
                        <a:sym typeface="Roboto"/>
                      </a:endParaRPr>
                    </a:p>
                  </a:txBody>
                  <a:tcPr marT="19050" marB="19050" marR="76200" marL="76200" anchor="ctr">
                    <a:lnL cap="flat" cmpd="sng" w="8750">
                      <a:solidFill>
                        <a:srgbClr val="F6F8F9"/>
                      </a:solidFill>
                      <a:prstDash val="solid"/>
                      <a:round/>
                      <a:headEnd len="sm" w="sm" type="none"/>
                      <a:tailEnd len="sm" w="sm" type="none"/>
                    </a:lnL>
                    <a:lnR cap="flat" cmpd="sng" w="8750">
                      <a:solidFill>
                        <a:srgbClr val="F6F8F9"/>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Nagios (for critical equipment with email alerts)</a:t>
                      </a:r>
                      <a:endParaRPr sz="800">
                        <a:solidFill>
                          <a:srgbClr val="434343"/>
                        </a:solidFill>
                        <a:latin typeface="Roboto"/>
                        <a:ea typeface="Roboto"/>
                        <a:cs typeface="Roboto"/>
                        <a:sym typeface="Roboto"/>
                      </a:endParaRPr>
                    </a:p>
                  </a:txBody>
                  <a:tcPr marT="19050" marB="19050" marR="76200" marL="76200" anchor="ctr">
                    <a:lnL cap="flat" cmpd="sng" w="8750">
                      <a:solidFill>
                        <a:srgbClr val="F6F8F9"/>
                      </a:solidFill>
                      <a:prstDash val="solid"/>
                      <a:round/>
                      <a:headEnd len="sm" w="sm" type="none"/>
                      <a:tailEnd len="sm" w="sm" type="none"/>
                    </a:lnL>
                    <a:lnR cap="flat" cmpd="sng" w="8750">
                      <a:solidFill>
                        <a:srgbClr val="284E3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F6F8F9"/>
                      </a:solidFill>
                      <a:prstDash val="solid"/>
                      <a:round/>
                      <a:headEnd len="sm" w="sm" type="none"/>
                      <a:tailEnd len="sm" w="sm" type="none"/>
                    </a:lnB>
                    <a:solidFill>
                      <a:srgbClr val="F6F8F9"/>
                    </a:solidFill>
                  </a:tcPr>
                </a:tc>
              </a:tr>
              <a:tr h="204425">
                <a:tc>
                  <a:txBody>
                    <a:bodyPr/>
                    <a:lstStyle/>
                    <a:p>
                      <a:pPr indent="0" lvl="0" marL="0" rtl="0" algn="l">
                        <a:spcBef>
                          <a:spcPts val="0"/>
                        </a:spcBef>
                        <a:spcAft>
                          <a:spcPts val="0"/>
                        </a:spcAft>
                        <a:buNone/>
                      </a:pPr>
                      <a:r>
                        <a:t/>
                      </a:r>
                      <a:endParaRPr sz="1200"/>
                    </a:p>
                  </a:txBody>
                  <a:tcPr marT="19050" marB="19050" marR="76200" marL="76200" anchor="ctr">
                    <a:lnL cap="flat" cmpd="sng" w="8750">
                      <a:solidFill>
                        <a:srgbClr val="284E3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284E3F"/>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Monitoring (Software)</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FFFFF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284E3F"/>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800">
                          <a:solidFill>
                            <a:srgbClr val="434343"/>
                          </a:solidFill>
                          <a:latin typeface="Roboto"/>
                          <a:ea typeface="Roboto"/>
                          <a:cs typeface="Roboto"/>
                          <a:sym typeface="Roboto"/>
                        </a:rPr>
                        <a:t>monit</a:t>
                      </a:r>
                      <a:endParaRPr sz="800">
                        <a:solidFill>
                          <a:srgbClr val="434343"/>
                        </a:solidFill>
                        <a:latin typeface="Roboto"/>
                        <a:ea typeface="Roboto"/>
                        <a:cs typeface="Roboto"/>
                        <a:sym typeface="Roboto"/>
                      </a:endParaRPr>
                    </a:p>
                  </a:txBody>
                  <a:tcPr marT="19050" marB="19050" marR="76200" marL="76200" anchor="ctr">
                    <a:lnL cap="flat" cmpd="sng" w="8750">
                      <a:solidFill>
                        <a:srgbClr val="FFFFFF"/>
                      </a:solidFill>
                      <a:prstDash val="solid"/>
                      <a:round/>
                      <a:headEnd len="sm" w="sm" type="none"/>
                      <a:tailEnd len="sm" w="sm" type="none"/>
                    </a:lnL>
                    <a:lnR cap="flat" cmpd="sng" w="8750">
                      <a:solidFill>
                        <a:srgbClr val="284E3F"/>
                      </a:solidFill>
                      <a:prstDash val="solid"/>
                      <a:round/>
                      <a:headEnd len="sm" w="sm" type="none"/>
                      <a:tailEnd len="sm" w="sm" type="none"/>
                    </a:lnR>
                    <a:lnT cap="flat" cmpd="sng" w="8750">
                      <a:solidFill>
                        <a:srgbClr val="F6F8F9"/>
                      </a:solidFill>
                      <a:prstDash val="solid"/>
                      <a:round/>
                      <a:headEnd len="sm" w="sm" type="none"/>
                      <a:tailEnd len="sm" w="sm" type="none"/>
                    </a:lnT>
                    <a:lnB cap="flat" cmpd="sng" w="8750">
                      <a:solidFill>
                        <a:srgbClr val="284E3F"/>
                      </a:solidFill>
                      <a:prstDash val="solid"/>
                      <a:round/>
                      <a:headEnd len="sm" w="sm" type="none"/>
                      <a:tailEnd len="sm" w="sm" type="none"/>
                    </a:lnB>
                    <a:solidFill>
                      <a:srgbClr val="FFFFFF"/>
                    </a:solidFill>
                  </a:tcPr>
                </a:tc>
              </a:tr>
            </a:tbl>
          </a:graphicData>
        </a:graphic>
      </p:graphicFrame>
      <p:pic>
        <p:nvPicPr>
          <p:cNvPr id="222" name="Google Shape;222;p28"/>
          <p:cNvPicPr preferRelativeResize="0"/>
          <p:nvPr/>
        </p:nvPicPr>
        <p:blipFill rotWithShape="1">
          <a:blip r:embed="rId6">
            <a:alphaModFix/>
          </a:blip>
          <a:srcRect b="0" l="59623" r="19922" t="0"/>
          <a:stretch/>
        </p:blipFill>
        <p:spPr>
          <a:xfrm>
            <a:off x="398150" y="4199700"/>
            <a:ext cx="480300" cy="184725"/>
          </a:xfrm>
          <a:prstGeom prst="rect">
            <a:avLst/>
          </a:prstGeom>
          <a:noFill/>
          <a:ln>
            <a:noFill/>
          </a:ln>
        </p:spPr>
      </p:pic>
      <p:pic>
        <p:nvPicPr>
          <p:cNvPr id="223" name="Google Shape;223;p28"/>
          <p:cNvPicPr preferRelativeResize="0"/>
          <p:nvPr/>
        </p:nvPicPr>
        <p:blipFill rotWithShape="1">
          <a:blip r:embed="rId6">
            <a:alphaModFix/>
          </a:blip>
          <a:srcRect b="0" l="59623" r="19922" t="0"/>
          <a:stretch/>
        </p:blipFill>
        <p:spPr>
          <a:xfrm>
            <a:off x="771650" y="3944800"/>
            <a:ext cx="480300" cy="184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9"/>
          <p:cNvSpPr/>
          <p:nvPr/>
        </p:nvSpPr>
        <p:spPr>
          <a:xfrm>
            <a:off x="3045100" y="802625"/>
            <a:ext cx="3067800" cy="2073600"/>
          </a:xfrm>
          <a:prstGeom prst="rect">
            <a:avLst/>
          </a:prstGeom>
          <a:solidFill>
            <a:srgbClr val="EEEEEE"/>
          </a:solidFill>
          <a:ln cap="flat" cmpd="sng" w="3200">
            <a:solidFill>
              <a:srgbClr val="595959"/>
            </a:solidFill>
            <a:prstDash val="solid"/>
            <a:round/>
            <a:headEnd len="sm" w="sm" type="none"/>
            <a:tailEnd len="sm" w="sm" type="none"/>
          </a:ln>
        </p:spPr>
        <p:txBody>
          <a:bodyPr anchorCtr="0" anchor="ctr" bIns="30850" lIns="30850" spcFirstLastPara="1" rIns="30850" wrap="square" tIns="30850">
            <a:noAutofit/>
          </a:bodyPr>
          <a:lstStyle/>
          <a:p>
            <a:pPr indent="0" lvl="0" marL="0" rtl="0" algn="ctr">
              <a:lnSpc>
                <a:spcPct val="90000"/>
              </a:lnSpc>
              <a:spcBef>
                <a:spcPts val="576"/>
              </a:spcBef>
              <a:spcAft>
                <a:spcPts val="0"/>
              </a:spcAft>
              <a:buClr>
                <a:schemeClr val="dk1"/>
              </a:buClr>
              <a:buSzPts val="1100"/>
              <a:buFont typeface="Arial"/>
              <a:buNone/>
            </a:pPr>
            <a:r>
              <a:t/>
            </a:r>
            <a:endParaRPr sz="1115">
              <a:solidFill>
                <a:schemeClr val="dk1"/>
              </a:solidFill>
            </a:endParaRPr>
          </a:p>
        </p:txBody>
      </p:sp>
      <p:sp>
        <p:nvSpPr>
          <p:cNvPr id="229" name="Google Shape;229;p29"/>
          <p:cNvSpPr txBox="1"/>
          <p:nvPr>
            <p:ph type="title"/>
          </p:nvPr>
        </p:nvSpPr>
        <p:spPr>
          <a:xfrm>
            <a:off x="109425" y="64016"/>
            <a:ext cx="8925300" cy="5139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SRT Metrology System (SMS) </a:t>
            </a:r>
            <a:endParaRPr/>
          </a:p>
        </p:txBody>
      </p:sp>
      <p:sp>
        <p:nvSpPr>
          <p:cNvPr id="230" name="Google Shape;230;p29"/>
          <p:cNvSpPr/>
          <p:nvPr/>
        </p:nvSpPr>
        <p:spPr>
          <a:xfrm>
            <a:off x="118100" y="802625"/>
            <a:ext cx="2927100" cy="3967800"/>
          </a:xfrm>
          <a:prstGeom prst="rect">
            <a:avLst/>
          </a:prstGeom>
          <a:solidFill>
            <a:srgbClr val="EEEEEE"/>
          </a:solidFill>
          <a:ln cap="flat" cmpd="sng" w="3200">
            <a:solidFill>
              <a:srgbClr val="595959"/>
            </a:solidFill>
            <a:prstDash val="solid"/>
            <a:round/>
            <a:headEnd len="sm" w="sm" type="none"/>
            <a:tailEnd len="sm" w="sm" type="none"/>
          </a:ln>
        </p:spPr>
        <p:txBody>
          <a:bodyPr anchorCtr="0" anchor="ctr" bIns="30850" lIns="30850" spcFirstLastPara="1" rIns="30850" wrap="square" tIns="30850">
            <a:noAutofit/>
          </a:bodyPr>
          <a:lstStyle/>
          <a:p>
            <a:pPr indent="0" lvl="0" marL="0" rtl="0" algn="ctr">
              <a:spcBef>
                <a:spcPts val="0"/>
              </a:spcBef>
              <a:spcAft>
                <a:spcPts val="0"/>
              </a:spcAft>
              <a:buNone/>
            </a:pPr>
            <a:r>
              <a:t/>
            </a:r>
            <a:endParaRPr sz="472"/>
          </a:p>
        </p:txBody>
      </p:sp>
      <p:pic>
        <p:nvPicPr>
          <p:cNvPr id="231" name="Google Shape;231;p29"/>
          <p:cNvPicPr preferRelativeResize="0"/>
          <p:nvPr/>
        </p:nvPicPr>
        <p:blipFill rotWithShape="1">
          <a:blip r:embed="rId3">
            <a:alphaModFix/>
          </a:blip>
          <a:srcRect b="-2160" l="0" r="0" t="2160"/>
          <a:stretch/>
        </p:blipFill>
        <p:spPr>
          <a:xfrm>
            <a:off x="1392852" y="1775348"/>
            <a:ext cx="1566234" cy="1431690"/>
          </a:xfrm>
          <a:prstGeom prst="rect">
            <a:avLst/>
          </a:prstGeom>
          <a:noFill/>
          <a:ln>
            <a:noFill/>
          </a:ln>
        </p:spPr>
      </p:pic>
      <p:sp>
        <p:nvSpPr>
          <p:cNvPr id="232" name="Google Shape;232;p29"/>
          <p:cNvSpPr txBox="1"/>
          <p:nvPr/>
        </p:nvSpPr>
        <p:spPr>
          <a:xfrm>
            <a:off x="245404" y="886503"/>
            <a:ext cx="2826600" cy="207300"/>
          </a:xfrm>
          <a:prstGeom prst="rect">
            <a:avLst/>
          </a:prstGeom>
          <a:noFill/>
          <a:ln>
            <a:noFill/>
          </a:ln>
        </p:spPr>
        <p:txBody>
          <a:bodyPr anchorCtr="0" anchor="t" bIns="30850" lIns="30850" spcFirstLastPara="1" rIns="30850" wrap="square" tIns="30850">
            <a:normAutofit/>
          </a:bodyPr>
          <a:lstStyle/>
          <a:p>
            <a:pPr indent="0" lvl="0" marL="0" rtl="0" algn="ctr">
              <a:lnSpc>
                <a:spcPct val="90000"/>
              </a:lnSpc>
              <a:spcBef>
                <a:spcPts val="337"/>
              </a:spcBef>
              <a:spcAft>
                <a:spcPts val="0"/>
              </a:spcAft>
              <a:buNone/>
            </a:pPr>
            <a:r>
              <a:rPr lang="en-GB" sz="1046">
                <a:solidFill>
                  <a:srgbClr val="000000"/>
                </a:solidFill>
              </a:rPr>
              <a:t>Sensor network</a:t>
            </a:r>
            <a:endParaRPr sz="1046">
              <a:solidFill>
                <a:srgbClr val="000000"/>
              </a:solidFill>
            </a:endParaRPr>
          </a:p>
        </p:txBody>
      </p:sp>
      <p:grpSp>
        <p:nvGrpSpPr>
          <p:cNvPr id="233" name="Google Shape;233;p29"/>
          <p:cNvGrpSpPr/>
          <p:nvPr/>
        </p:nvGrpSpPr>
        <p:grpSpPr>
          <a:xfrm>
            <a:off x="132481" y="1067682"/>
            <a:ext cx="1210736" cy="3163479"/>
            <a:chOff x="383306" y="2057950"/>
            <a:chExt cx="3343652" cy="4324055"/>
          </a:xfrm>
        </p:grpSpPr>
        <p:pic>
          <p:nvPicPr>
            <p:cNvPr id="234" name="Google Shape;234;p29"/>
            <p:cNvPicPr preferRelativeResize="0"/>
            <p:nvPr/>
          </p:nvPicPr>
          <p:blipFill rotWithShape="1">
            <a:blip r:embed="rId4">
              <a:alphaModFix/>
            </a:blip>
            <a:srcRect b="0" l="0" r="0" t="0"/>
            <a:stretch/>
          </p:blipFill>
          <p:spPr>
            <a:xfrm>
              <a:off x="523945" y="3241891"/>
              <a:ext cx="1123811" cy="1123811"/>
            </a:xfrm>
            <a:prstGeom prst="rect">
              <a:avLst/>
            </a:prstGeom>
            <a:noFill/>
            <a:ln>
              <a:noFill/>
            </a:ln>
          </p:spPr>
        </p:pic>
        <p:pic>
          <p:nvPicPr>
            <p:cNvPr descr="Elettrocardiogramma" id="235" name="Google Shape;235;p29"/>
            <p:cNvPicPr preferRelativeResize="0"/>
            <p:nvPr/>
          </p:nvPicPr>
          <p:blipFill rotWithShape="1">
            <a:blip r:embed="rId5">
              <a:alphaModFix/>
            </a:blip>
            <a:srcRect b="0" l="0" r="0" t="0"/>
            <a:stretch/>
          </p:blipFill>
          <p:spPr>
            <a:xfrm>
              <a:off x="445848" y="4381891"/>
              <a:ext cx="1201908" cy="1201908"/>
            </a:xfrm>
            <a:prstGeom prst="rect">
              <a:avLst/>
            </a:prstGeom>
            <a:noFill/>
            <a:ln>
              <a:noFill/>
            </a:ln>
          </p:spPr>
        </p:pic>
        <p:sp>
          <p:nvSpPr>
            <p:cNvPr id="236" name="Google Shape;236;p29"/>
            <p:cNvSpPr txBox="1"/>
            <p:nvPr/>
          </p:nvSpPr>
          <p:spPr>
            <a:xfrm>
              <a:off x="1564938" y="3545673"/>
              <a:ext cx="1871400" cy="232500"/>
            </a:xfrm>
            <a:prstGeom prst="rect">
              <a:avLst/>
            </a:prstGeom>
            <a:noFill/>
            <a:ln>
              <a:noFill/>
            </a:ln>
          </p:spPr>
          <p:txBody>
            <a:bodyPr anchorCtr="0" anchor="t" bIns="21050" lIns="42100" spcFirstLastPara="1" rIns="42100" wrap="square" tIns="21050">
              <a:spAutoFit/>
            </a:bodyPr>
            <a:lstStyle/>
            <a:p>
              <a:pPr indent="0" lvl="0" marL="0" marR="0" rtl="0" algn="ctr">
                <a:spcBef>
                  <a:spcPts val="0"/>
                </a:spcBef>
                <a:spcAft>
                  <a:spcPts val="0"/>
                </a:spcAft>
                <a:buNone/>
              </a:pPr>
              <a:r>
                <a:rPr lang="en-GB" sz="829">
                  <a:solidFill>
                    <a:srgbClr val="1A3260"/>
                  </a:solidFill>
                  <a:latin typeface="Gill Sans"/>
                  <a:ea typeface="Gill Sans"/>
                  <a:cs typeface="Gill Sans"/>
                  <a:sym typeface="Gill Sans"/>
                </a:rPr>
                <a:t>Inclinometers</a:t>
              </a:r>
              <a:endParaRPr sz="644"/>
            </a:p>
          </p:txBody>
        </p:sp>
        <p:sp>
          <p:nvSpPr>
            <p:cNvPr id="237" name="Google Shape;237;p29"/>
            <p:cNvSpPr txBox="1"/>
            <p:nvPr/>
          </p:nvSpPr>
          <p:spPr>
            <a:xfrm>
              <a:off x="1730911" y="2361481"/>
              <a:ext cx="1564200" cy="407100"/>
            </a:xfrm>
            <a:prstGeom prst="rect">
              <a:avLst/>
            </a:prstGeom>
            <a:noFill/>
            <a:ln>
              <a:noFill/>
            </a:ln>
          </p:spPr>
          <p:txBody>
            <a:bodyPr anchorCtr="0" anchor="t" bIns="21050" lIns="42100" spcFirstLastPara="1" rIns="42100" wrap="square" tIns="21050">
              <a:spAutoFit/>
            </a:bodyPr>
            <a:lstStyle/>
            <a:p>
              <a:pPr indent="0" lvl="0" marL="0" marR="0" rtl="0" algn="ctr">
                <a:spcBef>
                  <a:spcPts val="0"/>
                </a:spcBef>
                <a:spcAft>
                  <a:spcPts val="0"/>
                </a:spcAft>
                <a:buNone/>
              </a:pPr>
              <a:r>
                <a:rPr lang="en-GB" sz="829">
                  <a:solidFill>
                    <a:srgbClr val="1A3260"/>
                  </a:solidFill>
                  <a:latin typeface="Gill Sans"/>
                  <a:ea typeface="Gill Sans"/>
                  <a:cs typeface="Gill Sans"/>
                  <a:sym typeface="Gill Sans"/>
                </a:rPr>
                <a:t>Thermal sensors</a:t>
              </a:r>
              <a:endParaRPr sz="644"/>
            </a:p>
          </p:txBody>
        </p:sp>
        <p:sp>
          <p:nvSpPr>
            <p:cNvPr id="238" name="Google Shape;238;p29"/>
            <p:cNvSpPr txBox="1"/>
            <p:nvPr/>
          </p:nvSpPr>
          <p:spPr>
            <a:xfrm>
              <a:off x="1647787" y="5707237"/>
              <a:ext cx="2010900" cy="232500"/>
            </a:xfrm>
            <a:prstGeom prst="rect">
              <a:avLst/>
            </a:prstGeom>
            <a:noFill/>
            <a:ln>
              <a:noFill/>
            </a:ln>
          </p:spPr>
          <p:txBody>
            <a:bodyPr anchorCtr="0" anchor="t" bIns="21050" lIns="42100" spcFirstLastPara="1" rIns="42100" wrap="square" tIns="21050">
              <a:spAutoFit/>
            </a:bodyPr>
            <a:lstStyle/>
            <a:p>
              <a:pPr indent="0" lvl="0" marL="0" marR="0" rtl="0" algn="ctr">
                <a:spcBef>
                  <a:spcPts val="0"/>
                </a:spcBef>
                <a:spcAft>
                  <a:spcPts val="0"/>
                </a:spcAft>
                <a:buNone/>
              </a:pPr>
              <a:r>
                <a:rPr lang="en-GB" sz="829">
                  <a:solidFill>
                    <a:srgbClr val="1A3260"/>
                  </a:solidFill>
                  <a:latin typeface="Gill Sans"/>
                  <a:ea typeface="Gill Sans"/>
                  <a:cs typeface="Gill Sans"/>
                  <a:sym typeface="Gill Sans"/>
                </a:rPr>
                <a:t>Anemometers</a:t>
              </a:r>
              <a:endParaRPr sz="829">
                <a:solidFill>
                  <a:srgbClr val="1A3260"/>
                </a:solidFill>
                <a:latin typeface="Gill Sans"/>
                <a:ea typeface="Gill Sans"/>
                <a:cs typeface="Gill Sans"/>
                <a:sym typeface="Gill Sans"/>
              </a:endParaRPr>
            </a:p>
          </p:txBody>
        </p:sp>
        <p:pic>
          <p:nvPicPr>
            <p:cNvPr descr="Termometro" id="239" name="Google Shape;239;p29"/>
            <p:cNvPicPr preferRelativeResize="0"/>
            <p:nvPr/>
          </p:nvPicPr>
          <p:blipFill rotWithShape="1">
            <a:blip r:embed="rId6">
              <a:alphaModFix/>
            </a:blip>
            <a:srcRect b="0" l="0" r="0" t="0"/>
            <a:stretch/>
          </p:blipFill>
          <p:spPr>
            <a:xfrm>
              <a:off x="889350" y="2057950"/>
              <a:ext cx="914400" cy="914400"/>
            </a:xfrm>
            <a:prstGeom prst="rect">
              <a:avLst/>
            </a:prstGeom>
            <a:noFill/>
            <a:ln>
              <a:noFill/>
            </a:ln>
          </p:spPr>
        </p:pic>
        <p:pic>
          <p:nvPicPr>
            <p:cNvPr id="240" name="Google Shape;240;p29"/>
            <p:cNvPicPr preferRelativeResize="0"/>
            <p:nvPr/>
          </p:nvPicPr>
          <p:blipFill rotWithShape="1">
            <a:blip r:embed="rId7">
              <a:alphaModFix/>
            </a:blip>
            <a:srcRect b="0" l="0" r="0" t="0"/>
            <a:stretch/>
          </p:blipFill>
          <p:spPr>
            <a:xfrm>
              <a:off x="383306" y="5576671"/>
              <a:ext cx="1393848" cy="805334"/>
            </a:xfrm>
            <a:prstGeom prst="rect">
              <a:avLst/>
            </a:prstGeom>
            <a:noFill/>
            <a:ln>
              <a:noFill/>
            </a:ln>
          </p:spPr>
        </p:pic>
        <p:sp>
          <p:nvSpPr>
            <p:cNvPr id="241" name="Google Shape;241;p29"/>
            <p:cNvSpPr txBox="1"/>
            <p:nvPr/>
          </p:nvSpPr>
          <p:spPr>
            <a:xfrm>
              <a:off x="1559758" y="4771753"/>
              <a:ext cx="2167200" cy="232500"/>
            </a:xfrm>
            <a:prstGeom prst="rect">
              <a:avLst/>
            </a:prstGeom>
            <a:noFill/>
            <a:ln>
              <a:noFill/>
            </a:ln>
          </p:spPr>
          <p:txBody>
            <a:bodyPr anchorCtr="0" anchor="t" bIns="21050" lIns="42100" spcFirstLastPara="1" rIns="42100" wrap="square" tIns="21050">
              <a:spAutoFit/>
            </a:bodyPr>
            <a:lstStyle/>
            <a:p>
              <a:pPr indent="0" lvl="0" marL="0" marR="0" rtl="0" algn="ctr">
                <a:spcBef>
                  <a:spcPts val="0"/>
                </a:spcBef>
                <a:spcAft>
                  <a:spcPts val="0"/>
                </a:spcAft>
                <a:buNone/>
              </a:pPr>
              <a:r>
                <a:rPr lang="en-GB" sz="829">
                  <a:solidFill>
                    <a:srgbClr val="1A3260"/>
                  </a:solidFill>
                  <a:latin typeface="Gill Sans"/>
                  <a:ea typeface="Gill Sans"/>
                  <a:cs typeface="Gill Sans"/>
                  <a:sym typeface="Gill Sans"/>
                </a:rPr>
                <a:t>Accelerometers</a:t>
              </a:r>
              <a:endParaRPr sz="644"/>
            </a:p>
          </p:txBody>
        </p:sp>
      </p:grpSp>
      <p:grpSp>
        <p:nvGrpSpPr>
          <p:cNvPr id="242" name="Google Shape;242;p29"/>
          <p:cNvGrpSpPr/>
          <p:nvPr/>
        </p:nvGrpSpPr>
        <p:grpSpPr>
          <a:xfrm>
            <a:off x="3299064" y="1136894"/>
            <a:ext cx="1517631" cy="1493448"/>
            <a:chOff x="12853301" y="1342306"/>
            <a:chExt cx="5414310" cy="4488873"/>
          </a:xfrm>
        </p:grpSpPr>
        <p:pic>
          <p:nvPicPr>
            <p:cNvPr id="243" name="Google Shape;243;p29"/>
            <p:cNvPicPr preferRelativeResize="0"/>
            <p:nvPr/>
          </p:nvPicPr>
          <p:blipFill rotWithShape="1">
            <a:blip r:embed="rId8">
              <a:alphaModFix/>
            </a:blip>
            <a:srcRect b="3577" l="0" r="0" t="0"/>
            <a:stretch/>
          </p:blipFill>
          <p:spPr>
            <a:xfrm>
              <a:off x="12853301" y="1342306"/>
              <a:ext cx="5414310" cy="4488873"/>
            </a:xfrm>
            <a:prstGeom prst="rect">
              <a:avLst/>
            </a:prstGeom>
            <a:noFill/>
            <a:ln>
              <a:noFill/>
            </a:ln>
          </p:spPr>
        </p:pic>
        <p:cxnSp>
          <p:nvCxnSpPr>
            <p:cNvPr id="244" name="Google Shape;244;p29"/>
            <p:cNvCxnSpPr/>
            <p:nvPr/>
          </p:nvCxnSpPr>
          <p:spPr>
            <a:xfrm flipH="1" rot="10800000">
              <a:off x="15355932" y="2133139"/>
              <a:ext cx="71700" cy="1015500"/>
            </a:xfrm>
            <a:prstGeom prst="straightConnector1">
              <a:avLst/>
            </a:prstGeom>
            <a:noFill/>
            <a:ln cap="rnd" cmpd="sng" w="3700">
              <a:solidFill>
                <a:srgbClr val="FFFF00"/>
              </a:solidFill>
              <a:prstDash val="solid"/>
              <a:round/>
              <a:headEnd len="sm" w="sm" type="none"/>
              <a:tailEnd len="sm" w="sm" type="none"/>
            </a:ln>
          </p:spPr>
        </p:cxnSp>
        <p:cxnSp>
          <p:nvCxnSpPr>
            <p:cNvPr id="245" name="Google Shape;245;p29"/>
            <p:cNvCxnSpPr/>
            <p:nvPr/>
          </p:nvCxnSpPr>
          <p:spPr>
            <a:xfrm flipH="1" rot="10800000">
              <a:off x="15339767" y="2074363"/>
              <a:ext cx="227400" cy="1113300"/>
            </a:xfrm>
            <a:prstGeom prst="straightConnector1">
              <a:avLst/>
            </a:prstGeom>
            <a:noFill/>
            <a:ln cap="rnd" cmpd="sng" w="3700">
              <a:solidFill>
                <a:srgbClr val="FFFF00"/>
              </a:solidFill>
              <a:prstDash val="solid"/>
              <a:round/>
              <a:headEnd len="sm" w="sm" type="none"/>
              <a:tailEnd len="sm" w="sm" type="none"/>
            </a:ln>
          </p:spPr>
        </p:cxnSp>
        <p:cxnSp>
          <p:nvCxnSpPr>
            <p:cNvPr id="246" name="Google Shape;246;p29"/>
            <p:cNvCxnSpPr/>
            <p:nvPr/>
          </p:nvCxnSpPr>
          <p:spPr>
            <a:xfrm flipH="1" rot="10800000">
              <a:off x="15378791" y="2116999"/>
              <a:ext cx="303900" cy="1054500"/>
            </a:xfrm>
            <a:prstGeom prst="straightConnector1">
              <a:avLst/>
            </a:prstGeom>
            <a:noFill/>
            <a:ln cap="rnd" cmpd="sng" w="3700">
              <a:solidFill>
                <a:srgbClr val="FFFF00"/>
              </a:solidFill>
              <a:prstDash val="solid"/>
              <a:round/>
              <a:headEnd len="sm" w="sm" type="none"/>
              <a:tailEnd len="sm" w="sm" type="none"/>
            </a:ln>
          </p:spPr>
        </p:cxnSp>
        <p:cxnSp>
          <p:nvCxnSpPr>
            <p:cNvPr id="247" name="Google Shape;247;p29"/>
            <p:cNvCxnSpPr/>
            <p:nvPr/>
          </p:nvCxnSpPr>
          <p:spPr>
            <a:xfrm rot="10800000">
              <a:off x="15459967" y="2133113"/>
              <a:ext cx="133800" cy="972000"/>
            </a:xfrm>
            <a:prstGeom prst="straightConnector1">
              <a:avLst/>
            </a:prstGeom>
            <a:noFill/>
            <a:ln cap="rnd" cmpd="sng" w="3700">
              <a:solidFill>
                <a:srgbClr val="FFFF00"/>
              </a:solidFill>
              <a:prstDash val="solid"/>
              <a:round/>
              <a:headEnd len="sm" w="sm" type="none"/>
              <a:tailEnd len="sm" w="sm" type="none"/>
            </a:ln>
          </p:spPr>
        </p:cxnSp>
        <p:cxnSp>
          <p:nvCxnSpPr>
            <p:cNvPr id="248" name="Google Shape;248;p29"/>
            <p:cNvCxnSpPr/>
            <p:nvPr/>
          </p:nvCxnSpPr>
          <p:spPr>
            <a:xfrm flipH="1" rot="10800000">
              <a:off x="15593767" y="2110384"/>
              <a:ext cx="105000" cy="962400"/>
            </a:xfrm>
            <a:prstGeom prst="straightConnector1">
              <a:avLst/>
            </a:prstGeom>
            <a:noFill/>
            <a:ln cap="rnd" cmpd="sng" w="3700">
              <a:solidFill>
                <a:srgbClr val="FFFF00"/>
              </a:solidFill>
              <a:prstDash val="solid"/>
              <a:round/>
              <a:headEnd len="sm" w="sm" type="none"/>
              <a:tailEnd len="sm" w="sm" type="none"/>
            </a:ln>
          </p:spPr>
        </p:cxnSp>
        <p:cxnSp>
          <p:nvCxnSpPr>
            <p:cNvPr id="249" name="Google Shape;249;p29"/>
            <p:cNvCxnSpPr/>
            <p:nvPr/>
          </p:nvCxnSpPr>
          <p:spPr>
            <a:xfrm rot="10800000">
              <a:off x="15714953" y="2117118"/>
              <a:ext cx="72900" cy="1100100"/>
            </a:xfrm>
            <a:prstGeom prst="straightConnector1">
              <a:avLst/>
            </a:prstGeom>
            <a:noFill/>
            <a:ln cap="rnd" cmpd="sng" w="3700">
              <a:solidFill>
                <a:srgbClr val="FFFF00"/>
              </a:solidFill>
              <a:prstDash val="solid"/>
              <a:round/>
              <a:headEnd len="sm" w="sm" type="none"/>
              <a:tailEnd len="sm" w="sm" type="none"/>
            </a:ln>
          </p:spPr>
        </p:cxnSp>
        <p:cxnSp>
          <p:nvCxnSpPr>
            <p:cNvPr id="250" name="Google Shape;250;p29"/>
            <p:cNvCxnSpPr/>
            <p:nvPr/>
          </p:nvCxnSpPr>
          <p:spPr>
            <a:xfrm rot="10800000">
              <a:off x="15583434" y="2080818"/>
              <a:ext cx="158700" cy="1136400"/>
            </a:xfrm>
            <a:prstGeom prst="straightConnector1">
              <a:avLst/>
            </a:prstGeom>
            <a:noFill/>
            <a:ln cap="rnd" cmpd="sng" w="3700">
              <a:solidFill>
                <a:srgbClr val="FFFF00"/>
              </a:solidFill>
              <a:prstDash val="solid"/>
              <a:round/>
              <a:headEnd len="sm" w="sm" type="none"/>
              <a:tailEnd len="sm" w="sm" type="none"/>
            </a:ln>
          </p:spPr>
        </p:cxnSp>
        <p:cxnSp>
          <p:nvCxnSpPr>
            <p:cNvPr id="251" name="Google Shape;251;p29"/>
            <p:cNvCxnSpPr/>
            <p:nvPr/>
          </p:nvCxnSpPr>
          <p:spPr>
            <a:xfrm rot="10800000">
              <a:off x="15460158" y="2133282"/>
              <a:ext cx="321000" cy="1100100"/>
            </a:xfrm>
            <a:prstGeom prst="straightConnector1">
              <a:avLst/>
            </a:prstGeom>
            <a:noFill/>
            <a:ln cap="rnd" cmpd="sng" w="3700">
              <a:solidFill>
                <a:srgbClr val="FFFF00"/>
              </a:solidFill>
              <a:prstDash val="solid"/>
              <a:round/>
              <a:headEnd len="sm" w="sm" type="none"/>
              <a:tailEnd len="sm" w="sm" type="none"/>
            </a:ln>
          </p:spPr>
        </p:cxnSp>
      </p:grpSp>
      <p:grpSp>
        <p:nvGrpSpPr>
          <p:cNvPr id="252" name="Google Shape;252;p29"/>
          <p:cNvGrpSpPr/>
          <p:nvPr/>
        </p:nvGrpSpPr>
        <p:grpSpPr>
          <a:xfrm>
            <a:off x="4834354" y="1136854"/>
            <a:ext cx="1278542" cy="1493538"/>
            <a:chOff x="16990323" y="1198229"/>
            <a:chExt cx="5682408" cy="3632145"/>
          </a:xfrm>
        </p:grpSpPr>
        <p:grpSp>
          <p:nvGrpSpPr>
            <p:cNvPr id="253" name="Google Shape;253;p29"/>
            <p:cNvGrpSpPr/>
            <p:nvPr/>
          </p:nvGrpSpPr>
          <p:grpSpPr>
            <a:xfrm>
              <a:off x="16990323" y="1198228"/>
              <a:ext cx="5682408" cy="3632145"/>
              <a:chOff x="6263073" y="2569416"/>
              <a:chExt cx="5682408" cy="3632145"/>
            </a:xfrm>
          </p:grpSpPr>
          <p:pic>
            <p:nvPicPr>
              <p:cNvPr id="254" name="Google Shape;254;p29"/>
              <p:cNvPicPr preferRelativeResize="0"/>
              <p:nvPr/>
            </p:nvPicPr>
            <p:blipFill rotWithShape="1">
              <a:blip r:embed="rId9">
                <a:alphaModFix/>
              </a:blip>
              <a:srcRect b="15674" l="22034" r="43616" t="14351"/>
              <a:stretch/>
            </p:blipFill>
            <p:spPr>
              <a:xfrm>
                <a:off x="6263073" y="2569416"/>
                <a:ext cx="3169608" cy="3632145"/>
              </a:xfrm>
              <a:prstGeom prst="rect">
                <a:avLst/>
              </a:prstGeom>
              <a:noFill/>
              <a:ln>
                <a:noFill/>
              </a:ln>
            </p:spPr>
          </p:pic>
          <p:sp>
            <p:nvSpPr>
              <p:cNvPr id="255" name="Google Shape;255;p29"/>
              <p:cNvSpPr txBox="1"/>
              <p:nvPr/>
            </p:nvSpPr>
            <p:spPr>
              <a:xfrm>
                <a:off x="9929717" y="3350777"/>
                <a:ext cx="1776900" cy="232800"/>
              </a:xfrm>
              <a:prstGeom prst="rect">
                <a:avLst/>
              </a:prstGeom>
              <a:noFill/>
              <a:ln>
                <a:noFill/>
              </a:ln>
            </p:spPr>
            <p:txBody>
              <a:bodyPr anchorCtr="0" anchor="t" bIns="11850" lIns="23675" spcFirstLastPara="1" rIns="23675" wrap="square" tIns="11850">
                <a:spAutoFit/>
              </a:bodyPr>
              <a:lstStyle/>
              <a:p>
                <a:pPr indent="0" lvl="0" marL="0" marR="0" rtl="0" algn="ctr">
                  <a:spcBef>
                    <a:spcPts val="0"/>
                  </a:spcBef>
                  <a:spcAft>
                    <a:spcPts val="0"/>
                  </a:spcAft>
                  <a:buNone/>
                </a:pPr>
                <a:r>
                  <a:rPr lang="en-GB" sz="466">
                    <a:solidFill>
                      <a:srgbClr val="1A3260"/>
                    </a:solidFill>
                    <a:latin typeface="Gill Sans"/>
                    <a:ea typeface="Gill Sans"/>
                    <a:cs typeface="Gill Sans"/>
                    <a:sym typeface="Gill Sans"/>
                  </a:rPr>
                  <a:t>Collimators</a:t>
                </a:r>
                <a:endParaRPr sz="466">
                  <a:solidFill>
                    <a:srgbClr val="1A3260"/>
                  </a:solidFill>
                  <a:latin typeface="Gill Sans"/>
                  <a:ea typeface="Gill Sans"/>
                  <a:cs typeface="Gill Sans"/>
                  <a:sym typeface="Gill Sans"/>
                </a:endParaRPr>
              </a:p>
            </p:txBody>
          </p:sp>
          <p:sp>
            <p:nvSpPr>
              <p:cNvPr id="256" name="Google Shape;256;p29"/>
              <p:cNvSpPr txBox="1"/>
              <p:nvPr/>
            </p:nvSpPr>
            <p:spPr>
              <a:xfrm>
                <a:off x="9965074" y="2644022"/>
                <a:ext cx="1709400" cy="407100"/>
              </a:xfrm>
              <a:prstGeom prst="rect">
                <a:avLst/>
              </a:prstGeom>
              <a:noFill/>
              <a:ln>
                <a:noFill/>
              </a:ln>
            </p:spPr>
            <p:txBody>
              <a:bodyPr anchorCtr="0" anchor="t" bIns="11850" lIns="23675" spcFirstLastPara="1" rIns="23675" wrap="square" tIns="11850">
                <a:spAutoFit/>
              </a:bodyPr>
              <a:lstStyle/>
              <a:p>
                <a:pPr indent="0" lvl="0" marL="0" marR="0" rtl="0" algn="ctr">
                  <a:spcBef>
                    <a:spcPts val="0"/>
                  </a:spcBef>
                  <a:spcAft>
                    <a:spcPts val="0"/>
                  </a:spcAft>
                  <a:buNone/>
                </a:pPr>
                <a:r>
                  <a:rPr lang="en-GB" sz="466">
                    <a:solidFill>
                      <a:srgbClr val="1A3260"/>
                    </a:solidFill>
                    <a:latin typeface="Gill Sans"/>
                    <a:ea typeface="Gill Sans"/>
                    <a:cs typeface="Gill Sans"/>
                    <a:sym typeface="Gill Sans"/>
                  </a:rPr>
                  <a:t>Retroreflectors</a:t>
                </a:r>
                <a:endParaRPr sz="466">
                  <a:solidFill>
                    <a:srgbClr val="1A3260"/>
                  </a:solidFill>
                  <a:latin typeface="Gill Sans"/>
                  <a:ea typeface="Gill Sans"/>
                  <a:cs typeface="Gill Sans"/>
                  <a:sym typeface="Gill Sans"/>
                </a:endParaRPr>
              </a:p>
            </p:txBody>
          </p:sp>
          <p:sp>
            <p:nvSpPr>
              <p:cNvPr id="257" name="Google Shape;257;p29"/>
              <p:cNvSpPr txBox="1"/>
              <p:nvPr/>
            </p:nvSpPr>
            <p:spPr>
              <a:xfrm>
                <a:off x="9977181" y="4052333"/>
                <a:ext cx="1968300" cy="407100"/>
              </a:xfrm>
              <a:prstGeom prst="rect">
                <a:avLst/>
              </a:prstGeom>
              <a:noFill/>
              <a:ln>
                <a:noFill/>
              </a:ln>
            </p:spPr>
            <p:txBody>
              <a:bodyPr anchorCtr="0" anchor="t" bIns="11850" lIns="23675" spcFirstLastPara="1" rIns="23675" wrap="square" tIns="11850">
                <a:spAutoFit/>
              </a:bodyPr>
              <a:lstStyle/>
              <a:p>
                <a:pPr indent="0" lvl="0" marL="0" marR="0" rtl="0" algn="ctr">
                  <a:spcBef>
                    <a:spcPts val="0"/>
                  </a:spcBef>
                  <a:spcAft>
                    <a:spcPts val="0"/>
                  </a:spcAft>
                  <a:buNone/>
                </a:pPr>
                <a:r>
                  <a:rPr lang="en-GB" sz="466">
                    <a:solidFill>
                      <a:srgbClr val="1A3260"/>
                    </a:solidFill>
                    <a:latin typeface="Gill Sans"/>
                    <a:ea typeface="Gill Sans"/>
                    <a:cs typeface="Gill Sans"/>
                    <a:sym typeface="Gill Sans"/>
                  </a:rPr>
                  <a:t>Measurement lines</a:t>
                </a:r>
                <a:endParaRPr sz="466">
                  <a:solidFill>
                    <a:srgbClr val="1A3260"/>
                  </a:solidFill>
                  <a:latin typeface="Gill Sans"/>
                  <a:ea typeface="Gill Sans"/>
                  <a:cs typeface="Gill Sans"/>
                  <a:sym typeface="Gill Sans"/>
                </a:endParaRPr>
              </a:p>
            </p:txBody>
          </p:sp>
          <p:sp>
            <p:nvSpPr>
              <p:cNvPr id="258" name="Google Shape;258;p29"/>
              <p:cNvSpPr txBox="1"/>
              <p:nvPr/>
            </p:nvSpPr>
            <p:spPr>
              <a:xfrm>
                <a:off x="9773606" y="4753866"/>
                <a:ext cx="1968300" cy="407100"/>
              </a:xfrm>
              <a:prstGeom prst="rect">
                <a:avLst/>
              </a:prstGeom>
              <a:noFill/>
              <a:ln>
                <a:noFill/>
              </a:ln>
            </p:spPr>
            <p:txBody>
              <a:bodyPr anchorCtr="0" anchor="t" bIns="11850" lIns="23675" spcFirstLastPara="1" rIns="23675" wrap="square" tIns="11850">
                <a:spAutoFit/>
              </a:bodyPr>
              <a:lstStyle/>
              <a:p>
                <a:pPr indent="0" lvl="0" marL="0" marR="0" rtl="0" algn="ctr">
                  <a:spcBef>
                    <a:spcPts val="0"/>
                  </a:spcBef>
                  <a:spcAft>
                    <a:spcPts val="0"/>
                  </a:spcAft>
                  <a:buNone/>
                </a:pPr>
                <a:r>
                  <a:rPr lang="en-GB" sz="466">
                    <a:solidFill>
                      <a:srgbClr val="1A3260"/>
                    </a:solidFill>
                    <a:latin typeface="Gill Sans"/>
                    <a:ea typeface="Gill Sans"/>
                    <a:cs typeface="Gill Sans"/>
                    <a:sym typeface="Gill Sans"/>
                  </a:rPr>
                  <a:t>Retroreflectors </a:t>
                </a:r>
                <a:endParaRPr sz="362"/>
              </a:p>
              <a:p>
                <a:pPr indent="0" lvl="0" marL="0" marR="0" rtl="0" algn="ctr">
                  <a:spcBef>
                    <a:spcPts val="0"/>
                  </a:spcBef>
                  <a:spcAft>
                    <a:spcPts val="0"/>
                  </a:spcAft>
                  <a:buNone/>
                </a:pPr>
                <a:r>
                  <a:rPr lang="en-GB" sz="466">
                    <a:solidFill>
                      <a:srgbClr val="1A3260"/>
                    </a:solidFill>
                    <a:latin typeface="Gill Sans"/>
                    <a:ea typeface="Gill Sans"/>
                    <a:cs typeface="Gill Sans"/>
                    <a:sym typeface="Gill Sans"/>
                  </a:rPr>
                  <a:t>mounting plane</a:t>
                </a:r>
                <a:endParaRPr sz="466">
                  <a:solidFill>
                    <a:srgbClr val="1A3260"/>
                  </a:solidFill>
                  <a:latin typeface="Gill Sans"/>
                  <a:ea typeface="Gill Sans"/>
                  <a:cs typeface="Gill Sans"/>
                  <a:sym typeface="Gill Sans"/>
                </a:endParaRPr>
              </a:p>
            </p:txBody>
          </p:sp>
        </p:grpSp>
        <p:grpSp>
          <p:nvGrpSpPr>
            <p:cNvPr id="259" name="Google Shape;259;p29"/>
            <p:cNvGrpSpPr/>
            <p:nvPr/>
          </p:nvGrpSpPr>
          <p:grpSpPr>
            <a:xfrm>
              <a:off x="20317212" y="1450013"/>
              <a:ext cx="461700" cy="2211951"/>
              <a:chOff x="9515462" y="2828688"/>
              <a:chExt cx="461700" cy="2211951"/>
            </a:xfrm>
          </p:grpSpPr>
          <p:sp>
            <p:nvSpPr>
              <p:cNvPr id="260" name="Google Shape;260;p29"/>
              <p:cNvSpPr/>
              <p:nvPr/>
            </p:nvSpPr>
            <p:spPr>
              <a:xfrm>
                <a:off x="9643744" y="3535448"/>
                <a:ext cx="150000" cy="102300"/>
              </a:xfrm>
              <a:prstGeom prst="ellipse">
                <a:avLst/>
              </a:prstGeom>
              <a:solidFill>
                <a:srgbClr val="A5A5A5"/>
              </a:solidFill>
              <a:ln cap="rnd" cmpd="sng" w="5750">
                <a:solidFill>
                  <a:srgbClr val="3A3A3A"/>
                </a:solidFill>
                <a:prstDash val="solid"/>
                <a:round/>
                <a:headEnd len="sm" w="sm" type="none"/>
                <a:tailEnd len="sm" w="sm" type="none"/>
              </a:ln>
            </p:spPr>
            <p:txBody>
              <a:bodyPr anchorCtr="0" anchor="ctr" bIns="11850" lIns="23675" spcFirstLastPara="1" rIns="23675" wrap="square" tIns="11850">
                <a:noAutofit/>
              </a:bodyPr>
              <a:lstStyle/>
              <a:p>
                <a:pPr indent="0" lvl="0" marL="0" marR="0" rtl="0" algn="ctr">
                  <a:spcBef>
                    <a:spcPts val="0"/>
                  </a:spcBef>
                  <a:spcAft>
                    <a:spcPts val="0"/>
                  </a:spcAft>
                  <a:buNone/>
                </a:pPr>
                <a:r>
                  <a:t/>
                </a:r>
                <a:endParaRPr sz="466">
                  <a:solidFill>
                    <a:srgbClr val="FFFFFF"/>
                  </a:solidFill>
                  <a:latin typeface="Gill Sans"/>
                  <a:ea typeface="Gill Sans"/>
                  <a:cs typeface="Gill Sans"/>
                  <a:sym typeface="Gill Sans"/>
                </a:endParaRPr>
              </a:p>
            </p:txBody>
          </p:sp>
          <p:sp>
            <p:nvSpPr>
              <p:cNvPr id="261" name="Google Shape;261;p29"/>
              <p:cNvSpPr/>
              <p:nvPr/>
            </p:nvSpPr>
            <p:spPr>
              <a:xfrm>
                <a:off x="9676007" y="2828688"/>
                <a:ext cx="117900" cy="96300"/>
              </a:xfrm>
              <a:prstGeom prst="ellipse">
                <a:avLst/>
              </a:prstGeom>
              <a:solidFill>
                <a:srgbClr val="00AE4F"/>
              </a:solidFill>
              <a:ln cap="rnd" cmpd="sng" w="5750">
                <a:solidFill>
                  <a:srgbClr val="00AE4F"/>
                </a:solidFill>
                <a:prstDash val="solid"/>
                <a:round/>
                <a:headEnd len="sm" w="sm" type="none"/>
                <a:tailEnd len="sm" w="sm" type="none"/>
              </a:ln>
            </p:spPr>
            <p:txBody>
              <a:bodyPr anchorCtr="0" anchor="ctr" bIns="11850" lIns="23675" spcFirstLastPara="1" rIns="23675" wrap="square" tIns="11850">
                <a:noAutofit/>
              </a:bodyPr>
              <a:lstStyle/>
              <a:p>
                <a:pPr indent="0" lvl="0" marL="0" marR="0" rtl="0" algn="ctr">
                  <a:spcBef>
                    <a:spcPts val="0"/>
                  </a:spcBef>
                  <a:spcAft>
                    <a:spcPts val="0"/>
                  </a:spcAft>
                  <a:buNone/>
                </a:pPr>
                <a:r>
                  <a:t/>
                </a:r>
                <a:endParaRPr sz="466">
                  <a:solidFill>
                    <a:srgbClr val="FFFFFF"/>
                  </a:solidFill>
                  <a:latin typeface="Gill Sans"/>
                  <a:ea typeface="Gill Sans"/>
                  <a:cs typeface="Gill Sans"/>
                  <a:sym typeface="Gill Sans"/>
                </a:endParaRPr>
              </a:p>
            </p:txBody>
          </p:sp>
          <p:cxnSp>
            <p:nvCxnSpPr>
              <p:cNvPr id="262" name="Google Shape;262;p29"/>
              <p:cNvCxnSpPr/>
              <p:nvPr/>
            </p:nvCxnSpPr>
            <p:spPr>
              <a:xfrm>
                <a:off x="9625148" y="4236999"/>
                <a:ext cx="226800" cy="0"/>
              </a:xfrm>
              <a:prstGeom prst="straightConnector1">
                <a:avLst/>
              </a:prstGeom>
              <a:noFill/>
              <a:ln cap="flat" cmpd="sng" w="4925">
                <a:solidFill>
                  <a:srgbClr val="FF0000"/>
                </a:solidFill>
                <a:prstDash val="solid"/>
                <a:round/>
                <a:headEnd len="sm" w="sm" type="none"/>
                <a:tailEnd len="sm" w="sm" type="none"/>
              </a:ln>
            </p:spPr>
          </p:cxnSp>
          <p:sp>
            <p:nvSpPr>
              <p:cNvPr id="263" name="Google Shape;263;p29"/>
              <p:cNvSpPr/>
              <p:nvPr/>
            </p:nvSpPr>
            <p:spPr>
              <a:xfrm>
                <a:off x="9515462" y="4930839"/>
                <a:ext cx="461700" cy="109800"/>
              </a:xfrm>
              <a:prstGeom prst="ellipse">
                <a:avLst/>
              </a:prstGeom>
              <a:solidFill>
                <a:srgbClr val="000000"/>
              </a:solidFill>
              <a:ln cap="rnd" cmpd="sng" w="5750">
                <a:solidFill>
                  <a:srgbClr val="000000"/>
                </a:solidFill>
                <a:prstDash val="solid"/>
                <a:round/>
                <a:headEnd len="sm" w="sm" type="none"/>
                <a:tailEnd len="sm" w="sm" type="none"/>
              </a:ln>
            </p:spPr>
            <p:txBody>
              <a:bodyPr anchorCtr="0" anchor="ctr" bIns="11850" lIns="23675" spcFirstLastPara="1" rIns="23675" wrap="square" tIns="11850">
                <a:noAutofit/>
              </a:bodyPr>
              <a:lstStyle/>
              <a:p>
                <a:pPr indent="0" lvl="0" marL="0" marR="0" rtl="0" algn="ctr">
                  <a:spcBef>
                    <a:spcPts val="0"/>
                  </a:spcBef>
                  <a:spcAft>
                    <a:spcPts val="0"/>
                  </a:spcAft>
                  <a:buNone/>
                </a:pPr>
                <a:r>
                  <a:t/>
                </a:r>
                <a:endParaRPr sz="466">
                  <a:solidFill>
                    <a:srgbClr val="FFFFFF"/>
                  </a:solidFill>
                  <a:latin typeface="Gill Sans"/>
                  <a:ea typeface="Gill Sans"/>
                  <a:cs typeface="Gill Sans"/>
                  <a:sym typeface="Gill Sans"/>
                </a:endParaRPr>
              </a:p>
            </p:txBody>
          </p:sp>
        </p:grpSp>
      </p:grpSp>
      <p:pic>
        <p:nvPicPr>
          <p:cNvPr id="264" name="Google Shape;264;p29"/>
          <p:cNvPicPr preferRelativeResize="0"/>
          <p:nvPr/>
        </p:nvPicPr>
        <p:blipFill rotWithShape="1">
          <a:blip r:embed="rId10">
            <a:alphaModFix/>
          </a:blip>
          <a:srcRect b="0" l="0" r="0" t="0"/>
          <a:stretch/>
        </p:blipFill>
        <p:spPr>
          <a:xfrm>
            <a:off x="5069485" y="2630395"/>
            <a:ext cx="917467" cy="159000"/>
          </a:xfrm>
          <a:prstGeom prst="rect">
            <a:avLst/>
          </a:prstGeom>
          <a:noFill/>
          <a:ln>
            <a:noFill/>
          </a:ln>
        </p:spPr>
      </p:pic>
      <p:sp>
        <p:nvSpPr>
          <p:cNvPr id="265" name="Google Shape;265;p29"/>
          <p:cNvSpPr txBox="1"/>
          <p:nvPr/>
        </p:nvSpPr>
        <p:spPr>
          <a:xfrm>
            <a:off x="3072000" y="827400"/>
            <a:ext cx="3000000" cy="325500"/>
          </a:xfrm>
          <a:prstGeom prst="rect">
            <a:avLst/>
          </a:prstGeom>
          <a:noFill/>
          <a:ln>
            <a:noFill/>
          </a:ln>
        </p:spPr>
        <p:txBody>
          <a:bodyPr anchorCtr="0" anchor="t" bIns="91425" lIns="91425" spcFirstLastPara="1" rIns="91425" wrap="square" tIns="91425">
            <a:normAutofit/>
          </a:bodyPr>
          <a:lstStyle/>
          <a:p>
            <a:pPr indent="0" lvl="0" marL="0" rtl="0" algn="ctr">
              <a:lnSpc>
                <a:spcPct val="90000"/>
              </a:lnSpc>
              <a:spcBef>
                <a:spcPts val="576"/>
              </a:spcBef>
              <a:spcAft>
                <a:spcPts val="0"/>
              </a:spcAft>
              <a:buNone/>
            </a:pPr>
            <a:r>
              <a:rPr lang="en-GB" sz="1015">
                <a:solidFill>
                  <a:schemeClr val="dk1"/>
                </a:solidFill>
              </a:rPr>
              <a:t>Multilateration system  </a:t>
            </a:r>
            <a:endParaRPr sz="1015">
              <a:solidFill>
                <a:schemeClr val="dk1"/>
              </a:solidFill>
            </a:endParaRPr>
          </a:p>
        </p:txBody>
      </p:sp>
      <p:sp>
        <p:nvSpPr>
          <p:cNvPr id="266" name="Google Shape;266;p29"/>
          <p:cNvSpPr/>
          <p:nvPr/>
        </p:nvSpPr>
        <p:spPr>
          <a:xfrm>
            <a:off x="3045200" y="2876300"/>
            <a:ext cx="3067800" cy="1894200"/>
          </a:xfrm>
          <a:prstGeom prst="rect">
            <a:avLst/>
          </a:prstGeom>
          <a:solidFill>
            <a:srgbClr val="EEEEEE"/>
          </a:solidFill>
          <a:ln cap="flat" cmpd="sng" w="3200">
            <a:solidFill>
              <a:srgbClr val="595959"/>
            </a:solidFill>
            <a:prstDash val="solid"/>
            <a:round/>
            <a:headEnd len="sm" w="sm" type="none"/>
            <a:tailEnd len="sm" w="sm" type="none"/>
          </a:ln>
        </p:spPr>
        <p:txBody>
          <a:bodyPr anchorCtr="0" anchor="ctr" bIns="30850" lIns="30850" spcFirstLastPara="1" rIns="30850" wrap="square" tIns="30850">
            <a:noAutofit/>
          </a:bodyPr>
          <a:lstStyle/>
          <a:p>
            <a:pPr indent="0" lvl="0" marL="0" rtl="0" algn="ctr">
              <a:lnSpc>
                <a:spcPct val="90000"/>
              </a:lnSpc>
              <a:spcBef>
                <a:spcPts val="576"/>
              </a:spcBef>
              <a:spcAft>
                <a:spcPts val="0"/>
              </a:spcAft>
              <a:buNone/>
            </a:pPr>
            <a:r>
              <a:t/>
            </a:r>
            <a:endParaRPr sz="1115">
              <a:solidFill>
                <a:schemeClr val="dk1"/>
              </a:solidFill>
            </a:endParaRPr>
          </a:p>
        </p:txBody>
      </p:sp>
      <p:pic>
        <p:nvPicPr>
          <p:cNvPr id="267" name="Google Shape;267;p29"/>
          <p:cNvPicPr preferRelativeResize="0"/>
          <p:nvPr/>
        </p:nvPicPr>
        <p:blipFill rotWithShape="1">
          <a:blip r:embed="rId11">
            <a:alphaModFix/>
          </a:blip>
          <a:srcRect b="558" l="847" r="650" t="1372"/>
          <a:stretch/>
        </p:blipFill>
        <p:spPr>
          <a:xfrm>
            <a:off x="3790239" y="3141565"/>
            <a:ext cx="1112706" cy="1166827"/>
          </a:xfrm>
          <a:prstGeom prst="rect">
            <a:avLst/>
          </a:prstGeom>
          <a:noFill/>
          <a:ln>
            <a:noFill/>
          </a:ln>
        </p:spPr>
      </p:pic>
      <p:sp>
        <p:nvSpPr>
          <p:cNvPr id="268" name="Google Shape;268;p29"/>
          <p:cNvSpPr txBox="1"/>
          <p:nvPr/>
        </p:nvSpPr>
        <p:spPr>
          <a:xfrm>
            <a:off x="3566427" y="4342275"/>
            <a:ext cx="1005600" cy="280800"/>
          </a:xfrm>
          <a:prstGeom prst="rect">
            <a:avLst/>
          </a:prstGeom>
          <a:noFill/>
          <a:ln>
            <a:noFill/>
          </a:ln>
        </p:spPr>
        <p:txBody>
          <a:bodyPr anchorCtr="0" anchor="ctr" bIns="16450" lIns="32900" spcFirstLastPara="1" rIns="32900" wrap="square" tIns="16450">
            <a:spAutoFit/>
          </a:bodyPr>
          <a:lstStyle/>
          <a:p>
            <a:pPr indent="0" lvl="0" marL="0" marR="0" rtl="0" algn="ctr">
              <a:spcBef>
                <a:spcPts val="0"/>
              </a:spcBef>
              <a:spcAft>
                <a:spcPts val="0"/>
              </a:spcAft>
              <a:buNone/>
            </a:pPr>
            <a:r>
              <a:rPr b="1" lang="en-GB" sz="803">
                <a:solidFill>
                  <a:srgbClr val="1A3260"/>
                </a:solidFill>
                <a:latin typeface="Gill Sans"/>
                <a:ea typeface="Gill Sans"/>
                <a:cs typeface="Gill Sans"/>
                <a:sym typeface="Gill Sans"/>
              </a:rPr>
              <a:t>Leica Absolute Tracker ATS600</a:t>
            </a:r>
            <a:endParaRPr sz="803"/>
          </a:p>
        </p:txBody>
      </p:sp>
      <p:sp>
        <p:nvSpPr>
          <p:cNvPr id="269" name="Google Shape;269;p29"/>
          <p:cNvSpPr txBox="1"/>
          <p:nvPr/>
        </p:nvSpPr>
        <p:spPr>
          <a:xfrm>
            <a:off x="4042701" y="2891264"/>
            <a:ext cx="1072800" cy="262200"/>
          </a:xfrm>
          <a:prstGeom prst="rect">
            <a:avLst/>
          </a:prstGeom>
          <a:noFill/>
          <a:ln>
            <a:noFill/>
          </a:ln>
        </p:spPr>
        <p:txBody>
          <a:bodyPr anchorCtr="0" anchor="t" bIns="32900" lIns="32900" spcFirstLastPara="1" rIns="32900" wrap="square" tIns="32900">
            <a:noAutofit/>
          </a:bodyPr>
          <a:lstStyle/>
          <a:p>
            <a:pPr indent="0" lvl="0" marL="0" rtl="0" algn="ctr">
              <a:spcBef>
                <a:spcPts val="0"/>
              </a:spcBef>
              <a:spcAft>
                <a:spcPts val="0"/>
              </a:spcAft>
              <a:buNone/>
            </a:pPr>
            <a:r>
              <a:rPr lang="en-GB" sz="1115">
                <a:solidFill>
                  <a:srgbClr val="595959"/>
                </a:solidFill>
              </a:rPr>
              <a:t>Laser tracker</a:t>
            </a:r>
            <a:endParaRPr sz="1115">
              <a:solidFill>
                <a:srgbClr val="595959"/>
              </a:solidFill>
            </a:endParaRPr>
          </a:p>
        </p:txBody>
      </p:sp>
      <p:pic>
        <p:nvPicPr>
          <p:cNvPr id="270" name="Google Shape;270;p29"/>
          <p:cNvPicPr preferRelativeResize="0"/>
          <p:nvPr/>
        </p:nvPicPr>
        <p:blipFill rotWithShape="1">
          <a:blip r:embed="rId12">
            <a:alphaModFix/>
          </a:blip>
          <a:srcRect b="383" l="24475" r="32532" t="21301"/>
          <a:stretch/>
        </p:blipFill>
        <p:spPr>
          <a:xfrm>
            <a:off x="5050967" y="3153477"/>
            <a:ext cx="645300" cy="1488900"/>
          </a:xfrm>
          <a:prstGeom prst="ellipse">
            <a:avLst/>
          </a:prstGeom>
          <a:noFill/>
          <a:ln>
            <a:noFill/>
          </a:ln>
        </p:spPr>
      </p:pic>
      <p:sp>
        <p:nvSpPr>
          <p:cNvPr id="271" name="Google Shape;271;p29"/>
          <p:cNvSpPr/>
          <p:nvPr/>
        </p:nvSpPr>
        <p:spPr>
          <a:xfrm>
            <a:off x="6098800" y="802600"/>
            <a:ext cx="2927100" cy="2073600"/>
          </a:xfrm>
          <a:prstGeom prst="rect">
            <a:avLst/>
          </a:prstGeom>
          <a:solidFill>
            <a:srgbClr val="EEEEEE"/>
          </a:solidFill>
          <a:ln cap="flat" cmpd="sng" w="3200">
            <a:solidFill>
              <a:srgbClr val="595959"/>
            </a:solidFill>
            <a:prstDash val="solid"/>
            <a:round/>
            <a:headEnd len="sm" w="sm" type="none"/>
            <a:tailEnd len="sm" w="sm" type="none"/>
          </a:ln>
        </p:spPr>
        <p:txBody>
          <a:bodyPr anchorCtr="0" anchor="ctr" bIns="30850" lIns="30850" spcFirstLastPara="1" rIns="30850" wrap="square" tIns="30850">
            <a:noAutofit/>
          </a:bodyPr>
          <a:lstStyle/>
          <a:p>
            <a:pPr indent="0" lvl="0" marL="0" rtl="0" algn="ctr">
              <a:lnSpc>
                <a:spcPct val="90000"/>
              </a:lnSpc>
              <a:spcBef>
                <a:spcPts val="576"/>
              </a:spcBef>
              <a:spcAft>
                <a:spcPts val="0"/>
              </a:spcAft>
              <a:buNone/>
            </a:pPr>
            <a:r>
              <a:t/>
            </a:r>
            <a:endParaRPr sz="1115">
              <a:solidFill>
                <a:schemeClr val="dk1"/>
              </a:solidFill>
            </a:endParaRPr>
          </a:p>
        </p:txBody>
      </p:sp>
      <p:sp>
        <p:nvSpPr>
          <p:cNvPr id="272" name="Google Shape;272;p29"/>
          <p:cNvSpPr/>
          <p:nvPr/>
        </p:nvSpPr>
        <p:spPr>
          <a:xfrm>
            <a:off x="6098895" y="2876275"/>
            <a:ext cx="2927100" cy="1894200"/>
          </a:xfrm>
          <a:prstGeom prst="rect">
            <a:avLst/>
          </a:prstGeom>
          <a:solidFill>
            <a:srgbClr val="EEEEEE"/>
          </a:solidFill>
          <a:ln cap="flat" cmpd="sng" w="3200">
            <a:solidFill>
              <a:srgbClr val="595959"/>
            </a:solidFill>
            <a:prstDash val="solid"/>
            <a:round/>
            <a:headEnd len="sm" w="sm" type="none"/>
            <a:tailEnd len="sm" w="sm" type="none"/>
          </a:ln>
        </p:spPr>
        <p:txBody>
          <a:bodyPr anchorCtr="0" anchor="ctr" bIns="30850" lIns="30850" spcFirstLastPara="1" rIns="30850" wrap="square" tIns="30850">
            <a:noAutofit/>
          </a:bodyPr>
          <a:lstStyle/>
          <a:p>
            <a:pPr indent="0" lvl="0" marL="0" rtl="0" algn="ctr">
              <a:lnSpc>
                <a:spcPct val="90000"/>
              </a:lnSpc>
              <a:spcBef>
                <a:spcPts val="576"/>
              </a:spcBef>
              <a:spcAft>
                <a:spcPts val="0"/>
              </a:spcAft>
              <a:buNone/>
            </a:pPr>
            <a:r>
              <a:t/>
            </a:r>
            <a:endParaRPr sz="1115">
              <a:solidFill>
                <a:schemeClr val="dk1"/>
              </a:solidFill>
            </a:endParaRPr>
          </a:p>
        </p:txBody>
      </p:sp>
      <p:sp>
        <p:nvSpPr>
          <p:cNvPr id="273" name="Google Shape;273;p29"/>
          <p:cNvSpPr txBox="1"/>
          <p:nvPr/>
        </p:nvSpPr>
        <p:spPr>
          <a:xfrm>
            <a:off x="6668921" y="914698"/>
            <a:ext cx="1937700" cy="435600"/>
          </a:xfrm>
          <a:prstGeom prst="rect">
            <a:avLst/>
          </a:prstGeom>
          <a:noFill/>
          <a:ln>
            <a:noFill/>
          </a:ln>
        </p:spPr>
        <p:txBody>
          <a:bodyPr anchorCtr="0" anchor="t" bIns="32900" lIns="32900" spcFirstLastPara="1" rIns="32900" wrap="square" tIns="32900">
            <a:spAutoFit/>
          </a:bodyPr>
          <a:lstStyle/>
          <a:p>
            <a:pPr indent="0" lvl="0" marL="0" rtl="0" algn="ctr">
              <a:lnSpc>
                <a:spcPct val="115000"/>
              </a:lnSpc>
              <a:spcBef>
                <a:spcPts val="0"/>
              </a:spcBef>
              <a:spcAft>
                <a:spcPts val="1367"/>
              </a:spcAft>
              <a:buNone/>
            </a:pPr>
            <a:r>
              <a:rPr lang="en-GB" sz="1115">
                <a:solidFill>
                  <a:srgbClr val="000000"/>
                </a:solidFill>
              </a:rPr>
              <a:t>Deformations model(Tensor flow)</a:t>
            </a:r>
            <a:endParaRPr sz="1115">
              <a:solidFill>
                <a:srgbClr val="000000"/>
              </a:solidFill>
            </a:endParaRPr>
          </a:p>
        </p:txBody>
      </p:sp>
      <p:pic>
        <p:nvPicPr>
          <p:cNvPr id="274" name="Google Shape;274;p29"/>
          <p:cNvPicPr preferRelativeResize="0"/>
          <p:nvPr/>
        </p:nvPicPr>
        <p:blipFill>
          <a:blip r:embed="rId13">
            <a:alphaModFix/>
          </a:blip>
          <a:stretch>
            <a:fillRect/>
          </a:stretch>
        </p:blipFill>
        <p:spPr>
          <a:xfrm>
            <a:off x="6312324" y="1390725"/>
            <a:ext cx="2389299" cy="1378225"/>
          </a:xfrm>
          <a:prstGeom prst="rect">
            <a:avLst/>
          </a:prstGeom>
          <a:noFill/>
          <a:ln>
            <a:noFill/>
          </a:ln>
        </p:spPr>
      </p:pic>
      <p:sp>
        <p:nvSpPr>
          <p:cNvPr id="275" name="Google Shape;275;p29"/>
          <p:cNvSpPr txBox="1"/>
          <p:nvPr/>
        </p:nvSpPr>
        <p:spPr>
          <a:xfrm>
            <a:off x="6113000" y="2891275"/>
            <a:ext cx="2913000" cy="238200"/>
          </a:xfrm>
          <a:prstGeom prst="rect">
            <a:avLst/>
          </a:prstGeom>
          <a:noFill/>
          <a:ln>
            <a:noFill/>
          </a:ln>
        </p:spPr>
        <p:txBody>
          <a:bodyPr anchorCtr="0" anchor="t" bIns="32900" lIns="32900" spcFirstLastPara="1" rIns="32900" wrap="square" tIns="32900">
            <a:noAutofit/>
          </a:bodyPr>
          <a:lstStyle/>
          <a:p>
            <a:pPr indent="0" lvl="0" marL="0" rtl="0" algn="ctr">
              <a:spcBef>
                <a:spcPts val="0"/>
              </a:spcBef>
              <a:spcAft>
                <a:spcPts val="0"/>
              </a:spcAft>
              <a:buNone/>
            </a:pPr>
            <a:r>
              <a:rPr lang="en-GB" sz="1100">
                <a:solidFill>
                  <a:srgbClr val="000000"/>
                </a:solidFill>
              </a:rPr>
              <a:t>Holographic system Reference Antenna (RA)</a:t>
            </a:r>
            <a:endParaRPr sz="1100">
              <a:solidFill>
                <a:srgbClr val="000000"/>
              </a:solidFill>
            </a:endParaRPr>
          </a:p>
          <a:p>
            <a:pPr indent="0" lvl="0" marL="0" rtl="0" algn="l">
              <a:spcBef>
                <a:spcPts val="0"/>
              </a:spcBef>
              <a:spcAft>
                <a:spcPts val="0"/>
              </a:spcAft>
              <a:buNone/>
            </a:pPr>
            <a:r>
              <a:t/>
            </a:r>
            <a:endParaRPr sz="755">
              <a:solidFill>
                <a:srgbClr val="000000"/>
              </a:solidFill>
            </a:endParaRPr>
          </a:p>
        </p:txBody>
      </p:sp>
      <p:pic>
        <p:nvPicPr>
          <p:cNvPr id="276" name="Google Shape;276;p29" title="Untitled-2.png"/>
          <p:cNvPicPr preferRelativeResize="0"/>
          <p:nvPr/>
        </p:nvPicPr>
        <p:blipFill>
          <a:blip r:embed="rId14">
            <a:alphaModFix/>
          </a:blip>
          <a:stretch>
            <a:fillRect/>
          </a:stretch>
        </p:blipFill>
        <p:spPr>
          <a:xfrm>
            <a:off x="7109293" y="3251792"/>
            <a:ext cx="1388926" cy="1288474"/>
          </a:xfrm>
          <a:prstGeom prst="rect">
            <a:avLst/>
          </a:prstGeom>
          <a:noFill/>
          <a:ln>
            <a:noFill/>
          </a:ln>
        </p:spPr>
      </p:pic>
      <p:pic>
        <p:nvPicPr>
          <p:cNvPr id="277" name="Google Shape;277;p29"/>
          <p:cNvPicPr preferRelativeResize="0"/>
          <p:nvPr/>
        </p:nvPicPr>
        <p:blipFill rotWithShape="1">
          <a:blip r:embed="rId15">
            <a:alphaModFix/>
          </a:blip>
          <a:srcRect b="0" l="59623" r="19922" t="0"/>
          <a:stretch/>
        </p:blipFill>
        <p:spPr>
          <a:xfrm>
            <a:off x="7020449" y="175411"/>
            <a:ext cx="756949" cy="291125"/>
          </a:xfrm>
          <a:prstGeom prst="rect">
            <a:avLst/>
          </a:prstGeom>
          <a:noFill/>
          <a:ln>
            <a:noFill/>
          </a:ln>
        </p:spPr>
      </p:pic>
      <p:sp>
        <p:nvSpPr>
          <p:cNvPr id="278" name="Google Shape;278;p29"/>
          <p:cNvSpPr txBox="1"/>
          <p:nvPr/>
        </p:nvSpPr>
        <p:spPr>
          <a:xfrm>
            <a:off x="6295550" y="3456150"/>
            <a:ext cx="756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solidFill>
                  <a:schemeClr val="dk2"/>
                </a:solidFill>
              </a:rPr>
              <a:t>5.2 meter</a:t>
            </a:r>
            <a:br>
              <a:rPr lang="en-GB" sz="800">
                <a:solidFill>
                  <a:schemeClr val="dk2"/>
                </a:solidFill>
              </a:rPr>
            </a:br>
            <a:r>
              <a:rPr lang="en-GB" sz="800">
                <a:solidFill>
                  <a:schemeClr val="dk2"/>
                </a:solidFill>
              </a:rPr>
              <a:t>f=22GHz</a:t>
            </a:r>
            <a:endParaRPr sz="800">
              <a:solidFill>
                <a:schemeClr val="dk2"/>
              </a:solidFill>
            </a:endParaRPr>
          </a:p>
          <a:p>
            <a:pPr indent="0" lvl="0" marL="0" rtl="0" algn="l">
              <a:spcBef>
                <a:spcPts val="0"/>
              </a:spcBef>
              <a:spcAft>
                <a:spcPts val="0"/>
              </a:spcAft>
              <a:buNone/>
            </a:pPr>
            <a:r>
              <a:rPr lang="en-GB" sz="800">
                <a:solidFill>
                  <a:schemeClr val="dk2"/>
                </a:solidFill>
              </a:rPr>
              <a:t>criocooled rx </a:t>
            </a:r>
            <a:endParaRPr sz="8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30"/>
          <p:cNvPicPr preferRelativeResize="0"/>
          <p:nvPr/>
        </p:nvPicPr>
        <p:blipFill rotWithShape="1">
          <a:blip r:embed="rId3">
            <a:alphaModFix/>
          </a:blip>
          <a:srcRect b="0" l="0" r="0" t="0"/>
          <a:stretch/>
        </p:blipFill>
        <p:spPr>
          <a:xfrm rot="-5400000">
            <a:off x="1746749" y="1253105"/>
            <a:ext cx="454798" cy="514459"/>
          </a:xfrm>
          <a:prstGeom prst="rect">
            <a:avLst/>
          </a:prstGeom>
          <a:noFill/>
          <a:ln>
            <a:noFill/>
          </a:ln>
        </p:spPr>
      </p:pic>
      <p:pic>
        <p:nvPicPr>
          <p:cNvPr descr="Antenna satellitare" id="285" name="Google Shape;285;p30"/>
          <p:cNvPicPr preferRelativeResize="0"/>
          <p:nvPr/>
        </p:nvPicPr>
        <p:blipFill rotWithShape="1">
          <a:blip r:embed="rId4">
            <a:alphaModFix/>
          </a:blip>
          <a:srcRect b="0" l="0" r="0" t="0"/>
          <a:stretch/>
        </p:blipFill>
        <p:spPr>
          <a:xfrm>
            <a:off x="7461701" y="1628937"/>
            <a:ext cx="1033322" cy="913488"/>
          </a:xfrm>
          <a:prstGeom prst="rect">
            <a:avLst/>
          </a:prstGeom>
          <a:noFill/>
          <a:ln>
            <a:noFill/>
          </a:ln>
        </p:spPr>
      </p:pic>
      <p:pic>
        <p:nvPicPr>
          <p:cNvPr descr="Antenna satellitare" id="286" name="Google Shape;286;p30"/>
          <p:cNvPicPr preferRelativeResize="0"/>
          <p:nvPr/>
        </p:nvPicPr>
        <p:blipFill rotWithShape="1">
          <a:blip r:embed="rId5">
            <a:alphaModFix/>
          </a:blip>
          <a:srcRect b="0" l="0" r="0" t="0"/>
          <a:stretch/>
        </p:blipFill>
        <p:spPr>
          <a:xfrm>
            <a:off x="2803424" y="1338697"/>
            <a:ext cx="2976634" cy="2631434"/>
          </a:xfrm>
          <a:prstGeom prst="rect">
            <a:avLst/>
          </a:prstGeom>
          <a:noFill/>
          <a:ln>
            <a:noFill/>
          </a:ln>
        </p:spPr>
      </p:pic>
      <p:pic>
        <p:nvPicPr>
          <p:cNvPr id="287" name="Google Shape;287;p30"/>
          <p:cNvPicPr preferRelativeResize="0"/>
          <p:nvPr/>
        </p:nvPicPr>
        <p:blipFill rotWithShape="1">
          <a:blip r:embed="rId6">
            <a:alphaModFix/>
          </a:blip>
          <a:srcRect b="0" l="0" r="0" t="0"/>
          <a:stretch/>
        </p:blipFill>
        <p:spPr>
          <a:xfrm>
            <a:off x="889944" y="2111704"/>
            <a:ext cx="1371821" cy="594535"/>
          </a:xfrm>
          <a:prstGeom prst="rect">
            <a:avLst/>
          </a:prstGeom>
          <a:noFill/>
          <a:ln>
            <a:noFill/>
          </a:ln>
        </p:spPr>
      </p:pic>
      <p:sp>
        <p:nvSpPr>
          <p:cNvPr id="288" name="Google Shape;288;p30"/>
          <p:cNvSpPr txBox="1"/>
          <p:nvPr/>
        </p:nvSpPr>
        <p:spPr>
          <a:xfrm>
            <a:off x="909118" y="1970111"/>
            <a:ext cx="1367400" cy="388200"/>
          </a:xfrm>
          <a:prstGeom prst="rect">
            <a:avLst/>
          </a:prstGeom>
          <a:noFill/>
          <a:ln>
            <a:noFill/>
          </a:ln>
        </p:spPr>
        <p:txBody>
          <a:bodyPr anchorCtr="0" anchor="t" bIns="38400" lIns="76875" spcFirstLastPara="1" rIns="76875" wrap="square" tIns="38400">
            <a:spAutoFit/>
          </a:bodyPr>
          <a:lstStyle/>
          <a:p>
            <a:pPr indent="0" lvl="0" marL="0" marR="0" rtl="0" algn="l">
              <a:spcBef>
                <a:spcPts val="0"/>
              </a:spcBef>
              <a:spcAft>
                <a:spcPts val="0"/>
              </a:spcAft>
              <a:buNone/>
            </a:pPr>
            <a:r>
              <a:rPr lang="en-GB" sz="1008">
                <a:solidFill>
                  <a:srgbClr val="1A3260"/>
                </a:solidFill>
                <a:latin typeface="Gill Sans"/>
                <a:ea typeface="Gill Sans"/>
                <a:cs typeface="Gill Sans"/>
                <a:sym typeface="Gill Sans"/>
              </a:rPr>
              <a:t>NETWORK OF SENSORS</a:t>
            </a:r>
            <a:endParaRPr sz="1233"/>
          </a:p>
        </p:txBody>
      </p:sp>
      <p:pic>
        <p:nvPicPr>
          <p:cNvPr descr="Cervello" id="289" name="Google Shape;289;p30"/>
          <p:cNvPicPr preferRelativeResize="0"/>
          <p:nvPr/>
        </p:nvPicPr>
        <p:blipFill rotWithShape="1">
          <a:blip r:embed="rId7">
            <a:alphaModFix/>
          </a:blip>
          <a:srcRect b="0" l="0" r="0" t="0"/>
          <a:stretch/>
        </p:blipFill>
        <p:spPr>
          <a:xfrm>
            <a:off x="1332218" y="2936905"/>
            <a:ext cx="579423" cy="512228"/>
          </a:xfrm>
          <a:prstGeom prst="rect">
            <a:avLst/>
          </a:prstGeom>
          <a:noFill/>
          <a:ln>
            <a:noFill/>
          </a:ln>
        </p:spPr>
      </p:pic>
      <p:pic>
        <p:nvPicPr>
          <p:cNvPr descr="Diagramma di diramazione" id="290" name="Google Shape;290;p30"/>
          <p:cNvPicPr preferRelativeResize="0"/>
          <p:nvPr/>
        </p:nvPicPr>
        <p:blipFill rotWithShape="1">
          <a:blip r:embed="rId8">
            <a:alphaModFix/>
          </a:blip>
          <a:srcRect b="0" l="0" r="0" t="0"/>
          <a:stretch/>
        </p:blipFill>
        <p:spPr>
          <a:xfrm rot="-5400000">
            <a:off x="1296698" y="3173921"/>
            <a:ext cx="457678" cy="517718"/>
          </a:xfrm>
          <a:prstGeom prst="rect">
            <a:avLst/>
          </a:prstGeom>
          <a:noFill/>
          <a:ln>
            <a:noFill/>
          </a:ln>
        </p:spPr>
      </p:pic>
      <p:pic>
        <p:nvPicPr>
          <p:cNvPr id="291" name="Google Shape;291;p30"/>
          <p:cNvPicPr preferRelativeResize="0"/>
          <p:nvPr/>
        </p:nvPicPr>
        <p:blipFill rotWithShape="1">
          <a:blip r:embed="rId9">
            <a:alphaModFix/>
          </a:blip>
          <a:srcRect b="-15566" l="0" r="41245" t="0"/>
          <a:stretch/>
        </p:blipFill>
        <p:spPr>
          <a:xfrm>
            <a:off x="853619" y="1303224"/>
            <a:ext cx="998871" cy="301019"/>
          </a:xfrm>
          <a:prstGeom prst="rect">
            <a:avLst/>
          </a:prstGeom>
          <a:noFill/>
          <a:ln>
            <a:noFill/>
          </a:ln>
        </p:spPr>
      </p:pic>
      <p:pic>
        <p:nvPicPr>
          <p:cNvPr id="292" name="Google Shape;292;p30"/>
          <p:cNvPicPr preferRelativeResize="0"/>
          <p:nvPr/>
        </p:nvPicPr>
        <p:blipFill rotWithShape="1">
          <a:blip r:embed="rId9">
            <a:alphaModFix/>
          </a:blip>
          <a:srcRect b="16736" l="66829" r="0" t="0"/>
          <a:stretch/>
        </p:blipFill>
        <p:spPr>
          <a:xfrm>
            <a:off x="1224400" y="1471838"/>
            <a:ext cx="504426" cy="193984"/>
          </a:xfrm>
          <a:prstGeom prst="rect">
            <a:avLst/>
          </a:prstGeom>
          <a:noFill/>
          <a:ln>
            <a:noFill/>
          </a:ln>
        </p:spPr>
      </p:pic>
      <p:pic>
        <p:nvPicPr>
          <p:cNvPr id="293" name="Google Shape;293;p30"/>
          <p:cNvPicPr preferRelativeResize="0"/>
          <p:nvPr/>
        </p:nvPicPr>
        <p:blipFill rotWithShape="1">
          <a:blip r:embed="rId10">
            <a:alphaModFix/>
          </a:blip>
          <a:srcRect b="0" l="0" r="0" t="0"/>
          <a:stretch/>
        </p:blipFill>
        <p:spPr>
          <a:xfrm>
            <a:off x="6202484" y="3435550"/>
            <a:ext cx="587581" cy="174913"/>
          </a:xfrm>
          <a:prstGeom prst="rect">
            <a:avLst/>
          </a:prstGeom>
          <a:noFill/>
          <a:ln>
            <a:noFill/>
          </a:ln>
        </p:spPr>
      </p:pic>
      <p:pic>
        <p:nvPicPr>
          <p:cNvPr descr="Computer" id="294" name="Google Shape;294;p30"/>
          <p:cNvPicPr preferRelativeResize="0"/>
          <p:nvPr/>
        </p:nvPicPr>
        <p:blipFill rotWithShape="1">
          <a:blip r:embed="rId11">
            <a:alphaModFix/>
          </a:blip>
          <a:srcRect b="0" l="0" r="0" t="0"/>
          <a:stretch/>
        </p:blipFill>
        <p:spPr>
          <a:xfrm>
            <a:off x="6120440" y="3079956"/>
            <a:ext cx="1120165" cy="990259"/>
          </a:xfrm>
          <a:prstGeom prst="rect">
            <a:avLst/>
          </a:prstGeom>
          <a:noFill/>
          <a:ln>
            <a:noFill/>
          </a:ln>
        </p:spPr>
      </p:pic>
      <p:pic>
        <p:nvPicPr>
          <p:cNvPr descr="Ingranaggi" id="295" name="Google Shape;295;p30"/>
          <p:cNvPicPr preferRelativeResize="0"/>
          <p:nvPr/>
        </p:nvPicPr>
        <p:blipFill rotWithShape="1">
          <a:blip r:embed="rId12">
            <a:alphaModFix/>
          </a:blip>
          <a:srcRect b="0" l="0" r="0" t="0"/>
          <a:stretch/>
        </p:blipFill>
        <p:spPr>
          <a:xfrm>
            <a:off x="4626970" y="3367243"/>
            <a:ext cx="362839" cy="320760"/>
          </a:xfrm>
          <a:prstGeom prst="rect">
            <a:avLst/>
          </a:prstGeom>
          <a:noFill/>
          <a:ln>
            <a:noFill/>
          </a:ln>
        </p:spPr>
      </p:pic>
      <p:pic>
        <p:nvPicPr>
          <p:cNvPr descr="Singolo ingranaggio" id="296" name="Google Shape;296;p30"/>
          <p:cNvPicPr preferRelativeResize="0"/>
          <p:nvPr/>
        </p:nvPicPr>
        <p:blipFill rotWithShape="1">
          <a:blip r:embed="rId13">
            <a:alphaModFix/>
          </a:blip>
          <a:srcRect b="0" l="0" r="0" t="0"/>
          <a:stretch/>
        </p:blipFill>
        <p:spPr>
          <a:xfrm>
            <a:off x="4444870" y="3245103"/>
            <a:ext cx="388459" cy="343411"/>
          </a:xfrm>
          <a:prstGeom prst="rect">
            <a:avLst/>
          </a:prstGeom>
          <a:noFill/>
          <a:ln>
            <a:noFill/>
          </a:ln>
        </p:spPr>
      </p:pic>
      <p:pic>
        <p:nvPicPr>
          <p:cNvPr id="297" name="Google Shape;297;p30"/>
          <p:cNvPicPr preferRelativeResize="0"/>
          <p:nvPr/>
        </p:nvPicPr>
        <p:blipFill rotWithShape="1">
          <a:blip r:embed="rId14">
            <a:alphaModFix/>
          </a:blip>
          <a:srcRect b="40119" l="18545" r="16519" t="0"/>
          <a:stretch/>
        </p:blipFill>
        <p:spPr>
          <a:xfrm flipH="1">
            <a:off x="5865282" y="1745363"/>
            <a:ext cx="478571" cy="390134"/>
          </a:xfrm>
          <a:prstGeom prst="rect">
            <a:avLst/>
          </a:prstGeom>
          <a:noFill/>
          <a:ln>
            <a:noFill/>
          </a:ln>
        </p:spPr>
      </p:pic>
      <p:pic>
        <p:nvPicPr>
          <p:cNvPr id="298" name="Google Shape;298;p30"/>
          <p:cNvPicPr preferRelativeResize="0"/>
          <p:nvPr/>
        </p:nvPicPr>
        <p:blipFill rotWithShape="1">
          <a:blip r:embed="rId15">
            <a:alphaModFix/>
          </a:blip>
          <a:srcRect b="55667" l="0" r="0" t="0"/>
          <a:stretch/>
        </p:blipFill>
        <p:spPr>
          <a:xfrm>
            <a:off x="5810410" y="1556485"/>
            <a:ext cx="904314" cy="282645"/>
          </a:xfrm>
          <a:prstGeom prst="rect">
            <a:avLst/>
          </a:prstGeom>
          <a:noFill/>
          <a:ln>
            <a:noFill/>
          </a:ln>
        </p:spPr>
      </p:pic>
      <p:pic>
        <p:nvPicPr>
          <p:cNvPr id="299" name="Google Shape;299;p30"/>
          <p:cNvPicPr preferRelativeResize="0"/>
          <p:nvPr/>
        </p:nvPicPr>
        <p:blipFill rotWithShape="1">
          <a:blip r:embed="rId16">
            <a:alphaModFix/>
          </a:blip>
          <a:srcRect b="0" l="0" r="0" t="0"/>
          <a:stretch/>
        </p:blipFill>
        <p:spPr>
          <a:xfrm>
            <a:off x="5018446" y="1274333"/>
            <a:ext cx="325798" cy="288015"/>
          </a:xfrm>
          <a:prstGeom prst="rect">
            <a:avLst/>
          </a:prstGeom>
          <a:noFill/>
          <a:ln>
            <a:noFill/>
          </a:ln>
        </p:spPr>
      </p:pic>
      <p:pic>
        <p:nvPicPr>
          <p:cNvPr descr="Laptop" id="300" name="Google Shape;300;p30"/>
          <p:cNvPicPr preferRelativeResize="0"/>
          <p:nvPr/>
        </p:nvPicPr>
        <p:blipFill rotWithShape="1">
          <a:blip r:embed="rId17">
            <a:alphaModFix/>
          </a:blip>
          <a:srcRect b="0" l="0" r="0" t="0"/>
          <a:stretch/>
        </p:blipFill>
        <p:spPr>
          <a:xfrm>
            <a:off x="5917300" y="2465458"/>
            <a:ext cx="513224" cy="453705"/>
          </a:xfrm>
          <a:prstGeom prst="rect">
            <a:avLst/>
          </a:prstGeom>
          <a:noFill/>
          <a:ln>
            <a:noFill/>
          </a:ln>
        </p:spPr>
      </p:pic>
      <p:pic>
        <p:nvPicPr>
          <p:cNvPr descr="Singolo ingranaggio" id="301" name="Google Shape;301;p30"/>
          <p:cNvPicPr preferRelativeResize="0"/>
          <p:nvPr/>
        </p:nvPicPr>
        <p:blipFill rotWithShape="1">
          <a:blip r:embed="rId18">
            <a:alphaModFix/>
          </a:blip>
          <a:srcRect b="0" l="0" r="0" t="0"/>
          <a:stretch/>
        </p:blipFill>
        <p:spPr>
          <a:xfrm>
            <a:off x="6067639" y="2572300"/>
            <a:ext cx="208603" cy="184411"/>
          </a:xfrm>
          <a:prstGeom prst="rect">
            <a:avLst/>
          </a:prstGeom>
          <a:noFill/>
          <a:ln>
            <a:noFill/>
          </a:ln>
        </p:spPr>
      </p:pic>
      <p:pic>
        <p:nvPicPr>
          <p:cNvPr descr="Laptop" id="302" name="Google Shape;302;p30"/>
          <p:cNvPicPr preferRelativeResize="0"/>
          <p:nvPr/>
        </p:nvPicPr>
        <p:blipFill rotWithShape="1">
          <a:blip r:embed="rId17">
            <a:alphaModFix/>
          </a:blip>
          <a:srcRect b="0" l="0" r="0" t="0"/>
          <a:stretch/>
        </p:blipFill>
        <p:spPr>
          <a:xfrm>
            <a:off x="7744263" y="2853714"/>
            <a:ext cx="513224" cy="453705"/>
          </a:xfrm>
          <a:prstGeom prst="rect">
            <a:avLst/>
          </a:prstGeom>
          <a:noFill/>
          <a:ln>
            <a:noFill/>
          </a:ln>
        </p:spPr>
      </p:pic>
      <p:pic>
        <p:nvPicPr>
          <p:cNvPr descr="Singolo ingranaggio" id="303" name="Google Shape;303;p30"/>
          <p:cNvPicPr preferRelativeResize="0"/>
          <p:nvPr/>
        </p:nvPicPr>
        <p:blipFill rotWithShape="1">
          <a:blip r:embed="rId18">
            <a:alphaModFix/>
          </a:blip>
          <a:srcRect b="0" l="0" r="0" t="0"/>
          <a:stretch/>
        </p:blipFill>
        <p:spPr>
          <a:xfrm>
            <a:off x="7894602" y="2960556"/>
            <a:ext cx="208603" cy="184411"/>
          </a:xfrm>
          <a:prstGeom prst="rect">
            <a:avLst/>
          </a:prstGeom>
          <a:noFill/>
          <a:ln>
            <a:noFill/>
          </a:ln>
        </p:spPr>
      </p:pic>
      <p:cxnSp>
        <p:nvCxnSpPr>
          <p:cNvPr id="304" name="Google Shape;304;p30"/>
          <p:cNvCxnSpPr>
            <a:endCxn id="299" idx="1"/>
          </p:cNvCxnSpPr>
          <p:nvPr/>
        </p:nvCxnSpPr>
        <p:spPr>
          <a:xfrm>
            <a:off x="2460646" y="1368841"/>
            <a:ext cx="2557800" cy="49500"/>
          </a:xfrm>
          <a:prstGeom prst="bentConnector3">
            <a:avLst>
              <a:gd fmla="val 58298" name="adj1"/>
            </a:avLst>
          </a:prstGeom>
          <a:noFill/>
          <a:ln cap="flat" cmpd="sng" w="42700">
            <a:solidFill>
              <a:srgbClr val="4573CE"/>
            </a:solidFill>
            <a:prstDash val="solid"/>
            <a:round/>
            <a:headEnd len="sm" w="sm" type="none"/>
            <a:tailEnd len="med" w="med" type="triangle"/>
          </a:ln>
        </p:spPr>
      </p:cxnSp>
      <p:cxnSp>
        <p:nvCxnSpPr>
          <p:cNvPr id="305" name="Google Shape;305;p30"/>
          <p:cNvCxnSpPr/>
          <p:nvPr/>
        </p:nvCxnSpPr>
        <p:spPr>
          <a:xfrm>
            <a:off x="2128479" y="2318522"/>
            <a:ext cx="1112100" cy="0"/>
          </a:xfrm>
          <a:prstGeom prst="straightConnector1">
            <a:avLst/>
          </a:prstGeom>
          <a:noFill/>
          <a:ln cap="flat" cmpd="sng" w="42700">
            <a:solidFill>
              <a:srgbClr val="FF0000"/>
            </a:solidFill>
            <a:prstDash val="solid"/>
            <a:round/>
            <a:headEnd len="sm" w="sm" type="none"/>
            <a:tailEnd len="med" w="med" type="triangle"/>
          </a:ln>
        </p:spPr>
      </p:cxnSp>
      <p:cxnSp>
        <p:nvCxnSpPr>
          <p:cNvPr id="306" name="Google Shape;306;p30"/>
          <p:cNvCxnSpPr>
            <a:endCxn id="289" idx="0"/>
          </p:cNvCxnSpPr>
          <p:nvPr/>
        </p:nvCxnSpPr>
        <p:spPr>
          <a:xfrm>
            <a:off x="1621930" y="2690905"/>
            <a:ext cx="0" cy="246000"/>
          </a:xfrm>
          <a:prstGeom prst="straightConnector1">
            <a:avLst/>
          </a:prstGeom>
          <a:noFill/>
          <a:ln cap="flat" cmpd="sng" w="42700">
            <a:solidFill>
              <a:srgbClr val="4573CE"/>
            </a:solidFill>
            <a:prstDash val="solid"/>
            <a:round/>
            <a:headEnd len="sm" w="sm" type="none"/>
            <a:tailEnd len="med" w="med" type="triangle"/>
          </a:ln>
        </p:spPr>
      </p:cxnSp>
      <p:cxnSp>
        <p:nvCxnSpPr>
          <p:cNvPr id="307" name="Google Shape;307;p30"/>
          <p:cNvCxnSpPr>
            <a:stCxn id="308" idx="2"/>
            <a:endCxn id="309" idx="1"/>
          </p:cNvCxnSpPr>
          <p:nvPr/>
        </p:nvCxnSpPr>
        <p:spPr>
          <a:xfrm rot="-5400000">
            <a:off x="3754769" y="1843993"/>
            <a:ext cx="146100" cy="4421100"/>
          </a:xfrm>
          <a:prstGeom prst="bentConnector4">
            <a:avLst>
              <a:gd fmla="val -162988" name="adj1"/>
              <a:gd fmla="val 58638" name="adj2"/>
            </a:avLst>
          </a:prstGeom>
          <a:noFill/>
          <a:ln cap="flat" cmpd="sng" w="42700">
            <a:solidFill>
              <a:srgbClr val="4573CE"/>
            </a:solidFill>
            <a:prstDash val="solid"/>
            <a:round/>
            <a:headEnd len="sm" w="sm" type="none"/>
            <a:tailEnd len="med" w="med" type="triangle"/>
          </a:ln>
        </p:spPr>
      </p:cxnSp>
      <p:cxnSp>
        <p:nvCxnSpPr>
          <p:cNvPr id="310" name="Google Shape;310;p30"/>
          <p:cNvCxnSpPr/>
          <p:nvPr/>
        </p:nvCxnSpPr>
        <p:spPr>
          <a:xfrm rot="10800000">
            <a:off x="4911943" y="3529519"/>
            <a:ext cx="1065600" cy="0"/>
          </a:xfrm>
          <a:prstGeom prst="straightConnector1">
            <a:avLst/>
          </a:prstGeom>
          <a:noFill/>
          <a:ln cap="flat" cmpd="sng" w="42700">
            <a:solidFill>
              <a:srgbClr val="4573CE"/>
            </a:solidFill>
            <a:prstDash val="solid"/>
            <a:round/>
            <a:headEnd len="sm" w="sm" type="none"/>
            <a:tailEnd len="med" w="med" type="triangle"/>
          </a:ln>
        </p:spPr>
      </p:cxnSp>
      <p:cxnSp>
        <p:nvCxnSpPr>
          <p:cNvPr id="311" name="Google Shape;311;p30"/>
          <p:cNvCxnSpPr/>
          <p:nvPr/>
        </p:nvCxnSpPr>
        <p:spPr>
          <a:xfrm>
            <a:off x="2460736" y="1457331"/>
            <a:ext cx="2451300" cy="152700"/>
          </a:xfrm>
          <a:prstGeom prst="bentConnector3">
            <a:avLst>
              <a:gd fmla="val 57542" name="adj1"/>
            </a:avLst>
          </a:prstGeom>
          <a:noFill/>
          <a:ln cap="flat" cmpd="sng" w="42700">
            <a:solidFill>
              <a:srgbClr val="FF0000"/>
            </a:solidFill>
            <a:prstDash val="solid"/>
            <a:round/>
            <a:headEnd len="sm" w="sm" type="none"/>
            <a:tailEnd len="med" w="med" type="triangle"/>
          </a:ln>
        </p:spPr>
      </p:cxnSp>
      <p:cxnSp>
        <p:nvCxnSpPr>
          <p:cNvPr id="312" name="Google Shape;312;p30"/>
          <p:cNvCxnSpPr/>
          <p:nvPr/>
        </p:nvCxnSpPr>
        <p:spPr>
          <a:xfrm rot="10800000">
            <a:off x="5199637" y="1823919"/>
            <a:ext cx="644100" cy="0"/>
          </a:xfrm>
          <a:prstGeom prst="straightConnector1">
            <a:avLst/>
          </a:prstGeom>
          <a:noFill/>
          <a:ln cap="flat" cmpd="sng" w="42700">
            <a:solidFill>
              <a:srgbClr val="FF0000"/>
            </a:solidFill>
            <a:prstDash val="solid"/>
            <a:round/>
            <a:headEnd len="sm" w="sm" type="none"/>
            <a:tailEnd len="med" w="med" type="triangle"/>
          </a:ln>
        </p:spPr>
      </p:cxnSp>
      <p:cxnSp>
        <p:nvCxnSpPr>
          <p:cNvPr id="313" name="Google Shape;313;p30"/>
          <p:cNvCxnSpPr/>
          <p:nvPr/>
        </p:nvCxnSpPr>
        <p:spPr>
          <a:xfrm>
            <a:off x="6171940" y="2301126"/>
            <a:ext cx="1800" cy="211500"/>
          </a:xfrm>
          <a:prstGeom prst="straightConnector1">
            <a:avLst/>
          </a:prstGeom>
          <a:noFill/>
          <a:ln cap="flat" cmpd="sng" w="42700">
            <a:solidFill>
              <a:srgbClr val="4573CE"/>
            </a:solidFill>
            <a:prstDash val="solid"/>
            <a:round/>
            <a:headEnd len="sm" w="sm" type="none"/>
            <a:tailEnd len="med" w="med" type="triangle"/>
          </a:ln>
        </p:spPr>
      </p:cxnSp>
      <p:cxnSp>
        <p:nvCxnSpPr>
          <p:cNvPr id="314" name="Google Shape;314;p30"/>
          <p:cNvCxnSpPr/>
          <p:nvPr/>
        </p:nvCxnSpPr>
        <p:spPr>
          <a:xfrm>
            <a:off x="6202484" y="2996580"/>
            <a:ext cx="0" cy="246000"/>
          </a:xfrm>
          <a:prstGeom prst="straightConnector1">
            <a:avLst/>
          </a:prstGeom>
          <a:noFill/>
          <a:ln cap="flat" cmpd="sng" w="42700">
            <a:solidFill>
              <a:srgbClr val="4573CE"/>
            </a:solidFill>
            <a:prstDash val="solid"/>
            <a:round/>
            <a:headEnd len="sm" w="sm" type="none"/>
            <a:tailEnd len="med" w="med" type="triangle"/>
          </a:ln>
        </p:spPr>
      </p:cxnSp>
      <p:cxnSp>
        <p:nvCxnSpPr>
          <p:cNvPr id="315" name="Google Shape;315;p30"/>
          <p:cNvCxnSpPr>
            <a:stCxn id="299" idx="3"/>
          </p:cNvCxnSpPr>
          <p:nvPr/>
        </p:nvCxnSpPr>
        <p:spPr>
          <a:xfrm>
            <a:off x="5344244" y="1418341"/>
            <a:ext cx="1739700" cy="1716300"/>
          </a:xfrm>
          <a:prstGeom prst="bentConnector2">
            <a:avLst/>
          </a:prstGeom>
          <a:noFill/>
          <a:ln cap="flat" cmpd="sng" w="42700">
            <a:solidFill>
              <a:srgbClr val="4573CE"/>
            </a:solidFill>
            <a:prstDash val="solid"/>
            <a:round/>
            <a:headEnd len="sm" w="sm" type="none"/>
            <a:tailEnd len="med" w="med" type="triangle"/>
          </a:ln>
        </p:spPr>
      </p:cxnSp>
      <p:cxnSp>
        <p:nvCxnSpPr>
          <p:cNvPr id="316" name="Google Shape;316;p30"/>
          <p:cNvCxnSpPr>
            <a:stCxn id="317" idx="2"/>
          </p:cNvCxnSpPr>
          <p:nvPr/>
        </p:nvCxnSpPr>
        <p:spPr>
          <a:xfrm rot="5400000">
            <a:off x="7564311" y="3382403"/>
            <a:ext cx="186000" cy="682800"/>
          </a:xfrm>
          <a:prstGeom prst="bentConnector2">
            <a:avLst/>
          </a:prstGeom>
          <a:noFill/>
          <a:ln cap="flat" cmpd="sng" w="42700">
            <a:solidFill>
              <a:srgbClr val="4573CE"/>
            </a:solidFill>
            <a:prstDash val="solid"/>
            <a:round/>
            <a:headEnd len="sm" w="sm" type="none"/>
            <a:tailEnd len="med" w="med" type="triangle"/>
          </a:ln>
        </p:spPr>
      </p:cxnSp>
      <p:cxnSp>
        <p:nvCxnSpPr>
          <p:cNvPr id="318" name="Google Shape;318;p30"/>
          <p:cNvCxnSpPr>
            <a:stCxn id="285" idx="2"/>
          </p:cNvCxnSpPr>
          <p:nvPr/>
        </p:nvCxnSpPr>
        <p:spPr>
          <a:xfrm>
            <a:off x="7978362" y="2542425"/>
            <a:ext cx="1800" cy="294600"/>
          </a:xfrm>
          <a:prstGeom prst="straightConnector1">
            <a:avLst/>
          </a:prstGeom>
          <a:noFill/>
          <a:ln cap="flat" cmpd="sng" w="42700">
            <a:solidFill>
              <a:srgbClr val="FF0000"/>
            </a:solidFill>
            <a:prstDash val="solid"/>
            <a:round/>
            <a:headEnd len="sm" w="sm" type="none"/>
            <a:tailEnd len="med" w="med" type="triangle"/>
          </a:ln>
        </p:spPr>
      </p:cxnSp>
      <p:sp>
        <p:nvSpPr>
          <p:cNvPr id="319" name="Google Shape;319;p30"/>
          <p:cNvSpPr txBox="1"/>
          <p:nvPr/>
        </p:nvSpPr>
        <p:spPr>
          <a:xfrm>
            <a:off x="3979597" y="2376358"/>
            <a:ext cx="491700" cy="698700"/>
          </a:xfrm>
          <a:prstGeom prst="rect">
            <a:avLst/>
          </a:prstGeom>
          <a:noFill/>
          <a:ln>
            <a:noFill/>
          </a:ln>
        </p:spPr>
        <p:txBody>
          <a:bodyPr anchorCtr="0" anchor="t" bIns="38400" lIns="76875" spcFirstLastPara="1" rIns="76875" wrap="square" tIns="38400">
            <a:spAutoFit/>
          </a:bodyPr>
          <a:lstStyle/>
          <a:p>
            <a:pPr indent="0" lvl="0" marL="0" marR="0" rtl="0" algn="l">
              <a:spcBef>
                <a:spcPts val="0"/>
              </a:spcBef>
              <a:spcAft>
                <a:spcPts val="0"/>
              </a:spcAft>
              <a:buNone/>
            </a:pPr>
            <a:r>
              <a:rPr lang="en-GB" sz="2017">
                <a:solidFill>
                  <a:srgbClr val="1A3260"/>
                </a:solidFill>
                <a:latin typeface="Gill Sans"/>
                <a:ea typeface="Gill Sans"/>
                <a:cs typeface="Gill Sans"/>
                <a:sym typeface="Gill Sans"/>
              </a:rPr>
              <a:t>SRT</a:t>
            </a:r>
            <a:endParaRPr sz="1233"/>
          </a:p>
        </p:txBody>
      </p:sp>
      <p:sp>
        <p:nvSpPr>
          <p:cNvPr id="320" name="Google Shape;320;p30"/>
          <p:cNvSpPr txBox="1"/>
          <p:nvPr/>
        </p:nvSpPr>
        <p:spPr>
          <a:xfrm>
            <a:off x="7783624" y="1966530"/>
            <a:ext cx="350400" cy="560700"/>
          </a:xfrm>
          <a:prstGeom prst="rect">
            <a:avLst/>
          </a:prstGeom>
          <a:noFill/>
          <a:ln>
            <a:noFill/>
          </a:ln>
        </p:spPr>
        <p:txBody>
          <a:bodyPr anchorCtr="0" anchor="t" bIns="38400" lIns="76875" spcFirstLastPara="1" rIns="76875" wrap="square" tIns="38400">
            <a:spAutoFit/>
          </a:bodyPr>
          <a:lstStyle/>
          <a:p>
            <a:pPr indent="0" lvl="0" marL="0" marR="0" rtl="0" algn="l">
              <a:spcBef>
                <a:spcPts val="0"/>
              </a:spcBef>
              <a:spcAft>
                <a:spcPts val="0"/>
              </a:spcAft>
              <a:buNone/>
            </a:pPr>
            <a:r>
              <a:rPr lang="en-GB" sz="1569">
                <a:solidFill>
                  <a:schemeClr val="lt1"/>
                </a:solidFill>
                <a:latin typeface="Gill Sans"/>
                <a:ea typeface="Gill Sans"/>
                <a:cs typeface="Gill Sans"/>
                <a:sym typeface="Gill Sans"/>
              </a:rPr>
              <a:t>RA</a:t>
            </a:r>
            <a:endParaRPr sz="1233"/>
          </a:p>
        </p:txBody>
      </p:sp>
      <p:sp>
        <p:nvSpPr>
          <p:cNvPr id="308" name="Google Shape;308;p30"/>
          <p:cNvSpPr txBox="1"/>
          <p:nvPr/>
        </p:nvSpPr>
        <p:spPr>
          <a:xfrm>
            <a:off x="853619" y="3584293"/>
            <a:ext cx="1527300" cy="543300"/>
          </a:xfrm>
          <a:prstGeom prst="rect">
            <a:avLst/>
          </a:prstGeom>
          <a:noFill/>
          <a:ln>
            <a:noFill/>
          </a:ln>
        </p:spPr>
        <p:txBody>
          <a:bodyPr anchorCtr="0" anchor="t" bIns="38400" lIns="76875" spcFirstLastPara="1" rIns="76875" wrap="square" tIns="38400">
            <a:spAutoFit/>
          </a:bodyPr>
          <a:lstStyle/>
          <a:p>
            <a:pPr indent="0" lvl="0" marL="0" marR="0" rtl="0" algn="ctr">
              <a:spcBef>
                <a:spcPts val="0"/>
              </a:spcBef>
              <a:spcAft>
                <a:spcPts val="0"/>
              </a:spcAft>
              <a:buNone/>
            </a:pPr>
            <a:r>
              <a:rPr lang="en-GB" sz="1008">
                <a:solidFill>
                  <a:srgbClr val="1A3260"/>
                </a:solidFill>
                <a:latin typeface="Gill Sans"/>
                <a:ea typeface="Gill Sans"/>
                <a:cs typeface="Gill Sans"/>
                <a:sym typeface="Gill Sans"/>
              </a:rPr>
              <a:t>NEURAL NETWORK-BASED DEFORMATION MODEL</a:t>
            </a:r>
            <a:endParaRPr sz="1233"/>
          </a:p>
        </p:txBody>
      </p:sp>
      <p:sp>
        <p:nvSpPr>
          <p:cNvPr id="309" name="Google Shape;309;p30"/>
          <p:cNvSpPr txBox="1"/>
          <p:nvPr/>
        </p:nvSpPr>
        <p:spPr>
          <a:xfrm>
            <a:off x="6038485" y="3865180"/>
            <a:ext cx="1716000" cy="232800"/>
          </a:xfrm>
          <a:prstGeom prst="rect">
            <a:avLst/>
          </a:prstGeom>
          <a:noFill/>
          <a:ln>
            <a:noFill/>
          </a:ln>
        </p:spPr>
        <p:txBody>
          <a:bodyPr anchorCtr="0" anchor="t" bIns="38400" lIns="76875" spcFirstLastPara="1" rIns="76875" wrap="square" tIns="38400">
            <a:spAutoFit/>
          </a:bodyPr>
          <a:lstStyle/>
          <a:p>
            <a:pPr indent="0" lvl="0" marL="0" marR="0" rtl="0" algn="l">
              <a:spcBef>
                <a:spcPts val="0"/>
              </a:spcBef>
              <a:spcAft>
                <a:spcPts val="0"/>
              </a:spcAft>
              <a:buNone/>
            </a:pPr>
            <a:r>
              <a:rPr lang="en-GB" sz="1008">
                <a:solidFill>
                  <a:srgbClr val="1A3260"/>
                </a:solidFill>
                <a:latin typeface="Gill Sans"/>
                <a:ea typeface="Gill Sans"/>
                <a:cs typeface="Gill Sans"/>
                <a:sym typeface="Gill Sans"/>
              </a:rPr>
              <a:t>SRT CONTROL SOFTWARE</a:t>
            </a:r>
            <a:endParaRPr sz="1233"/>
          </a:p>
        </p:txBody>
      </p:sp>
      <p:pic>
        <p:nvPicPr>
          <p:cNvPr id="321" name="Google Shape;321;p30"/>
          <p:cNvPicPr preferRelativeResize="0"/>
          <p:nvPr/>
        </p:nvPicPr>
        <p:blipFill rotWithShape="1">
          <a:blip r:embed="rId15">
            <a:alphaModFix/>
          </a:blip>
          <a:srcRect b="0" l="0" r="0" t="63255"/>
          <a:stretch/>
        </p:blipFill>
        <p:spPr>
          <a:xfrm>
            <a:off x="5992161" y="1691313"/>
            <a:ext cx="904314" cy="234274"/>
          </a:xfrm>
          <a:prstGeom prst="rect">
            <a:avLst/>
          </a:prstGeom>
          <a:noFill/>
          <a:ln>
            <a:noFill/>
          </a:ln>
        </p:spPr>
      </p:pic>
      <p:sp>
        <p:nvSpPr>
          <p:cNvPr id="322" name="Google Shape;322;p30"/>
          <p:cNvSpPr txBox="1"/>
          <p:nvPr/>
        </p:nvSpPr>
        <p:spPr>
          <a:xfrm>
            <a:off x="4291745" y="3632580"/>
            <a:ext cx="1065600" cy="388200"/>
          </a:xfrm>
          <a:prstGeom prst="rect">
            <a:avLst/>
          </a:prstGeom>
          <a:noFill/>
          <a:ln>
            <a:noFill/>
          </a:ln>
        </p:spPr>
        <p:txBody>
          <a:bodyPr anchorCtr="0" anchor="t" bIns="38400" lIns="76875" spcFirstLastPara="1" rIns="76875" wrap="square" tIns="38400">
            <a:spAutoFit/>
          </a:bodyPr>
          <a:lstStyle/>
          <a:p>
            <a:pPr indent="0" lvl="0" marL="0" marR="0" rtl="0" algn="ctr">
              <a:spcBef>
                <a:spcPts val="0"/>
              </a:spcBef>
              <a:spcAft>
                <a:spcPts val="0"/>
              </a:spcAft>
              <a:buNone/>
            </a:pPr>
            <a:r>
              <a:rPr lang="en-GB" sz="1008">
                <a:solidFill>
                  <a:srgbClr val="1A3260"/>
                </a:solidFill>
                <a:latin typeface="Gill Sans"/>
                <a:ea typeface="Gill Sans"/>
                <a:cs typeface="Gill Sans"/>
                <a:sym typeface="Gill Sans"/>
              </a:rPr>
              <a:t>MOTORS \</a:t>
            </a:r>
            <a:endParaRPr sz="1233"/>
          </a:p>
          <a:p>
            <a:pPr indent="0" lvl="0" marL="0" marR="0" rtl="0" algn="ctr">
              <a:spcBef>
                <a:spcPts val="0"/>
              </a:spcBef>
              <a:spcAft>
                <a:spcPts val="0"/>
              </a:spcAft>
              <a:buNone/>
            </a:pPr>
            <a:r>
              <a:rPr lang="en-GB" sz="1008">
                <a:solidFill>
                  <a:srgbClr val="1A3260"/>
                </a:solidFill>
                <a:latin typeface="Gill Sans"/>
                <a:ea typeface="Gill Sans"/>
                <a:cs typeface="Gill Sans"/>
                <a:sym typeface="Gill Sans"/>
              </a:rPr>
              <a:t>ACTUATORS</a:t>
            </a:r>
            <a:endParaRPr sz="1233"/>
          </a:p>
        </p:txBody>
      </p:sp>
      <p:sp>
        <p:nvSpPr>
          <p:cNvPr id="317" name="Google Shape;317;p30"/>
          <p:cNvSpPr txBox="1"/>
          <p:nvPr/>
        </p:nvSpPr>
        <p:spPr>
          <a:xfrm>
            <a:off x="7316061" y="3242603"/>
            <a:ext cx="1365300" cy="388200"/>
          </a:xfrm>
          <a:prstGeom prst="rect">
            <a:avLst/>
          </a:prstGeom>
          <a:noFill/>
          <a:ln>
            <a:noFill/>
          </a:ln>
        </p:spPr>
        <p:txBody>
          <a:bodyPr anchorCtr="0" anchor="t" bIns="38400" lIns="76875" spcFirstLastPara="1" rIns="76875" wrap="square" tIns="38400">
            <a:spAutoFit/>
          </a:bodyPr>
          <a:lstStyle/>
          <a:p>
            <a:pPr indent="0" lvl="0" marL="0" marR="0" rtl="0" algn="ctr">
              <a:spcBef>
                <a:spcPts val="0"/>
              </a:spcBef>
              <a:spcAft>
                <a:spcPts val="0"/>
              </a:spcAft>
              <a:buNone/>
            </a:pPr>
            <a:r>
              <a:rPr lang="en-GB" sz="1008">
                <a:solidFill>
                  <a:srgbClr val="1A3260"/>
                </a:solidFill>
                <a:latin typeface="Gill Sans"/>
                <a:ea typeface="Gill Sans"/>
                <a:cs typeface="Gill Sans"/>
                <a:sym typeface="Gill Sans"/>
              </a:rPr>
              <a:t>CORRELATOR \</a:t>
            </a:r>
            <a:endParaRPr sz="1233"/>
          </a:p>
          <a:p>
            <a:pPr indent="0" lvl="0" marL="0" marR="0" rtl="0" algn="ctr">
              <a:spcBef>
                <a:spcPts val="0"/>
              </a:spcBef>
              <a:spcAft>
                <a:spcPts val="0"/>
              </a:spcAft>
              <a:buNone/>
            </a:pPr>
            <a:r>
              <a:rPr lang="en-GB" sz="1008">
                <a:solidFill>
                  <a:srgbClr val="1A3260"/>
                </a:solidFill>
                <a:latin typeface="Gill Sans"/>
                <a:ea typeface="Gill Sans"/>
                <a:cs typeface="Gill Sans"/>
                <a:sym typeface="Gill Sans"/>
              </a:rPr>
              <a:t>HOLOGR. SW</a:t>
            </a:r>
            <a:endParaRPr sz="1233"/>
          </a:p>
        </p:txBody>
      </p:sp>
      <p:sp>
        <p:nvSpPr>
          <p:cNvPr id="323" name="Google Shape;323;p30"/>
          <p:cNvSpPr txBox="1"/>
          <p:nvPr/>
        </p:nvSpPr>
        <p:spPr>
          <a:xfrm>
            <a:off x="4339675" y="1103925"/>
            <a:ext cx="1698900" cy="232800"/>
          </a:xfrm>
          <a:prstGeom prst="rect">
            <a:avLst/>
          </a:prstGeom>
          <a:noFill/>
          <a:ln>
            <a:noFill/>
          </a:ln>
        </p:spPr>
        <p:txBody>
          <a:bodyPr anchorCtr="0" anchor="t" bIns="38400" lIns="76875" spcFirstLastPara="1" rIns="76875" wrap="square" tIns="38400">
            <a:spAutoFit/>
          </a:bodyPr>
          <a:lstStyle/>
          <a:p>
            <a:pPr indent="0" lvl="0" marL="0" marR="0" rtl="0" algn="ctr">
              <a:spcBef>
                <a:spcPts val="0"/>
              </a:spcBef>
              <a:spcAft>
                <a:spcPts val="0"/>
              </a:spcAft>
              <a:buNone/>
            </a:pPr>
            <a:r>
              <a:rPr lang="en-GB" sz="1008">
                <a:solidFill>
                  <a:srgbClr val="1A3260"/>
                </a:solidFill>
                <a:latin typeface="Gill Sans"/>
                <a:ea typeface="Gill Sans"/>
                <a:cs typeface="Gill Sans"/>
                <a:sym typeface="Gill Sans"/>
              </a:rPr>
              <a:t>M2 KINEMATIC MODEL</a:t>
            </a:r>
            <a:endParaRPr sz="1233"/>
          </a:p>
        </p:txBody>
      </p:sp>
      <p:sp>
        <p:nvSpPr>
          <p:cNvPr id="324" name="Google Shape;324;p30"/>
          <p:cNvSpPr txBox="1"/>
          <p:nvPr/>
        </p:nvSpPr>
        <p:spPr>
          <a:xfrm>
            <a:off x="6182276" y="1887621"/>
            <a:ext cx="744900" cy="232800"/>
          </a:xfrm>
          <a:prstGeom prst="rect">
            <a:avLst/>
          </a:prstGeom>
          <a:noFill/>
          <a:ln>
            <a:noFill/>
          </a:ln>
        </p:spPr>
        <p:txBody>
          <a:bodyPr anchorCtr="0" anchor="t" bIns="38400" lIns="76875" spcFirstLastPara="1" rIns="76875" wrap="square" tIns="38400">
            <a:spAutoFit/>
          </a:bodyPr>
          <a:lstStyle/>
          <a:p>
            <a:pPr indent="0" lvl="0" marL="0" marR="0" rtl="0" algn="l">
              <a:spcBef>
                <a:spcPts val="0"/>
              </a:spcBef>
              <a:spcAft>
                <a:spcPts val="0"/>
              </a:spcAft>
              <a:buNone/>
            </a:pPr>
            <a:r>
              <a:rPr lang="en-GB" sz="1008">
                <a:solidFill>
                  <a:srgbClr val="1A3260"/>
                </a:solidFill>
                <a:latin typeface="Gill Sans"/>
                <a:ea typeface="Gill Sans"/>
                <a:cs typeface="Gill Sans"/>
                <a:sym typeface="Gill Sans"/>
              </a:rPr>
              <a:t>TRACKER</a:t>
            </a:r>
            <a:endParaRPr sz="1233"/>
          </a:p>
        </p:txBody>
      </p:sp>
      <p:sp>
        <p:nvSpPr>
          <p:cNvPr id="325" name="Google Shape;325;p30"/>
          <p:cNvSpPr txBox="1"/>
          <p:nvPr/>
        </p:nvSpPr>
        <p:spPr>
          <a:xfrm>
            <a:off x="5495929" y="2804754"/>
            <a:ext cx="1695600" cy="232800"/>
          </a:xfrm>
          <a:prstGeom prst="rect">
            <a:avLst/>
          </a:prstGeom>
          <a:noFill/>
          <a:ln>
            <a:noFill/>
          </a:ln>
        </p:spPr>
        <p:txBody>
          <a:bodyPr anchorCtr="0" anchor="t" bIns="38400" lIns="76875" spcFirstLastPara="1" rIns="76875" wrap="square" tIns="38400">
            <a:spAutoFit/>
          </a:bodyPr>
          <a:lstStyle/>
          <a:p>
            <a:pPr indent="0" lvl="0" marL="0" marR="0" rtl="0" algn="l">
              <a:spcBef>
                <a:spcPts val="0"/>
              </a:spcBef>
              <a:spcAft>
                <a:spcPts val="0"/>
              </a:spcAft>
              <a:buNone/>
            </a:pPr>
            <a:r>
              <a:rPr lang="en-GB" sz="1008">
                <a:solidFill>
                  <a:srgbClr val="1A3260"/>
                </a:solidFill>
                <a:latin typeface="Gill Sans"/>
                <a:ea typeface="Gill Sans"/>
                <a:cs typeface="Gill Sans"/>
                <a:sym typeface="Gill Sans"/>
              </a:rPr>
              <a:t>POINT-SET REGISTRATION</a:t>
            </a:r>
            <a:endParaRPr sz="1233"/>
          </a:p>
        </p:txBody>
      </p:sp>
      <p:pic>
        <p:nvPicPr>
          <p:cNvPr id="326" name="Google Shape;326;p30"/>
          <p:cNvPicPr preferRelativeResize="0"/>
          <p:nvPr/>
        </p:nvPicPr>
        <p:blipFill rotWithShape="1">
          <a:blip r:embed="rId19">
            <a:alphaModFix/>
          </a:blip>
          <a:srcRect b="0" l="0" r="0" t="0"/>
          <a:stretch/>
        </p:blipFill>
        <p:spPr>
          <a:xfrm>
            <a:off x="1439949" y="2524654"/>
            <a:ext cx="172581" cy="152567"/>
          </a:xfrm>
          <a:prstGeom prst="rect">
            <a:avLst/>
          </a:prstGeom>
          <a:noFill/>
          <a:ln>
            <a:noFill/>
          </a:ln>
        </p:spPr>
      </p:pic>
      <p:pic>
        <p:nvPicPr>
          <p:cNvPr descr="Elettrocardiogramma" id="327" name="Google Shape;327;p30"/>
          <p:cNvPicPr preferRelativeResize="0"/>
          <p:nvPr/>
        </p:nvPicPr>
        <p:blipFill rotWithShape="1">
          <a:blip r:embed="rId20">
            <a:alphaModFix/>
          </a:blip>
          <a:srcRect b="0" l="0" r="0" t="0"/>
          <a:stretch/>
        </p:blipFill>
        <p:spPr>
          <a:xfrm>
            <a:off x="886891" y="2385501"/>
            <a:ext cx="178337" cy="157655"/>
          </a:xfrm>
          <a:prstGeom prst="rect">
            <a:avLst/>
          </a:prstGeom>
          <a:noFill/>
          <a:ln>
            <a:noFill/>
          </a:ln>
        </p:spPr>
      </p:pic>
      <p:pic>
        <p:nvPicPr>
          <p:cNvPr descr="Termometro" id="328" name="Google Shape;328;p30"/>
          <p:cNvPicPr preferRelativeResize="0"/>
          <p:nvPr/>
        </p:nvPicPr>
        <p:blipFill rotWithShape="1">
          <a:blip r:embed="rId21">
            <a:alphaModFix/>
          </a:blip>
          <a:srcRect b="0" l="0" r="0" t="0"/>
          <a:stretch/>
        </p:blipFill>
        <p:spPr>
          <a:xfrm>
            <a:off x="2095590" y="2531049"/>
            <a:ext cx="172580" cy="152566"/>
          </a:xfrm>
          <a:prstGeom prst="rect">
            <a:avLst/>
          </a:prstGeom>
          <a:noFill/>
          <a:ln>
            <a:noFill/>
          </a:ln>
        </p:spPr>
      </p:pic>
      <p:pic>
        <p:nvPicPr>
          <p:cNvPr descr="Sole" id="329" name="Google Shape;329;p30"/>
          <p:cNvPicPr preferRelativeResize="0"/>
          <p:nvPr/>
        </p:nvPicPr>
        <p:blipFill rotWithShape="1">
          <a:blip r:embed="rId22">
            <a:alphaModFix/>
          </a:blip>
          <a:srcRect b="0" l="0" r="48604" t="0"/>
          <a:stretch/>
        </p:blipFill>
        <p:spPr>
          <a:xfrm>
            <a:off x="2060094" y="2531049"/>
            <a:ext cx="88699" cy="152566"/>
          </a:xfrm>
          <a:prstGeom prst="rect">
            <a:avLst/>
          </a:prstGeom>
          <a:noFill/>
          <a:ln>
            <a:noFill/>
          </a:ln>
        </p:spPr>
      </p:pic>
      <p:sp>
        <p:nvSpPr>
          <p:cNvPr id="330" name="Google Shape;330;p30"/>
          <p:cNvSpPr/>
          <p:nvPr/>
        </p:nvSpPr>
        <p:spPr>
          <a:xfrm>
            <a:off x="5649836" y="1203395"/>
            <a:ext cx="3075000" cy="1320900"/>
          </a:xfrm>
          <a:prstGeom prst="rect">
            <a:avLst/>
          </a:prstGeom>
          <a:solidFill>
            <a:srgbClr val="FFC000">
              <a:alpha val="20000"/>
            </a:srgbClr>
          </a:solidFill>
          <a:ln cap="rnd" cmpd="sng" w="24925">
            <a:solidFill>
              <a:srgbClr val="F98C07"/>
            </a:solidFill>
            <a:prstDash val="solid"/>
            <a:round/>
            <a:headEnd len="sm" w="sm" type="none"/>
            <a:tailEnd len="sm" w="sm" type="none"/>
          </a:ln>
        </p:spPr>
        <p:txBody>
          <a:bodyPr anchorCtr="0" anchor="ctr" bIns="38400" lIns="76875" spcFirstLastPara="1" rIns="76875" wrap="square" tIns="38400">
            <a:noAutofit/>
          </a:bodyPr>
          <a:lstStyle/>
          <a:p>
            <a:pPr indent="0" lvl="0" marL="0" marR="0" rtl="0" algn="ctr">
              <a:spcBef>
                <a:spcPts val="0"/>
              </a:spcBef>
              <a:spcAft>
                <a:spcPts val="0"/>
              </a:spcAft>
              <a:buNone/>
            </a:pPr>
            <a:r>
              <a:t/>
            </a:r>
            <a:endParaRPr sz="1569">
              <a:solidFill>
                <a:schemeClr val="lt1"/>
              </a:solidFill>
              <a:latin typeface="Gill Sans"/>
              <a:ea typeface="Gill Sans"/>
              <a:cs typeface="Gill Sans"/>
              <a:sym typeface="Gill Sans"/>
            </a:endParaRPr>
          </a:p>
        </p:txBody>
      </p:sp>
      <p:sp>
        <p:nvSpPr>
          <p:cNvPr id="331" name="Google Shape;331;p30"/>
          <p:cNvSpPr/>
          <p:nvPr/>
        </p:nvSpPr>
        <p:spPr>
          <a:xfrm>
            <a:off x="6850563" y="1203395"/>
            <a:ext cx="1842600" cy="199500"/>
          </a:xfrm>
          <a:prstGeom prst="rect">
            <a:avLst/>
          </a:prstGeom>
          <a:noFill/>
          <a:ln>
            <a:noFill/>
          </a:ln>
        </p:spPr>
        <p:txBody>
          <a:bodyPr anchorCtr="0" anchor="t" bIns="38400" lIns="76875" spcFirstLastPara="1" rIns="76875" wrap="square" tIns="38400">
            <a:noAutofit/>
          </a:bodyPr>
          <a:lstStyle/>
          <a:p>
            <a:pPr indent="0" lvl="0" marL="0" marR="0" rtl="0" algn="l">
              <a:spcBef>
                <a:spcPts val="0"/>
              </a:spcBef>
              <a:spcAft>
                <a:spcPts val="0"/>
              </a:spcAft>
              <a:buNone/>
            </a:pPr>
            <a:r>
              <a:rPr lang="en-GB" sz="1233">
                <a:solidFill>
                  <a:srgbClr val="1A3260"/>
                </a:solidFill>
                <a:latin typeface="Gill Sans"/>
                <a:ea typeface="Gill Sans"/>
                <a:cs typeface="Gill Sans"/>
                <a:sym typeface="Gill Sans"/>
              </a:rPr>
              <a:t>M1 surface accuracy monitoring</a:t>
            </a:r>
            <a:endParaRPr sz="1233">
              <a:solidFill>
                <a:srgbClr val="1A3260"/>
              </a:solidFill>
              <a:latin typeface="Gill Sans"/>
              <a:ea typeface="Gill Sans"/>
              <a:cs typeface="Gill Sans"/>
              <a:sym typeface="Gill Sans"/>
            </a:endParaRPr>
          </a:p>
        </p:txBody>
      </p:sp>
      <p:pic>
        <p:nvPicPr>
          <p:cNvPr id="332" name="Google Shape;332;p30"/>
          <p:cNvPicPr preferRelativeResize="0"/>
          <p:nvPr/>
        </p:nvPicPr>
        <p:blipFill rotWithShape="1">
          <a:blip r:embed="rId23">
            <a:alphaModFix/>
          </a:blip>
          <a:srcRect b="0" l="0" r="0" t="0"/>
          <a:stretch/>
        </p:blipFill>
        <p:spPr>
          <a:xfrm>
            <a:off x="1332218" y="2366099"/>
            <a:ext cx="198677" cy="101481"/>
          </a:xfrm>
          <a:prstGeom prst="rect">
            <a:avLst/>
          </a:prstGeom>
          <a:noFill/>
          <a:ln>
            <a:noFill/>
          </a:ln>
        </p:spPr>
      </p:pic>
      <p:sp>
        <p:nvSpPr>
          <p:cNvPr id="333" name="Google Shape;333;p30"/>
          <p:cNvSpPr/>
          <p:nvPr/>
        </p:nvSpPr>
        <p:spPr>
          <a:xfrm>
            <a:off x="473951" y="1199733"/>
            <a:ext cx="2192400" cy="2684400"/>
          </a:xfrm>
          <a:prstGeom prst="rect">
            <a:avLst/>
          </a:prstGeom>
          <a:solidFill>
            <a:schemeClr val="accent3">
              <a:alpha val="20000"/>
            </a:schemeClr>
          </a:solidFill>
          <a:ln cap="rnd" cmpd="sng" w="24925">
            <a:solidFill>
              <a:schemeClr val="accent2"/>
            </a:solidFill>
            <a:prstDash val="solid"/>
            <a:round/>
            <a:headEnd len="sm" w="sm" type="none"/>
            <a:tailEnd len="sm" w="sm" type="none"/>
          </a:ln>
        </p:spPr>
        <p:txBody>
          <a:bodyPr anchorCtr="0" anchor="ctr" bIns="38400" lIns="76875" spcFirstLastPara="1" rIns="76875" wrap="square" tIns="38400">
            <a:noAutofit/>
          </a:bodyPr>
          <a:lstStyle/>
          <a:p>
            <a:pPr indent="0" lvl="0" marL="0" rtl="0" algn="l">
              <a:spcBef>
                <a:spcPts val="0"/>
              </a:spcBef>
              <a:spcAft>
                <a:spcPts val="0"/>
              </a:spcAft>
              <a:buNone/>
            </a:pPr>
            <a:r>
              <a:t/>
            </a:r>
            <a:endParaRPr sz="1569"/>
          </a:p>
        </p:txBody>
      </p:sp>
      <p:sp>
        <p:nvSpPr>
          <p:cNvPr id="334" name="Google Shape;334;p30"/>
          <p:cNvSpPr/>
          <p:nvPr/>
        </p:nvSpPr>
        <p:spPr>
          <a:xfrm rot="-5400000">
            <a:off x="-310811" y="2221924"/>
            <a:ext cx="1882500" cy="225600"/>
          </a:xfrm>
          <a:prstGeom prst="rect">
            <a:avLst/>
          </a:prstGeom>
          <a:noFill/>
          <a:ln>
            <a:noFill/>
          </a:ln>
        </p:spPr>
        <p:txBody>
          <a:bodyPr anchorCtr="0" anchor="t" bIns="38400" lIns="76875" spcFirstLastPara="1" rIns="76875" wrap="square" tIns="38400">
            <a:noAutofit/>
          </a:bodyPr>
          <a:lstStyle/>
          <a:p>
            <a:pPr indent="0" lvl="0" marL="128123" marR="0" rtl="0" algn="l">
              <a:spcBef>
                <a:spcPts val="0"/>
              </a:spcBef>
              <a:spcAft>
                <a:spcPts val="0"/>
              </a:spcAft>
              <a:buNone/>
            </a:pPr>
            <a:r>
              <a:rPr lang="en-GB" sz="1233">
                <a:solidFill>
                  <a:srgbClr val="1A3260"/>
                </a:solidFill>
                <a:latin typeface="Gill Sans"/>
                <a:ea typeface="Gill Sans"/>
                <a:cs typeface="Gill Sans"/>
                <a:sym typeface="Gill Sans"/>
              </a:rPr>
              <a:t>Pointing errors correction</a:t>
            </a:r>
            <a:endParaRPr sz="1233">
              <a:solidFill>
                <a:srgbClr val="1A3260"/>
              </a:solidFill>
              <a:latin typeface="Gill Sans"/>
              <a:ea typeface="Gill Sans"/>
              <a:cs typeface="Gill Sans"/>
              <a:sym typeface="Gill Sans"/>
            </a:endParaRPr>
          </a:p>
        </p:txBody>
      </p:sp>
      <p:sp>
        <p:nvSpPr>
          <p:cNvPr id="335" name="Google Shape;335;p30"/>
          <p:cNvSpPr txBox="1"/>
          <p:nvPr>
            <p:ph type="title"/>
          </p:nvPr>
        </p:nvSpPr>
        <p:spPr>
          <a:xfrm>
            <a:off x="109425" y="64016"/>
            <a:ext cx="8925300" cy="5139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SMS Architecture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par>
                                <p:cTn fill="hold" nodeType="with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1"/>
          <p:cNvSpPr txBox="1"/>
          <p:nvPr>
            <p:ph type="title"/>
          </p:nvPr>
        </p:nvSpPr>
        <p:spPr>
          <a:xfrm>
            <a:off x="110032" y="70376"/>
            <a:ext cx="8974800" cy="5652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 			Prerequisites for commissioning</a:t>
            </a:r>
            <a:endParaRPr/>
          </a:p>
        </p:txBody>
      </p:sp>
      <p:sp>
        <p:nvSpPr>
          <p:cNvPr id="341" name="Google Shape;341;p31"/>
          <p:cNvSpPr txBox="1"/>
          <p:nvPr>
            <p:ph idx="1" type="body"/>
          </p:nvPr>
        </p:nvSpPr>
        <p:spPr>
          <a:xfrm>
            <a:off x="435906" y="1671000"/>
            <a:ext cx="8373600" cy="2724900"/>
          </a:xfrm>
          <a:prstGeom prst="rect">
            <a:avLst/>
          </a:prstGeom>
        </p:spPr>
        <p:txBody>
          <a:bodyPr anchorCtr="0" anchor="ctr" bIns="34275" lIns="68575" spcFirstLastPara="1" rIns="68575" wrap="square" tIns="34275">
            <a:normAutofit lnSpcReduction="20000"/>
          </a:bodyPr>
          <a:lstStyle/>
          <a:p>
            <a:pPr indent="0" lvl="0" marL="0" rtl="0" algn="l">
              <a:spcBef>
                <a:spcPts val="300"/>
              </a:spcBef>
              <a:spcAft>
                <a:spcPts val="0"/>
              </a:spcAft>
              <a:buNone/>
            </a:pPr>
            <a:r>
              <a:t/>
            </a:r>
            <a:endParaRPr/>
          </a:p>
          <a:p>
            <a:pPr indent="-304800" lvl="0" marL="457200" rtl="0" algn="l">
              <a:spcBef>
                <a:spcPts val="500"/>
              </a:spcBef>
              <a:spcAft>
                <a:spcPts val="0"/>
              </a:spcAft>
              <a:buSzPts val="1200"/>
              <a:buChar char="●"/>
            </a:pPr>
            <a:r>
              <a:rPr lang="en-GB"/>
              <a:t>Optimal </a:t>
            </a:r>
            <a:r>
              <a:rPr lang="en-GB"/>
              <a:t>Weather</a:t>
            </a:r>
            <a:br>
              <a:rPr lang="en-GB"/>
            </a:br>
            <a:endParaRPr/>
          </a:p>
          <a:p>
            <a:pPr indent="-304800" lvl="0" marL="457200" rtl="0" algn="l">
              <a:spcBef>
                <a:spcPts val="0"/>
              </a:spcBef>
              <a:spcAft>
                <a:spcPts val="0"/>
              </a:spcAft>
              <a:buSzPts val="1200"/>
              <a:buChar char="●"/>
            </a:pPr>
            <a:r>
              <a:rPr lang="en-GB"/>
              <a:t>High Antenna </a:t>
            </a:r>
            <a:r>
              <a:rPr lang="en-GB"/>
              <a:t>Efficiency </a:t>
            </a:r>
            <a:br>
              <a:rPr lang="en-GB"/>
            </a:br>
            <a:endParaRPr/>
          </a:p>
          <a:p>
            <a:pPr indent="-304800" lvl="0" marL="457200" rtl="0" algn="l">
              <a:spcBef>
                <a:spcPts val="0"/>
              </a:spcBef>
              <a:spcAft>
                <a:spcPts val="0"/>
              </a:spcAft>
              <a:buSzPts val="1200"/>
              <a:buChar char="●"/>
            </a:pPr>
            <a:r>
              <a:rPr lang="en-GB"/>
              <a:t>Best Pointing and Focus</a:t>
            </a:r>
            <a:endParaRPr/>
          </a:p>
          <a:p>
            <a:pPr indent="0" lvl="0" marL="0" rtl="0" algn="l">
              <a:spcBef>
                <a:spcPts val="500"/>
              </a:spcBef>
              <a:spcAft>
                <a:spcPts val="0"/>
              </a:spcAft>
              <a:buNone/>
            </a:pPr>
            <a:r>
              <a:t/>
            </a:r>
            <a:endParaRPr/>
          </a:p>
          <a:p>
            <a:pPr indent="0" lvl="0" marL="0" rtl="0" algn="l">
              <a:spcBef>
                <a:spcPts val="500"/>
              </a:spcBef>
              <a:spcAft>
                <a:spcPts val="0"/>
              </a:spcAft>
              <a:buNone/>
            </a:pPr>
            <a:r>
              <a:t/>
            </a:r>
            <a:endParaRPr/>
          </a:p>
          <a:p>
            <a:pPr indent="0" lvl="0" marL="0" rtl="0" algn="l">
              <a:spcBef>
                <a:spcPts val="500"/>
              </a:spcBef>
              <a:spcAft>
                <a:spcPts val="500"/>
              </a:spcAft>
              <a:buNone/>
            </a:pPr>
            <a:r>
              <a:t/>
            </a:r>
            <a:endParaRPr/>
          </a:p>
        </p:txBody>
      </p:sp>
      <p:cxnSp>
        <p:nvCxnSpPr>
          <p:cNvPr id="342" name="Google Shape;342;p31"/>
          <p:cNvCxnSpPr/>
          <p:nvPr/>
        </p:nvCxnSpPr>
        <p:spPr>
          <a:xfrm>
            <a:off x="4572000" y="2179050"/>
            <a:ext cx="1191300" cy="14100"/>
          </a:xfrm>
          <a:prstGeom prst="straightConnector1">
            <a:avLst/>
          </a:prstGeom>
          <a:noFill/>
          <a:ln cap="flat" cmpd="sng" w="9525">
            <a:solidFill>
              <a:schemeClr val="dk2"/>
            </a:solidFill>
            <a:prstDash val="solid"/>
            <a:round/>
            <a:headEnd len="med" w="med" type="none"/>
            <a:tailEnd len="med" w="med" type="triangle"/>
          </a:ln>
        </p:spPr>
      </p:cxnSp>
      <p:cxnSp>
        <p:nvCxnSpPr>
          <p:cNvPr id="343" name="Google Shape;343;p31"/>
          <p:cNvCxnSpPr/>
          <p:nvPr/>
        </p:nvCxnSpPr>
        <p:spPr>
          <a:xfrm>
            <a:off x="4536950" y="2683500"/>
            <a:ext cx="1191300" cy="14100"/>
          </a:xfrm>
          <a:prstGeom prst="straightConnector1">
            <a:avLst/>
          </a:prstGeom>
          <a:noFill/>
          <a:ln cap="flat" cmpd="sng" w="9525">
            <a:solidFill>
              <a:schemeClr val="dk2"/>
            </a:solidFill>
            <a:prstDash val="solid"/>
            <a:round/>
            <a:headEnd len="med" w="med" type="none"/>
            <a:tailEnd len="med" w="med" type="triangle"/>
          </a:ln>
        </p:spPr>
      </p:cxnSp>
      <p:cxnSp>
        <p:nvCxnSpPr>
          <p:cNvPr id="344" name="Google Shape;344;p31"/>
          <p:cNvCxnSpPr/>
          <p:nvPr/>
        </p:nvCxnSpPr>
        <p:spPr>
          <a:xfrm>
            <a:off x="4487925" y="3258000"/>
            <a:ext cx="1191300" cy="14100"/>
          </a:xfrm>
          <a:prstGeom prst="straightConnector1">
            <a:avLst/>
          </a:prstGeom>
          <a:noFill/>
          <a:ln cap="flat" cmpd="sng" w="9525">
            <a:solidFill>
              <a:schemeClr val="dk2"/>
            </a:solidFill>
            <a:prstDash val="solid"/>
            <a:round/>
            <a:headEnd len="med" w="med" type="none"/>
            <a:tailEnd len="med" w="med" type="triangle"/>
          </a:ln>
        </p:spPr>
      </p:cxnSp>
      <p:sp>
        <p:nvSpPr>
          <p:cNvPr id="345" name="Google Shape;345;p31"/>
          <p:cNvSpPr txBox="1"/>
          <p:nvPr/>
        </p:nvSpPr>
        <p:spPr>
          <a:xfrm>
            <a:off x="6065250" y="20393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dk1"/>
                </a:solidFill>
              </a:rPr>
              <a:t>Opacity and ILW forecast </a:t>
            </a:r>
            <a:endParaRPr sz="1800">
              <a:solidFill>
                <a:schemeClr val="dk1"/>
              </a:solidFill>
            </a:endParaRPr>
          </a:p>
        </p:txBody>
      </p:sp>
      <p:sp>
        <p:nvSpPr>
          <p:cNvPr id="346" name="Google Shape;346;p31"/>
          <p:cNvSpPr txBox="1"/>
          <p:nvPr/>
        </p:nvSpPr>
        <p:spPr>
          <a:xfrm>
            <a:off x="6065250" y="2501000"/>
            <a:ext cx="284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dk1"/>
                </a:solidFill>
              </a:rPr>
              <a:t>Metrology</a:t>
            </a:r>
            <a:endParaRPr sz="1800">
              <a:solidFill>
                <a:schemeClr val="dk1"/>
              </a:solidFill>
            </a:endParaRPr>
          </a:p>
        </p:txBody>
      </p:sp>
      <p:sp>
        <p:nvSpPr>
          <p:cNvPr id="347" name="Google Shape;347;p31"/>
          <p:cNvSpPr txBox="1"/>
          <p:nvPr/>
        </p:nvSpPr>
        <p:spPr>
          <a:xfrm>
            <a:off x="6065250" y="2962700"/>
            <a:ext cx="2343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dk1"/>
                </a:solidFill>
              </a:rPr>
              <a:t>Metrology / low frequency receivers.</a:t>
            </a:r>
            <a:endParaRPr sz="18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2"/>
          <p:cNvSpPr txBox="1"/>
          <p:nvPr>
            <p:ph type="title"/>
          </p:nvPr>
        </p:nvSpPr>
        <p:spPr>
          <a:xfrm>
            <a:off x="110032" y="70376"/>
            <a:ext cx="8974800" cy="5652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Atmosphere</a:t>
            </a:r>
            <a:endParaRPr/>
          </a:p>
        </p:txBody>
      </p:sp>
      <p:sp>
        <p:nvSpPr>
          <p:cNvPr id="353" name="Google Shape;353;p32"/>
          <p:cNvSpPr txBox="1"/>
          <p:nvPr>
            <p:ph idx="1" type="body"/>
          </p:nvPr>
        </p:nvSpPr>
        <p:spPr>
          <a:xfrm>
            <a:off x="479203" y="711650"/>
            <a:ext cx="3780000" cy="2724900"/>
          </a:xfrm>
          <a:prstGeom prst="rect">
            <a:avLst/>
          </a:prstGeom>
        </p:spPr>
        <p:txBody>
          <a:bodyPr anchorCtr="0" anchor="ctr" bIns="34275" lIns="68575" spcFirstLastPara="1" rIns="68575" wrap="square" tIns="34275">
            <a:normAutofit/>
          </a:bodyPr>
          <a:lstStyle/>
          <a:p>
            <a:pPr indent="0" lvl="0" marL="0" rtl="0" algn="l">
              <a:lnSpc>
                <a:spcPct val="95000"/>
              </a:lnSpc>
              <a:spcBef>
                <a:spcPts val="300"/>
              </a:spcBef>
              <a:spcAft>
                <a:spcPts val="0"/>
              </a:spcAft>
              <a:buSzPts val="1018"/>
              <a:buNone/>
            </a:pPr>
            <a:r>
              <a:rPr lang="en-GB" sz="1165"/>
              <a:t> </a:t>
            </a:r>
            <a:endParaRPr sz="1165"/>
          </a:p>
          <a:p>
            <a:pPr indent="-302577" lvl="0" marL="457200" rtl="0" algn="l">
              <a:lnSpc>
                <a:spcPct val="95000"/>
              </a:lnSpc>
              <a:spcBef>
                <a:spcPts val="500"/>
              </a:spcBef>
              <a:spcAft>
                <a:spcPts val="0"/>
              </a:spcAft>
              <a:buSzPts val="1165"/>
              <a:buChar char="●"/>
            </a:pPr>
            <a:r>
              <a:rPr lang="en-GB" sz="1165"/>
              <a:t>From 50-year radiosonde data analysis, on average in winter: IVW  &lt; 15 mm.Opacity &lt; 0.2 @100 GHz (50th perc.)</a:t>
            </a:r>
            <a:endParaRPr sz="1165"/>
          </a:p>
          <a:p>
            <a:pPr indent="-302577" lvl="0" marL="457200" rtl="0" algn="l">
              <a:lnSpc>
                <a:spcPct val="95000"/>
              </a:lnSpc>
              <a:spcBef>
                <a:spcPts val="0"/>
              </a:spcBef>
              <a:spcAft>
                <a:spcPts val="0"/>
              </a:spcAft>
              <a:buSzPts val="1165"/>
              <a:buChar char="●"/>
            </a:pPr>
            <a:r>
              <a:rPr lang="en-GB" sz="1165"/>
              <a:t>A nowcasting model allows tsys forecasts and Opacity</a:t>
            </a:r>
            <a:br>
              <a:rPr lang="en-GB" sz="1165"/>
            </a:br>
            <a:r>
              <a:rPr lang="en-GB" sz="1165"/>
              <a:t> </a:t>
            </a:r>
            <a:endParaRPr sz="1165"/>
          </a:p>
          <a:p>
            <a:pPr indent="0" lvl="0" marL="457200" rtl="0" algn="l">
              <a:lnSpc>
                <a:spcPct val="95000"/>
              </a:lnSpc>
              <a:spcBef>
                <a:spcPts val="500"/>
              </a:spcBef>
              <a:spcAft>
                <a:spcPts val="500"/>
              </a:spcAft>
              <a:buNone/>
            </a:pPr>
            <a:r>
              <a:t/>
            </a:r>
            <a:endParaRPr sz="1665"/>
          </a:p>
        </p:txBody>
      </p:sp>
      <p:pic>
        <p:nvPicPr>
          <p:cNvPr id="354" name="Google Shape;354;p32"/>
          <p:cNvPicPr preferRelativeResize="0"/>
          <p:nvPr/>
        </p:nvPicPr>
        <p:blipFill>
          <a:blip r:embed="rId3">
            <a:alphaModFix/>
          </a:blip>
          <a:stretch>
            <a:fillRect/>
          </a:stretch>
        </p:blipFill>
        <p:spPr>
          <a:xfrm>
            <a:off x="813302" y="2780775"/>
            <a:ext cx="2907500" cy="2103875"/>
          </a:xfrm>
          <a:prstGeom prst="rect">
            <a:avLst/>
          </a:prstGeom>
          <a:noFill/>
          <a:ln>
            <a:noFill/>
          </a:ln>
        </p:spPr>
      </p:pic>
      <p:pic>
        <p:nvPicPr>
          <p:cNvPr id="355" name="Google Shape;355;p32"/>
          <p:cNvPicPr preferRelativeResize="0"/>
          <p:nvPr/>
        </p:nvPicPr>
        <p:blipFill>
          <a:blip r:embed="rId4">
            <a:alphaModFix/>
          </a:blip>
          <a:stretch>
            <a:fillRect/>
          </a:stretch>
        </p:blipFill>
        <p:spPr>
          <a:xfrm>
            <a:off x="4327875" y="1913025"/>
            <a:ext cx="1514400" cy="2168225"/>
          </a:xfrm>
          <a:prstGeom prst="rect">
            <a:avLst/>
          </a:prstGeom>
          <a:noFill/>
          <a:ln>
            <a:noFill/>
          </a:ln>
        </p:spPr>
      </p:pic>
      <p:pic>
        <p:nvPicPr>
          <p:cNvPr id="356" name="Google Shape;356;p32"/>
          <p:cNvPicPr preferRelativeResize="0"/>
          <p:nvPr/>
        </p:nvPicPr>
        <p:blipFill>
          <a:blip r:embed="rId5">
            <a:alphaModFix/>
          </a:blip>
          <a:stretch>
            <a:fillRect/>
          </a:stretch>
        </p:blipFill>
        <p:spPr>
          <a:xfrm>
            <a:off x="5842275" y="1268993"/>
            <a:ext cx="2854700" cy="328750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3"/>
          <p:cNvSpPr txBox="1"/>
          <p:nvPr>
            <p:ph type="title"/>
          </p:nvPr>
        </p:nvSpPr>
        <p:spPr>
          <a:xfrm>
            <a:off x="110032" y="70376"/>
            <a:ext cx="8974800" cy="5652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Dynamic scheduling</a:t>
            </a:r>
            <a:endParaRPr/>
          </a:p>
        </p:txBody>
      </p:sp>
      <p:pic>
        <p:nvPicPr>
          <p:cNvPr id="362" name="Google Shape;362;p33"/>
          <p:cNvPicPr preferRelativeResize="0"/>
          <p:nvPr/>
        </p:nvPicPr>
        <p:blipFill>
          <a:blip r:embed="rId3">
            <a:alphaModFix/>
          </a:blip>
          <a:stretch>
            <a:fillRect/>
          </a:stretch>
        </p:blipFill>
        <p:spPr>
          <a:xfrm>
            <a:off x="3998247" y="901100"/>
            <a:ext cx="5086575" cy="3621950"/>
          </a:xfrm>
          <a:prstGeom prst="rect">
            <a:avLst/>
          </a:prstGeom>
          <a:noFill/>
          <a:ln>
            <a:noFill/>
          </a:ln>
        </p:spPr>
      </p:pic>
      <p:sp>
        <p:nvSpPr>
          <p:cNvPr id="363" name="Google Shape;363;p33"/>
          <p:cNvSpPr txBox="1"/>
          <p:nvPr/>
        </p:nvSpPr>
        <p:spPr>
          <a:xfrm>
            <a:off x="328125" y="1000875"/>
            <a:ext cx="3057600" cy="3231000"/>
          </a:xfrm>
          <a:prstGeom prst="rect">
            <a:avLst/>
          </a:prstGeom>
          <a:noFill/>
          <a:ln>
            <a:noFill/>
          </a:ln>
        </p:spPr>
        <p:txBody>
          <a:bodyPr anchorCtr="0" anchor="t" bIns="91425" lIns="91425" spcFirstLastPara="1" rIns="536800" wrap="square" tIns="91425">
            <a:noAutofit/>
          </a:bodyPr>
          <a:lstStyle/>
          <a:p>
            <a:pPr indent="-323850" lvl="0" marL="457200" rtl="0" algn="l">
              <a:spcBef>
                <a:spcPts val="0"/>
              </a:spcBef>
              <a:spcAft>
                <a:spcPts val="0"/>
              </a:spcAft>
              <a:buClr>
                <a:schemeClr val="dk2"/>
              </a:buClr>
              <a:buSzPts val="1500"/>
              <a:buChar char="●"/>
            </a:pPr>
            <a:r>
              <a:rPr lang="en-GB" sz="1500">
                <a:solidFill>
                  <a:schemeClr val="dk2"/>
                </a:solidFill>
              </a:rPr>
              <a:t>A dynamic scheduling system for SRT is under design/development (Mulas+ 2024)</a:t>
            </a:r>
            <a:endParaRPr sz="1500">
              <a:solidFill>
                <a:schemeClr val="dk2"/>
              </a:solidFill>
            </a:endParaRPr>
          </a:p>
          <a:p>
            <a:pPr indent="-323850" lvl="0" marL="457200" rtl="0" algn="l">
              <a:spcBef>
                <a:spcPts val="0"/>
              </a:spcBef>
              <a:spcAft>
                <a:spcPts val="0"/>
              </a:spcAft>
              <a:buClr>
                <a:schemeClr val="dk2"/>
              </a:buClr>
              <a:buSzPts val="1500"/>
              <a:buChar char="●"/>
            </a:pPr>
            <a:r>
              <a:rPr lang="en-GB" sz="1500">
                <a:solidFill>
                  <a:schemeClr val="dk2"/>
                </a:solidFill>
              </a:rPr>
              <a:t>Based on observing blocks (OB) </a:t>
            </a:r>
            <a:endParaRPr sz="1500">
              <a:solidFill>
                <a:schemeClr val="dk2"/>
              </a:solidFill>
            </a:endParaRPr>
          </a:p>
          <a:p>
            <a:pPr indent="-323850" lvl="0" marL="457200" rtl="0" algn="l">
              <a:spcBef>
                <a:spcPts val="0"/>
              </a:spcBef>
              <a:spcAft>
                <a:spcPts val="0"/>
              </a:spcAft>
              <a:buClr>
                <a:schemeClr val="dk2"/>
              </a:buClr>
              <a:buSzPts val="1500"/>
              <a:buChar char="●"/>
            </a:pPr>
            <a:r>
              <a:rPr lang="en-GB" sz="1500">
                <a:solidFill>
                  <a:schemeClr val="dk2"/>
                </a:solidFill>
              </a:rPr>
              <a:t>OBs prioritized by bayesian  algorithms approach (Cabriolu+ 2024)</a:t>
            </a:r>
            <a:endParaRPr sz="1500">
              <a:solidFill>
                <a:schemeClr val="dk2"/>
              </a:solidFill>
            </a:endParaRPr>
          </a:p>
          <a:p>
            <a:pPr indent="0" lvl="0" marL="0" rtl="0" algn="l">
              <a:spcBef>
                <a:spcPts val="0"/>
              </a:spcBef>
              <a:spcAft>
                <a:spcPts val="0"/>
              </a:spcAft>
              <a:buNone/>
            </a:pPr>
            <a:r>
              <a:t/>
            </a:r>
            <a:endParaRPr sz="1500">
              <a:solidFill>
                <a:schemeClr val="dk2"/>
              </a:solidFill>
            </a:endParaRPr>
          </a:p>
          <a:p>
            <a:pPr indent="0" lvl="0" marL="0" rtl="0" algn="l">
              <a:spcBef>
                <a:spcPts val="0"/>
              </a:spcBef>
              <a:spcAft>
                <a:spcPts val="0"/>
              </a:spcAft>
              <a:buNone/>
            </a:pPr>
            <a:r>
              <a:rPr lang="en-GB" sz="1500">
                <a:solidFill>
                  <a:schemeClr val="dk2"/>
                </a:solidFill>
              </a:rPr>
              <a:t>Not implemented (yet)</a:t>
            </a:r>
            <a:endParaRPr sz="15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Clr>
                <a:schemeClr val="dk1"/>
              </a:buClr>
              <a:buSzPts val="1100"/>
              <a:buFont typeface="Arial"/>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GB" sz="1800">
                <a:solidFill>
                  <a:schemeClr val="dk2"/>
                </a:solidFill>
              </a:rPr>
              <a:t>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364" name="Google Shape;364;p33"/>
          <p:cNvSpPr txBox="1"/>
          <p:nvPr/>
        </p:nvSpPr>
        <p:spPr>
          <a:xfrm>
            <a:off x="5539725" y="4318475"/>
            <a:ext cx="2203500" cy="24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00">
                <a:solidFill>
                  <a:schemeClr val="dk2"/>
                </a:solidFill>
              </a:rPr>
              <a:t>(Mulas+ 2024)</a:t>
            </a:r>
            <a:endParaRPr sz="8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34"/>
          <p:cNvSpPr txBox="1"/>
          <p:nvPr>
            <p:ph type="title"/>
          </p:nvPr>
        </p:nvSpPr>
        <p:spPr>
          <a:xfrm>
            <a:off x="110032" y="70376"/>
            <a:ext cx="8974800" cy="5652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Surface Efficiency</a:t>
            </a:r>
            <a:endParaRPr/>
          </a:p>
        </p:txBody>
      </p:sp>
      <p:pic>
        <p:nvPicPr>
          <p:cNvPr id="370" name="Google Shape;370;p34"/>
          <p:cNvPicPr preferRelativeResize="0"/>
          <p:nvPr/>
        </p:nvPicPr>
        <p:blipFill>
          <a:blip r:embed="rId3">
            <a:alphaModFix/>
          </a:blip>
          <a:stretch>
            <a:fillRect/>
          </a:stretch>
        </p:blipFill>
        <p:spPr>
          <a:xfrm>
            <a:off x="2771650" y="769400"/>
            <a:ext cx="5734050" cy="3095625"/>
          </a:xfrm>
          <a:prstGeom prst="rect">
            <a:avLst/>
          </a:prstGeom>
          <a:noFill/>
          <a:ln>
            <a:noFill/>
          </a:ln>
        </p:spPr>
      </p:pic>
      <p:pic>
        <p:nvPicPr>
          <p:cNvPr id="371" name="Google Shape;371;p34"/>
          <p:cNvPicPr preferRelativeResize="0"/>
          <p:nvPr/>
        </p:nvPicPr>
        <p:blipFill rotWithShape="1">
          <a:blip r:embed="rId4">
            <a:alphaModFix/>
          </a:blip>
          <a:srcRect b="383" l="24475" r="32532" t="21301"/>
          <a:stretch/>
        </p:blipFill>
        <p:spPr>
          <a:xfrm>
            <a:off x="530923" y="947923"/>
            <a:ext cx="1449900" cy="1486800"/>
          </a:xfrm>
          <a:prstGeom prst="ellipse">
            <a:avLst/>
          </a:prstGeom>
          <a:noFill/>
          <a:ln>
            <a:noFill/>
          </a:ln>
        </p:spPr>
      </p:pic>
      <p:sp>
        <p:nvSpPr>
          <p:cNvPr id="372" name="Google Shape;372;p34"/>
          <p:cNvSpPr txBox="1"/>
          <p:nvPr/>
        </p:nvSpPr>
        <p:spPr>
          <a:xfrm>
            <a:off x="169640" y="2747073"/>
            <a:ext cx="2392500" cy="438600"/>
          </a:xfrm>
          <a:prstGeom prst="rect">
            <a:avLst/>
          </a:prstGeom>
          <a:noFill/>
          <a:ln>
            <a:noFill/>
          </a:ln>
        </p:spPr>
        <p:txBody>
          <a:bodyPr anchorCtr="0" anchor="ctr" bIns="34275" lIns="68575" spcFirstLastPara="1" rIns="68575" wrap="square" tIns="34275">
            <a:spAutoFit/>
          </a:bodyPr>
          <a:lstStyle/>
          <a:p>
            <a:pPr indent="0" lvl="0" marL="0" marR="0" rtl="0" algn="ctr">
              <a:spcBef>
                <a:spcPts val="0"/>
              </a:spcBef>
              <a:spcAft>
                <a:spcPts val="0"/>
              </a:spcAft>
              <a:buNone/>
            </a:pPr>
            <a:r>
              <a:rPr b="1" lang="en-GB" sz="1200">
                <a:solidFill>
                  <a:srgbClr val="1A3260"/>
                </a:solidFill>
                <a:latin typeface="Gill Sans"/>
                <a:ea typeface="Gill Sans"/>
                <a:cs typeface="Gill Sans"/>
                <a:sym typeface="Gill Sans"/>
              </a:rPr>
              <a:t>Leica Absolute Tracker ATS600</a:t>
            </a:r>
            <a:endParaRPr sz="1100"/>
          </a:p>
          <a:p>
            <a:pPr indent="0" lvl="0" marL="0" marR="0" rtl="0" algn="ctr">
              <a:spcBef>
                <a:spcPts val="0"/>
              </a:spcBef>
              <a:spcAft>
                <a:spcPts val="0"/>
              </a:spcAft>
              <a:buNone/>
            </a:pPr>
            <a:r>
              <a:t/>
            </a:r>
            <a:endParaRPr b="1" sz="1200">
              <a:solidFill>
                <a:srgbClr val="1A3260"/>
              </a:solidFill>
              <a:latin typeface="Gill Sans"/>
              <a:ea typeface="Gill Sans"/>
              <a:cs typeface="Gill Sans"/>
              <a:sym typeface="Gill Sans"/>
            </a:endParaRPr>
          </a:p>
        </p:txBody>
      </p:sp>
      <p:pic>
        <p:nvPicPr>
          <p:cNvPr id="373" name="Google Shape;373;p34"/>
          <p:cNvPicPr preferRelativeResize="0"/>
          <p:nvPr/>
        </p:nvPicPr>
        <p:blipFill rotWithShape="1">
          <a:blip r:embed="rId5">
            <a:alphaModFix/>
          </a:blip>
          <a:srcRect b="558" l="847" r="650" t="1372"/>
          <a:stretch/>
        </p:blipFill>
        <p:spPr>
          <a:xfrm>
            <a:off x="76100" y="3099125"/>
            <a:ext cx="2486051" cy="1158600"/>
          </a:xfrm>
          <a:prstGeom prst="rect">
            <a:avLst/>
          </a:prstGeom>
          <a:noFill/>
          <a:ln>
            <a:noFill/>
          </a:ln>
        </p:spPr>
      </p:pic>
      <p:sp>
        <p:nvSpPr>
          <p:cNvPr id="374" name="Google Shape;374;p34"/>
          <p:cNvSpPr txBox="1"/>
          <p:nvPr/>
        </p:nvSpPr>
        <p:spPr>
          <a:xfrm>
            <a:off x="2955775" y="4131100"/>
            <a:ext cx="62142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dk2"/>
                </a:solidFill>
              </a:rPr>
              <a:t>The absolute tracker has allowed to improve le lookup table </a:t>
            </a:r>
            <a:endParaRPr sz="1800">
              <a:solidFill>
                <a:schemeClr val="dk2"/>
              </a:solidFill>
            </a:endParaRPr>
          </a:p>
          <a:p>
            <a:pPr indent="0" lvl="0" marL="0" rtl="0" algn="l">
              <a:spcBef>
                <a:spcPts val="0"/>
              </a:spcBef>
              <a:spcAft>
                <a:spcPts val="0"/>
              </a:spcAft>
              <a:buNone/>
            </a:pPr>
            <a:r>
              <a:rPr lang="en-GB" sz="1800">
                <a:solidFill>
                  <a:schemeClr val="dk2"/>
                </a:solidFill>
              </a:rPr>
              <a:t>of the actuators. This allow the active surface to keep aligned the main mirror. </a:t>
            </a:r>
            <a:endParaRPr sz="18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110032" y="70376"/>
            <a:ext cx="8974800" cy="5652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SRT: overview</a:t>
            </a:r>
            <a:endParaRPr/>
          </a:p>
        </p:txBody>
      </p:sp>
      <p:graphicFrame>
        <p:nvGraphicFramePr>
          <p:cNvPr id="86" name="Google Shape;86;p17"/>
          <p:cNvGraphicFramePr/>
          <p:nvPr/>
        </p:nvGraphicFramePr>
        <p:xfrm>
          <a:off x="367825" y="1173925"/>
          <a:ext cx="3000000" cy="3000000"/>
        </p:xfrm>
        <a:graphic>
          <a:graphicData uri="http://schemas.openxmlformats.org/drawingml/2006/table">
            <a:tbl>
              <a:tblPr>
                <a:noFill/>
                <a:tableStyleId>{F9DF38C7-70B1-4969-A738-D44D76D67FDD}</a:tableStyleId>
              </a:tblPr>
              <a:tblGrid>
                <a:gridCol w="1645350"/>
                <a:gridCol w="1645350"/>
              </a:tblGrid>
              <a:tr h="265525">
                <a:tc>
                  <a:txBody>
                    <a:bodyPr/>
                    <a:lstStyle/>
                    <a:p>
                      <a:pPr indent="0" lvl="0" marL="0" rtl="0" algn="l">
                        <a:spcBef>
                          <a:spcPts val="0"/>
                        </a:spcBef>
                        <a:spcAft>
                          <a:spcPts val="0"/>
                        </a:spcAft>
                        <a:buNone/>
                      </a:pPr>
                      <a:r>
                        <a:rPr lang="en-GB" sz="700"/>
                        <a:t>Diameter </a:t>
                      </a:r>
                      <a:endParaRPr sz="700"/>
                    </a:p>
                  </a:txBody>
                  <a:tcPr marT="91425" marB="91425" marR="91425" marL="91425"/>
                </a:tc>
                <a:tc>
                  <a:txBody>
                    <a:bodyPr/>
                    <a:lstStyle/>
                    <a:p>
                      <a:pPr indent="0" lvl="0" marL="0" rtl="0" algn="l">
                        <a:spcBef>
                          <a:spcPts val="0"/>
                        </a:spcBef>
                        <a:spcAft>
                          <a:spcPts val="0"/>
                        </a:spcAft>
                        <a:buNone/>
                      </a:pPr>
                      <a:r>
                        <a:rPr lang="en-GB" sz="700"/>
                        <a:t>64 meter</a:t>
                      </a:r>
                      <a:endParaRPr sz="700"/>
                    </a:p>
                  </a:txBody>
                  <a:tcPr marT="91425" marB="91425" marR="91425" marL="91425"/>
                </a:tc>
              </a:tr>
              <a:tr h="265525">
                <a:tc>
                  <a:txBody>
                    <a:bodyPr/>
                    <a:lstStyle/>
                    <a:p>
                      <a:pPr indent="0" lvl="0" marL="0" rtl="0" algn="l">
                        <a:spcBef>
                          <a:spcPts val="0"/>
                        </a:spcBef>
                        <a:spcAft>
                          <a:spcPts val="0"/>
                        </a:spcAft>
                        <a:buNone/>
                      </a:pPr>
                      <a:r>
                        <a:rPr lang="en-GB" sz="700"/>
                        <a:t>Optical Design</a:t>
                      </a:r>
                      <a:endParaRPr sz="700"/>
                    </a:p>
                  </a:txBody>
                  <a:tcPr marT="91425" marB="91425" marR="91425" marL="91425"/>
                </a:tc>
                <a:tc>
                  <a:txBody>
                    <a:bodyPr/>
                    <a:lstStyle/>
                    <a:p>
                      <a:pPr indent="0" lvl="0" marL="0" rtl="0" algn="l">
                        <a:spcBef>
                          <a:spcPts val="0"/>
                        </a:spcBef>
                        <a:spcAft>
                          <a:spcPts val="0"/>
                        </a:spcAft>
                        <a:buNone/>
                      </a:pPr>
                      <a:r>
                        <a:rPr lang="en-GB" sz="700"/>
                        <a:t>Gregorian shaped</a:t>
                      </a:r>
                      <a:endParaRPr sz="700"/>
                    </a:p>
                  </a:txBody>
                  <a:tcPr marT="91425" marB="91425" marR="91425" marL="91425"/>
                </a:tc>
              </a:tr>
              <a:tr h="265525">
                <a:tc>
                  <a:txBody>
                    <a:bodyPr/>
                    <a:lstStyle/>
                    <a:p>
                      <a:pPr indent="0" lvl="0" marL="0" rtl="0" algn="l">
                        <a:spcBef>
                          <a:spcPts val="0"/>
                        </a:spcBef>
                        <a:spcAft>
                          <a:spcPts val="0"/>
                        </a:spcAft>
                        <a:buNone/>
                      </a:pPr>
                      <a:r>
                        <a:rPr lang="en-GB" sz="700"/>
                        <a:t>Focal Positions </a:t>
                      </a:r>
                      <a:endParaRPr sz="700"/>
                    </a:p>
                  </a:txBody>
                  <a:tcPr marT="91425" marB="91425" marR="91425" marL="91425"/>
                </a:tc>
                <a:tc>
                  <a:txBody>
                    <a:bodyPr/>
                    <a:lstStyle/>
                    <a:p>
                      <a:pPr indent="0" lvl="0" marL="0" rtl="0" algn="l">
                        <a:spcBef>
                          <a:spcPts val="0"/>
                        </a:spcBef>
                        <a:spcAft>
                          <a:spcPts val="0"/>
                        </a:spcAft>
                        <a:buNone/>
                      </a:pPr>
                      <a:r>
                        <a:rPr lang="en-GB" sz="700"/>
                        <a:t>6 (primary, gregorian an BWG)</a:t>
                      </a:r>
                      <a:endParaRPr sz="700"/>
                    </a:p>
                  </a:txBody>
                  <a:tcPr marT="91425" marB="91425" marR="91425" marL="91425"/>
                </a:tc>
              </a:tr>
              <a:tr h="265525">
                <a:tc>
                  <a:txBody>
                    <a:bodyPr/>
                    <a:lstStyle/>
                    <a:p>
                      <a:pPr indent="0" lvl="0" marL="0" rtl="0" algn="l">
                        <a:spcBef>
                          <a:spcPts val="0"/>
                        </a:spcBef>
                        <a:spcAft>
                          <a:spcPts val="0"/>
                        </a:spcAft>
                        <a:buNone/>
                      </a:pPr>
                      <a:r>
                        <a:rPr lang="en-GB" sz="700"/>
                        <a:t>Active Surface</a:t>
                      </a:r>
                      <a:endParaRPr sz="700"/>
                    </a:p>
                  </a:txBody>
                  <a:tcPr marT="91425" marB="91425" marR="91425" marL="91425"/>
                </a:tc>
                <a:tc>
                  <a:txBody>
                    <a:bodyPr/>
                    <a:lstStyle/>
                    <a:p>
                      <a:pPr indent="0" lvl="0" marL="0" rtl="0" algn="l">
                        <a:spcBef>
                          <a:spcPts val="0"/>
                        </a:spcBef>
                        <a:spcAft>
                          <a:spcPts val="0"/>
                        </a:spcAft>
                        <a:buNone/>
                      </a:pPr>
                      <a:r>
                        <a:rPr lang="en-GB" sz="700"/>
                        <a:t>1008 Panels, 1096 Actuators</a:t>
                      </a:r>
                      <a:endParaRPr sz="700"/>
                    </a:p>
                  </a:txBody>
                  <a:tcPr marT="91425" marB="91425" marR="91425" marL="91425"/>
                </a:tc>
              </a:tr>
              <a:tr h="371775">
                <a:tc>
                  <a:txBody>
                    <a:bodyPr/>
                    <a:lstStyle/>
                    <a:p>
                      <a:pPr indent="0" lvl="0" marL="0" rtl="0" algn="l">
                        <a:spcBef>
                          <a:spcPts val="0"/>
                        </a:spcBef>
                        <a:spcAft>
                          <a:spcPts val="0"/>
                        </a:spcAft>
                        <a:buNone/>
                      </a:pPr>
                      <a:r>
                        <a:rPr lang="en-GB" sz="700"/>
                        <a:t>Frequency Coverage </a:t>
                      </a:r>
                      <a:endParaRPr sz="700"/>
                    </a:p>
                  </a:txBody>
                  <a:tcPr marT="91425" marB="91425" marR="91425" marL="91425"/>
                </a:tc>
                <a:tc>
                  <a:txBody>
                    <a:bodyPr/>
                    <a:lstStyle/>
                    <a:p>
                      <a:pPr indent="0" lvl="0" marL="0" rtl="0" algn="l">
                        <a:spcBef>
                          <a:spcPts val="0"/>
                        </a:spcBef>
                        <a:spcAft>
                          <a:spcPts val="0"/>
                        </a:spcAft>
                        <a:buNone/>
                      </a:pPr>
                      <a:r>
                        <a:rPr lang="en-GB" sz="700"/>
                        <a:t>0.3 - 116 GHz  (1000 mm - 3 mm)</a:t>
                      </a:r>
                      <a:endParaRPr sz="700"/>
                    </a:p>
                  </a:txBody>
                  <a:tcPr marT="91425" marB="91425" marR="91425" marL="91425"/>
                </a:tc>
              </a:tr>
              <a:tr h="265525">
                <a:tc>
                  <a:txBody>
                    <a:bodyPr/>
                    <a:lstStyle/>
                    <a:p>
                      <a:pPr indent="0" lvl="0" marL="0" rtl="0" algn="l">
                        <a:spcBef>
                          <a:spcPts val="0"/>
                        </a:spcBef>
                        <a:spcAft>
                          <a:spcPts val="0"/>
                        </a:spcAft>
                        <a:buNone/>
                      </a:pPr>
                      <a:r>
                        <a:rPr lang="en-GB" sz="700"/>
                        <a:t>Panel surface accuracy</a:t>
                      </a:r>
                      <a:endParaRPr sz="700"/>
                    </a:p>
                  </a:txBody>
                  <a:tcPr marT="91425" marB="91425" marR="91425" marL="91425"/>
                </a:tc>
                <a:tc>
                  <a:txBody>
                    <a:bodyPr/>
                    <a:lstStyle/>
                    <a:p>
                      <a:pPr indent="0" lvl="0" marL="0" rtl="0" algn="l">
                        <a:spcBef>
                          <a:spcPts val="0"/>
                        </a:spcBef>
                        <a:spcAft>
                          <a:spcPts val="0"/>
                        </a:spcAft>
                        <a:buNone/>
                      </a:pPr>
                      <a:r>
                        <a:rPr lang="en-GB" sz="700"/>
                        <a:t>50 microns</a:t>
                      </a:r>
                      <a:endParaRPr sz="700"/>
                    </a:p>
                  </a:txBody>
                  <a:tcPr marT="91425" marB="91425" marR="91425" marL="91425"/>
                </a:tc>
              </a:tr>
              <a:tr h="265525">
                <a:tc>
                  <a:txBody>
                    <a:bodyPr/>
                    <a:lstStyle/>
                    <a:p>
                      <a:pPr indent="0" lvl="0" marL="0" rtl="0" algn="l">
                        <a:spcBef>
                          <a:spcPts val="0"/>
                        </a:spcBef>
                        <a:spcAft>
                          <a:spcPts val="0"/>
                        </a:spcAft>
                        <a:buNone/>
                      </a:pPr>
                      <a:r>
                        <a:rPr lang="en-GB" sz="700"/>
                        <a:t>Surface RMS  </a:t>
                      </a:r>
                      <a:endParaRPr sz="700"/>
                    </a:p>
                  </a:txBody>
                  <a:tcPr marT="91425" marB="91425" marR="91425" marL="91425"/>
                </a:tc>
                <a:tc>
                  <a:txBody>
                    <a:bodyPr/>
                    <a:lstStyle/>
                    <a:p>
                      <a:pPr indent="0" lvl="0" marL="0" rtl="0" algn="l">
                        <a:spcBef>
                          <a:spcPts val="0"/>
                        </a:spcBef>
                        <a:spcAft>
                          <a:spcPts val="0"/>
                        </a:spcAft>
                        <a:buNone/>
                      </a:pPr>
                      <a:r>
                        <a:rPr lang="en-GB" sz="700"/>
                        <a:t>&lt; 250 microns</a:t>
                      </a:r>
                      <a:endParaRPr sz="700"/>
                    </a:p>
                  </a:txBody>
                  <a:tcPr marT="91425" marB="91425" marR="91425" marL="91425"/>
                </a:tc>
              </a:tr>
              <a:tr h="265525">
                <a:tc>
                  <a:txBody>
                    <a:bodyPr/>
                    <a:lstStyle/>
                    <a:p>
                      <a:pPr indent="0" lvl="0" marL="0" rtl="0" algn="l">
                        <a:spcBef>
                          <a:spcPts val="0"/>
                        </a:spcBef>
                        <a:spcAft>
                          <a:spcPts val="0"/>
                        </a:spcAft>
                        <a:buNone/>
                      </a:pPr>
                      <a:r>
                        <a:rPr lang="en-GB" sz="700"/>
                        <a:t>Subreflector size</a:t>
                      </a:r>
                      <a:endParaRPr sz="700"/>
                    </a:p>
                  </a:txBody>
                  <a:tcPr marT="91425" marB="91425" marR="91425" marL="91425"/>
                </a:tc>
                <a:tc>
                  <a:txBody>
                    <a:bodyPr/>
                    <a:lstStyle/>
                    <a:p>
                      <a:pPr indent="0" lvl="0" marL="0" rtl="0" algn="l">
                        <a:spcBef>
                          <a:spcPts val="0"/>
                        </a:spcBef>
                        <a:spcAft>
                          <a:spcPts val="0"/>
                        </a:spcAft>
                        <a:buNone/>
                      </a:pPr>
                      <a:r>
                        <a:rPr lang="en-GB" sz="700"/>
                        <a:t>7.9 meter</a:t>
                      </a:r>
                      <a:endParaRPr sz="700"/>
                    </a:p>
                  </a:txBody>
                  <a:tcPr marT="91425" marB="91425" marR="91425" marL="91425"/>
                </a:tc>
              </a:tr>
              <a:tr h="265525">
                <a:tc>
                  <a:txBody>
                    <a:bodyPr/>
                    <a:lstStyle/>
                    <a:p>
                      <a:pPr indent="0" lvl="0" marL="0" rtl="0" algn="l">
                        <a:spcBef>
                          <a:spcPts val="0"/>
                        </a:spcBef>
                        <a:spcAft>
                          <a:spcPts val="0"/>
                        </a:spcAft>
                        <a:buNone/>
                      </a:pPr>
                      <a:r>
                        <a:rPr lang="en-GB" sz="700"/>
                        <a:t>resolution at 100 GHz</a:t>
                      </a:r>
                      <a:endParaRPr sz="700"/>
                    </a:p>
                  </a:txBody>
                  <a:tcPr marT="91425" marB="91425" marR="91425" marL="91425"/>
                </a:tc>
                <a:tc>
                  <a:txBody>
                    <a:bodyPr/>
                    <a:lstStyle/>
                    <a:p>
                      <a:pPr indent="0" lvl="0" marL="0" rtl="0" algn="l">
                        <a:spcBef>
                          <a:spcPts val="0"/>
                        </a:spcBef>
                        <a:spcAft>
                          <a:spcPts val="0"/>
                        </a:spcAft>
                        <a:buNone/>
                      </a:pPr>
                      <a:r>
                        <a:rPr lang="en-GB" sz="700"/>
                        <a:t>12 arcsec</a:t>
                      </a:r>
                      <a:endParaRPr sz="700"/>
                    </a:p>
                  </a:txBody>
                  <a:tcPr marT="91425" marB="91425" marR="91425" marL="91425"/>
                </a:tc>
              </a:tr>
              <a:tr h="265525">
                <a:tc>
                  <a:txBody>
                    <a:bodyPr/>
                    <a:lstStyle/>
                    <a:p>
                      <a:pPr indent="0" lvl="0" marL="0" rtl="0" algn="l">
                        <a:spcBef>
                          <a:spcPts val="0"/>
                        </a:spcBef>
                        <a:spcAft>
                          <a:spcPts val="0"/>
                        </a:spcAft>
                        <a:buNone/>
                      </a:pPr>
                      <a:r>
                        <a:rPr lang="en-GB" sz="700"/>
                        <a:t>Instantaneous FOV at 100 Ghz</a:t>
                      </a:r>
                      <a:endParaRPr sz="700"/>
                    </a:p>
                  </a:txBody>
                  <a:tcPr marT="91425" marB="91425" marR="91425" marL="91425"/>
                </a:tc>
                <a:tc>
                  <a:txBody>
                    <a:bodyPr/>
                    <a:lstStyle/>
                    <a:p>
                      <a:pPr indent="0" lvl="0" marL="0" rtl="0" algn="l">
                        <a:spcBef>
                          <a:spcPts val="0"/>
                        </a:spcBef>
                        <a:spcAft>
                          <a:spcPts val="0"/>
                        </a:spcAft>
                        <a:buNone/>
                      </a:pPr>
                      <a:r>
                        <a:rPr lang="en-GB" sz="700"/>
                        <a:t>4 arcmin</a:t>
                      </a:r>
                      <a:endParaRPr sz="700"/>
                    </a:p>
                  </a:txBody>
                  <a:tcPr marT="91425" marB="91425" marR="91425" marL="91425"/>
                </a:tc>
              </a:tr>
              <a:tr h="265525">
                <a:tc>
                  <a:txBody>
                    <a:bodyPr/>
                    <a:lstStyle/>
                    <a:p>
                      <a:pPr indent="0" lvl="0" marL="0" rtl="0" algn="l">
                        <a:spcBef>
                          <a:spcPts val="0"/>
                        </a:spcBef>
                        <a:spcAft>
                          <a:spcPts val="0"/>
                        </a:spcAft>
                        <a:buNone/>
                      </a:pPr>
                      <a:r>
                        <a:rPr lang="en-GB" sz="700"/>
                        <a:t>Scanning speed</a:t>
                      </a:r>
                      <a:endParaRPr sz="700"/>
                    </a:p>
                  </a:txBody>
                  <a:tcPr marT="91425" marB="91425" marR="91425" marL="91425"/>
                </a:tc>
                <a:tc>
                  <a:txBody>
                    <a:bodyPr/>
                    <a:lstStyle/>
                    <a:p>
                      <a:pPr indent="0" lvl="0" marL="0" rtl="0" algn="l">
                        <a:spcBef>
                          <a:spcPts val="0"/>
                        </a:spcBef>
                        <a:spcAft>
                          <a:spcPts val="0"/>
                        </a:spcAft>
                        <a:buNone/>
                      </a:pPr>
                      <a:r>
                        <a:rPr lang="en-GB" sz="700"/>
                        <a:t>up to 1 - 6  arcmin/s </a:t>
                      </a:r>
                      <a:endParaRPr sz="700"/>
                    </a:p>
                  </a:txBody>
                  <a:tcPr marT="91425" marB="91425" marR="91425" marL="91425"/>
                </a:tc>
              </a:tr>
              <a:tr h="265525">
                <a:tc>
                  <a:txBody>
                    <a:bodyPr/>
                    <a:lstStyle/>
                    <a:p>
                      <a:pPr indent="0" lvl="0" marL="0" rtl="0" algn="l">
                        <a:spcBef>
                          <a:spcPts val="0"/>
                        </a:spcBef>
                        <a:spcAft>
                          <a:spcPts val="0"/>
                        </a:spcAft>
                        <a:buNone/>
                      </a:pPr>
                      <a:r>
                        <a:rPr lang="en-GB" sz="700"/>
                        <a:t>Servo System accuracy </a:t>
                      </a:r>
                      <a:endParaRPr sz="700"/>
                    </a:p>
                  </a:txBody>
                  <a:tcPr marT="91425" marB="91425" marR="91425" marL="91425"/>
                </a:tc>
                <a:tc>
                  <a:txBody>
                    <a:bodyPr/>
                    <a:lstStyle/>
                    <a:p>
                      <a:pPr indent="0" lvl="0" marL="0" rtl="0" algn="l">
                        <a:spcBef>
                          <a:spcPts val="0"/>
                        </a:spcBef>
                        <a:spcAft>
                          <a:spcPts val="0"/>
                        </a:spcAft>
                        <a:buNone/>
                      </a:pPr>
                      <a:r>
                        <a:rPr lang="en-GB" sz="700"/>
                        <a:t>&lt; 0.20 arcsec</a:t>
                      </a:r>
                      <a:endParaRPr sz="700"/>
                    </a:p>
                  </a:txBody>
                  <a:tcPr marT="91425" marB="91425" marR="91425" marL="91425"/>
                </a:tc>
              </a:tr>
            </a:tbl>
          </a:graphicData>
        </a:graphic>
      </p:graphicFrame>
      <p:pic>
        <p:nvPicPr>
          <p:cNvPr id="87" name="Google Shape;87;p17"/>
          <p:cNvPicPr preferRelativeResize="0"/>
          <p:nvPr/>
        </p:nvPicPr>
        <p:blipFill>
          <a:blip r:embed="rId3">
            <a:alphaModFix/>
          </a:blip>
          <a:stretch>
            <a:fillRect/>
          </a:stretch>
        </p:blipFill>
        <p:spPr>
          <a:xfrm>
            <a:off x="4044100" y="1173925"/>
            <a:ext cx="4390426" cy="343232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5"/>
          <p:cNvSpPr txBox="1"/>
          <p:nvPr>
            <p:ph type="title"/>
          </p:nvPr>
        </p:nvSpPr>
        <p:spPr>
          <a:xfrm>
            <a:off x="110032" y="70376"/>
            <a:ext cx="8974800" cy="5652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Beam shape optimization</a:t>
            </a:r>
            <a:endParaRPr/>
          </a:p>
        </p:txBody>
      </p:sp>
      <p:grpSp>
        <p:nvGrpSpPr>
          <p:cNvPr id="380" name="Google Shape;380;p35"/>
          <p:cNvGrpSpPr/>
          <p:nvPr/>
        </p:nvGrpSpPr>
        <p:grpSpPr>
          <a:xfrm>
            <a:off x="0" y="1189983"/>
            <a:ext cx="2726700" cy="2215083"/>
            <a:chOff x="0" y="1189989"/>
            <a:chExt cx="2726700" cy="3482836"/>
          </a:xfrm>
        </p:grpSpPr>
        <p:sp>
          <p:nvSpPr>
            <p:cNvPr id="381" name="Google Shape;381;p35"/>
            <p:cNvSpPr/>
            <p:nvPr/>
          </p:nvSpPr>
          <p:spPr>
            <a:xfrm>
              <a:off x="0" y="1189989"/>
              <a:ext cx="2726700" cy="669000"/>
            </a:xfrm>
            <a:prstGeom prst="homePlate">
              <a:avLst>
                <a:gd fmla="val 50000" name="adj"/>
              </a:avLst>
            </a:prstGeom>
            <a:solidFill>
              <a:srgbClr val="801F1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100">
                  <a:solidFill>
                    <a:schemeClr val="lt1"/>
                  </a:solidFill>
                  <a:latin typeface="Roboto"/>
                  <a:ea typeface="Roboto"/>
                  <a:cs typeface="Roboto"/>
                  <a:sym typeface="Roboto"/>
                </a:rPr>
                <a:t>Finite element modeling</a:t>
              </a:r>
              <a:endParaRPr sz="1100">
                <a:solidFill>
                  <a:srgbClr val="FFFFFF"/>
                </a:solidFill>
                <a:latin typeface="Roboto"/>
                <a:ea typeface="Roboto"/>
                <a:cs typeface="Roboto"/>
                <a:sym typeface="Roboto"/>
              </a:endParaRPr>
            </a:p>
          </p:txBody>
        </p:sp>
        <p:sp>
          <p:nvSpPr>
            <p:cNvPr id="382" name="Google Shape;382;p35"/>
            <p:cNvSpPr txBox="1"/>
            <p:nvPr/>
          </p:nvSpPr>
          <p:spPr>
            <a:xfrm>
              <a:off x="410850" y="2057125"/>
              <a:ext cx="1905000" cy="261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900">
                  <a:solidFill>
                    <a:schemeClr val="dk1"/>
                  </a:solidFill>
                  <a:latin typeface="Roboto"/>
                  <a:ea typeface="Roboto"/>
                  <a:cs typeface="Roboto"/>
                  <a:sym typeface="Roboto"/>
                </a:rPr>
                <a:t>The FEM has modeled the  translations of the subreflector (M2) along the  Z, X, and Y axis</a:t>
              </a:r>
              <a:endParaRPr sz="9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sz="900">
                <a:latin typeface="Roboto"/>
                <a:ea typeface="Roboto"/>
                <a:cs typeface="Roboto"/>
                <a:sym typeface="Roboto"/>
              </a:endParaRPr>
            </a:p>
          </p:txBody>
        </p:sp>
      </p:grpSp>
      <p:grpSp>
        <p:nvGrpSpPr>
          <p:cNvPr id="383" name="Google Shape;383;p35"/>
          <p:cNvGrpSpPr/>
          <p:nvPr/>
        </p:nvGrpSpPr>
        <p:grpSpPr>
          <a:xfrm>
            <a:off x="2263425" y="1189847"/>
            <a:ext cx="2541300" cy="2215220"/>
            <a:chOff x="2263425" y="1189775"/>
            <a:chExt cx="2541300" cy="3483050"/>
          </a:xfrm>
        </p:grpSpPr>
        <p:sp>
          <p:nvSpPr>
            <p:cNvPr id="384" name="Google Shape;384;p35"/>
            <p:cNvSpPr/>
            <p:nvPr/>
          </p:nvSpPr>
          <p:spPr>
            <a:xfrm>
              <a:off x="2263425" y="1189775"/>
              <a:ext cx="2541300" cy="669000"/>
            </a:xfrm>
            <a:prstGeom prst="chevron">
              <a:avLst>
                <a:gd fmla="val 50000" name="adj"/>
              </a:avLst>
            </a:prstGeom>
            <a:solidFill>
              <a:srgbClr val="A7291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900">
                  <a:solidFill>
                    <a:schemeClr val="lt1"/>
                  </a:solidFill>
                  <a:latin typeface="Roboto"/>
                  <a:ea typeface="Roboto"/>
                  <a:cs typeface="Roboto"/>
                  <a:sym typeface="Roboto"/>
                </a:rPr>
                <a:t>M2 LUT</a:t>
              </a:r>
              <a:endParaRPr sz="1200">
                <a:solidFill>
                  <a:srgbClr val="FFFFFF"/>
                </a:solidFill>
                <a:latin typeface="Roboto"/>
                <a:ea typeface="Roboto"/>
                <a:cs typeface="Roboto"/>
                <a:sym typeface="Roboto"/>
              </a:endParaRPr>
            </a:p>
          </p:txBody>
        </p:sp>
        <p:sp>
          <p:nvSpPr>
            <p:cNvPr id="385" name="Google Shape;385;p35"/>
            <p:cNvSpPr txBox="1"/>
            <p:nvPr/>
          </p:nvSpPr>
          <p:spPr>
            <a:xfrm>
              <a:off x="2512202" y="2057125"/>
              <a:ext cx="1905000" cy="261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Roboto"/>
                  <a:ea typeface="Roboto"/>
                  <a:cs typeface="Roboto"/>
                  <a:sym typeface="Roboto"/>
                </a:rPr>
                <a:t>The translations as function of the elevation are the lookup table for the control software to track the subreflector</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sz="1000">
                <a:latin typeface="Roboto"/>
                <a:ea typeface="Roboto"/>
                <a:cs typeface="Roboto"/>
                <a:sym typeface="Roboto"/>
              </a:endParaRPr>
            </a:p>
          </p:txBody>
        </p:sp>
      </p:grpSp>
      <p:grpSp>
        <p:nvGrpSpPr>
          <p:cNvPr id="386" name="Google Shape;386;p35"/>
          <p:cNvGrpSpPr/>
          <p:nvPr/>
        </p:nvGrpSpPr>
        <p:grpSpPr>
          <a:xfrm>
            <a:off x="4329974" y="1189847"/>
            <a:ext cx="2541300" cy="2215220"/>
            <a:chOff x="4329974" y="1189775"/>
            <a:chExt cx="2541300" cy="3483050"/>
          </a:xfrm>
        </p:grpSpPr>
        <p:sp>
          <p:nvSpPr>
            <p:cNvPr id="387" name="Google Shape;387;p35"/>
            <p:cNvSpPr/>
            <p:nvPr/>
          </p:nvSpPr>
          <p:spPr>
            <a:xfrm>
              <a:off x="4329974" y="1189775"/>
              <a:ext cx="2541300" cy="669000"/>
            </a:xfrm>
            <a:prstGeom prst="chevron">
              <a:avLst>
                <a:gd fmla="val 50000" name="adj"/>
              </a:avLst>
            </a:prstGeom>
            <a:solidFill>
              <a:srgbClr val="B02B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FFFFFF"/>
                  </a:solidFill>
                  <a:latin typeface="Roboto"/>
                  <a:ea typeface="Roboto"/>
                  <a:cs typeface="Roboto"/>
                  <a:sym typeface="Roboto"/>
                </a:rPr>
                <a:t>Pointing Model</a:t>
              </a:r>
              <a:endParaRPr sz="1100">
                <a:solidFill>
                  <a:srgbClr val="FFFFFF"/>
                </a:solidFill>
                <a:latin typeface="Roboto"/>
                <a:ea typeface="Roboto"/>
                <a:cs typeface="Roboto"/>
                <a:sym typeface="Roboto"/>
              </a:endParaRPr>
            </a:p>
          </p:txBody>
        </p:sp>
        <p:sp>
          <p:nvSpPr>
            <p:cNvPr id="388" name="Google Shape;388;p35"/>
            <p:cNvSpPr txBox="1"/>
            <p:nvPr/>
          </p:nvSpPr>
          <p:spPr>
            <a:xfrm>
              <a:off x="4613553" y="2057125"/>
              <a:ext cx="1905000" cy="261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900">
                  <a:solidFill>
                    <a:schemeClr val="dk1"/>
                  </a:solidFill>
                  <a:latin typeface="Roboto"/>
                  <a:ea typeface="Roboto"/>
                  <a:cs typeface="Roboto"/>
                  <a:sym typeface="Roboto"/>
                </a:rPr>
                <a:t>Lateral shifts of the subreflector make pointing offsets to be kept into account in the pointing model</a:t>
              </a:r>
              <a:endParaRPr sz="9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sz="900">
                <a:latin typeface="Roboto"/>
                <a:ea typeface="Roboto"/>
                <a:cs typeface="Roboto"/>
                <a:sym typeface="Roboto"/>
              </a:endParaRPr>
            </a:p>
          </p:txBody>
        </p:sp>
      </p:grpSp>
      <p:grpSp>
        <p:nvGrpSpPr>
          <p:cNvPr id="389" name="Google Shape;389;p35"/>
          <p:cNvGrpSpPr/>
          <p:nvPr/>
        </p:nvGrpSpPr>
        <p:grpSpPr>
          <a:xfrm>
            <a:off x="6397040" y="1189848"/>
            <a:ext cx="2726815" cy="2215220"/>
            <a:chOff x="6396739" y="1189775"/>
            <a:chExt cx="2541300" cy="3483050"/>
          </a:xfrm>
        </p:grpSpPr>
        <p:sp>
          <p:nvSpPr>
            <p:cNvPr id="390" name="Google Shape;390;p35"/>
            <p:cNvSpPr/>
            <p:nvPr/>
          </p:nvSpPr>
          <p:spPr>
            <a:xfrm>
              <a:off x="6396739" y="1189775"/>
              <a:ext cx="2541300" cy="669000"/>
            </a:xfrm>
            <a:prstGeom prst="chevron">
              <a:avLst>
                <a:gd fmla="val 50000" name="adj"/>
              </a:avLst>
            </a:prstGeom>
            <a:solidFill>
              <a:srgbClr val="BE2F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FFFFFF"/>
                  </a:solidFill>
                  <a:latin typeface="Roboto"/>
                  <a:ea typeface="Roboto"/>
                  <a:cs typeface="Roboto"/>
                  <a:sym typeface="Roboto"/>
                </a:rPr>
                <a:t>Beam maps</a:t>
              </a:r>
              <a:endParaRPr sz="1100">
                <a:solidFill>
                  <a:srgbClr val="FFFFFF"/>
                </a:solidFill>
                <a:latin typeface="Roboto"/>
                <a:ea typeface="Roboto"/>
                <a:cs typeface="Roboto"/>
                <a:sym typeface="Roboto"/>
              </a:endParaRPr>
            </a:p>
          </p:txBody>
        </p:sp>
        <p:sp>
          <p:nvSpPr>
            <p:cNvPr id="391" name="Google Shape;391;p35"/>
            <p:cNvSpPr txBox="1"/>
            <p:nvPr/>
          </p:nvSpPr>
          <p:spPr>
            <a:xfrm>
              <a:off x="6714905" y="2057125"/>
              <a:ext cx="1905000" cy="261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900">
                  <a:latin typeface="Roboto"/>
                  <a:ea typeface="Roboto"/>
                  <a:cs typeface="Roboto"/>
                  <a:sym typeface="Roboto"/>
                </a:rPr>
                <a:t>Correct alignment is verified with beam maps when aberrations are minimized.</a:t>
              </a:r>
              <a:endParaRPr sz="900">
                <a:latin typeface="Roboto"/>
                <a:ea typeface="Roboto"/>
                <a:cs typeface="Roboto"/>
                <a:sym typeface="Roboto"/>
              </a:endParaRPr>
            </a:p>
          </p:txBody>
        </p:sp>
      </p:grpSp>
      <p:pic>
        <p:nvPicPr>
          <p:cNvPr id="392" name="Google Shape;392;p35"/>
          <p:cNvPicPr preferRelativeResize="0"/>
          <p:nvPr/>
        </p:nvPicPr>
        <p:blipFill rotWithShape="1">
          <a:blip r:embed="rId3">
            <a:alphaModFix/>
          </a:blip>
          <a:srcRect b="0" l="0" r="0" t="0"/>
          <a:stretch/>
        </p:blipFill>
        <p:spPr>
          <a:xfrm>
            <a:off x="3025125" y="2830700"/>
            <a:ext cx="2541300" cy="1974572"/>
          </a:xfrm>
          <a:prstGeom prst="rect">
            <a:avLst/>
          </a:prstGeom>
          <a:noFill/>
          <a:ln>
            <a:noFill/>
          </a:ln>
        </p:spPr>
      </p:pic>
      <p:pic>
        <p:nvPicPr>
          <p:cNvPr id="393" name="Google Shape;393;p35"/>
          <p:cNvPicPr preferRelativeResize="0"/>
          <p:nvPr/>
        </p:nvPicPr>
        <p:blipFill rotWithShape="1">
          <a:blip r:embed="rId4">
            <a:alphaModFix/>
          </a:blip>
          <a:srcRect b="0" l="0" r="0" t="0"/>
          <a:stretch/>
        </p:blipFill>
        <p:spPr>
          <a:xfrm>
            <a:off x="6201888" y="2598684"/>
            <a:ext cx="2942125" cy="2206596"/>
          </a:xfrm>
          <a:prstGeom prst="rect">
            <a:avLst/>
          </a:prstGeom>
          <a:noFill/>
          <a:ln>
            <a:noFill/>
          </a:ln>
        </p:spPr>
      </p:pic>
      <p:grpSp>
        <p:nvGrpSpPr>
          <p:cNvPr id="394" name="Google Shape;394;p35"/>
          <p:cNvGrpSpPr/>
          <p:nvPr/>
        </p:nvGrpSpPr>
        <p:grpSpPr>
          <a:xfrm>
            <a:off x="305063" y="2755044"/>
            <a:ext cx="2324640" cy="2050030"/>
            <a:chOff x="3783149" y="2995818"/>
            <a:chExt cx="1828841" cy="1612800"/>
          </a:xfrm>
        </p:grpSpPr>
        <p:pic>
          <p:nvPicPr>
            <p:cNvPr id="395" name="Google Shape;395;p35"/>
            <p:cNvPicPr preferRelativeResize="0"/>
            <p:nvPr/>
          </p:nvPicPr>
          <p:blipFill rotWithShape="1">
            <a:blip r:embed="rId5">
              <a:alphaModFix/>
            </a:blip>
            <a:srcRect b="3036" l="12345" r="28695" t="4388"/>
            <a:stretch/>
          </p:blipFill>
          <p:spPr>
            <a:xfrm>
              <a:off x="3783149" y="2995818"/>
              <a:ext cx="1634450" cy="1612800"/>
            </a:xfrm>
            <a:prstGeom prst="rect">
              <a:avLst/>
            </a:prstGeom>
            <a:noFill/>
            <a:ln>
              <a:noFill/>
            </a:ln>
          </p:spPr>
        </p:pic>
        <p:grpSp>
          <p:nvGrpSpPr>
            <p:cNvPr id="396" name="Google Shape;396;p35"/>
            <p:cNvGrpSpPr/>
            <p:nvPr/>
          </p:nvGrpSpPr>
          <p:grpSpPr>
            <a:xfrm>
              <a:off x="4936918" y="3507219"/>
              <a:ext cx="675073" cy="786815"/>
              <a:chOff x="5041968" y="3556244"/>
              <a:chExt cx="675073" cy="786815"/>
            </a:xfrm>
          </p:grpSpPr>
          <p:cxnSp>
            <p:nvCxnSpPr>
              <p:cNvPr id="397" name="Google Shape;397;p35"/>
              <p:cNvCxnSpPr/>
              <p:nvPr/>
            </p:nvCxnSpPr>
            <p:spPr>
              <a:xfrm rot="10800000">
                <a:off x="5408728" y="3767969"/>
                <a:ext cx="0" cy="252000"/>
              </a:xfrm>
              <a:prstGeom prst="straightConnector1">
                <a:avLst/>
              </a:prstGeom>
              <a:noFill/>
              <a:ln cap="flat" cmpd="sng" w="12100">
                <a:solidFill>
                  <a:schemeClr val="dk2"/>
                </a:solidFill>
                <a:prstDash val="solid"/>
                <a:round/>
                <a:headEnd len="med" w="med" type="none"/>
                <a:tailEnd len="med" w="med" type="triangle"/>
              </a:ln>
            </p:spPr>
          </p:cxnSp>
          <p:cxnSp>
            <p:nvCxnSpPr>
              <p:cNvPr id="398" name="Google Shape;398;p35"/>
              <p:cNvCxnSpPr/>
              <p:nvPr/>
            </p:nvCxnSpPr>
            <p:spPr>
              <a:xfrm flipH="1">
                <a:off x="5166614" y="4019962"/>
                <a:ext cx="242100" cy="63000"/>
              </a:xfrm>
              <a:prstGeom prst="straightConnector1">
                <a:avLst/>
              </a:prstGeom>
              <a:noFill/>
              <a:ln cap="flat" cmpd="sng" w="12100">
                <a:solidFill>
                  <a:schemeClr val="dk2"/>
                </a:solidFill>
                <a:prstDash val="solid"/>
                <a:round/>
                <a:headEnd len="med" w="med" type="none"/>
                <a:tailEnd len="med" w="med" type="triangle"/>
              </a:ln>
            </p:spPr>
          </p:cxnSp>
          <p:cxnSp>
            <p:nvCxnSpPr>
              <p:cNvPr id="399" name="Google Shape;399;p35"/>
              <p:cNvCxnSpPr/>
              <p:nvPr/>
            </p:nvCxnSpPr>
            <p:spPr>
              <a:xfrm>
                <a:off x="5408998" y="4014637"/>
                <a:ext cx="134100" cy="142200"/>
              </a:xfrm>
              <a:prstGeom prst="straightConnector1">
                <a:avLst/>
              </a:prstGeom>
              <a:noFill/>
              <a:ln cap="flat" cmpd="sng" w="12100">
                <a:solidFill>
                  <a:schemeClr val="dk2"/>
                </a:solidFill>
                <a:prstDash val="solid"/>
                <a:round/>
                <a:headEnd len="med" w="med" type="none"/>
                <a:tailEnd len="med" w="med" type="triangle"/>
              </a:ln>
            </p:spPr>
          </p:cxnSp>
          <p:sp>
            <p:nvSpPr>
              <p:cNvPr id="400" name="Google Shape;400;p35"/>
              <p:cNvSpPr txBox="1"/>
              <p:nvPr/>
            </p:nvSpPr>
            <p:spPr>
              <a:xfrm>
                <a:off x="5293678" y="3556244"/>
                <a:ext cx="230100" cy="323100"/>
              </a:xfrm>
              <a:prstGeom prst="rect">
                <a:avLst/>
              </a:prstGeom>
              <a:noFill/>
              <a:ln>
                <a:noFill/>
              </a:ln>
            </p:spPr>
            <p:txBody>
              <a:bodyPr anchorCtr="0" anchor="t" bIns="116200" lIns="116200" spcFirstLastPara="1" rIns="116200" wrap="square" tIns="116200">
                <a:spAutoFit/>
              </a:bodyPr>
              <a:lstStyle/>
              <a:p>
                <a:pPr indent="0" lvl="0" marL="0" rtl="0" algn="ctr">
                  <a:spcBef>
                    <a:spcPts val="0"/>
                  </a:spcBef>
                  <a:spcAft>
                    <a:spcPts val="0"/>
                  </a:spcAft>
                  <a:buNone/>
                </a:pPr>
                <a:r>
                  <a:rPr lang="en-GB" sz="1144">
                    <a:solidFill>
                      <a:schemeClr val="dk2"/>
                    </a:solidFill>
                  </a:rPr>
                  <a:t>Z</a:t>
                </a:r>
                <a:endParaRPr sz="1144">
                  <a:solidFill>
                    <a:schemeClr val="dk2"/>
                  </a:solidFill>
                </a:endParaRPr>
              </a:p>
            </p:txBody>
          </p:sp>
          <p:sp>
            <p:nvSpPr>
              <p:cNvPr id="401" name="Google Shape;401;p35"/>
              <p:cNvSpPr txBox="1"/>
              <p:nvPr/>
            </p:nvSpPr>
            <p:spPr>
              <a:xfrm>
                <a:off x="5041968" y="3992385"/>
                <a:ext cx="230100" cy="323100"/>
              </a:xfrm>
              <a:prstGeom prst="rect">
                <a:avLst/>
              </a:prstGeom>
              <a:noFill/>
              <a:ln>
                <a:noFill/>
              </a:ln>
            </p:spPr>
            <p:txBody>
              <a:bodyPr anchorCtr="0" anchor="t" bIns="116200" lIns="116200" spcFirstLastPara="1" rIns="116200" wrap="square" tIns="116200">
                <a:spAutoFit/>
              </a:bodyPr>
              <a:lstStyle/>
              <a:p>
                <a:pPr indent="0" lvl="0" marL="0" rtl="0" algn="ctr">
                  <a:spcBef>
                    <a:spcPts val="0"/>
                  </a:spcBef>
                  <a:spcAft>
                    <a:spcPts val="0"/>
                  </a:spcAft>
                  <a:buNone/>
                </a:pPr>
                <a:r>
                  <a:rPr lang="en-GB" sz="1144">
                    <a:solidFill>
                      <a:schemeClr val="dk2"/>
                    </a:solidFill>
                  </a:rPr>
                  <a:t>X</a:t>
                </a:r>
                <a:endParaRPr sz="1144">
                  <a:solidFill>
                    <a:schemeClr val="dk2"/>
                  </a:solidFill>
                </a:endParaRPr>
              </a:p>
            </p:txBody>
          </p:sp>
          <p:sp>
            <p:nvSpPr>
              <p:cNvPr id="402" name="Google Shape;402;p35"/>
              <p:cNvSpPr txBox="1"/>
              <p:nvPr/>
            </p:nvSpPr>
            <p:spPr>
              <a:xfrm>
                <a:off x="5486941" y="4019959"/>
                <a:ext cx="230100" cy="323100"/>
              </a:xfrm>
              <a:prstGeom prst="rect">
                <a:avLst/>
              </a:prstGeom>
              <a:noFill/>
              <a:ln>
                <a:noFill/>
              </a:ln>
            </p:spPr>
            <p:txBody>
              <a:bodyPr anchorCtr="0" anchor="t" bIns="116200" lIns="116200" spcFirstLastPara="1" rIns="116200" wrap="square" tIns="116200">
                <a:spAutoFit/>
              </a:bodyPr>
              <a:lstStyle/>
              <a:p>
                <a:pPr indent="0" lvl="0" marL="0" rtl="0" algn="ctr">
                  <a:spcBef>
                    <a:spcPts val="0"/>
                  </a:spcBef>
                  <a:spcAft>
                    <a:spcPts val="0"/>
                  </a:spcAft>
                  <a:buNone/>
                </a:pPr>
                <a:r>
                  <a:rPr lang="en-GB" sz="1144">
                    <a:solidFill>
                      <a:schemeClr val="dk2"/>
                    </a:solidFill>
                  </a:rPr>
                  <a:t>Y</a:t>
                </a:r>
                <a:endParaRPr sz="1144">
                  <a:solidFill>
                    <a:schemeClr val="dk2"/>
                  </a:solidFill>
                </a:endParaRPr>
              </a:p>
            </p:txBody>
          </p:sp>
        </p:grpSp>
      </p:grpSp>
      <p:sp>
        <p:nvSpPr>
          <p:cNvPr id="403" name="Google Shape;403;p35"/>
          <p:cNvSpPr/>
          <p:nvPr/>
        </p:nvSpPr>
        <p:spPr>
          <a:xfrm>
            <a:off x="5709188" y="3619600"/>
            <a:ext cx="547800" cy="251400"/>
          </a:xfrm>
          <a:prstGeom prst="rightArrow">
            <a:avLst>
              <a:gd fmla="val 50000" name="adj1"/>
              <a:gd fmla="val 50000" name="adj2"/>
            </a:avLst>
          </a:prstGeom>
          <a:gradFill>
            <a:gsLst>
              <a:gs pos="0">
                <a:srgbClr val="DB0000"/>
              </a:gs>
              <a:gs pos="100000">
                <a:srgbClr val="54030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4" name="Google Shape;404;p35"/>
          <p:cNvSpPr txBox="1"/>
          <p:nvPr/>
        </p:nvSpPr>
        <p:spPr>
          <a:xfrm>
            <a:off x="2812100" y="4746875"/>
            <a:ext cx="6342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dk2"/>
                </a:solidFill>
              </a:rPr>
              <a:t>(</a:t>
            </a:r>
            <a:r>
              <a:rPr lang="en-GB" sz="1300">
                <a:solidFill>
                  <a:schemeClr val="dk2"/>
                </a:solidFill>
              </a:rPr>
              <a:t>SRT Metrology group</a:t>
            </a:r>
            <a:r>
              <a:rPr lang="en-GB" sz="1800">
                <a:solidFill>
                  <a:schemeClr val="dk2"/>
                </a:solidFill>
              </a:rPr>
              <a:t>)</a:t>
            </a:r>
            <a:endParaRPr sz="180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36"/>
          <p:cNvSpPr txBox="1"/>
          <p:nvPr>
            <p:ph type="title"/>
          </p:nvPr>
        </p:nvSpPr>
        <p:spPr>
          <a:xfrm>
            <a:off x="110032" y="70376"/>
            <a:ext cx="8974800" cy="5652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Mistral commissioning</a:t>
            </a:r>
            <a:endParaRPr/>
          </a:p>
        </p:txBody>
      </p:sp>
      <p:sp>
        <p:nvSpPr>
          <p:cNvPr id="410" name="Google Shape;410;p36"/>
          <p:cNvSpPr txBox="1"/>
          <p:nvPr>
            <p:ph idx="1" type="body"/>
          </p:nvPr>
        </p:nvSpPr>
        <p:spPr>
          <a:xfrm>
            <a:off x="110025" y="1053075"/>
            <a:ext cx="3130800" cy="2885100"/>
          </a:xfrm>
          <a:prstGeom prst="rect">
            <a:avLst/>
          </a:prstGeom>
        </p:spPr>
        <p:txBody>
          <a:bodyPr anchorCtr="0" anchor="t" bIns="32900" lIns="32900" spcFirstLastPara="1" rIns="32900" wrap="square" tIns="32900">
            <a:normAutofit lnSpcReduction="20000"/>
          </a:bodyPr>
          <a:lstStyle/>
          <a:p>
            <a:pPr indent="-175945" lvl="0" marL="164520" rtl="0" algn="l">
              <a:lnSpc>
                <a:spcPct val="80000"/>
              </a:lnSpc>
              <a:spcBef>
                <a:spcPts val="300"/>
              </a:spcBef>
              <a:spcAft>
                <a:spcPts val="0"/>
              </a:spcAft>
              <a:buSzPts val="1475"/>
              <a:buChar char="●"/>
            </a:pPr>
            <a:r>
              <a:rPr b="1" lang="en-GB" sz="1475"/>
              <a:t>Lumped elements Kinetic inductance (KIDS) receivers developed by</a:t>
            </a:r>
            <a:r>
              <a:rPr lang="en-GB" sz="1475"/>
              <a:t> </a:t>
            </a:r>
            <a:r>
              <a:rPr b="1" lang="en-GB" sz="1475"/>
              <a:t>Università di Roma La Sapienza</a:t>
            </a:r>
            <a:r>
              <a:rPr lang="en-GB" sz="1475"/>
              <a:t>.</a:t>
            </a:r>
            <a:endParaRPr sz="1475"/>
          </a:p>
          <a:p>
            <a:pPr indent="-175945" lvl="0" marL="164520" rtl="0" algn="l">
              <a:lnSpc>
                <a:spcPct val="80000"/>
              </a:lnSpc>
              <a:spcBef>
                <a:spcPts val="1044"/>
              </a:spcBef>
              <a:spcAft>
                <a:spcPts val="0"/>
              </a:spcAft>
              <a:buSzPts val="1475"/>
              <a:buChar char="●"/>
            </a:pPr>
            <a:r>
              <a:rPr lang="en-GB" sz="1475"/>
              <a:t>Detector Layout: 415  pixels, bandwidth: 30 GHz centered at 90 GHz; Field of View = 4 arcmin</a:t>
            </a:r>
            <a:br>
              <a:rPr lang="en-GB" sz="1475"/>
            </a:br>
            <a:r>
              <a:rPr b="1" lang="en-GB" sz="1475"/>
              <a:t>Cooled at 200 mK</a:t>
            </a:r>
            <a:endParaRPr b="1" sz="1475"/>
          </a:p>
          <a:p>
            <a:pPr indent="-175945" lvl="0" marL="164520" rtl="0" algn="l">
              <a:lnSpc>
                <a:spcPct val="80000"/>
              </a:lnSpc>
              <a:spcBef>
                <a:spcPts val="1044"/>
              </a:spcBef>
              <a:spcAft>
                <a:spcPts val="0"/>
              </a:spcAft>
              <a:buSzPts val="1475"/>
              <a:buChar char="●"/>
            </a:pPr>
            <a:r>
              <a:rPr lang="en-GB" sz="1475"/>
              <a:t>Main science cases: Measurement of the Sunyaev-Zel'dovich (SZ)  effect in galaxy clusters and filaments, Spectral Energy Distribution of external galaxies, surveys of star forming regions.</a:t>
            </a:r>
            <a:endParaRPr sz="1475"/>
          </a:p>
          <a:p>
            <a:pPr indent="-175945" lvl="0" marL="164520" rtl="0" algn="l">
              <a:lnSpc>
                <a:spcPct val="80000"/>
              </a:lnSpc>
              <a:spcBef>
                <a:spcPts val="1044"/>
              </a:spcBef>
              <a:spcAft>
                <a:spcPts val="0"/>
              </a:spcAft>
              <a:buSzPts val="1475"/>
              <a:buChar char="●"/>
            </a:pPr>
            <a:r>
              <a:rPr lang="en-GB" sz="1475"/>
              <a:t>Mistralcommisioning  team: INAF and Università La Sapienza</a:t>
            </a:r>
            <a:endParaRPr sz="1475"/>
          </a:p>
        </p:txBody>
      </p:sp>
      <p:pic>
        <p:nvPicPr>
          <p:cNvPr id="411" name="Google Shape;411;p36"/>
          <p:cNvPicPr preferRelativeResize="0"/>
          <p:nvPr/>
        </p:nvPicPr>
        <p:blipFill>
          <a:blip r:embed="rId3">
            <a:alphaModFix/>
          </a:blip>
          <a:stretch>
            <a:fillRect/>
          </a:stretch>
        </p:blipFill>
        <p:spPr>
          <a:xfrm>
            <a:off x="3308875" y="1053075"/>
            <a:ext cx="1679975" cy="2981765"/>
          </a:xfrm>
          <a:prstGeom prst="rect">
            <a:avLst/>
          </a:prstGeom>
          <a:noFill/>
          <a:ln>
            <a:noFill/>
          </a:ln>
        </p:spPr>
      </p:pic>
      <p:pic>
        <p:nvPicPr>
          <p:cNvPr id="412" name="Google Shape;412;p36"/>
          <p:cNvPicPr preferRelativeResize="0"/>
          <p:nvPr/>
        </p:nvPicPr>
        <p:blipFill>
          <a:blip r:embed="rId4">
            <a:alphaModFix/>
          </a:blip>
          <a:stretch>
            <a:fillRect/>
          </a:stretch>
        </p:blipFill>
        <p:spPr>
          <a:xfrm>
            <a:off x="4980968" y="1784268"/>
            <a:ext cx="2134067" cy="1422709"/>
          </a:xfrm>
          <a:prstGeom prst="rect">
            <a:avLst/>
          </a:prstGeom>
          <a:noFill/>
          <a:ln>
            <a:noFill/>
          </a:ln>
        </p:spPr>
      </p:pic>
      <p:pic>
        <p:nvPicPr>
          <p:cNvPr id="413" name="Google Shape;413;p36" title="mistral_source_scan_trimmed.mp4">
            <a:hlinkClick r:id="rId5"/>
          </p:cNvPr>
          <p:cNvPicPr preferRelativeResize="0"/>
          <p:nvPr/>
        </p:nvPicPr>
        <p:blipFill>
          <a:blip r:embed="rId6">
            <a:alphaModFix/>
          </a:blip>
          <a:stretch>
            <a:fillRect/>
          </a:stretch>
        </p:blipFill>
        <p:spPr>
          <a:xfrm>
            <a:off x="7115022" y="1662384"/>
            <a:ext cx="1763161" cy="1763161"/>
          </a:xfrm>
          <a:prstGeom prst="rect">
            <a:avLst/>
          </a:prstGeom>
          <a:noFill/>
          <a:ln>
            <a:noFill/>
          </a:ln>
        </p:spPr>
      </p:pic>
      <p:pic>
        <p:nvPicPr>
          <p:cNvPr id="414" name="Google Shape;414;p36"/>
          <p:cNvPicPr preferRelativeResize="0"/>
          <p:nvPr/>
        </p:nvPicPr>
        <p:blipFill rotWithShape="1">
          <a:blip r:embed="rId7">
            <a:alphaModFix/>
          </a:blip>
          <a:srcRect b="0" l="59623" r="19922" t="0"/>
          <a:stretch/>
        </p:blipFill>
        <p:spPr>
          <a:xfrm>
            <a:off x="965874" y="4418549"/>
            <a:ext cx="756949" cy="291125"/>
          </a:xfrm>
          <a:prstGeom prst="rect">
            <a:avLst/>
          </a:prstGeom>
          <a:noFill/>
          <a:ln>
            <a:noFill/>
          </a:ln>
        </p:spPr>
      </p:pic>
      <p:pic>
        <p:nvPicPr>
          <p:cNvPr id="415" name="Google Shape;415;p36"/>
          <p:cNvPicPr preferRelativeResize="0"/>
          <p:nvPr/>
        </p:nvPicPr>
        <p:blipFill rotWithShape="1">
          <a:blip r:embed="rId7">
            <a:alphaModFix/>
          </a:blip>
          <a:srcRect b="0" l="59623" r="19922" t="0"/>
          <a:stretch/>
        </p:blipFill>
        <p:spPr>
          <a:xfrm>
            <a:off x="1881424" y="257374"/>
            <a:ext cx="756949" cy="2911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37"/>
          <p:cNvSpPr txBox="1"/>
          <p:nvPr>
            <p:ph type="title"/>
          </p:nvPr>
        </p:nvSpPr>
        <p:spPr>
          <a:xfrm>
            <a:off x="110032" y="70376"/>
            <a:ext cx="8974800" cy="5652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Mistral parameters</a:t>
            </a:r>
            <a:endParaRPr/>
          </a:p>
        </p:txBody>
      </p:sp>
      <p:sp>
        <p:nvSpPr>
          <p:cNvPr id="421" name="Google Shape;421;p37"/>
          <p:cNvSpPr txBox="1"/>
          <p:nvPr>
            <p:ph idx="1" type="body"/>
          </p:nvPr>
        </p:nvSpPr>
        <p:spPr>
          <a:xfrm>
            <a:off x="267275" y="899425"/>
            <a:ext cx="5650200" cy="2014800"/>
          </a:xfrm>
          <a:prstGeom prst="rect">
            <a:avLst/>
          </a:prstGeom>
        </p:spPr>
        <p:txBody>
          <a:bodyPr anchorCtr="0" anchor="ctr" bIns="34275" lIns="68575" spcFirstLastPara="1" rIns="68575" wrap="square" tIns="34275">
            <a:spAutoFit/>
          </a:bodyPr>
          <a:lstStyle/>
          <a:p>
            <a:pPr indent="-330200" lvl="0" marL="457200" rtl="0" algn="l">
              <a:spcBef>
                <a:spcPts val="300"/>
              </a:spcBef>
              <a:spcAft>
                <a:spcPts val="0"/>
              </a:spcAft>
              <a:buSzPts val="1600"/>
              <a:buChar char="●"/>
            </a:pPr>
            <a:r>
              <a:rPr lang="en-GB" sz="1600"/>
              <a:t>Commissioning of Mistral has allowed to verify the stability of the cryogenic system (detectors at 200 mK)</a:t>
            </a:r>
            <a:endParaRPr sz="1600"/>
          </a:p>
          <a:p>
            <a:pPr indent="-330200" lvl="0" marL="457200" rtl="0" algn="l">
              <a:spcBef>
                <a:spcPts val="0"/>
              </a:spcBef>
              <a:spcAft>
                <a:spcPts val="0"/>
              </a:spcAft>
              <a:buSzPts val="1600"/>
              <a:buChar char="●"/>
            </a:pPr>
            <a:r>
              <a:rPr lang="en-GB" sz="1600"/>
              <a:t>Beam size of each pixel is in line as expectations (12 arcsec; Barbavara+ 2025)</a:t>
            </a:r>
            <a:endParaRPr sz="1600"/>
          </a:p>
          <a:p>
            <a:pPr indent="-330200" lvl="0" marL="457200" rtl="0" algn="l">
              <a:spcBef>
                <a:spcPts val="0"/>
              </a:spcBef>
              <a:spcAft>
                <a:spcPts val="0"/>
              </a:spcAft>
              <a:buSzPts val="1600"/>
              <a:buChar char="●"/>
            </a:pPr>
            <a:r>
              <a:rPr lang="en-GB" sz="1600"/>
              <a:t>Antenna gain is lower than expected (surface efficiency issues (not working actuators, atmosphere issues like anomalous refraction…)</a:t>
            </a:r>
            <a:endParaRPr sz="1600"/>
          </a:p>
        </p:txBody>
      </p:sp>
      <p:pic>
        <p:nvPicPr>
          <p:cNvPr id="422" name="Google Shape;422;p37"/>
          <p:cNvPicPr preferRelativeResize="0"/>
          <p:nvPr/>
        </p:nvPicPr>
        <p:blipFill>
          <a:blip r:embed="rId3">
            <a:alphaModFix/>
          </a:blip>
          <a:stretch>
            <a:fillRect/>
          </a:stretch>
        </p:blipFill>
        <p:spPr>
          <a:xfrm>
            <a:off x="6255923" y="791275"/>
            <a:ext cx="2103674" cy="2138458"/>
          </a:xfrm>
          <a:prstGeom prst="rect">
            <a:avLst/>
          </a:prstGeom>
          <a:noFill/>
          <a:ln>
            <a:noFill/>
          </a:ln>
        </p:spPr>
      </p:pic>
      <p:pic>
        <p:nvPicPr>
          <p:cNvPr id="423" name="Google Shape;423;p37" title="beam profile MISTRAL.png"/>
          <p:cNvPicPr preferRelativeResize="0"/>
          <p:nvPr/>
        </p:nvPicPr>
        <p:blipFill>
          <a:blip r:embed="rId4">
            <a:alphaModFix/>
          </a:blip>
          <a:stretch>
            <a:fillRect/>
          </a:stretch>
        </p:blipFill>
        <p:spPr>
          <a:xfrm>
            <a:off x="6255915" y="2929725"/>
            <a:ext cx="2103675" cy="1933850"/>
          </a:xfrm>
          <a:prstGeom prst="rect">
            <a:avLst/>
          </a:prstGeom>
          <a:noFill/>
          <a:ln>
            <a:noFill/>
          </a:ln>
        </p:spPr>
      </p:pic>
      <p:pic>
        <p:nvPicPr>
          <p:cNvPr id="424" name="Google Shape;424;p37"/>
          <p:cNvPicPr preferRelativeResize="0"/>
          <p:nvPr/>
        </p:nvPicPr>
        <p:blipFill rotWithShape="1">
          <a:blip r:embed="rId5">
            <a:alphaModFix/>
          </a:blip>
          <a:srcRect b="0" l="59623" r="19922" t="0"/>
          <a:stretch/>
        </p:blipFill>
        <p:spPr>
          <a:xfrm>
            <a:off x="2268174" y="257349"/>
            <a:ext cx="756949" cy="291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38"/>
          <p:cNvSpPr txBox="1"/>
          <p:nvPr>
            <p:ph type="title"/>
          </p:nvPr>
        </p:nvSpPr>
        <p:spPr>
          <a:xfrm>
            <a:off x="110032" y="70376"/>
            <a:ext cx="8974800" cy="5652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MISTRAL Focus and Pointing</a:t>
            </a:r>
            <a:endParaRPr/>
          </a:p>
        </p:txBody>
      </p:sp>
      <p:pic>
        <p:nvPicPr>
          <p:cNvPr id="430" name="Google Shape;430;p38"/>
          <p:cNvPicPr preferRelativeResize="0"/>
          <p:nvPr/>
        </p:nvPicPr>
        <p:blipFill>
          <a:blip r:embed="rId3">
            <a:alphaModFix/>
          </a:blip>
          <a:stretch>
            <a:fillRect/>
          </a:stretch>
        </p:blipFill>
        <p:spPr>
          <a:xfrm>
            <a:off x="110025" y="1300375"/>
            <a:ext cx="3023775" cy="3155749"/>
          </a:xfrm>
          <a:prstGeom prst="rect">
            <a:avLst/>
          </a:prstGeom>
          <a:noFill/>
          <a:ln>
            <a:noFill/>
          </a:ln>
        </p:spPr>
      </p:pic>
      <p:grpSp>
        <p:nvGrpSpPr>
          <p:cNvPr id="431" name="Google Shape;431;p38"/>
          <p:cNvGrpSpPr/>
          <p:nvPr/>
        </p:nvGrpSpPr>
        <p:grpSpPr>
          <a:xfrm>
            <a:off x="3430206" y="975030"/>
            <a:ext cx="5590176" cy="3481095"/>
            <a:chOff x="3783149" y="1462325"/>
            <a:chExt cx="5131427" cy="3195424"/>
          </a:xfrm>
        </p:grpSpPr>
        <p:pic>
          <p:nvPicPr>
            <p:cNvPr id="432" name="Google Shape;432;p38"/>
            <p:cNvPicPr preferRelativeResize="0"/>
            <p:nvPr/>
          </p:nvPicPr>
          <p:blipFill rotWithShape="1">
            <a:blip r:embed="rId4">
              <a:alphaModFix/>
            </a:blip>
            <a:srcRect b="3036" l="12345" r="28695" t="4388"/>
            <a:stretch/>
          </p:blipFill>
          <p:spPr>
            <a:xfrm>
              <a:off x="3783149" y="2995818"/>
              <a:ext cx="1634450" cy="1612800"/>
            </a:xfrm>
            <a:prstGeom prst="rect">
              <a:avLst/>
            </a:prstGeom>
            <a:noFill/>
            <a:ln>
              <a:noFill/>
            </a:ln>
          </p:spPr>
        </p:pic>
        <p:pic>
          <p:nvPicPr>
            <p:cNvPr id="433" name="Google Shape;433;p38" title="POLYNOMIAL COEFFICIENTS  TZ &amp; TY.png"/>
            <p:cNvPicPr preferRelativeResize="0"/>
            <p:nvPr/>
          </p:nvPicPr>
          <p:blipFill>
            <a:blip r:embed="rId5">
              <a:alphaModFix/>
            </a:blip>
            <a:stretch>
              <a:fillRect/>
            </a:stretch>
          </p:blipFill>
          <p:spPr>
            <a:xfrm>
              <a:off x="4654000" y="1462325"/>
              <a:ext cx="4260576" cy="3195424"/>
            </a:xfrm>
            <a:prstGeom prst="rect">
              <a:avLst/>
            </a:prstGeom>
            <a:noFill/>
            <a:ln>
              <a:noFill/>
            </a:ln>
          </p:spPr>
        </p:pic>
        <p:grpSp>
          <p:nvGrpSpPr>
            <p:cNvPr id="434" name="Google Shape;434;p38"/>
            <p:cNvGrpSpPr/>
            <p:nvPr/>
          </p:nvGrpSpPr>
          <p:grpSpPr>
            <a:xfrm>
              <a:off x="4755500" y="3464500"/>
              <a:ext cx="761750" cy="817950"/>
              <a:chOff x="4860550" y="3513525"/>
              <a:chExt cx="761750" cy="817950"/>
            </a:xfrm>
          </p:grpSpPr>
          <p:cxnSp>
            <p:nvCxnSpPr>
              <p:cNvPr id="435" name="Google Shape;435;p38"/>
              <p:cNvCxnSpPr/>
              <p:nvPr/>
            </p:nvCxnSpPr>
            <p:spPr>
              <a:xfrm rot="10800000">
                <a:off x="5237675" y="3725250"/>
                <a:ext cx="0" cy="252000"/>
              </a:xfrm>
              <a:prstGeom prst="straightConnector1">
                <a:avLst/>
              </a:prstGeom>
              <a:noFill/>
              <a:ln cap="flat" cmpd="sng" w="10375">
                <a:solidFill>
                  <a:schemeClr val="dk2"/>
                </a:solidFill>
                <a:prstDash val="solid"/>
                <a:round/>
                <a:headEnd len="med" w="med" type="none"/>
                <a:tailEnd len="med" w="med" type="triangle"/>
              </a:ln>
            </p:spPr>
          </p:cxnSp>
          <p:cxnSp>
            <p:nvCxnSpPr>
              <p:cNvPr id="436" name="Google Shape;436;p38"/>
              <p:cNvCxnSpPr/>
              <p:nvPr/>
            </p:nvCxnSpPr>
            <p:spPr>
              <a:xfrm flipH="1">
                <a:off x="5029775" y="3977250"/>
                <a:ext cx="207900" cy="150600"/>
              </a:xfrm>
              <a:prstGeom prst="straightConnector1">
                <a:avLst/>
              </a:prstGeom>
              <a:noFill/>
              <a:ln cap="flat" cmpd="sng" w="10375">
                <a:solidFill>
                  <a:schemeClr val="dk2"/>
                </a:solidFill>
                <a:prstDash val="solid"/>
                <a:round/>
                <a:headEnd len="med" w="med" type="none"/>
                <a:tailEnd len="med" w="med" type="triangle"/>
              </a:ln>
            </p:spPr>
          </p:cxnSp>
          <p:cxnSp>
            <p:nvCxnSpPr>
              <p:cNvPr id="437" name="Google Shape;437;p38"/>
              <p:cNvCxnSpPr/>
              <p:nvPr/>
            </p:nvCxnSpPr>
            <p:spPr>
              <a:xfrm>
                <a:off x="5237675" y="3977250"/>
                <a:ext cx="230100" cy="126900"/>
              </a:xfrm>
              <a:prstGeom prst="straightConnector1">
                <a:avLst/>
              </a:prstGeom>
              <a:noFill/>
              <a:ln cap="flat" cmpd="sng" w="10375">
                <a:solidFill>
                  <a:schemeClr val="dk2"/>
                </a:solidFill>
                <a:prstDash val="solid"/>
                <a:round/>
                <a:headEnd len="med" w="med" type="none"/>
                <a:tailEnd len="med" w="med" type="triangle"/>
              </a:ln>
            </p:spPr>
          </p:cxnSp>
          <p:sp>
            <p:nvSpPr>
              <p:cNvPr id="438" name="Google Shape;438;p38"/>
              <p:cNvSpPr txBox="1"/>
              <p:nvPr/>
            </p:nvSpPr>
            <p:spPr>
              <a:xfrm>
                <a:off x="5122625" y="3513525"/>
                <a:ext cx="230100" cy="323100"/>
              </a:xfrm>
              <a:prstGeom prst="rect">
                <a:avLst/>
              </a:prstGeom>
              <a:noFill/>
              <a:ln>
                <a:noFill/>
              </a:ln>
            </p:spPr>
            <p:txBody>
              <a:bodyPr anchorCtr="0" anchor="t" bIns="99600" lIns="99600" spcFirstLastPara="1" rIns="99600" wrap="square" tIns="99600">
                <a:spAutoFit/>
              </a:bodyPr>
              <a:lstStyle/>
              <a:p>
                <a:pPr indent="0" lvl="0" marL="0" rtl="0" algn="ctr">
                  <a:spcBef>
                    <a:spcPts val="0"/>
                  </a:spcBef>
                  <a:spcAft>
                    <a:spcPts val="0"/>
                  </a:spcAft>
                  <a:buNone/>
                </a:pPr>
                <a:r>
                  <a:rPr lang="en-GB" sz="980">
                    <a:solidFill>
                      <a:schemeClr val="dk2"/>
                    </a:solidFill>
                  </a:rPr>
                  <a:t>Z</a:t>
                </a:r>
                <a:endParaRPr sz="980">
                  <a:solidFill>
                    <a:schemeClr val="dk2"/>
                  </a:solidFill>
                </a:endParaRPr>
              </a:p>
            </p:txBody>
          </p:sp>
          <p:sp>
            <p:nvSpPr>
              <p:cNvPr id="439" name="Google Shape;439;p38"/>
              <p:cNvSpPr txBox="1"/>
              <p:nvPr/>
            </p:nvSpPr>
            <p:spPr>
              <a:xfrm>
                <a:off x="4860550" y="4008375"/>
                <a:ext cx="230100" cy="323100"/>
              </a:xfrm>
              <a:prstGeom prst="rect">
                <a:avLst/>
              </a:prstGeom>
              <a:noFill/>
              <a:ln>
                <a:noFill/>
              </a:ln>
            </p:spPr>
            <p:txBody>
              <a:bodyPr anchorCtr="0" anchor="t" bIns="99600" lIns="99600" spcFirstLastPara="1" rIns="99600" wrap="square" tIns="99600">
                <a:spAutoFit/>
              </a:bodyPr>
              <a:lstStyle/>
              <a:p>
                <a:pPr indent="0" lvl="0" marL="0" rtl="0" algn="ctr">
                  <a:spcBef>
                    <a:spcPts val="0"/>
                  </a:spcBef>
                  <a:spcAft>
                    <a:spcPts val="0"/>
                  </a:spcAft>
                  <a:buNone/>
                </a:pPr>
                <a:r>
                  <a:rPr lang="en-GB" sz="980">
                    <a:solidFill>
                      <a:schemeClr val="dk2"/>
                    </a:solidFill>
                  </a:rPr>
                  <a:t>X</a:t>
                </a:r>
                <a:endParaRPr sz="980">
                  <a:solidFill>
                    <a:schemeClr val="dk2"/>
                  </a:solidFill>
                </a:endParaRPr>
              </a:p>
            </p:txBody>
          </p:sp>
          <p:sp>
            <p:nvSpPr>
              <p:cNvPr id="440" name="Google Shape;440;p38"/>
              <p:cNvSpPr txBox="1"/>
              <p:nvPr/>
            </p:nvSpPr>
            <p:spPr>
              <a:xfrm>
                <a:off x="5392200" y="3989100"/>
                <a:ext cx="230100" cy="323100"/>
              </a:xfrm>
              <a:prstGeom prst="rect">
                <a:avLst/>
              </a:prstGeom>
              <a:noFill/>
              <a:ln>
                <a:noFill/>
              </a:ln>
            </p:spPr>
            <p:txBody>
              <a:bodyPr anchorCtr="0" anchor="t" bIns="99600" lIns="99600" spcFirstLastPara="1" rIns="99600" wrap="square" tIns="99600">
                <a:spAutoFit/>
              </a:bodyPr>
              <a:lstStyle/>
              <a:p>
                <a:pPr indent="0" lvl="0" marL="0" rtl="0" algn="ctr">
                  <a:spcBef>
                    <a:spcPts val="0"/>
                  </a:spcBef>
                  <a:spcAft>
                    <a:spcPts val="0"/>
                  </a:spcAft>
                  <a:buNone/>
                </a:pPr>
                <a:r>
                  <a:rPr lang="en-GB" sz="980">
                    <a:solidFill>
                      <a:schemeClr val="dk2"/>
                    </a:solidFill>
                  </a:rPr>
                  <a:t>Y</a:t>
                </a:r>
                <a:endParaRPr sz="980">
                  <a:solidFill>
                    <a:schemeClr val="dk2"/>
                  </a:solidFill>
                </a:endParaRPr>
              </a:p>
            </p:txBody>
          </p:sp>
        </p:grpSp>
      </p:grpSp>
      <p:pic>
        <p:nvPicPr>
          <p:cNvPr id="441" name="Google Shape;441;p38"/>
          <p:cNvPicPr preferRelativeResize="0"/>
          <p:nvPr/>
        </p:nvPicPr>
        <p:blipFill rotWithShape="1">
          <a:blip r:embed="rId6">
            <a:alphaModFix/>
          </a:blip>
          <a:srcRect b="0" l="59623" r="19922" t="0"/>
          <a:stretch/>
        </p:blipFill>
        <p:spPr>
          <a:xfrm>
            <a:off x="1485774" y="268999"/>
            <a:ext cx="756949" cy="2911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39"/>
          <p:cNvSpPr txBox="1"/>
          <p:nvPr>
            <p:ph type="title"/>
          </p:nvPr>
        </p:nvSpPr>
        <p:spPr>
          <a:xfrm>
            <a:off x="110032" y="70376"/>
            <a:ext cx="8974800" cy="5652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Mistral first light</a:t>
            </a:r>
            <a:endParaRPr/>
          </a:p>
        </p:txBody>
      </p:sp>
      <p:pic>
        <p:nvPicPr>
          <p:cNvPr id="447" name="Google Shape;447;p39"/>
          <p:cNvPicPr preferRelativeResize="0"/>
          <p:nvPr/>
        </p:nvPicPr>
        <p:blipFill>
          <a:blip r:embed="rId3">
            <a:alphaModFix/>
          </a:blip>
          <a:stretch>
            <a:fillRect/>
          </a:stretch>
        </p:blipFill>
        <p:spPr>
          <a:xfrm>
            <a:off x="5242925" y="589025"/>
            <a:ext cx="2437456" cy="2434599"/>
          </a:xfrm>
          <a:prstGeom prst="rect">
            <a:avLst/>
          </a:prstGeom>
          <a:noFill/>
          <a:ln>
            <a:noFill/>
          </a:ln>
        </p:spPr>
      </p:pic>
      <p:pic>
        <p:nvPicPr>
          <p:cNvPr id="448" name="Google Shape;448;p39"/>
          <p:cNvPicPr preferRelativeResize="0"/>
          <p:nvPr/>
        </p:nvPicPr>
        <p:blipFill>
          <a:blip r:embed="rId4">
            <a:alphaModFix/>
          </a:blip>
          <a:stretch>
            <a:fillRect/>
          </a:stretch>
        </p:blipFill>
        <p:spPr>
          <a:xfrm>
            <a:off x="596100" y="589025"/>
            <a:ext cx="4646825" cy="2434599"/>
          </a:xfrm>
          <a:prstGeom prst="rect">
            <a:avLst/>
          </a:prstGeom>
          <a:noFill/>
          <a:ln>
            <a:noFill/>
          </a:ln>
        </p:spPr>
      </p:pic>
      <p:pic>
        <p:nvPicPr>
          <p:cNvPr id="449" name="Google Shape;449;p39"/>
          <p:cNvPicPr preferRelativeResize="0"/>
          <p:nvPr/>
        </p:nvPicPr>
        <p:blipFill>
          <a:blip r:embed="rId5">
            <a:alphaModFix/>
          </a:blip>
          <a:stretch>
            <a:fillRect/>
          </a:stretch>
        </p:blipFill>
        <p:spPr>
          <a:xfrm>
            <a:off x="3025113" y="3023621"/>
            <a:ext cx="2828650" cy="1651401"/>
          </a:xfrm>
          <a:prstGeom prst="rect">
            <a:avLst/>
          </a:prstGeom>
          <a:noFill/>
          <a:ln>
            <a:noFill/>
          </a:ln>
        </p:spPr>
      </p:pic>
      <p:pic>
        <p:nvPicPr>
          <p:cNvPr id="450" name="Google Shape;450;p39"/>
          <p:cNvPicPr preferRelativeResize="0"/>
          <p:nvPr/>
        </p:nvPicPr>
        <p:blipFill rotWithShape="1">
          <a:blip r:embed="rId6">
            <a:alphaModFix/>
          </a:blip>
          <a:srcRect b="0" l="59623" r="19922" t="0"/>
          <a:stretch/>
        </p:blipFill>
        <p:spPr>
          <a:xfrm>
            <a:off x="2646649" y="207424"/>
            <a:ext cx="756949" cy="291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40"/>
          <p:cNvSpPr txBox="1"/>
          <p:nvPr>
            <p:ph type="title"/>
          </p:nvPr>
        </p:nvSpPr>
        <p:spPr>
          <a:xfrm>
            <a:off x="84619" y="1"/>
            <a:ext cx="8974800" cy="565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GB"/>
              <a:t>Triple band receiver focus </a:t>
            </a:r>
            <a:endParaRPr/>
          </a:p>
        </p:txBody>
      </p:sp>
      <p:pic>
        <p:nvPicPr>
          <p:cNvPr id="456" name="Google Shape;456;p40"/>
          <p:cNvPicPr preferRelativeResize="0"/>
          <p:nvPr/>
        </p:nvPicPr>
        <p:blipFill>
          <a:blip r:embed="rId3">
            <a:alphaModFix/>
          </a:blip>
          <a:stretch>
            <a:fillRect/>
          </a:stretch>
        </p:blipFill>
        <p:spPr>
          <a:xfrm>
            <a:off x="1704963" y="710050"/>
            <a:ext cx="5734050" cy="2143125"/>
          </a:xfrm>
          <a:prstGeom prst="rect">
            <a:avLst/>
          </a:prstGeom>
          <a:noFill/>
          <a:ln>
            <a:noFill/>
          </a:ln>
        </p:spPr>
      </p:pic>
      <p:pic>
        <p:nvPicPr>
          <p:cNvPr id="457" name="Google Shape;457;p40"/>
          <p:cNvPicPr preferRelativeResize="0"/>
          <p:nvPr/>
        </p:nvPicPr>
        <p:blipFill>
          <a:blip r:embed="rId4">
            <a:alphaModFix/>
          </a:blip>
          <a:stretch>
            <a:fillRect/>
          </a:stretch>
        </p:blipFill>
        <p:spPr>
          <a:xfrm>
            <a:off x="1679489" y="2927651"/>
            <a:ext cx="5785024" cy="1806624"/>
          </a:xfrm>
          <a:prstGeom prst="rect">
            <a:avLst/>
          </a:prstGeom>
          <a:noFill/>
          <a:ln>
            <a:noFill/>
          </a:ln>
        </p:spPr>
      </p:pic>
      <p:pic>
        <p:nvPicPr>
          <p:cNvPr id="458" name="Google Shape;458;p40"/>
          <p:cNvPicPr preferRelativeResize="0"/>
          <p:nvPr/>
        </p:nvPicPr>
        <p:blipFill rotWithShape="1">
          <a:blip r:embed="rId5">
            <a:alphaModFix/>
          </a:blip>
          <a:srcRect b="0" l="59623" r="19922" t="0"/>
          <a:stretch/>
        </p:blipFill>
        <p:spPr>
          <a:xfrm>
            <a:off x="1704974" y="137036"/>
            <a:ext cx="756949" cy="291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41"/>
          <p:cNvSpPr txBox="1"/>
          <p:nvPr>
            <p:ph type="title"/>
          </p:nvPr>
        </p:nvSpPr>
        <p:spPr>
          <a:xfrm>
            <a:off x="110032" y="70376"/>
            <a:ext cx="8974800" cy="5652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Triple band receiver: beam maps</a:t>
            </a:r>
            <a:endParaRPr/>
          </a:p>
        </p:txBody>
      </p:sp>
      <p:sp>
        <p:nvSpPr>
          <p:cNvPr id="464" name="Google Shape;464;p41"/>
          <p:cNvSpPr txBox="1"/>
          <p:nvPr>
            <p:ph idx="1" type="body"/>
          </p:nvPr>
        </p:nvSpPr>
        <p:spPr>
          <a:xfrm>
            <a:off x="435906" y="1671000"/>
            <a:ext cx="8373600" cy="2724900"/>
          </a:xfrm>
          <a:prstGeom prst="rect">
            <a:avLst/>
          </a:prstGeom>
        </p:spPr>
        <p:txBody>
          <a:bodyPr anchorCtr="0" anchor="ctr" bIns="34275" lIns="68575" spcFirstLastPara="1" rIns="68575" wrap="square" tIns="34275">
            <a:normAutofit/>
          </a:bodyPr>
          <a:lstStyle/>
          <a:p>
            <a:pPr indent="0" lvl="0" marL="0" rtl="0" algn="l">
              <a:spcBef>
                <a:spcPts val="300"/>
              </a:spcBef>
              <a:spcAft>
                <a:spcPts val="500"/>
              </a:spcAft>
              <a:buNone/>
            </a:pPr>
            <a:r>
              <a:t/>
            </a:r>
            <a:endParaRPr/>
          </a:p>
        </p:txBody>
      </p:sp>
      <p:pic>
        <p:nvPicPr>
          <p:cNvPr id="465" name="Google Shape;465;p41"/>
          <p:cNvPicPr preferRelativeResize="0"/>
          <p:nvPr/>
        </p:nvPicPr>
        <p:blipFill>
          <a:blip r:embed="rId3">
            <a:alphaModFix/>
          </a:blip>
          <a:stretch>
            <a:fillRect/>
          </a:stretch>
        </p:blipFill>
        <p:spPr>
          <a:xfrm>
            <a:off x="356525" y="1739425"/>
            <a:ext cx="3956324" cy="2293625"/>
          </a:xfrm>
          <a:prstGeom prst="rect">
            <a:avLst/>
          </a:prstGeom>
          <a:noFill/>
          <a:ln>
            <a:noFill/>
          </a:ln>
        </p:spPr>
      </p:pic>
      <p:pic>
        <p:nvPicPr>
          <p:cNvPr id="466" name="Google Shape;466;p41"/>
          <p:cNvPicPr preferRelativeResize="0"/>
          <p:nvPr/>
        </p:nvPicPr>
        <p:blipFill>
          <a:blip r:embed="rId4">
            <a:alphaModFix/>
          </a:blip>
          <a:stretch>
            <a:fillRect/>
          </a:stretch>
        </p:blipFill>
        <p:spPr>
          <a:xfrm>
            <a:off x="4312850" y="1705763"/>
            <a:ext cx="4333201" cy="2360950"/>
          </a:xfrm>
          <a:prstGeom prst="rect">
            <a:avLst/>
          </a:prstGeom>
          <a:noFill/>
          <a:ln>
            <a:noFill/>
          </a:ln>
        </p:spPr>
      </p:pic>
      <p:pic>
        <p:nvPicPr>
          <p:cNvPr id="467" name="Google Shape;467;p41"/>
          <p:cNvPicPr preferRelativeResize="0"/>
          <p:nvPr/>
        </p:nvPicPr>
        <p:blipFill rotWithShape="1">
          <a:blip r:embed="rId5">
            <a:alphaModFix/>
          </a:blip>
          <a:srcRect b="0" l="59623" r="19922" t="0"/>
          <a:stretch/>
        </p:blipFill>
        <p:spPr>
          <a:xfrm>
            <a:off x="3661849" y="844861"/>
            <a:ext cx="756949" cy="291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42"/>
          <p:cNvSpPr txBox="1"/>
          <p:nvPr>
            <p:ph type="title"/>
          </p:nvPr>
        </p:nvSpPr>
        <p:spPr>
          <a:xfrm>
            <a:off x="110032" y="70376"/>
            <a:ext cx="8974800" cy="5652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Triple band receiver: noise calibration</a:t>
            </a:r>
            <a:endParaRPr/>
          </a:p>
        </p:txBody>
      </p:sp>
      <p:pic>
        <p:nvPicPr>
          <p:cNvPr id="473" name="Google Shape;473;p42"/>
          <p:cNvPicPr preferRelativeResize="0"/>
          <p:nvPr/>
        </p:nvPicPr>
        <p:blipFill>
          <a:blip r:embed="rId3">
            <a:alphaModFix/>
          </a:blip>
          <a:stretch>
            <a:fillRect/>
          </a:stretch>
        </p:blipFill>
        <p:spPr>
          <a:xfrm>
            <a:off x="2130975" y="3227062"/>
            <a:ext cx="4563651" cy="1641938"/>
          </a:xfrm>
          <a:prstGeom prst="rect">
            <a:avLst/>
          </a:prstGeom>
          <a:noFill/>
          <a:ln>
            <a:noFill/>
          </a:ln>
        </p:spPr>
      </p:pic>
      <p:pic>
        <p:nvPicPr>
          <p:cNvPr id="474" name="Google Shape;474;p42"/>
          <p:cNvPicPr preferRelativeResize="0"/>
          <p:nvPr/>
        </p:nvPicPr>
        <p:blipFill>
          <a:blip r:embed="rId4">
            <a:alphaModFix/>
          </a:blip>
          <a:stretch>
            <a:fillRect/>
          </a:stretch>
        </p:blipFill>
        <p:spPr>
          <a:xfrm>
            <a:off x="584600" y="986975"/>
            <a:ext cx="4287851" cy="1888675"/>
          </a:xfrm>
          <a:prstGeom prst="rect">
            <a:avLst/>
          </a:prstGeom>
          <a:noFill/>
          <a:ln>
            <a:noFill/>
          </a:ln>
        </p:spPr>
      </p:pic>
      <p:pic>
        <p:nvPicPr>
          <p:cNvPr id="475" name="Google Shape;475;p42"/>
          <p:cNvPicPr preferRelativeResize="0"/>
          <p:nvPr/>
        </p:nvPicPr>
        <p:blipFill>
          <a:blip r:embed="rId5">
            <a:alphaModFix/>
          </a:blip>
          <a:stretch>
            <a:fillRect/>
          </a:stretch>
        </p:blipFill>
        <p:spPr>
          <a:xfrm>
            <a:off x="5144325" y="917050"/>
            <a:ext cx="3539625" cy="20285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43"/>
          <p:cNvSpPr txBox="1"/>
          <p:nvPr>
            <p:ph type="title"/>
          </p:nvPr>
        </p:nvSpPr>
        <p:spPr>
          <a:xfrm>
            <a:off x="109425" y="64016"/>
            <a:ext cx="8925300" cy="5139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QBand</a:t>
            </a:r>
            <a:endParaRPr/>
          </a:p>
        </p:txBody>
      </p:sp>
      <p:sp>
        <p:nvSpPr>
          <p:cNvPr id="481" name="Google Shape;481;p43"/>
          <p:cNvSpPr txBox="1"/>
          <p:nvPr>
            <p:ph idx="1" type="body"/>
          </p:nvPr>
        </p:nvSpPr>
        <p:spPr>
          <a:xfrm>
            <a:off x="469045" y="784777"/>
            <a:ext cx="4066800" cy="2724900"/>
          </a:xfrm>
          <a:prstGeom prst="rect">
            <a:avLst/>
          </a:prstGeom>
        </p:spPr>
        <p:txBody>
          <a:bodyPr anchorCtr="0" anchor="t" bIns="34275" lIns="68575" spcFirstLastPara="1" rIns="68575" wrap="square" tIns="34275">
            <a:normAutofit/>
          </a:bodyPr>
          <a:lstStyle/>
          <a:p>
            <a:pPr indent="-330200" lvl="0" marL="444500" rtl="0" algn="l">
              <a:lnSpc>
                <a:spcPct val="90000"/>
              </a:lnSpc>
              <a:spcBef>
                <a:spcPts val="0"/>
              </a:spcBef>
              <a:spcAft>
                <a:spcPts val="0"/>
              </a:spcAft>
              <a:buClr>
                <a:srgbClr val="000000"/>
              </a:buClr>
              <a:buSzPts val="1400"/>
              <a:buFont typeface="Arial"/>
              <a:buChar char="•"/>
            </a:pPr>
            <a:r>
              <a:rPr lang="en-GB" sz="1400">
                <a:solidFill>
                  <a:srgbClr val="000000"/>
                </a:solidFill>
              </a:rPr>
              <a:t>Fully designed and developed at INAF. </a:t>
            </a:r>
            <a:endParaRPr sz="1400">
              <a:solidFill>
                <a:srgbClr val="000000"/>
              </a:solidFill>
            </a:endParaRPr>
          </a:p>
          <a:p>
            <a:pPr indent="-330200" lvl="0" marL="444500" rtl="0" algn="l">
              <a:lnSpc>
                <a:spcPct val="90000"/>
              </a:lnSpc>
              <a:spcBef>
                <a:spcPts val="0"/>
              </a:spcBef>
              <a:spcAft>
                <a:spcPts val="0"/>
              </a:spcAft>
              <a:buClr>
                <a:srgbClr val="000000"/>
              </a:buClr>
              <a:buSzPts val="1400"/>
              <a:buFont typeface="Arial"/>
              <a:buChar char="•"/>
            </a:pPr>
            <a:r>
              <a:rPr lang="en-GB" sz="1400">
                <a:solidFill>
                  <a:srgbClr val="000000"/>
                </a:solidFill>
              </a:rPr>
              <a:t>19 dual-polarized pixel in a hexagonal lattice feed system (33-50 GHz).</a:t>
            </a:r>
            <a:endParaRPr sz="1400">
              <a:solidFill>
                <a:srgbClr val="000000"/>
              </a:solidFill>
            </a:endParaRPr>
          </a:p>
          <a:p>
            <a:pPr indent="-330200" lvl="0" marL="444500" rtl="0" algn="l">
              <a:lnSpc>
                <a:spcPct val="90000"/>
              </a:lnSpc>
              <a:spcBef>
                <a:spcPts val="0"/>
              </a:spcBef>
              <a:spcAft>
                <a:spcPts val="0"/>
              </a:spcAft>
              <a:buClr>
                <a:srgbClr val="000000"/>
              </a:buClr>
              <a:buSzPts val="1400"/>
              <a:buFont typeface="Times New Roman"/>
              <a:buChar char="•"/>
            </a:pPr>
            <a:r>
              <a:rPr lang="en-GB" sz="1400">
                <a:solidFill>
                  <a:srgbClr val="000000"/>
                </a:solidFill>
              </a:rPr>
              <a:t>Installed on SRT</a:t>
            </a:r>
            <a:endParaRPr sz="1400">
              <a:solidFill>
                <a:srgbClr val="000000"/>
              </a:solidFill>
            </a:endParaRPr>
          </a:p>
          <a:p>
            <a:pPr indent="-330200" lvl="0" marL="444500" rtl="0" algn="l">
              <a:lnSpc>
                <a:spcPct val="90000"/>
              </a:lnSpc>
              <a:spcBef>
                <a:spcPts val="0"/>
              </a:spcBef>
              <a:spcAft>
                <a:spcPts val="0"/>
              </a:spcAft>
              <a:buClr>
                <a:srgbClr val="000000"/>
              </a:buClr>
              <a:buSzPts val="1400"/>
              <a:buFont typeface="Times New Roman"/>
              <a:buChar char="•"/>
            </a:pPr>
            <a:r>
              <a:rPr lang="en-GB" sz="1400">
                <a:solidFill>
                  <a:srgbClr val="000000"/>
                </a:solidFill>
              </a:rPr>
              <a:t>Commissioning depends on full down conversion which is not yet completed</a:t>
            </a:r>
            <a:endParaRPr sz="1400">
              <a:solidFill>
                <a:srgbClr val="000000"/>
              </a:solidFill>
            </a:endParaRPr>
          </a:p>
        </p:txBody>
      </p:sp>
      <p:pic>
        <p:nvPicPr>
          <p:cNvPr id="482" name="Google Shape;482;p43"/>
          <p:cNvPicPr preferRelativeResize="0"/>
          <p:nvPr/>
        </p:nvPicPr>
        <p:blipFill>
          <a:blip r:embed="rId3">
            <a:alphaModFix/>
          </a:blip>
          <a:stretch>
            <a:fillRect/>
          </a:stretch>
        </p:blipFill>
        <p:spPr>
          <a:xfrm>
            <a:off x="6048000" y="660525"/>
            <a:ext cx="2641524" cy="2644401"/>
          </a:xfrm>
          <a:prstGeom prst="rect">
            <a:avLst/>
          </a:prstGeom>
          <a:noFill/>
          <a:ln>
            <a:noFill/>
          </a:ln>
        </p:spPr>
      </p:pic>
      <p:pic>
        <p:nvPicPr>
          <p:cNvPr id="483" name="Google Shape;483;p43"/>
          <p:cNvPicPr preferRelativeResize="0"/>
          <p:nvPr/>
        </p:nvPicPr>
        <p:blipFill>
          <a:blip r:embed="rId4">
            <a:alphaModFix/>
          </a:blip>
          <a:stretch>
            <a:fillRect/>
          </a:stretch>
        </p:blipFill>
        <p:spPr>
          <a:xfrm>
            <a:off x="1216674" y="2651423"/>
            <a:ext cx="1327001" cy="1771651"/>
          </a:xfrm>
          <a:prstGeom prst="rect">
            <a:avLst/>
          </a:prstGeom>
          <a:noFill/>
          <a:ln>
            <a:noFill/>
          </a:ln>
        </p:spPr>
      </p:pic>
      <p:pic>
        <p:nvPicPr>
          <p:cNvPr id="484" name="Google Shape;484;p43"/>
          <p:cNvPicPr preferRelativeResize="0"/>
          <p:nvPr/>
        </p:nvPicPr>
        <p:blipFill rotWithShape="1">
          <a:blip r:embed="rId5">
            <a:alphaModFix/>
          </a:blip>
          <a:srcRect b="-10920" l="6930" r="-6929" t="10920"/>
          <a:stretch/>
        </p:blipFill>
        <p:spPr>
          <a:xfrm>
            <a:off x="3025132" y="2651418"/>
            <a:ext cx="1278345" cy="194963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44"/>
          <p:cNvSpPr txBox="1"/>
          <p:nvPr>
            <p:ph type="title"/>
          </p:nvPr>
        </p:nvSpPr>
        <p:spPr>
          <a:xfrm>
            <a:off x="109425" y="64016"/>
            <a:ext cx="8925300" cy="5139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CARUSO</a:t>
            </a:r>
            <a:endParaRPr/>
          </a:p>
        </p:txBody>
      </p:sp>
      <p:sp>
        <p:nvSpPr>
          <p:cNvPr id="490" name="Google Shape;490;p44"/>
          <p:cNvSpPr txBox="1"/>
          <p:nvPr/>
        </p:nvSpPr>
        <p:spPr>
          <a:xfrm>
            <a:off x="311700" y="1152475"/>
            <a:ext cx="3999900" cy="3416400"/>
          </a:xfrm>
          <a:prstGeom prst="rect">
            <a:avLst/>
          </a:prstGeom>
          <a:noFill/>
          <a:ln>
            <a:noFill/>
          </a:ln>
        </p:spPr>
        <p:txBody>
          <a:bodyPr anchorCtr="0" anchor="t" bIns="32900" lIns="32900" spcFirstLastPara="1" rIns="32900" wrap="square" tIns="32900">
            <a:normAutofit lnSpcReduction="10000"/>
          </a:bodyPr>
          <a:lstStyle/>
          <a:p>
            <a:pPr indent="-159951" lvl="0" marL="159951" rtl="0" algn="l">
              <a:lnSpc>
                <a:spcPct val="90000"/>
              </a:lnSpc>
              <a:spcBef>
                <a:spcPts val="0"/>
              </a:spcBef>
              <a:spcAft>
                <a:spcPts val="0"/>
              </a:spcAft>
              <a:buClr>
                <a:srgbClr val="000000"/>
              </a:buClr>
              <a:buSzPts val="1152"/>
              <a:buFont typeface="Noto Sans Symbols"/>
              <a:buChar char="▪"/>
            </a:pPr>
            <a:r>
              <a:rPr lang="en-GB" sz="1259">
                <a:solidFill>
                  <a:srgbClr val="000000"/>
                </a:solidFill>
              </a:rPr>
              <a:t>Developed by </a:t>
            </a:r>
            <a:r>
              <a:rPr b="1" lang="en-GB" sz="1259">
                <a:solidFill>
                  <a:srgbClr val="000000"/>
                </a:solidFill>
              </a:rPr>
              <a:t>UK Research and Innovation </a:t>
            </a:r>
            <a:r>
              <a:rPr lang="en-GB" sz="1259">
                <a:solidFill>
                  <a:srgbClr val="000000"/>
                </a:solidFill>
              </a:rPr>
              <a:t>(UKRI). </a:t>
            </a:r>
            <a:endParaRPr sz="1259">
              <a:solidFill>
                <a:srgbClr val="000000"/>
              </a:solidFill>
            </a:endParaRPr>
          </a:p>
          <a:p>
            <a:pPr indent="-159951" lvl="0" marL="159951" rtl="0" algn="l">
              <a:lnSpc>
                <a:spcPct val="90000"/>
              </a:lnSpc>
              <a:spcBef>
                <a:spcPts val="0"/>
              </a:spcBef>
              <a:spcAft>
                <a:spcPts val="0"/>
              </a:spcAft>
              <a:buClr>
                <a:srgbClr val="000000"/>
              </a:buClr>
              <a:buSzPts val="1152"/>
              <a:buChar char="▪"/>
            </a:pPr>
            <a:r>
              <a:rPr lang="en-GB" sz="1259">
                <a:solidFill>
                  <a:srgbClr val="000000"/>
                </a:solidFill>
              </a:rPr>
              <a:t>4x4 (square lattice). Dual-linear polarization with RF band: 70-116 GHz. </a:t>
            </a:r>
            <a:endParaRPr sz="1259">
              <a:solidFill>
                <a:srgbClr val="000000"/>
              </a:solidFill>
            </a:endParaRPr>
          </a:p>
          <a:p>
            <a:pPr indent="-159951" lvl="0" marL="159951" rtl="0" algn="l">
              <a:lnSpc>
                <a:spcPct val="90000"/>
              </a:lnSpc>
              <a:spcBef>
                <a:spcPts val="0"/>
              </a:spcBef>
              <a:spcAft>
                <a:spcPts val="0"/>
              </a:spcAft>
              <a:buClr>
                <a:srgbClr val="000000"/>
              </a:buClr>
              <a:buSzPts val="1152"/>
              <a:buChar char="▪"/>
            </a:pPr>
            <a:r>
              <a:rPr lang="en-GB" sz="1259">
                <a:solidFill>
                  <a:srgbClr val="000000"/>
                </a:solidFill>
              </a:rPr>
              <a:t>Angular resolution HPBW 12 arcsec at 93 GHz / angular separation between contiguous feeds: 43 arcsec</a:t>
            </a:r>
            <a:endParaRPr sz="1259">
              <a:solidFill>
                <a:srgbClr val="000000"/>
              </a:solidFill>
            </a:endParaRPr>
          </a:p>
          <a:p>
            <a:pPr indent="-159951" lvl="0" marL="159951" rtl="0" algn="l">
              <a:lnSpc>
                <a:spcPct val="90000"/>
              </a:lnSpc>
              <a:spcBef>
                <a:spcPts val="0"/>
              </a:spcBef>
              <a:spcAft>
                <a:spcPts val="0"/>
              </a:spcAft>
              <a:buClr>
                <a:srgbClr val="000000"/>
              </a:buClr>
              <a:buSzPts val="1152"/>
              <a:buChar char="▪"/>
            </a:pPr>
            <a:r>
              <a:rPr lang="en-GB" sz="1259">
                <a:solidFill>
                  <a:srgbClr val="000000"/>
                </a:solidFill>
              </a:rPr>
              <a:t>Custom W-band MMIC amplifiers and sub-harmonic image rejection mixers cryogenically cooled at ≈20 K</a:t>
            </a:r>
            <a:endParaRPr sz="1259">
              <a:solidFill>
                <a:srgbClr val="000000"/>
              </a:solidFill>
            </a:endParaRPr>
          </a:p>
          <a:p>
            <a:pPr indent="-159951" lvl="0" marL="159951" rtl="0" algn="l">
              <a:lnSpc>
                <a:spcPct val="90000"/>
              </a:lnSpc>
              <a:spcBef>
                <a:spcPts val="0"/>
              </a:spcBef>
              <a:spcAft>
                <a:spcPts val="0"/>
              </a:spcAft>
              <a:buClr>
                <a:srgbClr val="000000"/>
              </a:buClr>
              <a:buSzPts val="1152"/>
              <a:buChar char="▪"/>
            </a:pPr>
            <a:r>
              <a:rPr lang="en-GB" sz="1259">
                <a:solidFill>
                  <a:srgbClr val="000000"/>
                </a:solidFill>
              </a:rPr>
              <a:t>Expected Single Side Band receiver noise temperature &lt;60 K;</a:t>
            </a:r>
            <a:endParaRPr sz="1259">
              <a:solidFill>
                <a:srgbClr val="000000"/>
              </a:solidFill>
            </a:endParaRPr>
          </a:p>
          <a:p>
            <a:pPr indent="-159951" lvl="0" marL="159951" rtl="0" algn="l">
              <a:lnSpc>
                <a:spcPct val="90000"/>
              </a:lnSpc>
              <a:spcBef>
                <a:spcPts val="0"/>
              </a:spcBef>
              <a:spcAft>
                <a:spcPts val="0"/>
              </a:spcAft>
              <a:buClr>
                <a:srgbClr val="000000"/>
              </a:buClr>
              <a:buSzPts val="1152"/>
              <a:buChar char="▪"/>
            </a:pPr>
            <a:r>
              <a:rPr lang="en-GB" sz="1259">
                <a:solidFill>
                  <a:srgbClr val="000000"/>
                </a:solidFill>
              </a:rPr>
              <a:t>Mechanical derotator to track the parallactic angle</a:t>
            </a:r>
            <a:endParaRPr sz="1259">
              <a:solidFill>
                <a:srgbClr val="000000"/>
              </a:solidFill>
            </a:endParaRPr>
          </a:p>
          <a:p>
            <a:pPr indent="0" lvl="0" marL="0" rtl="0" algn="l">
              <a:lnSpc>
                <a:spcPct val="90000"/>
              </a:lnSpc>
              <a:spcBef>
                <a:spcPts val="1044"/>
              </a:spcBef>
              <a:spcAft>
                <a:spcPts val="0"/>
              </a:spcAft>
              <a:buNone/>
            </a:pPr>
            <a:r>
              <a:t/>
            </a:r>
            <a:endParaRPr sz="1259"/>
          </a:p>
          <a:p>
            <a:pPr indent="0" lvl="0" marL="0" rtl="0" algn="l">
              <a:lnSpc>
                <a:spcPct val="90000"/>
              </a:lnSpc>
              <a:spcBef>
                <a:spcPts val="1044"/>
              </a:spcBef>
              <a:spcAft>
                <a:spcPts val="0"/>
              </a:spcAft>
              <a:buNone/>
            </a:pPr>
            <a:r>
              <a:rPr lang="en-GB" sz="1259"/>
              <a:t>The receiver is under maintenance to fix issues from first tests at SRT. </a:t>
            </a:r>
            <a:endParaRPr sz="1259"/>
          </a:p>
          <a:p>
            <a:pPr indent="0" lvl="0" marL="0" rtl="0" algn="l">
              <a:lnSpc>
                <a:spcPct val="90000"/>
              </a:lnSpc>
              <a:spcBef>
                <a:spcPts val="1044"/>
              </a:spcBef>
              <a:spcAft>
                <a:spcPts val="0"/>
              </a:spcAft>
              <a:buNone/>
            </a:pPr>
            <a:r>
              <a:rPr lang="en-GB" sz="1259"/>
              <a:t>Same issues for downcoversion as the triple band receivers and the Qband</a:t>
            </a:r>
            <a:endParaRPr sz="1259"/>
          </a:p>
          <a:p>
            <a:pPr indent="0" lvl="0" marL="0" rtl="0" algn="l">
              <a:lnSpc>
                <a:spcPct val="90000"/>
              </a:lnSpc>
              <a:spcBef>
                <a:spcPts val="1044"/>
              </a:spcBef>
              <a:spcAft>
                <a:spcPts val="0"/>
              </a:spcAft>
              <a:buNone/>
            </a:pPr>
            <a:r>
              <a:t/>
            </a:r>
            <a:endParaRPr sz="1259"/>
          </a:p>
        </p:txBody>
      </p:sp>
      <p:pic>
        <p:nvPicPr>
          <p:cNvPr id="491" name="Google Shape;491;p44"/>
          <p:cNvPicPr preferRelativeResize="0"/>
          <p:nvPr/>
        </p:nvPicPr>
        <p:blipFill>
          <a:blip r:embed="rId3">
            <a:alphaModFix/>
          </a:blip>
          <a:stretch>
            <a:fillRect/>
          </a:stretch>
        </p:blipFill>
        <p:spPr>
          <a:xfrm>
            <a:off x="6429692" y="1254875"/>
            <a:ext cx="1532352" cy="1688356"/>
          </a:xfrm>
          <a:prstGeom prst="rect">
            <a:avLst/>
          </a:prstGeom>
          <a:noFill/>
          <a:ln>
            <a:noFill/>
          </a:ln>
        </p:spPr>
      </p:pic>
      <p:pic>
        <p:nvPicPr>
          <p:cNvPr id="492" name="Google Shape;492;p44"/>
          <p:cNvPicPr preferRelativeResize="0"/>
          <p:nvPr/>
        </p:nvPicPr>
        <p:blipFill>
          <a:blip r:embed="rId4">
            <a:alphaModFix/>
          </a:blip>
          <a:stretch>
            <a:fillRect/>
          </a:stretch>
        </p:blipFill>
        <p:spPr>
          <a:xfrm>
            <a:off x="4524631" y="1106316"/>
            <a:ext cx="1764438" cy="313681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txBox="1"/>
          <p:nvPr>
            <p:ph type="title"/>
          </p:nvPr>
        </p:nvSpPr>
        <p:spPr>
          <a:xfrm>
            <a:off x="110032" y="70376"/>
            <a:ext cx="8974800" cy="5652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Time allocation</a:t>
            </a:r>
            <a:endParaRPr/>
          </a:p>
        </p:txBody>
      </p:sp>
      <p:pic>
        <p:nvPicPr>
          <p:cNvPr id="93" name="Google Shape;93;p18" title="Points scored"/>
          <p:cNvPicPr preferRelativeResize="0"/>
          <p:nvPr/>
        </p:nvPicPr>
        <p:blipFill>
          <a:blip r:embed="rId3">
            <a:alphaModFix/>
          </a:blip>
          <a:stretch>
            <a:fillRect/>
          </a:stretch>
        </p:blipFill>
        <p:spPr>
          <a:xfrm>
            <a:off x="4443200" y="1031550"/>
            <a:ext cx="4700799" cy="3404158"/>
          </a:xfrm>
          <a:prstGeom prst="rect">
            <a:avLst/>
          </a:prstGeom>
          <a:noFill/>
          <a:ln>
            <a:noFill/>
          </a:ln>
        </p:spPr>
      </p:pic>
      <p:sp>
        <p:nvSpPr>
          <p:cNvPr id="94" name="Google Shape;94;p18"/>
          <p:cNvSpPr txBox="1"/>
          <p:nvPr/>
        </p:nvSpPr>
        <p:spPr>
          <a:xfrm>
            <a:off x="816500" y="1141325"/>
            <a:ext cx="4095900" cy="3005100"/>
          </a:xfrm>
          <a:prstGeom prst="rect">
            <a:avLst/>
          </a:prstGeom>
          <a:noFill/>
          <a:ln>
            <a:noFill/>
          </a:ln>
        </p:spPr>
        <p:txBody>
          <a:bodyPr anchorCtr="0" anchor="t" bIns="91425" lIns="91425" spcFirstLastPara="1" rIns="91425" wrap="square" tIns="91425">
            <a:normAutofit fontScale="70000" lnSpcReduction="10000"/>
          </a:bodyPr>
          <a:lstStyle/>
          <a:p>
            <a:pPr indent="0" lvl="0" marL="0" rtl="0" algn="l">
              <a:lnSpc>
                <a:spcPct val="115000"/>
              </a:lnSpc>
              <a:spcBef>
                <a:spcPts val="0"/>
              </a:spcBef>
              <a:spcAft>
                <a:spcPts val="0"/>
              </a:spcAft>
              <a:buNone/>
            </a:pPr>
            <a:r>
              <a:rPr lang="en-GB" sz="1800">
                <a:solidFill>
                  <a:srgbClr val="595959"/>
                </a:solidFill>
              </a:rPr>
              <a:t>Operating Time is divided in:</a:t>
            </a:r>
            <a:endParaRPr sz="1800">
              <a:solidFill>
                <a:srgbClr val="595959"/>
              </a:solidFill>
            </a:endParaRPr>
          </a:p>
          <a:p>
            <a:pPr indent="-308610" lvl="0" marL="457200" rtl="0" algn="l">
              <a:lnSpc>
                <a:spcPct val="115000"/>
              </a:lnSpc>
              <a:spcBef>
                <a:spcPts val="1200"/>
              </a:spcBef>
              <a:spcAft>
                <a:spcPts val="0"/>
              </a:spcAft>
              <a:buClr>
                <a:srgbClr val="595959"/>
              </a:buClr>
              <a:buSzPct val="100000"/>
              <a:buChar char="●"/>
            </a:pPr>
            <a:r>
              <a:rPr lang="en-GB" sz="1800">
                <a:solidFill>
                  <a:srgbClr val="595959"/>
                </a:solidFill>
              </a:rPr>
              <a:t>European VLBI Network time (25%)</a:t>
            </a:r>
            <a:endParaRPr sz="1800">
              <a:solidFill>
                <a:srgbClr val="595959"/>
              </a:solidFill>
            </a:endParaRPr>
          </a:p>
          <a:p>
            <a:pPr indent="-308610" lvl="0" marL="457200" rtl="0" algn="l">
              <a:lnSpc>
                <a:spcPct val="115000"/>
              </a:lnSpc>
              <a:spcBef>
                <a:spcPts val="0"/>
              </a:spcBef>
              <a:spcAft>
                <a:spcPts val="0"/>
              </a:spcAft>
              <a:buClr>
                <a:srgbClr val="595959"/>
              </a:buClr>
              <a:buSzPct val="100000"/>
              <a:buChar char="●"/>
            </a:pPr>
            <a:r>
              <a:rPr lang="en-GB" sz="1800">
                <a:solidFill>
                  <a:srgbClr val="595959"/>
                </a:solidFill>
              </a:rPr>
              <a:t>Time allocated by INAF for Single-dish observations, Italian VLBI(40%) and EATING vlbi</a:t>
            </a:r>
            <a:endParaRPr sz="1800">
              <a:solidFill>
                <a:srgbClr val="595959"/>
              </a:solidFill>
            </a:endParaRPr>
          </a:p>
          <a:p>
            <a:pPr indent="-308610" lvl="0" marL="457200" rtl="0" algn="l">
              <a:lnSpc>
                <a:spcPct val="115000"/>
              </a:lnSpc>
              <a:spcBef>
                <a:spcPts val="0"/>
              </a:spcBef>
              <a:spcAft>
                <a:spcPts val="0"/>
              </a:spcAft>
              <a:buClr>
                <a:srgbClr val="595959"/>
              </a:buClr>
              <a:buSzPct val="100000"/>
              <a:buChar char="●"/>
            </a:pPr>
            <a:r>
              <a:rPr lang="en-GB" sz="1800">
                <a:solidFill>
                  <a:srgbClr val="595959"/>
                </a:solidFill>
              </a:rPr>
              <a:t>Director's discretionary time (5%)</a:t>
            </a:r>
            <a:endParaRPr sz="1800">
              <a:solidFill>
                <a:srgbClr val="595959"/>
              </a:solidFill>
            </a:endParaRPr>
          </a:p>
          <a:p>
            <a:pPr indent="-308610" lvl="0" marL="457200" rtl="0" algn="l">
              <a:lnSpc>
                <a:spcPct val="115000"/>
              </a:lnSpc>
              <a:spcBef>
                <a:spcPts val="0"/>
              </a:spcBef>
              <a:spcAft>
                <a:spcPts val="0"/>
              </a:spcAft>
              <a:buClr>
                <a:srgbClr val="595959"/>
              </a:buClr>
              <a:buSzPct val="100000"/>
              <a:buChar char="●"/>
            </a:pPr>
            <a:r>
              <a:rPr lang="en-GB" sz="1800">
                <a:solidFill>
                  <a:srgbClr val="595959"/>
                </a:solidFill>
              </a:rPr>
              <a:t>Maintenance (10%)</a:t>
            </a:r>
            <a:endParaRPr sz="1800">
              <a:solidFill>
                <a:srgbClr val="595959"/>
              </a:solidFill>
            </a:endParaRPr>
          </a:p>
          <a:p>
            <a:pPr indent="-308610" lvl="0" marL="457200" rtl="0" algn="l">
              <a:lnSpc>
                <a:spcPct val="115000"/>
              </a:lnSpc>
              <a:spcBef>
                <a:spcPts val="0"/>
              </a:spcBef>
              <a:spcAft>
                <a:spcPts val="0"/>
              </a:spcAft>
              <a:buClr>
                <a:srgbClr val="595959"/>
              </a:buClr>
              <a:buSzPct val="100000"/>
              <a:buChar char="●"/>
            </a:pPr>
            <a:r>
              <a:rPr lang="en-GB" sz="1800">
                <a:solidFill>
                  <a:srgbClr val="595959"/>
                </a:solidFill>
              </a:rPr>
              <a:t>ASI time(20%)</a:t>
            </a:r>
            <a:endParaRPr sz="1800">
              <a:solidFill>
                <a:srgbClr val="595959"/>
              </a:solidFill>
            </a:endParaRPr>
          </a:p>
          <a:p>
            <a:pPr indent="0" lvl="0" marL="0" rtl="0" algn="l">
              <a:lnSpc>
                <a:spcPct val="115000"/>
              </a:lnSpc>
              <a:spcBef>
                <a:spcPts val="1200"/>
              </a:spcBef>
              <a:spcAft>
                <a:spcPts val="0"/>
              </a:spcAft>
              <a:buNone/>
            </a:pPr>
            <a:r>
              <a:t/>
            </a:r>
            <a:endParaRPr sz="1800">
              <a:solidFill>
                <a:srgbClr val="595959"/>
              </a:solidFill>
            </a:endParaRPr>
          </a:p>
          <a:p>
            <a:pPr indent="0" lvl="0" marL="0" rtl="0" algn="l">
              <a:lnSpc>
                <a:spcPct val="115000"/>
              </a:lnSpc>
              <a:spcBef>
                <a:spcPts val="1200"/>
              </a:spcBef>
              <a:spcAft>
                <a:spcPts val="0"/>
              </a:spcAft>
              <a:buNone/>
            </a:pPr>
            <a:r>
              <a:t/>
            </a:r>
            <a:endParaRPr sz="1800">
              <a:solidFill>
                <a:srgbClr val="595959"/>
              </a:solidFill>
            </a:endParaRPr>
          </a:p>
          <a:p>
            <a:pPr indent="0" lvl="0" marL="0" rtl="0" algn="l">
              <a:lnSpc>
                <a:spcPct val="115000"/>
              </a:lnSpc>
              <a:spcBef>
                <a:spcPts val="1200"/>
              </a:spcBef>
              <a:spcAft>
                <a:spcPts val="1200"/>
              </a:spcAft>
              <a:buNone/>
            </a:pPr>
            <a:r>
              <a:t/>
            </a:r>
            <a:endParaRPr sz="1800">
              <a:solidFill>
                <a:srgbClr val="595959"/>
              </a:solidFill>
            </a:endParaRPr>
          </a:p>
        </p:txBody>
      </p:sp>
      <p:sp>
        <p:nvSpPr>
          <p:cNvPr id="95" name="Google Shape;95;p18"/>
          <p:cNvSpPr txBox="1"/>
          <p:nvPr/>
        </p:nvSpPr>
        <p:spPr>
          <a:xfrm>
            <a:off x="870450" y="3506600"/>
            <a:ext cx="4409700" cy="9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2"/>
                </a:solidFill>
              </a:rPr>
              <a:t>From Sept. 10,2025 Operations suspended for upgrades of ASI observing infrastructure (project PNRR- EMM).</a:t>
            </a:r>
            <a:endParaRPr>
              <a:solidFill>
                <a:schemeClr val="dk2"/>
              </a:solidFill>
            </a:endParaRPr>
          </a:p>
          <a:p>
            <a:pPr indent="0" lvl="0" marL="0" rtl="0" algn="l">
              <a:spcBef>
                <a:spcPts val="0"/>
              </a:spcBef>
              <a:spcAft>
                <a:spcPts val="0"/>
              </a:spcAft>
              <a:buNone/>
            </a:pPr>
            <a:r>
              <a:rPr lang="en-GB" sz="1800">
                <a:solidFill>
                  <a:schemeClr val="dk2"/>
                </a:solidFill>
              </a:rPr>
              <a:t> </a:t>
            </a:r>
            <a:endParaRPr sz="18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45"/>
          <p:cNvSpPr txBox="1"/>
          <p:nvPr>
            <p:ph idx="1" type="body"/>
          </p:nvPr>
        </p:nvSpPr>
        <p:spPr>
          <a:xfrm>
            <a:off x="488806" y="1053650"/>
            <a:ext cx="8373600" cy="4490400"/>
          </a:xfrm>
          <a:prstGeom prst="rect">
            <a:avLst/>
          </a:prstGeom>
        </p:spPr>
        <p:txBody>
          <a:bodyPr anchorCtr="0" anchor="ctr" bIns="34275" lIns="68575" spcFirstLastPara="1" rIns="68575" wrap="square" tIns="34275">
            <a:spAutoFit/>
          </a:bodyPr>
          <a:lstStyle/>
          <a:p>
            <a:pPr indent="-304800" lvl="0" marL="457200" rtl="0" algn="l">
              <a:spcBef>
                <a:spcPts val="300"/>
              </a:spcBef>
              <a:spcAft>
                <a:spcPts val="0"/>
              </a:spcAft>
              <a:buSzPts val="1200"/>
              <a:buChar char="●"/>
            </a:pPr>
            <a:r>
              <a:rPr lang="en-GB"/>
              <a:t>The PON project has allowed  to extend the SRT capabilities to the frequencies it was designed to work up to. </a:t>
            </a:r>
            <a:endParaRPr/>
          </a:p>
          <a:p>
            <a:pPr indent="-304800" lvl="0" marL="457200" rtl="0" algn="l">
              <a:spcBef>
                <a:spcPts val="0"/>
              </a:spcBef>
              <a:spcAft>
                <a:spcPts val="0"/>
              </a:spcAft>
              <a:buSzPts val="1200"/>
              <a:buChar char="●"/>
            </a:pPr>
            <a:r>
              <a:rPr lang="en-GB"/>
              <a:t>Commissioning of MISTRAL and first tests on Triple band receivers are giving encouraging results about the performances SRT at high frequencies. </a:t>
            </a:r>
            <a:endParaRPr/>
          </a:p>
          <a:p>
            <a:pPr indent="-304800" lvl="0" marL="457200" rtl="0" algn="l">
              <a:spcBef>
                <a:spcPts val="0"/>
              </a:spcBef>
              <a:spcAft>
                <a:spcPts val="0"/>
              </a:spcAft>
              <a:buSzPts val="1200"/>
              <a:buChar char="●"/>
            </a:pPr>
            <a:r>
              <a:rPr lang="en-GB"/>
              <a:t>Improvements can arrive from commissioning of the whole metrology system: the holographic system can give accuracies beyond the limit of the accuracy of the Laser tracker</a:t>
            </a:r>
            <a:endParaRPr/>
          </a:p>
          <a:p>
            <a:pPr indent="-304800" lvl="0" marL="457200" rtl="0" algn="l">
              <a:spcBef>
                <a:spcPts val="0"/>
              </a:spcBef>
              <a:spcAft>
                <a:spcPts val="0"/>
              </a:spcAft>
              <a:buSzPts val="1200"/>
              <a:buChar char="●"/>
            </a:pPr>
            <a:r>
              <a:rPr lang="en-GB"/>
              <a:t>Atmosphere characterization is fundamental and also dynamic scheduling. </a:t>
            </a:r>
            <a:endParaRPr/>
          </a:p>
          <a:p>
            <a:pPr indent="0" lvl="0" marL="0" rtl="0" algn="l">
              <a:spcBef>
                <a:spcPts val="500"/>
              </a:spcBef>
              <a:spcAft>
                <a:spcPts val="0"/>
              </a:spcAft>
              <a:buNone/>
            </a:pPr>
            <a:r>
              <a:t/>
            </a:r>
            <a:endParaRPr/>
          </a:p>
          <a:p>
            <a:pPr indent="0" lvl="0" marL="0" rtl="0" algn="l">
              <a:spcBef>
                <a:spcPts val="500"/>
              </a:spcBef>
              <a:spcAft>
                <a:spcPts val="0"/>
              </a:spcAft>
              <a:buNone/>
            </a:pPr>
            <a:r>
              <a:t/>
            </a:r>
            <a:endParaRPr/>
          </a:p>
          <a:p>
            <a:pPr indent="0" lvl="0" marL="0" rtl="0" algn="l">
              <a:spcBef>
                <a:spcPts val="500"/>
              </a:spcBef>
              <a:spcAft>
                <a:spcPts val="0"/>
              </a:spcAft>
              <a:buNone/>
            </a:pPr>
            <a:r>
              <a:t/>
            </a:r>
            <a:endParaRPr/>
          </a:p>
          <a:p>
            <a:pPr indent="0" lvl="0" marL="0" rtl="0" algn="l">
              <a:spcBef>
                <a:spcPts val="500"/>
              </a:spcBef>
              <a:spcAft>
                <a:spcPts val="0"/>
              </a:spcAft>
              <a:buNone/>
            </a:pPr>
            <a:r>
              <a:t/>
            </a:r>
            <a:endParaRPr/>
          </a:p>
          <a:p>
            <a:pPr indent="0" lvl="0" marL="0" rtl="0" algn="l">
              <a:spcBef>
                <a:spcPts val="500"/>
              </a:spcBef>
              <a:spcAft>
                <a:spcPts val="500"/>
              </a:spcAft>
              <a:buNone/>
            </a:pPr>
            <a:r>
              <a:t/>
            </a:r>
            <a:endParaRPr/>
          </a:p>
        </p:txBody>
      </p:sp>
      <p:sp>
        <p:nvSpPr>
          <p:cNvPr id="498" name="Google Shape;498;p45"/>
          <p:cNvSpPr txBox="1"/>
          <p:nvPr>
            <p:ph type="title"/>
          </p:nvPr>
        </p:nvSpPr>
        <p:spPr>
          <a:xfrm>
            <a:off x="110032" y="70376"/>
            <a:ext cx="8974800" cy="5652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Conclusions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graphicFrame>
        <p:nvGraphicFramePr>
          <p:cNvPr id="101" name="Google Shape;101;p19"/>
          <p:cNvGraphicFramePr/>
          <p:nvPr/>
        </p:nvGraphicFramePr>
        <p:xfrm>
          <a:off x="2005113" y="3284559"/>
          <a:ext cx="3000000" cy="3000000"/>
        </p:xfrm>
        <a:graphic>
          <a:graphicData uri="http://schemas.openxmlformats.org/drawingml/2006/table">
            <a:tbl>
              <a:tblPr bandRow="1" firstRow="1">
                <a:noFill/>
                <a:tableStyleId>{DBC8FE4C-EB8F-418F-B8B2-164A8651CE88}</a:tableStyleId>
              </a:tblPr>
              <a:tblGrid>
                <a:gridCol w="2331250"/>
                <a:gridCol w="1321325"/>
                <a:gridCol w="1321325"/>
              </a:tblGrid>
              <a:tr h="278150">
                <a:tc>
                  <a:txBody>
                    <a:bodyPr/>
                    <a:lstStyle/>
                    <a:p>
                      <a:pPr indent="0" lvl="0" marL="0" marR="0" rtl="0" algn="l">
                        <a:spcBef>
                          <a:spcPts val="0"/>
                        </a:spcBef>
                        <a:spcAft>
                          <a:spcPts val="0"/>
                        </a:spcAft>
                        <a:buNone/>
                      </a:pPr>
                      <a:r>
                        <a:rPr b="1" lang="en-GB" sz="1400">
                          <a:solidFill>
                            <a:srgbClr val="1A3260"/>
                          </a:solidFill>
                        </a:rPr>
                        <a:t>Q-band</a:t>
                      </a:r>
                      <a:endParaRPr sz="1100"/>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en-GB" sz="1400">
                          <a:solidFill>
                            <a:srgbClr val="1A3260"/>
                          </a:solidFill>
                        </a:rPr>
                        <a:t>33-50 </a:t>
                      </a:r>
                      <a:endParaRPr sz="1100"/>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en-GB">
                          <a:solidFill>
                            <a:srgbClr val="1A3260"/>
                          </a:solidFill>
                        </a:rPr>
                        <a:t>19-beam</a:t>
                      </a:r>
                      <a:endParaRPr b="1" sz="1400">
                        <a:solidFill>
                          <a:srgbClr val="1A3260"/>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78150">
                <a:tc>
                  <a:txBody>
                    <a:bodyPr/>
                    <a:lstStyle/>
                    <a:p>
                      <a:pPr indent="0" lvl="0" marL="0" marR="0" rtl="0" algn="l">
                        <a:spcBef>
                          <a:spcPts val="0"/>
                        </a:spcBef>
                        <a:spcAft>
                          <a:spcPts val="0"/>
                        </a:spcAft>
                        <a:buNone/>
                      </a:pPr>
                      <a:r>
                        <a:rPr b="1" lang="en-GB" sz="1400">
                          <a:solidFill>
                            <a:srgbClr val="1A3260"/>
                          </a:solidFill>
                          <a:highlight>
                            <a:srgbClr val="E8EAEE"/>
                          </a:highlight>
                          <a:latin typeface="Gill Sans"/>
                          <a:ea typeface="Gill Sans"/>
                          <a:cs typeface="Gill Sans"/>
                          <a:sym typeface="Gill Sans"/>
                        </a:rPr>
                        <a:t>W-band KID detector (MISTRAL)</a:t>
                      </a:r>
                      <a:endParaRPr b="1" sz="1400">
                        <a:solidFill>
                          <a:srgbClr val="1A3260"/>
                        </a:solidFill>
                        <a:highlight>
                          <a:srgbClr val="E8EAEE"/>
                        </a:highlight>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en-GB" sz="1400">
                          <a:solidFill>
                            <a:srgbClr val="1A3260"/>
                          </a:solidFill>
                          <a:highlight>
                            <a:srgbClr val="E8EAEE"/>
                          </a:highlight>
                        </a:rPr>
                        <a:t>77-103</a:t>
                      </a:r>
                      <a:endParaRPr sz="1100">
                        <a:highlight>
                          <a:srgbClr val="E8EAEE"/>
                        </a:highlight>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en-GB">
                          <a:solidFill>
                            <a:srgbClr val="1A3260"/>
                          </a:solidFill>
                          <a:highlight>
                            <a:srgbClr val="E8EAEE"/>
                          </a:highlight>
                        </a:rPr>
                        <a:t>408 pixels</a:t>
                      </a:r>
                      <a:endParaRPr b="1" sz="1400">
                        <a:solidFill>
                          <a:srgbClr val="1A3260"/>
                        </a:solidFill>
                        <a:highlight>
                          <a:srgbClr val="E8EAEE"/>
                        </a:highlight>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78150">
                <a:tc>
                  <a:txBody>
                    <a:bodyPr/>
                    <a:lstStyle/>
                    <a:p>
                      <a:pPr indent="0" lvl="0" marL="0" marR="0" rtl="0" algn="l">
                        <a:spcBef>
                          <a:spcPts val="0"/>
                        </a:spcBef>
                        <a:spcAft>
                          <a:spcPts val="0"/>
                        </a:spcAft>
                        <a:buNone/>
                      </a:pPr>
                      <a:r>
                        <a:rPr b="1" lang="en-GB" sz="1400">
                          <a:solidFill>
                            <a:srgbClr val="1A3260"/>
                          </a:solidFill>
                          <a:highlight>
                            <a:srgbClr val="E8EAEE"/>
                          </a:highlight>
                        </a:rPr>
                        <a:t>W-band (</a:t>
                      </a:r>
                      <a:r>
                        <a:rPr b="1" lang="en-GB">
                          <a:solidFill>
                            <a:srgbClr val="1A3260"/>
                          </a:solidFill>
                          <a:highlight>
                            <a:srgbClr val="E8EAEE"/>
                          </a:highlight>
                        </a:rPr>
                        <a:t>CARUSO)</a:t>
                      </a:r>
                      <a:endParaRPr sz="1100">
                        <a:highlight>
                          <a:srgbClr val="E8EAEE"/>
                        </a:highlight>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en-GB" sz="1400">
                          <a:solidFill>
                            <a:srgbClr val="1A3260"/>
                          </a:solidFill>
                          <a:highlight>
                            <a:srgbClr val="E8EAEE"/>
                          </a:highlight>
                        </a:rPr>
                        <a:t>7</a:t>
                      </a:r>
                      <a:r>
                        <a:rPr b="1" lang="en-GB">
                          <a:solidFill>
                            <a:srgbClr val="1A3260"/>
                          </a:solidFill>
                          <a:highlight>
                            <a:srgbClr val="E8EAEE"/>
                          </a:highlight>
                        </a:rPr>
                        <a:t>5</a:t>
                      </a:r>
                      <a:r>
                        <a:rPr b="1" lang="en-GB" sz="1400">
                          <a:solidFill>
                            <a:srgbClr val="1A3260"/>
                          </a:solidFill>
                          <a:highlight>
                            <a:srgbClr val="E8EAEE"/>
                          </a:highlight>
                        </a:rPr>
                        <a:t>-116</a:t>
                      </a:r>
                      <a:endParaRPr sz="1100">
                        <a:highlight>
                          <a:srgbClr val="E8EAEE"/>
                        </a:highlight>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en-GB">
                          <a:solidFill>
                            <a:srgbClr val="1A3260"/>
                          </a:solidFill>
                          <a:highlight>
                            <a:srgbClr val="E8EAEE"/>
                          </a:highlight>
                        </a:rPr>
                        <a:t>16-beam</a:t>
                      </a:r>
                      <a:endParaRPr b="1" sz="1400">
                        <a:solidFill>
                          <a:srgbClr val="1A3260"/>
                        </a:solidFill>
                        <a:highlight>
                          <a:srgbClr val="E8EAEE"/>
                        </a:highlight>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78150">
                <a:tc>
                  <a:txBody>
                    <a:bodyPr/>
                    <a:lstStyle/>
                    <a:p>
                      <a:pPr indent="0" lvl="0" marL="0" marR="0" rtl="0" algn="l">
                        <a:spcBef>
                          <a:spcPts val="0"/>
                        </a:spcBef>
                        <a:spcAft>
                          <a:spcPts val="0"/>
                        </a:spcAft>
                        <a:buNone/>
                      </a:pPr>
                      <a:r>
                        <a:rPr b="1" lang="en-GB" sz="1400">
                          <a:solidFill>
                            <a:srgbClr val="1A3260"/>
                          </a:solidFill>
                          <a:highlight>
                            <a:srgbClr val="E8EAEE"/>
                          </a:highlight>
                          <a:latin typeface="Gill Sans"/>
                          <a:ea typeface="Gill Sans"/>
                          <a:cs typeface="Gill Sans"/>
                          <a:sym typeface="Gill Sans"/>
                        </a:rPr>
                        <a:t>Tri-band(K/Q/W)</a:t>
                      </a:r>
                      <a:endParaRPr sz="1100">
                        <a:highlight>
                          <a:srgbClr val="E8EAEE"/>
                        </a:highlight>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i="0" lang="en-GB" sz="1400" u="none" strike="noStrike">
                          <a:solidFill>
                            <a:srgbClr val="1A3260"/>
                          </a:solidFill>
                          <a:highlight>
                            <a:srgbClr val="E8EAEE"/>
                          </a:highlight>
                          <a:latin typeface="Gill Sans"/>
                          <a:ea typeface="Gill Sans"/>
                          <a:cs typeface="Gill Sans"/>
                          <a:sym typeface="Gill Sans"/>
                        </a:rPr>
                        <a:t>18-26 / 34-50/ 80-116</a:t>
                      </a:r>
                      <a:endParaRPr b="1" sz="1400">
                        <a:solidFill>
                          <a:srgbClr val="1A3260"/>
                        </a:solidFill>
                        <a:highlight>
                          <a:srgbClr val="E8EAEE"/>
                        </a:highlight>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en-GB">
                          <a:solidFill>
                            <a:srgbClr val="1A3260"/>
                          </a:solidFill>
                          <a:highlight>
                            <a:srgbClr val="E8EAEE"/>
                          </a:highlight>
                          <a:latin typeface="Gill Sans"/>
                          <a:ea typeface="Gill Sans"/>
                          <a:cs typeface="Gill Sans"/>
                          <a:sym typeface="Gill Sans"/>
                        </a:rPr>
                        <a:t>Coaxial beams</a:t>
                      </a:r>
                      <a:endParaRPr b="1" i="0" sz="1400" u="none" strike="noStrike">
                        <a:solidFill>
                          <a:srgbClr val="1A3260"/>
                        </a:solidFill>
                        <a:highlight>
                          <a:srgbClr val="E8EAEE"/>
                        </a:highlight>
                        <a:latin typeface="Gill Sans"/>
                        <a:ea typeface="Gill Sans"/>
                        <a:cs typeface="Gill Sans"/>
                        <a:sym typeface="Gill Sans"/>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lt1"/>
                    </a:solidFill>
                  </a:tcPr>
                </a:tc>
              </a:tr>
            </a:tbl>
          </a:graphicData>
        </a:graphic>
      </p:graphicFrame>
      <p:grpSp>
        <p:nvGrpSpPr>
          <p:cNvPr id="102" name="Google Shape;102;p19"/>
          <p:cNvGrpSpPr/>
          <p:nvPr/>
        </p:nvGrpSpPr>
        <p:grpSpPr>
          <a:xfrm>
            <a:off x="6979005" y="3323511"/>
            <a:ext cx="642576" cy="1332243"/>
            <a:chOff x="5313956" y="3119861"/>
            <a:chExt cx="642576" cy="1332243"/>
          </a:xfrm>
        </p:grpSpPr>
        <p:pic>
          <p:nvPicPr>
            <p:cNvPr id="103" name="Google Shape;103;p19"/>
            <p:cNvPicPr preferRelativeResize="0"/>
            <p:nvPr/>
          </p:nvPicPr>
          <p:blipFill rotWithShape="1">
            <a:blip r:embed="rId3">
              <a:alphaModFix/>
            </a:blip>
            <a:srcRect b="0" l="59623" r="19922" t="0"/>
            <a:stretch/>
          </p:blipFill>
          <p:spPr>
            <a:xfrm>
              <a:off x="5313981" y="3366981"/>
              <a:ext cx="642550" cy="247121"/>
            </a:xfrm>
            <a:prstGeom prst="rect">
              <a:avLst/>
            </a:prstGeom>
            <a:noFill/>
            <a:ln>
              <a:noFill/>
            </a:ln>
          </p:spPr>
        </p:pic>
        <p:pic>
          <p:nvPicPr>
            <p:cNvPr id="104" name="Google Shape;104;p19"/>
            <p:cNvPicPr preferRelativeResize="0"/>
            <p:nvPr/>
          </p:nvPicPr>
          <p:blipFill rotWithShape="1">
            <a:blip r:embed="rId3">
              <a:alphaModFix/>
            </a:blip>
            <a:srcRect b="0" l="59623" r="19922" t="0"/>
            <a:stretch/>
          </p:blipFill>
          <p:spPr>
            <a:xfrm>
              <a:off x="5313956" y="3119861"/>
              <a:ext cx="642550" cy="247121"/>
            </a:xfrm>
            <a:prstGeom prst="rect">
              <a:avLst/>
            </a:prstGeom>
            <a:noFill/>
            <a:ln>
              <a:noFill/>
            </a:ln>
          </p:spPr>
        </p:pic>
        <p:pic>
          <p:nvPicPr>
            <p:cNvPr id="105" name="Google Shape;105;p19"/>
            <p:cNvPicPr preferRelativeResize="0"/>
            <p:nvPr/>
          </p:nvPicPr>
          <p:blipFill rotWithShape="1">
            <a:blip r:embed="rId3">
              <a:alphaModFix/>
            </a:blip>
            <a:srcRect b="0" l="59623" r="19922" t="0"/>
            <a:stretch/>
          </p:blipFill>
          <p:spPr>
            <a:xfrm>
              <a:off x="5313981" y="3876932"/>
              <a:ext cx="642550" cy="247121"/>
            </a:xfrm>
            <a:prstGeom prst="rect">
              <a:avLst/>
            </a:prstGeom>
            <a:noFill/>
            <a:ln>
              <a:noFill/>
            </a:ln>
          </p:spPr>
        </p:pic>
        <p:pic>
          <p:nvPicPr>
            <p:cNvPr id="106" name="Google Shape;106;p19"/>
            <p:cNvPicPr preferRelativeResize="0"/>
            <p:nvPr/>
          </p:nvPicPr>
          <p:blipFill rotWithShape="1">
            <a:blip r:embed="rId3">
              <a:alphaModFix/>
            </a:blip>
            <a:srcRect b="0" l="59623" r="19922" t="0"/>
            <a:stretch/>
          </p:blipFill>
          <p:spPr>
            <a:xfrm>
              <a:off x="5313982" y="4204983"/>
              <a:ext cx="642550" cy="247121"/>
            </a:xfrm>
            <a:prstGeom prst="rect">
              <a:avLst/>
            </a:prstGeom>
            <a:noFill/>
            <a:ln>
              <a:noFill/>
            </a:ln>
          </p:spPr>
        </p:pic>
      </p:grpSp>
      <p:graphicFrame>
        <p:nvGraphicFramePr>
          <p:cNvPr id="107" name="Google Shape;107;p19"/>
          <p:cNvGraphicFramePr/>
          <p:nvPr/>
        </p:nvGraphicFramePr>
        <p:xfrm>
          <a:off x="2085038" y="751374"/>
          <a:ext cx="3000000" cy="3000000"/>
        </p:xfrm>
        <a:graphic>
          <a:graphicData uri="http://schemas.openxmlformats.org/drawingml/2006/table">
            <a:tbl>
              <a:tblPr bandRow="1" firstRow="1">
                <a:noFill/>
                <a:tableStyleId>{DBC8FE4C-EB8F-418F-B8B2-164A8651CE88}</a:tableStyleId>
              </a:tblPr>
              <a:tblGrid>
                <a:gridCol w="2323750"/>
                <a:gridCol w="1325075"/>
                <a:gridCol w="1325075"/>
              </a:tblGrid>
              <a:tr h="276950">
                <a:tc>
                  <a:txBody>
                    <a:bodyPr/>
                    <a:lstStyle/>
                    <a:p>
                      <a:pPr indent="0" lvl="0" marL="0" marR="0" rtl="0" algn="l">
                        <a:spcBef>
                          <a:spcPts val="0"/>
                        </a:spcBef>
                        <a:spcAft>
                          <a:spcPts val="0"/>
                        </a:spcAft>
                        <a:buNone/>
                      </a:pPr>
                      <a:r>
                        <a:rPr lang="en-GB" sz="1400">
                          <a:solidFill>
                            <a:srgbClr val="1A3260"/>
                          </a:solidFill>
                        </a:rPr>
                        <a:t>Receiver</a:t>
                      </a:r>
                      <a:endParaRPr sz="1100"/>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GB" sz="1400">
                          <a:solidFill>
                            <a:srgbClr val="1A3260"/>
                          </a:solidFill>
                        </a:rPr>
                        <a:t>Frequency [</a:t>
                      </a:r>
                      <a:r>
                        <a:rPr b="1" lang="en-GB" sz="1400">
                          <a:solidFill>
                            <a:srgbClr val="1A3260"/>
                          </a:solidFill>
                          <a:latin typeface="Gill Sans"/>
                          <a:ea typeface="Gill Sans"/>
                          <a:cs typeface="Gill Sans"/>
                          <a:sym typeface="Gill Sans"/>
                        </a:rPr>
                        <a:t>GHz]</a:t>
                      </a:r>
                      <a:endParaRPr sz="1100"/>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400">
                        <a:solidFill>
                          <a:srgbClr val="1A3260"/>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lt1"/>
                    </a:solidFill>
                  </a:tcPr>
                </a:tc>
              </a:tr>
              <a:tr h="276950">
                <a:tc rowSpan="2">
                  <a:txBody>
                    <a:bodyPr/>
                    <a:lstStyle/>
                    <a:p>
                      <a:pPr indent="0" lvl="0" marL="0" marR="0" rtl="0" algn="l">
                        <a:spcBef>
                          <a:spcPts val="0"/>
                        </a:spcBef>
                        <a:spcAft>
                          <a:spcPts val="0"/>
                        </a:spcAft>
                        <a:buNone/>
                      </a:pPr>
                      <a:r>
                        <a:rPr lang="en-GB" sz="1100">
                          <a:solidFill>
                            <a:srgbClr val="1A3260"/>
                          </a:solidFill>
                        </a:rPr>
                        <a:t>Primary-focus L-P dual band</a:t>
                      </a:r>
                      <a:endParaRPr sz="800"/>
                    </a:p>
                  </a:txBody>
                  <a:tcPr marT="34300" marB="34300" marR="68600" marL="686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GB" sz="1100">
                          <a:solidFill>
                            <a:srgbClr val="1A3260"/>
                          </a:solidFill>
                        </a:rPr>
                        <a:t>0.305-0.410</a:t>
                      </a:r>
                      <a:endParaRPr sz="800"/>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100">
                        <a:solidFill>
                          <a:srgbClr val="1A3260"/>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171450">
                <a:tc vMerge="1"/>
                <a:tc>
                  <a:txBody>
                    <a:bodyPr/>
                    <a:lstStyle/>
                    <a:p>
                      <a:pPr indent="0" lvl="0" marL="0" marR="0" rtl="0" algn="l">
                        <a:spcBef>
                          <a:spcPts val="0"/>
                        </a:spcBef>
                        <a:spcAft>
                          <a:spcPts val="0"/>
                        </a:spcAft>
                        <a:buNone/>
                      </a:pPr>
                      <a:r>
                        <a:rPr lang="en-GB" sz="1100">
                          <a:solidFill>
                            <a:srgbClr val="1A3260"/>
                          </a:solidFill>
                        </a:rPr>
                        <a:t>1.3-1.8</a:t>
                      </a:r>
                      <a:endParaRPr sz="1100">
                        <a:solidFill>
                          <a:srgbClr val="1A3260"/>
                        </a:solidFill>
                      </a:endParaRPr>
                    </a:p>
                    <a:p>
                      <a:pPr indent="0" lvl="0" marL="0" marR="0" rtl="0" algn="l">
                        <a:spcBef>
                          <a:spcPts val="0"/>
                        </a:spcBef>
                        <a:spcAft>
                          <a:spcPts val="0"/>
                        </a:spcAft>
                        <a:buNone/>
                      </a:pPr>
                      <a:r>
                        <a:t/>
                      </a:r>
                      <a:endParaRPr sz="1100">
                        <a:solidFill>
                          <a:srgbClr val="1A3260"/>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100">
                        <a:solidFill>
                          <a:srgbClr val="1A3260"/>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171450">
                <a:tc>
                  <a:txBody>
                    <a:bodyPr/>
                    <a:lstStyle/>
                    <a:p>
                      <a:pPr indent="0" lvl="0" marL="0" marR="0" rtl="0" algn="l">
                        <a:spcBef>
                          <a:spcPts val="0"/>
                        </a:spcBef>
                        <a:spcAft>
                          <a:spcPts val="0"/>
                        </a:spcAft>
                        <a:buNone/>
                      </a:pPr>
                      <a:r>
                        <a:rPr lang="en-GB" sz="1100">
                          <a:solidFill>
                            <a:srgbClr val="1A3260"/>
                          </a:solidFill>
                        </a:rPr>
                        <a:t>Primary focus S-Band </a:t>
                      </a:r>
                      <a:br>
                        <a:rPr lang="en-GB" sz="1100">
                          <a:solidFill>
                            <a:srgbClr val="1A3260"/>
                          </a:solidFill>
                        </a:rPr>
                      </a:br>
                      <a:r>
                        <a:rPr lang="en-GB" sz="1100">
                          <a:solidFill>
                            <a:srgbClr val="1A3260"/>
                          </a:solidFill>
                        </a:rPr>
                        <a:t>(in construction)</a:t>
                      </a:r>
                      <a:endParaRPr sz="1100">
                        <a:solidFill>
                          <a:srgbClr val="1A3260"/>
                        </a:solidFill>
                      </a:endParaRPr>
                    </a:p>
                  </a:txBody>
                  <a:tcPr marT="34300" marB="34300" marR="68600" marL="686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GB" sz="1100">
                          <a:solidFill>
                            <a:srgbClr val="1A3260"/>
                          </a:solidFill>
                        </a:rPr>
                        <a:t>3-4.5</a:t>
                      </a:r>
                      <a:endParaRPr sz="1100">
                        <a:solidFill>
                          <a:srgbClr val="1A3260"/>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GB" sz="1100">
                          <a:solidFill>
                            <a:srgbClr val="1A3260"/>
                          </a:solidFill>
                        </a:rPr>
                        <a:t>7-beam</a:t>
                      </a:r>
                      <a:endParaRPr sz="1100">
                        <a:solidFill>
                          <a:srgbClr val="1A3260"/>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171450">
                <a:tc>
                  <a:txBody>
                    <a:bodyPr/>
                    <a:lstStyle/>
                    <a:p>
                      <a:pPr indent="0" lvl="0" marL="0" marR="0" rtl="0" algn="l">
                        <a:spcBef>
                          <a:spcPts val="0"/>
                        </a:spcBef>
                        <a:spcAft>
                          <a:spcPts val="0"/>
                        </a:spcAft>
                        <a:buNone/>
                      </a:pPr>
                      <a:r>
                        <a:rPr lang="en-GB" sz="1100">
                          <a:solidFill>
                            <a:srgbClr val="1A3260"/>
                          </a:solidFill>
                        </a:rPr>
                        <a:t>Secondary focus </a:t>
                      </a:r>
                      <a:r>
                        <a:rPr lang="en-GB" sz="1100">
                          <a:solidFill>
                            <a:srgbClr val="1A3260"/>
                          </a:solidFill>
                        </a:rPr>
                        <a:t>C</a:t>
                      </a:r>
                      <a:r>
                        <a:rPr baseline="-25000" lang="en-GB" sz="1100">
                          <a:solidFill>
                            <a:srgbClr val="1A3260"/>
                          </a:solidFill>
                        </a:rPr>
                        <a:t>low</a:t>
                      </a:r>
                      <a:r>
                        <a:rPr lang="en-GB" sz="1100">
                          <a:solidFill>
                            <a:srgbClr val="1A3260"/>
                          </a:solidFill>
                        </a:rPr>
                        <a:t>- band</a:t>
                      </a:r>
                      <a:endParaRPr baseline="-25000" sz="1100">
                        <a:solidFill>
                          <a:srgbClr val="1A3260"/>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GB" sz="1100">
                          <a:solidFill>
                            <a:srgbClr val="1A3260"/>
                          </a:solidFill>
                        </a:rPr>
                        <a:t>4.2-5.6</a:t>
                      </a:r>
                      <a:endParaRPr sz="800">
                        <a:solidFill>
                          <a:srgbClr val="1A3260"/>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GB" sz="1100">
                          <a:solidFill>
                            <a:srgbClr val="1A3260"/>
                          </a:solidFill>
                        </a:rPr>
                        <a:t>1-beam</a:t>
                      </a:r>
                      <a:endParaRPr b="1" sz="1100">
                        <a:solidFill>
                          <a:srgbClr val="1A3260"/>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171450">
                <a:tc>
                  <a:txBody>
                    <a:bodyPr/>
                    <a:lstStyle/>
                    <a:p>
                      <a:pPr indent="0" lvl="0" marL="0" marR="0" rtl="0" algn="l">
                        <a:spcBef>
                          <a:spcPts val="0"/>
                        </a:spcBef>
                        <a:spcAft>
                          <a:spcPts val="0"/>
                        </a:spcAft>
                        <a:buNone/>
                      </a:pPr>
                      <a:r>
                        <a:rPr lang="en-GB" sz="1100">
                          <a:solidFill>
                            <a:srgbClr val="1A3260"/>
                          </a:solidFill>
                        </a:rPr>
                        <a:t>BWG  focusC</a:t>
                      </a:r>
                      <a:r>
                        <a:rPr baseline="-25000" lang="en-GB" sz="1100">
                          <a:solidFill>
                            <a:srgbClr val="1A3260"/>
                          </a:solidFill>
                        </a:rPr>
                        <a:t>high </a:t>
                      </a:r>
                      <a:endParaRPr baseline="-25000" sz="1100">
                        <a:solidFill>
                          <a:srgbClr val="1A3260"/>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GB" sz="1100">
                          <a:solidFill>
                            <a:srgbClr val="1A3260"/>
                          </a:solidFill>
                        </a:rPr>
                        <a:t>5.7-7.7</a:t>
                      </a:r>
                      <a:endParaRPr sz="1100">
                        <a:solidFill>
                          <a:srgbClr val="1A3260"/>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GB" sz="1100">
                          <a:solidFill>
                            <a:srgbClr val="1A3260"/>
                          </a:solidFill>
                        </a:rPr>
                        <a:t>1-beam</a:t>
                      </a:r>
                      <a:endParaRPr sz="1100">
                        <a:solidFill>
                          <a:srgbClr val="1A3260"/>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76950">
                <a:tc>
                  <a:txBody>
                    <a:bodyPr/>
                    <a:lstStyle/>
                    <a:p>
                      <a:pPr indent="0" lvl="0" marL="0" marR="0" rtl="0" algn="l">
                        <a:spcBef>
                          <a:spcPts val="0"/>
                        </a:spcBef>
                        <a:spcAft>
                          <a:spcPts val="0"/>
                        </a:spcAft>
                        <a:buNone/>
                      </a:pPr>
                      <a:r>
                        <a:rPr lang="en-GB" sz="1100">
                          <a:solidFill>
                            <a:srgbClr val="1A3260"/>
                          </a:solidFill>
                        </a:rPr>
                        <a:t>Secondary </a:t>
                      </a:r>
                      <a:r>
                        <a:rPr lang="en-GB" sz="1100">
                          <a:solidFill>
                            <a:srgbClr val="1A3260"/>
                          </a:solidFill>
                        </a:rPr>
                        <a:t>focus K-band </a:t>
                      </a:r>
                      <a:r>
                        <a:rPr lang="en-GB" sz="1100">
                          <a:solidFill>
                            <a:srgbClr val="1A3260"/>
                          </a:solidFill>
                        </a:rPr>
                        <a:t>multi</a:t>
                      </a:r>
                      <a:r>
                        <a:rPr lang="en-GB" sz="1100">
                          <a:solidFill>
                            <a:srgbClr val="1A3260"/>
                          </a:solidFill>
                        </a:rPr>
                        <a:t>-feed</a:t>
                      </a:r>
                      <a:endParaRPr sz="800"/>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GB" sz="1100">
                          <a:solidFill>
                            <a:srgbClr val="1A3260"/>
                          </a:solidFill>
                        </a:rPr>
                        <a:t>18-26.5</a:t>
                      </a:r>
                      <a:endParaRPr sz="800"/>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GB" sz="1100">
                          <a:solidFill>
                            <a:srgbClr val="1A3260"/>
                          </a:solidFill>
                        </a:rPr>
                        <a:t>7 beam</a:t>
                      </a:r>
                      <a:endParaRPr sz="1100">
                        <a:solidFill>
                          <a:srgbClr val="1A3260"/>
                        </a:solidFill>
                      </a:endParaRPr>
                    </a:p>
                    <a:p>
                      <a:pPr indent="0" lvl="0" marL="0" marR="0" rtl="0" algn="l">
                        <a:spcBef>
                          <a:spcPts val="0"/>
                        </a:spcBef>
                        <a:spcAft>
                          <a:spcPts val="0"/>
                        </a:spcAft>
                        <a:buNone/>
                      </a:pPr>
                      <a:r>
                        <a:t/>
                      </a:r>
                      <a:endParaRPr sz="1100">
                        <a:solidFill>
                          <a:srgbClr val="1A3260"/>
                        </a:solidFill>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lt1"/>
                    </a:solidFill>
                  </a:tcPr>
                </a:tc>
              </a:tr>
            </a:tbl>
          </a:graphicData>
        </a:graphic>
      </p:graphicFrame>
      <p:pic>
        <p:nvPicPr>
          <p:cNvPr descr="PON-SRT" id="108" name="Google Shape;108;p19"/>
          <p:cNvPicPr preferRelativeResize="0"/>
          <p:nvPr/>
        </p:nvPicPr>
        <p:blipFill rotWithShape="1">
          <a:blip r:embed="rId4">
            <a:alphaModFix/>
          </a:blip>
          <a:srcRect b="-484580" l="-5630" r="5630" t="484580"/>
          <a:stretch/>
        </p:blipFill>
        <p:spPr>
          <a:xfrm>
            <a:off x="2005126" y="4837650"/>
            <a:ext cx="7606688" cy="641975"/>
          </a:xfrm>
          <a:prstGeom prst="rect">
            <a:avLst/>
          </a:prstGeom>
          <a:noFill/>
          <a:ln>
            <a:noFill/>
          </a:ln>
        </p:spPr>
      </p:pic>
      <p:sp>
        <p:nvSpPr>
          <p:cNvPr id="109" name="Google Shape;109;p19"/>
          <p:cNvSpPr txBox="1"/>
          <p:nvPr>
            <p:ph type="title"/>
          </p:nvPr>
        </p:nvSpPr>
        <p:spPr>
          <a:xfrm>
            <a:off x="110032" y="70376"/>
            <a:ext cx="8974800" cy="565200"/>
          </a:xfrm>
          <a:prstGeom prst="rect">
            <a:avLst/>
          </a:prstGeom>
        </p:spPr>
        <p:txBody>
          <a:bodyPr anchorCtr="0" anchor="b" bIns="34275" lIns="68575" spcFirstLastPara="1" rIns="68575" wrap="square" tIns="34275">
            <a:normAutofit fontScale="90000"/>
          </a:bodyPr>
          <a:lstStyle/>
          <a:p>
            <a:pPr indent="0" lvl="0" marL="0" rtl="0" algn="ctr">
              <a:spcBef>
                <a:spcPts val="0"/>
              </a:spcBef>
              <a:spcAft>
                <a:spcPts val="0"/>
              </a:spcAft>
              <a:buClr>
                <a:schemeClr val="dk1"/>
              </a:buClr>
              <a:buSzPct val="39285"/>
              <a:buFont typeface="Arial"/>
              <a:buNone/>
            </a:pPr>
            <a:r>
              <a:rPr lang="en-GB"/>
              <a:t>SRT Receivers</a:t>
            </a:r>
            <a:endParaRPr/>
          </a:p>
          <a:p>
            <a:pPr indent="0" lvl="0" marL="0" rtl="0" algn="ctr">
              <a:spcBef>
                <a:spcPts val="0"/>
              </a:spcBef>
              <a:spcAft>
                <a:spcPts val="0"/>
              </a:spcAft>
              <a:buClr>
                <a:schemeClr val="dk1"/>
              </a:buClr>
              <a:buSzPct val="39285"/>
              <a:buFont typeface="Arial"/>
              <a:buNone/>
            </a:pPr>
            <a:r>
              <a:t/>
            </a:r>
            <a:endParaRPr/>
          </a:p>
          <a:p>
            <a:pPr indent="0" lvl="0" marL="0" rtl="0" algn="ctr">
              <a:spcBef>
                <a:spcPts val="0"/>
              </a:spcBef>
              <a:spcAft>
                <a:spcPts val="0"/>
              </a:spcAft>
              <a:buNone/>
            </a:pPr>
            <a:r>
              <a:rPr lang="en-GB"/>
              <a:t>SRT Receivers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0"/>
          <p:cNvSpPr txBox="1"/>
          <p:nvPr>
            <p:ph type="title"/>
          </p:nvPr>
        </p:nvSpPr>
        <p:spPr>
          <a:xfrm>
            <a:off x="110032" y="70376"/>
            <a:ext cx="8974800" cy="5652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Clr>
                <a:schemeClr val="dk1"/>
              </a:buClr>
              <a:buSzPts val="1100"/>
              <a:buFont typeface="Arial"/>
              <a:buNone/>
            </a:pPr>
            <a:r>
              <a:rPr lang="en-GB"/>
              <a:t>PON Project </a:t>
            </a:r>
            <a:endParaRPr/>
          </a:p>
        </p:txBody>
      </p:sp>
      <p:sp>
        <p:nvSpPr>
          <p:cNvPr id="115" name="Google Shape;115;p20"/>
          <p:cNvSpPr txBox="1"/>
          <p:nvPr>
            <p:ph idx="1" type="body"/>
          </p:nvPr>
        </p:nvSpPr>
        <p:spPr>
          <a:xfrm>
            <a:off x="518726" y="991825"/>
            <a:ext cx="6917400" cy="2927100"/>
          </a:xfrm>
          <a:prstGeom prst="rect">
            <a:avLst/>
          </a:prstGeom>
        </p:spPr>
        <p:txBody>
          <a:bodyPr anchorCtr="0" anchor="ctr" bIns="34275" lIns="68575" spcFirstLastPara="1" rIns="68575" wrap="square" tIns="34275">
            <a:spAutoFit/>
          </a:bodyPr>
          <a:lstStyle/>
          <a:p>
            <a:pPr indent="0" lvl="0" marL="0" rtl="0" algn="l">
              <a:lnSpc>
                <a:spcPct val="100000"/>
              </a:lnSpc>
              <a:spcBef>
                <a:spcPts val="300"/>
              </a:spcBef>
              <a:spcAft>
                <a:spcPts val="0"/>
              </a:spcAft>
              <a:buNone/>
            </a:pPr>
            <a:r>
              <a:rPr lang="en-GB" sz="1200">
                <a:solidFill>
                  <a:srgbClr val="FF0000"/>
                </a:solidFill>
              </a:rPr>
              <a:t>W.P.1 - W  Band multi-beam cryogenic receiver (CARUSO- UKRI ),75– 116 GHz  </a:t>
            </a:r>
            <a:endParaRPr sz="1200">
              <a:solidFill>
                <a:srgbClr val="FF0000"/>
              </a:solidFill>
            </a:endParaRPr>
          </a:p>
          <a:p>
            <a:pPr indent="0" lvl="0" marL="0" rtl="0" algn="l">
              <a:lnSpc>
                <a:spcPct val="100000"/>
              </a:lnSpc>
              <a:spcBef>
                <a:spcPts val="500"/>
              </a:spcBef>
              <a:spcAft>
                <a:spcPts val="0"/>
              </a:spcAft>
              <a:buNone/>
            </a:pPr>
            <a:r>
              <a:rPr lang="en-GB" sz="1200">
                <a:solidFill>
                  <a:srgbClr val="FF0000"/>
                </a:solidFill>
              </a:rPr>
              <a:t>W.P.2 - Q  Band multi-beam cryogenic receiver (INAF) ,33 – 50 GHz  </a:t>
            </a:r>
            <a:endParaRPr sz="1200">
              <a:solidFill>
                <a:srgbClr val="FF0000"/>
              </a:solidFill>
            </a:endParaRPr>
          </a:p>
          <a:p>
            <a:pPr indent="0" lvl="0" marL="0" rtl="0" algn="l">
              <a:lnSpc>
                <a:spcPct val="100000"/>
              </a:lnSpc>
              <a:spcBef>
                <a:spcPts val="500"/>
              </a:spcBef>
              <a:spcAft>
                <a:spcPts val="0"/>
              </a:spcAft>
              <a:buNone/>
            </a:pPr>
            <a:r>
              <a:rPr lang="en-GB" sz="1200">
                <a:solidFill>
                  <a:srgbClr val="FF0000"/>
                </a:solidFill>
              </a:rPr>
              <a:t>W.P.3 - KIDs based camera (MISTRAL- Universita' La Sapienza ), 77 – 103 GHz  </a:t>
            </a:r>
            <a:endParaRPr sz="1200">
              <a:solidFill>
                <a:srgbClr val="FF0000"/>
              </a:solidFill>
            </a:endParaRPr>
          </a:p>
          <a:p>
            <a:pPr indent="0" lvl="0" marL="0" rtl="0" algn="l">
              <a:lnSpc>
                <a:spcPct val="100000"/>
              </a:lnSpc>
              <a:spcBef>
                <a:spcPts val="500"/>
              </a:spcBef>
              <a:spcAft>
                <a:spcPts val="0"/>
              </a:spcAft>
              <a:buNone/>
            </a:pPr>
            <a:r>
              <a:rPr lang="en-GB" sz="1200">
                <a:solidFill>
                  <a:srgbClr val="FF0000"/>
                </a:solidFill>
              </a:rPr>
              <a:t>W.P.4 - Tri Band K/Q/W for Italian Radio Telescopes  (Korea Astronomy and Space Science Institute)</a:t>
            </a:r>
            <a:endParaRPr sz="1200">
              <a:solidFill>
                <a:srgbClr val="FF0000"/>
              </a:solidFill>
            </a:endParaRPr>
          </a:p>
          <a:p>
            <a:pPr indent="0" lvl="0" marL="0" rtl="0" algn="l">
              <a:lnSpc>
                <a:spcPct val="100000"/>
              </a:lnSpc>
              <a:spcBef>
                <a:spcPts val="500"/>
              </a:spcBef>
              <a:spcAft>
                <a:spcPts val="0"/>
              </a:spcAft>
              <a:buNone/>
            </a:pPr>
            <a:r>
              <a:rPr lang="en-GB" sz="1200">
                <a:solidFill>
                  <a:srgbClr val="FF0000"/>
                </a:solidFill>
              </a:rPr>
              <a:t>W.P.5 - SRT Metrology System </a:t>
            </a:r>
            <a:endParaRPr sz="1200">
              <a:solidFill>
                <a:srgbClr val="FF0000"/>
              </a:solidFill>
            </a:endParaRPr>
          </a:p>
          <a:p>
            <a:pPr indent="0" lvl="0" marL="0" rtl="0" algn="l">
              <a:lnSpc>
                <a:spcPct val="100000"/>
              </a:lnSpc>
              <a:spcBef>
                <a:spcPts val="500"/>
              </a:spcBef>
              <a:spcAft>
                <a:spcPts val="0"/>
              </a:spcAft>
              <a:buNone/>
            </a:pPr>
            <a:r>
              <a:rPr lang="en-GB" sz="1200">
                <a:solidFill>
                  <a:srgbClr val="FF0000"/>
                </a:solidFill>
              </a:rPr>
              <a:t>W.P.6 - Backends per SRT  </a:t>
            </a:r>
            <a:endParaRPr sz="1200">
              <a:solidFill>
                <a:srgbClr val="FF0000"/>
              </a:solidFill>
            </a:endParaRPr>
          </a:p>
          <a:p>
            <a:pPr indent="0" lvl="0" marL="0" rtl="0" algn="l">
              <a:lnSpc>
                <a:spcPct val="100000"/>
              </a:lnSpc>
              <a:spcBef>
                <a:spcPts val="500"/>
              </a:spcBef>
              <a:spcAft>
                <a:spcPts val="0"/>
              </a:spcAft>
              <a:buNone/>
            </a:pPr>
            <a:r>
              <a:rPr lang="en-GB" sz="1200">
                <a:solidFill>
                  <a:schemeClr val="dk1"/>
                </a:solidFill>
              </a:rPr>
              <a:t>W.P.7 - Mechanical and electronic interfaces and integration of the systems  </a:t>
            </a:r>
            <a:endParaRPr sz="1200">
              <a:solidFill>
                <a:schemeClr val="dk1"/>
              </a:solidFill>
            </a:endParaRPr>
          </a:p>
          <a:p>
            <a:pPr indent="0" lvl="0" marL="0" rtl="0" algn="l">
              <a:lnSpc>
                <a:spcPct val="100000"/>
              </a:lnSpc>
              <a:spcBef>
                <a:spcPts val="500"/>
              </a:spcBef>
              <a:spcAft>
                <a:spcPts val="0"/>
              </a:spcAft>
              <a:buNone/>
            </a:pPr>
            <a:r>
              <a:rPr lang="en-GB" sz="1200">
                <a:solidFill>
                  <a:schemeClr val="dk1"/>
                </a:solidFill>
              </a:rPr>
              <a:t>W.P.8 - HPC and Storage  </a:t>
            </a:r>
            <a:endParaRPr sz="1200">
              <a:solidFill>
                <a:schemeClr val="dk1"/>
              </a:solidFill>
            </a:endParaRPr>
          </a:p>
          <a:p>
            <a:pPr indent="0" lvl="0" marL="0" rtl="0" algn="l">
              <a:lnSpc>
                <a:spcPct val="100000"/>
              </a:lnSpc>
              <a:spcBef>
                <a:spcPts val="500"/>
              </a:spcBef>
              <a:spcAft>
                <a:spcPts val="0"/>
              </a:spcAft>
              <a:buNone/>
            </a:pPr>
            <a:r>
              <a:rPr lang="en-GB" sz="1200">
                <a:solidFill>
                  <a:schemeClr val="dk1"/>
                </a:solidFill>
              </a:rPr>
              <a:t>W.P.9 - Labs upgrade  </a:t>
            </a:r>
            <a:endParaRPr sz="1200">
              <a:solidFill>
                <a:schemeClr val="dk1"/>
              </a:solidFill>
            </a:endParaRPr>
          </a:p>
          <a:p>
            <a:pPr indent="0" lvl="0" marL="0" rtl="0" algn="l">
              <a:lnSpc>
                <a:spcPct val="100000"/>
              </a:lnSpc>
              <a:spcBef>
                <a:spcPts val="500"/>
              </a:spcBef>
              <a:spcAft>
                <a:spcPts val="0"/>
              </a:spcAft>
              <a:buNone/>
            </a:pPr>
            <a:r>
              <a:t/>
            </a:r>
            <a:endParaRPr sz="1200">
              <a:solidFill>
                <a:schemeClr val="dk1"/>
              </a:solidFill>
            </a:endParaRPr>
          </a:p>
          <a:p>
            <a:pPr indent="0" lvl="0" marL="0" rtl="0" algn="l">
              <a:lnSpc>
                <a:spcPct val="100000"/>
              </a:lnSpc>
              <a:spcBef>
                <a:spcPts val="500"/>
              </a:spcBef>
              <a:spcAft>
                <a:spcPts val="500"/>
              </a:spcAft>
              <a:buNone/>
            </a:pPr>
            <a:r>
              <a:t/>
            </a:r>
            <a:endParaRPr sz="1200">
              <a:solidFill>
                <a:schemeClr val="dk1"/>
              </a:solidFill>
            </a:endParaRPr>
          </a:p>
        </p:txBody>
      </p:sp>
      <p:sp>
        <p:nvSpPr>
          <p:cNvPr id="116" name="Google Shape;116;p20"/>
          <p:cNvSpPr txBox="1"/>
          <p:nvPr/>
        </p:nvSpPr>
        <p:spPr>
          <a:xfrm>
            <a:off x="5588850" y="1148825"/>
            <a:ext cx="324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7" name="Google Shape;117;p20"/>
          <p:cNvSpPr txBox="1"/>
          <p:nvPr/>
        </p:nvSpPr>
        <p:spPr>
          <a:xfrm>
            <a:off x="6365100" y="4672900"/>
            <a:ext cx="281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descr="PON-SRT" id="118" name="Google Shape;118;p20"/>
          <p:cNvPicPr preferRelativeResize="0"/>
          <p:nvPr/>
        </p:nvPicPr>
        <p:blipFill rotWithShape="1">
          <a:blip r:embed="rId3">
            <a:alphaModFix/>
          </a:blip>
          <a:srcRect b="0" l="0" r="0" t="0"/>
          <a:stretch/>
        </p:blipFill>
        <p:spPr>
          <a:xfrm>
            <a:off x="852275" y="4590400"/>
            <a:ext cx="6697000" cy="565200"/>
          </a:xfrm>
          <a:prstGeom prst="rect">
            <a:avLst/>
          </a:prstGeom>
          <a:noFill/>
          <a:ln>
            <a:noFill/>
          </a:ln>
        </p:spPr>
      </p:pic>
      <p:sp>
        <p:nvSpPr>
          <p:cNvPr id="119" name="Google Shape;119;p20"/>
          <p:cNvSpPr txBox="1"/>
          <p:nvPr/>
        </p:nvSpPr>
        <p:spPr>
          <a:xfrm>
            <a:off x="6365100" y="3432875"/>
            <a:ext cx="2548800" cy="3375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rgbClr val="FF0000"/>
                </a:solidFill>
              </a:rPr>
              <a:t>under commissioning</a:t>
            </a:r>
            <a:endParaRPr sz="110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1"/>
          <p:cNvSpPr txBox="1"/>
          <p:nvPr>
            <p:ph type="title"/>
          </p:nvPr>
        </p:nvSpPr>
        <p:spPr>
          <a:xfrm>
            <a:off x="110032" y="70376"/>
            <a:ext cx="8974800" cy="5652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Multibeam receivers</a:t>
            </a:r>
            <a:endParaRPr/>
          </a:p>
        </p:txBody>
      </p:sp>
      <p:pic>
        <p:nvPicPr>
          <p:cNvPr id="125" name="Google Shape;125;p21"/>
          <p:cNvPicPr preferRelativeResize="0"/>
          <p:nvPr/>
        </p:nvPicPr>
        <p:blipFill>
          <a:blip r:embed="rId3">
            <a:alphaModFix/>
          </a:blip>
          <a:stretch>
            <a:fillRect/>
          </a:stretch>
        </p:blipFill>
        <p:spPr>
          <a:xfrm>
            <a:off x="-36975" y="849538"/>
            <a:ext cx="4369974" cy="2848649"/>
          </a:xfrm>
          <a:prstGeom prst="rect">
            <a:avLst/>
          </a:prstGeom>
          <a:noFill/>
          <a:ln>
            <a:noFill/>
          </a:ln>
        </p:spPr>
      </p:pic>
      <p:pic>
        <p:nvPicPr>
          <p:cNvPr id="126" name="Google Shape;126;p21"/>
          <p:cNvPicPr preferRelativeResize="0"/>
          <p:nvPr/>
        </p:nvPicPr>
        <p:blipFill>
          <a:blip r:embed="rId4">
            <a:alphaModFix/>
          </a:blip>
          <a:stretch>
            <a:fillRect/>
          </a:stretch>
        </p:blipFill>
        <p:spPr>
          <a:xfrm>
            <a:off x="7405100" y="1082799"/>
            <a:ext cx="1771879" cy="1354675"/>
          </a:xfrm>
          <a:prstGeom prst="rect">
            <a:avLst/>
          </a:prstGeom>
          <a:noFill/>
          <a:ln>
            <a:noFill/>
          </a:ln>
        </p:spPr>
      </p:pic>
      <p:sp>
        <p:nvSpPr>
          <p:cNvPr id="127" name="Google Shape;127;p21"/>
          <p:cNvSpPr txBox="1"/>
          <p:nvPr/>
        </p:nvSpPr>
        <p:spPr>
          <a:xfrm>
            <a:off x="5090325" y="1707925"/>
            <a:ext cx="1771800" cy="8928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50">
                <a:solidFill>
                  <a:srgbClr val="000000"/>
                </a:solidFill>
              </a:rPr>
              <a:t>MISTRAL:</a:t>
            </a:r>
            <a:endParaRPr sz="1150">
              <a:solidFill>
                <a:srgbClr val="000000"/>
              </a:solidFill>
            </a:endParaRPr>
          </a:p>
          <a:p>
            <a:pPr indent="0" lvl="0" marL="0" rtl="0" algn="l">
              <a:spcBef>
                <a:spcPts val="0"/>
              </a:spcBef>
              <a:spcAft>
                <a:spcPts val="0"/>
              </a:spcAft>
              <a:buNone/>
            </a:pPr>
            <a:r>
              <a:rPr lang="en-GB" sz="1150">
                <a:solidFill>
                  <a:srgbClr val="000000"/>
                </a:solidFill>
              </a:rPr>
              <a:t>4</a:t>
            </a:r>
            <a:r>
              <a:rPr lang="en-GB" sz="1150"/>
              <a:t>15</a:t>
            </a:r>
            <a:r>
              <a:rPr lang="en-GB" sz="1150">
                <a:solidFill>
                  <a:srgbClr val="000000"/>
                </a:solidFill>
              </a:rPr>
              <a:t> lumped element kinetic inductance detectors (LEKIDs)</a:t>
            </a:r>
            <a:endParaRPr>
              <a:solidFill>
                <a:srgbClr val="000000"/>
              </a:solidFill>
            </a:endParaRPr>
          </a:p>
        </p:txBody>
      </p:sp>
      <p:pic>
        <p:nvPicPr>
          <p:cNvPr id="128" name="Google Shape;128;p21"/>
          <p:cNvPicPr preferRelativeResize="0"/>
          <p:nvPr/>
        </p:nvPicPr>
        <p:blipFill>
          <a:blip r:embed="rId5">
            <a:alphaModFix/>
          </a:blip>
          <a:stretch>
            <a:fillRect/>
          </a:stretch>
        </p:blipFill>
        <p:spPr>
          <a:xfrm>
            <a:off x="1786575" y="3759050"/>
            <a:ext cx="2405049" cy="1309601"/>
          </a:xfrm>
          <a:prstGeom prst="rect">
            <a:avLst/>
          </a:prstGeom>
          <a:noFill/>
          <a:ln>
            <a:noFill/>
          </a:ln>
        </p:spPr>
      </p:pic>
      <p:pic>
        <p:nvPicPr>
          <p:cNvPr descr="MF_RestPosition.png" id="129" name="Google Shape;129;p21"/>
          <p:cNvPicPr preferRelativeResize="0"/>
          <p:nvPr/>
        </p:nvPicPr>
        <p:blipFill>
          <a:blip r:embed="rId6">
            <a:alphaModFix/>
          </a:blip>
          <a:stretch>
            <a:fillRect/>
          </a:stretch>
        </p:blipFill>
        <p:spPr>
          <a:xfrm>
            <a:off x="110025" y="3875372"/>
            <a:ext cx="1071125" cy="1025500"/>
          </a:xfrm>
          <a:prstGeom prst="rect">
            <a:avLst/>
          </a:prstGeom>
          <a:noFill/>
          <a:ln>
            <a:noFill/>
          </a:ln>
        </p:spPr>
      </p:pic>
      <p:pic>
        <p:nvPicPr>
          <p:cNvPr id="130" name="Google Shape;130;p21"/>
          <p:cNvPicPr preferRelativeResize="0"/>
          <p:nvPr/>
        </p:nvPicPr>
        <p:blipFill>
          <a:blip r:embed="rId7">
            <a:alphaModFix/>
          </a:blip>
          <a:stretch>
            <a:fillRect/>
          </a:stretch>
        </p:blipFill>
        <p:spPr>
          <a:xfrm>
            <a:off x="4491600" y="2600725"/>
            <a:ext cx="2472026" cy="2467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2"/>
          <p:cNvSpPr txBox="1"/>
          <p:nvPr>
            <p:ph type="title"/>
          </p:nvPr>
        </p:nvSpPr>
        <p:spPr>
          <a:xfrm>
            <a:off x="110032" y="70376"/>
            <a:ext cx="8974800" cy="5652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Frequency Agility</a:t>
            </a:r>
            <a:endParaRPr/>
          </a:p>
        </p:txBody>
      </p:sp>
      <p:pic>
        <p:nvPicPr>
          <p:cNvPr id="136" name="Google Shape;136;p22" title="GFRfast - 1739211149235.mp4">
            <a:hlinkClick r:id="rId3"/>
          </p:cNvPr>
          <p:cNvPicPr preferRelativeResize="0"/>
          <p:nvPr/>
        </p:nvPicPr>
        <p:blipFill>
          <a:blip r:embed="rId4">
            <a:alphaModFix/>
          </a:blip>
          <a:stretch>
            <a:fillRect/>
          </a:stretch>
        </p:blipFill>
        <p:spPr>
          <a:xfrm>
            <a:off x="236600" y="1134201"/>
            <a:ext cx="4088950" cy="3066700"/>
          </a:xfrm>
          <a:prstGeom prst="rect">
            <a:avLst/>
          </a:prstGeom>
          <a:noFill/>
          <a:ln>
            <a:noFill/>
          </a:ln>
        </p:spPr>
      </p:pic>
      <p:pic>
        <p:nvPicPr>
          <p:cNvPr id="137" name="Google Shape;137;p22"/>
          <p:cNvPicPr preferRelativeResize="0"/>
          <p:nvPr/>
        </p:nvPicPr>
        <p:blipFill>
          <a:blip r:embed="rId5">
            <a:alphaModFix/>
          </a:blip>
          <a:stretch>
            <a:fillRect/>
          </a:stretch>
        </p:blipFill>
        <p:spPr>
          <a:xfrm>
            <a:off x="4453558" y="1134208"/>
            <a:ext cx="2054196" cy="3066699"/>
          </a:xfrm>
          <a:prstGeom prst="rect">
            <a:avLst/>
          </a:prstGeom>
          <a:noFill/>
          <a:ln>
            <a:noFill/>
          </a:ln>
        </p:spPr>
      </p:pic>
      <p:graphicFrame>
        <p:nvGraphicFramePr>
          <p:cNvPr id="138" name="Google Shape;138;p22"/>
          <p:cNvGraphicFramePr/>
          <p:nvPr/>
        </p:nvGraphicFramePr>
        <p:xfrm>
          <a:off x="6756575" y="1208925"/>
          <a:ext cx="3000000" cy="3000000"/>
        </p:xfrm>
        <a:graphic>
          <a:graphicData uri="http://schemas.openxmlformats.org/drawingml/2006/table">
            <a:tbl>
              <a:tblPr>
                <a:noFill/>
                <a:tableStyleId>{F9DF38C7-70B1-4969-A738-D44D76D67FDD}</a:tableStyleId>
              </a:tblPr>
              <a:tblGrid>
                <a:gridCol w="1164125"/>
                <a:gridCol w="1164125"/>
              </a:tblGrid>
              <a:tr h="617625">
                <a:tc>
                  <a:txBody>
                    <a:bodyPr/>
                    <a:lstStyle/>
                    <a:p>
                      <a:pPr indent="0" lvl="0" marL="0" rtl="0" algn="l">
                        <a:spcBef>
                          <a:spcPts val="0"/>
                        </a:spcBef>
                        <a:spcAft>
                          <a:spcPts val="0"/>
                        </a:spcAft>
                        <a:buNone/>
                      </a:pPr>
                      <a:r>
                        <a:rPr lang="en-GB"/>
                        <a:t>Position</a:t>
                      </a:r>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t>Switching time (s)</a:t>
                      </a:r>
                      <a:endParaRPr/>
                    </a:p>
                  </a:txBody>
                  <a:tcPr marT="91425" marB="91425" marR="91425" marL="91425">
                    <a:lnB cap="flat" cmpd="sng" w="9525">
                      <a:solidFill>
                        <a:srgbClr val="9E9E9E"/>
                      </a:solidFill>
                      <a:prstDash val="solid"/>
                      <a:round/>
                      <a:headEnd len="sm" w="sm" type="none"/>
                      <a:tailEnd len="sm" w="sm" type="none"/>
                    </a:lnB>
                  </a:tcPr>
                </a:tc>
              </a:tr>
              <a:tr h="617625">
                <a:tc>
                  <a:txBody>
                    <a:bodyPr/>
                    <a:lstStyle/>
                    <a:p>
                      <a:pPr indent="0" lvl="0" marL="0" rtl="0" algn="l">
                        <a:spcBef>
                          <a:spcPts val="0"/>
                        </a:spcBef>
                        <a:spcAft>
                          <a:spcPts val="0"/>
                        </a:spcAft>
                        <a:buNone/>
                      </a:pPr>
                      <a:r>
                        <a:rPr lang="en-GB"/>
                        <a:t>Prime focus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t>40-120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7625">
                <a:tc>
                  <a:txBody>
                    <a:bodyPr/>
                    <a:lstStyle/>
                    <a:p>
                      <a:pPr indent="0" lvl="0" marL="0" rtl="0" algn="l">
                        <a:spcBef>
                          <a:spcPts val="0"/>
                        </a:spcBef>
                        <a:spcAft>
                          <a:spcPts val="0"/>
                        </a:spcAft>
                        <a:buNone/>
                      </a:pPr>
                      <a:r>
                        <a:rPr lang="en-GB"/>
                        <a:t>BWG</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t>11-90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7625">
                <a:tc>
                  <a:txBody>
                    <a:bodyPr/>
                    <a:lstStyle/>
                    <a:p>
                      <a:pPr indent="0" lvl="0" marL="0" rtl="0" algn="l">
                        <a:spcBef>
                          <a:spcPts val="0"/>
                        </a:spcBef>
                        <a:spcAft>
                          <a:spcPts val="0"/>
                        </a:spcAft>
                        <a:buNone/>
                      </a:pPr>
                      <a:r>
                        <a:rPr lang="en-GB"/>
                        <a:t>GFR</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t>11-85</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3"/>
          <p:cNvSpPr txBox="1"/>
          <p:nvPr>
            <p:ph type="title"/>
          </p:nvPr>
        </p:nvSpPr>
        <p:spPr>
          <a:xfrm>
            <a:off x="110032" y="70376"/>
            <a:ext cx="8974800" cy="5652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GB"/>
              <a:t>Backends</a:t>
            </a:r>
            <a:endParaRPr/>
          </a:p>
        </p:txBody>
      </p:sp>
      <p:sp>
        <p:nvSpPr>
          <p:cNvPr id="144" name="Google Shape;144;p23"/>
          <p:cNvSpPr txBox="1"/>
          <p:nvPr>
            <p:ph idx="1" type="body"/>
          </p:nvPr>
        </p:nvSpPr>
        <p:spPr>
          <a:xfrm>
            <a:off x="144977" y="998825"/>
            <a:ext cx="6044700" cy="2724900"/>
          </a:xfrm>
          <a:prstGeom prst="rect">
            <a:avLst/>
          </a:prstGeom>
        </p:spPr>
        <p:txBody>
          <a:bodyPr anchorCtr="0" anchor="ctr" bIns="34275" lIns="68575" spcFirstLastPara="1" rIns="68575" wrap="square" tIns="34275">
            <a:normAutofit/>
          </a:bodyPr>
          <a:lstStyle/>
          <a:p>
            <a:pPr indent="-292100" lvl="0" marL="457200" rtl="0" algn="l">
              <a:spcBef>
                <a:spcPts val="0"/>
              </a:spcBef>
              <a:spcAft>
                <a:spcPts val="0"/>
              </a:spcAft>
              <a:buClr>
                <a:schemeClr val="dk1"/>
              </a:buClr>
              <a:buSzPts val="1000"/>
              <a:buChar char="●"/>
            </a:pPr>
            <a:r>
              <a:rPr b="1" lang="en-GB" sz="1000">
                <a:solidFill>
                  <a:schemeClr val="dk1"/>
                </a:solidFill>
              </a:rPr>
              <a:t>SARDARA</a:t>
            </a:r>
            <a:r>
              <a:rPr lang="en-GB" sz="1000">
                <a:solidFill>
                  <a:schemeClr val="dk1"/>
                </a:solidFill>
              </a:rPr>
              <a:t>,  spettropolarimeter  based on  ROACH2(Casper) 14 inputs (2/beam)</a:t>
            </a:r>
            <a:endParaRPr sz="1000">
              <a:solidFill>
                <a:schemeClr val="dk1"/>
              </a:solidFill>
            </a:endParaRPr>
          </a:p>
          <a:p>
            <a:pPr indent="-292100" lvl="1" marL="914400" rtl="0" algn="l">
              <a:spcBef>
                <a:spcPts val="0"/>
              </a:spcBef>
              <a:spcAft>
                <a:spcPts val="0"/>
              </a:spcAft>
              <a:buClr>
                <a:schemeClr val="dk1"/>
              </a:buClr>
              <a:buSzPts val="1000"/>
              <a:buChar char="○"/>
            </a:pPr>
            <a:r>
              <a:rPr lang="en-GB" sz="1000">
                <a:solidFill>
                  <a:schemeClr val="dk1"/>
                </a:solidFill>
              </a:rPr>
              <a:t>2 GHz bandwidth, 16384 ch </a:t>
            </a:r>
            <a:endParaRPr sz="1000">
              <a:solidFill>
                <a:schemeClr val="dk1"/>
              </a:solidFill>
            </a:endParaRPr>
          </a:p>
          <a:p>
            <a:pPr indent="-292100" lvl="1" marL="914400" rtl="0" algn="l">
              <a:spcBef>
                <a:spcPts val="0"/>
              </a:spcBef>
              <a:spcAft>
                <a:spcPts val="0"/>
              </a:spcAft>
              <a:buClr>
                <a:schemeClr val="dk1"/>
              </a:buClr>
              <a:buSzPts val="1000"/>
              <a:buChar char="○"/>
            </a:pPr>
            <a:r>
              <a:rPr lang="en-GB" sz="1000">
                <a:solidFill>
                  <a:schemeClr val="dk1"/>
                </a:solidFill>
              </a:rPr>
              <a:t>spectroscopy, spectropolarimetric/continuum</a:t>
            </a:r>
            <a:endParaRPr sz="1000">
              <a:solidFill>
                <a:schemeClr val="dk1"/>
              </a:solidFill>
            </a:endParaRPr>
          </a:p>
          <a:p>
            <a:pPr indent="-292100" lvl="0" marL="457200" rtl="0" algn="l">
              <a:spcBef>
                <a:spcPts val="0"/>
              </a:spcBef>
              <a:spcAft>
                <a:spcPts val="0"/>
              </a:spcAft>
              <a:buClr>
                <a:schemeClr val="dk1"/>
              </a:buClr>
              <a:buSzPts val="1000"/>
              <a:buChar char="●"/>
            </a:pPr>
            <a:r>
              <a:rPr b="1" lang="en-GB" sz="1000">
                <a:solidFill>
                  <a:schemeClr val="dk1"/>
                </a:solidFill>
              </a:rPr>
              <a:t>SKARAB </a:t>
            </a:r>
            <a:r>
              <a:rPr lang="en-GB" sz="1000">
                <a:solidFill>
                  <a:schemeClr val="dk1"/>
                </a:solidFill>
              </a:rPr>
              <a:t>(Square Kilometre Array Reconfigurable Application Board) </a:t>
            </a:r>
            <a:endParaRPr sz="1000">
              <a:solidFill>
                <a:schemeClr val="dk1"/>
              </a:solidFill>
            </a:endParaRPr>
          </a:p>
          <a:p>
            <a:pPr indent="-292100" lvl="0" marL="457200" rtl="0" algn="l">
              <a:lnSpc>
                <a:spcPct val="90000"/>
              </a:lnSpc>
              <a:spcBef>
                <a:spcPts val="0"/>
              </a:spcBef>
              <a:spcAft>
                <a:spcPts val="0"/>
              </a:spcAft>
              <a:buClr>
                <a:schemeClr val="dk1"/>
              </a:buClr>
              <a:buSzPts val="1000"/>
              <a:buChar char="●"/>
            </a:pPr>
            <a:r>
              <a:rPr b="1" i="1" lang="en-GB" sz="1000">
                <a:solidFill>
                  <a:schemeClr val="dk1"/>
                </a:solidFill>
              </a:rPr>
              <a:t>DFB3 (ATNF) -  </a:t>
            </a:r>
            <a:r>
              <a:rPr i="1" lang="en-GB" sz="1000">
                <a:solidFill>
                  <a:schemeClr val="dk1"/>
                </a:solidFill>
              </a:rPr>
              <a:t>pulsar timing and folding</a:t>
            </a:r>
            <a:endParaRPr i="1" sz="1000">
              <a:solidFill>
                <a:schemeClr val="dk1"/>
              </a:solidFill>
            </a:endParaRPr>
          </a:p>
          <a:p>
            <a:pPr indent="-292100" lvl="0" marL="457200" rtl="0" algn="l">
              <a:lnSpc>
                <a:spcPct val="90000"/>
              </a:lnSpc>
              <a:spcBef>
                <a:spcPts val="0"/>
              </a:spcBef>
              <a:spcAft>
                <a:spcPts val="0"/>
              </a:spcAft>
              <a:buClr>
                <a:schemeClr val="dk1"/>
              </a:buClr>
              <a:buSzPts val="1000"/>
              <a:buChar char="●"/>
            </a:pPr>
            <a:r>
              <a:rPr b="1" i="1" lang="en-GB" sz="1000">
                <a:solidFill>
                  <a:schemeClr val="dk1"/>
                </a:solidFill>
              </a:rPr>
              <a:t>Total Power : 7 beam dual polarization</a:t>
            </a:r>
            <a:endParaRPr b="1" i="1" sz="1000">
              <a:solidFill>
                <a:schemeClr val="dk1"/>
              </a:solidFill>
            </a:endParaRPr>
          </a:p>
          <a:p>
            <a:pPr indent="-292100" lvl="0" marL="457200" rtl="0" algn="l">
              <a:lnSpc>
                <a:spcPct val="90000"/>
              </a:lnSpc>
              <a:spcBef>
                <a:spcPts val="1000"/>
              </a:spcBef>
              <a:spcAft>
                <a:spcPts val="0"/>
              </a:spcAft>
              <a:buClr>
                <a:schemeClr val="dk1"/>
              </a:buClr>
              <a:buSzPts val="1000"/>
              <a:buChar char="●"/>
            </a:pPr>
            <a:r>
              <a:rPr b="1" i="1" lang="en-GB" sz="1000">
                <a:solidFill>
                  <a:schemeClr val="dk1"/>
                </a:solidFill>
              </a:rPr>
              <a:t>DBBC2 </a:t>
            </a:r>
            <a:endParaRPr b="1" i="1" sz="1000">
              <a:solidFill>
                <a:schemeClr val="dk1"/>
              </a:solidFill>
            </a:endParaRPr>
          </a:p>
          <a:p>
            <a:pPr indent="-292100" lvl="0" marL="457200" rtl="0" algn="l">
              <a:lnSpc>
                <a:spcPct val="90000"/>
              </a:lnSpc>
              <a:spcBef>
                <a:spcPts val="1000"/>
              </a:spcBef>
              <a:spcAft>
                <a:spcPts val="0"/>
              </a:spcAft>
              <a:buClr>
                <a:schemeClr val="dk1"/>
              </a:buClr>
              <a:buSzPts val="1000"/>
              <a:buChar char="●"/>
            </a:pPr>
            <a:r>
              <a:rPr b="1" i="1" lang="en-GB" sz="1000">
                <a:solidFill>
                  <a:schemeClr val="dk1"/>
                </a:solidFill>
              </a:rPr>
              <a:t>DBBC3 (SRT, Medicina and Noto)</a:t>
            </a:r>
            <a:endParaRPr b="1" i="1" sz="1000">
              <a:solidFill>
                <a:schemeClr val="dk1"/>
              </a:solidFill>
            </a:endParaRPr>
          </a:p>
          <a:p>
            <a:pPr indent="0" lvl="0" marL="0" rtl="0" algn="l">
              <a:spcBef>
                <a:spcPts val="300"/>
              </a:spcBef>
              <a:spcAft>
                <a:spcPts val="500"/>
              </a:spcAft>
              <a:buNone/>
            </a:pPr>
            <a:r>
              <a:t/>
            </a:r>
            <a:endParaRPr/>
          </a:p>
        </p:txBody>
      </p:sp>
      <p:pic>
        <p:nvPicPr>
          <p:cNvPr id="145" name="Google Shape;145;p23"/>
          <p:cNvPicPr preferRelativeResize="0"/>
          <p:nvPr/>
        </p:nvPicPr>
        <p:blipFill>
          <a:blip r:embed="rId3">
            <a:alphaModFix/>
          </a:blip>
          <a:stretch>
            <a:fillRect/>
          </a:stretch>
        </p:blipFill>
        <p:spPr>
          <a:xfrm>
            <a:off x="6586600" y="1449925"/>
            <a:ext cx="2186105" cy="1822698"/>
          </a:xfrm>
          <a:prstGeom prst="rect">
            <a:avLst/>
          </a:prstGeom>
          <a:noFill/>
          <a:ln>
            <a:noFill/>
          </a:ln>
        </p:spPr>
      </p:pic>
      <p:pic>
        <p:nvPicPr>
          <p:cNvPr id="146" name="Google Shape;146;p23"/>
          <p:cNvPicPr preferRelativeResize="0"/>
          <p:nvPr/>
        </p:nvPicPr>
        <p:blipFill rotWithShape="1">
          <a:blip r:embed="rId4">
            <a:alphaModFix/>
          </a:blip>
          <a:srcRect b="0" l="0" r="0" t="0"/>
          <a:stretch/>
        </p:blipFill>
        <p:spPr>
          <a:xfrm>
            <a:off x="6586600" y="3405743"/>
            <a:ext cx="2208525" cy="1737756"/>
          </a:xfrm>
          <a:prstGeom prst="rect">
            <a:avLst/>
          </a:prstGeom>
          <a:noFill/>
          <a:ln>
            <a:noFill/>
          </a:ln>
        </p:spPr>
      </p:pic>
      <p:pic>
        <p:nvPicPr>
          <p:cNvPr id="147" name="Google Shape;147;p23"/>
          <p:cNvPicPr preferRelativeResize="0"/>
          <p:nvPr/>
        </p:nvPicPr>
        <p:blipFill rotWithShape="1">
          <a:blip r:embed="rId5">
            <a:alphaModFix/>
          </a:blip>
          <a:srcRect b="0" l="0" r="0" t="0"/>
          <a:stretch/>
        </p:blipFill>
        <p:spPr>
          <a:xfrm>
            <a:off x="500427" y="3438640"/>
            <a:ext cx="5333794" cy="1222439"/>
          </a:xfrm>
          <a:prstGeom prst="rect">
            <a:avLst/>
          </a:prstGeom>
          <a:noFill/>
          <a:ln>
            <a:noFill/>
          </a:ln>
        </p:spPr>
      </p:pic>
      <p:pic>
        <p:nvPicPr>
          <p:cNvPr id="148" name="Google Shape;148;p23"/>
          <p:cNvPicPr preferRelativeResize="0"/>
          <p:nvPr/>
        </p:nvPicPr>
        <p:blipFill rotWithShape="1">
          <a:blip r:embed="rId6">
            <a:alphaModFix/>
          </a:blip>
          <a:srcRect b="0" l="59623" r="19922" t="0"/>
          <a:stretch/>
        </p:blipFill>
        <p:spPr>
          <a:xfrm>
            <a:off x="4572006" y="1913556"/>
            <a:ext cx="642550" cy="247121"/>
          </a:xfrm>
          <a:prstGeom prst="rect">
            <a:avLst/>
          </a:prstGeom>
          <a:noFill/>
          <a:ln>
            <a:noFill/>
          </a:ln>
        </p:spPr>
      </p:pic>
      <p:pic>
        <p:nvPicPr>
          <p:cNvPr id="149" name="Google Shape;149;p23"/>
          <p:cNvPicPr preferRelativeResize="0"/>
          <p:nvPr/>
        </p:nvPicPr>
        <p:blipFill rotWithShape="1">
          <a:blip r:embed="rId6">
            <a:alphaModFix/>
          </a:blip>
          <a:srcRect b="0" l="59623" r="19922" t="0"/>
          <a:stretch/>
        </p:blipFill>
        <p:spPr>
          <a:xfrm>
            <a:off x="3053131" y="2769106"/>
            <a:ext cx="642550" cy="24712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4"/>
          <p:cNvSpPr txBox="1"/>
          <p:nvPr>
            <p:ph type="title"/>
          </p:nvPr>
        </p:nvSpPr>
        <p:spPr>
          <a:xfrm>
            <a:off x="110032" y="70376"/>
            <a:ext cx="8974800" cy="565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GB" sz="1500"/>
              <a:t>       </a:t>
            </a:r>
            <a:r>
              <a:rPr lang="en-GB" sz="1600"/>
              <a:t>MUSKAS </a:t>
            </a:r>
            <a:br>
              <a:rPr lang="en-GB" sz="1600"/>
            </a:br>
            <a:r>
              <a:rPr lang="en-GB" sz="1600"/>
              <a:t>MUlti-feed SKARAB-based backend for the Sardinia radio telescope</a:t>
            </a:r>
            <a:endParaRPr sz="1600"/>
          </a:p>
        </p:txBody>
      </p:sp>
      <p:pic>
        <p:nvPicPr>
          <p:cNvPr id="155" name="Google Shape;155;p24"/>
          <p:cNvPicPr preferRelativeResize="0"/>
          <p:nvPr/>
        </p:nvPicPr>
        <p:blipFill rotWithShape="1">
          <a:blip r:embed="rId3">
            <a:alphaModFix/>
          </a:blip>
          <a:srcRect b="0" l="0" r="0" t="0"/>
          <a:stretch/>
        </p:blipFill>
        <p:spPr>
          <a:xfrm>
            <a:off x="7176800" y="823438"/>
            <a:ext cx="1642524" cy="2186198"/>
          </a:xfrm>
          <a:prstGeom prst="rect">
            <a:avLst/>
          </a:prstGeom>
          <a:noFill/>
          <a:ln>
            <a:noFill/>
          </a:ln>
        </p:spPr>
      </p:pic>
      <p:pic>
        <p:nvPicPr>
          <p:cNvPr id="156" name="Google Shape;156;p24"/>
          <p:cNvPicPr preferRelativeResize="0"/>
          <p:nvPr/>
        </p:nvPicPr>
        <p:blipFill rotWithShape="1">
          <a:blip r:embed="rId4">
            <a:alphaModFix/>
          </a:blip>
          <a:srcRect b="0" l="0" r="0" t="0"/>
          <a:stretch/>
        </p:blipFill>
        <p:spPr>
          <a:xfrm>
            <a:off x="457400" y="865396"/>
            <a:ext cx="3993773" cy="1995806"/>
          </a:xfrm>
          <a:prstGeom prst="rect">
            <a:avLst/>
          </a:prstGeom>
          <a:noFill/>
          <a:ln>
            <a:noFill/>
          </a:ln>
        </p:spPr>
      </p:pic>
      <p:sp>
        <p:nvSpPr>
          <p:cNvPr id="157" name="Google Shape;157;p24"/>
          <p:cNvSpPr txBox="1"/>
          <p:nvPr/>
        </p:nvSpPr>
        <p:spPr>
          <a:xfrm>
            <a:off x="457388" y="4165624"/>
            <a:ext cx="54651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Medicina currently has a SKARAB board</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Noto will have two SKARABs, purchased in the framework of the PNRR KM3</a:t>
            </a:r>
            <a:endParaRPr/>
          </a:p>
        </p:txBody>
      </p:sp>
      <p:pic>
        <p:nvPicPr>
          <p:cNvPr id="158" name="Google Shape;158;p24"/>
          <p:cNvPicPr preferRelativeResize="0"/>
          <p:nvPr/>
        </p:nvPicPr>
        <p:blipFill rotWithShape="1">
          <a:blip r:embed="rId5">
            <a:alphaModFix/>
          </a:blip>
          <a:srcRect b="0" l="0" r="0" t="0"/>
          <a:stretch/>
        </p:blipFill>
        <p:spPr>
          <a:xfrm>
            <a:off x="7115175" y="4447570"/>
            <a:ext cx="2028825" cy="438150"/>
          </a:xfrm>
          <a:prstGeom prst="rect">
            <a:avLst/>
          </a:prstGeom>
          <a:noFill/>
          <a:ln>
            <a:noFill/>
          </a:ln>
        </p:spPr>
      </p:pic>
      <p:grpSp>
        <p:nvGrpSpPr>
          <p:cNvPr id="159" name="Google Shape;159;p24"/>
          <p:cNvGrpSpPr/>
          <p:nvPr/>
        </p:nvGrpSpPr>
        <p:grpSpPr>
          <a:xfrm>
            <a:off x="158444" y="1385756"/>
            <a:ext cx="8200988" cy="2779719"/>
            <a:chOff x="158444" y="1230025"/>
            <a:chExt cx="8660881" cy="2935600"/>
          </a:xfrm>
        </p:grpSpPr>
        <p:sp>
          <p:nvSpPr>
            <p:cNvPr id="160" name="Google Shape;160;p24"/>
            <p:cNvSpPr/>
            <p:nvPr/>
          </p:nvSpPr>
          <p:spPr>
            <a:xfrm>
              <a:off x="2732138" y="3335675"/>
              <a:ext cx="1331400" cy="577800"/>
            </a:xfrm>
            <a:prstGeom prst="rect">
              <a:avLst/>
            </a:prstGeom>
            <a:solidFill>
              <a:srgbClr val="EEEEEE"/>
            </a:solidFill>
            <a:ln cap="flat" cmpd="sng" w="9025">
              <a:solidFill>
                <a:srgbClr val="595959"/>
              </a:solidFill>
              <a:prstDash val="solid"/>
              <a:round/>
              <a:headEnd len="sm" w="sm" type="none"/>
              <a:tailEnd len="sm" w="sm" type="none"/>
            </a:ln>
          </p:spPr>
          <p:txBody>
            <a:bodyPr anchorCtr="0" anchor="ctr" bIns="86575" lIns="86575" spcFirstLastPara="1" rIns="86575" wrap="square" tIns="86575">
              <a:noAutofit/>
            </a:bodyPr>
            <a:lstStyle/>
            <a:p>
              <a:pPr indent="0" lvl="0" marL="0" marR="0" rtl="0" algn="ctr">
                <a:lnSpc>
                  <a:spcPct val="100000"/>
                </a:lnSpc>
                <a:spcBef>
                  <a:spcPts val="0"/>
                </a:spcBef>
                <a:spcAft>
                  <a:spcPts val="0"/>
                </a:spcAft>
                <a:buClr>
                  <a:srgbClr val="000000"/>
                </a:buClr>
                <a:buSzPts val="1326"/>
                <a:buFont typeface="Arial"/>
                <a:buNone/>
              </a:pPr>
              <a:r>
                <a:rPr b="0" i="0" lang="en-GB" sz="1325" u="none" cap="none" strike="noStrike">
                  <a:solidFill>
                    <a:srgbClr val="000000"/>
                  </a:solidFill>
                  <a:latin typeface="Arial"/>
                  <a:ea typeface="Arial"/>
                  <a:cs typeface="Arial"/>
                  <a:sym typeface="Arial"/>
                </a:rPr>
                <a:t>ACQ SW</a:t>
              </a:r>
              <a:endParaRPr b="0" i="0" sz="1325" u="none" cap="none" strike="noStrike">
                <a:solidFill>
                  <a:srgbClr val="000000"/>
                </a:solidFill>
                <a:latin typeface="Arial"/>
                <a:ea typeface="Arial"/>
                <a:cs typeface="Arial"/>
                <a:sym typeface="Arial"/>
              </a:endParaRPr>
            </a:p>
          </p:txBody>
        </p:sp>
        <p:sp>
          <p:nvSpPr>
            <p:cNvPr id="161" name="Google Shape;161;p24"/>
            <p:cNvSpPr/>
            <p:nvPr/>
          </p:nvSpPr>
          <p:spPr>
            <a:xfrm>
              <a:off x="5080438" y="3335675"/>
              <a:ext cx="1331400" cy="577800"/>
            </a:xfrm>
            <a:prstGeom prst="rect">
              <a:avLst/>
            </a:prstGeom>
            <a:solidFill>
              <a:srgbClr val="EEEEEE"/>
            </a:solidFill>
            <a:ln cap="flat" cmpd="sng" w="9025">
              <a:solidFill>
                <a:srgbClr val="595959"/>
              </a:solidFill>
              <a:prstDash val="solid"/>
              <a:round/>
              <a:headEnd len="sm" w="sm" type="none"/>
              <a:tailEnd len="sm" w="sm" type="none"/>
            </a:ln>
          </p:spPr>
          <p:txBody>
            <a:bodyPr anchorCtr="0" anchor="ctr" bIns="86575" lIns="86575" spcFirstLastPara="1" rIns="86575" wrap="square" tIns="86575">
              <a:noAutofit/>
            </a:bodyPr>
            <a:lstStyle/>
            <a:p>
              <a:pPr indent="0" lvl="0" marL="0" marR="0" rtl="0" algn="ctr">
                <a:lnSpc>
                  <a:spcPct val="100000"/>
                </a:lnSpc>
                <a:spcBef>
                  <a:spcPts val="0"/>
                </a:spcBef>
                <a:spcAft>
                  <a:spcPts val="0"/>
                </a:spcAft>
                <a:buClr>
                  <a:srgbClr val="000000"/>
                </a:buClr>
                <a:buSzPts val="1326"/>
                <a:buFont typeface="Arial"/>
                <a:buNone/>
              </a:pPr>
              <a:r>
                <a:rPr b="0" i="0" lang="en-GB" sz="1325" u="none" cap="none" strike="noStrike">
                  <a:solidFill>
                    <a:srgbClr val="000000"/>
                  </a:solidFill>
                  <a:latin typeface="Arial"/>
                  <a:ea typeface="Arial"/>
                  <a:cs typeface="Arial"/>
                  <a:sym typeface="Arial"/>
                </a:rPr>
                <a:t>MERGING</a:t>
              </a:r>
              <a:endParaRPr b="0" i="0" sz="1325" u="none" cap="none" strike="noStrike">
                <a:solidFill>
                  <a:srgbClr val="000000"/>
                </a:solidFill>
                <a:latin typeface="Arial"/>
                <a:ea typeface="Arial"/>
                <a:cs typeface="Arial"/>
                <a:sym typeface="Arial"/>
              </a:endParaRPr>
            </a:p>
          </p:txBody>
        </p:sp>
        <p:cxnSp>
          <p:nvCxnSpPr>
            <p:cNvPr id="162" name="Google Shape;162;p24"/>
            <p:cNvCxnSpPr>
              <a:endCxn id="160" idx="1"/>
            </p:cNvCxnSpPr>
            <p:nvPr/>
          </p:nvCxnSpPr>
          <p:spPr>
            <a:xfrm>
              <a:off x="1715138" y="3624575"/>
              <a:ext cx="1017000" cy="0"/>
            </a:xfrm>
            <a:prstGeom prst="straightConnector1">
              <a:avLst/>
            </a:prstGeom>
            <a:noFill/>
            <a:ln cap="flat" cmpd="sng" w="9025">
              <a:solidFill>
                <a:srgbClr val="595959"/>
              </a:solidFill>
              <a:prstDash val="solid"/>
              <a:round/>
              <a:headEnd len="sm" w="sm" type="none"/>
              <a:tailEnd len="med" w="med" type="triangle"/>
            </a:ln>
          </p:spPr>
        </p:cxnSp>
        <p:cxnSp>
          <p:nvCxnSpPr>
            <p:cNvPr id="163" name="Google Shape;163;p24"/>
            <p:cNvCxnSpPr>
              <a:stCxn id="160" idx="3"/>
              <a:endCxn id="161" idx="1"/>
            </p:cNvCxnSpPr>
            <p:nvPr/>
          </p:nvCxnSpPr>
          <p:spPr>
            <a:xfrm>
              <a:off x="4063538" y="3624575"/>
              <a:ext cx="1017000" cy="0"/>
            </a:xfrm>
            <a:prstGeom prst="straightConnector1">
              <a:avLst/>
            </a:prstGeom>
            <a:noFill/>
            <a:ln cap="flat" cmpd="sng" w="9025">
              <a:solidFill>
                <a:srgbClr val="595959"/>
              </a:solidFill>
              <a:prstDash val="solid"/>
              <a:round/>
              <a:headEnd len="sm" w="sm" type="none"/>
              <a:tailEnd len="med" w="med" type="triangle"/>
            </a:ln>
          </p:spPr>
        </p:cxnSp>
        <p:cxnSp>
          <p:nvCxnSpPr>
            <p:cNvPr id="164" name="Google Shape;164;p24"/>
            <p:cNvCxnSpPr>
              <a:stCxn id="161" idx="3"/>
            </p:cNvCxnSpPr>
            <p:nvPr/>
          </p:nvCxnSpPr>
          <p:spPr>
            <a:xfrm>
              <a:off x="6411838" y="3624575"/>
              <a:ext cx="1017000" cy="0"/>
            </a:xfrm>
            <a:prstGeom prst="straightConnector1">
              <a:avLst/>
            </a:prstGeom>
            <a:noFill/>
            <a:ln cap="flat" cmpd="sng" w="9025">
              <a:solidFill>
                <a:srgbClr val="595959"/>
              </a:solidFill>
              <a:prstDash val="solid"/>
              <a:round/>
              <a:headEnd len="sm" w="sm" type="none"/>
              <a:tailEnd len="med" w="med" type="triangle"/>
            </a:ln>
          </p:spPr>
        </p:cxnSp>
        <p:sp>
          <p:nvSpPr>
            <p:cNvPr id="165" name="Google Shape;165;p24"/>
            <p:cNvSpPr txBox="1"/>
            <p:nvPr/>
          </p:nvSpPr>
          <p:spPr>
            <a:xfrm>
              <a:off x="1760488" y="3304725"/>
              <a:ext cx="926400" cy="227100"/>
            </a:xfrm>
            <a:prstGeom prst="rect">
              <a:avLst/>
            </a:prstGeom>
            <a:noFill/>
            <a:ln>
              <a:noFill/>
            </a:ln>
          </p:spPr>
          <p:txBody>
            <a:bodyPr anchorCtr="0" anchor="t" bIns="86575" lIns="86575" spcFirstLastPara="1" rIns="86575" wrap="square" tIns="86575">
              <a:noAutofit/>
            </a:bodyPr>
            <a:lstStyle/>
            <a:p>
              <a:pPr indent="0" lvl="0" marL="0" marR="0" rtl="0" algn="l">
                <a:lnSpc>
                  <a:spcPct val="100000"/>
                </a:lnSpc>
                <a:spcBef>
                  <a:spcPts val="0"/>
                </a:spcBef>
                <a:spcAft>
                  <a:spcPts val="0"/>
                </a:spcAft>
                <a:buClr>
                  <a:srgbClr val="000000"/>
                </a:buClr>
                <a:buSzPts val="852"/>
                <a:buFont typeface="Arial"/>
                <a:buNone/>
              </a:pPr>
              <a:r>
                <a:rPr b="0" i="0" lang="en-GB" sz="852" u="none" cap="none" strike="noStrike">
                  <a:solidFill>
                    <a:srgbClr val="595959"/>
                  </a:solidFill>
                  <a:latin typeface="Arial"/>
                  <a:ea typeface="Arial"/>
                  <a:cs typeface="Arial"/>
                  <a:sym typeface="Arial"/>
                </a:rPr>
                <a:t>UDP Packets</a:t>
              </a:r>
              <a:endParaRPr b="0" i="0" sz="852" u="none" cap="none" strike="noStrike">
                <a:solidFill>
                  <a:srgbClr val="595959"/>
                </a:solidFill>
                <a:latin typeface="Arial"/>
                <a:ea typeface="Arial"/>
                <a:cs typeface="Arial"/>
                <a:sym typeface="Arial"/>
              </a:endParaRPr>
            </a:p>
          </p:txBody>
        </p:sp>
        <p:sp>
          <p:nvSpPr>
            <p:cNvPr id="166" name="Google Shape;166;p24"/>
            <p:cNvSpPr/>
            <p:nvPr/>
          </p:nvSpPr>
          <p:spPr>
            <a:xfrm>
              <a:off x="5080450" y="2282838"/>
              <a:ext cx="1331400" cy="577800"/>
            </a:xfrm>
            <a:prstGeom prst="rect">
              <a:avLst/>
            </a:prstGeom>
            <a:solidFill>
              <a:srgbClr val="EEEEEE"/>
            </a:solidFill>
            <a:ln cap="flat" cmpd="sng" w="9025">
              <a:solidFill>
                <a:srgbClr val="595959"/>
              </a:solidFill>
              <a:prstDash val="solid"/>
              <a:round/>
              <a:headEnd len="sm" w="sm" type="none"/>
              <a:tailEnd len="sm" w="sm" type="none"/>
            </a:ln>
          </p:spPr>
          <p:txBody>
            <a:bodyPr anchorCtr="0" anchor="ctr" bIns="86575" lIns="86575" spcFirstLastPara="1" rIns="86575" wrap="square" tIns="86575">
              <a:noAutofit/>
            </a:bodyPr>
            <a:lstStyle/>
            <a:p>
              <a:pPr indent="0" lvl="0" marL="0" marR="0" rtl="0" algn="ctr">
                <a:lnSpc>
                  <a:spcPct val="100000"/>
                </a:lnSpc>
                <a:spcBef>
                  <a:spcPts val="0"/>
                </a:spcBef>
                <a:spcAft>
                  <a:spcPts val="0"/>
                </a:spcAft>
                <a:buClr>
                  <a:srgbClr val="000000"/>
                </a:buClr>
                <a:buSzPts val="1326"/>
                <a:buFont typeface="Arial"/>
                <a:buNone/>
              </a:pPr>
              <a:r>
                <a:rPr b="0" i="0" lang="en-GB" sz="1325" u="none" cap="none" strike="noStrike">
                  <a:solidFill>
                    <a:srgbClr val="000000"/>
                  </a:solidFill>
                  <a:latin typeface="Arial"/>
                  <a:ea typeface="Arial"/>
                  <a:cs typeface="Arial"/>
                  <a:sym typeface="Arial"/>
                </a:rPr>
                <a:t>SKARAB FRONTEND</a:t>
              </a:r>
              <a:endParaRPr b="0" i="0" sz="1325" u="none" cap="none" strike="noStrike">
                <a:solidFill>
                  <a:srgbClr val="000000"/>
                </a:solidFill>
                <a:latin typeface="Arial"/>
                <a:ea typeface="Arial"/>
                <a:cs typeface="Arial"/>
                <a:sym typeface="Arial"/>
              </a:endParaRPr>
            </a:p>
          </p:txBody>
        </p:sp>
        <p:cxnSp>
          <p:nvCxnSpPr>
            <p:cNvPr id="167" name="Google Shape;167;p24"/>
            <p:cNvCxnSpPr>
              <a:stCxn id="168" idx="2"/>
              <a:endCxn id="166" idx="0"/>
            </p:cNvCxnSpPr>
            <p:nvPr/>
          </p:nvCxnSpPr>
          <p:spPr>
            <a:xfrm>
              <a:off x="5746150" y="1807825"/>
              <a:ext cx="0" cy="474900"/>
            </a:xfrm>
            <a:prstGeom prst="straightConnector1">
              <a:avLst/>
            </a:prstGeom>
            <a:noFill/>
            <a:ln cap="flat" cmpd="sng" w="9025">
              <a:solidFill>
                <a:srgbClr val="595959"/>
              </a:solidFill>
              <a:prstDash val="solid"/>
              <a:round/>
              <a:headEnd len="sm" w="sm" type="none"/>
              <a:tailEnd len="med" w="med" type="triangle"/>
            </a:ln>
          </p:spPr>
        </p:cxnSp>
        <p:cxnSp>
          <p:nvCxnSpPr>
            <p:cNvPr id="169" name="Google Shape;169;p24"/>
            <p:cNvCxnSpPr>
              <a:stCxn id="166" idx="2"/>
              <a:endCxn id="161" idx="0"/>
            </p:cNvCxnSpPr>
            <p:nvPr/>
          </p:nvCxnSpPr>
          <p:spPr>
            <a:xfrm>
              <a:off x="5746150" y="2860638"/>
              <a:ext cx="0" cy="474900"/>
            </a:xfrm>
            <a:prstGeom prst="straightConnector1">
              <a:avLst/>
            </a:prstGeom>
            <a:noFill/>
            <a:ln cap="flat" cmpd="sng" w="9025">
              <a:solidFill>
                <a:srgbClr val="595959"/>
              </a:solidFill>
              <a:prstDash val="solid"/>
              <a:round/>
              <a:headEnd len="sm" w="sm" type="none"/>
              <a:tailEnd len="med" w="med" type="triangle"/>
            </a:ln>
          </p:spPr>
        </p:cxnSp>
        <p:sp>
          <p:nvSpPr>
            <p:cNvPr id="170" name="Google Shape;170;p24"/>
            <p:cNvSpPr txBox="1"/>
            <p:nvPr/>
          </p:nvSpPr>
          <p:spPr>
            <a:xfrm>
              <a:off x="5746138" y="1872425"/>
              <a:ext cx="926400" cy="227100"/>
            </a:xfrm>
            <a:prstGeom prst="rect">
              <a:avLst/>
            </a:prstGeom>
            <a:noFill/>
            <a:ln>
              <a:noFill/>
            </a:ln>
          </p:spPr>
          <p:txBody>
            <a:bodyPr anchorCtr="0" anchor="t" bIns="86575" lIns="86575" spcFirstLastPara="1" rIns="86575" wrap="square" tIns="86575">
              <a:noAutofit/>
            </a:bodyPr>
            <a:lstStyle/>
            <a:p>
              <a:pPr indent="0" lvl="0" marL="0" marR="0" rtl="0" algn="l">
                <a:lnSpc>
                  <a:spcPct val="100000"/>
                </a:lnSpc>
                <a:spcBef>
                  <a:spcPts val="0"/>
                </a:spcBef>
                <a:spcAft>
                  <a:spcPts val="0"/>
                </a:spcAft>
                <a:buClr>
                  <a:srgbClr val="000000"/>
                </a:buClr>
                <a:buSzPts val="852"/>
                <a:buFont typeface="Arial"/>
                <a:buNone/>
              </a:pPr>
              <a:r>
                <a:rPr b="0" i="0" lang="en-GB" sz="852" u="none" cap="none" strike="noStrike">
                  <a:solidFill>
                    <a:srgbClr val="595959"/>
                  </a:solidFill>
                  <a:latin typeface="Arial"/>
                  <a:ea typeface="Arial"/>
                  <a:cs typeface="Arial"/>
                  <a:sym typeface="Arial"/>
                </a:rPr>
                <a:t>NODATA FITS</a:t>
              </a:r>
              <a:endParaRPr b="0" i="0" sz="852" u="none" cap="none" strike="noStrike">
                <a:solidFill>
                  <a:srgbClr val="595959"/>
                </a:solidFill>
                <a:latin typeface="Arial"/>
                <a:ea typeface="Arial"/>
                <a:cs typeface="Arial"/>
                <a:sym typeface="Arial"/>
              </a:endParaRPr>
            </a:p>
          </p:txBody>
        </p:sp>
        <p:sp>
          <p:nvSpPr>
            <p:cNvPr id="171" name="Google Shape;171;p24"/>
            <p:cNvSpPr txBox="1"/>
            <p:nvPr/>
          </p:nvSpPr>
          <p:spPr>
            <a:xfrm>
              <a:off x="4032652" y="3304725"/>
              <a:ext cx="1078800" cy="227100"/>
            </a:xfrm>
            <a:prstGeom prst="rect">
              <a:avLst/>
            </a:prstGeom>
            <a:noFill/>
            <a:ln>
              <a:noFill/>
            </a:ln>
          </p:spPr>
          <p:txBody>
            <a:bodyPr anchorCtr="0" anchor="t" bIns="86575" lIns="86575" spcFirstLastPara="1" rIns="86575" wrap="square" tIns="86575">
              <a:noAutofit/>
            </a:bodyPr>
            <a:lstStyle/>
            <a:p>
              <a:pPr indent="0" lvl="0" marL="0" marR="0" rtl="0" algn="l">
                <a:lnSpc>
                  <a:spcPct val="100000"/>
                </a:lnSpc>
                <a:spcBef>
                  <a:spcPts val="0"/>
                </a:spcBef>
                <a:spcAft>
                  <a:spcPts val="0"/>
                </a:spcAft>
                <a:buClr>
                  <a:srgbClr val="000000"/>
                </a:buClr>
                <a:buSzPts val="852"/>
                <a:buFont typeface="Arial"/>
                <a:buNone/>
              </a:pPr>
              <a:r>
                <a:rPr b="0" i="0" lang="en-GB" sz="852" u="none" cap="none" strike="noStrike">
                  <a:solidFill>
                    <a:srgbClr val="595959"/>
                  </a:solidFill>
                  <a:latin typeface="Arial"/>
                  <a:ea typeface="Arial"/>
                  <a:cs typeface="Arial"/>
                  <a:sym typeface="Arial"/>
                </a:rPr>
                <a:t>SPECTRA FITS</a:t>
              </a:r>
              <a:endParaRPr b="0" i="0" sz="852" u="none" cap="none" strike="noStrike">
                <a:solidFill>
                  <a:srgbClr val="595959"/>
                </a:solidFill>
                <a:latin typeface="Arial"/>
                <a:ea typeface="Arial"/>
                <a:cs typeface="Arial"/>
                <a:sym typeface="Arial"/>
              </a:endParaRPr>
            </a:p>
          </p:txBody>
        </p:sp>
        <p:sp>
          <p:nvSpPr>
            <p:cNvPr id="172" name="Google Shape;172;p24"/>
            <p:cNvSpPr/>
            <p:nvPr/>
          </p:nvSpPr>
          <p:spPr>
            <a:xfrm>
              <a:off x="2433950" y="3106925"/>
              <a:ext cx="1927800" cy="1035300"/>
            </a:xfrm>
            <a:prstGeom prst="ellipse">
              <a:avLst/>
            </a:prstGeom>
            <a:noFill/>
            <a:ln cap="flat" cmpd="sng" w="27050">
              <a:solidFill>
                <a:srgbClr val="FF0000"/>
              </a:solidFill>
              <a:prstDash val="solid"/>
              <a:round/>
              <a:headEnd len="sm" w="sm" type="none"/>
              <a:tailEnd len="sm" w="sm" type="none"/>
            </a:ln>
          </p:spPr>
          <p:txBody>
            <a:bodyPr anchorCtr="0" anchor="ctr" bIns="86575" lIns="86575" spcFirstLastPara="1" rIns="86575" wrap="square" tIns="86575">
              <a:noAutofit/>
            </a:bodyPr>
            <a:lstStyle/>
            <a:p>
              <a:pPr indent="0" lvl="0" marL="0" marR="0" rtl="0" algn="ctr">
                <a:lnSpc>
                  <a:spcPct val="100000"/>
                </a:lnSpc>
                <a:spcBef>
                  <a:spcPts val="0"/>
                </a:spcBef>
                <a:spcAft>
                  <a:spcPts val="0"/>
                </a:spcAft>
                <a:buClr>
                  <a:srgbClr val="000000"/>
                </a:buClr>
                <a:buSzPts val="1326"/>
                <a:buFont typeface="Arial"/>
                <a:buNone/>
              </a:pPr>
              <a:r>
                <a:t/>
              </a:r>
              <a:endParaRPr b="0" i="0" sz="1325" u="none" cap="none" strike="noStrike">
                <a:solidFill>
                  <a:srgbClr val="000000"/>
                </a:solidFill>
                <a:latin typeface="Arial"/>
                <a:ea typeface="Arial"/>
                <a:cs typeface="Arial"/>
                <a:sym typeface="Arial"/>
              </a:endParaRPr>
            </a:p>
          </p:txBody>
        </p:sp>
        <p:sp>
          <p:nvSpPr>
            <p:cNvPr id="173" name="Google Shape;173;p24"/>
            <p:cNvSpPr/>
            <p:nvPr/>
          </p:nvSpPr>
          <p:spPr>
            <a:xfrm>
              <a:off x="4782250" y="3106925"/>
              <a:ext cx="1927800" cy="1035300"/>
            </a:xfrm>
            <a:prstGeom prst="ellipse">
              <a:avLst/>
            </a:prstGeom>
            <a:noFill/>
            <a:ln cap="flat" cmpd="sng" w="27050">
              <a:solidFill>
                <a:srgbClr val="FF0000"/>
              </a:solidFill>
              <a:prstDash val="solid"/>
              <a:round/>
              <a:headEnd len="sm" w="sm" type="none"/>
              <a:tailEnd len="sm" w="sm" type="none"/>
            </a:ln>
          </p:spPr>
          <p:txBody>
            <a:bodyPr anchorCtr="0" anchor="ctr" bIns="86575" lIns="86575" spcFirstLastPara="1" rIns="86575" wrap="square" tIns="86575">
              <a:noAutofit/>
            </a:bodyPr>
            <a:lstStyle/>
            <a:p>
              <a:pPr indent="0" lvl="0" marL="0" marR="0" rtl="0" algn="ctr">
                <a:lnSpc>
                  <a:spcPct val="100000"/>
                </a:lnSpc>
                <a:spcBef>
                  <a:spcPts val="0"/>
                </a:spcBef>
                <a:spcAft>
                  <a:spcPts val="0"/>
                </a:spcAft>
                <a:buClr>
                  <a:srgbClr val="000000"/>
                </a:buClr>
                <a:buSzPts val="1326"/>
                <a:buFont typeface="Arial"/>
                <a:buNone/>
              </a:pPr>
              <a:r>
                <a:t/>
              </a:r>
              <a:endParaRPr b="0" i="0" sz="1325" u="none" cap="none" strike="noStrike">
                <a:solidFill>
                  <a:srgbClr val="000000"/>
                </a:solidFill>
                <a:latin typeface="Arial"/>
                <a:ea typeface="Arial"/>
                <a:cs typeface="Arial"/>
                <a:sym typeface="Arial"/>
              </a:endParaRPr>
            </a:p>
          </p:txBody>
        </p:sp>
        <p:grpSp>
          <p:nvGrpSpPr>
            <p:cNvPr id="174" name="Google Shape;174;p24"/>
            <p:cNvGrpSpPr/>
            <p:nvPr/>
          </p:nvGrpSpPr>
          <p:grpSpPr>
            <a:xfrm>
              <a:off x="158444" y="1230025"/>
              <a:ext cx="8660881" cy="2935600"/>
              <a:chOff x="158444" y="1230025"/>
              <a:chExt cx="8660881" cy="2935600"/>
            </a:xfrm>
          </p:grpSpPr>
          <p:sp>
            <p:nvSpPr>
              <p:cNvPr id="168" name="Google Shape;168;p24"/>
              <p:cNvSpPr/>
              <p:nvPr/>
            </p:nvSpPr>
            <p:spPr>
              <a:xfrm>
                <a:off x="5080450" y="1230025"/>
                <a:ext cx="1331400" cy="577800"/>
              </a:xfrm>
              <a:prstGeom prst="rect">
                <a:avLst/>
              </a:prstGeom>
              <a:solidFill>
                <a:srgbClr val="EEEEEE"/>
              </a:solidFill>
              <a:ln cap="flat" cmpd="sng" w="9025">
                <a:solidFill>
                  <a:srgbClr val="595959"/>
                </a:solidFill>
                <a:prstDash val="solid"/>
                <a:round/>
                <a:headEnd len="sm" w="sm" type="none"/>
                <a:tailEnd len="sm" w="sm" type="none"/>
              </a:ln>
            </p:spPr>
            <p:txBody>
              <a:bodyPr anchorCtr="0" anchor="ctr" bIns="86575" lIns="86575" spcFirstLastPara="1" rIns="86575" wrap="square" tIns="86575">
                <a:noAutofit/>
              </a:bodyPr>
              <a:lstStyle/>
              <a:p>
                <a:pPr indent="0" lvl="0" marL="0" marR="0" rtl="0" algn="ctr">
                  <a:lnSpc>
                    <a:spcPct val="100000"/>
                  </a:lnSpc>
                  <a:spcBef>
                    <a:spcPts val="0"/>
                  </a:spcBef>
                  <a:spcAft>
                    <a:spcPts val="0"/>
                  </a:spcAft>
                  <a:buClr>
                    <a:srgbClr val="000000"/>
                  </a:buClr>
                  <a:buSzPts val="1326"/>
                  <a:buFont typeface="Arial"/>
                  <a:buNone/>
                </a:pPr>
                <a:r>
                  <a:rPr b="0" i="0" lang="en-GB" sz="1325" u="none" cap="none" strike="noStrike">
                    <a:solidFill>
                      <a:srgbClr val="000000"/>
                    </a:solidFill>
                    <a:latin typeface="Arial"/>
                    <a:ea typeface="Arial"/>
                    <a:cs typeface="Arial"/>
                    <a:sym typeface="Arial"/>
                  </a:rPr>
                  <a:t>DISCOS</a:t>
                </a:r>
                <a:endParaRPr b="0" i="0" sz="1325" u="none" cap="none" strike="noStrike">
                  <a:solidFill>
                    <a:srgbClr val="000000"/>
                  </a:solidFill>
                  <a:latin typeface="Arial"/>
                  <a:ea typeface="Arial"/>
                  <a:cs typeface="Arial"/>
                  <a:sym typeface="Arial"/>
                </a:endParaRPr>
              </a:p>
            </p:txBody>
          </p:sp>
          <p:sp>
            <p:nvSpPr>
              <p:cNvPr id="175" name="Google Shape;175;p24"/>
              <p:cNvSpPr/>
              <p:nvPr/>
            </p:nvSpPr>
            <p:spPr>
              <a:xfrm>
                <a:off x="4782250" y="2054100"/>
                <a:ext cx="1927800" cy="1035300"/>
              </a:xfrm>
              <a:prstGeom prst="ellipse">
                <a:avLst/>
              </a:prstGeom>
              <a:noFill/>
              <a:ln cap="flat" cmpd="sng" w="27050">
                <a:solidFill>
                  <a:srgbClr val="FF0000"/>
                </a:solidFill>
                <a:prstDash val="solid"/>
                <a:round/>
                <a:headEnd len="sm" w="sm" type="none"/>
                <a:tailEnd len="sm" w="sm" type="none"/>
              </a:ln>
            </p:spPr>
            <p:txBody>
              <a:bodyPr anchorCtr="0" anchor="ctr" bIns="86575" lIns="86575" spcFirstLastPara="1" rIns="86575" wrap="square" tIns="86575">
                <a:noAutofit/>
              </a:bodyPr>
              <a:lstStyle/>
              <a:p>
                <a:pPr indent="0" lvl="0" marL="0" marR="0" rtl="0" algn="ctr">
                  <a:lnSpc>
                    <a:spcPct val="100000"/>
                  </a:lnSpc>
                  <a:spcBef>
                    <a:spcPts val="0"/>
                  </a:spcBef>
                  <a:spcAft>
                    <a:spcPts val="0"/>
                  </a:spcAft>
                  <a:buClr>
                    <a:srgbClr val="000000"/>
                  </a:buClr>
                  <a:buSzPts val="1326"/>
                  <a:buFont typeface="Arial"/>
                  <a:buNone/>
                </a:pPr>
                <a:r>
                  <a:t/>
                </a:r>
                <a:endParaRPr b="0" i="0" sz="1325" u="none" cap="none" strike="noStrike">
                  <a:solidFill>
                    <a:srgbClr val="000000"/>
                  </a:solidFill>
                  <a:latin typeface="Arial"/>
                  <a:ea typeface="Arial"/>
                  <a:cs typeface="Arial"/>
                  <a:sym typeface="Arial"/>
                </a:endParaRPr>
              </a:p>
            </p:txBody>
          </p:sp>
          <p:pic>
            <p:nvPicPr>
              <p:cNvPr id="176" name="Google Shape;176;p24"/>
              <p:cNvPicPr preferRelativeResize="0"/>
              <p:nvPr/>
            </p:nvPicPr>
            <p:blipFill rotWithShape="1">
              <a:blip r:embed="rId6">
                <a:alphaModFix/>
              </a:blip>
              <a:srcRect b="0" l="0" r="0" t="0"/>
              <a:stretch/>
            </p:blipFill>
            <p:spPr>
              <a:xfrm>
                <a:off x="158444" y="3083525"/>
                <a:ext cx="1497730" cy="1082100"/>
              </a:xfrm>
              <a:prstGeom prst="rect">
                <a:avLst/>
              </a:prstGeom>
              <a:noFill/>
              <a:ln>
                <a:noFill/>
              </a:ln>
            </p:spPr>
          </p:pic>
          <p:pic>
            <p:nvPicPr>
              <p:cNvPr id="177" name="Google Shape;177;p24"/>
              <p:cNvPicPr preferRelativeResize="0"/>
              <p:nvPr/>
            </p:nvPicPr>
            <p:blipFill rotWithShape="1">
              <a:blip r:embed="rId7">
                <a:alphaModFix/>
              </a:blip>
              <a:srcRect b="0" l="0" r="0" t="0"/>
              <a:stretch/>
            </p:blipFill>
            <p:spPr>
              <a:xfrm>
                <a:off x="7487925" y="3099997"/>
                <a:ext cx="1331400" cy="1049164"/>
              </a:xfrm>
              <a:prstGeom prst="rect">
                <a:avLst/>
              </a:prstGeom>
              <a:noFill/>
              <a:ln>
                <a:noFill/>
              </a:ln>
            </p:spPr>
          </p:pic>
        </p:grpSp>
      </p:grpSp>
      <p:pic>
        <p:nvPicPr>
          <p:cNvPr id="178" name="Google Shape;178;p24"/>
          <p:cNvPicPr preferRelativeResize="0"/>
          <p:nvPr/>
        </p:nvPicPr>
        <p:blipFill rotWithShape="1">
          <a:blip r:embed="rId8">
            <a:alphaModFix/>
          </a:blip>
          <a:srcRect b="0" l="59623" r="19922" t="0"/>
          <a:stretch/>
        </p:blipFill>
        <p:spPr>
          <a:xfrm>
            <a:off x="7435150" y="4357325"/>
            <a:ext cx="924276" cy="35547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