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70" r:id="rId4"/>
    <p:sldId id="263" r:id="rId5"/>
    <p:sldId id="3000" r:id="rId6"/>
    <p:sldId id="869" r:id="rId7"/>
    <p:sldId id="272" r:id="rId8"/>
    <p:sldId id="3001" r:id="rId9"/>
    <p:sldId id="870" r:id="rId10"/>
    <p:sldId id="2996" r:id="rId11"/>
    <p:sldId id="2997" r:id="rId12"/>
    <p:sldId id="3004" r:id="rId13"/>
    <p:sldId id="3002" r:id="rId14"/>
    <p:sldId id="275" r:id="rId15"/>
    <p:sldId id="276" r:id="rId16"/>
    <p:sldId id="277" r:id="rId17"/>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4"/>
    <p:restoredTop sz="56098" autoAdjust="0"/>
  </p:normalViewPr>
  <p:slideViewPr>
    <p:cSldViewPr snapToGrid="0" snapToObjects="1">
      <p:cViewPr varScale="1">
        <p:scale>
          <a:sx n="69" d="100"/>
          <a:sy n="69" d="100"/>
        </p:scale>
        <p:origin x="1464" y="18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 name="Shape 80"/>
          <p:cNvSpPr>
            <a:spLocks noGrp="1" noRot="1" noChangeAspect="1"/>
          </p:cNvSpPr>
          <p:nvPr>
            <p:ph type="sldImg"/>
          </p:nvPr>
        </p:nvSpPr>
        <p:spPr>
          <a:xfrm>
            <a:off x="1143000" y="685800"/>
            <a:ext cx="4572000" cy="3429000"/>
          </a:xfrm>
          <a:prstGeom prst="rect">
            <a:avLst/>
          </a:prstGeom>
        </p:spPr>
        <p:txBody>
          <a:bodyPr/>
          <a:lstStyle/>
          <a:p>
            <a:endParaRPr/>
          </a:p>
        </p:txBody>
      </p:sp>
      <p:sp>
        <p:nvSpPr>
          <p:cNvPr id="81" name="Shape 8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41429191"/>
      </p:ext>
    </p:extLst>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noRot="1" noChangeAspect="1"/>
          </p:cNvSpPr>
          <p:nvPr>
            <p:ph type="sldImg"/>
          </p:nvPr>
        </p:nvSpPr>
        <p:spPr>
          <a:prstGeom prst="rect">
            <a:avLst/>
          </a:prstGeom>
        </p:spPr>
        <p:txBody>
          <a:bodyPr/>
          <a:lstStyle/>
          <a:p>
            <a:endParaRPr/>
          </a:p>
        </p:txBody>
      </p:sp>
      <p:sp>
        <p:nvSpPr>
          <p:cNvPr id="90" name="Shape 90"/>
          <p:cNvSpPr>
            <a:spLocks noGrp="1"/>
          </p:cNvSpPr>
          <p:nvPr>
            <p:ph type="body" sz="quarter" idx="1"/>
          </p:nvPr>
        </p:nvSpPr>
        <p:spPr>
          <a:prstGeom prst="rect">
            <a:avLst/>
          </a:prstGeom>
        </p:spPr>
        <p:txBody>
          <a:bodyPr/>
          <a:lstStyle/>
          <a:p>
            <a:pPr>
              <a:defRPr>
                <a:solidFill>
                  <a:srgbClr val="FF0000"/>
                </a:solidFill>
              </a:defRPr>
            </a:pPr>
            <a:r>
              <a:rPr dirty="0"/>
              <a:t>I thank the </a:t>
            </a:r>
            <a:r>
              <a:rPr dirty="0" err="1"/>
              <a:t>organiz</a:t>
            </a:r>
            <a:r>
              <a:rPr lang="en-AU" dirty="0" err="1"/>
              <a:t>ers</a:t>
            </a:r>
            <a:r>
              <a:rPr lang="en-AU" dirty="0"/>
              <a:t> </a:t>
            </a:r>
            <a:r>
              <a:rPr dirty="0"/>
              <a:t>for the invitation to talk about astrometry with next gen </a:t>
            </a:r>
            <a:r>
              <a:rPr dirty="0" err="1"/>
              <a:t>inst</a:t>
            </a:r>
            <a:r>
              <a:rPr dirty="0"/>
              <a:t> and the opportunity to  discuss the results reported </a:t>
            </a:r>
            <a:r>
              <a:rPr lang="en-AU" dirty="0"/>
              <a:t>in recent </a:t>
            </a:r>
            <a:r>
              <a:rPr dirty="0"/>
              <a:t>paper</a:t>
            </a:r>
            <a:r>
              <a:rPr lang="en-AU" dirty="0"/>
              <a:t>s</a:t>
            </a:r>
            <a:r>
              <a:rPr dirty="0"/>
              <a:t>.</a:t>
            </a:r>
          </a:p>
          <a:p>
            <a:pPr>
              <a:defRPr>
                <a:solidFill>
                  <a:srgbClr val="FF0000"/>
                </a:solidFill>
              </a:defRPr>
            </a:pPr>
            <a:endParaRPr dirty="0"/>
          </a:p>
          <a:p>
            <a:pPr>
              <a:defRPr>
                <a:solidFill>
                  <a:srgbClr val="FF0000"/>
                </a:solidFill>
              </a:defRPr>
            </a:pPr>
            <a:r>
              <a:rPr lang="en-AU" sz="1200" b="0" i="0" dirty="0">
                <a:effectLst/>
                <a:latin typeface="+mn-lt"/>
                <a:ea typeface="+mn-ea"/>
                <a:cs typeface="+mn-cs"/>
                <a:sym typeface="Calibri"/>
              </a:rPr>
              <a:t>Astrometry at the very highest of frequencies is an unexplored frontier for VLBI observations. Astrometry is equally vital to connect observations at different times and different frequencies. The former is used for measuring proper motions and parallaxes to derive distances to the targets - and thus their physical characteristics.</a:t>
            </a:r>
            <a:br>
              <a:rPr lang="en-AU" sz="1200" dirty="0">
                <a:latin typeface="+mn-lt"/>
                <a:ea typeface="+mn-ea"/>
                <a:cs typeface="+mn-cs"/>
                <a:sym typeface="Calibri"/>
              </a:rPr>
            </a:br>
            <a:r>
              <a:rPr lang="en-AU" sz="1200" b="0" i="0" dirty="0">
                <a:effectLst/>
                <a:latin typeface="+mn-lt"/>
                <a:ea typeface="+mn-ea"/>
                <a:cs typeface="+mn-cs"/>
                <a:sym typeface="Calibri"/>
              </a:rPr>
              <a:t>The latter is to reference two images at different frequencies together, which is equally important. No spectral index or rotation measure is valid if the observations are not registered.</a:t>
            </a:r>
            <a:br>
              <a:rPr lang="en-AU" sz="1200" dirty="0">
                <a:latin typeface="+mn-lt"/>
                <a:ea typeface="+mn-ea"/>
                <a:cs typeface="+mn-cs"/>
                <a:sym typeface="Calibri"/>
              </a:rPr>
            </a:br>
            <a:br>
              <a:rPr lang="en-AU" sz="1200" dirty="0">
                <a:latin typeface="+mn-lt"/>
                <a:ea typeface="+mn-ea"/>
                <a:cs typeface="+mn-cs"/>
                <a:sym typeface="Calibri"/>
              </a:rPr>
            </a:br>
            <a:r>
              <a:rPr lang="en-AU" sz="1200" b="0" i="0" dirty="0">
                <a:effectLst/>
                <a:latin typeface="+mn-lt"/>
                <a:ea typeface="+mn-ea"/>
                <a:cs typeface="+mn-cs"/>
                <a:sym typeface="Calibri"/>
              </a:rPr>
              <a:t>One of the exciting new facilities that will be available shortly is the updated Event Horizon Telescope (EHT-2030). The plan is that that multiple frequencies will be observed simultaneously; 86-, 230- and 340-GHz. Multi-frequency observations result in a transformational boost in the capabilities of the EHT, providing the vital phase referenced registration between frequencies.</a:t>
            </a:r>
            <a:br>
              <a:rPr lang="en-AU" sz="1200" dirty="0">
                <a:latin typeface="+mn-lt"/>
                <a:ea typeface="+mn-ea"/>
                <a:cs typeface="+mn-cs"/>
                <a:sym typeface="Calibri"/>
              </a:rPr>
            </a:br>
            <a:br>
              <a:rPr lang="en-AU" sz="1200" dirty="0">
                <a:latin typeface="+mn-lt"/>
                <a:ea typeface="+mn-ea"/>
                <a:cs typeface="+mn-cs"/>
                <a:sym typeface="Calibri"/>
              </a:rPr>
            </a:br>
            <a:r>
              <a:rPr lang="en-AU" sz="1200" b="0" i="0" dirty="0">
                <a:effectLst/>
                <a:latin typeface="+mn-lt"/>
                <a:ea typeface="+mn-ea"/>
                <a:cs typeface="+mn-cs"/>
                <a:sym typeface="Calibri"/>
              </a:rPr>
              <a:t>We will describe how this new capability will allow ultra-precise bona-fide astrometric studies, based on simulations.  We will report on our first attempts to apply frequency phase transfer at mm-wavelengths (86 to 230GHz); three demonstrations have been made, two of which are now published and the third is being correlated. These are allowing to demonstrate the potential and to discover the hidden issues to be addressed.</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Plans for </a:t>
            </a:r>
            <a:r>
              <a:rPr lang="en-US" dirty="0" err="1"/>
              <a:t>ngEHT</a:t>
            </a:r>
            <a:r>
              <a:rPr lang="en-US" dirty="0"/>
              <a:t> telescopes will be suitable SFPR astrometry at 1mm</a:t>
            </a:r>
          </a:p>
          <a:p>
            <a:r>
              <a:rPr lang="en-US" dirty="0"/>
              <a:t>https://</a:t>
            </a:r>
            <a:r>
              <a:rPr lang="en-US" dirty="0" err="1"/>
              <a:t>arxiv.org</a:t>
            </a:r>
            <a:r>
              <a:rPr lang="en-US" dirty="0"/>
              <a:t>/pdf/2102.05482.pdf</a:t>
            </a:r>
          </a:p>
          <a:p>
            <a:endParaRPr lang="en-US" dirty="0"/>
          </a:p>
          <a:p>
            <a:r>
              <a:rPr lang="en-US" dirty="0"/>
              <a:t>Testing is vital. </a:t>
            </a:r>
          </a:p>
          <a:p>
            <a:r>
              <a:rPr lang="en-US" dirty="0"/>
              <a:t>KVN +</a:t>
            </a:r>
          </a:p>
          <a:p>
            <a:r>
              <a:rPr lang="en-US" dirty="0"/>
              <a:t>Makes a powerful multi-</a:t>
            </a:r>
            <a:r>
              <a:rPr lang="en-US" dirty="0" err="1"/>
              <a:t>freq</a:t>
            </a:r>
            <a:r>
              <a:rPr lang="en-US" dirty="0"/>
              <a:t> mm-VLBI array</a:t>
            </a:r>
          </a:p>
          <a:p>
            <a:endParaRPr lang="en-AU" dirty="0"/>
          </a:p>
          <a:p>
            <a:r>
              <a:rPr lang="en-AU" dirty="0"/>
              <a:t>PV, Yb are KVN-style (SOP) receivers at 86 and 215</a:t>
            </a:r>
          </a:p>
          <a:p>
            <a:r>
              <a:rPr lang="en-AU" dirty="0"/>
              <a:t>SMA and JMCT share a phase screen – transfer solutions between ‘paired antennas’</a:t>
            </a:r>
          </a:p>
          <a:p>
            <a:r>
              <a:rPr lang="en-AU" dirty="0"/>
              <a:t>Can test all the major issues i.e.</a:t>
            </a:r>
            <a:endParaRPr lang="en-US" dirty="0"/>
          </a:p>
        </p:txBody>
      </p:sp>
      <p:sp>
        <p:nvSpPr>
          <p:cNvPr id="4" name="Slide Number Placeholder 3"/>
          <p:cNvSpPr>
            <a:spLocks noGrp="1"/>
          </p:cNvSpPr>
          <p:nvPr>
            <p:ph type="sldNum" sz="quarter" idx="10"/>
          </p:nvPr>
        </p:nvSpPr>
        <p:spPr/>
        <p:txBody>
          <a:bodyPr/>
          <a:lstStyle/>
          <a:p>
            <a:fld id="{3FA75954-64D3-3547-9E41-BA5D253C709A}" type="slidenum">
              <a:rPr lang="en-US" smtClean="0"/>
              <a:t>10</a:t>
            </a:fld>
            <a:endParaRPr lang="en-US"/>
          </a:p>
        </p:txBody>
      </p:sp>
    </p:spTree>
    <p:extLst>
      <p:ext uri="{BB962C8B-B14F-4D97-AF65-F5344CB8AC3E}">
        <p14:creationId xmlns:p14="http://schemas.microsoft.com/office/powerpoint/2010/main" val="4185946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Plans for </a:t>
            </a:r>
            <a:r>
              <a:rPr lang="en-US" dirty="0" err="1"/>
              <a:t>ngEHT</a:t>
            </a:r>
            <a:r>
              <a:rPr lang="en-US" dirty="0"/>
              <a:t> telescopes will be suitable SFPR astrometry at 1mm</a:t>
            </a:r>
          </a:p>
          <a:p>
            <a:r>
              <a:rPr lang="en-US" dirty="0"/>
              <a:t>https://</a:t>
            </a:r>
            <a:r>
              <a:rPr lang="en-US" dirty="0" err="1"/>
              <a:t>arxiv.org</a:t>
            </a:r>
            <a:r>
              <a:rPr lang="en-US" dirty="0"/>
              <a:t>/pdf/2102.05482.pdf</a:t>
            </a:r>
          </a:p>
          <a:p>
            <a:endParaRPr lang="en-US" dirty="0"/>
          </a:p>
          <a:p>
            <a:r>
              <a:rPr lang="en-US" dirty="0"/>
              <a:t>Testing is vital. </a:t>
            </a:r>
          </a:p>
          <a:p>
            <a:r>
              <a:rPr lang="en-US" dirty="0"/>
              <a:t>KVN +</a:t>
            </a:r>
          </a:p>
          <a:p>
            <a:r>
              <a:rPr lang="en-US" dirty="0"/>
              <a:t>Makes a powerful multi-</a:t>
            </a:r>
            <a:r>
              <a:rPr lang="en-US" dirty="0" err="1"/>
              <a:t>freq</a:t>
            </a:r>
            <a:r>
              <a:rPr lang="en-US" dirty="0"/>
              <a:t> mm-VLBI array</a:t>
            </a:r>
          </a:p>
          <a:p>
            <a:endParaRPr lang="en-AU" dirty="0"/>
          </a:p>
          <a:p>
            <a:r>
              <a:rPr lang="en-AU" dirty="0"/>
              <a:t>PV, Yb are KVN-style (SOP) receivers at 86 and 215</a:t>
            </a:r>
          </a:p>
          <a:p>
            <a:r>
              <a:rPr lang="en-AU" dirty="0"/>
              <a:t>SMA and JMCT share a phase screen – transfer solutions between ‘paired antennas’</a:t>
            </a:r>
          </a:p>
          <a:p>
            <a:r>
              <a:rPr lang="en-AU" dirty="0"/>
              <a:t>Can test all the major issues i.e.</a:t>
            </a:r>
            <a:endParaRPr lang="en-US" dirty="0"/>
          </a:p>
        </p:txBody>
      </p:sp>
      <p:sp>
        <p:nvSpPr>
          <p:cNvPr id="4" name="Slide Number Placeholder 3"/>
          <p:cNvSpPr>
            <a:spLocks noGrp="1"/>
          </p:cNvSpPr>
          <p:nvPr>
            <p:ph type="sldNum" sz="quarter" idx="10"/>
          </p:nvPr>
        </p:nvSpPr>
        <p:spPr/>
        <p:txBody>
          <a:bodyPr/>
          <a:lstStyle/>
          <a:p>
            <a:fld id="{3FA75954-64D3-3547-9E41-BA5D253C709A}" type="slidenum">
              <a:rPr lang="en-US" smtClean="0"/>
              <a:t>11</a:t>
            </a:fld>
            <a:endParaRPr lang="en-US"/>
          </a:p>
        </p:txBody>
      </p:sp>
    </p:spTree>
    <p:extLst>
      <p:ext uri="{BB962C8B-B14F-4D97-AF65-F5344CB8AC3E}">
        <p14:creationId xmlns:p14="http://schemas.microsoft.com/office/powerpoint/2010/main" val="363972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E4D91-2265-1A86-81CB-460492397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2DA99-BAAF-74FE-7F58-FC2F8A085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56F516-9C25-03AA-B26B-69788BA8A65C}"/>
              </a:ext>
            </a:extLst>
          </p:cNvPr>
          <p:cNvSpPr>
            <a:spLocks noGrp="1"/>
          </p:cNvSpPr>
          <p:nvPr>
            <p:ph type="body" idx="1"/>
          </p:nvPr>
        </p:nvSpPr>
        <p:spPr/>
        <p:txBody>
          <a:bodyPr/>
          <a:lstStyle/>
          <a:p>
            <a:r>
              <a:rPr lang="en-US" dirty="0"/>
              <a:t>Plans for </a:t>
            </a:r>
            <a:r>
              <a:rPr lang="en-US" dirty="0" err="1"/>
              <a:t>ngEHT</a:t>
            </a:r>
            <a:r>
              <a:rPr lang="en-US" dirty="0"/>
              <a:t> telescopes will be suitable SFPR astrometry at 1mm</a:t>
            </a:r>
          </a:p>
          <a:p>
            <a:r>
              <a:rPr lang="en-US" dirty="0"/>
              <a:t>https://</a:t>
            </a:r>
            <a:r>
              <a:rPr lang="en-US" dirty="0" err="1"/>
              <a:t>arxiv.org</a:t>
            </a:r>
            <a:r>
              <a:rPr lang="en-US" dirty="0"/>
              <a:t>/pdf/2102.05482.pdf</a:t>
            </a:r>
          </a:p>
          <a:p>
            <a:endParaRPr lang="en-US" dirty="0"/>
          </a:p>
          <a:p>
            <a:r>
              <a:rPr lang="en-US" dirty="0"/>
              <a:t>Testing is vital. </a:t>
            </a:r>
          </a:p>
          <a:p>
            <a:r>
              <a:rPr lang="en-US" dirty="0"/>
              <a:t>KVN +</a:t>
            </a:r>
          </a:p>
          <a:p>
            <a:r>
              <a:rPr lang="en-US" dirty="0"/>
              <a:t>Makes a powerful multi-</a:t>
            </a:r>
            <a:r>
              <a:rPr lang="en-US" dirty="0" err="1"/>
              <a:t>freq</a:t>
            </a:r>
            <a:r>
              <a:rPr lang="en-US" dirty="0"/>
              <a:t> mm-VLBI array</a:t>
            </a:r>
          </a:p>
          <a:p>
            <a:endParaRPr lang="en-AU" dirty="0"/>
          </a:p>
          <a:p>
            <a:r>
              <a:rPr lang="en-AU" dirty="0"/>
              <a:t>PV, Yb are KVN-style (SOP) receivers at 86 and 215</a:t>
            </a:r>
          </a:p>
          <a:p>
            <a:r>
              <a:rPr lang="en-AU" dirty="0"/>
              <a:t>SMA and JMCT share a phase screen – transfer solutions between ‘paired antennas’</a:t>
            </a:r>
          </a:p>
          <a:p>
            <a:r>
              <a:rPr lang="en-AU" dirty="0"/>
              <a:t>Can test all the major issues i.e.</a:t>
            </a:r>
            <a:endParaRPr lang="en-US" dirty="0"/>
          </a:p>
        </p:txBody>
      </p:sp>
      <p:sp>
        <p:nvSpPr>
          <p:cNvPr id="4" name="Slide Number Placeholder 3">
            <a:extLst>
              <a:ext uri="{FF2B5EF4-FFF2-40B4-BE49-F238E27FC236}">
                <a16:creationId xmlns:a16="http://schemas.microsoft.com/office/drawing/2014/main" id="{6B567129-1C99-869D-A540-FEE64EE5C549}"/>
              </a:ext>
            </a:extLst>
          </p:cNvPr>
          <p:cNvSpPr>
            <a:spLocks noGrp="1"/>
          </p:cNvSpPr>
          <p:nvPr>
            <p:ph type="sldNum" sz="quarter" idx="10"/>
          </p:nvPr>
        </p:nvSpPr>
        <p:spPr/>
        <p:txBody>
          <a:bodyPr/>
          <a:lstStyle/>
          <a:p>
            <a:fld id="{3FA75954-64D3-3547-9E41-BA5D253C709A}" type="slidenum">
              <a:rPr lang="en-US" smtClean="0"/>
              <a:t>12</a:t>
            </a:fld>
            <a:endParaRPr lang="en-US"/>
          </a:p>
        </p:txBody>
      </p:sp>
    </p:spTree>
    <p:extLst>
      <p:ext uri="{BB962C8B-B14F-4D97-AF65-F5344CB8AC3E}">
        <p14:creationId xmlns:p14="http://schemas.microsoft.com/office/powerpoint/2010/main" val="1463978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75954-64D3-3547-9E41-BA5D253C709A}" type="slidenum">
              <a:rPr lang="en-US" smtClean="0"/>
              <a:t>13</a:t>
            </a:fld>
            <a:endParaRPr lang="en-US"/>
          </a:p>
        </p:txBody>
      </p:sp>
    </p:spTree>
    <p:extLst>
      <p:ext uri="{BB962C8B-B14F-4D97-AF65-F5344CB8AC3E}">
        <p14:creationId xmlns:p14="http://schemas.microsoft.com/office/powerpoint/2010/main" val="2076244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discuss the other astrometric method we developed: MV</a:t>
            </a:r>
          </a:p>
          <a:p>
            <a:r>
              <a:rPr lang="en-US"/>
              <a:t>This (published) work is at 8GHz – and can be called inverse MV. </a:t>
            </a:r>
          </a:p>
          <a:p>
            <a:r>
              <a:rPr lang="en-US"/>
              <a:t>Central source is Target and "daisy over" rather than "looping over" calibrators. </a:t>
            </a:r>
          </a:p>
          <a:p>
            <a:r>
              <a:rPr lang="en-US"/>
              <a:t>High costs in on source time, but faster  calibration cycle. </a:t>
            </a:r>
          </a:p>
          <a:p>
            <a:endParaRPr lang="en-US"/>
          </a:p>
          <a:p>
            <a:r>
              <a:rPr lang="en-US"/>
              <a:t>Achieving thermal limits and correcting for phase gradients over antenna sites</a:t>
            </a:r>
          </a:p>
          <a:p>
            <a:endParaRPr lang="en-US"/>
          </a:p>
          <a:p>
            <a:pPr marL="0" marR="0" lvl="0" indent="0" defTabSz="457200" eaLnBrk="1" fontAlgn="auto" latinLnBrk="0" hangingPunct="1">
              <a:lnSpc>
                <a:spcPct val="100000"/>
              </a:lnSpc>
              <a:spcBef>
                <a:spcPts val="0"/>
              </a:spcBef>
              <a:spcAft>
                <a:spcPts val="0"/>
              </a:spcAft>
              <a:buClrTx/>
              <a:buSzTx/>
              <a:buFontTx/>
              <a:buNone/>
              <a:tabLst/>
              <a:defRPr/>
            </a:pPr>
            <a:r>
              <a:rPr lang="en-AU"/>
              <a:t>MV corrects for all errors by generating a virtual calibrator at zero angular offset</a:t>
            </a:r>
          </a:p>
          <a:p>
            <a:r>
              <a:rPr lang="en-US"/>
              <a:t>Here is working just at well 5 times higher in proposed freq..</a:t>
            </a:r>
          </a:p>
          <a:p>
            <a:endParaRPr lang="en-US"/>
          </a:p>
          <a:p>
            <a:r>
              <a:rPr lang="en-US"/>
              <a:t>Next step is another factor of 5, i.e. 43GHz   </a:t>
            </a:r>
          </a:p>
        </p:txBody>
      </p:sp>
    </p:spTree>
    <p:extLst>
      <p:ext uri="{BB962C8B-B14F-4D97-AF65-F5344CB8AC3E}">
        <p14:creationId xmlns:p14="http://schemas.microsoft.com/office/powerpoint/2010/main" val="1354593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in progress </a:t>
            </a:r>
          </a:p>
          <a:p>
            <a:endParaRPr lang="en-US" dirty="0"/>
          </a:p>
          <a:p>
            <a:r>
              <a:rPr lang="en-US" dirty="0"/>
              <a:t>Cal Phases track each other, but mirrored around zero (as expected)</a:t>
            </a:r>
          </a:p>
          <a:p>
            <a:endParaRPr lang="en-US" dirty="0"/>
          </a:p>
          <a:p>
            <a:r>
              <a:rPr lang="en-US" dirty="0"/>
              <a:t>Four epochs (3 Q 1K). </a:t>
            </a:r>
          </a:p>
          <a:p>
            <a:r>
              <a:rPr lang="en-US" dirty="0"/>
              <a:t>MV calibration shows significant improvement in recovered flux </a:t>
            </a:r>
          </a:p>
          <a:p>
            <a:r>
              <a:rPr lang="en-US" dirty="0"/>
              <a:t>  </a:t>
            </a:r>
          </a:p>
          <a:p>
            <a:r>
              <a:rPr lang="en-US" dirty="0"/>
              <a:t>Winter worked well. </a:t>
            </a:r>
          </a:p>
          <a:p>
            <a:r>
              <a:rPr lang="en-US" dirty="0"/>
              <a:t>Summer difficult, but can be made to work. Last epoch (Q) has poor results</a:t>
            </a:r>
          </a:p>
          <a:p>
            <a:r>
              <a:rPr lang="en-US" dirty="0"/>
              <a:t>Astrometric Comparison show 10-20uas repeatability (errors of ~10uas)</a:t>
            </a:r>
          </a:p>
          <a:p>
            <a:endParaRPr lang="en-US" dirty="0"/>
          </a:p>
          <a:p>
            <a:r>
              <a:rPr lang="en-US" dirty="0"/>
              <a:t>High </a:t>
            </a:r>
            <a:r>
              <a:rPr lang="en-US" dirty="0" err="1"/>
              <a:t>freq</a:t>
            </a:r>
            <a:r>
              <a:rPr lang="en-US" dirty="0"/>
              <a:t> will work with careful scheduling and analysis</a:t>
            </a:r>
          </a:p>
          <a:p>
            <a:endParaRPr lang="en-US" dirty="0"/>
          </a:p>
          <a:p>
            <a:r>
              <a:rPr lang="en-US" dirty="0"/>
              <a:t>Next: More winter observations at 43GHz. </a:t>
            </a:r>
          </a:p>
          <a:p>
            <a:r>
              <a:rPr lang="en-US" dirty="0"/>
              <a:t>         Test at 86GHz with KVN</a:t>
            </a:r>
          </a:p>
          <a:p>
            <a:r>
              <a:rPr lang="en-US" dirty="0"/>
              <a:t>BUT will need </a:t>
            </a:r>
            <a:r>
              <a:rPr lang="en-US" dirty="0" err="1"/>
              <a:t>simulataneous</a:t>
            </a:r>
            <a:r>
              <a:rPr lang="en-US" dirty="0"/>
              <a:t> observations</a:t>
            </a:r>
          </a:p>
        </p:txBody>
      </p:sp>
    </p:spTree>
    <p:extLst>
      <p:ext uri="{BB962C8B-B14F-4D97-AF65-F5344CB8AC3E}">
        <p14:creationId xmlns:p14="http://schemas.microsoft.com/office/powerpoint/2010/main" val="3065030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94890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prstGeom prst="rect">
            <a:avLst/>
          </a:prstGeom>
        </p:spPr>
        <p:txBody>
          <a:bodyPr/>
          <a:lstStyle/>
          <a:p>
            <a:endParaRPr/>
          </a:p>
        </p:txBody>
      </p:sp>
      <p:sp>
        <p:nvSpPr>
          <p:cNvPr id="98" name="Shape 98"/>
          <p:cNvSpPr>
            <a:spLocks noGrp="1"/>
          </p:cNvSpPr>
          <p:nvPr>
            <p:ph type="body" sz="quarter" idx="1"/>
          </p:nvPr>
        </p:nvSpPr>
        <p:spPr>
          <a:prstGeom prst="rect">
            <a:avLst/>
          </a:prstGeom>
        </p:spPr>
        <p:txBody>
          <a:bodyPr/>
          <a:lstStyle/>
          <a:p>
            <a:r>
              <a:rPr lang="en-AU" dirty="0"/>
              <a:t>Will review Challenges &amp; Drivers with lower </a:t>
            </a:r>
            <a:r>
              <a:rPr lang="en-AU" dirty="0" err="1"/>
              <a:t>freq</a:t>
            </a:r>
            <a:r>
              <a:rPr lang="en-AU" dirty="0"/>
              <a:t> </a:t>
            </a:r>
            <a:r>
              <a:rPr lang="en-AU" dirty="0" err="1"/>
              <a:t>demonstrions</a:t>
            </a:r>
            <a:r>
              <a:rPr lang="en-AU" dirty="0"/>
              <a:t>, simulations and now baseline high </a:t>
            </a:r>
            <a:r>
              <a:rPr lang="en-AU" dirty="0" err="1"/>
              <a:t>freq</a:t>
            </a:r>
            <a:r>
              <a:rPr lang="en-AU" dirty="0"/>
              <a:t> demonstrations</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challenge </a:t>
            </a:r>
          </a:p>
          <a:p>
            <a:r>
              <a:rPr lang="en-US" dirty="0"/>
              <a:t>Astrometry at the very highest of frequencies is an unexplored frontier for VLBI observations. Astrometry is equally vital to connect observations at different times and different frequencies.</a:t>
            </a:r>
          </a:p>
          <a:p>
            <a:endParaRPr lang="en-US" dirty="0"/>
          </a:p>
          <a:p>
            <a:r>
              <a:rPr lang="en-US" dirty="0"/>
              <a:t>Astrometry is vital to connect observations at different times and different frequencies. The former is used for measuring proper motions and parallaxes to derive distances to the targets - and thus their physical characteristics. The latter is to reference two images at different frequencies together, which is equally important. No spectral index or rotation measure is valid if the observations are not registered.</a:t>
            </a:r>
          </a:p>
          <a:p>
            <a:endParaRPr lang="en-US" dirty="0"/>
          </a:p>
          <a:p>
            <a:r>
              <a:rPr lang="en-US" dirty="0"/>
              <a:t>Astrometry requires the reference solutions to be temporally and spatially coherent.</a:t>
            </a:r>
          </a:p>
          <a:p>
            <a:endParaRPr lang="en-US" dirty="0"/>
          </a:p>
          <a:p>
            <a:r>
              <a:rPr lang="en-US" dirty="0"/>
              <a:t>Hard at the high and the low </a:t>
            </a:r>
            <a:r>
              <a:rPr lang="en-US" dirty="0" err="1"/>
              <a:t>freq</a:t>
            </a:r>
            <a:endParaRPr lang="en-US" dirty="0"/>
          </a:p>
          <a:p>
            <a:endParaRPr lang="en-US" dirty="0"/>
          </a:p>
        </p:txBody>
      </p:sp>
    </p:spTree>
    <p:extLst>
      <p:ext uri="{BB962C8B-B14F-4D97-AF65-F5344CB8AC3E}">
        <p14:creationId xmlns:p14="http://schemas.microsoft.com/office/powerpoint/2010/main" val="2282200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rPr lang="en-AU" dirty="0"/>
              <a:t>We will have ~2 orders of mag improvement in </a:t>
            </a:r>
            <a:r>
              <a:rPr lang="en-AU" b="1" dirty="0"/>
              <a:t>thermal</a:t>
            </a:r>
            <a:r>
              <a:rPr lang="en-AU" dirty="0"/>
              <a:t> </a:t>
            </a:r>
            <a:r>
              <a:rPr lang="en-AU" b="1" dirty="0"/>
              <a:t>sensitivity, </a:t>
            </a:r>
            <a:r>
              <a:rPr lang="en-AU" dirty="0"/>
              <a:t>but this does </a:t>
            </a:r>
            <a:r>
              <a:rPr lang="en-AU" b="1" dirty="0"/>
              <a:t>NOT </a:t>
            </a:r>
            <a:r>
              <a:rPr lang="en-AU" dirty="0"/>
              <a:t>directly improve the astrometry.</a:t>
            </a:r>
          </a:p>
          <a:p>
            <a:r>
              <a:rPr lang="en-AU" dirty="0"/>
              <a:t> Most current observations are </a:t>
            </a:r>
            <a:r>
              <a:rPr lang="en-AU" b="1" dirty="0"/>
              <a:t>SYSTEMATICS</a:t>
            </a:r>
            <a:r>
              <a:rPr lang="en-AU" dirty="0"/>
              <a:t> limited, so we focus on </a:t>
            </a:r>
            <a:r>
              <a:rPr lang="en-AU" b="1" dirty="0"/>
              <a:t>METHODS </a:t>
            </a:r>
          </a:p>
          <a:p>
            <a:r>
              <a:rPr lang="en-AU" dirty="0"/>
              <a:t>This can provide ultra-precise astrometry on ground and space and radio frequencies</a:t>
            </a:r>
          </a:p>
          <a:p>
            <a:endParaRPr lang="en-AU" dirty="0"/>
          </a:p>
          <a:p>
            <a:pPr>
              <a:defRPr>
                <a:latin typeface="Arial Unicode MS"/>
                <a:ea typeface="Arial Unicode MS"/>
                <a:cs typeface="Arial Unicode MS"/>
                <a:sym typeface="Arial Unicode MS"/>
              </a:defRPr>
            </a:pPr>
            <a:r>
              <a:rPr dirty="0"/>
              <a:t>Where we are today, with </a:t>
            </a:r>
            <a:r>
              <a:rPr dirty="0" err="1"/>
              <a:t>themal</a:t>
            </a:r>
            <a:r>
              <a:rPr dirty="0"/>
              <a:t> ~ matching in-beam</a:t>
            </a:r>
            <a:endParaRPr lang="en-AU" dirty="0"/>
          </a:p>
          <a:p>
            <a:pPr>
              <a:defRPr>
                <a:latin typeface="Arial Unicode MS"/>
                <a:ea typeface="Arial Unicode MS"/>
                <a:cs typeface="Arial Unicode MS"/>
                <a:sym typeface="Arial Unicode MS"/>
              </a:defRPr>
            </a:pPr>
            <a:r>
              <a:rPr lang="en-AU" dirty="0"/>
              <a:t>Future</a:t>
            </a:r>
            <a:r>
              <a:rPr dirty="0"/>
              <a:t> leads us to:</a:t>
            </a:r>
          </a:p>
          <a:p>
            <a:pPr>
              <a:defRPr>
                <a:latin typeface="Arial Unicode MS"/>
                <a:ea typeface="Arial Unicode MS"/>
                <a:cs typeface="Arial Unicode MS"/>
                <a:sym typeface="Arial Unicode MS"/>
              </a:defRPr>
            </a:pPr>
            <a:r>
              <a:rPr dirty="0"/>
              <a:t>1) Next-Gen. Huge increase in sensitivity (very small thermal noise errors), potential for 10 micro-arcsecond astrometric accuracy at L-band</a:t>
            </a:r>
          </a:p>
          <a:p>
            <a:pPr>
              <a:defRPr>
                <a:latin typeface="Arial Unicode MS"/>
                <a:ea typeface="Arial Unicode MS"/>
                <a:cs typeface="Arial Unicode MS"/>
                <a:sym typeface="Arial Unicode MS"/>
              </a:defRPr>
            </a:pPr>
            <a:r>
              <a:rPr dirty="0"/>
              <a:t>Requires matching calibration of ionospheric systematic effects  </a:t>
            </a:r>
          </a:p>
          <a:p>
            <a:pPr>
              <a:defRPr>
                <a:latin typeface="Arial Unicode MS"/>
                <a:ea typeface="Arial Unicode MS"/>
                <a:cs typeface="Arial Unicode MS"/>
                <a:sym typeface="Arial Unicode MS"/>
              </a:defRPr>
            </a:pPr>
            <a:r>
              <a:rPr dirty="0"/>
              <a:t>2) MV curve is based on MEASURED residuals from MWA and SMA</a:t>
            </a:r>
          </a:p>
          <a:p>
            <a:r>
              <a:rPr dirty="0"/>
              <a:t>MV can achieve </a:t>
            </a:r>
            <a:r>
              <a:rPr lang="en-AU" dirty="0"/>
              <a:t>1uas</a:t>
            </a:r>
            <a:r>
              <a:rPr dirty="0"/>
              <a:t> with 3 </a:t>
            </a:r>
            <a:r>
              <a:rPr dirty="0" err="1"/>
              <a:t>cal</a:t>
            </a:r>
            <a:r>
              <a:rPr dirty="0"/>
              <a:t> sources within 1 deg of target, </a:t>
            </a:r>
            <a:r>
              <a:rPr dirty="0">
                <a:latin typeface="Arial Unicode MS"/>
                <a:ea typeface="Arial Unicode MS"/>
                <a:cs typeface="Arial Unicode MS"/>
                <a:sym typeface="Arial Unicode MS"/>
              </a:rPr>
              <a:t>widely applicable to  many targets  and at a wide range of frequencies (m to (sub)mm waves)</a:t>
            </a:r>
          </a:p>
          <a:p>
            <a:pPr>
              <a:defRPr>
                <a:latin typeface="Arial Unicode MS"/>
                <a:ea typeface="Arial Unicode MS"/>
                <a:cs typeface="Arial Unicode MS"/>
                <a:sym typeface="Arial Unicode MS"/>
              </a:defRPr>
            </a:pPr>
            <a:r>
              <a:rPr lang="en-AU" dirty="0"/>
              <a:t>3) SFPR curve is based on STATIC </a:t>
            </a:r>
            <a:r>
              <a:rPr lang="en-AU" dirty="0" err="1"/>
              <a:t>iono</a:t>
            </a:r>
            <a:r>
              <a:rPr lang="en-AU" dirty="0"/>
              <a:t> residuals and wide-separated (5deg) second source</a:t>
            </a:r>
          </a:p>
          <a:p>
            <a:r>
              <a:rPr lang="en-AU" dirty="0"/>
              <a:t>SFPR will target DR 100:1 and </a:t>
            </a:r>
            <a:r>
              <a:rPr lang="en-AU" dirty="0" err="1"/>
              <a:t>deliever</a:t>
            </a:r>
            <a:r>
              <a:rPr lang="en-AU" dirty="0"/>
              <a:t> 1uas. Improved residuals would improve performance </a:t>
            </a:r>
            <a:endParaRPr lang="en-AU" dirty="0">
              <a:latin typeface="Arial Unicode MS"/>
              <a:ea typeface="Arial Unicode MS"/>
              <a:cs typeface="Arial Unicode MS"/>
              <a:sym typeface="Arial Unicode MS"/>
            </a:endParaRPr>
          </a:p>
          <a:p>
            <a:pPr>
              <a:defRPr b="1"/>
            </a:pPr>
            <a:endParaRPr dirty="0"/>
          </a:p>
          <a:p>
            <a:pPr>
              <a:defRPr b="1"/>
            </a:pPr>
            <a:r>
              <a:rPr lang="en-AU" dirty="0"/>
              <a:t>we argue </a:t>
            </a:r>
            <a:r>
              <a:rPr lang="en-AU" dirty="0" err="1"/>
              <a:t>ngEHT</a:t>
            </a:r>
            <a:r>
              <a:rPr lang="en-AU" dirty="0"/>
              <a:t> is capable of </a:t>
            </a:r>
            <a:r>
              <a:rPr dirty="0"/>
              <a:t>ultra-precise astrometric measurements, potentially reaching 1-microarcsecond</a:t>
            </a:r>
            <a:r>
              <a:rPr lang="en-AU" dirty="0"/>
              <a:t>. T</a:t>
            </a:r>
            <a:r>
              <a:rPr dirty="0" err="1"/>
              <a:t>herefore</a:t>
            </a:r>
            <a:r>
              <a:rPr dirty="0"/>
              <a:t> opening up new innovative high-impact science possibilities.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ngEHT</a:t>
            </a:r>
            <a:r>
              <a:rPr lang="en-US" dirty="0"/>
              <a:t> addresses the (huge) limitations of the EHT</a:t>
            </a:r>
          </a:p>
          <a:p>
            <a:r>
              <a:rPr lang="en-US" dirty="0"/>
              <a:t>In </a:t>
            </a:r>
            <a:r>
              <a:rPr lang="en-US" dirty="0" err="1"/>
              <a:t>uv</a:t>
            </a:r>
            <a:r>
              <a:rPr lang="en-US" dirty="0"/>
              <a:t> coverage, in Frequency </a:t>
            </a:r>
            <a:r>
              <a:rPr lang="en-US" dirty="0" err="1"/>
              <a:t>Coverge</a:t>
            </a:r>
            <a:r>
              <a:rPr lang="en-US" dirty="0"/>
              <a:t> and in Temporal sampling</a:t>
            </a:r>
          </a:p>
          <a:p>
            <a:endParaRPr lang="en-US" dirty="0"/>
          </a:p>
          <a:p>
            <a:r>
              <a:rPr lang="en-US" dirty="0"/>
              <a:t>First from More antennas. from 100 to 20 </a:t>
            </a:r>
            <a:r>
              <a:rPr lang="en-US" dirty="0" err="1"/>
              <a:t>uas</a:t>
            </a:r>
            <a:r>
              <a:rPr lang="en-US" dirty="0"/>
              <a:t> to 2000 to 15uas</a:t>
            </a:r>
          </a:p>
          <a:p>
            <a:endParaRPr lang="en-US" dirty="0"/>
          </a:p>
          <a:p>
            <a:r>
              <a:rPr lang="en-US" dirty="0"/>
              <a:t>Second from the triple band. More science and much better imaging</a:t>
            </a:r>
          </a:p>
          <a:p>
            <a:endParaRPr lang="en-US" dirty="0"/>
          </a:p>
          <a:p>
            <a:r>
              <a:rPr lang="en-US" dirty="0"/>
              <a:t>Third from more and dedicated antennas</a:t>
            </a:r>
          </a:p>
          <a:p>
            <a:endParaRPr lang="en-US" dirty="0"/>
          </a:p>
        </p:txBody>
      </p:sp>
    </p:spTree>
    <p:extLst>
      <p:ext uri="{BB962C8B-B14F-4D97-AF65-F5344CB8AC3E}">
        <p14:creationId xmlns:p14="http://schemas.microsoft.com/office/powerpoint/2010/main" val="987331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rPr lang="en-AU" dirty="0"/>
              <a:t>So why would you do this? W</a:t>
            </a:r>
            <a:r>
              <a:rPr lang="en-AU" baseline="0" dirty="0"/>
              <a:t>e list some drivers for </a:t>
            </a:r>
            <a:r>
              <a:rPr lang="en-AU" baseline="0" dirty="0" err="1"/>
              <a:t>ngEHT</a:t>
            </a:r>
            <a:r>
              <a:rPr lang="en-AU" baseline="0" dirty="0"/>
              <a:t> astrometry/phase referencing</a:t>
            </a:r>
            <a:endParaRPr dirty="0"/>
          </a:p>
          <a:p>
            <a:endParaRPr dirty="0"/>
          </a:p>
          <a:p>
            <a:r>
              <a:rPr lang="en-AU" sz="1100" dirty="0"/>
              <a:t>A low-risk project is to measure the astronomical offset between 86GHz, which would be the foot of the jet, and the 340GHz, which would be the BH </a:t>
            </a:r>
            <a:r>
              <a:rPr lang="en-AU" sz="1100" dirty="0" err="1"/>
              <a:t>CoM</a:t>
            </a:r>
            <a:r>
              <a:rPr lang="en-AU" sz="1100" dirty="0"/>
              <a:t> (no need to resolve the ring)</a:t>
            </a:r>
          </a:p>
          <a:p>
            <a:r>
              <a:rPr lang="en-AU" sz="1100" dirty="0"/>
              <a:t>Such a measurement is a long-term quest, and would allow understanding of the cross correlation of Gamma ray and Radio flares</a:t>
            </a:r>
          </a:p>
          <a:p>
            <a:endParaRPr lang="en-AU" sz="1100" dirty="0"/>
          </a:p>
          <a:p>
            <a:r>
              <a:rPr lang="en-AU" sz="1100" dirty="0"/>
              <a:t>PR, even without achieving astrometry, would break the degeneracy between structural variation and atmospheric variation. Big impact for </a:t>
            </a:r>
            <a:r>
              <a:rPr lang="en-AU" sz="1100" dirty="0" err="1"/>
              <a:t>SgrA</a:t>
            </a:r>
            <a:r>
              <a:rPr lang="en-AU" sz="1100" dirty="0"/>
              <a:t>* imaging</a:t>
            </a:r>
          </a:p>
          <a:p>
            <a:endParaRPr lang="en-AU" sz="1100" dirty="0"/>
          </a:p>
          <a:p>
            <a:r>
              <a:rPr lang="en-AU" sz="1100" dirty="0"/>
              <a:t>The secular parallax is a probe of the </a:t>
            </a:r>
            <a:r>
              <a:rPr lang="en-AU" sz="1100" dirty="0" err="1"/>
              <a:t>hubble</a:t>
            </a:r>
            <a:r>
              <a:rPr lang="en-AU" sz="1100" dirty="0"/>
              <a:t> flow; established GAIA project, but that is limited to z&lt;0.2 – Radio would be looking an order of magnitude further</a:t>
            </a:r>
          </a:p>
          <a:p>
            <a:r>
              <a:rPr lang="en-AU" sz="1100" dirty="0"/>
              <a:t>Note that this has been attempted, but the core jitter mask the signal. With </a:t>
            </a:r>
            <a:r>
              <a:rPr lang="en-AU" sz="1100" dirty="0" err="1"/>
              <a:t>ngEHT</a:t>
            </a:r>
            <a:r>
              <a:rPr lang="en-AU" sz="1100" dirty="0"/>
              <a:t> we would be directly observing the BH </a:t>
            </a:r>
            <a:r>
              <a:rPr lang="en-AU" sz="1100" dirty="0" err="1"/>
              <a:t>CoM</a:t>
            </a:r>
            <a:r>
              <a:rPr lang="en-AU" sz="1100" dirty="0"/>
              <a:t> </a:t>
            </a:r>
          </a:p>
          <a:p>
            <a:endParaRPr lang="en-AU" sz="1100" dirty="0"/>
          </a:p>
          <a:p>
            <a:r>
              <a:rPr lang="en-AU" sz="1100" dirty="0"/>
              <a:t>Direct measurement of the spin magnitude and direction is possible if we measure offsets from </a:t>
            </a:r>
            <a:r>
              <a:rPr lang="en-AU" sz="1100" dirty="0" err="1"/>
              <a:t>CoM</a:t>
            </a:r>
            <a:r>
              <a:rPr lang="en-AU" sz="1100" dirty="0"/>
              <a:t> and ring centre. Hard but works on paper</a:t>
            </a:r>
            <a:endParaRPr sz="11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lang="en-US" dirty="0"/>
              <a:t>The KVN has produced lots of examples of SFPR – and we have seen a lot of discussions on this</a:t>
            </a:r>
          </a:p>
          <a:p>
            <a:pPr marL="0" marR="0" lvl="0" indent="0" algn="l" defTabSz="457200" rtl="0" eaLnBrk="1" fontAlgn="auto" latinLnBrk="0" hangingPunct="0">
              <a:lnSpc>
                <a:spcPct val="100000"/>
              </a:lnSpc>
              <a:spcBef>
                <a:spcPts val="0"/>
              </a:spcBef>
              <a:spcAft>
                <a:spcPts val="0"/>
              </a:spcAft>
              <a:buClrTx/>
              <a:buSzTx/>
              <a:buFontTx/>
              <a:buNone/>
              <a:tabLst/>
              <a:defRPr/>
            </a:pPr>
            <a:r>
              <a:rPr lang="en-US" dirty="0"/>
              <a:t>But to </a:t>
            </a:r>
            <a:r>
              <a:rPr lang="en-US" dirty="0" err="1"/>
              <a:t>summarise</a:t>
            </a:r>
            <a:r>
              <a:rPr lang="en-US" dirty="0"/>
              <a:t> again. </a:t>
            </a:r>
          </a:p>
          <a:p>
            <a:pPr marL="0" marR="0" lvl="0" indent="0" algn="l" defTabSz="457200" rtl="0" eaLnBrk="1" fontAlgn="auto" latinLnBrk="0" hangingPunct="0">
              <a:lnSpc>
                <a:spcPct val="100000"/>
              </a:lnSpc>
              <a:spcBef>
                <a:spcPts val="0"/>
              </a:spcBef>
              <a:spcAft>
                <a:spcPts val="0"/>
              </a:spcAft>
              <a:buClrTx/>
              <a:buSzTx/>
              <a:buFontTx/>
              <a:buNone/>
              <a:tabLst/>
              <a:defRPr/>
            </a:pPr>
            <a:r>
              <a:rPr lang="en-US" dirty="0"/>
              <a:t>Using these next-generation methods all errors can be set to (or close to) zero</a:t>
            </a:r>
          </a:p>
          <a:p>
            <a:pPr marL="0" marR="0" lvl="0" indent="0" algn="l" defTabSz="457200" rtl="0" eaLnBrk="1" fontAlgn="auto" latinLnBrk="0" hangingPunct="0">
              <a:lnSpc>
                <a:spcPct val="100000"/>
              </a:lnSpc>
              <a:spcBef>
                <a:spcPts val="0"/>
              </a:spcBef>
              <a:spcAft>
                <a:spcPts val="0"/>
              </a:spcAft>
              <a:buClrTx/>
              <a:buSzTx/>
              <a:buFontTx/>
              <a:buNone/>
              <a:tabLst/>
              <a:defRPr/>
            </a:pPr>
            <a:r>
              <a:rPr lang="en-US" dirty="0"/>
              <a:t>Implementation is easy and the impact impressive</a:t>
            </a:r>
          </a:p>
          <a:p>
            <a:pPr marL="0" marR="0" lvl="0" indent="0" algn="l" defTabSz="457200" rtl="0" eaLnBrk="1" fontAlgn="auto" latinLnBrk="0" hangingPunct="0">
              <a:lnSpc>
                <a:spcPct val="100000"/>
              </a:lnSpc>
              <a:spcBef>
                <a:spcPts val="0"/>
              </a:spcBef>
              <a:spcAft>
                <a:spcPts val="0"/>
              </a:spcAft>
              <a:buClrTx/>
              <a:buSzTx/>
              <a:buFontTx/>
              <a:buNone/>
              <a:tabLst/>
              <a:defRPr/>
            </a:pPr>
            <a:r>
              <a:rPr lang="en-US" dirty="0"/>
              <a:t>Our favorite example aligns the water and many </a:t>
            </a:r>
            <a:r>
              <a:rPr lang="en-US" dirty="0" err="1"/>
              <a:t>SiO</a:t>
            </a:r>
            <a:r>
              <a:rPr lang="en-US" dirty="0"/>
              <a:t> transitions (42,9-129GHz) around a AGB star – probing the astro-chemistry</a:t>
            </a:r>
          </a:p>
        </p:txBody>
      </p:sp>
    </p:spTree>
    <p:extLst>
      <p:ext uri="{BB962C8B-B14F-4D97-AF65-F5344CB8AC3E}">
        <p14:creationId xmlns:p14="http://schemas.microsoft.com/office/powerpoint/2010/main" val="1022051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lang="en-US" sz="1200" dirty="0"/>
              <a:t>Astrometric Simulations (using ARIS - see paper)</a:t>
            </a:r>
          </a:p>
          <a:p>
            <a:pPr marL="0" marR="0" lvl="0" indent="0" algn="l" defTabSz="457200" rtl="0" eaLnBrk="1" fontAlgn="auto" latinLnBrk="0" hangingPunct="0">
              <a:lnSpc>
                <a:spcPct val="100000"/>
              </a:lnSpc>
              <a:spcBef>
                <a:spcPts val="0"/>
              </a:spcBef>
              <a:spcAft>
                <a:spcPts val="0"/>
              </a:spcAft>
              <a:buClrTx/>
              <a:buSzTx/>
              <a:buFontTx/>
              <a:buNone/>
              <a:tabLst/>
              <a:defRPr/>
            </a:pPr>
            <a:r>
              <a:rPr lang="en-US" sz="1200" dirty="0"/>
              <a:t>Impact of adding 3rd `low' frequency at 3mm allows for Freq Phase Transfer to ~1mm wavelengths. </a:t>
            </a:r>
          </a:p>
          <a:p>
            <a:pPr marL="0" marR="0" lvl="0" indent="0" algn="l" defTabSz="457200" rtl="0" eaLnBrk="1" fontAlgn="auto" latinLnBrk="0" hangingPunct="0">
              <a:lnSpc>
                <a:spcPct val="100000"/>
              </a:lnSpc>
              <a:spcBef>
                <a:spcPts val="0"/>
              </a:spcBef>
              <a:spcAft>
                <a:spcPts val="0"/>
              </a:spcAft>
              <a:buClrTx/>
              <a:buSzTx/>
              <a:buFontTx/>
              <a:buNone/>
              <a:tabLst/>
              <a:defRPr/>
            </a:pPr>
            <a:r>
              <a:rPr lang="en-US" sz="1200" dirty="0"/>
              <a:t>Coherence tied to solutions at low </a:t>
            </a:r>
            <a:r>
              <a:rPr lang="en-US" sz="1200" dirty="0" err="1"/>
              <a:t>freq</a:t>
            </a:r>
            <a:r>
              <a:rPr lang="en-US" sz="1200" dirty="0"/>
              <a:t> (scaled and applied at the high)</a:t>
            </a:r>
          </a:p>
          <a:p>
            <a:pPr marL="0" marR="0" lvl="0" indent="0" algn="l" defTabSz="457200" rtl="0" eaLnBrk="1" fontAlgn="auto" latinLnBrk="0" hangingPunct="0">
              <a:lnSpc>
                <a:spcPct val="100000"/>
              </a:lnSpc>
              <a:spcBef>
                <a:spcPts val="0"/>
              </a:spcBef>
              <a:spcAft>
                <a:spcPts val="0"/>
              </a:spcAft>
              <a:buClrTx/>
              <a:buSzTx/>
              <a:buFontTx/>
              <a:buNone/>
              <a:tabLst/>
              <a:defRPr/>
            </a:pPr>
            <a:r>
              <a:rPr lang="en-US" sz="1200" dirty="0"/>
              <a:t>Excellent (&gt;0.8) </a:t>
            </a:r>
            <a:r>
              <a:rPr lang="en-US" sz="1200" dirty="0" err="1"/>
              <a:t>coh</a:t>
            </a:r>
            <a:r>
              <a:rPr lang="en-US" sz="1200" dirty="0"/>
              <a:t> with 30s@86GHz in VG weather</a:t>
            </a:r>
          </a:p>
          <a:p>
            <a:pPr marL="0" marR="0" lvl="0" indent="0" algn="l" defTabSz="457200" rtl="0" eaLnBrk="1" fontAlgn="auto" latinLnBrk="0" hangingPunct="0">
              <a:lnSpc>
                <a:spcPct val="100000"/>
              </a:lnSpc>
              <a:spcBef>
                <a:spcPts val="0"/>
              </a:spcBef>
              <a:spcAft>
                <a:spcPts val="0"/>
              </a:spcAft>
              <a:buClrTx/>
              <a:buSzTx/>
              <a:buFontTx/>
              <a:buNone/>
              <a:tabLst/>
              <a:defRPr/>
            </a:pPr>
            <a:r>
              <a:rPr lang="en-US" sz="1200" dirty="0"/>
              <a:t>Acceptable (~0.7) </a:t>
            </a:r>
            <a:r>
              <a:rPr lang="en-US" sz="1200" dirty="0" err="1"/>
              <a:t>coh</a:t>
            </a:r>
            <a:r>
              <a:rPr lang="en-US" sz="1200" dirty="0"/>
              <a:t> with 30s@86GHz in G weather</a:t>
            </a:r>
            <a:endParaRPr lang="en-US" dirty="0"/>
          </a:p>
          <a:p>
            <a:pPr marL="0" marR="0" lvl="0" indent="0" algn="l" defTabSz="457200" rtl="0" eaLnBrk="1" fontAlgn="auto" latinLnBrk="0" hangingPunct="0">
              <a:lnSpc>
                <a:spcPct val="100000"/>
              </a:lnSpc>
              <a:spcBef>
                <a:spcPts val="0"/>
              </a:spcBef>
              <a:spcAft>
                <a:spcPts val="0"/>
              </a:spcAft>
              <a:buClrTx/>
              <a:buSzTx/>
              <a:buFontTx/>
              <a:buNone/>
              <a:tabLst/>
              <a:defRPr/>
            </a:pPr>
            <a:r>
              <a:rPr lang="en-US" sz="1200" dirty="0"/>
              <a:t>Acceptable (~0.7) </a:t>
            </a:r>
            <a:r>
              <a:rPr lang="en-US" sz="1200" dirty="0" err="1"/>
              <a:t>coh</a:t>
            </a:r>
            <a:r>
              <a:rPr lang="en-US" sz="1200" dirty="0"/>
              <a:t> with 15s@86GHz in T weather</a:t>
            </a:r>
            <a:endParaRPr lang="en-US" dirty="0"/>
          </a:p>
          <a:p>
            <a:pPr marL="0" marR="0" lvl="0" indent="0" algn="l" defTabSz="457200" rtl="0" eaLnBrk="1" fontAlgn="auto" latinLnBrk="0" hangingPunct="0">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452706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Plans for </a:t>
            </a:r>
            <a:r>
              <a:rPr lang="en-US" dirty="0" err="1"/>
              <a:t>ngEHT</a:t>
            </a:r>
            <a:r>
              <a:rPr lang="en-US" dirty="0"/>
              <a:t> telescopes will be suitable SFPR astrometry at 1mm</a:t>
            </a:r>
          </a:p>
          <a:p>
            <a:r>
              <a:rPr lang="en-US" dirty="0"/>
              <a:t>https://</a:t>
            </a:r>
            <a:r>
              <a:rPr lang="en-US" dirty="0" err="1"/>
              <a:t>arxiv.org</a:t>
            </a:r>
            <a:r>
              <a:rPr lang="en-US" dirty="0"/>
              <a:t>/pdf/2102.05482.pdf</a:t>
            </a:r>
          </a:p>
          <a:p>
            <a:endParaRPr lang="en-US" dirty="0"/>
          </a:p>
          <a:p>
            <a:r>
              <a:rPr lang="en-US" dirty="0"/>
              <a:t>Testing is vital. </a:t>
            </a:r>
          </a:p>
          <a:p>
            <a:r>
              <a:rPr lang="en-US" dirty="0"/>
              <a:t>KVN +</a:t>
            </a:r>
          </a:p>
          <a:p>
            <a:r>
              <a:rPr lang="en-US" dirty="0"/>
              <a:t>Makes a powerful multi-</a:t>
            </a:r>
            <a:r>
              <a:rPr lang="en-US" dirty="0" err="1"/>
              <a:t>freq</a:t>
            </a:r>
            <a:r>
              <a:rPr lang="en-US" dirty="0"/>
              <a:t> mm-VLBI array</a:t>
            </a:r>
          </a:p>
          <a:p>
            <a:endParaRPr lang="en-AU" dirty="0"/>
          </a:p>
          <a:p>
            <a:r>
              <a:rPr lang="en-AU" dirty="0"/>
              <a:t>PV, Yb are KVN-style (SOP) receivers at 86 and 215</a:t>
            </a:r>
          </a:p>
          <a:p>
            <a:r>
              <a:rPr lang="en-AU" dirty="0"/>
              <a:t>SMA and JMCT share a phase screen – transfer solutions between ‘paired antennas’</a:t>
            </a:r>
          </a:p>
          <a:p>
            <a:r>
              <a:rPr lang="en-AU" dirty="0"/>
              <a:t>Can test all the </a:t>
            </a:r>
            <a:r>
              <a:rPr lang="en-AU" dirty="0" err="1"/>
              <a:t>m:ajor</a:t>
            </a:r>
            <a:r>
              <a:rPr lang="en-AU" dirty="0"/>
              <a:t> issues i.e.</a:t>
            </a:r>
            <a:endParaRPr lang="en-US" dirty="0"/>
          </a:p>
        </p:txBody>
      </p:sp>
      <p:sp>
        <p:nvSpPr>
          <p:cNvPr id="4" name="Slide Number Placeholder 3"/>
          <p:cNvSpPr>
            <a:spLocks noGrp="1"/>
          </p:cNvSpPr>
          <p:nvPr>
            <p:ph type="sldNum" sz="quarter" idx="10"/>
          </p:nvPr>
        </p:nvSpPr>
        <p:spPr/>
        <p:txBody>
          <a:bodyPr/>
          <a:lstStyle/>
          <a:p>
            <a:fld id="{3FA75954-64D3-3547-9E41-BA5D253C709A}" type="slidenum">
              <a:rPr lang="en-US" smtClean="0"/>
              <a:t>9</a:t>
            </a:fld>
            <a:endParaRPr lang="en-US"/>
          </a:p>
        </p:txBody>
      </p:sp>
    </p:spTree>
    <p:extLst>
      <p:ext uri="{BB962C8B-B14F-4D97-AF65-F5344CB8AC3E}">
        <p14:creationId xmlns:p14="http://schemas.microsoft.com/office/powerpoint/2010/main" val="1737406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Main Title Slide">
    <p:spTree>
      <p:nvGrpSpPr>
        <p:cNvPr id="1" name=""/>
        <p:cNvGrpSpPr/>
        <p:nvPr/>
      </p:nvGrpSpPr>
      <p:grpSpPr>
        <a:xfrm>
          <a:off x="0" y="0"/>
          <a:ext cx="0" cy="0"/>
          <a:chOff x="0" y="0"/>
          <a:chExt cx="0" cy="0"/>
        </a:xfrm>
      </p:grpSpPr>
      <p:pic>
        <p:nvPicPr>
          <p:cNvPr id="29" name="Picture 8" descr="Picture 8"/>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0" name="Title Text"/>
          <p:cNvSpPr txBox="1">
            <a:spLocks noGrp="1"/>
          </p:cNvSpPr>
          <p:nvPr>
            <p:ph type="title"/>
          </p:nvPr>
        </p:nvSpPr>
        <p:spPr>
          <a:xfrm>
            <a:off x="3887999" y="1439999"/>
            <a:ext cx="4265401" cy="2160000"/>
          </a:xfrm>
          <a:prstGeom prst="rect">
            <a:avLst/>
          </a:prstGeom>
        </p:spPr>
        <p:txBody>
          <a:bodyPr anchor="b"/>
          <a:lstStyle>
            <a:lvl1pPr>
              <a:lnSpc>
                <a:spcPts val="4500"/>
              </a:lnSpc>
              <a:defRPr sz="4000"/>
            </a:lvl1pPr>
          </a:lstStyle>
          <a:p>
            <a:r>
              <a:t>Title Text</a:t>
            </a:r>
          </a:p>
        </p:txBody>
      </p:sp>
      <p:sp>
        <p:nvSpPr>
          <p:cNvPr id="31" name="Body Level One…"/>
          <p:cNvSpPr txBox="1">
            <a:spLocks noGrp="1"/>
          </p:cNvSpPr>
          <p:nvPr>
            <p:ph type="body" sz="quarter" idx="1"/>
          </p:nvPr>
        </p:nvSpPr>
        <p:spPr>
          <a:xfrm>
            <a:off x="3887999" y="5040000"/>
            <a:ext cx="4265401" cy="598801"/>
          </a:xfrm>
          <a:prstGeom prst="rect">
            <a:avLst/>
          </a:prstGeom>
        </p:spPr>
        <p:txBody>
          <a:bodyPr/>
          <a:lstStyle>
            <a:lvl1pPr>
              <a:lnSpc>
                <a:spcPts val="1700"/>
              </a:lnSpc>
              <a:spcBef>
                <a:spcPts val="300"/>
              </a:spcBef>
              <a:defRPr sz="1400">
                <a:solidFill>
                  <a:srgbClr val="000000"/>
                </a:solidFill>
              </a:defRPr>
            </a:lvl1pPr>
            <a:lvl2pPr indent="457200">
              <a:lnSpc>
                <a:spcPts val="1700"/>
              </a:lnSpc>
              <a:spcBef>
                <a:spcPts val="300"/>
              </a:spcBef>
              <a:defRPr sz="1400">
                <a:solidFill>
                  <a:srgbClr val="000000"/>
                </a:solidFill>
              </a:defRPr>
            </a:lvl2pPr>
            <a:lvl3pPr marL="0" indent="914400">
              <a:lnSpc>
                <a:spcPts val="1700"/>
              </a:lnSpc>
              <a:spcBef>
                <a:spcPts val="300"/>
              </a:spcBef>
              <a:buSzTx/>
              <a:buNone/>
              <a:defRPr sz="1400">
                <a:solidFill>
                  <a:srgbClr val="000000"/>
                </a:solidFill>
              </a:defRPr>
            </a:lvl3pPr>
            <a:lvl4pPr marL="0" indent="1371600">
              <a:lnSpc>
                <a:spcPts val="1700"/>
              </a:lnSpc>
              <a:spcBef>
                <a:spcPts val="300"/>
              </a:spcBef>
              <a:buSzTx/>
              <a:buNone/>
              <a:defRPr sz="1400">
                <a:solidFill>
                  <a:srgbClr val="000000"/>
                </a:solidFill>
              </a:defRPr>
            </a:lvl4pPr>
            <a:lvl5pPr marL="0" indent="1828800">
              <a:lnSpc>
                <a:spcPts val="1700"/>
              </a:lnSpc>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xfrm>
            <a:off x="5486400" y="6172200"/>
            <a:ext cx="2133600" cy="368301"/>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ctr" rtl="0">
              <a:spcBef>
                <a:spcPts val="0"/>
              </a:spcBef>
              <a:buClr>
                <a:schemeClr val="dk1"/>
              </a:buClr>
              <a:buNone/>
              <a:defRPr sz="4400">
                <a:solidFill>
                  <a:schemeClr val="dk1"/>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1" name="Shape 2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139700" algn="l" rtl="0">
              <a:spcBef>
                <a:spcPts val="640"/>
              </a:spcBef>
              <a:buClr>
                <a:schemeClr val="dk1"/>
              </a:buClr>
              <a:buChar char="•"/>
              <a:defRPr sz="3200">
                <a:solidFill>
                  <a:schemeClr val="dk1"/>
                </a:solidFill>
              </a:defRPr>
            </a:lvl1pPr>
            <a:lvl2pPr marL="742950" indent="-107950" algn="l" rtl="0">
              <a:spcBef>
                <a:spcPts val="560"/>
              </a:spcBef>
              <a:buClr>
                <a:schemeClr val="dk1"/>
              </a:buClr>
              <a:buChar char="–"/>
              <a:defRPr sz="2800">
                <a:solidFill>
                  <a:schemeClr val="dk1"/>
                </a:solidFill>
              </a:defRPr>
            </a:lvl2pPr>
            <a:lvl3pPr marL="1143000" indent="-76200" algn="l" rtl="0">
              <a:spcBef>
                <a:spcPts val="480"/>
              </a:spcBef>
              <a:buClr>
                <a:schemeClr val="dk1"/>
              </a:buClr>
              <a:buChar char="•"/>
              <a:defRPr sz="2400">
                <a:solidFill>
                  <a:schemeClr val="dk1"/>
                </a:solidFill>
              </a:defRPr>
            </a:lvl3pPr>
            <a:lvl4pPr marL="1600200" indent="-101600" algn="l" rtl="0">
              <a:spcBef>
                <a:spcPts val="400"/>
              </a:spcBef>
              <a:buClr>
                <a:schemeClr val="dk1"/>
              </a:buClr>
              <a:buChar char="–"/>
              <a:defRPr sz="2000">
                <a:solidFill>
                  <a:schemeClr val="dk1"/>
                </a:solidFill>
              </a:defRPr>
            </a:lvl4pPr>
            <a:lvl5pPr marL="2057400" indent="-101600" algn="l" rtl="0">
              <a:spcBef>
                <a:spcPts val="400"/>
              </a:spcBef>
              <a:buClr>
                <a:schemeClr val="dk1"/>
              </a:buClr>
              <a:buChar char="»"/>
              <a:defRPr sz="2000">
                <a:solidFill>
                  <a:schemeClr val="dk1"/>
                </a:solidFill>
              </a:defRPr>
            </a:lvl5pPr>
            <a:lvl6pPr marL="2514600" indent="-101600" algn="l" rtl="0">
              <a:spcBef>
                <a:spcPts val="400"/>
              </a:spcBef>
              <a:buClr>
                <a:schemeClr val="dk1"/>
              </a:buClr>
              <a:buChar char="•"/>
              <a:defRPr sz="2000">
                <a:solidFill>
                  <a:schemeClr val="dk1"/>
                </a:solidFill>
              </a:defRPr>
            </a:lvl6pPr>
            <a:lvl7pPr marL="2971800" indent="-101600" algn="l" rtl="0">
              <a:spcBef>
                <a:spcPts val="400"/>
              </a:spcBef>
              <a:buClr>
                <a:schemeClr val="dk1"/>
              </a:buClr>
              <a:buChar char="•"/>
              <a:defRPr sz="2000">
                <a:solidFill>
                  <a:schemeClr val="dk1"/>
                </a:solidFill>
              </a:defRPr>
            </a:lvl7pPr>
            <a:lvl8pPr marL="3429000" indent="-101600" algn="l" rtl="0">
              <a:spcBef>
                <a:spcPts val="400"/>
              </a:spcBef>
              <a:buClr>
                <a:schemeClr val="dk1"/>
              </a:buClr>
              <a:buChar char="•"/>
              <a:defRPr sz="2000">
                <a:solidFill>
                  <a:schemeClr val="dk1"/>
                </a:solidFill>
              </a:defRPr>
            </a:lvl8pPr>
            <a:lvl9pPr marL="3886200" indent="-101600" algn="l" rtl="0">
              <a:spcBef>
                <a:spcPts val="400"/>
              </a:spcBef>
              <a:buClr>
                <a:schemeClr val="dk1"/>
              </a:buClr>
              <a:buChar char="•"/>
              <a:defRPr sz="2000">
                <a:solidFill>
                  <a:schemeClr val="dk1"/>
                </a:solidFill>
              </a:defRPr>
            </a:lvl9pPr>
          </a:lstStyle>
          <a:p>
            <a:endParaRPr/>
          </a:p>
        </p:txBody>
      </p:sp>
      <p:sp>
        <p:nvSpPr>
          <p:cNvPr id="2" name="Shape 22">
            <a:extLst>
              <a:ext uri="{FF2B5EF4-FFF2-40B4-BE49-F238E27FC236}">
                <a16:creationId xmlns:a16="http://schemas.microsoft.com/office/drawing/2014/main" id="{A1F024E8-C7FA-4935-646D-1224014EA162}"/>
              </a:ext>
            </a:extLst>
          </p:cNvPr>
          <p:cNvSpPr txBox="1">
            <a:spLocks noGrp="1"/>
          </p:cNvSpPr>
          <p:nvPr>
            <p:ph type="dt" idx="2"/>
          </p:nvPr>
        </p:nvSpPr>
        <p:spPr>
          <a:xfrm>
            <a:off x="96875" y="6475819"/>
            <a:ext cx="2133599" cy="365125"/>
          </a:xfrm>
          <a:prstGeom prst="rect">
            <a:avLst/>
          </a:prstGeom>
          <a:noFill/>
          <a:ln>
            <a:noFill/>
          </a:ln>
        </p:spPr>
        <p:txBody>
          <a:bodyPr lIns="91425" tIns="91425" rIns="91425" bIns="91425" anchor="t" anchorCtr="0"/>
          <a:lstStyle>
            <a:lvl1pPr marL="0" marR="0" indent="0" algn="l" rtl="0">
              <a:defRPr sz="1800" b="0" i="0" u="none" strike="noStrike" cap="none" baseline="0">
                <a:solidFill>
                  <a:schemeClr val="dk1"/>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r>
              <a:rPr lang="en-AU" dirty="0"/>
              <a:t>IAU 2024</a:t>
            </a:r>
            <a:endParaRPr dirty="0"/>
          </a:p>
        </p:txBody>
      </p:sp>
      <p:sp>
        <p:nvSpPr>
          <p:cNvPr id="3" name="Slide Number">
            <a:extLst>
              <a:ext uri="{FF2B5EF4-FFF2-40B4-BE49-F238E27FC236}">
                <a16:creationId xmlns:a16="http://schemas.microsoft.com/office/drawing/2014/main" id="{B0CC8C58-5166-D882-5766-48C1F9A446BD}"/>
              </a:ext>
            </a:extLst>
          </p:cNvPr>
          <p:cNvSpPr txBox="1">
            <a:spLocks noGrp="1"/>
          </p:cNvSpPr>
          <p:nvPr>
            <p:ph type="sldNum" sz="quarter" idx="10"/>
          </p:nvPr>
        </p:nvSpPr>
        <p:spPr>
          <a:xfrm>
            <a:off x="8772199" y="6552406"/>
            <a:ext cx="273609"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79604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49680" y="132079"/>
            <a:ext cx="7670801" cy="650242"/>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Slide Number"/>
          <p:cNvSpPr txBox="1">
            <a:spLocks noGrp="1"/>
          </p:cNvSpPr>
          <p:nvPr>
            <p:ph type="sldNum" sz="quarter" idx="2"/>
          </p:nvPr>
        </p:nvSpPr>
        <p:spPr>
          <a:xfrm>
            <a:off x="8793835" y="6586131"/>
            <a:ext cx="273610" cy="264974"/>
          </a:xfrm>
          <a:prstGeom prst="rect">
            <a:avLst/>
          </a:prstGeom>
          <a:ln w="12700">
            <a:miter lim="400000"/>
          </a:ln>
        </p:spPr>
        <p:txBody>
          <a:bodyPr wrap="none" lIns="45719" rIns="45719" anchor="ctr">
            <a:spAutoFit/>
          </a:bodyPr>
          <a:lstStyle>
            <a:lvl1pPr algn="ctr">
              <a:defRPr sz="1200">
                <a:solidFill>
                  <a:srgbClr val="FFFFFF"/>
                </a:solidFill>
                <a:latin typeface="Helvetica Neue"/>
                <a:ea typeface="Helvetica Neue"/>
                <a:cs typeface="Helvetica Neue"/>
                <a:sym typeface="Helvetica Neue"/>
              </a:defRPr>
            </a:lvl1pPr>
          </a:lstStyle>
          <a:p>
            <a:fld id="{86CB4B4D-7CA3-9044-876B-883B54F8677D}" type="slidenum">
              <a:t>‹#›</a:t>
            </a:fld>
            <a:endParaRPr/>
          </a:p>
        </p:txBody>
      </p:sp>
      <p:sp>
        <p:nvSpPr>
          <p:cNvPr id="4" name="Body Level One…"/>
          <p:cNvSpPr txBox="1">
            <a:spLocks noGrp="1"/>
          </p:cNvSpPr>
          <p:nvPr>
            <p:ph type="body" idx="1"/>
          </p:nvPr>
        </p:nvSpPr>
        <p:spPr>
          <a:xfrm>
            <a:off x="333375" y="1158875"/>
            <a:ext cx="8586789" cy="521176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Lst>
  <p:transition spd="med"/>
  <p:txStyles>
    <p:titleStyle>
      <a:lvl1pPr marL="0" marR="0" indent="0" algn="l"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l"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l"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l"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l"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l"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l"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l"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l"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0" marR="0" indent="0" algn="l" defTabSz="457200" rtl="0" latinLnBrk="0">
        <a:lnSpc>
          <a:spcPct val="100000"/>
        </a:lnSpc>
        <a:spcBef>
          <a:spcPts val="600"/>
        </a:spcBef>
        <a:spcAft>
          <a:spcPts val="0"/>
        </a:spcAft>
        <a:buClrTx/>
        <a:buSzTx/>
        <a:buFontTx/>
        <a:buNone/>
        <a:tabLst/>
        <a:defRPr sz="2800" b="1" i="0" u="none" strike="noStrike" cap="none" spc="0" baseline="0">
          <a:solidFill>
            <a:srgbClr val="CD0920"/>
          </a:solidFill>
          <a:uFillTx/>
          <a:latin typeface="Arial"/>
          <a:ea typeface="Arial"/>
          <a:cs typeface="Arial"/>
          <a:sym typeface="Arial"/>
        </a:defRPr>
      </a:lvl1pPr>
      <a:lvl2pPr marL="0" marR="0" indent="0" algn="l" defTabSz="457200" rtl="0" latinLnBrk="0">
        <a:lnSpc>
          <a:spcPct val="100000"/>
        </a:lnSpc>
        <a:spcBef>
          <a:spcPts val="600"/>
        </a:spcBef>
        <a:spcAft>
          <a:spcPts val="0"/>
        </a:spcAft>
        <a:buClrTx/>
        <a:buSzTx/>
        <a:buFontTx/>
        <a:buNone/>
        <a:tabLst/>
        <a:defRPr sz="2800" b="1" i="0" u="none" strike="noStrike" cap="none" spc="0" baseline="0">
          <a:solidFill>
            <a:srgbClr val="CD0920"/>
          </a:solidFill>
          <a:uFillTx/>
          <a:latin typeface="Arial"/>
          <a:ea typeface="Arial"/>
          <a:cs typeface="Arial"/>
          <a:sym typeface="Arial"/>
        </a:defRPr>
      </a:lvl2pPr>
      <a:lvl3pPr marL="570899" marR="0" indent="-266700" algn="l" defTabSz="457200" rtl="0" latinLnBrk="0">
        <a:lnSpc>
          <a:spcPct val="100000"/>
        </a:lnSpc>
        <a:spcBef>
          <a:spcPts val="600"/>
        </a:spcBef>
        <a:spcAft>
          <a:spcPts val="0"/>
        </a:spcAft>
        <a:buClrTx/>
        <a:buSzPct val="80000"/>
        <a:buFontTx/>
        <a:buChar char="•"/>
        <a:tabLst/>
        <a:defRPr sz="2800" b="1" i="0" u="none" strike="noStrike" cap="none" spc="0" baseline="0">
          <a:solidFill>
            <a:srgbClr val="CD0920"/>
          </a:solidFill>
          <a:uFillTx/>
          <a:latin typeface="Arial"/>
          <a:ea typeface="Arial"/>
          <a:cs typeface="Arial"/>
          <a:sym typeface="Arial"/>
        </a:defRPr>
      </a:lvl3pPr>
      <a:lvl4pPr marL="908345" marR="0" indent="-290945" algn="l" defTabSz="457200" rtl="0" latinLnBrk="0">
        <a:lnSpc>
          <a:spcPct val="100000"/>
        </a:lnSpc>
        <a:spcBef>
          <a:spcPts val="600"/>
        </a:spcBef>
        <a:spcAft>
          <a:spcPts val="0"/>
        </a:spcAft>
        <a:buClrTx/>
        <a:buSzPct val="80000"/>
        <a:buFontTx/>
        <a:buChar char="–"/>
        <a:tabLst/>
        <a:defRPr sz="2800" b="1" i="0" u="none" strike="noStrike" cap="none" spc="0" baseline="0">
          <a:solidFill>
            <a:srgbClr val="CD0920"/>
          </a:solidFill>
          <a:uFillTx/>
          <a:latin typeface="Arial"/>
          <a:ea typeface="Arial"/>
          <a:cs typeface="Arial"/>
          <a:sym typeface="Arial"/>
        </a:defRPr>
      </a:lvl4pPr>
      <a:lvl5pPr marL="1430640" marR="0" indent="-320039" algn="l" defTabSz="457200" rtl="0" latinLnBrk="0">
        <a:lnSpc>
          <a:spcPct val="100000"/>
        </a:lnSpc>
        <a:spcBef>
          <a:spcPts val="600"/>
        </a:spcBef>
        <a:spcAft>
          <a:spcPts val="0"/>
        </a:spcAft>
        <a:buClrTx/>
        <a:buSzPct val="80000"/>
        <a:buFontTx/>
        <a:buChar char="•"/>
        <a:tabLst/>
        <a:defRPr sz="2800" b="1" i="0" u="none" strike="noStrike" cap="none" spc="0" baseline="0">
          <a:solidFill>
            <a:srgbClr val="CD0920"/>
          </a:solidFill>
          <a:uFillTx/>
          <a:latin typeface="Arial"/>
          <a:ea typeface="Arial"/>
          <a:cs typeface="Arial"/>
          <a:sym typeface="Arial"/>
        </a:defRPr>
      </a:lvl5pPr>
      <a:lvl6pPr marL="2606039" marR="0" indent="-320039" algn="l" defTabSz="457200" rtl="0" latinLnBrk="0">
        <a:lnSpc>
          <a:spcPct val="100000"/>
        </a:lnSpc>
        <a:spcBef>
          <a:spcPts val="600"/>
        </a:spcBef>
        <a:spcAft>
          <a:spcPts val="0"/>
        </a:spcAft>
        <a:buClrTx/>
        <a:buSzPct val="100000"/>
        <a:buFontTx/>
        <a:buChar char="•"/>
        <a:tabLst/>
        <a:defRPr sz="2800" b="1" i="0" u="none" strike="noStrike" cap="none" spc="0" baseline="0">
          <a:solidFill>
            <a:srgbClr val="CD0920"/>
          </a:solidFill>
          <a:uFillTx/>
          <a:latin typeface="Arial"/>
          <a:ea typeface="Arial"/>
          <a:cs typeface="Arial"/>
          <a:sym typeface="Arial"/>
        </a:defRPr>
      </a:lvl6pPr>
      <a:lvl7pPr marL="3063239" marR="0" indent="-320039" algn="l" defTabSz="457200" rtl="0" latinLnBrk="0">
        <a:lnSpc>
          <a:spcPct val="100000"/>
        </a:lnSpc>
        <a:spcBef>
          <a:spcPts val="600"/>
        </a:spcBef>
        <a:spcAft>
          <a:spcPts val="0"/>
        </a:spcAft>
        <a:buClrTx/>
        <a:buSzPct val="100000"/>
        <a:buFontTx/>
        <a:buChar char="•"/>
        <a:tabLst/>
        <a:defRPr sz="2800" b="1" i="0" u="none" strike="noStrike" cap="none" spc="0" baseline="0">
          <a:solidFill>
            <a:srgbClr val="CD0920"/>
          </a:solidFill>
          <a:uFillTx/>
          <a:latin typeface="Arial"/>
          <a:ea typeface="Arial"/>
          <a:cs typeface="Arial"/>
          <a:sym typeface="Arial"/>
        </a:defRPr>
      </a:lvl7pPr>
      <a:lvl8pPr marL="3520440" marR="0" indent="-320040" algn="l" defTabSz="457200" rtl="0" latinLnBrk="0">
        <a:lnSpc>
          <a:spcPct val="100000"/>
        </a:lnSpc>
        <a:spcBef>
          <a:spcPts val="600"/>
        </a:spcBef>
        <a:spcAft>
          <a:spcPts val="0"/>
        </a:spcAft>
        <a:buClrTx/>
        <a:buSzPct val="100000"/>
        <a:buFontTx/>
        <a:buChar char="•"/>
        <a:tabLst/>
        <a:defRPr sz="2800" b="1" i="0" u="none" strike="noStrike" cap="none" spc="0" baseline="0">
          <a:solidFill>
            <a:srgbClr val="CD0920"/>
          </a:solidFill>
          <a:uFillTx/>
          <a:latin typeface="Arial"/>
          <a:ea typeface="Arial"/>
          <a:cs typeface="Arial"/>
          <a:sym typeface="Arial"/>
        </a:defRPr>
      </a:lvl8pPr>
      <a:lvl9pPr marL="3977640" marR="0" indent="-320040" algn="l" defTabSz="457200" rtl="0" latinLnBrk="0">
        <a:lnSpc>
          <a:spcPct val="100000"/>
        </a:lnSpc>
        <a:spcBef>
          <a:spcPts val="600"/>
        </a:spcBef>
        <a:spcAft>
          <a:spcPts val="0"/>
        </a:spcAft>
        <a:buClrTx/>
        <a:buSzPct val="100000"/>
        <a:buFontTx/>
        <a:buChar char="•"/>
        <a:tabLst/>
        <a:defRPr sz="2800" b="1" i="0" u="none" strike="noStrike" cap="none" spc="0" baseline="0">
          <a:solidFill>
            <a:srgbClr val="CD0920"/>
          </a:solidFill>
          <a:uFillTx/>
          <a:latin typeface="Arial"/>
          <a:ea typeface="Arial"/>
          <a:cs typeface="Arial"/>
          <a:sym typeface="Arial"/>
        </a:defRPr>
      </a:lvl9pPr>
    </p:bodyStyle>
    <p:otherStyle>
      <a:lvl1pPr marL="0" marR="0" indent="0" algn="ct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1pPr>
      <a:lvl2pPr marL="0" marR="0" indent="457200" algn="ct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2pPr>
      <a:lvl3pPr marL="0" marR="0" indent="914400" algn="ct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3pPr>
      <a:lvl4pPr marL="0" marR="0" indent="1371600" algn="ct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4pPr>
      <a:lvl5pPr marL="0" marR="0" indent="1828800" algn="ct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5pPr>
      <a:lvl6pPr marL="0" marR="0" indent="2286000" algn="ct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6pPr>
      <a:lvl7pPr marL="0" marR="0" indent="2743200" algn="ct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7pPr>
      <a:lvl8pPr marL="0" marR="0" indent="3200400" algn="ct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8pPr>
      <a:lvl9pPr marL="0" marR="0" indent="3657600" algn="ct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1.xml"/><Relationship Id="rId7"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4.jpe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video" Target="../media/media1.mp4"/><Relationship Id="rId7" Type="http://schemas.openxmlformats.org/officeDocument/2006/relationships/notesSlide" Target="../notesSlides/notesSlide6.xml"/><Relationship Id="rId12" Type="http://schemas.openxmlformats.org/officeDocument/2006/relationships/image" Target="../media/image14.png"/><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slideLayout" Target="../slideLayouts/slideLayout1.xml"/><Relationship Id="rId11" Type="http://schemas.openxmlformats.org/officeDocument/2006/relationships/image" Target="../media/image13.png"/><Relationship Id="rId5" Type="http://schemas.openxmlformats.org/officeDocument/2006/relationships/video" Target="../media/media2.mp4"/><Relationship Id="rId10" Type="http://schemas.openxmlformats.org/officeDocument/2006/relationships/image" Target="../media/image12.jpeg"/><Relationship Id="rId4" Type="http://schemas.microsoft.com/office/2007/relationships/media" Target="../media/media2.mp4"/><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9.xml"/><Relationship Id="rId7"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4"/>
          <p:cNvSpPr txBox="1"/>
          <p:nvPr/>
        </p:nvSpPr>
        <p:spPr>
          <a:xfrm>
            <a:off x="2078282" y="1644562"/>
            <a:ext cx="6356764" cy="156966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r">
              <a:defRPr sz="3200">
                <a:latin typeface="Arial Black"/>
                <a:ea typeface="Arial Black"/>
                <a:cs typeface="Arial Black"/>
                <a:sym typeface="Arial Black"/>
              </a:defRPr>
            </a:lvl1pPr>
          </a:lstStyle>
          <a:p>
            <a:r>
              <a:rPr lang="en-AU" dirty="0"/>
              <a:t>Prospects for sub-mm astrometry with the updated EHT</a:t>
            </a:r>
            <a:endParaRPr dirty="0"/>
          </a:p>
        </p:txBody>
      </p:sp>
      <p:sp>
        <p:nvSpPr>
          <p:cNvPr id="84" name="TextBox 6"/>
          <p:cNvSpPr txBox="1"/>
          <p:nvPr/>
        </p:nvSpPr>
        <p:spPr>
          <a:xfrm>
            <a:off x="4096051" y="4859457"/>
            <a:ext cx="4646078"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r">
              <a:defRPr sz="2400">
                <a:latin typeface="Arial Unicode MS"/>
                <a:ea typeface="Arial Unicode MS"/>
                <a:cs typeface="Arial Unicode MS"/>
                <a:sym typeface="Arial Unicode MS"/>
              </a:defRPr>
            </a:pPr>
            <a:r>
              <a:rPr dirty="0"/>
              <a:t>Richard Dodson (ICRAR)</a:t>
            </a:r>
            <a:endParaRPr lang="en-AU" dirty="0"/>
          </a:p>
          <a:p>
            <a:pPr algn="r">
              <a:defRPr sz="2400">
                <a:latin typeface="Arial Unicode MS"/>
                <a:ea typeface="Arial Unicode MS"/>
                <a:cs typeface="Arial Unicode MS"/>
                <a:sym typeface="Arial Unicode MS"/>
              </a:defRPr>
            </a:pPr>
            <a:r>
              <a:rPr dirty="0"/>
              <a:t>Maria J. Rioja (ICRAR/OAN-IGN)</a:t>
            </a:r>
          </a:p>
        </p:txBody>
      </p:sp>
      <p:sp>
        <p:nvSpPr>
          <p:cNvPr id="85" name="TextBox 8"/>
          <p:cNvSpPr txBox="1"/>
          <p:nvPr/>
        </p:nvSpPr>
        <p:spPr>
          <a:xfrm>
            <a:off x="3235665" y="3578729"/>
            <a:ext cx="5365637"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r">
              <a:defRPr sz="2400" b="1" i="1"/>
            </a:pPr>
            <a:r>
              <a:rPr lang="en-AU" dirty="0"/>
              <a:t>Bona-Fide Astrometry in </a:t>
            </a:r>
            <a:r>
              <a:rPr dirty="0"/>
              <a:t>(sub-)mm-VLBI</a:t>
            </a:r>
          </a:p>
          <a:p>
            <a:pPr algn="r">
              <a:defRPr sz="2400" b="1" i="1"/>
            </a:pPr>
            <a:r>
              <a:rPr lang="en-AU" dirty="0"/>
              <a:t>Allows image registration</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with low confidence">
            <a:extLst>
              <a:ext uri="{FF2B5EF4-FFF2-40B4-BE49-F238E27FC236}">
                <a16:creationId xmlns:a16="http://schemas.microsoft.com/office/drawing/2014/main" id="{DA42A8AF-7A6E-0DAF-1726-133218BE0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11" y="1879607"/>
            <a:ext cx="7678473" cy="3945882"/>
          </a:xfrm>
          <a:prstGeom prst="rect">
            <a:avLst/>
          </a:prstGeom>
        </p:spPr>
      </p:pic>
      <p:sp>
        <p:nvSpPr>
          <p:cNvPr id="14340" name="Line 3"/>
          <p:cNvSpPr>
            <a:spLocks noChangeShapeType="1"/>
          </p:cNvSpPr>
          <p:nvPr/>
        </p:nvSpPr>
        <p:spPr bwMode="auto">
          <a:xfrm>
            <a:off x="0" y="6337846"/>
            <a:ext cx="91440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 name="Rectangle 3">
            <a:extLst>
              <a:ext uri="{FF2B5EF4-FFF2-40B4-BE49-F238E27FC236}">
                <a16:creationId xmlns:a16="http://schemas.microsoft.com/office/drawing/2014/main" id="{3FA08B15-46F0-D762-31E7-D24504901B20}"/>
              </a:ext>
            </a:extLst>
          </p:cNvPr>
          <p:cNvSpPr/>
          <p:nvPr/>
        </p:nvSpPr>
        <p:spPr>
          <a:xfrm rot="10800000" flipV="1">
            <a:off x="6736702" y="6170525"/>
            <a:ext cx="2347982" cy="30777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r>
              <a:rPr kumimoji="0" lang="en-US" sz="1400" b="0" i="0" u="none" strike="noStrike" cap="none" spc="0" normalizeH="0" baseline="0" dirty="0">
                <a:ln>
                  <a:noFill/>
                </a:ln>
                <a:solidFill>
                  <a:schemeClr val="bg2">
                    <a:lumMod val="40000"/>
                    <a:lumOff val="60000"/>
                  </a:schemeClr>
                </a:solidFill>
                <a:effectLst/>
                <a:uFillTx/>
                <a:sym typeface="Helvetica"/>
              </a:rPr>
              <a:t>From: </a:t>
            </a:r>
            <a:r>
              <a:rPr kumimoji="0" lang="en-US" sz="1400" b="0" i="1" u="none" strike="noStrike" cap="none" spc="0" normalizeH="0" baseline="0" dirty="0">
                <a:ln>
                  <a:noFill/>
                </a:ln>
                <a:solidFill>
                  <a:schemeClr val="bg2">
                    <a:lumMod val="40000"/>
                    <a:lumOff val="60000"/>
                  </a:schemeClr>
                </a:solidFill>
                <a:effectLst/>
                <a:uFillTx/>
                <a:sym typeface="Helvetica"/>
              </a:rPr>
              <a:t>Raymond </a:t>
            </a:r>
            <a:r>
              <a:rPr lang="en-US" sz="1400" i="1" dirty="0"/>
              <a:t>2102.05482</a:t>
            </a:r>
            <a:endParaRPr kumimoji="0" lang="en-US" sz="1400" b="0" i="1" u="none" strike="noStrike" cap="none" spc="0" normalizeH="0" baseline="0" dirty="0">
              <a:ln>
                <a:noFill/>
              </a:ln>
              <a:solidFill>
                <a:schemeClr val="bg2">
                  <a:lumMod val="40000"/>
                  <a:lumOff val="60000"/>
                </a:schemeClr>
              </a:solidFill>
              <a:effectLst/>
              <a:uFillTx/>
              <a:sym typeface="Helvetica"/>
            </a:endParaRPr>
          </a:p>
        </p:txBody>
      </p:sp>
      <p:cxnSp>
        <p:nvCxnSpPr>
          <p:cNvPr id="10" name="Straight Arrow Connector 9">
            <a:extLst>
              <a:ext uri="{FF2B5EF4-FFF2-40B4-BE49-F238E27FC236}">
                <a16:creationId xmlns:a16="http://schemas.microsoft.com/office/drawing/2014/main" id="{2F9EEC9E-F676-DF19-60B9-136606ED359B}"/>
              </a:ext>
            </a:extLst>
          </p:cNvPr>
          <p:cNvCxnSpPr>
            <a:cxnSpLocks/>
          </p:cNvCxnSpPr>
          <p:nvPr/>
        </p:nvCxnSpPr>
        <p:spPr>
          <a:xfrm flipV="1">
            <a:off x="3098800" y="3079294"/>
            <a:ext cx="3177822" cy="387534"/>
          </a:xfrm>
          <a:prstGeom prst="straightConnector1">
            <a:avLst/>
          </a:prstGeom>
          <a:noFill/>
          <a:ln w="25400" cap="flat">
            <a:solidFill>
              <a:srgbClr val="FF0000"/>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0" name="Straight Arrow Connector 19">
            <a:extLst>
              <a:ext uri="{FF2B5EF4-FFF2-40B4-BE49-F238E27FC236}">
                <a16:creationId xmlns:a16="http://schemas.microsoft.com/office/drawing/2014/main" id="{A600A8D5-1ABD-599F-DB3B-32019D18E9F2}"/>
              </a:ext>
            </a:extLst>
          </p:cNvPr>
          <p:cNvCxnSpPr>
            <a:cxnSpLocks/>
          </p:cNvCxnSpPr>
          <p:nvPr/>
        </p:nvCxnSpPr>
        <p:spPr>
          <a:xfrm>
            <a:off x="7739048" y="3079294"/>
            <a:ext cx="108084" cy="0"/>
          </a:xfrm>
          <a:prstGeom prst="straightConnector1">
            <a:avLst/>
          </a:prstGeom>
          <a:noFill/>
          <a:ln w="25400" cap="flat">
            <a:solidFill>
              <a:schemeClr val="accent2">
                <a:lumMod val="60000"/>
                <a:lumOff val="40000"/>
              </a:schemeClr>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425C5805-180E-AD5A-EB4E-90A8FE1B667E}"/>
              </a:ext>
            </a:extLst>
          </p:cNvPr>
          <p:cNvCxnSpPr>
            <a:cxnSpLocks/>
          </p:cNvCxnSpPr>
          <p:nvPr/>
        </p:nvCxnSpPr>
        <p:spPr>
          <a:xfrm>
            <a:off x="7743964" y="2692314"/>
            <a:ext cx="851213" cy="353"/>
          </a:xfrm>
          <a:prstGeom prst="straightConnector1">
            <a:avLst/>
          </a:prstGeom>
          <a:noFill/>
          <a:ln w="25400" cap="flat">
            <a:solidFill>
              <a:srgbClr val="FF0000"/>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EAD2A306-9435-7EA1-1B8B-EDA2BD3DD442}"/>
              </a:ext>
            </a:extLst>
          </p:cNvPr>
          <p:cNvSpPr txBox="1"/>
          <p:nvPr/>
        </p:nvSpPr>
        <p:spPr>
          <a:xfrm>
            <a:off x="7944887" y="2335238"/>
            <a:ext cx="524602"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0000"/>
                </a:solidFill>
                <a:effectLst/>
                <a:uFillTx/>
                <a:latin typeface="+mj-lt"/>
                <a:ea typeface="+mj-ea"/>
                <a:cs typeface="+mj-cs"/>
                <a:sym typeface="Helvetica"/>
              </a:rPr>
              <a:t>Dual</a:t>
            </a:r>
          </a:p>
        </p:txBody>
      </p:sp>
      <p:sp>
        <p:nvSpPr>
          <p:cNvPr id="2" name="Rectangle 4">
            <a:extLst>
              <a:ext uri="{FF2B5EF4-FFF2-40B4-BE49-F238E27FC236}">
                <a16:creationId xmlns:a16="http://schemas.microsoft.com/office/drawing/2014/main" id="{1EE1D8C6-BF4C-35E5-C920-6B03E10A6BD5}"/>
              </a:ext>
            </a:extLst>
          </p:cNvPr>
          <p:cNvSpPr txBox="1">
            <a:spLocks noChangeArrowheads="1"/>
          </p:cNvSpPr>
          <p:nvPr/>
        </p:nvSpPr>
        <p:spPr>
          <a:xfrm>
            <a:off x="5149330" y="3684338"/>
            <a:ext cx="3949700" cy="2307766"/>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a:lstStyle>
            <a:lvl1pPr algn="l" defTabSz="457200" rtl="0" eaLnBrk="1" latinLnBrk="0" hangingPunct="1">
              <a:spcBef>
                <a:spcPct val="0"/>
              </a:spcBef>
              <a:buNone/>
              <a:defRPr sz="4400" b="0" i="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sz="2400" dirty="0">
                <a:solidFill>
                  <a:srgbClr val="FF0000"/>
                </a:solidFill>
                <a:latin typeface="Chalkboard" charset="0"/>
                <a:cs typeface="Chalkboard" charset="0"/>
                <a:sym typeface="Chalkboard" charset="0"/>
              </a:rPr>
              <a:t>GOALS:</a:t>
            </a:r>
          </a:p>
          <a:p>
            <a:pPr>
              <a:defRPr/>
            </a:pPr>
            <a:r>
              <a:rPr lang="en-US" sz="2400" dirty="0">
                <a:solidFill>
                  <a:srgbClr val="FF0000"/>
                </a:solidFill>
                <a:latin typeface="Chalkboard" charset="0"/>
                <a:sym typeface="Chalkboard" charset="0"/>
              </a:rPr>
              <a:t>*FTP test for just</a:t>
            </a:r>
          </a:p>
          <a:p>
            <a:pPr>
              <a:defRPr/>
            </a:pPr>
            <a:r>
              <a:rPr lang="en-US" sz="2400" dirty="0">
                <a:solidFill>
                  <a:srgbClr val="FF0000"/>
                </a:solidFill>
                <a:latin typeface="Chalkboard" charset="0"/>
                <a:sym typeface="Chalkboard" charset="0"/>
              </a:rPr>
              <a:t>	Pico V., SMA+JCMT</a:t>
            </a:r>
          </a:p>
          <a:p>
            <a:pPr>
              <a:defRPr/>
            </a:pPr>
            <a:r>
              <a:rPr lang="en-US" sz="2400" dirty="0">
                <a:solidFill>
                  <a:srgbClr val="FF0000"/>
                </a:solidFill>
                <a:latin typeface="Chalkboard" charset="0"/>
                <a:sym typeface="Chalkboard" charset="0"/>
              </a:rPr>
              <a:t>*Same goals</a:t>
            </a:r>
          </a:p>
          <a:p>
            <a:pPr>
              <a:defRPr/>
            </a:pPr>
            <a:r>
              <a:rPr lang="en-US" sz="2400" dirty="0">
                <a:solidFill>
                  <a:srgbClr val="FF0000"/>
                </a:solidFill>
                <a:latin typeface="Chalkboard" charset="0"/>
                <a:sym typeface="Chalkboard" charset="0"/>
              </a:rPr>
              <a:t>*No Shared Optical Path bl</a:t>
            </a:r>
          </a:p>
        </p:txBody>
      </p:sp>
      <p:sp>
        <p:nvSpPr>
          <p:cNvPr id="3" name="Data Intensive Astronomy">
            <a:extLst>
              <a:ext uri="{FF2B5EF4-FFF2-40B4-BE49-F238E27FC236}">
                <a16:creationId xmlns:a16="http://schemas.microsoft.com/office/drawing/2014/main" id="{CEB5B9CE-B9DC-1319-ED64-F239C2A4FB03}"/>
              </a:ext>
            </a:extLst>
          </p:cNvPr>
          <p:cNvSpPr txBox="1">
            <a:spLocks noGrp="1"/>
          </p:cNvSpPr>
          <p:nvPr>
            <p:ph type="title"/>
          </p:nvPr>
        </p:nvSpPr>
        <p:spPr>
          <a:xfrm>
            <a:off x="817879" y="188039"/>
            <a:ext cx="8326121" cy="650241"/>
          </a:xfrm>
          <a:prstGeom prst="rect">
            <a:avLst/>
          </a:prstGeom>
        </p:spPr>
        <p:txBody>
          <a:bodyPr>
            <a:normAutofit fontScale="90000"/>
          </a:bodyPr>
          <a:lstStyle>
            <a:lvl1pPr defTabSz="357804">
              <a:defRPr sz="3440"/>
            </a:lvl1pPr>
          </a:lstStyle>
          <a:p>
            <a:r>
              <a:rPr lang="en-AU" dirty="0"/>
              <a:t>FPT test between EHT-2030 sites #2</a:t>
            </a:r>
            <a:endParaRPr dirty="0"/>
          </a:p>
        </p:txBody>
      </p:sp>
      <p:sp>
        <p:nvSpPr>
          <p:cNvPr id="5" name="TextBox 4">
            <a:extLst>
              <a:ext uri="{FF2B5EF4-FFF2-40B4-BE49-F238E27FC236}">
                <a16:creationId xmlns:a16="http://schemas.microsoft.com/office/drawing/2014/main" id="{B34B4E35-5998-C7D1-124C-896A47F552DF}"/>
              </a:ext>
            </a:extLst>
          </p:cNvPr>
          <p:cNvSpPr txBox="1"/>
          <p:nvPr/>
        </p:nvSpPr>
        <p:spPr>
          <a:xfrm>
            <a:off x="5681563" y="1076735"/>
            <a:ext cx="2772550" cy="369328"/>
          </a:xfrm>
          <a:prstGeom prst="rect">
            <a:avLst/>
          </a:prstGeom>
          <a:noFill/>
          <a:ln w="317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solidFill>
                  <a:srgbClr val="FF0000"/>
                </a:solidFill>
              </a:rPr>
              <a:t>FPT: Observed Jan 2024</a:t>
            </a:r>
          </a:p>
        </p:txBody>
      </p:sp>
      <p:sp>
        <p:nvSpPr>
          <p:cNvPr id="7" name="TextBox 6">
            <a:extLst>
              <a:ext uri="{FF2B5EF4-FFF2-40B4-BE49-F238E27FC236}">
                <a16:creationId xmlns:a16="http://schemas.microsoft.com/office/drawing/2014/main" id="{5C32C449-9A1F-1FD7-8C6F-812649332460}"/>
              </a:ext>
            </a:extLst>
          </p:cNvPr>
          <p:cNvSpPr txBox="1"/>
          <p:nvPr/>
        </p:nvSpPr>
        <p:spPr>
          <a:xfrm>
            <a:off x="1647185" y="1117211"/>
            <a:ext cx="3001353" cy="923326"/>
          </a:xfrm>
          <a:prstGeom prst="rect">
            <a:avLst/>
          </a:prstGeom>
          <a:solidFill>
            <a:schemeClr val="bg1">
              <a:lumMod val="85000"/>
            </a:schemeClr>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Test #2 correlated</a:t>
            </a:r>
            <a:r>
              <a:rPr kumimoji="0" lang="en-US" sz="1800" b="0" i="0" u="none" strike="noStrike" cap="none" spc="0" normalizeH="0" dirty="0">
                <a:ln>
                  <a:noFill/>
                </a:ln>
                <a:solidFill>
                  <a:srgbClr val="000000"/>
                </a:solidFill>
                <a:effectLst/>
                <a:uFillTx/>
                <a:latin typeface="+mj-lt"/>
                <a:ea typeface="+mj-ea"/>
                <a:cs typeface="+mj-cs"/>
                <a:sym typeface="Helvetica"/>
              </a:rPr>
              <a:t> in Haystack and Shanghai by</a:t>
            </a:r>
          </a:p>
          <a:p>
            <a:pPr marL="0" marR="0" indent="0" algn="l" defTabSz="457200" rtl="0" fontAlgn="auto" latinLnBrk="0" hangingPunct="0">
              <a:lnSpc>
                <a:spcPct val="100000"/>
              </a:lnSpc>
              <a:spcBef>
                <a:spcPts val="0"/>
              </a:spcBef>
              <a:spcAft>
                <a:spcPts val="0"/>
              </a:spcAft>
              <a:buClrTx/>
              <a:buSzTx/>
              <a:buFontTx/>
              <a:buNone/>
              <a:tabLst/>
            </a:pPr>
            <a:r>
              <a:rPr lang="en-US" baseline="0" dirty="0"/>
              <a:t>Dan</a:t>
            </a:r>
            <a:r>
              <a:rPr lang="en-US" dirty="0"/>
              <a:t> </a:t>
            </a:r>
            <a:r>
              <a:rPr lang="en-US" dirty="0" err="1"/>
              <a:t>Hoak</a:t>
            </a:r>
            <a:r>
              <a:rPr lang="en-US" dirty="0"/>
              <a:t> and Wu Jiang</a:t>
            </a: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pic>
        <p:nvPicPr>
          <p:cNvPr id="8" name="Picture 2" descr="BHI Home Page - Black Hole Initiative">
            <a:extLst>
              <a:ext uri="{FF2B5EF4-FFF2-40B4-BE49-F238E27FC236}">
                <a16:creationId xmlns:a16="http://schemas.microsoft.com/office/drawing/2014/main" id="{39ECC430-1DFE-7A36-1286-E28BD37EC5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16" y="5968767"/>
            <a:ext cx="991189" cy="5203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E57017A6-FFEF-27FA-E0CD-D9EA0EC629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411" y="5889922"/>
            <a:ext cx="2347982" cy="6277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907286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 grpId="0" animBg="1"/>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with low confidence">
            <a:extLst>
              <a:ext uri="{FF2B5EF4-FFF2-40B4-BE49-F238E27FC236}">
                <a16:creationId xmlns:a16="http://schemas.microsoft.com/office/drawing/2014/main" id="{DA42A8AF-7A6E-0DAF-1726-133218BE0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11" y="1879607"/>
            <a:ext cx="7678473" cy="3945882"/>
          </a:xfrm>
          <a:prstGeom prst="rect">
            <a:avLst/>
          </a:prstGeom>
        </p:spPr>
      </p:pic>
      <p:sp>
        <p:nvSpPr>
          <p:cNvPr id="14340" name="Line 3"/>
          <p:cNvSpPr>
            <a:spLocks noChangeShapeType="1"/>
          </p:cNvSpPr>
          <p:nvPr/>
        </p:nvSpPr>
        <p:spPr bwMode="auto">
          <a:xfrm>
            <a:off x="0" y="6337846"/>
            <a:ext cx="91440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 name="Rectangle 3">
            <a:extLst>
              <a:ext uri="{FF2B5EF4-FFF2-40B4-BE49-F238E27FC236}">
                <a16:creationId xmlns:a16="http://schemas.microsoft.com/office/drawing/2014/main" id="{3FA08B15-46F0-D762-31E7-D24504901B20}"/>
              </a:ext>
            </a:extLst>
          </p:cNvPr>
          <p:cNvSpPr/>
          <p:nvPr/>
        </p:nvSpPr>
        <p:spPr>
          <a:xfrm rot="10800000" flipV="1">
            <a:off x="6736702" y="6170525"/>
            <a:ext cx="2347982" cy="30777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r>
              <a:rPr kumimoji="0" lang="en-US" sz="1400" b="0" i="0" u="none" strike="noStrike" cap="none" spc="0" normalizeH="0" baseline="0" dirty="0">
                <a:ln>
                  <a:noFill/>
                </a:ln>
                <a:solidFill>
                  <a:schemeClr val="bg2">
                    <a:lumMod val="40000"/>
                    <a:lumOff val="60000"/>
                  </a:schemeClr>
                </a:solidFill>
                <a:effectLst/>
                <a:uFillTx/>
                <a:sym typeface="Helvetica"/>
              </a:rPr>
              <a:t>From: </a:t>
            </a:r>
            <a:r>
              <a:rPr kumimoji="0" lang="en-US" sz="1400" b="0" i="1" u="none" strike="noStrike" cap="none" spc="0" normalizeH="0" baseline="0" dirty="0">
                <a:ln>
                  <a:noFill/>
                </a:ln>
                <a:solidFill>
                  <a:schemeClr val="bg2">
                    <a:lumMod val="40000"/>
                    <a:lumOff val="60000"/>
                  </a:schemeClr>
                </a:solidFill>
                <a:effectLst/>
                <a:uFillTx/>
                <a:sym typeface="Helvetica"/>
              </a:rPr>
              <a:t>Raymond </a:t>
            </a:r>
            <a:r>
              <a:rPr lang="en-US" sz="1400" i="1" dirty="0"/>
              <a:t>2102.05482</a:t>
            </a:r>
            <a:endParaRPr kumimoji="0" lang="en-US" sz="1400" b="0" i="1" u="none" strike="noStrike" cap="none" spc="0" normalizeH="0" baseline="0" dirty="0">
              <a:ln>
                <a:noFill/>
              </a:ln>
              <a:solidFill>
                <a:schemeClr val="bg2">
                  <a:lumMod val="40000"/>
                  <a:lumOff val="60000"/>
                </a:schemeClr>
              </a:solidFill>
              <a:effectLst/>
              <a:uFillTx/>
              <a:sym typeface="Helvetica"/>
            </a:endParaRPr>
          </a:p>
        </p:txBody>
      </p:sp>
      <p:cxnSp>
        <p:nvCxnSpPr>
          <p:cNvPr id="10" name="Straight Arrow Connector 9">
            <a:extLst>
              <a:ext uri="{FF2B5EF4-FFF2-40B4-BE49-F238E27FC236}">
                <a16:creationId xmlns:a16="http://schemas.microsoft.com/office/drawing/2014/main" id="{2F9EEC9E-F676-DF19-60B9-136606ED359B}"/>
              </a:ext>
            </a:extLst>
          </p:cNvPr>
          <p:cNvCxnSpPr>
            <a:cxnSpLocks/>
          </p:cNvCxnSpPr>
          <p:nvPr/>
        </p:nvCxnSpPr>
        <p:spPr>
          <a:xfrm flipV="1">
            <a:off x="3098800" y="3161739"/>
            <a:ext cx="3099476" cy="305089"/>
          </a:xfrm>
          <a:prstGeom prst="straightConnector1">
            <a:avLst/>
          </a:prstGeom>
          <a:noFill/>
          <a:ln w="25400" cap="flat">
            <a:solidFill>
              <a:srgbClr val="FF0000"/>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0" name="Straight Arrow Connector 19">
            <a:extLst>
              <a:ext uri="{FF2B5EF4-FFF2-40B4-BE49-F238E27FC236}">
                <a16:creationId xmlns:a16="http://schemas.microsoft.com/office/drawing/2014/main" id="{A600A8D5-1ABD-599F-DB3B-32019D18E9F2}"/>
              </a:ext>
            </a:extLst>
          </p:cNvPr>
          <p:cNvCxnSpPr>
            <a:cxnSpLocks/>
          </p:cNvCxnSpPr>
          <p:nvPr/>
        </p:nvCxnSpPr>
        <p:spPr>
          <a:xfrm>
            <a:off x="7739048" y="3079294"/>
            <a:ext cx="108084" cy="0"/>
          </a:xfrm>
          <a:prstGeom prst="straightConnector1">
            <a:avLst/>
          </a:prstGeom>
          <a:noFill/>
          <a:ln w="25400" cap="flat">
            <a:solidFill>
              <a:schemeClr val="accent2">
                <a:lumMod val="60000"/>
                <a:lumOff val="40000"/>
              </a:schemeClr>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425C5805-180E-AD5A-EB4E-90A8FE1B667E}"/>
              </a:ext>
            </a:extLst>
          </p:cNvPr>
          <p:cNvCxnSpPr>
            <a:cxnSpLocks/>
          </p:cNvCxnSpPr>
          <p:nvPr/>
        </p:nvCxnSpPr>
        <p:spPr>
          <a:xfrm>
            <a:off x="7743964" y="2692314"/>
            <a:ext cx="851213" cy="353"/>
          </a:xfrm>
          <a:prstGeom prst="straightConnector1">
            <a:avLst/>
          </a:prstGeom>
          <a:noFill/>
          <a:ln w="25400" cap="flat">
            <a:solidFill>
              <a:srgbClr val="FF0000"/>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EAD2A306-9435-7EA1-1B8B-EDA2BD3DD442}"/>
              </a:ext>
            </a:extLst>
          </p:cNvPr>
          <p:cNvSpPr txBox="1"/>
          <p:nvPr/>
        </p:nvSpPr>
        <p:spPr>
          <a:xfrm>
            <a:off x="7944887" y="2335238"/>
            <a:ext cx="524602"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0000"/>
                </a:solidFill>
                <a:effectLst/>
                <a:uFillTx/>
                <a:latin typeface="+mj-lt"/>
                <a:ea typeface="+mj-ea"/>
                <a:cs typeface="+mj-cs"/>
                <a:sym typeface="Helvetica"/>
              </a:rPr>
              <a:t>Dual</a:t>
            </a:r>
          </a:p>
        </p:txBody>
      </p:sp>
      <p:sp>
        <p:nvSpPr>
          <p:cNvPr id="3" name="Data Intensive Astronomy">
            <a:extLst>
              <a:ext uri="{FF2B5EF4-FFF2-40B4-BE49-F238E27FC236}">
                <a16:creationId xmlns:a16="http://schemas.microsoft.com/office/drawing/2014/main" id="{CEB5B9CE-B9DC-1319-ED64-F239C2A4FB03}"/>
              </a:ext>
            </a:extLst>
          </p:cNvPr>
          <p:cNvSpPr txBox="1">
            <a:spLocks noGrp="1"/>
          </p:cNvSpPr>
          <p:nvPr>
            <p:ph type="title"/>
          </p:nvPr>
        </p:nvSpPr>
        <p:spPr>
          <a:xfrm>
            <a:off x="817879" y="188039"/>
            <a:ext cx="8326121" cy="650241"/>
          </a:xfrm>
          <a:prstGeom prst="rect">
            <a:avLst/>
          </a:prstGeom>
        </p:spPr>
        <p:txBody>
          <a:bodyPr>
            <a:normAutofit fontScale="90000"/>
          </a:bodyPr>
          <a:lstStyle>
            <a:lvl1pPr defTabSz="357804">
              <a:defRPr sz="3440"/>
            </a:lvl1pPr>
          </a:lstStyle>
          <a:p>
            <a:r>
              <a:rPr lang="en-AU" dirty="0"/>
              <a:t>FPT test between EHT-2030 sites #2</a:t>
            </a:r>
            <a:endParaRPr dirty="0"/>
          </a:p>
        </p:txBody>
      </p:sp>
      <p:pic>
        <p:nvPicPr>
          <p:cNvPr id="9" name="Picture 8" descr="A graph of different types of data&#10;&#10;Description automatically generated with medium confidence">
            <a:extLst>
              <a:ext uri="{FF2B5EF4-FFF2-40B4-BE49-F238E27FC236}">
                <a16:creationId xmlns:a16="http://schemas.microsoft.com/office/drawing/2014/main" id="{13FE3845-8092-F15A-8B06-E1134121A6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1627" y="3428314"/>
            <a:ext cx="4084134" cy="2883563"/>
          </a:xfrm>
          <a:prstGeom prst="rect">
            <a:avLst/>
          </a:prstGeom>
        </p:spPr>
      </p:pic>
      <p:pic>
        <p:nvPicPr>
          <p:cNvPr id="12" name="Picture 11" descr="A graph of different signals&#10;&#10;Description automatically generated with medium confidence">
            <a:extLst>
              <a:ext uri="{FF2B5EF4-FFF2-40B4-BE49-F238E27FC236}">
                <a16:creationId xmlns:a16="http://schemas.microsoft.com/office/drawing/2014/main" id="{757C0ACC-3050-53FE-A0C3-2F53261D49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870" y="3429000"/>
            <a:ext cx="4081857" cy="2883563"/>
          </a:xfrm>
          <a:prstGeom prst="rect">
            <a:avLst/>
          </a:prstGeom>
        </p:spPr>
      </p:pic>
      <p:pic>
        <p:nvPicPr>
          <p:cNvPr id="14" name="Picture 13" descr="A screen shot of a computer screen&#10;&#10;Description automatically generated">
            <a:extLst>
              <a:ext uri="{FF2B5EF4-FFF2-40B4-BE49-F238E27FC236}">
                <a16:creationId xmlns:a16="http://schemas.microsoft.com/office/drawing/2014/main" id="{0E14443E-471D-711E-221C-B53732BC90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116" y="882531"/>
            <a:ext cx="2269364" cy="1959618"/>
          </a:xfrm>
          <a:prstGeom prst="rect">
            <a:avLst/>
          </a:prstGeom>
        </p:spPr>
      </p:pic>
      <p:pic>
        <p:nvPicPr>
          <p:cNvPr id="16" name="Picture 15" descr="A graph on a black background&#10;&#10;Description automatically generated">
            <a:extLst>
              <a:ext uri="{FF2B5EF4-FFF2-40B4-BE49-F238E27FC236}">
                <a16:creationId xmlns:a16="http://schemas.microsoft.com/office/drawing/2014/main" id="{B714F832-7FFA-053B-9035-486900FF98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3203" y="872274"/>
            <a:ext cx="2269364" cy="1980131"/>
          </a:xfrm>
          <a:prstGeom prst="rect">
            <a:avLst/>
          </a:prstGeom>
        </p:spPr>
      </p:pic>
      <p:sp>
        <p:nvSpPr>
          <p:cNvPr id="17" name="TextBox 16">
            <a:extLst>
              <a:ext uri="{FF2B5EF4-FFF2-40B4-BE49-F238E27FC236}">
                <a16:creationId xmlns:a16="http://schemas.microsoft.com/office/drawing/2014/main" id="{D183D7B6-60BD-F0C6-33DB-64096645C147}"/>
              </a:ext>
            </a:extLst>
          </p:cNvPr>
          <p:cNvSpPr txBox="1"/>
          <p:nvPr/>
        </p:nvSpPr>
        <p:spPr>
          <a:xfrm>
            <a:off x="5125784" y="1005601"/>
            <a:ext cx="3746500" cy="1200325"/>
          </a:xfrm>
          <a:prstGeom prst="rect">
            <a:avLst/>
          </a:prstGeom>
          <a:noFill/>
          <a:ln w="635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Correlated data (after preparation)</a:t>
            </a:r>
          </a:p>
          <a:p>
            <a:pPr marL="0" marR="0" indent="0" algn="l" defTabSz="457200" rtl="0" fontAlgn="auto" latinLnBrk="0" hangingPunct="0">
              <a:lnSpc>
                <a:spcPct val="100000"/>
              </a:lnSpc>
              <a:spcBef>
                <a:spcPts val="0"/>
              </a:spcBef>
              <a:spcAft>
                <a:spcPts val="0"/>
              </a:spcAft>
              <a:buClrTx/>
              <a:buSzTx/>
              <a:buFontTx/>
              <a:buNone/>
              <a:tabLst/>
            </a:pPr>
            <a:r>
              <a:rPr lang="en-US" dirty="0"/>
              <a:t>Shows the delays tracking</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And</a:t>
            </a:r>
            <a:r>
              <a:rPr kumimoji="0" lang="en-US" sz="1800" b="0" i="0" u="none" strike="noStrike" cap="none" spc="0" normalizeH="0" dirty="0">
                <a:ln>
                  <a:noFill/>
                </a:ln>
                <a:solidFill>
                  <a:srgbClr val="000000"/>
                </a:solidFill>
                <a:effectLst/>
                <a:uFillTx/>
                <a:latin typeface="+mj-lt"/>
                <a:ea typeface="+mj-ea"/>
                <a:cs typeface="+mj-cs"/>
                <a:sym typeface="Helvetica"/>
              </a:rPr>
              <a:t> the phases tracking </a:t>
            </a:r>
          </a:p>
          <a:p>
            <a:pPr marL="0" marR="0" indent="0" algn="l" defTabSz="457200" rtl="0" fontAlgn="auto" latinLnBrk="0" hangingPunct="0">
              <a:lnSpc>
                <a:spcPct val="100000"/>
              </a:lnSpc>
              <a:spcBef>
                <a:spcPts val="0"/>
              </a:spcBef>
              <a:spcAft>
                <a:spcPts val="0"/>
              </a:spcAft>
              <a:buClrTx/>
              <a:buSzTx/>
              <a:buFontTx/>
              <a:buNone/>
              <a:tabLst/>
            </a:pPr>
            <a:r>
              <a:rPr lang="en-US" dirty="0"/>
              <a:t>    </a:t>
            </a:r>
            <a:r>
              <a:rPr kumimoji="0" lang="en-US" sz="1800" b="0" i="0" u="none" strike="noStrike" cap="none" spc="0" normalizeH="0" dirty="0">
                <a:ln>
                  <a:noFill/>
                </a:ln>
                <a:solidFill>
                  <a:srgbClr val="000000"/>
                </a:solidFill>
                <a:effectLst/>
                <a:uFillTx/>
                <a:latin typeface="+mj-lt"/>
                <a:ea typeface="+mj-ea"/>
                <a:cs typeface="+mj-cs"/>
                <a:sym typeface="Helvetica"/>
              </a:rPr>
              <a:t>with higher rates on high freq.</a:t>
            </a: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18" name="TextBox 17">
            <a:extLst>
              <a:ext uri="{FF2B5EF4-FFF2-40B4-BE49-F238E27FC236}">
                <a16:creationId xmlns:a16="http://schemas.microsoft.com/office/drawing/2014/main" id="{E366D636-FFC3-4DAC-3AA4-5CC063251F17}"/>
              </a:ext>
            </a:extLst>
          </p:cNvPr>
          <p:cNvSpPr txBox="1"/>
          <p:nvPr/>
        </p:nvSpPr>
        <p:spPr>
          <a:xfrm>
            <a:off x="7136146" y="3227354"/>
            <a:ext cx="1978196" cy="2708430"/>
          </a:xfrm>
          <a:prstGeom prst="rect">
            <a:avLst/>
          </a:prstGeom>
          <a:solidFill>
            <a:schemeClr val="bg1"/>
          </a:solidFill>
          <a:ln w="635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700" b="0" i="0" u="none" strike="noStrike" cap="none" spc="0" normalizeH="0" baseline="0" dirty="0">
                <a:ln>
                  <a:noFill/>
                </a:ln>
                <a:solidFill>
                  <a:srgbClr val="000000"/>
                </a:solidFill>
                <a:effectLst/>
                <a:uFillTx/>
                <a:sym typeface="Helvetica"/>
              </a:rPr>
              <a:t>Scans Rates different (location? Clock?)</a:t>
            </a:r>
          </a:p>
          <a:p>
            <a:pPr marL="0" marR="0" indent="0" algn="l" defTabSz="457200" rtl="0" fontAlgn="auto" latinLnBrk="0" hangingPunct="0">
              <a:lnSpc>
                <a:spcPct val="100000"/>
              </a:lnSpc>
              <a:spcBef>
                <a:spcPts val="0"/>
              </a:spcBef>
              <a:spcAft>
                <a:spcPts val="0"/>
              </a:spcAft>
              <a:buClrTx/>
              <a:buSzTx/>
              <a:buFontTx/>
              <a:buNone/>
              <a:tabLst/>
            </a:pPr>
            <a:r>
              <a:rPr kumimoji="0" lang="en-US" sz="1700" b="0" i="0" u="none" strike="noStrike" cap="none" spc="0" normalizeH="0" baseline="0" dirty="0">
                <a:ln>
                  <a:noFill/>
                </a:ln>
                <a:solidFill>
                  <a:srgbClr val="000000"/>
                </a:solidFill>
                <a:effectLst/>
                <a:uFillTx/>
                <a:sym typeface="Helvetica"/>
              </a:rPr>
              <a:t>Correlation</a:t>
            </a:r>
            <a:r>
              <a:rPr kumimoji="0" lang="en-US" sz="1700" b="0" i="0" u="none" strike="noStrike" cap="none" spc="0" normalizeH="0" dirty="0">
                <a:ln>
                  <a:noFill/>
                </a:ln>
                <a:solidFill>
                  <a:srgbClr val="000000"/>
                </a:solidFill>
                <a:effectLst/>
                <a:uFillTx/>
                <a:sym typeface="Helvetica"/>
              </a:rPr>
              <a:t> of detrended residuals ~0.8</a:t>
            </a:r>
          </a:p>
          <a:p>
            <a:pPr marL="0" marR="0" indent="0" algn="l" defTabSz="457200" rtl="0" fontAlgn="auto" latinLnBrk="0" hangingPunct="0">
              <a:lnSpc>
                <a:spcPct val="100000"/>
              </a:lnSpc>
              <a:spcBef>
                <a:spcPts val="0"/>
              </a:spcBef>
              <a:spcAft>
                <a:spcPts val="0"/>
              </a:spcAft>
              <a:buClrTx/>
              <a:buSzTx/>
              <a:buFontTx/>
              <a:buNone/>
              <a:tabLst/>
            </a:pPr>
            <a:endParaRPr kumimoji="0" lang="en-US" sz="1700" b="0" i="0" u="none" strike="noStrike" cap="none" spc="0" normalizeH="0" baseline="0" dirty="0">
              <a:ln>
                <a:noFill/>
              </a:ln>
              <a:solidFill>
                <a:srgbClr val="000000"/>
              </a:solidFill>
              <a:effectLst/>
              <a:uFillTx/>
              <a:sym typeface="Helvetica"/>
            </a:endParaRPr>
          </a:p>
          <a:p>
            <a:r>
              <a:rPr lang="en-US" sz="1700" dirty="0"/>
              <a:t>Correlation of difference and SMA phase slope ~0.4</a:t>
            </a:r>
          </a:p>
          <a:p>
            <a:pPr marL="0" marR="0" indent="0" algn="l" defTabSz="457200" rtl="0" fontAlgn="auto" latinLnBrk="0" hangingPunct="0">
              <a:lnSpc>
                <a:spcPct val="100000"/>
              </a:lnSpc>
              <a:spcBef>
                <a:spcPts val="0"/>
              </a:spcBef>
              <a:spcAft>
                <a:spcPts val="0"/>
              </a:spcAft>
              <a:buClrTx/>
              <a:buSzTx/>
              <a:buFontTx/>
              <a:buNone/>
              <a:tabLst/>
            </a:pPr>
            <a:endParaRPr kumimoji="0" lang="en-US" sz="1700" b="0" i="0" u="none" strike="noStrike" cap="none" spc="0" normalizeH="0" baseline="0" dirty="0">
              <a:ln>
                <a:noFill/>
              </a:ln>
              <a:solidFill>
                <a:srgbClr val="000000"/>
              </a:solidFill>
              <a:effectLst/>
              <a:uFillTx/>
              <a:sym typeface="Helvetica"/>
            </a:endParaRPr>
          </a:p>
        </p:txBody>
      </p:sp>
      <p:pic>
        <p:nvPicPr>
          <p:cNvPr id="7" name="Picture 6" descr="A screenshot of a phone&#10;&#10;AI-generated content may be incorrect.">
            <a:extLst>
              <a:ext uri="{FF2B5EF4-FFF2-40B4-BE49-F238E27FC236}">
                <a16:creationId xmlns:a16="http://schemas.microsoft.com/office/drawing/2014/main" id="{2B08C452-6965-D36F-92EA-6D45748267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143504"/>
            <a:ext cx="7772400" cy="2185343"/>
          </a:xfrm>
          <a:prstGeom prst="rect">
            <a:avLst/>
          </a:prstGeom>
        </p:spPr>
      </p:pic>
    </p:spTree>
    <p:custDataLst>
      <p:tags r:id="rId1"/>
    </p:custDataLst>
    <p:extLst>
      <p:ext uri="{BB962C8B-B14F-4D97-AF65-F5344CB8AC3E}">
        <p14:creationId xmlns:p14="http://schemas.microsoft.com/office/powerpoint/2010/main" val="27359371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73FCE-FBC5-2D64-4806-E78440FF303C}"/>
            </a:ext>
          </a:extLst>
        </p:cNvPr>
        <p:cNvGrpSpPr/>
        <p:nvPr/>
      </p:nvGrpSpPr>
      <p:grpSpPr>
        <a:xfrm>
          <a:off x="0" y="0"/>
          <a:ext cx="0" cy="0"/>
          <a:chOff x="0" y="0"/>
          <a:chExt cx="0" cy="0"/>
        </a:xfrm>
      </p:grpSpPr>
      <p:pic>
        <p:nvPicPr>
          <p:cNvPr id="6" name="Picture 5" descr="Map&#10;&#10;Description automatically generated with low confidence">
            <a:extLst>
              <a:ext uri="{FF2B5EF4-FFF2-40B4-BE49-F238E27FC236}">
                <a16:creationId xmlns:a16="http://schemas.microsoft.com/office/drawing/2014/main" id="{6A46452F-A379-64AB-DCFB-F3A52476FB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11" y="1879607"/>
            <a:ext cx="7678473" cy="3945882"/>
          </a:xfrm>
          <a:prstGeom prst="rect">
            <a:avLst/>
          </a:prstGeom>
        </p:spPr>
      </p:pic>
      <p:sp>
        <p:nvSpPr>
          <p:cNvPr id="14340" name="Line 3">
            <a:extLst>
              <a:ext uri="{FF2B5EF4-FFF2-40B4-BE49-F238E27FC236}">
                <a16:creationId xmlns:a16="http://schemas.microsoft.com/office/drawing/2014/main" id="{E04B005C-CD64-4743-0E80-B3FF81AD10DD}"/>
              </a:ext>
            </a:extLst>
          </p:cNvPr>
          <p:cNvSpPr>
            <a:spLocks noChangeShapeType="1"/>
          </p:cNvSpPr>
          <p:nvPr/>
        </p:nvSpPr>
        <p:spPr bwMode="auto">
          <a:xfrm>
            <a:off x="0" y="6337846"/>
            <a:ext cx="91440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 name="Rectangle 3">
            <a:extLst>
              <a:ext uri="{FF2B5EF4-FFF2-40B4-BE49-F238E27FC236}">
                <a16:creationId xmlns:a16="http://schemas.microsoft.com/office/drawing/2014/main" id="{2D64D516-B346-B94D-7A88-74FF878FE6CE}"/>
              </a:ext>
            </a:extLst>
          </p:cNvPr>
          <p:cNvSpPr/>
          <p:nvPr/>
        </p:nvSpPr>
        <p:spPr>
          <a:xfrm rot="10800000" flipV="1">
            <a:off x="6736702" y="6170525"/>
            <a:ext cx="2347982" cy="30777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r>
              <a:rPr kumimoji="0" lang="en-US" sz="1400" b="0" i="0" u="none" strike="noStrike" cap="none" spc="0" normalizeH="0" baseline="0" dirty="0">
                <a:ln>
                  <a:noFill/>
                </a:ln>
                <a:solidFill>
                  <a:schemeClr val="bg2">
                    <a:lumMod val="40000"/>
                    <a:lumOff val="60000"/>
                  </a:schemeClr>
                </a:solidFill>
                <a:effectLst/>
                <a:uFillTx/>
                <a:sym typeface="Helvetica"/>
              </a:rPr>
              <a:t>From: </a:t>
            </a:r>
            <a:r>
              <a:rPr kumimoji="0" lang="en-US" sz="1400" b="0" i="1" u="none" strike="noStrike" cap="none" spc="0" normalizeH="0" baseline="0" dirty="0">
                <a:ln>
                  <a:noFill/>
                </a:ln>
                <a:solidFill>
                  <a:schemeClr val="bg2">
                    <a:lumMod val="40000"/>
                    <a:lumOff val="60000"/>
                  </a:schemeClr>
                </a:solidFill>
                <a:effectLst/>
                <a:uFillTx/>
                <a:sym typeface="Helvetica"/>
              </a:rPr>
              <a:t>Raymond </a:t>
            </a:r>
            <a:r>
              <a:rPr lang="en-US" sz="1400" i="1" dirty="0"/>
              <a:t>2102.05482</a:t>
            </a:r>
            <a:endParaRPr kumimoji="0" lang="en-US" sz="1400" b="0" i="1" u="none" strike="noStrike" cap="none" spc="0" normalizeH="0" baseline="0" dirty="0">
              <a:ln>
                <a:noFill/>
              </a:ln>
              <a:solidFill>
                <a:schemeClr val="bg2">
                  <a:lumMod val="40000"/>
                  <a:lumOff val="60000"/>
                </a:schemeClr>
              </a:solidFill>
              <a:effectLst/>
              <a:uFillTx/>
              <a:sym typeface="Helvetica"/>
            </a:endParaRPr>
          </a:p>
        </p:txBody>
      </p:sp>
      <p:cxnSp>
        <p:nvCxnSpPr>
          <p:cNvPr id="10" name="Straight Arrow Connector 9">
            <a:extLst>
              <a:ext uri="{FF2B5EF4-FFF2-40B4-BE49-F238E27FC236}">
                <a16:creationId xmlns:a16="http://schemas.microsoft.com/office/drawing/2014/main" id="{59B391C0-4446-5EFC-A738-E1E9151A0E42}"/>
              </a:ext>
            </a:extLst>
          </p:cNvPr>
          <p:cNvCxnSpPr>
            <a:cxnSpLocks/>
          </p:cNvCxnSpPr>
          <p:nvPr/>
        </p:nvCxnSpPr>
        <p:spPr>
          <a:xfrm flipV="1">
            <a:off x="5223641" y="3056399"/>
            <a:ext cx="1111547" cy="1452539"/>
          </a:xfrm>
          <a:prstGeom prst="straightConnector1">
            <a:avLst/>
          </a:prstGeom>
          <a:noFill/>
          <a:ln w="25400" cap="flat">
            <a:solidFill>
              <a:srgbClr val="FF0000"/>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0" name="Straight Arrow Connector 19">
            <a:extLst>
              <a:ext uri="{FF2B5EF4-FFF2-40B4-BE49-F238E27FC236}">
                <a16:creationId xmlns:a16="http://schemas.microsoft.com/office/drawing/2014/main" id="{60F624D5-1C83-18BE-73A1-34230DDC4B7C}"/>
              </a:ext>
            </a:extLst>
          </p:cNvPr>
          <p:cNvCxnSpPr>
            <a:cxnSpLocks/>
          </p:cNvCxnSpPr>
          <p:nvPr/>
        </p:nvCxnSpPr>
        <p:spPr>
          <a:xfrm>
            <a:off x="7739048" y="3079294"/>
            <a:ext cx="108084" cy="0"/>
          </a:xfrm>
          <a:prstGeom prst="straightConnector1">
            <a:avLst/>
          </a:prstGeom>
          <a:noFill/>
          <a:ln w="25400" cap="flat">
            <a:solidFill>
              <a:schemeClr val="accent2">
                <a:lumMod val="60000"/>
                <a:lumOff val="40000"/>
              </a:schemeClr>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66095BDE-9466-A8DC-6F06-0F8D52B7757F}"/>
              </a:ext>
            </a:extLst>
          </p:cNvPr>
          <p:cNvCxnSpPr>
            <a:cxnSpLocks/>
          </p:cNvCxnSpPr>
          <p:nvPr/>
        </p:nvCxnSpPr>
        <p:spPr>
          <a:xfrm>
            <a:off x="7743964" y="2692314"/>
            <a:ext cx="851213" cy="353"/>
          </a:xfrm>
          <a:prstGeom prst="straightConnector1">
            <a:avLst/>
          </a:prstGeom>
          <a:noFill/>
          <a:ln w="25400" cap="flat">
            <a:solidFill>
              <a:srgbClr val="FF0000"/>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5E57ED16-0033-3F60-676A-B92BE8262A7B}"/>
              </a:ext>
            </a:extLst>
          </p:cNvPr>
          <p:cNvSpPr txBox="1"/>
          <p:nvPr/>
        </p:nvSpPr>
        <p:spPr>
          <a:xfrm>
            <a:off x="7944887" y="2335238"/>
            <a:ext cx="524602"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0000"/>
                </a:solidFill>
                <a:effectLst/>
                <a:uFillTx/>
                <a:latin typeface="+mj-lt"/>
                <a:ea typeface="+mj-ea"/>
                <a:cs typeface="+mj-cs"/>
                <a:sym typeface="Helvetica"/>
              </a:rPr>
              <a:t>Dual</a:t>
            </a:r>
          </a:p>
        </p:txBody>
      </p:sp>
      <p:sp>
        <p:nvSpPr>
          <p:cNvPr id="3" name="Data Intensive Astronomy">
            <a:extLst>
              <a:ext uri="{FF2B5EF4-FFF2-40B4-BE49-F238E27FC236}">
                <a16:creationId xmlns:a16="http://schemas.microsoft.com/office/drawing/2014/main" id="{402DCD9F-7E89-0C9D-732A-F3E9031E6A56}"/>
              </a:ext>
            </a:extLst>
          </p:cNvPr>
          <p:cNvSpPr txBox="1">
            <a:spLocks noGrp="1"/>
          </p:cNvSpPr>
          <p:nvPr>
            <p:ph type="title"/>
          </p:nvPr>
        </p:nvSpPr>
        <p:spPr>
          <a:xfrm>
            <a:off x="817879" y="188039"/>
            <a:ext cx="8326121" cy="650241"/>
          </a:xfrm>
          <a:prstGeom prst="rect">
            <a:avLst/>
          </a:prstGeom>
        </p:spPr>
        <p:txBody>
          <a:bodyPr>
            <a:normAutofit fontScale="90000"/>
          </a:bodyPr>
          <a:lstStyle>
            <a:lvl1pPr defTabSz="357804">
              <a:defRPr sz="3440"/>
            </a:lvl1pPr>
          </a:lstStyle>
          <a:p>
            <a:r>
              <a:rPr lang="en-AU" dirty="0"/>
              <a:t>APEX test between EHT-2030 sites #1</a:t>
            </a:r>
            <a:endParaRPr dirty="0"/>
          </a:p>
        </p:txBody>
      </p:sp>
      <p:sp>
        <p:nvSpPr>
          <p:cNvPr id="17" name="TextBox 16">
            <a:extLst>
              <a:ext uri="{FF2B5EF4-FFF2-40B4-BE49-F238E27FC236}">
                <a16:creationId xmlns:a16="http://schemas.microsoft.com/office/drawing/2014/main" id="{862359AC-CEBF-74B4-E78D-E1863B7620C2}"/>
              </a:ext>
            </a:extLst>
          </p:cNvPr>
          <p:cNvSpPr txBox="1"/>
          <p:nvPr/>
        </p:nvSpPr>
        <p:spPr>
          <a:xfrm>
            <a:off x="3633200" y="1032313"/>
            <a:ext cx="4669972" cy="923326"/>
          </a:xfrm>
          <a:prstGeom prst="rect">
            <a:avLst/>
          </a:prstGeom>
          <a:noFill/>
          <a:ln w="635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kumimoji="0" lang="en-US" sz="1800" b="0" i="0" u="none" strike="noStrike" cap="none" spc="0" normalizeH="0" baseline="0" dirty="0">
                <a:ln>
                  <a:noFill/>
                </a:ln>
                <a:solidFill>
                  <a:srgbClr val="000000"/>
                </a:solidFill>
                <a:effectLst/>
                <a:uFillTx/>
                <a:latin typeface="+mj-lt"/>
                <a:ea typeface="+mj-ea"/>
                <a:cs typeface="+mj-cs"/>
                <a:sym typeface="Helvetica"/>
              </a:rPr>
              <a:t>A parallel experiment was performed shortly</a:t>
            </a:r>
            <a:r>
              <a:rPr kumimoji="0" lang="en-US" sz="1800" b="0" i="0" u="none" strike="noStrike" cap="none" spc="0" normalizeH="0" dirty="0">
                <a:ln>
                  <a:noFill/>
                </a:ln>
                <a:solidFill>
                  <a:srgbClr val="000000"/>
                </a:solidFill>
                <a:effectLst/>
                <a:uFillTx/>
                <a:latin typeface="+mj-lt"/>
                <a:ea typeface="+mj-ea"/>
                <a:cs typeface="+mj-cs"/>
                <a:sym typeface="Helvetica"/>
              </a:rPr>
              <a:t> afterward – but with an impressively </a:t>
            </a:r>
            <a:r>
              <a:rPr lang="en-US" dirty="0">
                <a:latin typeface="+mj-lt"/>
                <a:sym typeface="Helvetica"/>
              </a:rPr>
              <a:t>fast</a:t>
            </a:r>
            <a:r>
              <a:rPr lang="en-US" dirty="0">
                <a:sym typeface="Helvetica"/>
              </a:rPr>
              <a:t> </a:t>
            </a:r>
            <a:r>
              <a:rPr kumimoji="0" lang="en-US" sz="1800" b="0" i="0" u="none" strike="noStrike" cap="none" spc="0" normalizeH="0" dirty="0">
                <a:ln>
                  <a:noFill/>
                </a:ln>
                <a:solidFill>
                  <a:srgbClr val="000000"/>
                </a:solidFill>
                <a:effectLst/>
                <a:uFillTx/>
                <a:latin typeface="+mj-lt"/>
                <a:ea typeface="+mj-ea"/>
                <a:cs typeface="+mj-cs"/>
                <a:sym typeface="Helvetica"/>
              </a:rPr>
              <a:t>data </a:t>
            </a:r>
            <a:r>
              <a:rPr lang="en-US" dirty="0">
                <a:latin typeface="+mj-lt"/>
                <a:ea typeface="+mj-ea"/>
                <a:cs typeface="+mj-cs"/>
                <a:sym typeface="Helvetica"/>
              </a:rPr>
              <a:t>transfer and </a:t>
            </a:r>
            <a:r>
              <a:rPr kumimoji="0" lang="en-US" sz="1800" b="0" i="0" u="none" strike="noStrike" cap="none" spc="0" normalizeH="0" dirty="0">
                <a:ln>
                  <a:noFill/>
                </a:ln>
                <a:solidFill>
                  <a:srgbClr val="000000"/>
                </a:solidFill>
                <a:effectLst/>
                <a:uFillTx/>
                <a:latin typeface="+mj-lt"/>
                <a:ea typeface="+mj-ea"/>
                <a:cs typeface="+mj-cs"/>
                <a:sym typeface="Helvetica"/>
              </a:rPr>
              <a:t>correlation of just a few days!</a:t>
            </a: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18" name="TextBox 17">
            <a:extLst>
              <a:ext uri="{FF2B5EF4-FFF2-40B4-BE49-F238E27FC236}">
                <a16:creationId xmlns:a16="http://schemas.microsoft.com/office/drawing/2014/main" id="{C897D088-ECA9-F5B1-E710-6168ADE7B2CB}"/>
              </a:ext>
            </a:extLst>
          </p:cNvPr>
          <p:cNvSpPr txBox="1"/>
          <p:nvPr/>
        </p:nvSpPr>
        <p:spPr>
          <a:xfrm>
            <a:off x="6301957" y="3458894"/>
            <a:ext cx="2585545" cy="1138769"/>
          </a:xfrm>
          <a:prstGeom prst="rect">
            <a:avLst/>
          </a:prstGeom>
          <a:solidFill>
            <a:schemeClr val="bg1"/>
          </a:solidFill>
          <a:ln w="635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700" b="0" i="0" u="none" strike="noStrike" cap="none" spc="0" normalizeH="0" baseline="0" dirty="0">
                <a:ln>
                  <a:noFill/>
                </a:ln>
                <a:solidFill>
                  <a:srgbClr val="000000"/>
                </a:solidFill>
                <a:effectLst/>
                <a:uFillTx/>
                <a:sym typeface="Helvetica"/>
              </a:rPr>
              <a:t>SOP on both antennas</a:t>
            </a:r>
          </a:p>
          <a:p>
            <a:pPr marL="0" marR="0" indent="0" algn="l" defTabSz="457200" rtl="0" fontAlgn="auto" latinLnBrk="0" hangingPunct="0">
              <a:lnSpc>
                <a:spcPct val="100000"/>
              </a:lnSpc>
              <a:spcBef>
                <a:spcPts val="0"/>
              </a:spcBef>
              <a:spcAft>
                <a:spcPts val="0"/>
              </a:spcAft>
              <a:buClrTx/>
              <a:buSzTx/>
              <a:buFontTx/>
              <a:buNone/>
              <a:tabLst/>
            </a:pPr>
            <a:r>
              <a:rPr lang="en-US" sz="1700" dirty="0">
                <a:sym typeface="Helvetica"/>
              </a:rPr>
              <a:t>Integer Freq Ratio</a:t>
            </a:r>
            <a:endParaRPr kumimoji="0" lang="en-US" sz="1700" b="0" i="0" u="none" strike="noStrike" cap="none" spc="0" normalizeH="0" baseline="0" dirty="0">
              <a:ln>
                <a:noFill/>
              </a:ln>
              <a:solidFill>
                <a:srgbClr val="000000"/>
              </a:solidFill>
              <a:effectLst/>
              <a:uFillTx/>
              <a:sym typeface="Helvetica"/>
            </a:endParaRPr>
          </a:p>
          <a:p>
            <a:pPr marL="0" marR="0" indent="0" algn="l" defTabSz="457200" rtl="0" fontAlgn="auto" latinLnBrk="0" hangingPunct="0">
              <a:lnSpc>
                <a:spcPct val="100000"/>
              </a:lnSpc>
              <a:spcBef>
                <a:spcPts val="0"/>
              </a:spcBef>
              <a:spcAft>
                <a:spcPts val="0"/>
              </a:spcAft>
              <a:buClrTx/>
              <a:buSzTx/>
              <a:buFontTx/>
              <a:buNone/>
              <a:tabLst/>
            </a:pPr>
            <a:r>
              <a:rPr kumimoji="0" lang="en-US" sz="1700" b="0" i="0" u="none" strike="noStrike" cap="none" spc="0" normalizeH="0" baseline="0" dirty="0">
                <a:ln>
                  <a:noFill/>
                </a:ln>
                <a:solidFill>
                  <a:srgbClr val="000000"/>
                </a:solidFill>
                <a:effectLst/>
                <a:uFillTx/>
                <a:sym typeface="Helvetica"/>
              </a:rPr>
              <a:t>Capable </a:t>
            </a:r>
            <a:r>
              <a:rPr lang="en-US" sz="1700" dirty="0">
                <a:sym typeface="Helvetica"/>
              </a:rPr>
              <a:t>of </a:t>
            </a:r>
            <a:r>
              <a:rPr kumimoji="0" lang="en-US" sz="1700" b="0" i="0" u="none" strike="noStrike" cap="none" spc="0" normalizeH="0" baseline="0" dirty="0">
                <a:ln>
                  <a:noFill/>
                </a:ln>
                <a:solidFill>
                  <a:srgbClr val="000000"/>
                </a:solidFill>
                <a:effectLst/>
                <a:uFillTx/>
                <a:sym typeface="Helvetica"/>
              </a:rPr>
              <a:t>SFPR tests</a:t>
            </a:r>
          </a:p>
          <a:p>
            <a:r>
              <a:rPr lang="en-US" sz="1700" dirty="0">
                <a:sym typeface="Helvetica"/>
              </a:rPr>
              <a:t>Confirmation/Competition</a:t>
            </a:r>
          </a:p>
        </p:txBody>
      </p:sp>
      <p:pic>
        <p:nvPicPr>
          <p:cNvPr id="7" name="Picture 6" descr="A screenshot of a computer&#10;&#10;AI-generated content may be incorrect.">
            <a:extLst>
              <a:ext uri="{FF2B5EF4-FFF2-40B4-BE49-F238E27FC236}">
                <a16:creationId xmlns:a16="http://schemas.microsoft.com/office/drawing/2014/main" id="{998AFF0E-904C-400B-F4DA-D729935376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 y="3297110"/>
            <a:ext cx="4755513" cy="3048081"/>
          </a:xfrm>
          <a:prstGeom prst="rect">
            <a:avLst/>
          </a:prstGeom>
        </p:spPr>
      </p:pic>
      <p:pic>
        <p:nvPicPr>
          <p:cNvPr id="1030" name="Picture 6" descr="image">
            <a:extLst>
              <a:ext uri="{FF2B5EF4-FFF2-40B4-BE49-F238E27FC236}">
                <a16:creationId xmlns:a16="http://schemas.microsoft.com/office/drawing/2014/main" id="{E8440F58-6884-CF9E-5A0F-975AA9A912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3894" y="4694460"/>
            <a:ext cx="2720106" cy="18587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a:extLst>
              <a:ext uri="{FF2B5EF4-FFF2-40B4-BE49-F238E27FC236}">
                <a16:creationId xmlns:a16="http://schemas.microsoft.com/office/drawing/2014/main" id="{5D14E51E-C88B-DF91-17CD-0BE1374299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463" y="1135748"/>
            <a:ext cx="2531789" cy="31896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364906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1000"/>
                                  </p:stCondLst>
                                  <p:childTnLst>
                                    <p:set>
                                      <p:cBhvr>
                                        <p:cTn id="19"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with low confidence">
            <a:extLst>
              <a:ext uri="{FF2B5EF4-FFF2-40B4-BE49-F238E27FC236}">
                <a16:creationId xmlns:a16="http://schemas.microsoft.com/office/drawing/2014/main" id="{DA42A8AF-7A6E-0DAF-1726-133218BE0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11" y="1879607"/>
            <a:ext cx="7678473" cy="3945882"/>
          </a:xfrm>
          <a:prstGeom prst="rect">
            <a:avLst/>
          </a:prstGeom>
        </p:spPr>
      </p:pic>
      <p:sp>
        <p:nvSpPr>
          <p:cNvPr id="14340" name="Line 3"/>
          <p:cNvSpPr>
            <a:spLocks noChangeShapeType="1"/>
          </p:cNvSpPr>
          <p:nvPr/>
        </p:nvSpPr>
        <p:spPr bwMode="auto">
          <a:xfrm>
            <a:off x="0" y="6337846"/>
            <a:ext cx="91440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4" name="Rectangle 3">
            <a:extLst>
              <a:ext uri="{FF2B5EF4-FFF2-40B4-BE49-F238E27FC236}">
                <a16:creationId xmlns:a16="http://schemas.microsoft.com/office/drawing/2014/main" id="{3FA08B15-46F0-D762-31E7-D24504901B20}"/>
              </a:ext>
            </a:extLst>
          </p:cNvPr>
          <p:cNvSpPr/>
          <p:nvPr/>
        </p:nvSpPr>
        <p:spPr>
          <a:xfrm rot="10800000" flipV="1">
            <a:off x="6736702" y="6170525"/>
            <a:ext cx="2347982" cy="30777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r>
              <a:rPr kumimoji="0" lang="en-US" sz="1400" b="0" i="0" u="none" strike="noStrike" cap="none" spc="0" normalizeH="0" baseline="0" dirty="0">
                <a:ln>
                  <a:noFill/>
                </a:ln>
                <a:solidFill>
                  <a:schemeClr val="bg2">
                    <a:lumMod val="40000"/>
                    <a:lumOff val="60000"/>
                  </a:schemeClr>
                </a:solidFill>
                <a:effectLst/>
                <a:uFillTx/>
                <a:sym typeface="Helvetica"/>
              </a:rPr>
              <a:t>From: Raymond </a:t>
            </a:r>
            <a:r>
              <a:rPr lang="en-US" sz="1400" dirty="0"/>
              <a:t>2102.05482</a:t>
            </a:r>
            <a:endParaRPr kumimoji="0" lang="en-US" sz="1400" b="0" i="0" u="none" strike="noStrike" cap="none" spc="0" normalizeH="0" baseline="0" dirty="0">
              <a:ln>
                <a:noFill/>
              </a:ln>
              <a:solidFill>
                <a:schemeClr val="bg2">
                  <a:lumMod val="40000"/>
                  <a:lumOff val="60000"/>
                </a:schemeClr>
              </a:solidFill>
              <a:effectLst/>
              <a:uFillTx/>
              <a:sym typeface="Helvetica"/>
            </a:endParaRPr>
          </a:p>
        </p:txBody>
      </p:sp>
      <p:cxnSp>
        <p:nvCxnSpPr>
          <p:cNvPr id="8" name="Straight Arrow Connector 7">
            <a:extLst>
              <a:ext uri="{FF2B5EF4-FFF2-40B4-BE49-F238E27FC236}">
                <a16:creationId xmlns:a16="http://schemas.microsoft.com/office/drawing/2014/main" id="{1AE438A1-F216-9E54-09EC-04AB66B54E06}"/>
              </a:ext>
            </a:extLst>
          </p:cNvPr>
          <p:cNvCxnSpPr>
            <a:cxnSpLocks/>
          </p:cNvCxnSpPr>
          <p:nvPr/>
        </p:nvCxnSpPr>
        <p:spPr>
          <a:xfrm>
            <a:off x="1589842" y="3045385"/>
            <a:ext cx="1508958" cy="446137"/>
          </a:xfrm>
          <a:prstGeom prst="straightConnector1">
            <a:avLst/>
          </a:prstGeom>
          <a:noFill/>
          <a:ln w="25400" cap="flat">
            <a:solidFill>
              <a:srgbClr val="FF0000"/>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0" name="Straight Arrow Connector 19">
            <a:extLst>
              <a:ext uri="{FF2B5EF4-FFF2-40B4-BE49-F238E27FC236}">
                <a16:creationId xmlns:a16="http://schemas.microsoft.com/office/drawing/2014/main" id="{A600A8D5-1ABD-599F-DB3B-32019D18E9F2}"/>
              </a:ext>
            </a:extLst>
          </p:cNvPr>
          <p:cNvCxnSpPr>
            <a:cxnSpLocks/>
          </p:cNvCxnSpPr>
          <p:nvPr/>
        </p:nvCxnSpPr>
        <p:spPr>
          <a:xfrm>
            <a:off x="7739048" y="3079294"/>
            <a:ext cx="108084" cy="0"/>
          </a:xfrm>
          <a:prstGeom prst="straightConnector1">
            <a:avLst/>
          </a:prstGeom>
          <a:noFill/>
          <a:ln w="25400" cap="flat">
            <a:solidFill>
              <a:schemeClr val="accent2">
                <a:lumMod val="60000"/>
                <a:lumOff val="40000"/>
              </a:schemeClr>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18" name="Rectangle 4">
            <a:extLst>
              <a:ext uri="{FF2B5EF4-FFF2-40B4-BE49-F238E27FC236}">
                <a16:creationId xmlns:a16="http://schemas.microsoft.com/office/drawing/2014/main" id="{B48DC238-ED76-94EB-8F83-35411EF4672F}"/>
              </a:ext>
            </a:extLst>
          </p:cNvPr>
          <p:cNvSpPr txBox="1">
            <a:spLocks noChangeArrowheads="1"/>
          </p:cNvSpPr>
          <p:nvPr/>
        </p:nvSpPr>
        <p:spPr>
          <a:xfrm>
            <a:off x="0" y="889233"/>
            <a:ext cx="4572000" cy="1268259"/>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a:lstStyle>
            <a:lvl1pPr algn="l" defTabSz="457200" rtl="0" eaLnBrk="1" latinLnBrk="0" hangingPunct="1">
              <a:spcBef>
                <a:spcPct val="0"/>
              </a:spcBef>
              <a:buNone/>
              <a:defRPr sz="4400" b="0" i="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sz="2400" dirty="0">
                <a:solidFill>
                  <a:srgbClr val="FF0000"/>
                </a:solidFill>
                <a:latin typeface="Chalkboard" charset="0"/>
                <a:cs typeface="Chalkboard" charset="0"/>
                <a:sym typeface="Chalkboard" charset="0"/>
              </a:rPr>
              <a:t>KVN FPT Tests: </a:t>
            </a:r>
          </a:p>
          <a:p>
            <a:pPr>
              <a:defRPr/>
            </a:pPr>
            <a:r>
              <a:rPr lang="en-US" sz="2400" dirty="0" err="1">
                <a:solidFill>
                  <a:srgbClr val="FF0000"/>
                </a:solidFill>
                <a:latin typeface="Chalkboard" charset="0"/>
                <a:sym typeface="Chalkboard" charset="0"/>
              </a:rPr>
              <a:t>Ys+Kp</a:t>
            </a:r>
            <a:r>
              <a:rPr lang="en-US" sz="2400" dirty="0">
                <a:solidFill>
                  <a:srgbClr val="FF0000"/>
                </a:solidFill>
                <a:latin typeface="Chalkboard" charset="0"/>
                <a:sym typeface="Chalkboard" charset="0"/>
              </a:rPr>
              <a:t> between 86 and 215GHz</a:t>
            </a:r>
          </a:p>
          <a:p>
            <a:pPr>
              <a:defRPr/>
            </a:pPr>
            <a:r>
              <a:rPr lang="en-US" sz="2400" dirty="0">
                <a:solidFill>
                  <a:srgbClr val="FF0000"/>
                </a:solidFill>
                <a:latin typeface="Chalkboard" charset="0"/>
                <a:sym typeface="Chalkboard" charset="0"/>
              </a:rPr>
              <a:t>+PV+SMA/JCMT</a:t>
            </a:r>
          </a:p>
        </p:txBody>
      </p:sp>
      <p:sp>
        <p:nvSpPr>
          <p:cNvPr id="2" name="Rectangle 4">
            <a:extLst>
              <a:ext uri="{FF2B5EF4-FFF2-40B4-BE49-F238E27FC236}">
                <a16:creationId xmlns:a16="http://schemas.microsoft.com/office/drawing/2014/main" id="{1EE1D8C6-BF4C-35E5-C920-6B03E10A6BD5}"/>
              </a:ext>
            </a:extLst>
          </p:cNvPr>
          <p:cNvSpPr txBox="1">
            <a:spLocks noChangeArrowheads="1"/>
          </p:cNvSpPr>
          <p:nvPr/>
        </p:nvSpPr>
        <p:spPr>
          <a:xfrm>
            <a:off x="3546855" y="1427496"/>
            <a:ext cx="5534068" cy="1530920"/>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a:lstStyle>
            <a:lvl1pPr algn="l" defTabSz="457200" rtl="0" eaLnBrk="1" latinLnBrk="0" hangingPunct="1">
              <a:spcBef>
                <a:spcPct val="0"/>
              </a:spcBef>
              <a:buNone/>
              <a:defRPr sz="4400" b="0" i="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sz="2400" dirty="0">
                <a:solidFill>
                  <a:srgbClr val="FF0000"/>
                </a:solidFill>
                <a:latin typeface="Chalkboard" charset="0"/>
                <a:cs typeface="Chalkboard" charset="0"/>
                <a:sym typeface="Chalkboard" charset="0"/>
              </a:rPr>
              <a:t>GOALS:</a:t>
            </a:r>
          </a:p>
          <a:p>
            <a:pPr>
              <a:defRPr/>
            </a:pPr>
            <a:r>
              <a:rPr lang="en-US" sz="2400" dirty="0">
                <a:solidFill>
                  <a:srgbClr val="FF0000"/>
                </a:solidFill>
                <a:latin typeface="Chalkboard" charset="0"/>
                <a:sym typeface="Chalkboard" charset="0"/>
              </a:rPr>
              <a:t>*New Antenna: Kitt Peak</a:t>
            </a:r>
          </a:p>
          <a:p>
            <a:pPr>
              <a:defRPr/>
            </a:pPr>
            <a:r>
              <a:rPr lang="en-US" sz="2400" dirty="0">
                <a:solidFill>
                  <a:srgbClr val="FF0000"/>
                </a:solidFill>
                <a:latin typeface="Chalkboard" charset="0"/>
                <a:sym typeface="Chalkboard" charset="0"/>
              </a:rPr>
              <a:t>*FTP test on SOP with 3 ant.</a:t>
            </a:r>
          </a:p>
          <a:p>
            <a:pPr>
              <a:defRPr/>
            </a:pPr>
            <a:r>
              <a:rPr lang="en-US" sz="2400" dirty="0">
                <a:solidFill>
                  <a:srgbClr val="FF0000"/>
                </a:solidFill>
                <a:latin typeface="Chalkboard" charset="0"/>
                <a:sym typeface="Chalkboard" charset="0"/>
              </a:rPr>
              <a:t>*better understanding of paired ante.</a:t>
            </a:r>
          </a:p>
        </p:txBody>
      </p:sp>
      <p:sp>
        <p:nvSpPr>
          <p:cNvPr id="3" name="Data Intensive Astronomy">
            <a:extLst>
              <a:ext uri="{FF2B5EF4-FFF2-40B4-BE49-F238E27FC236}">
                <a16:creationId xmlns:a16="http://schemas.microsoft.com/office/drawing/2014/main" id="{CEB5B9CE-B9DC-1319-ED64-F239C2A4FB03}"/>
              </a:ext>
            </a:extLst>
          </p:cNvPr>
          <p:cNvSpPr txBox="1">
            <a:spLocks noGrp="1"/>
          </p:cNvSpPr>
          <p:nvPr>
            <p:ph type="title"/>
          </p:nvPr>
        </p:nvSpPr>
        <p:spPr>
          <a:xfrm>
            <a:off x="817879" y="188039"/>
            <a:ext cx="8326121" cy="650241"/>
          </a:xfrm>
          <a:prstGeom prst="rect">
            <a:avLst/>
          </a:prstGeom>
        </p:spPr>
        <p:txBody>
          <a:bodyPr>
            <a:normAutofit fontScale="90000"/>
          </a:bodyPr>
          <a:lstStyle>
            <a:lvl1pPr defTabSz="357804">
              <a:defRPr sz="3440"/>
            </a:lvl1pPr>
          </a:lstStyle>
          <a:p>
            <a:r>
              <a:rPr lang="en-AU" dirty="0"/>
              <a:t>KVN-FPT test between EHT-2030 sites #3</a:t>
            </a:r>
            <a:endParaRPr dirty="0"/>
          </a:p>
        </p:txBody>
      </p:sp>
      <p:sp>
        <p:nvSpPr>
          <p:cNvPr id="7" name="TextBox 6">
            <a:extLst>
              <a:ext uri="{FF2B5EF4-FFF2-40B4-BE49-F238E27FC236}">
                <a16:creationId xmlns:a16="http://schemas.microsoft.com/office/drawing/2014/main" id="{58BCC49F-204C-6E34-B0F1-AF7C98A3CE96}"/>
              </a:ext>
            </a:extLst>
          </p:cNvPr>
          <p:cNvSpPr txBox="1"/>
          <p:nvPr/>
        </p:nvSpPr>
        <p:spPr>
          <a:xfrm>
            <a:off x="7201567" y="966834"/>
            <a:ext cx="1781894" cy="369328"/>
          </a:xfrm>
          <a:prstGeom prst="rect">
            <a:avLst/>
          </a:prstGeom>
          <a:noFill/>
          <a:ln w="317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FF0000"/>
                </a:solidFill>
                <a:effectLst/>
                <a:uFillTx/>
                <a:latin typeface="+mj-lt"/>
                <a:ea typeface="+mj-ea"/>
                <a:cs typeface="+mj-cs"/>
                <a:sym typeface="Helvetica"/>
              </a:rPr>
              <a:t>December</a:t>
            </a:r>
            <a:r>
              <a:rPr lang="en-US" b="1" dirty="0">
                <a:solidFill>
                  <a:srgbClr val="FF0000"/>
                </a:solidFill>
              </a:rPr>
              <a:t> 2024</a:t>
            </a:r>
            <a:endParaRPr kumimoji="0" lang="en-US" sz="1800" b="1" i="0" u="none" strike="noStrike" cap="none" spc="0" normalizeH="0" baseline="0" dirty="0">
              <a:ln>
                <a:noFill/>
              </a:ln>
              <a:solidFill>
                <a:srgbClr val="FF0000"/>
              </a:solidFill>
              <a:effectLst/>
              <a:uFillTx/>
              <a:latin typeface="+mj-lt"/>
              <a:ea typeface="+mj-ea"/>
              <a:cs typeface="+mj-cs"/>
              <a:sym typeface="Helvetica"/>
            </a:endParaRPr>
          </a:p>
        </p:txBody>
      </p:sp>
      <p:cxnSp>
        <p:nvCxnSpPr>
          <p:cNvPr id="5" name="Straight Arrow Connector 4">
            <a:extLst>
              <a:ext uri="{FF2B5EF4-FFF2-40B4-BE49-F238E27FC236}">
                <a16:creationId xmlns:a16="http://schemas.microsoft.com/office/drawing/2014/main" id="{53A6F350-1D18-EDB5-67BE-C4270CD9B5D8}"/>
              </a:ext>
            </a:extLst>
          </p:cNvPr>
          <p:cNvCxnSpPr>
            <a:cxnSpLocks/>
          </p:cNvCxnSpPr>
          <p:nvPr/>
        </p:nvCxnSpPr>
        <p:spPr>
          <a:xfrm>
            <a:off x="1653795" y="3023208"/>
            <a:ext cx="4544481" cy="51741"/>
          </a:xfrm>
          <a:prstGeom prst="straightConnector1">
            <a:avLst/>
          </a:prstGeom>
          <a:noFill/>
          <a:ln w="25400" cap="flat">
            <a:solidFill>
              <a:srgbClr val="FF0000"/>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52C5BC0B-E372-2914-034F-F6F06A7D1094}"/>
              </a:ext>
            </a:extLst>
          </p:cNvPr>
          <p:cNvCxnSpPr>
            <a:cxnSpLocks/>
          </p:cNvCxnSpPr>
          <p:nvPr/>
        </p:nvCxnSpPr>
        <p:spPr>
          <a:xfrm>
            <a:off x="1589842" y="3092808"/>
            <a:ext cx="2077259" cy="1391690"/>
          </a:xfrm>
          <a:prstGeom prst="straightConnector1">
            <a:avLst/>
          </a:prstGeom>
          <a:noFill/>
          <a:ln w="25400" cap="flat">
            <a:solidFill>
              <a:srgbClr val="FF0000"/>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pic>
        <p:nvPicPr>
          <p:cNvPr id="28" name="Picture 2" descr="BHI Home Page - Black Hole Initiative">
            <a:extLst>
              <a:ext uri="{FF2B5EF4-FFF2-40B4-BE49-F238E27FC236}">
                <a16:creationId xmlns:a16="http://schemas.microsoft.com/office/drawing/2014/main" id="{FB1FF639-4309-0FC6-2781-9B9900302B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16" y="5968767"/>
            <a:ext cx="991189" cy="5203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55474220-10BD-D059-3054-999BDF4D4B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411" y="5889922"/>
            <a:ext cx="2347982" cy="62777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2CC08E38-FD09-A416-6C5A-CB029209AF86}"/>
              </a:ext>
            </a:extLst>
          </p:cNvPr>
          <p:cNvCxnSpPr>
            <a:cxnSpLocks/>
          </p:cNvCxnSpPr>
          <p:nvPr/>
        </p:nvCxnSpPr>
        <p:spPr>
          <a:xfrm>
            <a:off x="3066959" y="3491522"/>
            <a:ext cx="600142" cy="965307"/>
          </a:xfrm>
          <a:prstGeom prst="straightConnector1">
            <a:avLst/>
          </a:prstGeom>
          <a:noFill/>
          <a:ln w="25400" cap="flat">
            <a:solidFill>
              <a:srgbClr val="FF0000"/>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23" name="Rectangle 4">
            <a:extLst>
              <a:ext uri="{FF2B5EF4-FFF2-40B4-BE49-F238E27FC236}">
                <a16:creationId xmlns:a16="http://schemas.microsoft.com/office/drawing/2014/main" id="{026E1A5D-81DE-412F-C800-852ED135D467}"/>
              </a:ext>
            </a:extLst>
          </p:cNvPr>
          <p:cNvSpPr txBox="1">
            <a:spLocks noChangeArrowheads="1"/>
          </p:cNvSpPr>
          <p:nvPr/>
        </p:nvSpPr>
        <p:spPr>
          <a:xfrm>
            <a:off x="3500299" y="4579374"/>
            <a:ext cx="5534068" cy="1823249"/>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a:lstStyle>
            <a:lvl1pPr algn="l" defTabSz="457200" rtl="0" eaLnBrk="1" latinLnBrk="0" hangingPunct="1">
              <a:spcBef>
                <a:spcPct val="0"/>
              </a:spcBef>
              <a:buNone/>
              <a:defRPr sz="4400" b="0" i="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sz="2400" dirty="0">
                <a:solidFill>
                  <a:srgbClr val="FF0000"/>
                </a:solidFill>
                <a:latin typeface="Chalkboard" charset="0"/>
                <a:cs typeface="Chalkboard" charset="0"/>
                <a:sym typeface="Chalkboard" charset="0"/>
              </a:rPr>
              <a:t>Scheduling:</a:t>
            </a:r>
          </a:p>
          <a:p>
            <a:pPr>
              <a:defRPr/>
            </a:pPr>
            <a:r>
              <a:rPr lang="en-US" sz="2400" dirty="0">
                <a:solidFill>
                  <a:srgbClr val="FF0000"/>
                </a:solidFill>
                <a:latin typeface="Chalkboard" charset="0"/>
                <a:sym typeface="Chalkboard" charset="0"/>
              </a:rPr>
              <a:t>*Long Scans (30min) to measure</a:t>
            </a:r>
          </a:p>
          <a:p>
            <a:pPr>
              <a:defRPr/>
            </a:pPr>
            <a:r>
              <a:rPr lang="en-US" sz="2400" dirty="0">
                <a:solidFill>
                  <a:srgbClr val="FF0000"/>
                </a:solidFill>
                <a:latin typeface="Chalkboard" charset="0"/>
                <a:sym typeface="Chalkboard" charset="0"/>
              </a:rPr>
              <a:t>     coherence &gt;&gt; few min</a:t>
            </a:r>
          </a:p>
          <a:p>
            <a:pPr>
              <a:defRPr/>
            </a:pPr>
            <a:r>
              <a:rPr lang="en-US" sz="2400" dirty="0">
                <a:solidFill>
                  <a:srgbClr val="FF0000"/>
                </a:solidFill>
                <a:latin typeface="Chalkboard" charset="0"/>
                <a:sym typeface="Chalkboard" charset="0"/>
              </a:rPr>
              <a:t>* Closure triangles</a:t>
            </a:r>
          </a:p>
          <a:p>
            <a:pPr>
              <a:defRPr/>
            </a:pPr>
            <a:r>
              <a:rPr lang="en-US" sz="2400" dirty="0">
                <a:solidFill>
                  <a:srgbClr val="FF0000"/>
                </a:solidFill>
                <a:latin typeface="Chalkboard" charset="0"/>
                <a:sym typeface="Chalkboard" charset="0"/>
              </a:rPr>
              <a:t>* maser-free @ Hawaii</a:t>
            </a:r>
          </a:p>
        </p:txBody>
      </p:sp>
      <p:cxnSp>
        <p:nvCxnSpPr>
          <p:cNvPr id="10" name="Straight Arrow Connector 9">
            <a:extLst>
              <a:ext uri="{FF2B5EF4-FFF2-40B4-BE49-F238E27FC236}">
                <a16:creationId xmlns:a16="http://schemas.microsoft.com/office/drawing/2014/main" id="{2F9EEC9E-F676-DF19-60B9-136606ED359B}"/>
              </a:ext>
            </a:extLst>
          </p:cNvPr>
          <p:cNvCxnSpPr>
            <a:cxnSpLocks/>
          </p:cNvCxnSpPr>
          <p:nvPr/>
        </p:nvCxnSpPr>
        <p:spPr>
          <a:xfrm flipV="1">
            <a:off x="3098800" y="3078984"/>
            <a:ext cx="3099476" cy="387844"/>
          </a:xfrm>
          <a:prstGeom prst="straightConnector1">
            <a:avLst/>
          </a:prstGeom>
          <a:noFill/>
          <a:ln w="25400" cap="flat">
            <a:solidFill>
              <a:srgbClr val="FF0000"/>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5B2D116D-7BCF-1572-0E61-16E0B1C00F41}"/>
              </a:ext>
            </a:extLst>
          </p:cNvPr>
          <p:cNvCxnSpPr>
            <a:cxnSpLocks/>
          </p:cNvCxnSpPr>
          <p:nvPr/>
        </p:nvCxnSpPr>
        <p:spPr>
          <a:xfrm flipV="1">
            <a:off x="3667101" y="3118810"/>
            <a:ext cx="2531175" cy="1365688"/>
          </a:xfrm>
          <a:prstGeom prst="straightConnector1">
            <a:avLst/>
          </a:prstGeom>
          <a:noFill/>
          <a:ln w="25400" cap="flat">
            <a:solidFill>
              <a:srgbClr val="FF0000"/>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pic>
        <p:nvPicPr>
          <p:cNvPr id="11" name="Picture 10" descr="A graph of a blue and red line&#10;&#10;AI-generated content may be incorrect.">
            <a:extLst>
              <a:ext uri="{FF2B5EF4-FFF2-40B4-BE49-F238E27FC236}">
                <a16:creationId xmlns:a16="http://schemas.microsoft.com/office/drawing/2014/main" id="{246CD06C-B34C-3532-BE79-7D0BA8F8D6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93" y="3443179"/>
            <a:ext cx="2472235" cy="2472235"/>
          </a:xfrm>
          <a:prstGeom prst="rect">
            <a:avLst/>
          </a:prstGeom>
        </p:spPr>
      </p:pic>
      <p:sp>
        <p:nvSpPr>
          <p:cNvPr id="12" name="TextBox 11">
            <a:extLst>
              <a:ext uri="{FF2B5EF4-FFF2-40B4-BE49-F238E27FC236}">
                <a16:creationId xmlns:a16="http://schemas.microsoft.com/office/drawing/2014/main" id="{0AFCA07F-A835-8B4E-4881-55777F28307E}"/>
              </a:ext>
            </a:extLst>
          </p:cNvPr>
          <p:cNvSpPr txBox="1"/>
          <p:nvPr/>
        </p:nvSpPr>
        <p:spPr>
          <a:xfrm>
            <a:off x="184977" y="3156844"/>
            <a:ext cx="2213104" cy="3693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From Dom: 1mm data </a:t>
            </a:r>
          </a:p>
        </p:txBody>
      </p:sp>
    </p:spTree>
    <p:custDataLst>
      <p:tags r:id="rId1"/>
    </p:custDataLst>
    <p:extLst>
      <p:ext uri="{BB962C8B-B14F-4D97-AF65-F5344CB8AC3E}">
        <p14:creationId xmlns:p14="http://schemas.microsoft.com/office/powerpoint/2010/main" val="42491292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23"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MV corrects for all errors by generating a virtual calibrator at zero angular offset…"/>
          <p:cNvSpPr txBox="1"/>
          <p:nvPr/>
        </p:nvSpPr>
        <p:spPr>
          <a:xfrm>
            <a:off x="6253053" y="1782000"/>
            <a:ext cx="2405641" cy="1200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r>
              <a:t>MV corrects for all errors by generating a virtual calibrator at zero angular offset</a:t>
            </a:r>
          </a:p>
        </p:txBody>
      </p:sp>
      <p:sp>
        <p:nvSpPr>
          <p:cNvPr id="129" name="Maria introduced MultiView astrometry"/>
          <p:cNvSpPr txBox="1"/>
          <p:nvPr/>
        </p:nvSpPr>
        <p:spPr>
          <a:xfrm>
            <a:off x="1229738" y="889521"/>
            <a:ext cx="5902582" cy="923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r>
              <a:rPr lang="en-AU" dirty="0"/>
              <a:t>Very nice demonstration of effectiveness of </a:t>
            </a:r>
            <a:r>
              <a:rPr dirty="0" err="1"/>
              <a:t>MultiView</a:t>
            </a:r>
            <a:r>
              <a:rPr dirty="0"/>
              <a:t> astrometry</a:t>
            </a:r>
            <a:r>
              <a:rPr lang="en-AU" dirty="0"/>
              <a:t> at 8GHz from </a:t>
            </a:r>
            <a:r>
              <a:rPr lang="en-AU" i="1" dirty="0"/>
              <a:t>Hyland </a:t>
            </a:r>
            <a:r>
              <a:rPr lang="en-AU" i="1" dirty="0" err="1"/>
              <a:t>iMV</a:t>
            </a:r>
            <a:r>
              <a:rPr lang="en-AU" i="1" dirty="0"/>
              <a:t>-I (2022)</a:t>
            </a:r>
            <a:r>
              <a:rPr lang="en-AU" dirty="0"/>
              <a:t>:</a:t>
            </a:r>
          </a:p>
          <a:p>
            <a:r>
              <a:rPr lang="en-AU" dirty="0"/>
              <a:t>Results consistent with thermal noise and/or </a:t>
            </a:r>
            <a:r>
              <a:rPr lang="en-AU" u="sng" dirty="0"/>
              <a:t>systematic limits</a:t>
            </a:r>
            <a:endParaRPr u="sng" dirty="0"/>
          </a:p>
        </p:txBody>
      </p:sp>
      <p:sp>
        <p:nvSpPr>
          <p:cNvPr id="130" name="Proposed for lower freq to correct for ionosphere.…"/>
          <p:cNvSpPr txBox="1"/>
          <p:nvPr/>
        </p:nvSpPr>
        <p:spPr>
          <a:xfrm>
            <a:off x="6275963" y="3145880"/>
            <a:ext cx="2405641" cy="2585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r>
              <a:rPr dirty="0"/>
              <a:t>Proposed for lower </a:t>
            </a:r>
            <a:r>
              <a:rPr dirty="0" err="1"/>
              <a:t>freq</a:t>
            </a:r>
            <a:r>
              <a:rPr dirty="0"/>
              <a:t> to correct for ionosphere</a:t>
            </a:r>
            <a:r>
              <a:rPr lang="en-AU" dirty="0"/>
              <a:t> where multiple sources in beam.</a:t>
            </a:r>
            <a:endParaRPr dirty="0"/>
          </a:p>
          <a:p>
            <a:endParaRPr dirty="0"/>
          </a:p>
          <a:p>
            <a:r>
              <a:rPr dirty="0"/>
              <a:t>But </a:t>
            </a:r>
            <a:r>
              <a:rPr lang="en-AU" dirty="0"/>
              <a:t>MV </a:t>
            </a:r>
            <a:r>
              <a:rPr dirty="0"/>
              <a:t>works just as well for troposphere and higher </a:t>
            </a:r>
            <a:r>
              <a:rPr dirty="0" err="1"/>
              <a:t>freq</a:t>
            </a:r>
            <a:endParaRPr dirty="0"/>
          </a:p>
        </p:txBody>
      </p:sp>
      <p:pic>
        <p:nvPicPr>
          <p:cNvPr id="3" name="Picture 2">
            <a:extLst>
              <a:ext uri="{FF2B5EF4-FFF2-40B4-BE49-F238E27FC236}">
                <a16:creationId xmlns:a16="http://schemas.microsoft.com/office/drawing/2014/main" id="{7617CDE0-E095-0581-7FBD-91B8EE200932}"/>
              </a:ext>
            </a:extLst>
          </p:cNvPr>
          <p:cNvPicPr>
            <a:picLocks noChangeAspect="1"/>
          </p:cNvPicPr>
          <p:nvPr/>
        </p:nvPicPr>
        <p:blipFill>
          <a:blip r:embed="rId4"/>
          <a:stretch>
            <a:fillRect/>
          </a:stretch>
        </p:blipFill>
        <p:spPr>
          <a:xfrm>
            <a:off x="207565" y="2111780"/>
            <a:ext cx="2781300" cy="3619500"/>
          </a:xfrm>
          <a:prstGeom prst="rect">
            <a:avLst/>
          </a:prstGeom>
        </p:spPr>
      </p:pic>
      <p:cxnSp>
        <p:nvCxnSpPr>
          <p:cNvPr id="5" name="Straight Connector 4">
            <a:extLst>
              <a:ext uri="{FF2B5EF4-FFF2-40B4-BE49-F238E27FC236}">
                <a16:creationId xmlns:a16="http://schemas.microsoft.com/office/drawing/2014/main" id="{C6A2627E-9E49-102A-D774-E33EA1C8979B}"/>
              </a:ext>
            </a:extLst>
          </p:cNvPr>
          <p:cNvCxnSpPr/>
          <p:nvPr/>
        </p:nvCxnSpPr>
        <p:spPr>
          <a:xfrm>
            <a:off x="-71951" y="5289055"/>
            <a:ext cx="3829722" cy="0"/>
          </a:xfrm>
          <a:prstGeom prst="line">
            <a:avLst/>
          </a:prstGeom>
          <a:noFill/>
          <a:ln w="25400" cap="flat">
            <a:solidFill>
              <a:srgbClr val="FF0000">
                <a:alpha val="31457"/>
              </a:srgb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06193E68-D3F9-4C7F-4028-AB0ACBC7F223}"/>
              </a:ext>
            </a:extLst>
          </p:cNvPr>
          <p:cNvSpPr txBox="1"/>
          <p:nvPr/>
        </p:nvSpPr>
        <p:spPr>
          <a:xfrm>
            <a:off x="0" y="5268004"/>
            <a:ext cx="1090670"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Tx/>
                <a:latin typeface="+mj-lt"/>
                <a:ea typeface="+mj-ea"/>
                <a:cs typeface="+mj-cs"/>
                <a:sym typeface="Helvetica"/>
              </a:rPr>
              <a:t>20uas therma</a:t>
            </a:r>
            <a:r>
              <a:rPr lang="en-US" sz="1400"/>
              <a:t>l limit</a:t>
            </a:r>
            <a:endParaRPr kumimoji="0" lang="en-US" sz="1400" b="0" i="0" u="none" strike="noStrike" cap="none" spc="0" normalizeH="0" baseline="0">
              <a:ln>
                <a:noFill/>
              </a:ln>
              <a:solidFill>
                <a:srgbClr val="000000"/>
              </a:solidFill>
              <a:effectLst/>
              <a:uFillTx/>
              <a:latin typeface="+mj-lt"/>
              <a:ea typeface="+mj-ea"/>
              <a:cs typeface="+mj-cs"/>
              <a:sym typeface="Helvetica"/>
            </a:endParaRPr>
          </a:p>
        </p:txBody>
      </p:sp>
      <p:pic>
        <p:nvPicPr>
          <p:cNvPr id="8" name="Picture 7">
            <a:extLst>
              <a:ext uri="{FF2B5EF4-FFF2-40B4-BE49-F238E27FC236}">
                <a16:creationId xmlns:a16="http://schemas.microsoft.com/office/drawing/2014/main" id="{716A8D34-0755-9D43-401D-F3E03FEAD5F6}"/>
              </a:ext>
            </a:extLst>
          </p:cNvPr>
          <p:cNvPicPr>
            <a:picLocks noChangeAspect="1"/>
          </p:cNvPicPr>
          <p:nvPr/>
        </p:nvPicPr>
        <p:blipFill rotWithShape="1">
          <a:blip r:embed="rId5"/>
          <a:srcRect t="65052"/>
          <a:stretch/>
        </p:blipFill>
        <p:spPr>
          <a:xfrm>
            <a:off x="3048000" y="3634961"/>
            <a:ext cx="3048000" cy="1540135"/>
          </a:xfrm>
          <a:prstGeom prst="rect">
            <a:avLst/>
          </a:prstGeom>
        </p:spPr>
      </p:pic>
      <p:sp>
        <p:nvSpPr>
          <p:cNvPr id="9" name="TextBox 8">
            <a:extLst>
              <a:ext uri="{FF2B5EF4-FFF2-40B4-BE49-F238E27FC236}">
                <a16:creationId xmlns:a16="http://schemas.microsoft.com/office/drawing/2014/main" id="{60A9498D-1AC1-3024-D2B9-777952B16AFF}"/>
              </a:ext>
            </a:extLst>
          </p:cNvPr>
          <p:cNvSpPr txBox="1"/>
          <p:nvPr/>
        </p:nvSpPr>
        <p:spPr>
          <a:xfrm>
            <a:off x="3314456" y="2654656"/>
            <a:ext cx="2702018"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Helvetica"/>
              </a:rPr>
              <a:t>Expect to be dominated </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Helvetica"/>
              </a:rPr>
              <a:t>by ionosphere.</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Helvetica"/>
              </a:rPr>
              <a:t>Variation on ~hour scales</a:t>
            </a:r>
          </a:p>
        </p:txBody>
      </p:sp>
      <p:sp>
        <p:nvSpPr>
          <p:cNvPr id="2" name="TextBox 1">
            <a:extLst>
              <a:ext uri="{FF2B5EF4-FFF2-40B4-BE49-F238E27FC236}">
                <a16:creationId xmlns:a16="http://schemas.microsoft.com/office/drawing/2014/main" id="{4D582817-056C-1D31-1AFA-F02F3372A67C}"/>
              </a:ext>
            </a:extLst>
          </p:cNvPr>
          <p:cNvSpPr txBox="1"/>
          <p:nvPr/>
        </p:nvSpPr>
        <p:spPr>
          <a:xfrm>
            <a:off x="2973798" y="5866190"/>
            <a:ext cx="3829722" cy="461661"/>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a:t>MV: C band – 8 &amp; 6.7GHz </a:t>
            </a:r>
            <a:endParaRPr kumimoji="0" lang="en-US" sz="2400" b="0" i="0" u="none" strike="noStrike" cap="none" spc="0" normalizeH="0" baseline="0" dirty="0">
              <a:ln>
                <a:noFill/>
              </a:ln>
              <a:solidFill>
                <a:srgbClr val="000000"/>
              </a:solidFill>
              <a:effectLst/>
              <a:uFillTx/>
              <a:sym typeface="Helvetica"/>
            </a:endParaRPr>
          </a:p>
        </p:txBody>
      </p:sp>
      <p:sp>
        <p:nvSpPr>
          <p:cNvPr id="10" name="Data Intensive Astronomy">
            <a:extLst>
              <a:ext uri="{FF2B5EF4-FFF2-40B4-BE49-F238E27FC236}">
                <a16:creationId xmlns:a16="http://schemas.microsoft.com/office/drawing/2014/main" id="{492E34A6-A95F-6A9C-1BB5-FA07A937E755}"/>
              </a:ext>
            </a:extLst>
          </p:cNvPr>
          <p:cNvSpPr txBox="1">
            <a:spLocks noGrp="1"/>
          </p:cNvSpPr>
          <p:nvPr>
            <p:ph type="title"/>
          </p:nvPr>
        </p:nvSpPr>
        <p:spPr>
          <a:xfrm>
            <a:off x="1229738" y="259319"/>
            <a:ext cx="7518401" cy="650241"/>
          </a:xfrm>
          <a:prstGeom prst="rect">
            <a:avLst/>
          </a:prstGeom>
        </p:spPr>
        <p:txBody>
          <a:bodyPr>
            <a:normAutofit/>
          </a:bodyPr>
          <a:lstStyle>
            <a:lvl1pPr defTabSz="357804">
              <a:defRPr sz="3440"/>
            </a:lvl1pPr>
          </a:lstStyle>
          <a:p>
            <a:r>
              <a:rPr lang="en-AU" dirty="0"/>
              <a:t>Astrometric Solutions: </a:t>
            </a:r>
            <a:r>
              <a:rPr lang="en-AU" dirty="0" err="1"/>
              <a:t>MultiView</a:t>
            </a:r>
            <a:endParaRPr dirty="0"/>
          </a:p>
        </p:txBody>
      </p:sp>
    </p:spTree>
    <p:custDataLst>
      <p:tags r:id="rId1"/>
    </p:custDataLst>
    <p:extLst>
      <p:ext uri="{BB962C8B-B14F-4D97-AF65-F5344CB8AC3E}">
        <p14:creationId xmlns:p14="http://schemas.microsoft.com/office/powerpoint/2010/main" val="34614933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par>
                          <p:cTn id="14" fill="hold">
                            <p:stCondLst>
                              <p:cond delay="500"/>
                            </p:stCondLst>
                            <p:childTnLst>
                              <p:par>
                                <p:cTn id="15" presetID="1" presetClass="entr" presetSubtype="0" fill="hold" grpId="0" nodeType="afterEffect">
                                  <p:stCondLst>
                                    <p:cond delay="1000"/>
                                  </p:stCondLst>
                                  <p:childTnLst>
                                    <p:set>
                                      <p:cBhvr>
                                        <p:cTn id="16"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9"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aph with lines and dots&#10;&#10;Description automatically generated">
            <a:extLst>
              <a:ext uri="{FF2B5EF4-FFF2-40B4-BE49-F238E27FC236}">
                <a16:creationId xmlns:a16="http://schemas.microsoft.com/office/drawing/2014/main" id="{D784A175-88E1-961B-EFBF-B4F977E3A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8319" y="909560"/>
            <a:ext cx="2510818" cy="2199955"/>
          </a:xfrm>
          <a:prstGeom prst="rect">
            <a:avLst/>
          </a:prstGeom>
        </p:spPr>
      </p:pic>
      <p:sp>
        <p:nvSpPr>
          <p:cNvPr id="129" name="Maria introduced MultiView astrometry"/>
          <p:cNvSpPr txBox="1"/>
          <p:nvPr/>
        </p:nvSpPr>
        <p:spPr>
          <a:xfrm>
            <a:off x="1229738" y="889521"/>
            <a:ext cx="5902582"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r>
              <a:rPr lang="en-AU"/>
              <a:t>Appears to continue to work at 43GHz with VLBA</a:t>
            </a:r>
            <a:endParaRPr u="sng"/>
          </a:p>
        </p:txBody>
      </p:sp>
      <p:sp>
        <p:nvSpPr>
          <p:cNvPr id="2" name="Maria introduced MultiView astrometry">
            <a:extLst>
              <a:ext uri="{FF2B5EF4-FFF2-40B4-BE49-F238E27FC236}">
                <a16:creationId xmlns:a16="http://schemas.microsoft.com/office/drawing/2014/main" id="{A4FD0BC3-4582-C841-144D-0288FB5AC9EF}"/>
              </a:ext>
            </a:extLst>
          </p:cNvPr>
          <p:cNvSpPr txBox="1"/>
          <p:nvPr/>
        </p:nvSpPr>
        <p:spPr>
          <a:xfrm>
            <a:off x="222852" y="5783815"/>
            <a:ext cx="8698296"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r>
              <a:rPr lang="en-AU"/>
              <a:t>At 43GHz we are seeing troposphere; same should apply at 86GHz (or even higher).</a:t>
            </a:r>
            <a:endParaRPr u="sng"/>
          </a:p>
        </p:txBody>
      </p:sp>
      <p:sp>
        <p:nvSpPr>
          <p:cNvPr id="128" name="MV corrects for all errors by generating a virtual calibrator at zero angular offset…"/>
          <p:cNvSpPr txBox="1"/>
          <p:nvPr/>
        </p:nvSpPr>
        <p:spPr>
          <a:xfrm>
            <a:off x="4572000" y="3266128"/>
            <a:ext cx="4519276" cy="1477323"/>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r>
              <a:rPr lang="en-AU" dirty="0"/>
              <a:t>Rapid switching between 5 sources that form a cross ~10</a:t>
            </a:r>
            <a:r>
              <a:rPr lang="en-AU" baseline="30000" dirty="0"/>
              <a:t>o</a:t>
            </a:r>
            <a:r>
              <a:rPr lang="en-AU" dirty="0"/>
              <a:t> across.</a:t>
            </a:r>
          </a:p>
          <a:p>
            <a:r>
              <a:rPr lang="en-AU" dirty="0"/>
              <a:t>Centre is reference (ala inverse MV)</a:t>
            </a:r>
          </a:p>
          <a:p>
            <a:r>
              <a:rPr lang="en-AU" dirty="0"/>
              <a:t>Phases on opposite sides track each other</a:t>
            </a:r>
          </a:p>
          <a:p>
            <a:r>
              <a:rPr lang="en-AU" dirty="0"/>
              <a:t>      Green C1+ Yellow C3 → Purple Target</a:t>
            </a:r>
          </a:p>
        </p:txBody>
      </p:sp>
      <p:sp>
        <p:nvSpPr>
          <p:cNvPr id="3" name="AutoShape 2">
            <a:extLst>
              <a:ext uri="{FF2B5EF4-FFF2-40B4-BE49-F238E27FC236}">
                <a16:creationId xmlns:a16="http://schemas.microsoft.com/office/drawing/2014/main" id="{A8EC3418-AEF3-7870-A44B-BC423775C72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Diagram&#10;&#10;Description automatically generated">
            <a:extLst>
              <a:ext uri="{FF2B5EF4-FFF2-40B4-BE49-F238E27FC236}">
                <a16:creationId xmlns:a16="http://schemas.microsoft.com/office/drawing/2014/main" id="{3E20F321-BCD8-BADC-CB77-DC6EC24E1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418" y="1581586"/>
            <a:ext cx="4794418" cy="3847176"/>
          </a:xfrm>
          <a:prstGeom prst="rect">
            <a:avLst/>
          </a:prstGeom>
        </p:spPr>
      </p:pic>
      <p:pic>
        <p:nvPicPr>
          <p:cNvPr id="5" name="Picture 4" descr="Chart, line chart&#10;&#10;Description automatically generated">
            <a:extLst>
              <a:ext uri="{FF2B5EF4-FFF2-40B4-BE49-F238E27FC236}">
                <a16:creationId xmlns:a16="http://schemas.microsoft.com/office/drawing/2014/main" id="{2750E4C2-EA26-4F14-E7AA-15093DAE7C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86000"/>
            <a:ext cx="5093139" cy="3136900"/>
          </a:xfrm>
          <a:prstGeom prst="rect">
            <a:avLst/>
          </a:prstGeom>
        </p:spPr>
      </p:pic>
      <p:sp>
        <p:nvSpPr>
          <p:cNvPr id="9" name="TextBox 8">
            <a:extLst>
              <a:ext uri="{FF2B5EF4-FFF2-40B4-BE49-F238E27FC236}">
                <a16:creationId xmlns:a16="http://schemas.microsoft.com/office/drawing/2014/main" id="{2CA8300B-99EA-88A5-A10F-3436FA215AE3}"/>
              </a:ext>
            </a:extLst>
          </p:cNvPr>
          <p:cNvSpPr txBox="1"/>
          <p:nvPr/>
        </p:nvSpPr>
        <p:spPr>
          <a:xfrm>
            <a:off x="5093139" y="4884139"/>
            <a:ext cx="46863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dirty="0"/>
              <a:t>MV Frac. Flux Recovery ~80% </a:t>
            </a:r>
          </a:p>
          <a:p>
            <a:r>
              <a:rPr lang="en-AU" dirty="0"/>
              <a:t>c.f. conventional PR ~20%</a:t>
            </a:r>
          </a:p>
        </p:txBody>
      </p:sp>
      <p:pic>
        <p:nvPicPr>
          <p:cNvPr id="12" name="Picture 11">
            <a:extLst>
              <a:ext uri="{FF2B5EF4-FFF2-40B4-BE49-F238E27FC236}">
                <a16:creationId xmlns:a16="http://schemas.microsoft.com/office/drawing/2014/main" id="{ADB1A932-BA53-E427-5759-D4F423FC72B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340247" y="3088420"/>
            <a:ext cx="3593860" cy="2695395"/>
          </a:xfrm>
          <a:prstGeom prst="rect">
            <a:avLst/>
          </a:prstGeom>
        </p:spPr>
      </p:pic>
      <p:sp>
        <p:nvSpPr>
          <p:cNvPr id="14" name="Data Intensive Astronomy">
            <a:extLst>
              <a:ext uri="{FF2B5EF4-FFF2-40B4-BE49-F238E27FC236}">
                <a16:creationId xmlns:a16="http://schemas.microsoft.com/office/drawing/2014/main" id="{CE5778EB-C6A2-ADC2-588B-BD62F7104F18}"/>
              </a:ext>
            </a:extLst>
          </p:cNvPr>
          <p:cNvSpPr txBox="1">
            <a:spLocks noGrp="1"/>
          </p:cNvSpPr>
          <p:nvPr>
            <p:ph type="title"/>
          </p:nvPr>
        </p:nvSpPr>
        <p:spPr>
          <a:xfrm>
            <a:off x="1229738" y="259319"/>
            <a:ext cx="7518401" cy="650241"/>
          </a:xfrm>
          <a:prstGeom prst="rect">
            <a:avLst/>
          </a:prstGeom>
        </p:spPr>
        <p:txBody>
          <a:bodyPr>
            <a:normAutofit/>
          </a:bodyPr>
          <a:lstStyle>
            <a:lvl1pPr defTabSz="357804">
              <a:defRPr sz="3440"/>
            </a:lvl1pPr>
          </a:lstStyle>
          <a:p>
            <a:r>
              <a:rPr lang="en-AU" dirty="0"/>
              <a:t>Astrometric Solutions: </a:t>
            </a:r>
            <a:r>
              <a:rPr lang="en-AU" dirty="0" err="1"/>
              <a:t>MultiView</a:t>
            </a:r>
            <a:endParaRPr dirty="0"/>
          </a:p>
        </p:txBody>
      </p:sp>
      <p:sp>
        <p:nvSpPr>
          <p:cNvPr id="17" name="TextBox 16">
            <a:extLst>
              <a:ext uri="{FF2B5EF4-FFF2-40B4-BE49-F238E27FC236}">
                <a16:creationId xmlns:a16="http://schemas.microsoft.com/office/drawing/2014/main" id="{1E52C95D-B064-04E3-87E5-063AF7BFEE62}"/>
              </a:ext>
            </a:extLst>
          </p:cNvPr>
          <p:cNvSpPr txBox="1"/>
          <p:nvPr/>
        </p:nvSpPr>
        <p:spPr>
          <a:xfrm>
            <a:off x="7132320" y="2942198"/>
            <a:ext cx="1015659"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RA (deg)</a:t>
            </a:r>
          </a:p>
        </p:txBody>
      </p:sp>
      <p:sp>
        <p:nvSpPr>
          <p:cNvPr id="18" name="TextBox 17">
            <a:extLst>
              <a:ext uri="{FF2B5EF4-FFF2-40B4-BE49-F238E27FC236}">
                <a16:creationId xmlns:a16="http://schemas.microsoft.com/office/drawing/2014/main" id="{73544258-C152-8639-15E7-09881B6E6357}"/>
              </a:ext>
            </a:extLst>
          </p:cNvPr>
          <p:cNvSpPr txBox="1"/>
          <p:nvPr/>
        </p:nvSpPr>
        <p:spPr>
          <a:xfrm rot="16200000">
            <a:off x="5871428" y="1804306"/>
            <a:ext cx="1105427"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Dec (deg)</a:t>
            </a:r>
          </a:p>
        </p:txBody>
      </p:sp>
      <p:sp>
        <p:nvSpPr>
          <p:cNvPr id="6" name="Rectangle 4">
            <a:extLst>
              <a:ext uri="{FF2B5EF4-FFF2-40B4-BE49-F238E27FC236}">
                <a16:creationId xmlns:a16="http://schemas.microsoft.com/office/drawing/2014/main" id="{7B5829E9-50C0-EF14-D3EF-DD0517A3BD36}"/>
              </a:ext>
            </a:extLst>
          </p:cNvPr>
          <p:cNvSpPr txBox="1">
            <a:spLocks noChangeArrowheads="1"/>
          </p:cNvSpPr>
          <p:nvPr/>
        </p:nvSpPr>
        <p:spPr>
          <a:xfrm>
            <a:off x="458458" y="4538115"/>
            <a:ext cx="5093138" cy="1506069"/>
          </a:xfrm>
          <a:prstGeom prst="rect">
            <a:avLst/>
          </a:prstGeom>
          <a:ln w="44450">
            <a:solidFill>
              <a:srgbClr val="FF0000"/>
            </a:solidFill>
            <a:extLst>
              <a:ext uri="{C807C97D-BFC1-408E-A445-0C87EB9F89A2}">
                <ask:lineSketchStyleProps xmlns:ask="http://schemas.microsoft.com/office/drawing/2018/sketchyshapes" sd="1219033472">
                  <a:custGeom>
                    <a:avLst/>
                    <a:gdLst>
                      <a:gd name="connsiteX0" fmla="*/ 0 w 4794418"/>
                      <a:gd name="connsiteY0" fmla="*/ 0 h 1273539"/>
                      <a:gd name="connsiteX1" fmla="*/ 589028 w 4794418"/>
                      <a:gd name="connsiteY1" fmla="*/ 0 h 1273539"/>
                      <a:gd name="connsiteX2" fmla="*/ 1321890 w 4794418"/>
                      <a:gd name="connsiteY2" fmla="*/ 0 h 1273539"/>
                      <a:gd name="connsiteX3" fmla="*/ 1958862 w 4794418"/>
                      <a:gd name="connsiteY3" fmla="*/ 0 h 1273539"/>
                      <a:gd name="connsiteX4" fmla="*/ 2547891 w 4794418"/>
                      <a:gd name="connsiteY4" fmla="*/ 0 h 1273539"/>
                      <a:gd name="connsiteX5" fmla="*/ 3280752 w 4794418"/>
                      <a:gd name="connsiteY5" fmla="*/ 0 h 1273539"/>
                      <a:gd name="connsiteX6" fmla="*/ 3965669 w 4794418"/>
                      <a:gd name="connsiteY6" fmla="*/ 0 h 1273539"/>
                      <a:gd name="connsiteX7" fmla="*/ 4794418 w 4794418"/>
                      <a:gd name="connsiteY7" fmla="*/ 0 h 1273539"/>
                      <a:gd name="connsiteX8" fmla="*/ 4794418 w 4794418"/>
                      <a:gd name="connsiteY8" fmla="*/ 662240 h 1273539"/>
                      <a:gd name="connsiteX9" fmla="*/ 4794418 w 4794418"/>
                      <a:gd name="connsiteY9" fmla="*/ 1273539 h 1273539"/>
                      <a:gd name="connsiteX10" fmla="*/ 4205390 w 4794418"/>
                      <a:gd name="connsiteY10" fmla="*/ 1273539 h 1273539"/>
                      <a:gd name="connsiteX11" fmla="*/ 3664305 w 4794418"/>
                      <a:gd name="connsiteY11" fmla="*/ 1273539 h 1273539"/>
                      <a:gd name="connsiteX12" fmla="*/ 2931444 w 4794418"/>
                      <a:gd name="connsiteY12" fmla="*/ 1273539 h 1273539"/>
                      <a:gd name="connsiteX13" fmla="*/ 2342416 w 4794418"/>
                      <a:gd name="connsiteY13" fmla="*/ 1273539 h 1273539"/>
                      <a:gd name="connsiteX14" fmla="*/ 1609555 w 4794418"/>
                      <a:gd name="connsiteY14" fmla="*/ 1273539 h 1273539"/>
                      <a:gd name="connsiteX15" fmla="*/ 828749 w 4794418"/>
                      <a:gd name="connsiteY15" fmla="*/ 1273539 h 1273539"/>
                      <a:gd name="connsiteX16" fmla="*/ 0 w 4794418"/>
                      <a:gd name="connsiteY16" fmla="*/ 1273539 h 1273539"/>
                      <a:gd name="connsiteX17" fmla="*/ 0 w 4794418"/>
                      <a:gd name="connsiteY17" fmla="*/ 611299 h 1273539"/>
                      <a:gd name="connsiteX18" fmla="*/ 0 w 4794418"/>
                      <a:gd name="connsiteY18" fmla="*/ 0 h 127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94418" h="1273539" fill="none" extrusionOk="0">
                        <a:moveTo>
                          <a:pt x="0" y="0"/>
                        </a:moveTo>
                        <a:cubicBezTo>
                          <a:pt x="233548" y="-28404"/>
                          <a:pt x="333886" y="-2508"/>
                          <a:pt x="589028" y="0"/>
                        </a:cubicBezTo>
                        <a:cubicBezTo>
                          <a:pt x="844170" y="2508"/>
                          <a:pt x="1121776" y="7781"/>
                          <a:pt x="1321890" y="0"/>
                        </a:cubicBezTo>
                        <a:cubicBezTo>
                          <a:pt x="1522004" y="-7781"/>
                          <a:pt x="1738794" y="-26444"/>
                          <a:pt x="1958862" y="0"/>
                        </a:cubicBezTo>
                        <a:cubicBezTo>
                          <a:pt x="2178930" y="26444"/>
                          <a:pt x="2337237" y="-3850"/>
                          <a:pt x="2547891" y="0"/>
                        </a:cubicBezTo>
                        <a:cubicBezTo>
                          <a:pt x="2758545" y="3850"/>
                          <a:pt x="2976090" y="30365"/>
                          <a:pt x="3280752" y="0"/>
                        </a:cubicBezTo>
                        <a:cubicBezTo>
                          <a:pt x="3585414" y="-30365"/>
                          <a:pt x="3700920" y="7473"/>
                          <a:pt x="3965669" y="0"/>
                        </a:cubicBezTo>
                        <a:cubicBezTo>
                          <a:pt x="4230418" y="-7473"/>
                          <a:pt x="4501261" y="23299"/>
                          <a:pt x="4794418" y="0"/>
                        </a:cubicBezTo>
                        <a:cubicBezTo>
                          <a:pt x="4782985" y="302381"/>
                          <a:pt x="4783197" y="422598"/>
                          <a:pt x="4794418" y="662240"/>
                        </a:cubicBezTo>
                        <a:cubicBezTo>
                          <a:pt x="4805639" y="901882"/>
                          <a:pt x="4799032" y="1001344"/>
                          <a:pt x="4794418" y="1273539"/>
                        </a:cubicBezTo>
                        <a:cubicBezTo>
                          <a:pt x="4617679" y="1244231"/>
                          <a:pt x="4497605" y="1293078"/>
                          <a:pt x="4205390" y="1273539"/>
                        </a:cubicBezTo>
                        <a:cubicBezTo>
                          <a:pt x="3913175" y="1254000"/>
                          <a:pt x="3811480" y="1290611"/>
                          <a:pt x="3664305" y="1273539"/>
                        </a:cubicBezTo>
                        <a:cubicBezTo>
                          <a:pt x="3517131" y="1256467"/>
                          <a:pt x="3176864" y="1268476"/>
                          <a:pt x="2931444" y="1273539"/>
                        </a:cubicBezTo>
                        <a:cubicBezTo>
                          <a:pt x="2686024" y="1278602"/>
                          <a:pt x="2475133" y="1247856"/>
                          <a:pt x="2342416" y="1273539"/>
                        </a:cubicBezTo>
                        <a:cubicBezTo>
                          <a:pt x="2209699" y="1299222"/>
                          <a:pt x="1863736" y="1292652"/>
                          <a:pt x="1609555" y="1273539"/>
                        </a:cubicBezTo>
                        <a:cubicBezTo>
                          <a:pt x="1355374" y="1254426"/>
                          <a:pt x="1158393" y="1265907"/>
                          <a:pt x="828749" y="1273539"/>
                        </a:cubicBezTo>
                        <a:cubicBezTo>
                          <a:pt x="499105" y="1281171"/>
                          <a:pt x="198704" y="1304248"/>
                          <a:pt x="0" y="1273539"/>
                        </a:cubicBezTo>
                        <a:cubicBezTo>
                          <a:pt x="-23208" y="1124552"/>
                          <a:pt x="-15226" y="921572"/>
                          <a:pt x="0" y="611299"/>
                        </a:cubicBezTo>
                        <a:cubicBezTo>
                          <a:pt x="15226" y="301026"/>
                          <a:pt x="-29404" y="168327"/>
                          <a:pt x="0" y="0"/>
                        </a:cubicBezTo>
                        <a:close/>
                      </a:path>
                      <a:path w="4794418" h="1273539" stroke="0" extrusionOk="0">
                        <a:moveTo>
                          <a:pt x="0" y="0"/>
                        </a:moveTo>
                        <a:cubicBezTo>
                          <a:pt x="230496" y="-22876"/>
                          <a:pt x="489821" y="26799"/>
                          <a:pt x="636973" y="0"/>
                        </a:cubicBezTo>
                        <a:cubicBezTo>
                          <a:pt x="784125" y="-26799"/>
                          <a:pt x="1023046" y="-15952"/>
                          <a:pt x="1178057" y="0"/>
                        </a:cubicBezTo>
                        <a:cubicBezTo>
                          <a:pt x="1333068" y="15952"/>
                          <a:pt x="1743365" y="-18759"/>
                          <a:pt x="1958862" y="0"/>
                        </a:cubicBezTo>
                        <a:cubicBezTo>
                          <a:pt x="2174360" y="18759"/>
                          <a:pt x="2279392" y="20515"/>
                          <a:pt x="2595835" y="0"/>
                        </a:cubicBezTo>
                        <a:cubicBezTo>
                          <a:pt x="2912278" y="-20515"/>
                          <a:pt x="3091384" y="-4719"/>
                          <a:pt x="3232808" y="0"/>
                        </a:cubicBezTo>
                        <a:cubicBezTo>
                          <a:pt x="3374232" y="4719"/>
                          <a:pt x="3679804" y="-34116"/>
                          <a:pt x="4013613" y="0"/>
                        </a:cubicBezTo>
                        <a:cubicBezTo>
                          <a:pt x="4347423" y="34116"/>
                          <a:pt x="4545257" y="5450"/>
                          <a:pt x="4794418" y="0"/>
                        </a:cubicBezTo>
                        <a:cubicBezTo>
                          <a:pt x="4767187" y="238999"/>
                          <a:pt x="4821745" y="517045"/>
                          <a:pt x="4794418" y="662240"/>
                        </a:cubicBezTo>
                        <a:cubicBezTo>
                          <a:pt x="4767091" y="807435"/>
                          <a:pt x="4788232" y="1036968"/>
                          <a:pt x="4794418" y="1273539"/>
                        </a:cubicBezTo>
                        <a:cubicBezTo>
                          <a:pt x="4531622" y="1273976"/>
                          <a:pt x="4391798" y="1285116"/>
                          <a:pt x="4205390" y="1273539"/>
                        </a:cubicBezTo>
                        <a:cubicBezTo>
                          <a:pt x="4018982" y="1261962"/>
                          <a:pt x="3802920" y="1239646"/>
                          <a:pt x="3520473" y="1273539"/>
                        </a:cubicBezTo>
                        <a:cubicBezTo>
                          <a:pt x="3238026" y="1307432"/>
                          <a:pt x="3142487" y="1276269"/>
                          <a:pt x="2883500" y="1273539"/>
                        </a:cubicBezTo>
                        <a:cubicBezTo>
                          <a:pt x="2624513" y="1270809"/>
                          <a:pt x="2290105" y="1311018"/>
                          <a:pt x="2102695" y="1273539"/>
                        </a:cubicBezTo>
                        <a:cubicBezTo>
                          <a:pt x="1915285" y="1236060"/>
                          <a:pt x="1672766" y="1276171"/>
                          <a:pt x="1321890" y="1273539"/>
                        </a:cubicBezTo>
                        <a:cubicBezTo>
                          <a:pt x="971014" y="1270907"/>
                          <a:pt x="941082" y="1253402"/>
                          <a:pt x="732861" y="1273539"/>
                        </a:cubicBezTo>
                        <a:cubicBezTo>
                          <a:pt x="524640" y="1293676"/>
                          <a:pt x="215335" y="1265022"/>
                          <a:pt x="0" y="1273539"/>
                        </a:cubicBezTo>
                        <a:cubicBezTo>
                          <a:pt x="-28472" y="1107655"/>
                          <a:pt x="8672" y="924432"/>
                          <a:pt x="0" y="611299"/>
                        </a:cubicBezTo>
                        <a:cubicBezTo>
                          <a:pt x="-8672" y="298166"/>
                          <a:pt x="-1649" y="123497"/>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a:lstStyle>
            <a:lvl1pPr algn="l" defTabSz="457200" rtl="0" eaLnBrk="1" latinLnBrk="0" hangingPunct="1">
              <a:spcBef>
                <a:spcPct val="0"/>
              </a:spcBef>
              <a:buNone/>
              <a:defRPr sz="4400" b="0" i="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sz="2400" dirty="0">
                <a:solidFill>
                  <a:srgbClr val="FF0000"/>
                </a:solidFill>
                <a:latin typeface="Chalkboard" charset="0"/>
                <a:cs typeface="Chalkboard" charset="0"/>
                <a:sym typeface="Chalkboard" charset="0"/>
              </a:rPr>
              <a:t>86GHz MV will require (IMO) stations to subarray </a:t>
            </a:r>
            <a:r>
              <a:rPr lang="en-US" sz="2400" u="sng" dirty="0">
                <a:solidFill>
                  <a:srgbClr val="FF0000"/>
                </a:solidFill>
                <a:latin typeface="Chalkboard" charset="0"/>
                <a:cs typeface="Chalkboard" charset="0"/>
                <a:sym typeface="Chalkboard" charset="0"/>
              </a:rPr>
              <a:t>at least</a:t>
            </a:r>
            <a:r>
              <a:rPr lang="en-US" sz="2400" dirty="0">
                <a:solidFill>
                  <a:srgbClr val="FF0000"/>
                </a:solidFill>
                <a:latin typeface="Chalkboard" charset="0"/>
                <a:cs typeface="Chalkboard" charset="0"/>
                <a:sym typeface="Chalkboard" charset="0"/>
              </a:rPr>
              <a:t> 3 simultaneous beams (4 better).</a:t>
            </a:r>
          </a:p>
          <a:p>
            <a:pPr>
              <a:defRPr/>
            </a:pPr>
            <a:r>
              <a:rPr lang="en-US" sz="2400" dirty="0">
                <a:solidFill>
                  <a:srgbClr val="FF0000"/>
                </a:solidFill>
                <a:latin typeface="Chalkboard" charset="0"/>
                <a:cs typeface="Chalkboard" charset="0"/>
                <a:sym typeface="Chalkboard" charset="0"/>
              </a:rPr>
              <a:t>Which matches </a:t>
            </a:r>
            <a:r>
              <a:rPr lang="en-US" sz="2400" dirty="0" err="1">
                <a:solidFill>
                  <a:srgbClr val="FF0000"/>
                </a:solidFill>
                <a:latin typeface="Chalkboard" charset="0"/>
                <a:cs typeface="Chalkboard" charset="0"/>
                <a:sym typeface="Chalkboard" charset="0"/>
              </a:rPr>
              <a:t>ngVLA</a:t>
            </a:r>
            <a:r>
              <a:rPr lang="en-US" sz="2400" dirty="0">
                <a:solidFill>
                  <a:srgbClr val="FF0000"/>
                </a:solidFill>
                <a:latin typeface="Chalkboard" charset="0"/>
                <a:cs typeface="Chalkboard" charset="0"/>
                <a:sym typeface="Chalkboard" charset="0"/>
              </a:rPr>
              <a:t>/LEVERAGE</a:t>
            </a:r>
          </a:p>
          <a:p>
            <a:pPr>
              <a:defRPr/>
            </a:pPr>
            <a:r>
              <a:rPr lang="en-US" sz="2400" dirty="0">
                <a:solidFill>
                  <a:srgbClr val="FF0000"/>
                </a:solidFill>
                <a:latin typeface="Chalkboard" charset="0"/>
                <a:cs typeface="Chalkboard" charset="0"/>
                <a:sym typeface="Chalkboard" charset="0"/>
              </a:rPr>
              <a:t> </a:t>
            </a:r>
          </a:p>
        </p:txBody>
      </p:sp>
      <p:sp>
        <p:nvSpPr>
          <p:cNvPr id="8" name="TextBox 7">
            <a:extLst>
              <a:ext uri="{FF2B5EF4-FFF2-40B4-BE49-F238E27FC236}">
                <a16:creationId xmlns:a16="http://schemas.microsoft.com/office/drawing/2014/main" id="{2AF254A5-6346-F480-1A54-9CAFE791147E}"/>
              </a:ext>
            </a:extLst>
          </p:cNvPr>
          <p:cNvSpPr txBox="1"/>
          <p:nvPr/>
        </p:nvSpPr>
        <p:spPr>
          <a:xfrm>
            <a:off x="2617028" y="6150053"/>
            <a:ext cx="3409073" cy="461661"/>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a:t>MV: Q band – 43GHz</a:t>
            </a:r>
            <a:endParaRPr kumimoji="0" lang="en-US" sz="2400" b="0" i="0" u="none" strike="noStrike" cap="none" spc="0" normalizeH="0" baseline="0" dirty="0">
              <a:ln>
                <a:noFill/>
              </a:ln>
              <a:solidFill>
                <a:srgbClr val="000000"/>
              </a:solidFill>
              <a:effectLst/>
              <a:uFillTx/>
              <a:sym typeface="Helvetica"/>
            </a:endParaRPr>
          </a:p>
        </p:txBody>
      </p:sp>
    </p:spTree>
    <p:custDataLst>
      <p:tags r:id="rId1"/>
    </p:custDataLst>
    <p:extLst>
      <p:ext uri="{BB962C8B-B14F-4D97-AF65-F5344CB8AC3E}">
        <p14:creationId xmlns:p14="http://schemas.microsoft.com/office/powerpoint/2010/main" val="41996012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ata Intensive Astronomy"/>
          <p:cNvSpPr txBox="1">
            <a:spLocks noGrp="1"/>
          </p:cNvSpPr>
          <p:nvPr>
            <p:ph type="title"/>
          </p:nvPr>
        </p:nvSpPr>
        <p:spPr>
          <a:prstGeom prst="rect">
            <a:avLst/>
          </a:prstGeom>
        </p:spPr>
        <p:txBody>
          <a:bodyPr>
            <a:normAutofit fontScale="90000"/>
          </a:bodyPr>
          <a:lstStyle>
            <a:lvl1pPr defTabSz="416051">
              <a:defRPr sz="4000"/>
            </a:lvl1pPr>
          </a:lstStyle>
          <a:p>
            <a:r>
              <a:rPr lang="en-AU" dirty="0"/>
              <a:t>Conclusions</a:t>
            </a:r>
            <a:endParaRPr dirty="0"/>
          </a:p>
        </p:txBody>
      </p:sp>
      <p:sp>
        <p:nvSpPr>
          <p:cNvPr id="129" name="Maria introduced MultiView astrometry"/>
          <p:cNvSpPr txBox="1"/>
          <p:nvPr/>
        </p:nvSpPr>
        <p:spPr>
          <a:xfrm>
            <a:off x="212474" y="1199565"/>
            <a:ext cx="8719051" cy="5676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ormAutofit lnSpcReduction="10000"/>
          </a:bodyPr>
          <a:lstStyle/>
          <a:p>
            <a:pPr marL="285750" indent="-285750">
              <a:buFont typeface="Arial" panose="020B0604020202020204" pitchFamily="34" charset="0"/>
              <a:buChar char="•"/>
            </a:pPr>
            <a:r>
              <a:rPr lang="en-AU" sz="2000" b="1" dirty="0">
                <a:solidFill>
                  <a:srgbClr val="FF0000"/>
                </a:solidFill>
              </a:rPr>
              <a:t>mm-wave astrometric VLBI was impossible, but now - with new methods and technologies - could be `straight forward’</a:t>
            </a:r>
          </a:p>
          <a:p>
            <a:pPr marL="285750" indent="-285750">
              <a:buFont typeface="Arial" panose="020B0604020202020204" pitchFamily="34" charset="0"/>
              <a:buChar char="•"/>
            </a:pPr>
            <a:endParaRPr lang="en-AU" sz="2000" dirty="0">
              <a:solidFill>
                <a:schemeClr val="bg2">
                  <a:lumMod val="60000"/>
                  <a:lumOff val="40000"/>
                </a:schemeClr>
              </a:solidFill>
            </a:endParaRPr>
          </a:p>
          <a:p>
            <a:pPr marL="285750" indent="-285750">
              <a:buFont typeface="Arial" panose="020B0604020202020204" pitchFamily="34" charset="0"/>
              <a:buChar char="•"/>
            </a:pPr>
            <a:r>
              <a:rPr lang="en-AU" sz="2000" b="1" dirty="0">
                <a:solidFill>
                  <a:srgbClr val="0070C0"/>
                </a:solidFill>
              </a:rPr>
              <a:t>Interesting </a:t>
            </a:r>
            <a:r>
              <a:rPr lang="en-AU" sz="2000" b="1" dirty="0" err="1">
                <a:solidFill>
                  <a:srgbClr val="0070C0"/>
                </a:solidFill>
              </a:rPr>
              <a:t>astrometrical</a:t>
            </a:r>
            <a:r>
              <a:rPr lang="en-AU" sz="2000" b="1" dirty="0">
                <a:solidFill>
                  <a:srgbClr val="0070C0"/>
                </a:solidFill>
              </a:rPr>
              <a:t> targets &amp; science exist even at the very high frequencies. </a:t>
            </a:r>
          </a:p>
          <a:p>
            <a:pPr marL="285750" indent="-285750">
              <a:buFont typeface="Arial" panose="020B0604020202020204" pitchFamily="34" charset="0"/>
              <a:buChar char="•"/>
            </a:pPr>
            <a:endParaRPr lang="en-AU" sz="2000" dirty="0">
              <a:solidFill>
                <a:schemeClr val="bg2">
                  <a:lumMod val="60000"/>
                  <a:lumOff val="40000"/>
                </a:schemeClr>
              </a:solidFill>
            </a:endParaRPr>
          </a:p>
          <a:p>
            <a:pPr marL="285750" indent="-285750">
              <a:buFont typeface="Arial" panose="020B0604020202020204" pitchFamily="34" charset="0"/>
              <a:buChar char="•"/>
            </a:pPr>
            <a:r>
              <a:rPr lang="en-AU" sz="2000" dirty="0" err="1">
                <a:solidFill>
                  <a:schemeClr val="tx1"/>
                </a:solidFill>
              </a:rPr>
              <a:t>Astrometrical</a:t>
            </a:r>
            <a:r>
              <a:rPr lang="en-AU" sz="2000" dirty="0">
                <a:solidFill>
                  <a:schemeClr val="tx1"/>
                </a:solidFill>
              </a:rPr>
              <a:t> solutions (SFPR/MV) for next generation instrument should continue to </a:t>
            </a:r>
            <a:r>
              <a:rPr lang="en-AU" sz="2000" b="1" dirty="0">
                <a:solidFill>
                  <a:schemeClr val="tx1"/>
                </a:solidFill>
              </a:rPr>
              <a:t>work even up to 340GHz</a:t>
            </a:r>
            <a:r>
              <a:rPr lang="en-AU" sz="2000" dirty="0">
                <a:solidFill>
                  <a:schemeClr val="tx1"/>
                </a:solidFill>
              </a:rPr>
              <a:t>. </a:t>
            </a:r>
          </a:p>
          <a:p>
            <a:pPr marL="285750" indent="-285750">
              <a:buFont typeface="Arial" panose="020B0604020202020204" pitchFamily="34" charset="0"/>
              <a:buChar char="•"/>
            </a:pPr>
            <a:endParaRPr lang="en-AU" sz="2000" u="sng" dirty="0">
              <a:solidFill>
                <a:srgbClr val="00B0F0"/>
              </a:solidFill>
            </a:endParaRPr>
          </a:p>
          <a:p>
            <a:pPr marL="285750" indent="-285750">
              <a:buFont typeface="Arial" panose="020B0604020202020204" pitchFamily="34" charset="0"/>
              <a:buChar char="•"/>
            </a:pPr>
            <a:r>
              <a:rPr lang="en-AU" sz="2000" dirty="0">
                <a:solidFill>
                  <a:srgbClr val="00B0F0"/>
                </a:solidFill>
              </a:rPr>
              <a:t>Sub-mm arrays with FTP</a:t>
            </a:r>
            <a:r>
              <a:rPr lang="en-AU" sz="2000" b="1" dirty="0">
                <a:solidFill>
                  <a:srgbClr val="00B0F0"/>
                </a:solidFill>
              </a:rPr>
              <a:t>/</a:t>
            </a:r>
            <a:r>
              <a:rPr lang="en-AU" sz="2000" dirty="0">
                <a:solidFill>
                  <a:srgbClr val="00B0F0"/>
                </a:solidFill>
              </a:rPr>
              <a:t>SFPR capabilities between 86, 230 and 340GHz. (array demonstration to 130GHz, simulations at 340GHz, baseline demonstrations at ~230GHz. 3-baseline demo in analysis)</a:t>
            </a:r>
          </a:p>
          <a:p>
            <a:r>
              <a:rPr lang="en-AU" sz="2000" dirty="0">
                <a:solidFill>
                  <a:srgbClr val="00B0F0"/>
                </a:solidFill>
              </a:rPr>
              <a:t>	➜ </a:t>
            </a:r>
            <a:r>
              <a:rPr lang="en-AU" sz="2000" b="1" dirty="0">
                <a:solidFill>
                  <a:srgbClr val="00B0F0"/>
                </a:solidFill>
              </a:rPr>
              <a:t>Lambda Astrometry will be possible</a:t>
            </a:r>
          </a:p>
          <a:p>
            <a:endParaRPr lang="en-AU" sz="2000" dirty="0">
              <a:solidFill>
                <a:schemeClr val="bg2">
                  <a:lumMod val="60000"/>
                  <a:lumOff val="40000"/>
                </a:schemeClr>
              </a:solidFill>
            </a:endParaRPr>
          </a:p>
          <a:p>
            <a:pPr marL="285750" indent="-285750">
              <a:buFont typeface="Arial" panose="020B0604020202020204" pitchFamily="34" charset="0"/>
              <a:buChar char="•"/>
            </a:pPr>
            <a:r>
              <a:rPr lang="en-AU" sz="2000" dirty="0" err="1">
                <a:solidFill>
                  <a:schemeClr val="bg2">
                    <a:lumMod val="60000"/>
                    <a:lumOff val="40000"/>
                  </a:schemeClr>
                </a:solidFill>
              </a:rPr>
              <a:t>MultiView</a:t>
            </a:r>
            <a:r>
              <a:rPr lang="en-AU" sz="2000" dirty="0">
                <a:solidFill>
                  <a:schemeClr val="bg2">
                    <a:lumMod val="60000"/>
                    <a:lumOff val="40000"/>
                  </a:schemeClr>
                </a:solidFill>
              </a:rPr>
              <a:t> (with ALMA sub-arrays and multi-antenna anchor stations to allow for observing in </a:t>
            </a:r>
            <a:r>
              <a:rPr lang="en-AU" sz="2000" b="1" dirty="0">
                <a:solidFill>
                  <a:schemeClr val="bg2">
                    <a:lumMod val="60000"/>
                    <a:lumOff val="40000"/>
                  </a:schemeClr>
                </a:solidFill>
              </a:rPr>
              <a:t>simultaneous directions)</a:t>
            </a:r>
            <a:r>
              <a:rPr lang="en-AU" sz="2000" dirty="0">
                <a:solidFill>
                  <a:schemeClr val="bg2">
                    <a:lumMod val="60000"/>
                    <a:lumOff val="40000"/>
                  </a:schemeClr>
                </a:solidFill>
              </a:rPr>
              <a:t> demonstrated (up to 43GHz)</a:t>
            </a:r>
          </a:p>
          <a:p>
            <a:r>
              <a:rPr lang="en-AU" sz="2000" dirty="0">
                <a:solidFill>
                  <a:schemeClr val="bg2">
                    <a:lumMod val="60000"/>
                    <a:lumOff val="40000"/>
                  </a:schemeClr>
                </a:solidFill>
              </a:rPr>
              <a:t>	➜ </a:t>
            </a:r>
            <a:r>
              <a:rPr lang="en-AU" sz="2000" b="1" dirty="0">
                <a:solidFill>
                  <a:schemeClr val="bg2">
                    <a:lumMod val="60000"/>
                    <a:lumOff val="40000"/>
                  </a:schemeClr>
                </a:solidFill>
              </a:rPr>
              <a:t>Allowing </a:t>
            </a:r>
            <a:r>
              <a:rPr lang="en-AU" sz="2000" b="1" dirty="0" err="1">
                <a:solidFill>
                  <a:schemeClr val="bg2">
                    <a:lumMod val="60000"/>
                    <a:lumOff val="40000"/>
                  </a:schemeClr>
                </a:solidFill>
              </a:rPr>
              <a:t>MultiView</a:t>
            </a:r>
            <a:r>
              <a:rPr lang="en-AU" sz="2000" b="1" dirty="0">
                <a:solidFill>
                  <a:schemeClr val="bg2">
                    <a:lumMod val="60000"/>
                    <a:lumOff val="40000"/>
                  </a:schemeClr>
                </a:solidFill>
              </a:rPr>
              <a:t> Positional Astrometry at 86GHz</a:t>
            </a:r>
            <a:r>
              <a:rPr lang="en-AU" sz="2000" dirty="0">
                <a:solidFill>
                  <a:schemeClr val="bg2">
                    <a:lumMod val="60000"/>
                    <a:lumOff val="40000"/>
                  </a:schemeClr>
                </a:solidFill>
              </a:rPr>
              <a:t>.</a:t>
            </a:r>
          </a:p>
          <a:p>
            <a:endParaRPr lang="en-AU" sz="2000" dirty="0">
              <a:solidFill>
                <a:schemeClr val="bg2">
                  <a:lumMod val="60000"/>
                  <a:lumOff val="40000"/>
                </a:schemeClr>
              </a:solidFill>
            </a:endParaRPr>
          </a:p>
          <a:p>
            <a:r>
              <a:rPr lang="en-AU" sz="2000" b="1" dirty="0">
                <a:solidFill>
                  <a:schemeClr val="bg2">
                    <a:lumMod val="60000"/>
                    <a:lumOff val="40000"/>
                  </a:schemeClr>
                </a:solidFill>
              </a:rPr>
              <a:t>		</a:t>
            </a:r>
            <a:r>
              <a:rPr lang="en-AU" sz="2000" b="1" u="sng" dirty="0">
                <a:solidFill>
                  <a:schemeClr val="bg2">
                    <a:lumMod val="60000"/>
                    <a:lumOff val="40000"/>
                  </a:schemeClr>
                </a:solidFill>
              </a:rPr>
              <a:t>SFPR + MV will give spatial astrometry at 230 and 340GHz</a:t>
            </a:r>
            <a:r>
              <a:rPr lang="en-AU" sz="2000" b="1" dirty="0">
                <a:solidFill>
                  <a:schemeClr val="bg2">
                    <a:lumMod val="60000"/>
                    <a:lumOff val="40000"/>
                  </a:schemeClr>
                </a:solidFill>
              </a:rPr>
              <a:t>. </a:t>
            </a:r>
          </a:p>
        </p:txBody>
      </p:sp>
    </p:spTree>
    <p:extLst>
      <p:ext uri="{BB962C8B-B14F-4D97-AF65-F5344CB8AC3E}">
        <p14:creationId xmlns:p14="http://schemas.microsoft.com/office/powerpoint/2010/main" val="352661088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lide Number Placeholder 5"/>
          <p:cNvSpPr txBox="1">
            <a:spLocks noGrp="1"/>
          </p:cNvSpPr>
          <p:nvPr>
            <p:ph type="sldNum" sz="quarter" idx="2"/>
          </p:nvPr>
        </p:nvSpPr>
        <p:spPr>
          <a:xfrm>
            <a:off x="8836202" y="6586131"/>
            <a:ext cx="188875" cy="264974"/>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a:t>
            </a:fld>
            <a:endParaRPr/>
          </a:p>
        </p:txBody>
      </p:sp>
      <p:sp>
        <p:nvSpPr>
          <p:cNvPr id="93" name="TextBox 4"/>
          <p:cNvSpPr txBox="1"/>
          <p:nvPr/>
        </p:nvSpPr>
        <p:spPr>
          <a:xfrm>
            <a:off x="90659" y="1388006"/>
            <a:ext cx="8012817" cy="526297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171450" indent="-171450">
              <a:buSzPct val="100000"/>
              <a:buFont typeface="Arial" panose="020B0604020202020204" pitchFamily="34" charset="0"/>
              <a:buChar char="•"/>
              <a:defRPr sz="2000">
                <a:latin typeface="Arial Unicode MS"/>
                <a:ea typeface="Arial Unicode MS"/>
                <a:cs typeface="Arial Unicode MS"/>
                <a:sym typeface="Arial Unicode MS"/>
              </a:defRPr>
            </a:pPr>
            <a:r>
              <a:rPr lang="en-AU" sz="2800" dirty="0">
                <a:latin typeface="+mn-ea"/>
              </a:rPr>
              <a:t>Challenges for mm-VLBI </a:t>
            </a:r>
          </a:p>
          <a:p>
            <a:pPr marL="171450" indent="-171450">
              <a:buSzPct val="100000"/>
              <a:buFont typeface="Arial" panose="020B0604020202020204" pitchFamily="34" charset="0"/>
              <a:buChar char="•"/>
              <a:defRPr sz="2000">
                <a:latin typeface="Arial Unicode MS"/>
                <a:ea typeface="Arial Unicode MS"/>
                <a:cs typeface="Arial Unicode MS"/>
                <a:sym typeface="Arial Unicode MS"/>
              </a:defRPr>
            </a:pPr>
            <a:endParaRPr lang="en-AU" sz="2800" dirty="0">
              <a:latin typeface="+mn-ea"/>
            </a:endParaRPr>
          </a:p>
          <a:p>
            <a:pPr marL="171450" indent="-171450">
              <a:buSzPct val="100000"/>
              <a:buFont typeface="Arial" panose="020B0604020202020204" pitchFamily="34" charset="0"/>
              <a:buChar char="•"/>
              <a:defRPr sz="2000">
                <a:latin typeface="Arial Unicode MS"/>
                <a:ea typeface="Arial Unicode MS"/>
                <a:cs typeface="Arial Unicode MS"/>
                <a:sym typeface="Arial Unicode MS"/>
              </a:defRPr>
            </a:pPr>
            <a:r>
              <a:rPr lang="en-AU" sz="2800" dirty="0">
                <a:latin typeface="+mn-ea"/>
              </a:rPr>
              <a:t>Drivers – limitations in EHT and Science Drivers for mm-wave Astrometry </a:t>
            </a:r>
          </a:p>
          <a:p>
            <a:pPr marL="171450" indent="-171450">
              <a:buSzPct val="100000"/>
              <a:buFont typeface="Arial" panose="020B0604020202020204" pitchFamily="34" charset="0"/>
              <a:buChar char="•"/>
              <a:defRPr sz="2000">
                <a:latin typeface="Arial Unicode MS"/>
                <a:ea typeface="Arial Unicode MS"/>
                <a:cs typeface="Arial Unicode MS"/>
                <a:sym typeface="Arial Unicode MS"/>
              </a:defRPr>
            </a:pPr>
            <a:endParaRPr lang="en-AU" sz="2800" dirty="0">
              <a:latin typeface="+mn-ea"/>
            </a:endParaRPr>
          </a:p>
          <a:p>
            <a:pPr marL="171450" indent="-171450">
              <a:buSzPct val="100000"/>
              <a:buFont typeface="Arial" panose="020B0604020202020204" pitchFamily="34" charset="0"/>
              <a:buChar char="•"/>
              <a:defRPr sz="2000">
                <a:latin typeface="Arial Unicode MS"/>
                <a:ea typeface="Arial Unicode MS"/>
                <a:cs typeface="Arial Unicode MS"/>
                <a:sym typeface="Arial Unicode MS"/>
              </a:defRPr>
            </a:pPr>
            <a:r>
              <a:rPr lang="en-AU" sz="2800" dirty="0">
                <a:latin typeface="+mn-ea"/>
              </a:rPr>
              <a:t>Low frequency Demonstrations</a:t>
            </a:r>
          </a:p>
          <a:p>
            <a:pPr marL="171450" indent="-171450">
              <a:buSzPct val="100000"/>
              <a:buFont typeface="Arial" panose="020B0604020202020204" pitchFamily="34" charset="0"/>
              <a:buChar char="•"/>
              <a:defRPr sz="2000">
                <a:latin typeface="Arial Unicode MS"/>
                <a:ea typeface="Arial Unicode MS"/>
                <a:cs typeface="Arial Unicode MS"/>
                <a:sym typeface="Arial Unicode MS"/>
              </a:defRPr>
            </a:pPr>
            <a:endParaRPr lang="en-AU" sz="2800" dirty="0">
              <a:latin typeface="+mn-ea"/>
            </a:endParaRPr>
          </a:p>
          <a:p>
            <a:pPr marL="171450" indent="-171450">
              <a:buSzPct val="100000"/>
              <a:buFont typeface="Arial" panose="020B0604020202020204" pitchFamily="34" charset="0"/>
              <a:buChar char="•"/>
              <a:defRPr sz="2000">
                <a:latin typeface="Arial Unicode MS"/>
                <a:ea typeface="Arial Unicode MS"/>
                <a:cs typeface="Arial Unicode MS"/>
                <a:sym typeface="Arial Unicode MS"/>
              </a:defRPr>
            </a:pPr>
            <a:r>
              <a:rPr lang="en-AU" sz="2800" dirty="0">
                <a:latin typeface="+mn-ea"/>
              </a:rPr>
              <a:t>High frequency Simulations</a:t>
            </a:r>
          </a:p>
          <a:p>
            <a:pPr marL="171450" indent="-171450">
              <a:buSzPct val="100000"/>
              <a:buFont typeface="Arial" panose="020B0604020202020204" pitchFamily="34" charset="0"/>
              <a:buChar char="•"/>
              <a:defRPr sz="2000">
                <a:latin typeface="Arial Unicode MS"/>
                <a:ea typeface="Arial Unicode MS"/>
                <a:cs typeface="Arial Unicode MS"/>
                <a:sym typeface="Arial Unicode MS"/>
              </a:defRPr>
            </a:pPr>
            <a:endParaRPr lang="en-AU" sz="2800" dirty="0">
              <a:latin typeface="+mn-ea"/>
            </a:endParaRPr>
          </a:p>
          <a:p>
            <a:pPr marL="171450" indent="-171450">
              <a:buSzPct val="100000"/>
              <a:buFont typeface="Arial" panose="020B0604020202020204" pitchFamily="34" charset="0"/>
              <a:buChar char="•"/>
              <a:defRPr sz="2000">
                <a:latin typeface="Arial Unicode MS"/>
                <a:ea typeface="Arial Unicode MS"/>
                <a:cs typeface="Arial Unicode MS"/>
                <a:sym typeface="Arial Unicode MS"/>
              </a:defRPr>
            </a:pPr>
            <a:r>
              <a:rPr lang="en-AU" sz="2800" dirty="0">
                <a:latin typeface="+mn-ea"/>
              </a:rPr>
              <a:t>High frequency Experimental demonstrations of FPT and steps towards SFPR</a:t>
            </a:r>
          </a:p>
          <a:p>
            <a:pPr marL="171450" indent="-171450">
              <a:buSzPct val="100000"/>
              <a:buFont typeface="Arial" panose="020B0604020202020204" pitchFamily="34" charset="0"/>
              <a:buChar char="•"/>
              <a:defRPr sz="2000">
                <a:latin typeface="Arial Unicode MS"/>
                <a:ea typeface="Arial Unicode MS"/>
                <a:cs typeface="Arial Unicode MS"/>
                <a:sym typeface="Arial Unicode MS"/>
              </a:defRPr>
            </a:pPr>
            <a:endParaRPr lang="en-AU" sz="2800" dirty="0">
              <a:latin typeface="+mn-ea"/>
            </a:endParaRPr>
          </a:p>
        </p:txBody>
      </p:sp>
      <p:sp>
        <p:nvSpPr>
          <p:cNvPr id="94" name="TextBox 2"/>
          <p:cNvSpPr txBox="1"/>
          <p:nvPr/>
        </p:nvSpPr>
        <p:spPr>
          <a:xfrm>
            <a:off x="7985639" y="7153044"/>
            <a:ext cx="3776475" cy="30378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t>“The unified theory of everything”</a:t>
            </a:r>
          </a:p>
          <a:p>
            <a:pPr>
              <a:defRPr>
                <a:solidFill>
                  <a:srgbClr val="FF0000"/>
                </a:solidFill>
              </a:defRPr>
            </a:pPr>
            <a:r>
              <a:t>Where we come from</a:t>
            </a:r>
          </a:p>
          <a:p>
            <a:pPr>
              <a:defRPr>
                <a:solidFill>
                  <a:srgbClr val="FF0000"/>
                </a:solidFill>
              </a:defRPr>
            </a:pPr>
            <a:r>
              <a:t>Where we are going</a:t>
            </a:r>
          </a:p>
          <a:p>
            <a:r>
              <a:t>Ultra Precise Astrometry with SKA-VLBI</a:t>
            </a:r>
          </a:p>
          <a:p>
            <a:pPr>
              <a:defRPr b="1"/>
            </a:pPr>
            <a:r>
              <a:t> “</a:t>
            </a:r>
            <a:r>
              <a:rPr b="0">
                <a:latin typeface="Arial Unicode MS"/>
                <a:ea typeface="Arial Unicode MS"/>
                <a:cs typeface="Arial Unicode MS"/>
                <a:sym typeface="Arial Unicode MS"/>
              </a:rPr>
              <a:t>MultiView” Fact Sheet: </a:t>
            </a:r>
          </a:p>
          <a:p>
            <a:pPr>
              <a:defRPr>
                <a:latin typeface="Arial Unicode MS"/>
                <a:ea typeface="Arial Unicode MS"/>
                <a:cs typeface="Arial Unicode MS"/>
                <a:sym typeface="Arial Unicode MS"/>
              </a:defRPr>
            </a:pPr>
            <a:r>
              <a:t>     Feasibility </a:t>
            </a:r>
          </a:p>
          <a:p>
            <a:pPr>
              <a:defRPr>
                <a:latin typeface="Arial Unicode MS"/>
                <a:ea typeface="Arial Unicode MS"/>
                <a:cs typeface="Arial Unicode MS"/>
                <a:sym typeface="Arial Unicode MS"/>
              </a:defRPr>
            </a:pPr>
            <a:r>
              <a:t>     Case studies</a:t>
            </a:r>
          </a:p>
          <a:p>
            <a:pPr>
              <a:defRPr b="1"/>
            </a:pPr>
            <a:r>
              <a:t>“</a:t>
            </a:r>
            <a:r>
              <a:rPr b="0">
                <a:latin typeface="Arial Unicode MS"/>
                <a:ea typeface="Arial Unicode MS"/>
                <a:cs typeface="Arial Unicode MS"/>
                <a:sym typeface="Arial Unicode MS"/>
              </a:rPr>
              <a:t>SFPR” Fact Sheet: </a:t>
            </a:r>
          </a:p>
          <a:p>
            <a:pPr>
              <a:defRPr>
                <a:latin typeface="Arial Unicode MS"/>
                <a:ea typeface="Arial Unicode MS"/>
                <a:cs typeface="Arial Unicode MS"/>
                <a:sym typeface="Arial Unicode MS"/>
              </a:defRPr>
            </a:pPr>
            <a:r>
              <a:t>     Feasibility </a:t>
            </a:r>
          </a:p>
          <a:p>
            <a:pPr>
              <a:defRPr>
                <a:latin typeface="Arial Unicode MS"/>
                <a:ea typeface="Arial Unicode MS"/>
                <a:cs typeface="Arial Unicode MS"/>
                <a:sym typeface="Arial Unicode MS"/>
              </a:defRPr>
            </a:pPr>
            <a:r>
              <a:t>     Case studies</a:t>
            </a:r>
          </a:p>
        </p:txBody>
      </p:sp>
      <p:sp>
        <p:nvSpPr>
          <p:cNvPr id="95" name="Title 1"/>
          <p:cNvSpPr txBox="1">
            <a:spLocks noGrp="1"/>
          </p:cNvSpPr>
          <p:nvPr>
            <p:ph type="title"/>
          </p:nvPr>
        </p:nvSpPr>
        <p:spPr>
          <a:xfrm>
            <a:off x="1249680" y="132079"/>
            <a:ext cx="7670801" cy="650241"/>
          </a:xfrm>
          <a:prstGeom prst="rect">
            <a:avLst/>
          </a:prstGeom>
          <a:noFill/>
        </p:spPr>
        <p:txBody>
          <a:bodyPr>
            <a:normAutofit fontScale="90000"/>
          </a:bodyPr>
          <a:lstStyle>
            <a:lvl1pPr>
              <a:defRPr sz="3900"/>
            </a:lvl1pPr>
          </a:lstStyle>
          <a:p>
            <a:r>
              <a:rPr dirty="0">
                <a:latin typeface="+mj-lt"/>
              </a:rPr>
              <a:t>Outline</a:t>
            </a:r>
          </a:p>
        </p:txBody>
      </p:sp>
      <p:sp>
        <p:nvSpPr>
          <p:cNvPr id="96" name="Slide Number Placeholder 5"/>
          <p:cNvSpPr txBox="1"/>
          <p:nvPr/>
        </p:nvSpPr>
        <p:spPr>
          <a:xfrm>
            <a:off x="8732519" y="6575970"/>
            <a:ext cx="355602" cy="26497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latin typeface="Helvetica Neue"/>
                <a:ea typeface="Helvetica Neue"/>
                <a:cs typeface="Helvetica Neue"/>
                <a:sym typeface="Helvetica Neue"/>
              </a:defRPr>
            </a:lvl1pPr>
          </a:lstStyle>
          <a:p>
            <a:r>
              <a:t>2</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Data Intensive Astronomy"/>
          <p:cNvSpPr txBox="1">
            <a:spLocks noGrp="1"/>
          </p:cNvSpPr>
          <p:nvPr>
            <p:ph type="title"/>
          </p:nvPr>
        </p:nvSpPr>
        <p:spPr>
          <a:xfrm>
            <a:off x="1365293" y="196894"/>
            <a:ext cx="7518401" cy="650241"/>
          </a:xfrm>
          <a:prstGeom prst="rect">
            <a:avLst/>
          </a:prstGeom>
        </p:spPr>
        <p:txBody>
          <a:bodyPr>
            <a:normAutofit fontScale="90000"/>
          </a:bodyPr>
          <a:lstStyle>
            <a:lvl1pPr defTabSz="357804">
              <a:defRPr sz="3440"/>
            </a:lvl1pPr>
          </a:lstStyle>
          <a:p>
            <a:r>
              <a:rPr lang="en-AU" dirty="0"/>
              <a:t>Challenges for Astrometry at high freq.</a:t>
            </a:r>
            <a:endParaRPr dirty="0"/>
          </a:p>
        </p:txBody>
      </p:sp>
      <p:sp>
        <p:nvSpPr>
          <p:cNvPr id="2" name="TextBox 1">
            <a:extLst>
              <a:ext uri="{FF2B5EF4-FFF2-40B4-BE49-F238E27FC236}">
                <a16:creationId xmlns:a16="http://schemas.microsoft.com/office/drawing/2014/main" id="{C3163D26-255B-7827-050E-FE7C43090602}"/>
              </a:ext>
            </a:extLst>
          </p:cNvPr>
          <p:cNvSpPr txBox="1"/>
          <p:nvPr/>
        </p:nvSpPr>
        <p:spPr>
          <a:xfrm>
            <a:off x="411571" y="1105891"/>
            <a:ext cx="3687345" cy="1754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For Phase Referenced observations (and thus astrometry)</a:t>
            </a:r>
          </a:p>
          <a:p>
            <a:pPr marL="0" marR="0" indent="0" algn="l" defTabSz="457200" rtl="0" fontAlgn="auto" latinLnBrk="0" hangingPunct="0">
              <a:lnSpc>
                <a:spcPct val="100000"/>
              </a:lnSpc>
              <a:spcBef>
                <a:spcPts val="0"/>
              </a:spcBef>
              <a:spcAft>
                <a:spcPts val="0"/>
              </a:spcAft>
              <a:buClrTx/>
              <a:buSzTx/>
              <a:buFontTx/>
              <a:buNone/>
              <a:tabLst/>
            </a:pPr>
            <a:r>
              <a:rPr lang="en-US" dirty="0"/>
              <a:t>The reference observations need to provide a valid solution</a:t>
            </a:r>
          </a:p>
          <a:p>
            <a:pPr marL="0" marR="0" indent="0" algn="l" defTabSz="457200" rtl="0" fontAlgn="auto" latinLnBrk="0" hangingPunct="0">
              <a:lnSpc>
                <a:spcPct val="100000"/>
              </a:lnSpc>
              <a:spcBef>
                <a:spcPts val="0"/>
              </a:spcBef>
              <a:spcAft>
                <a:spcPts val="0"/>
              </a:spcAft>
              <a:buClrTx/>
              <a:buSzTx/>
              <a:buFontTx/>
              <a:buNone/>
              <a:tabLst/>
            </a:pPr>
            <a:r>
              <a:rPr lang="en-US" dirty="0"/>
              <a:t>for the target</a:t>
            </a:r>
            <a:r>
              <a:rPr lang="en-US" b="1" dirty="0"/>
              <a:t>. I.e. has temporal and/or spatial coherence</a:t>
            </a:r>
            <a:endParaRPr kumimoji="0" lang="en-US" sz="1800" b="1" i="0" u="none" strike="noStrike" cap="none" spc="0" normalizeH="0" baseline="0" dirty="0">
              <a:ln>
                <a:noFill/>
              </a:ln>
              <a:solidFill>
                <a:srgbClr val="000000"/>
              </a:solidFill>
              <a:effectLst/>
              <a:uFillTx/>
              <a:latin typeface="+mj-lt"/>
              <a:ea typeface="+mj-ea"/>
              <a:cs typeface="+mj-cs"/>
              <a:sym typeface="Helvetica"/>
            </a:endParaRPr>
          </a:p>
        </p:txBody>
      </p:sp>
      <p:sp>
        <p:nvSpPr>
          <p:cNvPr id="3" name="TextBox 2">
            <a:extLst>
              <a:ext uri="{FF2B5EF4-FFF2-40B4-BE49-F238E27FC236}">
                <a16:creationId xmlns:a16="http://schemas.microsoft.com/office/drawing/2014/main" id="{1738EC98-4335-0D9C-B960-BF02E4398804}"/>
              </a:ext>
            </a:extLst>
          </p:cNvPr>
          <p:cNvSpPr txBox="1"/>
          <p:nvPr/>
        </p:nvSpPr>
        <p:spPr>
          <a:xfrm>
            <a:off x="635239" y="2860213"/>
            <a:ext cx="3399455" cy="2031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ea typeface="+mj-ea"/>
                <a:cs typeface="+mj-cs"/>
                <a:sym typeface="Helvetica"/>
              </a:rPr>
              <a:t>The higher the frequency the harder the former (due to the tropos</a:t>
            </a:r>
            <a:r>
              <a:rPr lang="en-US" dirty="0"/>
              <a:t>phere)</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a typeface="+mj-ea"/>
              <a:cs typeface="+mj-cs"/>
              <a:sym typeface="Helvetica"/>
            </a:endParaRPr>
          </a:p>
          <a:p>
            <a:pPr marL="0" marR="0" indent="0" algn="l" defTabSz="457200" rtl="0" fontAlgn="auto" latinLnBrk="0" hangingPunct="0">
              <a:lnSpc>
                <a:spcPct val="100000"/>
              </a:lnSpc>
              <a:spcBef>
                <a:spcPts val="0"/>
              </a:spcBef>
              <a:spcAft>
                <a:spcPts val="0"/>
              </a:spcAft>
              <a:buClrTx/>
              <a:buSzTx/>
              <a:buFontTx/>
              <a:buNone/>
              <a:tabLst/>
            </a:pPr>
            <a:r>
              <a:rPr lang="en-US" dirty="0"/>
              <a:t>Equally the longer the wavelength the harder the latter (due to the ionosphere)</a:t>
            </a:r>
            <a:endParaRPr kumimoji="0" lang="en-US" sz="1800" b="1" i="0" u="none" strike="noStrike" cap="none" spc="0" normalizeH="0" baseline="0" dirty="0">
              <a:ln>
                <a:noFill/>
              </a:ln>
              <a:solidFill>
                <a:srgbClr val="000000"/>
              </a:solidFill>
              <a:effectLst/>
              <a:uFillTx/>
              <a:ea typeface="+mj-ea"/>
              <a:cs typeface="+mj-cs"/>
              <a:sym typeface="Helvetica"/>
            </a:endParaRPr>
          </a:p>
        </p:txBody>
      </p:sp>
      <p:sp>
        <p:nvSpPr>
          <p:cNvPr id="4" name="TextBox 3">
            <a:extLst>
              <a:ext uri="{FF2B5EF4-FFF2-40B4-BE49-F238E27FC236}">
                <a16:creationId xmlns:a16="http://schemas.microsoft.com/office/drawing/2014/main" id="{FBFAEEB6-C023-415D-010B-3C7E46560DDA}"/>
              </a:ext>
            </a:extLst>
          </p:cNvPr>
          <p:cNvSpPr txBox="1"/>
          <p:nvPr/>
        </p:nvSpPr>
        <p:spPr>
          <a:xfrm>
            <a:off x="1365293" y="4924157"/>
            <a:ext cx="6810515"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i="0" u="none" strike="noStrike" cap="none" spc="0" normalizeH="0" baseline="0" dirty="0">
                <a:ln>
                  <a:noFill/>
                </a:ln>
                <a:solidFill>
                  <a:srgbClr val="000000"/>
                </a:solidFill>
                <a:effectLst/>
                <a:uFillTx/>
                <a:ea typeface="+mj-ea"/>
                <a:cs typeface="+mj-cs"/>
                <a:sym typeface="Helvetica"/>
              </a:rPr>
              <a:t>That </a:t>
            </a:r>
            <a:r>
              <a:rPr lang="en-US" dirty="0"/>
              <a:t>is: the </a:t>
            </a:r>
            <a:r>
              <a:rPr kumimoji="0" lang="en-US" sz="1800" i="0" u="none" strike="noStrike" cap="none" spc="0" normalizeH="0" baseline="0" dirty="0">
                <a:ln>
                  <a:noFill/>
                </a:ln>
                <a:solidFill>
                  <a:srgbClr val="000000"/>
                </a:solidFill>
                <a:effectLst/>
                <a:uFillTx/>
                <a:ea typeface="+mj-ea"/>
                <a:cs typeface="+mj-cs"/>
                <a:sym typeface="Helvetica"/>
              </a:rPr>
              <a:t>tropos</a:t>
            </a:r>
            <a:r>
              <a:rPr lang="en-US" dirty="0"/>
              <a:t>phere has short temporal coherence and</a:t>
            </a:r>
          </a:p>
          <a:p>
            <a:pPr marL="0" marR="0" indent="0" algn="l" defTabSz="457200" rtl="0" fontAlgn="auto" latinLnBrk="0" hangingPunct="0">
              <a:lnSpc>
                <a:spcPct val="100000"/>
              </a:lnSpc>
              <a:spcBef>
                <a:spcPts val="0"/>
              </a:spcBef>
              <a:spcAft>
                <a:spcPts val="0"/>
              </a:spcAft>
              <a:buClrTx/>
              <a:buSzTx/>
              <a:buFontTx/>
              <a:buNone/>
              <a:tabLst/>
            </a:pPr>
            <a:r>
              <a:rPr kumimoji="0" lang="en-US" sz="1800" i="0" u="none" strike="noStrike" cap="none" spc="0" normalizeH="0" baseline="0" dirty="0">
                <a:ln>
                  <a:noFill/>
                </a:ln>
                <a:solidFill>
                  <a:srgbClr val="000000"/>
                </a:solidFill>
                <a:effectLst/>
                <a:uFillTx/>
                <a:ea typeface="+mj-ea"/>
                <a:cs typeface="+mj-cs"/>
                <a:sym typeface="Helvetica"/>
              </a:rPr>
              <a:t>the ionosphere </a:t>
            </a:r>
            <a:r>
              <a:rPr lang="en-US" dirty="0"/>
              <a:t>has short spatial coherence.</a:t>
            </a:r>
            <a:endParaRPr kumimoji="0" lang="en-US" sz="1800" i="0" u="none" strike="noStrike" cap="none" spc="0" normalizeH="0" baseline="0" dirty="0">
              <a:ln>
                <a:noFill/>
              </a:ln>
              <a:solidFill>
                <a:srgbClr val="000000"/>
              </a:solidFill>
              <a:effectLst/>
              <a:uFillTx/>
              <a:ea typeface="+mj-ea"/>
              <a:cs typeface="+mj-cs"/>
              <a:sym typeface="Helvetica"/>
            </a:endParaRPr>
          </a:p>
          <a:p>
            <a:pPr marL="0" marR="0" indent="0" algn="l" defTabSz="457200" rtl="0" fontAlgn="auto" latinLnBrk="0" hangingPunct="0">
              <a:lnSpc>
                <a:spcPct val="100000"/>
              </a:lnSpc>
              <a:spcBef>
                <a:spcPts val="0"/>
              </a:spcBef>
              <a:spcAft>
                <a:spcPts val="0"/>
              </a:spcAft>
              <a:buClrTx/>
              <a:buSzTx/>
              <a:buFontTx/>
              <a:buNone/>
              <a:tabLst/>
            </a:pPr>
            <a:r>
              <a:rPr lang="en-US" dirty="0"/>
              <a:t>Of course, this is not strictly true: it is worse than that. </a:t>
            </a:r>
          </a:p>
          <a:p>
            <a:pPr marL="0" marR="0" indent="0" algn="l" defTabSz="457200" rtl="0" fontAlgn="auto" latinLnBrk="0" hangingPunct="0">
              <a:lnSpc>
                <a:spcPct val="100000"/>
              </a:lnSpc>
              <a:spcBef>
                <a:spcPts val="0"/>
              </a:spcBef>
              <a:spcAft>
                <a:spcPts val="0"/>
              </a:spcAft>
              <a:buClrTx/>
              <a:buSzTx/>
              <a:buFontTx/>
              <a:buNone/>
              <a:tabLst/>
            </a:pPr>
            <a:r>
              <a:rPr lang="en-US" dirty="0"/>
              <a:t>The troposphere/ionosphere is </a:t>
            </a:r>
            <a:r>
              <a:rPr lang="en-US" u="sng" dirty="0"/>
              <a:t>dominated</a:t>
            </a:r>
            <a:r>
              <a:rPr lang="en-US" dirty="0"/>
              <a:t> by temporal/spatial changes</a:t>
            </a:r>
          </a:p>
          <a:p>
            <a:pPr marL="0" marR="0" indent="0" algn="l" defTabSz="457200" rtl="0" fontAlgn="auto" latinLnBrk="0" hangingPunct="0">
              <a:lnSpc>
                <a:spcPct val="100000"/>
              </a:lnSpc>
              <a:spcBef>
                <a:spcPts val="0"/>
              </a:spcBef>
              <a:spcAft>
                <a:spcPts val="0"/>
              </a:spcAft>
              <a:buClrTx/>
              <a:buSzTx/>
              <a:buFontTx/>
              <a:buNone/>
              <a:tabLst/>
            </a:pPr>
            <a:r>
              <a:rPr kumimoji="0" lang="en-US" sz="1800" i="0" u="none" strike="noStrike" cap="none" spc="0" normalizeH="0" baseline="0" dirty="0">
                <a:ln>
                  <a:noFill/>
                </a:ln>
                <a:solidFill>
                  <a:srgbClr val="000000"/>
                </a:solidFill>
                <a:effectLst/>
                <a:uFillTx/>
                <a:ea typeface="+mj-ea"/>
                <a:cs typeface="+mj-cs"/>
                <a:sym typeface="Helvetica"/>
              </a:rPr>
              <a:t>But the </a:t>
            </a:r>
            <a:r>
              <a:rPr lang="en-US" dirty="0"/>
              <a:t>other term exist. (see </a:t>
            </a:r>
            <a:r>
              <a:rPr lang="en-US" dirty="0" err="1"/>
              <a:t>Asaki</a:t>
            </a:r>
            <a:r>
              <a:rPr lang="en-US" dirty="0"/>
              <a:t> </a:t>
            </a:r>
            <a:r>
              <a:rPr lang="en-US" dirty="0" err="1"/>
              <a:t>etal</a:t>
            </a:r>
            <a:r>
              <a:rPr lang="en-US" dirty="0"/>
              <a:t> 2007 or </a:t>
            </a:r>
            <a:r>
              <a:rPr lang="en-US" dirty="0" err="1"/>
              <a:t>Rioja&amp;Dodson</a:t>
            </a:r>
            <a:r>
              <a:rPr lang="en-US" dirty="0"/>
              <a:t> 2020)</a:t>
            </a:r>
            <a:endParaRPr kumimoji="0" lang="en-US" sz="1800" i="0" u="none" strike="noStrike" cap="none" spc="0" normalizeH="0" baseline="0" dirty="0">
              <a:ln>
                <a:noFill/>
              </a:ln>
              <a:solidFill>
                <a:srgbClr val="000000"/>
              </a:solidFill>
              <a:effectLst/>
              <a:uFillTx/>
              <a:ea typeface="+mj-ea"/>
              <a:cs typeface="+mj-cs"/>
              <a:sym typeface="Helvetica"/>
            </a:endParaRPr>
          </a:p>
        </p:txBody>
      </p:sp>
      <p:pic>
        <p:nvPicPr>
          <p:cNvPr id="6" name="Picture 5">
            <a:extLst>
              <a:ext uri="{FF2B5EF4-FFF2-40B4-BE49-F238E27FC236}">
                <a16:creationId xmlns:a16="http://schemas.microsoft.com/office/drawing/2014/main" id="{4159FC9B-9036-8A41-2012-63F43F1CA7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70452" y="1106774"/>
            <a:ext cx="5185721" cy="3664867"/>
          </a:xfrm>
          <a:prstGeom prst="rect">
            <a:avLst/>
          </a:prstGeom>
        </p:spPr>
      </p:pic>
      <p:sp>
        <p:nvSpPr>
          <p:cNvPr id="5" name="Rectangle 4">
            <a:extLst>
              <a:ext uri="{FF2B5EF4-FFF2-40B4-BE49-F238E27FC236}">
                <a16:creationId xmlns:a16="http://schemas.microsoft.com/office/drawing/2014/main" id="{6B5C67A6-C238-6C9C-1C6E-D6FCDF2D3E5D}"/>
              </a:ext>
            </a:extLst>
          </p:cNvPr>
          <p:cNvSpPr/>
          <p:nvPr/>
        </p:nvSpPr>
        <p:spPr>
          <a:xfrm>
            <a:off x="1178169" y="5820508"/>
            <a:ext cx="7705525" cy="580972"/>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7" name="Rectangle 6">
            <a:extLst>
              <a:ext uri="{FF2B5EF4-FFF2-40B4-BE49-F238E27FC236}">
                <a16:creationId xmlns:a16="http://schemas.microsoft.com/office/drawing/2014/main" id="{533873D1-1CDC-E6AA-CA4F-10BCDC14CA91}"/>
              </a:ext>
            </a:extLst>
          </p:cNvPr>
          <p:cNvSpPr/>
          <p:nvPr/>
        </p:nvSpPr>
        <p:spPr>
          <a:xfrm rot="10800000" flipV="1">
            <a:off x="6235002" y="4386240"/>
            <a:ext cx="2908998" cy="30777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2">
                    <a:lumMod val="40000"/>
                    <a:lumOff val="60000"/>
                  </a:schemeClr>
                </a:solidFill>
                <a:effectLst/>
                <a:uFillTx/>
                <a:sym typeface="Helvetica"/>
              </a:rPr>
              <a:t>From: </a:t>
            </a:r>
            <a:r>
              <a:rPr kumimoji="0" lang="en-US" sz="1400" b="0" i="1" u="none" strike="noStrike" cap="none" spc="0" normalizeH="0" baseline="0" dirty="0">
                <a:ln>
                  <a:noFill/>
                </a:ln>
                <a:solidFill>
                  <a:schemeClr val="bg2">
                    <a:lumMod val="40000"/>
                    <a:lumOff val="60000"/>
                  </a:schemeClr>
                </a:solidFill>
                <a:effectLst/>
                <a:uFillTx/>
                <a:sym typeface="Helvetica"/>
              </a:rPr>
              <a:t>Rioja &amp; Dodson</a:t>
            </a:r>
            <a:r>
              <a:rPr lang="en-US" sz="1400" i="1" dirty="0">
                <a:solidFill>
                  <a:schemeClr val="bg2">
                    <a:lumMod val="40000"/>
                    <a:lumOff val="60000"/>
                  </a:schemeClr>
                </a:solidFill>
              </a:rPr>
              <a:t>, </a:t>
            </a:r>
            <a:r>
              <a:rPr kumimoji="0" lang="en-US" sz="1400" b="0" i="1" u="none" strike="noStrike" cap="none" spc="0" normalizeH="0" baseline="0" dirty="0">
                <a:ln>
                  <a:noFill/>
                </a:ln>
                <a:solidFill>
                  <a:schemeClr val="bg2">
                    <a:lumMod val="40000"/>
                    <a:lumOff val="60000"/>
                  </a:schemeClr>
                </a:solidFill>
                <a:effectLst/>
                <a:uFillTx/>
                <a:sym typeface="Helvetica"/>
              </a:rPr>
              <a:t>2020, </a:t>
            </a:r>
            <a:r>
              <a:rPr kumimoji="0" lang="en-US" sz="1400" b="0" i="1" u="none" strike="noStrike" cap="none" spc="0" normalizeH="0" baseline="0" dirty="0" err="1">
                <a:ln>
                  <a:noFill/>
                </a:ln>
                <a:solidFill>
                  <a:schemeClr val="bg2">
                    <a:lumMod val="40000"/>
                    <a:lumOff val="60000"/>
                  </a:schemeClr>
                </a:solidFill>
                <a:effectLst/>
                <a:uFillTx/>
                <a:sym typeface="Helvetica"/>
              </a:rPr>
              <a:t>AARv</a:t>
            </a:r>
            <a:endParaRPr kumimoji="0" lang="en-US" sz="1400" b="0" i="1" u="none" strike="noStrike" cap="none" spc="0" normalizeH="0" baseline="0" dirty="0">
              <a:ln>
                <a:noFill/>
              </a:ln>
              <a:solidFill>
                <a:schemeClr val="bg2">
                  <a:lumMod val="40000"/>
                  <a:lumOff val="60000"/>
                </a:schemeClr>
              </a:solidFill>
              <a:effectLst/>
              <a:uFillTx/>
              <a:sym typeface="Helvetica"/>
            </a:endParaRPr>
          </a:p>
        </p:txBody>
      </p:sp>
      <p:sp>
        <p:nvSpPr>
          <p:cNvPr id="9" name="Rectangle 8">
            <a:extLst>
              <a:ext uri="{FF2B5EF4-FFF2-40B4-BE49-F238E27FC236}">
                <a16:creationId xmlns:a16="http://schemas.microsoft.com/office/drawing/2014/main" id="{136F0D9C-9AD7-C3F0-60DD-65575710F90F}"/>
              </a:ext>
            </a:extLst>
          </p:cNvPr>
          <p:cNvSpPr/>
          <p:nvPr/>
        </p:nvSpPr>
        <p:spPr>
          <a:xfrm flipV="1">
            <a:off x="4557963" y="5559954"/>
            <a:ext cx="4235494" cy="38254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Tree>
    <p:custDataLst>
      <p:tags r:id="rId1"/>
    </p:custDataLst>
    <p:extLst>
      <p:ext uri="{BB962C8B-B14F-4D97-AF65-F5344CB8AC3E}">
        <p14:creationId xmlns:p14="http://schemas.microsoft.com/office/powerpoint/2010/main" val="25075669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xit" presetSubtype="0" fill="hold" grpId="0" nodeType="withEffect">
                                  <p:stCondLst>
                                    <p:cond delay="150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0" nodeType="withEffect">
                                  <p:stCondLst>
                                    <p:cond delay="250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28E88A-B79A-83F6-D717-893A2D57C35E}"/>
              </a:ext>
            </a:extLst>
          </p:cNvPr>
          <p:cNvSpPr/>
          <p:nvPr/>
        </p:nvSpPr>
        <p:spPr>
          <a:xfrm rot="10800000" flipV="1">
            <a:off x="-34302" y="6601176"/>
            <a:ext cx="2908998" cy="30777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bg2">
                    <a:lumMod val="40000"/>
                    <a:lumOff val="60000"/>
                  </a:schemeClr>
                </a:solidFill>
                <a:effectLst/>
                <a:uFillTx/>
                <a:sym typeface="Helvetica"/>
              </a:rPr>
              <a:t>From: Rioja &amp; Dodson</a:t>
            </a:r>
            <a:r>
              <a:rPr lang="en-US" sz="1400">
                <a:solidFill>
                  <a:schemeClr val="bg2">
                    <a:lumMod val="40000"/>
                    <a:lumOff val="60000"/>
                  </a:schemeClr>
                </a:solidFill>
              </a:rPr>
              <a:t>, </a:t>
            </a:r>
            <a:r>
              <a:rPr kumimoji="0" lang="en-US" sz="1400" b="0" i="0" u="none" strike="noStrike" cap="none" spc="0" normalizeH="0" baseline="0">
                <a:ln>
                  <a:noFill/>
                </a:ln>
                <a:solidFill>
                  <a:schemeClr val="bg2">
                    <a:lumMod val="40000"/>
                    <a:lumOff val="60000"/>
                  </a:schemeClr>
                </a:solidFill>
                <a:effectLst/>
                <a:uFillTx/>
                <a:sym typeface="Helvetica"/>
              </a:rPr>
              <a:t>2020, </a:t>
            </a:r>
            <a:r>
              <a:rPr kumimoji="0" lang="en-US" sz="1400" b="0" i="0" u="none" strike="noStrike" cap="none" spc="0" normalizeH="0" baseline="0" err="1">
                <a:ln>
                  <a:noFill/>
                </a:ln>
                <a:solidFill>
                  <a:schemeClr val="bg2">
                    <a:lumMod val="40000"/>
                    <a:lumOff val="60000"/>
                  </a:schemeClr>
                </a:solidFill>
                <a:effectLst/>
                <a:uFillTx/>
                <a:sym typeface="Helvetica"/>
              </a:rPr>
              <a:t>AARv</a:t>
            </a:r>
            <a:endParaRPr kumimoji="0" lang="en-US" sz="1400" b="0" i="0" u="none" strike="noStrike" cap="none" spc="0" normalizeH="0" baseline="0">
              <a:ln>
                <a:noFill/>
              </a:ln>
              <a:solidFill>
                <a:schemeClr val="bg2">
                  <a:lumMod val="40000"/>
                  <a:lumOff val="60000"/>
                </a:schemeClr>
              </a:solidFill>
              <a:effectLst/>
              <a:uFillTx/>
              <a:sym typeface="Helvetica"/>
            </a:endParaRPr>
          </a:p>
        </p:txBody>
      </p:sp>
      <p:sp>
        <p:nvSpPr>
          <p:cNvPr id="344" name="Slide Number Placeholder 5"/>
          <p:cNvSpPr txBox="1">
            <a:spLocks noGrp="1"/>
          </p:cNvSpPr>
          <p:nvPr>
            <p:ph type="sldNum" sz="quarter" idx="2"/>
          </p:nvPr>
        </p:nvSpPr>
        <p:spPr>
          <a:xfrm>
            <a:off x="8836202" y="6586131"/>
            <a:ext cx="188875" cy="264974"/>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a:t>
            </a:fld>
            <a:endParaRPr/>
          </a:p>
        </p:txBody>
      </p:sp>
      <p:pic>
        <p:nvPicPr>
          <p:cNvPr id="34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9444" y="854351"/>
            <a:ext cx="5682936" cy="4122592"/>
          </a:xfrm>
          <a:prstGeom prst="rect">
            <a:avLst/>
          </a:prstGeom>
          <a:ln w="12700">
            <a:miter lim="400000"/>
          </a:ln>
        </p:spPr>
      </p:pic>
      <p:sp>
        <p:nvSpPr>
          <p:cNvPr id="346" name="TextBox 13"/>
          <p:cNvSpPr txBox="1"/>
          <p:nvPr/>
        </p:nvSpPr>
        <p:spPr>
          <a:xfrm>
            <a:off x="3844064" y="128300"/>
            <a:ext cx="1807231" cy="64632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4000">
                <a:latin typeface="Arial"/>
                <a:ea typeface="Arial"/>
                <a:cs typeface="Arial"/>
                <a:sym typeface="Arial"/>
              </a:defRPr>
            </a:lvl1pPr>
          </a:lstStyle>
          <a:p>
            <a:r>
              <a:t>TODAY</a:t>
            </a:r>
          </a:p>
        </p:txBody>
      </p:sp>
      <p:sp>
        <p:nvSpPr>
          <p:cNvPr id="347" name="TextBox 14"/>
          <p:cNvSpPr txBox="1"/>
          <p:nvPr/>
        </p:nvSpPr>
        <p:spPr>
          <a:xfrm>
            <a:off x="7993073" y="3266957"/>
            <a:ext cx="810777" cy="4058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0000FF"/>
                </a:solidFill>
                <a:latin typeface="Arial Rounded MT Bold"/>
                <a:ea typeface="Arial Rounded MT Bold"/>
                <a:cs typeface="Arial Rounded MT Bold"/>
                <a:sym typeface="Arial Rounded MT Bold"/>
              </a:defRPr>
            </a:pPr>
            <a:r>
              <a:t>10</a:t>
            </a:r>
            <a:r>
              <a:rPr sz="2000">
                <a:latin typeface="Symbol"/>
                <a:ea typeface="Symbol"/>
                <a:cs typeface="Symbol"/>
                <a:sym typeface="Symbol"/>
              </a:rPr>
              <a:t>m</a:t>
            </a:r>
            <a:r>
              <a:rPr sz="2000"/>
              <a:t>as</a:t>
            </a:r>
          </a:p>
        </p:txBody>
      </p:sp>
      <p:sp>
        <p:nvSpPr>
          <p:cNvPr id="348" name="TextBox 15"/>
          <p:cNvSpPr txBox="1"/>
          <p:nvPr/>
        </p:nvSpPr>
        <p:spPr>
          <a:xfrm>
            <a:off x="2370247" y="2097846"/>
            <a:ext cx="946619" cy="40586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0000FF"/>
                </a:solidFill>
                <a:latin typeface="Arial Rounded MT Bold"/>
                <a:ea typeface="Arial Rounded MT Bold"/>
                <a:cs typeface="Arial Rounded MT Bold"/>
                <a:sym typeface="Arial Rounded MT Bold"/>
              </a:defRPr>
            </a:pPr>
            <a:r>
              <a:t>100</a:t>
            </a:r>
            <a:r>
              <a:rPr sz="2000">
                <a:latin typeface="Symbol"/>
                <a:ea typeface="Symbol"/>
                <a:cs typeface="Symbol"/>
                <a:sym typeface="Symbol"/>
              </a:rPr>
              <a:t>m</a:t>
            </a:r>
            <a:r>
              <a:rPr sz="2000"/>
              <a:t>as</a:t>
            </a:r>
          </a:p>
        </p:txBody>
      </p:sp>
      <p:sp>
        <p:nvSpPr>
          <p:cNvPr id="350" name="TextBox 17"/>
          <p:cNvSpPr txBox="1"/>
          <p:nvPr/>
        </p:nvSpPr>
        <p:spPr>
          <a:xfrm>
            <a:off x="25048" y="1462100"/>
            <a:ext cx="2899190" cy="707886"/>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2000">
                <a:latin typeface="Arial Unicode MS"/>
                <a:ea typeface="Arial Unicode MS"/>
                <a:cs typeface="Arial Unicode MS"/>
                <a:sym typeface="Arial Unicode MS"/>
              </a:defRPr>
            </a:pPr>
            <a:r>
              <a:rPr dirty="0"/>
              <a:t>Thermal noise matching </a:t>
            </a:r>
          </a:p>
          <a:p>
            <a:pPr>
              <a:defRPr sz="2000">
                <a:latin typeface="Arial Unicode MS"/>
                <a:ea typeface="Arial Unicode MS"/>
                <a:cs typeface="Arial Unicode MS"/>
                <a:sym typeface="Arial Unicode MS"/>
              </a:defRPr>
            </a:pPr>
            <a:r>
              <a:rPr dirty="0"/>
              <a:t>with </a:t>
            </a:r>
            <a:r>
              <a:rPr dirty="0">
                <a:solidFill>
                  <a:schemeClr val="accent2"/>
                </a:solidFill>
              </a:rPr>
              <a:t>in-beam</a:t>
            </a:r>
            <a:r>
              <a:rPr dirty="0">
                <a:solidFill>
                  <a:srgbClr val="13A2FF"/>
                </a:solidFill>
              </a:rPr>
              <a:t> </a:t>
            </a:r>
            <a:r>
              <a:rPr dirty="0"/>
              <a:t>(at 10’)</a:t>
            </a:r>
          </a:p>
        </p:txBody>
      </p:sp>
      <p:sp>
        <p:nvSpPr>
          <p:cNvPr id="351" name="but exceeded by MultiView"/>
          <p:cNvSpPr txBox="1"/>
          <p:nvPr/>
        </p:nvSpPr>
        <p:spPr>
          <a:xfrm>
            <a:off x="-13186" y="2167554"/>
            <a:ext cx="2533834" cy="731835"/>
          </a:xfrm>
          <a:prstGeom prst="rect">
            <a:avLst/>
          </a:prstGeom>
          <a:ln w="12700">
            <a:miter lim="400000"/>
          </a:ln>
          <a:extLst>
            <a:ext uri="{C572A759-6A51-4108-AA02-DFA0A04FC94B}">
              <ma14:wrappingTextBoxFlag xmlns="" xmlns:ma14="http://schemas.microsoft.com/office/mac/drawingml/2011/main" val="1"/>
            </a:ext>
          </a:extLst>
        </p:spPr>
        <p:txBody>
          <a:bodyPr wrap="none" lIns="35716" tIns="35716" rIns="35716" bIns="35716" anchor="ctr">
            <a:spAutoFit/>
          </a:bodyPr>
          <a:lstStyle/>
          <a:p>
            <a:pPr>
              <a:defRPr sz="2000">
                <a:solidFill>
                  <a:srgbClr val="53585F"/>
                </a:solidFill>
                <a:latin typeface="Arial Unicode MS"/>
                <a:ea typeface="Arial Unicode MS"/>
                <a:cs typeface="Arial Unicode MS"/>
                <a:sym typeface="Arial Unicode MS"/>
              </a:defRPr>
            </a:pPr>
            <a:r>
              <a:t>but </a:t>
            </a:r>
            <a:r>
              <a:rPr>
                <a:solidFill>
                  <a:srgbClr val="000000"/>
                </a:solidFill>
              </a:rPr>
              <a:t> far greater than </a:t>
            </a:r>
            <a:endParaRPr sz="4200"/>
          </a:p>
          <a:p>
            <a:pPr>
              <a:defRPr sz="2000">
                <a:solidFill>
                  <a:srgbClr val="FF2600"/>
                </a:solidFill>
                <a:latin typeface="Arial Unicode MS"/>
                <a:ea typeface="Arial Unicode MS"/>
                <a:cs typeface="Arial Unicode MS"/>
                <a:sym typeface="Arial Unicode MS"/>
              </a:defRPr>
            </a:pPr>
            <a:r>
              <a:t>MultiView </a:t>
            </a:r>
            <a:r>
              <a:rPr>
                <a:solidFill>
                  <a:srgbClr val="000000"/>
                </a:solidFill>
              </a:rPr>
              <a:t>(at 30’)</a:t>
            </a:r>
          </a:p>
        </p:txBody>
      </p:sp>
      <p:pic>
        <p:nvPicPr>
          <p:cNvPr id="352" name="Picture 3"/>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591298" y="1333116"/>
            <a:ext cx="8314775" cy="5096932"/>
          </a:xfrm>
          <a:prstGeom prst="rect">
            <a:avLst/>
          </a:prstGeom>
          <a:ln w="12700">
            <a:miter lim="400000"/>
          </a:ln>
        </p:spPr>
      </p:pic>
      <p:sp>
        <p:nvSpPr>
          <p:cNvPr id="353" name="For SKA…"/>
          <p:cNvSpPr txBox="1"/>
          <p:nvPr/>
        </p:nvSpPr>
        <p:spPr>
          <a:xfrm>
            <a:off x="6013102" y="2474422"/>
            <a:ext cx="4566740" cy="2166935"/>
          </a:xfrm>
          <a:prstGeom prst="rect">
            <a:avLst/>
          </a:prstGeom>
          <a:ln w="12700">
            <a:miter lim="400000"/>
          </a:ln>
          <a:extLst>
            <a:ext uri="{C572A759-6A51-4108-AA02-DFA0A04FC94B}">
              <ma14:wrappingTextBoxFlag xmlns="" xmlns:ma14="http://schemas.microsoft.com/office/mac/drawingml/2011/main" val="1"/>
            </a:ext>
          </a:extLst>
        </p:spPr>
        <p:txBody>
          <a:bodyPr lIns="35716" tIns="35716" rIns="35716" bIns="35716" anchor="ctr">
            <a:spAutoFit/>
          </a:bodyPr>
          <a:lstStyle/>
          <a:p>
            <a:pPr>
              <a:defRPr sz="2400">
                <a:latin typeface="Arial Unicode MS"/>
                <a:ea typeface="Arial Unicode MS"/>
                <a:cs typeface="Arial Unicode MS"/>
                <a:sym typeface="Arial Unicode MS"/>
              </a:defRPr>
            </a:pPr>
            <a:r>
              <a:t>For SKA </a:t>
            </a:r>
            <a:endParaRPr sz="4200"/>
          </a:p>
          <a:p>
            <a:pPr>
              <a:defRPr sz="2400">
                <a:latin typeface="Arial Black"/>
                <a:ea typeface="Arial Black"/>
                <a:cs typeface="Arial Black"/>
                <a:sym typeface="Arial Black"/>
              </a:defRPr>
            </a:pPr>
            <a:r>
              <a:t>DR</a:t>
            </a:r>
            <a:r>
              <a:rPr>
                <a:solidFill>
                  <a:srgbClr val="0433FF"/>
                </a:solidFill>
              </a:rPr>
              <a:t> </a:t>
            </a:r>
            <a:r>
              <a:t>1000:1 </a:t>
            </a:r>
          </a:p>
          <a:p>
            <a:pPr>
              <a:defRPr sz="2400">
                <a:solidFill>
                  <a:srgbClr val="948A54"/>
                </a:solidFill>
                <a:latin typeface="Arial Unicode MS"/>
                <a:ea typeface="Arial Unicode MS"/>
                <a:cs typeface="Arial Unicode MS"/>
                <a:sym typeface="Arial Unicode MS"/>
              </a:defRPr>
            </a:pPr>
            <a:r>
              <a:t>in-beam </a:t>
            </a:r>
            <a:r>
              <a:rPr>
                <a:solidFill>
                  <a:srgbClr val="000000"/>
                </a:solidFill>
              </a:rPr>
              <a:t>is far greater </a:t>
            </a:r>
          </a:p>
          <a:p>
            <a:pPr>
              <a:defRPr sz="2400">
                <a:solidFill>
                  <a:srgbClr val="53585F"/>
                </a:solidFill>
                <a:latin typeface="Arial Unicode MS"/>
                <a:ea typeface="Arial Unicode MS"/>
                <a:cs typeface="Arial Unicode MS"/>
                <a:sym typeface="Arial Unicode MS"/>
              </a:defRPr>
            </a:pPr>
            <a:r>
              <a:t>than thermal noise,</a:t>
            </a:r>
            <a:endParaRPr sz="4200"/>
          </a:p>
          <a:p>
            <a:pPr>
              <a:defRPr sz="2400">
                <a:solidFill>
                  <a:srgbClr val="53585F"/>
                </a:solidFill>
                <a:latin typeface="Arial Unicode MS"/>
                <a:ea typeface="Arial Unicode MS"/>
                <a:cs typeface="Arial Unicode MS"/>
                <a:sym typeface="Arial Unicode MS"/>
              </a:defRPr>
            </a:pPr>
            <a:r>
              <a:t>but </a:t>
            </a:r>
            <a:r>
              <a:rPr>
                <a:solidFill>
                  <a:srgbClr val="FF2600"/>
                </a:solidFill>
              </a:rPr>
              <a:t>MultiView</a:t>
            </a:r>
            <a:r>
              <a:t> matches</a:t>
            </a:r>
          </a:p>
        </p:txBody>
      </p:sp>
      <p:sp>
        <p:nvSpPr>
          <p:cNvPr id="354" name="TextBox 20"/>
          <p:cNvSpPr txBox="1"/>
          <p:nvPr/>
        </p:nvSpPr>
        <p:spPr>
          <a:xfrm>
            <a:off x="8260490" y="4954918"/>
            <a:ext cx="732084" cy="405866"/>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0000FF"/>
                </a:solidFill>
                <a:latin typeface="Arial Rounded MT Bold"/>
                <a:ea typeface="Arial Rounded MT Bold"/>
                <a:cs typeface="Arial Rounded MT Bold"/>
                <a:sym typeface="Arial Rounded MT Bold"/>
              </a:defRPr>
            </a:pPr>
            <a:r>
              <a:rPr dirty="0"/>
              <a:t>1 </a:t>
            </a:r>
            <a:r>
              <a:rPr sz="2000" dirty="0">
                <a:latin typeface="Symbol"/>
                <a:ea typeface="Symbol"/>
                <a:cs typeface="Symbol"/>
                <a:sym typeface="Symbol"/>
              </a:rPr>
              <a:t>m</a:t>
            </a:r>
            <a:r>
              <a:rPr sz="2000" dirty="0"/>
              <a:t>as</a:t>
            </a:r>
          </a:p>
        </p:txBody>
      </p:sp>
      <p:sp>
        <p:nvSpPr>
          <p:cNvPr id="355" name="TextBox 21"/>
          <p:cNvSpPr txBox="1"/>
          <p:nvPr/>
        </p:nvSpPr>
        <p:spPr>
          <a:xfrm>
            <a:off x="4277172" y="5800961"/>
            <a:ext cx="2854584" cy="332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600">
                <a:solidFill>
                  <a:srgbClr val="0000FF"/>
                </a:solidFill>
              </a:defRPr>
            </a:lvl1pPr>
          </a:lstStyle>
          <a:p>
            <a:r>
              <a:t>Thermal noise limited astrometry</a:t>
            </a:r>
          </a:p>
        </p:txBody>
      </p:sp>
      <p:sp>
        <p:nvSpPr>
          <p:cNvPr id="356" name="TextBox 23"/>
          <p:cNvSpPr txBox="1"/>
          <p:nvPr/>
        </p:nvSpPr>
        <p:spPr>
          <a:xfrm>
            <a:off x="4197465" y="6386262"/>
            <a:ext cx="1070945" cy="369332"/>
          </a:xfrm>
          <a:prstGeom prst="rect">
            <a:avLst/>
          </a:prstGeom>
          <a:solidFill>
            <a:srgbClr val="FFFFFF"/>
          </a:solidFill>
          <a:ln>
            <a:solidFill>
              <a:srgbClr val="FF0000"/>
            </a:solidFill>
          </a:ln>
          <a:extLst>
            <a:ext uri="{C572A759-6A51-4108-AA02-DFA0A04FC94B}">
              <ma14:wrappingTextBoxFlag xmlns="" xmlns:ma14="http://schemas.microsoft.com/office/mac/drawingml/2011/main" val="1"/>
            </a:ext>
          </a:extLst>
        </p:spPr>
        <p:txBody>
          <a:bodyPr wrap="square" lIns="45719" rIns="45719">
            <a:spAutoFit/>
          </a:bodyPr>
          <a:lstStyle>
            <a:lvl1pPr>
              <a:defRPr b="1"/>
            </a:lvl1pPr>
          </a:lstStyle>
          <a:p>
            <a:r>
              <a:rPr dirty="0"/>
              <a:t>SKA-Mid</a:t>
            </a:r>
          </a:p>
        </p:txBody>
      </p:sp>
      <p:sp>
        <p:nvSpPr>
          <p:cNvPr id="357" name="TextBox 24"/>
          <p:cNvSpPr txBox="1"/>
          <p:nvPr/>
        </p:nvSpPr>
        <p:spPr>
          <a:xfrm>
            <a:off x="1692923" y="6430047"/>
            <a:ext cx="1116522" cy="369332"/>
          </a:xfrm>
          <a:prstGeom prst="rect">
            <a:avLst/>
          </a:prstGeom>
          <a:solidFill>
            <a:srgbClr val="FFFFFF"/>
          </a:solidFill>
          <a:ln>
            <a:solidFill>
              <a:srgbClr val="FF0000"/>
            </a:solidFill>
          </a:ln>
          <a:extLst>
            <a:ext uri="{C572A759-6A51-4108-AA02-DFA0A04FC94B}">
              <ma14:wrappingTextBoxFlag xmlns="" xmlns:ma14="http://schemas.microsoft.com/office/mac/drawingml/2011/main" val="1"/>
            </a:ext>
          </a:extLst>
        </p:spPr>
        <p:txBody>
          <a:bodyPr wrap="square" lIns="45719" rIns="45719">
            <a:spAutoFit/>
          </a:bodyPr>
          <a:lstStyle>
            <a:lvl1pPr>
              <a:defRPr b="1"/>
            </a:lvl1pPr>
          </a:lstStyle>
          <a:p>
            <a:r>
              <a:rPr dirty="0"/>
              <a:t>SKA-Low</a:t>
            </a:r>
          </a:p>
        </p:txBody>
      </p:sp>
      <p:sp>
        <p:nvSpPr>
          <p:cNvPr id="358" name="TextBox 2"/>
          <p:cNvSpPr txBox="1"/>
          <p:nvPr/>
        </p:nvSpPr>
        <p:spPr>
          <a:xfrm>
            <a:off x="7943539" y="5828089"/>
            <a:ext cx="1143901" cy="369332"/>
          </a:xfrm>
          <a:prstGeom prst="rect">
            <a:avLst/>
          </a:prstGeom>
          <a:solidFill>
            <a:srgbClr val="FF6FCF"/>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dirty="0"/>
              <a:t>EHT</a:t>
            </a:r>
            <a:r>
              <a:rPr lang="en-AU" dirty="0"/>
              <a:t>-2030</a:t>
            </a:r>
            <a:endParaRPr dirty="0"/>
          </a:p>
        </p:txBody>
      </p:sp>
      <p:sp>
        <p:nvSpPr>
          <p:cNvPr id="359" name="Straight Arrow Connector 8"/>
          <p:cNvSpPr/>
          <p:nvPr/>
        </p:nvSpPr>
        <p:spPr>
          <a:xfrm flipV="1">
            <a:off x="8312829" y="5710627"/>
            <a:ext cx="920770" cy="16496"/>
          </a:xfrm>
          <a:prstGeom prst="line">
            <a:avLst/>
          </a:prstGeom>
          <a:ln w="57150">
            <a:solidFill>
              <a:srgbClr val="FF6FCF"/>
            </a:solidFill>
            <a:tailEnd type="triangle"/>
          </a:ln>
          <a:effectLst>
            <a:outerShdw blurRad="38100" dist="20000" dir="5400000" rotWithShape="0">
              <a:srgbClr val="000000">
                <a:alpha val="38000"/>
              </a:srgbClr>
            </a:outerShdw>
          </a:effectLst>
        </p:spPr>
        <p:txBody>
          <a:bodyPr lIns="45719" rIns="45719"/>
          <a:lstStyle/>
          <a:p>
            <a:endParaRPr/>
          </a:p>
        </p:txBody>
      </p:sp>
      <p:sp>
        <p:nvSpPr>
          <p:cNvPr id="360" name="Conventional…"/>
          <p:cNvSpPr txBox="1"/>
          <p:nvPr/>
        </p:nvSpPr>
        <p:spPr>
          <a:xfrm rot="1956316">
            <a:off x="2097595" y="3407872"/>
            <a:ext cx="1913728" cy="338135"/>
          </a:xfrm>
          <a:prstGeom prst="rect">
            <a:avLst/>
          </a:prstGeom>
          <a:ln w="12700">
            <a:miter lim="400000"/>
          </a:ln>
          <a:extLst>
            <a:ext uri="{C572A759-6A51-4108-AA02-DFA0A04FC94B}">
              <ma14:wrappingTextBoxFlag xmlns="" xmlns:ma14="http://schemas.microsoft.com/office/mac/drawingml/2011/main" val="1"/>
            </a:ext>
          </a:extLst>
        </p:spPr>
        <p:txBody>
          <a:bodyPr wrap="none" lIns="35716" tIns="35716" rIns="35716" bIns="35716" anchor="ctr">
            <a:spAutoFit/>
          </a:bodyPr>
          <a:lstStyle/>
          <a:p>
            <a:pPr>
              <a:defRPr sz="1600">
                <a:latin typeface="Arial Unicode MS"/>
                <a:ea typeface="Arial Unicode MS"/>
                <a:cs typeface="Arial Unicode MS"/>
                <a:sym typeface="Arial Unicode MS"/>
              </a:defRPr>
            </a:pPr>
            <a:r>
              <a:t>Thermal </a:t>
            </a:r>
            <a:r>
              <a:rPr>
                <a:solidFill>
                  <a:srgbClr val="424242"/>
                </a:solidFill>
              </a:rPr>
              <a:t>DR</a:t>
            </a:r>
            <a:r>
              <a:t> 1000:1 </a:t>
            </a:r>
          </a:p>
        </p:txBody>
      </p:sp>
      <p:sp>
        <p:nvSpPr>
          <p:cNvPr id="361" name="Straight Connector 26"/>
          <p:cNvSpPr/>
          <p:nvPr/>
        </p:nvSpPr>
        <p:spPr>
          <a:xfrm flipV="1">
            <a:off x="4160222" y="1816494"/>
            <a:ext cx="1" cy="4102614"/>
          </a:xfrm>
          <a:prstGeom prst="line">
            <a:avLst/>
          </a:prstGeom>
          <a:ln w="3175">
            <a:solidFill>
              <a:srgbClr val="000000"/>
            </a:solidFill>
            <a:prstDash val="sysDash"/>
          </a:ln>
          <a:effectLst>
            <a:outerShdw blurRad="38100" dist="20000" dir="5400000" rotWithShape="0">
              <a:srgbClr val="000000">
                <a:alpha val="38000"/>
              </a:srgbClr>
            </a:outerShdw>
          </a:effectLst>
        </p:spPr>
        <p:txBody>
          <a:bodyPr lIns="45719" rIns="45719"/>
          <a:lstStyle/>
          <a:p>
            <a:endParaRPr/>
          </a:p>
        </p:txBody>
      </p:sp>
      <p:sp>
        <p:nvSpPr>
          <p:cNvPr id="362" name="Oval 28"/>
          <p:cNvSpPr/>
          <p:nvPr/>
        </p:nvSpPr>
        <p:spPr>
          <a:xfrm>
            <a:off x="4090859" y="4047326"/>
            <a:ext cx="197791" cy="226453"/>
          </a:xfrm>
          <a:prstGeom prst="ellipse">
            <a:avLst/>
          </a:prstGeom>
          <a:solidFill>
            <a:srgbClr val="FF0000"/>
          </a:solidFill>
          <a:ln>
            <a:solidFill>
              <a:srgbClr val="4A7EBB"/>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63" name="TextBox 29"/>
          <p:cNvSpPr txBox="1"/>
          <p:nvPr/>
        </p:nvSpPr>
        <p:spPr>
          <a:xfrm>
            <a:off x="4334369" y="3857785"/>
            <a:ext cx="792099" cy="40393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2000" b="1">
                <a:solidFill>
                  <a:srgbClr val="0000FF"/>
                </a:solidFill>
              </a:defRPr>
            </a:pPr>
            <a:r>
              <a:t>10 </a:t>
            </a:r>
            <a:r>
              <a:rPr b="0">
                <a:latin typeface="Symbol"/>
                <a:ea typeface="Symbol"/>
                <a:cs typeface="Symbol"/>
                <a:sym typeface="Symbol"/>
              </a:rPr>
              <a:t>m</a:t>
            </a:r>
            <a:r>
              <a:t>as</a:t>
            </a:r>
          </a:p>
        </p:txBody>
      </p:sp>
      <p:sp>
        <p:nvSpPr>
          <p:cNvPr id="364" name="Oval 30"/>
          <p:cNvSpPr/>
          <p:nvPr/>
        </p:nvSpPr>
        <p:spPr>
          <a:xfrm>
            <a:off x="4067626" y="2556709"/>
            <a:ext cx="185195" cy="226453"/>
          </a:xfrm>
          <a:prstGeom prst="ellipse">
            <a:avLst/>
          </a:prstGeom>
          <a:solidFill>
            <a:srgbClr val="948A54"/>
          </a:solidFill>
          <a:ln>
            <a:solidFill>
              <a:srgbClr val="4A7EBB"/>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65" name="TextBox 31"/>
          <p:cNvSpPr txBox="1"/>
          <p:nvPr/>
        </p:nvSpPr>
        <p:spPr>
          <a:xfrm>
            <a:off x="4334369" y="2527261"/>
            <a:ext cx="834031" cy="37776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t>100 </a:t>
            </a:r>
            <a:r>
              <a:rPr>
                <a:latin typeface="Symbol"/>
                <a:ea typeface="Symbol"/>
                <a:cs typeface="Symbol"/>
                <a:sym typeface="Symbol"/>
              </a:rPr>
              <a:t>m</a:t>
            </a:r>
            <a:r>
              <a:t>as</a:t>
            </a:r>
          </a:p>
        </p:txBody>
      </p:sp>
      <p:sp>
        <p:nvSpPr>
          <p:cNvPr id="366" name="Straight Arrow Connector 12"/>
          <p:cNvSpPr/>
          <p:nvPr/>
        </p:nvSpPr>
        <p:spPr>
          <a:xfrm>
            <a:off x="1566955" y="6161084"/>
            <a:ext cx="4446147" cy="36339"/>
          </a:xfrm>
          <a:prstGeom prst="line">
            <a:avLst/>
          </a:prstGeom>
          <a:ln w="57150">
            <a:solidFill>
              <a:srgbClr val="FF0000"/>
            </a:solidFill>
            <a:headEnd type="triangle"/>
            <a:tailEnd type="triangle"/>
          </a:ln>
          <a:effectLst>
            <a:outerShdw blurRad="38100" dist="20000" dir="5400000" rotWithShape="0">
              <a:srgbClr val="000000">
                <a:alpha val="38000"/>
              </a:srgbClr>
            </a:outerShdw>
          </a:effectLst>
        </p:spPr>
        <p:txBody>
          <a:bodyPr lIns="45719" rIns="45719"/>
          <a:lstStyle/>
          <a:p>
            <a:endParaRPr/>
          </a:p>
        </p:txBody>
      </p:sp>
      <p:sp>
        <p:nvSpPr>
          <p:cNvPr id="367" name="TextBox 32"/>
          <p:cNvSpPr txBox="1"/>
          <p:nvPr/>
        </p:nvSpPr>
        <p:spPr>
          <a:xfrm rot="16200000">
            <a:off x="3613657" y="4883540"/>
            <a:ext cx="748765" cy="332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600" b="1"/>
            </a:lvl1pPr>
          </a:lstStyle>
          <a:p>
            <a:r>
              <a:t>1.6 GHz</a:t>
            </a:r>
          </a:p>
        </p:txBody>
      </p:sp>
      <p:sp>
        <p:nvSpPr>
          <p:cNvPr id="368" name="Straight Arrow Connector 33"/>
          <p:cNvSpPr/>
          <p:nvPr/>
        </p:nvSpPr>
        <p:spPr>
          <a:xfrm>
            <a:off x="4223420" y="5856115"/>
            <a:ext cx="2977916" cy="1"/>
          </a:xfrm>
          <a:prstGeom prst="line">
            <a:avLst/>
          </a:prstGeom>
          <a:ln w="25400">
            <a:solidFill>
              <a:srgbClr val="0000FF"/>
            </a:solidFill>
            <a:headEnd type="triangle"/>
            <a:tailEnd type="triangle"/>
          </a:ln>
          <a:effectLst>
            <a:outerShdw blurRad="38100" dist="20000" dir="5400000" rotWithShape="0">
              <a:srgbClr val="000000">
                <a:alpha val="38000"/>
              </a:srgbClr>
            </a:outerShdw>
          </a:effectLst>
        </p:spPr>
        <p:txBody>
          <a:bodyPr lIns="45719" rIns="45719"/>
          <a:lstStyle/>
          <a:p>
            <a:endParaRPr/>
          </a:p>
        </p:txBody>
      </p:sp>
      <p:sp>
        <p:nvSpPr>
          <p:cNvPr id="369" name="TextBox 35"/>
          <p:cNvSpPr txBox="1"/>
          <p:nvPr/>
        </p:nvSpPr>
        <p:spPr>
          <a:xfrm>
            <a:off x="7308388" y="6319087"/>
            <a:ext cx="800024" cy="405766"/>
          </a:xfrm>
          <a:prstGeom prst="rect">
            <a:avLst/>
          </a:prstGeom>
          <a:solidFill>
            <a:srgbClr val="FFFFFF"/>
          </a:solidFill>
          <a:ln>
            <a:solidFill>
              <a:schemeClr val="accent6"/>
            </a:solidFill>
          </a:ln>
          <a:extLst>
            <a:ext uri="{C572A759-6A51-4108-AA02-DFA0A04FC94B}">
              <ma14:wrappingTextBoxFlag xmlns="" xmlns:ma14="http://schemas.microsoft.com/office/mac/drawingml/2011/main" val="1"/>
            </a:ext>
          </a:extLst>
        </p:spPr>
        <p:txBody>
          <a:bodyPr wrap="none" lIns="45719" rIns="45719">
            <a:spAutoFit/>
          </a:bodyPr>
          <a:lstStyle>
            <a:lvl1pPr>
              <a:defRPr>
                <a:latin typeface="Arial Unicode MS"/>
                <a:ea typeface="Arial Unicode MS"/>
                <a:cs typeface="Arial Unicode MS"/>
                <a:sym typeface="Arial Unicode MS"/>
              </a:defRPr>
            </a:lvl1pPr>
          </a:lstStyle>
          <a:p>
            <a:r>
              <a:t>ngVLA</a:t>
            </a:r>
          </a:p>
        </p:txBody>
      </p:sp>
      <p:sp>
        <p:nvSpPr>
          <p:cNvPr id="370" name="Title 1"/>
          <p:cNvSpPr txBox="1">
            <a:spLocks noGrp="1"/>
          </p:cNvSpPr>
          <p:nvPr>
            <p:ph type="title"/>
          </p:nvPr>
        </p:nvSpPr>
        <p:spPr>
          <a:xfrm>
            <a:off x="2354894" y="73840"/>
            <a:ext cx="6733227" cy="650242"/>
          </a:xfrm>
          <a:prstGeom prst="rect">
            <a:avLst/>
          </a:prstGeom>
          <a:solidFill>
            <a:srgbClr val="FFFFFF"/>
          </a:solidFill>
        </p:spPr>
        <p:txBody>
          <a:bodyPr/>
          <a:lstStyle>
            <a:lvl1pPr defTabSz="420623">
              <a:defRPr sz="3312">
                <a:solidFill>
                  <a:srgbClr val="FF0000"/>
                </a:solidFill>
                <a:latin typeface="Arial Unicode MS"/>
                <a:ea typeface="Arial Unicode MS"/>
                <a:cs typeface="Arial Unicode MS"/>
                <a:sym typeface="Arial Unicode MS"/>
              </a:defRPr>
            </a:lvl1pPr>
          </a:lstStyle>
          <a:p>
            <a:r>
              <a:rPr dirty="0"/>
              <a:t>In NextGen telescope Era</a:t>
            </a:r>
          </a:p>
        </p:txBody>
      </p:sp>
      <p:sp>
        <p:nvSpPr>
          <p:cNvPr id="371" name="TextBox 34"/>
          <p:cNvSpPr txBox="1"/>
          <p:nvPr/>
        </p:nvSpPr>
        <p:spPr>
          <a:xfrm>
            <a:off x="79172" y="3466588"/>
            <a:ext cx="2581428" cy="646331"/>
          </a:xfrm>
          <a:prstGeom prst="rect">
            <a:avLst/>
          </a:prstGeom>
          <a:solidFill>
            <a:srgbClr val="FFFFFF"/>
          </a:solidFill>
          <a:ln>
            <a:solidFill>
              <a:srgbClr val="FF0000"/>
            </a:solidFill>
          </a:ln>
          <a:extLst>
            <a:ext uri="{C572A759-6A51-4108-AA02-DFA0A04FC94B}">
              <ma14:wrappingTextBoxFlag xmlns="" xmlns:ma14="http://schemas.microsoft.com/office/mac/drawingml/2011/main" val="1"/>
            </a:ext>
          </a:extLst>
        </p:spPr>
        <p:txBody>
          <a:bodyPr wrap="square" lIns="45719" rIns="45719">
            <a:spAutoFit/>
          </a:bodyPr>
          <a:lstStyle/>
          <a:p>
            <a:pPr>
              <a:defRPr b="1"/>
            </a:pPr>
            <a:r>
              <a:rPr dirty="0"/>
              <a:t>Measured (MWA) </a:t>
            </a:r>
          </a:p>
          <a:p>
            <a:pPr>
              <a:defRPr b="1"/>
            </a:pPr>
            <a:r>
              <a:rPr dirty="0"/>
              <a:t>ionospheric residuals</a:t>
            </a:r>
          </a:p>
        </p:txBody>
      </p:sp>
      <p:sp>
        <p:nvSpPr>
          <p:cNvPr id="372" name="TextBox 36"/>
          <p:cNvSpPr txBox="1"/>
          <p:nvPr/>
        </p:nvSpPr>
        <p:spPr>
          <a:xfrm>
            <a:off x="97185" y="4831808"/>
            <a:ext cx="2563413" cy="659766"/>
          </a:xfrm>
          <a:prstGeom prst="rect">
            <a:avLst/>
          </a:prstGeom>
          <a:solidFill>
            <a:srgbClr val="FFFFFF"/>
          </a:solidFill>
          <a:ln>
            <a:solidFill>
              <a:srgbClr val="FF0000"/>
            </a:solidFill>
          </a:ln>
          <a:extLst>
            <a:ext uri="{C572A759-6A51-4108-AA02-DFA0A04FC94B}">
              <ma14:wrappingTextBoxFlag xmlns="" xmlns:ma14="http://schemas.microsoft.com/office/mac/drawingml/2011/main" val="1"/>
            </a:ext>
          </a:extLst>
        </p:spPr>
        <p:txBody>
          <a:bodyPr wrap="square" lIns="45719" rIns="45719">
            <a:spAutoFit/>
          </a:bodyPr>
          <a:lstStyle/>
          <a:p>
            <a:pPr>
              <a:defRPr b="1"/>
            </a:pPr>
            <a:r>
              <a:rPr dirty="0"/>
              <a:t>Measured (SMA) </a:t>
            </a:r>
          </a:p>
          <a:p>
            <a:pPr>
              <a:defRPr b="1"/>
            </a:pPr>
            <a:r>
              <a:rPr dirty="0"/>
              <a:t>tropospheric residuals</a:t>
            </a:r>
          </a:p>
        </p:txBody>
      </p:sp>
      <p:sp>
        <p:nvSpPr>
          <p:cNvPr id="373" name="Right Arrow 7"/>
          <p:cNvSpPr/>
          <p:nvPr/>
        </p:nvSpPr>
        <p:spPr>
          <a:xfrm rot="19995095">
            <a:off x="2219331" y="3014210"/>
            <a:ext cx="978409" cy="484633"/>
          </a:xfrm>
          <a:prstGeom prst="rightArrow">
            <a:avLst>
              <a:gd name="adj1" fmla="val 50000"/>
              <a:gd name="adj2" fmla="val 50000"/>
            </a:avLst>
          </a:prstGeom>
          <a:solidFill>
            <a:srgbClr val="FF0000">
              <a:alpha val="25000"/>
            </a:srgbClr>
          </a:solidFill>
          <a:ln>
            <a:solidFill>
              <a:srgbClr val="FF0000"/>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74" name="Right Arrow 37"/>
          <p:cNvSpPr/>
          <p:nvPr/>
        </p:nvSpPr>
        <p:spPr>
          <a:xfrm rot="584382">
            <a:off x="2458897" y="5334213"/>
            <a:ext cx="3364277" cy="193120"/>
          </a:xfrm>
          <a:prstGeom prst="rightArrow">
            <a:avLst>
              <a:gd name="adj1" fmla="val 50000"/>
              <a:gd name="adj2" fmla="val 50000"/>
            </a:avLst>
          </a:prstGeom>
          <a:solidFill>
            <a:srgbClr val="FF0000">
              <a:alpha val="25000"/>
            </a:srgbClr>
          </a:solidFill>
          <a:ln>
            <a:solidFill>
              <a:srgbClr val="FF0000"/>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75" name="Slide Number Placeholder 6"/>
          <p:cNvSpPr txBox="1"/>
          <p:nvPr/>
        </p:nvSpPr>
        <p:spPr>
          <a:xfrm>
            <a:off x="8732519" y="6575970"/>
            <a:ext cx="355602" cy="26497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latin typeface="Helvetica Neue"/>
                <a:ea typeface="Helvetica Neue"/>
                <a:cs typeface="Helvetica Neue"/>
                <a:sym typeface="Helvetica Neue"/>
              </a:defRPr>
            </a:lvl1pPr>
          </a:lstStyle>
          <a:p>
            <a:r>
              <a:t>8</a:t>
            </a:r>
          </a:p>
        </p:txBody>
      </p:sp>
      <p:sp>
        <p:nvSpPr>
          <p:cNvPr id="376" name="For SKA…"/>
          <p:cNvSpPr txBox="1"/>
          <p:nvPr/>
        </p:nvSpPr>
        <p:spPr>
          <a:xfrm>
            <a:off x="97186" y="5964048"/>
            <a:ext cx="4566740" cy="490535"/>
          </a:xfrm>
          <a:prstGeom prst="rect">
            <a:avLst/>
          </a:prstGeom>
          <a:ln w="12700">
            <a:miter lim="400000"/>
          </a:ln>
          <a:extLst>
            <a:ext uri="{C572A759-6A51-4108-AA02-DFA0A04FC94B}">
              <ma14:wrappingTextBoxFlag xmlns="" xmlns:ma14="http://schemas.microsoft.com/office/mac/drawingml/2011/main" val="1"/>
            </a:ext>
          </a:extLst>
        </p:spPr>
        <p:txBody>
          <a:bodyPr lIns="35716" tIns="35716" rIns="35716" bIns="35716" anchor="ctr">
            <a:spAutoFit/>
          </a:bodyPr>
          <a:lstStyle>
            <a:lvl1pPr>
              <a:defRPr sz="2400">
                <a:latin typeface="Arial Unicode MS"/>
                <a:ea typeface="Arial Unicode MS"/>
                <a:cs typeface="Arial Unicode MS"/>
                <a:sym typeface="Arial Unicode MS"/>
              </a:defRPr>
            </a:lvl1pPr>
          </a:lstStyle>
          <a:p>
            <a:r>
              <a:rPr dirty="0"/>
              <a:t>Also frequencies far lower</a:t>
            </a:r>
          </a:p>
        </p:txBody>
      </p:sp>
      <p:sp>
        <p:nvSpPr>
          <p:cNvPr id="377" name="Right Arrow 39"/>
          <p:cNvSpPr/>
          <p:nvPr/>
        </p:nvSpPr>
        <p:spPr>
          <a:xfrm rot="8340833">
            <a:off x="4550921" y="3485524"/>
            <a:ext cx="1391557" cy="484633"/>
          </a:xfrm>
          <a:prstGeom prst="rightArrow">
            <a:avLst>
              <a:gd name="adj1" fmla="val 50000"/>
              <a:gd name="adj2" fmla="val 50000"/>
            </a:avLst>
          </a:prstGeom>
          <a:solidFill>
            <a:srgbClr val="D7E4BD">
              <a:alpha val="25000"/>
            </a:srgbClr>
          </a:solidFill>
          <a:ln>
            <a:solidFill>
              <a:srgbClr val="4A7EBB"/>
            </a:solidFill>
            <a:prstDash val="dot"/>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78" name="Right Arrow 40"/>
          <p:cNvSpPr/>
          <p:nvPr/>
        </p:nvSpPr>
        <p:spPr>
          <a:xfrm rot="8582343">
            <a:off x="5480289" y="4700504"/>
            <a:ext cx="1181104" cy="484633"/>
          </a:xfrm>
          <a:prstGeom prst="rightArrow">
            <a:avLst>
              <a:gd name="adj1" fmla="val 47507"/>
              <a:gd name="adj2" fmla="val 50000"/>
            </a:avLst>
          </a:prstGeom>
          <a:solidFill>
            <a:srgbClr val="FF0000">
              <a:alpha val="25000"/>
            </a:srgbClr>
          </a:solidFill>
          <a:ln>
            <a:solidFill>
              <a:srgbClr val="FF0000"/>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79" name="Straight Arrow Connector 41"/>
          <p:cNvSpPr/>
          <p:nvPr/>
        </p:nvSpPr>
        <p:spPr>
          <a:xfrm>
            <a:off x="4067626" y="6071001"/>
            <a:ext cx="3863509" cy="1"/>
          </a:xfrm>
          <a:prstGeom prst="line">
            <a:avLst/>
          </a:prstGeom>
          <a:ln w="57150">
            <a:solidFill>
              <a:schemeClr val="accent6"/>
            </a:solidFill>
            <a:headEnd type="triangle"/>
            <a:tailEnd type="triangle"/>
          </a:ln>
          <a:effectLst>
            <a:outerShdw blurRad="38100" dist="20000" dir="5400000" rotWithShape="0">
              <a:srgbClr val="000000">
                <a:alpha val="38000"/>
              </a:srgbClr>
            </a:outerShdw>
          </a:effectLst>
        </p:spPr>
        <p:txBody>
          <a:bodyPr lIns="45719" rIns="45719"/>
          <a:lstStyle/>
          <a:p>
            <a:endParaRPr/>
          </a:p>
        </p:txBody>
      </p:sp>
      <p:sp>
        <p:nvSpPr>
          <p:cNvPr id="3" name="Right Arrow 39">
            <a:extLst>
              <a:ext uri="{FF2B5EF4-FFF2-40B4-BE49-F238E27FC236}">
                <a16:creationId xmlns:a16="http://schemas.microsoft.com/office/drawing/2014/main" id="{26196611-1B2B-49C6-016A-0D98BFAB3789}"/>
              </a:ext>
            </a:extLst>
          </p:cNvPr>
          <p:cNvSpPr/>
          <p:nvPr/>
        </p:nvSpPr>
        <p:spPr>
          <a:xfrm rot="8340833">
            <a:off x="5483276" y="3586555"/>
            <a:ext cx="661574" cy="484633"/>
          </a:xfrm>
          <a:prstGeom prst="rightArrow">
            <a:avLst>
              <a:gd name="adj1" fmla="val 50000"/>
              <a:gd name="adj2" fmla="val 50000"/>
            </a:avLst>
          </a:prstGeom>
          <a:solidFill>
            <a:srgbClr val="AB7942">
              <a:alpha val="23137"/>
            </a:srgbClr>
          </a:solidFill>
          <a:ln>
            <a:solidFill>
              <a:srgbClr val="4A7EBB"/>
            </a:solidFill>
            <a:prstDash val="dot"/>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 name="TextBox 20">
            <a:extLst>
              <a:ext uri="{FF2B5EF4-FFF2-40B4-BE49-F238E27FC236}">
                <a16:creationId xmlns:a16="http://schemas.microsoft.com/office/drawing/2014/main" id="{3905F36F-149F-BC2E-8D0C-0F4638BC87F7}"/>
              </a:ext>
            </a:extLst>
          </p:cNvPr>
          <p:cNvSpPr txBox="1"/>
          <p:nvPr/>
        </p:nvSpPr>
        <p:spPr>
          <a:xfrm>
            <a:off x="3048768" y="840834"/>
            <a:ext cx="3227805"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0000FF"/>
                </a:solidFill>
                <a:latin typeface="Arial Rounded MT Bold"/>
                <a:ea typeface="Arial Rounded MT Bold"/>
                <a:cs typeface="Arial Rounded MT Bold"/>
                <a:sym typeface="Arial Rounded MT Bold"/>
              </a:defRPr>
            </a:pPr>
            <a:r>
              <a:rPr lang="en-AU" dirty="0"/>
              <a:t>As seen in Maria Rioja’s talk</a:t>
            </a:r>
            <a:endParaRPr sz="2000" dirty="0"/>
          </a:p>
        </p:txBody>
      </p:sp>
      <p:sp>
        <p:nvSpPr>
          <p:cNvPr id="6" name="Title 1">
            <a:extLst>
              <a:ext uri="{FF2B5EF4-FFF2-40B4-BE49-F238E27FC236}">
                <a16:creationId xmlns:a16="http://schemas.microsoft.com/office/drawing/2014/main" id="{6EE17F00-D3ED-108E-0072-A4CBAD9B48DF}"/>
              </a:ext>
            </a:extLst>
          </p:cNvPr>
          <p:cNvSpPr txBox="1">
            <a:spLocks/>
          </p:cNvSpPr>
          <p:nvPr/>
        </p:nvSpPr>
        <p:spPr>
          <a:xfrm>
            <a:off x="1712459" y="718786"/>
            <a:ext cx="6548031" cy="477633"/>
          </a:xfrm>
          <a:prstGeom prst="rect">
            <a:avLst/>
          </a:prstGeom>
          <a:solidFill>
            <a:srgbClr val="FF8AD8"/>
          </a:solidFill>
          <a:ln>
            <a:noFill/>
          </a:ln>
        </p:spPr>
        <p:txBody>
          <a:bodyPr vert="horz" lIns="91425" tIns="91425" rIns="91425" bIns="91425" rtlCol="0" anchor="t" anchorCtr="0">
            <a:noAutofit/>
          </a:bodyPr>
          <a:lstStyle>
            <a:lvl1pPr algn="ctr" defTabSz="457200" rtl="0" eaLnBrk="1" latinLnBrk="0" hangingPunct="1">
              <a:spcBef>
                <a:spcPts val="0"/>
              </a:spcBef>
              <a:buClr>
                <a:schemeClr val="dk1"/>
              </a:buClr>
              <a:buNone/>
              <a:defRPr sz="4400" b="0" i="0" kern="1200">
                <a:solidFill>
                  <a:schemeClr val="dk1"/>
                </a:solidFill>
                <a:latin typeface="Arial"/>
                <a:ea typeface="+mj-ea"/>
                <a:cs typeface="Aria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r>
              <a:rPr lang="en-US" sz="2200" i="1" dirty="0"/>
              <a:t>GOAL: Extend astrometry to highest VLBI regimes </a:t>
            </a:r>
          </a:p>
        </p:txBody>
      </p:sp>
    </p:spTree>
    <p:custDataLst>
      <p:tags r:id="rId1"/>
    </p:custData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iterate>
                                    <p:tmAbs val="0"/>
                                  </p:iterate>
                                  <p:childTnLst>
                                    <p:set>
                                      <p:cBhvr>
                                        <p:cTn id="6" fill="hold"/>
                                        <p:tgtEl>
                                          <p:spTgt spid="350"/>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iterate>
                                    <p:tmAbs val="0"/>
                                  </p:iterate>
                                  <p:childTnLst>
                                    <p:set>
                                      <p:cBhvr>
                                        <p:cTn id="9" fill="hold"/>
                                        <p:tgtEl>
                                          <p:spTgt spid="35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52"/>
                                        </p:tgtEl>
                                        <p:attrNameLst>
                                          <p:attrName>style.visibility</p:attrName>
                                        </p:attrNameLst>
                                      </p:cBhvr>
                                      <p:to>
                                        <p:strVal val="visible"/>
                                      </p:to>
                                    </p:set>
                                    <p:animEffect transition="in" filter="dissolve">
                                      <p:cBhvr>
                                        <p:cTn id="14" dur="2000"/>
                                        <p:tgtEl>
                                          <p:spTgt spid="352"/>
                                        </p:tgtEl>
                                      </p:cBhvr>
                                    </p:animEffect>
                                  </p:childTnLst>
                                </p:cTn>
                              </p:par>
                              <p:par>
                                <p:cTn id="15" presetID="10" presetClass="entr" fill="hold" grpId="0" nodeType="withEffect">
                                  <p:stCondLst>
                                    <p:cond delay="0"/>
                                  </p:stCondLst>
                                  <p:iterate>
                                    <p:tmAbs val="0"/>
                                  </p:iterate>
                                  <p:childTnLst>
                                    <p:set>
                                      <p:cBhvr>
                                        <p:cTn id="16" fill="hold"/>
                                        <p:tgtEl>
                                          <p:spTgt spid="370"/>
                                        </p:tgtEl>
                                        <p:attrNameLst>
                                          <p:attrName>style.visibility</p:attrName>
                                        </p:attrNameLst>
                                      </p:cBhvr>
                                      <p:to>
                                        <p:strVal val="visible"/>
                                      </p:to>
                                    </p:set>
                                    <p:animEffect transition="in" filter="fade">
                                      <p:cBhvr>
                                        <p:cTn id="17" dur="500"/>
                                        <p:tgtEl>
                                          <p:spTgt spid="370"/>
                                        </p:tgtEl>
                                      </p:cBhvr>
                                    </p:animEffect>
                                  </p:childTnLst>
                                </p:cTn>
                              </p:par>
                            </p:childTnLst>
                          </p:cTn>
                        </p:par>
                        <p:par>
                          <p:cTn id="18" fill="hold">
                            <p:stCondLst>
                              <p:cond delay="2000"/>
                            </p:stCondLst>
                            <p:childTnLst>
                              <p:par>
                                <p:cTn id="19" presetID="1" presetClass="entr" presetSubtype="0" fill="hold" grpId="0" nodeType="afterEffect">
                                  <p:stCondLst>
                                    <p:cond delay="0"/>
                                  </p:stCondLst>
                                  <p:iterate>
                                    <p:tmAbs val="0"/>
                                  </p:iterate>
                                  <p:childTnLst>
                                    <p:set>
                                      <p:cBhvr>
                                        <p:cTn id="20" fill="hold"/>
                                        <p:tgtEl>
                                          <p:spTgt spid="353"/>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0" nodeType="afterEffect">
                                  <p:stCondLst>
                                    <p:cond delay="1000"/>
                                  </p:stCondLst>
                                  <p:iterate>
                                    <p:tmAbs val="0"/>
                                  </p:iterate>
                                  <p:childTnLst>
                                    <p:set>
                                      <p:cBhvr>
                                        <p:cTn id="23" fill="hold"/>
                                        <p:tgtEl>
                                          <p:spTgt spid="360"/>
                                        </p:tgtEl>
                                        <p:attrNameLst>
                                          <p:attrName>style.visibility</p:attrName>
                                        </p:attrNameLst>
                                      </p:cBhvr>
                                      <p:to>
                                        <p:strVal val="visible"/>
                                      </p:to>
                                    </p:set>
                                  </p:childTnLst>
                                </p:cTn>
                              </p:par>
                            </p:childTnLst>
                          </p:cTn>
                        </p:par>
                        <p:par>
                          <p:cTn id="24" fill="hold">
                            <p:stCondLst>
                              <p:cond delay="3000"/>
                            </p:stCondLst>
                            <p:childTnLst>
                              <p:par>
                                <p:cTn id="25" presetID="1" presetClass="entr" presetSubtype="0" fill="hold" grpId="0" nodeType="afterEffect">
                                  <p:stCondLst>
                                    <p:cond delay="1000"/>
                                  </p:stCondLst>
                                  <p:iterate>
                                    <p:tmAbs val="0"/>
                                  </p:iterate>
                                  <p:childTnLst>
                                    <p:set>
                                      <p:cBhvr>
                                        <p:cTn id="26" fill="hold"/>
                                        <p:tgtEl>
                                          <p:spTgt spid="377"/>
                                        </p:tgtEl>
                                        <p:attrNameLst>
                                          <p:attrName>style.visibility</p:attrName>
                                        </p:attrNameLst>
                                      </p:cBhvr>
                                      <p:to>
                                        <p:strVal val="visible"/>
                                      </p:to>
                                    </p:set>
                                  </p:childTnLst>
                                </p:cTn>
                              </p:par>
                            </p:childTnLst>
                          </p:cTn>
                        </p:par>
                        <p:par>
                          <p:cTn id="27" fill="hold">
                            <p:stCondLst>
                              <p:cond delay="4000"/>
                            </p:stCondLst>
                            <p:childTnLst>
                              <p:par>
                                <p:cTn id="28" presetID="1" presetClass="entr" presetSubtype="0" fill="hold" grpId="0" nodeType="afterEffect">
                                  <p:stCondLst>
                                    <p:cond delay="1000"/>
                                  </p:stCondLst>
                                  <p:iterate>
                                    <p:tmAbs val="0"/>
                                  </p:iterate>
                                  <p:childTnLst>
                                    <p:set>
                                      <p:cBhvr>
                                        <p:cTn id="29" fill="hold"/>
                                        <p:tgtEl>
                                          <p:spTgt spid="361"/>
                                        </p:tgtEl>
                                        <p:attrNameLst>
                                          <p:attrName>style.visibility</p:attrName>
                                        </p:attrNameLst>
                                      </p:cBhvr>
                                      <p:to>
                                        <p:strVal val="visible"/>
                                      </p:to>
                                    </p:set>
                                  </p:childTnLst>
                                </p:cTn>
                              </p:par>
                            </p:childTnLst>
                          </p:cTn>
                        </p:par>
                        <p:par>
                          <p:cTn id="30" fill="hold">
                            <p:stCondLst>
                              <p:cond delay="5000"/>
                            </p:stCondLst>
                            <p:childTnLst>
                              <p:par>
                                <p:cTn id="31" presetID="1" presetClass="entr" presetSubtype="0" fill="hold" grpId="0" nodeType="afterEffect">
                                  <p:stCondLst>
                                    <p:cond delay="0"/>
                                  </p:stCondLst>
                                  <p:iterate>
                                    <p:tmAbs val="0"/>
                                  </p:iterate>
                                  <p:childTnLst>
                                    <p:set>
                                      <p:cBhvr>
                                        <p:cTn id="32" fill="hold"/>
                                        <p:tgtEl>
                                          <p:spTgt spid="367"/>
                                        </p:tgtEl>
                                        <p:attrNameLst>
                                          <p:attrName>style.visibility</p:attrName>
                                        </p:attrNameLst>
                                      </p:cBhvr>
                                      <p:to>
                                        <p:strVal val="visible"/>
                                      </p:to>
                                    </p:set>
                                  </p:childTnLst>
                                </p:cTn>
                              </p:par>
                            </p:childTnLst>
                          </p:cTn>
                        </p:par>
                        <p:par>
                          <p:cTn id="33" fill="hold">
                            <p:stCondLst>
                              <p:cond delay="5000"/>
                            </p:stCondLst>
                            <p:childTnLst>
                              <p:par>
                                <p:cTn id="34" presetID="1" presetClass="entr" presetSubtype="0" fill="hold" grpId="0" nodeType="afterEffect">
                                  <p:stCondLst>
                                    <p:cond delay="0"/>
                                  </p:stCondLst>
                                  <p:iterate>
                                    <p:tmAbs val="0"/>
                                  </p:iterate>
                                  <p:childTnLst>
                                    <p:set>
                                      <p:cBhvr>
                                        <p:cTn id="35" fill="hold"/>
                                        <p:tgtEl>
                                          <p:spTgt spid="364"/>
                                        </p:tgtEl>
                                        <p:attrNameLst>
                                          <p:attrName>style.visibility</p:attrName>
                                        </p:attrNameLst>
                                      </p:cBhvr>
                                      <p:to>
                                        <p:strVal val="visible"/>
                                      </p:to>
                                    </p:set>
                                  </p:childTnLst>
                                </p:cTn>
                              </p:par>
                            </p:childTnLst>
                          </p:cTn>
                        </p:par>
                        <p:par>
                          <p:cTn id="36" fill="hold">
                            <p:stCondLst>
                              <p:cond delay="5000"/>
                            </p:stCondLst>
                            <p:childTnLst>
                              <p:par>
                                <p:cTn id="37" presetID="1" presetClass="entr" presetSubtype="0" fill="hold" grpId="0" nodeType="afterEffect">
                                  <p:stCondLst>
                                    <p:cond delay="0"/>
                                  </p:stCondLst>
                                  <p:iterate>
                                    <p:tmAbs val="0"/>
                                  </p:iterate>
                                  <p:childTnLst>
                                    <p:set>
                                      <p:cBhvr>
                                        <p:cTn id="38" fill="hold"/>
                                        <p:tgtEl>
                                          <p:spTgt spid="365"/>
                                        </p:tgtEl>
                                        <p:attrNameLst>
                                          <p:attrName>style.visibility</p:attrName>
                                        </p:attrNameLst>
                                      </p:cBhvr>
                                      <p:to>
                                        <p:strVal val="visible"/>
                                      </p:to>
                                    </p:set>
                                  </p:childTnLst>
                                </p:cTn>
                              </p:par>
                            </p:childTnLst>
                          </p:cTn>
                        </p:par>
                        <p:par>
                          <p:cTn id="39" fill="hold">
                            <p:stCondLst>
                              <p:cond delay="5000"/>
                            </p:stCondLst>
                            <p:childTnLst>
                              <p:par>
                                <p:cTn id="40" presetID="1" presetClass="entr" presetSubtype="0" fill="hold" grpId="0" nodeType="afterEffect">
                                  <p:stCondLst>
                                    <p:cond delay="0"/>
                                  </p:stCondLst>
                                  <p:iterate>
                                    <p:tmAbs val="0"/>
                                  </p:iterate>
                                  <p:childTnLst>
                                    <p:set>
                                      <p:cBhvr>
                                        <p:cTn id="41" fill="hold"/>
                                        <p:tgtEl>
                                          <p:spTgt spid="362"/>
                                        </p:tgtEl>
                                        <p:attrNameLst>
                                          <p:attrName>style.visibility</p:attrName>
                                        </p:attrNameLst>
                                      </p:cBhvr>
                                      <p:to>
                                        <p:strVal val="visible"/>
                                      </p:to>
                                    </p:set>
                                  </p:childTnLst>
                                </p:cTn>
                              </p:par>
                            </p:childTnLst>
                          </p:cTn>
                        </p:par>
                        <p:par>
                          <p:cTn id="42" fill="hold">
                            <p:stCondLst>
                              <p:cond delay="5000"/>
                            </p:stCondLst>
                            <p:childTnLst>
                              <p:par>
                                <p:cTn id="43" presetID="1" presetClass="entr" presetSubtype="0" fill="hold" grpId="0" nodeType="afterEffect">
                                  <p:stCondLst>
                                    <p:cond delay="0"/>
                                  </p:stCondLst>
                                  <p:iterate>
                                    <p:tmAbs val="0"/>
                                  </p:iterate>
                                  <p:childTnLst>
                                    <p:set>
                                      <p:cBhvr>
                                        <p:cTn id="44" fill="hold"/>
                                        <p:tgtEl>
                                          <p:spTgt spid="3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iterate>
                                    <p:tmAbs val="0"/>
                                  </p:iterate>
                                  <p:childTnLst>
                                    <p:set>
                                      <p:cBhvr>
                                        <p:cTn id="48" fill="hold"/>
                                        <p:tgtEl>
                                          <p:spTgt spid="3"/>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1000"/>
                                  </p:stCondLst>
                                  <p:iterate>
                                    <p:tmAbs val="0"/>
                                  </p:iterate>
                                  <p:childTnLst>
                                    <p:set>
                                      <p:cBhvr>
                                        <p:cTn id="51" fill="hold"/>
                                        <p:tgtEl>
                                          <p:spTgt spid="378"/>
                                        </p:tgtEl>
                                        <p:attrNameLst>
                                          <p:attrName>style.visibility</p:attrName>
                                        </p:attrNameLst>
                                      </p:cBhvr>
                                      <p:to>
                                        <p:strVal val="visible"/>
                                      </p:to>
                                    </p:set>
                                  </p:childTnLst>
                                </p:cTn>
                              </p:par>
                            </p:childTnLst>
                          </p:cTn>
                        </p:par>
                        <p:par>
                          <p:cTn id="52" fill="hold">
                            <p:stCondLst>
                              <p:cond delay="1000"/>
                            </p:stCondLst>
                            <p:childTnLst>
                              <p:par>
                                <p:cTn id="53" presetID="1" presetClass="entr" presetSubtype="0" fill="hold" grpId="0" nodeType="afterEffect">
                                  <p:stCondLst>
                                    <p:cond delay="200"/>
                                  </p:stCondLst>
                                  <p:iterate>
                                    <p:tmAbs val="0"/>
                                  </p:iterate>
                                  <p:childTnLst>
                                    <p:set>
                                      <p:cBhvr>
                                        <p:cTn id="54" fill="hold"/>
                                        <p:tgtEl>
                                          <p:spTgt spid="354"/>
                                        </p:tgtEl>
                                        <p:attrNameLst>
                                          <p:attrName>style.visibility</p:attrName>
                                        </p:attrNameLst>
                                      </p:cBhvr>
                                      <p:to>
                                        <p:strVal val="visible"/>
                                      </p:to>
                                    </p:set>
                                  </p:childTnLst>
                                </p:cTn>
                              </p:par>
                            </p:childTnLst>
                          </p:cTn>
                        </p:par>
                        <p:par>
                          <p:cTn id="55" fill="hold">
                            <p:stCondLst>
                              <p:cond delay="1200"/>
                            </p:stCondLst>
                            <p:childTnLst>
                              <p:par>
                                <p:cTn id="56" presetID="1" presetClass="entr" presetSubtype="0" fill="hold" grpId="0" nodeType="afterEffect">
                                  <p:stCondLst>
                                    <p:cond delay="1000"/>
                                  </p:stCondLst>
                                  <p:iterate>
                                    <p:tmAbs val="0"/>
                                  </p:iterate>
                                  <p:childTnLst>
                                    <p:set>
                                      <p:cBhvr>
                                        <p:cTn id="57" fill="hold"/>
                                        <p:tgtEl>
                                          <p:spTgt spid="37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fill="hold" grpId="0" nodeType="clickEffect">
                                  <p:stCondLst>
                                    <p:cond delay="0"/>
                                  </p:stCondLst>
                                  <p:iterate>
                                    <p:tmAbs val="0"/>
                                  </p:iterate>
                                  <p:childTnLst>
                                    <p:set>
                                      <p:cBhvr>
                                        <p:cTn id="61" fill="hold"/>
                                        <p:tgtEl>
                                          <p:spTgt spid="371"/>
                                        </p:tgtEl>
                                        <p:attrNameLst>
                                          <p:attrName>style.visibility</p:attrName>
                                        </p:attrNameLst>
                                      </p:cBhvr>
                                      <p:to>
                                        <p:strVal val="visible"/>
                                      </p:to>
                                    </p:set>
                                    <p:animEffect transition="in" filter="fade">
                                      <p:cBhvr>
                                        <p:cTn id="62" dur="500"/>
                                        <p:tgtEl>
                                          <p:spTgt spid="371"/>
                                        </p:tgtEl>
                                      </p:cBhvr>
                                    </p:animEffect>
                                  </p:childTnLst>
                                </p:cTn>
                              </p:par>
                            </p:childTnLst>
                          </p:cTn>
                        </p:par>
                        <p:par>
                          <p:cTn id="63" fill="hold">
                            <p:stCondLst>
                              <p:cond delay="500"/>
                            </p:stCondLst>
                            <p:childTnLst>
                              <p:par>
                                <p:cTn id="64" presetID="1" presetClass="exit" presetSubtype="0" fill="hold" grpId="1" nodeType="afterEffect">
                                  <p:stCondLst>
                                    <p:cond delay="0"/>
                                  </p:stCondLst>
                                  <p:iterate>
                                    <p:tmAbs val="0"/>
                                  </p:iterate>
                                  <p:childTnLst>
                                    <p:set>
                                      <p:cBhvr>
                                        <p:cTn id="65" fill="hold">
                                          <p:stCondLst>
                                            <p:cond delay="0"/>
                                          </p:stCondLst>
                                        </p:cTn>
                                        <p:tgtEl>
                                          <p:spTgt spid="376"/>
                                        </p:tgtEl>
                                        <p:attrNameLst>
                                          <p:attrName>style.visibility</p:attrName>
                                        </p:attrNameLst>
                                      </p:cBhvr>
                                      <p:to>
                                        <p:strVal val="hidden"/>
                                      </p:to>
                                    </p:set>
                                  </p:childTnLst>
                                </p:cTn>
                              </p:par>
                            </p:childTnLst>
                          </p:cTn>
                        </p:par>
                        <p:par>
                          <p:cTn id="66" fill="hold">
                            <p:stCondLst>
                              <p:cond delay="500"/>
                            </p:stCondLst>
                            <p:childTnLst>
                              <p:par>
                                <p:cTn id="67" presetID="1" presetClass="entr" presetSubtype="0" fill="hold" grpId="0" nodeType="afterEffect">
                                  <p:stCondLst>
                                    <p:cond delay="0"/>
                                  </p:stCondLst>
                                  <p:iterate>
                                    <p:tmAbs val="0"/>
                                  </p:iterate>
                                  <p:childTnLst>
                                    <p:set>
                                      <p:cBhvr>
                                        <p:cTn id="68" fill="hold"/>
                                        <p:tgtEl>
                                          <p:spTgt spid="373"/>
                                        </p:tgtEl>
                                        <p:attrNameLst>
                                          <p:attrName>style.visibility</p:attrName>
                                        </p:attrNameLst>
                                      </p:cBhvr>
                                      <p:to>
                                        <p:strVal val="visible"/>
                                      </p:to>
                                    </p:set>
                                  </p:childTnLst>
                                </p:cTn>
                              </p:par>
                            </p:childTnLst>
                          </p:cTn>
                        </p:par>
                        <p:par>
                          <p:cTn id="69" fill="hold">
                            <p:stCondLst>
                              <p:cond delay="500"/>
                            </p:stCondLst>
                            <p:childTnLst>
                              <p:par>
                                <p:cTn id="70" presetID="1" presetClass="entr" presetSubtype="0" fill="hold" grpId="0" nodeType="afterEffect">
                                  <p:stCondLst>
                                    <p:cond delay="0"/>
                                  </p:stCondLst>
                                  <p:iterate>
                                    <p:tmAbs val="0"/>
                                  </p:iterate>
                                  <p:childTnLst>
                                    <p:set>
                                      <p:cBhvr>
                                        <p:cTn id="71" fill="hold"/>
                                        <p:tgtEl>
                                          <p:spTgt spid="372"/>
                                        </p:tgtEl>
                                        <p:attrNameLst>
                                          <p:attrName>style.visibility</p:attrName>
                                        </p:attrNameLst>
                                      </p:cBhvr>
                                      <p:to>
                                        <p:strVal val="visible"/>
                                      </p:to>
                                    </p:set>
                                  </p:childTnLst>
                                </p:cTn>
                              </p:par>
                            </p:childTnLst>
                          </p:cTn>
                        </p:par>
                        <p:par>
                          <p:cTn id="72" fill="hold">
                            <p:stCondLst>
                              <p:cond delay="500"/>
                            </p:stCondLst>
                            <p:childTnLst>
                              <p:par>
                                <p:cTn id="73" presetID="1" presetClass="entr" presetSubtype="0" fill="hold" grpId="0" nodeType="afterEffect">
                                  <p:stCondLst>
                                    <p:cond delay="0"/>
                                  </p:stCondLst>
                                  <p:iterate>
                                    <p:tmAbs val="0"/>
                                  </p:iterate>
                                  <p:childTnLst>
                                    <p:set>
                                      <p:cBhvr>
                                        <p:cTn id="74" fill="hold"/>
                                        <p:tgtEl>
                                          <p:spTgt spid="37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iterate>
                                    <p:tmAbs val="0"/>
                                  </p:iterate>
                                  <p:childTnLst>
                                    <p:set>
                                      <p:cBhvr>
                                        <p:cTn id="78" fill="hold"/>
                                        <p:tgtEl>
                                          <p:spTgt spid="366"/>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iterate>
                                    <p:tmAbs val="0"/>
                                  </p:iterate>
                                  <p:childTnLst>
                                    <p:set>
                                      <p:cBhvr>
                                        <p:cTn id="81" fill="hold"/>
                                        <p:tgtEl>
                                          <p:spTgt spid="356"/>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grpId="0" nodeType="afterEffect">
                                  <p:stCondLst>
                                    <p:cond delay="0"/>
                                  </p:stCondLst>
                                  <p:iterate>
                                    <p:tmAbs val="0"/>
                                  </p:iterate>
                                  <p:childTnLst>
                                    <p:set>
                                      <p:cBhvr>
                                        <p:cTn id="84" fill="hold"/>
                                        <p:tgtEl>
                                          <p:spTgt spid="357"/>
                                        </p:tgtEl>
                                        <p:attrNameLst>
                                          <p:attrName>style.visibility</p:attrName>
                                        </p:attrNameLst>
                                      </p:cBhvr>
                                      <p:to>
                                        <p:strVal val="visible"/>
                                      </p:to>
                                    </p:set>
                                  </p:childTnLst>
                                </p:cTn>
                              </p:par>
                            </p:childTnLst>
                          </p:cTn>
                        </p:par>
                        <p:par>
                          <p:cTn id="85" fill="hold">
                            <p:stCondLst>
                              <p:cond delay="0"/>
                            </p:stCondLst>
                            <p:childTnLst>
                              <p:par>
                                <p:cTn id="86" presetID="1" presetClass="entr" presetSubtype="0" fill="hold" grpId="0" nodeType="afterEffect">
                                  <p:stCondLst>
                                    <p:cond delay="500"/>
                                  </p:stCondLst>
                                  <p:iterate>
                                    <p:tmAbs val="0"/>
                                  </p:iterate>
                                  <p:childTnLst>
                                    <p:set>
                                      <p:cBhvr>
                                        <p:cTn id="87" fill="hold"/>
                                        <p:tgtEl>
                                          <p:spTgt spid="368"/>
                                        </p:tgtEl>
                                        <p:attrNameLst>
                                          <p:attrName>style.visibility</p:attrName>
                                        </p:attrNameLst>
                                      </p:cBhvr>
                                      <p:to>
                                        <p:strVal val="visible"/>
                                      </p:to>
                                    </p:set>
                                  </p:childTnLst>
                                </p:cTn>
                              </p:par>
                            </p:childTnLst>
                          </p:cTn>
                        </p:par>
                        <p:par>
                          <p:cTn id="88" fill="hold">
                            <p:stCondLst>
                              <p:cond delay="500"/>
                            </p:stCondLst>
                            <p:childTnLst>
                              <p:par>
                                <p:cTn id="89" presetID="1" presetClass="entr" presetSubtype="0" fill="hold" grpId="0" nodeType="afterEffect">
                                  <p:stCondLst>
                                    <p:cond delay="0"/>
                                  </p:stCondLst>
                                  <p:iterate>
                                    <p:tmAbs val="0"/>
                                  </p:iterate>
                                  <p:childTnLst>
                                    <p:set>
                                      <p:cBhvr>
                                        <p:cTn id="90" fill="hold"/>
                                        <p:tgtEl>
                                          <p:spTgt spid="355"/>
                                        </p:tgtEl>
                                        <p:attrNameLst>
                                          <p:attrName>style.visibility</p:attrName>
                                        </p:attrNameLst>
                                      </p:cBhvr>
                                      <p:to>
                                        <p:strVal val="visible"/>
                                      </p:to>
                                    </p:set>
                                  </p:childTnLst>
                                </p:cTn>
                              </p:par>
                            </p:childTnLst>
                          </p:cTn>
                        </p:par>
                        <p:par>
                          <p:cTn id="91" fill="hold">
                            <p:stCondLst>
                              <p:cond delay="500"/>
                            </p:stCondLst>
                            <p:childTnLst>
                              <p:par>
                                <p:cTn id="92" presetID="1" presetClass="entr" presetSubtype="0" fill="hold" grpId="0" nodeType="afterEffect">
                                  <p:stCondLst>
                                    <p:cond delay="1000"/>
                                  </p:stCondLst>
                                  <p:iterate>
                                    <p:tmAbs val="0"/>
                                  </p:iterate>
                                  <p:childTnLst>
                                    <p:set>
                                      <p:cBhvr>
                                        <p:cTn id="93" fill="hold"/>
                                        <p:tgtEl>
                                          <p:spTgt spid="369"/>
                                        </p:tgtEl>
                                        <p:attrNameLst>
                                          <p:attrName>style.visibility</p:attrName>
                                        </p:attrNameLst>
                                      </p:cBhvr>
                                      <p:to>
                                        <p:strVal val="visible"/>
                                      </p:to>
                                    </p:set>
                                  </p:childTnLst>
                                </p:cTn>
                              </p:par>
                            </p:childTnLst>
                          </p:cTn>
                        </p:par>
                        <p:par>
                          <p:cTn id="94" fill="hold">
                            <p:stCondLst>
                              <p:cond delay="1500"/>
                            </p:stCondLst>
                            <p:childTnLst>
                              <p:par>
                                <p:cTn id="95" presetID="1" presetClass="entr" presetSubtype="0" fill="hold" grpId="0" nodeType="afterEffect">
                                  <p:stCondLst>
                                    <p:cond delay="0"/>
                                  </p:stCondLst>
                                  <p:iterate>
                                    <p:tmAbs val="0"/>
                                  </p:iterate>
                                  <p:childTnLst>
                                    <p:set>
                                      <p:cBhvr>
                                        <p:cTn id="96" fill="hold"/>
                                        <p:tgtEl>
                                          <p:spTgt spid="379"/>
                                        </p:tgtEl>
                                        <p:attrNameLst>
                                          <p:attrName>style.visibility</p:attrName>
                                        </p:attrNameLst>
                                      </p:cBhvr>
                                      <p:to>
                                        <p:strVal val="visible"/>
                                      </p:to>
                                    </p:set>
                                  </p:childTnLst>
                                </p:cTn>
                              </p:par>
                            </p:childTnLst>
                          </p:cTn>
                        </p:par>
                        <p:par>
                          <p:cTn id="97" fill="hold">
                            <p:stCondLst>
                              <p:cond delay="1500"/>
                            </p:stCondLst>
                            <p:childTnLst>
                              <p:par>
                                <p:cTn id="98" presetID="1" presetClass="entr" presetSubtype="0" fill="hold" grpId="0" nodeType="afterEffect">
                                  <p:stCondLst>
                                    <p:cond delay="1000"/>
                                  </p:stCondLst>
                                  <p:iterate>
                                    <p:tmAbs val="0"/>
                                  </p:iterate>
                                  <p:childTnLst>
                                    <p:set>
                                      <p:cBhvr>
                                        <p:cTn id="99" fill="hold"/>
                                        <p:tgtEl>
                                          <p:spTgt spid="358"/>
                                        </p:tgtEl>
                                        <p:attrNameLst>
                                          <p:attrName>style.visibility</p:attrName>
                                        </p:attrNameLst>
                                      </p:cBhvr>
                                      <p:to>
                                        <p:strVal val="visible"/>
                                      </p:to>
                                    </p:set>
                                  </p:childTnLst>
                                </p:cTn>
                              </p:par>
                            </p:childTnLst>
                          </p:cTn>
                        </p:par>
                        <p:par>
                          <p:cTn id="100" fill="hold">
                            <p:stCondLst>
                              <p:cond delay="2500"/>
                            </p:stCondLst>
                            <p:childTnLst>
                              <p:par>
                                <p:cTn id="101" presetID="1" presetClass="entr" presetSubtype="0" fill="hold" grpId="0" nodeType="afterEffect">
                                  <p:stCondLst>
                                    <p:cond delay="0"/>
                                  </p:stCondLst>
                                  <p:iterate>
                                    <p:tmAbs val="0"/>
                                  </p:iterate>
                                  <p:childTnLst>
                                    <p:set>
                                      <p:cBhvr>
                                        <p:cTn id="102" fill="hold"/>
                                        <p:tgtEl>
                                          <p:spTgt spid="35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
                                        </p:tgtEl>
                                        <p:attrNameLst>
                                          <p:attrName>style.visibility</p:attrName>
                                        </p:attrNameLst>
                                      </p:cBhvr>
                                      <p:to>
                                        <p:strVal val="visible"/>
                                      </p:to>
                                    </p:set>
                                  </p:childTnLst>
                                </p:cTn>
                              </p:par>
                            </p:childTnLst>
                          </p:cTn>
                        </p:par>
                        <p:par>
                          <p:cTn id="107" fill="hold">
                            <p:stCondLst>
                              <p:cond delay="0"/>
                            </p:stCondLst>
                            <p:childTnLst>
                              <p:par>
                                <p:cTn id="108" presetID="1" presetClass="entr" presetSubtype="0" fill="hold" grpId="0" nodeType="afterEffect">
                                  <p:stCondLst>
                                    <p:cond delay="200"/>
                                  </p:stCondLst>
                                  <p:iterate>
                                    <p:tmAbs val="0"/>
                                  </p:iterate>
                                  <p:childTnLst>
                                    <p:set>
                                      <p:cBhvr>
                                        <p:cTn id="109"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0" animBg="1" advAuto="0"/>
      <p:bldP spid="351" grpId="0" animBg="1" advAuto="0"/>
      <p:bldP spid="353" grpId="0" animBg="1" advAuto="0"/>
      <p:bldP spid="354" grpId="0" animBg="1" advAuto="0"/>
      <p:bldP spid="355" grpId="0" animBg="1" advAuto="0"/>
      <p:bldP spid="356" grpId="0" animBg="1" advAuto="0"/>
      <p:bldP spid="357" grpId="0" animBg="1" advAuto="0"/>
      <p:bldP spid="358" grpId="0" animBg="1" advAuto="0"/>
      <p:bldP spid="359" grpId="0" animBg="1" advAuto="0"/>
      <p:bldP spid="360" grpId="0" animBg="1" advAuto="0"/>
      <p:bldP spid="361" grpId="0" animBg="1" advAuto="0"/>
      <p:bldP spid="362" grpId="0" animBg="1" advAuto="0"/>
      <p:bldP spid="363" grpId="0" animBg="1" advAuto="0"/>
      <p:bldP spid="364" grpId="0" animBg="1" advAuto="0"/>
      <p:bldP spid="365" grpId="0" animBg="1" advAuto="0"/>
      <p:bldP spid="366" grpId="0" animBg="1" advAuto="0"/>
      <p:bldP spid="367" grpId="0" animBg="1" advAuto="0"/>
      <p:bldP spid="368" grpId="0" animBg="1" advAuto="0"/>
      <p:bldP spid="369" grpId="0" animBg="1" advAuto="0"/>
      <p:bldP spid="370" grpId="0" animBg="1" advAuto="0"/>
      <p:bldP spid="371" grpId="0" animBg="1"/>
      <p:bldP spid="372" grpId="0" animBg="1" advAuto="0"/>
      <p:bldP spid="373" grpId="0" animBg="1" advAuto="0"/>
      <p:bldP spid="374" grpId="0" animBg="1" advAuto="0"/>
      <p:bldP spid="376" grpId="0" animBg="1" advAuto="0"/>
      <p:bldP spid="376" grpId="1" animBg="1" advAuto="0"/>
      <p:bldP spid="377" grpId="0" animBg="1" advAuto="0"/>
      <p:bldP spid="378" grpId="0" animBg="1" advAuto="0"/>
      <p:bldP spid="379" grpId="0" animBg="1" advAuto="0"/>
      <p:bldP spid="3" grpId="0" animBg="1" advAuto="0"/>
      <p:bldP spid="4" grpId="0" animBg="1" advAuto="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Data Intensive Astronomy"/>
          <p:cNvSpPr txBox="1">
            <a:spLocks noGrp="1"/>
          </p:cNvSpPr>
          <p:nvPr>
            <p:ph type="title"/>
          </p:nvPr>
        </p:nvSpPr>
        <p:spPr>
          <a:xfrm>
            <a:off x="1440180" y="221403"/>
            <a:ext cx="7518401" cy="650241"/>
          </a:xfrm>
          <a:prstGeom prst="rect">
            <a:avLst/>
          </a:prstGeom>
        </p:spPr>
        <p:txBody>
          <a:bodyPr>
            <a:normAutofit/>
          </a:bodyPr>
          <a:lstStyle>
            <a:lvl1pPr defTabSz="357804">
              <a:defRPr sz="3440"/>
            </a:lvl1pPr>
          </a:lstStyle>
          <a:p>
            <a:r>
              <a:rPr lang="en-AU" dirty="0"/>
              <a:t>EHT transformation into 2030</a:t>
            </a:r>
            <a:endParaRPr dirty="0"/>
          </a:p>
        </p:txBody>
      </p:sp>
      <p:sp>
        <p:nvSpPr>
          <p:cNvPr id="5" name="TextBox 4">
            <a:extLst>
              <a:ext uri="{FF2B5EF4-FFF2-40B4-BE49-F238E27FC236}">
                <a16:creationId xmlns:a16="http://schemas.microsoft.com/office/drawing/2014/main" id="{9AA21323-EE56-178B-1FB7-1F0DA53A5349}"/>
              </a:ext>
            </a:extLst>
          </p:cNvPr>
          <p:cNvSpPr txBox="1"/>
          <p:nvPr/>
        </p:nvSpPr>
        <p:spPr>
          <a:xfrm>
            <a:off x="17336" y="6334784"/>
            <a:ext cx="4329812" cy="523216"/>
          </a:xfrm>
          <a:prstGeom prst="rect">
            <a:avLst/>
          </a:prstGeom>
          <a:solidFill>
            <a:srgbClr val="FFFFFF">
              <a:alpha val="6548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j-lt"/>
                <a:ea typeface="+mj-ea"/>
                <a:cs typeface="+mj-cs"/>
                <a:sym typeface="Helvetica"/>
              </a:rPr>
              <a:t>See Michael Johnston’s paper: </a:t>
            </a:r>
            <a:r>
              <a:rPr kumimoji="0" lang="en-US" sz="1400" b="0" i="1" u="none" strike="noStrike" cap="none" spc="0" normalizeH="0" baseline="0" dirty="0">
                <a:ln>
                  <a:noFill/>
                </a:ln>
                <a:solidFill>
                  <a:srgbClr val="000000"/>
                </a:solidFill>
                <a:effectLst/>
                <a:uFillTx/>
                <a:latin typeface="+mj-lt"/>
                <a:ea typeface="+mj-ea"/>
                <a:cs typeface="+mj-cs"/>
                <a:sym typeface="Helvetica"/>
              </a:rPr>
              <a:t>Key Science Goals for the Next-Generation Event Horizon Telescope ‘23</a:t>
            </a:r>
            <a:endParaRPr kumimoji="0" lang="en-US" sz="1400" b="1" i="1" u="none" strike="noStrike" cap="none" spc="0" normalizeH="0" baseline="0" dirty="0">
              <a:ln>
                <a:noFill/>
              </a:ln>
              <a:solidFill>
                <a:srgbClr val="000000"/>
              </a:solidFill>
              <a:effectLst/>
              <a:uFillTx/>
              <a:latin typeface="+mj-lt"/>
              <a:ea typeface="+mj-ea"/>
              <a:cs typeface="+mj-cs"/>
              <a:sym typeface="Helvetica"/>
            </a:endParaRPr>
          </a:p>
        </p:txBody>
      </p:sp>
      <p:sp>
        <p:nvSpPr>
          <p:cNvPr id="3" name="TextBox 2">
            <a:extLst>
              <a:ext uri="{FF2B5EF4-FFF2-40B4-BE49-F238E27FC236}">
                <a16:creationId xmlns:a16="http://schemas.microsoft.com/office/drawing/2014/main" id="{7C34D6F3-DBAA-74A2-903D-24F4B76BDEAB}"/>
              </a:ext>
            </a:extLst>
          </p:cNvPr>
          <p:cNvSpPr txBox="1"/>
          <p:nvPr/>
        </p:nvSpPr>
        <p:spPr>
          <a:xfrm>
            <a:off x="158404" y="2101051"/>
            <a:ext cx="3687345"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en-US" dirty="0"/>
              <a:t>proposal addresses these issues:</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t>UV-coverage</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i="0" u="none" strike="noStrike" cap="none" spc="0" normalizeH="0" baseline="0" dirty="0">
                <a:ln>
                  <a:noFill/>
                </a:ln>
                <a:solidFill>
                  <a:srgbClr val="000000"/>
                </a:solidFill>
                <a:effectLst/>
                <a:uFillTx/>
                <a:latin typeface="+mj-lt"/>
                <a:ea typeface="+mj-ea"/>
                <a:cs typeface="+mj-cs"/>
                <a:sym typeface="Helvetica"/>
              </a:rPr>
              <a:t>Frequency Coverage</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t>Temporal Coverage</a:t>
            </a:r>
            <a:endParaRPr kumimoji="0" lang="en-US" sz="1800" i="0" u="none" strike="noStrike" cap="none" spc="0" normalizeH="0" baseline="0" dirty="0">
              <a:ln>
                <a:noFill/>
              </a:ln>
              <a:solidFill>
                <a:srgbClr val="000000"/>
              </a:solidFill>
              <a:effectLst/>
              <a:uFillTx/>
              <a:latin typeface="+mj-lt"/>
              <a:ea typeface="+mj-ea"/>
              <a:cs typeface="+mj-cs"/>
              <a:sym typeface="Helvetica"/>
            </a:endParaRPr>
          </a:p>
        </p:txBody>
      </p:sp>
      <p:pic>
        <p:nvPicPr>
          <p:cNvPr id="15" name="Picture 14" descr="Galaxies 11 00061 g001 550">
            <a:extLst>
              <a:ext uri="{FF2B5EF4-FFF2-40B4-BE49-F238E27FC236}">
                <a16:creationId xmlns:a16="http://schemas.microsoft.com/office/drawing/2014/main" id="{41AF82C3-F312-5D06-7D1B-C5ED19E9BE13}"/>
              </a:ext>
            </a:extLst>
          </p:cNvPr>
          <p:cNvPicPr>
            <a:picLocks noChangeAspect="1"/>
          </p:cNvPicPr>
          <p:nvPr/>
        </p:nvPicPr>
        <p:blipFill>
          <a:blip r:embed="rId4"/>
          <a:stretch>
            <a:fillRect/>
          </a:stretch>
        </p:blipFill>
        <p:spPr>
          <a:xfrm>
            <a:off x="4161091" y="1881179"/>
            <a:ext cx="4637902" cy="2180475"/>
          </a:xfrm>
          <a:prstGeom prst="rect">
            <a:avLst/>
          </a:prstGeom>
        </p:spPr>
      </p:pic>
      <p:pic>
        <p:nvPicPr>
          <p:cNvPr id="16" name="Picture 15" descr="Galaxies 11 00061 g003 550">
            <a:extLst>
              <a:ext uri="{FF2B5EF4-FFF2-40B4-BE49-F238E27FC236}">
                <a16:creationId xmlns:a16="http://schemas.microsoft.com/office/drawing/2014/main" id="{28625A1C-927B-8107-65E0-4DCB1C20183F}"/>
              </a:ext>
            </a:extLst>
          </p:cNvPr>
          <p:cNvPicPr>
            <a:picLocks noChangeAspect="1"/>
          </p:cNvPicPr>
          <p:nvPr/>
        </p:nvPicPr>
        <p:blipFill>
          <a:blip r:embed="rId5"/>
          <a:stretch>
            <a:fillRect/>
          </a:stretch>
        </p:blipFill>
        <p:spPr>
          <a:xfrm>
            <a:off x="158404" y="3315130"/>
            <a:ext cx="3484605" cy="2878470"/>
          </a:xfrm>
          <a:prstGeom prst="rect">
            <a:avLst/>
          </a:prstGeom>
        </p:spPr>
      </p:pic>
      <p:pic>
        <p:nvPicPr>
          <p:cNvPr id="18" name="Picture 17" descr="A black text on a white background&#10;&#10;Description automatically generated">
            <a:extLst>
              <a:ext uri="{FF2B5EF4-FFF2-40B4-BE49-F238E27FC236}">
                <a16:creationId xmlns:a16="http://schemas.microsoft.com/office/drawing/2014/main" id="{296E56AC-C582-6BC0-E010-B6348465C196}"/>
              </a:ext>
            </a:extLst>
          </p:cNvPr>
          <p:cNvPicPr>
            <a:picLocks noChangeAspect="1"/>
          </p:cNvPicPr>
          <p:nvPr/>
        </p:nvPicPr>
        <p:blipFill>
          <a:blip r:embed="rId6"/>
          <a:stretch>
            <a:fillRect/>
          </a:stretch>
        </p:blipFill>
        <p:spPr>
          <a:xfrm>
            <a:off x="213203" y="1157412"/>
            <a:ext cx="8585790" cy="816210"/>
          </a:xfrm>
          <a:prstGeom prst="rect">
            <a:avLst/>
          </a:prstGeom>
          <a:ln>
            <a:solidFill>
              <a:schemeClr val="bg2">
                <a:lumMod val="60000"/>
                <a:lumOff val="40000"/>
              </a:schemeClr>
            </a:solidFill>
          </a:ln>
        </p:spPr>
      </p:pic>
      <p:sp>
        <p:nvSpPr>
          <p:cNvPr id="20" name="Content Placeholder 10">
            <a:extLst>
              <a:ext uri="{FF2B5EF4-FFF2-40B4-BE49-F238E27FC236}">
                <a16:creationId xmlns:a16="http://schemas.microsoft.com/office/drawing/2014/main" id="{F2D9555E-EF61-788C-2659-2CAC50159103}"/>
              </a:ext>
            </a:extLst>
          </p:cNvPr>
          <p:cNvSpPr txBox="1">
            <a:spLocks/>
          </p:cNvSpPr>
          <p:nvPr/>
        </p:nvSpPr>
        <p:spPr>
          <a:xfrm>
            <a:off x="4005314" y="4171686"/>
            <a:ext cx="4949456" cy="2878470"/>
          </a:xfrm>
          <a:prstGeom prst="rect">
            <a:avLst/>
          </a:prstGeom>
          <a:ln w="12700">
            <a:miter lim="400000"/>
          </a:ln>
        </p:spPr>
        <p:txBody>
          <a:bodyPr wrap="none" lIns="68580" tIns="34290" rIns="68580" bIns="34290" anchor="t">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lvl="1"/>
            <a:r>
              <a:rPr lang="en-GB" sz="1400" dirty="0">
                <a:ea typeface="Calibri Light"/>
                <a:cs typeface="Calibri Light"/>
              </a:rPr>
              <a:t>Resolution (inner and outer)</a:t>
            </a:r>
          </a:p>
          <a:p>
            <a:pPr lvl="2"/>
            <a:r>
              <a:rPr lang="en-GB" sz="1400" dirty="0">
                <a:ea typeface="+mj-lt"/>
                <a:cs typeface="+mj-lt"/>
              </a:rPr>
              <a:t>	EHT: </a:t>
            </a:r>
            <a:r>
              <a:rPr lang="en-GB" sz="1400" dirty="0" err="1">
                <a:ea typeface="+mj-lt"/>
                <a:cs typeface="+mj-lt"/>
              </a:rPr>
              <a:t>uv</a:t>
            </a:r>
            <a:r>
              <a:rPr lang="en-GB" sz="1400" dirty="0">
                <a:ea typeface="+mj-lt"/>
                <a:cs typeface="+mj-lt"/>
              </a:rPr>
              <a:t> response 20uas to 100uas</a:t>
            </a:r>
          </a:p>
          <a:p>
            <a:pPr lvl="2"/>
            <a:r>
              <a:rPr lang="en-GB" sz="1400" dirty="0">
                <a:ea typeface="+mj-lt"/>
                <a:cs typeface="+mj-lt"/>
              </a:rPr>
              <a:t>	→More antennas (10+)</a:t>
            </a:r>
          </a:p>
          <a:p>
            <a:pPr lvl="1"/>
            <a:r>
              <a:rPr lang="en-GB" sz="1400" dirty="0">
                <a:ea typeface="+mj-lt"/>
                <a:cs typeface="+mj-lt"/>
              </a:rPr>
              <a:t>Frequency range</a:t>
            </a:r>
            <a:endParaRPr lang="en-GB" sz="1400" dirty="0">
              <a:ea typeface="Calibri Light"/>
              <a:cs typeface="Calibri Light"/>
            </a:endParaRPr>
          </a:p>
          <a:p>
            <a:pPr lvl="2"/>
            <a:r>
              <a:rPr lang="en-GB" sz="1400" dirty="0">
                <a:ea typeface="Calibri Light"/>
                <a:cs typeface="Calibri Light"/>
              </a:rPr>
              <a:t>	Higher </a:t>
            </a:r>
            <a:r>
              <a:rPr lang="en-GB" sz="1400" dirty="0" err="1">
                <a:ea typeface="Calibri Light"/>
                <a:cs typeface="Calibri Light"/>
              </a:rPr>
              <a:t>freq</a:t>
            </a:r>
            <a:r>
              <a:rPr lang="en-GB" sz="1400" dirty="0">
                <a:ea typeface="Calibri Light"/>
                <a:cs typeface="Calibri Light"/>
              </a:rPr>
              <a:t> – higher resolution</a:t>
            </a:r>
          </a:p>
          <a:p>
            <a:pPr lvl="2"/>
            <a:r>
              <a:rPr lang="en-GB" sz="1400" dirty="0">
                <a:ea typeface="Calibri Light"/>
                <a:cs typeface="Calibri Light"/>
              </a:rPr>
              <a:t>	→Triple band (86, 230, 340GHz) - better calibration</a:t>
            </a:r>
          </a:p>
          <a:p>
            <a:pPr lvl="1"/>
            <a:r>
              <a:rPr lang="en-GB" sz="1400" dirty="0">
                <a:ea typeface="Calibri Light"/>
                <a:cs typeface="Calibri Light"/>
              </a:rPr>
              <a:t>Response time</a:t>
            </a:r>
          </a:p>
          <a:p>
            <a:pPr marL="285750" lvl="5" indent="-285750">
              <a:buFont typeface="Arial" panose="020B0604020202020204" pitchFamily="34" charset="0"/>
              <a:buChar char="•"/>
            </a:pPr>
            <a:r>
              <a:rPr lang="en-GB" sz="1400" dirty="0">
                <a:ea typeface="Calibri Light"/>
                <a:cs typeface="Calibri Light"/>
              </a:rPr>
              <a:t>Low </a:t>
            </a:r>
            <a:r>
              <a:rPr lang="en-GB" sz="1400" dirty="0" err="1">
                <a:ea typeface="Calibri Light"/>
                <a:cs typeface="Calibri Light"/>
              </a:rPr>
              <a:t>freq</a:t>
            </a:r>
            <a:r>
              <a:rPr lang="en-GB" sz="1400" dirty="0">
                <a:ea typeface="Calibri Light"/>
                <a:cs typeface="Calibri Light"/>
              </a:rPr>
              <a:t> – all year observing</a:t>
            </a:r>
          </a:p>
          <a:p>
            <a:pPr marL="285750" lvl="5" indent="-285750">
              <a:buFont typeface="Arial" panose="020B0604020202020204" pitchFamily="34" charset="0"/>
              <a:buChar char="•"/>
            </a:pPr>
            <a:r>
              <a:rPr lang="en-GB" sz="1400" dirty="0">
                <a:ea typeface="Calibri Light"/>
                <a:cs typeface="Calibri Light"/>
              </a:rPr>
              <a:t>Dedicated array – movies of M87 (20day)</a:t>
            </a:r>
          </a:p>
          <a:p>
            <a:pPr marL="285750" lvl="5" indent="-285750">
              <a:buFont typeface="Arial" panose="020B0604020202020204" pitchFamily="34" charset="0"/>
              <a:buChar char="•"/>
            </a:pPr>
            <a:r>
              <a:rPr lang="en-GB" sz="1400" dirty="0">
                <a:ea typeface="Calibri Light"/>
                <a:cs typeface="Calibri Light"/>
              </a:rPr>
              <a:t>Snapshot </a:t>
            </a:r>
            <a:r>
              <a:rPr lang="en-GB" sz="1400" dirty="0" err="1">
                <a:ea typeface="Calibri Light"/>
                <a:cs typeface="Calibri Light"/>
              </a:rPr>
              <a:t>uv</a:t>
            </a:r>
            <a:r>
              <a:rPr lang="en-GB" sz="1400" dirty="0">
                <a:ea typeface="Calibri Light"/>
                <a:cs typeface="Calibri Light"/>
              </a:rPr>
              <a:t>-coverage – movies of </a:t>
            </a:r>
            <a:r>
              <a:rPr lang="en-GB" sz="1400" dirty="0" err="1">
                <a:ea typeface="Calibri Light"/>
                <a:cs typeface="Calibri Light"/>
              </a:rPr>
              <a:t>SgrA</a:t>
            </a:r>
            <a:r>
              <a:rPr lang="en-GB" sz="1400" dirty="0">
                <a:ea typeface="Calibri Light"/>
                <a:cs typeface="Calibri Light"/>
              </a:rPr>
              <a:t>* (20min)</a:t>
            </a:r>
          </a:p>
          <a:p>
            <a:pPr lvl="2"/>
            <a:endParaRPr lang="en-GB" sz="1400" dirty="0">
              <a:ea typeface="Calibri Light"/>
              <a:cs typeface="Calibri Light"/>
            </a:endParaRPr>
          </a:p>
        </p:txBody>
      </p:sp>
      <p:sp>
        <p:nvSpPr>
          <p:cNvPr id="2" name="TextBox 1">
            <a:extLst>
              <a:ext uri="{FF2B5EF4-FFF2-40B4-BE49-F238E27FC236}">
                <a16:creationId xmlns:a16="http://schemas.microsoft.com/office/drawing/2014/main" id="{CCF12977-D601-9E9C-569B-064E5DDE0821}"/>
              </a:ext>
            </a:extLst>
          </p:cNvPr>
          <p:cNvSpPr txBox="1"/>
          <p:nvPr/>
        </p:nvSpPr>
        <p:spPr>
          <a:xfrm>
            <a:off x="7075356" y="1939816"/>
            <a:ext cx="2003108"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rgbClr val="FF0000"/>
                </a:solidFill>
              </a:rPr>
              <a:t>More antennas</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sym typeface="Helvetica"/>
              </a:rPr>
              <a:t>(less optimal sites)</a:t>
            </a:r>
          </a:p>
        </p:txBody>
      </p:sp>
      <p:sp>
        <p:nvSpPr>
          <p:cNvPr id="4" name="TextBox 3">
            <a:extLst>
              <a:ext uri="{FF2B5EF4-FFF2-40B4-BE49-F238E27FC236}">
                <a16:creationId xmlns:a16="http://schemas.microsoft.com/office/drawing/2014/main" id="{EC8D7B05-E5CD-A2B8-7E8A-E706293C2B3B}"/>
              </a:ext>
            </a:extLst>
          </p:cNvPr>
          <p:cNvSpPr txBox="1"/>
          <p:nvPr/>
        </p:nvSpPr>
        <p:spPr>
          <a:xfrm>
            <a:off x="827397" y="5842680"/>
            <a:ext cx="2836670"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rgbClr val="FF0000"/>
                </a:solidFill>
              </a:rPr>
              <a:t>Greater </a:t>
            </a:r>
            <a:r>
              <a:rPr lang="en-US" dirty="0" err="1">
                <a:solidFill>
                  <a:srgbClr val="FF0000"/>
                </a:solidFill>
              </a:rPr>
              <a:t>freq</a:t>
            </a:r>
            <a:r>
              <a:rPr lang="en-US" dirty="0">
                <a:solidFill>
                  <a:srgbClr val="FF0000"/>
                </a:solidFill>
              </a:rPr>
              <a:t> coverage</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sym typeface="Helvetica"/>
              </a:rPr>
              <a:t>(&amp; allows cross calibration)</a:t>
            </a:r>
          </a:p>
        </p:txBody>
      </p:sp>
      <p:pic>
        <p:nvPicPr>
          <p:cNvPr id="7" name="Picture 6" descr="A diagram of a radio station&#10;&#10;Description automatically generated">
            <a:extLst>
              <a:ext uri="{FF2B5EF4-FFF2-40B4-BE49-F238E27FC236}">
                <a16:creationId xmlns:a16="http://schemas.microsoft.com/office/drawing/2014/main" id="{F18AAB47-E59F-3399-05DC-75A22DA6B6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2272" y="4226659"/>
            <a:ext cx="3426780" cy="2154902"/>
          </a:xfrm>
          <a:prstGeom prst="rect">
            <a:avLst/>
          </a:prstGeom>
        </p:spPr>
      </p:pic>
      <p:sp>
        <p:nvSpPr>
          <p:cNvPr id="8" name="Rectangle 7">
            <a:extLst>
              <a:ext uri="{FF2B5EF4-FFF2-40B4-BE49-F238E27FC236}">
                <a16:creationId xmlns:a16="http://schemas.microsoft.com/office/drawing/2014/main" id="{703F1DF0-E223-2A54-35FE-071504CE8A3F}"/>
              </a:ext>
            </a:extLst>
          </p:cNvPr>
          <p:cNvSpPr/>
          <p:nvPr/>
        </p:nvSpPr>
        <p:spPr>
          <a:xfrm>
            <a:off x="5773271" y="4374776"/>
            <a:ext cx="2438400" cy="1634160"/>
          </a:xfrm>
          <a:prstGeom prst="rect">
            <a:avLst/>
          </a:prstGeom>
          <a:solidFill>
            <a:srgbClr val="FFFFFF"/>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pic>
        <p:nvPicPr>
          <p:cNvPr id="6" name="Picture 5" descr="A diagram of a radio station&#10;&#10;Description automatically generated">
            <a:extLst>
              <a:ext uri="{FF2B5EF4-FFF2-40B4-BE49-F238E27FC236}">
                <a16:creationId xmlns:a16="http://schemas.microsoft.com/office/drawing/2014/main" id="{E91C7202-51D6-2A5B-E806-1528CBEC5848}"/>
              </a:ext>
            </a:extLst>
          </p:cNvPr>
          <p:cNvPicPr>
            <a:picLocks noChangeAspect="1"/>
          </p:cNvPicPr>
          <p:nvPr/>
        </p:nvPicPr>
        <p:blipFill rotWithShape="1">
          <a:blip r:embed="rId7">
            <a:extLst>
              <a:ext uri="{28A0092B-C50C-407E-A947-70E740481C1C}">
                <a14:useLocalDpi xmlns:a14="http://schemas.microsoft.com/office/drawing/2010/main" val="0"/>
              </a:ext>
            </a:extLst>
          </a:blip>
          <a:srcRect l="46711" t="35578" r="33210" b="38674"/>
          <a:stretch/>
        </p:blipFill>
        <p:spPr>
          <a:xfrm>
            <a:off x="6878135" y="5020238"/>
            <a:ext cx="688079" cy="554847"/>
          </a:xfrm>
          <a:prstGeom prst="rect">
            <a:avLst/>
          </a:prstGeom>
        </p:spPr>
      </p:pic>
      <p:sp>
        <p:nvSpPr>
          <p:cNvPr id="9" name="Rounded Rectangle 8">
            <a:extLst>
              <a:ext uri="{FF2B5EF4-FFF2-40B4-BE49-F238E27FC236}">
                <a16:creationId xmlns:a16="http://schemas.microsoft.com/office/drawing/2014/main" id="{45483036-5ED3-34F6-F9CF-07850C993110}"/>
              </a:ext>
            </a:extLst>
          </p:cNvPr>
          <p:cNvSpPr/>
          <p:nvPr/>
        </p:nvSpPr>
        <p:spPr>
          <a:xfrm>
            <a:off x="77297" y="2405767"/>
            <a:ext cx="2730798" cy="844826"/>
          </a:xfrm>
          <a:prstGeom prst="roundRect">
            <a:avLst/>
          </a:prstGeom>
          <a:noFill/>
          <a:ln w="635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0" name="TextBox 9">
            <a:extLst>
              <a:ext uri="{FF2B5EF4-FFF2-40B4-BE49-F238E27FC236}">
                <a16:creationId xmlns:a16="http://schemas.microsoft.com/office/drawing/2014/main" id="{FAD9C4F1-BD42-E8C4-0976-6F8F7FD5D052}"/>
              </a:ext>
            </a:extLst>
          </p:cNvPr>
          <p:cNvSpPr txBox="1"/>
          <p:nvPr/>
        </p:nvSpPr>
        <p:spPr>
          <a:xfrm>
            <a:off x="2948497" y="2409112"/>
            <a:ext cx="112912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solidFill>
                  <a:srgbClr val="FF0000"/>
                </a:solidFill>
              </a:rPr>
              <a:t>Provided by triple band</a:t>
            </a:r>
            <a:endParaRPr kumimoji="0" lang="en-US" sz="1800" b="1" i="0" u="none" strike="noStrike" cap="none" spc="0" normalizeH="0" baseline="0" dirty="0">
              <a:ln>
                <a:noFill/>
              </a:ln>
              <a:solidFill>
                <a:srgbClr val="FF0000"/>
              </a:solidFill>
              <a:effectLst/>
              <a:uFillTx/>
              <a:latin typeface="+mj-lt"/>
              <a:ea typeface="+mj-ea"/>
              <a:cs typeface="+mj-cs"/>
              <a:sym typeface="Helvetica"/>
            </a:endParaRPr>
          </a:p>
        </p:txBody>
      </p:sp>
      <p:sp>
        <p:nvSpPr>
          <p:cNvPr id="11" name="Title 1">
            <a:extLst>
              <a:ext uri="{FF2B5EF4-FFF2-40B4-BE49-F238E27FC236}">
                <a16:creationId xmlns:a16="http://schemas.microsoft.com/office/drawing/2014/main" id="{B8495C73-EC7A-B669-F9DB-39349A603BBA}"/>
              </a:ext>
            </a:extLst>
          </p:cNvPr>
          <p:cNvSpPr txBox="1">
            <a:spLocks/>
          </p:cNvSpPr>
          <p:nvPr/>
        </p:nvSpPr>
        <p:spPr>
          <a:xfrm>
            <a:off x="1091598" y="703420"/>
            <a:ext cx="7518400" cy="477633"/>
          </a:xfrm>
          <a:prstGeom prst="rect">
            <a:avLst/>
          </a:prstGeom>
          <a:solidFill>
            <a:srgbClr val="FF8AD8"/>
          </a:solidFill>
          <a:ln>
            <a:noFill/>
          </a:ln>
        </p:spPr>
        <p:txBody>
          <a:bodyPr vert="horz" lIns="91425" tIns="91425" rIns="91425" bIns="91425" rtlCol="0" anchor="t" anchorCtr="0">
            <a:noAutofit/>
          </a:bodyPr>
          <a:lstStyle>
            <a:lvl1pPr algn="ctr" defTabSz="457200" rtl="0" eaLnBrk="1" latinLnBrk="0" hangingPunct="1">
              <a:spcBef>
                <a:spcPts val="0"/>
              </a:spcBef>
              <a:buClr>
                <a:schemeClr val="dk1"/>
              </a:buClr>
              <a:buNone/>
              <a:defRPr sz="4400" b="0" i="0" kern="1200">
                <a:solidFill>
                  <a:schemeClr val="dk1"/>
                </a:solidFill>
                <a:latin typeface="Arial"/>
                <a:ea typeface="+mj-ea"/>
                <a:cs typeface="Aria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r>
              <a:rPr lang="en-US" sz="2200" i="1" dirty="0"/>
              <a:t>Triple band also provides everything needed for astrometry</a:t>
            </a:r>
          </a:p>
        </p:txBody>
      </p:sp>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2" fill="hold" grpId="1"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1+#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1000"/>
                                  </p:stCondLst>
                                  <p:childTnLst>
                                    <p:set>
                                      <p:cBhvr>
                                        <p:cTn id="5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 grpId="0"/>
      <p:bldP spid="4" grpId="0"/>
      <p:bldP spid="8" grpId="0" animBg="1"/>
      <p:bldP spid="8" grpId="1" animBg="1"/>
      <p:bldP spid="9" grpId="0" animBg="1"/>
      <p:bldP spid="10"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lide Number Placeholder 5"/>
          <p:cNvSpPr txBox="1">
            <a:spLocks noGrp="1"/>
          </p:cNvSpPr>
          <p:nvPr>
            <p:ph type="sldNum" sz="quarter" idx="2"/>
          </p:nvPr>
        </p:nvSpPr>
        <p:spPr>
          <a:xfrm>
            <a:off x="8845200" y="6580119"/>
            <a:ext cx="17087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latin typeface="+mn-ea"/>
                <a:ea typeface="+mn-ea"/>
              </a:rPr>
              <a:t>6</a:t>
            </a:fld>
            <a:endParaRPr>
              <a:latin typeface="+mn-ea"/>
              <a:ea typeface="+mn-ea"/>
            </a:endParaRPr>
          </a:p>
        </p:txBody>
      </p:sp>
      <p:sp>
        <p:nvSpPr>
          <p:cNvPr id="427" name="TextBox 4"/>
          <p:cNvSpPr txBox="1"/>
          <p:nvPr/>
        </p:nvSpPr>
        <p:spPr>
          <a:xfrm>
            <a:off x="223519" y="864445"/>
            <a:ext cx="8085262" cy="535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i="1"/>
            </a:lvl1pPr>
          </a:lstStyle>
          <a:p>
            <a:r>
              <a:rPr>
                <a:latin typeface="+mn-ea"/>
                <a:ea typeface="+mn-ea"/>
              </a:rPr>
              <a:t>Offset between Foot of Jet and true Black Hole location</a:t>
            </a:r>
          </a:p>
        </p:txBody>
      </p:sp>
      <p:sp>
        <p:nvSpPr>
          <p:cNvPr id="428" name="TextBox 5"/>
          <p:cNvSpPr txBox="1"/>
          <p:nvPr/>
        </p:nvSpPr>
        <p:spPr>
          <a:xfrm>
            <a:off x="490118" y="1414254"/>
            <a:ext cx="7864382" cy="923330"/>
          </a:xfrm>
          <a:prstGeom prst="rect">
            <a:avLst/>
          </a:prstGeom>
          <a:solidFill>
            <a:srgbClr val="FFFFFF"/>
          </a:solidFill>
          <a:ln>
            <a:solidFill>
              <a:srgbClr val="000000"/>
            </a:solidFill>
          </a:ln>
          <a:extLst>
            <a:ext uri="{C572A759-6A51-4108-AA02-DFA0A04FC94B}">
              <ma14:wrappingTextBoxFlag xmlns="" xmlns:ma14="http://schemas.microsoft.com/office/mac/drawingml/2011/main" val="1"/>
            </a:ext>
          </a:extLst>
        </p:spPr>
        <p:txBody>
          <a:bodyPr lIns="45719" rIns="45719">
            <a:spAutoFit/>
          </a:bodyPr>
          <a:lstStyle/>
          <a:p>
            <a:r>
              <a:rPr lang="en-AU">
                <a:latin typeface="+mn-ea"/>
                <a:ea typeface="+mn-ea"/>
              </a:rPr>
              <a:t>SFPR </a:t>
            </a:r>
            <a:r>
              <a:rPr>
                <a:latin typeface="+mn-ea"/>
                <a:ea typeface="+mn-ea"/>
              </a:rPr>
              <a:t>between 86 and 340GHz will provide </a:t>
            </a:r>
            <a:r>
              <a:rPr i="1" u="sng">
                <a:latin typeface="+mn-ea"/>
                <a:ea typeface="+mn-ea"/>
              </a:rPr>
              <a:t>bona-fide </a:t>
            </a:r>
            <a:r>
              <a:rPr>
                <a:latin typeface="+mn-ea"/>
                <a:ea typeface="+mn-ea"/>
              </a:rPr>
              <a:t>astrometry</a:t>
            </a:r>
          </a:p>
          <a:p>
            <a:pPr marL="285750" indent="-285750">
              <a:buSzPct val="100000"/>
              <a:buFont typeface="Arial"/>
              <a:buChar char="•"/>
            </a:pPr>
            <a:r>
              <a:rPr>
                <a:latin typeface="+mn-ea"/>
                <a:ea typeface="+mn-ea"/>
              </a:rPr>
              <a:t>Low risk</a:t>
            </a:r>
          </a:p>
          <a:p>
            <a:pPr marL="285750" indent="-285750">
              <a:buSzPct val="100000"/>
              <a:buFont typeface="Arial"/>
              <a:buChar char="•"/>
            </a:pPr>
            <a:r>
              <a:rPr>
                <a:latin typeface="+mn-ea"/>
                <a:ea typeface="+mn-ea"/>
              </a:rPr>
              <a:t>Long term quest</a:t>
            </a:r>
          </a:p>
        </p:txBody>
      </p:sp>
      <p:sp>
        <p:nvSpPr>
          <p:cNvPr id="429" name="TextBox 7"/>
          <p:cNvSpPr txBox="1"/>
          <p:nvPr/>
        </p:nvSpPr>
        <p:spPr>
          <a:xfrm>
            <a:off x="200188" y="3775832"/>
            <a:ext cx="8066532" cy="535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800" i="1"/>
            </a:pPr>
            <a:r>
              <a:rPr>
                <a:latin typeface="+mn-ea"/>
                <a:ea typeface="+mn-ea"/>
              </a:rPr>
              <a:t>Cosmological Secular </a:t>
            </a:r>
            <a:r>
              <a:rPr lang="en-AU" err="1">
                <a:latin typeface="+mn-ea"/>
                <a:ea typeface="+mn-ea"/>
              </a:rPr>
              <a:t>Aberation</a:t>
            </a:r>
            <a:r>
              <a:rPr lang="en-AU">
                <a:latin typeface="+mn-ea"/>
                <a:ea typeface="+mn-ea"/>
              </a:rPr>
              <a:t>/</a:t>
            </a:r>
            <a:r>
              <a:rPr>
                <a:latin typeface="+mn-ea"/>
                <a:ea typeface="+mn-ea"/>
              </a:rPr>
              <a:t>Parallax  </a:t>
            </a:r>
          </a:p>
        </p:txBody>
      </p:sp>
      <p:sp>
        <p:nvSpPr>
          <p:cNvPr id="430" name="TextBox 8"/>
          <p:cNvSpPr txBox="1"/>
          <p:nvPr/>
        </p:nvSpPr>
        <p:spPr>
          <a:xfrm>
            <a:off x="501269" y="4322882"/>
            <a:ext cx="7864383" cy="1200329"/>
          </a:xfrm>
          <a:prstGeom prst="rect">
            <a:avLst/>
          </a:prstGeom>
          <a:solidFill>
            <a:srgbClr val="FFFFFF"/>
          </a:solidFill>
          <a:ln>
            <a:solidFill>
              <a:srgbClr val="000000"/>
            </a:solidFill>
          </a:ln>
          <a:extLst>
            <a:ext uri="{C572A759-6A51-4108-AA02-DFA0A04FC94B}">
              <ma14:wrappingTextBoxFlag xmlns="" xmlns:ma14="http://schemas.microsoft.com/office/mac/drawingml/2011/main" val="1"/>
            </a:ext>
          </a:extLst>
        </p:spPr>
        <p:txBody>
          <a:bodyPr lIns="45719" rIns="45719">
            <a:spAutoFit/>
          </a:bodyPr>
          <a:lstStyle/>
          <a:p>
            <a:r>
              <a:rPr lang="en-AU" dirty="0">
                <a:latin typeface="+mn-ea"/>
                <a:ea typeface="+mn-ea"/>
              </a:rPr>
              <a:t>MV + SFPR </a:t>
            </a:r>
            <a:r>
              <a:rPr dirty="0">
                <a:latin typeface="+mn-ea"/>
                <a:ea typeface="+mn-ea"/>
              </a:rPr>
              <a:t>will provide </a:t>
            </a:r>
            <a:r>
              <a:rPr i="1" u="sng" dirty="0">
                <a:latin typeface="+mn-ea"/>
                <a:ea typeface="+mn-ea"/>
              </a:rPr>
              <a:t>bona-fide </a:t>
            </a:r>
            <a:r>
              <a:rPr dirty="0">
                <a:latin typeface="+mn-ea"/>
                <a:ea typeface="+mn-ea"/>
              </a:rPr>
              <a:t>astrometry between BH </a:t>
            </a:r>
            <a:r>
              <a:rPr dirty="0" err="1">
                <a:latin typeface="+mn-ea"/>
                <a:ea typeface="+mn-ea"/>
              </a:rPr>
              <a:t>CoM</a:t>
            </a:r>
            <a:endParaRPr dirty="0">
              <a:latin typeface="+mn-ea"/>
              <a:ea typeface="+mn-ea"/>
            </a:endParaRPr>
          </a:p>
          <a:p>
            <a:pPr marL="285750" indent="-285750">
              <a:buSzPct val="100000"/>
              <a:buFont typeface="Arial"/>
              <a:buChar char="•"/>
            </a:pPr>
            <a:r>
              <a:rPr dirty="0">
                <a:latin typeface="+mn-ea"/>
                <a:ea typeface="+mn-ea"/>
              </a:rPr>
              <a:t>High(er) Risk</a:t>
            </a:r>
            <a:r>
              <a:rPr lang="en-AU" dirty="0">
                <a:latin typeface="+mn-ea"/>
                <a:ea typeface="+mn-ea"/>
              </a:rPr>
              <a:t> (abs. </a:t>
            </a:r>
            <a:r>
              <a:rPr lang="en-AU" dirty="0" err="1">
                <a:latin typeface="+mn-ea"/>
                <a:ea typeface="+mn-ea"/>
              </a:rPr>
              <a:t>astro</a:t>
            </a:r>
            <a:r>
              <a:rPr lang="en-AU" dirty="0">
                <a:latin typeface="+mn-ea"/>
                <a:ea typeface="+mn-ea"/>
              </a:rPr>
              <a:t>. @ 340GHz)</a:t>
            </a:r>
            <a:endParaRPr dirty="0">
              <a:latin typeface="+mn-ea"/>
              <a:ea typeface="+mn-ea"/>
            </a:endParaRPr>
          </a:p>
          <a:p>
            <a:pPr marL="285750" indent="-285750">
              <a:buSzPct val="100000"/>
              <a:buFont typeface="Arial"/>
              <a:buChar char="•"/>
            </a:pPr>
            <a:r>
              <a:rPr lang="en-AU" dirty="0">
                <a:latin typeface="+mn-ea"/>
                <a:ea typeface="+mn-ea"/>
              </a:rPr>
              <a:t>Reduces as </a:t>
            </a:r>
            <a:r>
              <a:rPr dirty="0">
                <a:latin typeface="+mn-ea"/>
                <a:ea typeface="+mn-ea"/>
              </a:rPr>
              <a:t>a function of red-shift</a:t>
            </a:r>
            <a:r>
              <a:rPr lang="en-AU" dirty="0">
                <a:latin typeface="+mn-ea"/>
                <a:ea typeface="+mn-ea"/>
              </a:rPr>
              <a:t> (78uas/</a:t>
            </a:r>
            <a:r>
              <a:rPr lang="en-AU" dirty="0" err="1">
                <a:latin typeface="+mn-ea"/>
                <a:ea typeface="+mn-ea"/>
              </a:rPr>
              <a:t>yr</a:t>
            </a:r>
            <a:r>
              <a:rPr lang="en-AU" dirty="0">
                <a:latin typeface="+mn-ea"/>
                <a:ea typeface="+mn-ea"/>
              </a:rPr>
              <a:t>/</a:t>
            </a:r>
            <a:r>
              <a:rPr lang="en-AU" dirty="0" err="1">
                <a:latin typeface="+mn-ea"/>
                <a:ea typeface="+mn-ea"/>
              </a:rPr>
              <a:t>D</a:t>
            </a:r>
            <a:r>
              <a:rPr lang="en-AU" baseline="-25000" dirty="0" err="1">
                <a:latin typeface="+mn-ea"/>
                <a:ea typeface="+mn-ea"/>
              </a:rPr>
              <a:t>Mpc</a:t>
            </a:r>
            <a:r>
              <a:rPr lang="en-AU" dirty="0">
                <a:latin typeface="+mn-ea"/>
                <a:ea typeface="+mn-ea"/>
              </a:rPr>
              <a:t>)</a:t>
            </a:r>
            <a:endParaRPr lang="en-AU" baseline="-25000" dirty="0">
              <a:latin typeface="+mn-ea"/>
              <a:ea typeface="+mn-ea"/>
            </a:endParaRPr>
          </a:p>
          <a:p>
            <a:pPr marL="285750" indent="-285750">
              <a:buSzPct val="100000"/>
              <a:buFont typeface="Arial"/>
              <a:buChar char="•"/>
            </a:pPr>
            <a:r>
              <a:rPr lang="en-AU" dirty="0">
                <a:latin typeface="+mn-ea"/>
                <a:ea typeface="+mn-ea"/>
              </a:rPr>
              <a:t>Jet Structure removed but LSS not</a:t>
            </a:r>
            <a:endParaRPr dirty="0">
              <a:latin typeface="+mn-ea"/>
              <a:ea typeface="+mn-ea"/>
            </a:endParaRPr>
          </a:p>
        </p:txBody>
      </p:sp>
      <p:sp>
        <p:nvSpPr>
          <p:cNvPr id="431" name="TextBox 9"/>
          <p:cNvSpPr txBox="1"/>
          <p:nvPr/>
        </p:nvSpPr>
        <p:spPr>
          <a:xfrm>
            <a:off x="244266" y="5420374"/>
            <a:ext cx="8085262" cy="535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i="1"/>
            </a:lvl1pPr>
          </a:lstStyle>
          <a:p>
            <a:r>
              <a:rPr dirty="0">
                <a:latin typeface="+mn-ea"/>
                <a:ea typeface="+mn-ea"/>
              </a:rPr>
              <a:t>Spin shift between Photon Ring and </a:t>
            </a:r>
            <a:r>
              <a:rPr dirty="0" err="1">
                <a:latin typeface="+mn-ea"/>
                <a:ea typeface="+mn-ea"/>
              </a:rPr>
              <a:t>CoM</a:t>
            </a:r>
            <a:endParaRPr dirty="0">
              <a:latin typeface="+mn-ea"/>
              <a:ea typeface="+mn-ea"/>
            </a:endParaRPr>
          </a:p>
        </p:txBody>
      </p:sp>
      <p:sp>
        <p:nvSpPr>
          <p:cNvPr id="432" name="TextBox 10"/>
          <p:cNvSpPr txBox="1"/>
          <p:nvPr/>
        </p:nvSpPr>
        <p:spPr>
          <a:xfrm>
            <a:off x="490116" y="5834572"/>
            <a:ext cx="8610311" cy="923330"/>
          </a:xfrm>
          <a:prstGeom prst="rect">
            <a:avLst/>
          </a:prstGeom>
          <a:solidFill>
            <a:srgbClr val="FFFFFF"/>
          </a:solidFill>
          <a:ln>
            <a:solidFill>
              <a:srgbClr val="000000"/>
            </a:solidFill>
          </a:ln>
          <a:extLst>
            <a:ext uri="{C572A759-6A51-4108-AA02-DFA0A04FC94B}">
              <ma14:wrappingTextBoxFlag xmlns="" xmlns:ma14="http://schemas.microsoft.com/office/mac/drawingml/2011/main" val="1"/>
            </a:ext>
          </a:extLst>
        </p:spPr>
        <p:txBody>
          <a:bodyPr lIns="45719" rIns="45719">
            <a:spAutoFit/>
          </a:bodyPr>
          <a:lstStyle/>
          <a:p>
            <a:r>
              <a:rPr lang="en-AU" dirty="0">
                <a:latin typeface="+mn-ea"/>
                <a:ea typeface="+mn-ea"/>
              </a:rPr>
              <a:t>SFPR + MV </a:t>
            </a:r>
            <a:r>
              <a:rPr dirty="0">
                <a:latin typeface="+mn-ea"/>
                <a:ea typeface="+mn-ea"/>
              </a:rPr>
              <a:t>to measure shift between between photon ring and </a:t>
            </a:r>
            <a:r>
              <a:rPr dirty="0" err="1">
                <a:latin typeface="+mn-ea"/>
                <a:ea typeface="+mn-ea"/>
              </a:rPr>
              <a:t>CoM</a:t>
            </a:r>
            <a:endParaRPr dirty="0">
              <a:latin typeface="+mn-ea"/>
              <a:ea typeface="+mn-ea"/>
            </a:endParaRPr>
          </a:p>
          <a:p>
            <a:pPr marL="285750" indent="-285750">
              <a:buSzPct val="100000"/>
              <a:buFont typeface="Arial"/>
              <a:buChar char="•"/>
            </a:pPr>
            <a:r>
              <a:rPr dirty="0">
                <a:latin typeface="+mn-ea"/>
                <a:ea typeface="+mn-ea"/>
              </a:rPr>
              <a:t>Direct Spin measurement</a:t>
            </a:r>
            <a:r>
              <a:rPr lang="en-AU" dirty="0">
                <a:latin typeface="+mn-ea"/>
                <a:ea typeface="+mn-ea"/>
              </a:rPr>
              <a:t> </a:t>
            </a:r>
            <a:r>
              <a:rPr lang="en-AU" dirty="0">
                <a:latin typeface="+mn-ea"/>
              </a:rPr>
              <a:t>(rel. </a:t>
            </a:r>
            <a:r>
              <a:rPr lang="en-AU" dirty="0" err="1">
                <a:latin typeface="+mn-ea"/>
              </a:rPr>
              <a:t>astro</a:t>
            </a:r>
            <a:r>
              <a:rPr lang="en-AU" dirty="0">
                <a:latin typeface="+mn-ea"/>
              </a:rPr>
              <a:t>. @ 340GHz)</a:t>
            </a:r>
            <a:endParaRPr dirty="0">
              <a:latin typeface="+mn-ea"/>
              <a:ea typeface="+mn-ea"/>
            </a:endParaRPr>
          </a:p>
          <a:p>
            <a:pPr marL="285750" indent="-285750">
              <a:buSzPct val="100000"/>
              <a:buFont typeface="Arial"/>
              <a:buChar char="•"/>
            </a:pPr>
            <a:r>
              <a:rPr dirty="0">
                <a:latin typeface="+mn-ea"/>
                <a:ea typeface="+mn-ea"/>
              </a:rPr>
              <a:t>Very hard! Optical measure of </a:t>
            </a:r>
            <a:r>
              <a:rPr dirty="0" err="1">
                <a:latin typeface="+mn-ea"/>
                <a:ea typeface="+mn-ea"/>
              </a:rPr>
              <a:t>CoM</a:t>
            </a:r>
            <a:r>
              <a:rPr dirty="0">
                <a:latin typeface="+mn-ea"/>
                <a:ea typeface="+mn-ea"/>
              </a:rPr>
              <a:t> + small errors between Optical/Radio frames</a:t>
            </a:r>
          </a:p>
        </p:txBody>
      </p:sp>
      <p:sp>
        <p:nvSpPr>
          <p:cNvPr id="433" name="TextBox 11"/>
          <p:cNvSpPr txBox="1"/>
          <p:nvPr/>
        </p:nvSpPr>
        <p:spPr>
          <a:xfrm>
            <a:off x="244266" y="2289441"/>
            <a:ext cx="8085262" cy="535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i="1"/>
            </a:lvl1pPr>
          </a:lstStyle>
          <a:p>
            <a:r>
              <a:rPr>
                <a:latin typeface="+mn-ea"/>
                <a:ea typeface="+mn-ea"/>
              </a:rPr>
              <a:t>Structural Variability</a:t>
            </a:r>
          </a:p>
        </p:txBody>
      </p:sp>
      <p:sp>
        <p:nvSpPr>
          <p:cNvPr id="434" name="TextBox 12"/>
          <p:cNvSpPr txBox="1"/>
          <p:nvPr/>
        </p:nvSpPr>
        <p:spPr>
          <a:xfrm>
            <a:off x="379678" y="2696277"/>
            <a:ext cx="8085262" cy="1200329"/>
          </a:xfrm>
          <a:prstGeom prst="rect">
            <a:avLst/>
          </a:prstGeom>
          <a:solidFill>
            <a:srgbClr val="FFFFFF"/>
          </a:solidFill>
          <a:ln>
            <a:solidFill>
              <a:srgbClr val="000000"/>
            </a:solidFill>
          </a:ln>
          <a:extLst>
            <a:ext uri="{C572A759-6A51-4108-AA02-DFA0A04FC94B}">
              <ma14:wrappingTextBoxFlag xmlns="" xmlns:ma14="http://schemas.microsoft.com/office/mac/drawingml/2011/main" val="1"/>
            </a:ext>
          </a:extLst>
        </p:spPr>
        <p:txBody>
          <a:bodyPr wrap="square" lIns="45719" rIns="45719">
            <a:spAutoFit/>
          </a:bodyPr>
          <a:lstStyle/>
          <a:p>
            <a:r>
              <a:rPr lang="en-AU" dirty="0">
                <a:latin typeface="+mn-ea"/>
                <a:ea typeface="+mn-ea"/>
              </a:rPr>
              <a:t>(Sim.) </a:t>
            </a:r>
            <a:r>
              <a:rPr dirty="0">
                <a:latin typeface="+mn-ea"/>
                <a:ea typeface="+mn-ea"/>
              </a:rPr>
              <a:t>Phase Referencing can break degeneracy between Structural and Atmospheric variability</a:t>
            </a:r>
          </a:p>
          <a:p>
            <a:pPr marL="285750" indent="-285750">
              <a:buSzPct val="100000"/>
              <a:buFont typeface="Arial"/>
              <a:buChar char="•"/>
            </a:pPr>
            <a:r>
              <a:rPr dirty="0">
                <a:latin typeface="+mn-ea"/>
                <a:ea typeface="+mn-ea"/>
              </a:rPr>
              <a:t>Vital for </a:t>
            </a:r>
            <a:r>
              <a:rPr dirty="0" err="1">
                <a:latin typeface="+mn-ea"/>
                <a:ea typeface="+mn-ea"/>
              </a:rPr>
              <a:t>SgrA</a:t>
            </a:r>
            <a:r>
              <a:rPr dirty="0">
                <a:latin typeface="+mn-ea"/>
                <a:ea typeface="+mn-ea"/>
              </a:rPr>
              <a:t>*</a:t>
            </a:r>
          </a:p>
          <a:p>
            <a:pPr marL="285750" indent="-285750">
              <a:buSzPct val="100000"/>
              <a:buFont typeface="Arial"/>
              <a:buChar char="•"/>
            </a:pPr>
            <a:r>
              <a:rPr dirty="0">
                <a:latin typeface="+mn-ea"/>
                <a:ea typeface="+mn-ea"/>
              </a:rPr>
              <a:t>Does not need to be astrometric</a:t>
            </a:r>
          </a:p>
        </p:txBody>
      </p:sp>
      <p:pic>
        <p:nvPicPr>
          <p:cNvPr id="435" name="Picture 2" descr="Picture 2"/>
          <p:cNvPicPr>
            <a:picLocks noChangeAspect="1"/>
          </p:cNvPicPr>
          <p:nvPr/>
        </p:nvPicPr>
        <p:blipFill>
          <a:blip r:embed="rId8"/>
          <a:stretch>
            <a:fillRect/>
          </a:stretch>
        </p:blipFill>
        <p:spPr>
          <a:xfrm rot="5400000">
            <a:off x="6854028" y="418563"/>
            <a:ext cx="1492740" cy="2384506"/>
          </a:xfrm>
          <a:prstGeom prst="rect">
            <a:avLst/>
          </a:prstGeom>
          <a:ln w="12700">
            <a:miter lim="400000"/>
          </a:ln>
        </p:spPr>
      </p:pic>
      <p:sp>
        <p:nvSpPr>
          <p:cNvPr id="436" name="TextBox 14"/>
          <p:cNvSpPr txBox="1"/>
          <p:nvPr/>
        </p:nvSpPr>
        <p:spPr>
          <a:xfrm>
            <a:off x="7412571" y="2289441"/>
            <a:ext cx="1193594" cy="30777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400">
                <a:solidFill>
                  <a:srgbClr val="3366FF"/>
                </a:solidFill>
                <a:latin typeface="Arial Unicode MS"/>
                <a:ea typeface="Arial Unicode MS"/>
                <a:cs typeface="Arial Unicode MS"/>
                <a:sym typeface="Arial Unicode MS"/>
              </a:defRPr>
            </a:lvl1pPr>
          </a:lstStyle>
          <a:p>
            <a:r>
              <a:rPr i="1" dirty="0">
                <a:solidFill>
                  <a:schemeClr val="tx1"/>
                </a:solidFill>
                <a:latin typeface="+mn-ea"/>
                <a:ea typeface="+mn-ea"/>
              </a:rPr>
              <a:t>Mar</a:t>
            </a:r>
            <a:r>
              <a:rPr lang="en-AU" i="1" dirty="0">
                <a:solidFill>
                  <a:schemeClr val="tx1"/>
                </a:solidFill>
                <a:latin typeface="+mn-ea"/>
                <a:ea typeface="+mn-ea"/>
              </a:rPr>
              <a:t>s</a:t>
            </a:r>
            <a:r>
              <a:rPr i="1" dirty="0" err="1">
                <a:solidFill>
                  <a:schemeClr val="tx1"/>
                </a:solidFill>
                <a:latin typeface="+mn-ea"/>
                <a:ea typeface="+mn-ea"/>
              </a:rPr>
              <a:t>cher</a:t>
            </a:r>
            <a:r>
              <a:rPr i="1" dirty="0">
                <a:solidFill>
                  <a:schemeClr val="tx1"/>
                </a:solidFill>
                <a:latin typeface="+mn-ea"/>
                <a:ea typeface="+mn-ea"/>
              </a:rPr>
              <a:t> 1998</a:t>
            </a:r>
          </a:p>
        </p:txBody>
      </p:sp>
      <p:sp>
        <p:nvSpPr>
          <p:cNvPr id="437" name="TextBox 16"/>
          <p:cNvSpPr txBox="1"/>
          <p:nvPr/>
        </p:nvSpPr>
        <p:spPr>
          <a:xfrm>
            <a:off x="6453864" y="5508964"/>
            <a:ext cx="1983874" cy="30777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400">
                <a:solidFill>
                  <a:srgbClr val="3366FF"/>
                </a:solidFill>
                <a:latin typeface="Arial Unicode MS"/>
                <a:ea typeface="Arial Unicode MS"/>
                <a:cs typeface="Arial Unicode MS"/>
                <a:sym typeface="Arial Unicode MS"/>
              </a:defRPr>
            </a:lvl1pPr>
          </a:lstStyle>
          <a:p>
            <a:r>
              <a:rPr dirty="0">
                <a:solidFill>
                  <a:schemeClr val="tx1"/>
                </a:solidFill>
                <a:latin typeface="+mn-ea"/>
                <a:ea typeface="+mn-ea"/>
              </a:rPr>
              <a:t>From </a:t>
            </a:r>
            <a:r>
              <a:rPr i="1" dirty="0">
                <a:solidFill>
                  <a:schemeClr val="tx1"/>
                </a:solidFill>
                <a:latin typeface="+mn-ea"/>
                <a:ea typeface="+mn-ea"/>
              </a:rPr>
              <a:t>Paine 2020 </a:t>
            </a:r>
            <a:r>
              <a:rPr dirty="0">
                <a:solidFill>
                  <a:schemeClr val="tx1"/>
                </a:solidFill>
                <a:latin typeface="+mn-ea"/>
                <a:ea typeface="+mn-ea"/>
              </a:rPr>
              <a:t>for GAIA</a:t>
            </a:r>
          </a:p>
        </p:txBody>
      </p:sp>
      <p:pic>
        <p:nvPicPr>
          <p:cNvPr id="438" name="EHT-Orbiting.mp4" descr="EHT-Orbiting.mp4"/>
          <p:cNvPicPr>
            <a:picLocks/>
          </p:cNvPicPr>
          <p:nvPr>
            <a:videoFile r:link="rId3"/>
            <p:extLst>
              <p:ext uri="{DAA4B4D4-6D71-4841-9C94-3DE7FCFB9230}">
                <p14:media xmlns:p14="http://schemas.microsoft.com/office/powerpoint/2010/main" r:embed="rId2"/>
              </p:ext>
            </p:extLst>
          </p:nvPr>
        </p:nvPicPr>
        <p:blipFill>
          <a:blip r:embed="rId9"/>
          <a:stretch>
            <a:fillRect/>
          </a:stretch>
        </p:blipFill>
        <p:spPr>
          <a:xfrm>
            <a:off x="6529534" y="2918384"/>
            <a:ext cx="2666083" cy="1499672"/>
          </a:xfrm>
          <a:prstGeom prst="rect">
            <a:avLst/>
          </a:prstGeom>
          <a:ln w="12700">
            <a:miter lim="400000"/>
          </a:ln>
        </p:spPr>
      </p:pic>
      <p:pic>
        <p:nvPicPr>
          <p:cNvPr id="439" name="Picture 15" descr="Picture 15"/>
          <p:cNvPicPr>
            <a:picLocks noChangeAspect="1"/>
          </p:cNvPicPr>
          <p:nvPr/>
        </p:nvPicPr>
        <p:blipFill>
          <a:blip r:embed="rId10"/>
          <a:stretch>
            <a:fillRect/>
          </a:stretch>
        </p:blipFill>
        <p:spPr>
          <a:xfrm>
            <a:off x="6241258" y="3967855"/>
            <a:ext cx="3108961" cy="1633729"/>
          </a:xfrm>
          <a:prstGeom prst="rect">
            <a:avLst/>
          </a:prstGeom>
          <a:ln w="12700">
            <a:miter lim="400000"/>
          </a:ln>
        </p:spPr>
      </p:pic>
      <p:sp>
        <p:nvSpPr>
          <p:cNvPr id="442" name="TextBox 19"/>
          <p:cNvSpPr txBox="1"/>
          <p:nvPr/>
        </p:nvSpPr>
        <p:spPr>
          <a:xfrm>
            <a:off x="6528373" y="2658772"/>
            <a:ext cx="1967844" cy="307777"/>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400">
                <a:solidFill>
                  <a:srgbClr val="3366FF"/>
                </a:solidFill>
                <a:latin typeface="Arial Unicode MS"/>
                <a:ea typeface="Arial Unicode MS"/>
                <a:cs typeface="Arial Unicode MS"/>
                <a:sym typeface="Arial Unicode MS"/>
              </a:defRPr>
            </a:lvl1pPr>
          </a:lstStyle>
          <a:p>
            <a:r>
              <a:rPr dirty="0">
                <a:solidFill>
                  <a:schemeClr val="tx1"/>
                </a:solidFill>
                <a:latin typeface="+mn-ea"/>
                <a:ea typeface="+mn-ea"/>
              </a:rPr>
              <a:t>EHT Coll.: </a:t>
            </a:r>
            <a:r>
              <a:rPr i="1" dirty="0">
                <a:solidFill>
                  <a:schemeClr val="tx1"/>
                </a:solidFill>
                <a:latin typeface="+mn-ea"/>
                <a:ea typeface="+mn-ea"/>
              </a:rPr>
              <a:t>Broderick, Loeb</a:t>
            </a:r>
          </a:p>
        </p:txBody>
      </p:sp>
      <p:pic>
        <p:nvPicPr>
          <p:cNvPr id="2" name="Picture 1" descr="Screen Shot 2022-07-25 at 10.55.10 a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30388" y="3579149"/>
            <a:ext cx="2319832" cy="1717961"/>
          </a:xfrm>
          <a:prstGeom prst="rect">
            <a:avLst/>
          </a:prstGeom>
        </p:spPr>
      </p:pic>
      <p:sp>
        <p:nvSpPr>
          <p:cNvPr id="22" name="TextBox 19"/>
          <p:cNvSpPr txBox="1"/>
          <p:nvPr/>
        </p:nvSpPr>
        <p:spPr>
          <a:xfrm>
            <a:off x="8046303" y="5185767"/>
            <a:ext cx="969174" cy="27699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400">
                <a:solidFill>
                  <a:srgbClr val="3366FF"/>
                </a:solidFill>
                <a:latin typeface="Arial Unicode MS"/>
                <a:ea typeface="Arial Unicode MS"/>
                <a:cs typeface="Arial Unicode MS"/>
                <a:sym typeface="Arial Unicode MS"/>
              </a:defRPr>
            </a:lvl1pPr>
          </a:lstStyle>
          <a:p>
            <a:r>
              <a:rPr lang="en-AU" sz="1200" i="1" dirty="0">
                <a:solidFill>
                  <a:schemeClr val="tx1"/>
                </a:solidFill>
                <a:latin typeface="+mn-ea"/>
                <a:ea typeface="+mn-ea"/>
              </a:rPr>
              <a:t>Titov, O. 2013</a:t>
            </a:r>
            <a:endParaRPr sz="1200" i="1" dirty="0">
              <a:solidFill>
                <a:schemeClr val="tx1"/>
              </a:solidFill>
              <a:latin typeface="+mn-ea"/>
              <a:ea typeface="+mn-ea"/>
            </a:endParaRPr>
          </a:p>
        </p:txBody>
      </p:sp>
      <p:sp>
        <p:nvSpPr>
          <p:cNvPr id="440" name="TextBox 20"/>
          <p:cNvSpPr txBox="1"/>
          <p:nvPr/>
        </p:nvSpPr>
        <p:spPr>
          <a:xfrm>
            <a:off x="6911838" y="6633895"/>
            <a:ext cx="2049598" cy="307777"/>
          </a:xfrm>
          <a:prstGeom prst="rect">
            <a:avLst/>
          </a:prstGeom>
          <a:solidFill>
            <a:srgbClr val="FFFFFF">
              <a:alpha val="60049"/>
            </a:srgbClr>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400">
                <a:solidFill>
                  <a:srgbClr val="3366FF"/>
                </a:solidFill>
                <a:latin typeface="Arial Unicode MS"/>
                <a:ea typeface="Arial Unicode MS"/>
                <a:cs typeface="Arial Unicode MS"/>
                <a:sym typeface="Arial Unicode MS"/>
              </a:defRPr>
            </a:lvl1pPr>
          </a:lstStyle>
          <a:p>
            <a:r>
              <a:rPr dirty="0">
                <a:solidFill>
                  <a:schemeClr val="tx1"/>
                </a:solidFill>
                <a:latin typeface="+mn-ea"/>
                <a:ea typeface="+mn-ea"/>
              </a:rPr>
              <a:t>From </a:t>
            </a:r>
            <a:r>
              <a:rPr i="1" dirty="0" err="1">
                <a:solidFill>
                  <a:schemeClr val="tx1"/>
                </a:solidFill>
                <a:latin typeface="+mn-ea"/>
                <a:ea typeface="+mn-ea"/>
              </a:rPr>
              <a:t>Johnson,Younsi</a:t>
            </a:r>
            <a:r>
              <a:rPr i="1" dirty="0">
                <a:solidFill>
                  <a:schemeClr val="tx1"/>
                </a:solidFill>
                <a:latin typeface="+mn-ea"/>
                <a:ea typeface="+mn-ea"/>
              </a:rPr>
              <a:t> 2016</a:t>
            </a:r>
          </a:p>
        </p:txBody>
      </p:sp>
      <p:sp>
        <p:nvSpPr>
          <p:cNvPr id="4" name="Rectangle 3">
            <a:extLst>
              <a:ext uri="{FF2B5EF4-FFF2-40B4-BE49-F238E27FC236}">
                <a16:creationId xmlns:a16="http://schemas.microsoft.com/office/drawing/2014/main" id="{71F1F9EE-909A-6915-0216-8D3B5D04B16B}"/>
              </a:ext>
            </a:extLst>
          </p:cNvPr>
          <p:cNvSpPr/>
          <p:nvPr/>
        </p:nvSpPr>
        <p:spPr>
          <a:xfrm>
            <a:off x="526668" y="5132911"/>
            <a:ext cx="3664332" cy="36933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ea"/>
              <a:ea typeface="+mn-ea"/>
              <a:cs typeface="+mn-cs"/>
              <a:sym typeface="Calibri"/>
            </a:endParaRPr>
          </a:p>
        </p:txBody>
      </p:sp>
      <p:sp>
        <p:nvSpPr>
          <p:cNvPr id="3" name="TextBox 2">
            <a:extLst>
              <a:ext uri="{FF2B5EF4-FFF2-40B4-BE49-F238E27FC236}">
                <a16:creationId xmlns:a16="http://schemas.microsoft.com/office/drawing/2014/main" id="{3B32BB96-6324-1912-0114-7730EAEAB7AF}"/>
              </a:ext>
            </a:extLst>
          </p:cNvPr>
          <p:cNvSpPr txBox="1"/>
          <p:nvPr/>
        </p:nvSpPr>
        <p:spPr>
          <a:xfrm>
            <a:off x="1897380" y="228600"/>
            <a:ext cx="7075010"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AU" sz="3600" dirty="0">
                <a:latin typeface="+mn-ea"/>
                <a:ea typeface="+mn-ea"/>
              </a:rPr>
              <a:t>Drivers for PR at sub-mm wavelength</a:t>
            </a:r>
            <a:endParaRPr kumimoji="0" lang="en-US" sz="3600" b="0" i="0" u="none" strike="noStrike" cap="none" spc="0" normalizeH="0" baseline="0" dirty="0">
              <a:ln>
                <a:noFill/>
              </a:ln>
              <a:solidFill>
                <a:srgbClr val="000000"/>
              </a:solidFill>
              <a:effectLst/>
              <a:uFillTx/>
              <a:latin typeface="+mj-lt"/>
              <a:ea typeface="+mj-ea"/>
              <a:cs typeface="+mj-cs"/>
              <a:sym typeface="Helvetica"/>
            </a:endParaRPr>
          </a:p>
        </p:txBody>
      </p:sp>
      <p:pic>
        <p:nvPicPr>
          <p:cNvPr id="441" name="Younsi-Spin.mp4" descr="Younsi-Spin.mp4"/>
          <p:cNvPicPr>
            <a:picLocks/>
          </p:cNvPicPr>
          <p:nvPr>
            <a:videoFile r:link="rId5"/>
            <p:extLst>
              <p:ext uri="{DAA4B4D4-6D71-4841-9C94-3DE7FCFB9230}">
                <p14:media xmlns:p14="http://schemas.microsoft.com/office/powerpoint/2010/main" r:embed="rId4"/>
              </p:ext>
            </p:extLst>
          </p:nvPr>
        </p:nvPicPr>
        <p:blipFill rotWithShape="1">
          <a:blip r:embed="rId12"/>
          <a:srcRect l="26415" t="16921" r="22615" b="19636"/>
          <a:stretch/>
        </p:blipFill>
        <p:spPr>
          <a:xfrm>
            <a:off x="7919112" y="5816583"/>
            <a:ext cx="1240487" cy="903381"/>
          </a:xfrm>
          <a:prstGeom prst="rect">
            <a:avLst/>
          </a:prstGeom>
          <a:ln w="12700">
            <a:miter lim="400000"/>
          </a:ln>
        </p:spPr>
      </p:pic>
      <p:sp>
        <p:nvSpPr>
          <p:cNvPr id="5" name="Title 1">
            <a:extLst>
              <a:ext uri="{FF2B5EF4-FFF2-40B4-BE49-F238E27FC236}">
                <a16:creationId xmlns:a16="http://schemas.microsoft.com/office/drawing/2014/main" id="{23A839AD-84F1-BB5C-CEE3-070BD0D3EB1D}"/>
              </a:ext>
            </a:extLst>
          </p:cNvPr>
          <p:cNvSpPr txBox="1">
            <a:spLocks/>
          </p:cNvSpPr>
          <p:nvPr/>
        </p:nvSpPr>
        <p:spPr>
          <a:xfrm rot="20294947">
            <a:off x="4229" y="2573635"/>
            <a:ext cx="8815515" cy="1247117"/>
          </a:xfrm>
          <a:prstGeom prst="rect">
            <a:avLst/>
          </a:prstGeom>
          <a:solidFill>
            <a:srgbClr val="E66623">
              <a:alpha val="78000"/>
            </a:srgbClr>
          </a:solidFill>
          <a:ln>
            <a:noFill/>
          </a:ln>
        </p:spPr>
        <p:txBody>
          <a:bodyPr vert="horz" lIns="91425" tIns="91425" rIns="91425" bIns="91425" rtlCol="0" anchor="t" anchorCtr="0">
            <a:noAutofit/>
          </a:bodyPr>
          <a:lstStyle>
            <a:lvl1pPr algn="ctr" defTabSz="457200" rtl="0" eaLnBrk="1" latinLnBrk="0" hangingPunct="1">
              <a:spcBef>
                <a:spcPts val="0"/>
              </a:spcBef>
              <a:buClr>
                <a:schemeClr val="dk1"/>
              </a:buClr>
              <a:buNone/>
              <a:defRPr sz="4400" b="0" i="0" kern="1200">
                <a:solidFill>
                  <a:schemeClr val="dk1"/>
                </a:solidFill>
                <a:latin typeface="Arial"/>
                <a:ea typeface="+mj-ea"/>
                <a:cs typeface="Aria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r>
              <a:rPr lang="en-US" sz="2200" i="1" dirty="0"/>
              <a:t>Astrometry cases for sub-mm VLBI require SFPR and MV techniques</a:t>
            </a:r>
          </a:p>
          <a:p>
            <a:endParaRPr lang="en-US" sz="2200" i="1" dirty="0"/>
          </a:p>
          <a:p>
            <a:r>
              <a:rPr lang="en-US" sz="2200" i="1" dirty="0"/>
              <a:t>What is the progress of these at high frequencies?</a:t>
            </a:r>
          </a:p>
        </p:txBody>
      </p:sp>
    </p:spTree>
    <p:custDataLst>
      <p:tags r:id="rId1"/>
    </p:custData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435"/>
                                        </p:tgtEl>
                                        <p:attrNameLst>
                                          <p:attrName>style.visibility</p:attrName>
                                        </p:attrNameLst>
                                      </p:cBhvr>
                                      <p:to>
                                        <p:strVal val="visible"/>
                                      </p:to>
                                    </p:set>
                                    <p:anim calcmode="lin" valueType="num">
                                      <p:cBhvr>
                                        <p:cTn id="7" dur="2000" fill="hold"/>
                                        <p:tgtEl>
                                          <p:spTgt spid="435"/>
                                        </p:tgtEl>
                                        <p:attrNameLst>
                                          <p:attrName>ppt_w</p:attrName>
                                        </p:attrNameLst>
                                      </p:cBhvr>
                                      <p:tavLst>
                                        <p:tav tm="0">
                                          <p:val>
                                            <p:strVal val="4*#ppt_w"/>
                                          </p:val>
                                        </p:tav>
                                        <p:tav tm="100000">
                                          <p:val>
                                            <p:strVal val="#ppt_w"/>
                                          </p:val>
                                        </p:tav>
                                      </p:tavLst>
                                    </p:anim>
                                    <p:anim calcmode="lin" valueType="num">
                                      <p:cBhvr>
                                        <p:cTn id="8" dur="2000" fill="hold"/>
                                        <p:tgtEl>
                                          <p:spTgt spid="435"/>
                                        </p:tgtEl>
                                        <p:attrNameLst>
                                          <p:attrName>ppt_h</p:attrName>
                                        </p:attrNameLst>
                                      </p:cBhvr>
                                      <p:tavLst>
                                        <p:tav tm="0">
                                          <p:val>
                                            <p:strVal val="4*#ppt_h"/>
                                          </p:val>
                                        </p:tav>
                                        <p:tav tm="100000">
                                          <p:val>
                                            <p:strVal val="#ppt_h"/>
                                          </p:val>
                                        </p:tav>
                                      </p:tavLst>
                                    </p:anim>
                                  </p:childTnLst>
                                </p:cTn>
                              </p:par>
                            </p:childTnLst>
                          </p:cTn>
                        </p:par>
                        <p:par>
                          <p:cTn id="9" fill="hold">
                            <p:stCondLst>
                              <p:cond delay="2000"/>
                            </p:stCondLst>
                            <p:childTnLst>
                              <p:par>
                                <p:cTn id="10" presetID="1" presetClass="entr" presetSubtype="0" fill="hold" grpId="0" nodeType="afterEffect">
                                  <p:stCondLst>
                                    <p:cond delay="0"/>
                                  </p:stCondLst>
                                  <p:iterate>
                                    <p:tmAbs val="0"/>
                                  </p:iterate>
                                  <p:childTnLst>
                                    <p:set>
                                      <p:cBhvr>
                                        <p:cTn id="11" fill="hold"/>
                                        <p:tgtEl>
                                          <p:spTgt spid="4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43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4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8"/>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1" fill="hold"/>
                                        <p:tgtEl>
                                          <p:spTgt spid="438"/>
                                        </p:tgtEl>
                                      </p:cBhvr>
                                    </p:cmd>
                                  </p:childTnLst>
                                </p:cTn>
                              </p:par>
                              <p:par>
                                <p:cTn id="25" presetID="1" presetClass="entr" presetSubtype="0" fill="hold" grpId="0" nodeType="withEffect">
                                  <p:stCondLst>
                                    <p:cond delay="0"/>
                                  </p:stCondLst>
                                  <p:iterate>
                                    <p:tmAbs val="0"/>
                                  </p:iterate>
                                  <p:childTnLst>
                                    <p:set>
                                      <p:cBhvr>
                                        <p:cTn id="26" fill="hold"/>
                                        <p:tgtEl>
                                          <p:spTgt spid="4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429"/>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iterate>
                                    <p:tmAbs val="0"/>
                                  </p:iterate>
                                  <p:childTnLst>
                                    <p:set>
                                      <p:cBhvr>
                                        <p:cTn id="33" fill="hold"/>
                                        <p:tgtEl>
                                          <p:spTgt spid="43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iterate>
                                    <p:tmAbs val="0"/>
                                  </p:iterate>
                                  <p:childTnLst>
                                    <p:set>
                                      <p:cBhvr>
                                        <p:cTn id="37" fill="hold"/>
                                        <p:tgtEl>
                                          <p:spTgt spid="439"/>
                                        </p:tgtEl>
                                        <p:attrNameLst>
                                          <p:attrName>style.visibility</p:attrName>
                                        </p:attrNameLst>
                                      </p:cBhvr>
                                      <p:to>
                                        <p:strVal val="visible"/>
                                      </p:to>
                                    </p:set>
                                    <p:anim calcmode="lin" valueType="num">
                                      <p:cBhvr>
                                        <p:cTn id="38" dur="2000" fill="hold"/>
                                        <p:tgtEl>
                                          <p:spTgt spid="439"/>
                                        </p:tgtEl>
                                        <p:attrNameLst>
                                          <p:attrName>ppt_w</p:attrName>
                                        </p:attrNameLst>
                                      </p:cBhvr>
                                      <p:tavLst>
                                        <p:tav tm="0">
                                          <p:val>
                                            <p:strVal val="4*#ppt_w"/>
                                          </p:val>
                                        </p:tav>
                                        <p:tav tm="100000">
                                          <p:val>
                                            <p:strVal val="#ppt_w"/>
                                          </p:val>
                                        </p:tav>
                                      </p:tavLst>
                                    </p:anim>
                                    <p:anim calcmode="lin" valueType="num">
                                      <p:cBhvr>
                                        <p:cTn id="39" dur="2000" fill="hold"/>
                                        <p:tgtEl>
                                          <p:spTgt spid="439"/>
                                        </p:tgtEl>
                                        <p:attrNameLst>
                                          <p:attrName>ppt_h</p:attrName>
                                        </p:attrNameLst>
                                      </p:cBhvr>
                                      <p:tavLst>
                                        <p:tav tm="0">
                                          <p:val>
                                            <p:strVal val="4*#ppt_h"/>
                                          </p:val>
                                        </p:tav>
                                        <p:tav tm="100000">
                                          <p:val>
                                            <p:strVal val="#ppt_h"/>
                                          </p:val>
                                        </p:tav>
                                      </p:tavLst>
                                    </p:anim>
                                  </p:childTnLst>
                                </p:cTn>
                              </p:par>
                            </p:childTnLst>
                          </p:cTn>
                        </p:par>
                        <p:par>
                          <p:cTn id="40" fill="hold">
                            <p:stCondLst>
                              <p:cond delay="2000"/>
                            </p:stCondLst>
                            <p:childTnLst>
                              <p:par>
                                <p:cTn id="41" presetID="1" presetClass="entr" presetSubtype="0" fill="hold" grpId="0" nodeType="afterEffect">
                                  <p:stCondLst>
                                    <p:cond delay="0"/>
                                  </p:stCondLst>
                                  <p:iterate>
                                    <p:tmAbs val="0"/>
                                  </p:iterate>
                                  <p:childTnLst>
                                    <p:set>
                                      <p:cBhvr>
                                        <p:cTn id="42" fill="hold"/>
                                        <p:tgtEl>
                                          <p:spTgt spid="4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hidden"/>
                                      </p:to>
                                    </p:set>
                                  </p:childTnLst>
                                </p:cTn>
                              </p:par>
                              <p:par>
                                <p:cTn id="49" presetID="1" presetClass="entr" presetSubtype="0" fill="hold" grpId="0" nodeType="withEffect">
                                  <p:stCondLst>
                                    <p:cond delay="0"/>
                                  </p:stCondLst>
                                  <p:iterate>
                                    <p:tmAbs val="0"/>
                                  </p:iterate>
                                  <p:childTnLst>
                                    <p:set>
                                      <p:cBhvr>
                                        <p:cTn id="50" fill="hold"/>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iterate>
                                    <p:tmAbs val="0"/>
                                  </p:iterate>
                                  <p:childTnLst>
                                    <p:set>
                                      <p:cBhvr>
                                        <p:cTn id="54" fill="hold"/>
                                        <p:tgtEl>
                                          <p:spTgt spid="431"/>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iterate>
                                    <p:tmAbs val="0"/>
                                  </p:iterate>
                                  <p:childTnLst>
                                    <p:set>
                                      <p:cBhvr>
                                        <p:cTn id="57" fill="hold"/>
                                        <p:tgtEl>
                                          <p:spTgt spid="43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41"/>
                                        </p:tgtEl>
                                        <p:attrNameLst>
                                          <p:attrName>style.visibility</p:attrName>
                                        </p:attrNameLst>
                                      </p:cBhvr>
                                      <p:to>
                                        <p:strVal val="visible"/>
                                      </p:to>
                                    </p:set>
                                  </p:childTnLst>
                                </p:cTn>
                              </p:par>
                              <p:par>
                                <p:cTn id="62" presetID="1" presetClass="mediacall" presetSubtype="0" fill="hold" nodeType="withEffect">
                                  <p:stCondLst>
                                    <p:cond delay="0"/>
                                  </p:stCondLst>
                                  <p:childTnLst>
                                    <p:cmd type="call" cmd="playFrom(0.0)">
                                      <p:cBhvr>
                                        <p:cTn id="63" dur="15015" fill="hold"/>
                                        <p:tgtEl>
                                          <p:spTgt spid="441"/>
                                        </p:tgtEl>
                                      </p:cBhvr>
                                    </p:cmd>
                                  </p:childTnLst>
                                </p:cTn>
                              </p:par>
                              <p:par>
                                <p:cTn id="64" presetID="1" presetClass="entr" presetSubtype="0" fill="hold" grpId="0" nodeType="withEffect">
                                  <p:stCondLst>
                                    <p:cond delay="0"/>
                                  </p:stCondLst>
                                  <p:iterate>
                                    <p:tmAbs val="0"/>
                                  </p:iterate>
                                  <p:childTnLst>
                                    <p:set>
                                      <p:cBhvr>
                                        <p:cTn id="65" fill="hold"/>
                                        <p:tgtEl>
                                          <p:spTgt spid="44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0" fill="hold" display="0">
                  <p:stCondLst>
                    <p:cond delay="indefinite"/>
                  </p:stCondLst>
                </p:cTn>
                <p:tgtEl>
                  <p:spTgt spid="438"/>
                </p:tgtEl>
              </p:cMediaNode>
            </p:video>
            <p:video>
              <p:cMediaNode vol="80000">
                <p:cTn id="71" fill="hold" display="0">
                  <p:stCondLst>
                    <p:cond delay="indefinite"/>
                  </p:stCondLst>
                </p:cTn>
                <p:tgtEl>
                  <p:spTgt spid="441"/>
                </p:tgtEl>
              </p:cMediaNode>
            </p:video>
          </p:childTnLst>
        </p:cTn>
      </p:par>
    </p:tnLst>
    <p:bldLst>
      <p:bldP spid="429" grpId="0" animBg="1" advAuto="0"/>
      <p:bldP spid="430" grpId="0" animBg="1" advAuto="0"/>
      <p:bldP spid="431" grpId="0" animBg="1" advAuto="0"/>
      <p:bldP spid="432" grpId="0" animBg="1" advAuto="0"/>
      <p:bldP spid="433" grpId="0" animBg="1" advAuto="0"/>
      <p:bldP spid="434" grpId="0" animBg="1" advAuto="0"/>
      <p:bldP spid="435" grpId="0" animBg="1" advAuto="0"/>
      <p:bldP spid="436" grpId="0" animBg="1" advAuto="0"/>
      <p:bldP spid="437" grpId="0" animBg="1" advAuto="0"/>
      <p:bldP spid="439" grpId="0" animBg="1" advAuto="0"/>
      <p:bldP spid="442" grpId="0" animBg="1" advAuto="0"/>
      <p:bldP spid="22" grpId="0" animBg="1" advAuto="0"/>
      <p:bldP spid="440" grpId="0" animBg="1" advAuto="0"/>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Data Intensive Astronomy"/>
          <p:cNvSpPr txBox="1">
            <a:spLocks noGrp="1"/>
          </p:cNvSpPr>
          <p:nvPr>
            <p:ph type="title"/>
          </p:nvPr>
        </p:nvSpPr>
        <p:spPr>
          <a:prstGeom prst="rect">
            <a:avLst/>
          </a:prstGeom>
        </p:spPr>
        <p:txBody>
          <a:bodyPr>
            <a:normAutofit/>
          </a:bodyPr>
          <a:lstStyle>
            <a:lvl1pPr defTabSz="357804">
              <a:defRPr sz="3440"/>
            </a:lvl1pPr>
          </a:lstStyle>
          <a:p>
            <a:r>
              <a:rPr lang="en-AU" dirty="0"/>
              <a:t>Astrometric Solutions: Source/Freq PR</a:t>
            </a:r>
            <a:endParaRPr dirty="0"/>
          </a:p>
        </p:txBody>
      </p:sp>
      <p:sp>
        <p:nvSpPr>
          <p:cNvPr id="11" name="TextBox 10">
            <a:extLst>
              <a:ext uri="{FF2B5EF4-FFF2-40B4-BE49-F238E27FC236}">
                <a16:creationId xmlns:a16="http://schemas.microsoft.com/office/drawing/2014/main" id="{39D85221-DA9D-7377-6AAC-CC4D9F59F542}"/>
              </a:ext>
            </a:extLst>
          </p:cNvPr>
          <p:cNvSpPr txBox="1"/>
          <p:nvPr/>
        </p:nvSpPr>
        <p:spPr>
          <a:xfrm>
            <a:off x="192596" y="1037404"/>
            <a:ext cx="9029071"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400" dirty="0"/>
              <a:t>Source/Frequency Phase Referencing: Solves for non-dispersive </a:t>
            </a:r>
          </a:p>
          <a:p>
            <a:pPr marL="0" marR="0" indent="0" algn="l" defTabSz="457200" rtl="0" fontAlgn="auto" latinLnBrk="0" hangingPunct="0">
              <a:lnSpc>
                <a:spcPct val="100000"/>
              </a:lnSpc>
              <a:spcBef>
                <a:spcPts val="0"/>
              </a:spcBef>
              <a:spcAft>
                <a:spcPts val="0"/>
              </a:spcAft>
              <a:buClrTx/>
              <a:buSzTx/>
              <a:buFontTx/>
              <a:buNone/>
              <a:tabLst/>
            </a:pPr>
            <a:r>
              <a:rPr lang="en-US" sz="2400" dirty="0"/>
              <a:t>	(i.e. troposphere) by scaling low </a:t>
            </a:r>
            <a:r>
              <a:rPr lang="en-US" sz="2400" dirty="0" err="1"/>
              <a:t>freq</a:t>
            </a:r>
            <a:r>
              <a:rPr lang="en-US" sz="2400" dirty="0"/>
              <a:t> solutions</a:t>
            </a:r>
            <a:endParaRPr kumimoji="0" lang="en-US" sz="2400" b="0" i="0" u="none" strike="noStrike" cap="none" spc="0" normalizeH="0" baseline="0" dirty="0">
              <a:ln>
                <a:noFill/>
              </a:ln>
              <a:solidFill>
                <a:srgbClr val="000000"/>
              </a:solidFill>
              <a:effectLst/>
              <a:uFillTx/>
              <a:latin typeface="+mj-lt"/>
              <a:ea typeface="+mj-ea"/>
              <a:cs typeface="+mj-cs"/>
              <a:sym typeface="Helvetica"/>
            </a:endParaRPr>
          </a:p>
        </p:txBody>
      </p:sp>
      <p:sp>
        <p:nvSpPr>
          <p:cNvPr id="4" name="TextBox 3">
            <a:extLst>
              <a:ext uri="{FF2B5EF4-FFF2-40B4-BE49-F238E27FC236}">
                <a16:creationId xmlns:a16="http://schemas.microsoft.com/office/drawing/2014/main" id="{737C366C-FFC2-68E1-A4E7-B17108A39CEE}"/>
              </a:ext>
            </a:extLst>
          </p:cNvPr>
          <p:cNvSpPr txBox="1"/>
          <p:nvPr/>
        </p:nvSpPr>
        <p:spPr>
          <a:xfrm>
            <a:off x="192596" y="4262344"/>
            <a:ext cx="4379404" cy="2031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t>First demonstrations with VLBA and frequency switching.</a:t>
            </a:r>
          </a:p>
          <a:p>
            <a:pPr marL="0" marR="0" indent="0" algn="l" defTabSz="457200" rtl="0" fontAlgn="auto" latinLnBrk="0" hangingPunct="0">
              <a:lnSpc>
                <a:spcPct val="100000"/>
              </a:lnSpc>
              <a:spcBef>
                <a:spcPts val="0"/>
              </a:spcBef>
              <a:spcAft>
                <a:spcPts val="0"/>
              </a:spcAft>
              <a:buClrTx/>
              <a:buSzTx/>
              <a:buFontTx/>
              <a:buNone/>
              <a:tabLst/>
            </a:pPr>
            <a:r>
              <a:rPr lang="en-US" dirty="0"/>
              <a:t>     Worked but complex and inefficient.</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Huge improvement with KVN and simultaneous multi-channel receiver</a:t>
            </a:r>
          </a:p>
          <a:p>
            <a:pPr marL="0" marR="0" indent="0" algn="l" defTabSz="457200" rtl="0" fontAlgn="auto" latinLnBrk="0" hangingPunct="0">
              <a:lnSpc>
                <a:spcPct val="100000"/>
              </a:lnSpc>
              <a:spcBef>
                <a:spcPts val="0"/>
              </a:spcBef>
              <a:spcAft>
                <a:spcPts val="0"/>
              </a:spcAft>
              <a:buClrTx/>
              <a:buSzTx/>
              <a:buFontTx/>
              <a:buNone/>
              <a:tabLst/>
            </a:pPr>
            <a:r>
              <a:rPr lang="en-US" dirty="0"/>
              <a:t>      Almost effortless application. (Can we expect similar for multi-beams?)</a:t>
            </a: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8" name="TextBox 7">
            <a:extLst>
              <a:ext uri="{FF2B5EF4-FFF2-40B4-BE49-F238E27FC236}">
                <a16:creationId xmlns:a16="http://schemas.microsoft.com/office/drawing/2014/main" id="{FED4EFB2-EA77-AC3F-7473-4A265713ACE1}"/>
              </a:ext>
            </a:extLst>
          </p:cNvPr>
          <p:cNvSpPr txBox="1"/>
          <p:nvPr/>
        </p:nvSpPr>
        <p:spPr>
          <a:xfrm>
            <a:off x="5008880" y="4477787"/>
            <a:ext cx="4159148" cy="20620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merican Typewriter" panose="02090604020004020304" pitchFamily="18" charset="77"/>
                <a:sym typeface="Helvetica"/>
              </a:rPr>
              <a:t>VLBA Memo 31 </a:t>
            </a:r>
          </a:p>
          <a:p>
            <a:pPr marL="0" marR="0" indent="0" algn="l" defTabSz="457200" rtl="0" fontAlgn="auto" latinLnBrk="0" hangingPunct="0">
              <a:lnSpc>
                <a:spcPct val="100000"/>
              </a:lnSpc>
              <a:spcBef>
                <a:spcPts val="0"/>
              </a:spcBef>
              <a:spcAft>
                <a:spcPts val="0"/>
              </a:spcAft>
              <a:buClrTx/>
              <a:buSzTx/>
              <a:buFontTx/>
              <a:buNone/>
              <a:tabLst/>
            </a:pPr>
            <a:r>
              <a:rPr lang="en-US" sz="1600" dirty="0">
                <a:latin typeface="American Typewriter" panose="02090604020004020304" pitchFamily="18" charset="77"/>
              </a:rPr>
              <a:t>Rioja &amp; Dodson 2011 (VLBA)</a:t>
            </a:r>
          </a:p>
          <a:p>
            <a:r>
              <a:rPr lang="en-US" sz="1600" u="sng" dirty="0">
                <a:latin typeface="American Typewriter" panose="02090604020004020304" pitchFamily="18" charset="77"/>
              </a:rPr>
              <a:t>Rioja &amp; Dodson 2020 (Review)</a:t>
            </a:r>
          </a:p>
          <a:p>
            <a:pPr marL="0" marR="0" indent="0" algn="l" defTabSz="457200" rtl="0" fontAlgn="auto" latinLnBrk="0" hangingPunct="0">
              <a:lnSpc>
                <a:spcPct val="100000"/>
              </a:lnSpc>
              <a:spcBef>
                <a:spcPts val="0"/>
              </a:spcBef>
              <a:spcAft>
                <a:spcPts val="0"/>
              </a:spcAft>
              <a:buClrTx/>
              <a:buSzTx/>
              <a:buFontTx/>
              <a:buNone/>
              <a:tabLst/>
            </a:pPr>
            <a:r>
              <a:rPr lang="en-US" sz="1600" dirty="0">
                <a:latin typeface="American Typewriter" panose="02090604020004020304" pitchFamily="18" charset="77"/>
              </a:rPr>
              <a:t>Rioja </a:t>
            </a:r>
            <a:r>
              <a:rPr lang="en-US" sz="1600" dirty="0" err="1">
                <a:latin typeface="American Typewriter" panose="02090604020004020304" pitchFamily="18" charset="77"/>
              </a:rPr>
              <a:t>etal</a:t>
            </a:r>
            <a:r>
              <a:rPr lang="en-US" sz="1600" dirty="0">
                <a:latin typeface="American Typewriter" panose="02090604020004020304" pitchFamily="18" charset="77"/>
              </a:rPr>
              <a:t> 2014 (VLBA/KVN comparison)</a:t>
            </a:r>
          </a:p>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merican Typewriter" panose="02090604020004020304" pitchFamily="18" charset="77"/>
                <a:sym typeface="Helvetica"/>
              </a:rPr>
              <a:t>Rioja </a:t>
            </a:r>
            <a:r>
              <a:rPr lang="en-US" sz="1600" dirty="0" err="1">
                <a:latin typeface="American Typewriter" panose="02090604020004020304" pitchFamily="18" charset="77"/>
              </a:rPr>
              <a:t>etal</a:t>
            </a:r>
            <a:r>
              <a:rPr lang="en-US" sz="1600" dirty="0">
                <a:latin typeface="American Typewriter" panose="02090604020004020304" pitchFamily="18" charset="77"/>
              </a:rPr>
              <a:t> 2015 (130GHz)</a:t>
            </a:r>
          </a:p>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merican Typewriter" panose="02090604020004020304" pitchFamily="18" charset="77"/>
                <a:sym typeface="Helvetica"/>
              </a:rPr>
              <a:t>Dodson </a:t>
            </a:r>
            <a:r>
              <a:rPr kumimoji="0" lang="en-US" sz="1600" b="0" i="0" u="none" strike="noStrike" cap="none" spc="0" normalizeH="0" baseline="0" dirty="0" err="1">
                <a:ln>
                  <a:noFill/>
                </a:ln>
                <a:solidFill>
                  <a:srgbClr val="000000"/>
                </a:solidFill>
                <a:effectLst/>
                <a:uFillTx/>
                <a:latin typeface="American Typewriter" panose="02090604020004020304" pitchFamily="18" charset="77"/>
                <a:sym typeface="Helvetica"/>
              </a:rPr>
              <a:t>etal</a:t>
            </a:r>
            <a:r>
              <a:rPr kumimoji="0" lang="en-US" sz="1600" b="0" i="0" u="none" strike="noStrike" cap="none" spc="0" normalizeH="0" baseline="0" dirty="0">
                <a:ln>
                  <a:noFill/>
                </a:ln>
                <a:solidFill>
                  <a:srgbClr val="000000"/>
                </a:solidFill>
                <a:effectLst/>
                <a:uFillTx/>
                <a:latin typeface="American Typewriter" panose="02090604020004020304" pitchFamily="18" charset="77"/>
                <a:sym typeface="Helvetica"/>
              </a:rPr>
              <a:t> 2014 (non-integer)</a:t>
            </a:r>
          </a:p>
          <a:p>
            <a:pPr marL="0" marR="0" indent="0" algn="l" defTabSz="457200" rtl="0" fontAlgn="auto" latinLnBrk="0" hangingPunct="0">
              <a:lnSpc>
                <a:spcPct val="100000"/>
              </a:lnSpc>
              <a:spcBef>
                <a:spcPts val="0"/>
              </a:spcBef>
              <a:spcAft>
                <a:spcPts val="0"/>
              </a:spcAft>
              <a:buClrTx/>
              <a:buSzTx/>
              <a:buFontTx/>
              <a:buNone/>
              <a:tabLst/>
            </a:pPr>
            <a:r>
              <a:rPr lang="en-US" sz="1600" dirty="0">
                <a:latin typeface="American Typewriter" panose="02090604020004020304" pitchFamily="18" charset="77"/>
              </a:rPr>
              <a:t>KVN-KSP 202x- (</a:t>
            </a:r>
            <a:r>
              <a:rPr lang="en-US" sz="1600" dirty="0" err="1">
                <a:latin typeface="American Typewriter" panose="02090604020004020304" pitchFamily="18" charset="77"/>
              </a:rPr>
              <a:t>SiO</a:t>
            </a:r>
            <a:r>
              <a:rPr lang="en-US" sz="1600" dirty="0">
                <a:latin typeface="American Typewriter" panose="02090604020004020304" pitchFamily="18" charset="77"/>
              </a:rPr>
              <a:t> multi-epoch </a:t>
            </a:r>
          </a:p>
          <a:p>
            <a:pPr marL="0" marR="0" indent="0" algn="l" defTabSz="457200" rtl="0" fontAlgn="auto" latinLnBrk="0" hangingPunct="0">
              <a:lnSpc>
                <a:spcPct val="100000"/>
              </a:lnSpc>
              <a:spcBef>
                <a:spcPts val="0"/>
              </a:spcBef>
              <a:spcAft>
                <a:spcPts val="0"/>
              </a:spcAft>
              <a:buClrTx/>
              <a:buSzTx/>
              <a:buFontTx/>
              <a:buNone/>
              <a:tabLst/>
            </a:pPr>
            <a:r>
              <a:rPr lang="en-US" sz="1600" dirty="0">
                <a:latin typeface="American Typewriter" panose="02090604020004020304" pitchFamily="18" charset="77"/>
              </a:rPr>
              <a:t>			multi-</a:t>
            </a:r>
            <a:r>
              <a:rPr lang="en-US" sz="1600" dirty="0" err="1">
                <a:latin typeface="American Typewriter" panose="02090604020004020304" pitchFamily="18" charset="77"/>
              </a:rPr>
              <a:t>tranistion</a:t>
            </a:r>
            <a:r>
              <a:rPr lang="en-US" sz="1600" dirty="0">
                <a:latin typeface="American Typewriter" panose="02090604020004020304" pitchFamily="18" charset="77"/>
              </a:rPr>
              <a:t>)</a:t>
            </a:r>
            <a:endParaRPr kumimoji="0" lang="en-US" sz="1600" b="0" i="0" u="none" strike="noStrike" cap="none" spc="0" normalizeH="0" baseline="0" dirty="0">
              <a:ln>
                <a:noFill/>
              </a:ln>
              <a:solidFill>
                <a:srgbClr val="000000"/>
              </a:solidFill>
              <a:effectLst/>
              <a:uFillTx/>
              <a:latin typeface="American Typewriter" panose="02090604020004020304" pitchFamily="18" charset="77"/>
              <a:sym typeface="Helvetica"/>
            </a:endParaRPr>
          </a:p>
        </p:txBody>
      </p:sp>
      <p:pic>
        <p:nvPicPr>
          <p:cNvPr id="9" name="Picture 8" descr="Text, letter&#10;&#10;Description automatically generated">
            <a:extLst>
              <a:ext uri="{FF2B5EF4-FFF2-40B4-BE49-F238E27FC236}">
                <a16:creationId xmlns:a16="http://schemas.microsoft.com/office/drawing/2014/main" id="{7F9A4858-89B4-74C4-DF46-B12BBCA82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504" y="2174280"/>
            <a:ext cx="4537376" cy="1386091"/>
          </a:xfrm>
          <a:prstGeom prst="rect">
            <a:avLst/>
          </a:prstGeom>
        </p:spPr>
      </p:pic>
      <p:sp>
        <p:nvSpPr>
          <p:cNvPr id="2" name="TextBox 1">
            <a:extLst>
              <a:ext uri="{FF2B5EF4-FFF2-40B4-BE49-F238E27FC236}">
                <a16:creationId xmlns:a16="http://schemas.microsoft.com/office/drawing/2014/main" id="{8C211FAC-46B5-D1B7-361E-B8F0A49E3861}"/>
              </a:ext>
            </a:extLst>
          </p:cNvPr>
          <p:cNvSpPr txBox="1"/>
          <p:nvPr/>
        </p:nvSpPr>
        <p:spPr>
          <a:xfrm>
            <a:off x="5696257" y="1943936"/>
            <a:ext cx="2976239"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dirty="0"/>
              <a:t>Assuming Sim Frequencies</a:t>
            </a:r>
          </a:p>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Residuals are from Ionosphere – so small at high freq.</a:t>
            </a:r>
          </a:p>
        </p:txBody>
      </p:sp>
      <p:pic>
        <p:nvPicPr>
          <p:cNvPr id="3" name="Picture 2">
            <a:extLst>
              <a:ext uri="{FF2B5EF4-FFF2-40B4-BE49-F238E27FC236}">
                <a16:creationId xmlns:a16="http://schemas.microsoft.com/office/drawing/2014/main" id="{53FD8D28-B13A-3919-BADF-4B24DAD535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0306" y="58573"/>
            <a:ext cx="5678067" cy="40190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269DCFC-FB1C-B037-FC69-FFD2E7BD437F}"/>
              </a:ext>
            </a:extLst>
          </p:cNvPr>
          <p:cNvSpPr/>
          <p:nvPr/>
        </p:nvSpPr>
        <p:spPr>
          <a:xfrm rot="10800000" flipV="1">
            <a:off x="6843851" y="4004206"/>
            <a:ext cx="2203500" cy="30777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1"/>
                </a:solidFill>
                <a:effectLst/>
                <a:uFillTx/>
                <a:sym typeface="Helvetica"/>
              </a:rPr>
              <a:t>From: </a:t>
            </a:r>
            <a:r>
              <a:rPr kumimoji="0" lang="en-US" sz="1400" b="0" i="1" u="none" strike="noStrike" cap="none" spc="0" normalizeH="0" baseline="0" dirty="0">
                <a:ln>
                  <a:noFill/>
                </a:ln>
                <a:solidFill>
                  <a:schemeClr val="tx1"/>
                </a:solidFill>
                <a:effectLst/>
                <a:uFillTx/>
                <a:sym typeface="Helvetica"/>
              </a:rPr>
              <a:t>Rioja </a:t>
            </a:r>
            <a:r>
              <a:rPr kumimoji="0" lang="en-US" sz="1400" b="0" i="1" u="none" strike="noStrike" cap="none" spc="0" normalizeH="0" baseline="0" dirty="0" err="1">
                <a:ln>
                  <a:noFill/>
                </a:ln>
                <a:solidFill>
                  <a:schemeClr val="tx1"/>
                </a:solidFill>
                <a:effectLst/>
                <a:uFillTx/>
                <a:sym typeface="Helvetica"/>
              </a:rPr>
              <a:t>etal</a:t>
            </a:r>
            <a:r>
              <a:rPr lang="en-US" sz="1400" i="1" dirty="0">
                <a:solidFill>
                  <a:schemeClr val="tx1"/>
                </a:solidFill>
              </a:rPr>
              <a:t>, </a:t>
            </a:r>
            <a:r>
              <a:rPr kumimoji="0" lang="en-US" sz="1400" b="0" i="1" u="none" strike="noStrike" cap="none" spc="0" normalizeH="0" baseline="0" dirty="0">
                <a:ln>
                  <a:noFill/>
                </a:ln>
                <a:solidFill>
                  <a:schemeClr val="tx1"/>
                </a:solidFill>
                <a:effectLst/>
                <a:uFillTx/>
                <a:sym typeface="Helvetica"/>
              </a:rPr>
              <a:t>2015, AJ</a:t>
            </a:r>
          </a:p>
        </p:txBody>
      </p:sp>
      <p:pic>
        <p:nvPicPr>
          <p:cNvPr id="6" name="Picture 5" descr="Picture 5">
            <a:extLst>
              <a:ext uri="{FF2B5EF4-FFF2-40B4-BE49-F238E27FC236}">
                <a16:creationId xmlns:a16="http://schemas.microsoft.com/office/drawing/2014/main" id="{988BA014-EA8A-2E86-042F-0DF6A8727425}"/>
              </a:ext>
            </a:extLst>
          </p:cNvPr>
          <p:cNvPicPr>
            <a:picLocks/>
          </p:cNvPicPr>
          <p:nvPr/>
        </p:nvPicPr>
        <p:blipFill>
          <a:blip r:embed="rId6"/>
          <a:stretch>
            <a:fillRect/>
          </a:stretch>
        </p:blipFill>
        <p:spPr>
          <a:xfrm>
            <a:off x="1634210" y="3892814"/>
            <a:ext cx="2500911" cy="2507496"/>
          </a:xfrm>
          <a:prstGeom prst="rect">
            <a:avLst/>
          </a:prstGeom>
          <a:ln w="12700">
            <a:miter lim="400000"/>
          </a:ln>
        </p:spPr>
      </p:pic>
      <p:sp>
        <p:nvSpPr>
          <p:cNvPr id="7" name="Rectangle 6">
            <a:extLst>
              <a:ext uri="{FF2B5EF4-FFF2-40B4-BE49-F238E27FC236}">
                <a16:creationId xmlns:a16="http://schemas.microsoft.com/office/drawing/2014/main" id="{5D6FE625-600E-2F61-D3C5-1FC832A28E6E}"/>
              </a:ext>
            </a:extLst>
          </p:cNvPr>
          <p:cNvSpPr/>
          <p:nvPr/>
        </p:nvSpPr>
        <p:spPr>
          <a:xfrm>
            <a:off x="4876801" y="5470358"/>
            <a:ext cx="2775284" cy="283293"/>
          </a:xfrm>
          <a:prstGeom prst="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0" name="TextBox 9">
            <a:extLst>
              <a:ext uri="{FF2B5EF4-FFF2-40B4-BE49-F238E27FC236}">
                <a16:creationId xmlns:a16="http://schemas.microsoft.com/office/drawing/2014/main" id="{1C7698A0-D1ED-93DF-85AA-1237A52A15AD}"/>
              </a:ext>
            </a:extLst>
          </p:cNvPr>
          <p:cNvSpPr txBox="1"/>
          <p:nvPr/>
        </p:nvSpPr>
        <p:spPr>
          <a:xfrm>
            <a:off x="2351746" y="5800433"/>
            <a:ext cx="2657134" cy="369328"/>
          </a:xfrm>
          <a:prstGeom prst="rect">
            <a:avLst/>
          </a:prstGeom>
          <a:solidFill>
            <a:srgbClr val="FFFFFF"/>
          </a:solidFill>
          <a:ln w="317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FF0000"/>
                </a:solidFill>
                <a:effectLst/>
                <a:uFillTx/>
                <a:latin typeface="+mj-lt"/>
                <a:ea typeface="+mj-ea"/>
                <a:cs typeface="+mj-cs"/>
                <a:sym typeface="Helvetica"/>
              </a:rPr>
              <a:t>SFPR Works at 130GHz</a:t>
            </a:r>
          </a:p>
        </p:txBody>
      </p:sp>
      <p:sp>
        <p:nvSpPr>
          <p:cNvPr id="12" name="Rectangle 11">
            <a:extLst>
              <a:ext uri="{FF2B5EF4-FFF2-40B4-BE49-F238E27FC236}">
                <a16:creationId xmlns:a16="http://schemas.microsoft.com/office/drawing/2014/main" id="{73368A31-F571-BFDF-EC0F-F9EFD6AEB470}"/>
              </a:ext>
            </a:extLst>
          </p:cNvPr>
          <p:cNvSpPr/>
          <p:nvPr/>
        </p:nvSpPr>
        <p:spPr>
          <a:xfrm rot="10800000" flipV="1">
            <a:off x="606900" y="3578921"/>
            <a:ext cx="2908998" cy="30777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2">
                    <a:lumMod val="40000"/>
                    <a:lumOff val="60000"/>
                  </a:schemeClr>
                </a:solidFill>
                <a:effectLst/>
                <a:uFillTx/>
                <a:sym typeface="Helvetica"/>
              </a:rPr>
              <a:t>From: </a:t>
            </a:r>
            <a:r>
              <a:rPr kumimoji="0" lang="en-US" sz="1400" b="0" i="1" u="none" strike="noStrike" cap="none" spc="0" normalizeH="0" baseline="0" dirty="0">
                <a:ln>
                  <a:noFill/>
                </a:ln>
                <a:solidFill>
                  <a:schemeClr val="bg2">
                    <a:lumMod val="40000"/>
                    <a:lumOff val="60000"/>
                  </a:schemeClr>
                </a:solidFill>
                <a:effectLst/>
                <a:uFillTx/>
                <a:sym typeface="Helvetica"/>
              </a:rPr>
              <a:t>Rioja &amp; Dodson</a:t>
            </a:r>
            <a:r>
              <a:rPr lang="en-US" sz="1400" i="1" dirty="0">
                <a:solidFill>
                  <a:schemeClr val="bg2">
                    <a:lumMod val="40000"/>
                    <a:lumOff val="60000"/>
                  </a:schemeClr>
                </a:solidFill>
              </a:rPr>
              <a:t>, </a:t>
            </a:r>
            <a:r>
              <a:rPr kumimoji="0" lang="en-US" sz="1400" b="0" i="1" u="none" strike="noStrike" cap="none" spc="0" normalizeH="0" baseline="0" dirty="0">
                <a:ln>
                  <a:noFill/>
                </a:ln>
                <a:solidFill>
                  <a:schemeClr val="bg2">
                    <a:lumMod val="40000"/>
                    <a:lumOff val="60000"/>
                  </a:schemeClr>
                </a:solidFill>
                <a:effectLst/>
                <a:uFillTx/>
                <a:sym typeface="Helvetica"/>
              </a:rPr>
              <a:t>2020, </a:t>
            </a:r>
            <a:r>
              <a:rPr kumimoji="0" lang="en-US" sz="1400" b="0" i="1" u="none" strike="noStrike" cap="none" spc="0" normalizeH="0" baseline="0" dirty="0" err="1">
                <a:ln>
                  <a:noFill/>
                </a:ln>
                <a:solidFill>
                  <a:schemeClr val="bg2">
                    <a:lumMod val="40000"/>
                    <a:lumOff val="60000"/>
                  </a:schemeClr>
                </a:solidFill>
                <a:effectLst/>
                <a:uFillTx/>
                <a:sym typeface="Helvetica"/>
              </a:rPr>
              <a:t>AARv</a:t>
            </a:r>
            <a:endParaRPr kumimoji="0" lang="en-US" sz="1400" b="0" i="1" u="none" strike="noStrike" cap="none" spc="0" normalizeH="0" baseline="0" dirty="0">
              <a:ln>
                <a:noFill/>
              </a:ln>
              <a:solidFill>
                <a:schemeClr val="bg2">
                  <a:lumMod val="40000"/>
                  <a:lumOff val="60000"/>
                </a:schemeClr>
              </a:solidFill>
              <a:effectLst/>
              <a:uFillTx/>
              <a:sym typeface="Helvetica"/>
            </a:endParaRPr>
          </a:p>
        </p:txBody>
      </p:sp>
      <p:sp>
        <p:nvSpPr>
          <p:cNvPr id="13" name="Rectangle 12">
            <a:extLst>
              <a:ext uri="{FF2B5EF4-FFF2-40B4-BE49-F238E27FC236}">
                <a16:creationId xmlns:a16="http://schemas.microsoft.com/office/drawing/2014/main" id="{0EF61C95-2A94-AF7C-2BB9-8E947F9E7503}"/>
              </a:ext>
            </a:extLst>
          </p:cNvPr>
          <p:cNvSpPr/>
          <p:nvPr/>
        </p:nvSpPr>
        <p:spPr>
          <a:xfrm rot="10800000" flipV="1">
            <a:off x="178798" y="1907917"/>
            <a:ext cx="1829884" cy="30777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1"/>
                </a:solidFill>
                <a:effectLst/>
                <a:uFillTx/>
                <a:sym typeface="Helvetica"/>
              </a:rPr>
              <a:t>All errors tend to zero</a:t>
            </a:r>
            <a:endParaRPr kumimoji="0" lang="en-US" sz="1400" b="0" i="1" u="none" strike="noStrike" cap="none" spc="0" normalizeH="0" baseline="0" dirty="0">
              <a:ln>
                <a:noFill/>
              </a:ln>
              <a:solidFill>
                <a:schemeClr val="tx1"/>
              </a:solidFill>
              <a:effectLst/>
              <a:uFillTx/>
              <a:sym typeface="Helvetica"/>
            </a:endParaRPr>
          </a:p>
        </p:txBody>
      </p:sp>
      <p:sp>
        <p:nvSpPr>
          <p:cNvPr id="14" name="Rectangle 13">
            <a:extLst>
              <a:ext uri="{FF2B5EF4-FFF2-40B4-BE49-F238E27FC236}">
                <a16:creationId xmlns:a16="http://schemas.microsoft.com/office/drawing/2014/main" id="{986621E6-8DAF-D63C-3789-EBB70ACB1F88}"/>
              </a:ext>
            </a:extLst>
          </p:cNvPr>
          <p:cNvSpPr/>
          <p:nvPr/>
        </p:nvSpPr>
        <p:spPr>
          <a:xfrm>
            <a:off x="5036295" y="5985097"/>
            <a:ext cx="3262578" cy="462691"/>
          </a:xfrm>
          <a:prstGeom prst="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Tree>
    <p:custDataLst>
      <p:tags r:id="rId1"/>
    </p:custDataLst>
    <p:extLst>
      <p:ext uri="{BB962C8B-B14F-4D97-AF65-F5344CB8AC3E}">
        <p14:creationId xmlns:p14="http://schemas.microsoft.com/office/powerpoint/2010/main" val="6091818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Data Intensive Astronomy"/>
          <p:cNvSpPr txBox="1">
            <a:spLocks noGrp="1"/>
          </p:cNvSpPr>
          <p:nvPr>
            <p:ph type="title"/>
          </p:nvPr>
        </p:nvSpPr>
        <p:spPr>
          <a:prstGeom prst="rect">
            <a:avLst/>
          </a:prstGeom>
        </p:spPr>
        <p:txBody>
          <a:bodyPr>
            <a:normAutofit/>
          </a:bodyPr>
          <a:lstStyle>
            <a:lvl1pPr defTabSz="357804">
              <a:defRPr sz="3440"/>
            </a:lvl1pPr>
          </a:lstStyle>
          <a:p>
            <a:r>
              <a:rPr lang="en-AU" dirty="0"/>
              <a:t>Astrometric Simulations for EHT-2030</a:t>
            </a:r>
            <a:endParaRPr dirty="0"/>
          </a:p>
        </p:txBody>
      </p:sp>
      <p:sp>
        <p:nvSpPr>
          <p:cNvPr id="11" name="TextBox 10">
            <a:extLst>
              <a:ext uri="{FF2B5EF4-FFF2-40B4-BE49-F238E27FC236}">
                <a16:creationId xmlns:a16="http://schemas.microsoft.com/office/drawing/2014/main" id="{39D85221-DA9D-7377-6AAC-CC4D9F59F542}"/>
              </a:ext>
            </a:extLst>
          </p:cNvPr>
          <p:cNvSpPr txBox="1"/>
          <p:nvPr/>
        </p:nvSpPr>
        <p:spPr>
          <a:xfrm>
            <a:off x="192597" y="1037404"/>
            <a:ext cx="6970204"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400" dirty="0"/>
              <a:t>We have simulated the impact of SFPR in </a:t>
            </a:r>
            <a:r>
              <a:rPr lang="en-US" sz="2400" dirty="0" err="1"/>
              <a:t>ngEHT</a:t>
            </a:r>
            <a:r>
              <a:rPr lang="en-US" sz="2400" dirty="0"/>
              <a:t> Galaxies special issue, with three frequencies</a:t>
            </a:r>
            <a:endParaRPr kumimoji="0" lang="en-US" sz="2400" b="0" i="0" u="none" strike="noStrike" cap="none" spc="0" normalizeH="0" baseline="0" dirty="0">
              <a:ln>
                <a:noFill/>
              </a:ln>
              <a:solidFill>
                <a:srgbClr val="000000"/>
              </a:solidFill>
              <a:effectLst/>
              <a:uFillTx/>
              <a:latin typeface="+mj-lt"/>
              <a:ea typeface="+mj-ea"/>
              <a:cs typeface="+mj-cs"/>
              <a:sym typeface="Helvetica"/>
            </a:endParaRPr>
          </a:p>
        </p:txBody>
      </p:sp>
      <p:sp>
        <p:nvSpPr>
          <p:cNvPr id="4" name="TextBox 3">
            <a:extLst>
              <a:ext uri="{FF2B5EF4-FFF2-40B4-BE49-F238E27FC236}">
                <a16:creationId xmlns:a16="http://schemas.microsoft.com/office/drawing/2014/main" id="{737C366C-FFC2-68E1-A4E7-B17108A39CEE}"/>
              </a:ext>
            </a:extLst>
          </p:cNvPr>
          <p:cNvSpPr txBox="1"/>
          <p:nvPr/>
        </p:nvSpPr>
        <p:spPr>
          <a:xfrm>
            <a:off x="192597" y="2557868"/>
            <a:ext cx="3166150"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t>Using 86GHz to condition the 1mm frequencies:</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Helvetica"/>
              </a:rPr>
              <a:t>Excellence Coherence for hours with 30s 86GHz sols i</a:t>
            </a:r>
            <a:r>
              <a:rPr lang="en-US" dirty="0"/>
              <a:t>n ALMA-type weather</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Helvetica"/>
              </a:rPr>
              <a:t>Acceptable Coherence for hours with 30s 86GHz sols i</a:t>
            </a:r>
            <a:r>
              <a:rPr lang="en-US" dirty="0"/>
              <a:t>n good weather</a:t>
            </a:r>
            <a:endParaRPr kumimoji="0" lang="en-US" sz="1800" b="0" i="0" u="none" strike="noStrike" cap="none" spc="0" normalizeH="0" baseline="0" dirty="0">
              <a:ln>
                <a:noFill/>
              </a:ln>
              <a:solidFill>
                <a:srgbClr val="000000"/>
              </a:solidFill>
              <a:effectLst/>
              <a:uFillTx/>
              <a:latin typeface="+mj-lt"/>
              <a:ea typeface="+mj-ea"/>
              <a:cs typeface="+mj-cs"/>
              <a:sym typeface="Helvetica"/>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Helvetica"/>
              </a:rPr>
              <a:t>Acceptable Coherence for hours with 15s 86GHz sols i</a:t>
            </a:r>
            <a:r>
              <a:rPr lang="en-US" dirty="0"/>
              <a:t>n normal weather</a:t>
            </a:r>
            <a:endParaRPr kumimoji="0" lang="en-US" sz="1800" b="0" i="0" u="none" strike="noStrike" cap="none" spc="0" normalizeH="0" baseline="0" dirty="0">
              <a:ln>
                <a:noFill/>
              </a:ln>
              <a:solidFill>
                <a:srgbClr val="000000"/>
              </a:solidFill>
              <a:effectLst/>
              <a:uFillTx/>
              <a:latin typeface="+mj-lt"/>
              <a:ea typeface="+mj-ea"/>
              <a:cs typeface="+mj-cs"/>
              <a:sym typeface="Helvetica"/>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2" name="TextBox 1">
            <a:extLst>
              <a:ext uri="{FF2B5EF4-FFF2-40B4-BE49-F238E27FC236}">
                <a16:creationId xmlns:a16="http://schemas.microsoft.com/office/drawing/2014/main" id="{8C211FAC-46B5-D1B7-361E-B8F0A49E3861}"/>
              </a:ext>
            </a:extLst>
          </p:cNvPr>
          <p:cNvSpPr txBox="1"/>
          <p:nvPr/>
        </p:nvSpPr>
        <p:spPr>
          <a:xfrm>
            <a:off x="10216201" y="1698626"/>
            <a:ext cx="2976239"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dirty="0"/>
              <a:t>Assuming Sim Frequencies</a:t>
            </a:r>
          </a:p>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Residuals are from Ionosphere – so small at high freq.</a:t>
            </a:r>
          </a:p>
        </p:txBody>
      </p:sp>
      <p:sp>
        <p:nvSpPr>
          <p:cNvPr id="5" name="Rectangle 4">
            <a:extLst>
              <a:ext uri="{FF2B5EF4-FFF2-40B4-BE49-F238E27FC236}">
                <a16:creationId xmlns:a16="http://schemas.microsoft.com/office/drawing/2014/main" id="{F269DCFC-FB1C-B037-FC69-FFD2E7BD437F}"/>
              </a:ext>
            </a:extLst>
          </p:cNvPr>
          <p:cNvSpPr/>
          <p:nvPr/>
        </p:nvSpPr>
        <p:spPr>
          <a:xfrm rot="10800000" flipV="1">
            <a:off x="6167762" y="6580729"/>
            <a:ext cx="2793357" cy="307773"/>
          </a:xfrm>
          <a:prstGeom prst="rect">
            <a:avLst/>
          </a:prstGeom>
          <a:solidFill>
            <a:srgbClr val="FFFFFF">
              <a:alpha val="87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1"/>
                </a:solidFill>
                <a:effectLst/>
                <a:uFillTx/>
                <a:sym typeface="Helvetica"/>
              </a:rPr>
              <a:t>From: </a:t>
            </a:r>
            <a:r>
              <a:rPr kumimoji="0" lang="en-US" sz="1400" b="0" i="1" u="none" strike="noStrike" cap="none" spc="0" normalizeH="0" baseline="0" dirty="0">
                <a:ln>
                  <a:noFill/>
                </a:ln>
                <a:solidFill>
                  <a:schemeClr val="tx1"/>
                </a:solidFill>
                <a:effectLst/>
                <a:uFillTx/>
                <a:sym typeface="Helvetica"/>
              </a:rPr>
              <a:t>Rioja </a:t>
            </a:r>
            <a:r>
              <a:rPr kumimoji="0" lang="en-US" sz="1400" b="0" i="1" u="none" strike="noStrike" cap="none" spc="0" normalizeH="0" baseline="0" dirty="0" err="1">
                <a:ln>
                  <a:noFill/>
                </a:ln>
                <a:solidFill>
                  <a:schemeClr val="tx1"/>
                </a:solidFill>
                <a:effectLst/>
                <a:uFillTx/>
                <a:sym typeface="Helvetica"/>
              </a:rPr>
              <a:t>etal</a:t>
            </a:r>
            <a:r>
              <a:rPr lang="en-US" sz="1400" i="1" dirty="0">
                <a:solidFill>
                  <a:schemeClr val="tx1"/>
                </a:solidFill>
              </a:rPr>
              <a:t>, </a:t>
            </a:r>
            <a:r>
              <a:rPr kumimoji="0" lang="en-US" sz="1400" b="0" i="1" u="none" strike="noStrike" cap="none" spc="0" normalizeH="0" baseline="0" dirty="0">
                <a:ln>
                  <a:noFill/>
                </a:ln>
                <a:solidFill>
                  <a:schemeClr val="tx1"/>
                </a:solidFill>
                <a:effectLst/>
                <a:uFillTx/>
                <a:sym typeface="Helvetica"/>
              </a:rPr>
              <a:t>2023,</a:t>
            </a:r>
            <a:r>
              <a:rPr kumimoji="0" lang="en-US" sz="1400" b="0" i="1" u="none" strike="noStrike" cap="none" spc="0" normalizeH="0" dirty="0">
                <a:ln>
                  <a:noFill/>
                </a:ln>
                <a:solidFill>
                  <a:schemeClr val="tx1"/>
                </a:solidFill>
                <a:effectLst/>
                <a:uFillTx/>
                <a:sym typeface="Helvetica"/>
              </a:rPr>
              <a:t> Galaxies</a:t>
            </a:r>
            <a:endParaRPr kumimoji="0" lang="en-US" sz="1400" b="0" i="1" u="none" strike="noStrike" cap="none" spc="0" normalizeH="0" baseline="0" dirty="0">
              <a:ln>
                <a:noFill/>
              </a:ln>
              <a:solidFill>
                <a:schemeClr val="tx1"/>
              </a:solidFill>
              <a:effectLst/>
              <a:uFillTx/>
              <a:sym typeface="Helvetica"/>
            </a:endParaRPr>
          </a:p>
        </p:txBody>
      </p:sp>
      <p:pic>
        <p:nvPicPr>
          <p:cNvPr id="7" name="Picture 6" descr="Galaxies 11 00016 g003">
            <a:extLst>
              <a:ext uri="{FF2B5EF4-FFF2-40B4-BE49-F238E27FC236}">
                <a16:creationId xmlns:a16="http://schemas.microsoft.com/office/drawing/2014/main" id="{DFCF97E6-53D8-A97A-A27E-C1A48AE10046}"/>
              </a:ext>
            </a:extLst>
          </p:cNvPr>
          <p:cNvPicPr>
            <a:picLocks noChangeAspect="1"/>
          </p:cNvPicPr>
          <p:nvPr/>
        </p:nvPicPr>
        <p:blipFill>
          <a:blip r:embed="rId4"/>
          <a:stretch>
            <a:fillRect/>
          </a:stretch>
        </p:blipFill>
        <p:spPr>
          <a:xfrm>
            <a:off x="3612304" y="1866655"/>
            <a:ext cx="5516456" cy="4714074"/>
          </a:xfrm>
          <a:prstGeom prst="rect">
            <a:avLst/>
          </a:prstGeom>
        </p:spPr>
      </p:pic>
      <p:cxnSp>
        <p:nvCxnSpPr>
          <p:cNvPr id="10" name="Curved Connector 9">
            <a:extLst>
              <a:ext uri="{FF2B5EF4-FFF2-40B4-BE49-F238E27FC236}">
                <a16:creationId xmlns:a16="http://schemas.microsoft.com/office/drawing/2014/main" id="{93C42141-209F-E476-A796-13B65620C4A9}"/>
              </a:ext>
            </a:extLst>
          </p:cNvPr>
          <p:cNvCxnSpPr>
            <a:cxnSpLocks/>
          </p:cNvCxnSpPr>
          <p:nvPr/>
        </p:nvCxnSpPr>
        <p:spPr>
          <a:xfrm rot="5400000" flipH="1" flipV="1">
            <a:off x="2608118" y="2649683"/>
            <a:ext cx="1724890" cy="623454"/>
          </a:xfrm>
          <a:prstGeom prst="curvedConnector3">
            <a:avLst>
              <a:gd name="adj1" fmla="val 99398"/>
            </a:avLst>
          </a:prstGeom>
          <a:noFill/>
          <a:ln w="38100" cap="flat">
            <a:solidFill>
              <a:srgbClr val="FF0000"/>
            </a:solidFill>
            <a:prstDash val="solid"/>
            <a:round/>
            <a:headEnd w="lg" len="lg"/>
            <a:tailEnd type="arrow" w="lg" len="lg"/>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5" name="Curved Connector 14">
            <a:extLst>
              <a:ext uri="{FF2B5EF4-FFF2-40B4-BE49-F238E27FC236}">
                <a16:creationId xmlns:a16="http://schemas.microsoft.com/office/drawing/2014/main" id="{C22D2A55-CC07-E713-2536-4660E83E5ABC}"/>
              </a:ext>
            </a:extLst>
          </p:cNvPr>
          <p:cNvCxnSpPr>
            <a:cxnSpLocks/>
          </p:cNvCxnSpPr>
          <p:nvPr/>
        </p:nvCxnSpPr>
        <p:spPr>
          <a:xfrm flipV="1">
            <a:off x="2958011" y="2572989"/>
            <a:ext cx="3733734" cy="2112676"/>
          </a:xfrm>
          <a:prstGeom prst="curvedConnector3">
            <a:avLst>
              <a:gd name="adj1" fmla="val 50000"/>
            </a:avLst>
          </a:prstGeom>
          <a:noFill/>
          <a:ln w="38100" cap="flat">
            <a:solidFill>
              <a:srgbClr val="FF0000">
                <a:alpha val="67093"/>
              </a:srgbClr>
            </a:solidFill>
            <a:prstDash val="solid"/>
            <a:round/>
            <a:headEnd w="lg" len="lg"/>
            <a:tailEnd type="arrow" w="lg" len="lg"/>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8" name="Curved Connector 17">
            <a:extLst>
              <a:ext uri="{FF2B5EF4-FFF2-40B4-BE49-F238E27FC236}">
                <a16:creationId xmlns:a16="http://schemas.microsoft.com/office/drawing/2014/main" id="{EF8FE83B-803B-6BF9-9B33-90266D2BB837}"/>
              </a:ext>
            </a:extLst>
          </p:cNvPr>
          <p:cNvCxnSpPr>
            <a:cxnSpLocks/>
          </p:cNvCxnSpPr>
          <p:nvPr/>
        </p:nvCxnSpPr>
        <p:spPr>
          <a:xfrm flipV="1">
            <a:off x="2956560" y="5008418"/>
            <a:ext cx="2218113" cy="421617"/>
          </a:xfrm>
          <a:prstGeom prst="curvedConnector3">
            <a:avLst>
              <a:gd name="adj1" fmla="val 50000"/>
            </a:avLst>
          </a:prstGeom>
          <a:noFill/>
          <a:ln w="38100" cap="flat">
            <a:solidFill>
              <a:srgbClr val="00B050"/>
            </a:solidFill>
            <a:prstDash val="solid"/>
            <a:round/>
            <a:headEnd w="lg" len="lg"/>
            <a:tailEnd type="arrow" w="lg" len="lg"/>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3" name="Rectangle 2">
            <a:extLst>
              <a:ext uri="{FF2B5EF4-FFF2-40B4-BE49-F238E27FC236}">
                <a16:creationId xmlns:a16="http://schemas.microsoft.com/office/drawing/2014/main" id="{64C4380E-894E-E0D0-FBAA-90B514D3A6BF}"/>
              </a:ext>
            </a:extLst>
          </p:cNvPr>
          <p:cNvSpPr/>
          <p:nvPr/>
        </p:nvSpPr>
        <p:spPr>
          <a:xfrm>
            <a:off x="181275" y="2572989"/>
            <a:ext cx="3177471" cy="3247607"/>
          </a:xfrm>
          <a:prstGeom prst="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6" name="TextBox 5">
            <a:extLst>
              <a:ext uri="{FF2B5EF4-FFF2-40B4-BE49-F238E27FC236}">
                <a16:creationId xmlns:a16="http://schemas.microsoft.com/office/drawing/2014/main" id="{DDE4BD02-23AB-4C17-72B2-6CDE6A9FC826}"/>
              </a:ext>
            </a:extLst>
          </p:cNvPr>
          <p:cNvSpPr txBox="1"/>
          <p:nvPr/>
        </p:nvSpPr>
        <p:spPr>
          <a:xfrm>
            <a:off x="408000" y="1951748"/>
            <a:ext cx="3080326" cy="369328"/>
          </a:xfrm>
          <a:prstGeom prst="rect">
            <a:avLst/>
          </a:prstGeom>
          <a:noFill/>
          <a:ln w="317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solidFill>
                  <a:srgbClr val="FF0000"/>
                </a:solidFill>
              </a:rPr>
              <a:t>FPT S</a:t>
            </a:r>
            <a:r>
              <a:rPr kumimoji="0" lang="en-US" sz="1800" b="1" i="0" u="none" strike="noStrike" cap="none" spc="0" normalizeH="0" baseline="0" dirty="0">
                <a:ln>
                  <a:noFill/>
                </a:ln>
                <a:solidFill>
                  <a:srgbClr val="FF0000"/>
                </a:solidFill>
                <a:effectLst/>
                <a:uFillTx/>
                <a:latin typeface="+mj-lt"/>
                <a:ea typeface="+mj-ea"/>
                <a:cs typeface="+mj-cs"/>
                <a:sym typeface="Helvetica"/>
              </a:rPr>
              <a:t>imulations at 340GHz</a:t>
            </a:r>
          </a:p>
        </p:txBody>
      </p:sp>
      <p:sp>
        <p:nvSpPr>
          <p:cNvPr id="8" name="Rectangle 7">
            <a:extLst>
              <a:ext uri="{FF2B5EF4-FFF2-40B4-BE49-F238E27FC236}">
                <a16:creationId xmlns:a16="http://schemas.microsoft.com/office/drawing/2014/main" id="{70071C5F-E70A-09D3-2281-F68B6ACBACBF}"/>
              </a:ext>
            </a:extLst>
          </p:cNvPr>
          <p:cNvSpPr/>
          <p:nvPr/>
        </p:nvSpPr>
        <p:spPr>
          <a:xfrm rot="10800000" flipV="1">
            <a:off x="7777468" y="4823643"/>
            <a:ext cx="1333874" cy="461661"/>
          </a:xfrm>
          <a:prstGeom prst="rect">
            <a:avLst/>
          </a:prstGeom>
          <a:solidFill>
            <a:srgbClr val="FFFFFF"/>
          </a:solidFill>
          <a:ln w="25400" cap="flat">
            <a:solidFill>
              <a:srgbClr val="92D05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sym typeface="Helvetica"/>
              </a:rPr>
              <a:t>Typical weather:</a:t>
            </a:r>
            <a:r>
              <a:rPr kumimoji="0" lang="en-US" sz="1200" b="0" i="0" u="none" strike="noStrike" cap="none" spc="0" normalizeH="0" dirty="0">
                <a:ln>
                  <a:noFill/>
                </a:ln>
                <a:solidFill>
                  <a:schemeClr val="tx1"/>
                </a:solidFill>
                <a:effectLst/>
                <a:uFillTx/>
                <a:sym typeface="Helvetica"/>
              </a:rPr>
              <a:t> </a:t>
            </a:r>
            <a:r>
              <a:rPr kumimoji="0" lang="en-US" sz="1200" b="0" i="0" u="none" strike="noStrike" cap="none" spc="0" normalizeH="0" dirty="0" err="1">
                <a:ln>
                  <a:noFill/>
                </a:ln>
                <a:solidFill>
                  <a:schemeClr val="tx1"/>
                </a:solidFill>
                <a:effectLst/>
                <a:uFillTx/>
                <a:sym typeface="Helvetica"/>
              </a:rPr>
              <a:t>Cw</a:t>
            </a:r>
            <a:r>
              <a:rPr kumimoji="0" lang="en-US" sz="1200" b="0" i="0" u="none" strike="noStrike" cap="none" spc="0" normalizeH="0" dirty="0">
                <a:ln>
                  <a:noFill/>
                </a:ln>
                <a:solidFill>
                  <a:schemeClr val="tx1"/>
                </a:solidFill>
                <a:effectLst/>
                <a:uFillTx/>
                <a:sym typeface="Helvetica"/>
              </a:rPr>
              <a:t>=2≅2000m</a:t>
            </a:r>
            <a:endParaRPr kumimoji="0" lang="en-US" sz="1200" b="0" i="1" u="none" strike="noStrike" cap="none" spc="0" normalizeH="0" baseline="0" dirty="0">
              <a:ln>
                <a:noFill/>
              </a:ln>
              <a:solidFill>
                <a:schemeClr val="tx1"/>
              </a:solidFill>
              <a:effectLst/>
              <a:uFillTx/>
              <a:sym typeface="Helvetica"/>
            </a:endParaRPr>
          </a:p>
        </p:txBody>
      </p:sp>
    </p:spTree>
    <p:custDataLst>
      <p:tags r:id="rId1"/>
    </p:custDataLst>
    <p:extLst>
      <p:ext uri="{BB962C8B-B14F-4D97-AF65-F5344CB8AC3E}">
        <p14:creationId xmlns:p14="http://schemas.microsoft.com/office/powerpoint/2010/main" val="35603484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1" presetClass="entr" presetSubtype="0" fill="hold" grpId="0" nodeType="withEffect">
                                  <p:stCondLst>
                                    <p:cond delay="300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with low confidence">
            <a:extLst>
              <a:ext uri="{FF2B5EF4-FFF2-40B4-BE49-F238E27FC236}">
                <a16:creationId xmlns:a16="http://schemas.microsoft.com/office/drawing/2014/main" id="{DA42A8AF-7A6E-0DAF-1726-133218BE0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411" y="1879607"/>
            <a:ext cx="7678473" cy="3945882"/>
          </a:xfrm>
          <a:prstGeom prst="rect">
            <a:avLst/>
          </a:prstGeom>
        </p:spPr>
      </p:pic>
      <p:sp>
        <p:nvSpPr>
          <p:cNvPr id="14340" name="Line 3"/>
          <p:cNvSpPr>
            <a:spLocks noChangeShapeType="1"/>
          </p:cNvSpPr>
          <p:nvPr/>
        </p:nvSpPr>
        <p:spPr bwMode="auto">
          <a:xfrm>
            <a:off x="0" y="6337846"/>
            <a:ext cx="91440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 name="Rectangle 3">
            <a:extLst>
              <a:ext uri="{FF2B5EF4-FFF2-40B4-BE49-F238E27FC236}">
                <a16:creationId xmlns:a16="http://schemas.microsoft.com/office/drawing/2014/main" id="{3FA08B15-46F0-D762-31E7-D24504901B20}"/>
              </a:ext>
            </a:extLst>
          </p:cNvPr>
          <p:cNvSpPr/>
          <p:nvPr/>
        </p:nvSpPr>
        <p:spPr>
          <a:xfrm rot="10800000" flipV="1">
            <a:off x="6736702" y="6170525"/>
            <a:ext cx="2347982" cy="30777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r>
              <a:rPr kumimoji="0" lang="en-US" sz="1400" b="0" i="0" u="none" strike="noStrike" cap="none" spc="0" normalizeH="0" baseline="0" dirty="0">
                <a:ln>
                  <a:noFill/>
                </a:ln>
                <a:solidFill>
                  <a:schemeClr val="bg2">
                    <a:lumMod val="40000"/>
                    <a:lumOff val="60000"/>
                  </a:schemeClr>
                </a:solidFill>
                <a:effectLst/>
                <a:uFillTx/>
                <a:sym typeface="Helvetica"/>
              </a:rPr>
              <a:t>From: Raymond </a:t>
            </a:r>
            <a:r>
              <a:rPr lang="en-US" sz="1400" dirty="0"/>
              <a:t>2102.05482</a:t>
            </a:r>
            <a:endParaRPr kumimoji="0" lang="en-US" sz="1400" b="0" i="0" u="none" strike="noStrike" cap="none" spc="0" normalizeH="0" baseline="0" dirty="0">
              <a:ln>
                <a:noFill/>
              </a:ln>
              <a:solidFill>
                <a:schemeClr val="bg2">
                  <a:lumMod val="40000"/>
                  <a:lumOff val="60000"/>
                </a:schemeClr>
              </a:solidFill>
              <a:effectLst/>
              <a:uFillTx/>
              <a:sym typeface="Helvetica"/>
            </a:endParaRPr>
          </a:p>
        </p:txBody>
      </p:sp>
      <p:cxnSp>
        <p:nvCxnSpPr>
          <p:cNvPr id="8" name="Straight Arrow Connector 7">
            <a:extLst>
              <a:ext uri="{FF2B5EF4-FFF2-40B4-BE49-F238E27FC236}">
                <a16:creationId xmlns:a16="http://schemas.microsoft.com/office/drawing/2014/main" id="{1AE438A1-F216-9E54-09EC-04AB66B54E06}"/>
              </a:ext>
            </a:extLst>
          </p:cNvPr>
          <p:cNvCxnSpPr>
            <a:cxnSpLocks/>
          </p:cNvCxnSpPr>
          <p:nvPr/>
        </p:nvCxnSpPr>
        <p:spPr>
          <a:xfrm>
            <a:off x="1610519" y="3104128"/>
            <a:ext cx="1488281" cy="294375"/>
          </a:xfrm>
          <a:prstGeom prst="straightConnector1">
            <a:avLst/>
          </a:prstGeom>
          <a:noFill/>
          <a:ln w="25400" cap="flat">
            <a:solidFill>
              <a:srgbClr val="FF0000"/>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2F9EEC9E-F676-DF19-60B9-136606ED359B}"/>
              </a:ext>
            </a:extLst>
          </p:cNvPr>
          <p:cNvCxnSpPr>
            <a:cxnSpLocks/>
          </p:cNvCxnSpPr>
          <p:nvPr/>
        </p:nvCxnSpPr>
        <p:spPr>
          <a:xfrm flipV="1">
            <a:off x="3098800" y="3161739"/>
            <a:ext cx="3099476" cy="305089"/>
          </a:xfrm>
          <a:prstGeom prst="straightConnector1">
            <a:avLst/>
          </a:prstGeom>
          <a:noFill/>
          <a:ln w="25400" cap="flat">
            <a:solidFill>
              <a:srgbClr val="FF0000"/>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C024012D-9932-AAD3-EDB4-BD7D1F88A714}"/>
              </a:ext>
            </a:extLst>
          </p:cNvPr>
          <p:cNvCxnSpPr>
            <a:cxnSpLocks/>
          </p:cNvCxnSpPr>
          <p:nvPr/>
        </p:nvCxnSpPr>
        <p:spPr>
          <a:xfrm flipH="1">
            <a:off x="3162534" y="2237923"/>
            <a:ext cx="1734833" cy="1140487"/>
          </a:xfrm>
          <a:prstGeom prst="straightConnector1">
            <a:avLst/>
          </a:prstGeom>
          <a:noFill/>
          <a:ln w="25400" cap="flat">
            <a:solidFill>
              <a:schemeClr val="accent2">
                <a:lumMod val="60000"/>
                <a:lumOff val="40000"/>
              </a:schemeClr>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5B2D116D-7BCF-1572-0E61-16E0B1C00F41}"/>
              </a:ext>
            </a:extLst>
          </p:cNvPr>
          <p:cNvCxnSpPr>
            <a:cxnSpLocks/>
          </p:cNvCxnSpPr>
          <p:nvPr/>
        </p:nvCxnSpPr>
        <p:spPr>
          <a:xfrm>
            <a:off x="1693333" y="3079294"/>
            <a:ext cx="4504943" cy="12220"/>
          </a:xfrm>
          <a:prstGeom prst="straightConnector1">
            <a:avLst/>
          </a:prstGeom>
          <a:noFill/>
          <a:ln w="25400" cap="flat">
            <a:solidFill>
              <a:srgbClr val="FF0000"/>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5" name="Straight Arrow Connector 14">
            <a:extLst>
              <a:ext uri="{FF2B5EF4-FFF2-40B4-BE49-F238E27FC236}">
                <a16:creationId xmlns:a16="http://schemas.microsoft.com/office/drawing/2014/main" id="{A5B5ECDA-90B1-3C2F-541A-9D7CA65C56D8}"/>
              </a:ext>
            </a:extLst>
          </p:cNvPr>
          <p:cNvCxnSpPr>
            <a:cxnSpLocks/>
          </p:cNvCxnSpPr>
          <p:nvPr/>
        </p:nvCxnSpPr>
        <p:spPr>
          <a:xfrm flipH="1">
            <a:off x="1824704" y="2246029"/>
            <a:ext cx="3070827" cy="769562"/>
          </a:xfrm>
          <a:prstGeom prst="straightConnector1">
            <a:avLst/>
          </a:prstGeom>
          <a:noFill/>
          <a:ln w="25400" cap="flat">
            <a:solidFill>
              <a:schemeClr val="accent2">
                <a:lumMod val="60000"/>
                <a:lumOff val="40000"/>
              </a:schemeClr>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6" name="Straight Arrow Connector 15">
            <a:extLst>
              <a:ext uri="{FF2B5EF4-FFF2-40B4-BE49-F238E27FC236}">
                <a16:creationId xmlns:a16="http://schemas.microsoft.com/office/drawing/2014/main" id="{61D3D841-8D19-3FF5-F172-92F4DCE0E069}"/>
              </a:ext>
            </a:extLst>
          </p:cNvPr>
          <p:cNvCxnSpPr>
            <a:cxnSpLocks/>
          </p:cNvCxnSpPr>
          <p:nvPr/>
        </p:nvCxnSpPr>
        <p:spPr>
          <a:xfrm>
            <a:off x="4940647" y="2231905"/>
            <a:ext cx="1164234" cy="794641"/>
          </a:xfrm>
          <a:prstGeom prst="straightConnector1">
            <a:avLst/>
          </a:prstGeom>
          <a:noFill/>
          <a:ln w="25400" cap="flat">
            <a:solidFill>
              <a:schemeClr val="accent2">
                <a:lumMod val="60000"/>
                <a:lumOff val="40000"/>
              </a:schemeClr>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0" name="Straight Arrow Connector 19">
            <a:extLst>
              <a:ext uri="{FF2B5EF4-FFF2-40B4-BE49-F238E27FC236}">
                <a16:creationId xmlns:a16="http://schemas.microsoft.com/office/drawing/2014/main" id="{A600A8D5-1ABD-599F-DB3B-32019D18E9F2}"/>
              </a:ext>
            </a:extLst>
          </p:cNvPr>
          <p:cNvCxnSpPr>
            <a:cxnSpLocks/>
          </p:cNvCxnSpPr>
          <p:nvPr/>
        </p:nvCxnSpPr>
        <p:spPr>
          <a:xfrm>
            <a:off x="7739048" y="3079294"/>
            <a:ext cx="108084" cy="0"/>
          </a:xfrm>
          <a:prstGeom prst="straightConnector1">
            <a:avLst/>
          </a:prstGeom>
          <a:noFill/>
          <a:ln w="25400" cap="flat">
            <a:solidFill>
              <a:schemeClr val="accent2">
                <a:lumMod val="60000"/>
                <a:lumOff val="40000"/>
              </a:schemeClr>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425C5805-180E-AD5A-EB4E-90A8FE1B667E}"/>
              </a:ext>
            </a:extLst>
          </p:cNvPr>
          <p:cNvCxnSpPr>
            <a:cxnSpLocks/>
          </p:cNvCxnSpPr>
          <p:nvPr/>
        </p:nvCxnSpPr>
        <p:spPr>
          <a:xfrm>
            <a:off x="7743964" y="2692314"/>
            <a:ext cx="851213" cy="353"/>
          </a:xfrm>
          <a:prstGeom prst="straightConnector1">
            <a:avLst/>
          </a:prstGeom>
          <a:noFill/>
          <a:ln w="25400" cap="flat">
            <a:solidFill>
              <a:srgbClr val="FF0000"/>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EAD2A306-9435-7EA1-1B8B-EDA2BD3DD442}"/>
              </a:ext>
            </a:extLst>
          </p:cNvPr>
          <p:cNvSpPr txBox="1"/>
          <p:nvPr/>
        </p:nvSpPr>
        <p:spPr>
          <a:xfrm>
            <a:off x="7944887" y="2335238"/>
            <a:ext cx="524602"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0000"/>
                </a:solidFill>
                <a:effectLst/>
                <a:uFillTx/>
                <a:latin typeface="+mj-lt"/>
                <a:ea typeface="+mj-ea"/>
                <a:cs typeface="+mj-cs"/>
                <a:sym typeface="Helvetica"/>
              </a:rPr>
              <a:t>Dual</a:t>
            </a:r>
          </a:p>
        </p:txBody>
      </p:sp>
      <p:sp>
        <p:nvSpPr>
          <p:cNvPr id="25" name="TextBox 24">
            <a:extLst>
              <a:ext uri="{FF2B5EF4-FFF2-40B4-BE49-F238E27FC236}">
                <a16:creationId xmlns:a16="http://schemas.microsoft.com/office/drawing/2014/main" id="{3CDC75DB-4EA4-0BA7-6A2E-706202FCCAAB}"/>
              </a:ext>
            </a:extLst>
          </p:cNvPr>
          <p:cNvSpPr txBox="1"/>
          <p:nvPr/>
        </p:nvSpPr>
        <p:spPr>
          <a:xfrm>
            <a:off x="7882994" y="2718773"/>
            <a:ext cx="672353"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accent2">
                    <a:lumMod val="60000"/>
                    <a:lumOff val="40000"/>
                  </a:schemeClr>
                </a:solidFill>
                <a:effectLst/>
                <a:uFillTx/>
                <a:latin typeface="+mj-lt"/>
                <a:ea typeface="+mj-ea"/>
                <a:cs typeface="+mj-cs"/>
                <a:sym typeface="Helvetica"/>
              </a:rPr>
              <a:t>Single</a:t>
            </a:r>
          </a:p>
        </p:txBody>
      </p:sp>
      <p:sp>
        <p:nvSpPr>
          <p:cNvPr id="18" name="Rectangle 4">
            <a:extLst>
              <a:ext uri="{FF2B5EF4-FFF2-40B4-BE49-F238E27FC236}">
                <a16:creationId xmlns:a16="http://schemas.microsoft.com/office/drawing/2014/main" id="{B48DC238-ED76-94EB-8F83-35411EF4672F}"/>
              </a:ext>
            </a:extLst>
          </p:cNvPr>
          <p:cNvSpPr txBox="1">
            <a:spLocks noChangeArrowheads="1"/>
          </p:cNvSpPr>
          <p:nvPr/>
        </p:nvSpPr>
        <p:spPr>
          <a:xfrm>
            <a:off x="0" y="889233"/>
            <a:ext cx="2668626" cy="1268259"/>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a:lstStyle>
            <a:lvl1pPr algn="l" defTabSz="457200" rtl="0" eaLnBrk="1" latinLnBrk="0" hangingPunct="1">
              <a:spcBef>
                <a:spcPct val="0"/>
              </a:spcBef>
              <a:buNone/>
              <a:defRPr sz="4400" b="0" i="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sz="2400" dirty="0">
                <a:solidFill>
                  <a:srgbClr val="FF0000"/>
                </a:solidFill>
                <a:latin typeface="Chalkboard" charset="0"/>
                <a:cs typeface="Chalkboard" charset="0"/>
                <a:sym typeface="Chalkboard" charset="0"/>
              </a:rPr>
              <a:t>KVN FPT Tests: </a:t>
            </a:r>
          </a:p>
          <a:p>
            <a:pPr>
              <a:defRPr/>
            </a:pPr>
            <a:r>
              <a:rPr lang="en-US" sz="2400" dirty="0">
                <a:solidFill>
                  <a:srgbClr val="FF0000"/>
                </a:solidFill>
                <a:latin typeface="Chalkboard" charset="0"/>
                <a:sym typeface="Chalkboard" charset="0"/>
              </a:rPr>
              <a:t>FPT between 86 and 215GHz</a:t>
            </a:r>
          </a:p>
        </p:txBody>
      </p:sp>
      <p:sp>
        <p:nvSpPr>
          <p:cNvPr id="2" name="Rectangle 4">
            <a:extLst>
              <a:ext uri="{FF2B5EF4-FFF2-40B4-BE49-F238E27FC236}">
                <a16:creationId xmlns:a16="http://schemas.microsoft.com/office/drawing/2014/main" id="{1EE1D8C6-BF4C-35E5-C920-6B03E10A6BD5}"/>
              </a:ext>
            </a:extLst>
          </p:cNvPr>
          <p:cNvSpPr txBox="1">
            <a:spLocks noChangeArrowheads="1"/>
          </p:cNvSpPr>
          <p:nvPr/>
        </p:nvSpPr>
        <p:spPr>
          <a:xfrm>
            <a:off x="5306020" y="3436550"/>
            <a:ext cx="3837980" cy="2223061"/>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a:lstStyle>
            <a:lvl1pPr algn="l" defTabSz="457200" rtl="0" eaLnBrk="1" latinLnBrk="0" hangingPunct="1">
              <a:spcBef>
                <a:spcPct val="0"/>
              </a:spcBef>
              <a:buNone/>
              <a:defRPr sz="4400" b="0" i="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sz="2400" dirty="0">
                <a:solidFill>
                  <a:srgbClr val="FF0000"/>
                </a:solidFill>
                <a:latin typeface="Chalkboard" charset="0"/>
                <a:cs typeface="Chalkboard" charset="0"/>
                <a:sym typeface="Chalkboard" charset="0"/>
              </a:rPr>
              <a:t>GOALS:</a:t>
            </a:r>
          </a:p>
          <a:p>
            <a:pPr>
              <a:defRPr/>
            </a:pPr>
            <a:r>
              <a:rPr lang="en-US" sz="2400" dirty="0">
                <a:solidFill>
                  <a:srgbClr val="FF0000"/>
                </a:solidFill>
                <a:latin typeface="Chalkboard" charset="0"/>
                <a:sym typeface="Chalkboard" charset="0"/>
              </a:rPr>
              <a:t>*1</a:t>
            </a:r>
            <a:r>
              <a:rPr lang="en-US" sz="2400" baseline="30000" dirty="0">
                <a:solidFill>
                  <a:srgbClr val="FF0000"/>
                </a:solidFill>
                <a:latin typeface="Chalkboard" charset="0"/>
                <a:sym typeface="Chalkboard" charset="0"/>
              </a:rPr>
              <a:t>st</a:t>
            </a:r>
            <a:r>
              <a:rPr lang="en-US" sz="2400" dirty="0">
                <a:solidFill>
                  <a:srgbClr val="FF0000"/>
                </a:solidFill>
                <a:latin typeface="Chalkboard" charset="0"/>
                <a:sym typeface="Chalkboard" charset="0"/>
              </a:rPr>
              <a:t> KVN 215GHz VLBI</a:t>
            </a:r>
          </a:p>
          <a:p>
            <a:pPr>
              <a:defRPr/>
            </a:pPr>
            <a:r>
              <a:rPr lang="en-US" sz="2400" dirty="0">
                <a:solidFill>
                  <a:srgbClr val="FF0000"/>
                </a:solidFill>
                <a:latin typeface="Chalkboard" charset="0"/>
                <a:sym typeface="Chalkboard" charset="0"/>
              </a:rPr>
              <a:t>*FTP test for</a:t>
            </a:r>
          </a:p>
          <a:p>
            <a:pPr>
              <a:defRPr/>
            </a:pPr>
            <a:r>
              <a:rPr lang="en-US" sz="2400" dirty="0">
                <a:solidFill>
                  <a:srgbClr val="FF0000"/>
                </a:solidFill>
                <a:latin typeface="Chalkboard" charset="0"/>
                <a:sym typeface="Chalkboard" charset="0"/>
              </a:rPr>
              <a:t>  KVN, Pico V., SMA+JCMT</a:t>
            </a:r>
          </a:p>
          <a:p>
            <a:pPr>
              <a:defRPr/>
            </a:pPr>
            <a:r>
              <a:rPr lang="en-US" sz="2400" dirty="0">
                <a:solidFill>
                  <a:srgbClr val="FF0000"/>
                </a:solidFill>
                <a:latin typeface="Chalkboard" charset="0"/>
                <a:sym typeface="Chalkboard" charset="0"/>
              </a:rPr>
              <a:t>*Phase screen transfer</a:t>
            </a:r>
          </a:p>
          <a:p>
            <a:pPr>
              <a:defRPr/>
            </a:pPr>
            <a:r>
              <a:rPr lang="en-US" sz="2400" dirty="0">
                <a:solidFill>
                  <a:srgbClr val="FF0000"/>
                </a:solidFill>
                <a:latin typeface="Chalkboard" charset="0"/>
                <a:sym typeface="Chalkboard" charset="0"/>
              </a:rPr>
              <a:t> SMA+JCMT paired ante.</a:t>
            </a:r>
          </a:p>
        </p:txBody>
      </p:sp>
      <p:cxnSp>
        <p:nvCxnSpPr>
          <p:cNvPr id="44" name="Straight Arrow Connector 43">
            <a:extLst>
              <a:ext uri="{FF2B5EF4-FFF2-40B4-BE49-F238E27FC236}">
                <a16:creationId xmlns:a16="http://schemas.microsoft.com/office/drawing/2014/main" id="{D9F0EADE-8EE2-0639-E455-74E4F32D745C}"/>
              </a:ext>
            </a:extLst>
          </p:cNvPr>
          <p:cNvCxnSpPr>
            <a:cxnSpLocks/>
          </p:cNvCxnSpPr>
          <p:nvPr/>
        </p:nvCxnSpPr>
        <p:spPr>
          <a:xfrm>
            <a:off x="7847132" y="3015591"/>
            <a:ext cx="748045" cy="0"/>
          </a:xfrm>
          <a:prstGeom prst="straightConnector1">
            <a:avLst/>
          </a:prstGeom>
          <a:noFill/>
          <a:ln w="25400" cap="flat">
            <a:solidFill>
              <a:schemeClr val="accent2">
                <a:lumMod val="60000"/>
                <a:lumOff val="40000"/>
              </a:schemeClr>
            </a:solidFill>
            <a:prstDash val="solid"/>
            <a:round/>
            <a:headEnd type="triangle"/>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3" name="Data Intensive Astronomy">
            <a:extLst>
              <a:ext uri="{FF2B5EF4-FFF2-40B4-BE49-F238E27FC236}">
                <a16:creationId xmlns:a16="http://schemas.microsoft.com/office/drawing/2014/main" id="{CEB5B9CE-B9DC-1319-ED64-F239C2A4FB03}"/>
              </a:ext>
            </a:extLst>
          </p:cNvPr>
          <p:cNvSpPr txBox="1">
            <a:spLocks noGrp="1"/>
          </p:cNvSpPr>
          <p:nvPr>
            <p:ph type="title"/>
          </p:nvPr>
        </p:nvSpPr>
        <p:spPr>
          <a:xfrm>
            <a:off x="817879" y="188039"/>
            <a:ext cx="8326121" cy="650241"/>
          </a:xfrm>
          <a:prstGeom prst="rect">
            <a:avLst/>
          </a:prstGeom>
        </p:spPr>
        <p:txBody>
          <a:bodyPr>
            <a:normAutofit fontScale="90000"/>
          </a:bodyPr>
          <a:lstStyle>
            <a:lvl1pPr defTabSz="357804">
              <a:defRPr sz="3440"/>
            </a:lvl1pPr>
          </a:lstStyle>
          <a:p>
            <a:r>
              <a:rPr lang="en-AU" dirty="0"/>
              <a:t>KVN-FPT test between EHT-2030 sites #1</a:t>
            </a:r>
            <a:endParaRPr dirty="0"/>
          </a:p>
        </p:txBody>
      </p:sp>
      <p:sp>
        <p:nvSpPr>
          <p:cNvPr id="7" name="TextBox 6">
            <a:extLst>
              <a:ext uri="{FF2B5EF4-FFF2-40B4-BE49-F238E27FC236}">
                <a16:creationId xmlns:a16="http://schemas.microsoft.com/office/drawing/2014/main" id="{58BCC49F-204C-6E34-B0F1-AF7C98A3CE96}"/>
              </a:ext>
            </a:extLst>
          </p:cNvPr>
          <p:cNvSpPr txBox="1"/>
          <p:nvPr/>
        </p:nvSpPr>
        <p:spPr>
          <a:xfrm>
            <a:off x="2777316" y="1149619"/>
            <a:ext cx="2913614" cy="923326"/>
          </a:xfrm>
          <a:prstGeom prst="rect">
            <a:avLst/>
          </a:prstGeom>
          <a:noFill/>
          <a:ln w="317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FF0000"/>
                </a:solidFill>
                <a:effectLst/>
                <a:uFillTx/>
                <a:latin typeface="+mj-lt"/>
                <a:ea typeface="+mj-ea"/>
                <a:cs typeface="+mj-cs"/>
                <a:sym typeface="Helvetica"/>
              </a:rPr>
              <a:t>Real FPT Data at 215GHz</a:t>
            </a:r>
          </a:p>
          <a:p>
            <a:pPr marL="0" marR="0" indent="0" algn="l" defTabSz="457200" rtl="0" fontAlgn="auto" latinLnBrk="0" hangingPunct="0">
              <a:lnSpc>
                <a:spcPct val="100000"/>
              </a:lnSpc>
              <a:spcBef>
                <a:spcPts val="0"/>
              </a:spcBef>
              <a:spcAft>
                <a:spcPts val="0"/>
              </a:spcAft>
              <a:buClrTx/>
              <a:buSzTx/>
              <a:buFontTx/>
              <a:buNone/>
              <a:tabLst/>
            </a:pPr>
            <a:r>
              <a:rPr lang="en-US" b="1" dirty="0">
                <a:solidFill>
                  <a:srgbClr val="FF0000"/>
                </a:solidFill>
              </a:rPr>
              <a:t>Observed Dec 2022</a:t>
            </a:r>
          </a:p>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FF0000"/>
                </a:solidFill>
                <a:effectLst/>
                <a:uFillTx/>
                <a:latin typeface="+mj-lt"/>
                <a:ea typeface="+mj-ea"/>
                <a:cs typeface="+mj-cs"/>
                <a:sym typeface="Helvetica"/>
              </a:rPr>
              <a:t>But KY dual </a:t>
            </a:r>
            <a:r>
              <a:rPr kumimoji="0" lang="en-US" sz="1800" b="1" i="0" u="none" strike="noStrike" cap="none" spc="0" normalizeH="0" baseline="0" dirty="0" err="1">
                <a:ln>
                  <a:noFill/>
                </a:ln>
                <a:solidFill>
                  <a:srgbClr val="FF0000"/>
                </a:solidFill>
                <a:effectLst/>
                <a:uFillTx/>
                <a:latin typeface="+mj-lt"/>
                <a:ea typeface="+mj-ea"/>
                <a:cs typeface="+mj-cs"/>
                <a:sym typeface="Helvetica"/>
              </a:rPr>
              <a:t>freq</a:t>
            </a:r>
            <a:r>
              <a:rPr kumimoji="0" lang="en-US" sz="1800" b="1" i="0" u="none" strike="noStrike" cap="none" spc="0" normalizeH="0" baseline="0" dirty="0">
                <a:ln>
                  <a:noFill/>
                </a:ln>
                <a:solidFill>
                  <a:srgbClr val="FF0000"/>
                </a:solidFill>
                <a:effectLst/>
                <a:uFillTx/>
                <a:latin typeface="+mj-lt"/>
                <a:ea typeface="+mj-ea"/>
                <a:cs typeface="+mj-cs"/>
                <a:sym typeface="Helvetica"/>
              </a:rPr>
              <a:t> data lost</a:t>
            </a:r>
          </a:p>
        </p:txBody>
      </p:sp>
      <p:pic>
        <p:nvPicPr>
          <p:cNvPr id="5" name="Picture 2" descr="BHI Home Page - Black Hole Initiative">
            <a:extLst>
              <a:ext uri="{FF2B5EF4-FFF2-40B4-BE49-F238E27FC236}">
                <a16:creationId xmlns:a16="http://schemas.microsoft.com/office/drawing/2014/main" id="{243E9001-3B0C-A746-E806-B1EF6B8C04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16" y="5968767"/>
            <a:ext cx="991189" cy="5203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EC6DE5F-3BFC-A80C-97B9-57BED54CB5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411" y="5889922"/>
            <a:ext cx="2347982" cy="627776"/>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descr="Tick with solid fill">
            <a:extLst>
              <a:ext uri="{FF2B5EF4-FFF2-40B4-BE49-F238E27FC236}">
                <a16:creationId xmlns:a16="http://schemas.microsoft.com/office/drawing/2014/main" id="{D5F22DAA-41C6-127A-CB53-D43604C76D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1376" y="3251315"/>
            <a:ext cx="914400" cy="914400"/>
          </a:xfrm>
          <a:prstGeom prst="rect">
            <a:avLst/>
          </a:prstGeom>
        </p:spPr>
      </p:pic>
      <p:pic>
        <p:nvPicPr>
          <p:cNvPr id="17" name="Graphic 16" descr="Tick with solid fill">
            <a:extLst>
              <a:ext uri="{FF2B5EF4-FFF2-40B4-BE49-F238E27FC236}">
                <a16:creationId xmlns:a16="http://schemas.microsoft.com/office/drawing/2014/main" id="{5A9DFB0B-293A-2AD3-D00F-EB083BA756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61777" y="4942940"/>
            <a:ext cx="914400" cy="914400"/>
          </a:xfrm>
          <a:prstGeom prst="rect">
            <a:avLst/>
          </a:prstGeom>
        </p:spPr>
      </p:pic>
      <p:pic>
        <p:nvPicPr>
          <p:cNvPr id="19" name="Graphic 18" descr="Tick with solid fill">
            <a:extLst>
              <a:ext uri="{FF2B5EF4-FFF2-40B4-BE49-F238E27FC236}">
                <a16:creationId xmlns:a16="http://schemas.microsoft.com/office/drawing/2014/main" id="{9EFCF16C-D4F7-C15E-244C-F7EA08D56C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0780" y="3967320"/>
            <a:ext cx="914400" cy="914400"/>
          </a:xfrm>
          <a:prstGeom prst="rect">
            <a:avLst/>
          </a:prstGeom>
        </p:spPr>
      </p:pic>
      <p:pic>
        <p:nvPicPr>
          <p:cNvPr id="22" name="Graphic 21" descr="Close with solid fill">
            <a:extLst>
              <a:ext uri="{FF2B5EF4-FFF2-40B4-BE49-F238E27FC236}">
                <a16:creationId xmlns:a16="http://schemas.microsoft.com/office/drawing/2014/main" id="{FAA7215C-CA0D-6B3C-1962-9E0F29F039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11376" y="4440550"/>
            <a:ext cx="914400" cy="914400"/>
          </a:xfrm>
          <a:prstGeom prst="rect">
            <a:avLst/>
          </a:prstGeom>
        </p:spPr>
      </p:pic>
      <p:sp>
        <p:nvSpPr>
          <p:cNvPr id="23" name="TextBox 22">
            <a:extLst>
              <a:ext uri="{FF2B5EF4-FFF2-40B4-BE49-F238E27FC236}">
                <a16:creationId xmlns:a16="http://schemas.microsoft.com/office/drawing/2014/main" id="{859C1E46-A4D5-40BC-2DE7-B53E15538C13}"/>
              </a:ext>
            </a:extLst>
          </p:cNvPr>
          <p:cNvSpPr txBox="1"/>
          <p:nvPr/>
        </p:nvSpPr>
        <p:spPr>
          <a:xfrm>
            <a:off x="5709853" y="909263"/>
            <a:ext cx="3516489" cy="923326"/>
          </a:xfrm>
          <a:prstGeom prst="rect">
            <a:avLst/>
          </a:prstGeom>
          <a:solidFill>
            <a:schemeClr val="bg1"/>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FPT test 50% successful</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dirty="0"/>
              <a:t>PV observed 3/1mm in SOP!</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Helvetica"/>
              </a:rPr>
              <a:t>But</a:t>
            </a:r>
            <a:r>
              <a:rPr kumimoji="0" lang="en-US" sz="1800" b="0" i="0" u="none" strike="noStrike" cap="none" spc="0" normalizeH="0" dirty="0">
                <a:ln>
                  <a:noFill/>
                </a:ln>
                <a:solidFill>
                  <a:srgbClr val="000000"/>
                </a:solidFill>
                <a:effectLst/>
                <a:uFillTx/>
                <a:latin typeface="+mj-lt"/>
                <a:ea typeface="+mj-ea"/>
                <a:cs typeface="+mj-cs"/>
                <a:sym typeface="Helvetica"/>
              </a:rPr>
              <a:t> not phase-locked </a:t>
            </a:r>
            <a:r>
              <a:rPr kumimoji="0" lang="en-US" sz="1800" b="0" i="0" u="none" strike="noStrike" cap="none" spc="0" normalizeH="0" dirty="0">
                <a:ln>
                  <a:noFill/>
                </a:ln>
                <a:solidFill>
                  <a:srgbClr val="000000"/>
                </a:solidFill>
                <a:effectLst/>
                <a:uFillTx/>
                <a:latin typeface="+mj-lt"/>
                <a:ea typeface="+mj-ea"/>
                <a:cs typeface="+mj-cs"/>
                <a:sym typeface="Wingdings" pitchFamily="2" charset="2"/>
              </a:rPr>
              <a:t></a:t>
            </a: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pic>
        <p:nvPicPr>
          <p:cNvPr id="26" name="Google Shape;100;p18">
            <a:extLst>
              <a:ext uri="{FF2B5EF4-FFF2-40B4-BE49-F238E27FC236}">
                <a16:creationId xmlns:a16="http://schemas.microsoft.com/office/drawing/2014/main" id="{050DF62E-6CAC-5982-CF25-FF9CCB8C6B09}"/>
              </a:ext>
            </a:extLst>
          </p:cNvPr>
          <p:cNvPicPr preferRelativeResize="0"/>
          <p:nvPr/>
        </p:nvPicPr>
        <p:blipFill>
          <a:blip r:embed="rId11">
            <a:alphaModFix/>
          </a:blip>
          <a:stretch>
            <a:fillRect/>
          </a:stretch>
        </p:blipFill>
        <p:spPr>
          <a:xfrm>
            <a:off x="-83805" y="3736726"/>
            <a:ext cx="5084443" cy="2777865"/>
          </a:xfrm>
          <a:prstGeom prst="rect">
            <a:avLst/>
          </a:prstGeom>
          <a:noFill/>
          <a:ln>
            <a:noFill/>
          </a:ln>
        </p:spPr>
      </p:pic>
    </p:spTree>
    <p:custDataLst>
      <p:tags r:id="rId1"/>
    </p:custDataLst>
    <p:extLst>
      <p:ext uri="{BB962C8B-B14F-4D97-AF65-F5344CB8AC3E}">
        <p14:creationId xmlns:p14="http://schemas.microsoft.com/office/powerpoint/2010/main" val="10274298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 presetClass="entr" presetSubtype="0" fill="hold" grpId="0" nodeType="withEffect">
                                  <p:stCondLst>
                                    <p:cond delay="1000"/>
                                  </p:stCondLst>
                                  <p:childTnLst>
                                    <p:set>
                                      <p:cBhvr>
                                        <p:cTn id="5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P spid="2" grpId="0" animBg="1"/>
      <p:bldP spid="7"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9|36.2"/>
</p:tagLst>
</file>

<file path=ppt/tags/tag10.xml><?xml version="1.0" encoding="utf-8"?>
<p:tagLst xmlns:a="http://schemas.openxmlformats.org/drawingml/2006/main" xmlns:r="http://schemas.openxmlformats.org/officeDocument/2006/relationships" xmlns:p="http://schemas.openxmlformats.org/presentationml/2006/main">
  <p:tag name="TIMING" val="|23.9|25.7|21.5"/>
</p:tagLst>
</file>

<file path=ppt/tags/tag11.xml><?xml version="1.0" encoding="utf-8"?>
<p:tagLst xmlns:a="http://schemas.openxmlformats.org/drawingml/2006/main" xmlns:r="http://schemas.openxmlformats.org/officeDocument/2006/relationships" xmlns:p="http://schemas.openxmlformats.org/presentationml/2006/main">
  <p:tag name="TIMING" val="|23.9|25.7|21.5"/>
</p:tagLst>
</file>

<file path=ppt/tags/tag12.xml><?xml version="1.0" encoding="utf-8"?>
<p:tagLst xmlns:a="http://schemas.openxmlformats.org/drawingml/2006/main" xmlns:r="http://schemas.openxmlformats.org/officeDocument/2006/relationships" xmlns:p="http://schemas.openxmlformats.org/presentationml/2006/main">
  <p:tag name="TIMING" val="|36.4|31.1"/>
</p:tagLst>
</file>

<file path=ppt/tags/tag13.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7.1|36.2|62.7|7.8"/>
</p:tagLst>
</file>

<file path=ppt/tags/tag3.xml><?xml version="1.0" encoding="utf-8"?>
<p:tagLst xmlns:a="http://schemas.openxmlformats.org/drawingml/2006/main" xmlns:r="http://schemas.openxmlformats.org/officeDocument/2006/relationships" xmlns:p="http://schemas.openxmlformats.org/presentationml/2006/main">
  <p:tag name="TIMING" val="|126.7|34.3|28.5"/>
</p:tagLst>
</file>

<file path=ppt/tags/tag4.xml><?xml version="1.0" encoding="utf-8"?>
<p:tagLst xmlns:a="http://schemas.openxmlformats.org/drawingml/2006/main" xmlns:r="http://schemas.openxmlformats.org/officeDocument/2006/relationships" xmlns:p="http://schemas.openxmlformats.org/presentationml/2006/main">
  <p:tag name="TIMING" val="|30.2|15.7|21.3|9.4|22.9|14.3|15.1|27.9"/>
</p:tagLst>
</file>

<file path=ppt/tags/tag5.xml><?xml version="1.0" encoding="utf-8"?>
<p:tagLst xmlns:a="http://schemas.openxmlformats.org/drawingml/2006/main" xmlns:r="http://schemas.openxmlformats.org/officeDocument/2006/relationships" xmlns:p="http://schemas.openxmlformats.org/presentationml/2006/main">
  <p:tag name="TIMING" val="|74.9"/>
</p:tagLst>
</file>

<file path=ppt/tags/tag6.xml><?xml version="1.0" encoding="utf-8"?>
<p:tagLst xmlns:a="http://schemas.openxmlformats.org/drawingml/2006/main" xmlns:r="http://schemas.openxmlformats.org/officeDocument/2006/relationships" xmlns:p="http://schemas.openxmlformats.org/presentationml/2006/main">
  <p:tag name="TIMING" val="|74.9"/>
</p:tagLst>
</file>

<file path=ppt/tags/tag7.xml><?xml version="1.0" encoding="utf-8"?>
<p:tagLst xmlns:a="http://schemas.openxmlformats.org/drawingml/2006/main" xmlns:r="http://schemas.openxmlformats.org/officeDocument/2006/relationships" xmlns:p="http://schemas.openxmlformats.org/presentationml/2006/main">
  <p:tag name="TIMING" val="|23.9|25.7|21.5"/>
</p:tagLst>
</file>

<file path=ppt/tags/tag8.xml><?xml version="1.0" encoding="utf-8"?>
<p:tagLst xmlns:a="http://schemas.openxmlformats.org/drawingml/2006/main" xmlns:r="http://schemas.openxmlformats.org/officeDocument/2006/relationships" xmlns:p="http://schemas.openxmlformats.org/presentationml/2006/main">
  <p:tag name="TIMING" val="|23.9|25.7|21.5"/>
</p:tagLst>
</file>

<file path=ppt/tags/tag9.xml><?xml version="1.0" encoding="utf-8"?>
<p:tagLst xmlns:a="http://schemas.openxmlformats.org/drawingml/2006/main" xmlns:r="http://schemas.openxmlformats.org/officeDocument/2006/relationships" xmlns:p="http://schemas.openxmlformats.org/presentationml/2006/main">
  <p:tag name="TIMING" val="|23.9|25.7|21.5"/>
</p:tagLst>
</file>

<file path=ppt/theme/theme1.xml><?xml version="1.0" encoding="utf-8"?>
<a:theme xmlns:a="http://schemas.openxmlformats.org/drawingml/2006/main" name="ICRAR Black">
  <a:themeElements>
    <a:clrScheme name="ICRAR Black">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ICRAR Black">
      <a:majorFont>
        <a:latin typeface="Helvetica"/>
        <a:ea typeface="Helvetica"/>
        <a:cs typeface="Helvetica"/>
      </a:majorFont>
      <a:minorFont>
        <a:latin typeface="Calibri"/>
        <a:ea typeface="Calibri"/>
        <a:cs typeface="Calibri"/>
      </a:minorFont>
    </a:fontScheme>
    <a:fmtScheme name="ICRAR 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CRAR Black">
  <a:themeElements>
    <a:clrScheme name="ICRAR Black">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ICRAR Black">
      <a:majorFont>
        <a:latin typeface="Helvetica"/>
        <a:ea typeface="Helvetica"/>
        <a:cs typeface="Helvetica"/>
      </a:majorFont>
      <a:minorFont>
        <a:latin typeface="Calibri"/>
        <a:ea typeface="Calibri"/>
        <a:cs typeface="Calibri"/>
      </a:minorFont>
    </a:fontScheme>
    <a:fmtScheme name="ICRAR 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9924</TotalTime>
  <Words>3062</Words>
  <Application>Microsoft Macintosh PowerPoint</Application>
  <PresentationFormat>On-screen Show (4:3)</PresentationFormat>
  <Paragraphs>387</Paragraphs>
  <Slides>16</Slides>
  <Notes>16</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 Unicode MS</vt:lpstr>
      <vt:lpstr>American Typewriter</vt:lpstr>
      <vt:lpstr>Arial</vt:lpstr>
      <vt:lpstr>Calibri</vt:lpstr>
      <vt:lpstr>Calibri Light</vt:lpstr>
      <vt:lpstr>Chalkboard</vt:lpstr>
      <vt:lpstr>Helvetica</vt:lpstr>
      <vt:lpstr>Helvetica Neue</vt:lpstr>
      <vt:lpstr>Symbol</vt:lpstr>
      <vt:lpstr>ICRAR Black</vt:lpstr>
      <vt:lpstr>PowerPoint Presentation</vt:lpstr>
      <vt:lpstr>Outline</vt:lpstr>
      <vt:lpstr>Challenges for Astrometry at high freq.</vt:lpstr>
      <vt:lpstr>In NextGen telescope Era</vt:lpstr>
      <vt:lpstr>EHT transformation into 2030</vt:lpstr>
      <vt:lpstr>PowerPoint Presentation</vt:lpstr>
      <vt:lpstr>Astrometric Solutions: Source/Freq PR</vt:lpstr>
      <vt:lpstr>Astrometric Simulations for EHT-2030</vt:lpstr>
      <vt:lpstr>KVN-FPT test between EHT-2030 sites #1</vt:lpstr>
      <vt:lpstr>FPT test between EHT-2030 sites #2</vt:lpstr>
      <vt:lpstr>FPT test between EHT-2030 sites #2</vt:lpstr>
      <vt:lpstr>APEX test between EHT-2030 sites #1</vt:lpstr>
      <vt:lpstr>KVN-FPT test between EHT-2030 sites #3</vt:lpstr>
      <vt:lpstr>Astrometric Solutions: MultiView</vt:lpstr>
      <vt:lpstr>Astrometric Solutions: MultiView</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Richard Dodson</cp:lastModifiedBy>
  <cp:revision>13</cp:revision>
  <dcterms:modified xsi:type="dcterms:W3CDTF">2025-10-29T13:28:47Z</dcterms:modified>
</cp:coreProperties>
</file>