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50"/>
  </p:notesMasterIdLst>
  <p:sldIdLst>
    <p:sldId id="256" r:id="rId2"/>
    <p:sldId id="476" r:id="rId3"/>
    <p:sldId id="368" r:id="rId4"/>
    <p:sldId id="367" r:id="rId5"/>
    <p:sldId id="304" r:id="rId6"/>
    <p:sldId id="315" r:id="rId7"/>
    <p:sldId id="262" r:id="rId8"/>
    <p:sldId id="355" r:id="rId9"/>
    <p:sldId id="312" r:id="rId10"/>
    <p:sldId id="618" r:id="rId11"/>
    <p:sldId id="627" r:id="rId12"/>
    <p:sldId id="366" r:id="rId13"/>
    <p:sldId id="483" r:id="rId14"/>
    <p:sldId id="301" r:id="rId15"/>
    <p:sldId id="426" r:id="rId16"/>
    <p:sldId id="374" r:id="rId17"/>
    <p:sldId id="441" r:id="rId18"/>
    <p:sldId id="488" r:id="rId19"/>
    <p:sldId id="467" r:id="rId20"/>
    <p:sldId id="364" r:id="rId21"/>
    <p:sldId id="458" r:id="rId22"/>
    <p:sldId id="617" r:id="rId23"/>
    <p:sldId id="470" r:id="rId24"/>
    <p:sldId id="473" r:id="rId25"/>
    <p:sldId id="479" r:id="rId26"/>
    <p:sldId id="482" r:id="rId27"/>
    <p:sldId id="478" r:id="rId28"/>
    <p:sldId id="472" r:id="rId29"/>
    <p:sldId id="619" r:id="rId30"/>
    <p:sldId id="487" r:id="rId31"/>
    <p:sldId id="480" r:id="rId32"/>
    <p:sldId id="632" r:id="rId33"/>
    <p:sldId id="623" r:id="rId34"/>
    <p:sldId id="631" r:id="rId35"/>
    <p:sldId id="490" r:id="rId36"/>
    <p:sldId id="494" r:id="rId37"/>
    <p:sldId id="495" r:id="rId38"/>
    <p:sldId id="630" r:id="rId39"/>
    <p:sldId id="486" r:id="rId40"/>
    <p:sldId id="640" r:id="rId41"/>
    <p:sldId id="636" r:id="rId42"/>
    <p:sldId id="637" r:id="rId43"/>
    <p:sldId id="615" r:id="rId44"/>
    <p:sldId id="638" r:id="rId45"/>
    <p:sldId id="639" r:id="rId46"/>
    <p:sldId id="621" r:id="rId47"/>
    <p:sldId id="628" r:id="rId48"/>
    <p:sldId id="492" r:id="rId49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28C237"/>
    <a:srgbClr val="0000FF"/>
    <a:srgbClr val="82D74E"/>
    <a:srgbClr val="4FA1F4"/>
    <a:srgbClr val="D34817"/>
    <a:srgbClr val="00B0F0"/>
    <a:srgbClr val="CCFF99"/>
    <a:srgbClr val="FAD9CD"/>
    <a:srgbClr val="C80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1403" autoAdjust="0"/>
  </p:normalViewPr>
  <p:slideViewPr>
    <p:cSldViewPr snapToGrid="0">
      <p:cViewPr varScale="1">
        <p:scale>
          <a:sx n="73" d="100"/>
          <a:sy n="73" d="100"/>
        </p:scale>
        <p:origin x="3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92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63" tIns="49533" rIns="99063" bIns="49533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9063" tIns="49533" rIns="99063" bIns="49533" rtlCol="0"/>
          <a:lstStyle>
            <a:lvl1pPr algn="r">
              <a:defRPr sz="1300"/>
            </a:lvl1pPr>
          </a:lstStyle>
          <a:p>
            <a:fld id="{CF94AD38-067E-439F-B0F1-875342D0DE48}" type="datetimeFigureOut">
              <a:rPr lang="it-IT" smtClean="0"/>
              <a:t>05/11/2025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3" tIns="49533" rIns="99063" bIns="49533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63" tIns="49533" rIns="99063" bIns="49533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63" tIns="49533" rIns="99063" bIns="49533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63" tIns="49533" rIns="99063" bIns="49533" rtlCol="0" anchor="b"/>
          <a:lstStyle>
            <a:lvl1pPr algn="r">
              <a:defRPr sz="1300"/>
            </a:lvl1pPr>
          </a:lstStyle>
          <a:p>
            <a:fld id="{47973AF3-808B-4B5F-8CFE-80E37AC8C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883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73AF3-808B-4B5F-8CFE-80E37AC8CAD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152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banda K (alto a sinistra), banda Q (alto a destra), banda W-low (basso a sinistra) e W-high (basso a destra).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73AF3-808B-4B5F-8CFE-80E37AC8CAD8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42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73AF3-808B-4B5F-8CFE-80E37AC8CAD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189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73AF3-808B-4B5F-8CFE-80E37AC8CAD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9327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73AF3-808B-4B5F-8CFE-80E37AC8CAD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259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AAAAB+TimesNewRomanPSMT"/>
              </a:rPr>
              <a:t>For W-band, LO is set to 98 GHz. However, the gain and the noise temperatures between 96 to 100 GHz can be measured by tuning the LO frequency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73AF3-808B-4B5F-8CFE-80E37AC8CAD8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135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7220" lvl="2" indent="-342900">
              <a:buFont typeface="Wingdings" panose="05000000000000000000" pitchFamily="2" charset="2"/>
              <a:buChar char="v"/>
            </a:pPr>
            <a:r>
              <a:rPr lang="en-US" sz="1200" dirty="0"/>
              <a:t>K-band: 60 k vs </a:t>
            </a:r>
            <a:r>
              <a:rPr lang="en-US" sz="1200" dirty="0" err="1"/>
              <a:t>Mfeed</a:t>
            </a:r>
            <a:r>
              <a:rPr lang="en-US" sz="1200" dirty="0"/>
              <a:t> at SRT = 20-40 K (measured)</a:t>
            </a:r>
          </a:p>
          <a:p>
            <a:pPr marL="617220" lvl="2" indent="-342900">
              <a:buFont typeface="Wingdings" panose="05000000000000000000" pitchFamily="2" charset="2"/>
              <a:buChar char="v"/>
            </a:pPr>
            <a:r>
              <a:rPr lang="en-US" sz="1200" dirty="0"/>
              <a:t>Q-band: 70 k vs </a:t>
            </a:r>
            <a:r>
              <a:rPr lang="en-US" sz="1200" dirty="0" err="1"/>
              <a:t>Mfeed</a:t>
            </a:r>
            <a:r>
              <a:rPr lang="en-US" sz="1200" dirty="0"/>
              <a:t> under-development for SRT = 22-35 K (estimated)</a:t>
            </a:r>
          </a:p>
          <a:p>
            <a:pPr marL="617220" lvl="2" indent="-342900">
              <a:buFont typeface="Wingdings" panose="05000000000000000000" pitchFamily="2" charset="2"/>
              <a:buChar char="v"/>
            </a:pPr>
            <a:r>
              <a:rPr lang="en-US" sz="1200" dirty="0"/>
              <a:t>W-band: 100 k vs CARUSO under-development for SRT = 75 K over 80% of </a:t>
            </a:r>
            <a:r>
              <a:rPr lang="it-IT" sz="1200" dirty="0"/>
              <a:t>75-116 GHz </a:t>
            </a:r>
            <a:r>
              <a:rPr lang="en-US" sz="1200" dirty="0"/>
              <a:t>(specification)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73AF3-808B-4B5F-8CFE-80E37AC8CAD8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611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200" dirty="0"/>
              <a:t>Three units purchased, one for each of INAF radio telescopes (PON project).</a:t>
            </a:r>
          </a:p>
          <a:p>
            <a:pPr marL="0" indent="0">
              <a:buFontTx/>
              <a:buNone/>
            </a:pPr>
            <a:r>
              <a:rPr lang="en-US" sz="1200" dirty="0"/>
              <a:t>Current hardware only allows to handle 6 IFs. Ongoing upgrade to expand to 8 IFs.</a:t>
            </a:r>
          </a:p>
          <a:p>
            <a:pPr marL="0" indent="0">
              <a:buFontTx/>
              <a:buNone/>
            </a:pPr>
            <a:r>
              <a:rPr lang="en-US" sz="1200" dirty="0"/>
              <a:t>Each IF has a 4 GHz input bandwidth.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73AF3-808B-4B5F-8CFE-80E37AC8CAD8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9848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it-IT" dirty="0"/>
            </a:br>
            <a:r>
              <a:rPr lang="it-IT" dirty="0"/>
              <a:t>Per applicazioni single-</a:t>
            </a:r>
            <a:r>
              <a:rPr lang="it-IT" dirty="0" err="1"/>
              <a:t>dish</a:t>
            </a:r>
            <a:r>
              <a:rPr lang="it-IT" dirty="0"/>
              <a:t>, a regime si useranno le SKARAB, al momento il sistema è stato solo parzialmente commissionato quindi si sta usando SARDARA che è invece </a:t>
            </a:r>
            <a:r>
              <a:rPr lang="it-IT" dirty="0" err="1"/>
              <a:t>fully-operational</a:t>
            </a:r>
            <a:r>
              <a:rPr lang="it-IT" dirty="0"/>
              <a:t> dal 2018 e quindi molto più attendibile e affidabile.</a:t>
            </a:r>
          </a:p>
          <a:p>
            <a:r>
              <a:rPr lang="it-IT" dirty="0"/>
              <a:t>Il DBBC3 si usa solo in modalità VLBI, a parte un piccolo problema con un connettore interno che a volte fa perdere la connessione sarebbe già utilizzabile per dei test VLBI. Tuttavia, l'EVN non ha ancora fatto azioni decise per passare dal DBBC2 al DBBC3.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73AF3-808B-4B5F-8CFE-80E37AC8CAD8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858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The component to integrate the control of the tri-band </a:t>
            </a:r>
            <a:r>
              <a:rPr lang="it-IT" dirty="0" err="1"/>
              <a:t>receiver</a:t>
            </a:r>
            <a:r>
              <a:rPr lang="it-IT" dirty="0"/>
              <a:t> under DISCOS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almost</a:t>
            </a:r>
            <a:r>
              <a:rPr lang="it-IT" dirty="0"/>
              <a:t> </a:t>
            </a:r>
            <a:r>
              <a:rPr lang="it-IT" dirty="0" err="1"/>
              <a:t>completed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73AF3-808B-4B5F-8CFE-80E37AC8CAD8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9959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2299E-EEC8-4B7E-8AE9-A777FF48E1E1}" type="datetime1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1B67-5074-415C-8C6F-8A4ED603FCFC}" type="datetime1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Bolli, A Compact Triple Band Receiver System working at K-, Q- and W-band for </a:t>
            </a:r>
            <a:r>
              <a:rPr lang="en-US" dirty="0" err="1"/>
              <a:t>Medicina</a:t>
            </a:r>
            <a:r>
              <a:rPr lang="en-US" dirty="0"/>
              <a:t>, Noto and Sardinia Radio Telescopes, 22 Sept.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  <p:pic>
        <p:nvPicPr>
          <p:cNvPr id="8" name="Picture 2" descr="Korea Astronomy &amp; Space Science Institu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" y="52811"/>
            <a:ext cx="1838325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 INAF — Italiano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4" b="26474"/>
          <a:stretch/>
        </p:blipFill>
        <p:spPr bwMode="auto">
          <a:xfrm>
            <a:off x="1984386" y="5785"/>
            <a:ext cx="1880702" cy="58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AD98B5C-BF7F-4E65-9D63-25DF13A2CE10}" type="datetime1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540F-1590-4598-A17F-E92FBBECA3E3}" type="datetime1">
              <a:rPr lang="en-US" smtClean="0"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Bolli, A Compact Triple Band Receiver System working at K-, Q- and W-band for </a:t>
            </a:r>
            <a:r>
              <a:rPr lang="en-US" dirty="0" err="1"/>
              <a:t>Medicina</a:t>
            </a:r>
            <a:r>
              <a:rPr lang="en-US" dirty="0"/>
              <a:t>, Noto and Sardinia Radio Telescopes, 22 Sept.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1A5C-B1C3-4CB7-BD87-2E851A1B68E0}" type="datetime1">
              <a:rPr lang="en-US" smtClean="0"/>
              <a:t>11/5/2025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Bolli, A Compact Triple Band Receiver System working at K-, Q- and W-band for </a:t>
            </a:r>
            <a:r>
              <a:rPr lang="en-US" dirty="0" err="1"/>
              <a:t>Medicina</a:t>
            </a:r>
            <a:r>
              <a:rPr lang="en-US" dirty="0"/>
              <a:t>, Noto and Sardinia Radio Telescopes, 22 Sept.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FB7E-1394-497B-AE06-1D2A9FDC4F03}" type="datetimeFigureOut">
              <a:rPr lang="it-IT" smtClean="0"/>
              <a:t>05/11/2025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DE31F-F77A-4840-AD0A-8DAA91A8C2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15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5A3230F-E915-4BFE-8DC0-1D1DF746240C}" type="datetime1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P. Bolli, A Compact Triple Band Receiver System working at K-, Q- and W-band for </a:t>
            </a:r>
            <a:r>
              <a:rPr lang="en-US" dirty="0" err="1"/>
              <a:t>Medicina</a:t>
            </a:r>
            <a:r>
              <a:rPr lang="en-US" dirty="0"/>
              <a:t>, Noto and Sardinia Radio Telescopes, 22 Sept. 2020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6" r:id="rId5"/>
    <p:sldLayoutId id="214748384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51559" y="1432223"/>
            <a:ext cx="8147853" cy="303580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500" b="1" dirty="0"/>
              <a:t>Towards high-performance mm-VLBI science operations with multi-band receivers</a:t>
            </a:r>
            <a:br>
              <a:rPr lang="en-US" sz="2500" b="1" dirty="0"/>
            </a:br>
            <a:br>
              <a:rPr lang="en-US" sz="3600" b="1" dirty="0"/>
            </a:br>
            <a:r>
              <a:rPr lang="en-US" sz="4200" b="1" dirty="0"/>
              <a:t>Tri-band receivers for INAF radio telescopes: first light</a:t>
            </a:r>
            <a:endParaRPr lang="it-IT" sz="42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51559" y="4406751"/>
            <a:ext cx="8565858" cy="1301561"/>
          </a:xfrm>
        </p:spPr>
        <p:txBody>
          <a:bodyPr>
            <a:normAutofit/>
          </a:bodyPr>
          <a:lstStyle/>
          <a:p>
            <a:r>
              <a:rPr lang="en-GB" b="1" dirty="0"/>
              <a:t>Pietro Bolli, INAF – Arcetri Astrophysical Observatory</a:t>
            </a:r>
          </a:p>
          <a:p>
            <a:r>
              <a:rPr lang="en-US" sz="2000" b="1" dirty="0"/>
              <a:t>Bologna, 28-31 October 2025</a:t>
            </a:r>
            <a:endParaRPr lang="it-IT" dirty="0"/>
          </a:p>
        </p:txBody>
      </p:sp>
      <p:pic>
        <p:nvPicPr>
          <p:cNvPr id="1026" name="Picture 2" descr="Korea Astronomy &amp; Space Science Instit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45" y="5570690"/>
            <a:ext cx="2322724" cy="62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INAF — Itali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90" y="5057531"/>
            <a:ext cx="2376268" cy="158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ON-S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8" y="45794"/>
            <a:ext cx="11852734" cy="10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B50D354-B24B-4208-974E-49E4CE279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412" y="1327355"/>
            <a:ext cx="2877137" cy="553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876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D8EA32F-EF5D-42DF-AFB5-72581A67B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2994025" y="0"/>
            <a:ext cx="6203950" cy="689327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8129" y="674255"/>
            <a:ext cx="10481838" cy="5763489"/>
          </a:xfrm>
        </p:spPr>
        <p:txBody>
          <a:bodyPr>
            <a:noAutofit/>
          </a:bodyPr>
          <a:lstStyle/>
          <a:p>
            <a:pPr algn="ctr"/>
            <a:br>
              <a:rPr lang="it-IT" sz="5500" dirty="0"/>
            </a:br>
            <a:r>
              <a:rPr lang="it-IT" sz="5500" dirty="0"/>
              <a:t>the tri-band </a:t>
            </a:r>
            <a:r>
              <a:rPr lang="it-IT" sz="5500" dirty="0" err="1"/>
              <a:t>receiver</a:t>
            </a:r>
            <a:r>
              <a:rPr lang="it-IT" sz="5500" dirty="0"/>
              <a:t> </a:t>
            </a:r>
            <a:r>
              <a:rPr lang="it-IT" sz="5500" dirty="0" err="1"/>
              <a:t>has</a:t>
            </a:r>
            <a:r>
              <a:rPr lang="it-IT" sz="5500" dirty="0"/>
              <a:t> </a:t>
            </a:r>
            <a:r>
              <a:rPr lang="it-IT" sz="5500" dirty="0" err="1"/>
              <a:t>been</a:t>
            </a:r>
            <a:r>
              <a:rPr lang="it-IT" sz="5500" dirty="0"/>
              <a:t> </a:t>
            </a:r>
            <a:r>
              <a:rPr lang="it-IT" sz="5500" dirty="0" err="1"/>
              <a:t>proposed</a:t>
            </a:r>
            <a:r>
              <a:rPr lang="it-IT" sz="5500" dirty="0"/>
              <a:t> by the INAF radio </a:t>
            </a:r>
            <a:r>
              <a:rPr lang="it-IT" sz="5500" dirty="0" err="1"/>
              <a:t>astronomical</a:t>
            </a:r>
            <a:r>
              <a:rPr lang="it-IT" sz="5500" dirty="0"/>
              <a:t> community</a:t>
            </a:r>
            <a:r>
              <a:rPr lang="en-US" sz="5500" dirty="0"/>
              <a:t>.</a:t>
            </a:r>
            <a:br>
              <a:rPr lang="en-US" sz="5500" dirty="0"/>
            </a:br>
            <a:br>
              <a:rPr lang="en-US" sz="5500" dirty="0"/>
            </a:br>
            <a:r>
              <a:rPr lang="en-US" sz="5500" dirty="0"/>
              <a:t>thanks to fortunate circumstances three units were immediately funded.</a:t>
            </a:r>
            <a:br>
              <a:rPr lang="it-IT" sz="5500" dirty="0"/>
            </a:br>
            <a:endParaRPr lang="it-IT" sz="5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88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2609CA5-B8FF-484D-BBBC-02D47C8F4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2994025" y="0"/>
            <a:ext cx="6203950" cy="689327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895" y="674255"/>
            <a:ext cx="11410306" cy="5763489"/>
          </a:xfrm>
        </p:spPr>
        <p:txBody>
          <a:bodyPr>
            <a:normAutofit/>
          </a:bodyPr>
          <a:lstStyle/>
          <a:p>
            <a:pPr algn="ctr"/>
            <a:r>
              <a:rPr lang="en-US" sz="5500" dirty="0"/>
              <a:t>in recent years (PON/PNRR) there has been a strong tendency to purchase receivers.</a:t>
            </a:r>
            <a:br>
              <a:rPr lang="en-US" sz="5500" dirty="0"/>
            </a:br>
            <a:br>
              <a:rPr lang="en-US" sz="5500" dirty="0"/>
            </a:br>
            <a:r>
              <a:rPr lang="en-US" sz="5500" dirty="0"/>
              <a:t>skills in R&amp;D on RECEIVER technology are therefore decreasing in our institute.</a:t>
            </a:r>
            <a:endParaRPr lang="it-IT" sz="5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25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Part ii: </a:t>
            </a:r>
            <a:r>
              <a:rPr lang="it-IT" dirty="0" err="1"/>
              <a:t>receiver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2" descr="12,800+ Radio Cartoon Stock Illustrations, Royalty-Free Vector Graphics &amp;  Clip Art - iStock | Tv cartoon, Newspaper cartoon, Mobile phone">
            <a:extLst>
              <a:ext uri="{FF2B5EF4-FFF2-40B4-BE49-F238E27FC236}">
                <a16:creationId xmlns:a16="http://schemas.microsoft.com/office/drawing/2014/main" id="{58CF9EC6-A717-499B-9D30-33CD0BC5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41" y="1062376"/>
            <a:ext cx="7550436" cy="503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ettoriale stockLente D'ingrandimento Illustrazione Cartone Animato Isolato  Bianco di ©ainsel #227032890">
            <a:extLst>
              <a:ext uri="{FF2B5EF4-FFF2-40B4-BE49-F238E27FC236}">
                <a16:creationId xmlns:a16="http://schemas.microsoft.com/office/drawing/2014/main" id="{ECC29350-1DC1-48B7-882E-B3350E5EA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7419">
            <a:off x="1064609" y="3064621"/>
            <a:ext cx="4695368" cy="469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27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pic>
        <p:nvPicPr>
          <p:cNvPr id="22" name="그림 2" descr="그림 2">
            <a:extLst>
              <a:ext uri="{FF2B5EF4-FFF2-40B4-BE49-F238E27FC236}">
                <a16:creationId xmlns:a16="http://schemas.microsoft.com/office/drawing/2014/main" id="{49C09B10-9C86-4C47-8FD1-93023BD3B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51" y="-70082"/>
            <a:ext cx="9132403" cy="705290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C5CFEC5B-A07D-4FAD-8258-39CCBACA5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" y="13022"/>
            <a:ext cx="1820744" cy="160934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it-IT" dirty="0"/>
              <a:t>SRT</a:t>
            </a: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27883934-1C63-4FD9-9416-4A5B1D33C0DA}"/>
              </a:ext>
            </a:extLst>
          </p:cNvPr>
          <p:cNvSpPr txBox="1">
            <a:spLocks/>
          </p:cNvSpPr>
          <p:nvPr/>
        </p:nvSpPr>
        <p:spPr>
          <a:xfrm>
            <a:off x="10335104" y="187403"/>
            <a:ext cx="182074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MED/NOTO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65C7697-1539-4FC3-89A1-905C6E340DD2}"/>
              </a:ext>
            </a:extLst>
          </p:cNvPr>
          <p:cNvSpPr/>
          <p:nvPr/>
        </p:nvSpPr>
        <p:spPr>
          <a:xfrm>
            <a:off x="5029200" y="1153886"/>
            <a:ext cx="2416629" cy="2035628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7E01928-8C12-4BC1-AEAC-17629156FCCB}"/>
              </a:ext>
            </a:extLst>
          </p:cNvPr>
          <p:cNvSpPr/>
          <p:nvPr/>
        </p:nvSpPr>
        <p:spPr>
          <a:xfrm>
            <a:off x="5053937" y="3594899"/>
            <a:ext cx="2416629" cy="2710542"/>
          </a:xfrm>
          <a:prstGeom prst="rect">
            <a:avLst/>
          </a:prstGeom>
          <a:noFill/>
          <a:ln w="57150">
            <a:solidFill>
              <a:srgbClr val="28C23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6111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5" y="77501"/>
            <a:ext cx="12178626" cy="6900570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5B59B80E-765C-40A5-9875-26786D0A88BC}"/>
              </a:ext>
            </a:extLst>
          </p:cNvPr>
          <p:cNvCxnSpPr>
            <a:cxnSpLocks/>
          </p:cNvCxnSpPr>
          <p:nvPr/>
        </p:nvCxnSpPr>
        <p:spPr>
          <a:xfrm flipV="1">
            <a:off x="358246" y="4918613"/>
            <a:ext cx="1866684" cy="359977"/>
          </a:xfrm>
          <a:prstGeom prst="straightConnector1">
            <a:avLst/>
          </a:prstGeom>
          <a:ln w="38100">
            <a:solidFill>
              <a:srgbClr val="82D7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C7B45039-9FB5-4CAF-BC9C-645FE10688D5}"/>
              </a:ext>
            </a:extLst>
          </p:cNvPr>
          <p:cNvCxnSpPr>
            <a:cxnSpLocks/>
          </p:cNvCxnSpPr>
          <p:nvPr/>
        </p:nvCxnSpPr>
        <p:spPr>
          <a:xfrm flipV="1">
            <a:off x="329086" y="4869647"/>
            <a:ext cx="1866684" cy="359977"/>
          </a:xfrm>
          <a:prstGeom prst="straightConnector1">
            <a:avLst/>
          </a:prstGeom>
          <a:ln w="38100">
            <a:solidFill>
              <a:srgbClr val="4FA1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95A28B7-E903-43BA-A517-CD8ACA0A0B05}"/>
              </a:ext>
            </a:extLst>
          </p:cNvPr>
          <p:cNvCxnSpPr>
            <a:cxnSpLocks/>
          </p:cNvCxnSpPr>
          <p:nvPr/>
        </p:nvCxnSpPr>
        <p:spPr>
          <a:xfrm flipV="1">
            <a:off x="2224930" y="4665177"/>
            <a:ext cx="1300823" cy="253436"/>
          </a:xfrm>
          <a:prstGeom prst="straightConnector1">
            <a:avLst/>
          </a:prstGeom>
          <a:ln w="38100">
            <a:solidFill>
              <a:srgbClr val="4FA1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e 8">
            <a:extLst>
              <a:ext uri="{FF2B5EF4-FFF2-40B4-BE49-F238E27FC236}">
                <a16:creationId xmlns:a16="http://schemas.microsoft.com/office/drawing/2014/main" id="{20D781FF-CAA5-4269-A64E-B55497A33634}"/>
              </a:ext>
            </a:extLst>
          </p:cNvPr>
          <p:cNvSpPr/>
          <p:nvPr/>
        </p:nvSpPr>
        <p:spPr>
          <a:xfrm rot="20015218">
            <a:off x="3058538" y="4065049"/>
            <a:ext cx="926926" cy="137444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351EACC-2BFE-4D6B-9728-1E50070644B4}"/>
              </a:ext>
            </a:extLst>
          </p:cNvPr>
          <p:cNvSpPr/>
          <p:nvPr/>
        </p:nvSpPr>
        <p:spPr>
          <a:xfrm rot="20976729">
            <a:off x="454020" y="2893503"/>
            <a:ext cx="4484822" cy="40092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000" dirty="0">
                <a:solidFill>
                  <a:schemeClr val="tx1"/>
                </a:solidFill>
              </a:rPr>
              <a:t>Yellow box</a:t>
            </a:r>
          </a:p>
        </p:txBody>
      </p:sp>
    </p:spTree>
    <p:extLst>
      <p:ext uri="{BB962C8B-B14F-4D97-AF65-F5344CB8AC3E}">
        <p14:creationId xmlns:p14="http://schemas.microsoft.com/office/powerpoint/2010/main" val="240850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817" y="2273698"/>
            <a:ext cx="12332784" cy="408437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136207" y="1679898"/>
            <a:ext cx="1451038" cy="55399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it-IT" sz="3000" dirty="0"/>
              <a:t>22 GHz</a:t>
            </a:r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Power</a:t>
            </a:r>
            <a:r>
              <a:rPr lang="it-IT" dirty="0"/>
              <a:t> Budget </a:t>
            </a:r>
            <a:r>
              <a:rPr lang="it-IT" dirty="0" err="1"/>
              <a:t>Estimation</a:t>
            </a:r>
            <a:r>
              <a:rPr lang="it-IT" dirty="0"/>
              <a:t> 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1515649" y="3271520"/>
            <a:ext cx="1014191" cy="1137920"/>
          </a:xfrm>
          <a:prstGeom prst="roundRect">
            <a:avLst/>
          </a:prstGeom>
          <a:solidFill>
            <a:srgbClr val="FFFF00">
              <a:alpha val="30196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1515649" y="4409440"/>
            <a:ext cx="1014191" cy="1706880"/>
          </a:xfrm>
          <a:prstGeom prst="roundRect">
            <a:avLst/>
          </a:prstGeom>
          <a:solidFill>
            <a:srgbClr val="82D74E">
              <a:alpha val="30196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2">
            <a:extLst>
              <a:ext uri="{FF2B5EF4-FFF2-40B4-BE49-F238E27FC236}">
                <a16:creationId xmlns:a16="http://schemas.microsoft.com/office/drawing/2014/main" id="{F9E228D6-9551-4EC4-85F6-90F39C1561E4}"/>
              </a:ext>
            </a:extLst>
          </p:cNvPr>
          <p:cNvSpPr/>
          <p:nvPr/>
        </p:nvSpPr>
        <p:spPr>
          <a:xfrm>
            <a:off x="6463430" y="3215539"/>
            <a:ext cx="375781" cy="2938357"/>
          </a:xfrm>
          <a:prstGeom prst="roundRect">
            <a:avLst/>
          </a:prstGeom>
          <a:solidFill>
            <a:srgbClr val="0000FF">
              <a:alpha val="30196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2">
            <a:extLst>
              <a:ext uri="{FF2B5EF4-FFF2-40B4-BE49-F238E27FC236}">
                <a16:creationId xmlns:a16="http://schemas.microsoft.com/office/drawing/2014/main" id="{CBF51B86-FB51-4611-84B5-1C86C3096B3C}"/>
              </a:ext>
            </a:extLst>
          </p:cNvPr>
          <p:cNvSpPr/>
          <p:nvPr/>
        </p:nvSpPr>
        <p:spPr>
          <a:xfrm>
            <a:off x="5062827" y="3215540"/>
            <a:ext cx="486203" cy="2938357"/>
          </a:xfrm>
          <a:prstGeom prst="roundRect">
            <a:avLst/>
          </a:prstGeom>
          <a:solidFill>
            <a:srgbClr val="FF0000">
              <a:alpha val="30196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2">
            <a:extLst>
              <a:ext uri="{FF2B5EF4-FFF2-40B4-BE49-F238E27FC236}">
                <a16:creationId xmlns:a16="http://schemas.microsoft.com/office/drawing/2014/main" id="{9A09C7D3-6A30-494B-ACEE-E28EC974A82B}"/>
              </a:ext>
            </a:extLst>
          </p:cNvPr>
          <p:cNvSpPr/>
          <p:nvPr/>
        </p:nvSpPr>
        <p:spPr>
          <a:xfrm>
            <a:off x="6864263" y="4321479"/>
            <a:ext cx="413359" cy="1340285"/>
          </a:xfrm>
          <a:prstGeom prst="roundRect">
            <a:avLst/>
          </a:prstGeom>
          <a:solidFill>
            <a:schemeClr val="bg2">
              <a:lumMod val="50000"/>
              <a:alpha val="30196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C5211BF-A687-44B9-9C80-863459F55166}"/>
              </a:ext>
            </a:extLst>
          </p:cNvPr>
          <p:cNvSpPr/>
          <p:nvPr/>
        </p:nvSpPr>
        <p:spPr>
          <a:xfrm>
            <a:off x="6062748" y="5820542"/>
            <a:ext cx="486203" cy="333354"/>
          </a:xfrm>
          <a:prstGeom prst="rect">
            <a:avLst/>
          </a:prstGeom>
          <a:solidFill>
            <a:srgbClr val="FFFF00">
              <a:alpha val="20000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0FF0089-FE20-463D-A80F-CA7770DBBCC5}"/>
              </a:ext>
            </a:extLst>
          </p:cNvPr>
          <p:cNvSpPr/>
          <p:nvPr/>
        </p:nvSpPr>
        <p:spPr>
          <a:xfrm>
            <a:off x="8041954" y="5820542"/>
            <a:ext cx="486203" cy="333354"/>
          </a:xfrm>
          <a:prstGeom prst="rect">
            <a:avLst/>
          </a:prstGeom>
          <a:solidFill>
            <a:srgbClr val="FFFF00">
              <a:alpha val="20000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2CC2BE3-F085-4C74-9964-F827AA70B068}"/>
              </a:ext>
            </a:extLst>
          </p:cNvPr>
          <p:cNvSpPr/>
          <p:nvPr/>
        </p:nvSpPr>
        <p:spPr>
          <a:xfrm>
            <a:off x="8476671" y="5820542"/>
            <a:ext cx="486203" cy="333354"/>
          </a:xfrm>
          <a:prstGeom prst="rect">
            <a:avLst/>
          </a:prstGeom>
          <a:solidFill>
            <a:srgbClr val="FFFF00">
              <a:alpha val="20000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88DC5CBC-FF84-40DF-AF80-215343C722AD}"/>
              </a:ext>
            </a:extLst>
          </p:cNvPr>
          <p:cNvSpPr/>
          <p:nvPr/>
        </p:nvSpPr>
        <p:spPr>
          <a:xfrm>
            <a:off x="9699403" y="5820542"/>
            <a:ext cx="486203" cy="333354"/>
          </a:xfrm>
          <a:prstGeom prst="rect">
            <a:avLst/>
          </a:prstGeom>
          <a:solidFill>
            <a:srgbClr val="FFFF00">
              <a:alpha val="20000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6BF50190-9ABF-4EC2-9A0C-2563D5970A30}"/>
              </a:ext>
            </a:extLst>
          </p:cNvPr>
          <p:cNvSpPr/>
          <p:nvPr/>
        </p:nvSpPr>
        <p:spPr>
          <a:xfrm>
            <a:off x="11737524" y="5820542"/>
            <a:ext cx="486203" cy="333354"/>
          </a:xfrm>
          <a:prstGeom prst="rect">
            <a:avLst/>
          </a:prstGeom>
          <a:solidFill>
            <a:srgbClr val="FFFF00">
              <a:alpha val="20000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35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 animBg="1"/>
      <p:bldP spid="16" grpId="0" animBg="1"/>
      <p:bldP spid="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778196" y="2674492"/>
            <a:ext cx="6726269" cy="1609344"/>
          </a:xfrm>
        </p:spPr>
        <p:txBody>
          <a:bodyPr/>
          <a:lstStyle/>
          <a:p>
            <a:r>
              <a:rPr lang="it-IT" dirty="0"/>
              <a:t>W-band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그림 1">
            <a:extLst>
              <a:ext uri="{FF2B5EF4-FFF2-40B4-BE49-F238E27FC236}">
                <a16:creationId xmlns:a16="http://schemas.microsoft.com/office/drawing/2014/main" id="{120D0DBD-D461-48C0-A2F8-113747EC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18" y="116030"/>
            <a:ext cx="12177946" cy="5651419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907010" y="2372779"/>
            <a:ext cx="2354349" cy="1137920"/>
          </a:xfrm>
          <a:prstGeom prst="roundRect">
            <a:avLst/>
          </a:prstGeom>
          <a:solidFill>
            <a:srgbClr val="CCFF99">
              <a:alpha val="30196"/>
            </a:srgbClr>
          </a:solidFill>
          <a:ln w="57150"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2084184" y="1219199"/>
            <a:ext cx="721360" cy="889419"/>
          </a:xfrm>
          <a:prstGeom prst="roundRect">
            <a:avLst/>
          </a:prstGeom>
          <a:solidFill>
            <a:srgbClr val="00B0F0">
              <a:alpha val="3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2134984" y="3890177"/>
            <a:ext cx="721360" cy="889419"/>
          </a:xfrm>
          <a:prstGeom prst="roundRect">
            <a:avLst/>
          </a:prstGeom>
          <a:solidFill>
            <a:srgbClr val="00B0F0">
              <a:alpha val="3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5283199" y="3301999"/>
            <a:ext cx="1513841" cy="680721"/>
          </a:xfrm>
          <a:prstGeom prst="roundRect">
            <a:avLst/>
          </a:prstGeom>
          <a:solidFill>
            <a:srgbClr val="7030A0">
              <a:alpha val="30196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4533114" y="2227149"/>
            <a:ext cx="3544086" cy="1139030"/>
          </a:xfrm>
          <a:prstGeom prst="roundRect">
            <a:avLst/>
          </a:prstGeom>
          <a:solidFill>
            <a:srgbClr val="C00000">
              <a:alpha val="30196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8117562" y="2227149"/>
            <a:ext cx="3544086" cy="1139030"/>
          </a:xfrm>
          <a:prstGeom prst="roundRect">
            <a:avLst/>
          </a:prstGeom>
          <a:solidFill>
            <a:srgbClr val="C00000">
              <a:alpha val="30196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6177280" y="818299"/>
            <a:ext cx="1410063" cy="1145800"/>
          </a:xfrm>
          <a:prstGeom prst="roundRect">
            <a:avLst/>
          </a:prstGeom>
          <a:solidFill>
            <a:srgbClr val="FFFF00">
              <a:alpha val="30196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6040119" y="4105697"/>
            <a:ext cx="1329510" cy="1145800"/>
          </a:xfrm>
          <a:prstGeom prst="roundRect">
            <a:avLst/>
          </a:prstGeom>
          <a:solidFill>
            <a:srgbClr val="FFFF00">
              <a:alpha val="30196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9223895" y="3813364"/>
            <a:ext cx="2622664" cy="753450"/>
          </a:xfrm>
          <a:prstGeom prst="roundRect">
            <a:avLst/>
          </a:prstGeom>
          <a:solidFill>
            <a:srgbClr val="0000FF">
              <a:alpha val="30196"/>
            </a:srgbClr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>
            <a:off x="9223895" y="4498047"/>
            <a:ext cx="2622664" cy="753450"/>
          </a:xfrm>
          <a:prstGeom prst="roundRect">
            <a:avLst/>
          </a:prstGeom>
          <a:solidFill>
            <a:srgbClr val="0000FF">
              <a:alpha val="30196"/>
            </a:srgbClr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9103591" y="761508"/>
            <a:ext cx="2622664" cy="753450"/>
          </a:xfrm>
          <a:prstGeom prst="roundRect">
            <a:avLst/>
          </a:prstGeom>
          <a:solidFill>
            <a:srgbClr val="0000FF">
              <a:alpha val="30196"/>
            </a:srgbClr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9103591" y="1476671"/>
            <a:ext cx="2622664" cy="753450"/>
          </a:xfrm>
          <a:prstGeom prst="roundRect">
            <a:avLst/>
          </a:prstGeom>
          <a:solidFill>
            <a:srgbClr val="0000FF">
              <a:alpha val="30196"/>
            </a:srgbClr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arrotondato 11">
            <a:extLst>
              <a:ext uri="{FF2B5EF4-FFF2-40B4-BE49-F238E27FC236}">
                <a16:creationId xmlns:a16="http://schemas.microsoft.com/office/drawing/2014/main" id="{A0CDF629-59FD-43AC-AB1B-29C6A547027A}"/>
              </a:ext>
            </a:extLst>
          </p:cNvPr>
          <p:cNvSpPr/>
          <p:nvPr/>
        </p:nvSpPr>
        <p:spPr>
          <a:xfrm>
            <a:off x="7587343" y="818299"/>
            <a:ext cx="1516248" cy="1145800"/>
          </a:xfrm>
          <a:prstGeom prst="roundRect">
            <a:avLst/>
          </a:prstGeom>
          <a:solidFill>
            <a:srgbClr val="28C237">
              <a:alpha val="3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arrotondato 12">
            <a:extLst>
              <a:ext uri="{FF2B5EF4-FFF2-40B4-BE49-F238E27FC236}">
                <a16:creationId xmlns:a16="http://schemas.microsoft.com/office/drawing/2014/main" id="{2B34980A-C951-4FE2-9B92-99E60F1E376B}"/>
              </a:ext>
            </a:extLst>
          </p:cNvPr>
          <p:cNvSpPr/>
          <p:nvPr/>
        </p:nvSpPr>
        <p:spPr>
          <a:xfrm>
            <a:off x="7415848" y="3890177"/>
            <a:ext cx="1687743" cy="1361320"/>
          </a:xfrm>
          <a:prstGeom prst="roundRect">
            <a:avLst/>
          </a:prstGeom>
          <a:solidFill>
            <a:srgbClr val="28C237">
              <a:alpha val="3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19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28" y="0"/>
            <a:ext cx="6808872" cy="678396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881227" y="3678036"/>
            <a:ext cx="173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Tri-band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215401" y="5972440"/>
            <a:ext cx="173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W-band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MF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890106" y="5703855"/>
            <a:ext cx="173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Q-band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MF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452302" y="242490"/>
            <a:ext cx="173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W-band</a:t>
            </a:r>
          </a:p>
          <a:p>
            <a:pPr algn="ctr"/>
            <a:r>
              <a:rPr lang="it-IT" dirty="0" err="1">
                <a:solidFill>
                  <a:srgbClr val="FF0000"/>
                </a:solidFill>
              </a:rPr>
              <a:t>bolometer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9850777" y="663410"/>
            <a:ext cx="173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High-</a:t>
            </a:r>
          </a:p>
          <a:p>
            <a:pPr algn="ctr"/>
            <a:r>
              <a:rPr lang="it-IT" dirty="0"/>
              <a:t>C-band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0338855" y="5703855"/>
            <a:ext cx="173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K-band</a:t>
            </a:r>
          </a:p>
          <a:p>
            <a:pPr algn="ctr"/>
            <a:r>
              <a:rPr lang="it-IT" dirty="0"/>
              <a:t>MF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407716" y="6370085"/>
            <a:ext cx="173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Rack</a:t>
            </a:r>
            <a:endParaRPr lang="it-IT" dirty="0"/>
          </a:p>
        </p:txBody>
      </p:sp>
      <p:cxnSp>
        <p:nvCxnSpPr>
          <p:cNvPr id="16" name="Connettore diritto 15"/>
          <p:cNvCxnSpPr/>
          <p:nvPr/>
        </p:nvCxnSpPr>
        <p:spPr>
          <a:xfrm>
            <a:off x="8803618" y="1626733"/>
            <a:ext cx="0" cy="200336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e 16"/>
          <p:cNvSpPr/>
          <p:nvPr/>
        </p:nvSpPr>
        <p:spPr>
          <a:xfrm>
            <a:off x="7769239" y="1350918"/>
            <a:ext cx="139826" cy="80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973149" y="695630"/>
            <a:ext cx="173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Antenna </a:t>
            </a:r>
          </a:p>
          <a:p>
            <a:pPr algn="ctr"/>
            <a:r>
              <a:rPr lang="it-IT" dirty="0"/>
              <a:t>focus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18" y="699928"/>
            <a:ext cx="4209537" cy="5956216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345669" y="6211669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500" b="1" dirty="0" err="1"/>
              <a:t>Weight</a:t>
            </a:r>
            <a:r>
              <a:rPr lang="it-IT" sz="2500" b="1" dirty="0"/>
              <a:t> ~350 kg</a:t>
            </a:r>
          </a:p>
        </p:txBody>
      </p:sp>
      <p:cxnSp>
        <p:nvCxnSpPr>
          <p:cNvPr id="21" name="Connettore 2 20"/>
          <p:cNvCxnSpPr/>
          <p:nvPr/>
        </p:nvCxnSpPr>
        <p:spPr>
          <a:xfrm>
            <a:off x="2663725" y="1152719"/>
            <a:ext cx="10649" cy="4933449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2343381" y="754064"/>
            <a:ext cx="123623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500" b="1" dirty="0"/>
              <a:t>~2.9 m</a:t>
            </a:r>
          </a:p>
        </p:txBody>
      </p:sp>
    </p:spTree>
    <p:extLst>
      <p:ext uri="{BB962C8B-B14F-4D97-AF65-F5344CB8AC3E}">
        <p14:creationId xmlns:p14="http://schemas.microsoft.com/office/powerpoint/2010/main" val="3506028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7D1B998-B4A0-48D7-A260-850CA14F5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2994025" y="0"/>
            <a:ext cx="6203950" cy="689327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9848" y="674255"/>
            <a:ext cx="10058400" cy="5763489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/>
            </a:br>
            <a:br>
              <a:rPr lang="it-IT" dirty="0"/>
            </a:br>
            <a:r>
              <a:rPr lang="it-IT" sz="6100" dirty="0"/>
              <a:t>the tri-band </a:t>
            </a:r>
            <a:r>
              <a:rPr lang="it-IT" sz="6100" dirty="0" err="1"/>
              <a:t>receivers</a:t>
            </a:r>
            <a:r>
              <a:rPr lang="it-IT" sz="6100" dirty="0"/>
              <a:t> are custom systems </a:t>
            </a:r>
            <a:r>
              <a:rPr lang="it-IT" sz="6100" dirty="0" err="1"/>
              <a:t>designed</a:t>
            </a:r>
            <a:r>
              <a:rPr lang="it-IT" sz="6100" dirty="0"/>
              <a:t> by </a:t>
            </a:r>
            <a:r>
              <a:rPr lang="it-IT" sz="6100" dirty="0" err="1"/>
              <a:t>kasi</a:t>
            </a:r>
            <a:r>
              <a:rPr lang="it-IT" sz="6100" dirty="0"/>
              <a:t> in tight </a:t>
            </a:r>
            <a:r>
              <a:rPr lang="it-IT" sz="6100" dirty="0" err="1"/>
              <a:t>collaboration</a:t>
            </a:r>
            <a:r>
              <a:rPr lang="it-IT" sz="6100" dirty="0"/>
              <a:t> of INAF.  </a:t>
            </a:r>
            <a:br>
              <a:rPr lang="it-IT" sz="6100" dirty="0"/>
            </a:br>
            <a:br>
              <a:rPr lang="it-IT" sz="6100" dirty="0"/>
            </a:br>
            <a:r>
              <a:rPr lang="it-IT" sz="6100" dirty="0" err="1"/>
              <a:t>they</a:t>
            </a:r>
            <a:r>
              <a:rPr lang="it-IT" sz="6100" dirty="0"/>
              <a:t> are </a:t>
            </a:r>
            <a:r>
              <a:rPr lang="it-IT" sz="6100" dirty="0" err="1"/>
              <a:t>conceived</a:t>
            </a:r>
            <a:r>
              <a:rPr lang="it-IT" sz="6100" dirty="0"/>
              <a:t> to </a:t>
            </a:r>
            <a:r>
              <a:rPr lang="it-IT" sz="6100" dirty="0" err="1"/>
              <a:t>satisfy</a:t>
            </a:r>
            <a:r>
              <a:rPr lang="it-IT" sz="6100" dirty="0"/>
              <a:t> </a:t>
            </a:r>
            <a:r>
              <a:rPr lang="it-IT" sz="6100" dirty="0" err="1"/>
              <a:t>all</a:t>
            </a:r>
            <a:r>
              <a:rPr lang="it-IT" sz="6100" dirty="0"/>
              <a:t> </a:t>
            </a:r>
            <a:r>
              <a:rPr lang="it-IT" sz="6100" dirty="0" err="1"/>
              <a:t>inaf</a:t>
            </a:r>
            <a:r>
              <a:rPr lang="it-IT" sz="6100" dirty="0"/>
              <a:t> radio </a:t>
            </a:r>
            <a:r>
              <a:rPr lang="it-IT" sz="6100" dirty="0" err="1"/>
              <a:t>telescopes</a:t>
            </a:r>
            <a:r>
              <a:rPr lang="it-IT" sz="6100" dirty="0"/>
              <a:t> </a:t>
            </a:r>
            <a:r>
              <a:rPr lang="it-IT" sz="6100" dirty="0" err="1"/>
              <a:t>constraints</a:t>
            </a:r>
            <a:r>
              <a:rPr lang="it-IT" sz="6100" dirty="0"/>
              <a:t> and </a:t>
            </a:r>
            <a:r>
              <a:rPr lang="it-IT" sz="6100" dirty="0" err="1"/>
              <a:t>interfaces</a:t>
            </a:r>
            <a:r>
              <a:rPr lang="it-IT" sz="6100" dirty="0"/>
              <a:t>.</a:t>
            </a:r>
            <a:br>
              <a:rPr lang="it-IT" sz="6100" dirty="0"/>
            </a:br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70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Part </a:t>
            </a:r>
            <a:r>
              <a:rPr lang="it-IT" dirty="0" err="1"/>
              <a:t>iIi</a:t>
            </a:r>
            <a:r>
              <a:rPr lang="it-IT" dirty="0"/>
              <a:t>: performance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4098" name="Picture 2" descr="Lab Bench Power Supply Vectors - Download Free High-Quality Vectors from  Freepik | Freepik">
            <a:extLst>
              <a:ext uri="{FF2B5EF4-FFF2-40B4-BE49-F238E27FC236}">
                <a16:creationId xmlns:a16="http://schemas.microsoft.com/office/drawing/2014/main" id="{80C93BE6-8831-4EA1-BF4D-D3F0C6B8A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511" y="1617073"/>
            <a:ext cx="8323832" cy="515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2,800+ Radio Cartoon Stock Illustrations, Royalty-Free Vector Graphics &amp;  Clip Art - iStock | Tv cartoon, Newspaper cartoon, Mobile phone">
            <a:extLst>
              <a:ext uri="{FF2B5EF4-FFF2-40B4-BE49-F238E27FC236}">
                <a16:creationId xmlns:a16="http://schemas.microsoft.com/office/drawing/2014/main" id="{F71D3479-E3D9-44C5-AA4F-C5260F6BE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15" y="2538713"/>
            <a:ext cx="3774048" cy="251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3149B9D-E204-4960-BAF5-693A0392CC1F}"/>
              </a:ext>
            </a:extLst>
          </p:cNvPr>
          <p:cNvSpPr/>
          <p:nvPr/>
        </p:nvSpPr>
        <p:spPr>
          <a:xfrm>
            <a:off x="5630887" y="3198302"/>
            <a:ext cx="2661056" cy="1713260"/>
          </a:xfrm>
          <a:prstGeom prst="roundRect">
            <a:avLst>
              <a:gd name="adj" fmla="val 36667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12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2" descr="Korea Astronomy &amp; Space Science Instit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" y="52811"/>
            <a:ext cx="1838325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go INAF — Italia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4" b="26474"/>
          <a:stretch/>
        </p:blipFill>
        <p:spPr bwMode="auto">
          <a:xfrm>
            <a:off x="1984386" y="5785"/>
            <a:ext cx="1880702" cy="58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6" y="-62311"/>
            <a:ext cx="12030075" cy="490537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" y="2856549"/>
            <a:ext cx="7103405" cy="3995666"/>
          </a:xfrm>
          <a:prstGeom prst="rect">
            <a:avLst/>
          </a:prstGeom>
        </p:spPr>
      </p:pic>
      <p:pic>
        <p:nvPicPr>
          <p:cNvPr id="12" name="그림 6">
            <a:extLst>
              <a:ext uri="{FF2B5EF4-FFF2-40B4-BE49-F238E27FC236}">
                <a16:creationId xmlns:a16="http://schemas.microsoft.com/office/drawing/2014/main" id="{40AC8895-8517-4832-91CD-3799352BA8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859"/>
          <a:stretch/>
        </p:blipFill>
        <p:spPr>
          <a:xfrm>
            <a:off x="6452049" y="2831690"/>
            <a:ext cx="5739952" cy="400966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82EA58-B1D2-456F-A3B7-D8E46D8EA91C}"/>
              </a:ext>
            </a:extLst>
          </p:cNvPr>
          <p:cNvSpPr txBox="1"/>
          <p:nvPr/>
        </p:nvSpPr>
        <p:spPr>
          <a:xfrm>
            <a:off x="1603717" y="2833724"/>
            <a:ext cx="899380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From SRT: Luca Schirru, Giuseppe Carboni, Sergio Poppi, Matteo Murgia, Gian Paolo Vargiu, Mauro Pili, Pierluigi Ortu, Roberto Caocci, Silvio Pilia</a:t>
            </a:r>
          </a:p>
        </p:txBody>
      </p:sp>
    </p:spTree>
    <p:extLst>
      <p:ext uri="{BB962C8B-B14F-4D97-AF65-F5344CB8AC3E}">
        <p14:creationId xmlns:p14="http://schemas.microsoft.com/office/powerpoint/2010/main" val="2685102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specs</a:t>
            </a:r>
            <a:r>
              <a:rPr lang="it-IT" dirty="0"/>
              <a:t> </a:t>
            </a:r>
            <a:r>
              <a:rPr lang="it-IT" dirty="0" err="1"/>
              <a:t>compliance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4" y="1742740"/>
            <a:ext cx="6451666" cy="49659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920" y="53788"/>
            <a:ext cx="5517080" cy="104144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920" y="4225694"/>
            <a:ext cx="5420371" cy="249991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378" y="1174566"/>
            <a:ext cx="5135474" cy="29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87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48" y="-19850"/>
            <a:ext cx="9003792" cy="219344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48" y="2253208"/>
            <a:ext cx="8996172" cy="460479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0065034" y="935361"/>
            <a:ext cx="19960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/>
              <a:t>Q-band</a:t>
            </a:r>
          </a:p>
        </p:txBody>
      </p:sp>
      <p:sp>
        <p:nvSpPr>
          <p:cNvPr id="9" name="Rettangolo 8"/>
          <p:cNvSpPr/>
          <p:nvPr/>
        </p:nvSpPr>
        <p:spPr>
          <a:xfrm>
            <a:off x="10065033" y="4201661"/>
            <a:ext cx="20534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/>
              <a:t>W-band</a:t>
            </a:r>
          </a:p>
        </p:txBody>
      </p:sp>
    </p:spTree>
    <p:extLst>
      <p:ext uri="{BB962C8B-B14F-4D97-AF65-F5344CB8AC3E}">
        <p14:creationId xmlns:p14="http://schemas.microsoft.com/office/powerpoint/2010/main" val="1836292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B09CB7-31B1-4E35-BFA7-BFE8E401A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654FD8F-C132-4739-B05B-59BEF7D26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54"/>
          <a:stretch/>
        </p:blipFill>
        <p:spPr>
          <a:xfrm>
            <a:off x="2253908" y="1979112"/>
            <a:ext cx="7678782" cy="48507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3FE6D7A-1047-4C7A-AD89-6B2314A47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alingment</a:t>
            </a:r>
            <a:endParaRPr lang="it-IT" dirty="0"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B0A701DD-C074-4E42-9BFC-958204933F5E}"/>
              </a:ext>
            </a:extLst>
          </p:cNvPr>
          <p:cNvGrpSpPr/>
          <p:nvPr/>
        </p:nvGrpSpPr>
        <p:grpSpPr>
          <a:xfrm>
            <a:off x="1567545" y="3429000"/>
            <a:ext cx="9208790" cy="3444408"/>
            <a:chOff x="0" y="63500"/>
            <a:chExt cx="9208790" cy="3444408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3411D6FD-5CAD-4064-B47A-6D071ECA0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3500"/>
              <a:ext cx="9208790" cy="344440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3A9A4F13-2D54-4D01-99F4-41FE12D9B7AC}"/>
                </a:ext>
              </a:extLst>
            </p:cNvPr>
            <p:cNvSpPr/>
            <p:nvPr/>
          </p:nvSpPr>
          <p:spPr>
            <a:xfrm>
              <a:off x="723900" y="203200"/>
              <a:ext cx="1676400" cy="134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77E931A3-B321-4286-BB84-6813600D1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545" y="124292"/>
            <a:ext cx="9208790" cy="34444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75170C3-0D41-4358-9700-395C6A9D0447}"/>
              </a:ext>
            </a:extLst>
          </p:cNvPr>
          <p:cNvSpPr txBox="1"/>
          <p:nvPr/>
        </p:nvSpPr>
        <p:spPr>
          <a:xfrm>
            <a:off x="1901995" y="2543632"/>
            <a:ext cx="149255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/>
              <a:t>Ideal </a:t>
            </a:r>
            <a:endParaRPr lang="it-IT" sz="25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1611548-8AFA-4CD0-9FFD-73207A94A0DE}"/>
              </a:ext>
            </a:extLst>
          </p:cNvPr>
          <p:cNvSpPr txBox="1"/>
          <p:nvPr/>
        </p:nvSpPr>
        <p:spPr>
          <a:xfrm>
            <a:off x="1901995" y="5858736"/>
            <a:ext cx="149255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/>
              <a:t>Real </a:t>
            </a:r>
            <a:endParaRPr lang="it-IT" sz="2500" dirty="0"/>
          </a:p>
        </p:txBody>
      </p:sp>
    </p:spTree>
    <p:extLst>
      <p:ext uri="{BB962C8B-B14F-4D97-AF65-F5344CB8AC3E}">
        <p14:creationId xmlns:p14="http://schemas.microsoft.com/office/powerpoint/2010/main" val="12420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alingment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07" y="406237"/>
            <a:ext cx="7343830" cy="306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그림 7">
            <a:extLst>
              <a:ext uri="{FF2B5EF4-FFF2-40B4-BE49-F238E27FC236}">
                <a16:creationId xmlns:a16="http://schemas.microsoft.com/office/drawing/2014/main" id="{0BE268B1-CA29-45E1-9C55-27BEFFB83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426"/>
          <a:stretch/>
        </p:blipFill>
        <p:spPr>
          <a:xfrm>
            <a:off x="5127371" y="3955487"/>
            <a:ext cx="2387530" cy="260088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81424" y="2228337"/>
            <a:ext cx="512925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/>
              <a:t>Near-field lab measurement at room and cryogenic temperatures. Crucial to conduct simultaneous observation for K/Q/W-bands.</a:t>
            </a:r>
          </a:p>
          <a:p>
            <a:pPr algn="just"/>
            <a:endParaRPr lang="en-US" sz="2300" dirty="0"/>
          </a:p>
          <a:p>
            <a:r>
              <a:rPr lang="en-US" sz="2300" dirty="0"/>
              <a:t>Beam alignment error among the three frequency channels &lt; 2-3 mm. </a:t>
            </a:r>
          </a:p>
          <a:p>
            <a:endParaRPr lang="en-US" sz="2300" dirty="0"/>
          </a:p>
          <a:p>
            <a:r>
              <a:rPr lang="en-US" sz="2300" dirty="0"/>
              <a:t>This corresponds to: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pointing off-set &lt; 4-5 arcsec (</a:t>
            </a:r>
            <a:r>
              <a:rPr lang="en-US" sz="2300" dirty="0" err="1"/>
              <a:t>wrt</a:t>
            </a:r>
            <a:r>
              <a:rPr lang="en-US" sz="2300" dirty="0"/>
              <a:t> the W-band beam)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antenna efficiency loss &lt; 3%</a:t>
            </a:r>
          </a:p>
        </p:txBody>
      </p:sp>
      <p:pic>
        <p:nvPicPr>
          <p:cNvPr id="10" name="그림 3">
            <a:extLst>
              <a:ext uri="{FF2B5EF4-FFF2-40B4-BE49-F238E27FC236}">
                <a16:creationId xmlns:a16="http://schemas.microsoft.com/office/drawing/2014/main" id="{A587298F-2F4F-469F-8E2D-AE3CBB4C26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179"/>
          <a:stretch/>
        </p:blipFill>
        <p:spPr>
          <a:xfrm>
            <a:off x="7373515" y="3975365"/>
            <a:ext cx="2385314" cy="2561128"/>
          </a:xfrm>
          <a:prstGeom prst="rect">
            <a:avLst/>
          </a:prstGeom>
        </p:spPr>
      </p:pic>
      <p:pic>
        <p:nvPicPr>
          <p:cNvPr id="11" name="그림 3">
            <a:extLst>
              <a:ext uri="{FF2B5EF4-FFF2-40B4-BE49-F238E27FC236}">
                <a16:creationId xmlns:a16="http://schemas.microsoft.com/office/drawing/2014/main" id="{F71F466F-2FDB-4186-A214-3E12194263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020"/>
          <a:stretch/>
        </p:blipFill>
        <p:spPr>
          <a:xfrm>
            <a:off x="9617442" y="3895852"/>
            <a:ext cx="2479704" cy="2720154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6049987" y="3711186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22 GHz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8254205" y="3691220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42 GHz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10596262" y="3673060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99 GHz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5984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Receiver</a:t>
            </a:r>
            <a:r>
              <a:rPr lang="it-IT" dirty="0"/>
              <a:t> gain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6" name="Gruppo 5"/>
          <p:cNvGrpSpPr/>
          <p:nvPr/>
        </p:nvGrpSpPr>
        <p:grpSpPr>
          <a:xfrm>
            <a:off x="0" y="0"/>
            <a:ext cx="10340502" cy="6752549"/>
            <a:chOff x="0" y="701810"/>
            <a:chExt cx="9305925" cy="607695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01810"/>
              <a:ext cx="9305925" cy="6076950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863" y="1076714"/>
              <a:ext cx="2752725" cy="1047750"/>
            </a:xfrm>
            <a:prstGeom prst="rect">
              <a:avLst/>
            </a:prstGeom>
          </p:spPr>
        </p:pic>
      </p:grpSp>
      <p:sp>
        <p:nvSpPr>
          <p:cNvPr id="7" name="Titolo 1"/>
          <p:cNvSpPr txBox="1">
            <a:spLocks/>
          </p:cNvSpPr>
          <p:nvPr/>
        </p:nvSpPr>
        <p:spPr>
          <a:xfrm rot="16200000">
            <a:off x="8049768" y="3022789"/>
            <a:ext cx="5986272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Receiver</a:t>
            </a:r>
            <a:r>
              <a:rPr lang="it-IT" dirty="0"/>
              <a:t> Gain</a:t>
            </a:r>
          </a:p>
        </p:txBody>
      </p:sp>
    </p:spTree>
    <p:extLst>
      <p:ext uri="{BB962C8B-B14F-4D97-AF65-F5344CB8AC3E}">
        <p14:creationId xmlns:p14="http://schemas.microsoft.com/office/powerpoint/2010/main" val="1849453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0" y="0"/>
            <a:ext cx="10339200" cy="6758616"/>
            <a:chOff x="0" y="0"/>
            <a:chExt cx="9296400" cy="607695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296400" cy="6076950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831" y="389382"/>
              <a:ext cx="2781300" cy="1009650"/>
            </a:xfrm>
            <a:prstGeom prst="rect">
              <a:avLst/>
            </a:prstGeom>
          </p:spPr>
        </p:pic>
      </p:grpSp>
      <p:sp>
        <p:nvSpPr>
          <p:cNvPr id="8" name="Freccia in giù 7"/>
          <p:cNvSpPr/>
          <p:nvPr/>
        </p:nvSpPr>
        <p:spPr>
          <a:xfrm>
            <a:off x="1178560" y="3799840"/>
            <a:ext cx="193040" cy="33528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>
            <a:off x="2844800" y="3419948"/>
            <a:ext cx="193040" cy="33528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/>
          <p:cNvSpPr/>
          <p:nvPr/>
        </p:nvSpPr>
        <p:spPr>
          <a:xfrm>
            <a:off x="7955280" y="2243328"/>
            <a:ext cx="193040" cy="33528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 rot="16200000">
            <a:off x="7675277" y="2648299"/>
            <a:ext cx="673525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Receiver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temp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577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>
            <a:grpSpLocks noChangeAspect="1"/>
          </p:cNvGrpSpPr>
          <p:nvPr/>
        </p:nvGrpSpPr>
        <p:grpSpPr>
          <a:xfrm>
            <a:off x="-65318" y="3591033"/>
            <a:ext cx="5868328" cy="3240000"/>
            <a:chOff x="3760638" y="3620676"/>
            <a:chExt cx="4845364" cy="2675205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91" r="8734"/>
            <a:stretch/>
          </p:blipFill>
          <p:spPr bwMode="auto">
            <a:xfrm>
              <a:off x="5258002" y="3620676"/>
              <a:ext cx="3348000" cy="2675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CasellaDiTesto 13"/>
            <p:cNvSpPr txBox="1"/>
            <p:nvPr/>
          </p:nvSpPr>
          <p:spPr>
            <a:xfrm>
              <a:off x="3760638" y="4688996"/>
              <a:ext cx="1560970" cy="393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500" b="1" dirty="0" err="1"/>
                <a:t>W</a:t>
              </a:r>
              <a:r>
                <a:rPr lang="it-IT" sz="2500" b="1" baseline="-25000" dirty="0" err="1"/>
                <a:t>low</a:t>
              </a:r>
              <a:r>
                <a:rPr lang="it-IT" sz="2500" b="1" dirty="0"/>
                <a:t>-band</a:t>
              </a:r>
            </a:p>
          </p:txBody>
        </p:sp>
      </p:grp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6" name="Gruppo 5"/>
          <p:cNvGrpSpPr>
            <a:grpSpLocks noChangeAspect="1"/>
          </p:cNvGrpSpPr>
          <p:nvPr/>
        </p:nvGrpSpPr>
        <p:grpSpPr>
          <a:xfrm>
            <a:off x="6235117" y="427293"/>
            <a:ext cx="5679282" cy="3240000"/>
            <a:chOff x="5239349" y="774699"/>
            <a:chExt cx="4592630" cy="2620071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97" r="7493"/>
            <a:stretch/>
          </p:blipFill>
          <p:spPr bwMode="auto">
            <a:xfrm>
              <a:off x="5239349" y="774699"/>
              <a:ext cx="3348000" cy="2620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CasellaDiTesto 7"/>
            <p:cNvSpPr txBox="1"/>
            <p:nvPr/>
          </p:nvSpPr>
          <p:spPr>
            <a:xfrm>
              <a:off x="8552849" y="1795785"/>
              <a:ext cx="1279130" cy="385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500" b="1" dirty="0"/>
                <a:t>Q-band</a:t>
              </a:r>
            </a:p>
          </p:txBody>
        </p:sp>
      </p:grpSp>
      <p:grpSp>
        <p:nvGrpSpPr>
          <p:cNvPr id="9" name="Gruppo 8"/>
          <p:cNvGrpSpPr>
            <a:grpSpLocks noChangeAspect="1"/>
          </p:cNvGrpSpPr>
          <p:nvPr/>
        </p:nvGrpSpPr>
        <p:grpSpPr>
          <a:xfrm>
            <a:off x="6313334" y="3591033"/>
            <a:ext cx="5878665" cy="3240000"/>
            <a:chOff x="1186826" y="3667294"/>
            <a:chExt cx="4769318" cy="2628587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369" r="6718"/>
            <a:stretch/>
          </p:blipFill>
          <p:spPr bwMode="auto">
            <a:xfrm>
              <a:off x="1186826" y="3667294"/>
              <a:ext cx="3348000" cy="2628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CasellaDiTesto 10"/>
            <p:cNvSpPr txBox="1"/>
            <p:nvPr/>
          </p:nvSpPr>
          <p:spPr>
            <a:xfrm>
              <a:off x="4360439" y="4735200"/>
              <a:ext cx="1595705" cy="387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500" b="1" dirty="0" err="1"/>
                <a:t>W</a:t>
              </a:r>
              <a:r>
                <a:rPr lang="it-IT" sz="2500" b="1" baseline="-25000" dirty="0" err="1"/>
                <a:t>high</a:t>
              </a:r>
              <a:r>
                <a:rPr lang="it-IT" sz="2500" b="1" dirty="0"/>
                <a:t>-band</a:t>
              </a:r>
            </a:p>
          </p:txBody>
        </p:sp>
      </p:grpSp>
      <p:grpSp>
        <p:nvGrpSpPr>
          <p:cNvPr id="15" name="Gruppo 14"/>
          <p:cNvGrpSpPr>
            <a:grpSpLocks noChangeAspect="1"/>
          </p:cNvGrpSpPr>
          <p:nvPr/>
        </p:nvGrpSpPr>
        <p:grpSpPr>
          <a:xfrm>
            <a:off x="202976" y="427293"/>
            <a:ext cx="5548057" cy="3240000"/>
            <a:chOff x="11552" y="794121"/>
            <a:chExt cx="4640405" cy="270993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" t="17032" r="6713"/>
            <a:stretch/>
          </p:blipFill>
          <p:spPr bwMode="auto">
            <a:xfrm>
              <a:off x="1303957" y="794121"/>
              <a:ext cx="3348000" cy="2709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CasellaDiTesto 16"/>
            <p:cNvSpPr txBox="1"/>
            <p:nvPr/>
          </p:nvSpPr>
          <p:spPr>
            <a:xfrm>
              <a:off x="11552" y="1868441"/>
              <a:ext cx="1240595" cy="39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500" b="1" dirty="0"/>
                <a:t>K-band</a:t>
              </a:r>
            </a:p>
          </p:txBody>
        </p:sp>
        <p:grpSp>
          <p:nvGrpSpPr>
            <p:cNvPr id="18" name="Gruppo 17"/>
            <p:cNvGrpSpPr/>
            <p:nvPr/>
          </p:nvGrpSpPr>
          <p:grpSpPr>
            <a:xfrm>
              <a:off x="1846546" y="1472888"/>
              <a:ext cx="2664451" cy="1133260"/>
              <a:chOff x="2123728" y="1613161"/>
              <a:chExt cx="2664451" cy="1133260"/>
            </a:xfrm>
          </p:grpSpPr>
          <p:sp>
            <p:nvSpPr>
              <p:cNvPr id="19" name="CasellaDiTesto 18"/>
              <p:cNvSpPr txBox="1"/>
              <p:nvPr/>
            </p:nvSpPr>
            <p:spPr>
              <a:xfrm>
                <a:off x="2411760" y="1613161"/>
                <a:ext cx="15651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/>
                  <a:t>QO </a:t>
                </a:r>
                <a:r>
                  <a:rPr lang="it-IT" sz="1400" dirty="0" err="1"/>
                  <a:t>loss</a:t>
                </a:r>
                <a:r>
                  <a:rPr lang="it-IT" sz="1400" dirty="0"/>
                  <a:t> 0.45-0.4dB</a:t>
                </a:r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3492035" y="2438644"/>
                <a:ext cx="12961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/>
                  <a:t>QO </a:t>
                </a:r>
                <a:r>
                  <a:rPr lang="it-IT" sz="1400" dirty="0" err="1"/>
                  <a:t>loss</a:t>
                </a:r>
                <a:r>
                  <a:rPr lang="it-IT" sz="1400" dirty="0"/>
                  <a:t> 0.2dB</a:t>
                </a:r>
              </a:p>
            </p:txBody>
          </p:sp>
          <p:cxnSp>
            <p:nvCxnSpPr>
              <p:cNvPr id="21" name="Connettore 2 20"/>
              <p:cNvCxnSpPr>
                <a:stCxn id="19" idx="1"/>
              </p:cNvCxnSpPr>
              <p:nvPr/>
            </p:nvCxnSpPr>
            <p:spPr>
              <a:xfrm flipH="1">
                <a:off x="2123728" y="1767050"/>
                <a:ext cx="288032" cy="777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2 21"/>
              <p:cNvCxnSpPr/>
              <p:nvPr/>
            </p:nvCxnSpPr>
            <p:spPr>
              <a:xfrm>
                <a:off x="3972446" y="1764024"/>
                <a:ext cx="311522" cy="2937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22"/>
              <p:cNvCxnSpPr>
                <a:stCxn id="20" idx="1"/>
              </p:cNvCxnSpPr>
              <p:nvPr/>
            </p:nvCxnSpPr>
            <p:spPr>
              <a:xfrm flipH="1" flipV="1">
                <a:off x="3222991" y="2592532"/>
                <a:ext cx="269044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63359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3976"/>
            <a:ext cx="7308813" cy="477768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Low</a:t>
            </a:r>
            <a:r>
              <a:rPr lang="it-IT" dirty="0"/>
              <a:t> </a:t>
            </a:r>
            <a:r>
              <a:rPr lang="it-IT" dirty="0" err="1"/>
              <a:t>paSS</a:t>
            </a:r>
            <a:r>
              <a:rPr lang="it-IT" dirty="0"/>
              <a:t> FILTER # 2</a:t>
            </a:r>
          </a:p>
        </p:txBody>
      </p:sp>
      <p:sp>
        <p:nvSpPr>
          <p:cNvPr id="8" name="Rettangolo 7"/>
          <p:cNvSpPr/>
          <p:nvPr/>
        </p:nvSpPr>
        <p:spPr>
          <a:xfrm>
            <a:off x="7406640" y="484632"/>
            <a:ext cx="453995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Transmit K-band / reflect Q-band</a:t>
            </a:r>
          </a:p>
          <a:p>
            <a:endParaRPr lang="en-US" sz="2200" dirty="0"/>
          </a:p>
          <a:p>
            <a:r>
              <a:rPr lang="en-US" sz="2200" dirty="0"/>
              <a:t>Resonance in the reflection coefficient at 46 GHz</a:t>
            </a:r>
          </a:p>
          <a:p>
            <a:endParaRPr lang="en-US" sz="2200" dirty="0"/>
          </a:p>
          <a:p>
            <a:pPr algn="just"/>
            <a:r>
              <a:rPr lang="en-US" sz="2200" dirty="0"/>
              <a:t>Target loss </a:t>
            </a:r>
            <a:r>
              <a:rPr lang="en-US" sz="2200" dirty="0">
                <a:sym typeface="Wingdings" panose="05000000000000000000" pitchFamily="2" charset="2"/>
              </a:rPr>
              <a:t> 0.2 dB = 14 k</a:t>
            </a:r>
            <a:endParaRPr lang="en-US" sz="2200" dirty="0"/>
          </a:p>
          <a:p>
            <a:pPr algn="just"/>
            <a:r>
              <a:rPr lang="en-US" sz="2200" dirty="0"/>
              <a:t>Measured loss </a:t>
            </a:r>
            <a:r>
              <a:rPr lang="en-US" sz="2200" dirty="0">
                <a:sym typeface="Wingdings" panose="05000000000000000000" pitchFamily="2" charset="2"/>
              </a:rPr>
              <a:t> 0.7 dB = 50 k</a:t>
            </a:r>
            <a:endParaRPr lang="en-US" sz="2200" dirty="0"/>
          </a:p>
        </p:txBody>
      </p:sp>
      <p:pic>
        <p:nvPicPr>
          <p:cNvPr id="9" name="그림 1">
            <a:extLst>
              <a:ext uri="{FF2B5EF4-FFF2-40B4-BE49-F238E27FC236}">
                <a16:creationId xmlns:a16="http://schemas.microsoft.com/office/drawing/2014/main" id="{9F058A1B-958A-4DE4-B806-79324C777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813" y="3523334"/>
            <a:ext cx="4637784" cy="3334665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614113" y="2594442"/>
            <a:ext cx="3982721" cy="362118"/>
          </a:xfrm>
          <a:prstGeom prst="rect">
            <a:avLst/>
          </a:prstGeom>
          <a:solidFill>
            <a:srgbClr val="D34817">
              <a:alpha val="12941"/>
            </a:srgbClr>
          </a:solidFill>
          <a:ln>
            <a:solidFill>
              <a:srgbClr val="9B320E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698F608D-8BFF-431E-AAAB-0A2ACE170D90}"/>
              </a:ext>
            </a:extLst>
          </p:cNvPr>
          <p:cNvSpPr/>
          <p:nvPr/>
        </p:nvSpPr>
        <p:spPr>
          <a:xfrm>
            <a:off x="4223658" y="2115174"/>
            <a:ext cx="1012371" cy="4604658"/>
          </a:xfrm>
          <a:prstGeom prst="ellipse">
            <a:avLst/>
          </a:prstGeom>
          <a:noFill/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316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Sensitivity</a:t>
            </a:r>
            <a:r>
              <a:rPr lang="it-IT" dirty="0"/>
              <a:t> (</a:t>
            </a:r>
            <a:r>
              <a:rPr lang="it-IT" dirty="0" err="1"/>
              <a:t>expected</a:t>
            </a:r>
            <a:r>
              <a:rPr lang="it-IT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7756A06-F9A2-48D7-97A8-F5B1225FC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5756"/>
            <a:ext cx="12192000" cy="239224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D007FE0-F267-45AF-81E2-518A436DD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5662"/>
            <a:ext cx="12192000" cy="239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62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C1B9FFD-F675-4F8C-856C-C18819177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2994025" y="0"/>
            <a:ext cx="6203950" cy="689327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9848" y="674255"/>
            <a:ext cx="10058400" cy="5763489"/>
          </a:xfrm>
        </p:spPr>
        <p:txBody>
          <a:bodyPr>
            <a:normAutofit/>
          </a:bodyPr>
          <a:lstStyle/>
          <a:p>
            <a:pPr algn="ctr"/>
            <a:r>
              <a:rPr lang="it-IT" sz="6000" dirty="0" err="1"/>
              <a:t>Altough</a:t>
            </a:r>
            <a:r>
              <a:rPr lang="it-IT" sz="6000" dirty="0"/>
              <a:t> frequency </a:t>
            </a:r>
            <a:r>
              <a:rPr lang="it-IT" sz="6000" dirty="0" err="1"/>
              <a:t>simultaneity</a:t>
            </a:r>
            <a:r>
              <a:rPr lang="it-IT" sz="6000" dirty="0"/>
              <a:t> </a:t>
            </a:r>
            <a:r>
              <a:rPr lang="it-IT" sz="6000" dirty="0" err="1"/>
              <a:t>does</a:t>
            </a:r>
            <a:r>
              <a:rPr lang="it-IT" sz="6000" dirty="0"/>
              <a:t> </a:t>
            </a:r>
            <a:r>
              <a:rPr lang="it-IT" sz="6000" dirty="0" err="1"/>
              <a:t>not</a:t>
            </a:r>
            <a:r>
              <a:rPr lang="it-IT" sz="6000" dirty="0"/>
              <a:t> come for free, the tri-band </a:t>
            </a:r>
            <a:r>
              <a:rPr lang="it-IT" sz="6000" dirty="0" err="1"/>
              <a:t>receivers</a:t>
            </a:r>
            <a:r>
              <a:rPr lang="it-IT" sz="6000" dirty="0"/>
              <a:t> are state of the art </a:t>
            </a:r>
            <a:r>
              <a:rPr lang="it-IT" sz="6000" dirty="0" err="1"/>
              <a:t>equipments</a:t>
            </a:r>
            <a:r>
              <a:rPr lang="it-IT" sz="6000" dirty="0"/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0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Agenda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69847" y="2121408"/>
            <a:ext cx="10797688" cy="4050792"/>
          </a:xfrm>
        </p:spPr>
        <p:txBody>
          <a:bodyPr>
            <a:noAutofit/>
          </a:bodyPr>
          <a:lstStyle/>
          <a:p>
            <a:pPr marL="914400" indent="-914400">
              <a:buClrTx/>
              <a:buFont typeface="+mj-lt"/>
              <a:buAutoNum type="arabicPeriod"/>
            </a:pPr>
            <a:r>
              <a:rPr lang="it-IT" sz="5000" dirty="0" err="1"/>
              <a:t>Procurement</a:t>
            </a:r>
            <a:r>
              <a:rPr lang="it-IT" sz="5000" dirty="0"/>
              <a:t> (≤Y2022) </a:t>
            </a:r>
          </a:p>
          <a:p>
            <a:pPr marL="914400" indent="-914400">
              <a:buClrTx/>
              <a:buFont typeface="+mj-lt"/>
              <a:buAutoNum type="arabicPeriod"/>
            </a:pPr>
            <a:r>
              <a:rPr lang="it-IT" sz="5000" dirty="0" err="1"/>
              <a:t>Receiver</a:t>
            </a:r>
            <a:endParaRPr lang="it-IT" sz="5000" dirty="0"/>
          </a:p>
          <a:p>
            <a:pPr marL="914400" indent="-914400">
              <a:buClrTx/>
              <a:buFont typeface="+mj-lt"/>
              <a:buAutoNum type="arabicPeriod"/>
            </a:pPr>
            <a:r>
              <a:rPr lang="it-IT" sz="5000" dirty="0"/>
              <a:t>Performance</a:t>
            </a:r>
          </a:p>
          <a:p>
            <a:pPr marL="914400" indent="-914400">
              <a:buClrTx/>
              <a:buFont typeface="+mj-lt"/>
              <a:buAutoNum type="arabicPeriod"/>
            </a:pPr>
            <a:r>
              <a:rPr lang="it-IT" sz="5000" dirty="0"/>
              <a:t>Integration (≥Y2023)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099B12-9249-4081-BF09-13C0BD785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203" y="0"/>
            <a:ext cx="2913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37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Part </a:t>
            </a:r>
            <a:r>
              <a:rPr lang="it-IT" dirty="0" err="1"/>
              <a:t>iV</a:t>
            </a:r>
            <a:r>
              <a:rPr lang="it-IT" dirty="0"/>
              <a:t>: </a:t>
            </a:r>
            <a:r>
              <a:rPr lang="it-IT" dirty="0" err="1"/>
              <a:t>integration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5024365-703E-4D68-8AAF-C7C8A95D4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2" y="1949725"/>
            <a:ext cx="8756874" cy="450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ccia circolare in su 6">
            <a:extLst>
              <a:ext uri="{FF2B5EF4-FFF2-40B4-BE49-F238E27FC236}">
                <a16:creationId xmlns:a16="http://schemas.microsoft.com/office/drawing/2014/main" id="{A971EBD4-72B5-42E0-9020-A317C289F4E7}"/>
              </a:ext>
            </a:extLst>
          </p:cNvPr>
          <p:cNvSpPr/>
          <p:nvPr/>
        </p:nvSpPr>
        <p:spPr>
          <a:xfrm rot="339508" flipH="1" flipV="1">
            <a:off x="3106038" y="1685406"/>
            <a:ext cx="5921754" cy="1727766"/>
          </a:xfrm>
          <a:prstGeom prst="curvedUpArrow">
            <a:avLst>
              <a:gd name="adj1" fmla="val 23359"/>
              <a:gd name="adj2" fmla="val 50000"/>
              <a:gd name="adj3" fmla="val 2083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1" name="Picture 2" descr="12,800+ Radio Cartoon Stock Illustrations, Royalty-Free Vector Graphics &amp;  Clip Art - iStock | Tv cartoon, Newspaper cartoon, Mobile phone">
            <a:extLst>
              <a:ext uri="{FF2B5EF4-FFF2-40B4-BE49-F238E27FC236}">
                <a16:creationId xmlns:a16="http://schemas.microsoft.com/office/drawing/2014/main" id="{BA52CFDF-B324-47D0-A7C6-B6C40EDDB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87" y="938711"/>
            <a:ext cx="1585944" cy="105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2,800+ Radio Cartoon Stock Illustrations, Royalty-Free Vector Graphics &amp;  Clip Art - iStock | Tv cartoon, Newspaper cartoon, Mobile phone">
            <a:extLst>
              <a:ext uri="{FF2B5EF4-FFF2-40B4-BE49-F238E27FC236}">
                <a16:creationId xmlns:a16="http://schemas.microsoft.com/office/drawing/2014/main" id="{1DE2797C-6144-4C7B-A6E0-0E79BDABF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87" y="1091111"/>
            <a:ext cx="1585944" cy="105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2,800+ Radio Cartoon Stock Illustrations, Royalty-Free Vector Graphics &amp;  Clip Art - iStock | Tv cartoon, Newspaper cartoon, Mobile phone">
            <a:extLst>
              <a:ext uri="{FF2B5EF4-FFF2-40B4-BE49-F238E27FC236}">
                <a16:creationId xmlns:a16="http://schemas.microsoft.com/office/drawing/2014/main" id="{DF1D5F6E-9CFF-4A42-91DE-231CB51C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87" y="1243511"/>
            <a:ext cx="1585944" cy="105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46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8480552" cy="1609344"/>
          </a:xfrm>
        </p:spPr>
        <p:txBody>
          <a:bodyPr>
            <a:normAutofit/>
          </a:bodyPr>
          <a:lstStyle/>
          <a:p>
            <a:r>
              <a:rPr lang="it-IT" dirty="0" err="1"/>
              <a:t>Receivers</a:t>
            </a:r>
            <a:r>
              <a:rPr lang="it-IT" dirty="0"/>
              <a:t> </a:t>
            </a:r>
            <a:r>
              <a:rPr lang="it-IT" dirty="0" err="1"/>
              <a:t>arrival</a:t>
            </a:r>
            <a:r>
              <a:rPr lang="it-IT" dirty="0"/>
              <a:t>: </a:t>
            </a:r>
            <a:r>
              <a:rPr lang="it-IT" dirty="0" err="1"/>
              <a:t>august</a:t>
            </a:r>
            <a:r>
              <a:rPr lang="it-IT" dirty="0"/>
              <a:t> 2022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6"/>
          <a:stretch/>
        </p:blipFill>
        <p:spPr>
          <a:xfrm rot="5400000">
            <a:off x="-79744" y="1760762"/>
            <a:ext cx="5176982" cy="501749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346141" y="2519082"/>
            <a:ext cx="1830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Foto Noto e SRT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53" y="1681018"/>
            <a:ext cx="6918547" cy="517698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1B4474-AB39-40C7-A344-7646FC0F4F54}"/>
              </a:ext>
            </a:extLst>
          </p:cNvPr>
          <p:cNvSpPr txBox="1"/>
          <p:nvPr/>
        </p:nvSpPr>
        <p:spPr>
          <a:xfrm>
            <a:off x="49542" y="1995862"/>
            <a:ext cx="1315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MED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025150-5D5F-44C0-868B-E02F2D6058DB}"/>
              </a:ext>
            </a:extLst>
          </p:cNvPr>
          <p:cNvSpPr txBox="1"/>
          <p:nvPr/>
        </p:nvSpPr>
        <p:spPr>
          <a:xfrm>
            <a:off x="10901179" y="1995862"/>
            <a:ext cx="1459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SRT</a:t>
            </a:r>
          </a:p>
        </p:txBody>
      </p:sp>
    </p:spTree>
    <p:extLst>
      <p:ext uri="{BB962C8B-B14F-4D97-AF65-F5344CB8AC3E}">
        <p14:creationId xmlns:p14="http://schemas.microsoft.com/office/powerpoint/2010/main" val="638592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After </a:t>
            </a:r>
            <a:r>
              <a:rPr lang="it-IT" dirty="0" err="1"/>
              <a:t>that</a:t>
            </a:r>
            <a:r>
              <a:rPr lang="it-IT" dirty="0"/>
              <a:t> …….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691269"/>
              </p:ext>
            </p:extLst>
          </p:nvPr>
        </p:nvGraphicFramePr>
        <p:xfrm>
          <a:off x="433694" y="1973545"/>
          <a:ext cx="4729763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649">
                  <a:extLst>
                    <a:ext uri="{9D8B030D-6E8A-4147-A177-3AD203B41FA5}">
                      <a16:colId xmlns:a16="http://schemas.microsoft.com/office/drawing/2014/main" val="2749567964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53187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/>
                        <a:t>Verification</a:t>
                      </a:r>
                      <a:r>
                        <a:rPr lang="it-IT" sz="2400" dirty="0"/>
                        <a:t> in INAF </a:t>
                      </a:r>
                      <a:r>
                        <a:rPr lang="it-IT" sz="2400" dirty="0" err="1"/>
                        <a:t>laboratories</a:t>
                      </a:r>
                      <a:r>
                        <a:rPr lang="it-IT" sz="2400" dirty="0"/>
                        <a:t> (vacuum, </a:t>
                      </a:r>
                      <a:r>
                        <a:rPr lang="it-IT" sz="2400" dirty="0" err="1"/>
                        <a:t>cooling</a:t>
                      </a:r>
                      <a:r>
                        <a:rPr lang="it-IT" sz="2400" dirty="0"/>
                        <a:t>, RF, M&amp;C)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298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/>
                        <a:t>Skipped</a:t>
                      </a:r>
                      <a:endParaRPr lang="it-IT" sz="2400" dirty="0"/>
                    </a:p>
                    <a:p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6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err="1"/>
                        <a:t>Sept</a:t>
                      </a:r>
                      <a:r>
                        <a:rPr lang="it-IT" sz="2400" dirty="0"/>
                        <a:t>. 2023  / </a:t>
                      </a:r>
                      <a:r>
                        <a:rPr lang="it-IT" sz="2400" dirty="0" err="1"/>
                        <a:t>Jan</a:t>
                      </a:r>
                      <a:r>
                        <a:rPr lang="it-IT" sz="2400" dirty="0"/>
                        <a:t>. 2024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226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Nov. 2024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405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347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After </a:t>
            </a:r>
            <a:r>
              <a:rPr lang="it-IT" dirty="0" err="1"/>
              <a:t>that</a:t>
            </a:r>
            <a:r>
              <a:rPr lang="it-IT" dirty="0"/>
              <a:t> …….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187807"/>
              </p:ext>
            </p:extLst>
          </p:nvPr>
        </p:nvGraphicFramePr>
        <p:xfrm>
          <a:off x="433694" y="1973545"/>
          <a:ext cx="8020877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649">
                  <a:extLst>
                    <a:ext uri="{9D8B030D-6E8A-4147-A177-3AD203B41FA5}">
                      <a16:colId xmlns:a16="http://schemas.microsoft.com/office/drawing/2014/main" val="2749567964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53187090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259129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/>
                        <a:t>Verification</a:t>
                      </a:r>
                      <a:r>
                        <a:rPr lang="it-IT" sz="2400" dirty="0"/>
                        <a:t> in INAF </a:t>
                      </a:r>
                      <a:r>
                        <a:rPr lang="it-IT" sz="2400" dirty="0" err="1"/>
                        <a:t>laboratories</a:t>
                      </a:r>
                      <a:r>
                        <a:rPr lang="it-IT" sz="2400" dirty="0"/>
                        <a:t> (vacuum, </a:t>
                      </a:r>
                      <a:r>
                        <a:rPr lang="it-IT" sz="2400" dirty="0" err="1"/>
                        <a:t>cooling</a:t>
                      </a:r>
                      <a:r>
                        <a:rPr lang="it-IT" sz="2400" dirty="0"/>
                        <a:t>, RF, M&amp;C)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Installation on the radio </a:t>
                      </a:r>
                      <a:r>
                        <a:rPr lang="it-IT" sz="2400" dirty="0" err="1"/>
                        <a:t>telescope</a:t>
                      </a:r>
                      <a:r>
                        <a:rPr lang="it-IT" sz="2400" dirty="0"/>
                        <a:t> (</a:t>
                      </a:r>
                      <a:r>
                        <a:rPr lang="it-IT" sz="2400" dirty="0" err="1"/>
                        <a:t>mechanical</a:t>
                      </a:r>
                      <a:r>
                        <a:rPr lang="it-IT" sz="2400" dirty="0"/>
                        <a:t> fitting and </a:t>
                      </a:r>
                      <a:r>
                        <a:rPr lang="it-IT" sz="2400" dirty="0" err="1"/>
                        <a:t>other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tests</a:t>
                      </a:r>
                      <a:r>
                        <a:rPr lang="it-IT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298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/>
                        <a:t>Skipped</a:t>
                      </a:r>
                      <a:endParaRPr lang="it-IT" sz="2400" dirty="0"/>
                    </a:p>
                    <a:p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/>
                        <a:t>July</a:t>
                      </a:r>
                      <a:r>
                        <a:rPr lang="it-IT" sz="2400" dirty="0"/>
                        <a:t>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6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err="1"/>
                        <a:t>Sept</a:t>
                      </a:r>
                      <a:r>
                        <a:rPr lang="it-IT" sz="2400" dirty="0"/>
                        <a:t>. 2023  / </a:t>
                      </a:r>
                      <a:r>
                        <a:rPr lang="it-IT" sz="2400" dirty="0" err="1"/>
                        <a:t>Jan</a:t>
                      </a:r>
                      <a:r>
                        <a:rPr lang="it-IT" sz="2400" dirty="0"/>
                        <a:t>.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err="1">
                          <a:solidFill>
                            <a:schemeClr val="tx1"/>
                          </a:solidFill>
                        </a:rPr>
                        <a:t>Sept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</a:rPr>
                        <a:t>. 2025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226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Nov.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Nov. 2024 / April 2025 </a:t>
                      </a:r>
                      <a:r>
                        <a:rPr lang="it-IT" sz="24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it-IT" sz="2400" kern="1200" dirty="0" err="1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now</a:t>
                      </a:r>
                      <a:r>
                        <a:rPr lang="it-IT" sz="24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2400" kern="1200" dirty="0" err="1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removed</a:t>
                      </a:r>
                      <a:r>
                        <a:rPr lang="it-IT" sz="24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405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1681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After </a:t>
            </a:r>
            <a:r>
              <a:rPr lang="it-IT" dirty="0" err="1"/>
              <a:t>that</a:t>
            </a:r>
            <a:r>
              <a:rPr lang="it-IT" dirty="0"/>
              <a:t> …….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874572"/>
              </p:ext>
            </p:extLst>
          </p:nvPr>
        </p:nvGraphicFramePr>
        <p:xfrm>
          <a:off x="433694" y="1973545"/>
          <a:ext cx="11311991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649">
                  <a:extLst>
                    <a:ext uri="{9D8B030D-6E8A-4147-A177-3AD203B41FA5}">
                      <a16:colId xmlns:a16="http://schemas.microsoft.com/office/drawing/2014/main" val="2749567964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53187090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25912968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337636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/>
                        <a:t>Verification</a:t>
                      </a:r>
                      <a:r>
                        <a:rPr lang="it-IT" sz="2400" dirty="0"/>
                        <a:t> in INAF </a:t>
                      </a:r>
                      <a:r>
                        <a:rPr lang="it-IT" sz="2400" dirty="0" err="1"/>
                        <a:t>laboratories</a:t>
                      </a:r>
                      <a:r>
                        <a:rPr lang="it-IT" sz="2400" dirty="0"/>
                        <a:t> (vacuum, </a:t>
                      </a:r>
                      <a:r>
                        <a:rPr lang="it-IT" sz="2400" dirty="0" err="1"/>
                        <a:t>cooling</a:t>
                      </a:r>
                      <a:r>
                        <a:rPr lang="it-IT" sz="2400" dirty="0"/>
                        <a:t>, RF, M&amp;C)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Installation on the radio </a:t>
                      </a:r>
                      <a:r>
                        <a:rPr lang="it-IT" sz="2400" dirty="0" err="1"/>
                        <a:t>telescope</a:t>
                      </a:r>
                      <a:r>
                        <a:rPr lang="it-IT" sz="2400" dirty="0"/>
                        <a:t> (</a:t>
                      </a:r>
                      <a:r>
                        <a:rPr lang="it-IT" sz="2400" dirty="0" err="1"/>
                        <a:t>mechanical</a:t>
                      </a:r>
                      <a:r>
                        <a:rPr lang="it-IT" sz="2400" dirty="0"/>
                        <a:t> fitting and </a:t>
                      </a:r>
                      <a:r>
                        <a:rPr lang="it-IT" sz="2400" dirty="0" err="1"/>
                        <a:t>other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tests</a:t>
                      </a:r>
                      <a:r>
                        <a:rPr lang="it-IT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Preliminary </a:t>
                      </a:r>
                      <a:r>
                        <a:rPr lang="it-IT" sz="2400" dirty="0" err="1"/>
                        <a:t>tests</a:t>
                      </a:r>
                      <a:r>
                        <a:rPr lang="it-IT" sz="2400" dirty="0"/>
                        <a:t> in antenna, first light and </a:t>
                      </a:r>
                      <a:r>
                        <a:rPr lang="it-IT" sz="2400" dirty="0" err="1"/>
                        <a:t>commissioning</a:t>
                      </a:r>
                      <a:r>
                        <a:rPr lang="it-IT" sz="2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298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/>
                        <a:t>Skipped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/>
                        <a:t>July</a:t>
                      </a:r>
                      <a:r>
                        <a:rPr lang="it-IT" sz="2400" dirty="0"/>
                        <a:t>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err="1"/>
                        <a:t>Since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July</a:t>
                      </a:r>
                      <a:r>
                        <a:rPr lang="it-IT" sz="2400" dirty="0"/>
                        <a:t> 2024 (</a:t>
                      </a:r>
                      <a:r>
                        <a:rPr lang="it-IT" sz="2400" dirty="0" err="1"/>
                        <a:t>not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continuosly</a:t>
                      </a:r>
                      <a:r>
                        <a:rPr lang="it-IT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6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err="1"/>
                        <a:t>Sept</a:t>
                      </a:r>
                      <a:r>
                        <a:rPr lang="it-IT" sz="2400" dirty="0"/>
                        <a:t>. 2023  / </a:t>
                      </a:r>
                      <a:r>
                        <a:rPr lang="it-IT" sz="2400" dirty="0" err="1"/>
                        <a:t>Jan</a:t>
                      </a:r>
                      <a:r>
                        <a:rPr lang="it-IT" sz="2400" dirty="0"/>
                        <a:t>.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err="1">
                          <a:solidFill>
                            <a:schemeClr val="tx1"/>
                          </a:solidFill>
                        </a:rPr>
                        <a:t>Sept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</a:rPr>
                        <a:t>. 2025</a:t>
                      </a:r>
                    </a:p>
                    <a:p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>
                          <a:solidFill>
                            <a:srgbClr val="0000FF"/>
                          </a:solidFill>
                        </a:rPr>
                        <a:t>&gt;2025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226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Nov.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Nov. 2024 / April 2025 </a:t>
                      </a:r>
                      <a:r>
                        <a:rPr lang="it-IT" sz="24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it-IT" sz="2400" kern="1200" dirty="0" err="1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now</a:t>
                      </a:r>
                      <a:r>
                        <a:rPr lang="it-IT" sz="24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2400" kern="1200" dirty="0" err="1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removed</a:t>
                      </a:r>
                      <a:r>
                        <a:rPr lang="it-IT" sz="24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>
                          <a:solidFill>
                            <a:srgbClr val="0000FF"/>
                          </a:solidFill>
                        </a:rPr>
                        <a:t>&gt;2026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405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87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461FE80-8A52-40F5-9823-F0D679632B5F}"/>
              </a:ext>
            </a:extLst>
          </p:cNvPr>
          <p:cNvGrpSpPr/>
          <p:nvPr/>
        </p:nvGrpSpPr>
        <p:grpSpPr>
          <a:xfrm>
            <a:off x="230691" y="-48712"/>
            <a:ext cx="3916789" cy="6952125"/>
            <a:chOff x="-1" y="-48712"/>
            <a:chExt cx="3916789" cy="695212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9A84ADF-C21F-43F0-96C5-702FF7F7D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801" r="14468"/>
            <a:stretch/>
          </p:blipFill>
          <p:spPr>
            <a:xfrm>
              <a:off x="0" y="-48712"/>
              <a:ext cx="3896528" cy="6952125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43CFDFE-6795-45BE-A1F8-DBA11BFE9EB6}"/>
                </a:ext>
              </a:extLst>
            </p:cNvPr>
            <p:cNvSpPr txBox="1"/>
            <p:nvPr/>
          </p:nvSpPr>
          <p:spPr>
            <a:xfrm>
              <a:off x="-1" y="6193658"/>
              <a:ext cx="391678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4000" dirty="0">
                  <a:solidFill>
                    <a:schemeClr val="bg1"/>
                  </a:solidFill>
                </a:rPr>
                <a:t>MED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CF0C8FBC-BC55-45B3-BB6A-599C6BB5BE3C}"/>
              </a:ext>
            </a:extLst>
          </p:cNvPr>
          <p:cNvGrpSpPr/>
          <p:nvPr/>
        </p:nvGrpSpPr>
        <p:grpSpPr>
          <a:xfrm>
            <a:off x="4378171" y="-1"/>
            <a:ext cx="3843773" cy="6858000"/>
            <a:chOff x="4063849" y="-1"/>
            <a:chExt cx="3843773" cy="6858000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6AADBA4-EA94-4AF0-AA63-ACF0EC0FF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3849" y="-1"/>
              <a:ext cx="3843773" cy="6858000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A4ADFAE0-4C46-4A4E-89D4-3CFDB85794E1}"/>
                </a:ext>
              </a:extLst>
            </p:cNvPr>
            <p:cNvSpPr txBox="1"/>
            <p:nvPr/>
          </p:nvSpPr>
          <p:spPr>
            <a:xfrm>
              <a:off x="4069188" y="6101403"/>
              <a:ext cx="383309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4000" dirty="0">
                  <a:solidFill>
                    <a:schemeClr val="bg1"/>
                  </a:solidFill>
                </a:rPr>
                <a:t>SRT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841FFDA7-77C3-4F06-B4E7-D2C07594E2DD}"/>
              </a:ext>
            </a:extLst>
          </p:cNvPr>
          <p:cNvGrpSpPr/>
          <p:nvPr/>
        </p:nvGrpSpPr>
        <p:grpSpPr>
          <a:xfrm>
            <a:off x="8452635" y="0"/>
            <a:ext cx="3508676" cy="6858000"/>
            <a:chOff x="8295472" y="0"/>
            <a:chExt cx="3508676" cy="685800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F19A4F6-1B4C-460E-B6C1-0DCC65B62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83" r="18027"/>
            <a:stretch/>
          </p:blipFill>
          <p:spPr>
            <a:xfrm>
              <a:off x="8295473" y="0"/>
              <a:ext cx="3508675" cy="6858000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F61EC7FC-71D0-4C00-A611-9A92D969008C}"/>
                </a:ext>
              </a:extLst>
            </p:cNvPr>
            <p:cNvSpPr txBox="1"/>
            <p:nvPr/>
          </p:nvSpPr>
          <p:spPr>
            <a:xfrm>
              <a:off x="8295472" y="6140726"/>
              <a:ext cx="35086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4000" dirty="0">
                  <a:solidFill>
                    <a:schemeClr val="bg1"/>
                  </a:solidFill>
                </a:rPr>
                <a:t>NOTO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995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BCBCFD-77E6-4810-BD5F-DE77198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547DCAE-CFBD-4BE4-B76B-702E59DE4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457" y="311008"/>
            <a:ext cx="8148543" cy="614465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BE9AC70-3B1C-44E0-BCD6-5245165F4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57" y="713343"/>
            <a:ext cx="3789988" cy="6144657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DFDF75B-617E-48DA-835C-E39A0BD2633A}"/>
              </a:ext>
            </a:extLst>
          </p:cNvPr>
          <p:cNvSpPr txBox="1"/>
          <p:nvPr/>
        </p:nvSpPr>
        <p:spPr>
          <a:xfrm rot="20604047">
            <a:off x="1029829" y="1120676"/>
            <a:ext cx="10132342" cy="46166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900" dirty="0">
                <a:solidFill>
                  <a:srgbClr val="FF0000"/>
                </a:solidFill>
                <a:effectLst/>
              </a:rPr>
              <a:t>See talks on Tuesday morning: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900" dirty="0">
                <a:solidFill>
                  <a:srgbClr val="FF0000"/>
                </a:solidFill>
                <a:effectLst/>
              </a:rPr>
              <a:t>SRT status and challenges, S. </a:t>
            </a:r>
            <a:r>
              <a:rPr lang="en-US" sz="4900" dirty="0" err="1">
                <a:solidFill>
                  <a:srgbClr val="FF0000"/>
                </a:solidFill>
                <a:effectLst/>
              </a:rPr>
              <a:t>Poppi</a:t>
            </a:r>
            <a:endParaRPr lang="en-US" sz="4900" dirty="0">
              <a:solidFill>
                <a:srgbClr val="FF0000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900" dirty="0">
                <a:solidFill>
                  <a:srgbClr val="FF0000"/>
                </a:solidFill>
                <a:effectLst/>
              </a:rPr>
              <a:t>Multi-frequency enabling at the stations of </a:t>
            </a:r>
            <a:r>
              <a:rPr lang="en-US" sz="4900" dirty="0" err="1">
                <a:solidFill>
                  <a:srgbClr val="FF0000"/>
                </a:solidFill>
                <a:effectLst/>
              </a:rPr>
              <a:t>Medicina</a:t>
            </a:r>
            <a:r>
              <a:rPr lang="en-US" sz="4900" dirty="0">
                <a:solidFill>
                  <a:srgbClr val="FF0000"/>
                </a:solidFill>
                <a:effectLst/>
              </a:rPr>
              <a:t> and Noto, A. </a:t>
            </a:r>
            <a:r>
              <a:rPr lang="en-US" sz="4900" dirty="0" err="1">
                <a:solidFill>
                  <a:srgbClr val="FF0000"/>
                </a:solidFill>
                <a:effectLst/>
              </a:rPr>
              <a:t>Orlati</a:t>
            </a:r>
            <a:endParaRPr lang="en-US" sz="49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449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82FAD1-E34B-4EAF-9245-A6C9015D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Temporary</a:t>
            </a:r>
            <a:r>
              <a:rPr lang="it-IT" dirty="0"/>
              <a:t> </a:t>
            </a:r>
            <a:r>
              <a:rPr lang="it-IT" dirty="0" err="1"/>
              <a:t>solution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BCBCFD-77E6-4810-BD5F-DE77198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E23FE77-EFBC-41EC-90A5-CC741EE6B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47" b="7067"/>
          <a:stretch/>
        </p:blipFill>
        <p:spPr>
          <a:xfrm>
            <a:off x="7119474" y="-18931"/>
            <a:ext cx="5049081" cy="687693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CAA68F2-D819-40DC-B16E-B6F919121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642" y="1609175"/>
            <a:ext cx="6876287" cy="52629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2400" b="0" i="0" dirty="0">
                <a:solidFill>
                  <a:srgbClr val="222222"/>
                </a:solidFill>
                <a:effectLst/>
              </a:rPr>
              <a:t>PHAROS multi-</a:t>
            </a:r>
            <a:r>
              <a:rPr lang="it-IT" sz="2400" b="0" i="0" dirty="0" err="1">
                <a:solidFill>
                  <a:srgbClr val="222222"/>
                </a:solidFill>
                <a:effectLst/>
              </a:rPr>
              <a:t>channel</a:t>
            </a:r>
            <a:r>
              <a:rPr lang="it-IT" sz="2400" b="0" i="0" dirty="0">
                <a:solidFill>
                  <a:srgbClr val="222222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222222"/>
                </a:solidFill>
                <a:effectLst/>
              </a:rPr>
              <a:t>heterodyne</a:t>
            </a:r>
            <a:r>
              <a:rPr lang="it-IT" sz="2400" b="0" i="0" dirty="0">
                <a:solidFill>
                  <a:srgbClr val="222222"/>
                </a:solidFill>
                <a:effectLst/>
              </a:rPr>
              <a:t> rack </a:t>
            </a:r>
            <a:r>
              <a:rPr lang="it-IT" sz="2400" b="0" i="0" dirty="0" err="1">
                <a:solidFill>
                  <a:srgbClr val="222222"/>
                </a:solidFill>
                <a:effectLst/>
              </a:rPr>
              <a:t>is</a:t>
            </a:r>
            <a:r>
              <a:rPr lang="it-IT" sz="2400" b="0" i="0" dirty="0">
                <a:solidFill>
                  <a:srgbClr val="222222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222222"/>
                </a:solidFill>
              </a:rPr>
              <a:t>used</a:t>
            </a:r>
            <a:r>
              <a:rPr lang="it-IT" sz="2400" dirty="0">
                <a:solidFill>
                  <a:srgbClr val="222222"/>
                </a:solidFill>
              </a:rPr>
              <a:t> to </a:t>
            </a:r>
            <a:r>
              <a:rPr lang="en-US" sz="2400" b="0" i="0" dirty="0">
                <a:solidFill>
                  <a:srgbClr val="222222"/>
                </a:solidFill>
                <a:effectLst/>
              </a:rPr>
              <a:t>realize the operations of filtering, RF amplification and down-conversion from 2-8 GHz to 10–700 MHz </a:t>
            </a:r>
            <a:r>
              <a:rPr lang="en-US" sz="2400" b="0" i="0" dirty="0">
                <a:solidFill>
                  <a:srgbClr val="222222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en-US" sz="24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Only n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arrow band test and with constraints in the sky frequencies!</a:t>
            </a:r>
          </a:p>
          <a:p>
            <a:pPr algn="just"/>
            <a:endParaRPr lang="en-US" altLang="it-IT" sz="2400" dirty="0">
              <a:solidFill>
                <a:srgbClr val="222222"/>
              </a:solidFill>
            </a:endParaRPr>
          </a:p>
          <a:p>
            <a:pPr algn="just"/>
            <a:r>
              <a:rPr lang="en-US" altLang="it-IT" sz="2400" dirty="0">
                <a:solidFill>
                  <a:srgbClr val="222222"/>
                </a:solidFill>
              </a:rPr>
              <a:t>Combined with </a:t>
            </a:r>
            <a:r>
              <a:rPr lang="en-US" altLang="it-IT" sz="2400" dirty="0"/>
              <a:t>single-dish back-end SARDARA (Sardinia ROACH2-based Digital Architecture for Radio Astronomy) / fully operational since 2018.</a:t>
            </a:r>
          </a:p>
          <a:p>
            <a:pPr algn="just"/>
            <a:endParaRPr lang="en-US" sz="2400" i="1" dirty="0">
              <a:highlight>
                <a:srgbClr val="FFFF00"/>
              </a:highlight>
            </a:endParaRPr>
          </a:p>
          <a:p>
            <a:pPr algn="just"/>
            <a:r>
              <a:rPr lang="en-US" sz="2400" dirty="0"/>
              <a:t>Receiver is operated without using the dedicated component (not yet fully integrated in DISCOS). </a:t>
            </a:r>
          </a:p>
        </p:txBody>
      </p:sp>
    </p:spTree>
    <p:extLst>
      <p:ext uri="{BB962C8B-B14F-4D97-AF65-F5344CB8AC3E}">
        <p14:creationId xmlns:p14="http://schemas.microsoft.com/office/powerpoint/2010/main" val="143689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C1CD8B20-AF78-4E2D-BEFE-70668F115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6" y="1699146"/>
            <a:ext cx="5940362" cy="170283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C1E9641-B16C-4EB1-89FC-B27792BD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RF </a:t>
            </a:r>
            <a:r>
              <a:rPr lang="it-IT" dirty="0" err="1"/>
              <a:t>Tests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INAF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8C12232-F53D-4D99-90C4-6B4F803C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8952D3-4DE2-41F4-9BC8-5DC03ED987BC}"/>
              </a:ext>
            </a:extLst>
          </p:cNvPr>
          <p:cNvSpPr txBox="1"/>
          <p:nvPr/>
        </p:nvSpPr>
        <p:spPr>
          <a:xfrm>
            <a:off x="0" y="3546744"/>
            <a:ext cx="33758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000" dirty="0"/>
              <a:t>NOTO, Mariotti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A2C05DFC-ABA7-4C73-9D0E-2B800429C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070" y="421180"/>
            <a:ext cx="5357908" cy="186397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42F9F47-9A5C-4FC4-836C-A46C657A26B5}"/>
              </a:ext>
            </a:extLst>
          </p:cNvPr>
          <p:cNvSpPr txBox="1"/>
          <p:nvPr/>
        </p:nvSpPr>
        <p:spPr>
          <a:xfrm>
            <a:off x="7543001" y="-49601"/>
            <a:ext cx="35086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dirty="0"/>
              <a:t>MED, Poloni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FBA7495D-4531-4E14-A772-79D507446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423" y="2257225"/>
            <a:ext cx="5855108" cy="225031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7D34A24-E44F-48C2-BEB5-66DDD299A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848" y="4398021"/>
            <a:ext cx="5019802" cy="2435414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103F4BA-9AD8-4A11-9E85-3D20F63133D6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9A70913D-F7F6-438A-9E48-0660A7009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" y="4467114"/>
            <a:ext cx="3676242" cy="2412657"/>
          </a:xfrm>
          <a:prstGeom prst="rect">
            <a:avLst/>
          </a:prstGeom>
          <a:ln>
            <a:noFill/>
          </a:ln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3E7B132-78B9-4FEE-B0D7-DD465828EE45}"/>
              </a:ext>
            </a:extLst>
          </p:cNvPr>
          <p:cNvSpPr txBox="1"/>
          <p:nvPr/>
        </p:nvSpPr>
        <p:spPr>
          <a:xfrm>
            <a:off x="3744686" y="4410508"/>
            <a:ext cx="2278525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sz="3000" dirty="0"/>
              <a:t>SRT, Schirru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FC01AF6A-CFE8-4A86-B448-20D79D971B0D}"/>
              </a:ext>
            </a:extLst>
          </p:cNvPr>
          <p:cNvCxnSpPr>
            <a:cxnSpLocks/>
          </p:cNvCxnSpPr>
          <p:nvPr/>
        </p:nvCxnSpPr>
        <p:spPr>
          <a:xfrm>
            <a:off x="68445" y="4387135"/>
            <a:ext cx="6027555" cy="900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Immagine 32">
            <a:extLst>
              <a:ext uri="{FF2B5EF4-FFF2-40B4-BE49-F238E27FC236}">
                <a16:creationId xmlns:a16="http://schemas.microsoft.com/office/drawing/2014/main" id="{5526A721-BABB-433C-8EF3-EA3F7802704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185" y="4999645"/>
            <a:ext cx="3417026" cy="183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09F70969-E83B-448F-91B2-2D3DFCEBE7E1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3216778" y="3181940"/>
            <a:ext cx="2771125" cy="118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28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1E9641-B16C-4EB1-89FC-B27792BD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condensation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8C12232-F53D-4D99-90C4-6B4F803C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8C90A8B-90FF-413D-B82A-98AA6CA38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44" y="3418114"/>
            <a:ext cx="5248709" cy="34073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4E1045D-4D61-4102-91BE-6B55D5504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130" y="0"/>
            <a:ext cx="6161870" cy="277103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236D665-530B-4737-82F1-61384747C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453" y="2771036"/>
            <a:ext cx="4553027" cy="27710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698CA35-0007-4E1D-B6CA-403DA2F0A4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1" t="12381" r="6190" b="20000"/>
          <a:stretch/>
        </p:blipFill>
        <p:spPr>
          <a:xfrm>
            <a:off x="8643257" y="4841979"/>
            <a:ext cx="3548743" cy="1994412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185911D9-E2B6-4CCF-9A89-EA7043F96B61}"/>
              </a:ext>
            </a:extLst>
          </p:cNvPr>
          <p:cNvCxnSpPr>
            <a:cxnSpLocks/>
          </p:cNvCxnSpPr>
          <p:nvPr/>
        </p:nvCxnSpPr>
        <p:spPr>
          <a:xfrm flipH="1">
            <a:off x="4659086" y="1828800"/>
            <a:ext cx="2688771" cy="198120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e 17">
            <a:extLst>
              <a:ext uri="{FF2B5EF4-FFF2-40B4-BE49-F238E27FC236}">
                <a16:creationId xmlns:a16="http://schemas.microsoft.com/office/drawing/2014/main" id="{C2F60F2D-2474-4240-B795-365775C23EE9}"/>
              </a:ext>
            </a:extLst>
          </p:cNvPr>
          <p:cNvSpPr/>
          <p:nvPr/>
        </p:nvSpPr>
        <p:spPr>
          <a:xfrm>
            <a:off x="7255295" y="870854"/>
            <a:ext cx="1300876" cy="1156031"/>
          </a:xfrm>
          <a:prstGeom prst="ellipse">
            <a:avLst/>
          </a:prstGeom>
          <a:noFill/>
          <a:ln w="57150">
            <a:solidFill>
              <a:srgbClr val="D348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7D7F7D6B-F88D-4161-A5A2-2AF4A56F6848}"/>
              </a:ext>
            </a:extLst>
          </p:cNvPr>
          <p:cNvCxnSpPr>
            <a:cxnSpLocks/>
          </p:cNvCxnSpPr>
          <p:nvPr/>
        </p:nvCxnSpPr>
        <p:spPr>
          <a:xfrm>
            <a:off x="7255295" y="3678767"/>
            <a:ext cx="2272978" cy="135457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47F0EB-FB61-4790-94CA-555142012BFF}"/>
              </a:ext>
            </a:extLst>
          </p:cNvPr>
          <p:cNvSpPr txBox="1"/>
          <p:nvPr/>
        </p:nvSpPr>
        <p:spPr>
          <a:xfrm>
            <a:off x="117948" y="1620455"/>
            <a:ext cx="576630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100" dirty="0" err="1"/>
              <a:t>Differential</a:t>
            </a:r>
            <a:r>
              <a:rPr lang="it-IT" sz="2100" dirty="0"/>
              <a:t> temperature (</a:t>
            </a:r>
            <a:r>
              <a:rPr lang="it-IT" sz="2100" dirty="0">
                <a:latin typeface="Symbol" panose="05050102010706020507" pitchFamily="18" charset="2"/>
              </a:rPr>
              <a:t>D</a:t>
            </a:r>
            <a:r>
              <a:rPr lang="it-IT" sz="2100" dirty="0"/>
              <a:t>T) </a:t>
            </a:r>
            <a:r>
              <a:rPr lang="it-IT" sz="2100" dirty="0" err="1"/>
              <a:t>between</a:t>
            </a:r>
            <a:r>
              <a:rPr lang="it-IT" sz="2100" dirty="0"/>
              <a:t> vacuum window and ambient temperature:  13 °C. 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491FB87-7B53-485E-8BC2-78BE1C01E760}"/>
              </a:ext>
            </a:extLst>
          </p:cNvPr>
          <p:cNvSpPr txBox="1"/>
          <p:nvPr/>
        </p:nvSpPr>
        <p:spPr>
          <a:xfrm>
            <a:off x="117948" y="2574172"/>
            <a:ext cx="57663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100" dirty="0"/>
              <a:t>NOTO/MED </a:t>
            </a:r>
            <a:r>
              <a:rPr lang="it-IT" sz="2100" dirty="0" err="1"/>
              <a:t>receivers</a:t>
            </a:r>
            <a:r>
              <a:rPr lang="it-IT" sz="2100" dirty="0"/>
              <a:t> </a:t>
            </a:r>
            <a:r>
              <a:rPr lang="it-IT" sz="2100" dirty="0" err="1"/>
              <a:t>upgraded</a:t>
            </a:r>
            <a:r>
              <a:rPr lang="it-IT" sz="2100" dirty="0"/>
              <a:t> with </a:t>
            </a:r>
            <a:r>
              <a:rPr lang="it-IT" sz="2100" dirty="0" err="1"/>
              <a:t>thermal</a:t>
            </a:r>
            <a:r>
              <a:rPr lang="it-IT" sz="2100" dirty="0"/>
              <a:t> </a:t>
            </a:r>
            <a:r>
              <a:rPr lang="it-IT" sz="2100" dirty="0" err="1"/>
              <a:t>insulators</a:t>
            </a:r>
            <a:r>
              <a:rPr lang="it-IT" sz="2100" dirty="0"/>
              <a:t> (</a:t>
            </a:r>
            <a:r>
              <a:rPr lang="it-IT" sz="2100" dirty="0" err="1"/>
              <a:t>foam</a:t>
            </a:r>
            <a:r>
              <a:rPr lang="it-IT" sz="2100" dirty="0"/>
              <a:t>) </a:t>
            </a:r>
            <a:r>
              <a:rPr lang="it-IT" sz="2100" dirty="0">
                <a:sym typeface="Wingdings" panose="05000000000000000000" pitchFamily="2" charset="2"/>
              </a:rPr>
              <a:t></a:t>
            </a:r>
            <a:r>
              <a:rPr lang="it-IT" sz="2100" dirty="0"/>
              <a:t> </a:t>
            </a:r>
            <a:r>
              <a:rPr lang="it-IT" sz="2100" dirty="0">
                <a:latin typeface="Symbol" panose="05050102010706020507" pitchFamily="18" charset="2"/>
              </a:rPr>
              <a:t>D</a:t>
            </a:r>
            <a:r>
              <a:rPr lang="it-IT" sz="2100" dirty="0"/>
              <a:t>T = 6 °C.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1DC812F-B5E6-4179-9F90-5113110D6D0F}"/>
              </a:ext>
            </a:extLst>
          </p:cNvPr>
          <p:cNvSpPr/>
          <p:nvPr/>
        </p:nvSpPr>
        <p:spPr>
          <a:xfrm>
            <a:off x="6292850" y="3587750"/>
            <a:ext cx="1155700" cy="14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91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Part i: </a:t>
            </a:r>
            <a:r>
              <a:rPr lang="it-IT" dirty="0" err="1"/>
              <a:t>procurement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C38F32-74EB-4ECE-B86D-A1E53373F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2" y="1949725"/>
            <a:ext cx="8756874" cy="450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ccia circolare in su 7">
            <a:extLst>
              <a:ext uri="{FF2B5EF4-FFF2-40B4-BE49-F238E27FC236}">
                <a16:creationId xmlns:a16="http://schemas.microsoft.com/office/drawing/2014/main" id="{55D5D42E-B4A8-45CB-BD6D-49492A695916}"/>
              </a:ext>
            </a:extLst>
          </p:cNvPr>
          <p:cNvSpPr/>
          <p:nvPr/>
        </p:nvSpPr>
        <p:spPr>
          <a:xfrm rot="339508" flipV="1">
            <a:off x="3334177" y="1777390"/>
            <a:ext cx="5896617" cy="1727766"/>
          </a:xfrm>
          <a:prstGeom prst="curvedUpArrow">
            <a:avLst>
              <a:gd name="adj1" fmla="val 23359"/>
              <a:gd name="adj2" fmla="val 50000"/>
              <a:gd name="adj3" fmla="val 2083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28" name="Picture 4" descr="Money Cartoon Images - Free Download on Freepik">
            <a:extLst>
              <a:ext uri="{FF2B5EF4-FFF2-40B4-BE49-F238E27FC236}">
                <a16:creationId xmlns:a16="http://schemas.microsoft.com/office/drawing/2014/main" id="{6B416FAC-203B-4EBC-A5C6-6C4D15A58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89304"/>
            <a:ext cx="1785030" cy="118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366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78445D-F0D5-45F1-88FE-F7EAAEAE7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Waveguide</a:t>
            </a:r>
            <a:r>
              <a:rPr lang="it-IT" dirty="0"/>
              <a:t> switches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198FBD-5E66-4953-A8BD-67103DA7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B859A283-5216-47A0-9F0F-C87C1C1C1839}"/>
              </a:ext>
            </a:extLst>
          </p:cNvPr>
          <p:cNvSpPr txBox="1">
            <a:spLocks/>
          </p:cNvSpPr>
          <p:nvPr/>
        </p:nvSpPr>
        <p:spPr>
          <a:xfrm>
            <a:off x="4343175" y="1875706"/>
            <a:ext cx="1678933" cy="2843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700" dirty="0">
                <a:latin typeface="+mn-lt"/>
                <a:cs typeface="Times New Roman" panose="02020603050405020304" pitchFamily="18" charset="0"/>
              </a:rPr>
              <a:t>Normal Observation Mode (LNA included)</a:t>
            </a:r>
            <a:endParaRPr lang="ko-KR" altLang="en-US" sz="17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그림 6">
            <a:extLst>
              <a:ext uri="{FF2B5EF4-FFF2-40B4-BE49-F238E27FC236}">
                <a16:creationId xmlns:a16="http://schemas.microsoft.com/office/drawing/2014/main" id="{AF729546-9F4B-4890-A740-505E39C2D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70" y="1678356"/>
            <a:ext cx="4317506" cy="3238130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4DE3FE9D-DC98-4C69-A8A4-B21BE20A69EA}"/>
              </a:ext>
            </a:extLst>
          </p:cNvPr>
          <p:cNvSpPr txBox="1"/>
          <p:nvPr/>
        </p:nvSpPr>
        <p:spPr>
          <a:xfrm>
            <a:off x="2813446" y="4462636"/>
            <a:ext cx="137159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CH_A_SW1</a:t>
            </a:r>
          </a:p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TTL </a:t>
            </a:r>
            <a:r>
              <a:rPr lang="en-US" altLang="ko-K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ko-K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POS-2</a:t>
            </a:r>
            <a:endParaRPr lang="ko-KR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FB4253F9-D041-4C49-BBA6-E73755C90549}"/>
              </a:ext>
            </a:extLst>
          </p:cNvPr>
          <p:cNvSpPr txBox="1"/>
          <p:nvPr/>
        </p:nvSpPr>
        <p:spPr>
          <a:xfrm>
            <a:off x="748166" y="4462636"/>
            <a:ext cx="134594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CH_A_SW2</a:t>
            </a:r>
          </a:p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TTL </a:t>
            </a:r>
            <a:r>
              <a:rPr lang="en-US" altLang="ko-KR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ko-KR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POS-1</a:t>
            </a:r>
            <a:endParaRPr lang="ko-KR" alt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E41FAF70-AC6D-4CFF-B3F8-B3A212800A24}"/>
              </a:ext>
            </a:extLst>
          </p:cNvPr>
          <p:cNvSpPr txBox="1"/>
          <p:nvPr/>
        </p:nvSpPr>
        <p:spPr>
          <a:xfrm>
            <a:off x="812829" y="1678356"/>
            <a:ext cx="137159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CH_B_SW2</a:t>
            </a:r>
          </a:p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TTL </a:t>
            </a:r>
            <a:r>
              <a:rPr lang="en-US" altLang="ko-K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ko-K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POS-2</a:t>
            </a:r>
            <a:endParaRPr lang="ko-KR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CDB76893-D705-41A9-9D34-8C3C8186777B}"/>
              </a:ext>
            </a:extLst>
          </p:cNvPr>
          <p:cNvSpPr txBox="1"/>
          <p:nvPr/>
        </p:nvSpPr>
        <p:spPr>
          <a:xfrm>
            <a:off x="2826270" y="1678356"/>
            <a:ext cx="134594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CH_B_SW1</a:t>
            </a:r>
          </a:p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TTL </a:t>
            </a:r>
            <a:r>
              <a:rPr lang="en-US" altLang="ko-KR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ko-KR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POS-1</a:t>
            </a:r>
            <a:endParaRPr lang="ko-KR" alt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그림 15">
            <a:extLst>
              <a:ext uri="{FF2B5EF4-FFF2-40B4-BE49-F238E27FC236}">
                <a16:creationId xmlns:a16="http://schemas.microsoft.com/office/drawing/2014/main" id="{35D1A38A-1263-4EA7-A254-8072E75F20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72001" y="1632852"/>
            <a:ext cx="4319999" cy="3240000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AAE6EE5C-E045-414A-BF20-A6ADD1675C2A}"/>
              </a:ext>
            </a:extLst>
          </p:cNvPr>
          <p:cNvSpPr txBox="1"/>
          <p:nvPr/>
        </p:nvSpPr>
        <p:spPr>
          <a:xfrm>
            <a:off x="10547885" y="4411840"/>
            <a:ext cx="134594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CH_A_SW1</a:t>
            </a:r>
          </a:p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TTL </a:t>
            </a:r>
            <a:r>
              <a:rPr lang="en-US" altLang="ko-KR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ko-KR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POS-1</a:t>
            </a:r>
            <a:endParaRPr lang="ko-KR" alt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4CAFE268-634A-49FC-832E-669370A010D2}"/>
              </a:ext>
            </a:extLst>
          </p:cNvPr>
          <p:cNvSpPr txBox="1"/>
          <p:nvPr/>
        </p:nvSpPr>
        <p:spPr>
          <a:xfrm>
            <a:off x="8659160" y="4411188"/>
            <a:ext cx="137159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CH_A_SW2</a:t>
            </a:r>
          </a:p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TTL </a:t>
            </a:r>
            <a:r>
              <a:rPr lang="en-US" altLang="ko-K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ko-K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POS-2</a:t>
            </a:r>
            <a:endParaRPr lang="ko-KR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2BD67CAD-C73F-450F-998F-824C5862A402}"/>
              </a:ext>
            </a:extLst>
          </p:cNvPr>
          <p:cNvSpPr txBox="1"/>
          <p:nvPr/>
        </p:nvSpPr>
        <p:spPr>
          <a:xfrm>
            <a:off x="8524146" y="1650672"/>
            <a:ext cx="134594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CH_B_SW2</a:t>
            </a:r>
          </a:p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TTL </a:t>
            </a:r>
            <a:r>
              <a:rPr lang="en-US" altLang="ko-KR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ko-KR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POS-1</a:t>
            </a:r>
            <a:endParaRPr lang="ko-KR" alt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3CD44690-A032-4BE9-B8D7-26CA1A74C884}"/>
              </a:ext>
            </a:extLst>
          </p:cNvPr>
          <p:cNvSpPr txBox="1"/>
          <p:nvPr/>
        </p:nvSpPr>
        <p:spPr>
          <a:xfrm>
            <a:off x="10522237" y="1632852"/>
            <a:ext cx="137159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CH_B_SW1</a:t>
            </a:r>
          </a:p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TTL </a:t>
            </a:r>
            <a:r>
              <a:rPr lang="en-US" altLang="ko-K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ko-K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POS-2</a:t>
            </a:r>
            <a:endParaRPr lang="ko-KR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제목 1">
            <a:extLst>
              <a:ext uri="{FF2B5EF4-FFF2-40B4-BE49-F238E27FC236}">
                <a16:creationId xmlns:a16="http://schemas.microsoft.com/office/drawing/2014/main" id="{755DD656-6DB4-4B25-9DAA-196E281A98EA}"/>
              </a:ext>
            </a:extLst>
          </p:cNvPr>
          <p:cNvSpPr txBox="1">
            <a:spLocks/>
          </p:cNvSpPr>
          <p:nvPr/>
        </p:nvSpPr>
        <p:spPr>
          <a:xfrm>
            <a:off x="6157514" y="2634638"/>
            <a:ext cx="16831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700" dirty="0">
                <a:latin typeface="+mn-lt"/>
                <a:cs typeface="Times New Roman" panose="02020603050405020304" pitchFamily="18" charset="0"/>
              </a:rPr>
              <a:t>Sun Observation Mode (LNA Bypass)</a:t>
            </a:r>
            <a:endParaRPr lang="ko-KR" altLang="en-US" sz="17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8" name="Gruppo 167">
            <a:extLst>
              <a:ext uri="{FF2B5EF4-FFF2-40B4-BE49-F238E27FC236}">
                <a16:creationId xmlns:a16="http://schemas.microsoft.com/office/drawing/2014/main" id="{8145EAF3-477F-4DDC-B8D2-F75801A11BAD}"/>
              </a:ext>
            </a:extLst>
          </p:cNvPr>
          <p:cNvGrpSpPr/>
          <p:nvPr/>
        </p:nvGrpSpPr>
        <p:grpSpPr>
          <a:xfrm>
            <a:off x="465228" y="5218630"/>
            <a:ext cx="3577715" cy="1517704"/>
            <a:chOff x="352425" y="0"/>
            <a:chExt cx="4762500" cy="2106295"/>
          </a:xfrm>
        </p:grpSpPr>
        <p:grpSp>
          <p:nvGrpSpPr>
            <p:cNvPr id="19" name="Gruppo 16">
              <a:extLst>
                <a:ext uri="{FF2B5EF4-FFF2-40B4-BE49-F238E27FC236}">
                  <a16:creationId xmlns:a16="http://schemas.microsoft.com/office/drawing/2014/main" id="{32ACD300-EADE-49FC-B027-93313E7E2A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650" y="390525"/>
              <a:ext cx="685800" cy="685800"/>
              <a:chOff x="8001" y="2884"/>
              <a:chExt cx="1080" cy="1080"/>
            </a:xfrm>
          </p:grpSpPr>
          <p:sp>
            <p:nvSpPr>
              <p:cNvPr id="48" name="Oval 3">
                <a:extLst>
                  <a:ext uri="{FF2B5EF4-FFF2-40B4-BE49-F238E27FC236}">
                    <a16:creationId xmlns:a16="http://schemas.microsoft.com/office/drawing/2014/main" id="{0A45E836-5F4A-4926-B00F-8AB18B150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1" y="2884"/>
                <a:ext cx="1080" cy="1080"/>
              </a:xfrm>
              <a:prstGeom prst="ellipse">
                <a:avLst/>
              </a:prstGeom>
              <a:gradFill rotWithShape="1">
                <a:gsLst>
                  <a:gs pos="0">
                    <a:srgbClr val="CCCC00">
                      <a:alpha val="45000"/>
                    </a:srgbClr>
                  </a:gs>
                  <a:gs pos="100000">
                    <a:srgbClr val="CCCC00">
                      <a:gamma/>
                      <a:shade val="46275"/>
                      <a:invGamma/>
                      <a:alpha val="48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49" name="Arc 4">
                <a:extLst>
                  <a:ext uri="{FF2B5EF4-FFF2-40B4-BE49-F238E27FC236}">
                    <a16:creationId xmlns:a16="http://schemas.microsoft.com/office/drawing/2014/main" id="{A304641C-775A-42E3-A48A-451E22AD2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1" y="3424"/>
                <a:ext cx="540" cy="5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endParaRPr lang="ko-KR" altLang="en-US"/>
              </a:p>
            </p:txBody>
          </p:sp>
          <p:sp>
            <p:nvSpPr>
              <p:cNvPr id="50" name="Arc 5">
                <a:extLst>
                  <a:ext uri="{FF2B5EF4-FFF2-40B4-BE49-F238E27FC236}">
                    <a16:creationId xmlns:a16="http://schemas.microsoft.com/office/drawing/2014/main" id="{321082A5-3C62-4DCB-8D07-701BE4AD168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8541" y="2884"/>
                <a:ext cx="540" cy="5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20" name="Connettore 4 144">
              <a:extLst>
                <a:ext uri="{FF2B5EF4-FFF2-40B4-BE49-F238E27FC236}">
                  <a16:creationId xmlns:a16="http://schemas.microsoft.com/office/drawing/2014/main" id="{8AC96450-F90A-44BD-AB1F-BA2BF3791D32}"/>
                </a:ext>
              </a:extLst>
            </p:cNvPr>
            <p:cNvCxnSpPr/>
            <p:nvPr/>
          </p:nvCxnSpPr>
          <p:spPr>
            <a:xfrm>
              <a:off x="2809875" y="0"/>
              <a:ext cx="1381125" cy="361951"/>
            </a:xfrm>
            <a:prstGeom prst="bentConnector3">
              <a:avLst>
                <a:gd name="adj1" fmla="val 10034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o 166">
              <a:extLst>
                <a:ext uri="{FF2B5EF4-FFF2-40B4-BE49-F238E27FC236}">
                  <a16:creationId xmlns:a16="http://schemas.microsoft.com/office/drawing/2014/main" id="{B7AE0C35-819C-4898-B825-45ED02092306}"/>
                </a:ext>
              </a:extLst>
            </p:cNvPr>
            <p:cNvGrpSpPr/>
            <p:nvPr/>
          </p:nvGrpSpPr>
          <p:grpSpPr>
            <a:xfrm>
              <a:off x="352425" y="0"/>
              <a:ext cx="4762500" cy="2106295"/>
              <a:chOff x="352425" y="0"/>
              <a:chExt cx="4762500" cy="2106295"/>
            </a:xfrm>
          </p:grpSpPr>
          <p:grpSp>
            <p:nvGrpSpPr>
              <p:cNvPr id="22" name="Gruppo 11">
                <a:extLst>
                  <a:ext uri="{FF2B5EF4-FFF2-40B4-BE49-F238E27FC236}">
                    <a16:creationId xmlns:a16="http://schemas.microsoft.com/office/drawing/2014/main" id="{A4242F6A-F4C8-4ADC-B98C-02358C7CCD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3857625" y="371475"/>
                <a:ext cx="685800" cy="685800"/>
                <a:chOff x="8001" y="2884"/>
                <a:chExt cx="1080" cy="1080"/>
              </a:xfrm>
            </p:grpSpPr>
            <p:sp>
              <p:nvSpPr>
                <p:cNvPr id="45" name="Oval 7">
                  <a:extLst>
                    <a:ext uri="{FF2B5EF4-FFF2-40B4-BE49-F238E27FC236}">
                      <a16:creationId xmlns:a16="http://schemas.microsoft.com/office/drawing/2014/main" id="{82DF2BB0-AC77-4CD3-94A0-22CEBADA6D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01" y="2884"/>
                  <a:ext cx="1080" cy="10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>
                        <a:alpha val="45000"/>
                      </a:srgbClr>
                    </a:gs>
                    <a:gs pos="100000">
                      <a:srgbClr val="CCCC00">
                        <a:gamma/>
                        <a:shade val="46275"/>
                        <a:invGamma/>
                        <a:alpha val="48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6" name="Arc 8">
                  <a:extLst>
                    <a:ext uri="{FF2B5EF4-FFF2-40B4-BE49-F238E27FC236}">
                      <a16:creationId xmlns:a16="http://schemas.microsoft.com/office/drawing/2014/main" id="{2D79C4C8-B3DE-4BD4-A9F0-CFAF0F1FE5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1" y="3424"/>
                  <a:ext cx="540" cy="5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7" name="Arc 9">
                  <a:extLst>
                    <a:ext uri="{FF2B5EF4-FFF2-40B4-BE49-F238E27FC236}">
                      <a16:creationId xmlns:a16="http://schemas.microsoft.com/office/drawing/2014/main" id="{33E5C4CD-4F5B-4635-9FBB-C107713908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8541" y="2884"/>
                  <a:ext cx="540" cy="5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ko-KR" altLang="en-US"/>
                </a:p>
              </p:txBody>
            </p:sp>
          </p:grpSp>
          <p:sp>
            <p:nvSpPr>
              <p:cNvPr id="23" name="Estrazione 15">
                <a:extLst>
                  <a:ext uri="{FF2B5EF4-FFF2-40B4-BE49-F238E27FC236}">
                    <a16:creationId xmlns:a16="http://schemas.microsoft.com/office/drawing/2014/main" id="{FF39D825-F4F9-41F4-A5F2-6E9BFB240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6310">
                <a:off x="2314575" y="1400175"/>
                <a:ext cx="697865" cy="714375"/>
              </a:xfrm>
              <a:prstGeom prst="flowChartExtract">
                <a:avLst/>
              </a:prstGeom>
              <a:gradFill rotWithShape="0">
                <a:gsLst>
                  <a:gs pos="0">
                    <a:srgbClr val="FFCC99">
                      <a:gamma/>
                      <a:shade val="80000"/>
                      <a:invGamma/>
                    </a:srgbClr>
                  </a:gs>
                  <a:gs pos="100000">
                    <a:srgbClr val="FFCC99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ko-KR" altLang="en-US"/>
              </a:p>
            </p:txBody>
          </p:sp>
          <p:grpSp>
            <p:nvGrpSpPr>
              <p:cNvPr id="24" name="Gruppo 156">
                <a:extLst>
                  <a:ext uri="{FF2B5EF4-FFF2-40B4-BE49-F238E27FC236}">
                    <a16:creationId xmlns:a16="http://schemas.microsoft.com/office/drawing/2014/main" id="{5ABCFCC6-2DAC-4E1C-A71D-5D75BE5EE6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3400404" y="420732"/>
                <a:ext cx="295317" cy="619125"/>
                <a:chOff x="6561" y="6664"/>
                <a:chExt cx="171" cy="471"/>
              </a:xfrm>
            </p:grpSpPr>
            <p:cxnSp>
              <p:nvCxnSpPr>
                <p:cNvPr id="38" name="Line 21">
                  <a:extLst>
                    <a:ext uri="{FF2B5EF4-FFF2-40B4-BE49-F238E27FC236}">
                      <a16:creationId xmlns:a16="http://schemas.microsoft.com/office/drawing/2014/main" id="{289B322C-83E3-4E86-86B9-9FE9E3165E70}"/>
                    </a:ext>
                  </a:extLst>
                </p:cNvPr>
                <p:cNvCxnSpPr/>
                <p:nvPr/>
              </p:nvCxnSpPr>
              <p:spPr bwMode="auto">
                <a:xfrm>
                  <a:off x="6617" y="6664"/>
                  <a:ext cx="1" cy="12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9" name="Line 22">
                  <a:extLst>
                    <a:ext uri="{FF2B5EF4-FFF2-40B4-BE49-F238E27FC236}">
                      <a16:creationId xmlns:a16="http://schemas.microsoft.com/office/drawing/2014/main" id="{73921CB7-EA08-47C4-9E61-F1346D8BB130}"/>
                    </a:ext>
                  </a:extLst>
                </p:cNvPr>
                <p:cNvCxnSpPr/>
                <p:nvPr/>
              </p:nvCxnSpPr>
              <p:spPr bwMode="auto">
                <a:xfrm>
                  <a:off x="6618" y="6793"/>
                  <a:ext cx="114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0" name="Line 23">
                  <a:extLst>
                    <a:ext uri="{FF2B5EF4-FFF2-40B4-BE49-F238E27FC236}">
                      <a16:creationId xmlns:a16="http://schemas.microsoft.com/office/drawing/2014/main" id="{D4CC3C56-2E5E-4D82-AAF7-BBD4575E59A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561" y="6850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1" name="Line 24">
                  <a:extLst>
                    <a:ext uri="{FF2B5EF4-FFF2-40B4-BE49-F238E27FC236}">
                      <a16:creationId xmlns:a16="http://schemas.microsoft.com/office/drawing/2014/main" id="{CED4B7EE-9460-49B5-801A-99BA29D57205}"/>
                    </a:ext>
                  </a:extLst>
                </p:cNvPr>
                <p:cNvCxnSpPr/>
                <p:nvPr/>
              </p:nvCxnSpPr>
              <p:spPr bwMode="auto">
                <a:xfrm>
                  <a:off x="6561" y="6907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" name="Line 25">
                  <a:extLst>
                    <a:ext uri="{FF2B5EF4-FFF2-40B4-BE49-F238E27FC236}">
                      <a16:creationId xmlns:a16="http://schemas.microsoft.com/office/drawing/2014/main" id="{F1D16309-E12E-4F00-84B2-C6618111D6A9}"/>
                    </a:ext>
                  </a:extLst>
                </p:cNvPr>
                <p:cNvCxnSpPr/>
                <p:nvPr/>
              </p:nvCxnSpPr>
              <p:spPr bwMode="auto">
                <a:xfrm flipH="1">
                  <a:off x="6561" y="6964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" name="Line 26">
                  <a:extLst>
                    <a:ext uri="{FF2B5EF4-FFF2-40B4-BE49-F238E27FC236}">
                      <a16:creationId xmlns:a16="http://schemas.microsoft.com/office/drawing/2014/main" id="{D9190CC7-7CE5-4600-81C0-357777BD00E3}"/>
                    </a:ext>
                  </a:extLst>
                </p:cNvPr>
                <p:cNvCxnSpPr/>
                <p:nvPr/>
              </p:nvCxnSpPr>
              <p:spPr bwMode="auto">
                <a:xfrm>
                  <a:off x="6561" y="7021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4" name="Line 27">
                  <a:extLst>
                    <a:ext uri="{FF2B5EF4-FFF2-40B4-BE49-F238E27FC236}">
                      <a16:creationId xmlns:a16="http://schemas.microsoft.com/office/drawing/2014/main" id="{7C7C7C2B-C3A8-4C26-AFA4-E09A414DD12E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18" y="7078"/>
                  <a:ext cx="114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5" name="Gruppo 148">
                <a:extLst>
                  <a:ext uri="{FF2B5EF4-FFF2-40B4-BE49-F238E27FC236}">
                    <a16:creationId xmlns:a16="http://schemas.microsoft.com/office/drawing/2014/main" id="{9EC58431-E18F-4A78-968C-600BFBF6F8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1866879" y="398418"/>
                <a:ext cx="295317" cy="619125"/>
                <a:chOff x="6561" y="6664"/>
                <a:chExt cx="171" cy="471"/>
              </a:xfrm>
            </p:grpSpPr>
            <p:cxnSp>
              <p:nvCxnSpPr>
                <p:cNvPr id="31" name="Line 21">
                  <a:extLst>
                    <a:ext uri="{FF2B5EF4-FFF2-40B4-BE49-F238E27FC236}">
                      <a16:creationId xmlns:a16="http://schemas.microsoft.com/office/drawing/2014/main" id="{2C0D0CC7-9E49-43F4-9DB0-4B8DA163B292}"/>
                    </a:ext>
                  </a:extLst>
                </p:cNvPr>
                <p:cNvCxnSpPr/>
                <p:nvPr/>
              </p:nvCxnSpPr>
              <p:spPr bwMode="auto">
                <a:xfrm>
                  <a:off x="6617" y="6664"/>
                  <a:ext cx="1" cy="12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2" name="Line 22">
                  <a:extLst>
                    <a:ext uri="{FF2B5EF4-FFF2-40B4-BE49-F238E27FC236}">
                      <a16:creationId xmlns:a16="http://schemas.microsoft.com/office/drawing/2014/main" id="{36700D72-7D9F-4863-9B0B-50AE32EE71B6}"/>
                    </a:ext>
                  </a:extLst>
                </p:cNvPr>
                <p:cNvCxnSpPr/>
                <p:nvPr/>
              </p:nvCxnSpPr>
              <p:spPr bwMode="auto">
                <a:xfrm>
                  <a:off x="6618" y="6793"/>
                  <a:ext cx="114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3" name="Line 23">
                  <a:extLst>
                    <a:ext uri="{FF2B5EF4-FFF2-40B4-BE49-F238E27FC236}">
                      <a16:creationId xmlns:a16="http://schemas.microsoft.com/office/drawing/2014/main" id="{523573DE-BED6-4C66-8451-F351CACF160E}"/>
                    </a:ext>
                  </a:extLst>
                </p:cNvPr>
                <p:cNvCxnSpPr/>
                <p:nvPr/>
              </p:nvCxnSpPr>
              <p:spPr bwMode="auto">
                <a:xfrm flipH="1">
                  <a:off x="6561" y="6850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4" name="Line 24">
                  <a:extLst>
                    <a:ext uri="{FF2B5EF4-FFF2-40B4-BE49-F238E27FC236}">
                      <a16:creationId xmlns:a16="http://schemas.microsoft.com/office/drawing/2014/main" id="{BE518F65-EA10-4402-A30C-906367C0C35E}"/>
                    </a:ext>
                  </a:extLst>
                </p:cNvPr>
                <p:cNvCxnSpPr/>
                <p:nvPr/>
              </p:nvCxnSpPr>
              <p:spPr bwMode="auto">
                <a:xfrm>
                  <a:off x="6561" y="6907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5" name="Line 25">
                  <a:extLst>
                    <a:ext uri="{FF2B5EF4-FFF2-40B4-BE49-F238E27FC236}">
                      <a16:creationId xmlns:a16="http://schemas.microsoft.com/office/drawing/2014/main" id="{CA791F58-1EA1-4847-9FF0-6C5B869632C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561" y="6964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" name="Line 26">
                  <a:extLst>
                    <a:ext uri="{FF2B5EF4-FFF2-40B4-BE49-F238E27FC236}">
                      <a16:creationId xmlns:a16="http://schemas.microsoft.com/office/drawing/2014/main" id="{A0D00C6F-9134-4D79-8D36-F4D96B30DF47}"/>
                    </a:ext>
                  </a:extLst>
                </p:cNvPr>
                <p:cNvCxnSpPr/>
                <p:nvPr/>
              </p:nvCxnSpPr>
              <p:spPr bwMode="auto">
                <a:xfrm>
                  <a:off x="6561" y="7021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" name="Line 27">
                  <a:extLst>
                    <a:ext uri="{FF2B5EF4-FFF2-40B4-BE49-F238E27FC236}">
                      <a16:creationId xmlns:a16="http://schemas.microsoft.com/office/drawing/2014/main" id="{7C03577A-4BBE-4C5C-8552-21903C487EC7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18" y="7078"/>
                  <a:ext cx="114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26" name="Connettore 4 165">
                <a:extLst>
                  <a:ext uri="{FF2B5EF4-FFF2-40B4-BE49-F238E27FC236}">
                    <a16:creationId xmlns:a16="http://schemas.microsoft.com/office/drawing/2014/main" id="{131061B4-6F23-4293-AF2B-C3BF85A6AA90}"/>
                  </a:ext>
                </a:extLst>
              </p:cNvPr>
              <p:cNvCxnSpPr/>
              <p:nvPr/>
            </p:nvCxnSpPr>
            <p:spPr>
              <a:xfrm>
                <a:off x="1314450" y="1123950"/>
                <a:ext cx="990600" cy="628650"/>
              </a:xfrm>
              <a:prstGeom prst="bentConnector3">
                <a:avLst>
                  <a:gd name="adj1" fmla="val 1923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4 164">
                <a:extLst>
                  <a:ext uri="{FF2B5EF4-FFF2-40B4-BE49-F238E27FC236}">
                    <a16:creationId xmlns:a16="http://schemas.microsoft.com/office/drawing/2014/main" id="{3E8C713C-0D25-41DE-855B-5FF9BD488042}"/>
                  </a:ext>
                </a:extLst>
              </p:cNvPr>
              <p:cNvCxnSpPr/>
              <p:nvPr/>
            </p:nvCxnSpPr>
            <p:spPr>
              <a:xfrm flipV="1">
                <a:off x="3019425" y="1066800"/>
                <a:ext cx="1181100" cy="685800"/>
              </a:xfrm>
              <a:prstGeom prst="bentConnector3">
                <a:avLst>
                  <a:gd name="adj1" fmla="val 100806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4 147">
                <a:extLst>
                  <a:ext uri="{FF2B5EF4-FFF2-40B4-BE49-F238E27FC236}">
                    <a16:creationId xmlns:a16="http://schemas.microsoft.com/office/drawing/2014/main" id="{6775B7F2-E321-4B1B-8BD5-91C934EABB37}"/>
                  </a:ext>
                </a:extLst>
              </p:cNvPr>
              <p:cNvCxnSpPr/>
              <p:nvPr/>
            </p:nvCxnSpPr>
            <p:spPr>
              <a:xfrm>
                <a:off x="352425" y="762000"/>
                <a:ext cx="657225" cy="3175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4 146">
                <a:extLst>
                  <a:ext uri="{FF2B5EF4-FFF2-40B4-BE49-F238E27FC236}">
                    <a16:creationId xmlns:a16="http://schemas.microsoft.com/office/drawing/2014/main" id="{9FEE11C4-3A4A-4F13-B701-3275A1A1F259}"/>
                  </a:ext>
                </a:extLst>
              </p:cNvPr>
              <p:cNvCxnSpPr/>
              <p:nvPr/>
            </p:nvCxnSpPr>
            <p:spPr>
              <a:xfrm>
                <a:off x="4457700" y="714375"/>
                <a:ext cx="657225" cy="3175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4 145">
                <a:extLst>
                  <a:ext uri="{FF2B5EF4-FFF2-40B4-BE49-F238E27FC236}">
                    <a16:creationId xmlns:a16="http://schemas.microsoft.com/office/drawing/2014/main" id="{908DEC7C-E523-48A0-AFD9-91836E5FF1D2}"/>
                  </a:ext>
                </a:extLst>
              </p:cNvPr>
              <p:cNvCxnSpPr/>
              <p:nvPr/>
            </p:nvCxnSpPr>
            <p:spPr>
              <a:xfrm flipV="1">
                <a:off x="1362075" y="0"/>
                <a:ext cx="1447800" cy="371475"/>
              </a:xfrm>
              <a:prstGeom prst="bentConnector3">
                <a:avLst>
                  <a:gd name="adj1" fmla="val -658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Gruppo 167">
            <a:extLst>
              <a:ext uri="{FF2B5EF4-FFF2-40B4-BE49-F238E27FC236}">
                <a16:creationId xmlns:a16="http://schemas.microsoft.com/office/drawing/2014/main" id="{09579640-66EB-43EC-8C32-A2C2FD81EE98}"/>
              </a:ext>
            </a:extLst>
          </p:cNvPr>
          <p:cNvGrpSpPr/>
          <p:nvPr/>
        </p:nvGrpSpPr>
        <p:grpSpPr>
          <a:xfrm>
            <a:off x="8094506" y="5232213"/>
            <a:ext cx="3577715" cy="1517704"/>
            <a:chOff x="352425" y="0"/>
            <a:chExt cx="4762500" cy="2106295"/>
          </a:xfrm>
        </p:grpSpPr>
        <p:cxnSp>
          <p:nvCxnSpPr>
            <p:cNvPr id="54" name="Connettore 4 144">
              <a:extLst>
                <a:ext uri="{FF2B5EF4-FFF2-40B4-BE49-F238E27FC236}">
                  <a16:creationId xmlns:a16="http://schemas.microsoft.com/office/drawing/2014/main" id="{AB5E7CE4-A985-4012-8DFA-09D8A98132B2}"/>
                </a:ext>
              </a:extLst>
            </p:cNvPr>
            <p:cNvCxnSpPr/>
            <p:nvPr/>
          </p:nvCxnSpPr>
          <p:spPr>
            <a:xfrm>
              <a:off x="2809875" y="0"/>
              <a:ext cx="1381125" cy="361951"/>
            </a:xfrm>
            <a:prstGeom prst="bentConnector3">
              <a:avLst>
                <a:gd name="adj1" fmla="val 10034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uppo 166">
              <a:extLst>
                <a:ext uri="{FF2B5EF4-FFF2-40B4-BE49-F238E27FC236}">
                  <a16:creationId xmlns:a16="http://schemas.microsoft.com/office/drawing/2014/main" id="{82D0DED7-F587-44DA-9F93-671A7CC80ACD}"/>
                </a:ext>
              </a:extLst>
            </p:cNvPr>
            <p:cNvGrpSpPr/>
            <p:nvPr/>
          </p:nvGrpSpPr>
          <p:grpSpPr>
            <a:xfrm>
              <a:off x="352425" y="0"/>
              <a:ext cx="4762500" cy="2106295"/>
              <a:chOff x="352425" y="0"/>
              <a:chExt cx="4762500" cy="2106295"/>
            </a:xfrm>
          </p:grpSpPr>
          <p:sp>
            <p:nvSpPr>
              <p:cNvPr id="56" name="Estrazione 15">
                <a:extLst>
                  <a:ext uri="{FF2B5EF4-FFF2-40B4-BE49-F238E27FC236}">
                    <a16:creationId xmlns:a16="http://schemas.microsoft.com/office/drawing/2014/main" id="{34C21FA8-A3A3-450C-931F-5ACFB42C7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6310">
                <a:off x="2314575" y="1400175"/>
                <a:ext cx="697865" cy="714375"/>
              </a:xfrm>
              <a:prstGeom prst="flowChartExtract">
                <a:avLst/>
              </a:prstGeom>
              <a:gradFill rotWithShape="0">
                <a:gsLst>
                  <a:gs pos="0">
                    <a:srgbClr val="FFCC99">
                      <a:gamma/>
                      <a:shade val="80000"/>
                      <a:invGamma/>
                    </a:srgbClr>
                  </a:gs>
                  <a:gs pos="100000">
                    <a:srgbClr val="FFCC99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ko-KR" altLang="en-US"/>
              </a:p>
            </p:txBody>
          </p:sp>
          <p:grpSp>
            <p:nvGrpSpPr>
              <p:cNvPr id="57" name="Gruppo 156">
                <a:extLst>
                  <a:ext uri="{FF2B5EF4-FFF2-40B4-BE49-F238E27FC236}">
                    <a16:creationId xmlns:a16="http://schemas.microsoft.com/office/drawing/2014/main" id="{35349455-BEA4-481F-9440-2822E24289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3400404" y="420732"/>
                <a:ext cx="295317" cy="619125"/>
                <a:chOff x="6561" y="6664"/>
                <a:chExt cx="171" cy="471"/>
              </a:xfrm>
            </p:grpSpPr>
            <p:cxnSp>
              <p:nvCxnSpPr>
                <p:cNvPr id="71" name="Line 21">
                  <a:extLst>
                    <a:ext uri="{FF2B5EF4-FFF2-40B4-BE49-F238E27FC236}">
                      <a16:creationId xmlns:a16="http://schemas.microsoft.com/office/drawing/2014/main" id="{0B9E7C62-54A7-4BB5-A5BE-43DAA86679F6}"/>
                    </a:ext>
                  </a:extLst>
                </p:cNvPr>
                <p:cNvCxnSpPr/>
                <p:nvPr/>
              </p:nvCxnSpPr>
              <p:spPr bwMode="auto">
                <a:xfrm>
                  <a:off x="6617" y="6664"/>
                  <a:ext cx="1" cy="12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2" name="Line 22">
                  <a:extLst>
                    <a:ext uri="{FF2B5EF4-FFF2-40B4-BE49-F238E27FC236}">
                      <a16:creationId xmlns:a16="http://schemas.microsoft.com/office/drawing/2014/main" id="{63E38D65-49DF-4942-B853-76F57FF61848}"/>
                    </a:ext>
                  </a:extLst>
                </p:cNvPr>
                <p:cNvCxnSpPr/>
                <p:nvPr/>
              </p:nvCxnSpPr>
              <p:spPr bwMode="auto">
                <a:xfrm>
                  <a:off x="6618" y="6793"/>
                  <a:ext cx="114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3" name="Line 23">
                  <a:extLst>
                    <a:ext uri="{FF2B5EF4-FFF2-40B4-BE49-F238E27FC236}">
                      <a16:creationId xmlns:a16="http://schemas.microsoft.com/office/drawing/2014/main" id="{18BB764F-64A7-48AA-9484-6A82443DAF62}"/>
                    </a:ext>
                  </a:extLst>
                </p:cNvPr>
                <p:cNvCxnSpPr/>
                <p:nvPr/>
              </p:nvCxnSpPr>
              <p:spPr bwMode="auto">
                <a:xfrm flipH="1">
                  <a:off x="6561" y="6850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4" name="Line 24">
                  <a:extLst>
                    <a:ext uri="{FF2B5EF4-FFF2-40B4-BE49-F238E27FC236}">
                      <a16:creationId xmlns:a16="http://schemas.microsoft.com/office/drawing/2014/main" id="{224B3BC9-A7D1-4E8A-BDDB-C792E35B7F9B}"/>
                    </a:ext>
                  </a:extLst>
                </p:cNvPr>
                <p:cNvCxnSpPr/>
                <p:nvPr/>
              </p:nvCxnSpPr>
              <p:spPr bwMode="auto">
                <a:xfrm>
                  <a:off x="6561" y="6907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5" name="Line 25">
                  <a:extLst>
                    <a:ext uri="{FF2B5EF4-FFF2-40B4-BE49-F238E27FC236}">
                      <a16:creationId xmlns:a16="http://schemas.microsoft.com/office/drawing/2014/main" id="{5EE3B811-7B3F-43CE-8437-8E2619ABB54B}"/>
                    </a:ext>
                  </a:extLst>
                </p:cNvPr>
                <p:cNvCxnSpPr/>
                <p:nvPr/>
              </p:nvCxnSpPr>
              <p:spPr bwMode="auto">
                <a:xfrm flipH="1">
                  <a:off x="6561" y="6964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6" name="Line 26">
                  <a:extLst>
                    <a:ext uri="{FF2B5EF4-FFF2-40B4-BE49-F238E27FC236}">
                      <a16:creationId xmlns:a16="http://schemas.microsoft.com/office/drawing/2014/main" id="{9658CEE6-018C-4564-8A2F-C1382C116FCF}"/>
                    </a:ext>
                  </a:extLst>
                </p:cNvPr>
                <p:cNvCxnSpPr/>
                <p:nvPr/>
              </p:nvCxnSpPr>
              <p:spPr bwMode="auto">
                <a:xfrm>
                  <a:off x="6561" y="7021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7" name="Line 27">
                  <a:extLst>
                    <a:ext uri="{FF2B5EF4-FFF2-40B4-BE49-F238E27FC236}">
                      <a16:creationId xmlns:a16="http://schemas.microsoft.com/office/drawing/2014/main" id="{364AE3A9-1E77-4339-BB82-53D5B374F28C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18" y="7078"/>
                  <a:ext cx="114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58" name="Gruppo 148">
                <a:extLst>
                  <a:ext uri="{FF2B5EF4-FFF2-40B4-BE49-F238E27FC236}">
                    <a16:creationId xmlns:a16="http://schemas.microsoft.com/office/drawing/2014/main" id="{0E3343FD-B1C3-40D6-9746-F8444F07F1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1866879" y="398418"/>
                <a:ext cx="295317" cy="619125"/>
                <a:chOff x="6561" y="6664"/>
                <a:chExt cx="171" cy="471"/>
              </a:xfrm>
            </p:grpSpPr>
            <p:cxnSp>
              <p:nvCxnSpPr>
                <p:cNvPr id="64" name="Line 21">
                  <a:extLst>
                    <a:ext uri="{FF2B5EF4-FFF2-40B4-BE49-F238E27FC236}">
                      <a16:creationId xmlns:a16="http://schemas.microsoft.com/office/drawing/2014/main" id="{642D37AB-5038-4119-82F1-44B9D63F6AD2}"/>
                    </a:ext>
                  </a:extLst>
                </p:cNvPr>
                <p:cNvCxnSpPr/>
                <p:nvPr/>
              </p:nvCxnSpPr>
              <p:spPr bwMode="auto">
                <a:xfrm>
                  <a:off x="6617" y="6664"/>
                  <a:ext cx="1" cy="12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5" name="Line 22">
                  <a:extLst>
                    <a:ext uri="{FF2B5EF4-FFF2-40B4-BE49-F238E27FC236}">
                      <a16:creationId xmlns:a16="http://schemas.microsoft.com/office/drawing/2014/main" id="{3A1B4870-89E7-4A21-910B-8D7A65B269A6}"/>
                    </a:ext>
                  </a:extLst>
                </p:cNvPr>
                <p:cNvCxnSpPr/>
                <p:nvPr/>
              </p:nvCxnSpPr>
              <p:spPr bwMode="auto">
                <a:xfrm>
                  <a:off x="6618" y="6793"/>
                  <a:ext cx="114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6" name="Line 23">
                  <a:extLst>
                    <a:ext uri="{FF2B5EF4-FFF2-40B4-BE49-F238E27FC236}">
                      <a16:creationId xmlns:a16="http://schemas.microsoft.com/office/drawing/2014/main" id="{3F059532-5AD9-4CBF-A345-BE5A83F2A8CE}"/>
                    </a:ext>
                  </a:extLst>
                </p:cNvPr>
                <p:cNvCxnSpPr/>
                <p:nvPr/>
              </p:nvCxnSpPr>
              <p:spPr bwMode="auto">
                <a:xfrm flipH="1">
                  <a:off x="6561" y="6850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7" name="Line 24">
                  <a:extLst>
                    <a:ext uri="{FF2B5EF4-FFF2-40B4-BE49-F238E27FC236}">
                      <a16:creationId xmlns:a16="http://schemas.microsoft.com/office/drawing/2014/main" id="{FF0C536C-CCE8-4478-83FC-A965F06812E2}"/>
                    </a:ext>
                  </a:extLst>
                </p:cNvPr>
                <p:cNvCxnSpPr/>
                <p:nvPr/>
              </p:nvCxnSpPr>
              <p:spPr bwMode="auto">
                <a:xfrm>
                  <a:off x="6561" y="6907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8" name="Line 25">
                  <a:extLst>
                    <a:ext uri="{FF2B5EF4-FFF2-40B4-BE49-F238E27FC236}">
                      <a16:creationId xmlns:a16="http://schemas.microsoft.com/office/drawing/2014/main" id="{040226FF-692E-40A4-825F-31F1C54BC18E}"/>
                    </a:ext>
                  </a:extLst>
                </p:cNvPr>
                <p:cNvCxnSpPr/>
                <p:nvPr/>
              </p:nvCxnSpPr>
              <p:spPr bwMode="auto">
                <a:xfrm flipH="1">
                  <a:off x="6561" y="6964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9" name="Line 26">
                  <a:extLst>
                    <a:ext uri="{FF2B5EF4-FFF2-40B4-BE49-F238E27FC236}">
                      <a16:creationId xmlns:a16="http://schemas.microsoft.com/office/drawing/2014/main" id="{3F327202-B492-4D3B-A9E2-A2EB15449999}"/>
                    </a:ext>
                  </a:extLst>
                </p:cNvPr>
                <p:cNvCxnSpPr/>
                <p:nvPr/>
              </p:nvCxnSpPr>
              <p:spPr bwMode="auto">
                <a:xfrm>
                  <a:off x="6561" y="7021"/>
                  <a:ext cx="171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0" name="Line 27">
                  <a:extLst>
                    <a:ext uri="{FF2B5EF4-FFF2-40B4-BE49-F238E27FC236}">
                      <a16:creationId xmlns:a16="http://schemas.microsoft.com/office/drawing/2014/main" id="{A2BB7C58-09D9-4AF7-95D5-8C2172B0C2C4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18" y="7078"/>
                  <a:ext cx="114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59" name="Connettore 4 165">
                <a:extLst>
                  <a:ext uri="{FF2B5EF4-FFF2-40B4-BE49-F238E27FC236}">
                    <a16:creationId xmlns:a16="http://schemas.microsoft.com/office/drawing/2014/main" id="{E1A7AA42-1988-452E-AD84-EBA3C3B310B3}"/>
                  </a:ext>
                </a:extLst>
              </p:cNvPr>
              <p:cNvCxnSpPr/>
              <p:nvPr/>
            </p:nvCxnSpPr>
            <p:spPr>
              <a:xfrm>
                <a:off x="1314450" y="1123950"/>
                <a:ext cx="990600" cy="628650"/>
              </a:xfrm>
              <a:prstGeom prst="bentConnector3">
                <a:avLst>
                  <a:gd name="adj1" fmla="val 1923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4 164">
                <a:extLst>
                  <a:ext uri="{FF2B5EF4-FFF2-40B4-BE49-F238E27FC236}">
                    <a16:creationId xmlns:a16="http://schemas.microsoft.com/office/drawing/2014/main" id="{2EB1FC91-2FA4-4076-B4E5-69063624F39B}"/>
                  </a:ext>
                </a:extLst>
              </p:cNvPr>
              <p:cNvCxnSpPr/>
              <p:nvPr/>
            </p:nvCxnSpPr>
            <p:spPr>
              <a:xfrm flipV="1">
                <a:off x="3019425" y="1066800"/>
                <a:ext cx="1181100" cy="685800"/>
              </a:xfrm>
              <a:prstGeom prst="bentConnector3">
                <a:avLst>
                  <a:gd name="adj1" fmla="val 100806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ttore 4 147">
                <a:extLst>
                  <a:ext uri="{FF2B5EF4-FFF2-40B4-BE49-F238E27FC236}">
                    <a16:creationId xmlns:a16="http://schemas.microsoft.com/office/drawing/2014/main" id="{27787B9D-5B4C-431C-B3BB-3BF9D6DBFBFC}"/>
                  </a:ext>
                </a:extLst>
              </p:cNvPr>
              <p:cNvCxnSpPr/>
              <p:nvPr/>
            </p:nvCxnSpPr>
            <p:spPr>
              <a:xfrm>
                <a:off x="352425" y="762000"/>
                <a:ext cx="657225" cy="3175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ttore 4 146">
                <a:extLst>
                  <a:ext uri="{FF2B5EF4-FFF2-40B4-BE49-F238E27FC236}">
                    <a16:creationId xmlns:a16="http://schemas.microsoft.com/office/drawing/2014/main" id="{3537C296-FDBF-4F33-A6A5-9CFBB3E0C02F}"/>
                  </a:ext>
                </a:extLst>
              </p:cNvPr>
              <p:cNvCxnSpPr/>
              <p:nvPr/>
            </p:nvCxnSpPr>
            <p:spPr>
              <a:xfrm>
                <a:off x="4457700" y="714375"/>
                <a:ext cx="657225" cy="3175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4 145">
                <a:extLst>
                  <a:ext uri="{FF2B5EF4-FFF2-40B4-BE49-F238E27FC236}">
                    <a16:creationId xmlns:a16="http://schemas.microsoft.com/office/drawing/2014/main" id="{D36C483C-6F19-4995-9477-7CE9F9E4D91F}"/>
                  </a:ext>
                </a:extLst>
              </p:cNvPr>
              <p:cNvCxnSpPr/>
              <p:nvPr/>
            </p:nvCxnSpPr>
            <p:spPr>
              <a:xfrm flipV="1">
                <a:off x="1362076" y="0"/>
                <a:ext cx="1447800" cy="371476"/>
              </a:xfrm>
              <a:prstGeom prst="bentConnector3">
                <a:avLst>
                  <a:gd name="adj1" fmla="val -658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TextBox 9">
            <a:extLst>
              <a:ext uri="{FF2B5EF4-FFF2-40B4-BE49-F238E27FC236}">
                <a16:creationId xmlns:a16="http://schemas.microsoft.com/office/drawing/2014/main" id="{CD5E97C0-BB2C-4376-8C18-FAA6E1A11850}"/>
              </a:ext>
            </a:extLst>
          </p:cNvPr>
          <p:cNvSpPr txBox="1"/>
          <p:nvPr/>
        </p:nvSpPr>
        <p:spPr>
          <a:xfrm>
            <a:off x="1625450" y="5787178"/>
            <a:ext cx="109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LNA</a:t>
            </a:r>
          </a:p>
          <a:p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(Gain : 26 dB)</a:t>
            </a:r>
          </a:p>
        </p:txBody>
      </p:sp>
      <p:sp>
        <p:nvSpPr>
          <p:cNvPr id="79" name="TextBox 23">
            <a:extLst>
              <a:ext uri="{FF2B5EF4-FFF2-40B4-BE49-F238E27FC236}">
                <a16:creationId xmlns:a16="http://schemas.microsoft.com/office/drawing/2014/main" id="{13D619EE-8B70-4836-846A-793F5BA80C66}"/>
              </a:ext>
            </a:extLst>
          </p:cNvPr>
          <p:cNvSpPr txBox="1"/>
          <p:nvPr/>
        </p:nvSpPr>
        <p:spPr>
          <a:xfrm>
            <a:off x="177114" y="5931385"/>
            <a:ext cx="94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Waveguide</a:t>
            </a:r>
          </a:p>
          <a:p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</a:t>
            </a:r>
            <a:endParaRPr lang="ko-KR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E5A0325B-11D2-4BCA-8FC6-C14ADC2F6C4D}"/>
              </a:ext>
            </a:extLst>
          </p:cNvPr>
          <p:cNvGrpSpPr/>
          <p:nvPr/>
        </p:nvGrpSpPr>
        <p:grpSpPr>
          <a:xfrm>
            <a:off x="8585152" y="5535342"/>
            <a:ext cx="515192" cy="494157"/>
            <a:chOff x="5208077" y="2847606"/>
            <a:chExt cx="515192" cy="494157"/>
          </a:xfrm>
        </p:grpSpPr>
        <p:sp>
          <p:nvSpPr>
            <p:cNvPr id="81" name="Oval 7">
              <a:extLst>
                <a:ext uri="{FF2B5EF4-FFF2-40B4-BE49-F238E27FC236}">
                  <a16:creationId xmlns:a16="http://schemas.microsoft.com/office/drawing/2014/main" id="{EA128D10-152E-411E-BF23-0843663938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18594" y="2837089"/>
              <a:ext cx="494157" cy="515191"/>
            </a:xfrm>
            <a:prstGeom prst="ellipse">
              <a:avLst/>
            </a:prstGeom>
            <a:gradFill rotWithShape="1">
              <a:gsLst>
                <a:gs pos="0">
                  <a:srgbClr val="CCCC00">
                    <a:alpha val="45000"/>
                  </a:srgbClr>
                </a:gs>
                <a:gs pos="100000">
                  <a:srgbClr val="CCCC00">
                    <a:gamma/>
                    <a:shade val="46275"/>
                    <a:invGamma/>
                    <a:alpha val="48000"/>
                  </a:srgbClr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82" name="Arc 8">
              <a:extLst>
                <a:ext uri="{FF2B5EF4-FFF2-40B4-BE49-F238E27FC236}">
                  <a16:creationId xmlns:a16="http://schemas.microsoft.com/office/drawing/2014/main" id="{3B281EA8-1271-40A4-A2C3-19D53F21853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213336" y="2842348"/>
              <a:ext cx="247079" cy="2575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83" name="Arc 9">
              <a:extLst>
                <a:ext uri="{FF2B5EF4-FFF2-40B4-BE49-F238E27FC236}">
                  <a16:creationId xmlns:a16="http://schemas.microsoft.com/office/drawing/2014/main" id="{8566E79D-D58C-4D8B-A99C-B6EEBB238F7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470931" y="3089426"/>
              <a:ext cx="247079" cy="2575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ko-KR" altLang="en-US"/>
            </a:p>
          </p:txBody>
        </p:sp>
      </p:grp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B5794F8E-BB69-4F25-9C74-480448C6F6E1}"/>
              </a:ext>
            </a:extLst>
          </p:cNvPr>
          <p:cNvGrpSpPr/>
          <p:nvPr/>
        </p:nvGrpSpPr>
        <p:grpSpPr>
          <a:xfrm rot="5400000">
            <a:off x="10715753" y="5472232"/>
            <a:ext cx="515192" cy="494157"/>
            <a:chOff x="5208077" y="2847606"/>
            <a:chExt cx="515192" cy="494157"/>
          </a:xfrm>
        </p:grpSpPr>
        <p:sp>
          <p:nvSpPr>
            <p:cNvPr id="85" name="Oval 7">
              <a:extLst>
                <a:ext uri="{FF2B5EF4-FFF2-40B4-BE49-F238E27FC236}">
                  <a16:creationId xmlns:a16="http://schemas.microsoft.com/office/drawing/2014/main" id="{FE1ED9CA-2F6A-48C3-A3FC-4AD5B901C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18594" y="2837089"/>
              <a:ext cx="494157" cy="515191"/>
            </a:xfrm>
            <a:prstGeom prst="ellipse">
              <a:avLst/>
            </a:prstGeom>
            <a:gradFill rotWithShape="1">
              <a:gsLst>
                <a:gs pos="0">
                  <a:srgbClr val="CCCC00">
                    <a:alpha val="45000"/>
                  </a:srgbClr>
                </a:gs>
                <a:gs pos="100000">
                  <a:srgbClr val="CCCC00">
                    <a:gamma/>
                    <a:shade val="46275"/>
                    <a:invGamma/>
                    <a:alpha val="48000"/>
                  </a:srgbClr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86" name="Arc 8">
              <a:extLst>
                <a:ext uri="{FF2B5EF4-FFF2-40B4-BE49-F238E27FC236}">
                  <a16:creationId xmlns:a16="http://schemas.microsoft.com/office/drawing/2014/main" id="{C79F132C-2834-4A50-A4EE-EA2D066AAD1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213336" y="2842348"/>
              <a:ext cx="247079" cy="2575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87" name="Arc 9">
              <a:extLst>
                <a:ext uri="{FF2B5EF4-FFF2-40B4-BE49-F238E27FC236}">
                  <a16:creationId xmlns:a16="http://schemas.microsoft.com/office/drawing/2014/main" id="{7A2A19A5-9ED1-4B46-9C56-BB2112A24FD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470931" y="3089426"/>
              <a:ext cx="247079" cy="2575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endParaRPr lang="ko-KR" altLang="en-US"/>
            </a:p>
          </p:txBody>
        </p:sp>
      </p:grpSp>
      <p:sp>
        <p:nvSpPr>
          <p:cNvPr id="88" name="TextBox 9">
            <a:extLst>
              <a:ext uri="{FF2B5EF4-FFF2-40B4-BE49-F238E27FC236}">
                <a16:creationId xmlns:a16="http://schemas.microsoft.com/office/drawing/2014/main" id="{306D0034-2007-4893-96F7-F8CE94A9D723}"/>
              </a:ext>
            </a:extLst>
          </p:cNvPr>
          <p:cNvSpPr txBox="1"/>
          <p:nvPr/>
        </p:nvSpPr>
        <p:spPr>
          <a:xfrm>
            <a:off x="9186011" y="5829625"/>
            <a:ext cx="109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LNA</a:t>
            </a:r>
          </a:p>
          <a:p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(Gain : 26 dB)</a:t>
            </a:r>
          </a:p>
        </p:txBody>
      </p:sp>
      <p:sp>
        <p:nvSpPr>
          <p:cNvPr id="91" name="Figura a mano libera: forma 90">
            <a:extLst>
              <a:ext uri="{FF2B5EF4-FFF2-40B4-BE49-F238E27FC236}">
                <a16:creationId xmlns:a16="http://schemas.microsoft.com/office/drawing/2014/main" id="{9BD903D5-2852-400C-88BB-609CE5CDF6D4}"/>
              </a:ext>
            </a:extLst>
          </p:cNvPr>
          <p:cNvSpPr/>
          <p:nvPr/>
        </p:nvSpPr>
        <p:spPr>
          <a:xfrm>
            <a:off x="137886" y="5632302"/>
            <a:ext cx="4326467" cy="893486"/>
          </a:xfrm>
          <a:custGeom>
            <a:avLst/>
            <a:gdLst>
              <a:gd name="connsiteX0" fmla="*/ 0 w 4326467"/>
              <a:gd name="connsiteY0" fmla="*/ 36732 h 893486"/>
              <a:gd name="connsiteX1" fmla="*/ 905933 w 4326467"/>
              <a:gd name="connsiteY1" fmla="*/ 45198 h 893486"/>
              <a:gd name="connsiteX2" fmla="*/ 948267 w 4326467"/>
              <a:gd name="connsiteY2" fmla="*/ 79065 h 893486"/>
              <a:gd name="connsiteX3" fmla="*/ 999067 w 4326467"/>
              <a:gd name="connsiteY3" fmla="*/ 146798 h 893486"/>
              <a:gd name="connsiteX4" fmla="*/ 1016000 w 4326467"/>
              <a:gd name="connsiteY4" fmla="*/ 197598 h 893486"/>
              <a:gd name="connsiteX5" fmla="*/ 1032933 w 4326467"/>
              <a:gd name="connsiteY5" fmla="*/ 239932 h 893486"/>
              <a:gd name="connsiteX6" fmla="*/ 1049867 w 4326467"/>
              <a:gd name="connsiteY6" fmla="*/ 324598 h 893486"/>
              <a:gd name="connsiteX7" fmla="*/ 1066800 w 4326467"/>
              <a:gd name="connsiteY7" fmla="*/ 358465 h 893486"/>
              <a:gd name="connsiteX8" fmla="*/ 1083733 w 4326467"/>
              <a:gd name="connsiteY8" fmla="*/ 417732 h 893486"/>
              <a:gd name="connsiteX9" fmla="*/ 1092200 w 4326467"/>
              <a:gd name="connsiteY9" fmla="*/ 460065 h 893486"/>
              <a:gd name="connsiteX10" fmla="*/ 1143000 w 4326467"/>
              <a:gd name="connsiteY10" fmla="*/ 536265 h 893486"/>
              <a:gd name="connsiteX11" fmla="*/ 1168400 w 4326467"/>
              <a:gd name="connsiteY11" fmla="*/ 578598 h 893486"/>
              <a:gd name="connsiteX12" fmla="*/ 1210733 w 4326467"/>
              <a:gd name="connsiteY12" fmla="*/ 663265 h 893486"/>
              <a:gd name="connsiteX13" fmla="*/ 1253067 w 4326467"/>
              <a:gd name="connsiteY13" fmla="*/ 697132 h 893486"/>
              <a:gd name="connsiteX14" fmla="*/ 1278467 w 4326467"/>
              <a:gd name="connsiteY14" fmla="*/ 722532 h 893486"/>
              <a:gd name="connsiteX15" fmla="*/ 1329267 w 4326467"/>
              <a:gd name="connsiteY15" fmla="*/ 739465 h 893486"/>
              <a:gd name="connsiteX16" fmla="*/ 1481667 w 4326467"/>
              <a:gd name="connsiteY16" fmla="*/ 773332 h 893486"/>
              <a:gd name="connsiteX17" fmla="*/ 1549400 w 4326467"/>
              <a:gd name="connsiteY17" fmla="*/ 790265 h 893486"/>
              <a:gd name="connsiteX18" fmla="*/ 1634067 w 4326467"/>
              <a:gd name="connsiteY18" fmla="*/ 815665 h 893486"/>
              <a:gd name="connsiteX19" fmla="*/ 1710267 w 4326467"/>
              <a:gd name="connsiteY19" fmla="*/ 824132 h 893486"/>
              <a:gd name="connsiteX20" fmla="*/ 1778000 w 4326467"/>
              <a:gd name="connsiteY20" fmla="*/ 832598 h 893486"/>
              <a:gd name="connsiteX21" fmla="*/ 1828800 w 4326467"/>
              <a:gd name="connsiteY21" fmla="*/ 841065 h 893486"/>
              <a:gd name="connsiteX22" fmla="*/ 2523067 w 4326467"/>
              <a:gd name="connsiteY22" fmla="*/ 849532 h 893486"/>
              <a:gd name="connsiteX23" fmla="*/ 2607733 w 4326467"/>
              <a:gd name="connsiteY23" fmla="*/ 866465 h 893486"/>
              <a:gd name="connsiteX24" fmla="*/ 2802467 w 4326467"/>
              <a:gd name="connsiteY24" fmla="*/ 874932 h 893486"/>
              <a:gd name="connsiteX25" fmla="*/ 2963333 w 4326467"/>
              <a:gd name="connsiteY25" fmla="*/ 883398 h 893486"/>
              <a:gd name="connsiteX26" fmla="*/ 3166533 w 4326467"/>
              <a:gd name="connsiteY26" fmla="*/ 874932 h 893486"/>
              <a:gd name="connsiteX27" fmla="*/ 3251200 w 4326467"/>
              <a:gd name="connsiteY27" fmla="*/ 798732 h 893486"/>
              <a:gd name="connsiteX28" fmla="*/ 3268133 w 4326467"/>
              <a:gd name="connsiteY28" fmla="*/ 747932 h 893486"/>
              <a:gd name="connsiteX29" fmla="*/ 3285067 w 4326467"/>
              <a:gd name="connsiteY29" fmla="*/ 705598 h 893486"/>
              <a:gd name="connsiteX30" fmla="*/ 3302000 w 4326467"/>
              <a:gd name="connsiteY30" fmla="*/ 273798 h 893486"/>
              <a:gd name="connsiteX31" fmla="*/ 3361267 w 4326467"/>
              <a:gd name="connsiteY31" fmla="*/ 206065 h 893486"/>
              <a:gd name="connsiteX32" fmla="*/ 3496733 w 4326467"/>
              <a:gd name="connsiteY32" fmla="*/ 180665 h 893486"/>
              <a:gd name="connsiteX33" fmla="*/ 4114800 w 4326467"/>
              <a:gd name="connsiteY33" fmla="*/ 214532 h 893486"/>
              <a:gd name="connsiteX34" fmla="*/ 4224867 w 4326467"/>
              <a:gd name="connsiteY34" fmla="*/ 248398 h 893486"/>
              <a:gd name="connsiteX35" fmla="*/ 4326467 w 4326467"/>
              <a:gd name="connsiteY35" fmla="*/ 265332 h 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326467" h="893486">
                <a:moveTo>
                  <a:pt x="0" y="36732"/>
                </a:moveTo>
                <a:cubicBezTo>
                  <a:pt x="318414" y="-26954"/>
                  <a:pt x="152974" y="2976"/>
                  <a:pt x="905933" y="45198"/>
                </a:cubicBezTo>
                <a:cubicBezTo>
                  <a:pt x="923976" y="46210"/>
                  <a:pt x="936056" y="65744"/>
                  <a:pt x="948267" y="79065"/>
                </a:cubicBezTo>
                <a:cubicBezTo>
                  <a:pt x="967337" y="99869"/>
                  <a:pt x="999067" y="146798"/>
                  <a:pt x="999067" y="146798"/>
                </a:cubicBezTo>
                <a:cubicBezTo>
                  <a:pt x="1004711" y="163731"/>
                  <a:pt x="1009900" y="180823"/>
                  <a:pt x="1016000" y="197598"/>
                </a:cubicBezTo>
                <a:cubicBezTo>
                  <a:pt x="1021194" y="211881"/>
                  <a:pt x="1028934" y="225269"/>
                  <a:pt x="1032933" y="239932"/>
                </a:cubicBezTo>
                <a:cubicBezTo>
                  <a:pt x="1042689" y="275703"/>
                  <a:pt x="1037659" y="292044"/>
                  <a:pt x="1049867" y="324598"/>
                </a:cubicBezTo>
                <a:cubicBezTo>
                  <a:pt x="1054299" y="336416"/>
                  <a:pt x="1062487" y="346603"/>
                  <a:pt x="1066800" y="358465"/>
                </a:cubicBezTo>
                <a:cubicBezTo>
                  <a:pt x="1073821" y="377774"/>
                  <a:pt x="1078750" y="397799"/>
                  <a:pt x="1083733" y="417732"/>
                </a:cubicBezTo>
                <a:cubicBezTo>
                  <a:pt x="1087223" y="431693"/>
                  <a:pt x="1086855" y="446704"/>
                  <a:pt x="1092200" y="460065"/>
                </a:cubicBezTo>
                <a:cubicBezTo>
                  <a:pt x="1104499" y="490812"/>
                  <a:pt x="1125186" y="509544"/>
                  <a:pt x="1143000" y="536265"/>
                </a:cubicBezTo>
                <a:cubicBezTo>
                  <a:pt x="1152128" y="549957"/>
                  <a:pt x="1161041" y="563879"/>
                  <a:pt x="1168400" y="578598"/>
                </a:cubicBezTo>
                <a:cubicBezTo>
                  <a:pt x="1185622" y="613043"/>
                  <a:pt x="1183818" y="632986"/>
                  <a:pt x="1210733" y="663265"/>
                </a:cubicBezTo>
                <a:cubicBezTo>
                  <a:pt x="1222739" y="676772"/>
                  <a:pt x="1239467" y="685232"/>
                  <a:pt x="1253067" y="697132"/>
                </a:cubicBezTo>
                <a:cubicBezTo>
                  <a:pt x="1262078" y="705017"/>
                  <a:pt x="1268000" y="716717"/>
                  <a:pt x="1278467" y="722532"/>
                </a:cubicBezTo>
                <a:cubicBezTo>
                  <a:pt x="1294070" y="731200"/>
                  <a:pt x="1311951" y="735136"/>
                  <a:pt x="1329267" y="739465"/>
                </a:cubicBezTo>
                <a:cubicBezTo>
                  <a:pt x="1379752" y="752086"/>
                  <a:pt x="1431181" y="760711"/>
                  <a:pt x="1481667" y="773332"/>
                </a:cubicBezTo>
                <a:cubicBezTo>
                  <a:pt x="1504245" y="778976"/>
                  <a:pt x="1526977" y="784036"/>
                  <a:pt x="1549400" y="790265"/>
                </a:cubicBezTo>
                <a:cubicBezTo>
                  <a:pt x="1577790" y="798151"/>
                  <a:pt x="1605234" y="809595"/>
                  <a:pt x="1634067" y="815665"/>
                </a:cubicBezTo>
                <a:cubicBezTo>
                  <a:pt x="1659075" y="820930"/>
                  <a:pt x="1684886" y="821146"/>
                  <a:pt x="1710267" y="824132"/>
                </a:cubicBezTo>
                <a:lnTo>
                  <a:pt x="1778000" y="832598"/>
                </a:lnTo>
                <a:cubicBezTo>
                  <a:pt x="1794994" y="835026"/>
                  <a:pt x="1811638" y="840675"/>
                  <a:pt x="1828800" y="841065"/>
                </a:cubicBezTo>
                <a:cubicBezTo>
                  <a:pt x="2060180" y="846324"/>
                  <a:pt x="2291645" y="846710"/>
                  <a:pt x="2523067" y="849532"/>
                </a:cubicBezTo>
                <a:cubicBezTo>
                  <a:pt x="2551289" y="855176"/>
                  <a:pt x="2579070" y="863859"/>
                  <a:pt x="2607733" y="866465"/>
                </a:cubicBezTo>
                <a:cubicBezTo>
                  <a:pt x="2672439" y="872347"/>
                  <a:pt x="2737568" y="871842"/>
                  <a:pt x="2802467" y="874932"/>
                </a:cubicBezTo>
                <a:lnTo>
                  <a:pt x="2963333" y="883398"/>
                </a:lnTo>
                <a:cubicBezTo>
                  <a:pt x="3041776" y="893204"/>
                  <a:pt x="3077381" y="903299"/>
                  <a:pt x="3166533" y="874932"/>
                </a:cubicBezTo>
                <a:cubicBezTo>
                  <a:pt x="3181946" y="870028"/>
                  <a:pt x="3236260" y="813672"/>
                  <a:pt x="3251200" y="798732"/>
                </a:cubicBezTo>
                <a:cubicBezTo>
                  <a:pt x="3256844" y="781799"/>
                  <a:pt x="3262033" y="764707"/>
                  <a:pt x="3268133" y="747932"/>
                </a:cubicBezTo>
                <a:cubicBezTo>
                  <a:pt x="3273327" y="733649"/>
                  <a:pt x="3283984" y="720758"/>
                  <a:pt x="3285067" y="705598"/>
                </a:cubicBezTo>
                <a:cubicBezTo>
                  <a:pt x="3295330" y="561920"/>
                  <a:pt x="3288959" y="417250"/>
                  <a:pt x="3302000" y="273798"/>
                </a:cubicBezTo>
                <a:cubicBezTo>
                  <a:pt x="3302951" y="263336"/>
                  <a:pt x="3355921" y="208981"/>
                  <a:pt x="3361267" y="206065"/>
                </a:cubicBezTo>
                <a:cubicBezTo>
                  <a:pt x="3394969" y="187682"/>
                  <a:pt x="3462477" y="184471"/>
                  <a:pt x="3496733" y="180665"/>
                </a:cubicBezTo>
                <a:cubicBezTo>
                  <a:pt x="3702755" y="191954"/>
                  <a:pt x="3909356" y="195421"/>
                  <a:pt x="4114800" y="214532"/>
                </a:cubicBezTo>
                <a:cubicBezTo>
                  <a:pt x="4153021" y="218087"/>
                  <a:pt x="4187833" y="238298"/>
                  <a:pt x="4224867" y="248398"/>
                </a:cubicBezTo>
                <a:cubicBezTo>
                  <a:pt x="4293693" y="267169"/>
                  <a:pt x="4280136" y="265332"/>
                  <a:pt x="4326467" y="265332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Figura a mano libera: forma 91">
            <a:extLst>
              <a:ext uri="{FF2B5EF4-FFF2-40B4-BE49-F238E27FC236}">
                <a16:creationId xmlns:a16="http://schemas.microsoft.com/office/drawing/2014/main" id="{68E012E7-6FE0-439A-8E59-5CAB05BB6031}"/>
              </a:ext>
            </a:extLst>
          </p:cNvPr>
          <p:cNvSpPr/>
          <p:nvPr/>
        </p:nvSpPr>
        <p:spPr>
          <a:xfrm>
            <a:off x="7991329" y="5291664"/>
            <a:ext cx="4047066" cy="491079"/>
          </a:xfrm>
          <a:custGeom>
            <a:avLst/>
            <a:gdLst>
              <a:gd name="connsiteX0" fmla="*/ 0 w 4047066"/>
              <a:gd name="connsiteY0" fmla="*/ 474133 h 491079"/>
              <a:gd name="connsiteX1" fmla="*/ 812800 w 4047066"/>
              <a:gd name="connsiteY1" fmla="*/ 440266 h 491079"/>
              <a:gd name="connsiteX2" fmla="*/ 846666 w 4047066"/>
              <a:gd name="connsiteY2" fmla="*/ 397933 h 491079"/>
              <a:gd name="connsiteX3" fmla="*/ 863600 w 4047066"/>
              <a:gd name="connsiteY3" fmla="*/ 304800 h 491079"/>
              <a:gd name="connsiteX4" fmla="*/ 889000 w 4047066"/>
              <a:gd name="connsiteY4" fmla="*/ 169333 h 491079"/>
              <a:gd name="connsiteX5" fmla="*/ 905933 w 4047066"/>
              <a:gd name="connsiteY5" fmla="*/ 50800 h 491079"/>
              <a:gd name="connsiteX6" fmla="*/ 914400 w 4047066"/>
              <a:gd name="connsiteY6" fmla="*/ 16933 h 491079"/>
              <a:gd name="connsiteX7" fmla="*/ 2463800 w 4047066"/>
              <a:gd name="connsiteY7" fmla="*/ 0 h 491079"/>
              <a:gd name="connsiteX8" fmla="*/ 2980266 w 4047066"/>
              <a:gd name="connsiteY8" fmla="*/ 8466 h 491079"/>
              <a:gd name="connsiteX9" fmla="*/ 2997200 w 4047066"/>
              <a:gd name="connsiteY9" fmla="*/ 50800 h 491079"/>
              <a:gd name="connsiteX10" fmla="*/ 3022600 w 4047066"/>
              <a:gd name="connsiteY10" fmla="*/ 127000 h 491079"/>
              <a:gd name="connsiteX11" fmla="*/ 3039533 w 4047066"/>
              <a:gd name="connsiteY11" fmla="*/ 203200 h 491079"/>
              <a:gd name="connsiteX12" fmla="*/ 3064933 w 4047066"/>
              <a:gd name="connsiteY12" fmla="*/ 279400 h 491079"/>
              <a:gd name="connsiteX13" fmla="*/ 3081866 w 4047066"/>
              <a:gd name="connsiteY13" fmla="*/ 321733 h 491079"/>
              <a:gd name="connsiteX14" fmla="*/ 3090333 w 4047066"/>
              <a:gd name="connsiteY14" fmla="*/ 364066 h 491079"/>
              <a:gd name="connsiteX15" fmla="*/ 3149600 w 4047066"/>
              <a:gd name="connsiteY15" fmla="*/ 414866 h 491079"/>
              <a:gd name="connsiteX16" fmla="*/ 3285066 w 4047066"/>
              <a:gd name="connsiteY16" fmla="*/ 457200 h 491079"/>
              <a:gd name="connsiteX17" fmla="*/ 3369733 w 4047066"/>
              <a:gd name="connsiteY17" fmla="*/ 465666 h 491079"/>
              <a:gd name="connsiteX18" fmla="*/ 3437466 w 4047066"/>
              <a:gd name="connsiteY18" fmla="*/ 474133 h 491079"/>
              <a:gd name="connsiteX19" fmla="*/ 4047066 w 4047066"/>
              <a:gd name="connsiteY19" fmla="*/ 491066 h 49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47066" h="491079">
                <a:moveTo>
                  <a:pt x="0" y="474133"/>
                </a:moveTo>
                <a:cubicBezTo>
                  <a:pt x="270933" y="462844"/>
                  <a:pt x="542723" y="464573"/>
                  <a:pt x="812800" y="440266"/>
                </a:cubicBezTo>
                <a:cubicBezTo>
                  <a:pt x="830798" y="438646"/>
                  <a:pt x="838584" y="414096"/>
                  <a:pt x="846666" y="397933"/>
                </a:cubicBezTo>
                <a:cubicBezTo>
                  <a:pt x="849727" y="391810"/>
                  <a:pt x="863232" y="306517"/>
                  <a:pt x="863600" y="304800"/>
                </a:cubicBezTo>
                <a:cubicBezTo>
                  <a:pt x="894565" y="160294"/>
                  <a:pt x="869322" y="313636"/>
                  <a:pt x="889000" y="169333"/>
                </a:cubicBezTo>
                <a:cubicBezTo>
                  <a:pt x="894393" y="129787"/>
                  <a:pt x="899371" y="90169"/>
                  <a:pt x="905933" y="50800"/>
                </a:cubicBezTo>
                <a:cubicBezTo>
                  <a:pt x="907846" y="39322"/>
                  <a:pt x="902770" y="17312"/>
                  <a:pt x="914400" y="16933"/>
                </a:cubicBezTo>
                <a:cubicBezTo>
                  <a:pt x="1430623" y="100"/>
                  <a:pt x="1947333" y="5644"/>
                  <a:pt x="2463800" y="0"/>
                </a:cubicBezTo>
                <a:lnTo>
                  <a:pt x="2980266" y="8466"/>
                </a:lnTo>
                <a:cubicBezTo>
                  <a:pt x="2995396" y="9907"/>
                  <a:pt x="2992088" y="36487"/>
                  <a:pt x="2997200" y="50800"/>
                </a:cubicBezTo>
                <a:cubicBezTo>
                  <a:pt x="3006205" y="76014"/>
                  <a:pt x="3015434" y="101203"/>
                  <a:pt x="3022600" y="127000"/>
                </a:cubicBezTo>
                <a:cubicBezTo>
                  <a:pt x="3029564" y="152070"/>
                  <a:pt x="3032569" y="178130"/>
                  <a:pt x="3039533" y="203200"/>
                </a:cubicBezTo>
                <a:cubicBezTo>
                  <a:pt x="3046699" y="228997"/>
                  <a:pt x="3054990" y="254541"/>
                  <a:pt x="3064933" y="279400"/>
                </a:cubicBezTo>
                <a:cubicBezTo>
                  <a:pt x="3070577" y="293511"/>
                  <a:pt x="3077499" y="307176"/>
                  <a:pt x="3081866" y="321733"/>
                </a:cubicBezTo>
                <a:cubicBezTo>
                  <a:pt x="3086001" y="335517"/>
                  <a:pt x="3083344" y="351487"/>
                  <a:pt x="3090333" y="364066"/>
                </a:cubicBezTo>
                <a:cubicBezTo>
                  <a:pt x="3097412" y="376808"/>
                  <a:pt x="3132576" y="407128"/>
                  <a:pt x="3149600" y="414866"/>
                </a:cubicBezTo>
                <a:cubicBezTo>
                  <a:pt x="3187053" y="431890"/>
                  <a:pt x="3244196" y="450388"/>
                  <a:pt x="3285066" y="457200"/>
                </a:cubicBezTo>
                <a:cubicBezTo>
                  <a:pt x="3313043" y="461863"/>
                  <a:pt x="3341543" y="462534"/>
                  <a:pt x="3369733" y="465666"/>
                </a:cubicBezTo>
                <a:cubicBezTo>
                  <a:pt x="3392347" y="468179"/>
                  <a:pt x="3414735" y="473130"/>
                  <a:pt x="3437466" y="474133"/>
                </a:cubicBezTo>
                <a:cubicBezTo>
                  <a:pt x="3846854" y="492194"/>
                  <a:pt x="3802516" y="491066"/>
                  <a:pt x="4047066" y="491066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5" name="Connettore diritto 94">
            <a:extLst>
              <a:ext uri="{FF2B5EF4-FFF2-40B4-BE49-F238E27FC236}">
                <a16:creationId xmlns:a16="http://schemas.microsoft.com/office/drawing/2014/main" id="{B6E5BE1A-041A-41BA-B8FE-CB35B29FA924}"/>
              </a:ext>
            </a:extLst>
          </p:cNvPr>
          <p:cNvCxnSpPr>
            <a:cxnSpLocks/>
          </p:cNvCxnSpPr>
          <p:nvPr/>
        </p:nvCxnSpPr>
        <p:spPr>
          <a:xfrm flipV="1">
            <a:off x="6164343" y="1678356"/>
            <a:ext cx="19624" cy="495955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E05B876B-22D1-4CC8-B597-401CA8EF7AF7}"/>
              </a:ext>
            </a:extLst>
          </p:cNvPr>
          <p:cNvSpPr txBox="1"/>
          <p:nvPr/>
        </p:nvSpPr>
        <p:spPr>
          <a:xfrm rot="19842523">
            <a:off x="2086385" y="1606164"/>
            <a:ext cx="8141005" cy="355481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just"/>
            <a:r>
              <a:rPr lang="it-IT" sz="4500" dirty="0"/>
              <a:t>Issues with the remote control of the W-band switches </a:t>
            </a:r>
            <a:r>
              <a:rPr lang="it-IT" sz="4500" dirty="0" err="1"/>
              <a:t>at</a:t>
            </a:r>
            <a:r>
              <a:rPr lang="it-IT" sz="4500" dirty="0"/>
              <a:t> SRT. </a:t>
            </a:r>
            <a:r>
              <a:rPr lang="it-IT" sz="4500" dirty="0" err="1"/>
              <a:t>Now</a:t>
            </a:r>
            <a:r>
              <a:rPr lang="it-IT" sz="4500" dirty="0"/>
              <a:t> </a:t>
            </a:r>
            <a:r>
              <a:rPr lang="it-IT" sz="4500" dirty="0" err="1"/>
              <a:t>solved</a:t>
            </a:r>
            <a:r>
              <a:rPr lang="it-IT" sz="4500" dirty="0"/>
              <a:t> by </a:t>
            </a:r>
            <a:r>
              <a:rPr lang="it-IT" sz="4500" dirty="0" err="1"/>
              <a:t>adjusting</a:t>
            </a:r>
            <a:r>
              <a:rPr lang="it-IT" sz="4500" dirty="0"/>
              <a:t> some jumpers in the controller board.</a:t>
            </a:r>
          </a:p>
        </p:txBody>
      </p:sp>
    </p:spTree>
    <p:extLst>
      <p:ext uri="{BB962C8B-B14F-4D97-AF65-F5344CB8AC3E}">
        <p14:creationId xmlns:p14="http://schemas.microsoft.com/office/powerpoint/2010/main" val="10742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82FAD1-E34B-4EAF-9245-A6C9015D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If</a:t>
            </a:r>
            <a:r>
              <a:rPr lang="it-IT" dirty="0"/>
              <a:t> band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BCBCFD-77E6-4810-BD5F-DE77198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41</a:t>
            </a:fld>
            <a:endParaRPr lang="en-US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A390398-72C4-4F39-AB99-0A1ABC0DB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974" y="278424"/>
            <a:ext cx="9195095" cy="64699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0D5A1AD-EEAF-4F25-828D-8D3AC291DE23}"/>
              </a:ext>
            </a:extLst>
          </p:cNvPr>
          <p:cNvSpPr txBox="1"/>
          <p:nvPr/>
        </p:nvSpPr>
        <p:spPr>
          <a:xfrm>
            <a:off x="3683001" y="2858354"/>
            <a:ext cx="406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K BAND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5F78525-6DBC-4BC4-A062-FF51079897E8}"/>
              </a:ext>
            </a:extLst>
          </p:cNvPr>
          <p:cNvSpPr txBox="1"/>
          <p:nvPr/>
        </p:nvSpPr>
        <p:spPr>
          <a:xfrm>
            <a:off x="8157028" y="2858354"/>
            <a:ext cx="3603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Q BAND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B536E51-6431-4283-84E7-05014A723F74}"/>
              </a:ext>
            </a:extLst>
          </p:cNvPr>
          <p:cNvSpPr txBox="1"/>
          <p:nvPr/>
        </p:nvSpPr>
        <p:spPr>
          <a:xfrm>
            <a:off x="8039100" y="5943699"/>
            <a:ext cx="3822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W-HIGH BAND</a:t>
            </a:r>
          </a:p>
          <a:p>
            <a:pPr algn="ctr"/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B06842-22D9-482F-8BBB-0BEFA66050D2}"/>
              </a:ext>
            </a:extLst>
          </p:cNvPr>
          <p:cNvSpPr txBox="1"/>
          <p:nvPr/>
        </p:nvSpPr>
        <p:spPr>
          <a:xfrm>
            <a:off x="3661227" y="5918841"/>
            <a:ext cx="40857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W-LOW BAND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2DFBCDF-4466-40E5-9F64-E38A2616CE31}"/>
              </a:ext>
            </a:extLst>
          </p:cNvPr>
          <p:cNvSpPr txBox="1"/>
          <p:nvPr/>
        </p:nvSpPr>
        <p:spPr>
          <a:xfrm>
            <a:off x="76536" y="2387690"/>
            <a:ext cx="3597442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300" dirty="0"/>
              <a:t>Gain </a:t>
            </a:r>
            <a:r>
              <a:rPr lang="it-IT" sz="2300" dirty="0" err="1"/>
              <a:t>reduction</a:t>
            </a:r>
            <a:r>
              <a:rPr lang="it-IT" sz="2300" dirty="0"/>
              <a:t> (</a:t>
            </a:r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sz="2300" dirty="0"/>
              <a:t>10 dB):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300" dirty="0"/>
              <a:t>SRT: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300" dirty="0"/>
              <a:t>Q-band </a:t>
            </a:r>
            <a:r>
              <a:rPr lang="it-IT" sz="2300" dirty="0" err="1"/>
              <a:t>ch</a:t>
            </a:r>
            <a:r>
              <a:rPr lang="it-IT" sz="2300" dirty="0"/>
              <a:t>. B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300" dirty="0"/>
              <a:t>W-high </a:t>
            </a:r>
            <a:r>
              <a:rPr lang="it-IT" sz="2300" dirty="0" err="1"/>
              <a:t>ch</a:t>
            </a:r>
            <a:r>
              <a:rPr lang="it-IT" sz="2300" dirty="0"/>
              <a:t>. 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300" dirty="0"/>
              <a:t>NOTO: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300" dirty="0"/>
              <a:t>Q-band </a:t>
            </a:r>
            <a:r>
              <a:rPr lang="it-IT" sz="2300" dirty="0" err="1"/>
              <a:t>ch</a:t>
            </a:r>
            <a:r>
              <a:rPr lang="it-IT" sz="2300" dirty="0"/>
              <a:t>. 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300" dirty="0"/>
              <a:t>MEDICINA: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300" dirty="0"/>
              <a:t>OK (</a:t>
            </a:r>
            <a:r>
              <a:rPr lang="it-IT" sz="2300" dirty="0" err="1"/>
              <a:t>during</a:t>
            </a:r>
            <a:r>
              <a:rPr lang="it-IT" sz="2300" dirty="0"/>
              <a:t> lab </a:t>
            </a:r>
            <a:r>
              <a:rPr lang="it-IT" sz="2300" dirty="0" err="1"/>
              <a:t>tests</a:t>
            </a:r>
            <a:r>
              <a:rPr lang="it-IT" sz="2300" dirty="0"/>
              <a:t>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7865AD9-FE04-4D90-BB3F-1C0A1347D8ED}"/>
              </a:ext>
            </a:extLst>
          </p:cNvPr>
          <p:cNvSpPr txBox="1"/>
          <p:nvPr/>
        </p:nvSpPr>
        <p:spPr>
          <a:xfrm>
            <a:off x="5943600" y="430090"/>
            <a:ext cx="38330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6000" dirty="0">
                <a:solidFill>
                  <a:srgbClr val="FF0000"/>
                </a:solidFill>
              </a:rPr>
              <a:t>SRT</a:t>
            </a:r>
          </a:p>
        </p:txBody>
      </p:sp>
      <p:pic>
        <p:nvPicPr>
          <p:cNvPr id="17" name="그림 2">
            <a:extLst>
              <a:ext uri="{FF2B5EF4-FFF2-40B4-BE49-F238E27FC236}">
                <a16:creationId xmlns:a16="http://schemas.microsoft.com/office/drawing/2014/main" id="{685E698D-822F-46D4-856C-3638721B1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30" t="8174" r="14260"/>
          <a:stretch/>
        </p:blipFill>
        <p:spPr>
          <a:xfrm>
            <a:off x="947348" y="0"/>
            <a:ext cx="10297303" cy="683673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946AF69-EB77-437B-8496-DCE43BC633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148" b="14691"/>
          <a:stretch/>
        </p:blipFill>
        <p:spPr>
          <a:xfrm>
            <a:off x="-12674" y="2148518"/>
            <a:ext cx="12495257" cy="45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A32755-8AFE-48FA-A6BE-C7E32B83F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Pointing</a:t>
            </a:r>
            <a:r>
              <a:rPr lang="it-IT" dirty="0"/>
              <a:t> Focus in k-band (19 Ghz)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FA6DE5-8A30-4684-A2B2-2699FA87A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C90720-6F9C-4FAE-A899-07FBF069E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" y="2093976"/>
            <a:ext cx="12095498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9ED3A5-B4E3-4650-AC92-EF65C5E5177B}"/>
              </a:ext>
            </a:extLst>
          </p:cNvPr>
          <p:cNvSpPr txBox="1"/>
          <p:nvPr/>
        </p:nvSpPr>
        <p:spPr>
          <a:xfrm>
            <a:off x="3945988" y="4770419"/>
            <a:ext cx="430002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i="0" u="none" strike="noStrike" dirty="0">
                <a:solidFill>
                  <a:srgbClr val="000000"/>
                </a:solidFill>
                <a:effectLst/>
              </a:rPr>
              <a:t> FWHM (</a:t>
            </a:r>
            <a:r>
              <a:rPr lang="it-IT" sz="3000" b="1" i="0" u="none" strike="noStrike" dirty="0" err="1">
                <a:solidFill>
                  <a:srgbClr val="000000"/>
                </a:solidFill>
                <a:effectLst/>
              </a:rPr>
              <a:t>arcsec</a:t>
            </a:r>
            <a:r>
              <a:rPr lang="it-IT" sz="3000" b="1" i="0" u="none" strike="noStrike" dirty="0">
                <a:solidFill>
                  <a:srgbClr val="000000"/>
                </a:solidFill>
                <a:effectLst/>
              </a:rPr>
              <a:t>)</a:t>
            </a:r>
          </a:p>
          <a:p>
            <a:pPr algn="ctr"/>
            <a:r>
              <a:rPr lang="it-IT" sz="2800" dirty="0" err="1">
                <a:solidFill>
                  <a:srgbClr val="000000"/>
                </a:solidFill>
              </a:rPr>
              <a:t>Meas</a:t>
            </a:r>
            <a:r>
              <a:rPr lang="it-IT" sz="2800" dirty="0">
                <a:solidFill>
                  <a:srgbClr val="000000"/>
                </a:solidFill>
              </a:rPr>
              <a:t>: 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58.7±1.4</a:t>
            </a:r>
          </a:p>
          <a:p>
            <a:pPr algn="ctr"/>
            <a:r>
              <a:rPr lang="it-IT" sz="2800" dirty="0" err="1">
                <a:solidFill>
                  <a:srgbClr val="000000"/>
                </a:solidFill>
              </a:rPr>
              <a:t>Sim</a:t>
            </a:r>
            <a:r>
              <a:rPr lang="it-IT" sz="2800" dirty="0">
                <a:solidFill>
                  <a:srgbClr val="000000"/>
                </a:solidFill>
              </a:rPr>
              <a:t> (GRASP): </a:t>
            </a:r>
            <a:r>
              <a:rPr lang="it-IT" sz="2800" dirty="0"/>
              <a:t>60.44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EAF04F4-7B0A-468E-81F6-E1E06435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72"/>
            <a:ext cx="12226152" cy="45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85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0266B2-879C-4A82-B333-C4B8918B5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0549"/>
            <a:ext cx="3420000" cy="2565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AABFFDF-406E-43C0-A82A-9EE60473D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000" y="1630549"/>
            <a:ext cx="3420000" cy="2565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E0DA416-A7FD-4DBD-843B-DD08181DB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000" y="1630549"/>
            <a:ext cx="3420000" cy="2565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8E62BD-79D5-4F22-946E-6BA990135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000" y="1630549"/>
            <a:ext cx="3420000" cy="2565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93C98EE-8B9B-4639-A41D-C219EFD2B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67400"/>
            <a:ext cx="3420000" cy="2565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1AFE3DB-9608-49EF-9CED-36824C0BCA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000" y="4267400"/>
            <a:ext cx="3420000" cy="2565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D18D171-737F-4BB2-9E8A-94B1012A3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8000" y="4267400"/>
            <a:ext cx="3420000" cy="2565000"/>
          </a:xfrm>
          <a:prstGeom prst="rect">
            <a:avLst/>
          </a:prstGeom>
        </p:spPr>
      </p:pic>
      <p:sp>
        <p:nvSpPr>
          <p:cNvPr id="18" name="Titolo 1">
            <a:extLst>
              <a:ext uri="{FF2B5EF4-FFF2-40B4-BE49-F238E27FC236}">
                <a16:creationId xmlns:a16="http://schemas.microsoft.com/office/drawing/2014/main" id="{B4374EDC-5F33-47EA-AAEB-A3EB5403C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it-IT" dirty="0" err="1"/>
              <a:t>uncalibrated</a:t>
            </a:r>
            <a:r>
              <a:rPr lang="it-IT" dirty="0"/>
              <a:t> </a:t>
            </a:r>
            <a:r>
              <a:rPr lang="it-IT" dirty="0" err="1"/>
              <a:t>maps</a:t>
            </a:r>
            <a:r>
              <a:rPr lang="it-IT" dirty="0"/>
              <a:t> of 3c84 @ </a:t>
            </a:r>
            <a:r>
              <a:rPr lang="it-IT" dirty="0" err="1"/>
              <a:t>srt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D35757F-17B2-4C25-AC2B-0CDF7AF805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2000" y="4195549"/>
            <a:ext cx="3420000" cy="25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71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80A7A7-243B-4011-BD6A-ADA88959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ever</a:t>
            </a:r>
            <a:r>
              <a:rPr lang="it-IT" dirty="0"/>
              <a:t> Q-band images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srt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78CF84-3075-4597-8A3A-6FD91D2C0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E9CD2E-DB13-4D53-8B4F-80CC7E6A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44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43D4AA-6442-4897-BE3F-E7019C347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5313"/>
            <a:ext cx="4445391" cy="47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15C3A05-4B52-4654-A8F8-B816F21C2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90" y="2075312"/>
            <a:ext cx="7739725" cy="47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6636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ED96F2-639A-47DF-9163-705B36A29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Validation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srt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FBF329B-352F-47D7-881C-F5E0297D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45</a:t>
            </a:fld>
            <a:endParaRPr lang="en-US"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CAAA9E7F-0B19-4FDC-8815-8FC254444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617849"/>
              </p:ext>
            </p:extLst>
          </p:nvPr>
        </p:nvGraphicFramePr>
        <p:xfrm>
          <a:off x="240792" y="1555140"/>
          <a:ext cx="11710419" cy="5278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891">
                  <a:extLst>
                    <a:ext uri="{9D8B030D-6E8A-4147-A177-3AD203B41FA5}">
                      <a16:colId xmlns:a16="http://schemas.microsoft.com/office/drawing/2014/main" val="2749567964"/>
                    </a:ext>
                  </a:extLst>
                </a:gridCol>
                <a:gridCol w="2349632">
                  <a:extLst>
                    <a:ext uri="{9D8B030D-6E8A-4147-A177-3AD203B41FA5}">
                      <a16:colId xmlns:a16="http://schemas.microsoft.com/office/drawing/2014/main" val="53187090"/>
                    </a:ext>
                  </a:extLst>
                </a:gridCol>
                <a:gridCol w="2349632">
                  <a:extLst>
                    <a:ext uri="{9D8B030D-6E8A-4147-A177-3AD203B41FA5}">
                      <a16:colId xmlns:a16="http://schemas.microsoft.com/office/drawing/2014/main" val="4276444723"/>
                    </a:ext>
                  </a:extLst>
                </a:gridCol>
                <a:gridCol w="2349632">
                  <a:extLst>
                    <a:ext uri="{9D8B030D-6E8A-4147-A177-3AD203B41FA5}">
                      <a16:colId xmlns:a16="http://schemas.microsoft.com/office/drawing/2014/main" val="1944868004"/>
                    </a:ext>
                  </a:extLst>
                </a:gridCol>
                <a:gridCol w="2349632">
                  <a:extLst>
                    <a:ext uri="{9D8B030D-6E8A-4147-A177-3AD203B41FA5}">
                      <a16:colId xmlns:a16="http://schemas.microsoft.com/office/drawing/2014/main" val="2342741770"/>
                    </a:ext>
                  </a:extLst>
                </a:gridCol>
              </a:tblGrid>
              <a:tr h="360741">
                <a:tc>
                  <a:txBody>
                    <a:bodyPr/>
                    <a:lstStyle/>
                    <a:p>
                      <a:r>
                        <a:rPr lang="it-IT" sz="2400" dirty="0" err="1"/>
                        <a:t>Tests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W-low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W-high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9298460"/>
                  </a:ext>
                </a:extLst>
              </a:tr>
              <a:tr h="6198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IF 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A: OK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B: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. A: OK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. B: NO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A: OK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B: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. A: OK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. B: NO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307465"/>
                  </a:ext>
                </a:extLst>
              </a:tr>
              <a:tr h="269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Focusing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Not </a:t>
                      </a:r>
                      <a:r>
                        <a:rPr lang="it-IT" sz="2400" dirty="0" err="1"/>
                        <a:t>yet</a:t>
                      </a:r>
                      <a:endParaRPr lang="it-IT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Not </a:t>
                      </a:r>
                      <a:r>
                        <a:rPr lang="it-IT" sz="2400" dirty="0" err="1"/>
                        <a:t>yet</a:t>
                      </a:r>
                      <a:endParaRPr lang="it-IT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263707"/>
                  </a:ext>
                </a:extLst>
              </a:tr>
              <a:tr h="509376">
                <a:tc>
                  <a:txBody>
                    <a:bodyPr/>
                    <a:lstStyle/>
                    <a:p>
                      <a:r>
                        <a:rPr lang="it-IT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Pointing</a:t>
                      </a:r>
                      <a:endParaRPr lang="it-IT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OK (</a:t>
                      </a:r>
                      <a:r>
                        <a:rPr lang="it-IT" sz="2400" dirty="0" err="1"/>
                        <a:t>ele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it-IT" sz="2400" dirty="0"/>
                        <a:t> 45°)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OK (ele </a:t>
                      </a:r>
                      <a:r>
                        <a:rPr kumimoji="0" lang="it-IT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kumimoji="0" lang="it-IT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 45°)</a:t>
                      </a:r>
                      <a:endParaRPr kumimoji="0" lang="it-IT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ckwell" panose="02060603020205020403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OK (</a:t>
                      </a: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ele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 45°)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OK (</a:t>
                      </a: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ele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 45°)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226814"/>
                  </a:ext>
                </a:extLst>
              </a:tr>
              <a:tr h="269669">
                <a:tc>
                  <a:txBody>
                    <a:bodyPr/>
                    <a:lstStyle/>
                    <a:p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Cal. </a:t>
                      </a:r>
                      <a:r>
                        <a:rPr lang="it-IT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mark</a:t>
                      </a:r>
                      <a:endParaRPr lang="it-IT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405763"/>
                  </a:ext>
                </a:extLst>
              </a:tr>
              <a:tr h="262186">
                <a:tc>
                  <a:txBody>
                    <a:bodyPr/>
                    <a:lstStyle/>
                    <a:p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206529"/>
                  </a:ext>
                </a:extLst>
              </a:tr>
              <a:tr h="311909">
                <a:tc>
                  <a:txBody>
                    <a:bodyPr/>
                    <a:lstStyle/>
                    <a:p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System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err="1"/>
                        <a:t>Higher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than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expected</a:t>
                      </a:r>
                      <a:endParaRPr lang="it-IT" sz="2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err="1"/>
                        <a:t>Higher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than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expected</a:t>
                      </a:r>
                      <a:endParaRPr lang="it-IT" sz="2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err="1"/>
                        <a:t>Higher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than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expected</a:t>
                      </a:r>
                      <a:endParaRPr lang="it-IT" sz="2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err="1"/>
                        <a:t>Higher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than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expected</a:t>
                      </a:r>
                      <a:endParaRPr lang="it-IT" sz="2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979259"/>
                  </a:ext>
                </a:extLst>
              </a:tr>
              <a:tr h="471934">
                <a:tc>
                  <a:txBody>
                    <a:bodyPr/>
                    <a:lstStyle/>
                    <a:p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Antenna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err="1"/>
                        <a:t>Almost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as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expected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Lower </a:t>
                      </a:r>
                      <a:r>
                        <a:rPr lang="it-IT" sz="2400" dirty="0" err="1"/>
                        <a:t>than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expected</a:t>
                      </a:r>
                      <a:r>
                        <a:rPr lang="it-IT" sz="2400" dirty="0"/>
                        <a:t> 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Lower </a:t>
                      </a: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than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expected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Lower </a:t>
                      </a: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than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expected</a:t>
                      </a:r>
                      <a: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 panose="02060603020205020403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142488"/>
                  </a:ext>
                </a:extLst>
              </a:tr>
              <a:tr h="471934">
                <a:tc>
                  <a:txBody>
                    <a:bodyPr/>
                    <a:lstStyle/>
                    <a:p>
                      <a:r>
                        <a:rPr lang="it-IT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Repeatability</a:t>
                      </a:r>
                      <a:endParaRPr lang="it-IT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</a:t>
                      </a:r>
                      <a:r>
                        <a:rPr lang="it-IT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yet</a:t>
                      </a:r>
                      <a:endParaRPr lang="it-IT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</a:t>
                      </a:r>
                      <a:r>
                        <a:rPr lang="it-IT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yet</a:t>
                      </a:r>
                      <a:endParaRPr lang="it-IT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</a:t>
                      </a:r>
                      <a:r>
                        <a:rPr lang="it-IT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yet</a:t>
                      </a:r>
                      <a:endParaRPr lang="it-IT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</a:t>
                      </a:r>
                      <a:r>
                        <a:rPr lang="it-IT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yet</a:t>
                      </a:r>
                      <a:endParaRPr lang="it-IT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414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4767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2609CA5-B8FF-484D-BBBC-02D47C8F4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2994025" y="0"/>
            <a:ext cx="6203950" cy="689327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1886" y="674255"/>
            <a:ext cx="11414324" cy="5763489"/>
          </a:xfrm>
        </p:spPr>
        <p:txBody>
          <a:bodyPr>
            <a:noAutofit/>
          </a:bodyPr>
          <a:lstStyle/>
          <a:p>
            <a:pPr algn="ctr"/>
            <a:r>
              <a:rPr lang="it-IT" dirty="0"/>
              <a:t>At the </a:t>
            </a:r>
            <a:r>
              <a:rPr lang="it-IT" dirty="0" err="1"/>
              <a:t>receiver</a:t>
            </a:r>
            <a:r>
              <a:rPr lang="it-IT" dirty="0"/>
              <a:t> </a:t>
            </a:r>
            <a:r>
              <a:rPr lang="it-IT" dirty="0" err="1"/>
              <a:t>arrivals</a:t>
            </a:r>
            <a:r>
              <a:rPr lang="it-IT" dirty="0"/>
              <a:t>, The radio </a:t>
            </a:r>
            <a:r>
              <a:rPr lang="it-IT" dirty="0" err="1"/>
              <a:t>telescopes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far to be ready to operate the PON </a:t>
            </a:r>
            <a:r>
              <a:rPr lang="it-IT" dirty="0" err="1"/>
              <a:t>receivers</a:t>
            </a:r>
            <a:r>
              <a:rPr lang="it-IT" dirty="0"/>
              <a:t>. </a:t>
            </a:r>
            <a:br>
              <a:rPr lang="it-IT" dirty="0"/>
            </a:br>
            <a:br>
              <a:rPr lang="it-IT" dirty="0"/>
            </a:b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 some </a:t>
            </a:r>
            <a:r>
              <a:rPr lang="it-IT" dirty="0" err="1"/>
              <a:t>equipment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still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.</a:t>
            </a:r>
            <a:br>
              <a:rPr lang="it-IT" dirty="0"/>
            </a:br>
            <a:br>
              <a:rPr lang="it-IT" dirty="0"/>
            </a:br>
            <a:r>
              <a:rPr lang="it-IT" dirty="0" err="1"/>
              <a:t>warranty</a:t>
            </a:r>
            <a:r>
              <a:rPr lang="it-IT" dirty="0"/>
              <a:t> </a:t>
            </a:r>
            <a:r>
              <a:rPr lang="it-IT" dirty="0" err="1"/>
              <a:t>expired</a:t>
            </a:r>
            <a:r>
              <a:rPr lang="it-IT" dirty="0"/>
              <a:t>; </a:t>
            </a:r>
            <a:r>
              <a:rPr lang="it-IT" dirty="0" err="1"/>
              <a:t>kasi</a:t>
            </a:r>
            <a:r>
              <a:rPr lang="it-IT" dirty="0"/>
              <a:t> </a:t>
            </a:r>
            <a:r>
              <a:rPr lang="it-IT" dirty="0" err="1"/>
              <a:t>always</a:t>
            </a:r>
            <a:r>
              <a:rPr lang="it-IT" dirty="0"/>
              <a:t> supportive.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907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C1B9FFD-F675-4F8C-856C-C18819177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2994025" y="0"/>
            <a:ext cx="6203950" cy="689327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2771" y="674255"/>
            <a:ext cx="11392554" cy="576348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6000" dirty="0"/>
              <a:t>the first light </a:t>
            </a:r>
            <a:r>
              <a:rPr lang="it-IT" sz="6000" dirty="0" err="1"/>
              <a:t>is</a:t>
            </a:r>
            <a:r>
              <a:rPr lang="it-IT" sz="6000" dirty="0"/>
              <a:t> coming </a:t>
            </a:r>
            <a:r>
              <a:rPr lang="it-IT" sz="6000" dirty="0" err="1"/>
              <a:t>now</a:t>
            </a:r>
            <a:r>
              <a:rPr lang="it-IT" sz="6000" dirty="0"/>
              <a:t> </a:t>
            </a:r>
            <a:r>
              <a:rPr lang="it-IT" sz="6000" dirty="0" err="1"/>
              <a:t>at</a:t>
            </a:r>
            <a:r>
              <a:rPr lang="it-IT" sz="6000" dirty="0"/>
              <a:t> medicina, </a:t>
            </a:r>
            <a:r>
              <a:rPr lang="it-IT" sz="6000" dirty="0" err="1"/>
              <a:t>while</a:t>
            </a:r>
            <a:r>
              <a:rPr lang="it-IT" sz="6000" dirty="0"/>
              <a:t> </a:t>
            </a:r>
            <a:r>
              <a:rPr lang="it-IT" sz="6000" dirty="0" err="1"/>
              <a:t>several</a:t>
            </a:r>
            <a:r>
              <a:rPr lang="it-IT" sz="6000" dirty="0"/>
              <a:t> </a:t>
            </a:r>
            <a:r>
              <a:rPr lang="it-IT" sz="6000" dirty="0" err="1"/>
              <a:t>tests</a:t>
            </a:r>
            <a:r>
              <a:rPr lang="it-IT" sz="6000" dirty="0"/>
              <a:t> </a:t>
            </a:r>
            <a:r>
              <a:rPr lang="it-IT" sz="6000" dirty="0" err="1"/>
              <a:t>completed</a:t>
            </a:r>
            <a:r>
              <a:rPr lang="it-IT" sz="6000" dirty="0"/>
              <a:t> </a:t>
            </a:r>
            <a:r>
              <a:rPr lang="it-IT" sz="6000" dirty="0" err="1"/>
              <a:t>at</a:t>
            </a:r>
            <a:r>
              <a:rPr lang="it-IT" sz="6000" dirty="0"/>
              <a:t> SRT. </a:t>
            </a:r>
            <a:br>
              <a:rPr lang="it-IT" sz="6000" dirty="0"/>
            </a:br>
            <a:br>
              <a:rPr lang="it-IT" sz="6000" dirty="0"/>
            </a:br>
            <a:r>
              <a:rPr lang="en-US" sz="6000" dirty="0"/>
              <a:t>Some issues are being noted requiring a continuous allocated time to fully debug the receivers.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great opportunity to have three equal receivers.</a:t>
            </a:r>
            <a:endParaRPr lang="it-IT" sz="6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915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3A0FC58-AA80-4120-A8E9-C9B520894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36" b="17101"/>
          <a:stretch/>
        </p:blipFill>
        <p:spPr>
          <a:xfrm>
            <a:off x="880872" y="11310"/>
            <a:ext cx="10430256" cy="6848754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2C2EAB3-19F5-41EE-916F-E4F4EC105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48</a:t>
            </a:fld>
            <a:endParaRPr lang="en-US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48119EA-A4F9-4EAE-8C25-DD4B4B76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6420843" cy="1609344"/>
          </a:xfrm>
        </p:spPr>
        <p:txBody>
          <a:bodyPr>
            <a:normAutofit/>
          </a:bodyPr>
          <a:lstStyle/>
          <a:p>
            <a:r>
              <a:rPr lang="it-IT" dirty="0"/>
              <a:t>Thank </a:t>
            </a:r>
            <a:r>
              <a:rPr lang="it-IT" dirty="0" err="1"/>
              <a:t>you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2915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6537182" cy="1609344"/>
          </a:xfrm>
        </p:spPr>
        <p:txBody>
          <a:bodyPr/>
          <a:lstStyle/>
          <a:p>
            <a:r>
              <a:rPr lang="it-IT" dirty="0"/>
              <a:t>Front-end </a:t>
            </a:r>
            <a:r>
              <a:rPr lang="it-IT" dirty="0" err="1"/>
              <a:t>survey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3473" y="1804706"/>
            <a:ext cx="6843970" cy="4050792"/>
          </a:xfrm>
        </p:spPr>
        <p:txBody>
          <a:bodyPr>
            <a:noAutofit/>
          </a:bodyPr>
          <a:lstStyle/>
          <a:p>
            <a:pPr algn="just"/>
            <a:r>
              <a:rPr lang="it-IT" sz="2200" dirty="0"/>
              <a:t>In 2016/2017, an </a:t>
            </a:r>
            <a:r>
              <a:rPr lang="it-IT" sz="2200" b="1" dirty="0" err="1"/>
              <a:t>internal</a:t>
            </a:r>
            <a:r>
              <a:rPr lang="it-IT" sz="2200" b="1" dirty="0"/>
              <a:t> </a:t>
            </a:r>
            <a:r>
              <a:rPr lang="it-IT" sz="2200" b="1" dirty="0" err="1"/>
              <a:t>review</a:t>
            </a:r>
            <a:r>
              <a:rPr lang="it-IT" sz="2200" b="1" dirty="0"/>
              <a:t> for future front-</a:t>
            </a:r>
            <a:r>
              <a:rPr lang="it-IT" sz="2200" b="1" dirty="0" err="1"/>
              <a:t>ends</a:t>
            </a:r>
            <a:r>
              <a:rPr lang="it-IT" sz="2200" b="1" dirty="0"/>
              <a:t> </a:t>
            </a:r>
            <a:r>
              <a:rPr lang="it-IT" sz="2200" dirty="0"/>
              <a:t>for the INAF radio </a:t>
            </a:r>
            <a:r>
              <a:rPr lang="it-IT" sz="2200" dirty="0" err="1"/>
              <a:t>telescopes</a:t>
            </a:r>
            <a:r>
              <a:rPr lang="it-IT" sz="2200" dirty="0"/>
              <a:t> </a:t>
            </a:r>
            <a:r>
              <a:rPr lang="it-IT" sz="2200" dirty="0" err="1"/>
              <a:t>was</a:t>
            </a:r>
            <a:r>
              <a:rPr lang="it-IT" sz="2200" dirty="0"/>
              <a:t> </a:t>
            </a:r>
            <a:r>
              <a:rPr lang="it-IT" sz="2200" dirty="0" err="1"/>
              <a:t>initiated</a:t>
            </a:r>
            <a:r>
              <a:rPr lang="it-IT" sz="2200" dirty="0"/>
              <a:t> by the </a:t>
            </a:r>
            <a:r>
              <a:rPr lang="it-IT" sz="2200" dirty="0" err="1"/>
              <a:t>Scientific</a:t>
            </a:r>
            <a:r>
              <a:rPr lang="it-IT" sz="2200" dirty="0"/>
              <a:t> </a:t>
            </a:r>
            <a:r>
              <a:rPr lang="it-IT" sz="2200" dirty="0" err="1"/>
              <a:t>Directorate</a:t>
            </a:r>
            <a:r>
              <a:rPr lang="it-IT" sz="2200" dirty="0"/>
              <a:t> of INAF.</a:t>
            </a:r>
            <a:endParaRPr lang="en-US" sz="2200" dirty="0"/>
          </a:p>
          <a:p>
            <a:pPr algn="just"/>
            <a:r>
              <a:rPr lang="it-IT" sz="2200" dirty="0" err="1"/>
              <a:t>Proposal</a:t>
            </a:r>
            <a:r>
              <a:rPr lang="it-IT" sz="2200" dirty="0"/>
              <a:t> for </a:t>
            </a:r>
            <a:r>
              <a:rPr lang="en-US" sz="2200" b="1" dirty="0"/>
              <a:t>simultaneous observations at 22, 43, 90 GHz</a:t>
            </a:r>
            <a:r>
              <a:rPr lang="en-US" sz="2200" dirty="0"/>
              <a:t>. Based on a receiver being used for &gt;10 years at the Korea VLBI Network for high frequencies astrometry. </a:t>
            </a:r>
          </a:p>
          <a:p>
            <a:pPr algn="just"/>
            <a:r>
              <a:rPr lang="en-US" sz="2200" dirty="0"/>
              <a:t>By combining observations at two frequencies, it is possible </a:t>
            </a:r>
            <a:r>
              <a:rPr lang="en-US" sz="2200" b="1" dirty="0"/>
              <a:t>to transfer calibration data from 22 GHz up to ~100 GHz (Frequency Phase Referencing) </a:t>
            </a:r>
            <a:r>
              <a:rPr lang="en-US" sz="2200" dirty="0"/>
              <a:t>to compensate for the non-dispersive phase errors due to tropospheric variations, greatly extending coherence time at high frequency.</a:t>
            </a:r>
          </a:p>
          <a:p>
            <a:pPr algn="just"/>
            <a:endParaRPr lang="en-US" sz="22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8986684" y="4463845"/>
            <a:ext cx="29645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5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235" y="9200"/>
            <a:ext cx="4913766" cy="6848800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7A0F823C-BC86-480C-94F2-9C6EFADBAA4C}"/>
              </a:ext>
            </a:extLst>
          </p:cNvPr>
          <p:cNvGrpSpPr/>
          <p:nvPr/>
        </p:nvGrpSpPr>
        <p:grpSpPr>
          <a:xfrm>
            <a:off x="304715" y="130281"/>
            <a:ext cx="8203001" cy="7699700"/>
            <a:chOff x="304715" y="130281"/>
            <a:chExt cx="8203001" cy="769970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F667AF9-782D-4502-A0A1-D859073CA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648841">
              <a:off x="304715" y="130281"/>
              <a:ext cx="7034219" cy="5282202"/>
            </a:xfrm>
            <a:prstGeom prst="rect">
              <a:avLst/>
            </a:prstGeom>
          </p:spPr>
        </p:pic>
        <p:pic>
          <p:nvPicPr>
            <p:cNvPr id="1026" name="Picture 2" descr="101.700+ Approved Foto stock, immagini e fotografie royalty-free - iStock |  Timbro, Approvato, Certificato">
              <a:extLst>
                <a:ext uri="{FF2B5EF4-FFF2-40B4-BE49-F238E27FC236}">
                  <a16:creationId xmlns:a16="http://schemas.microsoft.com/office/drawing/2014/main" id="{397519E2-13E3-46C8-9B3B-E7A578918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25578">
              <a:off x="1993601" y="2449901"/>
              <a:ext cx="6514115" cy="538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748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UR - Canali so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21569"/>
            <a:ext cx="3333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SRT-</a:t>
            </a:r>
            <a:r>
              <a:rPr lang="it-IT" dirty="0" err="1"/>
              <a:t>pon</a:t>
            </a:r>
            <a:r>
              <a:rPr lang="it-IT" dirty="0"/>
              <a:t> </a:t>
            </a:r>
            <a:r>
              <a:rPr lang="it-IT" dirty="0" err="1"/>
              <a:t>project</a:t>
            </a:r>
            <a:r>
              <a:rPr lang="it-IT" dirty="0"/>
              <a:t> </a:t>
            </a:r>
            <a:r>
              <a:rPr lang="it-IT" dirty="0" err="1"/>
              <a:t>approved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5868838" y="128930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64684" y="1705778"/>
            <a:ext cx="6901134" cy="4181223"/>
          </a:xfrm>
        </p:spPr>
        <p:txBody>
          <a:bodyPr>
            <a:noAutofit/>
          </a:bodyPr>
          <a:lstStyle/>
          <a:p>
            <a:r>
              <a:rPr lang="en-GB" sz="1600" b="1" dirty="0"/>
              <a:t>INAF project</a:t>
            </a:r>
            <a:r>
              <a:rPr lang="en-GB" sz="1600" dirty="0"/>
              <a:t>: Enhancement of the SRT for the study of the Universe at high radio frequencies </a:t>
            </a:r>
            <a:r>
              <a:rPr lang="it-IT" sz="1600" dirty="0"/>
              <a:t>– PI: F. Govoni</a:t>
            </a:r>
            <a:endParaRPr lang="en-GB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600" dirty="0"/>
              <a:t>WP1: Multi-</a:t>
            </a:r>
            <a:r>
              <a:rPr lang="it-IT" sz="1600" dirty="0" err="1"/>
              <a:t>beam</a:t>
            </a:r>
            <a:r>
              <a:rPr lang="it-IT" sz="1600" dirty="0"/>
              <a:t> </a:t>
            </a:r>
            <a:r>
              <a:rPr lang="it-IT" sz="1600" dirty="0" err="1"/>
              <a:t>cryogenic</a:t>
            </a:r>
            <a:r>
              <a:rPr lang="it-IT" sz="1600" dirty="0"/>
              <a:t> </a:t>
            </a:r>
            <a:r>
              <a:rPr lang="it-IT" sz="1600" dirty="0" err="1"/>
              <a:t>receiver</a:t>
            </a:r>
            <a:r>
              <a:rPr lang="it-IT" sz="1600" dirty="0"/>
              <a:t> in W Band for SRT (75-116 GHz) – PI: A. Navarrini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600" dirty="0"/>
              <a:t>WP2: Multi-</a:t>
            </a:r>
            <a:r>
              <a:rPr lang="it-IT" sz="1600" dirty="0" err="1"/>
              <a:t>beam</a:t>
            </a:r>
            <a:r>
              <a:rPr lang="it-IT" sz="1600" dirty="0"/>
              <a:t> </a:t>
            </a:r>
            <a:r>
              <a:rPr lang="it-IT" sz="1600" dirty="0" err="1"/>
              <a:t>cryogenic</a:t>
            </a:r>
            <a:r>
              <a:rPr lang="it-IT" sz="1600" dirty="0"/>
              <a:t> </a:t>
            </a:r>
            <a:r>
              <a:rPr lang="it-IT" sz="1600" dirty="0" err="1"/>
              <a:t>receiver</a:t>
            </a:r>
            <a:r>
              <a:rPr lang="it-IT" sz="1600" dirty="0"/>
              <a:t> in Q Band for SRT (33-50 GHz) – PI: A. Orfei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600" dirty="0"/>
              <a:t>WP3: </a:t>
            </a:r>
            <a:r>
              <a:rPr lang="it-IT" sz="1600" dirty="0" err="1"/>
              <a:t>Millimetre</a:t>
            </a:r>
            <a:r>
              <a:rPr lang="it-IT" sz="1600" dirty="0"/>
              <a:t> camera for SRT (80-116 GHz) – PI: M. Murgia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600" b="1" u="sng" dirty="0"/>
              <a:t>WP4: </a:t>
            </a:r>
            <a:r>
              <a:rPr lang="it-IT" sz="1600" b="1" u="sng" dirty="0" err="1"/>
              <a:t>Simultaneous</a:t>
            </a:r>
            <a:r>
              <a:rPr lang="it-IT" sz="1600" b="1" u="sng" dirty="0"/>
              <a:t> </a:t>
            </a:r>
            <a:r>
              <a:rPr lang="it-IT" sz="1600" b="1" u="sng" dirty="0" err="1"/>
              <a:t>mw</a:t>
            </a:r>
            <a:r>
              <a:rPr lang="it-IT" sz="1600" b="1" u="sng" dirty="0"/>
              <a:t> CTR (K,Q,W-</a:t>
            </a:r>
            <a:r>
              <a:rPr lang="it-IT" sz="1600" b="1" u="sng" dirty="0" err="1"/>
              <a:t>bands</a:t>
            </a:r>
            <a:r>
              <a:rPr lang="it-IT" sz="1600" b="1" u="sng" dirty="0"/>
              <a:t>) </a:t>
            </a:r>
            <a:r>
              <a:rPr lang="it-IT" sz="1600" b="1" u="sng" dirty="0" err="1"/>
              <a:t>receiving</a:t>
            </a:r>
            <a:r>
              <a:rPr lang="it-IT" sz="1600" b="1" u="sng" dirty="0"/>
              <a:t> </a:t>
            </a:r>
            <a:r>
              <a:rPr lang="it-IT" sz="1600" b="1" u="sng" dirty="0" err="1"/>
              <a:t>system</a:t>
            </a:r>
            <a:r>
              <a:rPr lang="it-IT" sz="1600" b="1" u="sng" dirty="0"/>
              <a:t> for the </a:t>
            </a:r>
            <a:r>
              <a:rPr lang="it-IT" sz="1600" b="1" u="sng" dirty="0" err="1"/>
              <a:t>three</a:t>
            </a:r>
            <a:r>
              <a:rPr lang="it-IT" sz="1600" b="1" u="sng" dirty="0"/>
              <a:t> INAF radio </a:t>
            </a:r>
            <a:r>
              <a:rPr lang="it-IT" sz="1600" b="1" u="sng" dirty="0" err="1"/>
              <a:t>telescopes</a:t>
            </a:r>
            <a:r>
              <a:rPr lang="it-IT" sz="1600" b="1" u="sng" dirty="0"/>
              <a:t> – PI: P. Bolli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600" dirty="0"/>
              <a:t>WP5: </a:t>
            </a:r>
            <a:r>
              <a:rPr lang="it-IT" sz="1600" dirty="0" err="1"/>
              <a:t>Backends</a:t>
            </a:r>
            <a:r>
              <a:rPr lang="it-IT" sz="1600" dirty="0"/>
              <a:t> for SRT – PI: G. </a:t>
            </a:r>
            <a:r>
              <a:rPr lang="it-IT" sz="1600" dirty="0" err="1"/>
              <a:t>Comoretto</a:t>
            </a:r>
            <a:endParaRPr lang="it-IT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600" dirty="0"/>
              <a:t>WP6: </a:t>
            </a:r>
            <a:r>
              <a:rPr lang="it-IT" sz="1600" dirty="0" err="1"/>
              <a:t>Metrology</a:t>
            </a:r>
            <a:r>
              <a:rPr lang="it-IT" sz="1600" dirty="0"/>
              <a:t> System for SRT – PI: S. Poppi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600" dirty="0"/>
              <a:t>WP7: Integration – PI: A. Orlati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600" dirty="0"/>
              <a:t>WP8: HPC and </a:t>
            </a:r>
            <a:r>
              <a:rPr lang="it-IT" sz="1600" dirty="0" err="1"/>
              <a:t>storage</a:t>
            </a:r>
            <a:r>
              <a:rPr lang="it-IT" sz="1600" dirty="0"/>
              <a:t> </a:t>
            </a:r>
            <a:r>
              <a:rPr lang="it-IT" sz="1600" dirty="0" err="1"/>
              <a:t>systems</a:t>
            </a:r>
            <a:r>
              <a:rPr lang="it-IT" sz="1600" dirty="0"/>
              <a:t> for the </a:t>
            </a:r>
            <a:r>
              <a:rPr lang="it-IT" sz="1600" dirty="0" err="1"/>
              <a:t>archival</a:t>
            </a:r>
            <a:r>
              <a:rPr lang="it-IT" sz="1600" dirty="0"/>
              <a:t> and the use of the SRT data– PI: A. Possenti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600" dirty="0"/>
              <a:t>WP9: Upgrade of </a:t>
            </a:r>
            <a:r>
              <a:rPr lang="it-IT" sz="1600" dirty="0" err="1"/>
              <a:t>laboratories</a:t>
            </a:r>
            <a:r>
              <a:rPr lang="it-IT" sz="1600" dirty="0"/>
              <a:t> for the </a:t>
            </a:r>
            <a:r>
              <a:rPr lang="it-IT" sz="1600" dirty="0" err="1"/>
              <a:t>development</a:t>
            </a:r>
            <a:r>
              <a:rPr lang="it-IT" sz="1600" dirty="0"/>
              <a:t> of </a:t>
            </a:r>
            <a:r>
              <a:rPr lang="it-IT" sz="1600" dirty="0" err="1"/>
              <a:t>microwave</a:t>
            </a:r>
            <a:r>
              <a:rPr lang="it-IT" sz="1600" dirty="0"/>
              <a:t> </a:t>
            </a:r>
            <a:r>
              <a:rPr lang="it-IT" sz="1600" dirty="0" err="1"/>
              <a:t>technologies</a:t>
            </a:r>
            <a:r>
              <a:rPr lang="it-IT" sz="1600" dirty="0"/>
              <a:t> – PI: T. Pisanu</a:t>
            </a:r>
          </a:p>
          <a:p>
            <a:r>
              <a:rPr lang="en-GB" sz="1600" b="1" dirty="0"/>
              <a:t>Approved budget</a:t>
            </a:r>
            <a:r>
              <a:rPr lang="en-GB" sz="1600" dirty="0"/>
              <a:t>: ~18.7 M€ (15% outside Sardinia)</a:t>
            </a:r>
          </a:p>
          <a:p>
            <a:r>
              <a:rPr lang="en-GB" sz="1600" b="1" dirty="0"/>
              <a:t>Time-scale</a:t>
            </a:r>
            <a:r>
              <a:rPr lang="en-GB" sz="1600" dirty="0"/>
              <a:t>: 32 months starting from 25 June 2019 </a:t>
            </a:r>
            <a:r>
              <a:rPr lang="en-GB" sz="1600" dirty="0">
                <a:sym typeface="Wingdings" panose="05000000000000000000" pitchFamily="2" charset="2"/>
              </a:rPr>
              <a:t> 25 February 2022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180" y="1624111"/>
            <a:ext cx="5129820" cy="23468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667" y="3261178"/>
            <a:ext cx="5104846" cy="34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t="46378" b="22472"/>
          <a:stretch/>
        </p:blipFill>
        <p:spPr>
          <a:xfrm>
            <a:off x="2876016" y="4708854"/>
            <a:ext cx="4796915" cy="211450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tender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762" y="489071"/>
            <a:ext cx="4868912" cy="452997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22" y="3103623"/>
            <a:ext cx="2836519" cy="370379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348111" y="3184570"/>
            <a:ext cx="3955022" cy="141687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/>
          <a:p>
            <a:pPr algn="just" defTabSz="91440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ko-KR" sz="3000" dirty="0"/>
              <a:t>On Feb. 2020, the tender </a:t>
            </a:r>
            <a:r>
              <a:rPr lang="en-US" sz="3000" dirty="0"/>
              <a:t>awarded to KASI (only applicant)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1237" y="1681183"/>
            <a:ext cx="7394633" cy="94019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200" dirty="0"/>
              <a:t>On Nov. 2019, after a first unsuccessful attempt, a call for tender “</a:t>
            </a:r>
            <a:r>
              <a:rPr lang="en-US" sz="2200" b="1" dirty="0"/>
              <a:t>Supply of three compact and simultaneous three-band microwave-receiving systems for the three Italian radio telescopes</a:t>
            </a:r>
            <a:r>
              <a:rPr lang="en-US" sz="2200" dirty="0"/>
              <a:t>” was issued by INAF.</a:t>
            </a:r>
          </a:p>
          <a:p>
            <a:pPr marL="0" indent="0" algn="just">
              <a:buNone/>
            </a:pPr>
            <a:endParaRPr lang="en-US" sz="2200" dirty="0"/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7489606" y="5337888"/>
            <a:ext cx="4496990" cy="116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sz="2800" dirty="0">
                <a:sym typeface="Wingdings" panose="05000000000000000000" pitchFamily="2" charset="2"/>
              </a:rPr>
              <a:t>Delivery time: 25 </a:t>
            </a:r>
            <a:r>
              <a:rPr lang="it-IT" sz="2800" dirty="0" err="1">
                <a:sym typeface="Wingdings" panose="05000000000000000000" pitchFamily="2" charset="2"/>
              </a:rPr>
              <a:t>months</a:t>
            </a:r>
            <a:endParaRPr lang="it-IT" sz="2800" dirty="0"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</a:pPr>
            <a:r>
              <a:rPr lang="it-IT" sz="2800" dirty="0">
                <a:sym typeface="Wingdings" panose="05000000000000000000" pitchFamily="2" charset="2"/>
              </a:rPr>
              <a:t>Budget: 2.8 M</a:t>
            </a:r>
            <a:r>
              <a:rPr lang="en-GB" sz="2800" dirty="0"/>
              <a:t>€ (w/o VAT)</a:t>
            </a:r>
            <a:endParaRPr lang="it-IT" sz="2800" dirty="0"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</a:pPr>
            <a:endParaRPr lang="it-IT" sz="2800" dirty="0">
              <a:sym typeface="Wingdings" panose="05000000000000000000" pitchFamily="2" charset="2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7722" y="3049798"/>
            <a:ext cx="7266783" cy="375762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140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Requirements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68222" y="4039726"/>
            <a:ext cx="7323778" cy="2359330"/>
          </a:xfrm>
        </p:spPr>
        <p:txBody>
          <a:bodyPr>
            <a:noAutofit/>
          </a:bodyPr>
          <a:lstStyle/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en-US" sz="2000" b="1" dirty="0"/>
              <a:t>3 receivers: </a:t>
            </a:r>
            <a:r>
              <a:rPr lang="en-US" sz="2000" dirty="0"/>
              <a:t>32-m MED, 32-m NOTO, 64-m SRT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en-US" sz="2000" b="1" dirty="0"/>
              <a:t>4 bands</a:t>
            </a:r>
            <a:r>
              <a:rPr lang="en-US" sz="2000" dirty="0"/>
              <a:t>: K, Q, W-low (80-98 GHz), W-high (98-116 GHz)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en-GB" sz="2000" b="1" dirty="0"/>
              <a:t>IF BW = 112 GHz </a:t>
            </a:r>
            <a:r>
              <a:rPr lang="en-GB" sz="2000" dirty="0"/>
              <a:t>(2 polarizations)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en-US" sz="2000" b="1" dirty="0"/>
              <a:t>Reasonably good </a:t>
            </a:r>
            <a:r>
              <a:rPr lang="en-US" sz="2000" dirty="0"/>
              <a:t>receiver noise temperature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en-US" sz="2000" b="1" dirty="0"/>
              <a:t>Frequency independent </a:t>
            </a:r>
            <a:r>
              <a:rPr lang="en-US" sz="2000" dirty="0"/>
              <a:t>aperture efficiency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en-GB" sz="2000" b="1" dirty="0"/>
              <a:t>High dynamic </a:t>
            </a:r>
            <a:r>
              <a:rPr lang="en-GB" sz="2000" dirty="0"/>
              <a:t>for sun observation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en-GB" sz="2000" dirty="0"/>
              <a:t>No chopper system for beam switching / no instrumental phase calibration (phase </a:t>
            </a:r>
            <a:r>
              <a:rPr lang="en-GB" sz="2000" dirty="0" err="1"/>
              <a:t>cal</a:t>
            </a:r>
            <a:r>
              <a:rPr lang="en-GB" sz="2000" dirty="0"/>
              <a:t>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1" y="1698290"/>
            <a:ext cx="4903609" cy="497009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790" y="10160"/>
            <a:ext cx="6400418" cy="39584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5692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Actual</a:t>
            </a:r>
            <a:r>
              <a:rPr lang="it-IT" dirty="0"/>
              <a:t> Schedule</a:t>
            </a:r>
          </a:p>
        </p:txBody>
      </p:sp>
      <p:sp>
        <p:nvSpPr>
          <p:cNvPr id="5" name="Freccia a destra 4"/>
          <p:cNvSpPr/>
          <p:nvPr/>
        </p:nvSpPr>
        <p:spPr>
          <a:xfrm>
            <a:off x="270422" y="2930730"/>
            <a:ext cx="11683041" cy="2181145"/>
          </a:xfrm>
          <a:prstGeom prst="rightArrow">
            <a:avLst>
              <a:gd name="adj1" fmla="val 50000"/>
              <a:gd name="adj2" fmla="val 176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/>
          <p:cNvCxnSpPr/>
          <p:nvPr/>
        </p:nvCxnSpPr>
        <p:spPr>
          <a:xfrm flipH="1">
            <a:off x="270422" y="2930730"/>
            <a:ext cx="17252" cy="21221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11301828" y="2930730"/>
            <a:ext cx="8890" cy="2100106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286308" y="2201543"/>
            <a:ext cx="9296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KOM</a:t>
            </a:r>
            <a:endParaRPr lang="it-IT" sz="2200" b="1" dirty="0">
              <a:solidFill>
                <a:srgbClr val="00B05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336875" y="1870867"/>
            <a:ext cx="18325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CDR ($20%)</a:t>
            </a:r>
          </a:p>
        </p:txBody>
      </p:sp>
      <p:sp>
        <p:nvSpPr>
          <p:cNvPr id="16" name="CasellaDiTesto 15"/>
          <p:cNvSpPr txBox="1"/>
          <p:nvPr/>
        </p:nvSpPr>
        <p:spPr>
          <a:xfrm rot="16200000">
            <a:off x="-95161" y="5652193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/>
              <a:t>March/April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0558851" y="1923251"/>
            <a:ext cx="17270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solidFill>
                  <a:schemeClr val="accent1"/>
                </a:solidFill>
              </a:rPr>
              <a:t>FAT ($30%)</a:t>
            </a:r>
          </a:p>
          <a:p>
            <a:pPr algn="ctr"/>
            <a:r>
              <a:rPr lang="en-US" sz="2200" b="1" dirty="0">
                <a:solidFill>
                  <a:schemeClr val="accent1"/>
                </a:solidFill>
              </a:rPr>
              <a:t>Shipment</a:t>
            </a:r>
          </a:p>
        </p:txBody>
      </p:sp>
      <p:cxnSp>
        <p:nvCxnSpPr>
          <p:cNvPr id="31" name="Connettore diritto 30"/>
          <p:cNvCxnSpPr/>
          <p:nvPr/>
        </p:nvCxnSpPr>
        <p:spPr>
          <a:xfrm>
            <a:off x="5004214" y="2930730"/>
            <a:ext cx="0" cy="2122100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/>
          <p:cNvCxnSpPr/>
          <p:nvPr/>
        </p:nvCxnSpPr>
        <p:spPr>
          <a:xfrm>
            <a:off x="8148574" y="2930730"/>
            <a:ext cx="0" cy="2122100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/>
          <p:cNvCxnSpPr/>
          <p:nvPr/>
        </p:nvCxnSpPr>
        <p:spPr>
          <a:xfrm>
            <a:off x="8934664" y="2930730"/>
            <a:ext cx="0" cy="2122100"/>
          </a:xfrm>
          <a:prstGeom prst="line">
            <a:avLst/>
          </a:prstGeom>
          <a:ln w="381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/>
          <p:cNvCxnSpPr/>
          <p:nvPr/>
        </p:nvCxnSpPr>
        <p:spPr>
          <a:xfrm>
            <a:off x="10515734" y="2930730"/>
            <a:ext cx="0" cy="2122100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/>
          <p:cNvSpPr txBox="1"/>
          <p:nvPr/>
        </p:nvSpPr>
        <p:spPr>
          <a:xfrm rot="16200000">
            <a:off x="713520" y="5652193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 err="1"/>
              <a:t>May</a:t>
            </a:r>
            <a:r>
              <a:rPr lang="it-IT" sz="1500" dirty="0"/>
              <a:t> /</a:t>
            </a:r>
            <a:r>
              <a:rPr lang="it-IT" sz="1500" dirty="0" err="1"/>
              <a:t>June</a:t>
            </a:r>
            <a:endParaRPr lang="it-IT" sz="1500" dirty="0"/>
          </a:p>
        </p:txBody>
      </p:sp>
      <p:sp>
        <p:nvSpPr>
          <p:cNvPr id="51" name="Rettangolo 50"/>
          <p:cNvSpPr/>
          <p:nvPr/>
        </p:nvSpPr>
        <p:spPr>
          <a:xfrm>
            <a:off x="571788" y="1869036"/>
            <a:ext cx="18004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solidFill>
                  <a:srgbClr val="00B050"/>
                </a:solidFill>
              </a:rPr>
              <a:t>PDR ($20%)</a:t>
            </a:r>
          </a:p>
        </p:txBody>
      </p:sp>
      <p:sp>
        <p:nvSpPr>
          <p:cNvPr id="54" name="CasellaDiTesto 53"/>
          <p:cNvSpPr txBox="1"/>
          <p:nvPr/>
        </p:nvSpPr>
        <p:spPr>
          <a:xfrm rot="16200000">
            <a:off x="1490428" y="5652193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 err="1"/>
              <a:t>July</a:t>
            </a:r>
            <a:r>
              <a:rPr lang="it-IT" sz="1500" dirty="0"/>
              <a:t>/August</a:t>
            </a:r>
          </a:p>
        </p:txBody>
      </p:sp>
      <p:sp>
        <p:nvSpPr>
          <p:cNvPr id="56" name="Rettangolo 55"/>
          <p:cNvSpPr/>
          <p:nvPr/>
        </p:nvSpPr>
        <p:spPr>
          <a:xfrm>
            <a:off x="4597356" y="2213122"/>
            <a:ext cx="19745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COTS ($30%)</a:t>
            </a:r>
          </a:p>
        </p:txBody>
      </p:sp>
      <p:sp>
        <p:nvSpPr>
          <p:cNvPr id="100" name="Segnaposto numero diapositiva 99"/>
          <p:cNvSpPr>
            <a:spLocks noGrp="1"/>
          </p:cNvSpPr>
          <p:nvPr>
            <p:ph type="sldNum" sz="quarter" idx="12"/>
          </p:nvPr>
        </p:nvSpPr>
        <p:spPr>
          <a:xfrm>
            <a:off x="11311128" y="6262954"/>
            <a:ext cx="64008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pic>
        <p:nvPicPr>
          <p:cNvPr id="29" name="Picture 2" descr="Korea Astronomy &amp; Space Science Instit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" y="52811"/>
            <a:ext cx="1838325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Logo INAF — Italia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4" b="26474"/>
          <a:stretch/>
        </p:blipFill>
        <p:spPr bwMode="auto">
          <a:xfrm>
            <a:off x="1984386" y="5785"/>
            <a:ext cx="1880702" cy="58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nettore diritto 26"/>
          <p:cNvCxnSpPr/>
          <p:nvPr/>
        </p:nvCxnSpPr>
        <p:spPr>
          <a:xfrm>
            <a:off x="1073764" y="2930730"/>
            <a:ext cx="0" cy="2122100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/>
          <p:cNvCxnSpPr/>
          <p:nvPr/>
        </p:nvCxnSpPr>
        <p:spPr>
          <a:xfrm>
            <a:off x="1859854" y="2930730"/>
            <a:ext cx="0" cy="2122100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/>
          <p:cNvCxnSpPr/>
          <p:nvPr/>
        </p:nvCxnSpPr>
        <p:spPr>
          <a:xfrm>
            <a:off x="2645944" y="2930730"/>
            <a:ext cx="0" cy="2122100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/>
          <p:cNvCxnSpPr/>
          <p:nvPr/>
        </p:nvCxnSpPr>
        <p:spPr>
          <a:xfrm>
            <a:off x="3432034" y="2930730"/>
            <a:ext cx="0" cy="2122100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/>
          <p:cNvCxnSpPr/>
          <p:nvPr/>
        </p:nvCxnSpPr>
        <p:spPr>
          <a:xfrm>
            <a:off x="4218124" y="2930730"/>
            <a:ext cx="0" cy="2122100"/>
          </a:xfrm>
          <a:prstGeom prst="line">
            <a:avLst/>
          </a:prstGeom>
          <a:ln w="381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/>
          <p:cNvCxnSpPr/>
          <p:nvPr/>
        </p:nvCxnSpPr>
        <p:spPr>
          <a:xfrm>
            <a:off x="5790304" y="2930730"/>
            <a:ext cx="0" cy="2122100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/>
          <p:cNvCxnSpPr/>
          <p:nvPr/>
        </p:nvCxnSpPr>
        <p:spPr>
          <a:xfrm>
            <a:off x="6576394" y="2930730"/>
            <a:ext cx="0" cy="2122100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/>
          <p:cNvCxnSpPr/>
          <p:nvPr/>
        </p:nvCxnSpPr>
        <p:spPr>
          <a:xfrm>
            <a:off x="7362484" y="2930730"/>
            <a:ext cx="0" cy="2122100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/>
          <p:cNvCxnSpPr/>
          <p:nvPr/>
        </p:nvCxnSpPr>
        <p:spPr>
          <a:xfrm>
            <a:off x="9720754" y="2930730"/>
            <a:ext cx="8890" cy="2100106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270422" y="3585970"/>
            <a:ext cx="3930457" cy="861774"/>
          </a:xfrm>
          <a:prstGeom prst="rect">
            <a:avLst/>
          </a:prstGeom>
          <a:solidFill>
            <a:srgbClr val="CCFF99">
              <a:alpha val="2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000" dirty="0"/>
              <a:t>2020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4235369" y="3585970"/>
            <a:ext cx="4699291" cy="861774"/>
          </a:xfrm>
          <a:prstGeom prst="rect">
            <a:avLst/>
          </a:prstGeom>
          <a:solidFill>
            <a:srgbClr val="00B0F0">
              <a:alpha val="2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000" dirty="0"/>
              <a:t>2021</a:t>
            </a:r>
          </a:p>
        </p:txBody>
      </p:sp>
      <p:sp>
        <p:nvSpPr>
          <p:cNvPr id="44" name="CasellaDiTesto 43"/>
          <p:cNvSpPr txBox="1"/>
          <p:nvPr/>
        </p:nvSpPr>
        <p:spPr>
          <a:xfrm rot="16200000">
            <a:off x="2289014" y="5652193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 err="1"/>
              <a:t>Sept</a:t>
            </a:r>
            <a:r>
              <a:rPr lang="it-IT" sz="1500" dirty="0"/>
              <a:t>/</a:t>
            </a:r>
            <a:r>
              <a:rPr lang="it-IT" sz="1500" dirty="0" err="1"/>
              <a:t>Oct</a:t>
            </a:r>
            <a:endParaRPr lang="it-IT" sz="1500" dirty="0"/>
          </a:p>
        </p:txBody>
      </p:sp>
      <p:sp>
        <p:nvSpPr>
          <p:cNvPr id="45" name="CasellaDiTesto 44"/>
          <p:cNvSpPr txBox="1"/>
          <p:nvPr/>
        </p:nvSpPr>
        <p:spPr>
          <a:xfrm rot="16200000">
            <a:off x="3070904" y="5652193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 err="1"/>
              <a:t>Nov</a:t>
            </a:r>
            <a:r>
              <a:rPr lang="it-IT" sz="1500" dirty="0"/>
              <a:t>/</a:t>
            </a:r>
            <a:r>
              <a:rPr lang="it-IT" sz="1500" dirty="0" err="1"/>
              <a:t>Dec</a:t>
            </a:r>
            <a:endParaRPr lang="it-IT" sz="1500" dirty="0"/>
          </a:p>
        </p:txBody>
      </p:sp>
      <p:cxnSp>
        <p:nvCxnSpPr>
          <p:cNvPr id="6" name="Connettore 2 5"/>
          <p:cNvCxnSpPr/>
          <p:nvPr/>
        </p:nvCxnSpPr>
        <p:spPr>
          <a:xfrm flipV="1">
            <a:off x="701403" y="2685405"/>
            <a:ext cx="0" cy="767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>
            <a:endCxn id="51" idx="2"/>
          </p:cNvCxnSpPr>
          <p:nvPr/>
        </p:nvCxnSpPr>
        <p:spPr>
          <a:xfrm flipV="1">
            <a:off x="1461389" y="2299923"/>
            <a:ext cx="10646" cy="1143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/>
          <p:cNvSpPr txBox="1"/>
          <p:nvPr/>
        </p:nvSpPr>
        <p:spPr>
          <a:xfrm rot="16200000">
            <a:off x="4625913" y="5612436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/>
              <a:t>March/April</a:t>
            </a:r>
          </a:p>
        </p:txBody>
      </p:sp>
      <p:sp>
        <p:nvSpPr>
          <p:cNvPr id="52" name="CasellaDiTesto 51"/>
          <p:cNvSpPr txBox="1"/>
          <p:nvPr/>
        </p:nvSpPr>
        <p:spPr>
          <a:xfrm rot="16200000">
            <a:off x="5434594" y="5612436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 err="1"/>
              <a:t>May</a:t>
            </a:r>
            <a:r>
              <a:rPr lang="it-IT" sz="1500" dirty="0"/>
              <a:t> /</a:t>
            </a:r>
            <a:r>
              <a:rPr lang="it-IT" sz="1500" dirty="0" err="1"/>
              <a:t>June</a:t>
            </a:r>
            <a:endParaRPr lang="it-IT" sz="1500" dirty="0"/>
          </a:p>
        </p:txBody>
      </p:sp>
      <p:sp>
        <p:nvSpPr>
          <p:cNvPr id="53" name="CasellaDiTesto 52"/>
          <p:cNvSpPr txBox="1"/>
          <p:nvPr/>
        </p:nvSpPr>
        <p:spPr>
          <a:xfrm rot="16200000">
            <a:off x="6211502" y="5612436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 err="1"/>
              <a:t>July</a:t>
            </a:r>
            <a:r>
              <a:rPr lang="it-IT" sz="1500" dirty="0"/>
              <a:t>/August</a:t>
            </a:r>
          </a:p>
        </p:txBody>
      </p:sp>
      <p:sp>
        <p:nvSpPr>
          <p:cNvPr id="57" name="CasellaDiTesto 56"/>
          <p:cNvSpPr txBox="1"/>
          <p:nvPr/>
        </p:nvSpPr>
        <p:spPr>
          <a:xfrm rot="16200000">
            <a:off x="7010088" y="5612436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 err="1"/>
              <a:t>Sept</a:t>
            </a:r>
            <a:r>
              <a:rPr lang="it-IT" sz="1500" dirty="0"/>
              <a:t>/</a:t>
            </a:r>
            <a:r>
              <a:rPr lang="it-IT" sz="1500" dirty="0" err="1"/>
              <a:t>Oct</a:t>
            </a:r>
            <a:endParaRPr lang="it-IT" sz="1500" dirty="0"/>
          </a:p>
        </p:txBody>
      </p:sp>
      <p:sp>
        <p:nvSpPr>
          <p:cNvPr id="58" name="CasellaDiTesto 57"/>
          <p:cNvSpPr txBox="1"/>
          <p:nvPr/>
        </p:nvSpPr>
        <p:spPr>
          <a:xfrm rot="16200000">
            <a:off x="7791978" y="5612436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 err="1"/>
              <a:t>Nov</a:t>
            </a:r>
            <a:r>
              <a:rPr lang="it-IT" sz="1500" dirty="0"/>
              <a:t>/</a:t>
            </a:r>
            <a:r>
              <a:rPr lang="it-IT" sz="1500" dirty="0" err="1"/>
              <a:t>Dec</a:t>
            </a:r>
            <a:endParaRPr lang="it-IT" sz="1500" dirty="0"/>
          </a:p>
        </p:txBody>
      </p:sp>
      <p:sp>
        <p:nvSpPr>
          <p:cNvPr id="59" name="CasellaDiTesto 58"/>
          <p:cNvSpPr txBox="1"/>
          <p:nvPr/>
        </p:nvSpPr>
        <p:spPr>
          <a:xfrm rot="16200000">
            <a:off x="3845094" y="5613848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 err="1"/>
              <a:t>Jan</a:t>
            </a:r>
            <a:r>
              <a:rPr lang="it-IT" sz="1500" dirty="0"/>
              <a:t>/</a:t>
            </a:r>
            <a:r>
              <a:rPr lang="it-IT" sz="1500" dirty="0" err="1"/>
              <a:t>February</a:t>
            </a:r>
            <a:endParaRPr lang="it-IT" sz="1500" dirty="0"/>
          </a:p>
        </p:txBody>
      </p:sp>
      <p:cxnSp>
        <p:nvCxnSpPr>
          <p:cNvPr id="60" name="Connettore 2 59"/>
          <p:cNvCxnSpPr/>
          <p:nvPr/>
        </p:nvCxnSpPr>
        <p:spPr>
          <a:xfrm flipV="1">
            <a:off x="5377789" y="2685405"/>
            <a:ext cx="0" cy="767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sellaDiTesto 60"/>
          <p:cNvSpPr txBox="1"/>
          <p:nvPr/>
        </p:nvSpPr>
        <p:spPr>
          <a:xfrm rot="16200000">
            <a:off x="9371948" y="5611433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/>
              <a:t>March/April</a:t>
            </a:r>
          </a:p>
        </p:txBody>
      </p:sp>
      <p:sp>
        <p:nvSpPr>
          <p:cNvPr id="62" name="CasellaDiTesto 61"/>
          <p:cNvSpPr txBox="1"/>
          <p:nvPr/>
        </p:nvSpPr>
        <p:spPr>
          <a:xfrm rot="16200000">
            <a:off x="10180629" y="5611433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 err="1"/>
              <a:t>May</a:t>
            </a:r>
            <a:r>
              <a:rPr lang="it-IT" sz="1500" dirty="0"/>
              <a:t> /</a:t>
            </a:r>
            <a:r>
              <a:rPr lang="it-IT" sz="1500" dirty="0" err="1"/>
              <a:t>June</a:t>
            </a:r>
            <a:endParaRPr lang="it-IT" sz="1500" dirty="0"/>
          </a:p>
        </p:txBody>
      </p:sp>
      <p:sp>
        <p:nvSpPr>
          <p:cNvPr id="63" name="CasellaDiTesto 62"/>
          <p:cNvSpPr txBox="1"/>
          <p:nvPr/>
        </p:nvSpPr>
        <p:spPr>
          <a:xfrm rot="16200000">
            <a:off x="10957537" y="5611433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 err="1"/>
              <a:t>July</a:t>
            </a:r>
            <a:r>
              <a:rPr lang="it-IT" sz="1500" dirty="0"/>
              <a:t>/August</a:t>
            </a:r>
          </a:p>
        </p:txBody>
      </p:sp>
      <p:sp>
        <p:nvSpPr>
          <p:cNvPr id="64" name="CasellaDiTesto 63"/>
          <p:cNvSpPr txBox="1"/>
          <p:nvPr/>
        </p:nvSpPr>
        <p:spPr>
          <a:xfrm rot="16200000">
            <a:off x="8591129" y="5612845"/>
            <a:ext cx="1503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 err="1"/>
              <a:t>Jan</a:t>
            </a:r>
            <a:r>
              <a:rPr lang="it-IT" sz="1500" dirty="0"/>
              <a:t>/</a:t>
            </a:r>
            <a:r>
              <a:rPr lang="it-IT" sz="1500" dirty="0" err="1"/>
              <a:t>February</a:t>
            </a:r>
            <a:endParaRPr lang="it-IT" sz="1500" dirty="0"/>
          </a:p>
        </p:txBody>
      </p:sp>
      <p:cxnSp>
        <p:nvCxnSpPr>
          <p:cNvPr id="65" name="Connettore 2 64"/>
          <p:cNvCxnSpPr/>
          <p:nvPr/>
        </p:nvCxnSpPr>
        <p:spPr>
          <a:xfrm flipV="1">
            <a:off x="11508074" y="2673655"/>
            <a:ext cx="0" cy="767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/>
          <p:cNvSpPr txBox="1"/>
          <p:nvPr/>
        </p:nvSpPr>
        <p:spPr>
          <a:xfrm>
            <a:off x="8951904" y="3589085"/>
            <a:ext cx="2799109" cy="86177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000" dirty="0"/>
              <a:t>2022</a:t>
            </a:r>
          </a:p>
        </p:txBody>
      </p:sp>
      <p:sp>
        <p:nvSpPr>
          <p:cNvPr id="67" name="Rettangolo 66"/>
          <p:cNvSpPr/>
          <p:nvPr/>
        </p:nvSpPr>
        <p:spPr>
          <a:xfrm>
            <a:off x="7674364" y="1924883"/>
            <a:ext cx="17270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solidFill>
                  <a:srgbClr val="00B050"/>
                </a:solidFill>
              </a:rPr>
              <a:t>FAT ($30%)</a:t>
            </a:r>
          </a:p>
          <a:p>
            <a:pPr algn="ctr"/>
            <a:r>
              <a:rPr lang="en-US" sz="2200" b="1" dirty="0">
                <a:solidFill>
                  <a:srgbClr val="00B050"/>
                </a:solidFill>
              </a:rPr>
              <a:t>Shipment</a:t>
            </a:r>
          </a:p>
        </p:txBody>
      </p:sp>
      <p:cxnSp>
        <p:nvCxnSpPr>
          <p:cNvPr id="68" name="Connettore 2 67"/>
          <p:cNvCxnSpPr/>
          <p:nvPr/>
        </p:nvCxnSpPr>
        <p:spPr>
          <a:xfrm flipV="1">
            <a:off x="8533192" y="2648122"/>
            <a:ext cx="0" cy="767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7757338" y="1832932"/>
            <a:ext cx="1551710" cy="10899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diritto 68"/>
          <p:cNvCxnSpPr/>
          <p:nvPr/>
        </p:nvCxnSpPr>
        <p:spPr>
          <a:xfrm flipV="1">
            <a:off x="7780718" y="1893240"/>
            <a:ext cx="1398396" cy="9435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ttangolo 69"/>
          <p:cNvSpPr/>
          <p:nvPr/>
        </p:nvSpPr>
        <p:spPr>
          <a:xfrm>
            <a:off x="1548527" y="2198296"/>
            <a:ext cx="13885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Contract</a:t>
            </a:r>
          </a:p>
        </p:txBody>
      </p:sp>
      <p:cxnSp>
        <p:nvCxnSpPr>
          <p:cNvPr id="71" name="Connettore 2 70"/>
          <p:cNvCxnSpPr/>
          <p:nvPr/>
        </p:nvCxnSpPr>
        <p:spPr>
          <a:xfrm flipV="1">
            <a:off x="2234322" y="2672219"/>
            <a:ext cx="0" cy="767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2 72"/>
          <p:cNvCxnSpPr/>
          <p:nvPr/>
        </p:nvCxnSpPr>
        <p:spPr>
          <a:xfrm flipV="1">
            <a:off x="3041789" y="2296676"/>
            <a:ext cx="10643" cy="1143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4" descr="How Leaders Run Effective Meetings: Meeting Secrets From 5 Top Exe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633" y="108304"/>
            <a:ext cx="2884877" cy="192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id="{02231417-4BF0-4455-A62E-FDDEF5C1B3F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1432"/>
            <a:ext cx="12000190" cy="454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A0047252-FCF4-4527-827A-65A056F418CF}"/>
              </a:ext>
            </a:extLst>
          </p:cNvPr>
          <p:cNvGrpSpPr/>
          <p:nvPr/>
        </p:nvGrpSpPr>
        <p:grpSpPr>
          <a:xfrm>
            <a:off x="37579" y="75156"/>
            <a:ext cx="12022455" cy="6635805"/>
            <a:chOff x="1608590" y="185641"/>
            <a:chExt cx="9050493" cy="4916489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098E453-1D9A-452F-B257-2E6DC892B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1" b="65800"/>
            <a:stretch/>
          </p:blipFill>
          <p:spPr>
            <a:xfrm>
              <a:off x="1617829" y="999455"/>
              <a:ext cx="9030960" cy="2244812"/>
            </a:xfrm>
            <a:prstGeom prst="rect">
              <a:avLst/>
            </a:prstGeom>
          </p:spPr>
        </p:pic>
        <p:pic>
          <p:nvPicPr>
            <p:cNvPr id="75" name="Immagine 74">
              <a:extLst>
                <a:ext uri="{FF2B5EF4-FFF2-40B4-BE49-F238E27FC236}">
                  <a16:creationId xmlns:a16="http://schemas.microsoft.com/office/drawing/2014/main" id="{50F0F5D9-AD77-4A09-8F95-C5173FA71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6244" b="-592"/>
            <a:stretch/>
          </p:blipFill>
          <p:spPr>
            <a:xfrm>
              <a:off x="1608590" y="185641"/>
              <a:ext cx="9030960" cy="941736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901E242A-03D9-497D-AF3C-BA600FA1D4B2}"/>
                </a:ext>
              </a:extLst>
            </p:cNvPr>
            <p:cNvSpPr/>
            <p:nvPr/>
          </p:nvSpPr>
          <p:spPr>
            <a:xfrm>
              <a:off x="1617829" y="3168214"/>
              <a:ext cx="9041254" cy="193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BBDD5910-5086-43A3-9956-D43EEDE1B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0702" y="3218707"/>
              <a:ext cx="8185405" cy="1771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08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ood Type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35769</TotalTime>
  <Words>1945</Words>
  <Application>Microsoft Office PowerPoint</Application>
  <PresentationFormat>Widescreen</PresentationFormat>
  <Paragraphs>354</Paragraphs>
  <Slides>48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7" baseType="lpstr">
      <vt:lpstr>AAAAAB+TimesNewRomanPSMT</vt:lpstr>
      <vt:lpstr>Arial</vt:lpstr>
      <vt:lpstr>Calibri</vt:lpstr>
      <vt:lpstr>Rockwell</vt:lpstr>
      <vt:lpstr>Rockwell Condensed</vt:lpstr>
      <vt:lpstr>Symbol</vt:lpstr>
      <vt:lpstr>Times New Roman</vt:lpstr>
      <vt:lpstr>Wingdings</vt:lpstr>
      <vt:lpstr>Legno</vt:lpstr>
      <vt:lpstr>Towards high-performance mm-VLBI science operations with multi-band receivers  Tri-band receivers for INAF radio telescopes: first light</vt:lpstr>
      <vt:lpstr>Presentazione standard di PowerPoint</vt:lpstr>
      <vt:lpstr>Agenda</vt:lpstr>
      <vt:lpstr>Part i: procurement</vt:lpstr>
      <vt:lpstr>Front-end survey</vt:lpstr>
      <vt:lpstr>SRT-pon project approved</vt:lpstr>
      <vt:lpstr>tender</vt:lpstr>
      <vt:lpstr>Requirements</vt:lpstr>
      <vt:lpstr>Actual Schedule</vt:lpstr>
      <vt:lpstr> the tri-band receiver has been proposed by the INAF radio astronomical community.  thanks to fortunate circumstances three units were immediately funded. </vt:lpstr>
      <vt:lpstr>in recent years (PON/PNRR) there has been a strong tendency to purchase receivers.  skills in R&amp;D on RECEIVER technology are therefore decreasing in our institute.</vt:lpstr>
      <vt:lpstr>Part ii: receiver</vt:lpstr>
      <vt:lpstr>SRT</vt:lpstr>
      <vt:lpstr>Presentazione standard di PowerPoint</vt:lpstr>
      <vt:lpstr>Noise Power Budget Estimation </vt:lpstr>
      <vt:lpstr>W-band</vt:lpstr>
      <vt:lpstr>Presentazione standard di PowerPoint</vt:lpstr>
      <vt:lpstr>  the tri-band receivers are custom systems designed by kasi in tight collaboration of INAF.    they are conceived to satisfy all inaf radio telescopes constraints and interfaces.  </vt:lpstr>
      <vt:lpstr>Part iIi: performance</vt:lpstr>
      <vt:lpstr>specs compliance</vt:lpstr>
      <vt:lpstr>Presentazione standard di PowerPoint</vt:lpstr>
      <vt:lpstr>Beam alingment</vt:lpstr>
      <vt:lpstr>Beam alingment</vt:lpstr>
      <vt:lpstr>Receiver gain</vt:lpstr>
      <vt:lpstr>Presentazione standard di PowerPoint</vt:lpstr>
      <vt:lpstr>Presentazione standard di PowerPoint</vt:lpstr>
      <vt:lpstr>Low paSS FILTER # 2</vt:lpstr>
      <vt:lpstr>Sensitivity (expected)</vt:lpstr>
      <vt:lpstr>Altough frequency simultaneity does not come for free, the tri-band receivers are state of the art equipments. </vt:lpstr>
      <vt:lpstr>Part iV: integration</vt:lpstr>
      <vt:lpstr>Receivers arrival: august 2022</vt:lpstr>
      <vt:lpstr>After that …….</vt:lpstr>
      <vt:lpstr>After that …….</vt:lpstr>
      <vt:lpstr>After that …….</vt:lpstr>
      <vt:lpstr>Presentazione standard di PowerPoint</vt:lpstr>
      <vt:lpstr>Presentazione standard di PowerPoint</vt:lpstr>
      <vt:lpstr>Temporary solution</vt:lpstr>
      <vt:lpstr>RF Tests at INAF</vt:lpstr>
      <vt:lpstr>condensation</vt:lpstr>
      <vt:lpstr>Waveguide switches</vt:lpstr>
      <vt:lpstr>If band</vt:lpstr>
      <vt:lpstr>Pointing Focus in k-band (19 Ghz)</vt:lpstr>
      <vt:lpstr>uncalibrated maps of 3c84 @ srt</vt:lpstr>
      <vt:lpstr>First ever Q-band images at srt</vt:lpstr>
      <vt:lpstr>Validation at srt</vt:lpstr>
      <vt:lpstr>At the receiver arrivals, The radio telescopes were far to be ready to operate the PON receivers.   even now some equipment is still not available.  warranty expired; kasi always supportive.</vt:lpstr>
      <vt:lpstr>the first light is coming now at medicina, while several tests completed at SRT.   Some issues are being noted requiring a continuous allocated time to fully debug the receivers.  great opportunity to have three equal receivers.</vt:lpstr>
      <vt:lpstr>Thank you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Compact Triple Band Receiver System working at K-, Q- and W-band for Medicina, Noto and Sardinia Radio Telescopes</dc:title>
  <dc:creator>Pietro Bolli</dc:creator>
  <cp:lastModifiedBy>pietro bolli</cp:lastModifiedBy>
  <cp:revision>595</cp:revision>
  <dcterms:created xsi:type="dcterms:W3CDTF">2020-09-09T14:24:03Z</dcterms:created>
  <dcterms:modified xsi:type="dcterms:W3CDTF">2025-11-05T08:25:57Z</dcterms:modified>
</cp:coreProperties>
</file>